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6"/>
  </p:handoutMasterIdLst>
  <p:sldIdLst>
    <p:sldId id="256" r:id="rId2"/>
    <p:sldId id="257" r:id="rId3"/>
    <p:sldId id="258" r:id="rId4"/>
    <p:sldId id="259" r:id="rId5"/>
    <p:sldId id="260" r:id="rId6"/>
    <p:sldId id="261" r:id="rId7"/>
    <p:sldId id="269" r:id="rId8"/>
    <p:sldId id="262" r:id="rId9"/>
    <p:sldId id="268" r:id="rId10"/>
    <p:sldId id="263" r:id="rId11"/>
    <p:sldId id="264" r:id="rId12"/>
    <p:sldId id="265" r:id="rId13"/>
    <p:sldId id="266" r:id="rId14"/>
    <p:sldId id="267" r:id="rId15"/>
  </p:sldIdLst>
  <p:sldSz cx="12192000" cy="685800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373" y="0"/>
            <a:ext cx="2918831" cy="495029"/>
          </a:xfrm>
          <a:prstGeom prst="rect">
            <a:avLst/>
          </a:prstGeom>
        </p:spPr>
        <p:txBody>
          <a:bodyPr vert="horz" lIns="91440" tIns="45720" rIns="91440" bIns="45720" rtlCol="0"/>
          <a:lstStyle>
            <a:lvl1pPr algn="r">
              <a:defRPr sz="1200"/>
            </a:lvl1pPr>
          </a:lstStyle>
          <a:p>
            <a:fld id="{27F66858-62BA-4322-9B04-77A4F2ECABC8}" type="datetimeFigureOut">
              <a:rPr kumimoji="1" lang="ja-JP" altLang="en-US" smtClean="0"/>
              <a:t>2021/12/6</a:t>
            </a:fld>
            <a:endParaRPr kumimoji="1" lang="ja-JP" altLang="en-US"/>
          </a:p>
        </p:txBody>
      </p:sp>
      <p:sp>
        <p:nvSpPr>
          <p:cNvPr id="4" name="フッター プレースホルダー 3"/>
          <p:cNvSpPr>
            <a:spLocks noGrp="1"/>
          </p:cNvSpPr>
          <p:nvPr>
            <p:ph type="ftr" sz="quarter" idx="2"/>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3" y="9371286"/>
            <a:ext cx="2918831" cy="495028"/>
          </a:xfrm>
          <a:prstGeom prst="rect">
            <a:avLst/>
          </a:prstGeom>
        </p:spPr>
        <p:txBody>
          <a:bodyPr vert="horz" lIns="91440" tIns="45720" rIns="91440" bIns="45720" rtlCol="0" anchor="b"/>
          <a:lstStyle>
            <a:lvl1pPr algn="r">
              <a:defRPr sz="1200"/>
            </a:lvl1pPr>
          </a:lstStyle>
          <a:p>
            <a:fld id="{4F8A7770-B91F-4EE4-87F8-DB76B5426FCD}" type="slidenum">
              <a:rPr kumimoji="1" lang="ja-JP" altLang="en-US" smtClean="0"/>
              <a:t>‹#›</a:t>
            </a:fld>
            <a:endParaRPr kumimoji="1" lang="ja-JP" altLang="en-US"/>
          </a:p>
        </p:txBody>
      </p:sp>
    </p:spTree>
    <p:extLst>
      <p:ext uri="{BB962C8B-B14F-4D97-AF65-F5344CB8AC3E}">
        <p14:creationId xmlns:p14="http://schemas.microsoft.com/office/powerpoint/2010/main" val="4772832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C119F1E4-FF14-4441-9AFE-4E91D7018F72}" type="datetimeFigureOut">
              <a:rPr kumimoji="1" lang="ja-JP" altLang="en-US" smtClean="0"/>
              <a:t>2021/12/6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F6C2549-2C71-4ECF-A9AB-3F0DBAED00AC}" type="slidenum">
              <a:rPr kumimoji="1" lang="ja-JP" altLang="en-US" smtClean="0"/>
              <a:t>‹#›</a:t>
            </a:fld>
            <a:endParaRPr kumimoji="1" lang="ja-JP" altLang="en-US"/>
          </a:p>
        </p:txBody>
      </p:sp>
    </p:spTree>
    <p:extLst>
      <p:ext uri="{BB962C8B-B14F-4D97-AF65-F5344CB8AC3E}">
        <p14:creationId xmlns:p14="http://schemas.microsoft.com/office/powerpoint/2010/main" val="4522625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119F1E4-FF14-4441-9AFE-4E91D7018F72}" type="datetimeFigureOut">
              <a:rPr kumimoji="1" lang="ja-JP" altLang="en-US" smtClean="0"/>
              <a:t>2021/12/6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F6C2549-2C71-4ECF-A9AB-3F0DBAED00AC}" type="slidenum">
              <a:rPr kumimoji="1" lang="ja-JP" altLang="en-US" smtClean="0"/>
              <a:t>‹#›</a:t>
            </a:fld>
            <a:endParaRPr kumimoji="1" lang="ja-JP" altLang="en-US"/>
          </a:p>
        </p:txBody>
      </p:sp>
    </p:spTree>
    <p:extLst>
      <p:ext uri="{BB962C8B-B14F-4D97-AF65-F5344CB8AC3E}">
        <p14:creationId xmlns:p14="http://schemas.microsoft.com/office/powerpoint/2010/main" val="15095453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119F1E4-FF14-4441-9AFE-4E91D7018F72}" type="datetimeFigureOut">
              <a:rPr kumimoji="1" lang="ja-JP" altLang="en-US" smtClean="0"/>
              <a:t>2021/12/6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F6C2549-2C71-4ECF-A9AB-3F0DBAED00AC}" type="slidenum">
              <a:rPr kumimoji="1" lang="ja-JP" altLang="en-US" smtClean="0"/>
              <a:t>‹#›</a:t>
            </a:fld>
            <a:endParaRPr kumimoji="1" lang="ja-JP" altLang="en-US"/>
          </a:p>
        </p:txBody>
      </p:sp>
    </p:spTree>
    <p:extLst>
      <p:ext uri="{BB962C8B-B14F-4D97-AF65-F5344CB8AC3E}">
        <p14:creationId xmlns:p14="http://schemas.microsoft.com/office/powerpoint/2010/main" val="40139054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119F1E4-FF14-4441-9AFE-4E91D7018F72}" type="datetimeFigureOut">
              <a:rPr kumimoji="1" lang="ja-JP" altLang="en-US" smtClean="0"/>
              <a:t>2021/12/6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F6C2549-2C71-4ECF-A9AB-3F0DBAED00AC}" type="slidenum">
              <a:rPr kumimoji="1" lang="ja-JP" altLang="en-US" smtClean="0"/>
              <a:t>‹#›</a:t>
            </a:fld>
            <a:endParaRPr kumimoji="1" lang="ja-JP" altLang="en-US"/>
          </a:p>
        </p:txBody>
      </p:sp>
    </p:spTree>
    <p:extLst>
      <p:ext uri="{BB962C8B-B14F-4D97-AF65-F5344CB8AC3E}">
        <p14:creationId xmlns:p14="http://schemas.microsoft.com/office/powerpoint/2010/main" val="13590958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C119F1E4-FF14-4441-9AFE-4E91D7018F72}" type="datetimeFigureOut">
              <a:rPr kumimoji="1" lang="ja-JP" altLang="en-US" smtClean="0"/>
              <a:t>2021/12/6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F6C2549-2C71-4ECF-A9AB-3F0DBAED00AC}" type="slidenum">
              <a:rPr kumimoji="1" lang="ja-JP" altLang="en-US" smtClean="0"/>
              <a:t>‹#›</a:t>
            </a:fld>
            <a:endParaRPr kumimoji="1" lang="ja-JP" altLang="en-US"/>
          </a:p>
        </p:txBody>
      </p:sp>
    </p:spTree>
    <p:extLst>
      <p:ext uri="{BB962C8B-B14F-4D97-AF65-F5344CB8AC3E}">
        <p14:creationId xmlns:p14="http://schemas.microsoft.com/office/powerpoint/2010/main" val="34005747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C119F1E4-FF14-4441-9AFE-4E91D7018F72}" type="datetimeFigureOut">
              <a:rPr kumimoji="1" lang="ja-JP" altLang="en-US" smtClean="0"/>
              <a:t>2021/12/6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F6C2549-2C71-4ECF-A9AB-3F0DBAED00AC}" type="slidenum">
              <a:rPr kumimoji="1" lang="ja-JP" altLang="en-US" smtClean="0"/>
              <a:t>‹#›</a:t>
            </a:fld>
            <a:endParaRPr kumimoji="1" lang="ja-JP" altLang="en-US"/>
          </a:p>
        </p:txBody>
      </p:sp>
    </p:spTree>
    <p:extLst>
      <p:ext uri="{BB962C8B-B14F-4D97-AF65-F5344CB8AC3E}">
        <p14:creationId xmlns:p14="http://schemas.microsoft.com/office/powerpoint/2010/main" val="191802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C119F1E4-FF14-4441-9AFE-4E91D7018F72}" type="datetimeFigureOut">
              <a:rPr kumimoji="1" lang="ja-JP" altLang="en-US" smtClean="0"/>
              <a:t>2021/12/6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F6C2549-2C71-4ECF-A9AB-3F0DBAED00AC}" type="slidenum">
              <a:rPr kumimoji="1" lang="ja-JP" altLang="en-US" smtClean="0"/>
              <a:t>‹#›</a:t>
            </a:fld>
            <a:endParaRPr kumimoji="1" lang="ja-JP" altLang="en-US"/>
          </a:p>
        </p:txBody>
      </p:sp>
    </p:spTree>
    <p:extLst>
      <p:ext uri="{BB962C8B-B14F-4D97-AF65-F5344CB8AC3E}">
        <p14:creationId xmlns:p14="http://schemas.microsoft.com/office/powerpoint/2010/main" val="5497053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C119F1E4-FF14-4441-9AFE-4E91D7018F72}" type="datetimeFigureOut">
              <a:rPr kumimoji="1" lang="ja-JP" altLang="en-US" smtClean="0"/>
              <a:t>2021/12/6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F6C2549-2C71-4ECF-A9AB-3F0DBAED00AC}" type="slidenum">
              <a:rPr kumimoji="1" lang="ja-JP" altLang="en-US" smtClean="0"/>
              <a:t>‹#›</a:t>
            </a:fld>
            <a:endParaRPr kumimoji="1" lang="ja-JP" altLang="en-US"/>
          </a:p>
        </p:txBody>
      </p:sp>
    </p:spTree>
    <p:extLst>
      <p:ext uri="{BB962C8B-B14F-4D97-AF65-F5344CB8AC3E}">
        <p14:creationId xmlns:p14="http://schemas.microsoft.com/office/powerpoint/2010/main" val="962268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119F1E4-FF14-4441-9AFE-4E91D7018F72}" type="datetimeFigureOut">
              <a:rPr kumimoji="1" lang="ja-JP" altLang="en-US" smtClean="0"/>
              <a:t>2021/12/6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F6C2549-2C71-4ECF-A9AB-3F0DBAED00AC}" type="slidenum">
              <a:rPr kumimoji="1" lang="ja-JP" altLang="en-US" smtClean="0"/>
              <a:t>‹#›</a:t>
            </a:fld>
            <a:endParaRPr kumimoji="1" lang="ja-JP" altLang="en-US"/>
          </a:p>
        </p:txBody>
      </p:sp>
    </p:spTree>
    <p:extLst>
      <p:ext uri="{BB962C8B-B14F-4D97-AF65-F5344CB8AC3E}">
        <p14:creationId xmlns:p14="http://schemas.microsoft.com/office/powerpoint/2010/main" val="3094348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119F1E4-FF14-4441-9AFE-4E91D7018F72}" type="datetimeFigureOut">
              <a:rPr kumimoji="1" lang="ja-JP" altLang="en-US" smtClean="0"/>
              <a:t>2021/12/6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F6C2549-2C71-4ECF-A9AB-3F0DBAED00AC}" type="slidenum">
              <a:rPr kumimoji="1" lang="ja-JP" altLang="en-US" smtClean="0"/>
              <a:t>‹#›</a:t>
            </a:fld>
            <a:endParaRPr kumimoji="1" lang="ja-JP" altLang="en-US"/>
          </a:p>
        </p:txBody>
      </p:sp>
    </p:spTree>
    <p:extLst>
      <p:ext uri="{BB962C8B-B14F-4D97-AF65-F5344CB8AC3E}">
        <p14:creationId xmlns:p14="http://schemas.microsoft.com/office/powerpoint/2010/main" val="30872633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119F1E4-FF14-4441-9AFE-4E91D7018F72}" type="datetimeFigureOut">
              <a:rPr kumimoji="1" lang="ja-JP" altLang="en-US" smtClean="0"/>
              <a:t>2021/12/6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F6C2549-2C71-4ECF-A9AB-3F0DBAED00AC}" type="slidenum">
              <a:rPr kumimoji="1" lang="ja-JP" altLang="en-US" smtClean="0"/>
              <a:t>‹#›</a:t>
            </a:fld>
            <a:endParaRPr kumimoji="1" lang="ja-JP" altLang="en-US"/>
          </a:p>
        </p:txBody>
      </p:sp>
    </p:spTree>
    <p:extLst>
      <p:ext uri="{BB962C8B-B14F-4D97-AF65-F5344CB8AC3E}">
        <p14:creationId xmlns:p14="http://schemas.microsoft.com/office/powerpoint/2010/main" val="32738312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19F1E4-FF14-4441-9AFE-4E91D7018F72}" type="datetimeFigureOut">
              <a:rPr kumimoji="1" lang="ja-JP" altLang="en-US" smtClean="0"/>
              <a:t>2021/12/6</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6C2549-2C71-4ECF-A9AB-3F0DBAED00AC}" type="slidenum">
              <a:rPr kumimoji="1" lang="ja-JP" altLang="en-US" smtClean="0"/>
              <a:t>‹#›</a:t>
            </a:fld>
            <a:endParaRPr kumimoji="1" lang="ja-JP" altLang="en-US"/>
          </a:p>
        </p:txBody>
      </p:sp>
    </p:spTree>
    <p:extLst>
      <p:ext uri="{BB962C8B-B14F-4D97-AF65-F5344CB8AC3E}">
        <p14:creationId xmlns:p14="http://schemas.microsoft.com/office/powerpoint/2010/main" val="32929202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en-US" dirty="0"/>
              <a:t>在院患者調査資料</a:t>
            </a:r>
            <a:endParaRPr kumimoji="1" lang="ja-JP" altLang="en-US" dirty="0"/>
          </a:p>
        </p:txBody>
      </p:sp>
      <p:sp>
        <p:nvSpPr>
          <p:cNvPr id="3" name="サブタイトル 2"/>
          <p:cNvSpPr>
            <a:spLocks noGrp="1"/>
          </p:cNvSpPr>
          <p:nvPr>
            <p:ph type="subTitle" idx="1"/>
          </p:nvPr>
        </p:nvSpPr>
        <p:spPr>
          <a:xfrm>
            <a:off x="1524000" y="4803821"/>
            <a:ext cx="9144000" cy="669516"/>
          </a:xfrm>
        </p:spPr>
        <p:txBody>
          <a:bodyPr/>
          <a:lstStyle/>
          <a:p>
            <a:r>
              <a:rPr kumimoji="1" lang="en-US" altLang="ja-JP" dirty="0" smtClean="0"/>
              <a:t>2021.12.7</a:t>
            </a:r>
            <a:r>
              <a:rPr kumimoji="1" lang="ja-JP" altLang="en-US" dirty="0" smtClean="0"/>
              <a:t>　北河内精神医療懇話会　当日資料</a:t>
            </a:r>
            <a:endParaRPr kumimoji="1" lang="ja-JP" altLang="en-US" dirty="0"/>
          </a:p>
        </p:txBody>
      </p:sp>
    </p:spTree>
    <p:extLst>
      <p:ext uri="{BB962C8B-B14F-4D97-AF65-F5344CB8AC3E}">
        <p14:creationId xmlns:p14="http://schemas.microsoft.com/office/powerpoint/2010/main" val="21816665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2318409302"/>
              </p:ext>
            </p:extLst>
          </p:nvPr>
        </p:nvGraphicFramePr>
        <p:xfrm>
          <a:off x="576310" y="875212"/>
          <a:ext cx="10853690" cy="5651757"/>
        </p:xfrm>
        <a:graphic>
          <a:graphicData uri="http://schemas.openxmlformats.org/drawingml/2006/table">
            <a:tbl>
              <a:tblPr>
                <a:tableStyleId>{5C22544A-7EE6-4342-B048-85BDC9FD1C3A}</a:tableStyleId>
              </a:tblPr>
              <a:tblGrid>
                <a:gridCol w="6516821">
                  <a:extLst>
                    <a:ext uri="{9D8B030D-6E8A-4147-A177-3AD203B41FA5}">
                      <a16:colId xmlns:a16="http://schemas.microsoft.com/office/drawing/2014/main" val="2929852098"/>
                    </a:ext>
                  </a:extLst>
                </a:gridCol>
                <a:gridCol w="2181498">
                  <a:extLst>
                    <a:ext uri="{9D8B030D-6E8A-4147-A177-3AD203B41FA5}">
                      <a16:colId xmlns:a16="http://schemas.microsoft.com/office/drawing/2014/main" val="3246421943"/>
                    </a:ext>
                  </a:extLst>
                </a:gridCol>
                <a:gridCol w="2155371">
                  <a:extLst>
                    <a:ext uri="{9D8B030D-6E8A-4147-A177-3AD203B41FA5}">
                      <a16:colId xmlns:a16="http://schemas.microsoft.com/office/drawing/2014/main" val="3898698182"/>
                    </a:ext>
                  </a:extLst>
                </a:gridCol>
              </a:tblGrid>
              <a:tr h="217567">
                <a:tc>
                  <a:txBody>
                    <a:bodyPr/>
                    <a:lstStyle/>
                    <a:p>
                      <a:pPr algn="l" fontAlgn="ctr"/>
                      <a:endParaRPr lang="ja-JP" alt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tc>
                  <a:txBody>
                    <a:bodyPr/>
                    <a:lstStyle/>
                    <a:p>
                      <a:pPr algn="l" fontAlgn="ctr"/>
                      <a:r>
                        <a:rPr lang="ja-JP" altLang="en-US" sz="1800" u="none" strike="noStrike">
                          <a:effectLst/>
                        </a:rPr>
                        <a:t>大阪府</a:t>
                      </a:r>
                      <a:endParaRPr lang="ja-JP" alt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tc>
                  <a:txBody>
                    <a:bodyPr/>
                    <a:lstStyle/>
                    <a:p>
                      <a:pPr algn="l" fontAlgn="ctr"/>
                      <a:r>
                        <a:rPr lang="ja-JP" altLang="en-US" sz="1800" u="none" strike="noStrike">
                          <a:effectLst/>
                        </a:rPr>
                        <a:t>北河内</a:t>
                      </a:r>
                      <a:endParaRPr lang="ja-JP" alt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extLst>
                  <a:ext uri="{0D108BD9-81ED-4DB2-BD59-A6C34878D82A}">
                    <a16:rowId xmlns:a16="http://schemas.microsoft.com/office/drawing/2014/main" val="2396731493"/>
                  </a:ext>
                </a:extLst>
              </a:tr>
              <a:tr h="435134">
                <a:tc>
                  <a:txBody>
                    <a:bodyPr/>
                    <a:lstStyle/>
                    <a:p>
                      <a:pPr algn="l" fontAlgn="ctr"/>
                      <a:r>
                        <a:rPr lang="ja-JP" altLang="en-US" sz="1800" u="none" strike="noStrike" dirty="0">
                          <a:solidFill>
                            <a:srgbClr val="FF0000"/>
                          </a:solidFill>
                          <a:effectLst/>
                        </a:rPr>
                        <a:t>病状は落ち着いているが、時々不安定な病状が見られ、</a:t>
                      </a:r>
                      <a:br>
                        <a:rPr lang="ja-JP" altLang="en-US" sz="1800" u="none" strike="noStrike" dirty="0">
                          <a:solidFill>
                            <a:srgbClr val="FF0000"/>
                          </a:solidFill>
                          <a:effectLst/>
                        </a:rPr>
                      </a:br>
                      <a:r>
                        <a:rPr lang="ja-JP" altLang="en-US" sz="1800" u="none" strike="noStrike" dirty="0">
                          <a:solidFill>
                            <a:srgbClr val="FF0000"/>
                          </a:solidFill>
                          <a:effectLst/>
                        </a:rPr>
                        <a:t>そのことが退院を阻害する要因になっている</a:t>
                      </a:r>
                      <a:endParaRPr lang="ja-JP" altLang="en-US" sz="1800" b="0" i="0" u="none" strike="noStrike" dirty="0">
                        <a:solidFill>
                          <a:srgbClr val="FF0000"/>
                        </a:solidFill>
                        <a:effectLst/>
                        <a:latin typeface="游ゴシック" panose="020B0400000000000000" pitchFamily="50" charset="-128"/>
                        <a:ea typeface="游ゴシック" panose="020B0400000000000000" pitchFamily="50" charset="-128"/>
                      </a:endParaRPr>
                    </a:p>
                  </a:txBody>
                  <a:tcPr marL="8703" marR="8703" marT="8703" marB="0" anchor="ctr"/>
                </a:tc>
                <a:tc>
                  <a:txBody>
                    <a:bodyPr/>
                    <a:lstStyle/>
                    <a:p>
                      <a:pPr algn="r" fontAlgn="ctr"/>
                      <a:r>
                        <a:rPr lang="en-US" altLang="ja-JP" sz="1800" u="none" strike="noStrike" dirty="0">
                          <a:effectLst/>
                        </a:rPr>
                        <a:t>33.1%</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tc>
                  <a:txBody>
                    <a:bodyPr/>
                    <a:lstStyle/>
                    <a:p>
                      <a:pPr algn="r" fontAlgn="ctr"/>
                      <a:r>
                        <a:rPr lang="en-US" altLang="ja-JP" sz="1800" u="none" strike="noStrike" dirty="0">
                          <a:solidFill>
                            <a:srgbClr val="FF0000"/>
                          </a:solidFill>
                          <a:effectLst/>
                        </a:rPr>
                        <a:t>35.3%</a:t>
                      </a:r>
                      <a:endParaRPr lang="en-US" altLang="ja-JP" sz="1800" b="0" i="0" u="none" strike="noStrike" dirty="0">
                        <a:solidFill>
                          <a:srgbClr val="FF0000"/>
                        </a:solidFill>
                        <a:effectLst/>
                        <a:latin typeface="メイリオ" panose="020B0604030504040204" pitchFamily="50" charset="-128"/>
                        <a:ea typeface="メイリオ" panose="020B0604030504040204" pitchFamily="50" charset="-128"/>
                      </a:endParaRPr>
                    </a:p>
                  </a:txBody>
                  <a:tcPr marL="8703" marR="8703" marT="8703" marB="0" anchor="ctr"/>
                </a:tc>
                <a:extLst>
                  <a:ext uri="{0D108BD9-81ED-4DB2-BD59-A6C34878D82A}">
                    <a16:rowId xmlns:a16="http://schemas.microsoft.com/office/drawing/2014/main" val="249371144"/>
                  </a:ext>
                </a:extLst>
              </a:tr>
              <a:tr h="217567">
                <a:tc>
                  <a:txBody>
                    <a:bodyPr/>
                    <a:lstStyle/>
                    <a:p>
                      <a:pPr algn="l" fontAlgn="ctr"/>
                      <a:r>
                        <a:rPr lang="ja-JP" altLang="en-US" sz="1800" u="none" strike="noStrike" dirty="0">
                          <a:effectLst/>
                        </a:rPr>
                        <a:t>病識がなく通院服薬の中断が予測される</a:t>
                      </a:r>
                      <a:endParaRPr lang="ja-JP" alt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tc>
                  <a:txBody>
                    <a:bodyPr/>
                    <a:lstStyle/>
                    <a:p>
                      <a:pPr algn="r" fontAlgn="ctr"/>
                      <a:r>
                        <a:rPr lang="en-US" altLang="ja-JP" sz="1800" u="none" strike="noStrike">
                          <a:effectLst/>
                        </a:rPr>
                        <a:t>22.0%</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tc>
                  <a:txBody>
                    <a:bodyPr/>
                    <a:lstStyle/>
                    <a:p>
                      <a:pPr algn="r" fontAlgn="ctr"/>
                      <a:r>
                        <a:rPr lang="en-US" altLang="ja-JP" sz="1800" u="none" strike="noStrike" dirty="0">
                          <a:effectLst/>
                        </a:rPr>
                        <a:t>14.7%</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extLst>
                  <a:ext uri="{0D108BD9-81ED-4DB2-BD59-A6C34878D82A}">
                    <a16:rowId xmlns:a16="http://schemas.microsoft.com/office/drawing/2014/main" val="3966175711"/>
                  </a:ext>
                </a:extLst>
              </a:tr>
              <a:tr h="217567">
                <a:tc>
                  <a:txBody>
                    <a:bodyPr/>
                    <a:lstStyle/>
                    <a:p>
                      <a:pPr algn="l" fontAlgn="ctr"/>
                      <a:r>
                        <a:rPr lang="ja-JP" altLang="en-US" sz="1800" u="none" strike="noStrike">
                          <a:effectLst/>
                        </a:rPr>
                        <a:t>反社会的行動が予想される</a:t>
                      </a:r>
                      <a:endParaRPr lang="ja-JP" alt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tc>
                  <a:txBody>
                    <a:bodyPr/>
                    <a:lstStyle/>
                    <a:p>
                      <a:pPr algn="r" fontAlgn="ctr"/>
                      <a:r>
                        <a:rPr lang="en-US" altLang="ja-JP" sz="1800" u="none" strike="noStrike">
                          <a:effectLst/>
                        </a:rPr>
                        <a:t>5.5%</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tc>
                  <a:txBody>
                    <a:bodyPr/>
                    <a:lstStyle/>
                    <a:p>
                      <a:pPr algn="r" fontAlgn="ctr"/>
                      <a:r>
                        <a:rPr lang="en-US" altLang="ja-JP" sz="1800" u="none" strike="noStrike" dirty="0">
                          <a:effectLst/>
                        </a:rPr>
                        <a:t>5.9%</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extLst>
                  <a:ext uri="{0D108BD9-81ED-4DB2-BD59-A6C34878D82A}">
                    <a16:rowId xmlns:a16="http://schemas.microsoft.com/office/drawing/2014/main" val="987031102"/>
                  </a:ext>
                </a:extLst>
              </a:tr>
              <a:tr h="217567">
                <a:tc>
                  <a:txBody>
                    <a:bodyPr/>
                    <a:lstStyle/>
                    <a:p>
                      <a:pPr algn="l" fontAlgn="ctr"/>
                      <a:r>
                        <a:rPr lang="ja-JP" altLang="en-US" sz="1800" u="none" strike="noStrike">
                          <a:effectLst/>
                        </a:rPr>
                        <a:t>退院意欲が乏しい</a:t>
                      </a:r>
                      <a:endParaRPr lang="ja-JP" alt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tc>
                  <a:txBody>
                    <a:bodyPr/>
                    <a:lstStyle/>
                    <a:p>
                      <a:pPr algn="r" fontAlgn="ctr"/>
                      <a:r>
                        <a:rPr lang="en-US" altLang="ja-JP" sz="1800" u="none" strike="noStrike">
                          <a:effectLst/>
                        </a:rPr>
                        <a:t>36.6%</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tc>
                  <a:txBody>
                    <a:bodyPr/>
                    <a:lstStyle/>
                    <a:p>
                      <a:pPr algn="r" fontAlgn="ctr"/>
                      <a:r>
                        <a:rPr lang="en-US" altLang="ja-JP" sz="1800" u="none" strike="noStrike" dirty="0">
                          <a:effectLst/>
                        </a:rPr>
                        <a:t>32.4%</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extLst>
                  <a:ext uri="{0D108BD9-81ED-4DB2-BD59-A6C34878D82A}">
                    <a16:rowId xmlns:a16="http://schemas.microsoft.com/office/drawing/2014/main" val="2534102961"/>
                  </a:ext>
                </a:extLst>
              </a:tr>
              <a:tr h="217567">
                <a:tc>
                  <a:txBody>
                    <a:bodyPr/>
                    <a:lstStyle/>
                    <a:p>
                      <a:pPr algn="l" fontAlgn="ctr"/>
                      <a:r>
                        <a:rPr lang="ja-JP" altLang="en-US" sz="1800" u="none" strike="noStrike" dirty="0">
                          <a:effectLst/>
                        </a:rPr>
                        <a:t>現実認識が乏しい</a:t>
                      </a:r>
                      <a:endParaRPr lang="ja-JP" alt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tc>
                  <a:txBody>
                    <a:bodyPr/>
                    <a:lstStyle/>
                    <a:p>
                      <a:pPr algn="r" fontAlgn="ctr"/>
                      <a:r>
                        <a:rPr lang="en-US" altLang="ja-JP" sz="1800" u="none" strike="noStrike">
                          <a:effectLst/>
                        </a:rPr>
                        <a:t>29.7%</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tc>
                  <a:txBody>
                    <a:bodyPr/>
                    <a:lstStyle/>
                    <a:p>
                      <a:pPr algn="r" fontAlgn="ctr"/>
                      <a:r>
                        <a:rPr lang="en-US" altLang="ja-JP" sz="1800" u="none" strike="noStrike" dirty="0">
                          <a:effectLst/>
                        </a:rPr>
                        <a:t>29.4%</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extLst>
                  <a:ext uri="{0D108BD9-81ED-4DB2-BD59-A6C34878D82A}">
                    <a16:rowId xmlns:a16="http://schemas.microsoft.com/office/drawing/2014/main" val="1057731569"/>
                  </a:ext>
                </a:extLst>
              </a:tr>
              <a:tr h="217567">
                <a:tc>
                  <a:txBody>
                    <a:bodyPr/>
                    <a:lstStyle/>
                    <a:p>
                      <a:pPr algn="l" fontAlgn="ctr"/>
                      <a:r>
                        <a:rPr lang="ja-JP" altLang="en-US" sz="1800" u="none" strike="noStrike">
                          <a:effectLst/>
                        </a:rPr>
                        <a:t>退院による環境変化への不安が強い</a:t>
                      </a:r>
                      <a:endParaRPr lang="ja-JP" alt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tc>
                  <a:txBody>
                    <a:bodyPr/>
                    <a:lstStyle/>
                    <a:p>
                      <a:pPr algn="r" fontAlgn="ctr"/>
                      <a:r>
                        <a:rPr lang="en-US" altLang="ja-JP" sz="1800" u="none" strike="noStrike">
                          <a:effectLst/>
                        </a:rPr>
                        <a:t>32.6%</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tc>
                  <a:txBody>
                    <a:bodyPr/>
                    <a:lstStyle/>
                    <a:p>
                      <a:pPr algn="r" fontAlgn="ctr"/>
                      <a:r>
                        <a:rPr lang="en-US" altLang="ja-JP" sz="1800" u="none" strike="noStrike" dirty="0">
                          <a:effectLst/>
                        </a:rPr>
                        <a:t>29.4%</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extLst>
                  <a:ext uri="{0D108BD9-81ED-4DB2-BD59-A6C34878D82A}">
                    <a16:rowId xmlns:a16="http://schemas.microsoft.com/office/drawing/2014/main" val="2675809085"/>
                  </a:ext>
                </a:extLst>
              </a:tr>
              <a:tr h="217567">
                <a:tc>
                  <a:txBody>
                    <a:bodyPr/>
                    <a:lstStyle/>
                    <a:p>
                      <a:pPr algn="l" fontAlgn="ctr"/>
                      <a:r>
                        <a:rPr lang="ja-JP" altLang="en-US" sz="1800" u="none" strike="noStrike">
                          <a:effectLst/>
                        </a:rPr>
                        <a:t>援助者との対人関係が持てない</a:t>
                      </a:r>
                      <a:endParaRPr lang="ja-JP" alt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tc>
                  <a:txBody>
                    <a:bodyPr/>
                    <a:lstStyle/>
                    <a:p>
                      <a:pPr algn="r" fontAlgn="ctr"/>
                      <a:r>
                        <a:rPr lang="en-US" altLang="ja-JP" sz="1800" u="none" strike="noStrike">
                          <a:effectLst/>
                        </a:rPr>
                        <a:t>7.6%</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tc>
                  <a:txBody>
                    <a:bodyPr/>
                    <a:lstStyle/>
                    <a:p>
                      <a:pPr algn="r" fontAlgn="ctr"/>
                      <a:r>
                        <a:rPr lang="en-US" altLang="ja-JP" sz="1800" u="none" strike="noStrike" dirty="0">
                          <a:effectLst/>
                        </a:rPr>
                        <a:t>5.9%</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extLst>
                  <a:ext uri="{0D108BD9-81ED-4DB2-BD59-A6C34878D82A}">
                    <a16:rowId xmlns:a16="http://schemas.microsoft.com/office/drawing/2014/main" val="3204802900"/>
                  </a:ext>
                </a:extLst>
              </a:tr>
              <a:tr h="217567">
                <a:tc>
                  <a:txBody>
                    <a:bodyPr/>
                    <a:lstStyle/>
                    <a:p>
                      <a:pPr algn="l" fontAlgn="ctr"/>
                      <a:r>
                        <a:rPr lang="ja-JP" altLang="en-US" sz="1800" u="none" strike="noStrike">
                          <a:effectLst/>
                        </a:rPr>
                        <a:t>家事（食事・洗濯・金銭管理など）ができない</a:t>
                      </a:r>
                      <a:endParaRPr lang="ja-JP" alt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tc>
                  <a:txBody>
                    <a:bodyPr/>
                    <a:lstStyle/>
                    <a:p>
                      <a:pPr algn="r" fontAlgn="ctr"/>
                      <a:r>
                        <a:rPr lang="en-US" altLang="ja-JP" sz="1800" u="none" strike="noStrike">
                          <a:effectLst/>
                        </a:rPr>
                        <a:t>27.4%</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tc>
                  <a:txBody>
                    <a:bodyPr/>
                    <a:lstStyle/>
                    <a:p>
                      <a:pPr algn="r" fontAlgn="ctr"/>
                      <a:r>
                        <a:rPr lang="en-US" altLang="ja-JP" sz="1800" u="none" strike="noStrike" dirty="0">
                          <a:effectLst/>
                        </a:rPr>
                        <a:t>26.5%</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extLst>
                  <a:ext uri="{0D108BD9-81ED-4DB2-BD59-A6C34878D82A}">
                    <a16:rowId xmlns:a16="http://schemas.microsoft.com/office/drawing/2014/main" val="2258245386"/>
                  </a:ext>
                </a:extLst>
              </a:tr>
              <a:tr h="217567">
                <a:tc>
                  <a:txBody>
                    <a:bodyPr/>
                    <a:lstStyle/>
                    <a:p>
                      <a:pPr algn="l" fontAlgn="ctr"/>
                      <a:r>
                        <a:rPr lang="ja-JP" altLang="en-US" sz="1800" u="none" strike="noStrike">
                          <a:effectLst/>
                        </a:rPr>
                        <a:t>家族がいない、本人をサポートする機能が実質ない</a:t>
                      </a:r>
                      <a:endParaRPr lang="ja-JP" alt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tc>
                  <a:txBody>
                    <a:bodyPr/>
                    <a:lstStyle/>
                    <a:p>
                      <a:pPr algn="r" fontAlgn="ctr"/>
                      <a:r>
                        <a:rPr lang="en-US" altLang="ja-JP" sz="1800" u="none" strike="noStrike">
                          <a:effectLst/>
                        </a:rPr>
                        <a:t>14.9%</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tc>
                  <a:txBody>
                    <a:bodyPr/>
                    <a:lstStyle/>
                    <a:p>
                      <a:pPr algn="r" fontAlgn="ctr"/>
                      <a:r>
                        <a:rPr lang="en-US" altLang="ja-JP" sz="1800" u="none" strike="noStrike" dirty="0">
                          <a:effectLst/>
                        </a:rPr>
                        <a:t>14.7%</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extLst>
                  <a:ext uri="{0D108BD9-81ED-4DB2-BD59-A6C34878D82A}">
                    <a16:rowId xmlns:a16="http://schemas.microsoft.com/office/drawing/2014/main" val="3944302745"/>
                  </a:ext>
                </a:extLst>
              </a:tr>
              <a:tr h="217567">
                <a:tc>
                  <a:txBody>
                    <a:bodyPr/>
                    <a:lstStyle/>
                    <a:p>
                      <a:pPr algn="l" fontAlgn="ctr"/>
                      <a:r>
                        <a:rPr lang="ja-JP" altLang="en-US" sz="1800" u="none" strike="noStrike" dirty="0">
                          <a:solidFill>
                            <a:srgbClr val="FF0000"/>
                          </a:solidFill>
                          <a:effectLst/>
                        </a:rPr>
                        <a:t>家族から退院に反対がある</a:t>
                      </a:r>
                      <a:endParaRPr lang="ja-JP" altLang="en-US" sz="1800" b="0" i="0" u="none" strike="noStrike" dirty="0">
                        <a:solidFill>
                          <a:srgbClr val="FF0000"/>
                        </a:solidFill>
                        <a:effectLst/>
                        <a:latin typeface="游ゴシック" panose="020B0400000000000000" pitchFamily="50" charset="-128"/>
                        <a:ea typeface="游ゴシック" panose="020B0400000000000000" pitchFamily="50" charset="-128"/>
                      </a:endParaRPr>
                    </a:p>
                  </a:txBody>
                  <a:tcPr marL="8703" marR="8703" marT="8703" marB="0" anchor="ctr"/>
                </a:tc>
                <a:tc>
                  <a:txBody>
                    <a:bodyPr/>
                    <a:lstStyle/>
                    <a:p>
                      <a:pPr algn="r" fontAlgn="ctr"/>
                      <a:r>
                        <a:rPr lang="en-US" altLang="ja-JP" sz="1800" u="none" strike="noStrike">
                          <a:effectLst/>
                        </a:rPr>
                        <a:t>23.6%</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tc>
                  <a:txBody>
                    <a:bodyPr/>
                    <a:lstStyle/>
                    <a:p>
                      <a:pPr algn="r" fontAlgn="ctr"/>
                      <a:r>
                        <a:rPr lang="en-US" altLang="ja-JP" sz="1800" u="none" strike="noStrike" dirty="0">
                          <a:solidFill>
                            <a:srgbClr val="FF0000"/>
                          </a:solidFill>
                          <a:effectLst/>
                        </a:rPr>
                        <a:t>35.3%</a:t>
                      </a:r>
                      <a:endParaRPr lang="en-US" altLang="ja-JP" sz="1800" b="0" i="0" u="none" strike="noStrike" dirty="0">
                        <a:solidFill>
                          <a:srgbClr val="FF0000"/>
                        </a:solidFill>
                        <a:effectLst/>
                        <a:latin typeface="游ゴシック" panose="020B0400000000000000" pitchFamily="50" charset="-128"/>
                        <a:ea typeface="游ゴシック" panose="020B0400000000000000" pitchFamily="50" charset="-128"/>
                      </a:endParaRPr>
                    </a:p>
                  </a:txBody>
                  <a:tcPr marL="8703" marR="8703" marT="8703" marB="0" anchor="ctr"/>
                </a:tc>
                <a:extLst>
                  <a:ext uri="{0D108BD9-81ED-4DB2-BD59-A6C34878D82A}">
                    <a16:rowId xmlns:a16="http://schemas.microsoft.com/office/drawing/2014/main" val="738664408"/>
                  </a:ext>
                </a:extLst>
              </a:tr>
              <a:tr h="217567">
                <a:tc>
                  <a:txBody>
                    <a:bodyPr/>
                    <a:lstStyle/>
                    <a:p>
                      <a:pPr algn="l" fontAlgn="ctr"/>
                      <a:r>
                        <a:rPr lang="ja-JP" altLang="en-US" sz="1800" u="none" strike="noStrike" dirty="0">
                          <a:solidFill>
                            <a:srgbClr val="FF0000"/>
                          </a:solidFill>
                          <a:effectLst/>
                        </a:rPr>
                        <a:t>住まいの確保が出来ない</a:t>
                      </a:r>
                      <a:endParaRPr lang="ja-JP" altLang="en-US" sz="1800" b="0" i="0" u="none" strike="noStrike" dirty="0">
                        <a:solidFill>
                          <a:srgbClr val="FF0000"/>
                        </a:solidFill>
                        <a:effectLst/>
                        <a:latin typeface="游ゴシック" panose="020B0400000000000000" pitchFamily="50" charset="-128"/>
                        <a:ea typeface="游ゴシック" panose="020B0400000000000000" pitchFamily="50" charset="-128"/>
                      </a:endParaRPr>
                    </a:p>
                  </a:txBody>
                  <a:tcPr marL="8703" marR="8703" marT="8703" marB="0" anchor="ctr"/>
                </a:tc>
                <a:tc>
                  <a:txBody>
                    <a:bodyPr/>
                    <a:lstStyle/>
                    <a:p>
                      <a:pPr algn="r" fontAlgn="ctr"/>
                      <a:r>
                        <a:rPr lang="en-US" altLang="ja-JP" sz="1800" u="none" strike="noStrike">
                          <a:effectLst/>
                        </a:rPr>
                        <a:t>32.3%</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tc>
                  <a:txBody>
                    <a:bodyPr/>
                    <a:lstStyle/>
                    <a:p>
                      <a:pPr algn="r" fontAlgn="ctr"/>
                      <a:r>
                        <a:rPr lang="en-US" altLang="ja-JP" sz="1800" u="none" strike="noStrike" dirty="0">
                          <a:solidFill>
                            <a:srgbClr val="FF0000"/>
                          </a:solidFill>
                          <a:effectLst/>
                        </a:rPr>
                        <a:t>50.0%</a:t>
                      </a:r>
                      <a:endParaRPr lang="en-US" altLang="ja-JP" sz="1800" b="0" i="0" u="none" strike="noStrike" dirty="0">
                        <a:solidFill>
                          <a:srgbClr val="FF0000"/>
                        </a:solidFill>
                        <a:effectLst/>
                        <a:latin typeface="游ゴシック" panose="020B0400000000000000" pitchFamily="50" charset="-128"/>
                        <a:ea typeface="游ゴシック" panose="020B0400000000000000" pitchFamily="50" charset="-128"/>
                      </a:endParaRPr>
                    </a:p>
                  </a:txBody>
                  <a:tcPr marL="8703" marR="8703" marT="8703" marB="0" anchor="ctr"/>
                </a:tc>
                <a:extLst>
                  <a:ext uri="{0D108BD9-81ED-4DB2-BD59-A6C34878D82A}">
                    <a16:rowId xmlns:a16="http://schemas.microsoft.com/office/drawing/2014/main" val="3036601265"/>
                  </a:ext>
                </a:extLst>
              </a:tr>
              <a:tr h="217567">
                <a:tc>
                  <a:txBody>
                    <a:bodyPr/>
                    <a:lstStyle/>
                    <a:p>
                      <a:pPr algn="l" fontAlgn="ctr"/>
                      <a:r>
                        <a:rPr lang="ja-JP" altLang="en-US" sz="1800" u="none" strike="noStrike">
                          <a:effectLst/>
                        </a:rPr>
                        <a:t>生活費の確保が出来ない</a:t>
                      </a:r>
                      <a:endParaRPr lang="ja-JP" alt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tc>
                  <a:txBody>
                    <a:bodyPr/>
                    <a:lstStyle/>
                    <a:p>
                      <a:pPr algn="r" fontAlgn="ctr"/>
                      <a:r>
                        <a:rPr lang="en-US" altLang="ja-JP" sz="1800" u="none" strike="noStrike">
                          <a:effectLst/>
                        </a:rPr>
                        <a:t>6.4%</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tc>
                  <a:txBody>
                    <a:bodyPr/>
                    <a:lstStyle/>
                    <a:p>
                      <a:pPr algn="r" fontAlgn="ctr"/>
                      <a:r>
                        <a:rPr lang="en-US" altLang="ja-JP" sz="1800" u="none" strike="noStrike" dirty="0">
                          <a:effectLst/>
                        </a:rPr>
                        <a:t>5.9%</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extLst>
                  <a:ext uri="{0D108BD9-81ED-4DB2-BD59-A6C34878D82A}">
                    <a16:rowId xmlns:a16="http://schemas.microsoft.com/office/drawing/2014/main" val="166477744"/>
                  </a:ext>
                </a:extLst>
              </a:tr>
              <a:tr h="217567">
                <a:tc>
                  <a:txBody>
                    <a:bodyPr/>
                    <a:lstStyle/>
                    <a:p>
                      <a:pPr algn="l" fontAlgn="ctr"/>
                      <a:r>
                        <a:rPr lang="ja-JP" altLang="en-US" sz="1800" u="none" strike="noStrike">
                          <a:effectLst/>
                        </a:rPr>
                        <a:t>日常生活を支える制度がない</a:t>
                      </a:r>
                      <a:endParaRPr lang="ja-JP" alt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tc>
                  <a:txBody>
                    <a:bodyPr/>
                    <a:lstStyle/>
                    <a:p>
                      <a:pPr algn="r" fontAlgn="ctr"/>
                      <a:r>
                        <a:rPr lang="en-US" altLang="ja-JP" sz="1800" u="none" strike="noStrike">
                          <a:effectLst/>
                        </a:rPr>
                        <a:t>6.6%</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tc>
                  <a:txBody>
                    <a:bodyPr/>
                    <a:lstStyle/>
                    <a:p>
                      <a:pPr algn="r" fontAlgn="ctr"/>
                      <a:r>
                        <a:rPr lang="en-US" altLang="ja-JP" sz="1800" u="none" strike="noStrike" dirty="0">
                          <a:effectLst/>
                        </a:rPr>
                        <a:t>0.0%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extLst>
                  <a:ext uri="{0D108BD9-81ED-4DB2-BD59-A6C34878D82A}">
                    <a16:rowId xmlns:a16="http://schemas.microsoft.com/office/drawing/2014/main" val="3247297751"/>
                  </a:ext>
                </a:extLst>
              </a:tr>
              <a:tr h="217567">
                <a:tc>
                  <a:txBody>
                    <a:bodyPr/>
                    <a:lstStyle/>
                    <a:p>
                      <a:pPr algn="l" fontAlgn="ctr"/>
                      <a:r>
                        <a:rPr lang="ja-JP" altLang="en-US" sz="1800" u="none" strike="noStrike">
                          <a:effectLst/>
                        </a:rPr>
                        <a:t>救急診療体制がない</a:t>
                      </a:r>
                      <a:endParaRPr lang="ja-JP" alt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tc>
                  <a:txBody>
                    <a:bodyPr/>
                    <a:lstStyle/>
                    <a:p>
                      <a:pPr algn="r" fontAlgn="ctr"/>
                      <a:r>
                        <a:rPr lang="en-US" altLang="ja-JP" sz="1800" u="none" strike="noStrike">
                          <a:effectLst/>
                        </a:rPr>
                        <a:t>0.0%</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tc>
                  <a:txBody>
                    <a:bodyPr/>
                    <a:lstStyle/>
                    <a:p>
                      <a:pPr algn="r" fontAlgn="ctr"/>
                      <a:r>
                        <a:rPr lang="en-US" altLang="ja-JP" sz="1800" u="none" strike="noStrike" dirty="0">
                          <a:effectLst/>
                        </a:rPr>
                        <a:t>0.0%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extLst>
                  <a:ext uri="{0D108BD9-81ED-4DB2-BD59-A6C34878D82A}">
                    <a16:rowId xmlns:a16="http://schemas.microsoft.com/office/drawing/2014/main" val="426708182"/>
                  </a:ext>
                </a:extLst>
              </a:tr>
              <a:tr h="217567">
                <a:tc>
                  <a:txBody>
                    <a:bodyPr/>
                    <a:lstStyle/>
                    <a:p>
                      <a:pPr algn="l" fontAlgn="ctr"/>
                      <a:r>
                        <a:rPr lang="ja-JP" altLang="en-US" sz="1800" u="none" strike="noStrike">
                          <a:effectLst/>
                        </a:rPr>
                        <a:t>退院に向けてサポートする人的資源が乏しい</a:t>
                      </a:r>
                      <a:endParaRPr lang="ja-JP" alt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tc>
                  <a:txBody>
                    <a:bodyPr/>
                    <a:lstStyle/>
                    <a:p>
                      <a:pPr algn="r" fontAlgn="ctr"/>
                      <a:r>
                        <a:rPr lang="en-US" altLang="ja-JP" sz="1800" u="none" strike="noStrike">
                          <a:effectLst/>
                        </a:rPr>
                        <a:t>9.6%</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tc>
                  <a:txBody>
                    <a:bodyPr/>
                    <a:lstStyle/>
                    <a:p>
                      <a:pPr algn="r" fontAlgn="ctr"/>
                      <a:r>
                        <a:rPr lang="en-US" altLang="ja-JP" sz="1800" u="none" strike="noStrike" dirty="0">
                          <a:effectLst/>
                        </a:rPr>
                        <a:t>2.9%</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extLst>
                  <a:ext uri="{0D108BD9-81ED-4DB2-BD59-A6C34878D82A}">
                    <a16:rowId xmlns:a16="http://schemas.microsoft.com/office/drawing/2014/main" val="3778784483"/>
                  </a:ext>
                </a:extLst>
              </a:tr>
              <a:tr h="217567">
                <a:tc>
                  <a:txBody>
                    <a:bodyPr/>
                    <a:lstStyle/>
                    <a:p>
                      <a:pPr algn="l" fontAlgn="ctr"/>
                      <a:r>
                        <a:rPr lang="ja-JP" altLang="en-US" sz="1800" u="none" strike="noStrike">
                          <a:effectLst/>
                        </a:rPr>
                        <a:t>退院後サポート・マネジメントする人的資源が乏しい</a:t>
                      </a:r>
                      <a:endParaRPr lang="ja-JP" alt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tc>
                  <a:txBody>
                    <a:bodyPr/>
                    <a:lstStyle/>
                    <a:p>
                      <a:pPr algn="r" fontAlgn="ctr"/>
                      <a:r>
                        <a:rPr lang="en-US" altLang="ja-JP" sz="1800" u="none" strike="noStrike">
                          <a:effectLst/>
                        </a:rPr>
                        <a:t>11.1%</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tc>
                  <a:txBody>
                    <a:bodyPr/>
                    <a:lstStyle/>
                    <a:p>
                      <a:pPr algn="r" fontAlgn="ctr"/>
                      <a:r>
                        <a:rPr lang="en-US" altLang="ja-JP" sz="1800" u="none" strike="noStrike" dirty="0">
                          <a:effectLst/>
                        </a:rPr>
                        <a:t>5.9%</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extLst>
                  <a:ext uri="{0D108BD9-81ED-4DB2-BD59-A6C34878D82A}">
                    <a16:rowId xmlns:a16="http://schemas.microsoft.com/office/drawing/2014/main" val="456619612"/>
                  </a:ext>
                </a:extLst>
              </a:tr>
              <a:tr h="217567">
                <a:tc>
                  <a:txBody>
                    <a:bodyPr/>
                    <a:lstStyle/>
                    <a:p>
                      <a:pPr algn="l" fontAlgn="ctr"/>
                      <a:r>
                        <a:rPr lang="ja-JP" altLang="en-US" sz="1800" u="none" strike="noStrike">
                          <a:effectLst/>
                        </a:rPr>
                        <a:t>住所地と入院先の距離があり支援体制をとりにくい</a:t>
                      </a:r>
                      <a:endParaRPr lang="ja-JP" alt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tc>
                  <a:txBody>
                    <a:bodyPr/>
                    <a:lstStyle/>
                    <a:p>
                      <a:pPr algn="r" fontAlgn="ctr"/>
                      <a:r>
                        <a:rPr lang="en-US" altLang="ja-JP" sz="1800" u="none" strike="noStrike">
                          <a:effectLst/>
                        </a:rPr>
                        <a:t>3.7%</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tc>
                  <a:txBody>
                    <a:bodyPr/>
                    <a:lstStyle/>
                    <a:p>
                      <a:pPr algn="r" fontAlgn="ctr"/>
                      <a:r>
                        <a:rPr lang="en-US" altLang="ja-JP" sz="1800" u="none" strike="noStrike" dirty="0">
                          <a:effectLst/>
                        </a:rPr>
                        <a:t>0.0%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extLst>
                  <a:ext uri="{0D108BD9-81ED-4DB2-BD59-A6C34878D82A}">
                    <a16:rowId xmlns:a16="http://schemas.microsoft.com/office/drawing/2014/main" val="52054668"/>
                  </a:ext>
                </a:extLst>
              </a:tr>
              <a:tr h="217567">
                <a:tc>
                  <a:txBody>
                    <a:bodyPr/>
                    <a:lstStyle/>
                    <a:p>
                      <a:pPr algn="l" fontAlgn="ctr"/>
                      <a:r>
                        <a:rPr lang="ja-JP" altLang="en-US" sz="1800" u="none" strike="noStrike">
                          <a:effectLst/>
                        </a:rPr>
                        <a:t>その他の退院阻害要因がある</a:t>
                      </a:r>
                      <a:endParaRPr lang="ja-JP" alt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tc>
                  <a:txBody>
                    <a:bodyPr/>
                    <a:lstStyle/>
                    <a:p>
                      <a:pPr algn="r" fontAlgn="ctr"/>
                      <a:r>
                        <a:rPr lang="en-US" altLang="ja-JP" sz="1800" u="none" strike="noStrike">
                          <a:effectLst/>
                        </a:rPr>
                        <a:t>4.7%</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tc>
                  <a:txBody>
                    <a:bodyPr/>
                    <a:lstStyle/>
                    <a:p>
                      <a:pPr algn="r" fontAlgn="ctr"/>
                      <a:r>
                        <a:rPr lang="en-US" altLang="ja-JP" sz="1800" u="none" strike="noStrike" dirty="0">
                          <a:effectLst/>
                        </a:rPr>
                        <a:t>2.9%</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extLst>
                  <a:ext uri="{0D108BD9-81ED-4DB2-BD59-A6C34878D82A}">
                    <a16:rowId xmlns:a16="http://schemas.microsoft.com/office/drawing/2014/main" val="3793551325"/>
                  </a:ext>
                </a:extLst>
              </a:tr>
            </a:tbl>
          </a:graphicData>
        </a:graphic>
      </p:graphicFrame>
      <p:sp>
        <p:nvSpPr>
          <p:cNvPr id="4" name="タイトル 1"/>
          <p:cNvSpPr>
            <a:spLocks noGrp="1"/>
          </p:cNvSpPr>
          <p:nvPr>
            <p:ph type="title"/>
          </p:nvPr>
        </p:nvSpPr>
        <p:spPr>
          <a:xfrm>
            <a:off x="376646" y="143058"/>
            <a:ext cx="12098382" cy="875846"/>
          </a:xfrm>
        </p:spPr>
        <p:txBody>
          <a:bodyPr>
            <a:normAutofit fontScale="90000"/>
          </a:bodyPr>
          <a:lstStyle/>
          <a:p>
            <a:r>
              <a:rPr lang="ja-JP" altLang="en-US" dirty="0"/>
              <a:t>退院阻害</a:t>
            </a:r>
            <a:r>
              <a:rPr lang="ja-JP" altLang="en-US" dirty="0" smtClean="0"/>
              <a:t>要因（全状態像</a:t>
            </a:r>
            <a:r>
              <a:rPr lang="en-US" altLang="ja-JP" dirty="0" smtClean="0"/>
              <a:t>【</a:t>
            </a:r>
            <a:r>
              <a:rPr lang="ja-JP" altLang="en-US" dirty="0" smtClean="0"/>
              <a:t>寛解・院内寛解群</a:t>
            </a:r>
            <a:r>
              <a:rPr lang="en-US" altLang="ja-JP" dirty="0" smtClean="0"/>
              <a:t>】</a:t>
            </a:r>
            <a:r>
              <a:rPr lang="ja-JP" altLang="en-US" dirty="0" smtClean="0"/>
              <a:t>）</a:t>
            </a:r>
            <a:endParaRPr kumimoji="1" lang="ja-JP" altLang="en-US" dirty="0"/>
          </a:p>
        </p:txBody>
      </p:sp>
      <p:sp>
        <p:nvSpPr>
          <p:cNvPr id="6" name="正方形/長方形 5"/>
          <p:cNvSpPr/>
          <p:nvPr/>
        </p:nvSpPr>
        <p:spPr>
          <a:xfrm>
            <a:off x="9275620" y="875212"/>
            <a:ext cx="2154380" cy="5653087"/>
          </a:xfrm>
          <a:prstGeom prst="rect">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5796466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83716" y="103869"/>
            <a:ext cx="10515600" cy="784406"/>
          </a:xfrm>
        </p:spPr>
        <p:txBody>
          <a:bodyPr/>
          <a:lstStyle/>
          <a:p>
            <a:r>
              <a:rPr lang="ja-JP" altLang="en-US" dirty="0"/>
              <a:t>退院阻害要因</a:t>
            </a:r>
            <a:r>
              <a:rPr lang="ja-JP" altLang="en-US" dirty="0" smtClean="0"/>
              <a:t>（</a:t>
            </a:r>
            <a:r>
              <a:rPr lang="en-US" altLang="ja-JP" dirty="0" smtClean="0"/>
              <a:t>65</a:t>
            </a:r>
            <a:r>
              <a:rPr lang="ja-JP" altLang="en-US" dirty="0" smtClean="0"/>
              <a:t>歳以上）</a:t>
            </a:r>
            <a:endParaRPr kumimoji="1" lang="ja-JP" altLang="en-US" dirty="0"/>
          </a:p>
        </p:txBody>
      </p:sp>
      <p:graphicFrame>
        <p:nvGraphicFramePr>
          <p:cNvPr id="6" name="コンテンツ プレースホルダー 5"/>
          <p:cNvGraphicFramePr>
            <a:graphicFrameLocks noGrp="1"/>
          </p:cNvGraphicFramePr>
          <p:nvPr>
            <p:ph idx="1"/>
            <p:extLst>
              <p:ext uri="{D42A27DB-BD31-4B8C-83A1-F6EECF244321}">
                <p14:modId xmlns:p14="http://schemas.microsoft.com/office/powerpoint/2010/main" val="3452889369"/>
              </p:ext>
            </p:extLst>
          </p:nvPr>
        </p:nvGraphicFramePr>
        <p:xfrm>
          <a:off x="458037" y="796835"/>
          <a:ext cx="10971965" cy="5921000"/>
        </p:xfrm>
        <a:graphic>
          <a:graphicData uri="http://schemas.openxmlformats.org/drawingml/2006/table">
            <a:tbl>
              <a:tblPr>
                <a:tableStyleId>{5C22544A-7EE6-4342-B048-85BDC9FD1C3A}</a:tableStyleId>
              </a:tblPr>
              <a:tblGrid>
                <a:gridCol w="6451325">
                  <a:extLst>
                    <a:ext uri="{9D8B030D-6E8A-4147-A177-3AD203B41FA5}">
                      <a16:colId xmlns:a16="http://schemas.microsoft.com/office/drawing/2014/main" val="1775504881"/>
                    </a:ext>
                  </a:extLst>
                </a:gridCol>
                <a:gridCol w="1130160">
                  <a:extLst>
                    <a:ext uri="{9D8B030D-6E8A-4147-A177-3AD203B41FA5}">
                      <a16:colId xmlns:a16="http://schemas.microsoft.com/office/drawing/2014/main" val="3140809018"/>
                    </a:ext>
                  </a:extLst>
                </a:gridCol>
                <a:gridCol w="1130160">
                  <a:extLst>
                    <a:ext uri="{9D8B030D-6E8A-4147-A177-3AD203B41FA5}">
                      <a16:colId xmlns:a16="http://schemas.microsoft.com/office/drawing/2014/main" val="3385026801"/>
                    </a:ext>
                  </a:extLst>
                </a:gridCol>
                <a:gridCol w="1130160">
                  <a:extLst>
                    <a:ext uri="{9D8B030D-6E8A-4147-A177-3AD203B41FA5}">
                      <a16:colId xmlns:a16="http://schemas.microsoft.com/office/drawing/2014/main" val="3355816221"/>
                    </a:ext>
                  </a:extLst>
                </a:gridCol>
                <a:gridCol w="1130160">
                  <a:extLst>
                    <a:ext uri="{9D8B030D-6E8A-4147-A177-3AD203B41FA5}">
                      <a16:colId xmlns:a16="http://schemas.microsoft.com/office/drawing/2014/main" val="2124586419"/>
                    </a:ext>
                  </a:extLst>
                </a:gridCol>
              </a:tblGrid>
              <a:tr h="282334">
                <a:tc rowSpan="2">
                  <a:txBody>
                    <a:bodyPr/>
                    <a:lstStyle/>
                    <a:p>
                      <a:pPr algn="l" fontAlgn="ct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014" marR="8014" marT="8014" marB="0" anchor="ctr"/>
                </a:tc>
                <a:tc gridSpan="2">
                  <a:txBody>
                    <a:bodyPr/>
                    <a:lstStyle/>
                    <a:p>
                      <a:pPr algn="ctr" fontAlgn="ctr"/>
                      <a:r>
                        <a:rPr lang="en-US" altLang="ja-JP" sz="1600" u="none" strike="noStrike" dirty="0">
                          <a:effectLst/>
                        </a:rPr>
                        <a:t>65</a:t>
                      </a:r>
                      <a:r>
                        <a:rPr lang="ja-JP" altLang="en-US" sz="1600" u="none" strike="noStrike" dirty="0">
                          <a:effectLst/>
                        </a:rPr>
                        <a:t>歳以上</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014" marR="8014" marT="8014" marB="0" anchor="ctr"/>
                </a:tc>
                <a:tc hMerge="1">
                  <a:txBody>
                    <a:bodyPr/>
                    <a:lstStyle/>
                    <a:p>
                      <a:endParaRPr kumimoji="1" lang="ja-JP" altLang="en-US"/>
                    </a:p>
                  </a:txBody>
                  <a:tcPr/>
                </a:tc>
                <a:tc gridSpan="2">
                  <a:txBody>
                    <a:bodyPr/>
                    <a:lstStyle/>
                    <a:p>
                      <a:pPr algn="ctr" fontAlgn="ctr"/>
                      <a:r>
                        <a:rPr lang="en-US" altLang="zh-CN" sz="1600" u="none" strike="noStrike" dirty="0">
                          <a:effectLst/>
                        </a:rPr>
                        <a:t>(</a:t>
                      </a:r>
                      <a:r>
                        <a:rPr lang="zh-CN" altLang="en-US" sz="1600" u="none" strike="noStrike" dirty="0">
                          <a:effectLst/>
                        </a:rPr>
                        <a:t>参考） </a:t>
                      </a:r>
                      <a:r>
                        <a:rPr lang="en-US" altLang="zh-CN" sz="1600" u="none" strike="noStrike" dirty="0">
                          <a:effectLst/>
                        </a:rPr>
                        <a:t>65</a:t>
                      </a:r>
                      <a:r>
                        <a:rPr lang="zh-CN" altLang="en-US" sz="1600" u="none" strike="noStrike" dirty="0">
                          <a:effectLst/>
                        </a:rPr>
                        <a:t>歳未満</a:t>
                      </a:r>
                      <a:endParaRPr lang="zh-CN"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014" marR="8014" marT="8014" marB="0" anchor="ctr"/>
                </a:tc>
                <a:tc hMerge="1">
                  <a:txBody>
                    <a:bodyPr/>
                    <a:lstStyle/>
                    <a:p>
                      <a:endParaRPr kumimoji="1" lang="ja-JP" altLang="en-US"/>
                    </a:p>
                  </a:txBody>
                  <a:tcPr/>
                </a:tc>
                <a:extLst>
                  <a:ext uri="{0D108BD9-81ED-4DB2-BD59-A6C34878D82A}">
                    <a16:rowId xmlns:a16="http://schemas.microsoft.com/office/drawing/2014/main" val="3454472785"/>
                  </a:ext>
                </a:extLst>
              </a:tr>
              <a:tr h="282334">
                <a:tc vMerge="1">
                  <a:txBody>
                    <a:bodyPr/>
                    <a:lstStyle/>
                    <a:p>
                      <a:pPr algn="l" fontAlgn="ct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014" marR="8014" marT="8014" marB="0" anchor="ctr"/>
                </a:tc>
                <a:tc>
                  <a:txBody>
                    <a:bodyPr/>
                    <a:lstStyle/>
                    <a:p>
                      <a:pPr algn="l" fontAlgn="ctr"/>
                      <a:r>
                        <a:rPr lang="ja-JP" altLang="en-US" sz="1600" u="none" strike="noStrike" dirty="0">
                          <a:effectLst/>
                        </a:rPr>
                        <a:t>大阪府</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014" marR="8014" marT="8014" marB="0" anchor="ctr"/>
                </a:tc>
                <a:tc>
                  <a:txBody>
                    <a:bodyPr/>
                    <a:lstStyle/>
                    <a:p>
                      <a:pPr algn="l" fontAlgn="ctr"/>
                      <a:r>
                        <a:rPr lang="ja-JP" altLang="en-US" sz="1600" u="none" strike="noStrike" dirty="0">
                          <a:effectLst/>
                        </a:rPr>
                        <a:t>北河内</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014" marR="8014" marT="8014" marB="0" anchor="ctr"/>
                </a:tc>
                <a:tc>
                  <a:txBody>
                    <a:bodyPr/>
                    <a:lstStyle/>
                    <a:p>
                      <a:pPr algn="l" fontAlgn="ctr"/>
                      <a:r>
                        <a:rPr lang="ja-JP" altLang="en-US" sz="1600" u="none" strike="noStrike">
                          <a:effectLst/>
                        </a:rPr>
                        <a:t>大阪府</a:t>
                      </a:r>
                      <a:endParaRPr lang="ja-JP" altLang="en-US" sz="1600" b="0" i="0" u="none" strike="noStrike">
                        <a:solidFill>
                          <a:srgbClr val="000000"/>
                        </a:solidFill>
                        <a:effectLst/>
                        <a:latin typeface="游ゴシック" panose="020B0400000000000000" pitchFamily="50" charset="-128"/>
                        <a:ea typeface="游ゴシック" panose="020B0400000000000000" pitchFamily="50" charset="-128"/>
                      </a:endParaRPr>
                    </a:p>
                  </a:txBody>
                  <a:tcPr marL="8014" marR="8014" marT="8014" marB="0" anchor="ctr"/>
                </a:tc>
                <a:tc>
                  <a:txBody>
                    <a:bodyPr/>
                    <a:lstStyle/>
                    <a:p>
                      <a:pPr algn="l" fontAlgn="ctr"/>
                      <a:r>
                        <a:rPr lang="ja-JP" altLang="en-US" sz="1600" u="none" strike="noStrike">
                          <a:effectLst/>
                        </a:rPr>
                        <a:t>北河内</a:t>
                      </a:r>
                      <a:endParaRPr lang="ja-JP" altLang="en-US" sz="1600" b="0" i="0" u="none" strike="noStrike">
                        <a:solidFill>
                          <a:srgbClr val="000000"/>
                        </a:solidFill>
                        <a:effectLst/>
                        <a:latin typeface="游ゴシック" panose="020B0400000000000000" pitchFamily="50" charset="-128"/>
                        <a:ea typeface="游ゴシック" panose="020B0400000000000000" pitchFamily="50" charset="-128"/>
                      </a:endParaRPr>
                    </a:p>
                  </a:txBody>
                  <a:tcPr marL="8014" marR="8014" marT="8014" marB="0" anchor="ctr"/>
                </a:tc>
                <a:extLst>
                  <a:ext uri="{0D108BD9-81ED-4DB2-BD59-A6C34878D82A}">
                    <a16:rowId xmlns:a16="http://schemas.microsoft.com/office/drawing/2014/main" val="88032019"/>
                  </a:ext>
                </a:extLst>
              </a:tr>
              <a:tr h="556654">
                <a:tc>
                  <a:txBody>
                    <a:bodyPr/>
                    <a:lstStyle/>
                    <a:p>
                      <a:pPr algn="l" fontAlgn="ctr"/>
                      <a:r>
                        <a:rPr lang="ja-JP" altLang="en-US" sz="1600" u="none" strike="noStrike" dirty="0">
                          <a:solidFill>
                            <a:srgbClr val="FF0000"/>
                          </a:solidFill>
                          <a:effectLst/>
                        </a:rPr>
                        <a:t>病状は落ち着いているが、時々不安定な病状が見られ、</a:t>
                      </a:r>
                      <a:br>
                        <a:rPr lang="ja-JP" altLang="en-US" sz="1600" u="none" strike="noStrike" dirty="0">
                          <a:solidFill>
                            <a:srgbClr val="FF0000"/>
                          </a:solidFill>
                          <a:effectLst/>
                        </a:rPr>
                      </a:br>
                      <a:r>
                        <a:rPr lang="ja-JP" altLang="en-US" sz="1600" u="none" strike="noStrike" dirty="0">
                          <a:solidFill>
                            <a:srgbClr val="FF0000"/>
                          </a:solidFill>
                          <a:effectLst/>
                        </a:rPr>
                        <a:t>そのことが退院を阻害する要因になっている</a:t>
                      </a:r>
                      <a:endParaRPr lang="ja-JP" altLang="en-US" sz="1600" b="0" i="0" u="none" strike="noStrike" dirty="0">
                        <a:solidFill>
                          <a:srgbClr val="FF0000"/>
                        </a:solidFill>
                        <a:effectLst/>
                        <a:latin typeface="游ゴシック" panose="020B0400000000000000" pitchFamily="50" charset="-128"/>
                        <a:ea typeface="游ゴシック" panose="020B0400000000000000" pitchFamily="50" charset="-128"/>
                      </a:endParaRPr>
                    </a:p>
                  </a:txBody>
                  <a:tcPr marL="8014" marR="8014" marT="8014" marB="0" anchor="ctr"/>
                </a:tc>
                <a:tc>
                  <a:txBody>
                    <a:bodyPr/>
                    <a:lstStyle/>
                    <a:p>
                      <a:pPr algn="r" fontAlgn="ctr"/>
                      <a:r>
                        <a:rPr lang="en-US" altLang="ja-JP" sz="1600" u="none" strike="noStrike">
                          <a:effectLst/>
                        </a:rPr>
                        <a:t>37.1%</a:t>
                      </a:r>
                      <a:endParaRPr lang="en-US" altLang="ja-JP" sz="1600" b="0" i="0" u="none" strike="noStrike">
                        <a:solidFill>
                          <a:srgbClr val="000000"/>
                        </a:solidFill>
                        <a:effectLst/>
                        <a:latin typeface="游ゴシック" panose="020B0400000000000000" pitchFamily="50" charset="-128"/>
                        <a:ea typeface="游ゴシック" panose="020B0400000000000000" pitchFamily="50" charset="-128"/>
                      </a:endParaRPr>
                    </a:p>
                  </a:txBody>
                  <a:tcPr marL="8014" marR="8014" marT="8014" marB="0" anchor="ctr"/>
                </a:tc>
                <a:tc>
                  <a:txBody>
                    <a:bodyPr/>
                    <a:lstStyle/>
                    <a:p>
                      <a:pPr algn="r" fontAlgn="ctr"/>
                      <a:r>
                        <a:rPr lang="en-US" altLang="ja-JP" sz="1600" u="none" strike="noStrike" dirty="0">
                          <a:solidFill>
                            <a:srgbClr val="FF0000"/>
                          </a:solidFill>
                          <a:effectLst/>
                        </a:rPr>
                        <a:t>46.5%</a:t>
                      </a:r>
                      <a:endParaRPr lang="en-US" altLang="ja-JP" sz="1600" b="0" i="0" u="none" strike="noStrike" dirty="0">
                        <a:solidFill>
                          <a:srgbClr val="FF0000"/>
                        </a:solidFill>
                        <a:effectLst/>
                        <a:latin typeface="游ゴシック" panose="020B0400000000000000" pitchFamily="50" charset="-128"/>
                        <a:ea typeface="游ゴシック" panose="020B0400000000000000" pitchFamily="50" charset="-128"/>
                      </a:endParaRPr>
                    </a:p>
                  </a:txBody>
                  <a:tcPr marL="8014" marR="8014" marT="8014" marB="0" anchor="ctr"/>
                </a:tc>
                <a:tc>
                  <a:txBody>
                    <a:bodyPr/>
                    <a:lstStyle/>
                    <a:p>
                      <a:pPr algn="r" fontAlgn="ctr"/>
                      <a:r>
                        <a:rPr lang="en-US" altLang="ja-JP" sz="1600" u="none" strike="noStrike">
                          <a:effectLst/>
                        </a:rPr>
                        <a:t>40.1%</a:t>
                      </a:r>
                      <a:endParaRPr lang="en-US" altLang="ja-JP" sz="1600" b="0" i="0" u="none" strike="noStrike">
                        <a:solidFill>
                          <a:srgbClr val="000000"/>
                        </a:solidFill>
                        <a:effectLst/>
                        <a:latin typeface="游ゴシック" panose="020B0400000000000000" pitchFamily="50" charset="-128"/>
                        <a:ea typeface="游ゴシック" panose="020B0400000000000000" pitchFamily="50" charset="-128"/>
                      </a:endParaRPr>
                    </a:p>
                  </a:txBody>
                  <a:tcPr marL="8014" marR="8014" marT="8014" marB="0" anchor="ctr"/>
                </a:tc>
                <a:tc>
                  <a:txBody>
                    <a:bodyPr/>
                    <a:lstStyle/>
                    <a:p>
                      <a:pPr algn="r" fontAlgn="ctr"/>
                      <a:r>
                        <a:rPr lang="en-US" altLang="ja-JP" sz="1600" u="none" strike="noStrike">
                          <a:effectLst/>
                        </a:rPr>
                        <a:t>36.1%</a:t>
                      </a:r>
                      <a:endParaRPr lang="en-US" altLang="ja-JP" sz="1600" b="0" i="0" u="none" strike="noStrike">
                        <a:solidFill>
                          <a:srgbClr val="000000"/>
                        </a:solidFill>
                        <a:effectLst/>
                        <a:latin typeface="游ゴシック" panose="020B0400000000000000" pitchFamily="50" charset="-128"/>
                        <a:ea typeface="游ゴシック" panose="020B0400000000000000" pitchFamily="50" charset="-128"/>
                      </a:endParaRPr>
                    </a:p>
                  </a:txBody>
                  <a:tcPr marL="8014" marR="8014" marT="8014" marB="0" anchor="ctr"/>
                </a:tc>
                <a:extLst>
                  <a:ext uri="{0D108BD9-81ED-4DB2-BD59-A6C34878D82A}">
                    <a16:rowId xmlns:a16="http://schemas.microsoft.com/office/drawing/2014/main" val="488780458"/>
                  </a:ext>
                </a:extLst>
              </a:tr>
              <a:tr h="282334">
                <a:tc>
                  <a:txBody>
                    <a:bodyPr/>
                    <a:lstStyle/>
                    <a:p>
                      <a:pPr algn="l" fontAlgn="ctr"/>
                      <a:r>
                        <a:rPr lang="ja-JP" altLang="en-US" sz="1600" u="none" strike="noStrike" dirty="0">
                          <a:effectLst/>
                        </a:rPr>
                        <a:t>病識がなく通院服薬の中断が予測される</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014" marR="8014" marT="8014" marB="0" anchor="ctr"/>
                </a:tc>
                <a:tc>
                  <a:txBody>
                    <a:bodyPr/>
                    <a:lstStyle/>
                    <a:p>
                      <a:pPr algn="r" fontAlgn="ctr"/>
                      <a:r>
                        <a:rPr lang="en-US" altLang="ja-JP" sz="1600" u="none" strike="noStrike">
                          <a:effectLst/>
                        </a:rPr>
                        <a:t>28.7%</a:t>
                      </a:r>
                      <a:endParaRPr lang="en-US" altLang="ja-JP" sz="1600" b="0" i="0" u="none" strike="noStrike">
                        <a:solidFill>
                          <a:srgbClr val="000000"/>
                        </a:solidFill>
                        <a:effectLst/>
                        <a:latin typeface="游ゴシック" panose="020B0400000000000000" pitchFamily="50" charset="-128"/>
                        <a:ea typeface="游ゴシック" panose="020B0400000000000000" pitchFamily="50" charset="-128"/>
                      </a:endParaRPr>
                    </a:p>
                  </a:txBody>
                  <a:tcPr marL="8014" marR="8014" marT="8014" marB="0" anchor="ctr"/>
                </a:tc>
                <a:tc>
                  <a:txBody>
                    <a:bodyPr/>
                    <a:lstStyle/>
                    <a:p>
                      <a:pPr algn="r" fontAlgn="ctr"/>
                      <a:r>
                        <a:rPr lang="en-US" altLang="ja-JP" sz="1600" u="none" strike="noStrike" dirty="0">
                          <a:effectLst/>
                        </a:rPr>
                        <a:t>34.7%</a:t>
                      </a:r>
                      <a:endPar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014" marR="8014" marT="8014" marB="0" anchor="ctr"/>
                </a:tc>
                <a:tc>
                  <a:txBody>
                    <a:bodyPr/>
                    <a:lstStyle/>
                    <a:p>
                      <a:pPr algn="r" fontAlgn="ctr"/>
                      <a:r>
                        <a:rPr lang="en-US" altLang="ja-JP" sz="1600" u="none" strike="noStrike">
                          <a:effectLst/>
                        </a:rPr>
                        <a:t>35.3%</a:t>
                      </a:r>
                      <a:endParaRPr lang="en-US" altLang="ja-JP" sz="1600" b="0" i="0" u="none" strike="noStrike">
                        <a:solidFill>
                          <a:srgbClr val="000000"/>
                        </a:solidFill>
                        <a:effectLst/>
                        <a:latin typeface="游ゴシック" panose="020B0400000000000000" pitchFamily="50" charset="-128"/>
                        <a:ea typeface="游ゴシック" panose="020B0400000000000000" pitchFamily="50" charset="-128"/>
                      </a:endParaRPr>
                    </a:p>
                  </a:txBody>
                  <a:tcPr marL="8014" marR="8014" marT="8014" marB="0" anchor="ctr"/>
                </a:tc>
                <a:tc>
                  <a:txBody>
                    <a:bodyPr/>
                    <a:lstStyle/>
                    <a:p>
                      <a:pPr algn="r" fontAlgn="ctr"/>
                      <a:r>
                        <a:rPr lang="en-US" altLang="ja-JP" sz="1600" u="none" strike="noStrike">
                          <a:effectLst/>
                        </a:rPr>
                        <a:t>31.1%</a:t>
                      </a:r>
                      <a:endParaRPr lang="en-US" altLang="ja-JP" sz="1600" b="0" i="0" u="none" strike="noStrike">
                        <a:solidFill>
                          <a:srgbClr val="000000"/>
                        </a:solidFill>
                        <a:effectLst/>
                        <a:latin typeface="游ゴシック" panose="020B0400000000000000" pitchFamily="50" charset="-128"/>
                        <a:ea typeface="游ゴシック" panose="020B0400000000000000" pitchFamily="50" charset="-128"/>
                      </a:endParaRPr>
                    </a:p>
                  </a:txBody>
                  <a:tcPr marL="8014" marR="8014" marT="8014" marB="0" anchor="ctr"/>
                </a:tc>
                <a:extLst>
                  <a:ext uri="{0D108BD9-81ED-4DB2-BD59-A6C34878D82A}">
                    <a16:rowId xmlns:a16="http://schemas.microsoft.com/office/drawing/2014/main" val="1895982483"/>
                  </a:ext>
                </a:extLst>
              </a:tr>
              <a:tr h="282334">
                <a:tc>
                  <a:txBody>
                    <a:bodyPr/>
                    <a:lstStyle/>
                    <a:p>
                      <a:pPr algn="l" fontAlgn="ctr"/>
                      <a:r>
                        <a:rPr lang="ja-JP" altLang="en-US" sz="1600" u="none" strike="noStrike">
                          <a:effectLst/>
                        </a:rPr>
                        <a:t>反社会的行動が予想される</a:t>
                      </a:r>
                      <a:endParaRPr lang="ja-JP" altLang="en-US" sz="1600" b="0" i="0" u="none" strike="noStrike">
                        <a:solidFill>
                          <a:srgbClr val="000000"/>
                        </a:solidFill>
                        <a:effectLst/>
                        <a:latin typeface="游ゴシック" panose="020B0400000000000000" pitchFamily="50" charset="-128"/>
                        <a:ea typeface="游ゴシック" panose="020B0400000000000000" pitchFamily="50" charset="-128"/>
                      </a:endParaRPr>
                    </a:p>
                  </a:txBody>
                  <a:tcPr marL="8014" marR="8014" marT="8014" marB="0" anchor="ctr"/>
                </a:tc>
                <a:tc>
                  <a:txBody>
                    <a:bodyPr/>
                    <a:lstStyle/>
                    <a:p>
                      <a:pPr algn="r" fontAlgn="ctr"/>
                      <a:r>
                        <a:rPr lang="en-US" altLang="ja-JP" sz="1600" u="none" strike="noStrike">
                          <a:effectLst/>
                        </a:rPr>
                        <a:t>4.2%</a:t>
                      </a:r>
                      <a:endParaRPr lang="en-US" altLang="ja-JP" sz="1600" b="0" i="0" u="none" strike="noStrike">
                        <a:solidFill>
                          <a:srgbClr val="000000"/>
                        </a:solidFill>
                        <a:effectLst/>
                        <a:latin typeface="游ゴシック" panose="020B0400000000000000" pitchFamily="50" charset="-128"/>
                        <a:ea typeface="游ゴシック" panose="020B0400000000000000" pitchFamily="50" charset="-128"/>
                      </a:endParaRPr>
                    </a:p>
                  </a:txBody>
                  <a:tcPr marL="8014" marR="8014" marT="8014" marB="0" anchor="ctr"/>
                </a:tc>
                <a:tc>
                  <a:txBody>
                    <a:bodyPr/>
                    <a:lstStyle/>
                    <a:p>
                      <a:pPr algn="r" fontAlgn="ctr"/>
                      <a:r>
                        <a:rPr lang="en-US" altLang="ja-JP" sz="1600" u="none" strike="noStrike" dirty="0">
                          <a:effectLst/>
                        </a:rPr>
                        <a:t>1.0%</a:t>
                      </a:r>
                      <a:endPar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014" marR="8014" marT="8014" marB="0" anchor="ctr"/>
                </a:tc>
                <a:tc>
                  <a:txBody>
                    <a:bodyPr/>
                    <a:lstStyle/>
                    <a:p>
                      <a:pPr algn="r" fontAlgn="ctr"/>
                      <a:r>
                        <a:rPr lang="en-US" altLang="ja-JP" sz="1600" u="none" strike="noStrike" dirty="0">
                          <a:effectLst/>
                        </a:rPr>
                        <a:t>10.9%</a:t>
                      </a:r>
                      <a:endPar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014" marR="8014" marT="8014" marB="0" anchor="ctr"/>
                </a:tc>
                <a:tc>
                  <a:txBody>
                    <a:bodyPr/>
                    <a:lstStyle/>
                    <a:p>
                      <a:pPr algn="r" fontAlgn="ctr"/>
                      <a:r>
                        <a:rPr lang="en-US" altLang="ja-JP" sz="1600" u="none" strike="noStrike">
                          <a:effectLst/>
                        </a:rPr>
                        <a:t>8.2%</a:t>
                      </a:r>
                      <a:endParaRPr lang="en-US" altLang="ja-JP" sz="1600" b="0" i="0" u="none" strike="noStrike">
                        <a:solidFill>
                          <a:srgbClr val="000000"/>
                        </a:solidFill>
                        <a:effectLst/>
                        <a:latin typeface="游ゴシック" panose="020B0400000000000000" pitchFamily="50" charset="-128"/>
                        <a:ea typeface="游ゴシック" panose="020B0400000000000000" pitchFamily="50" charset="-128"/>
                      </a:endParaRPr>
                    </a:p>
                  </a:txBody>
                  <a:tcPr marL="8014" marR="8014" marT="8014" marB="0" anchor="ctr"/>
                </a:tc>
                <a:extLst>
                  <a:ext uri="{0D108BD9-81ED-4DB2-BD59-A6C34878D82A}">
                    <a16:rowId xmlns:a16="http://schemas.microsoft.com/office/drawing/2014/main" val="115750329"/>
                  </a:ext>
                </a:extLst>
              </a:tr>
              <a:tr h="282334">
                <a:tc>
                  <a:txBody>
                    <a:bodyPr/>
                    <a:lstStyle/>
                    <a:p>
                      <a:pPr algn="l" fontAlgn="ctr"/>
                      <a:r>
                        <a:rPr lang="ja-JP" altLang="en-US" sz="1600" u="none" strike="noStrike" dirty="0">
                          <a:solidFill>
                            <a:srgbClr val="FF0000"/>
                          </a:solidFill>
                          <a:effectLst/>
                        </a:rPr>
                        <a:t>退院意欲が乏しい</a:t>
                      </a:r>
                      <a:endParaRPr lang="ja-JP" altLang="en-US" sz="1600" b="0" i="0" u="none" strike="noStrike" dirty="0">
                        <a:solidFill>
                          <a:srgbClr val="FF0000"/>
                        </a:solidFill>
                        <a:effectLst/>
                        <a:latin typeface="游ゴシック" panose="020B0400000000000000" pitchFamily="50" charset="-128"/>
                        <a:ea typeface="游ゴシック" panose="020B0400000000000000" pitchFamily="50" charset="-128"/>
                      </a:endParaRPr>
                    </a:p>
                  </a:txBody>
                  <a:tcPr marL="8014" marR="8014" marT="8014" marB="0" anchor="ctr"/>
                </a:tc>
                <a:tc>
                  <a:txBody>
                    <a:bodyPr/>
                    <a:lstStyle/>
                    <a:p>
                      <a:pPr algn="r" fontAlgn="ctr"/>
                      <a:r>
                        <a:rPr lang="en-US" altLang="ja-JP" sz="1600" u="none" strike="noStrike">
                          <a:effectLst/>
                        </a:rPr>
                        <a:t>39.9%</a:t>
                      </a:r>
                      <a:endParaRPr lang="en-US" altLang="ja-JP" sz="1600" b="0" i="0" u="none" strike="noStrike">
                        <a:solidFill>
                          <a:srgbClr val="000000"/>
                        </a:solidFill>
                        <a:effectLst/>
                        <a:latin typeface="游ゴシック" panose="020B0400000000000000" pitchFamily="50" charset="-128"/>
                        <a:ea typeface="游ゴシック" panose="020B0400000000000000" pitchFamily="50" charset="-128"/>
                      </a:endParaRPr>
                    </a:p>
                  </a:txBody>
                  <a:tcPr marL="8014" marR="8014" marT="8014" marB="0" anchor="ctr"/>
                </a:tc>
                <a:tc>
                  <a:txBody>
                    <a:bodyPr/>
                    <a:lstStyle/>
                    <a:p>
                      <a:pPr algn="r" fontAlgn="ctr"/>
                      <a:r>
                        <a:rPr lang="en-US" altLang="ja-JP" sz="1600" u="none" strike="noStrike" dirty="0">
                          <a:solidFill>
                            <a:srgbClr val="FF0000"/>
                          </a:solidFill>
                          <a:effectLst/>
                        </a:rPr>
                        <a:t>44.6%</a:t>
                      </a:r>
                      <a:endParaRPr lang="en-US" altLang="ja-JP" sz="1600" b="0" i="0" u="none" strike="noStrike" dirty="0">
                        <a:solidFill>
                          <a:srgbClr val="FF0000"/>
                        </a:solidFill>
                        <a:effectLst/>
                        <a:latin typeface="游ゴシック" panose="020B0400000000000000" pitchFamily="50" charset="-128"/>
                        <a:ea typeface="游ゴシック" panose="020B0400000000000000" pitchFamily="50" charset="-128"/>
                      </a:endParaRPr>
                    </a:p>
                  </a:txBody>
                  <a:tcPr marL="8014" marR="8014" marT="8014" marB="0" anchor="ctr"/>
                </a:tc>
                <a:tc>
                  <a:txBody>
                    <a:bodyPr/>
                    <a:lstStyle/>
                    <a:p>
                      <a:pPr algn="r" fontAlgn="ctr"/>
                      <a:r>
                        <a:rPr lang="en-US" altLang="ja-JP" sz="1600" u="none" strike="noStrike" dirty="0">
                          <a:effectLst/>
                        </a:rPr>
                        <a:t>33.0%</a:t>
                      </a:r>
                      <a:endPar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014" marR="8014" marT="8014" marB="0" anchor="ctr"/>
                </a:tc>
                <a:tc>
                  <a:txBody>
                    <a:bodyPr/>
                    <a:lstStyle/>
                    <a:p>
                      <a:pPr algn="r" fontAlgn="ctr"/>
                      <a:r>
                        <a:rPr lang="en-US" altLang="ja-JP" sz="1600" u="none" strike="noStrike">
                          <a:effectLst/>
                        </a:rPr>
                        <a:t>28.7%</a:t>
                      </a:r>
                      <a:endParaRPr lang="en-US" altLang="ja-JP" sz="1600" b="0" i="0" u="none" strike="noStrike">
                        <a:solidFill>
                          <a:srgbClr val="000000"/>
                        </a:solidFill>
                        <a:effectLst/>
                        <a:latin typeface="游ゴシック" panose="020B0400000000000000" pitchFamily="50" charset="-128"/>
                        <a:ea typeface="游ゴシック" panose="020B0400000000000000" pitchFamily="50" charset="-128"/>
                      </a:endParaRPr>
                    </a:p>
                  </a:txBody>
                  <a:tcPr marL="8014" marR="8014" marT="8014" marB="0" anchor="ctr"/>
                </a:tc>
                <a:extLst>
                  <a:ext uri="{0D108BD9-81ED-4DB2-BD59-A6C34878D82A}">
                    <a16:rowId xmlns:a16="http://schemas.microsoft.com/office/drawing/2014/main" val="4214245526"/>
                  </a:ext>
                </a:extLst>
              </a:tr>
              <a:tr h="282334">
                <a:tc>
                  <a:txBody>
                    <a:bodyPr/>
                    <a:lstStyle/>
                    <a:p>
                      <a:pPr algn="l" fontAlgn="ctr"/>
                      <a:r>
                        <a:rPr lang="ja-JP" altLang="en-US" sz="1600" b="1" u="none" strike="noStrike" dirty="0">
                          <a:solidFill>
                            <a:srgbClr val="FF0000"/>
                          </a:solidFill>
                          <a:effectLst/>
                        </a:rPr>
                        <a:t>現実認識が乏しい</a:t>
                      </a:r>
                      <a:endParaRPr lang="ja-JP" altLang="en-US" sz="1600" b="1" i="0" u="none" strike="noStrike" dirty="0">
                        <a:solidFill>
                          <a:srgbClr val="FF0000"/>
                        </a:solidFill>
                        <a:effectLst/>
                        <a:latin typeface="游ゴシック" panose="020B0400000000000000" pitchFamily="50" charset="-128"/>
                        <a:ea typeface="游ゴシック" panose="020B0400000000000000" pitchFamily="50" charset="-128"/>
                      </a:endParaRPr>
                    </a:p>
                  </a:txBody>
                  <a:tcPr marL="8014" marR="8014" marT="8014" marB="0" anchor="ctr"/>
                </a:tc>
                <a:tc>
                  <a:txBody>
                    <a:bodyPr/>
                    <a:lstStyle/>
                    <a:p>
                      <a:pPr algn="r" fontAlgn="ctr"/>
                      <a:r>
                        <a:rPr lang="en-US" altLang="ja-JP" sz="1600" u="none" strike="noStrike">
                          <a:effectLst/>
                        </a:rPr>
                        <a:t>43.3%</a:t>
                      </a:r>
                      <a:endParaRPr lang="en-US" altLang="ja-JP" sz="1600" b="0" i="0" u="none" strike="noStrike">
                        <a:solidFill>
                          <a:srgbClr val="000000"/>
                        </a:solidFill>
                        <a:effectLst/>
                        <a:latin typeface="游ゴシック" panose="020B0400000000000000" pitchFamily="50" charset="-128"/>
                        <a:ea typeface="游ゴシック" panose="020B0400000000000000" pitchFamily="50" charset="-128"/>
                      </a:endParaRPr>
                    </a:p>
                  </a:txBody>
                  <a:tcPr marL="8014" marR="8014" marT="8014" marB="0" anchor="ctr"/>
                </a:tc>
                <a:tc>
                  <a:txBody>
                    <a:bodyPr/>
                    <a:lstStyle/>
                    <a:p>
                      <a:pPr algn="r" fontAlgn="ctr"/>
                      <a:r>
                        <a:rPr lang="en-US" altLang="ja-JP" sz="1600" b="1" u="none" strike="noStrike" dirty="0">
                          <a:solidFill>
                            <a:srgbClr val="FF0000"/>
                          </a:solidFill>
                          <a:effectLst/>
                        </a:rPr>
                        <a:t>53.5%</a:t>
                      </a:r>
                      <a:endParaRPr lang="en-US" altLang="ja-JP" sz="1600" b="1" i="0" u="none" strike="noStrike" dirty="0">
                        <a:solidFill>
                          <a:srgbClr val="FF0000"/>
                        </a:solidFill>
                        <a:effectLst/>
                        <a:latin typeface="游ゴシック" panose="020B0400000000000000" pitchFamily="50" charset="-128"/>
                        <a:ea typeface="游ゴシック" panose="020B0400000000000000" pitchFamily="50" charset="-128"/>
                      </a:endParaRPr>
                    </a:p>
                  </a:txBody>
                  <a:tcPr marL="8014" marR="8014" marT="8014" marB="0" anchor="ctr"/>
                </a:tc>
                <a:tc>
                  <a:txBody>
                    <a:bodyPr/>
                    <a:lstStyle/>
                    <a:p>
                      <a:pPr algn="r" fontAlgn="ctr"/>
                      <a:r>
                        <a:rPr lang="en-US" altLang="ja-JP" sz="1600" u="none" strike="noStrike" dirty="0">
                          <a:effectLst/>
                        </a:rPr>
                        <a:t>46.1%</a:t>
                      </a:r>
                      <a:endPar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014" marR="8014" marT="8014" marB="0" anchor="ctr"/>
                </a:tc>
                <a:tc>
                  <a:txBody>
                    <a:bodyPr/>
                    <a:lstStyle/>
                    <a:p>
                      <a:pPr algn="r" fontAlgn="ctr"/>
                      <a:r>
                        <a:rPr lang="en-US" altLang="ja-JP" sz="1600" b="1" u="none" strike="noStrike" dirty="0">
                          <a:solidFill>
                            <a:srgbClr val="FF0000"/>
                          </a:solidFill>
                          <a:effectLst/>
                        </a:rPr>
                        <a:t>50.0%</a:t>
                      </a:r>
                      <a:endParaRPr lang="en-US" altLang="ja-JP" sz="1600" b="1" i="0" u="none" strike="noStrike" dirty="0">
                        <a:solidFill>
                          <a:srgbClr val="FF0000"/>
                        </a:solidFill>
                        <a:effectLst/>
                        <a:latin typeface="游ゴシック" panose="020B0400000000000000" pitchFamily="50" charset="-128"/>
                        <a:ea typeface="游ゴシック" panose="020B0400000000000000" pitchFamily="50" charset="-128"/>
                      </a:endParaRPr>
                    </a:p>
                  </a:txBody>
                  <a:tcPr marL="8014" marR="8014" marT="8014" marB="0" anchor="ctr"/>
                </a:tc>
                <a:extLst>
                  <a:ext uri="{0D108BD9-81ED-4DB2-BD59-A6C34878D82A}">
                    <a16:rowId xmlns:a16="http://schemas.microsoft.com/office/drawing/2014/main" val="629943908"/>
                  </a:ext>
                </a:extLst>
              </a:tr>
              <a:tr h="282334">
                <a:tc>
                  <a:txBody>
                    <a:bodyPr/>
                    <a:lstStyle/>
                    <a:p>
                      <a:pPr algn="l" fontAlgn="ctr"/>
                      <a:r>
                        <a:rPr lang="ja-JP" altLang="en-US" sz="1600" u="none" strike="noStrike">
                          <a:effectLst/>
                        </a:rPr>
                        <a:t>退院による環境変化への不安が強い</a:t>
                      </a:r>
                      <a:endParaRPr lang="ja-JP" altLang="en-US" sz="1600" b="0" i="0" u="none" strike="noStrike">
                        <a:solidFill>
                          <a:srgbClr val="000000"/>
                        </a:solidFill>
                        <a:effectLst/>
                        <a:latin typeface="游ゴシック" panose="020B0400000000000000" pitchFamily="50" charset="-128"/>
                        <a:ea typeface="游ゴシック" panose="020B0400000000000000" pitchFamily="50" charset="-128"/>
                      </a:endParaRPr>
                    </a:p>
                  </a:txBody>
                  <a:tcPr marL="8014" marR="8014" marT="8014" marB="0" anchor="ctr"/>
                </a:tc>
                <a:tc>
                  <a:txBody>
                    <a:bodyPr/>
                    <a:lstStyle/>
                    <a:p>
                      <a:pPr algn="r" fontAlgn="ctr"/>
                      <a:r>
                        <a:rPr lang="en-US" altLang="ja-JP" sz="1600" u="none" strike="noStrike">
                          <a:effectLst/>
                        </a:rPr>
                        <a:t>32.0%</a:t>
                      </a:r>
                      <a:endParaRPr lang="en-US" altLang="ja-JP" sz="1600" b="0" i="0" u="none" strike="noStrike">
                        <a:solidFill>
                          <a:srgbClr val="000000"/>
                        </a:solidFill>
                        <a:effectLst/>
                        <a:latin typeface="游ゴシック" panose="020B0400000000000000" pitchFamily="50" charset="-128"/>
                        <a:ea typeface="游ゴシック" panose="020B0400000000000000" pitchFamily="50" charset="-128"/>
                      </a:endParaRPr>
                    </a:p>
                  </a:txBody>
                  <a:tcPr marL="8014" marR="8014" marT="8014" marB="0" anchor="ctr"/>
                </a:tc>
                <a:tc>
                  <a:txBody>
                    <a:bodyPr/>
                    <a:lstStyle/>
                    <a:p>
                      <a:pPr algn="r" fontAlgn="ctr"/>
                      <a:r>
                        <a:rPr lang="en-US" altLang="ja-JP" sz="1600" u="none" strike="noStrike">
                          <a:effectLst/>
                        </a:rPr>
                        <a:t>38.6%</a:t>
                      </a:r>
                      <a:endParaRPr lang="en-US" altLang="ja-JP" sz="1600" b="0" i="0" u="none" strike="noStrike">
                        <a:solidFill>
                          <a:srgbClr val="000000"/>
                        </a:solidFill>
                        <a:effectLst/>
                        <a:latin typeface="游ゴシック" panose="020B0400000000000000" pitchFamily="50" charset="-128"/>
                        <a:ea typeface="游ゴシック" panose="020B0400000000000000" pitchFamily="50" charset="-128"/>
                      </a:endParaRPr>
                    </a:p>
                  </a:txBody>
                  <a:tcPr marL="8014" marR="8014" marT="8014" marB="0" anchor="ctr"/>
                </a:tc>
                <a:tc>
                  <a:txBody>
                    <a:bodyPr/>
                    <a:lstStyle/>
                    <a:p>
                      <a:pPr algn="r" fontAlgn="ctr"/>
                      <a:r>
                        <a:rPr lang="en-US" altLang="ja-JP" sz="1600" u="none" strike="noStrike" dirty="0">
                          <a:effectLst/>
                        </a:rPr>
                        <a:t>32.4%</a:t>
                      </a:r>
                      <a:endPar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014" marR="8014" marT="8014" marB="0" anchor="ctr"/>
                </a:tc>
                <a:tc>
                  <a:txBody>
                    <a:bodyPr/>
                    <a:lstStyle/>
                    <a:p>
                      <a:pPr algn="r" fontAlgn="ctr"/>
                      <a:r>
                        <a:rPr lang="en-US" altLang="ja-JP" sz="1600" u="none" strike="noStrike">
                          <a:effectLst/>
                        </a:rPr>
                        <a:t>29.5%</a:t>
                      </a:r>
                      <a:endParaRPr lang="en-US" altLang="ja-JP" sz="1600" b="0" i="0" u="none" strike="noStrike">
                        <a:solidFill>
                          <a:srgbClr val="000000"/>
                        </a:solidFill>
                        <a:effectLst/>
                        <a:latin typeface="游ゴシック" panose="020B0400000000000000" pitchFamily="50" charset="-128"/>
                        <a:ea typeface="游ゴシック" panose="020B0400000000000000" pitchFamily="50" charset="-128"/>
                      </a:endParaRPr>
                    </a:p>
                  </a:txBody>
                  <a:tcPr marL="8014" marR="8014" marT="8014" marB="0" anchor="ctr"/>
                </a:tc>
                <a:extLst>
                  <a:ext uri="{0D108BD9-81ED-4DB2-BD59-A6C34878D82A}">
                    <a16:rowId xmlns:a16="http://schemas.microsoft.com/office/drawing/2014/main" val="4085745331"/>
                  </a:ext>
                </a:extLst>
              </a:tr>
              <a:tr h="282334">
                <a:tc>
                  <a:txBody>
                    <a:bodyPr/>
                    <a:lstStyle/>
                    <a:p>
                      <a:pPr algn="l" fontAlgn="ctr"/>
                      <a:r>
                        <a:rPr lang="ja-JP" altLang="en-US" sz="1600" u="none" strike="noStrike">
                          <a:effectLst/>
                        </a:rPr>
                        <a:t>援助者との対人関係が持てない</a:t>
                      </a:r>
                      <a:endParaRPr lang="ja-JP" altLang="en-US" sz="1600" b="0" i="0" u="none" strike="noStrike">
                        <a:solidFill>
                          <a:srgbClr val="000000"/>
                        </a:solidFill>
                        <a:effectLst/>
                        <a:latin typeface="游ゴシック" panose="020B0400000000000000" pitchFamily="50" charset="-128"/>
                        <a:ea typeface="游ゴシック" panose="020B0400000000000000" pitchFamily="50" charset="-128"/>
                      </a:endParaRPr>
                    </a:p>
                  </a:txBody>
                  <a:tcPr marL="8014" marR="8014" marT="8014" marB="0" anchor="ctr"/>
                </a:tc>
                <a:tc>
                  <a:txBody>
                    <a:bodyPr/>
                    <a:lstStyle/>
                    <a:p>
                      <a:pPr algn="r" fontAlgn="ctr"/>
                      <a:r>
                        <a:rPr lang="en-US" altLang="ja-JP" sz="1600" u="none" strike="noStrike">
                          <a:effectLst/>
                        </a:rPr>
                        <a:t>9.5%</a:t>
                      </a:r>
                      <a:endParaRPr lang="en-US" altLang="ja-JP" sz="1600" b="0" i="0" u="none" strike="noStrike">
                        <a:solidFill>
                          <a:srgbClr val="000000"/>
                        </a:solidFill>
                        <a:effectLst/>
                        <a:latin typeface="游ゴシック" panose="020B0400000000000000" pitchFamily="50" charset="-128"/>
                        <a:ea typeface="游ゴシック" panose="020B0400000000000000" pitchFamily="50" charset="-128"/>
                      </a:endParaRPr>
                    </a:p>
                  </a:txBody>
                  <a:tcPr marL="8014" marR="8014" marT="8014" marB="0" anchor="ctr"/>
                </a:tc>
                <a:tc>
                  <a:txBody>
                    <a:bodyPr/>
                    <a:lstStyle/>
                    <a:p>
                      <a:pPr algn="r" fontAlgn="ctr"/>
                      <a:r>
                        <a:rPr lang="en-US" altLang="ja-JP" sz="1600" u="none" strike="noStrike">
                          <a:effectLst/>
                        </a:rPr>
                        <a:t>22.8%</a:t>
                      </a:r>
                      <a:endParaRPr lang="en-US" altLang="ja-JP" sz="1600" b="0" i="0" u="none" strike="noStrike">
                        <a:solidFill>
                          <a:srgbClr val="000000"/>
                        </a:solidFill>
                        <a:effectLst/>
                        <a:latin typeface="游ゴシック" panose="020B0400000000000000" pitchFamily="50" charset="-128"/>
                        <a:ea typeface="游ゴシック" panose="020B0400000000000000" pitchFamily="50" charset="-128"/>
                      </a:endParaRPr>
                    </a:p>
                  </a:txBody>
                  <a:tcPr marL="8014" marR="8014" marT="8014" marB="0" anchor="ctr"/>
                </a:tc>
                <a:tc>
                  <a:txBody>
                    <a:bodyPr/>
                    <a:lstStyle/>
                    <a:p>
                      <a:pPr algn="r" fontAlgn="ctr"/>
                      <a:r>
                        <a:rPr lang="en-US" altLang="ja-JP" sz="1600" u="none" strike="noStrike" dirty="0">
                          <a:effectLst/>
                        </a:rPr>
                        <a:t>12.3%</a:t>
                      </a:r>
                      <a:endPar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014" marR="8014" marT="8014" marB="0" anchor="ctr"/>
                </a:tc>
                <a:tc>
                  <a:txBody>
                    <a:bodyPr/>
                    <a:lstStyle/>
                    <a:p>
                      <a:pPr algn="r" fontAlgn="ctr"/>
                      <a:r>
                        <a:rPr lang="en-US" altLang="ja-JP" sz="1600" u="none" strike="noStrike">
                          <a:effectLst/>
                        </a:rPr>
                        <a:t>10.7%</a:t>
                      </a:r>
                      <a:endParaRPr lang="en-US" altLang="ja-JP" sz="1600" b="0" i="0" u="none" strike="noStrike">
                        <a:solidFill>
                          <a:srgbClr val="000000"/>
                        </a:solidFill>
                        <a:effectLst/>
                        <a:latin typeface="游ゴシック" panose="020B0400000000000000" pitchFamily="50" charset="-128"/>
                        <a:ea typeface="游ゴシック" panose="020B0400000000000000" pitchFamily="50" charset="-128"/>
                      </a:endParaRPr>
                    </a:p>
                  </a:txBody>
                  <a:tcPr marL="8014" marR="8014" marT="8014" marB="0" anchor="ctr"/>
                </a:tc>
                <a:extLst>
                  <a:ext uri="{0D108BD9-81ED-4DB2-BD59-A6C34878D82A}">
                    <a16:rowId xmlns:a16="http://schemas.microsoft.com/office/drawing/2014/main" val="1357655724"/>
                  </a:ext>
                </a:extLst>
              </a:tr>
              <a:tr h="282334">
                <a:tc>
                  <a:txBody>
                    <a:bodyPr/>
                    <a:lstStyle/>
                    <a:p>
                      <a:pPr algn="l" fontAlgn="ctr"/>
                      <a:r>
                        <a:rPr lang="ja-JP" altLang="en-US" sz="1600" u="none" strike="noStrike" dirty="0">
                          <a:solidFill>
                            <a:srgbClr val="FF0000"/>
                          </a:solidFill>
                          <a:effectLst/>
                        </a:rPr>
                        <a:t>家事（食事・洗濯・金銭管理など）ができない</a:t>
                      </a:r>
                      <a:endParaRPr lang="ja-JP" altLang="en-US" sz="1600" b="0" i="0" u="none" strike="noStrike" dirty="0">
                        <a:solidFill>
                          <a:srgbClr val="FF0000"/>
                        </a:solidFill>
                        <a:effectLst/>
                        <a:latin typeface="游ゴシック" panose="020B0400000000000000" pitchFamily="50" charset="-128"/>
                        <a:ea typeface="游ゴシック" panose="020B0400000000000000" pitchFamily="50" charset="-128"/>
                      </a:endParaRPr>
                    </a:p>
                  </a:txBody>
                  <a:tcPr marL="8014" marR="8014" marT="8014" marB="0" anchor="ctr"/>
                </a:tc>
                <a:tc>
                  <a:txBody>
                    <a:bodyPr/>
                    <a:lstStyle/>
                    <a:p>
                      <a:pPr algn="r" fontAlgn="ctr"/>
                      <a:r>
                        <a:rPr lang="en-US" altLang="ja-JP" sz="1600" u="none" strike="noStrike">
                          <a:effectLst/>
                        </a:rPr>
                        <a:t>38.0%</a:t>
                      </a:r>
                      <a:endParaRPr lang="en-US" altLang="ja-JP" sz="1600" b="0" i="0" u="none" strike="noStrike">
                        <a:solidFill>
                          <a:srgbClr val="000000"/>
                        </a:solidFill>
                        <a:effectLst/>
                        <a:latin typeface="游ゴシック" panose="020B0400000000000000" pitchFamily="50" charset="-128"/>
                        <a:ea typeface="游ゴシック" panose="020B0400000000000000" pitchFamily="50" charset="-128"/>
                      </a:endParaRPr>
                    </a:p>
                  </a:txBody>
                  <a:tcPr marL="8014" marR="8014" marT="8014" marB="0" anchor="ctr"/>
                </a:tc>
                <a:tc>
                  <a:txBody>
                    <a:bodyPr/>
                    <a:lstStyle/>
                    <a:p>
                      <a:pPr algn="r" fontAlgn="ctr"/>
                      <a:r>
                        <a:rPr lang="en-US" altLang="ja-JP" sz="1600" u="none" strike="noStrike" dirty="0">
                          <a:solidFill>
                            <a:srgbClr val="FF0000"/>
                          </a:solidFill>
                          <a:effectLst/>
                        </a:rPr>
                        <a:t>47.5%</a:t>
                      </a:r>
                      <a:endParaRPr lang="en-US" altLang="ja-JP" sz="1600" b="0" i="0" u="none" strike="noStrike" dirty="0">
                        <a:solidFill>
                          <a:srgbClr val="FF0000"/>
                        </a:solidFill>
                        <a:effectLst/>
                        <a:latin typeface="游ゴシック" panose="020B0400000000000000" pitchFamily="50" charset="-128"/>
                        <a:ea typeface="游ゴシック" panose="020B0400000000000000" pitchFamily="50" charset="-128"/>
                      </a:endParaRPr>
                    </a:p>
                  </a:txBody>
                  <a:tcPr marL="8014" marR="8014" marT="8014" marB="0" anchor="ctr"/>
                </a:tc>
                <a:tc>
                  <a:txBody>
                    <a:bodyPr/>
                    <a:lstStyle/>
                    <a:p>
                      <a:pPr algn="r" fontAlgn="ctr"/>
                      <a:r>
                        <a:rPr lang="en-US" altLang="ja-JP" sz="1600" u="none" strike="noStrike" dirty="0">
                          <a:effectLst/>
                        </a:rPr>
                        <a:t>34.7%</a:t>
                      </a:r>
                      <a:endPar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014" marR="8014" marT="8014" marB="0" anchor="ctr"/>
                </a:tc>
                <a:tc>
                  <a:txBody>
                    <a:bodyPr/>
                    <a:lstStyle/>
                    <a:p>
                      <a:pPr algn="r" fontAlgn="ctr"/>
                      <a:r>
                        <a:rPr lang="en-US" altLang="ja-JP" sz="1600" u="none" strike="noStrike">
                          <a:effectLst/>
                        </a:rPr>
                        <a:t>36.1%</a:t>
                      </a:r>
                      <a:endParaRPr lang="en-US" altLang="ja-JP" sz="1600" b="0" i="0" u="none" strike="noStrike">
                        <a:solidFill>
                          <a:srgbClr val="000000"/>
                        </a:solidFill>
                        <a:effectLst/>
                        <a:latin typeface="游ゴシック" panose="020B0400000000000000" pitchFamily="50" charset="-128"/>
                        <a:ea typeface="游ゴシック" panose="020B0400000000000000" pitchFamily="50" charset="-128"/>
                      </a:endParaRPr>
                    </a:p>
                  </a:txBody>
                  <a:tcPr marL="8014" marR="8014" marT="8014" marB="0" anchor="ctr"/>
                </a:tc>
                <a:extLst>
                  <a:ext uri="{0D108BD9-81ED-4DB2-BD59-A6C34878D82A}">
                    <a16:rowId xmlns:a16="http://schemas.microsoft.com/office/drawing/2014/main" val="328792858"/>
                  </a:ext>
                </a:extLst>
              </a:tr>
              <a:tr h="282334">
                <a:tc>
                  <a:txBody>
                    <a:bodyPr/>
                    <a:lstStyle/>
                    <a:p>
                      <a:pPr algn="l" fontAlgn="ctr"/>
                      <a:r>
                        <a:rPr lang="ja-JP" altLang="en-US" sz="1600" u="none" strike="noStrike">
                          <a:effectLst/>
                        </a:rPr>
                        <a:t>家族がいない、本人をサポートする機能が実質ない</a:t>
                      </a:r>
                      <a:endParaRPr lang="ja-JP" altLang="en-US" sz="1600" b="0" i="0" u="none" strike="noStrike">
                        <a:solidFill>
                          <a:srgbClr val="000000"/>
                        </a:solidFill>
                        <a:effectLst/>
                        <a:latin typeface="游ゴシック" panose="020B0400000000000000" pitchFamily="50" charset="-128"/>
                        <a:ea typeface="游ゴシック" panose="020B0400000000000000" pitchFamily="50" charset="-128"/>
                      </a:endParaRPr>
                    </a:p>
                  </a:txBody>
                  <a:tcPr marL="8014" marR="8014" marT="8014" marB="0" anchor="ctr"/>
                </a:tc>
                <a:tc>
                  <a:txBody>
                    <a:bodyPr/>
                    <a:lstStyle/>
                    <a:p>
                      <a:pPr algn="r" fontAlgn="ctr"/>
                      <a:r>
                        <a:rPr lang="en-US" altLang="ja-JP" sz="1600" u="none" strike="noStrike">
                          <a:effectLst/>
                        </a:rPr>
                        <a:t>18.1%</a:t>
                      </a:r>
                      <a:endParaRPr lang="en-US" altLang="ja-JP" sz="1600" b="0" i="0" u="none" strike="noStrike">
                        <a:solidFill>
                          <a:srgbClr val="000000"/>
                        </a:solidFill>
                        <a:effectLst/>
                        <a:latin typeface="游ゴシック" panose="020B0400000000000000" pitchFamily="50" charset="-128"/>
                        <a:ea typeface="游ゴシック" panose="020B0400000000000000" pitchFamily="50" charset="-128"/>
                      </a:endParaRPr>
                    </a:p>
                  </a:txBody>
                  <a:tcPr marL="8014" marR="8014" marT="8014" marB="0" anchor="ctr"/>
                </a:tc>
                <a:tc>
                  <a:txBody>
                    <a:bodyPr/>
                    <a:lstStyle/>
                    <a:p>
                      <a:pPr algn="r" fontAlgn="ctr"/>
                      <a:r>
                        <a:rPr lang="en-US" altLang="ja-JP" sz="1600" u="none" strike="noStrike">
                          <a:effectLst/>
                        </a:rPr>
                        <a:t>23.8%</a:t>
                      </a:r>
                      <a:endParaRPr lang="en-US" altLang="ja-JP" sz="1600" b="0" i="0" u="none" strike="noStrike">
                        <a:solidFill>
                          <a:srgbClr val="000000"/>
                        </a:solidFill>
                        <a:effectLst/>
                        <a:latin typeface="游ゴシック" panose="020B0400000000000000" pitchFamily="50" charset="-128"/>
                        <a:ea typeface="游ゴシック" panose="020B0400000000000000" pitchFamily="50" charset="-128"/>
                      </a:endParaRPr>
                    </a:p>
                  </a:txBody>
                  <a:tcPr marL="8014" marR="8014" marT="8014" marB="0" anchor="ctr"/>
                </a:tc>
                <a:tc>
                  <a:txBody>
                    <a:bodyPr/>
                    <a:lstStyle/>
                    <a:p>
                      <a:pPr algn="r" fontAlgn="ctr"/>
                      <a:r>
                        <a:rPr lang="en-US" altLang="ja-JP" sz="1600" u="none" strike="noStrike" dirty="0">
                          <a:effectLst/>
                        </a:rPr>
                        <a:t>18.6%</a:t>
                      </a:r>
                      <a:endPar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014" marR="8014" marT="8014" marB="0" anchor="ctr"/>
                </a:tc>
                <a:tc>
                  <a:txBody>
                    <a:bodyPr/>
                    <a:lstStyle/>
                    <a:p>
                      <a:pPr algn="r" fontAlgn="ctr"/>
                      <a:r>
                        <a:rPr lang="en-US" altLang="ja-JP" sz="1600" u="none" strike="noStrike">
                          <a:effectLst/>
                        </a:rPr>
                        <a:t>15.6%</a:t>
                      </a:r>
                      <a:endParaRPr lang="en-US" altLang="ja-JP" sz="1600" b="0" i="0" u="none" strike="noStrike">
                        <a:solidFill>
                          <a:srgbClr val="000000"/>
                        </a:solidFill>
                        <a:effectLst/>
                        <a:latin typeface="游ゴシック" panose="020B0400000000000000" pitchFamily="50" charset="-128"/>
                        <a:ea typeface="游ゴシック" panose="020B0400000000000000" pitchFamily="50" charset="-128"/>
                      </a:endParaRPr>
                    </a:p>
                  </a:txBody>
                  <a:tcPr marL="8014" marR="8014" marT="8014" marB="0" anchor="ctr"/>
                </a:tc>
                <a:extLst>
                  <a:ext uri="{0D108BD9-81ED-4DB2-BD59-A6C34878D82A}">
                    <a16:rowId xmlns:a16="http://schemas.microsoft.com/office/drawing/2014/main" val="4052414619"/>
                  </a:ext>
                </a:extLst>
              </a:tr>
              <a:tr h="282334">
                <a:tc>
                  <a:txBody>
                    <a:bodyPr/>
                    <a:lstStyle/>
                    <a:p>
                      <a:pPr algn="l" fontAlgn="ctr"/>
                      <a:r>
                        <a:rPr lang="ja-JP" altLang="en-US" sz="1600" u="none" strike="noStrike">
                          <a:effectLst/>
                        </a:rPr>
                        <a:t>家族から退院に反対がある</a:t>
                      </a:r>
                      <a:endParaRPr lang="ja-JP" altLang="en-US" sz="1600" b="0" i="0" u="none" strike="noStrike">
                        <a:solidFill>
                          <a:srgbClr val="000000"/>
                        </a:solidFill>
                        <a:effectLst/>
                        <a:latin typeface="游ゴシック" panose="020B0400000000000000" pitchFamily="50" charset="-128"/>
                        <a:ea typeface="游ゴシック" panose="020B0400000000000000" pitchFamily="50" charset="-128"/>
                      </a:endParaRPr>
                    </a:p>
                  </a:txBody>
                  <a:tcPr marL="8014" marR="8014" marT="8014" marB="0" anchor="ctr"/>
                </a:tc>
                <a:tc>
                  <a:txBody>
                    <a:bodyPr/>
                    <a:lstStyle/>
                    <a:p>
                      <a:pPr algn="r" fontAlgn="ctr"/>
                      <a:r>
                        <a:rPr lang="en-US" altLang="ja-JP" sz="1600" u="none" strike="noStrike">
                          <a:effectLst/>
                        </a:rPr>
                        <a:t>22.2%</a:t>
                      </a:r>
                      <a:endParaRPr lang="en-US" altLang="ja-JP" sz="1600" b="0" i="0" u="none" strike="noStrike">
                        <a:solidFill>
                          <a:srgbClr val="000000"/>
                        </a:solidFill>
                        <a:effectLst/>
                        <a:latin typeface="游ゴシック" panose="020B0400000000000000" pitchFamily="50" charset="-128"/>
                        <a:ea typeface="游ゴシック" panose="020B0400000000000000" pitchFamily="50" charset="-128"/>
                      </a:endParaRPr>
                    </a:p>
                  </a:txBody>
                  <a:tcPr marL="8014" marR="8014" marT="8014" marB="0" anchor="ctr"/>
                </a:tc>
                <a:tc>
                  <a:txBody>
                    <a:bodyPr/>
                    <a:lstStyle/>
                    <a:p>
                      <a:pPr algn="r" fontAlgn="ctr"/>
                      <a:r>
                        <a:rPr lang="en-US" altLang="ja-JP" sz="1600" u="none" strike="noStrike">
                          <a:effectLst/>
                        </a:rPr>
                        <a:t>20.8%</a:t>
                      </a:r>
                      <a:endParaRPr lang="en-US" altLang="ja-JP" sz="1600" b="0" i="0" u="none" strike="noStrike">
                        <a:solidFill>
                          <a:srgbClr val="000000"/>
                        </a:solidFill>
                        <a:effectLst/>
                        <a:latin typeface="游ゴシック" panose="020B0400000000000000" pitchFamily="50" charset="-128"/>
                        <a:ea typeface="游ゴシック" panose="020B0400000000000000" pitchFamily="50" charset="-128"/>
                      </a:endParaRPr>
                    </a:p>
                  </a:txBody>
                  <a:tcPr marL="8014" marR="8014" marT="8014" marB="0" anchor="ctr"/>
                </a:tc>
                <a:tc>
                  <a:txBody>
                    <a:bodyPr/>
                    <a:lstStyle/>
                    <a:p>
                      <a:pPr algn="r" fontAlgn="ctr"/>
                      <a:r>
                        <a:rPr lang="en-US" altLang="ja-JP" sz="1600" u="none" strike="noStrike" dirty="0">
                          <a:effectLst/>
                        </a:rPr>
                        <a:t>22.5%</a:t>
                      </a:r>
                      <a:endPar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014" marR="8014" marT="8014" marB="0" anchor="ctr"/>
                </a:tc>
                <a:tc>
                  <a:txBody>
                    <a:bodyPr/>
                    <a:lstStyle/>
                    <a:p>
                      <a:pPr algn="r" fontAlgn="ctr"/>
                      <a:r>
                        <a:rPr lang="en-US" altLang="ja-JP" sz="1600" u="none" strike="noStrike">
                          <a:effectLst/>
                        </a:rPr>
                        <a:t>32.0%</a:t>
                      </a:r>
                      <a:endParaRPr lang="en-US" altLang="ja-JP" sz="1600" b="0" i="0" u="none" strike="noStrike">
                        <a:solidFill>
                          <a:srgbClr val="000000"/>
                        </a:solidFill>
                        <a:effectLst/>
                        <a:latin typeface="游ゴシック" panose="020B0400000000000000" pitchFamily="50" charset="-128"/>
                        <a:ea typeface="游ゴシック" panose="020B0400000000000000" pitchFamily="50" charset="-128"/>
                      </a:endParaRPr>
                    </a:p>
                  </a:txBody>
                  <a:tcPr marL="8014" marR="8014" marT="8014" marB="0" anchor="ctr"/>
                </a:tc>
                <a:extLst>
                  <a:ext uri="{0D108BD9-81ED-4DB2-BD59-A6C34878D82A}">
                    <a16:rowId xmlns:a16="http://schemas.microsoft.com/office/drawing/2014/main" val="2615575403"/>
                  </a:ext>
                </a:extLst>
              </a:tr>
              <a:tr h="282334">
                <a:tc>
                  <a:txBody>
                    <a:bodyPr/>
                    <a:lstStyle/>
                    <a:p>
                      <a:pPr algn="l" fontAlgn="ctr"/>
                      <a:r>
                        <a:rPr lang="ja-JP" altLang="en-US" sz="1600" b="1" u="none" strike="noStrike" dirty="0">
                          <a:solidFill>
                            <a:srgbClr val="FF0000"/>
                          </a:solidFill>
                          <a:effectLst/>
                        </a:rPr>
                        <a:t>住まいの確保が出来ない</a:t>
                      </a:r>
                      <a:endParaRPr lang="ja-JP" altLang="en-US" sz="1600" b="1" i="0" u="none" strike="noStrike" dirty="0">
                        <a:solidFill>
                          <a:srgbClr val="FF0000"/>
                        </a:solidFill>
                        <a:effectLst/>
                        <a:latin typeface="游ゴシック" panose="020B0400000000000000" pitchFamily="50" charset="-128"/>
                        <a:ea typeface="游ゴシック" panose="020B0400000000000000" pitchFamily="50" charset="-128"/>
                      </a:endParaRPr>
                    </a:p>
                  </a:txBody>
                  <a:tcPr marL="8014" marR="8014" marT="8014" marB="0" anchor="ctr"/>
                </a:tc>
                <a:tc>
                  <a:txBody>
                    <a:bodyPr/>
                    <a:lstStyle/>
                    <a:p>
                      <a:pPr algn="r" fontAlgn="ctr"/>
                      <a:r>
                        <a:rPr lang="en-US" altLang="ja-JP" sz="1600" u="none" strike="noStrike">
                          <a:effectLst/>
                        </a:rPr>
                        <a:t>37.7%</a:t>
                      </a:r>
                      <a:endParaRPr lang="en-US" altLang="ja-JP" sz="1600" b="0" i="0" u="none" strike="noStrike">
                        <a:solidFill>
                          <a:srgbClr val="000000"/>
                        </a:solidFill>
                        <a:effectLst/>
                        <a:latin typeface="游ゴシック" panose="020B0400000000000000" pitchFamily="50" charset="-128"/>
                        <a:ea typeface="游ゴシック" panose="020B0400000000000000" pitchFamily="50" charset="-128"/>
                      </a:endParaRPr>
                    </a:p>
                  </a:txBody>
                  <a:tcPr marL="8014" marR="8014" marT="8014" marB="0" anchor="ctr"/>
                </a:tc>
                <a:tc>
                  <a:txBody>
                    <a:bodyPr/>
                    <a:lstStyle/>
                    <a:p>
                      <a:pPr algn="r" fontAlgn="ctr"/>
                      <a:r>
                        <a:rPr lang="en-US" altLang="ja-JP" sz="1600" b="1" u="none" strike="noStrike" dirty="0">
                          <a:solidFill>
                            <a:srgbClr val="FF0000"/>
                          </a:solidFill>
                          <a:effectLst/>
                        </a:rPr>
                        <a:t>59.4%</a:t>
                      </a:r>
                      <a:endParaRPr lang="en-US" altLang="ja-JP" sz="1600" b="1" i="0" u="none" strike="noStrike" dirty="0">
                        <a:solidFill>
                          <a:srgbClr val="FF0000"/>
                        </a:solidFill>
                        <a:effectLst/>
                        <a:latin typeface="游ゴシック" panose="020B0400000000000000" pitchFamily="50" charset="-128"/>
                        <a:ea typeface="游ゴシック" panose="020B0400000000000000" pitchFamily="50" charset="-128"/>
                      </a:endParaRPr>
                    </a:p>
                  </a:txBody>
                  <a:tcPr marL="8014" marR="8014" marT="8014" marB="0" anchor="ctr"/>
                </a:tc>
                <a:tc>
                  <a:txBody>
                    <a:bodyPr/>
                    <a:lstStyle/>
                    <a:p>
                      <a:pPr algn="r" fontAlgn="ctr"/>
                      <a:r>
                        <a:rPr lang="en-US" altLang="ja-JP" sz="1600" u="none" strike="noStrike" dirty="0">
                          <a:effectLst/>
                        </a:rPr>
                        <a:t>36.0%</a:t>
                      </a:r>
                      <a:endPar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014" marR="8014" marT="8014" marB="0" anchor="ctr"/>
                </a:tc>
                <a:tc>
                  <a:txBody>
                    <a:bodyPr/>
                    <a:lstStyle/>
                    <a:p>
                      <a:pPr algn="r" fontAlgn="ctr"/>
                      <a:r>
                        <a:rPr lang="en-US" altLang="ja-JP" sz="1600" b="1" u="none" strike="noStrike" dirty="0">
                          <a:solidFill>
                            <a:srgbClr val="FF0000"/>
                          </a:solidFill>
                          <a:effectLst/>
                        </a:rPr>
                        <a:t>45.9%</a:t>
                      </a:r>
                      <a:endParaRPr lang="en-US" altLang="ja-JP" sz="1600" b="1" i="0" u="none" strike="noStrike" dirty="0">
                        <a:solidFill>
                          <a:srgbClr val="FF0000"/>
                        </a:solidFill>
                        <a:effectLst/>
                        <a:latin typeface="游ゴシック" panose="020B0400000000000000" pitchFamily="50" charset="-128"/>
                        <a:ea typeface="游ゴシック" panose="020B0400000000000000" pitchFamily="50" charset="-128"/>
                      </a:endParaRPr>
                    </a:p>
                  </a:txBody>
                  <a:tcPr marL="8014" marR="8014" marT="8014" marB="0" anchor="ctr"/>
                </a:tc>
                <a:extLst>
                  <a:ext uri="{0D108BD9-81ED-4DB2-BD59-A6C34878D82A}">
                    <a16:rowId xmlns:a16="http://schemas.microsoft.com/office/drawing/2014/main" val="655610407"/>
                  </a:ext>
                </a:extLst>
              </a:tr>
              <a:tr h="282334">
                <a:tc>
                  <a:txBody>
                    <a:bodyPr/>
                    <a:lstStyle/>
                    <a:p>
                      <a:pPr algn="l" fontAlgn="ctr"/>
                      <a:r>
                        <a:rPr lang="ja-JP" altLang="en-US" sz="1600" u="none" strike="noStrike">
                          <a:effectLst/>
                        </a:rPr>
                        <a:t>生活費の確保が出来ない</a:t>
                      </a:r>
                      <a:endParaRPr lang="ja-JP" altLang="en-US" sz="1600" b="0" i="0" u="none" strike="noStrike">
                        <a:solidFill>
                          <a:srgbClr val="000000"/>
                        </a:solidFill>
                        <a:effectLst/>
                        <a:latin typeface="游ゴシック" panose="020B0400000000000000" pitchFamily="50" charset="-128"/>
                        <a:ea typeface="游ゴシック" panose="020B0400000000000000" pitchFamily="50" charset="-128"/>
                      </a:endParaRPr>
                    </a:p>
                  </a:txBody>
                  <a:tcPr marL="8014" marR="8014" marT="8014" marB="0" anchor="ctr"/>
                </a:tc>
                <a:tc>
                  <a:txBody>
                    <a:bodyPr/>
                    <a:lstStyle/>
                    <a:p>
                      <a:pPr algn="r" fontAlgn="ctr"/>
                      <a:r>
                        <a:rPr lang="en-US" altLang="ja-JP" sz="1600" u="none" strike="noStrike">
                          <a:effectLst/>
                        </a:rPr>
                        <a:t>4.5%</a:t>
                      </a:r>
                      <a:endParaRPr lang="en-US" altLang="ja-JP" sz="1600" b="0" i="0" u="none" strike="noStrike">
                        <a:solidFill>
                          <a:srgbClr val="000000"/>
                        </a:solidFill>
                        <a:effectLst/>
                        <a:latin typeface="游ゴシック" panose="020B0400000000000000" pitchFamily="50" charset="-128"/>
                        <a:ea typeface="游ゴシック" panose="020B0400000000000000" pitchFamily="50" charset="-128"/>
                      </a:endParaRPr>
                    </a:p>
                  </a:txBody>
                  <a:tcPr marL="8014" marR="8014" marT="8014" marB="0" anchor="ctr"/>
                </a:tc>
                <a:tc>
                  <a:txBody>
                    <a:bodyPr/>
                    <a:lstStyle/>
                    <a:p>
                      <a:pPr algn="r" fontAlgn="ctr"/>
                      <a:r>
                        <a:rPr lang="en-US" altLang="ja-JP" sz="1600" u="none" strike="noStrike">
                          <a:effectLst/>
                        </a:rPr>
                        <a:t>6.9%</a:t>
                      </a:r>
                      <a:endParaRPr lang="en-US" altLang="ja-JP" sz="1600" b="0" i="0" u="none" strike="noStrike">
                        <a:solidFill>
                          <a:srgbClr val="000000"/>
                        </a:solidFill>
                        <a:effectLst/>
                        <a:latin typeface="游ゴシック" panose="020B0400000000000000" pitchFamily="50" charset="-128"/>
                        <a:ea typeface="游ゴシック" panose="020B0400000000000000" pitchFamily="50" charset="-128"/>
                      </a:endParaRPr>
                    </a:p>
                  </a:txBody>
                  <a:tcPr marL="8014" marR="8014" marT="8014" marB="0" anchor="ctr"/>
                </a:tc>
                <a:tc>
                  <a:txBody>
                    <a:bodyPr/>
                    <a:lstStyle/>
                    <a:p>
                      <a:pPr algn="r" fontAlgn="ctr"/>
                      <a:r>
                        <a:rPr lang="en-US" altLang="ja-JP" sz="1600" u="none" strike="noStrike" dirty="0">
                          <a:effectLst/>
                        </a:rPr>
                        <a:t>4.2%</a:t>
                      </a:r>
                      <a:endPar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014" marR="8014" marT="8014" marB="0" anchor="ctr"/>
                </a:tc>
                <a:tc>
                  <a:txBody>
                    <a:bodyPr/>
                    <a:lstStyle/>
                    <a:p>
                      <a:pPr algn="r" fontAlgn="ctr"/>
                      <a:r>
                        <a:rPr lang="en-US" altLang="ja-JP" sz="1600" u="none" strike="noStrike" dirty="0">
                          <a:effectLst/>
                        </a:rPr>
                        <a:t>4.9%</a:t>
                      </a:r>
                      <a:endPar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014" marR="8014" marT="8014" marB="0" anchor="ctr"/>
                </a:tc>
                <a:extLst>
                  <a:ext uri="{0D108BD9-81ED-4DB2-BD59-A6C34878D82A}">
                    <a16:rowId xmlns:a16="http://schemas.microsoft.com/office/drawing/2014/main" val="3916589746"/>
                  </a:ext>
                </a:extLst>
              </a:tr>
              <a:tr h="282334">
                <a:tc>
                  <a:txBody>
                    <a:bodyPr/>
                    <a:lstStyle/>
                    <a:p>
                      <a:pPr algn="l" fontAlgn="ctr"/>
                      <a:r>
                        <a:rPr lang="ja-JP" altLang="en-US" sz="1600" u="none" strike="noStrike">
                          <a:effectLst/>
                        </a:rPr>
                        <a:t>日常生活を支える制度がない</a:t>
                      </a:r>
                      <a:endParaRPr lang="ja-JP" altLang="en-US" sz="1600" b="0" i="0" u="none" strike="noStrike">
                        <a:solidFill>
                          <a:srgbClr val="000000"/>
                        </a:solidFill>
                        <a:effectLst/>
                        <a:latin typeface="游ゴシック" panose="020B0400000000000000" pitchFamily="50" charset="-128"/>
                        <a:ea typeface="游ゴシック" panose="020B0400000000000000" pitchFamily="50" charset="-128"/>
                      </a:endParaRPr>
                    </a:p>
                  </a:txBody>
                  <a:tcPr marL="8014" marR="8014" marT="8014" marB="0" anchor="ctr"/>
                </a:tc>
                <a:tc>
                  <a:txBody>
                    <a:bodyPr/>
                    <a:lstStyle/>
                    <a:p>
                      <a:pPr algn="r" fontAlgn="ctr"/>
                      <a:r>
                        <a:rPr lang="en-US" altLang="ja-JP" sz="1600" u="none" strike="noStrike">
                          <a:effectLst/>
                        </a:rPr>
                        <a:t>6.9%</a:t>
                      </a:r>
                      <a:endParaRPr lang="en-US" altLang="ja-JP" sz="1600" b="0" i="0" u="none" strike="noStrike">
                        <a:solidFill>
                          <a:srgbClr val="000000"/>
                        </a:solidFill>
                        <a:effectLst/>
                        <a:latin typeface="游ゴシック" panose="020B0400000000000000" pitchFamily="50" charset="-128"/>
                        <a:ea typeface="游ゴシック" panose="020B0400000000000000" pitchFamily="50" charset="-128"/>
                      </a:endParaRPr>
                    </a:p>
                  </a:txBody>
                  <a:tcPr marL="8014" marR="8014" marT="8014" marB="0" anchor="ctr"/>
                </a:tc>
                <a:tc>
                  <a:txBody>
                    <a:bodyPr/>
                    <a:lstStyle/>
                    <a:p>
                      <a:pPr algn="r" fontAlgn="ctr"/>
                      <a:r>
                        <a:rPr lang="en-US" altLang="ja-JP" sz="1600" u="none" strike="noStrike">
                          <a:effectLst/>
                        </a:rPr>
                        <a:t>16.8%</a:t>
                      </a:r>
                      <a:endParaRPr lang="en-US" altLang="ja-JP" sz="1600" b="0" i="0" u="none" strike="noStrike">
                        <a:solidFill>
                          <a:srgbClr val="000000"/>
                        </a:solidFill>
                        <a:effectLst/>
                        <a:latin typeface="游ゴシック" panose="020B0400000000000000" pitchFamily="50" charset="-128"/>
                        <a:ea typeface="游ゴシック" panose="020B0400000000000000" pitchFamily="50" charset="-128"/>
                      </a:endParaRPr>
                    </a:p>
                  </a:txBody>
                  <a:tcPr marL="8014" marR="8014" marT="8014" marB="0" anchor="ctr"/>
                </a:tc>
                <a:tc>
                  <a:txBody>
                    <a:bodyPr/>
                    <a:lstStyle/>
                    <a:p>
                      <a:pPr algn="r" fontAlgn="ctr"/>
                      <a:r>
                        <a:rPr lang="en-US" altLang="ja-JP" sz="1600" u="none" strike="noStrike" dirty="0">
                          <a:effectLst/>
                        </a:rPr>
                        <a:t>7.4%</a:t>
                      </a:r>
                      <a:endPar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014" marR="8014" marT="8014" marB="0" anchor="ctr"/>
                </a:tc>
                <a:tc>
                  <a:txBody>
                    <a:bodyPr/>
                    <a:lstStyle/>
                    <a:p>
                      <a:pPr algn="r" fontAlgn="ctr"/>
                      <a:r>
                        <a:rPr lang="en-US" altLang="ja-JP" sz="1600" u="none" strike="noStrike" dirty="0">
                          <a:effectLst/>
                        </a:rPr>
                        <a:t>10.7%</a:t>
                      </a:r>
                      <a:endPar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014" marR="8014" marT="8014" marB="0" anchor="ctr"/>
                </a:tc>
                <a:extLst>
                  <a:ext uri="{0D108BD9-81ED-4DB2-BD59-A6C34878D82A}">
                    <a16:rowId xmlns:a16="http://schemas.microsoft.com/office/drawing/2014/main" val="2553036955"/>
                  </a:ext>
                </a:extLst>
              </a:tr>
              <a:tr h="282334">
                <a:tc>
                  <a:txBody>
                    <a:bodyPr/>
                    <a:lstStyle/>
                    <a:p>
                      <a:pPr algn="l" fontAlgn="ctr"/>
                      <a:r>
                        <a:rPr lang="ja-JP" altLang="en-US" sz="1600" u="none" strike="noStrike">
                          <a:effectLst/>
                        </a:rPr>
                        <a:t>救急診療体制がない</a:t>
                      </a:r>
                      <a:endParaRPr lang="ja-JP" altLang="en-US" sz="1600" b="0" i="0" u="none" strike="noStrike">
                        <a:solidFill>
                          <a:srgbClr val="000000"/>
                        </a:solidFill>
                        <a:effectLst/>
                        <a:latin typeface="游ゴシック" panose="020B0400000000000000" pitchFamily="50" charset="-128"/>
                        <a:ea typeface="游ゴシック" panose="020B0400000000000000" pitchFamily="50" charset="-128"/>
                      </a:endParaRPr>
                    </a:p>
                  </a:txBody>
                  <a:tcPr marL="8014" marR="8014" marT="8014" marB="0" anchor="ctr"/>
                </a:tc>
                <a:tc>
                  <a:txBody>
                    <a:bodyPr/>
                    <a:lstStyle/>
                    <a:p>
                      <a:pPr algn="r" fontAlgn="ctr"/>
                      <a:r>
                        <a:rPr lang="en-US" altLang="ja-JP" sz="1600" u="none" strike="noStrike">
                          <a:effectLst/>
                        </a:rPr>
                        <a:t>1.5%</a:t>
                      </a:r>
                      <a:endParaRPr lang="en-US" altLang="ja-JP" sz="1600" b="0" i="0" u="none" strike="noStrike">
                        <a:solidFill>
                          <a:srgbClr val="000000"/>
                        </a:solidFill>
                        <a:effectLst/>
                        <a:latin typeface="游ゴシック" panose="020B0400000000000000" pitchFamily="50" charset="-128"/>
                        <a:ea typeface="游ゴシック" panose="020B0400000000000000" pitchFamily="50" charset="-128"/>
                      </a:endParaRPr>
                    </a:p>
                  </a:txBody>
                  <a:tcPr marL="8014" marR="8014" marT="8014" marB="0" anchor="ctr"/>
                </a:tc>
                <a:tc>
                  <a:txBody>
                    <a:bodyPr/>
                    <a:lstStyle/>
                    <a:p>
                      <a:pPr algn="r" fontAlgn="ctr"/>
                      <a:r>
                        <a:rPr lang="en-US" altLang="ja-JP" sz="1600" u="none" strike="noStrike">
                          <a:effectLst/>
                        </a:rPr>
                        <a:t>14.9%</a:t>
                      </a:r>
                      <a:endParaRPr lang="en-US" altLang="ja-JP" sz="1600" b="0" i="0" u="none" strike="noStrike">
                        <a:solidFill>
                          <a:srgbClr val="000000"/>
                        </a:solidFill>
                        <a:effectLst/>
                        <a:latin typeface="游ゴシック" panose="020B0400000000000000" pitchFamily="50" charset="-128"/>
                        <a:ea typeface="游ゴシック" panose="020B0400000000000000" pitchFamily="50" charset="-128"/>
                      </a:endParaRPr>
                    </a:p>
                  </a:txBody>
                  <a:tcPr marL="8014" marR="8014" marT="8014" marB="0" anchor="ctr"/>
                </a:tc>
                <a:tc>
                  <a:txBody>
                    <a:bodyPr/>
                    <a:lstStyle/>
                    <a:p>
                      <a:pPr algn="r" fontAlgn="ctr"/>
                      <a:r>
                        <a:rPr lang="en-US" altLang="ja-JP" sz="1600" u="none" strike="noStrike" dirty="0">
                          <a:effectLst/>
                        </a:rPr>
                        <a:t>0.8%</a:t>
                      </a:r>
                      <a:endPar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014" marR="8014" marT="8014" marB="0" anchor="ctr"/>
                </a:tc>
                <a:tc>
                  <a:txBody>
                    <a:bodyPr/>
                    <a:lstStyle/>
                    <a:p>
                      <a:pPr algn="r" fontAlgn="ctr"/>
                      <a:r>
                        <a:rPr lang="en-US" altLang="ja-JP" sz="1600" u="none" strike="noStrike" dirty="0">
                          <a:effectLst/>
                        </a:rPr>
                        <a:t>4.1%</a:t>
                      </a:r>
                      <a:endPar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014" marR="8014" marT="8014" marB="0" anchor="ctr"/>
                </a:tc>
                <a:extLst>
                  <a:ext uri="{0D108BD9-81ED-4DB2-BD59-A6C34878D82A}">
                    <a16:rowId xmlns:a16="http://schemas.microsoft.com/office/drawing/2014/main" val="1396060630"/>
                  </a:ext>
                </a:extLst>
              </a:tr>
              <a:tr h="282334">
                <a:tc>
                  <a:txBody>
                    <a:bodyPr/>
                    <a:lstStyle/>
                    <a:p>
                      <a:pPr algn="l" fontAlgn="ctr"/>
                      <a:r>
                        <a:rPr lang="ja-JP" altLang="en-US" sz="1600" u="none" strike="noStrike">
                          <a:effectLst/>
                        </a:rPr>
                        <a:t>退院に向けてサポートする人的資源が乏しい</a:t>
                      </a:r>
                      <a:endParaRPr lang="ja-JP" altLang="en-US" sz="1600" b="0" i="0" u="none" strike="noStrike">
                        <a:solidFill>
                          <a:srgbClr val="000000"/>
                        </a:solidFill>
                        <a:effectLst/>
                        <a:latin typeface="游ゴシック" panose="020B0400000000000000" pitchFamily="50" charset="-128"/>
                        <a:ea typeface="游ゴシック" panose="020B0400000000000000" pitchFamily="50" charset="-128"/>
                      </a:endParaRPr>
                    </a:p>
                  </a:txBody>
                  <a:tcPr marL="8014" marR="8014" marT="8014" marB="0" anchor="ctr"/>
                </a:tc>
                <a:tc>
                  <a:txBody>
                    <a:bodyPr/>
                    <a:lstStyle/>
                    <a:p>
                      <a:pPr algn="r" fontAlgn="ctr"/>
                      <a:r>
                        <a:rPr lang="en-US" altLang="ja-JP" sz="1600" u="none" strike="noStrike">
                          <a:effectLst/>
                        </a:rPr>
                        <a:t>10.1%</a:t>
                      </a:r>
                      <a:endParaRPr lang="en-US" altLang="ja-JP" sz="1600" b="0" i="0" u="none" strike="noStrike">
                        <a:solidFill>
                          <a:srgbClr val="000000"/>
                        </a:solidFill>
                        <a:effectLst/>
                        <a:latin typeface="游ゴシック" panose="020B0400000000000000" pitchFamily="50" charset="-128"/>
                        <a:ea typeface="游ゴシック" panose="020B0400000000000000" pitchFamily="50" charset="-128"/>
                      </a:endParaRPr>
                    </a:p>
                  </a:txBody>
                  <a:tcPr marL="8014" marR="8014" marT="8014" marB="0" anchor="ctr"/>
                </a:tc>
                <a:tc>
                  <a:txBody>
                    <a:bodyPr/>
                    <a:lstStyle/>
                    <a:p>
                      <a:pPr algn="r" fontAlgn="ctr"/>
                      <a:r>
                        <a:rPr lang="en-US" altLang="ja-JP" sz="1600" u="none" strike="noStrike">
                          <a:effectLst/>
                        </a:rPr>
                        <a:t>25.7%</a:t>
                      </a:r>
                      <a:endParaRPr lang="en-US" altLang="ja-JP" sz="1600" b="0" i="0" u="none" strike="noStrike">
                        <a:solidFill>
                          <a:srgbClr val="000000"/>
                        </a:solidFill>
                        <a:effectLst/>
                        <a:latin typeface="游ゴシック" panose="020B0400000000000000" pitchFamily="50" charset="-128"/>
                        <a:ea typeface="游ゴシック" panose="020B0400000000000000" pitchFamily="50" charset="-128"/>
                      </a:endParaRPr>
                    </a:p>
                  </a:txBody>
                  <a:tcPr marL="8014" marR="8014" marT="8014" marB="0" anchor="ctr"/>
                </a:tc>
                <a:tc>
                  <a:txBody>
                    <a:bodyPr/>
                    <a:lstStyle/>
                    <a:p>
                      <a:pPr algn="r" fontAlgn="ctr"/>
                      <a:r>
                        <a:rPr lang="en-US" altLang="ja-JP" sz="1600" u="none" strike="noStrike" dirty="0">
                          <a:effectLst/>
                        </a:rPr>
                        <a:t>11.7%</a:t>
                      </a:r>
                      <a:endPar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014" marR="8014" marT="8014" marB="0" anchor="ctr"/>
                </a:tc>
                <a:tc>
                  <a:txBody>
                    <a:bodyPr/>
                    <a:lstStyle/>
                    <a:p>
                      <a:pPr algn="r" fontAlgn="ctr"/>
                      <a:r>
                        <a:rPr lang="en-US" altLang="ja-JP" sz="1600" u="none" strike="noStrike" dirty="0">
                          <a:effectLst/>
                        </a:rPr>
                        <a:t>17.2%</a:t>
                      </a:r>
                      <a:endPar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014" marR="8014" marT="8014" marB="0" anchor="ctr"/>
                </a:tc>
                <a:extLst>
                  <a:ext uri="{0D108BD9-81ED-4DB2-BD59-A6C34878D82A}">
                    <a16:rowId xmlns:a16="http://schemas.microsoft.com/office/drawing/2014/main" val="2025215732"/>
                  </a:ext>
                </a:extLst>
              </a:tr>
              <a:tr h="282334">
                <a:tc>
                  <a:txBody>
                    <a:bodyPr/>
                    <a:lstStyle/>
                    <a:p>
                      <a:pPr algn="l" fontAlgn="ctr"/>
                      <a:r>
                        <a:rPr lang="ja-JP" altLang="en-US" sz="1600" u="none" strike="noStrike">
                          <a:effectLst/>
                        </a:rPr>
                        <a:t>退院後サポート・マネジメントする人的資源が乏しい</a:t>
                      </a:r>
                      <a:endParaRPr lang="ja-JP" altLang="en-US" sz="1600" b="0" i="0" u="none" strike="noStrike">
                        <a:solidFill>
                          <a:srgbClr val="000000"/>
                        </a:solidFill>
                        <a:effectLst/>
                        <a:latin typeface="游ゴシック" panose="020B0400000000000000" pitchFamily="50" charset="-128"/>
                        <a:ea typeface="游ゴシック" panose="020B0400000000000000" pitchFamily="50" charset="-128"/>
                      </a:endParaRPr>
                    </a:p>
                  </a:txBody>
                  <a:tcPr marL="8014" marR="8014" marT="8014" marB="0" anchor="ctr"/>
                </a:tc>
                <a:tc>
                  <a:txBody>
                    <a:bodyPr/>
                    <a:lstStyle/>
                    <a:p>
                      <a:pPr algn="r" fontAlgn="ctr"/>
                      <a:r>
                        <a:rPr lang="en-US" altLang="ja-JP" sz="1600" u="none" strike="noStrike">
                          <a:effectLst/>
                        </a:rPr>
                        <a:t>12.8%</a:t>
                      </a:r>
                      <a:endParaRPr lang="en-US" altLang="ja-JP" sz="1600" b="0" i="0" u="none" strike="noStrike">
                        <a:solidFill>
                          <a:srgbClr val="000000"/>
                        </a:solidFill>
                        <a:effectLst/>
                        <a:latin typeface="游ゴシック" panose="020B0400000000000000" pitchFamily="50" charset="-128"/>
                        <a:ea typeface="游ゴシック" panose="020B0400000000000000" pitchFamily="50" charset="-128"/>
                      </a:endParaRPr>
                    </a:p>
                  </a:txBody>
                  <a:tcPr marL="8014" marR="8014" marT="8014" marB="0" anchor="ctr"/>
                </a:tc>
                <a:tc>
                  <a:txBody>
                    <a:bodyPr/>
                    <a:lstStyle/>
                    <a:p>
                      <a:pPr algn="r" fontAlgn="ctr"/>
                      <a:r>
                        <a:rPr lang="en-US" altLang="ja-JP" sz="1600" u="none" strike="noStrike">
                          <a:effectLst/>
                        </a:rPr>
                        <a:t>26.7%</a:t>
                      </a:r>
                      <a:endParaRPr lang="en-US" altLang="ja-JP" sz="1600" b="0" i="0" u="none" strike="noStrike">
                        <a:solidFill>
                          <a:srgbClr val="000000"/>
                        </a:solidFill>
                        <a:effectLst/>
                        <a:latin typeface="游ゴシック" panose="020B0400000000000000" pitchFamily="50" charset="-128"/>
                        <a:ea typeface="游ゴシック" panose="020B0400000000000000" pitchFamily="50" charset="-128"/>
                      </a:endParaRPr>
                    </a:p>
                  </a:txBody>
                  <a:tcPr marL="8014" marR="8014" marT="8014" marB="0" anchor="ctr"/>
                </a:tc>
                <a:tc>
                  <a:txBody>
                    <a:bodyPr/>
                    <a:lstStyle/>
                    <a:p>
                      <a:pPr algn="r" fontAlgn="ctr"/>
                      <a:r>
                        <a:rPr lang="en-US" altLang="ja-JP" sz="1600" u="none" strike="noStrike" dirty="0">
                          <a:effectLst/>
                        </a:rPr>
                        <a:t>12.4%</a:t>
                      </a:r>
                      <a:endPar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014" marR="8014" marT="8014" marB="0" anchor="ctr"/>
                </a:tc>
                <a:tc>
                  <a:txBody>
                    <a:bodyPr/>
                    <a:lstStyle/>
                    <a:p>
                      <a:pPr algn="r" fontAlgn="ctr"/>
                      <a:r>
                        <a:rPr lang="en-US" altLang="ja-JP" sz="1600" u="none" strike="noStrike" dirty="0">
                          <a:effectLst/>
                        </a:rPr>
                        <a:t>20.5%</a:t>
                      </a:r>
                      <a:endPar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014" marR="8014" marT="8014" marB="0" anchor="ctr"/>
                </a:tc>
                <a:extLst>
                  <a:ext uri="{0D108BD9-81ED-4DB2-BD59-A6C34878D82A}">
                    <a16:rowId xmlns:a16="http://schemas.microsoft.com/office/drawing/2014/main" val="1772848250"/>
                  </a:ext>
                </a:extLst>
              </a:tr>
              <a:tr h="282334">
                <a:tc>
                  <a:txBody>
                    <a:bodyPr/>
                    <a:lstStyle/>
                    <a:p>
                      <a:pPr algn="l" fontAlgn="ctr"/>
                      <a:r>
                        <a:rPr lang="ja-JP" altLang="en-US" sz="1600" u="none" strike="noStrike">
                          <a:effectLst/>
                        </a:rPr>
                        <a:t>住所地と入院先の距離があり支援体制をとりにくい</a:t>
                      </a:r>
                      <a:endParaRPr lang="ja-JP" altLang="en-US" sz="1600" b="0" i="0" u="none" strike="noStrike">
                        <a:solidFill>
                          <a:srgbClr val="000000"/>
                        </a:solidFill>
                        <a:effectLst/>
                        <a:latin typeface="游ゴシック" panose="020B0400000000000000" pitchFamily="50" charset="-128"/>
                        <a:ea typeface="游ゴシック" panose="020B0400000000000000" pitchFamily="50" charset="-128"/>
                      </a:endParaRPr>
                    </a:p>
                  </a:txBody>
                  <a:tcPr marL="8014" marR="8014" marT="8014" marB="0" anchor="ctr"/>
                </a:tc>
                <a:tc>
                  <a:txBody>
                    <a:bodyPr/>
                    <a:lstStyle/>
                    <a:p>
                      <a:pPr algn="r" fontAlgn="ctr"/>
                      <a:r>
                        <a:rPr lang="en-US" altLang="ja-JP" sz="1600" u="none" strike="noStrike">
                          <a:effectLst/>
                        </a:rPr>
                        <a:t>1.7%</a:t>
                      </a:r>
                      <a:endParaRPr lang="en-US" altLang="ja-JP" sz="1600" b="0" i="0" u="none" strike="noStrike">
                        <a:solidFill>
                          <a:srgbClr val="000000"/>
                        </a:solidFill>
                        <a:effectLst/>
                        <a:latin typeface="游ゴシック" panose="020B0400000000000000" pitchFamily="50" charset="-128"/>
                        <a:ea typeface="游ゴシック" panose="020B0400000000000000" pitchFamily="50" charset="-128"/>
                      </a:endParaRPr>
                    </a:p>
                  </a:txBody>
                  <a:tcPr marL="8014" marR="8014" marT="8014" marB="0" anchor="ctr"/>
                </a:tc>
                <a:tc>
                  <a:txBody>
                    <a:bodyPr/>
                    <a:lstStyle/>
                    <a:p>
                      <a:pPr algn="r" fontAlgn="ctr"/>
                      <a:r>
                        <a:rPr lang="en-US" altLang="ja-JP" sz="1600" u="none" strike="noStrike">
                          <a:effectLst/>
                        </a:rPr>
                        <a:t>0.0%</a:t>
                      </a:r>
                      <a:endParaRPr lang="en-US" altLang="ja-JP" sz="1600" b="0" i="0" u="none" strike="noStrike">
                        <a:solidFill>
                          <a:srgbClr val="000000"/>
                        </a:solidFill>
                        <a:effectLst/>
                        <a:latin typeface="游ゴシック" panose="020B0400000000000000" pitchFamily="50" charset="-128"/>
                        <a:ea typeface="游ゴシック" panose="020B0400000000000000" pitchFamily="50" charset="-128"/>
                      </a:endParaRPr>
                    </a:p>
                  </a:txBody>
                  <a:tcPr marL="8014" marR="8014" marT="8014" marB="0" anchor="ctr"/>
                </a:tc>
                <a:tc>
                  <a:txBody>
                    <a:bodyPr/>
                    <a:lstStyle/>
                    <a:p>
                      <a:pPr algn="r" fontAlgn="ctr"/>
                      <a:r>
                        <a:rPr lang="en-US" altLang="ja-JP" sz="1600" u="none" strike="noStrike" dirty="0">
                          <a:effectLst/>
                        </a:rPr>
                        <a:t>2.8%</a:t>
                      </a:r>
                      <a:endPar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014" marR="8014" marT="8014" marB="0" anchor="ctr"/>
                </a:tc>
                <a:tc>
                  <a:txBody>
                    <a:bodyPr/>
                    <a:lstStyle/>
                    <a:p>
                      <a:pPr algn="r" fontAlgn="ctr"/>
                      <a:r>
                        <a:rPr lang="en-US" altLang="ja-JP" sz="1600" u="none" strike="noStrike" dirty="0">
                          <a:effectLst/>
                        </a:rPr>
                        <a:t>0.0%</a:t>
                      </a:r>
                      <a:endPar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014" marR="8014" marT="8014" marB="0" anchor="ctr"/>
                </a:tc>
                <a:extLst>
                  <a:ext uri="{0D108BD9-81ED-4DB2-BD59-A6C34878D82A}">
                    <a16:rowId xmlns:a16="http://schemas.microsoft.com/office/drawing/2014/main" val="2272608489"/>
                  </a:ext>
                </a:extLst>
              </a:tr>
              <a:tr h="282334">
                <a:tc>
                  <a:txBody>
                    <a:bodyPr/>
                    <a:lstStyle/>
                    <a:p>
                      <a:pPr algn="l" fontAlgn="ctr"/>
                      <a:r>
                        <a:rPr lang="ja-JP" altLang="en-US" sz="1600" u="none" strike="noStrike">
                          <a:effectLst/>
                        </a:rPr>
                        <a:t>その他の退院阻害要因がある</a:t>
                      </a:r>
                      <a:endParaRPr lang="ja-JP" altLang="en-US" sz="1600" b="0" i="0" u="none" strike="noStrike">
                        <a:solidFill>
                          <a:srgbClr val="000000"/>
                        </a:solidFill>
                        <a:effectLst/>
                        <a:latin typeface="游ゴシック" panose="020B0400000000000000" pitchFamily="50" charset="-128"/>
                        <a:ea typeface="游ゴシック" panose="020B0400000000000000" pitchFamily="50" charset="-128"/>
                      </a:endParaRPr>
                    </a:p>
                  </a:txBody>
                  <a:tcPr marL="8014" marR="8014" marT="8014" marB="0" anchor="ctr"/>
                </a:tc>
                <a:tc>
                  <a:txBody>
                    <a:bodyPr/>
                    <a:lstStyle/>
                    <a:p>
                      <a:pPr algn="r" fontAlgn="ctr"/>
                      <a:r>
                        <a:rPr lang="en-US" altLang="ja-JP" sz="1600" u="none" strike="noStrike">
                          <a:effectLst/>
                        </a:rPr>
                        <a:t>6.9%</a:t>
                      </a:r>
                      <a:endParaRPr lang="en-US" altLang="ja-JP" sz="1600" b="0" i="0" u="none" strike="noStrike">
                        <a:solidFill>
                          <a:srgbClr val="000000"/>
                        </a:solidFill>
                        <a:effectLst/>
                        <a:latin typeface="游ゴシック" panose="020B0400000000000000" pitchFamily="50" charset="-128"/>
                        <a:ea typeface="游ゴシック" panose="020B0400000000000000" pitchFamily="50" charset="-128"/>
                      </a:endParaRPr>
                    </a:p>
                  </a:txBody>
                  <a:tcPr marL="8014" marR="8014" marT="8014" marB="0" anchor="ctr"/>
                </a:tc>
                <a:tc>
                  <a:txBody>
                    <a:bodyPr/>
                    <a:lstStyle/>
                    <a:p>
                      <a:pPr algn="r" fontAlgn="ctr"/>
                      <a:r>
                        <a:rPr lang="en-US" altLang="ja-JP" sz="1600" u="none" strike="noStrike">
                          <a:effectLst/>
                        </a:rPr>
                        <a:t>12.9%</a:t>
                      </a:r>
                      <a:endParaRPr lang="en-US" altLang="ja-JP" sz="1600" b="0" i="0" u="none" strike="noStrike">
                        <a:solidFill>
                          <a:srgbClr val="000000"/>
                        </a:solidFill>
                        <a:effectLst/>
                        <a:latin typeface="游ゴシック" panose="020B0400000000000000" pitchFamily="50" charset="-128"/>
                        <a:ea typeface="游ゴシック" panose="020B0400000000000000" pitchFamily="50" charset="-128"/>
                      </a:endParaRPr>
                    </a:p>
                  </a:txBody>
                  <a:tcPr marL="8014" marR="8014" marT="8014" marB="0" anchor="ctr"/>
                </a:tc>
                <a:tc>
                  <a:txBody>
                    <a:bodyPr/>
                    <a:lstStyle/>
                    <a:p>
                      <a:pPr algn="r" fontAlgn="ctr"/>
                      <a:r>
                        <a:rPr lang="en-US" altLang="ja-JP" sz="1600" u="none" strike="noStrike" dirty="0">
                          <a:effectLst/>
                        </a:rPr>
                        <a:t>8.1%</a:t>
                      </a:r>
                      <a:endPar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014" marR="8014" marT="8014" marB="0" anchor="ctr"/>
                </a:tc>
                <a:tc>
                  <a:txBody>
                    <a:bodyPr/>
                    <a:lstStyle/>
                    <a:p>
                      <a:pPr algn="r" fontAlgn="ctr"/>
                      <a:r>
                        <a:rPr lang="en-US" altLang="ja-JP" sz="1600" u="none" strike="noStrike" dirty="0">
                          <a:effectLst/>
                        </a:rPr>
                        <a:t>8.2%</a:t>
                      </a:r>
                      <a:endPar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014" marR="8014" marT="8014" marB="0" anchor="ctr"/>
                </a:tc>
                <a:extLst>
                  <a:ext uri="{0D108BD9-81ED-4DB2-BD59-A6C34878D82A}">
                    <a16:rowId xmlns:a16="http://schemas.microsoft.com/office/drawing/2014/main" val="4120858769"/>
                  </a:ext>
                </a:extLst>
              </a:tr>
            </a:tbl>
          </a:graphicData>
        </a:graphic>
      </p:graphicFrame>
      <p:sp>
        <p:nvSpPr>
          <p:cNvPr id="4" name="正方形/長方形 3"/>
          <p:cNvSpPr/>
          <p:nvPr/>
        </p:nvSpPr>
        <p:spPr>
          <a:xfrm>
            <a:off x="8052063" y="1059110"/>
            <a:ext cx="1119646" cy="5658726"/>
          </a:xfrm>
          <a:prstGeom prst="rect">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10310356" y="1059110"/>
            <a:ext cx="1119646" cy="5658726"/>
          </a:xfrm>
          <a:prstGeom prst="rect">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7903939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コンテンツ プレースホルダー 5"/>
          <p:cNvGraphicFramePr>
            <a:graphicFrameLocks noGrp="1"/>
          </p:cNvGraphicFramePr>
          <p:nvPr>
            <p:ph idx="1"/>
            <p:extLst>
              <p:ext uri="{D42A27DB-BD31-4B8C-83A1-F6EECF244321}">
                <p14:modId xmlns:p14="http://schemas.microsoft.com/office/powerpoint/2010/main" val="732449653"/>
              </p:ext>
            </p:extLst>
          </p:nvPr>
        </p:nvGraphicFramePr>
        <p:xfrm>
          <a:off x="318095" y="783771"/>
          <a:ext cx="11346801" cy="5926480"/>
        </p:xfrm>
        <a:graphic>
          <a:graphicData uri="http://schemas.openxmlformats.org/drawingml/2006/table">
            <a:tbl>
              <a:tblPr>
                <a:tableStyleId>{5C22544A-7EE6-4342-B048-85BDC9FD1C3A}</a:tableStyleId>
              </a:tblPr>
              <a:tblGrid>
                <a:gridCol w="6671725">
                  <a:extLst>
                    <a:ext uri="{9D8B030D-6E8A-4147-A177-3AD203B41FA5}">
                      <a16:colId xmlns:a16="http://schemas.microsoft.com/office/drawing/2014/main" val="3621212084"/>
                    </a:ext>
                  </a:extLst>
                </a:gridCol>
                <a:gridCol w="1168769">
                  <a:extLst>
                    <a:ext uri="{9D8B030D-6E8A-4147-A177-3AD203B41FA5}">
                      <a16:colId xmlns:a16="http://schemas.microsoft.com/office/drawing/2014/main" val="878537132"/>
                    </a:ext>
                  </a:extLst>
                </a:gridCol>
                <a:gridCol w="1168769">
                  <a:extLst>
                    <a:ext uri="{9D8B030D-6E8A-4147-A177-3AD203B41FA5}">
                      <a16:colId xmlns:a16="http://schemas.microsoft.com/office/drawing/2014/main" val="803490702"/>
                    </a:ext>
                  </a:extLst>
                </a:gridCol>
                <a:gridCol w="1168769">
                  <a:extLst>
                    <a:ext uri="{9D8B030D-6E8A-4147-A177-3AD203B41FA5}">
                      <a16:colId xmlns:a16="http://schemas.microsoft.com/office/drawing/2014/main" val="4260821313"/>
                    </a:ext>
                  </a:extLst>
                </a:gridCol>
                <a:gridCol w="1168769">
                  <a:extLst>
                    <a:ext uri="{9D8B030D-6E8A-4147-A177-3AD203B41FA5}">
                      <a16:colId xmlns:a16="http://schemas.microsoft.com/office/drawing/2014/main" val="1942374352"/>
                    </a:ext>
                  </a:extLst>
                </a:gridCol>
              </a:tblGrid>
              <a:tr h="207207">
                <a:tc>
                  <a:txBody>
                    <a:bodyPr/>
                    <a:lstStyle/>
                    <a:p>
                      <a:pPr algn="l" fontAlgn="ctr"/>
                      <a:endParaRPr lang="ja-JP" alt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gridSpan="2">
                  <a:txBody>
                    <a:bodyPr/>
                    <a:lstStyle/>
                    <a:p>
                      <a:pPr algn="ctr" fontAlgn="ctr"/>
                      <a:r>
                        <a:rPr lang="en-US" altLang="ja-JP" sz="1800" u="none" strike="noStrike">
                          <a:effectLst/>
                        </a:rPr>
                        <a:t>65</a:t>
                      </a:r>
                      <a:r>
                        <a:rPr lang="ja-JP" altLang="en-US" sz="1800" u="none" strike="noStrike">
                          <a:effectLst/>
                        </a:rPr>
                        <a:t>歳以上</a:t>
                      </a:r>
                      <a:endParaRPr lang="ja-JP" alt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hMerge="1">
                  <a:txBody>
                    <a:bodyPr/>
                    <a:lstStyle/>
                    <a:p>
                      <a:endParaRPr kumimoji="1" lang="ja-JP" altLang="en-US"/>
                    </a:p>
                  </a:txBody>
                  <a:tcPr/>
                </a:tc>
                <a:tc gridSpan="2">
                  <a:txBody>
                    <a:bodyPr/>
                    <a:lstStyle/>
                    <a:p>
                      <a:pPr algn="ctr" fontAlgn="ctr"/>
                      <a:r>
                        <a:rPr lang="ja-JP" altLang="en-US" sz="1800" u="none" strike="noStrike" dirty="0" smtClean="0">
                          <a:effectLst/>
                        </a:rPr>
                        <a:t>（参考）</a:t>
                      </a:r>
                      <a:r>
                        <a:rPr lang="en-US" altLang="ja-JP" sz="1800" u="none" strike="noStrike" dirty="0" smtClean="0">
                          <a:effectLst/>
                        </a:rPr>
                        <a:t>65</a:t>
                      </a:r>
                      <a:r>
                        <a:rPr lang="ja-JP" altLang="en-US" sz="1800" u="none" strike="noStrike" dirty="0">
                          <a:effectLst/>
                        </a:rPr>
                        <a:t>歳未満</a:t>
                      </a:r>
                      <a:endParaRPr lang="ja-JP" alt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hMerge="1">
                  <a:txBody>
                    <a:bodyPr/>
                    <a:lstStyle/>
                    <a:p>
                      <a:endParaRPr kumimoji="1" lang="ja-JP" altLang="en-US"/>
                    </a:p>
                  </a:txBody>
                  <a:tcPr/>
                </a:tc>
                <a:extLst>
                  <a:ext uri="{0D108BD9-81ED-4DB2-BD59-A6C34878D82A}">
                    <a16:rowId xmlns:a16="http://schemas.microsoft.com/office/drawing/2014/main" val="3068462944"/>
                  </a:ext>
                </a:extLst>
              </a:tr>
              <a:tr h="207207">
                <a:tc>
                  <a:txBody>
                    <a:bodyPr/>
                    <a:lstStyle/>
                    <a:p>
                      <a:pPr algn="l" fontAlgn="ctr"/>
                      <a:endParaRPr lang="ja-JP" alt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ctr" fontAlgn="ctr"/>
                      <a:r>
                        <a:rPr lang="ja-JP" altLang="en-US" sz="1800" u="none" strike="noStrike" dirty="0">
                          <a:effectLst/>
                        </a:rPr>
                        <a:t>大阪府</a:t>
                      </a:r>
                      <a:endParaRPr lang="ja-JP" alt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ctr" fontAlgn="ctr"/>
                      <a:r>
                        <a:rPr lang="ja-JP" altLang="en-US" sz="1800" u="none" strike="noStrike">
                          <a:effectLst/>
                        </a:rPr>
                        <a:t>北河内</a:t>
                      </a:r>
                      <a:endParaRPr lang="ja-JP" alt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ctr" fontAlgn="ctr"/>
                      <a:r>
                        <a:rPr lang="ja-JP" altLang="en-US" sz="1800" u="none" strike="noStrike" dirty="0">
                          <a:effectLst/>
                        </a:rPr>
                        <a:t>大阪府</a:t>
                      </a:r>
                      <a:endParaRPr lang="ja-JP" alt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ctr" fontAlgn="ctr"/>
                      <a:r>
                        <a:rPr lang="ja-JP" altLang="en-US" sz="1800" u="none" strike="noStrike" dirty="0">
                          <a:effectLst/>
                        </a:rPr>
                        <a:t>北河内</a:t>
                      </a:r>
                      <a:endParaRPr lang="ja-JP" alt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extLst>
                  <a:ext uri="{0D108BD9-81ED-4DB2-BD59-A6C34878D82A}">
                    <a16:rowId xmlns:a16="http://schemas.microsoft.com/office/drawing/2014/main" val="1682721505"/>
                  </a:ext>
                </a:extLst>
              </a:tr>
              <a:tr h="414413">
                <a:tc>
                  <a:txBody>
                    <a:bodyPr/>
                    <a:lstStyle/>
                    <a:p>
                      <a:pPr algn="l" fontAlgn="ctr"/>
                      <a:r>
                        <a:rPr lang="ja-JP" altLang="en-US" sz="1800" u="none" strike="noStrike" dirty="0">
                          <a:solidFill>
                            <a:srgbClr val="FF0000"/>
                          </a:solidFill>
                          <a:effectLst/>
                        </a:rPr>
                        <a:t>病状は落ち着いているが、時々不安定な病状が見られ、</a:t>
                      </a:r>
                      <a:br>
                        <a:rPr lang="ja-JP" altLang="en-US" sz="1800" u="none" strike="noStrike" dirty="0">
                          <a:solidFill>
                            <a:srgbClr val="FF0000"/>
                          </a:solidFill>
                          <a:effectLst/>
                        </a:rPr>
                      </a:br>
                      <a:r>
                        <a:rPr lang="ja-JP" altLang="en-US" sz="1800" u="none" strike="noStrike" dirty="0">
                          <a:solidFill>
                            <a:srgbClr val="FF0000"/>
                          </a:solidFill>
                          <a:effectLst/>
                        </a:rPr>
                        <a:t>そのことが退院を阻害する要因になっている</a:t>
                      </a:r>
                      <a:endParaRPr lang="ja-JP" altLang="en-US" sz="1800" b="0" i="0" u="none" strike="noStrike" dirty="0">
                        <a:solidFill>
                          <a:srgbClr val="FF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dirty="0">
                          <a:effectLst/>
                        </a:rPr>
                        <a:t>32.7%</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dirty="0">
                          <a:solidFill>
                            <a:srgbClr val="FF0000"/>
                          </a:solidFill>
                          <a:effectLst/>
                        </a:rPr>
                        <a:t>30.8%</a:t>
                      </a:r>
                      <a:endParaRPr lang="en-US" altLang="ja-JP" sz="1800" b="0" i="0" u="none" strike="noStrike" dirty="0">
                        <a:solidFill>
                          <a:srgbClr val="FF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dirty="0">
                          <a:effectLst/>
                        </a:rPr>
                        <a:t>33.6%</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a:effectLst/>
                        </a:rPr>
                        <a:t>38.1%</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extLst>
                  <a:ext uri="{0D108BD9-81ED-4DB2-BD59-A6C34878D82A}">
                    <a16:rowId xmlns:a16="http://schemas.microsoft.com/office/drawing/2014/main" val="1465888220"/>
                  </a:ext>
                </a:extLst>
              </a:tr>
              <a:tr h="207207">
                <a:tc>
                  <a:txBody>
                    <a:bodyPr/>
                    <a:lstStyle/>
                    <a:p>
                      <a:pPr algn="l" fontAlgn="ctr"/>
                      <a:r>
                        <a:rPr lang="ja-JP" altLang="en-US" sz="1800" u="none" strike="noStrike">
                          <a:effectLst/>
                        </a:rPr>
                        <a:t>病識がなく通院服薬の中断が予測される</a:t>
                      </a:r>
                      <a:endParaRPr lang="ja-JP" alt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dirty="0">
                          <a:effectLst/>
                        </a:rPr>
                        <a:t>19.4%</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a:effectLst/>
                        </a:rPr>
                        <a:t>7.7%</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dirty="0">
                          <a:effectLst/>
                        </a:rPr>
                        <a:t>24.9%</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a:effectLst/>
                        </a:rPr>
                        <a:t>19.0%</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extLst>
                  <a:ext uri="{0D108BD9-81ED-4DB2-BD59-A6C34878D82A}">
                    <a16:rowId xmlns:a16="http://schemas.microsoft.com/office/drawing/2014/main" val="1149363728"/>
                  </a:ext>
                </a:extLst>
              </a:tr>
              <a:tr h="207207">
                <a:tc>
                  <a:txBody>
                    <a:bodyPr/>
                    <a:lstStyle/>
                    <a:p>
                      <a:pPr algn="l" fontAlgn="ctr"/>
                      <a:r>
                        <a:rPr lang="ja-JP" altLang="en-US" sz="1800" u="none" strike="noStrike" dirty="0">
                          <a:effectLst/>
                        </a:rPr>
                        <a:t>反社会的行動が予想される</a:t>
                      </a:r>
                      <a:endParaRPr lang="ja-JP" alt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dirty="0">
                          <a:effectLst/>
                        </a:rPr>
                        <a:t>2.8%</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a:effectLst/>
                        </a:rPr>
                        <a:t>0.0%</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dirty="0">
                          <a:effectLst/>
                        </a:rPr>
                        <a:t>8.6%</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a:effectLst/>
                        </a:rPr>
                        <a:t>9.5%</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extLst>
                  <a:ext uri="{0D108BD9-81ED-4DB2-BD59-A6C34878D82A}">
                    <a16:rowId xmlns:a16="http://schemas.microsoft.com/office/drawing/2014/main" val="731884961"/>
                  </a:ext>
                </a:extLst>
              </a:tr>
              <a:tr h="207207">
                <a:tc>
                  <a:txBody>
                    <a:bodyPr/>
                    <a:lstStyle/>
                    <a:p>
                      <a:pPr algn="l" fontAlgn="ctr"/>
                      <a:r>
                        <a:rPr lang="ja-JP" altLang="en-US" sz="1800" u="none" strike="noStrike">
                          <a:effectLst/>
                        </a:rPr>
                        <a:t>退院意欲が乏しい</a:t>
                      </a:r>
                      <a:endParaRPr lang="ja-JP" alt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a:effectLst/>
                        </a:rPr>
                        <a:t>39.2%</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a:effectLst/>
                        </a:rPr>
                        <a:t>7.7%</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dirty="0">
                          <a:effectLst/>
                        </a:rPr>
                        <a:t>33.6%</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dirty="0">
                          <a:solidFill>
                            <a:srgbClr val="FF0000"/>
                          </a:solidFill>
                          <a:effectLst/>
                        </a:rPr>
                        <a:t>47.6%</a:t>
                      </a:r>
                      <a:endParaRPr lang="en-US" altLang="ja-JP" sz="1800" b="0" i="0" u="none" strike="noStrike" dirty="0">
                        <a:solidFill>
                          <a:srgbClr val="FF0000"/>
                        </a:solidFill>
                        <a:effectLst/>
                        <a:latin typeface="游ゴシック" panose="020B0400000000000000" pitchFamily="50" charset="-128"/>
                        <a:ea typeface="游ゴシック" panose="020B0400000000000000" pitchFamily="50" charset="-128"/>
                      </a:endParaRPr>
                    </a:p>
                  </a:txBody>
                  <a:tcPr marL="8288" marR="8288" marT="8288" marB="0" anchor="ctr"/>
                </a:tc>
                <a:extLst>
                  <a:ext uri="{0D108BD9-81ED-4DB2-BD59-A6C34878D82A}">
                    <a16:rowId xmlns:a16="http://schemas.microsoft.com/office/drawing/2014/main" val="1094274554"/>
                  </a:ext>
                </a:extLst>
              </a:tr>
              <a:tr h="207207">
                <a:tc>
                  <a:txBody>
                    <a:bodyPr/>
                    <a:lstStyle/>
                    <a:p>
                      <a:pPr algn="l" fontAlgn="ctr"/>
                      <a:r>
                        <a:rPr lang="ja-JP" altLang="en-US" sz="1800" u="none" strike="noStrike">
                          <a:effectLst/>
                        </a:rPr>
                        <a:t>現実認識が乏しい</a:t>
                      </a:r>
                      <a:endParaRPr lang="ja-JP" alt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a:effectLst/>
                        </a:rPr>
                        <a:t>25.1%</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dirty="0">
                          <a:effectLst/>
                        </a:rPr>
                        <a:t>23.0%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dirty="0">
                          <a:effectLst/>
                        </a:rPr>
                        <a:t>35.2%</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a:effectLst/>
                        </a:rPr>
                        <a:t>33.3%</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extLst>
                  <a:ext uri="{0D108BD9-81ED-4DB2-BD59-A6C34878D82A}">
                    <a16:rowId xmlns:a16="http://schemas.microsoft.com/office/drawing/2014/main" val="3431060478"/>
                  </a:ext>
                </a:extLst>
              </a:tr>
              <a:tr h="207207">
                <a:tc>
                  <a:txBody>
                    <a:bodyPr/>
                    <a:lstStyle/>
                    <a:p>
                      <a:pPr algn="l" fontAlgn="ctr"/>
                      <a:r>
                        <a:rPr lang="ja-JP" altLang="en-US" sz="1800" u="none" strike="noStrike" dirty="0">
                          <a:solidFill>
                            <a:srgbClr val="FF0000"/>
                          </a:solidFill>
                          <a:effectLst/>
                        </a:rPr>
                        <a:t>退院による環境変化への不安が強い</a:t>
                      </a:r>
                      <a:endParaRPr lang="ja-JP" altLang="en-US" sz="1800" b="0" i="0" u="none" strike="noStrike" dirty="0">
                        <a:solidFill>
                          <a:srgbClr val="FF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a:effectLst/>
                        </a:rPr>
                        <a:t>31.5%</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dirty="0">
                          <a:solidFill>
                            <a:srgbClr val="FF0000"/>
                          </a:solidFill>
                          <a:effectLst/>
                        </a:rPr>
                        <a:t>30.8%</a:t>
                      </a:r>
                      <a:endParaRPr lang="en-US" altLang="ja-JP" sz="1800" b="0" i="0" u="none" strike="noStrike" dirty="0">
                        <a:solidFill>
                          <a:srgbClr val="FF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dirty="0">
                          <a:effectLst/>
                        </a:rPr>
                        <a:t>33.9%</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a:effectLst/>
                        </a:rPr>
                        <a:t>28.6%</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extLst>
                  <a:ext uri="{0D108BD9-81ED-4DB2-BD59-A6C34878D82A}">
                    <a16:rowId xmlns:a16="http://schemas.microsoft.com/office/drawing/2014/main" val="1508811974"/>
                  </a:ext>
                </a:extLst>
              </a:tr>
              <a:tr h="207207">
                <a:tc>
                  <a:txBody>
                    <a:bodyPr/>
                    <a:lstStyle/>
                    <a:p>
                      <a:pPr algn="l" fontAlgn="ctr"/>
                      <a:r>
                        <a:rPr lang="ja-JP" altLang="en-US" sz="1800" u="none" strike="noStrike">
                          <a:effectLst/>
                        </a:rPr>
                        <a:t>援助者との対人関係が持てない</a:t>
                      </a:r>
                      <a:endParaRPr lang="ja-JP" alt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a:effectLst/>
                        </a:rPr>
                        <a:t>7.0%</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dirty="0">
                          <a:effectLst/>
                        </a:rPr>
                        <a:t>7.7%</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dirty="0">
                          <a:effectLst/>
                        </a:rPr>
                        <a:t>8.3%</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a:effectLst/>
                        </a:rPr>
                        <a:t>4.8%</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extLst>
                  <a:ext uri="{0D108BD9-81ED-4DB2-BD59-A6C34878D82A}">
                    <a16:rowId xmlns:a16="http://schemas.microsoft.com/office/drawing/2014/main" val="3961491799"/>
                  </a:ext>
                </a:extLst>
              </a:tr>
              <a:tr h="207207">
                <a:tc>
                  <a:txBody>
                    <a:bodyPr/>
                    <a:lstStyle/>
                    <a:p>
                      <a:pPr algn="l" fontAlgn="ctr"/>
                      <a:r>
                        <a:rPr lang="ja-JP" altLang="en-US" sz="1800" u="none" strike="noStrike">
                          <a:effectLst/>
                        </a:rPr>
                        <a:t>家事（食事・洗濯・金銭管理など）ができない</a:t>
                      </a:r>
                      <a:endParaRPr lang="ja-JP" alt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a:effectLst/>
                        </a:rPr>
                        <a:t>23.4%</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dirty="0">
                          <a:effectLst/>
                        </a:rPr>
                        <a:t>23.1%</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dirty="0">
                          <a:effectLst/>
                        </a:rPr>
                        <a:t>32.2%</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a:effectLst/>
                        </a:rPr>
                        <a:t>28.6%</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extLst>
                  <a:ext uri="{0D108BD9-81ED-4DB2-BD59-A6C34878D82A}">
                    <a16:rowId xmlns:a16="http://schemas.microsoft.com/office/drawing/2014/main" val="2768775134"/>
                  </a:ext>
                </a:extLst>
              </a:tr>
              <a:tr h="207207">
                <a:tc>
                  <a:txBody>
                    <a:bodyPr/>
                    <a:lstStyle/>
                    <a:p>
                      <a:pPr algn="l" fontAlgn="ctr"/>
                      <a:r>
                        <a:rPr lang="ja-JP" altLang="en-US" sz="1800" u="none" strike="noStrike">
                          <a:effectLst/>
                        </a:rPr>
                        <a:t>家族がいない、本人をサポートする機能が実質ない</a:t>
                      </a:r>
                      <a:endParaRPr lang="ja-JP" alt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a:effectLst/>
                        </a:rPr>
                        <a:t>13.0%</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a:effectLst/>
                        </a:rPr>
                        <a:t>15.4%</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a:effectLst/>
                        </a:rPr>
                        <a:t>17.3%</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a:effectLst/>
                        </a:rPr>
                        <a:t>14.3%</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extLst>
                  <a:ext uri="{0D108BD9-81ED-4DB2-BD59-A6C34878D82A}">
                    <a16:rowId xmlns:a16="http://schemas.microsoft.com/office/drawing/2014/main" val="2081267477"/>
                  </a:ext>
                </a:extLst>
              </a:tr>
              <a:tr h="207207">
                <a:tc>
                  <a:txBody>
                    <a:bodyPr/>
                    <a:lstStyle/>
                    <a:p>
                      <a:pPr algn="l" fontAlgn="ctr"/>
                      <a:r>
                        <a:rPr lang="ja-JP" altLang="en-US" sz="1800" u="none" strike="noStrike">
                          <a:effectLst/>
                        </a:rPr>
                        <a:t>家族から退院に反対がある</a:t>
                      </a:r>
                      <a:endParaRPr lang="ja-JP" alt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a:effectLst/>
                        </a:rPr>
                        <a:t>25.1%</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dirty="0">
                          <a:effectLst/>
                        </a:rPr>
                        <a:t>23.1%</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a:effectLst/>
                        </a:rPr>
                        <a:t>21.9%</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dirty="0">
                          <a:solidFill>
                            <a:srgbClr val="FF0000"/>
                          </a:solidFill>
                          <a:effectLst/>
                        </a:rPr>
                        <a:t>42.9%</a:t>
                      </a:r>
                      <a:endParaRPr lang="en-US" altLang="ja-JP" sz="1800" b="0" i="0" u="none" strike="noStrike" dirty="0">
                        <a:solidFill>
                          <a:srgbClr val="FF0000"/>
                        </a:solidFill>
                        <a:effectLst/>
                        <a:latin typeface="游ゴシック" panose="020B0400000000000000" pitchFamily="50" charset="-128"/>
                        <a:ea typeface="游ゴシック" panose="020B0400000000000000" pitchFamily="50" charset="-128"/>
                      </a:endParaRPr>
                    </a:p>
                  </a:txBody>
                  <a:tcPr marL="8288" marR="8288" marT="8288" marB="0" anchor="ctr"/>
                </a:tc>
                <a:extLst>
                  <a:ext uri="{0D108BD9-81ED-4DB2-BD59-A6C34878D82A}">
                    <a16:rowId xmlns:a16="http://schemas.microsoft.com/office/drawing/2014/main" val="1199091285"/>
                  </a:ext>
                </a:extLst>
              </a:tr>
              <a:tr h="207207">
                <a:tc>
                  <a:txBody>
                    <a:bodyPr/>
                    <a:lstStyle/>
                    <a:p>
                      <a:pPr algn="l" fontAlgn="ctr"/>
                      <a:r>
                        <a:rPr lang="ja-JP" altLang="en-US" sz="1800" b="1" u="none" strike="noStrike" dirty="0">
                          <a:solidFill>
                            <a:srgbClr val="FF0000"/>
                          </a:solidFill>
                          <a:effectLst/>
                        </a:rPr>
                        <a:t>住まいの確保が出来ない</a:t>
                      </a:r>
                      <a:endParaRPr lang="ja-JP" altLang="en-US" sz="1800" b="1" i="0" u="none" strike="noStrike" dirty="0">
                        <a:solidFill>
                          <a:srgbClr val="FF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a:effectLst/>
                        </a:rPr>
                        <a:t>26.8%</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b="1" u="none" strike="noStrike" dirty="0">
                          <a:solidFill>
                            <a:srgbClr val="FF0000"/>
                          </a:solidFill>
                          <a:effectLst/>
                        </a:rPr>
                        <a:t>53.8%</a:t>
                      </a:r>
                      <a:endParaRPr lang="en-US" altLang="ja-JP" sz="1800" b="1" i="0" u="none" strike="noStrike" dirty="0">
                        <a:solidFill>
                          <a:srgbClr val="FF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dirty="0">
                          <a:effectLst/>
                        </a:rPr>
                        <a:t>38.9%</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b="1" u="none" strike="noStrike" dirty="0">
                          <a:solidFill>
                            <a:srgbClr val="FF0000"/>
                          </a:solidFill>
                          <a:effectLst/>
                        </a:rPr>
                        <a:t>47.6%</a:t>
                      </a:r>
                      <a:endParaRPr lang="en-US" altLang="ja-JP" sz="1800" b="1" i="0" u="none" strike="noStrike" dirty="0">
                        <a:solidFill>
                          <a:srgbClr val="FF0000"/>
                        </a:solidFill>
                        <a:effectLst/>
                        <a:latin typeface="游ゴシック" panose="020B0400000000000000" pitchFamily="50" charset="-128"/>
                        <a:ea typeface="游ゴシック" panose="020B0400000000000000" pitchFamily="50" charset="-128"/>
                      </a:endParaRPr>
                    </a:p>
                  </a:txBody>
                  <a:tcPr marL="8288" marR="8288" marT="8288" marB="0" anchor="ctr"/>
                </a:tc>
                <a:extLst>
                  <a:ext uri="{0D108BD9-81ED-4DB2-BD59-A6C34878D82A}">
                    <a16:rowId xmlns:a16="http://schemas.microsoft.com/office/drawing/2014/main" val="2319044007"/>
                  </a:ext>
                </a:extLst>
              </a:tr>
              <a:tr h="207207">
                <a:tc>
                  <a:txBody>
                    <a:bodyPr/>
                    <a:lstStyle/>
                    <a:p>
                      <a:pPr algn="l" fontAlgn="ctr"/>
                      <a:r>
                        <a:rPr lang="ja-JP" altLang="en-US" sz="1800" u="none" strike="noStrike">
                          <a:effectLst/>
                        </a:rPr>
                        <a:t>生活費の確保が出来ない</a:t>
                      </a:r>
                      <a:endParaRPr lang="ja-JP" alt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a:effectLst/>
                        </a:rPr>
                        <a:t>7.0%</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dirty="0">
                          <a:effectLst/>
                        </a:rPr>
                        <a:t>15.4%</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dirty="0">
                          <a:effectLst/>
                        </a:rPr>
                        <a:t>5.6%</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a:effectLst/>
                        </a:rPr>
                        <a:t>0.0%</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extLst>
                  <a:ext uri="{0D108BD9-81ED-4DB2-BD59-A6C34878D82A}">
                    <a16:rowId xmlns:a16="http://schemas.microsoft.com/office/drawing/2014/main" val="3542510242"/>
                  </a:ext>
                </a:extLst>
              </a:tr>
              <a:tr h="207207">
                <a:tc>
                  <a:txBody>
                    <a:bodyPr/>
                    <a:lstStyle/>
                    <a:p>
                      <a:pPr algn="l" fontAlgn="ctr"/>
                      <a:r>
                        <a:rPr lang="ja-JP" altLang="en-US" sz="1800" u="none" strike="noStrike">
                          <a:effectLst/>
                        </a:rPr>
                        <a:t>日常生活を支える制度がない</a:t>
                      </a:r>
                      <a:endParaRPr lang="ja-JP" alt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a:effectLst/>
                        </a:rPr>
                        <a:t>6.8%</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a:effectLst/>
                        </a:rPr>
                        <a:t>0.0%</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dirty="0">
                          <a:effectLst/>
                        </a:rPr>
                        <a:t>6.3%</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a:effectLst/>
                        </a:rPr>
                        <a:t>0.0%</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extLst>
                  <a:ext uri="{0D108BD9-81ED-4DB2-BD59-A6C34878D82A}">
                    <a16:rowId xmlns:a16="http://schemas.microsoft.com/office/drawing/2014/main" val="1689125784"/>
                  </a:ext>
                </a:extLst>
              </a:tr>
              <a:tr h="207207">
                <a:tc>
                  <a:txBody>
                    <a:bodyPr/>
                    <a:lstStyle/>
                    <a:p>
                      <a:pPr algn="l" fontAlgn="ctr"/>
                      <a:r>
                        <a:rPr lang="ja-JP" altLang="en-US" sz="1800" u="none" strike="noStrike">
                          <a:effectLst/>
                        </a:rPr>
                        <a:t>救急診療体制がない</a:t>
                      </a:r>
                      <a:endParaRPr lang="ja-JP" alt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a:effectLst/>
                        </a:rPr>
                        <a:t>0.0%</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a:effectLst/>
                        </a:rPr>
                        <a:t>0.0%</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dirty="0">
                          <a:effectLst/>
                        </a:rPr>
                        <a:t>0.0%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a:effectLst/>
                        </a:rPr>
                        <a:t>0.0%</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extLst>
                  <a:ext uri="{0D108BD9-81ED-4DB2-BD59-A6C34878D82A}">
                    <a16:rowId xmlns:a16="http://schemas.microsoft.com/office/drawing/2014/main" val="608417314"/>
                  </a:ext>
                </a:extLst>
              </a:tr>
              <a:tr h="207207">
                <a:tc>
                  <a:txBody>
                    <a:bodyPr/>
                    <a:lstStyle/>
                    <a:p>
                      <a:pPr algn="l" fontAlgn="ctr"/>
                      <a:r>
                        <a:rPr lang="ja-JP" altLang="en-US" sz="1800" u="none" strike="noStrike">
                          <a:effectLst/>
                        </a:rPr>
                        <a:t>退院に向けてサポートする人的資源が乏しい</a:t>
                      </a:r>
                      <a:endParaRPr lang="ja-JP" alt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a:effectLst/>
                        </a:rPr>
                        <a:t>6.8%</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a:effectLst/>
                        </a:rPr>
                        <a:t>0.0%</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dirty="0">
                          <a:effectLst/>
                        </a:rPr>
                        <a:t>13.0%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a:effectLst/>
                        </a:rPr>
                        <a:t>4.8%</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extLst>
                  <a:ext uri="{0D108BD9-81ED-4DB2-BD59-A6C34878D82A}">
                    <a16:rowId xmlns:a16="http://schemas.microsoft.com/office/drawing/2014/main" val="412354192"/>
                  </a:ext>
                </a:extLst>
              </a:tr>
              <a:tr h="207207">
                <a:tc>
                  <a:txBody>
                    <a:bodyPr/>
                    <a:lstStyle/>
                    <a:p>
                      <a:pPr algn="l" fontAlgn="ctr"/>
                      <a:r>
                        <a:rPr lang="ja-JP" altLang="en-US" sz="1800" u="none" strike="noStrike">
                          <a:effectLst/>
                        </a:rPr>
                        <a:t>退院後サポート・マネジメントする人的資源が乏しい</a:t>
                      </a:r>
                      <a:endParaRPr lang="ja-JP" alt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a:effectLst/>
                        </a:rPr>
                        <a:t>10.4%</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a:effectLst/>
                        </a:rPr>
                        <a:t>0.0%</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dirty="0">
                          <a:effectLst/>
                        </a:rPr>
                        <a:t>12.0%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a:effectLst/>
                        </a:rPr>
                        <a:t>9.5%</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extLst>
                  <a:ext uri="{0D108BD9-81ED-4DB2-BD59-A6C34878D82A}">
                    <a16:rowId xmlns:a16="http://schemas.microsoft.com/office/drawing/2014/main" val="165475623"/>
                  </a:ext>
                </a:extLst>
              </a:tr>
              <a:tr h="207207">
                <a:tc>
                  <a:txBody>
                    <a:bodyPr/>
                    <a:lstStyle/>
                    <a:p>
                      <a:pPr algn="l" fontAlgn="ctr"/>
                      <a:r>
                        <a:rPr lang="ja-JP" altLang="en-US" sz="1800" u="none" strike="noStrike">
                          <a:effectLst/>
                        </a:rPr>
                        <a:t>住所地と入院先の距離があり支援体制をとりにくい</a:t>
                      </a:r>
                      <a:endParaRPr lang="ja-JP" alt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a:effectLst/>
                        </a:rPr>
                        <a:t>3.4%</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a:effectLst/>
                        </a:rPr>
                        <a:t>0.0%</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dirty="0">
                          <a:effectLst/>
                        </a:rPr>
                        <a:t>4.0%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dirty="0">
                          <a:effectLst/>
                        </a:rPr>
                        <a:t>0.0%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extLst>
                  <a:ext uri="{0D108BD9-81ED-4DB2-BD59-A6C34878D82A}">
                    <a16:rowId xmlns:a16="http://schemas.microsoft.com/office/drawing/2014/main" val="4122738606"/>
                  </a:ext>
                </a:extLst>
              </a:tr>
              <a:tr h="207207">
                <a:tc>
                  <a:txBody>
                    <a:bodyPr/>
                    <a:lstStyle/>
                    <a:p>
                      <a:pPr algn="l" fontAlgn="ctr"/>
                      <a:r>
                        <a:rPr lang="ja-JP" altLang="en-US" sz="1800" u="none" strike="noStrike" dirty="0">
                          <a:effectLst/>
                        </a:rPr>
                        <a:t>その他の退院阻害要因がある</a:t>
                      </a:r>
                      <a:endParaRPr lang="ja-JP" alt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a:effectLst/>
                        </a:rPr>
                        <a:t>3.7%</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a:effectLst/>
                        </a:rPr>
                        <a:t>7.7%</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dirty="0">
                          <a:effectLst/>
                        </a:rPr>
                        <a:t>6.0%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dirty="0">
                          <a:effectLst/>
                        </a:rPr>
                        <a:t>9.5%</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extLst>
                  <a:ext uri="{0D108BD9-81ED-4DB2-BD59-A6C34878D82A}">
                    <a16:rowId xmlns:a16="http://schemas.microsoft.com/office/drawing/2014/main" val="1728016703"/>
                  </a:ext>
                </a:extLst>
              </a:tr>
            </a:tbl>
          </a:graphicData>
        </a:graphic>
      </p:graphicFrame>
      <p:sp>
        <p:nvSpPr>
          <p:cNvPr id="4" name="タイトル 1"/>
          <p:cNvSpPr>
            <a:spLocks noGrp="1"/>
          </p:cNvSpPr>
          <p:nvPr>
            <p:ph type="title"/>
          </p:nvPr>
        </p:nvSpPr>
        <p:spPr>
          <a:xfrm>
            <a:off x="156753" y="129994"/>
            <a:ext cx="12035247" cy="771343"/>
          </a:xfrm>
        </p:spPr>
        <p:txBody>
          <a:bodyPr>
            <a:normAutofit/>
          </a:bodyPr>
          <a:lstStyle/>
          <a:p>
            <a:r>
              <a:rPr lang="ja-JP" altLang="en-US" dirty="0"/>
              <a:t>退院阻害</a:t>
            </a:r>
            <a:r>
              <a:rPr lang="ja-JP" altLang="en-US" dirty="0" smtClean="0"/>
              <a:t>要因（</a:t>
            </a:r>
            <a:r>
              <a:rPr lang="en-US" altLang="ja-JP" dirty="0" smtClean="0"/>
              <a:t>65</a:t>
            </a:r>
            <a:r>
              <a:rPr lang="ja-JP" altLang="en-US" dirty="0" smtClean="0"/>
              <a:t>歳以上</a:t>
            </a:r>
            <a:r>
              <a:rPr lang="en-US" altLang="ja-JP" dirty="0" smtClean="0"/>
              <a:t>【</a:t>
            </a:r>
            <a:r>
              <a:rPr lang="ja-JP" altLang="en-US" dirty="0" smtClean="0"/>
              <a:t>寛解・院内寛解</a:t>
            </a:r>
            <a:r>
              <a:rPr lang="en-US" altLang="ja-JP" dirty="0" smtClean="0"/>
              <a:t>】</a:t>
            </a:r>
            <a:r>
              <a:rPr lang="ja-JP" altLang="en-US" dirty="0" smtClean="0"/>
              <a:t>）</a:t>
            </a:r>
            <a:endParaRPr kumimoji="1" lang="ja-JP" altLang="en-US" dirty="0"/>
          </a:p>
        </p:txBody>
      </p:sp>
      <p:sp>
        <p:nvSpPr>
          <p:cNvPr id="5" name="正方形/長方形 4"/>
          <p:cNvSpPr/>
          <p:nvPr/>
        </p:nvSpPr>
        <p:spPr>
          <a:xfrm>
            <a:off x="8176754" y="1051525"/>
            <a:ext cx="1175064" cy="5658726"/>
          </a:xfrm>
          <a:prstGeom prst="rect">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10489832" y="1051525"/>
            <a:ext cx="1175064" cy="5658726"/>
          </a:xfrm>
          <a:prstGeom prst="rect">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7466998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07125" y="143058"/>
            <a:ext cx="10515600" cy="745218"/>
          </a:xfrm>
        </p:spPr>
        <p:txBody>
          <a:bodyPr/>
          <a:lstStyle/>
          <a:p>
            <a:r>
              <a:rPr lang="ja-JP" altLang="en-US" dirty="0"/>
              <a:t>退院阻害要因</a:t>
            </a:r>
            <a:r>
              <a:rPr lang="ja-JP" altLang="en-US" dirty="0" smtClean="0"/>
              <a:t>（</a:t>
            </a:r>
            <a:r>
              <a:rPr lang="ja-JP" altLang="en-US" dirty="0"/>
              <a:t>入院</a:t>
            </a:r>
            <a:r>
              <a:rPr lang="ja-JP" altLang="en-US" dirty="0" smtClean="0"/>
              <a:t>期間１年以上</a:t>
            </a:r>
            <a:r>
              <a:rPr lang="ja-JP" altLang="en-US" dirty="0"/>
              <a:t>）</a:t>
            </a:r>
            <a:endParaRPr kumimoji="1" lang="ja-JP" altLang="en-US" dirty="0"/>
          </a:p>
        </p:txBody>
      </p:sp>
      <p:graphicFrame>
        <p:nvGraphicFramePr>
          <p:cNvPr id="6" name="コンテンツ プレースホルダー 5"/>
          <p:cNvGraphicFramePr>
            <a:graphicFrameLocks noGrp="1"/>
          </p:cNvGraphicFramePr>
          <p:nvPr>
            <p:ph idx="1"/>
            <p:extLst>
              <p:ext uri="{D42A27DB-BD31-4B8C-83A1-F6EECF244321}">
                <p14:modId xmlns:p14="http://schemas.microsoft.com/office/powerpoint/2010/main" val="20028582"/>
              </p:ext>
            </p:extLst>
          </p:nvPr>
        </p:nvGraphicFramePr>
        <p:xfrm>
          <a:off x="550403" y="757647"/>
          <a:ext cx="11180041" cy="5926480"/>
        </p:xfrm>
        <a:graphic>
          <a:graphicData uri="http://schemas.openxmlformats.org/drawingml/2006/table">
            <a:tbl>
              <a:tblPr>
                <a:tableStyleId>{5C22544A-7EE6-4342-B048-85BDC9FD1C3A}</a:tableStyleId>
              </a:tblPr>
              <a:tblGrid>
                <a:gridCol w="6381457">
                  <a:extLst>
                    <a:ext uri="{9D8B030D-6E8A-4147-A177-3AD203B41FA5}">
                      <a16:colId xmlns:a16="http://schemas.microsoft.com/office/drawing/2014/main" val="1690639413"/>
                    </a:ext>
                  </a:extLst>
                </a:gridCol>
                <a:gridCol w="1199646">
                  <a:extLst>
                    <a:ext uri="{9D8B030D-6E8A-4147-A177-3AD203B41FA5}">
                      <a16:colId xmlns:a16="http://schemas.microsoft.com/office/drawing/2014/main" val="1617088566"/>
                    </a:ext>
                  </a:extLst>
                </a:gridCol>
                <a:gridCol w="1199646">
                  <a:extLst>
                    <a:ext uri="{9D8B030D-6E8A-4147-A177-3AD203B41FA5}">
                      <a16:colId xmlns:a16="http://schemas.microsoft.com/office/drawing/2014/main" val="4271084451"/>
                    </a:ext>
                  </a:extLst>
                </a:gridCol>
                <a:gridCol w="1199646">
                  <a:extLst>
                    <a:ext uri="{9D8B030D-6E8A-4147-A177-3AD203B41FA5}">
                      <a16:colId xmlns:a16="http://schemas.microsoft.com/office/drawing/2014/main" val="4074024452"/>
                    </a:ext>
                  </a:extLst>
                </a:gridCol>
                <a:gridCol w="1199646">
                  <a:extLst>
                    <a:ext uri="{9D8B030D-6E8A-4147-A177-3AD203B41FA5}">
                      <a16:colId xmlns:a16="http://schemas.microsoft.com/office/drawing/2014/main" val="3054805552"/>
                    </a:ext>
                  </a:extLst>
                </a:gridCol>
              </a:tblGrid>
              <a:tr h="207207">
                <a:tc>
                  <a:txBody>
                    <a:bodyPr/>
                    <a:lstStyle/>
                    <a:p>
                      <a:pPr algn="l" fontAlgn="ctr"/>
                      <a:endParaRPr lang="ja-JP" alt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gridSpan="2">
                  <a:txBody>
                    <a:bodyPr/>
                    <a:lstStyle/>
                    <a:p>
                      <a:pPr algn="ctr" fontAlgn="ctr"/>
                      <a:r>
                        <a:rPr lang="ja-JP" altLang="en-US" sz="1800" u="none" strike="noStrike" dirty="0">
                          <a:effectLst/>
                        </a:rPr>
                        <a:t>１年以上</a:t>
                      </a:r>
                      <a:endParaRPr lang="ja-JP" alt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hMerge="1">
                  <a:txBody>
                    <a:bodyPr/>
                    <a:lstStyle/>
                    <a:p>
                      <a:endParaRPr kumimoji="1" lang="ja-JP" altLang="en-US"/>
                    </a:p>
                  </a:txBody>
                  <a:tcPr/>
                </a:tc>
                <a:tc gridSpan="2">
                  <a:txBody>
                    <a:bodyPr/>
                    <a:lstStyle/>
                    <a:p>
                      <a:pPr algn="ctr" fontAlgn="ctr"/>
                      <a:r>
                        <a:rPr lang="ja-JP" altLang="en-US" sz="1800" u="none" strike="noStrike" dirty="0" smtClean="0">
                          <a:effectLst/>
                        </a:rPr>
                        <a:t>（参考）１年</a:t>
                      </a:r>
                      <a:r>
                        <a:rPr lang="ja-JP" altLang="en-US" sz="1800" u="none" strike="noStrike" dirty="0">
                          <a:effectLst/>
                        </a:rPr>
                        <a:t>未満</a:t>
                      </a:r>
                      <a:endParaRPr lang="ja-JP" alt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hMerge="1">
                  <a:txBody>
                    <a:bodyPr/>
                    <a:lstStyle/>
                    <a:p>
                      <a:endParaRPr kumimoji="1" lang="ja-JP" altLang="en-US"/>
                    </a:p>
                  </a:txBody>
                  <a:tcPr/>
                </a:tc>
                <a:extLst>
                  <a:ext uri="{0D108BD9-81ED-4DB2-BD59-A6C34878D82A}">
                    <a16:rowId xmlns:a16="http://schemas.microsoft.com/office/drawing/2014/main" val="965190110"/>
                  </a:ext>
                </a:extLst>
              </a:tr>
              <a:tr h="207207">
                <a:tc>
                  <a:txBody>
                    <a:bodyPr/>
                    <a:lstStyle/>
                    <a:p>
                      <a:pPr algn="l" fontAlgn="ctr"/>
                      <a:endParaRPr lang="ja-JP" alt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ctr" fontAlgn="ctr"/>
                      <a:r>
                        <a:rPr lang="ja-JP" altLang="en-US" sz="1800" u="none" strike="noStrike">
                          <a:effectLst/>
                        </a:rPr>
                        <a:t>大阪府</a:t>
                      </a:r>
                      <a:endParaRPr lang="ja-JP" alt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ctr" fontAlgn="ctr"/>
                      <a:r>
                        <a:rPr lang="ja-JP" altLang="en-US" sz="1800" u="none" strike="noStrike">
                          <a:effectLst/>
                        </a:rPr>
                        <a:t>北河内</a:t>
                      </a:r>
                      <a:endParaRPr lang="ja-JP" alt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ctr" fontAlgn="ctr"/>
                      <a:r>
                        <a:rPr lang="ja-JP" altLang="en-US" sz="1800" u="none" strike="noStrike">
                          <a:effectLst/>
                        </a:rPr>
                        <a:t>大阪府</a:t>
                      </a:r>
                      <a:endParaRPr lang="ja-JP" alt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ctr" fontAlgn="ctr"/>
                      <a:r>
                        <a:rPr lang="ja-JP" altLang="en-US" sz="1800" u="none" strike="noStrike" dirty="0">
                          <a:effectLst/>
                        </a:rPr>
                        <a:t>北河内</a:t>
                      </a:r>
                      <a:endParaRPr lang="ja-JP" alt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extLst>
                  <a:ext uri="{0D108BD9-81ED-4DB2-BD59-A6C34878D82A}">
                    <a16:rowId xmlns:a16="http://schemas.microsoft.com/office/drawing/2014/main" val="2075796754"/>
                  </a:ext>
                </a:extLst>
              </a:tr>
              <a:tr h="414413">
                <a:tc>
                  <a:txBody>
                    <a:bodyPr/>
                    <a:lstStyle/>
                    <a:p>
                      <a:pPr algn="l" fontAlgn="ctr"/>
                      <a:r>
                        <a:rPr lang="ja-JP" altLang="en-US" sz="1800" u="none" strike="noStrike" dirty="0">
                          <a:effectLst/>
                        </a:rPr>
                        <a:t>病状は落ち着いているが、時々不安定な病状が見られ、</a:t>
                      </a:r>
                      <a:br>
                        <a:rPr lang="ja-JP" altLang="en-US" sz="1800" u="none" strike="noStrike" dirty="0">
                          <a:effectLst/>
                        </a:rPr>
                      </a:br>
                      <a:r>
                        <a:rPr lang="ja-JP" altLang="en-US" sz="1800" u="none" strike="noStrike" dirty="0">
                          <a:effectLst/>
                        </a:rPr>
                        <a:t>そのことが退院を阻害する要因になっている</a:t>
                      </a:r>
                      <a:endParaRPr lang="ja-JP" alt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dirty="0">
                          <a:effectLst/>
                        </a:rPr>
                        <a:t>36.6%</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dirty="0">
                          <a:effectLst/>
                        </a:rPr>
                        <a:t>16.2%</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a:effectLst/>
                        </a:rPr>
                        <a:t>42.1%</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dirty="0">
                          <a:solidFill>
                            <a:srgbClr val="FF0000"/>
                          </a:solidFill>
                          <a:effectLst/>
                        </a:rPr>
                        <a:t>26.4%</a:t>
                      </a:r>
                      <a:endParaRPr lang="en-US" altLang="ja-JP" sz="1800" b="0" i="0" u="none" strike="noStrike" dirty="0">
                        <a:solidFill>
                          <a:srgbClr val="FF0000"/>
                        </a:solidFill>
                        <a:effectLst/>
                        <a:latin typeface="游ゴシック" panose="020B0400000000000000" pitchFamily="50" charset="-128"/>
                        <a:ea typeface="游ゴシック" panose="020B0400000000000000" pitchFamily="50" charset="-128"/>
                      </a:endParaRPr>
                    </a:p>
                  </a:txBody>
                  <a:tcPr marL="8288" marR="8288" marT="8288" marB="0" anchor="ctr"/>
                </a:tc>
                <a:extLst>
                  <a:ext uri="{0D108BD9-81ED-4DB2-BD59-A6C34878D82A}">
                    <a16:rowId xmlns:a16="http://schemas.microsoft.com/office/drawing/2014/main" val="2601348582"/>
                  </a:ext>
                </a:extLst>
              </a:tr>
              <a:tr h="207207">
                <a:tc>
                  <a:txBody>
                    <a:bodyPr/>
                    <a:lstStyle/>
                    <a:p>
                      <a:pPr algn="l" fontAlgn="ctr"/>
                      <a:r>
                        <a:rPr lang="ja-JP" altLang="en-US" sz="1800" u="none" strike="noStrike">
                          <a:effectLst/>
                        </a:rPr>
                        <a:t>病識がなく通院服薬の中断が予測される</a:t>
                      </a:r>
                      <a:endParaRPr lang="ja-JP" alt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a:effectLst/>
                        </a:rPr>
                        <a:t>32.1%</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dirty="0">
                          <a:effectLst/>
                        </a:rPr>
                        <a:t>12.0%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a:effectLst/>
                        </a:rPr>
                        <a:t>30.6%</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a:effectLst/>
                        </a:rPr>
                        <a:t>21.8%</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extLst>
                  <a:ext uri="{0D108BD9-81ED-4DB2-BD59-A6C34878D82A}">
                    <a16:rowId xmlns:a16="http://schemas.microsoft.com/office/drawing/2014/main" val="3768258285"/>
                  </a:ext>
                </a:extLst>
              </a:tr>
              <a:tr h="207207">
                <a:tc>
                  <a:txBody>
                    <a:bodyPr/>
                    <a:lstStyle/>
                    <a:p>
                      <a:pPr algn="l" fontAlgn="ctr"/>
                      <a:r>
                        <a:rPr lang="ja-JP" altLang="en-US" sz="1800" u="none" strike="noStrike" dirty="0">
                          <a:effectLst/>
                        </a:rPr>
                        <a:t>反社会的行動が予想される</a:t>
                      </a:r>
                      <a:endParaRPr lang="ja-JP" alt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a:effectLst/>
                        </a:rPr>
                        <a:t>6.3%</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dirty="0">
                          <a:effectLst/>
                        </a:rPr>
                        <a:t>1.4%</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a:effectLst/>
                        </a:rPr>
                        <a:t>9.0%</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a:effectLst/>
                        </a:rPr>
                        <a:t>1.1%</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extLst>
                  <a:ext uri="{0D108BD9-81ED-4DB2-BD59-A6C34878D82A}">
                    <a16:rowId xmlns:a16="http://schemas.microsoft.com/office/drawing/2014/main" val="3919870723"/>
                  </a:ext>
                </a:extLst>
              </a:tr>
              <a:tr h="207207">
                <a:tc>
                  <a:txBody>
                    <a:bodyPr/>
                    <a:lstStyle/>
                    <a:p>
                      <a:pPr algn="l" fontAlgn="ctr"/>
                      <a:r>
                        <a:rPr lang="ja-JP" altLang="en-US" sz="1800" u="none" strike="noStrike" dirty="0">
                          <a:solidFill>
                            <a:srgbClr val="FF0000"/>
                          </a:solidFill>
                          <a:effectLst/>
                        </a:rPr>
                        <a:t>退院意欲が乏しい</a:t>
                      </a:r>
                      <a:endParaRPr lang="ja-JP" altLang="en-US" sz="1800" b="0" i="0" u="none" strike="noStrike" dirty="0">
                        <a:solidFill>
                          <a:srgbClr val="FF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a:effectLst/>
                        </a:rPr>
                        <a:t>42.6%</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dirty="0">
                          <a:solidFill>
                            <a:srgbClr val="FF0000"/>
                          </a:solidFill>
                          <a:effectLst/>
                        </a:rPr>
                        <a:t>17.6%</a:t>
                      </a:r>
                      <a:endParaRPr lang="en-US" altLang="ja-JP" sz="1800" b="0" i="0" u="none" strike="noStrike" dirty="0">
                        <a:solidFill>
                          <a:srgbClr val="FF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a:effectLst/>
                        </a:rPr>
                        <a:t>25.4%</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a:effectLst/>
                        </a:rPr>
                        <a:t>17.2%</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extLst>
                  <a:ext uri="{0D108BD9-81ED-4DB2-BD59-A6C34878D82A}">
                    <a16:rowId xmlns:a16="http://schemas.microsoft.com/office/drawing/2014/main" val="2476274782"/>
                  </a:ext>
                </a:extLst>
              </a:tr>
              <a:tr h="207207">
                <a:tc>
                  <a:txBody>
                    <a:bodyPr/>
                    <a:lstStyle/>
                    <a:p>
                      <a:pPr algn="l" fontAlgn="ctr"/>
                      <a:r>
                        <a:rPr lang="ja-JP" altLang="en-US" sz="1800" b="1" u="none" strike="noStrike" dirty="0">
                          <a:solidFill>
                            <a:srgbClr val="FF0000"/>
                          </a:solidFill>
                          <a:effectLst/>
                        </a:rPr>
                        <a:t>現実認識が乏しい</a:t>
                      </a:r>
                      <a:endParaRPr lang="ja-JP" altLang="en-US" sz="1800" b="1" i="0" u="none" strike="noStrike" dirty="0">
                        <a:solidFill>
                          <a:srgbClr val="FF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a:effectLst/>
                        </a:rPr>
                        <a:t>46.0%</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b="1" u="none" strike="noStrike" dirty="0">
                          <a:solidFill>
                            <a:srgbClr val="FF0000"/>
                          </a:solidFill>
                          <a:effectLst/>
                        </a:rPr>
                        <a:t>25.4%</a:t>
                      </a:r>
                      <a:endParaRPr lang="en-US" altLang="ja-JP" sz="1800" b="1" i="0" u="none" strike="noStrike" dirty="0">
                        <a:solidFill>
                          <a:srgbClr val="FF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dirty="0">
                          <a:effectLst/>
                        </a:rPr>
                        <a:t>41.7%</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b="1" u="none" strike="noStrike" dirty="0">
                          <a:solidFill>
                            <a:srgbClr val="FF0000"/>
                          </a:solidFill>
                          <a:effectLst/>
                        </a:rPr>
                        <a:t>24.1%</a:t>
                      </a:r>
                      <a:endParaRPr lang="en-US" altLang="ja-JP" sz="1800" b="1" i="0" u="none" strike="noStrike" dirty="0">
                        <a:solidFill>
                          <a:srgbClr val="FF0000"/>
                        </a:solidFill>
                        <a:effectLst/>
                        <a:latin typeface="游ゴシック" panose="020B0400000000000000" pitchFamily="50" charset="-128"/>
                        <a:ea typeface="游ゴシック" panose="020B0400000000000000" pitchFamily="50" charset="-128"/>
                      </a:endParaRPr>
                    </a:p>
                  </a:txBody>
                  <a:tcPr marL="8288" marR="8288" marT="8288" marB="0" anchor="ctr"/>
                </a:tc>
                <a:extLst>
                  <a:ext uri="{0D108BD9-81ED-4DB2-BD59-A6C34878D82A}">
                    <a16:rowId xmlns:a16="http://schemas.microsoft.com/office/drawing/2014/main" val="1864168285"/>
                  </a:ext>
                </a:extLst>
              </a:tr>
              <a:tr h="207207">
                <a:tc>
                  <a:txBody>
                    <a:bodyPr/>
                    <a:lstStyle/>
                    <a:p>
                      <a:pPr algn="l" fontAlgn="ctr"/>
                      <a:r>
                        <a:rPr lang="ja-JP" altLang="en-US" sz="1800" u="none" strike="noStrike">
                          <a:effectLst/>
                        </a:rPr>
                        <a:t>退院による環境変化への不安が強い</a:t>
                      </a:r>
                      <a:endParaRPr lang="ja-JP" alt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a:effectLst/>
                        </a:rPr>
                        <a:t>34.2%</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dirty="0">
                          <a:effectLst/>
                        </a:rPr>
                        <a:t>14.1%</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a:effectLst/>
                        </a:rPr>
                        <a:t>27.9%</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a:effectLst/>
                        </a:rPr>
                        <a:t>21.8%</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extLst>
                  <a:ext uri="{0D108BD9-81ED-4DB2-BD59-A6C34878D82A}">
                    <a16:rowId xmlns:a16="http://schemas.microsoft.com/office/drawing/2014/main" val="2422642160"/>
                  </a:ext>
                </a:extLst>
              </a:tr>
              <a:tr h="207207">
                <a:tc>
                  <a:txBody>
                    <a:bodyPr/>
                    <a:lstStyle/>
                    <a:p>
                      <a:pPr algn="l" fontAlgn="ctr"/>
                      <a:r>
                        <a:rPr lang="ja-JP" altLang="en-US" sz="1800" u="none" strike="noStrike">
                          <a:effectLst/>
                        </a:rPr>
                        <a:t>援助者との対人関係が持てない</a:t>
                      </a:r>
                      <a:endParaRPr lang="ja-JP" alt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a:effectLst/>
                        </a:rPr>
                        <a:t>10.1%</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a:effectLst/>
                        </a:rPr>
                        <a:t>8.4%</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dirty="0">
                          <a:effectLst/>
                        </a:rPr>
                        <a:t>12.0%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a:effectLst/>
                        </a:rPr>
                        <a:t>14.9%</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extLst>
                  <a:ext uri="{0D108BD9-81ED-4DB2-BD59-A6C34878D82A}">
                    <a16:rowId xmlns:a16="http://schemas.microsoft.com/office/drawing/2014/main" val="2023826723"/>
                  </a:ext>
                </a:extLst>
              </a:tr>
              <a:tr h="207207">
                <a:tc>
                  <a:txBody>
                    <a:bodyPr/>
                    <a:lstStyle/>
                    <a:p>
                      <a:pPr algn="l" fontAlgn="ctr"/>
                      <a:r>
                        <a:rPr lang="ja-JP" altLang="en-US" sz="1800" u="none" strike="noStrike" dirty="0">
                          <a:solidFill>
                            <a:srgbClr val="FF0000"/>
                          </a:solidFill>
                          <a:effectLst/>
                        </a:rPr>
                        <a:t>家事（食事・洗濯・金銭管理など）ができない</a:t>
                      </a:r>
                      <a:endParaRPr lang="ja-JP" altLang="en-US" sz="1800" b="0" i="0" u="none" strike="noStrike" dirty="0">
                        <a:solidFill>
                          <a:srgbClr val="FF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a:effectLst/>
                        </a:rPr>
                        <a:t>38.6%</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dirty="0">
                          <a:solidFill>
                            <a:srgbClr val="FF0000"/>
                          </a:solidFill>
                          <a:effectLst/>
                        </a:rPr>
                        <a:t>17.6%</a:t>
                      </a:r>
                      <a:endParaRPr lang="en-US" altLang="ja-JP" sz="1800" b="0" i="0" u="none" strike="noStrike" dirty="0">
                        <a:solidFill>
                          <a:srgbClr val="FF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dirty="0">
                          <a:effectLst/>
                        </a:rPr>
                        <a:t>32.3%</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a:effectLst/>
                        </a:rPr>
                        <a:t>23.0%</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extLst>
                  <a:ext uri="{0D108BD9-81ED-4DB2-BD59-A6C34878D82A}">
                    <a16:rowId xmlns:a16="http://schemas.microsoft.com/office/drawing/2014/main" val="1499470840"/>
                  </a:ext>
                </a:extLst>
              </a:tr>
              <a:tr h="207207">
                <a:tc>
                  <a:txBody>
                    <a:bodyPr/>
                    <a:lstStyle/>
                    <a:p>
                      <a:pPr algn="l" fontAlgn="ctr"/>
                      <a:r>
                        <a:rPr lang="ja-JP" altLang="en-US" sz="1800" u="none" strike="noStrike">
                          <a:effectLst/>
                        </a:rPr>
                        <a:t>家族がいない、本人をサポートする機能が実質ない</a:t>
                      </a:r>
                      <a:endParaRPr lang="ja-JP" alt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a:effectLst/>
                        </a:rPr>
                        <a:t>20.4%</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a:effectLst/>
                        </a:rPr>
                        <a:t>13.4%</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dirty="0">
                          <a:effectLst/>
                        </a:rPr>
                        <a:t>14.2%</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a:effectLst/>
                        </a:rPr>
                        <a:t>6.9%</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extLst>
                  <a:ext uri="{0D108BD9-81ED-4DB2-BD59-A6C34878D82A}">
                    <a16:rowId xmlns:a16="http://schemas.microsoft.com/office/drawing/2014/main" val="769167845"/>
                  </a:ext>
                </a:extLst>
              </a:tr>
              <a:tr h="207207">
                <a:tc>
                  <a:txBody>
                    <a:bodyPr/>
                    <a:lstStyle/>
                    <a:p>
                      <a:pPr algn="l" fontAlgn="ctr"/>
                      <a:r>
                        <a:rPr lang="ja-JP" altLang="en-US" sz="1800" u="none" strike="noStrike">
                          <a:effectLst/>
                        </a:rPr>
                        <a:t>家族から退院に反対がある</a:t>
                      </a:r>
                      <a:endParaRPr lang="ja-JP" alt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a:effectLst/>
                        </a:rPr>
                        <a:t>25.5%</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a:effectLst/>
                        </a:rPr>
                        <a:t>12.7%</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dirty="0">
                          <a:effectLst/>
                        </a:rPr>
                        <a:t>15.8%</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a:effectLst/>
                        </a:rPr>
                        <a:t>10.3%</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extLst>
                  <a:ext uri="{0D108BD9-81ED-4DB2-BD59-A6C34878D82A}">
                    <a16:rowId xmlns:a16="http://schemas.microsoft.com/office/drawing/2014/main" val="1850714167"/>
                  </a:ext>
                </a:extLst>
              </a:tr>
              <a:tr h="207207">
                <a:tc>
                  <a:txBody>
                    <a:bodyPr/>
                    <a:lstStyle/>
                    <a:p>
                      <a:pPr algn="l" fontAlgn="ctr"/>
                      <a:r>
                        <a:rPr lang="ja-JP" altLang="en-US" sz="1800" b="1" u="none" strike="noStrike" dirty="0">
                          <a:solidFill>
                            <a:srgbClr val="FF0000"/>
                          </a:solidFill>
                          <a:effectLst/>
                        </a:rPr>
                        <a:t>住まいの確保が出来ない</a:t>
                      </a:r>
                      <a:endParaRPr lang="ja-JP" altLang="en-US" sz="1800" b="1" i="0" u="none" strike="noStrike" dirty="0">
                        <a:solidFill>
                          <a:srgbClr val="FF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a:effectLst/>
                        </a:rPr>
                        <a:t>33.8%</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b="1" u="none" strike="noStrike" dirty="0">
                          <a:solidFill>
                            <a:srgbClr val="FF0000"/>
                          </a:solidFill>
                          <a:effectLst/>
                        </a:rPr>
                        <a:t>21.8%</a:t>
                      </a:r>
                      <a:endParaRPr lang="en-US" altLang="ja-JP" sz="1800" b="1" i="0" u="none" strike="noStrike" dirty="0">
                        <a:solidFill>
                          <a:srgbClr val="FF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dirty="0">
                          <a:effectLst/>
                        </a:rPr>
                        <a:t>43.2%</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b="1" u="none" strike="noStrike" dirty="0">
                          <a:solidFill>
                            <a:srgbClr val="FF0000"/>
                          </a:solidFill>
                          <a:effectLst/>
                        </a:rPr>
                        <a:t>32.2%</a:t>
                      </a:r>
                      <a:endParaRPr lang="en-US" altLang="ja-JP" sz="1800" b="1" i="0" u="none" strike="noStrike" dirty="0">
                        <a:solidFill>
                          <a:srgbClr val="FF0000"/>
                        </a:solidFill>
                        <a:effectLst/>
                        <a:latin typeface="游ゴシック" panose="020B0400000000000000" pitchFamily="50" charset="-128"/>
                        <a:ea typeface="游ゴシック" panose="020B0400000000000000" pitchFamily="50" charset="-128"/>
                      </a:endParaRPr>
                    </a:p>
                  </a:txBody>
                  <a:tcPr marL="8288" marR="8288" marT="8288" marB="0" anchor="ctr"/>
                </a:tc>
                <a:extLst>
                  <a:ext uri="{0D108BD9-81ED-4DB2-BD59-A6C34878D82A}">
                    <a16:rowId xmlns:a16="http://schemas.microsoft.com/office/drawing/2014/main" val="448977225"/>
                  </a:ext>
                </a:extLst>
              </a:tr>
              <a:tr h="207207">
                <a:tc>
                  <a:txBody>
                    <a:bodyPr/>
                    <a:lstStyle/>
                    <a:p>
                      <a:pPr algn="l" fontAlgn="ctr"/>
                      <a:r>
                        <a:rPr lang="ja-JP" altLang="en-US" sz="1800" u="none" strike="noStrike">
                          <a:effectLst/>
                        </a:rPr>
                        <a:t>生活費の確保が出来ない</a:t>
                      </a:r>
                      <a:endParaRPr lang="ja-JP" alt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dirty="0" smtClean="0">
                          <a:effectLst/>
                        </a:rPr>
                        <a:t>4.8%</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a:effectLst/>
                        </a:rPr>
                        <a:t>3.5%</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dirty="0">
                          <a:effectLst/>
                        </a:rPr>
                        <a:t>3.5%</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dirty="0" smtClean="0">
                          <a:solidFill>
                            <a:schemeClr val="tx1"/>
                          </a:solidFill>
                          <a:effectLst/>
                        </a:rPr>
                        <a:t>3.4%</a:t>
                      </a:r>
                      <a:endParaRPr lang="en-US" altLang="ja-JP" sz="18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8288" marR="8288" marT="8288" marB="0" anchor="ctr"/>
                </a:tc>
                <a:extLst>
                  <a:ext uri="{0D108BD9-81ED-4DB2-BD59-A6C34878D82A}">
                    <a16:rowId xmlns:a16="http://schemas.microsoft.com/office/drawing/2014/main" val="3214494408"/>
                  </a:ext>
                </a:extLst>
              </a:tr>
              <a:tr h="207207">
                <a:tc>
                  <a:txBody>
                    <a:bodyPr/>
                    <a:lstStyle/>
                    <a:p>
                      <a:pPr algn="l" fontAlgn="ctr"/>
                      <a:r>
                        <a:rPr lang="ja-JP" altLang="en-US" sz="1800" u="none" strike="noStrike">
                          <a:effectLst/>
                        </a:rPr>
                        <a:t>日常生活を支える制度がない</a:t>
                      </a:r>
                      <a:endParaRPr lang="ja-JP" alt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a:effectLst/>
                        </a:rPr>
                        <a:t>6.1%</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a:effectLst/>
                        </a:rPr>
                        <a:t>2.8%</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dirty="0">
                          <a:effectLst/>
                        </a:rPr>
                        <a:t>9.1%</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dirty="0">
                          <a:effectLst/>
                        </a:rPr>
                        <a:t>16.1%</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extLst>
                  <a:ext uri="{0D108BD9-81ED-4DB2-BD59-A6C34878D82A}">
                    <a16:rowId xmlns:a16="http://schemas.microsoft.com/office/drawing/2014/main" val="1745093733"/>
                  </a:ext>
                </a:extLst>
              </a:tr>
              <a:tr h="207207">
                <a:tc>
                  <a:txBody>
                    <a:bodyPr/>
                    <a:lstStyle/>
                    <a:p>
                      <a:pPr algn="l" fontAlgn="ctr"/>
                      <a:r>
                        <a:rPr lang="ja-JP" altLang="en-US" sz="1800" u="none" strike="noStrike">
                          <a:effectLst/>
                        </a:rPr>
                        <a:t>救急診療体制がない</a:t>
                      </a:r>
                      <a:endParaRPr lang="ja-JP" alt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a:effectLst/>
                        </a:rPr>
                        <a:t>0.5%</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a:effectLst/>
                        </a:rPr>
                        <a:t>0.1%</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a:effectLst/>
                        </a:rPr>
                        <a:t>2.6%</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dirty="0">
                          <a:effectLst/>
                        </a:rPr>
                        <a:t>11.5%</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extLst>
                  <a:ext uri="{0D108BD9-81ED-4DB2-BD59-A6C34878D82A}">
                    <a16:rowId xmlns:a16="http://schemas.microsoft.com/office/drawing/2014/main" val="1661378239"/>
                  </a:ext>
                </a:extLst>
              </a:tr>
              <a:tr h="207207">
                <a:tc>
                  <a:txBody>
                    <a:bodyPr/>
                    <a:lstStyle/>
                    <a:p>
                      <a:pPr algn="l" fontAlgn="ctr"/>
                      <a:r>
                        <a:rPr lang="ja-JP" altLang="en-US" sz="1800" u="none" strike="noStrike">
                          <a:effectLst/>
                        </a:rPr>
                        <a:t>退院に向けてサポートする人的資源が乏しい</a:t>
                      </a:r>
                      <a:endParaRPr lang="ja-JP" alt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a:effectLst/>
                        </a:rPr>
                        <a:t>10.3%</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a:effectLst/>
                        </a:rPr>
                        <a:t>9.2%</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dirty="0">
                          <a:effectLst/>
                        </a:rPr>
                        <a:t>12.0%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dirty="0">
                          <a:effectLst/>
                        </a:rPr>
                        <a:t>14.9%</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extLst>
                  <a:ext uri="{0D108BD9-81ED-4DB2-BD59-A6C34878D82A}">
                    <a16:rowId xmlns:a16="http://schemas.microsoft.com/office/drawing/2014/main" val="3405640727"/>
                  </a:ext>
                </a:extLst>
              </a:tr>
              <a:tr h="207207">
                <a:tc>
                  <a:txBody>
                    <a:bodyPr/>
                    <a:lstStyle/>
                    <a:p>
                      <a:pPr algn="l" fontAlgn="ctr"/>
                      <a:r>
                        <a:rPr lang="ja-JP" altLang="en-US" sz="1800" u="none" strike="noStrike">
                          <a:effectLst/>
                        </a:rPr>
                        <a:t>退院後サポート・マネジメントする人的資源が乏しい</a:t>
                      </a:r>
                      <a:endParaRPr lang="ja-JP" alt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a:effectLst/>
                        </a:rPr>
                        <a:t>11.1%</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a:effectLst/>
                        </a:rPr>
                        <a:t>9.2%</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a:effectLst/>
                        </a:rPr>
                        <a:t>15.8%</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dirty="0">
                          <a:effectLst/>
                        </a:rPr>
                        <a:t>21.8%</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extLst>
                  <a:ext uri="{0D108BD9-81ED-4DB2-BD59-A6C34878D82A}">
                    <a16:rowId xmlns:a16="http://schemas.microsoft.com/office/drawing/2014/main" val="616055614"/>
                  </a:ext>
                </a:extLst>
              </a:tr>
              <a:tr h="207207">
                <a:tc>
                  <a:txBody>
                    <a:bodyPr/>
                    <a:lstStyle/>
                    <a:p>
                      <a:pPr algn="l" fontAlgn="ctr"/>
                      <a:r>
                        <a:rPr lang="ja-JP" altLang="en-US" sz="1800" u="none" strike="noStrike">
                          <a:effectLst/>
                        </a:rPr>
                        <a:t>住所地と入院先の距離があり支援体制をとりにくい</a:t>
                      </a:r>
                      <a:endParaRPr lang="ja-JP" alt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a:effectLst/>
                        </a:rPr>
                        <a:t>2.3%</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a:effectLst/>
                        </a:rPr>
                        <a:t>0.0%</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a:effectLst/>
                        </a:rPr>
                        <a:t>2.1%</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dirty="0">
                          <a:effectLst/>
                        </a:rPr>
                        <a:t>0.0%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extLst>
                  <a:ext uri="{0D108BD9-81ED-4DB2-BD59-A6C34878D82A}">
                    <a16:rowId xmlns:a16="http://schemas.microsoft.com/office/drawing/2014/main" val="412122925"/>
                  </a:ext>
                </a:extLst>
              </a:tr>
              <a:tr h="207207">
                <a:tc>
                  <a:txBody>
                    <a:bodyPr/>
                    <a:lstStyle/>
                    <a:p>
                      <a:pPr algn="l" fontAlgn="ctr"/>
                      <a:r>
                        <a:rPr lang="ja-JP" altLang="en-US" sz="1800" u="none" strike="noStrike">
                          <a:effectLst/>
                        </a:rPr>
                        <a:t>その他の退院阻害要因がある</a:t>
                      </a:r>
                      <a:endParaRPr lang="ja-JP" alt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a:effectLst/>
                        </a:rPr>
                        <a:t>7.2%</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a:effectLst/>
                        </a:rPr>
                        <a:t>5.6%</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a:effectLst/>
                        </a:rPr>
                        <a:t>7.8%</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dirty="0">
                          <a:effectLst/>
                        </a:rPr>
                        <a:t>5.7%</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extLst>
                  <a:ext uri="{0D108BD9-81ED-4DB2-BD59-A6C34878D82A}">
                    <a16:rowId xmlns:a16="http://schemas.microsoft.com/office/drawing/2014/main" val="3565298822"/>
                  </a:ext>
                </a:extLst>
              </a:tr>
            </a:tbl>
          </a:graphicData>
        </a:graphic>
      </p:graphicFrame>
      <p:sp>
        <p:nvSpPr>
          <p:cNvPr id="4" name="正方形/長方形 3"/>
          <p:cNvSpPr/>
          <p:nvPr/>
        </p:nvSpPr>
        <p:spPr>
          <a:xfrm>
            <a:off x="8176754" y="1051525"/>
            <a:ext cx="1175064" cy="5658726"/>
          </a:xfrm>
          <a:prstGeom prst="rect">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10555380" y="1051525"/>
            <a:ext cx="1175064" cy="5658726"/>
          </a:xfrm>
          <a:prstGeom prst="rect">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3477619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7566" y="0"/>
            <a:ext cx="12775474" cy="823595"/>
          </a:xfrm>
        </p:spPr>
        <p:txBody>
          <a:bodyPr>
            <a:noAutofit/>
          </a:bodyPr>
          <a:lstStyle/>
          <a:p>
            <a:r>
              <a:rPr lang="ja-JP" altLang="en-US" sz="3800" dirty="0"/>
              <a:t>退院阻害要因（入院期間１年</a:t>
            </a:r>
            <a:r>
              <a:rPr lang="ja-JP" altLang="en-US" sz="3800" dirty="0" smtClean="0"/>
              <a:t>以上</a:t>
            </a:r>
            <a:r>
              <a:rPr lang="en-US" altLang="ja-JP" sz="3800" dirty="0"/>
              <a:t>【</a:t>
            </a:r>
            <a:r>
              <a:rPr lang="ja-JP" altLang="en-US" sz="3800" dirty="0"/>
              <a:t>寛解・院内寛解</a:t>
            </a:r>
            <a:r>
              <a:rPr lang="en-US" altLang="ja-JP" sz="3800" dirty="0"/>
              <a:t>】 </a:t>
            </a:r>
            <a:r>
              <a:rPr lang="ja-JP" altLang="en-US" sz="3800" dirty="0" smtClean="0"/>
              <a:t>）</a:t>
            </a:r>
            <a:endParaRPr kumimoji="1" lang="ja-JP" altLang="en-US" sz="3800"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2706551805"/>
              </p:ext>
            </p:extLst>
          </p:nvPr>
        </p:nvGraphicFramePr>
        <p:xfrm>
          <a:off x="273023" y="823595"/>
          <a:ext cx="11692553" cy="5926480"/>
        </p:xfrm>
        <a:graphic>
          <a:graphicData uri="http://schemas.openxmlformats.org/drawingml/2006/table">
            <a:tbl>
              <a:tblPr>
                <a:tableStyleId>{5C22544A-7EE6-4342-B048-85BDC9FD1C3A}</a:tableStyleId>
              </a:tblPr>
              <a:tblGrid>
                <a:gridCol w="6673993">
                  <a:extLst>
                    <a:ext uri="{9D8B030D-6E8A-4147-A177-3AD203B41FA5}">
                      <a16:colId xmlns:a16="http://schemas.microsoft.com/office/drawing/2014/main" val="3505496158"/>
                    </a:ext>
                  </a:extLst>
                </a:gridCol>
                <a:gridCol w="1254640">
                  <a:extLst>
                    <a:ext uri="{9D8B030D-6E8A-4147-A177-3AD203B41FA5}">
                      <a16:colId xmlns:a16="http://schemas.microsoft.com/office/drawing/2014/main" val="240374298"/>
                    </a:ext>
                  </a:extLst>
                </a:gridCol>
                <a:gridCol w="1254640">
                  <a:extLst>
                    <a:ext uri="{9D8B030D-6E8A-4147-A177-3AD203B41FA5}">
                      <a16:colId xmlns:a16="http://schemas.microsoft.com/office/drawing/2014/main" val="3024007670"/>
                    </a:ext>
                  </a:extLst>
                </a:gridCol>
                <a:gridCol w="1254640">
                  <a:extLst>
                    <a:ext uri="{9D8B030D-6E8A-4147-A177-3AD203B41FA5}">
                      <a16:colId xmlns:a16="http://schemas.microsoft.com/office/drawing/2014/main" val="1645923267"/>
                    </a:ext>
                  </a:extLst>
                </a:gridCol>
                <a:gridCol w="1254640">
                  <a:extLst>
                    <a:ext uri="{9D8B030D-6E8A-4147-A177-3AD203B41FA5}">
                      <a16:colId xmlns:a16="http://schemas.microsoft.com/office/drawing/2014/main" val="49513836"/>
                    </a:ext>
                  </a:extLst>
                </a:gridCol>
              </a:tblGrid>
              <a:tr h="207207">
                <a:tc>
                  <a:txBody>
                    <a:bodyPr/>
                    <a:lstStyle/>
                    <a:p>
                      <a:pPr algn="l" fontAlgn="ctr"/>
                      <a:endParaRPr lang="ja-JP" alt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gridSpan="2">
                  <a:txBody>
                    <a:bodyPr/>
                    <a:lstStyle/>
                    <a:p>
                      <a:pPr algn="ctr" fontAlgn="ctr"/>
                      <a:r>
                        <a:rPr lang="ja-JP" altLang="en-US" sz="1800" u="none" strike="noStrike" dirty="0">
                          <a:effectLst/>
                        </a:rPr>
                        <a:t>１年以上</a:t>
                      </a:r>
                      <a:endParaRPr lang="ja-JP" alt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hMerge="1">
                  <a:txBody>
                    <a:bodyPr/>
                    <a:lstStyle/>
                    <a:p>
                      <a:endParaRPr kumimoji="1" lang="ja-JP" altLang="en-US"/>
                    </a:p>
                  </a:txBody>
                  <a:tcPr/>
                </a:tc>
                <a:tc gridSpan="2">
                  <a:txBody>
                    <a:bodyPr/>
                    <a:lstStyle/>
                    <a:p>
                      <a:pPr algn="ctr" fontAlgn="ctr"/>
                      <a:r>
                        <a:rPr lang="ja-JP" altLang="en-US" sz="1800" u="none" strike="noStrike" dirty="0">
                          <a:effectLst/>
                        </a:rPr>
                        <a:t>１年未満</a:t>
                      </a:r>
                      <a:endParaRPr lang="ja-JP" alt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hMerge="1">
                  <a:txBody>
                    <a:bodyPr/>
                    <a:lstStyle/>
                    <a:p>
                      <a:endParaRPr kumimoji="1" lang="ja-JP" altLang="en-US"/>
                    </a:p>
                  </a:txBody>
                  <a:tcPr/>
                </a:tc>
                <a:extLst>
                  <a:ext uri="{0D108BD9-81ED-4DB2-BD59-A6C34878D82A}">
                    <a16:rowId xmlns:a16="http://schemas.microsoft.com/office/drawing/2014/main" val="890317223"/>
                  </a:ext>
                </a:extLst>
              </a:tr>
              <a:tr h="207207">
                <a:tc>
                  <a:txBody>
                    <a:bodyPr/>
                    <a:lstStyle/>
                    <a:p>
                      <a:pPr algn="l" fontAlgn="ctr"/>
                      <a:endParaRPr lang="ja-JP" alt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ctr" fontAlgn="ctr"/>
                      <a:r>
                        <a:rPr lang="ja-JP" altLang="en-US" sz="1800" u="none" strike="noStrike">
                          <a:effectLst/>
                        </a:rPr>
                        <a:t>大阪府</a:t>
                      </a:r>
                      <a:endParaRPr lang="ja-JP" alt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ctr" fontAlgn="ctr"/>
                      <a:r>
                        <a:rPr lang="ja-JP" altLang="en-US" sz="1800" u="none" strike="noStrike">
                          <a:effectLst/>
                        </a:rPr>
                        <a:t>北河内</a:t>
                      </a:r>
                      <a:endParaRPr lang="ja-JP" alt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ctr" fontAlgn="ctr"/>
                      <a:r>
                        <a:rPr lang="ja-JP" altLang="en-US" sz="1800" u="none" strike="noStrike">
                          <a:effectLst/>
                        </a:rPr>
                        <a:t>大阪府</a:t>
                      </a:r>
                      <a:endParaRPr lang="ja-JP" alt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ctr" fontAlgn="ctr"/>
                      <a:r>
                        <a:rPr lang="ja-JP" altLang="en-US" sz="1800" u="none" strike="noStrike" dirty="0">
                          <a:effectLst/>
                        </a:rPr>
                        <a:t>北河内</a:t>
                      </a:r>
                      <a:endParaRPr lang="ja-JP" alt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extLst>
                  <a:ext uri="{0D108BD9-81ED-4DB2-BD59-A6C34878D82A}">
                    <a16:rowId xmlns:a16="http://schemas.microsoft.com/office/drawing/2014/main" val="3025330244"/>
                  </a:ext>
                </a:extLst>
              </a:tr>
              <a:tr h="414413">
                <a:tc>
                  <a:txBody>
                    <a:bodyPr/>
                    <a:lstStyle/>
                    <a:p>
                      <a:pPr algn="l" fontAlgn="ctr"/>
                      <a:r>
                        <a:rPr lang="ja-JP" altLang="en-US" sz="1800" u="none" strike="noStrike">
                          <a:effectLst/>
                        </a:rPr>
                        <a:t>病状は落ち着いているが、時々不安定な病状が見られ、</a:t>
                      </a:r>
                      <a:br>
                        <a:rPr lang="ja-JP" altLang="en-US" sz="1800" u="none" strike="noStrike">
                          <a:effectLst/>
                        </a:rPr>
                      </a:br>
                      <a:r>
                        <a:rPr lang="ja-JP" altLang="en-US" sz="1800" u="none" strike="noStrike">
                          <a:effectLst/>
                        </a:rPr>
                        <a:t>そのことが退院を阻害する要因になっている</a:t>
                      </a:r>
                      <a:endParaRPr lang="ja-JP" alt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dirty="0">
                          <a:effectLst/>
                        </a:rPr>
                        <a:t>30.8%</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a:effectLst/>
                        </a:rPr>
                        <a:t>35.0%</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a:effectLst/>
                        </a:rPr>
                        <a:t>36.8%</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dirty="0">
                          <a:solidFill>
                            <a:srgbClr val="FF0000"/>
                          </a:solidFill>
                          <a:effectLst/>
                        </a:rPr>
                        <a:t>38.5%</a:t>
                      </a:r>
                      <a:endParaRPr lang="en-US" altLang="ja-JP" sz="1800" b="0" i="0" u="none" strike="noStrike" dirty="0">
                        <a:solidFill>
                          <a:srgbClr val="FF0000"/>
                        </a:solidFill>
                        <a:effectLst/>
                        <a:latin typeface="游ゴシック" panose="020B0400000000000000" pitchFamily="50" charset="-128"/>
                        <a:ea typeface="游ゴシック" panose="020B0400000000000000" pitchFamily="50" charset="-128"/>
                      </a:endParaRPr>
                    </a:p>
                  </a:txBody>
                  <a:tcPr marL="8288" marR="8288" marT="8288" marB="0" anchor="ctr"/>
                </a:tc>
                <a:extLst>
                  <a:ext uri="{0D108BD9-81ED-4DB2-BD59-A6C34878D82A}">
                    <a16:rowId xmlns:a16="http://schemas.microsoft.com/office/drawing/2014/main" val="2899785787"/>
                  </a:ext>
                </a:extLst>
              </a:tr>
              <a:tr h="207207">
                <a:tc>
                  <a:txBody>
                    <a:bodyPr/>
                    <a:lstStyle/>
                    <a:p>
                      <a:pPr algn="l" fontAlgn="ctr"/>
                      <a:r>
                        <a:rPr lang="ja-JP" altLang="en-US" sz="1800" u="none" strike="noStrike">
                          <a:effectLst/>
                        </a:rPr>
                        <a:t>病識がなく通院服薬の中断が予測される</a:t>
                      </a:r>
                      <a:endParaRPr lang="ja-JP" alt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dirty="0">
                          <a:effectLst/>
                        </a:rPr>
                        <a:t>22.8%</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a:effectLst/>
                        </a:rPr>
                        <a:t>20.0%</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a:effectLst/>
                        </a:rPr>
                        <a:t>20.6%</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a:effectLst/>
                        </a:rPr>
                        <a:t>7.7%</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extLst>
                  <a:ext uri="{0D108BD9-81ED-4DB2-BD59-A6C34878D82A}">
                    <a16:rowId xmlns:a16="http://schemas.microsoft.com/office/drawing/2014/main" val="1998554763"/>
                  </a:ext>
                </a:extLst>
              </a:tr>
              <a:tr h="207207">
                <a:tc>
                  <a:txBody>
                    <a:bodyPr/>
                    <a:lstStyle/>
                    <a:p>
                      <a:pPr algn="l" fontAlgn="ctr"/>
                      <a:r>
                        <a:rPr lang="ja-JP" altLang="en-US" sz="1800" u="none" strike="noStrike">
                          <a:effectLst/>
                        </a:rPr>
                        <a:t>反社会的行動が予想される</a:t>
                      </a:r>
                      <a:endParaRPr lang="ja-JP" alt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a:effectLst/>
                        </a:rPr>
                        <a:t>4.5%</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dirty="0">
                          <a:effectLst/>
                        </a:rPr>
                        <a:t>10.0%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a:effectLst/>
                        </a:rPr>
                        <a:t>7.1%</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a:effectLst/>
                        </a:rPr>
                        <a:t>0.0%</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extLst>
                  <a:ext uri="{0D108BD9-81ED-4DB2-BD59-A6C34878D82A}">
                    <a16:rowId xmlns:a16="http://schemas.microsoft.com/office/drawing/2014/main" val="2433207740"/>
                  </a:ext>
                </a:extLst>
              </a:tr>
              <a:tr h="207207">
                <a:tc>
                  <a:txBody>
                    <a:bodyPr/>
                    <a:lstStyle/>
                    <a:p>
                      <a:pPr algn="l" fontAlgn="ctr"/>
                      <a:r>
                        <a:rPr lang="ja-JP" altLang="en-US" sz="1800" u="none" strike="noStrike">
                          <a:solidFill>
                            <a:srgbClr val="FF0000"/>
                          </a:solidFill>
                          <a:effectLst/>
                        </a:rPr>
                        <a:t>退院意欲が乏しい</a:t>
                      </a:r>
                      <a:endParaRPr lang="ja-JP" altLang="en-US" sz="1800" b="0" i="0" u="none" strike="noStrike">
                        <a:solidFill>
                          <a:srgbClr val="FF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a:effectLst/>
                        </a:rPr>
                        <a:t>45.4%</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dirty="0">
                          <a:solidFill>
                            <a:srgbClr val="FF0000"/>
                          </a:solidFill>
                          <a:effectLst/>
                        </a:rPr>
                        <a:t>45.0%</a:t>
                      </a:r>
                      <a:endParaRPr lang="en-US" altLang="ja-JP" sz="1800" b="0" i="0" u="none" strike="noStrike" dirty="0">
                        <a:solidFill>
                          <a:srgbClr val="FF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a:effectLst/>
                        </a:rPr>
                        <a:t>22.5%</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a:effectLst/>
                        </a:rPr>
                        <a:t>7.7%</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extLst>
                  <a:ext uri="{0D108BD9-81ED-4DB2-BD59-A6C34878D82A}">
                    <a16:rowId xmlns:a16="http://schemas.microsoft.com/office/drawing/2014/main" val="1380171298"/>
                  </a:ext>
                </a:extLst>
              </a:tr>
              <a:tr h="207207">
                <a:tc>
                  <a:txBody>
                    <a:bodyPr/>
                    <a:lstStyle/>
                    <a:p>
                      <a:pPr algn="l" fontAlgn="ctr"/>
                      <a:r>
                        <a:rPr lang="ja-JP" altLang="en-US" sz="1800" u="none" strike="noStrike">
                          <a:solidFill>
                            <a:srgbClr val="FF0000"/>
                          </a:solidFill>
                          <a:effectLst/>
                        </a:rPr>
                        <a:t>現実認識が乏しい</a:t>
                      </a:r>
                      <a:endParaRPr lang="ja-JP" altLang="en-US" sz="1800" b="0" i="0" u="none" strike="noStrike">
                        <a:solidFill>
                          <a:srgbClr val="FF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a:effectLst/>
                        </a:rPr>
                        <a:t>31.0%</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dirty="0">
                          <a:solidFill>
                            <a:srgbClr val="FF0000"/>
                          </a:solidFill>
                          <a:effectLst/>
                        </a:rPr>
                        <a:t>45.0%</a:t>
                      </a:r>
                      <a:endParaRPr lang="en-US" altLang="ja-JP" sz="1800" b="0" i="0" u="none" strike="noStrike" dirty="0">
                        <a:solidFill>
                          <a:srgbClr val="FF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a:effectLst/>
                        </a:rPr>
                        <a:t>27.7%</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a:effectLst/>
                        </a:rPr>
                        <a:t>0.0%</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extLst>
                  <a:ext uri="{0D108BD9-81ED-4DB2-BD59-A6C34878D82A}">
                    <a16:rowId xmlns:a16="http://schemas.microsoft.com/office/drawing/2014/main" val="3382512898"/>
                  </a:ext>
                </a:extLst>
              </a:tr>
              <a:tr h="207207">
                <a:tc>
                  <a:txBody>
                    <a:bodyPr/>
                    <a:lstStyle/>
                    <a:p>
                      <a:pPr algn="l" fontAlgn="ctr"/>
                      <a:r>
                        <a:rPr lang="ja-JP" altLang="en-US" sz="1800" u="none" strike="noStrike" dirty="0">
                          <a:solidFill>
                            <a:srgbClr val="FF0000"/>
                          </a:solidFill>
                          <a:effectLst/>
                        </a:rPr>
                        <a:t>退院による環境変化への不安が強い</a:t>
                      </a:r>
                      <a:endParaRPr lang="ja-JP" altLang="en-US" sz="1800" b="0" i="0" u="none" strike="noStrike" dirty="0">
                        <a:solidFill>
                          <a:srgbClr val="FF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a:effectLst/>
                        </a:rPr>
                        <a:t>37.2%</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dirty="0">
                          <a:solidFill>
                            <a:srgbClr val="FF0000"/>
                          </a:solidFill>
                          <a:effectLst/>
                        </a:rPr>
                        <a:t>45.0%</a:t>
                      </a:r>
                      <a:endParaRPr lang="en-US" altLang="ja-JP" sz="1800" b="0" i="0" u="none" strike="noStrike" dirty="0">
                        <a:solidFill>
                          <a:srgbClr val="FF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a:effectLst/>
                        </a:rPr>
                        <a:t>25.3%</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a:effectLst/>
                        </a:rPr>
                        <a:t>0.0%</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extLst>
                  <a:ext uri="{0D108BD9-81ED-4DB2-BD59-A6C34878D82A}">
                    <a16:rowId xmlns:a16="http://schemas.microsoft.com/office/drawing/2014/main" val="4217237571"/>
                  </a:ext>
                </a:extLst>
              </a:tr>
              <a:tr h="207207">
                <a:tc>
                  <a:txBody>
                    <a:bodyPr/>
                    <a:lstStyle/>
                    <a:p>
                      <a:pPr algn="l" fontAlgn="ctr"/>
                      <a:r>
                        <a:rPr lang="ja-JP" altLang="en-US" sz="1800" u="none" strike="noStrike" dirty="0">
                          <a:effectLst/>
                        </a:rPr>
                        <a:t>援助者との対人関係が持てない</a:t>
                      </a:r>
                      <a:endParaRPr lang="ja-JP" alt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a:effectLst/>
                        </a:rPr>
                        <a:t>8.2%</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dirty="0">
                          <a:effectLst/>
                        </a:rPr>
                        <a:t>5.0%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a:effectLst/>
                        </a:rPr>
                        <a:t>6.7%</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a:effectLst/>
                        </a:rPr>
                        <a:t>0.0%</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extLst>
                  <a:ext uri="{0D108BD9-81ED-4DB2-BD59-A6C34878D82A}">
                    <a16:rowId xmlns:a16="http://schemas.microsoft.com/office/drawing/2014/main" val="2703936928"/>
                  </a:ext>
                </a:extLst>
              </a:tr>
              <a:tr h="207207">
                <a:tc>
                  <a:txBody>
                    <a:bodyPr/>
                    <a:lstStyle/>
                    <a:p>
                      <a:pPr algn="l" fontAlgn="ctr"/>
                      <a:r>
                        <a:rPr lang="ja-JP" altLang="en-US" sz="1800" u="none" strike="noStrike">
                          <a:effectLst/>
                        </a:rPr>
                        <a:t>家事（食事・洗濯・金銭管理など）ができない</a:t>
                      </a:r>
                      <a:endParaRPr lang="ja-JP" alt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a:effectLst/>
                        </a:rPr>
                        <a:t>31.5%</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a:effectLst/>
                        </a:rPr>
                        <a:t>40.0%</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a:effectLst/>
                        </a:rPr>
                        <a:t>20.9%</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a:effectLst/>
                        </a:rPr>
                        <a:t>0.0%</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extLst>
                  <a:ext uri="{0D108BD9-81ED-4DB2-BD59-A6C34878D82A}">
                    <a16:rowId xmlns:a16="http://schemas.microsoft.com/office/drawing/2014/main" val="2629551564"/>
                  </a:ext>
                </a:extLst>
              </a:tr>
              <a:tr h="207207">
                <a:tc>
                  <a:txBody>
                    <a:bodyPr/>
                    <a:lstStyle/>
                    <a:p>
                      <a:pPr algn="l" fontAlgn="ctr"/>
                      <a:r>
                        <a:rPr lang="ja-JP" altLang="en-US" sz="1800" u="none" strike="noStrike">
                          <a:effectLst/>
                        </a:rPr>
                        <a:t>家族がいない、本人をサポートする機能が実質ない</a:t>
                      </a:r>
                      <a:endParaRPr lang="ja-JP" alt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a:effectLst/>
                        </a:rPr>
                        <a:t>16.1%</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a:effectLst/>
                        </a:rPr>
                        <a:t>15.0%</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dirty="0">
                          <a:effectLst/>
                        </a:rPr>
                        <a:t>13.0%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a:effectLst/>
                        </a:rPr>
                        <a:t>15.4%</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extLst>
                  <a:ext uri="{0D108BD9-81ED-4DB2-BD59-A6C34878D82A}">
                    <a16:rowId xmlns:a16="http://schemas.microsoft.com/office/drawing/2014/main" val="3661028347"/>
                  </a:ext>
                </a:extLst>
              </a:tr>
              <a:tr h="207207">
                <a:tc>
                  <a:txBody>
                    <a:bodyPr/>
                    <a:lstStyle/>
                    <a:p>
                      <a:pPr algn="l" fontAlgn="ctr"/>
                      <a:r>
                        <a:rPr lang="ja-JP" altLang="en-US" sz="1800" u="none" strike="noStrike">
                          <a:effectLst/>
                        </a:rPr>
                        <a:t>家族から退院に反対がある</a:t>
                      </a:r>
                      <a:endParaRPr lang="ja-JP" alt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a:effectLst/>
                        </a:rPr>
                        <a:t>26.6%</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a:effectLst/>
                        </a:rPr>
                        <a:t>40.0%</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dirty="0">
                          <a:effectLst/>
                        </a:rPr>
                        <a:t>19.0%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a:effectLst/>
                        </a:rPr>
                        <a:t>30.8%</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extLst>
                  <a:ext uri="{0D108BD9-81ED-4DB2-BD59-A6C34878D82A}">
                    <a16:rowId xmlns:a16="http://schemas.microsoft.com/office/drawing/2014/main" val="2769546357"/>
                  </a:ext>
                </a:extLst>
              </a:tr>
              <a:tr h="207207">
                <a:tc>
                  <a:txBody>
                    <a:bodyPr/>
                    <a:lstStyle/>
                    <a:p>
                      <a:pPr algn="l" fontAlgn="ctr"/>
                      <a:r>
                        <a:rPr lang="ja-JP" altLang="en-US" sz="1800" b="1" u="none" strike="noStrike" dirty="0">
                          <a:solidFill>
                            <a:srgbClr val="FF0000"/>
                          </a:solidFill>
                          <a:effectLst/>
                        </a:rPr>
                        <a:t>住まいの確保が出来ない</a:t>
                      </a:r>
                      <a:endParaRPr lang="ja-JP" altLang="en-US" sz="1800" b="1" i="0" u="none" strike="noStrike" dirty="0">
                        <a:solidFill>
                          <a:srgbClr val="FF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a:effectLst/>
                        </a:rPr>
                        <a:t>29.0%</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b="1" u="none" strike="noStrike" dirty="0">
                          <a:solidFill>
                            <a:srgbClr val="FF0000"/>
                          </a:solidFill>
                          <a:effectLst/>
                        </a:rPr>
                        <a:t>45.0%</a:t>
                      </a:r>
                      <a:endParaRPr lang="en-US" altLang="ja-JP" sz="1800" b="1" i="0" u="none" strike="noStrike" dirty="0">
                        <a:solidFill>
                          <a:srgbClr val="FF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dirty="0">
                          <a:effectLst/>
                        </a:rPr>
                        <a:t>37.5%</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b="1" u="none" strike="noStrike" dirty="0">
                          <a:solidFill>
                            <a:srgbClr val="FF0000"/>
                          </a:solidFill>
                          <a:effectLst/>
                        </a:rPr>
                        <a:t>61.6%</a:t>
                      </a:r>
                      <a:endParaRPr lang="en-US" altLang="ja-JP" sz="1800" b="1" i="0" u="none" strike="noStrike" dirty="0">
                        <a:solidFill>
                          <a:srgbClr val="FF0000"/>
                        </a:solidFill>
                        <a:effectLst/>
                        <a:latin typeface="游ゴシック" panose="020B0400000000000000" pitchFamily="50" charset="-128"/>
                        <a:ea typeface="游ゴシック" panose="020B0400000000000000" pitchFamily="50" charset="-128"/>
                      </a:endParaRPr>
                    </a:p>
                  </a:txBody>
                  <a:tcPr marL="8288" marR="8288" marT="8288" marB="0" anchor="ctr"/>
                </a:tc>
                <a:extLst>
                  <a:ext uri="{0D108BD9-81ED-4DB2-BD59-A6C34878D82A}">
                    <a16:rowId xmlns:a16="http://schemas.microsoft.com/office/drawing/2014/main" val="1469756631"/>
                  </a:ext>
                </a:extLst>
              </a:tr>
              <a:tr h="207207">
                <a:tc>
                  <a:txBody>
                    <a:bodyPr/>
                    <a:lstStyle/>
                    <a:p>
                      <a:pPr algn="l" fontAlgn="ctr"/>
                      <a:r>
                        <a:rPr lang="ja-JP" altLang="en-US" sz="1800" u="none" strike="noStrike">
                          <a:effectLst/>
                        </a:rPr>
                        <a:t>生活費の確保が出来ない</a:t>
                      </a:r>
                      <a:endParaRPr lang="ja-JP" alt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a:effectLst/>
                        </a:rPr>
                        <a:t>8.2%</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a:effectLst/>
                        </a:rPr>
                        <a:t>10.0%</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dirty="0">
                          <a:effectLst/>
                        </a:rPr>
                        <a:t>3.6%</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a:effectLst/>
                        </a:rPr>
                        <a:t>0.0%</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extLst>
                  <a:ext uri="{0D108BD9-81ED-4DB2-BD59-A6C34878D82A}">
                    <a16:rowId xmlns:a16="http://schemas.microsoft.com/office/drawing/2014/main" val="320432171"/>
                  </a:ext>
                </a:extLst>
              </a:tr>
              <a:tr h="207207">
                <a:tc>
                  <a:txBody>
                    <a:bodyPr/>
                    <a:lstStyle/>
                    <a:p>
                      <a:pPr algn="l" fontAlgn="ctr"/>
                      <a:r>
                        <a:rPr lang="ja-JP" altLang="en-US" sz="1800" u="none" strike="noStrike">
                          <a:effectLst/>
                        </a:rPr>
                        <a:t>日常生活を支える制度がない</a:t>
                      </a:r>
                      <a:endParaRPr lang="ja-JP" alt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a:effectLst/>
                        </a:rPr>
                        <a:t>5.7%</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a:effectLst/>
                        </a:rPr>
                        <a:t>0.0%</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dirty="0">
                          <a:effectLst/>
                        </a:rPr>
                        <a:t>7.9%</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a:effectLst/>
                        </a:rPr>
                        <a:t>0.0%</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extLst>
                  <a:ext uri="{0D108BD9-81ED-4DB2-BD59-A6C34878D82A}">
                    <a16:rowId xmlns:a16="http://schemas.microsoft.com/office/drawing/2014/main" val="2674371780"/>
                  </a:ext>
                </a:extLst>
              </a:tr>
              <a:tr h="207207">
                <a:tc>
                  <a:txBody>
                    <a:bodyPr/>
                    <a:lstStyle/>
                    <a:p>
                      <a:pPr algn="l" fontAlgn="ctr"/>
                      <a:r>
                        <a:rPr lang="ja-JP" altLang="en-US" sz="1800" u="none" strike="noStrike">
                          <a:effectLst/>
                        </a:rPr>
                        <a:t>救急診療体制がない</a:t>
                      </a:r>
                      <a:endParaRPr lang="ja-JP" alt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a:effectLst/>
                        </a:rPr>
                        <a:t>0.0%</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a:effectLst/>
                        </a:rPr>
                        <a:t>0.0%</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dirty="0">
                          <a:effectLst/>
                        </a:rPr>
                        <a:t>0.0%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a:effectLst/>
                        </a:rPr>
                        <a:t>0.0%</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extLst>
                  <a:ext uri="{0D108BD9-81ED-4DB2-BD59-A6C34878D82A}">
                    <a16:rowId xmlns:a16="http://schemas.microsoft.com/office/drawing/2014/main" val="506637653"/>
                  </a:ext>
                </a:extLst>
              </a:tr>
              <a:tr h="207207">
                <a:tc>
                  <a:txBody>
                    <a:bodyPr/>
                    <a:lstStyle/>
                    <a:p>
                      <a:pPr algn="l" fontAlgn="ctr"/>
                      <a:r>
                        <a:rPr lang="ja-JP" altLang="en-US" sz="1800" u="none" strike="noStrike">
                          <a:effectLst/>
                        </a:rPr>
                        <a:t>退院に向けてサポートする人的資源が乏しい</a:t>
                      </a:r>
                      <a:endParaRPr lang="ja-JP" alt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a:effectLst/>
                        </a:rPr>
                        <a:t>9.7%</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a:effectLst/>
                        </a:rPr>
                        <a:t>5.0%</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a:effectLst/>
                        </a:rPr>
                        <a:t>9.5%</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dirty="0">
                          <a:effectLst/>
                        </a:rPr>
                        <a:t>0.0%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extLst>
                  <a:ext uri="{0D108BD9-81ED-4DB2-BD59-A6C34878D82A}">
                    <a16:rowId xmlns:a16="http://schemas.microsoft.com/office/drawing/2014/main" val="1613839580"/>
                  </a:ext>
                </a:extLst>
              </a:tr>
              <a:tr h="207207">
                <a:tc>
                  <a:txBody>
                    <a:bodyPr/>
                    <a:lstStyle/>
                    <a:p>
                      <a:pPr algn="l" fontAlgn="ctr"/>
                      <a:r>
                        <a:rPr lang="ja-JP" altLang="en-US" sz="1800" u="none" strike="noStrike">
                          <a:effectLst/>
                        </a:rPr>
                        <a:t>退院後サポート・マネジメントする人的資源が乏しい</a:t>
                      </a:r>
                      <a:endParaRPr lang="ja-JP" alt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a:effectLst/>
                        </a:rPr>
                        <a:t>11.7%</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a:effectLst/>
                        </a:rPr>
                        <a:t>10.0%</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a:effectLst/>
                        </a:rPr>
                        <a:t>10.3%</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dirty="0">
                          <a:effectLst/>
                        </a:rPr>
                        <a:t>0.0%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extLst>
                  <a:ext uri="{0D108BD9-81ED-4DB2-BD59-A6C34878D82A}">
                    <a16:rowId xmlns:a16="http://schemas.microsoft.com/office/drawing/2014/main" val="3468065431"/>
                  </a:ext>
                </a:extLst>
              </a:tr>
              <a:tr h="207207">
                <a:tc>
                  <a:txBody>
                    <a:bodyPr/>
                    <a:lstStyle/>
                    <a:p>
                      <a:pPr algn="l" fontAlgn="ctr"/>
                      <a:r>
                        <a:rPr lang="ja-JP" altLang="en-US" sz="1800" u="none" strike="noStrike">
                          <a:effectLst/>
                        </a:rPr>
                        <a:t>住所地と入院先の距離があり支援体制をとりにくい</a:t>
                      </a:r>
                      <a:endParaRPr lang="ja-JP" alt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a:effectLst/>
                        </a:rPr>
                        <a:t>4.2%</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a:effectLst/>
                        </a:rPr>
                        <a:t>0.0%</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a:effectLst/>
                        </a:rPr>
                        <a:t>2.8%</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dirty="0">
                          <a:effectLst/>
                        </a:rPr>
                        <a:t>0.0%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extLst>
                  <a:ext uri="{0D108BD9-81ED-4DB2-BD59-A6C34878D82A}">
                    <a16:rowId xmlns:a16="http://schemas.microsoft.com/office/drawing/2014/main" val="3491663786"/>
                  </a:ext>
                </a:extLst>
              </a:tr>
              <a:tr h="207207">
                <a:tc>
                  <a:txBody>
                    <a:bodyPr/>
                    <a:lstStyle/>
                    <a:p>
                      <a:pPr algn="l" fontAlgn="ctr"/>
                      <a:r>
                        <a:rPr lang="ja-JP" altLang="en-US" sz="1800" u="none" strike="noStrike">
                          <a:effectLst/>
                        </a:rPr>
                        <a:t>その他の退院阻害要因がある</a:t>
                      </a:r>
                      <a:endParaRPr lang="ja-JP" alt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a:effectLst/>
                        </a:rPr>
                        <a:t>4.0%</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a:effectLst/>
                        </a:rPr>
                        <a:t>5.0%</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a:effectLst/>
                        </a:rPr>
                        <a:t>5.9%</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tc>
                  <a:txBody>
                    <a:bodyPr/>
                    <a:lstStyle/>
                    <a:p>
                      <a:pPr algn="r" fontAlgn="ctr"/>
                      <a:r>
                        <a:rPr lang="en-US" altLang="ja-JP" sz="1800" u="none" strike="noStrike" dirty="0">
                          <a:effectLst/>
                        </a:rPr>
                        <a:t>15.4%</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288" marR="8288" marT="8288" marB="0" anchor="ctr"/>
                </a:tc>
                <a:extLst>
                  <a:ext uri="{0D108BD9-81ED-4DB2-BD59-A6C34878D82A}">
                    <a16:rowId xmlns:a16="http://schemas.microsoft.com/office/drawing/2014/main" val="2640198313"/>
                  </a:ext>
                </a:extLst>
              </a:tr>
            </a:tbl>
          </a:graphicData>
        </a:graphic>
      </p:graphicFrame>
      <p:sp>
        <p:nvSpPr>
          <p:cNvPr id="5" name="正方形/長方形 4"/>
          <p:cNvSpPr/>
          <p:nvPr/>
        </p:nvSpPr>
        <p:spPr>
          <a:xfrm>
            <a:off x="8204462" y="1091349"/>
            <a:ext cx="1285901" cy="5658726"/>
          </a:xfrm>
          <a:prstGeom prst="rect">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10679675" y="1091349"/>
            <a:ext cx="1285901" cy="5658726"/>
          </a:xfrm>
          <a:prstGeom prst="rect">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5134822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精神科病床状況</a:t>
            </a:r>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lang="en-US" altLang="ja-JP" dirty="0"/>
          </a:p>
          <a:p>
            <a:endParaRPr kumimoji="1" lang="en-US" altLang="ja-JP" dirty="0" smtClean="0"/>
          </a:p>
          <a:p>
            <a:endParaRPr lang="en-US" altLang="ja-JP" dirty="0"/>
          </a:p>
          <a:p>
            <a:endParaRPr kumimoji="1" lang="en-US" altLang="ja-JP" dirty="0" smtClean="0"/>
          </a:p>
          <a:p>
            <a:endParaRPr kumimoji="1" lang="ja-JP" altLang="en-US" dirty="0"/>
          </a:p>
        </p:txBody>
      </p:sp>
      <p:graphicFrame>
        <p:nvGraphicFramePr>
          <p:cNvPr id="9" name="表 8"/>
          <p:cNvGraphicFramePr>
            <a:graphicFrameLocks noGrp="1"/>
          </p:cNvGraphicFramePr>
          <p:nvPr>
            <p:extLst>
              <p:ext uri="{D42A27DB-BD31-4B8C-83A1-F6EECF244321}">
                <p14:modId xmlns:p14="http://schemas.microsoft.com/office/powerpoint/2010/main" val="1766698261"/>
              </p:ext>
            </p:extLst>
          </p:nvPr>
        </p:nvGraphicFramePr>
        <p:xfrm>
          <a:off x="1521641" y="2230858"/>
          <a:ext cx="9189901" cy="3412295"/>
        </p:xfrm>
        <a:graphic>
          <a:graphicData uri="http://schemas.openxmlformats.org/drawingml/2006/table">
            <a:tbl>
              <a:tblPr>
                <a:tableStyleId>{5C22544A-7EE6-4342-B048-85BDC9FD1C3A}</a:tableStyleId>
              </a:tblPr>
              <a:tblGrid>
                <a:gridCol w="2249277">
                  <a:extLst>
                    <a:ext uri="{9D8B030D-6E8A-4147-A177-3AD203B41FA5}">
                      <a16:colId xmlns:a16="http://schemas.microsoft.com/office/drawing/2014/main" val="2790493444"/>
                    </a:ext>
                  </a:extLst>
                </a:gridCol>
                <a:gridCol w="1735156">
                  <a:extLst>
                    <a:ext uri="{9D8B030D-6E8A-4147-A177-3AD203B41FA5}">
                      <a16:colId xmlns:a16="http://schemas.microsoft.com/office/drawing/2014/main" val="606543096"/>
                    </a:ext>
                  </a:extLst>
                </a:gridCol>
                <a:gridCol w="1735156">
                  <a:extLst>
                    <a:ext uri="{9D8B030D-6E8A-4147-A177-3AD203B41FA5}">
                      <a16:colId xmlns:a16="http://schemas.microsoft.com/office/drawing/2014/main" val="264380161"/>
                    </a:ext>
                  </a:extLst>
                </a:gridCol>
                <a:gridCol w="1735156">
                  <a:extLst>
                    <a:ext uri="{9D8B030D-6E8A-4147-A177-3AD203B41FA5}">
                      <a16:colId xmlns:a16="http://schemas.microsoft.com/office/drawing/2014/main" val="2337571465"/>
                    </a:ext>
                  </a:extLst>
                </a:gridCol>
                <a:gridCol w="1735156">
                  <a:extLst>
                    <a:ext uri="{9D8B030D-6E8A-4147-A177-3AD203B41FA5}">
                      <a16:colId xmlns:a16="http://schemas.microsoft.com/office/drawing/2014/main" val="3652936741"/>
                    </a:ext>
                  </a:extLst>
                </a:gridCol>
              </a:tblGrid>
              <a:tr h="1011051">
                <a:tc>
                  <a:txBody>
                    <a:bodyPr/>
                    <a:lstStyle/>
                    <a:p>
                      <a:pPr algn="ctr" fontAlgn="ctr"/>
                      <a:r>
                        <a:rPr lang="ja-JP" altLang="en-US" sz="1800" u="none" strike="noStrike" dirty="0">
                          <a:effectLst/>
                        </a:rPr>
                        <a:t>　</a:t>
                      </a:r>
                      <a:endParaRPr lang="ja-JP" alt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ctr" fontAlgn="ctr"/>
                      <a:r>
                        <a:rPr lang="ja-JP" altLang="en-US" sz="1800" u="none" strike="noStrike" dirty="0">
                          <a:effectLst/>
                        </a:rPr>
                        <a:t>医療機関数</a:t>
                      </a:r>
                      <a:endParaRPr lang="ja-JP" alt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ctr" fontAlgn="ctr"/>
                      <a:r>
                        <a:rPr lang="ja-JP" altLang="en-US" sz="1800" u="none" strike="noStrike" dirty="0">
                          <a:effectLst/>
                        </a:rPr>
                        <a:t>精神科</a:t>
                      </a:r>
                      <a:br>
                        <a:rPr lang="ja-JP" altLang="en-US" sz="1800" u="none" strike="noStrike" dirty="0">
                          <a:effectLst/>
                        </a:rPr>
                      </a:br>
                      <a:r>
                        <a:rPr lang="ja-JP" altLang="en-US" sz="1800" u="none" strike="noStrike" dirty="0">
                          <a:effectLst/>
                        </a:rPr>
                        <a:t>許可病床数</a:t>
                      </a:r>
                      <a:endParaRPr lang="ja-JP" alt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ctr" fontAlgn="ctr"/>
                      <a:r>
                        <a:rPr lang="ja-JP" altLang="en-US" sz="1800" u="none" strike="noStrike" dirty="0">
                          <a:effectLst/>
                        </a:rPr>
                        <a:t>休床数</a:t>
                      </a:r>
                      <a:endParaRPr lang="ja-JP" alt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ctr" fontAlgn="ctr"/>
                      <a:r>
                        <a:rPr lang="ja-JP" altLang="en-US" sz="1800" u="none" strike="noStrike" dirty="0">
                          <a:effectLst/>
                        </a:rPr>
                        <a:t>稼働病床数</a:t>
                      </a:r>
                      <a:endParaRPr lang="ja-JP" alt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3655807649"/>
                  </a:ext>
                </a:extLst>
              </a:tr>
              <a:tr h="789883">
                <a:tc>
                  <a:txBody>
                    <a:bodyPr/>
                    <a:lstStyle/>
                    <a:p>
                      <a:pPr algn="ctr" fontAlgn="ctr"/>
                      <a:r>
                        <a:rPr lang="ja-JP" altLang="en-US" sz="1800" u="none" strike="noStrike">
                          <a:effectLst/>
                        </a:rPr>
                        <a:t>大阪府全域</a:t>
                      </a:r>
                      <a:endParaRPr lang="ja-JP" alt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ctr" fontAlgn="ctr"/>
                      <a:r>
                        <a:rPr lang="en-US" altLang="ja-JP" sz="1800" u="none" strike="noStrike" dirty="0">
                          <a:effectLst/>
                        </a:rPr>
                        <a:t>61</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ctr" fontAlgn="ctr"/>
                      <a:r>
                        <a:rPr lang="en-US" altLang="ja-JP" sz="1800" u="none" strike="noStrike">
                          <a:effectLst/>
                        </a:rPr>
                        <a:t>18,057</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ctr" fontAlgn="ctr"/>
                      <a:r>
                        <a:rPr lang="en-US" altLang="ja-JP" sz="1800" u="none" strike="noStrike" dirty="0">
                          <a:effectLst/>
                        </a:rPr>
                        <a:t>330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ctr" fontAlgn="ctr"/>
                      <a:r>
                        <a:rPr lang="en-US" altLang="ja-JP" sz="1800" u="none" strike="noStrike" dirty="0">
                          <a:effectLst/>
                        </a:rPr>
                        <a:t>17,727</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923994436"/>
                  </a:ext>
                </a:extLst>
              </a:tr>
              <a:tr h="821478">
                <a:tc>
                  <a:txBody>
                    <a:bodyPr/>
                    <a:lstStyle/>
                    <a:p>
                      <a:pPr algn="ctr" fontAlgn="ctr"/>
                      <a:r>
                        <a:rPr lang="ja-JP" altLang="en-US" sz="1800" u="none" strike="noStrike">
                          <a:effectLst/>
                        </a:rPr>
                        <a:t>北河内</a:t>
                      </a:r>
                      <a:endParaRPr lang="ja-JP" alt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ctr" fontAlgn="ctr"/>
                      <a:r>
                        <a:rPr lang="en-US" altLang="ja-JP" sz="1800" u="none" strike="noStrike">
                          <a:effectLst/>
                        </a:rPr>
                        <a:t>9</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ctr" fontAlgn="ctr"/>
                      <a:r>
                        <a:rPr lang="en-US" altLang="ja-JP" sz="1800" u="none" strike="noStrike">
                          <a:effectLst/>
                        </a:rPr>
                        <a:t>1,716</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ctr" fontAlgn="ctr"/>
                      <a:r>
                        <a:rPr lang="en-US" altLang="ja-JP" sz="1800" u="none" strike="noStrike">
                          <a:effectLst/>
                        </a:rPr>
                        <a:t>60</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ctr" fontAlgn="ctr"/>
                      <a:r>
                        <a:rPr lang="en-US" altLang="ja-JP" sz="1800" u="none" strike="noStrike" dirty="0">
                          <a:effectLst/>
                        </a:rPr>
                        <a:t>1,656</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3255904027"/>
                  </a:ext>
                </a:extLst>
              </a:tr>
              <a:tr h="789883">
                <a:tc>
                  <a:txBody>
                    <a:bodyPr/>
                    <a:lstStyle/>
                    <a:p>
                      <a:pPr algn="l" fontAlgn="ctr"/>
                      <a:r>
                        <a:rPr lang="ja-JP" altLang="en-US" sz="1100" b="0" i="0" u="none" strike="noStrike" dirty="0" smtClean="0">
                          <a:solidFill>
                            <a:srgbClr val="000000"/>
                          </a:solidFill>
                          <a:effectLst/>
                          <a:latin typeface="游ゴシック" panose="020B0400000000000000" pitchFamily="50" charset="-128"/>
                          <a:ea typeface="游ゴシック" panose="020B0400000000000000" pitchFamily="50" charset="-128"/>
                        </a:rPr>
                        <a:t>　再掲：</a:t>
                      </a:r>
                      <a:endParaRPr lang="en-US" altLang="ja-JP" sz="1100" b="0" i="0" u="none" strike="noStrike" dirty="0" smtClean="0">
                        <a:solidFill>
                          <a:srgbClr val="000000"/>
                        </a:solidFill>
                        <a:effectLst/>
                        <a:latin typeface="游ゴシック" panose="020B0400000000000000" pitchFamily="50" charset="-128"/>
                        <a:ea typeface="游ゴシック" panose="020B0400000000000000" pitchFamily="50" charset="-128"/>
                      </a:endParaRPr>
                    </a:p>
                    <a:p>
                      <a:pPr algn="ctr" fontAlgn="ctr"/>
                      <a:r>
                        <a:rPr lang="ja-JP" altLang="en-US" sz="1100" b="0" i="0" u="none" strike="noStrike" dirty="0" smtClean="0">
                          <a:solidFill>
                            <a:srgbClr val="000000"/>
                          </a:solidFill>
                          <a:effectLst/>
                          <a:latin typeface="游ゴシック" panose="020B0400000000000000" pitchFamily="50" charset="-128"/>
                          <a:ea typeface="游ゴシック" panose="020B0400000000000000" pitchFamily="50" charset="-128"/>
                        </a:rPr>
                        <a:t>府下における北河内圏域の割合</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ctr" fontAlgn="ctr"/>
                      <a:r>
                        <a:rPr lang="en-US" altLang="ja-JP" sz="1800" u="none" strike="noStrike">
                          <a:effectLst/>
                        </a:rPr>
                        <a:t>14.80%</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ctr" fontAlgn="ctr"/>
                      <a:r>
                        <a:rPr lang="en-US" altLang="ja-JP" sz="1800" u="none" strike="noStrike" dirty="0">
                          <a:effectLst/>
                        </a:rPr>
                        <a:t>9.50%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ctr" fontAlgn="ctr"/>
                      <a:r>
                        <a:rPr lang="en-US" altLang="ja-JP" sz="1800" u="none" strike="noStrike" dirty="0">
                          <a:effectLst/>
                        </a:rPr>
                        <a:t>18.20%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ctr" fontAlgn="ctr"/>
                      <a:r>
                        <a:rPr lang="en-US" altLang="ja-JP" sz="1800" u="none" strike="noStrike" dirty="0">
                          <a:effectLst/>
                        </a:rPr>
                        <a:t>9.30%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3240535923"/>
                  </a:ext>
                </a:extLst>
              </a:tr>
            </a:tbl>
          </a:graphicData>
        </a:graphic>
      </p:graphicFrame>
      <p:sp>
        <p:nvSpPr>
          <p:cNvPr id="4" name="正方形/長方形 3"/>
          <p:cNvSpPr/>
          <p:nvPr/>
        </p:nvSpPr>
        <p:spPr>
          <a:xfrm>
            <a:off x="1521640" y="4001294"/>
            <a:ext cx="9189901" cy="875506"/>
          </a:xfrm>
          <a:prstGeom prst="rect">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1436997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北河内圏域における状態像区分</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3111290133"/>
              </p:ext>
            </p:extLst>
          </p:nvPr>
        </p:nvGraphicFramePr>
        <p:xfrm>
          <a:off x="1197700" y="1952330"/>
          <a:ext cx="9796599" cy="3534069"/>
        </p:xfrm>
        <a:graphic>
          <a:graphicData uri="http://schemas.openxmlformats.org/drawingml/2006/table">
            <a:tbl>
              <a:tblPr>
                <a:tableStyleId>{5C22544A-7EE6-4342-B048-85BDC9FD1C3A}</a:tableStyleId>
              </a:tblPr>
              <a:tblGrid>
                <a:gridCol w="1840873">
                  <a:extLst>
                    <a:ext uri="{9D8B030D-6E8A-4147-A177-3AD203B41FA5}">
                      <a16:colId xmlns:a16="http://schemas.microsoft.com/office/drawing/2014/main" val="887865332"/>
                    </a:ext>
                  </a:extLst>
                </a:gridCol>
                <a:gridCol w="1136915">
                  <a:extLst>
                    <a:ext uri="{9D8B030D-6E8A-4147-A177-3AD203B41FA5}">
                      <a16:colId xmlns:a16="http://schemas.microsoft.com/office/drawing/2014/main" val="3692522151"/>
                    </a:ext>
                  </a:extLst>
                </a:gridCol>
                <a:gridCol w="1379471">
                  <a:extLst>
                    <a:ext uri="{9D8B030D-6E8A-4147-A177-3AD203B41FA5}">
                      <a16:colId xmlns:a16="http://schemas.microsoft.com/office/drawing/2014/main" val="3522400329"/>
                    </a:ext>
                  </a:extLst>
                </a:gridCol>
                <a:gridCol w="1504498">
                  <a:extLst>
                    <a:ext uri="{9D8B030D-6E8A-4147-A177-3AD203B41FA5}">
                      <a16:colId xmlns:a16="http://schemas.microsoft.com/office/drawing/2014/main" val="414844301"/>
                    </a:ext>
                  </a:extLst>
                </a:gridCol>
                <a:gridCol w="1435060">
                  <a:extLst>
                    <a:ext uri="{9D8B030D-6E8A-4147-A177-3AD203B41FA5}">
                      <a16:colId xmlns:a16="http://schemas.microsoft.com/office/drawing/2014/main" val="2309859425"/>
                    </a:ext>
                  </a:extLst>
                </a:gridCol>
                <a:gridCol w="1249891">
                  <a:extLst>
                    <a:ext uri="{9D8B030D-6E8A-4147-A177-3AD203B41FA5}">
                      <a16:colId xmlns:a16="http://schemas.microsoft.com/office/drawing/2014/main" val="3864290007"/>
                    </a:ext>
                  </a:extLst>
                </a:gridCol>
                <a:gridCol w="1249891">
                  <a:extLst>
                    <a:ext uri="{9D8B030D-6E8A-4147-A177-3AD203B41FA5}">
                      <a16:colId xmlns:a16="http://schemas.microsoft.com/office/drawing/2014/main" val="957645438"/>
                    </a:ext>
                  </a:extLst>
                </a:gridCol>
              </a:tblGrid>
              <a:tr h="590242">
                <a:tc>
                  <a:txBody>
                    <a:bodyPr/>
                    <a:lstStyle/>
                    <a:p>
                      <a:pPr algn="ctr" fontAlgn="ctr"/>
                      <a:r>
                        <a:rPr lang="ja-JP" altLang="en-US" sz="1800" u="none" strike="noStrike" dirty="0">
                          <a:effectLst/>
                        </a:rPr>
                        <a:t>　</a:t>
                      </a:r>
                      <a:endParaRPr lang="ja-JP" alt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ctr" fontAlgn="ctr"/>
                      <a:r>
                        <a:rPr lang="ja-JP" altLang="en-US" sz="1800" u="none" strike="noStrike" dirty="0">
                          <a:effectLst/>
                        </a:rPr>
                        <a:t>寛解</a:t>
                      </a:r>
                      <a:endParaRPr lang="ja-JP" alt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ctr" fontAlgn="ctr"/>
                      <a:r>
                        <a:rPr lang="ja-JP" altLang="en-US" sz="1800" u="none" strike="noStrike" dirty="0">
                          <a:effectLst/>
                        </a:rPr>
                        <a:t>院内寛解</a:t>
                      </a:r>
                      <a:endParaRPr lang="ja-JP" alt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ctr" fontAlgn="ctr"/>
                      <a:r>
                        <a:rPr lang="ja-JP" altLang="en-US" sz="1800" u="none" strike="noStrike" dirty="0">
                          <a:effectLst/>
                        </a:rPr>
                        <a:t>軽度</a:t>
                      </a:r>
                      <a:endParaRPr lang="ja-JP" alt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ctr" fontAlgn="ctr"/>
                      <a:r>
                        <a:rPr lang="ja-JP" altLang="en-US" sz="1800" u="none" strike="noStrike" dirty="0">
                          <a:effectLst/>
                        </a:rPr>
                        <a:t>中等度</a:t>
                      </a:r>
                      <a:endParaRPr lang="ja-JP" alt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ctr" fontAlgn="ctr"/>
                      <a:r>
                        <a:rPr lang="ja-JP" altLang="en-US" sz="1800" u="none" strike="noStrike" dirty="0">
                          <a:effectLst/>
                        </a:rPr>
                        <a:t>重度</a:t>
                      </a:r>
                      <a:endParaRPr lang="ja-JP" alt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ctr" fontAlgn="ctr"/>
                      <a:r>
                        <a:rPr lang="ja-JP" altLang="en-US" sz="1800" u="none" strike="noStrike" dirty="0">
                          <a:effectLst/>
                        </a:rPr>
                        <a:t>最重度</a:t>
                      </a:r>
                      <a:endParaRPr lang="ja-JP" alt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3926523712"/>
                  </a:ext>
                </a:extLst>
              </a:tr>
              <a:tr h="667710">
                <a:tc>
                  <a:txBody>
                    <a:bodyPr/>
                    <a:lstStyle/>
                    <a:p>
                      <a:pPr algn="ctr" fontAlgn="ctr"/>
                      <a:r>
                        <a:rPr lang="ja-JP" altLang="en-US" sz="1800" u="none" strike="noStrike" dirty="0">
                          <a:effectLst/>
                        </a:rPr>
                        <a:t>大阪府全域</a:t>
                      </a:r>
                      <a:endParaRPr lang="ja-JP" alt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800" u="none" strike="noStrike">
                          <a:effectLst/>
                        </a:rPr>
                        <a:t>361</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800" u="none" strike="noStrike" dirty="0">
                          <a:effectLst/>
                        </a:rPr>
                        <a:t>1,317</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800" u="none" strike="noStrike" dirty="0">
                          <a:effectLst/>
                        </a:rPr>
                        <a:t>3,063</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800" u="none" strike="noStrike">
                          <a:effectLst/>
                        </a:rPr>
                        <a:t>6,157</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800" u="none" strike="noStrike">
                          <a:effectLst/>
                        </a:rPr>
                        <a:t>3,948</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800" u="none" strike="noStrike">
                          <a:effectLst/>
                        </a:rPr>
                        <a:t>809</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2761343772"/>
                  </a:ext>
                </a:extLst>
              </a:tr>
              <a:tr h="667710">
                <a:tc>
                  <a:txBody>
                    <a:bodyPr/>
                    <a:lstStyle/>
                    <a:p>
                      <a:pPr algn="ctr" fontAlgn="ctr"/>
                      <a:r>
                        <a:rPr lang="ja-JP" altLang="en-US" sz="1800" u="none" strike="noStrike" dirty="0">
                          <a:effectLst/>
                        </a:rPr>
                        <a:t>北河内</a:t>
                      </a:r>
                      <a:endParaRPr lang="ja-JP" alt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800" u="none" strike="noStrike" dirty="0">
                          <a:effectLst/>
                        </a:rPr>
                        <a:t>11(3.0%)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800" u="none" strike="noStrike">
                          <a:effectLst/>
                        </a:rPr>
                        <a:t>91(6.9%)</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800" u="none" strike="noStrike" dirty="0">
                          <a:effectLst/>
                        </a:rPr>
                        <a:t>236(7.7%)</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800" u="none" strike="noStrike" dirty="0">
                          <a:effectLst/>
                        </a:rPr>
                        <a:t>492(8.0%)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800" u="none" strike="noStrike">
                          <a:effectLst/>
                        </a:rPr>
                        <a:t>366(9.3%)</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800" u="none" strike="noStrike">
                          <a:effectLst/>
                        </a:rPr>
                        <a:t>115(14.2%)</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3980566088"/>
                  </a:ext>
                </a:extLst>
              </a:tr>
              <a:tr h="461126">
                <a:tc>
                  <a:txBody>
                    <a:bodyPr/>
                    <a:lstStyle/>
                    <a:p>
                      <a:pPr algn="ctr" fontAlgn="ctr"/>
                      <a:r>
                        <a:rPr lang="ja-JP" altLang="en-US" sz="1800" u="none" strike="noStrike" dirty="0">
                          <a:effectLst/>
                        </a:rPr>
                        <a:t>　</a:t>
                      </a:r>
                      <a:endParaRPr lang="ja-JP" alt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gridSpan="2">
                  <a:txBody>
                    <a:bodyPr/>
                    <a:lstStyle/>
                    <a:p>
                      <a:pPr algn="ctr" fontAlgn="ctr"/>
                      <a:r>
                        <a:rPr lang="ja-JP" altLang="en-US" sz="1800" u="none" strike="noStrike" dirty="0">
                          <a:effectLst/>
                        </a:rPr>
                        <a:t>寛解・院内寛解群</a:t>
                      </a:r>
                      <a:endParaRPr lang="ja-JP" alt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hMerge="1">
                  <a:txBody>
                    <a:bodyPr/>
                    <a:lstStyle/>
                    <a:p>
                      <a:endParaRPr kumimoji="1" lang="ja-JP" altLang="en-US"/>
                    </a:p>
                  </a:txBody>
                  <a:tcPr/>
                </a:tc>
                <a:tc gridSpan="2">
                  <a:txBody>
                    <a:bodyPr/>
                    <a:lstStyle/>
                    <a:p>
                      <a:pPr algn="ctr" fontAlgn="ctr"/>
                      <a:r>
                        <a:rPr lang="ja-JP" altLang="en-US" sz="1800" u="none" strike="noStrike" dirty="0">
                          <a:effectLst/>
                        </a:rPr>
                        <a:t>軽度・中等度群</a:t>
                      </a:r>
                      <a:endParaRPr lang="ja-JP" alt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hMerge="1">
                  <a:txBody>
                    <a:bodyPr/>
                    <a:lstStyle/>
                    <a:p>
                      <a:endParaRPr kumimoji="1" lang="ja-JP" altLang="en-US"/>
                    </a:p>
                  </a:txBody>
                  <a:tcPr/>
                </a:tc>
                <a:tc gridSpan="2">
                  <a:txBody>
                    <a:bodyPr/>
                    <a:lstStyle/>
                    <a:p>
                      <a:pPr algn="ctr" fontAlgn="ctr"/>
                      <a:r>
                        <a:rPr lang="ja-JP" altLang="en-US" sz="1800" u="none" strike="noStrike" dirty="0">
                          <a:effectLst/>
                        </a:rPr>
                        <a:t>重度・最重度群</a:t>
                      </a:r>
                      <a:endParaRPr lang="ja-JP" alt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hMerge="1">
                  <a:txBody>
                    <a:bodyPr/>
                    <a:lstStyle/>
                    <a:p>
                      <a:endParaRPr kumimoji="1" lang="ja-JP" altLang="en-US"/>
                    </a:p>
                  </a:txBody>
                  <a:tcPr/>
                </a:tc>
                <a:extLst>
                  <a:ext uri="{0D108BD9-81ED-4DB2-BD59-A6C34878D82A}">
                    <a16:rowId xmlns:a16="http://schemas.microsoft.com/office/drawing/2014/main" val="3969876425"/>
                  </a:ext>
                </a:extLst>
              </a:tr>
              <a:tr h="667710">
                <a:tc>
                  <a:txBody>
                    <a:bodyPr/>
                    <a:lstStyle/>
                    <a:p>
                      <a:pPr algn="ctr" fontAlgn="ctr"/>
                      <a:r>
                        <a:rPr lang="ja-JP" altLang="en-US" sz="1800" u="none" strike="noStrike" dirty="0">
                          <a:effectLst/>
                        </a:rPr>
                        <a:t>大阪府全域</a:t>
                      </a:r>
                      <a:endParaRPr lang="ja-JP" alt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gridSpan="2">
                  <a:txBody>
                    <a:bodyPr/>
                    <a:lstStyle/>
                    <a:p>
                      <a:pPr algn="r" fontAlgn="ctr"/>
                      <a:r>
                        <a:rPr lang="en-US" altLang="ja-JP" sz="1800" u="none" strike="noStrike">
                          <a:effectLst/>
                        </a:rPr>
                        <a:t>1,678</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hMerge="1">
                  <a:txBody>
                    <a:bodyPr/>
                    <a:lstStyle/>
                    <a:p>
                      <a:endParaRPr kumimoji="1" lang="ja-JP" altLang="en-US"/>
                    </a:p>
                  </a:txBody>
                  <a:tcPr/>
                </a:tc>
                <a:tc gridSpan="2">
                  <a:txBody>
                    <a:bodyPr/>
                    <a:lstStyle/>
                    <a:p>
                      <a:pPr algn="r" fontAlgn="ctr"/>
                      <a:r>
                        <a:rPr lang="en-US" altLang="ja-JP" sz="1800" u="none" strike="noStrike">
                          <a:effectLst/>
                        </a:rPr>
                        <a:t>9,220</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hMerge="1">
                  <a:txBody>
                    <a:bodyPr/>
                    <a:lstStyle/>
                    <a:p>
                      <a:endParaRPr kumimoji="1" lang="ja-JP" altLang="en-US"/>
                    </a:p>
                  </a:txBody>
                  <a:tcPr/>
                </a:tc>
                <a:tc gridSpan="2">
                  <a:txBody>
                    <a:bodyPr/>
                    <a:lstStyle/>
                    <a:p>
                      <a:pPr algn="r" fontAlgn="ctr"/>
                      <a:r>
                        <a:rPr lang="en-US" altLang="ja-JP" sz="1800" u="none" strike="noStrike" dirty="0">
                          <a:effectLst/>
                        </a:rPr>
                        <a:t>4,757</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hMerge="1">
                  <a:txBody>
                    <a:bodyPr/>
                    <a:lstStyle/>
                    <a:p>
                      <a:endParaRPr kumimoji="1" lang="ja-JP" altLang="en-US"/>
                    </a:p>
                  </a:txBody>
                  <a:tcPr/>
                </a:tc>
                <a:extLst>
                  <a:ext uri="{0D108BD9-81ED-4DB2-BD59-A6C34878D82A}">
                    <a16:rowId xmlns:a16="http://schemas.microsoft.com/office/drawing/2014/main" val="3386535651"/>
                  </a:ext>
                </a:extLst>
              </a:tr>
              <a:tr h="479571">
                <a:tc>
                  <a:txBody>
                    <a:bodyPr/>
                    <a:lstStyle/>
                    <a:p>
                      <a:pPr algn="ctr" fontAlgn="ctr"/>
                      <a:r>
                        <a:rPr lang="ja-JP" altLang="en-US" sz="1800" u="none" strike="noStrike" dirty="0">
                          <a:effectLst/>
                        </a:rPr>
                        <a:t>北河内</a:t>
                      </a:r>
                      <a:endParaRPr lang="ja-JP" alt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gridSpan="2">
                  <a:txBody>
                    <a:bodyPr/>
                    <a:lstStyle/>
                    <a:p>
                      <a:pPr algn="r" fontAlgn="ctr"/>
                      <a:r>
                        <a:rPr lang="en-US" altLang="ja-JP" sz="1800" u="none" strike="noStrike">
                          <a:effectLst/>
                        </a:rPr>
                        <a:t>102(6.0%)</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hMerge="1">
                  <a:txBody>
                    <a:bodyPr/>
                    <a:lstStyle/>
                    <a:p>
                      <a:endParaRPr kumimoji="1" lang="ja-JP" altLang="en-US"/>
                    </a:p>
                  </a:txBody>
                  <a:tcPr/>
                </a:tc>
                <a:tc gridSpan="2">
                  <a:txBody>
                    <a:bodyPr/>
                    <a:lstStyle/>
                    <a:p>
                      <a:pPr algn="r" fontAlgn="ctr"/>
                      <a:r>
                        <a:rPr lang="en-US" altLang="ja-JP" sz="1800" u="none" strike="noStrike">
                          <a:effectLst/>
                        </a:rPr>
                        <a:t>728(7.9%)</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hMerge="1">
                  <a:txBody>
                    <a:bodyPr/>
                    <a:lstStyle/>
                    <a:p>
                      <a:endParaRPr kumimoji="1" lang="ja-JP" altLang="en-US"/>
                    </a:p>
                  </a:txBody>
                  <a:tcPr/>
                </a:tc>
                <a:tc gridSpan="2">
                  <a:txBody>
                    <a:bodyPr/>
                    <a:lstStyle/>
                    <a:p>
                      <a:pPr algn="r" fontAlgn="ctr"/>
                      <a:r>
                        <a:rPr lang="en-US" altLang="ja-JP" sz="1800" u="none" strike="noStrike" dirty="0">
                          <a:effectLst/>
                        </a:rPr>
                        <a:t>481(10.1%)</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hMerge="1">
                  <a:txBody>
                    <a:bodyPr/>
                    <a:lstStyle/>
                    <a:p>
                      <a:endParaRPr kumimoji="1" lang="ja-JP" altLang="en-US"/>
                    </a:p>
                  </a:txBody>
                  <a:tcPr/>
                </a:tc>
                <a:extLst>
                  <a:ext uri="{0D108BD9-81ED-4DB2-BD59-A6C34878D82A}">
                    <a16:rowId xmlns:a16="http://schemas.microsoft.com/office/drawing/2014/main" val="871643972"/>
                  </a:ext>
                </a:extLst>
              </a:tr>
            </a:tbl>
          </a:graphicData>
        </a:graphic>
      </p:graphicFrame>
      <p:sp>
        <p:nvSpPr>
          <p:cNvPr id="5" name="テキスト ボックス 4"/>
          <p:cNvSpPr txBox="1"/>
          <p:nvPr/>
        </p:nvSpPr>
        <p:spPr>
          <a:xfrm>
            <a:off x="1476103" y="5917474"/>
            <a:ext cx="9877697" cy="646331"/>
          </a:xfrm>
          <a:prstGeom prst="rect">
            <a:avLst/>
          </a:prstGeom>
          <a:noFill/>
        </p:spPr>
        <p:txBody>
          <a:bodyPr wrap="square" rtlCol="0">
            <a:spAutoFit/>
          </a:bodyPr>
          <a:lstStyle/>
          <a:p>
            <a:r>
              <a:rPr kumimoji="1" lang="en-US" altLang="ja-JP" dirty="0" smtClean="0"/>
              <a:t>※</a:t>
            </a:r>
            <a:r>
              <a:rPr kumimoji="1" lang="ja-JP" altLang="en-US" dirty="0" smtClean="0"/>
              <a:t>カッコ内の数字は各項目における大阪府下全域の患者数に占める本圏域患者の割合（％）</a:t>
            </a:r>
            <a:endParaRPr kumimoji="1" lang="en-US" altLang="ja-JP" dirty="0" smtClean="0"/>
          </a:p>
          <a:p>
            <a:endParaRPr kumimoji="1" lang="ja-JP" altLang="en-US" dirty="0"/>
          </a:p>
        </p:txBody>
      </p:sp>
      <p:sp>
        <p:nvSpPr>
          <p:cNvPr id="6" name="正方形/長方形 5"/>
          <p:cNvSpPr/>
          <p:nvPr/>
        </p:nvSpPr>
        <p:spPr>
          <a:xfrm>
            <a:off x="1197700" y="3183875"/>
            <a:ext cx="9796599" cy="681543"/>
          </a:xfrm>
          <a:prstGeom prst="rect">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1197700" y="5006538"/>
            <a:ext cx="9796599" cy="479861"/>
          </a:xfrm>
          <a:prstGeom prst="rect">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9850155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25137" y="286749"/>
            <a:ext cx="10515600" cy="967286"/>
          </a:xfrm>
        </p:spPr>
        <p:txBody>
          <a:bodyPr>
            <a:normAutofit/>
          </a:bodyPr>
          <a:lstStyle/>
          <a:p>
            <a:r>
              <a:rPr lang="ja-JP" altLang="en-US" dirty="0" smtClean="0"/>
              <a:t>入院患者の疾患名区分</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1256114169"/>
              </p:ext>
            </p:extLst>
          </p:nvPr>
        </p:nvGraphicFramePr>
        <p:xfrm>
          <a:off x="1141545" y="1670660"/>
          <a:ext cx="9334865" cy="2875216"/>
        </p:xfrm>
        <a:graphic>
          <a:graphicData uri="http://schemas.openxmlformats.org/drawingml/2006/table">
            <a:tbl>
              <a:tblPr>
                <a:tableStyleId>{5C22544A-7EE6-4342-B048-85BDC9FD1C3A}</a:tableStyleId>
              </a:tblPr>
              <a:tblGrid>
                <a:gridCol w="1921885">
                  <a:extLst>
                    <a:ext uri="{9D8B030D-6E8A-4147-A177-3AD203B41FA5}">
                      <a16:colId xmlns:a16="http://schemas.microsoft.com/office/drawing/2014/main" val="54437698"/>
                    </a:ext>
                  </a:extLst>
                </a:gridCol>
                <a:gridCol w="1482596">
                  <a:extLst>
                    <a:ext uri="{9D8B030D-6E8A-4147-A177-3AD203B41FA5}">
                      <a16:colId xmlns:a16="http://schemas.microsoft.com/office/drawing/2014/main" val="198370419"/>
                    </a:ext>
                  </a:extLst>
                </a:gridCol>
                <a:gridCol w="1482596">
                  <a:extLst>
                    <a:ext uri="{9D8B030D-6E8A-4147-A177-3AD203B41FA5}">
                      <a16:colId xmlns:a16="http://schemas.microsoft.com/office/drawing/2014/main" val="2882445051"/>
                    </a:ext>
                  </a:extLst>
                </a:gridCol>
                <a:gridCol w="1482596">
                  <a:extLst>
                    <a:ext uri="{9D8B030D-6E8A-4147-A177-3AD203B41FA5}">
                      <a16:colId xmlns:a16="http://schemas.microsoft.com/office/drawing/2014/main" val="2200996593"/>
                    </a:ext>
                  </a:extLst>
                </a:gridCol>
                <a:gridCol w="1482596">
                  <a:extLst>
                    <a:ext uri="{9D8B030D-6E8A-4147-A177-3AD203B41FA5}">
                      <a16:colId xmlns:a16="http://schemas.microsoft.com/office/drawing/2014/main" val="218624528"/>
                    </a:ext>
                  </a:extLst>
                </a:gridCol>
                <a:gridCol w="1482596">
                  <a:extLst>
                    <a:ext uri="{9D8B030D-6E8A-4147-A177-3AD203B41FA5}">
                      <a16:colId xmlns:a16="http://schemas.microsoft.com/office/drawing/2014/main" val="2015661981"/>
                    </a:ext>
                  </a:extLst>
                </a:gridCol>
              </a:tblGrid>
              <a:tr h="472898">
                <a:tc>
                  <a:txBody>
                    <a:bodyPr/>
                    <a:lstStyle/>
                    <a:p>
                      <a:pPr algn="ctr" fontAlgn="ctr"/>
                      <a:r>
                        <a:rPr lang="ja-JP" altLang="en-US" sz="2000" b="1" u="none" strike="noStrike" dirty="0" smtClean="0">
                          <a:effectLst/>
                        </a:rPr>
                        <a:t>患者全体</a:t>
                      </a:r>
                      <a:endParaRPr lang="ja-JP" altLang="en-US" sz="20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ctr" fontAlgn="ctr"/>
                      <a:r>
                        <a:rPr lang="en-US" sz="2000" b="1" u="none" strike="noStrike" dirty="0">
                          <a:effectLst/>
                        </a:rPr>
                        <a:t>F0</a:t>
                      </a:r>
                      <a:endParaRPr lang="en-US" sz="20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ctr" fontAlgn="ctr"/>
                      <a:r>
                        <a:rPr lang="en-US" sz="2000" b="1" u="none" strike="noStrike" dirty="0">
                          <a:effectLst/>
                        </a:rPr>
                        <a:t>F1</a:t>
                      </a:r>
                      <a:endParaRPr lang="en-US" sz="20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ctr" fontAlgn="ctr"/>
                      <a:r>
                        <a:rPr lang="en-US" sz="2000" b="1" u="none" strike="noStrike" dirty="0">
                          <a:effectLst/>
                        </a:rPr>
                        <a:t>F2</a:t>
                      </a:r>
                      <a:endParaRPr lang="en-US" sz="20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ctr" fontAlgn="ctr"/>
                      <a:r>
                        <a:rPr lang="en-US" sz="2000" b="1" u="none" strike="noStrike" dirty="0">
                          <a:effectLst/>
                        </a:rPr>
                        <a:t>F3</a:t>
                      </a:r>
                      <a:endParaRPr lang="en-US" sz="20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ctr" fontAlgn="ctr"/>
                      <a:r>
                        <a:rPr lang="ja-JP" altLang="en-US" sz="2000" b="1" u="none" strike="noStrike" dirty="0">
                          <a:effectLst/>
                        </a:rPr>
                        <a:t>その他</a:t>
                      </a:r>
                      <a:endParaRPr lang="ja-JP" altLang="en-US" sz="20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1639627057"/>
                  </a:ext>
                </a:extLst>
              </a:tr>
              <a:tr h="472898">
                <a:tc>
                  <a:txBody>
                    <a:bodyPr/>
                    <a:lstStyle/>
                    <a:p>
                      <a:pPr algn="ctr" fontAlgn="ctr"/>
                      <a:r>
                        <a:rPr lang="ja-JP" altLang="en-US" sz="2000" u="none" strike="noStrike" dirty="0">
                          <a:effectLst/>
                        </a:rPr>
                        <a:t>大阪府全域</a:t>
                      </a:r>
                      <a:endParaRPr lang="ja-JP" altLang="en-US" sz="2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2000" u="none" strike="noStrike">
                          <a:effectLst/>
                        </a:rPr>
                        <a:t>27.4%</a:t>
                      </a:r>
                      <a:endParaRPr lang="en-US" altLang="ja-JP" sz="20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2000" u="none" strike="noStrike">
                          <a:effectLst/>
                        </a:rPr>
                        <a:t>5.6%</a:t>
                      </a:r>
                      <a:endParaRPr lang="en-US" altLang="ja-JP" sz="20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2000" u="none" strike="noStrike" dirty="0">
                          <a:effectLst/>
                        </a:rPr>
                        <a:t>50.8%</a:t>
                      </a:r>
                      <a:endParaRPr lang="en-US" altLang="ja-JP" sz="2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2000" u="none" strike="noStrike" dirty="0">
                          <a:effectLst/>
                        </a:rPr>
                        <a:t>9.8%</a:t>
                      </a:r>
                      <a:endParaRPr lang="en-US" altLang="ja-JP" sz="2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2000" u="none" strike="noStrike">
                          <a:effectLst/>
                        </a:rPr>
                        <a:t>6.4%</a:t>
                      </a:r>
                      <a:endParaRPr lang="en-US" altLang="ja-JP" sz="20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621749126"/>
                  </a:ext>
                </a:extLst>
              </a:tr>
              <a:tr h="491812">
                <a:tc>
                  <a:txBody>
                    <a:bodyPr/>
                    <a:lstStyle/>
                    <a:p>
                      <a:pPr algn="ctr" fontAlgn="ctr"/>
                      <a:r>
                        <a:rPr lang="ja-JP" altLang="en-US" sz="2000" u="none" strike="noStrike" dirty="0">
                          <a:effectLst/>
                        </a:rPr>
                        <a:t>北河内</a:t>
                      </a:r>
                      <a:endParaRPr lang="ja-JP" altLang="en-US" sz="2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2000" u="none" strike="noStrike">
                          <a:effectLst/>
                        </a:rPr>
                        <a:t>23.2%</a:t>
                      </a:r>
                      <a:endParaRPr lang="en-US" altLang="ja-JP" sz="20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2000" u="none" strike="noStrike">
                          <a:effectLst/>
                        </a:rPr>
                        <a:t>4.3%</a:t>
                      </a:r>
                      <a:endParaRPr lang="en-US" altLang="ja-JP" sz="20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2000" u="none" strike="noStrike">
                          <a:effectLst/>
                        </a:rPr>
                        <a:t>56.4%</a:t>
                      </a:r>
                      <a:endParaRPr lang="en-US" altLang="ja-JP" sz="20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2000" u="none" strike="noStrike">
                          <a:effectLst/>
                        </a:rPr>
                        <a:t>9.1%</a:t>
                      </a:r>
                      <a:endParaRPr lang="en-US" altLang="ja-JP" sz="20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2000" u="none" strike="noStrike" dirty="0">
                          <a:effectLst/>
                        </a:rPr>
                        <a:t>7.0%</a:t>
                      </a:r>
                      <a:endParaRPr lang="en-US" altLang="ja-JP" sz="2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2799433562"/>
                  </a:ext>
                </a:extLst>
              </a:tr>
              <a:tr h="472898">
                <a:tc>
                  <a:txBody>
                    <a:bodyPr/>
                    <a:lstStyle/>
                    <a:p>
                      <a:pPr algn="ctr" fontAlgn="ctr"/>
                      <a:r>
                        <a:rPr lang="ja-JP" altLang="en-US" sz="2000" b="1" u="none" strike="noStrike" dirty="0">
                          <a:effectLst/>
                        </a:rPr>
                        <a:t>院内寛解群</a:t>
                      </a:r>
                      <a:endParaRPr lang="ja-JP" altLang="en-US" sz="20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ctr" fontAlgn="ctr"/>
                      <a:r>
                        <a:rPr lang="en-US" sz="2000" b="1" u="none" strike="noStrike" dirty="0">
                          <a:effectLst/>
                        </a:rPr>
                        <a:t>F0</a:t>
                      </a:r>
                      <a:endParaRPr lang="en-US" sz="20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ctr" fontAlgn="ctr"/>
                      <a:r>
                        <a:rPr lang="en-US" sz="2000" b="1" u="none" strike="noStrike" dirty="0">
                          <a:effectLst/>
                        </a:rPr>
                        <a:t>F1</a:t>
                      </a:r>
                      <a:endParaRPr lang="en-US" sz="20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ctr" fontAlgn="ctr"/>
                      <a:r>
                        <a:rPr lang="en-US" sz="2000" b="1" u="none" strike="noStrike" dirty="0">
                          <a:effectLst/>
                        </a:rPr>
                        <a:t>F2</a:t>
                      </a:r>
                      <a:endParaRPr lang="en-US" sz="20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ctr" fontAlgn="ctr"/>
                      <a:r>
                        <a:rPr lang="en-US" sz="2000" b="1" u="none" strike="noStrike" dirty="0">
                          <a:effectLst/>
                        </a:rPr>
                        <a:t>F3</a:t>
                      </a:r>
                      <a:endParaRPr lang="en-US" sz="20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ctr" fontAlgn="ctr"/>
                      <a:r>
                        <a:rPr lang="ja-JP" altLang="en-US" sz="2000" b="1" u="none" strike="noStrike" dirty="0">
                          <a:effectLst/>
                        </a:rPr>
                        <a:t>その他</a:t>
                      </a:r>
                      <a:endParaRPr lang="ja-JP" altLang="en-US" sz="20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2323426337"/>
                  </a:ext>
                </a:extLst>
              </a:tr>
              <a:tr h="472898">
                <a:tc>
                  <a:txBody>
                    <a:bodyPr/>
                    <a:lstStyle/>
                    <a:p>
                      <a:pPr algn="ctr" fontAlgn="ctr"/>
                      <a:r>
                        <a:rPr lang="ja-JP" altLang="en-US" sz="2000" u="none" strike="noStrike" dirty="0">
                          <a:effectLst/>
                        </a:rPr>
                        <a:t>大阪府全域</a:t>
                      </a:r>
                      <a:endParaRPr lang="ja-JP" altLang="en-US" sz="2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2000" u="none" strike="noStrike">
                          <a:effectLst/>
                        </a:rPr>
                        <a:t>14.1%</a:t>
                      </a:r>
                      <a:endParaRPr lang="en-US" altLang="ja-JP" sz="20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2000" u="none" strike="noStrike">
                          <a:effectLst/>
                        </a:rPr>
                        <a:t>12.0%</a:t>
                      </a:r>
                      <a:endParaRPr lang="en-US" altLang="ja-JP" sz="20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2000" u="none" strike="noStrike">
                          <a:effectLst/>
                        </a:rPr>
                        <a:t>43.7%</a:t>
                      </a:r>
                      <a:endParaRPr lang="en-US" altLang="ja-JP" sz="20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2000" u="none" strike="noStrike">
                          <a:effectLst/>
                        </a:rPr>
                        <a:t>19.5%</a:t>
                      </a:r>
                      <a:endParaRPr lang="en-US" altLang="ja-JP" sz="20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2000" u="none" strike="noStrike" dirty="0">
                          <a:effectLst/>
                        </a:rPr>
                        <a:t>10.7%</a:t>
                      </a:r>
                      <a:endParaRPr lang="en-US" altLang="ja-JP" sz="2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2494587229"/>
                  </a:ext>
                </a:extLst>
              </a:tr>
              <a:tr h="491812">
                <a:tc>
                  <a:txBody>
                    <a:bodyPr/>
                    <a:lstStyle/>
                    <a:p>
                      <a:pPr algn="ctr" fontAlgn="ctr"/>
                      <a:r>
                        <a:rPr lang="ja-JP" altLang="en-US" sz="2000" u="none" strike="noStrike" dirty="0">
                          <a:effectLst/>
                        </a:rPr>
                        <a:t>北河内</a:t>
                      </a:r>
                      <a:endParaRPr lang="ja-JP" altLang="en-US" sz="2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2000" u="none" strike="noStrike">
                          <a:effectLst/>
                        </a:rPr>
                        <a:t>9.8%</a:t>
                      </a:r>
                      <a:endParaRPr lang="en-US" altLang="ja-JP" sz="20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2000" u="none" strike="noStrike">
                          <a:effectLst/>
                        </a:rPr>
                        <a:t>6.9%</a:t>
                      </a:r>
                      <a:endParaRPr lang="en-US" altLang="ja-JP" sz="20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2000" u="none" strike="noStrike">
                          <a:effectLst/>
                        </a:rPr>
                        <a:t>59.8%</a:t>
                      </a:r>
                      <a:endParaRPr lang="en-US" altLang="ja-JP" sz="20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2000" u="none" strike="noStrike">
                          <a:effectLst/>
                        </a:rPr>
                        <a:t>14.7%</a:t>
                      </a:r>
                      <a:endParaRPr lang="en-US" altLang="ja-JP" sz="20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2000" u="none" strike="noStrike" dirty="0">
                          <a:effectLst/>
                        </a:rPr>
                        <a:t>8.8%</a:t>
                      </a:r>
                      <a:endParaRPr lang="en-US" altLang="ja-JP" sz="2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2610818820"/>
                  </a:ext>
                </a:extLst>
              </a:tr>
            </a:tbl>
          </a:graphicData>
        </a:graphic>
      </p:graphicFrame>
      <p:sp>
        <p:nvSpPr>
          <p:cNvPr id="5" name="テキスト ボックス 4"/>
          <p:cNvSpPr txBox="1"/>
          <p:nvPr/>
        </p:nvSpPr>
        <p:spPr>
          <a:xfrm>
            <a:off x="5529943" y="4962501"/>
            <a:ext cx="6662057" cy="1200329"/>
          </a:xfrm>
          <a:prstGeom prst="rect">
            <a:avLst/>
          </a:prstGeom>
          <a:noFill/>
        </p:spPr>
        <p:txBody>
          <a:bodyPr wrap="square" rtlCol="0">
            <a:spAutoFit/>
          </a:bodyPr>
          <a:lstStyle/>
          <a:p>
            <a:r>
              <a:rPr kumimoji="1" lang="en-US" altLang="ja-JP" dirty="0" smtClean="0"/>
              <a:t>F</a:t>
            </a:r>
            <a:r>
              <a:rPr kumimoji="1" lang="ja-JP" altLang="en-US" dirty="0" smtClean="0"/>
              <a:t>０：症状性を含む器質性精神障害</a:t>
            </a:r>
            <a:endParaRPr kumimoji="1" lang="en-US" altLang="ja-JP" dirty="0" smtClean="0"/>
          </a:p>
          <a:p>
            <a:r>
              <a:rPr lang="en-US" altLang="ja-JP" dirty="0" smtClean="0"/>
              <a:t>F</a:t>
            </a:r>
            <a:r>
              <a:rPr lang="ja-JP" altLang="en-US" dirty="0" smtClean="0"/>
              <a:t>１：精神作用物質使用における指針及び行動の障害</a:t>
            </a:r>
            <a:endParaRPr lang="en-US" altLang="ja-JP" dirty="0" smtClean="0"/>
          </a:p>
          <a:p>
            <a:r>
              <a:rPr kumimoji="1" lang="en-US" altLang="ja-JP" dirty="0" smtClean="0"/>
              <a:t>F</a:t>
            </a:r>
            <a:r>
              <a:rPr kumimoji="1" lang="ja-JP" altLang="en-US" dirty="0" smtClean="0"/>
              <a:t>２：統合失調症、統合失調型障害及び妄想性障害</a:t>
            </a:r>
            <a:endParaRPr kumimoji="1" lang="en-US" altLang="ja-JP" dirty="0" smtClean="0"/>
          </a:p>
          <a:p>
            <a:r>
              <a:rPr lang="en-US" altLang="ja-JP" dirty="0" smtClean="0"/>
              <a:t>F</a:t>
            </a:r>
            <a:r>
              <a:rPr lang="ja-JP" altLang="en-US" dirty="0" smtClean="0"/>
              <a:t>３：気分（感情）障害</a:t>
            </a:r>
            <a:endParaRPr kumimoji="1" lang="ja-JP" altLang="en-US" dirty="0"/>
          </a:p>
        </p:txBody>
      </p:sp>
      <p:sp>
        <p:nvSpPr>
          <p:cNvPr id="6" name="正方形/長方形 5"/>
          <p:cNvSpPr/>
          <p:nvPr/>
        </p:nvSpPr>
        <p:spPr>
          <a:xfrm>
            <a:off x="1141545" y="2601985"/>
            <a:ext cx="9334865" cy="501434"/>
          </a:xfrm>
          <a:prstGeom prst="rect">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6055227" y="1670660"/>
            <a:ext cx="1481646" cy="2875216"/>
          </a:xfrm>
          <a:prstGeom prst="rect">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3087981" y="1670660"/>
            <a:ext cx="1481646" cy="2875216"/>
          </a:xfrm>
          <a:prstGeom prst="rect">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0639228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入院期間</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23274753"/>
              </p:ext>
            </p:extLst>
          </p:nvPr>
        </p:nvGraphicFramePr>
        <p:xfrm>
          <a:off x="1660796" y="2467497"/>
          <a:ext cx="7979593" cy="2705394"/>
        </p:xfrm>
        <a:graphic>
          <a:graphicData uri="http://schemas.openxmlformats.org/drawingml/2006/table">
            <a:tbl>
              <a:tblPr>
                <a:tableStyleId>{5C22544A-7EE6-4342-B048-85BDC9FD1C3A}</a:tableStyleId>
              </a:tblPr>
              <a:tblGrid>
                <a:gridCol w="2490353">
                  <a:extLst>
                    <a:ext uri="{9D8B030D-6E8A-4147-A177-3AD203B41FA5}">
                      <a16:colId xmlns:a16="http://schemas.microsoft.com/office/drawing/2014/main" val="3472544660"/>
                    </a:ext>
                  </a:extLst>
                </a:gridCol>
                <a:gridCol w="2654600">
                  <a:extLst>
                    <a:ext uri="{9D8B030D-6E8A-4147-A177-3AD203B41FA5}">
                      <a16:colId xmlns:a16="http://schemas.microsoft.com/office/drawing/2014/main" val="2588174972"/>
                    </a:ext>
                  </a:extLst>
                </a:gridCol>
                <a:gridCol w="2834640">
                  <a:extLst>
                    <a:ext uri="{9D8B030D-6E8A-4147-A177-3AD203B41FA5}">
                      <a16:colId xmlns:a16="http://schemas.microsoft.com/office/drawing/2014/main" val="538601525"/>
                    </a:ext>
                  </a:extLst>
                </a:gridCol>
              </a:tblGrid>
              <a:tr h="444966">
                <a:tc>
                  <a:txBody>
                    <a:bodyPr/>
                    <a:lstStyle/>
                    <a:p>
                      <a:pPr algn="ctr" fontAlgn="ctr"/>
                      <a:r>
                        <a:rPr lang="ja-JP" altLang="en-US" sz="1800" b="1" u="none" strike="noStrike" dirty="0">
                          <a:effectLst/>
                        </a:rPr>
                        <a:t>　</a:t>
                      </a:r>
                      <a:r>
                        <a:rPr lang="ja-JP" altLang="en-US" sz="1800" b="1" u="none" strike="noStrike" dirty="0" smtClean="0">
                          <a:effectLst/>
                        </a:rPr>
                        <a:t>患者全体</a:t>
                      </a:r>
                      <a:endParaRPr lang="ja-JP" altLang="en-US" sz="18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ctr" fontAlgn="ctr"/>
                      <a:r>
                        <a:rPr lang="ja-JP" altLang="en-US" sz="1800" b="1" u="none" strike="noStrike" dirty="0">
                          <a:effectLst/>
                        </a:rPr>
                        <a:t>１年未満</a:t>
                      </a:r>
                      <a:endParaRPr lang="ja-JP" altLang="en-US" sz="18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ctr" fontAlgn="ctr"/>
                      <a:r>
                        <a:rPr lang="ja-JP" altLang="en-US" sz="1800" b="1" u="none" strike="noStrike" dirty="0">
                          <a:effectLst/>
                        </a:rPr>
                        <a:t>１年以上</a:t>
                      </a:r>
                      <a:endParaRPr lang="ja-JP" altLang="en-US" sz="18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59478369"/>
                  </a:ext>
                </a:extLst>
              </a:tr>
              <a:tr h="444966">
                <a:tc>
                  <a:txBody>
                    <a:bodyPr/>
                    <a:lstStyle/>
                    <a:p>
                      <a:pPr algn="ctr" fontAlgn="ctr"/>
                      <a:r>
                        <a:rPr lang="ja-JP" altLang="en-US" sz="1800" u="none" strike="noStrike" dirty="0">
                          <a:effectLst/>
                        </a:rPr>
                        <a:t>大阪府全域</a:t>
                      </a:r>
                      <a:endParaRPr lang="ja-JP" alt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800" u="none" strike="noStrike" dirty="0">
                          <a:effectLst/>
                        </a:rPr>
                        <a:t>41.6%</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800" u="none" strike="noStrike">
                          <a:effectLst/>
                        </a:rPr>
                        <a:t>58.4%</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1901825274"/>
                  </a:ext>
                </a:extLst>
              </a:tr>
              <a:tr h="462765">
                <a:tc>
                  <a:txBody>
                    <a:bodyPr/>
                    <a:lstStyle/>
                    <a:p>
                      <a:pPr algn="ctr" fontAlgn="ctr"/>
                      <a:r>
                        <a:rPr lang="ja-JP" altLang="en-US" sz="1800" u="none" strike="noStrike" dirty="0">
                          <a:effectLst/>
                        </a:rPr>
                        <a:t>北河内</a:t>
                      </a:r>
                      <a:endParaRPr lang="ja-JP" alt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800" u="none" strike="noStrike" dirty="0">
                          <a:effectLst/>
                        </a:rPr>
                        <a:t>46.3%</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800" u="none" strike="noStrike" dirty="0">
                          <a:effectLst/>
                        </a:rPr>
                        <a:t>53.7%</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3273293541"/>
                  </a:ext>
                </a:extLst>
              </a:tr>
              <a:tr h="444966">
                <a:tc>
                  <a:txBody>
                    <a:bodyPr/>
                    <a:lstStyle/>
                    <a:p>
                      <a:pPr algn="ctr" fontAlgn="ctr"/>
                      <a:r>
                        <a:rPr lang="ja-JP" altLang="en-US" sz="1800" b="1" u="none" strike="noStrike" dirty="0" smtClean="0">
                          <a:effectLst/>
                        </a:rPr>
                        <a:t>うち院内</a:t>
                      </a:r>
                      <a:r>
                        <a:rPr lang="ja-JP" altLang="en-US" sz="1800" b="1" u="none" strike="noStrike" dirty="0">
                          <a:effectLst/>
                        </a:rPr>
                        <a:t>寛解群</a:t>
                      </a:r>
                      <a:endParaRPr lang="ja-JP" altLang="en-US" sz="18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ctr" fontAlgn="ctr"/>
                      <a:r>
                        <a:rPr lang="ja-JP" altLang="en-US" sz="1800" b="1" u="none" strike="noStrike" dirty="0">
                          <a:effectLst/>
                        </a:rPr>
                        <a:t>１年未満</a:t>
                      </a:r>
                      <a:endParaRPr lang="ja-JP" altLang="en-US" sz="18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ctr" fontAlgn="ctr"/>
                      <a:r>
                        <a:rPr lang="ja-JP" altLang="en-US" sz="1800" b="1" u="none" strike="noStrike" dirty="0">
                          <a:effectLst/>
                        </a:rPr>
                        <a:t>１年以上</a:t>
                      </a:r>
                      <a:endParaRPr lang="ja-JP" altLang="en-US" sz="18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393327250"/>
                  </a:ext>
                </a:extLst>
              </a:tr>
              <a:tr h="444966">
                <a:tc>
                  <a:txBody>
                    <a:bodyPr/>
                    <a:lstStyle/>
                    <a:p>
                      <a:pPr algn="ctr" fontAlgn="ctr"/>
                      <a:r>
                        <a:rPr lang="ja-JP" altLang="en-US" sz="1800" u="none" strike="noStrike" dirty="0">
                          <a:effectLst/>
                        </a:rPr>
                        <a:t>大阪府全域</a:t>
                      </a:r>
                      <a:endParaRPr lang="ja-JP" alt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800" u="none" strike="noStrike">
                          <a:effectLst/>
                        </a:rPr>
                        <a:t>65.9%</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800" u="none" strike="noStrike" dirty="0">
                          <a:effectLst/>
                        </a:rPr>
                        <a:t>34.1%</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4098611350"/>
                  </a:ext>
                </a:extLst>
              </a:tr>
              <a:tr h="462765">
                <a:tc>
                  <a:txBody>
                    <a:bodyPr/>
                    <a:lstStyle/>
                    <a:p>
                      <a:pPr algn="ctr" fontAlgn="ctr"/>
                      <a:r>
                        <a:rPr lang="ja-JP" altLang="en-US" sz="1800" u="none" strike="noStrike" dirty="0">
                          <a:effectLst/>
                        </a:rPr>
                        <a:t>北河内</a:t>
                      </a:r>
                      <a:endParaRPr lang="ja-JP" alt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800" u="none" strike="noStrike">
                          <a:effectLst/>
                        </a:rPr>
                        <a:t>60.8%</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800" u="none" strike="noStrike" dirty="0">
                          <a:effectLst/>
                        </a:rPr>
                        <a:t>39.2%</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1600156590"/>
                  </a:ext>
                </a:extLst>
              </a:tr>
            </a:tbl>
          </a:graphicData>
        </a:graphic>
      </p:graphicFrame>
      <p:sp>
        <p:nvSpPr>
          <p:cNvPr id="5" name="正方形/長方形 4"/>
          <p:cNvSpPr/>
          <p:nvPr/>
        </p:nvSpPr>
        <p:spPr>
          <a:xfrm>
            <a:off x="1660796" y="3318760"/>
            <a:ext cx="7979593" cy="463531"/>
          </a:xfrm>
          <a:prstGeom prst="rect">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1660796" y="4709360"/>
            <a:ext cx="7979593" cy="463531"/>
          </a:xfrm>
          <a:prstGeom prst="rect">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1157203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退院予定及び退院阻害要因</a:t>
            </a:r>
            <a:endParaRPr kumimoji="1" lang="ja-JP" altLang="en-US" dirty="0"/>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1144450654"/>
              </p:ext>
            </p:extLst>
          </p:nvPr>
        </p:nvGraphicFramePr>
        <p:xfrm>
          <a:off x="1143906" y="1690688"/>
          <a:ext cx="9828894" cy="2029182"/>
        </p:xfrm>
        <a:graphic>
          <a:graphicData uri="http://schemas.openxmlformats.org/drawingml/2006/table">
            <a:tbl>
              <a:tblPr>
                <a:tableStyleId>{5C22544A-7EE6-4342-B048-85BDC9FD1C3A}</a:tableStyleId>
              </a:tblPr>
              <a:tblGrid>
                <a:gridCol w="5679014">
                  <a:extLst>
                    <a:ext uri="{9D8B030D-6E8A-4147-A177-3AD203B41FA5}">
                      <a16:colId xmlns:a16="http://schemas.microsoft.com/office/drawing/2014/main" val="3723467448"/>
                    </a:ext>
                  </a:extLst>
                </a:gridCol>
                <a:gridCol w="2294954">
                  <a:extLst>
                    <a:ext uri="{9D8B030D-6E8A-4147-A177-3AD203B41FA5}">
                      <a16:colId xmlns:a16="http://schemas.microsoft.com/office/drawing/2014/main" val="1147609432"/>
                    </a:ext>
                  </a:extLst>
                </a:gridCol>
                <a:gridCol w="1854926">
                  <a:extLst>
                    <a:ext uri="{9D8B030D-6E8A-4147-A177-3AD203B41FA5}">
                      <a16:colId xmlns:a16="http://schemas.microsoft.com/office/drawing/2014/main" val="287674313"/>
                    </a:ext>
                  </a:extLst>
                </a:gridCol>
              </a:tblGrid>
              <a:tr h="490339">
                <a:tc>
                  <a:txBody>
                    <a:bodyPr/>
                    <a:lstStyle/>
                    <a:p>
                      <a:pPr algn="l" fontAlgn="ctr"/>
                      <a:endParaRPr lang="ja-JP" alt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800" u="none" strike="noStrike" dirty="0">
                          <a:effectLst/>
                        </a:rPr>
                        <a:t>大阪府全域</a:t>
                      </a:r>
                      <a:endParaRPr lang="ja-JP" alt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800" u="none" strike="noStrike">
                          <a:effectLst/>
                        </a:rPr>
                        <a:t>北河内</a:t>
                      </a:r>
                      <a:endParaRPr lang="ja-JP" alt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637378947"/>
                  </a:ext>
                </a:extLst>
              </a:tr>
              <a:tr h="490339">
                <a:tc>
                  <a:txBody>
                    <a:bodyPr/>
                    <a:lstStyle/>
                    <a:p>
                      <a:pPr algn="l" fontAlgn="ctr"/>
                      <a:r>
                        <a:rPr lang="ja-JP" altLang="en-US" sz="1800" u="none" strike="noStrike" dirty="0">
                          <a:effectLst/>
                        </a:rPr>
                        <a:t>症状（主症状）が落ち着き、入院によらない形</a:t>
                      </a:r>
                      <a:r>
                        <a:rPr lang="ja-JP" altLang="en-US" sz="1800" u="none" strike="noStrike" dirty="0" smtClean="0">
                          <a:effectLst/>
                        </a:rPr>
                        <a:t>で</a:t>
                      </a:r>
                      <a:endParaRPr lang="en-US" altLang="ja-JP" sz="1800" u="none" strike="noStrike" dirty="0" smtClean="0">
                        <a:effectLst/>
                      </a:endParaRPr>
                    </a:p>
                    <a:p>
                      <a:pPr algn="l" fontAlgn="ctr"/>
                      <a:r>
                        <a:rPr lang="ja-JP" altLang="en-US" sz="1800" u="none" strike="noStrike" dirty="0" smtClean="0">
                          <a:effectLst/>
                        </a:rPr>
                        <a:t>治療</a:t>
                      </a:r>
                      <a:r>
                        <a:rPr lang="ja-JP" altLang="en-US" sz="1800" u="none" strike="noStrike" dirty="0">
                          <a:effectLst/>
                        </a:rPr>
                        <a:t>ができるまで回復</a:t>
                      </a:r>
                      <a:endParaRPr lang="ja-JP" alt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800" u="none" strike="noStrike" dirty="0">
                          <a:effectLst/>
                        </a:rPr>
                        <a:t>16.1%</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800" u="none" strike="noStrike" dirty="0" smtClean="0">
                          <a:effectLst/>
                        </a:rPr>
                        <a:t>18.7%</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1652083613"/>
                  </a:ext>
                </a:extLst>
              </a:tr>
              <a:tr h="490339">
                <a:tc>
                  <a:txBody>
                    <a:bodyPr/>
                    <a:lstStyle/>
                    <a:p>
                      <a:pPr algn="l" fontAlgn="ctr"/>
                      <a:r>
                        <a:rPr lang="ja-JP" altLang="en-US" sz="1800" u="none" strike="noStrike">
                          <a:effectLst/>
                        </a:rPr>
                        <a:t>病状（主症状）が不安定で入院による治療が必要</a:t>
                      </a:r>
                      <a:endParaRPr lang="ja-JP" alt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800" u="none" strike="noStrike">
                          <a:effectLst/>
                        </a:rPr>
                        <a:t>72.2%</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800" u="none" strike="noStrike" dirty="0" smtClean="0">
                          <a:effectLst/>
                        </a:rPr>
                        <a:t>69.0%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4164479053"/>
                  </a:ext>
                </a:extLst>
              </a:tr>
              <a:tr h="490339">
                <a:tc>
                  <a:txBody>
                    <a:bodyPr/>
                    <a:lstStyle/>
                    <a:p>
                      <a:pPr algn="l" fontAlgn="ctr"/>
                      <a:r>
                        <a:rPr lang="ja-JP" altLang="en-US" sz="1800" u="none" strike="noStrike">
                          <a:effectLst/>
                        </a:rPr>
                        <a:t>退院予定</a:t>
                      </a:r>
                      <a:endParaRPr lang="ja-JP" alt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800" u="none" strike="noStrike">
                          <a:effectLst/>
                        </a:rPr>
                        <a:t>11.8%</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800" u="none" strike="noStrike" dirty="0" smtClean="0">
                          <a:effectLst/>
                        </a:rPr>
                        <a:t>12.4%</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571284954"/>
                  </a:ext>
                </a:extLst>
              </a:tr>
            </a:tbl>
          </a:graphicData>
        </a:graphic>
      </p:graphicFrame>
      <p:graphicFrame>
        <p:nvGraphicFramePr>
          <p:cNvPr id="7" name="表 6"/>
          <p:cNvGraphicFramePr>
            <a:graphicFrameLocks noGrp="1"/>
          </p:cNvGraphicFramePr>
          <p:nvPr>
            <p:extLst>
              <p:ext uri="{D42A27DB-BD31-4B8C-83A1-F6EECF244321}">
                <p14:modId xmlns:p14="http://schemas.microsoft.com/office/powerpoint/2010/main" val="596328961"/>
              </p:ext>
            </p:extLst>
          </p:nvPr>
        </p:nvGraphicFramePr>
        <p:xfrm>
          <a:off x="1496604" y="4779485"/>
          <a:ext cx="8493398" cy="1529875"/>
        </p:xfrm>
        <a:graphic>
          <a:graphicData uri="http://schemas.openxmlformats.org/drawingml/2006/table">
            <a:tbl>
              <a:tblPr>
                <a:tableStyleId>{5C22544A-7EE6-4342-B048-85BDC9FD1C3A}</a:tableStyleId>
              </a:tblPr>
              <a:tblGrid>
                <a:gridCol w="4535310">
                  <a:extLst>
                    <a:ext uri="{9D8B030D-6E8A-4147-A177-3AD203B41FA5}">
                      <a16:colId xmlns:a16="http://schemas.microsoft.com/office/drawing/2014/main" val="634812061"/>
                    </a:ext>
                  </a:extLst>
                </a:gridCol>
                <a:gridCol w="1979044">
                  <a:extLst>
                    <a:ext uri="{9D8B030D-6E8A-4147-A177-3AD203B41FA5}">
                      <a16:colId xmlns:a16="http://schemas.microsoft.com/office/drawing/2014/main" val="3251070457"/>
                    </a:ext>
                  </a:extLst>
                </a:gridCol>
                <a:gridCol w="1979044">
                  <a:extLst>
                    <a:ext uri="{9D8B030D-6E8A-4147-A177-3AD203B41FA5}">
                      <a16:colId xmlns:a16="http://schemas.microsoft.com/office/drawing/2014/main" val="3147686074"/>
                    </a:ext>
                  </a:extLst>
                </a:gridCol>
              </a:tblGrid>
              <a:tr h="570998">
                <a:tc>
                  <a:txBody>
                    <a:bodyPr/>
                    <a:lstStyle/>
                    <a:p>
                      <a:pPr algn="l" fontAlgn="ctr"/>
                      <a:r>
                        <a:rPr lang="ja-JP" altLang="en-US" sz="1800" u="none" strike="noStrike" dirty="0">
                          <a:effectLst/>
                        </a:rPr>
                        <a:t>　</a:t>
                      </a:r>
                      <a:endParaRPr lang="ja-JP" alt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800" u="none" strike="noStrike" dirty="0">
                          <a:effectLst/>
                        </a:rPr>
                        <a:t>大阪府全域</a:t>
                      </a:r>
                      <a:endParaRPr lang="ja-JP" alt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800" u="none" strike="noStrike" dirty="0">
                          <a:effectLst/>
                        </a:rPr>
                        <a:t>北河内</a:t>
                      </a:r>
                      <a:endParaRPr lang="ja-JP" alt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3818097620"/>
                  </a:ext>
                </a:extLst>
              </a:tr>
              <a:tr h="490286">
                <a:tc>
                  <a:txBody>
                    <a:bodyPr/>
                    <a:lstStyle/>
                    <a:p>
                      <a:pPr algn="l" fontAlgn="ctr"/>
                      <a:r>
                        <a:rPr lang="ja-JP" altLang="en-US" sz="1800" u="none" strike="noStrike">
                          <a:effectLst/>
                        </a:rPr>
                        <a:t>退院阻害要因がある</a:t>
                      </a:r>
                      <a:endParaRPr lang="ja-JP" alt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800" u="none" strike="noStrike">
                          <a:effectLst/>
                        </a:rPr>
                        <a:t>92.2%</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800" u="none" strike="noStrike" dirty="0" smtClean="0">
                          <a:effectLst/>
                        </a:rPr>
                        <a:t>93.5%</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2177207429"/>
                  </a:ext>
                </a:extLst>
              </a:tr>
              <a:tr h="468591">
                <a:tc>
                  <a:txBody>
                    <a:bodyPr/>
                    <a:lstStyle/>
                    <a:p>
                      <a:pPr algn="l" fontAlgn="ctr"/>
                      <a:r>
                        <a:rPr lang="ja-JP" altLang="en-US" sz="1800" u="none" strike="noStrike">
                          <a:effectLst/>
                        </a:rPr>
                        <a:t>退院阻害要因はない</a:t>
                      </a:r>
                      <a:endParaRPr lang="ja-JP" alt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800" u="none" strike="noStrike">
                          <a:effectLst/>
                        </a:rPr>
                        <a:t>7.8%</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800" u="none" strike="noStrike" dirty="0" smtClean="0">
                          <a:effectLst/>
                        </a:rPr>
                        <a:t>6.5%</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410377190"/>
                  </a:ext>
                </a:extLst>
              </a:tr>
            </a:tbl>
          </a:graphicData>
        </a:graphic>
      </p:graphicFrame>
      <p:sp>
        <p:nvSpPr>
          <p:cNvPr id="8" name="テキスト ボックス 7"/>
          <p:cNvSpPr txBox="1"/>
          <p:nvPr/>
        </p:nvSpPr>
        <p:spPr>
          <a:xfrm>
            <a:off x="1084217" y="3932596"/>
            <a:ext cx="10269583" cy="646331"/>
          </a:xfrm>
          <a:prstGeom prst="rect">
            <a:avLst/>
          </a:prstGeom>
          <a:noFill/>
        </p:spPr>
        <p:txBody>
          <a:bodyPr wrap="square" rtlCol="0">
            <a:spAutoFit/>
          </a:bodyPr>
          <a:lstStyle/>
          <a:p>
            <a:r>
              <a:rPr lang="en-US" altLang="ja-JP" dirty="0" smtClean="0"/>
              <a:t>※</a:t>
            </a:r>
            <a:r>
              <a:rPr lang="ja-JP" altLang="en-US" dirty="0" smtClean="0"/>
              <a:t>上記「病状（主症状）が落ち着き、入院によらない形で治療ができるまで回復」した在院患者の</a:t>
            </a:r>
            <a:endParaRPr lang="en-US" altLang="ja-JP" dirty="0" smtClean="0"/>
          </a:p>
          <a:p>
            <a:r>
              <a:rPr kumimoji="1" lang="ja-JP" altLang="en-US" dirty="0" smtClean="0"/>
              <a:t>　うち、退院阻害要因の有無については以下の</a:t>
            </a:r>
            <a:r>
              <a:rPr lang="ja-JP" altLang="en-US" dirty="0"/>
              <a:t>とおり</a:t>
            </a:r>
            <a:endParaRPr kumimoji="1" lang="en-US" altLang="ja-JP" dirty="0" smtClean="0"/>
          </a:p>
        </p:txBody>
      </p:sp>
      <p:sp>
        <p:nvSpPr>
          <p:cNvPr id="6" name="正方形/長方形 5"/>
          <p:cNvSpPr/>
          <p:nvPr/>
        </p:nvSpPr>
        <p:spPr>
          <a:xfrm>
            <a:off x="9081657" y="1690688"/>
            <a:ext cx="1891143" cy="2029182"/>
          </a:xfrm>
          <a:prstGeom prst="rect">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7987148" y="4779485"/>
            <a:ext cx="2002854" cy="1529875"/>
          </a:xfrm>
          <a:prstGeom prst="rect">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1710231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3069" y="143057"/>
            <a:ext cx="10515600" cy="732155"/>
          </a:xfrm>
        </p:spPr>
        <p:txBody>
          <a:bodyPr/>
          <a:lstStyle/>
          <a:p>
            <a:r>
              <a:rPr lang="ja-JP" altLang="en-US" dirty="0"/>
              <a:t>退院阻害</a:t>
            </a:r>
            <a:r>
              <a:rPr lang="ja-JP" altLang="en-US" dirty="0" smtClean="0"/>
              <a:t>要因（全状態像）</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3098617935"/>
              </p:ext>
            </p:extLst>
          </p:nvPr>
        </p:nvGraphicFramePr>
        <p:xfrm>
          <a:off x="603069" y="992777"/>
          <a:ext cx="10630989" cy="5653087"/>
        </p:xfrm>
        <a:graphic>
          <a:graphicData uri="http://schemas.openxmlformats.org/drawingml/2006/table">
            <a:tbl>
              <a:tblPr>
                <a:tableStyleId>{5C22544A-7EE6-4342-B048-85BDC9FD1C3A}</a:tableStyleId>
              </a:tblPr>
              <a:tblGrid>
                <a:gridCol w="7495902">
                  <a:extLst>
                    <a:ext uri="{9D8B030D-6E8A-4147-A177-3AD203B41FA5}">
                      <a16:colId xmlns:a16="http://schemas.microsoft.com/office/drawing/2014/main" val="1758082376"/>
                    </a:ext>
                  </a:extLst>
                </a:gridCol>
                <a:gridCol w="1645920">
                  <a:extLst>
                    <a:ext uri="{9D8B030D-6E8A-4147-A177-3AD203B41FA5}">
                      <a16:colId xmlns:a16="http://schemas.microsoft.com/office/drawing/2014/main" val="3635872281"/>
                    </a:ext>
                  </a:extLst>
                </a:gridCol>
                <a:gridCol w="1489167">
                  <a:extLst>
                    <a:ext uri="{9D8B030D-6E8A-4147-A177-3AD203B41FA5}">
                      <a16:colId xmlns:a16="http://schemas.microsoft.com/office/drawing/2014/main" val="885698132"/>
                    </a:ext>
                  </a:extLst>
                </a:gridCol>
              </a:tblGrid>
              <a:tr h="0">
                <a:tc>
                  <a:txBody>
                    <a:bodyPr/>
                    <a:lstStyle/>
                    <a:p>
                      <a:pPr algn="l" fontAlgn="ctr"/>
                      <a:endParaRPr lang="ja-JP" altLang="en-US"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8773" marR="8773" marT="8773" marB="0" anchor="ctr"/>
                </a:tc>
                <a:tc>
                  <a:txBody>
                    <a:bodyPr/>
                    <a:lstStyle/>
                    <a:p>
                      <a:pPr algn="ctr" fontAlgn="ctr"/>
                      <a:r>
                        <a:rPr lang="ja-JP" altLang="en-US" sz="1800" u="none" strike="noStrike" dirty="0">
                          <a:effectLst/>
                        </a:rPr>
                        <a:t>大阪府</a:t>
                      </a:r>
                      <a:endParaRPr lang="ja-JP" alt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773" marR="8773" marT="8773" marB="0" anchor="ctr"/>
                </a:tc>
                <a:tc>
                  <a:txBody>
                    <a:bodyPr/>
                    <a:lstStyle/>
                    <a:p>
                      <a:pPr algn="ctr" fontAlgn="ctr"/>
                      <a:r>
                        <a:rPr lang="ja-JP" altLang="en-US" sz="1800" u="none" strike="noStrike" dirty="0">
                          <a:effectLst/>
                        </a:rPr>
                        <a:t>北河内</a:t>
                      </a:r>
                      <a:endParaRPr lang="ja-JP" alt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773" marR="8773" marT="8773" marB="0" anchor="ctr"/>
                </a:tc>
                <a:extLst>
                  <a:ext uri="{0D108BD9-81ED-4DB2-BD59-A6C34878D82A}">
                    <a16:rowId xmlns:a16="http://schemas.microsoft.com/office/drawing/2014/main" val="3833654084"/>
                  </a:ext>
                </a:extLst>
              </a:tr>
              <a:tr h="254113">
                <a:tc>
                  <a:txBody>
                    <a:bodyPr/>
                    <a:lstStyle/>
                    <a:p>
                      <a:pPr algn="l" fontAlgn="ctr"/>
                      <a:r>
                        <a:rPr lang="ja-JP" altLang="en-US" sz="1800" u="none" strike="noStrike" dirty="0">
                          <a:effectLst/>
                        </a:rPr>
                        <a:t>病状は落ち着いているが、時々不安定な病状が見られ</a:t>
                      </a:r>
                      <a:r>
                        <a:rPr lang="ja-JP" altLang="en-US" sz="1800" u="none" strike="noStrike" dirty="0" smtClean="0">
                          <a:effectLst/>
                        </a:rPr>
                        <a:t>、その</a:t>
                      </a:r>
                      <a:r>
                        <a:rPr lang="ja-JP" altLang="en-US" sz="1800" u="none" strike="noStrike" dirty="0">
                          <a:effectLst/>
                        </a:rPr>
                        <a:t>こと</a:t>
                      </a:r>
                      <a:r>
                        <a:rPr lang="ja-JP" altLang="en-US" sz="1800" u="none" strike="noStrike" dirty="0" smtClean="0">
                          <a:effectLst/>
                        </a:rPr>
                        <a:t>が</a:t>
                      </a:r>
                      <a:endParaRPr lang="en-US" altLang="ja-JP" sz="1800" u="none" strike="noStrike" dirty="0" smtClean="0">
                        <a:effectLst/>
                      </a:endParaRPr>
                    </a:p>
                    <a:p>
                      <a:pPr algn="l" fontAlgn="ctr"/>
                      <a:r>
                        <a:rPr lang="ja-JP" altLang="en-US" sz="1800" u="none" strike="noStrike" dirty="0" smtClean="0">
                          <a:effectLst/>
                        </a:rPr>
                        <a:t>退院</a:t>
                      </a:r>
                      <a:r>
                        <a:rPr lang="ja-JP" altLang="en-US" sz="1800" u="none" strike="noStrike" dirty="0">
                          <a:effectLst/>
                        </a:rPr>
                        <a:t>を阻害する要因になっている</a:t>
                      </a:r>
                      <a:endParaRPr lang="ja-JP" alt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773" marR="8773" marT="8773" marB="0" anchor="ctr"/>
                </a:tc>
                <a:tc>
                  <a:txBody>
                    <a:bodyPr/>
                    <a:lstStyle/>
                    <a:p>
                      <a:pPr algn="r" fontAlgn="ctr"/>
                      <a:r>
                        <a:rPr lang="en-US" altLang="ja-JP" sz="1800" u="none" strike="noStrike" dirty="0">
                          <a:effectLst/>
                        </a:rPr>
                        <a:t>38.4%</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773" marR="8773" marT="8773" marB="0" anchor="ctr"/>
                </a:tc>
                <a:tc>
                  <a:txBody>
                    <a:bodyPr/>
                    <a:lstStyle/>
                    <a:p>
                      <a:pPr algn="r" fontAlgn="ctr"/>
                      <a:r>
                        <a:rPr lang="en-US" altLang="ja-JP" sz="1800" u="none" strike="noStrike" dirty="0">
                          <a:effectLst/>
                        </a:rPr>
                        <a:t>39.7%</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773" marR="8773" marT="8773" marB="0" anchor="ctr"/>
                </a:tc>
                <a:extLst>
                  <a:ext uri="{0D108BD9-81ED-4DB2-BD59-A6C34878D82A}">
                    <a16:rowId xmlns:a16="http://schemas.microsoft.com/office/drawing/2014/main" val="1167445707"/>
                  </a:ext>
                </a:extLst>
              </a:tr>
              <a:tr h="219321">
                <a:tc>
                  <a:txBody>
                    <a:bodyPr/>
                    <a:lstStyle/>
                    <a:p>
                      <a:pPr algn="l" fontAlgn="ctr"/>
                      <a:r>
                        <a:rPr lang="ja-JP" altLang="en-US" sz="1800" u="none" strike="noStrike" dirty="0">
                          <a:effectLst/>
                        </a:rPr>
                        <a:t>病識がなく通院服薬の中断が予測される</a:t>
                      </a:r>
                      <a:endParaRPr lang="ja-JP" alt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773" marR="8773" marT="8773" marB="0" anchor="ctr"/>
                </a:tc>
                <a:tc>
                  <a:txBody>
                    <a:bodyPr/>
                    <a:lstStyle/>
                    <a:p>
                      <a:pPr algn="r" fontAlgn="ctr"/>
                      <a:r>
                        <a:rPr lang="en-US" altLang="ja-JP" sz="1800" u="none" strike="noStrike">
                          <a:effectLst/>
                        </a:rPr>
                        <a:t>31.6%</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773" marR="8773" marT="8773" marB="0" anchor="ctr"/>
                </a:tc>
                <a:tc>
                  <a:txBody>
                    <a:bodyPr/>
                    <a:lstStyle/>
                    <a:p>
                      <a:pPr algn="r" fontAlgn="ctr"/>
                      <a:r>
                        <a:rPr lang="en-US" altLang="ja-JP" sz="1800" u="none" strike="noStrike" dirty="0">
                          <a:effectLst/>
                        </a:rPr>
                        <a:t>31.9%</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773" marR="8773" marT="8773" marB="0" anchor="ctr"/>
                </a:tc>
                <a:extLst>
                  <a:ext uri="{0D108BD9-81ED-4DB2-BD59-A6C34878D82A}">
                    <a16:rowId xmlns:a16="http://schemas.microsoft.com/office/drawing/2014/main" val="2553725613"/>
                  </a:ext>
                </a:extLst>
              </a:tr>
              <a:tr h="219321">
                <a:tc>
                  <a:txBody>
                    <a:bodyPr/>
                    <a:lstStyle/>
                    <a:p>
                      <a:pPr algn="l" fontAlgn="ctr"/>
                      <a:r>
                        <a:rPr lang="ja-JP" altLang="en-US" sz="1800" u="none" strike="noStrike" dirty="0">
                          <a:effectLst/>
                        </a:rPr>
                        <a:t>反社会的行動が予想される</a:t>
                      </a:r>
                      <a:endParaRPr lang="ja-JP" alt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773" marR="8773" marT="8773" marB="0" anchor="ctr"/>
                </a:tc>
                <a:tc>
                  <a:txBody>
                    <a:bodyPr/>
                    <a:lstStyle/>
                    <a:p>
                      <a:pPr algn="r" fontAlgn="ctr"/>
                      <a:r>
                        <a:rPr lang="en-US" altLang="ja-JP" sz="1800" u="none" strike="noStrike">
                          <a:effectLst/>
                        </a:rPr>
                        <a:t>7.2%</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773" marR="8773" marT="8773" marB="0" anchor="ctr"/>
                </a:tc>
                <a:tc>
                  <a:txBody>
                    <a:bodyPr/>
                    <a:lstStyle/>
                    <a:p>
                      <a:pPr algn="r" fontAlgn="ctr"/>
                      <a:r>
                        <a:rPr lang="en-US" altLang="ja-JP" sz="1800" u="none" strike="noStrike" dirty="0">
                          <a:effectLst/>
                        </a:rPr>
                        <a:t>4.8%</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773" marR="8773" marT="8773" marB="0" anchor="ctr"/>
                </a:tc>
                <a:extLst>
                  <a:ext uri="{0D108BD9-81ED-4DB2-BD59-A6C34878D82A}">
                    <a16:rowId xmlns:a16="http://schemas.microsoft.com/office/drawing/2014/main" val="3337251419"/>
                  </a:ext>
                </a:extLst>
              </a:tr>
              <a:tr h="219321">
                <a:tc>
                  <a:txBody>
                    <a:bodyPr/>
                    <a:lstStyle/>
                    <a:p>
                      <a:pPr algn="l" fontAlgn="ctr"/>
                      <a:r>
                        <a:rPr lang="ja-JP" altLang="en-US" sz="1800" u="none" strike="noStrike" dirty="0">
                          <a:effectLst/>
                        </a:rPr>
                        <a:t>退院意欲が乏しい</a:t>
                      </a:r>
                      <a:endParaRPr lang="ja-JP" alt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773" marR="8773" marT="8773" marB="0" anchor="ctr"/>
                </a:tc>
                <a:tc>
                  <a:txBody>
                    <a:bodyPr/>
                    <a:lstStyle/>
                    <a:p>
                      <a:pPr algn="r" fontAlgn="ctr"/>
                      <a:r>
                        <a:rPr lang="en-US" altLang="ja-JP" sz="1800" u="none" strike="noStrike">
                          <a:effectLst/>
                        </a:rPr>
                        <a:t>36.9%</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773" marR="8773" marT="8773" marB="0" anchor="ctr"/>
                </a:tc>
                <a:tc>
                  <a:txBody>
                    <a:bodyPr/>
                    <a:lstStyle/>
                    <a:p>
                      <a:pPr algn="r" fontAlgn="ctr"/>
                      <a:r>
                        <a:rPr lang="en-US" altLang="ja-JP" sz="1800" u="none" strike="noStrike" dirty="0">
                          <a:effectLst/>
                        </a:rPr>
                        <a:t>34.9%</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773" marR="8773" marT="8773" marB="0" anchor="ctr"/>
                </a:tc>
                <a:extLst>
                  <a:ext uri="{0D108BD9-81ED-4DB2-BD59-A6C34878D82A}">
                    <a16:rowId xmlns:a16="http://schemas.microsoft.com/office/drawing/2014/main" val="1941337929"/>
                  </a:ext>
                </a:extLst>
              </a:tr>
              <a:tr h="219321">
                <a:tc>
                  <a:txBody>
                    <a:bodyPr/>
                    <a:lstStyle/>
                    <a:p>
                      <a:pPr algn="l" fontAlgn="ctr"/>
                      <a:r>
                        <a:rPr lang="ja-JP" altLang="en-US" sz="1800" u="none" strike="noStrike" dirty="0">
                          <a:solidFill>
                            <a:srgbClr val="FF0000"/>
                          </a:solidFill>
                          <a:effectLst/>
                        </a:rPr>
                        <a:t>現実認識が乏しい</a:t>
                      </a:r>
                      <a:endParaRPr lang="ja-JP" altLang="en-US" sz="1800" b="0" i="0" u="none" strike="noStrike" dirty="0">
                        <a:solidFill>
                          <a:srgbClr val="FF0000"/>
                        </a:solidFill>
                        <a:effectLst/>
                        <a:latin typeface="游ゴシック" panose="020B0400000000000000" pitchFamily="50" charset="-128"/>
                        <a:ea typeface="游ゴシック" panose="020B0400000000000000" pitchFamily="50" charset="-128"/>
                      </a:endParaRPr>
                    </a:p>
                  </a:txBody>
                  <a:tcPr marL="8773" marR="8773" marT="8773" marB="0" anchor="ctr"/>
                </a:tc>
                <a:tc>
                  <a:txBody>
                    <a:bodyPr/>
                    <a:lstStyle/>
                    <a:p>
                      <a:pPr algn="r" fontAlgn="ctr"/>
                      <a:r>
                        <a:rPr lang="en-US" altLang="ja-JP" sz="1800" u="none" strike="noStrike">
                          <a:effectLst/>
                        </a:rPr>
                        <a:t>44.6%</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773" marR="8773" marT="8773" marB="0" anchor="ctr"/>
                </a:tc>
                <a:tc>
                  <a:txBody>
                    <a:bodyPr/>
                    <a:lstStyle/>
                    <a:p>
                      <a:pPr algn="r" fontAlgn="ctr"/>
                      <a:r>
                        <a:rPr lang="en-US" altLang="ja-JP" sz="1800" u="none" strike="noStrike" dirty="0">
                          <a:solidFill>
                            <a:srgbClr val="FF0000"/>
                          </a:solidFill>
                          <a:effectLst/>
                        </a:rPr>
                        <a:t>50.2%</a:t>
                      </a:r>
                      <a:endParaRPr lang="en-US" altLang="ja-JP" sz="1800" b="0" i="0" u="none" strike="noStrike" dirty="0">
                        <a:solidFill>
                          <a:srgbClr val="FF0000"/>
                        </a:solidFill>
                        <a:effectLst/>
                        <a:latin typeface="游ゴシック" panose="020B0400000000000000" pitchFamily="50" charset="-128"/>
                        <a:ea typeface="游ゴシック" panose="020B0400000000000000" pitchFamily="50" charset="-128"/>
                      </a:endParaRPr>
                    </a:p>
                  </a:txBody>
                  <a:tcPr marL="8773" marR="8773" marT="8773" marB="0" anchor="ctr"/>
                </a:tc>
                <a:extLst>
                  <a:ext uri="{0D108BD9-81ED-4DB2-BD59-A6C34878D82A}">
                    <a16:rowId xmlns:a16="http://schemas.microsoft.com/office/drawing/2014/main" val="290691751"/>
                  </a:ext>
                </a:extLst>
              </a:tr>
              <a:tr h="219321">
                <a:tc>
                  <a:txBody>
                    <a:bodyPr/>
                    <a:lstStyle/>
                    <a:p>
                      <a:pPr algn="l" fontAlgn="ctr"/>
                      <a:r>
                        <a:rPr lang="ja-JP" altLang="en-US" sz="1800" u="none" strike="noStrike" dirty="0">
                          <a:effectLst/>
                        </a:rPr>
                        <a:t>退院による環境変化への不安が強い</a:t>
                      </a:r>
                      <a:endParaRPr lang="ja-JP" alt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773" marR="8773" marT="8773" marB="0" anchor="ctr"/>
                </a:tc>
                <a:tc>
                  <a:txBody>
                    <a:bodyPr/>
                    <a:lstStyle/>
                    <a:p>
                      <a:pPr algn="r" fontAlgn="ctr"/>
                      <a:r>
                        <a:rPr lang="en-US" altLang="ja-JP" sz="1800" u="none" strike="noStrike">
                          <a:effectLst/>
                        </a:rPr>
                        <a:t>32.1%</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773" marR="8773" marT="8773" marB="0" anchor="ctr"/>
                </a:tc>
                <a:tc>
                  <a:txBody>
                    <a:bodyPr/>
                    <a:lstStyle/>
                    <a:p>
                      <a:pPr algn="r" fontAlgn="ctr"/>
                      <a:r>
                        <a:rPr lang="en-US" altLang="ja-JP" sz="1800" u="none" strike="noStrike" dirty="0">
                          <a:effectLst/>
                        </a:rPr>
                        <a:t>32.8%</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773" marR="8773" marT="8773" marB="0" anchor="ctr"/>
                </a:tc>
                <a:extLst>
                  <a:ext uri="{0D108BD9-81ED-4DB2-BD59-A6C34878D82A}">
                    <a16:rowId xmlns:a16="http://schemas.microsoft.com/office/drawing/2014/main" val="2879861916"/>
                  </a:ext>
                </a:extLst>
              </a:tr>
              <a:tr h="219321">
                <a:tc>
                  <a:txBody>
                    <a:bodyPr/>
                    <a:lstStyle/>
                    <a:p>
                      <a:pPr algn="l" fontAlgn="ctr"/>
                      <a:r>
                        <a:rPr lang="ja-JP" altLang="en-US" sz="1800" u="none" strike="noStrike" dirty="0">
                          <a:effectLst/>
                        </a:rPr>
                        <a:t>援助者との対人関係が持てない</a:t>
                      </a:r>
                      <a:endParaRPr lang="ja-JP" alt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773" marR="8773" marT="8773" marB="0" anchor="ctr"/>
                </a:tc>
                <a:tc>
                  <a:txBody>
                    <a:bodyPr/>
                    <a:lstStyle/>
                    <a:p>
                      <a:pPr algn="r" fontAlgn="ctr"/>
                      <a:r>
                        <a:rPr lang="en-US" altLang="ja-JP" sz="1800" u="none" strike="noStrike">
                          <a:effectLst/>
                        </a:rPr>
                        <a:t>10.7%</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773" marR="8773" marT="8773" marB="0" anchor="ctr"/>
                </a:tc>
                <a:tc>
                  <a:txBody>
                    <a:bodyPr/>
                    <a:lstStyle/>
                    <a:p>
                      <a:pPr algn="r" fontAlgn="ctr"/>
                      <a:r>
                        <a:rPr lang="en-US" altLang="ja-JP" sz="1800" u="none" strike="noStrike" dirty="0">
                          <a:effectLst/>
                        </a:rPr>
                        <a:t>18.3%</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773" marR="8773" marT="8773" marB="0" anchor="ctr"/>
                </a:tc>
                <a:extLst>
                  <a:ext uri="{0D108BD9-81ED-4DB2-BD59-A6C34878D82A}">
                    <a16:rowId xmlns:a16="http://schemas.microsoft.com/office/drawing/2014/main" val="2089620361"/>
                  </a:ext>
                </a:extLst>
              </a:tr>
              <a:tr h="219321">
                <a:tc>
                  <a:txBody>
                    <a:bodyPr/>
                    <a:lstStyle/>
                    <a:p>
                      <a:pPr algn="l" fontAlgn="ctr"/>
                      <a:r>
                        <a:rPr lang="ja-JP" altLang="en-US" sz="1800" u="none" strike="noStrike" dirty="0">
                          <a:solidFill>
                            <a:srgbClr val="FF0000"/>
                          </a:solidFill>
                          <a:effectLst/>
                        </a:rPr>
                        <a:t>家事（食事・洗濯・金銭管理など）ができない</a:t>
                      </a:r>
                      <a:endParaRPr lang="ja-JP" altLang="en-US" sz="1800" b="0" i="0" u="none" strike="noStrike" dirty="0">
                        <a:solidFill>
                          <a:srgbClr val="FF0000"/>
                        </a:solidFill>
                        <a:effectLst/>
                        <a:latin typeface="游ゴシック" panose="020B0400000000000000" pitchFamily="50" charset="-128"/>
                        <a:ea typeface="游ゴシック" panose="020B0400000000000000" pitchFamily="50" charset="-128"/>
                      </a:endParaRPr>
                    </a:p>
                  </a:txBody>
                  <a:tcPr marL="8773" marR="8773" marT="8773" marB="0" anchor="ctr"/>
                </a:tc>
                <a:tc>
                  <a:txBody>
                    <a:bodyPr/>
                    <a:lstStyle/>
                    <a:p>
                      <a:pPr algn="r" fontAlgn="ctr"/>
                      <a:r>
                        <a:rPr lang="en-US" altLang="ja-JP" sz="1800" u="none" strike="noStrike">
                          <a:effectLst/>
                        </a:rPr>
                        <a:t>36.5%</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773" marR="8773" marT="8773" marB="0" anchor="ctr"/>
                </a:tc>
                <a:tc>
                  <a:txBody>
                    <a:bodyPr/>
                    <a:lstStyle/>
                    <a:p>
                      <a:pPr algn="r" fontAlgn="ctr"/>
                      <a:r>
                        <a:rPr lang="en-US" altLang="ja-JP" sz="1800" u="none" strike="noStrike" dirty="0">
                          <a:solidFill>
                            <a:srgbClr val="FF0000"/>
                          </a:solidFill>
                          <a:effectLst/>
                        </a:rPr>
                        <a:t>40.2%</a:t>
                      </a:r>
                      <a:endParaRPr lang="en-US" altLang="ja-JP" sz="1800" b="0" i="0" u="none" strike="noStrike" dirty="0">
                        <a:solidFill>
                          <a:srgbClr val="FF0000"/>
                        </a:solidFill>
                        <a:effectLst/>
                        <a:latin typeface="游ゴシック" panose="020B0400000000000000" pitchFamily="50" charset="-128"/>
                        <a:ea typeface="游ゴシック" panose="020B0400000000000000" pitchFamily="50" charset="-128"/>
                      </a:endParaRPr>
                    </a:p>
                  </a:txBody>
                  <a:tcPr marL="8773" marR="8773" marT="8773" marB="0" anchor="ctr"/>
                </a:tc>
                <a:extLst>
                  <a:ext uri="{0D108BD9-81ED-4DB2-BD59-A6C34878D82A}">
                    <a16:rowId xmlns:a16="http://schemas.microsoft.com/office/drawing/2014/main" val="3553479908"/>
                  </a:ext>
                </a:extLst>
              </a:tr>
              <a:tr h="219321">
                <a:tc>
                  <a:txBody>
                    <a:bodyPr/>
                    <a:lstStyle/>
                    <a:p>
                      <a:pPr algn="l" fontAlgn="ctr"/>
                      <a:r>
                        <a:rPr lang="ja-JP" altLang="en-US" sz="1800" u="none" strike="noStrike" dirty="0">
                          <a:effectLst/>
                        </a:rPr>
                        <a:t>家族がいない、本人をサポートする機能が実質ない</a:t>
                      </a:r>
                      <a:endParaRPr lang="ja-JP" alt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773" marR="8773" marT="8773" marB="0" anchor="ctr"/>
                </a:tc>
                <a:tc>
                  <a:txBody>
                    <a:bodyPr/>
                    <a:lstStyle/>
                    <a:p>
                      <a:pPr algn="r" fontAlgn="ctr"/>
                      <a:r>
                        <a:rPr lang="en-US" altLang="ja-JP" sz="1800" u="none" strike="noStrike">
                          <a:effectLst/>
                        </a:rPr>
                        <a:t>18.3%</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773" marR="8773" marT="8773" marB="0" anchor="ctr"/>
                </a:tc>
                <a:tc>
                  <a:txBody>
                    <a:bodyPr/>
                    <a:lstStyle/>
                    <a:p>
                      <a:pPr algn="r" fontAlgn="ctr"/>
                      <a:r>
                        <a:rPr lang="en-US" altLang="ja-JP" sz="1800" u="none" strike="noStrike" dirty="0">
                          <a:effectLst/>
                        </a:rPr>
                        <a:t>18.8%</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773" marR="8773" marT="8773" marB="0" anchor="ctr"/>
                </a:tc>
                <a:extLst>
                  <a:ext uri="{0D108BD9-81ED-4DB2-BD59-A6C34878D82A}">
                    <a16:rowId xmlns:a16="http://schemas.microsoft.com/office/drawing/2014/main" val="3370548589"/>
                  </a:ext>
                </a:extLst>
              </a:tr>
              <a:tr h="219321">
                <a:tc>
                  <a:txBody>
                    <a:bodyPr/>
                    <a:lstStyle/>
                    <a:p>
                      <a:pPr algn="l" fontAlgn="ctr"/>
                      <a:r>
                        <a:rPr lang="ja-JP" altLang="en-US" sz="1800" u="none" strike="noStrike" dirty="0">
                          <a:effectLst/>
                        </a:rPr>
                        <a:t>家族から退院に反対がある</a:t>
                      </a:r>
                      <a:endParaRPr lang="ja-JP" alt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773" marR="8773" marT="8773" marB="0" anchor="ctr"/>
                </a:tc>
                <a:tc>
                  <a:txBody>
                    <a:bodyPr/>
                    <a:lstStyle/>
                    <a:p>
                      <a:pPr algn="r" fontAlgn="ctr"/>
                      <a:r>
                        <a:rPr lang="en-US" altLang="ja-JP" sz="1800" u="none" strike="noStrike">
                          <a:effectLst/>
                        </a:rPr>
                        <a:t>22.3%</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773" marR="8773" marT="8773" marB="0" anchor="ctr"/>
                </a:tc>
                <a:tc>
                  <a:txBody>
                    <a:bodyPr/>
                    <a:lstStyle/>
                    <a:p>
                      <a:pPr algn="r" fontAlgn="ctr"/>
                      <a:r>
                        <a:rPr lang="en-US" altLang="ja-JP" sz="1800" u="none" strike="noStrike" dirty="0">
                          <a:effectLst/>
                        </a:rPr>
                        <a:t>26.2%</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773" marR="8773" marT="8773" marB="0" anchor="ctr"/>
                </a:tc>
                <a:extLst>
                  <a:ext uri="{0D108BD9-81ED-4DB2-BD59-A6C34878D82A}">
                    <a16:rowId xmlns:a16="http://schemas.microsoft.com/office/drawing/2014/main" val="704562989"/>
                  </a:ext>
                </a:extLst>
              </a:tr>
              <a:tr h="219321">
                <a:tc>
                  <a:txBody>
                    <a:bodyPr/>
                    <a:lstStyle/>
                    <a:p>
                      <a:pPr algn="l" fontAlgn="ctr"/>
                      <a:r>
                        <a:rPr lang="ja-JP" altLang="en-US" sz="1800" u="none" strike="noStrike" dirty="0">
                          <a:solidFill>
                            <a:srgbClr val="FF0000"/>
                          </a:solidFill>
                          <a:effectLst/>
                        </a:rPr>
                        <a:t>住まいの確保が出来ない</a:t>
                      </a:r>
                      <a:endParaRPr lang="ja-JP" altLang="en-US" sz="1800" b="0" i="0" u="none" strike="noStrike" dirty="0">
                        <a:solidFill>
                          <a:srgbClr val="FF0000"/>
                        </a:solidFill>
                        <a:effectLst/>
                        <a:latin typeface="游ゴシック" panose="020B0400000000000000" pitchFamily="50" charset="-128"/>
                        <a:ea typeface="游ゴシック" panose="020B0400000000000000" pitchFamily="50" charset="-128"/>
                      </a:endParaRPr>
                    </a:p>
                  </a:txBody>
                  <a:tcPr marL="8773" marR="8773" marT="8773" marB="0" anchor="ctr"/>
                </a:tc>
                <a:tc>
                  <a:txBody>
                    <a:bodyPr/>
                    <a:lstStyle/>
                    <a:p>
                      <a:pPr algn="r" fontAlgn="ctr"/>
                      <a:r>
                        <a:rPr lang="en-US" altLang="ja-JP" sz="1800" u="none" strike="noStrike">
                          <a:effectLst/>
                        </a:rPr>
                        <a:t>36.9%</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773" marR="8773" marT="8773" marB="0" anchor="ctr"/>
                </a:tc>
                <a:tc>
                  <a:txBody>
                    <a:bodyPr/>
                    <a:lstStyle/>
                    <a:p>
                      <a:pPr algn="r" fontAlgn="ctr"/>
                      <a:r>
                        <a:rPr lang="en-US" altLang="ja-JP" sz="1800" u="none" strike="noStrike" dirty="0">
                          <a:solidFill>
                            <a:srgbClr val="FF0000"/>
                          </a:solidFill>
                          <a:effectLst/>
                        </a:rPr>
                        <a:t>50.7%</a:t>
                      </a:r>
                      <a:endParaRPr lang="en-US" altLang="ja-JP" sz="1800" b="0" i="0" u="none" strike="noStrike" dirty="0">
                        <a:solidFill>
                          <a:srgbClr val="FF0000"/>
                        </a:solidFill>
                        <a:effectLst/>
                        <a:latin typeface="游ゴシック" panose="020B0400000000000000" pitchFamily="50" charset="-128"/>
                        <a:ea typeface="游ゴシック" panose="020B0400000000000000" pitchFamily="50" charset="-128"/>
                      </a:endParaRPr>
                    </a:p>
                  </a:txBody>
                  <a:tcPr marL="8773" marR="8773" marT="8773" marB="0" anchor="ctr"/>
                </a:tc>
                <a:extLst>
                  <a:ext uri="{0D108BD9-81ED-4DB2-BD59-A6C34878D82A}">
                    <a16:rowId xmlns:a16="http://schemas.microsoft.com/office/drawing/2014/main" val="4039760064"/>
                  </a:ext>
                </a:extLst>
              </a:tr>
              <a:tr h="219321">
                <a:tc>
                  <a:txBody>
                    <a:bodyPr/>
                    <a:lstStyle/>
                    <a:p>
                      <a:pPr algn="l" fontAlgn="ctr"/>
                      <a:r>
                        <a:rPr lang="ja-JP" altLang="en-US" sz="1800" u="none" strike="noStrike">
                          <a:effectLst/>
                        </a:rPr>
                        <a:t>生活費の確保が出来ない</a:t>
                      </a:r>
                      <a:endParaRPr lang="ja-JP" alt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773" marR="8773" marT="8773" marB="0" anchor="ctr"/>
                </a:tc>
                <a:tc>
                  <a:txBody>
                    <a:bodyPr/>
                    <a:lstStyle/>
                    <a:p>
                      <a:pPr algn="r" fontAlgn="ctr"/>
                      <a:r>
                        <a:rPr lang="en-US" altLang="ja-JP" sz="1800" u="none" strike="noStrike" dirty="0">
                          <a:effectLst/>
                        </a:rPr>
                        <a:t>4.4%</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773" marR="8773" marT="8773" marB="0" anchor="ctr"/>
                </a:tc>
                <a:tc>
                  <a:txBody>
                    <a:bodyPr/>
                    <a:lstStyle/>
                    <a:p>
                      <a:pPr algn="r" fontAlgn="ctr"/>
                      <a:r>
                        <a:rPr lang="en-US" altLang="ja-JP" sz="1800" u="none" strike="noStrike" dirty="0">
                          <a:effectLst/>
                        </a:rPr>
                        <a:t>5.7%</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773" marR="8773" marT="8773" marB="0" anchor="ctr"/>
                </a:tc>
                <a:extLst>
                  <a:ext uri="{0D108BD9-81ED-4DB2-BD59-A6C34878D82A}">
                    <a16:rowId xmlns:a16="http://schemas.microsoft.com/office/drawing/2014/main" val="2379160512"/>
                  </a:ext>
                </a:extLst>
              </a:tr>
              <a:tr h="219321">
                <a:tc>
                  <a:txBody>
                    <a:bodyPr/>
                    <a:lstStyle/>
                    <a:p>
                      <a:pPr algn="l" fontAlgn="ctr"/>
                      <a:r>
                        <a:rPr lang="ja-JP" altLang="en-US" sz="1800" u="none" strike="noStrike">
                          <a:effectLst/>
                        </a:rPr>
                        <a:t>日常生活を支える制度がない</a:t>
                      </a:r>
                      <a:endParaRPr lang="ja-JP" alt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773" marR="8773" marT="8773" marB="0" anchor="ctr"/>
                </a:tc>
                <a:tc>
                  <a:txBody>
                    <a:bodyPr/>
                    <a:lstStyle/>
                    <a:p>
                      <a:pPr algn="r" fontAlgn="ctr"/>
                      <a:r>
                        <a:rPr lang="en-US" altLang="ja-JP" sz="1800" u="none" strike="noStrike" dirty="0">
                          <a:effectLst/>
                        </a:rPr>
                        <a:t>7.1%</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773" marR="8773" marT="8773" marB="0" anchor="ctr"/>
                </a:tc>
                <a:tc>
                  <a:txBody>
                    <a:bodyPr/>
                    <a:lstStyle/>
                    <a:p>
                      <a:pPr algn="r" fontAlgn="ctr"/>
                      <a:r>
                        <a:rPr lang="en-US" altLang="ja-JP" sz="1800" u="none" strike="noStrike" dirty="0">
                          <a:effectLst/>
                        </a:rPr>
                        <a:t>13.1%</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773" marR="8773" marT="8773" marB="0" anchor="ctr"/>
                </a:tc>
                <a:extLst>
                  <a:ext uri="{0D108BD9-81ED-4DB2-BD59-A6C34878D82A}">
                    <a16:rowId xmlns:a16="http://schemas.microsoft.com/office/drawing/2014/main" val="1782009883"/>
                  </a:ext>
                </a:extLst>
              </a:tr>
              <a:tr h="219321">
                <a:tc>
                  <a:txBody>
                    <a:bodyPr/>
                    <a:lstStyle/>
                    <a:p>
                      <a:pPr algn="l" fontAlgn="ctr"/>
                      <a:r>
                        <a:rPr lang="ja-JP" altLang="en-US" sz="1800" u="none" strike="noStrike">
                          <a:effectLst/>
                        </a:rPr>
                        <a:t>救急診療体制がない</a:t>
                      </a:r>
                      <a:endParaRPr lang="ja-JP" alt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773" marR="8773" marT="8773" marB="0" anchor="ctr"/>
                </a:tc>
                <a:tc>
                  <a:txBody>
                    <a:bodyPr/>
                    <a:lstStyle/>
                    <a:p>
                      <a:pPr algn="r" fontAlgn="ctr"/>
                      <a:r>
                        <a:rPr lang="en-US" altLang="ja-JP" sz="1800" u="none" strike="noStrike" dirty="0">
                          <a:effectLst/>
                        </a:rPr>
                        <a:t>1.2%</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773" marR="8773" marT="8773" marB="0" anchor="ctr"/>
                </a:tc>
                <a:tc>
                  <a:txBody>
                    <a:bodyPr/>
                    <a:lstStyle/>
                    <a:p>
                      <a:pPr algn="r" fontAlgn="ctr"/>
                      <a:r>
                        <a:rPr lang="en-US" altLang="ja-JP" sz="1800" u="none" strike="noStrike" dirty="0">
                          <a:effectLst/>
                        </a:rPr>
                        <a:t>8.7%</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773" marR="8773" marT="8773" marB="0" anchor="ctr"/>
                </a:tc>
                <a:extLst>
                  <a:ext uri="{0D108BD9-81ED-4DB2-BD59-A6C34878D82A}">
                    <a16:rowId xmlns:a16="http://schemas.microsoft.com/office/drawing/2014/main" val="2263416676"/>
                  </a:ext>
                </a:extLst>
              </a:tr>
              <a:tr h="219321">
                <a:tc>
                  <a:txBody>
                    <a:bodyPr/>
                    <a:lstStyle/>
                    <a:p>
                      <a:pPr algn="l" fontAlgn="ctr"/>
                      <a:r>
                        <a:rPr lang="ja-JP" altLang="en-US" sz="1800" u="none" strike="noStrike" dirty="0">
                          <a:effectLst/>
                        </a:rPr>
                        <a:t>退院に向けてサポートする人的資源が乏しい</a:t>
                      </a:r>
                      <a:endParaRPr lang="ja-JP" alt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773" marR="8773" marT="8773" marB="0" anchor="ctr"/>
                </a:tc>
                <a:tc>
                  <a:txBody>
                    <a:bodyPr/>
                    <a:lstStyle/>
                    <a:p>
                      <a:pPr algn="r" fontAlgn="ctr"/>
                      <a:r>
                        <a:rPr lang="en-US" altLang="ja-JP" sz="1800" u="none" strike="noStrike" dirty="0">
                          <a:effectLst/>
                        </a:rPr>
                        <a:t>10.8%</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773" marR="8773" marT="8773" marB="0" anchor="ctr"/>
                </a:tc>
                <a:tc>
                  <a:txBody>
                    <a:bodyPr/>
                    <a:lstStyle/>
                    <a:p>
                      <a:pPr algn="r" fontAlgn="ctr"/>
                      <a:r>
                        <a:rPr lang="en-US" altLang="ja-JP" sz="1800" u="none" strike="noStrike" dirty="0" smtClean="0">
                          <a:effectLst/>
                        </a:rPr>
                        <a:t>20.5%</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773" marR="8773" marT="8773" marB="0" anchor="ctr"/>
                </a:tc>
                <a:extLst>
                  <a:ext uri="{0D108BD9-81ED-4DB2-BD59-A6C34878D82A}">
                    <a16:rowId xmlns:a16="http://schemas.microsoft.com/office/drawing/2014/main" val="1079413573"/>
                  </a:ext>
                </a:extLst>
              </a:tr>
              <a:tr h="219321">
                <a:tc>
                  <a:txBody>
                    <a:bodyPr/>
                    <a:lstStyle/>
                    <a:p>
                      <a:pPr algn="l" fontAlgn="ctr"/>
                      <a:r>
                        <a:rPr lang="ja-JP" altLang="en-US" sz="1800" u="none" strike="noStrike" dirty="0">
                          <a:effectLst/>
                        </a:rPr>
                        <a:t>退院後サポート・マネジメントする人的資源が乏しい</a:t>
                      </a:r>
                      <a:endParaRPr lang="ja-JP" alt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773" marR="8773" marT="8773" marB="0" anchor="ctr"/>
                </a:tc>
                <a:tc>
                  <a:txBody>
                    <a:bodyPr/>
                    <a:lstStyle/>
                    <a:p>
                      <a:pPr algn="r" fontAlgn="ctr"/>
                      <a:r>
                        <a:rPr lang="en-US" altLang="ja-JP" sz="1800" u="none" strike="noStrike" dirty="0">
                          <a:effectLst/>
                        </a:rPr>
                        <a:t>12.6%</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773" marR="8773" marT="8773" marB="0" anchor="ctr"/>
                </a:tc>
                <a:tc>
                  <a:txBody>
                    <a:bodyPr/>
                    <a:lstStyle/>
                    <a:p>
                      <a:pPr algn="r" fontAlgn="ctr"/>
                      <a:r>
                        <a:rPr lang="en-US" altLang="ja-JP" sz="1800" u="none" strike="noStrike" dirty="0">
                          <a:effectLst/>
                        </a:rPr>
                        <a:t>22.7%</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773" marR="8773" marT="8773" marB="0" anchor="ctr"/>
                </a:tc>
                <a:extLst>
                  <a:ext uri="{0D108BD9-81ED-4DB2-BD59-A6C34878D82A}">
                    <a16:rowId xmlns:a16="http://schemas.microsoft.com/office/drawing/2014/main" val="1519099857"/>
                  </a:ext>
                </a:extLst>
              </a:tr>
              <a:tr h="219321">
                <a:tc>
                  <a:txBody>
                    <a:bodyPr/>
                    <a:lstStyle/>
                    <a:p>
                      <a:pPr algn="l" fontAlgn="ctr"/>
                      <a:r>
                        <a:rPr lang="ja-JP" altLang="en-US" sz="1800" u="none" strike="noStrike">
                          <a:effectLst/>
                        </a:rPr>
                        <a:t>住所地と入院先の距離があり支援体制をとりにくい</a:t>
                      </a:r>
                      <a:endParaRPr lang="ja-JP" alt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773" marR="8773" marT="8773" marB="0" anchor="ctr"/>
                </a:tc>
                <a:tc>
                  <a:txBody>
                    <a:bodyPr/>
                    <a:lstStyle/>
                    <a:p>
                      <a:pPr algn="r" fontAlgn="ctr"/>
                      <a:r>
                        <a:rPr lang="en-US" altLang="ja-JP" sz="1800" u="none" strike="noStrike">
                          <a:effectLst/>
                        </a:rPr>
                        <a:t>2.2%</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773" marR="8773" marT="8773" marB="0" anchor="ctr"/>
                </a:tc>
                <a:tc>
                  <a:txBody>
                    <a:bodyPr/>
                    <a:lstStyle/>
                    <a:p>
                      <a:pPr algn="r" fontAlgn="ctr"/>
                      <a:r>
                        <a:rPr lang="en-US" altLang="ja-JP" sz="1800" u="none" strike="noStrike" dirty="0">
                          <a:effectLst/>
                        </a:rPr>
                        <a:t>0.0%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773" marR="8773" marT="8773" marB="0" anchor="ctr"/>
                </a:tc>
                <a:extLst>
                  <a:ext uri="{0D108BD9-81ED-4DB2-BD59-A6C34878D82A}">
                    <a16:rowId xmlns:a16="http://schemas.microsoft.com/office/drawing/2014/main" val="641631679"/>
                  </a:ext>
                </a:extLst>
              </a:tr>
              <a:tr h="219321">
                <a:tc>
                  <a:txBody>
                    <a:bodyPr/>
                    <a:lstStyle/>
                    <a:p>
                      <a:pPr algn="l" fontAlgn="ctr"/>
                      <a:r>
                        <a:rPr lang="ja-JP" altLang="en-US" sz="1800" u="none" strike="noStrike" dirty="0">
                          <a:effectLst/>
                        </a:rPr>
                        <a:t>その他の退院阻害要因がある</a:t>
                      </a:r>
                      <a:endParaRPr lang="ja-JP" alt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773" marR="8773" marT="8773" marB="0" anchor="ctr"/>
                </a:tc>
                <a:tc>
                  <a:txBody>
                    <a:bodyPr/>
                    <a:lstStyle/>
                    <a:p>
                      <a:pPr algn="r" fontAlgn="ctr"/>
                      <a:r>
                        <a:rPr lang="en-US" altLang="ja-JP" sz="1800" u="none" strike="noStrike">
                          <a:effectLst/>
                        </a:rPr>
                        <a:t>7.4%</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773" marR="8773" marT="8773" marB="0" anchor="ctr"/>
                </a:tc>
                <a:tc>
                  <a:txBody>
                    <a:bodyPr/>
                    <a:lstStyle/>
                    <a:p>
                      <a:pPr algn="r" fontAlgn="ctr"/>
                      <a:r>
                        <a:rPr lang="en-US" altLang="ja-JP" sz="1800" u="none" strike="noStrike" dirty="0">
                          <a:effectLst/>
                        </a:rPr>
                        <a:t>10.0%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773" marR="8773" marT="8773" marB="0" anchor="ctr"/>
                </a:tc>
                <a:extLst>
                  <a:ext uri="{0D108BD9-81ED-4DB2-BD59-A6C34878D82A}">
                    <a16:rowId xmlns:a16="http://schemas.microsoft.com/office/drawing/2014/main" val="1456124407"/>
                  </a:ext>
                </a:extLst>
              </a:tr>
            </a:tbl>
          </a:graphicData>
        </a:graphic>
      </p:graphicFrame>
      <p:sp>
        <p:nvSpPr>
          <p:cNvPr id="5" name="正方形/長方形 4"/>
          <p:cNvSpPr/>
          <p:nvPr/>
        </p:nvSpPr>
        <p:spPr>
          <a:xfrm>
            <a:off x="9760529" y="992776"/>
            <a:ext cx="1473529" cy="5653087"/>
          </a:xfrm>
          <a:prstGeom prst="rect">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0417743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3069" y="143057"/>
            <a:ext cx="10515600" cy="732155"/>
          </a:xfrm>
        </p:spPr>
        <p:txBody>
          <a:bodyPr>
            <a:normAutofit/>
          </a:bodyPr>
          <a:lstStyle/>
          <a:p>
            <a:r>
              <a:rPr lang="ja-JP" altLang="en-US" dirty="0"/>
              <a:t>退院阻害</a:t>
            </a:r>
            <a:r>
              <a:rPr lang="ja-JP" altLang="en-US" dirty="0" smtClean="0"/>
              <a:t>要因（全状態像</a:t>
            </a:r>
            <a:r>
              <a:rPr lang="ja-JP" altLang="en-US" dirty="0"/>
              <a:t>　</a:t>
            </a:r>
            <a:r>
              <a:rPr lang="ja-JP" altLang="en-US" dirty="0" smtClean="0"/>
              <a:t>参考資料１）</a:t>
            </a:r>
            <a:endParaRPr kumimoji="1" lang="ja-JP" altLang="en-US" dirty="0"/>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3328669852"/>
              </p:ext>
            </p:extLst>
          </p:nvPr>
        </p:nvGraphicFramePr>
        <p:xfrm>
          <a:off x="511629" y="744584"/>
          <a:ext cx="11140439" cy="5696494"/>
        </p:xfrm>
        <a:graphic>
          <a:graphicData uri="http://schemas.openxmlformats.org/drawingml/2006/table">
            <a:tbl>
              <a:tblPr>
                <a:tableStyleId>{5C22544A-7EE6-4342-B048-85BDC9FD1C3A}</a:tableStyleId>
              </a:tblPr>
              <a:tblGrid>
                <a:gridCol w="6337375">
                  <a:extLst>
                    <a:ext uri="{9D8B030D-6E8A-4147-A177-3AD203B41FA5}">
                      <a16:colId xmlns:a16="http://schemas.microsoft.com/office/drawing/2014/main" val="4195416462"/>
                    </a:ext>
                  </a:extLst>
                </a:gridCol>
                <a:gridCol w="1200766">
                  <a:extLst>
                    <a:ext uri="{9D8B030D-6E8A-4147-A177-3AD203B41FA5}">
                      <a16:colId xmlns:a16="http://schemas.microsoft.com/office/drawing/2014/main" val="427035560"/>
                    </a:ext>
                  </a:extLst>
                </a:gridCol>
                <a:gridCol w="1200766">
                  <a:extLst>
                    <a:ext uri="{9D8B030D-6E8A-4147-A177-3AD203B41FA5}">
                      <a16:colId xmlns:a16="http://schemas.microsoft.com/office/drawing/2014/main" val="16737807"/>
                    </a:ext>
                  </a:extLst>
                </a:gridCol>
                <a:gridCol w="1200766">
                  <a:extLst>
                    <a:ext uri="{9D8B030D-6E8A-4147-A177-3AD203B41FA5}">
                      <a16:colId xmlns:a16="http://schemas.microsoft.com/office/drawing/2014/main" val="2219509082"/>
                    </a:ext>
                  </a:extLst>
                </a:gridCol>
                <a:gridCol w="1200766">
                  <a:extLst>
                    <a:ext uri="{9D8B030D-6E8A-4147-A177-3AD203B41FA5}">
                      <a16:colId xmlns:a16="http://schemas.microsoft.com/office/drawing/2014/main" val="1197719233"/>
                    </a:ext>
                  </a:extLst>
                </a:gridCol>
              </a:tblGrid>
              <a:tr h="326570">
                <a:tc>
                  <a:txBody>
                    <a:bodyPr/>
                    <a:lstStyle/>
                    <a:p>
                      <a:pPr algn="ctr" fontAlgn="ctr"/>
                      <a:endParaRPr lang="ja-JP" alt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tc>
                  <a:txBody>
                    <a:bodyPr/>
                    <a:lstStyle/>
                    <a:p>
                      <a:pPr algn="ctr" fontAlgn="ctr"/>
                      <a:r>
                        <a:rPr lang="ja-JP" altLang="en-US" sz="1800" u="none" strike="noStrike" dirty="0">
                          <a:effectLst/>
                        </a:rPr>
                        <a:t>大阪府</a:t>
                      </a:r>
                      <a:endParaRPr lang="ja-JP" alt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tc>
                  <a:txBody>
                    <a:bodyPr/>
                    <a:lstStyle/>
                    <a:p>
                      <a:pPr algn="ctr" fontAlgn="ctr"/>
                      <a:r>
                        <a:rPr lang="ja-JP" altLang="en-US" sz="1800" u="none" strike="noStrike" dirty="0">
                          <a:effectLst/>
                        </a:rPr>
                        <a:t>北河内</a:t>
                      </a:r>
                      <a:endParaRPr lang="ja-JP" alt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tc>
                  <a:txBody>
                    <a:bodyPr/>
                    <a:lstStyle/>
                    <a:p>
                      <a:pPr algn="ctr" fontAlgn="ctr"/>
                      <a:r>
                        <a:rPr lang="ja-JP" altLang="en-US" sz="1800" u="none" strike="noStrike" dirty="0">
                          <a:effectLst/>
                        </a:rPr>
                        <a:t>豊能</a:t>
                      </a:r>
                      <a:endParaRPr lang="ja-JP" alt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tc>
                  <a:txBody>
                    <a:bodyPr/>
                    <a:lstStyle/>
                    <a:p>
                      <a:pPr algn="ctr" fontAlgn="ctr"/>
                      <a:r>
                        <a:rPr lang="ja-JP" altLang="en-US" sz="1800" u="none" strike="noStrike" dirty="0">
                          <a:effectLst/>
                        </a:rPr>
                        <a:t>三島</a:t>
                      </a:r>
                      <a:endParaRPr lang="ja-JP" alt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extLst>
                  <a:ext uri="{0D108BD9-81ED-4DB2-BD59-A6C34878D82A}">
                    <a16:rowId xmlns:a16="http://schemas.microsoft.com/office/drawing/2014/main" val="2711456753"/>
                  </a:ext>
                </a:extLst>
              </a:tr>
              <a:tr h="545039">
                <a:tc>
                  <a:txBody>
                    <a:bodyPr/>
                    <a:lstStyle/>
                    <a:p>
                      <a:pPr algn="l" fontAlgn="ctr"/>
                      <a:r>
                        <a:rPr lang="ja-JP" altLang="en-US" sz="1800" u="none" strike="noStrike" dirty="0">
                          <a:effectLst/>
                        </a:rPr>
                        <a:t>病状は落ち着いているが、時々不安定な病状が見られ、</a:t>
                      </a:r>
                      <a:br>
                        <a:rPr lang="ja-JP" altLang="en-US" sz="1800" u="none" strike="noStrike" dirty="0">
                          <a:effectLst/>
                        </a:rPr>
                      </a:br>
                      <a:r>
                        <a:rPr lang="ja-JP" altLang="en-US" sz="1800" u="none" strike="noStrike" dirty="0">
                          <a:effectLst/>
                        </a:rPr>
                        <a:t>そのことが退院を阻害する要因になっている</a:t>
                      </a:r>
                      <a:endParaRPr lang="ja-JP" alt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tc>
                  <a:txBody>
                    <a:bodyPr/>
                    <a:lstStyle/>
                    <a:p>
                      <a:pPr algn="r" fontAlgn="ctr"/>
                      <a:r>
                        <a:rPr lang="en-US" altLang="ja-JP" sz="1800" u="none" strike="noStrike" dirty="0">
                          <a:effectLst/>
                        </a:rPr>
                        <a:t>38.4%</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773" marR="8773" marT="8773" marB="0" anchor="ctr"/>
                </a:tc>
                <a:tc>
                  <a:txBody>
                    <a:bodyPr/>
                    <a:lstStyle/>
                    <a:p>
                      <a:pPr algn="r" fontAlgn="ctr"/>
                      <a:r>
                        <a:rPr lang="en-US" altLang="ja-JP" sz="1800" u="none" strike="noStrike" dirty="0">
                          <a:solidFill>
                            <a:schemeClr val="tx1"/>
                          </a:solidFill>
                          <a:effectLst/>
                        </a:rPr>
                        <a:t>39.7%</a:t>
                      </a:r>
                      <a:endParaRPr lang="en-US" altLang="ja-JP" sz="18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8773" marR="8773" marT="8773" marB="0" anchor="ctr"/>
                </a:tc>
                <a:tc>
                  <a:txBody>
                    <a:bodyPr/>
                    <a:lstStyle/>
                    <a:p>
                      <a:pPr algn="r" fontAlgn="ctr"/>
                      <a:r>
                        <a:rPr lang="en-US" altLang="ja-JP" sz="1800" u="none" strike="noStrike" dirty="0">
                          <a:effectLst/>
                        </a:rPr>
                        <a:t>38.6%</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tc>
                  <a:txBody>
                    <a:bodyPr/>
                    <a:lstStyle/>
                    <a:p>
                      <a:pPr algn="r" fontAlgn="ctr"/>
                      <a:r>
                        <a:rPr lang="en-US" altLang="ja-JP" sz="1800" u="none" strike="noStrike">
                          <a:effectLst/>
                        </a:rPr>
                        <a:t>31.9%</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extLst>
                  <a:ext uri="{0D108BD9-81ED-4DB2-BD59-A6C34878D82A}">
                    <a16:rowId xmlns:a16="http://schemas.microsoft.com/office/drawing/2014/main" val="938244126"/>
                  </a:ext>
                </a:extLst>
              </a:tr>
              <a:tr h="272519">
                <a:tc>
                  <a:txBody>
                    <a:bodyPr/>
                    <a:lstStyle/>
                    <a:p>
                      <a:pPr algn="l" fontAlgn="ctr"/>
                      <a:r>
                        <a:rPr lang="ja-JP" altLang="en-US" sz="1800" u="none" strike="noStrike">
                          <a:effectLst/>
                        </a:rPr>
                        <a:t>病識がなく通院服薬の中断が予測される</a:t>
                      </a:r>
                      <a:endParaRPr lang="ja-JP" alt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tc>
                  <a:txBody>
                    <a:bodyPr/>
                    <a:lstStyle/>
                    <a:p>
                      <a:pPr algn="r" fontAlgn="ctr"/>
                      <a:r>
                        <a:rPr lang="en-US" altLang="ja-JP" sz="1800" u="none" strike="noStrike">
                          <a:effectLst/>
                        </a:rPr>
                        <a:t>31.6%</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773" marR="8773" marT="8773" marB="0" anchor="ctr"/>
                </a:tc>
                <a:tc>
                  <a:txBody>
                    <a:bodyPr/>
                    <a:lstStyle/>
                    <a:p>
                      <a:pPr algn="r" fontAlgn="ctr"/>
                      <a:r>
                        <a:rPr lang="en-US" altLang="ja-JP" sz="1800" u="none" strike="noStrike" dirty="0">
                          <a:solidFill>
                            <a:schemeClr val="tx1"/>
                          </a:solidFill>
                          <a:effectLst/>
                        </a:rPr>
                        <a:t>31.9%</a:t>
                      </a:r>
                      <a:endParaRPr lang="en-US" altLang="ja-JP" sz="18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8773" marR="8773" marT="8773" marB="0" anchor="ctr"/>
                </a:tc>
                <a:tc>
                  <a:txBody>
                    <a:bodyPr/>
                    <a:lstStyle/>
                    <a:p>
                      <a:pPr algn="r" fontAlgn="ctr"/>
                      <a:r>
                        <a:rPr lang="en-US" altLang="ja-JP" sz="1800" u="none" strike="noStrike" dirty="0">
                          <a:effectLst/>
                        </a:rPr>
                        <a:t>27.0%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tc>
                  <a:txBody>
                    <a:bodyPr/>
                    <a:lstStyle/>
                    <a:p>
                      <a:pPr algn="r" fontAlgn="ctr"/>
                      <a:r>
                        <a:rPr lang="en-US" altLang="ja-JP" sz="1800" u="none" strike="noStrike" dirty="0">
                          <a:effectLst/>
                        </a:rPr>
                        <a:t>40.0%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extLst>
                  <a:ext uri="{0D108BD9-81ED-4DB2-BD59-A6C34878D82A}">
                    <a16:rowId xmlns:a16="http://schemas.microsoft.com/office/drawing/2014/main" val="2616260581"/>
                  </a:ext>
                </a:extLst>
              </a:tr>
              <a:tr h="272519">
                <a:tc>
                  <a:txBody>
                    <a:bodyPr/>
                    <a:lstStyle/>
                    <a:p>
                      <a:pPr algn="l" fontAlgn="ctr"/>
                      <a:r>
                        <a:rPr lang="ja-JP" altLang="en-US" sz="1800" u="none" strike="noStrike">
                          <a:effectLst/>
                        </a:rPr>
                        <a:t>反社会的行動が予想される</a:t>
                      </a:r>
                      <a:endParaRPr lang="ja-JP" alt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tc>
                  <a:txBody>
                    <a:bodyPr/>
                    <a:lstStyle/>
                    <a:p>
                      <a:pPr algn="r" fontAlgn="ctr"/>
                      <a:r>
                        <a:rPr lang="en-US" altLang="ja-JP" sz="1800" u="none" strike="noStrike">
                          <a:effectLst/>
                        </a:rPr>
                        <a:t>7.2%</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773" marR="8773" marT="8773" marB="0" anchor="ctr"/>
                </a:tc>
                <a:tc>
                  <a:txBody>
                    <a:bodyPr/>
                    <a:lstStyle/>
                    <a:p>
                      <a:pPr algn="r" fontAlgn="ctr"/>
                      <a:r>
                        <a:rPr lang="en-US" altLang="ja-JP" sz="1800" u="none" strike="noStrike" dirty="0">
                          <a:solidFill>
                            <a:schemeClr val="tx1"/>
                          </a:solidFill>
                          <a:effectLst/>
                        </a:rPr>
                        <a:t>4.8%</a:t>
                      </a:r>
                      <a:endParaRPr lang="en-US" altLang="ja-JP" sz="18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8773" marR="8773" marT="8773" marB="0" anchor="ctr"/>
                </a:tc>
                <a:tc>
                  <a:txBody>
                    <a:bodyPr/>
                    <a:lstStyle/>
                    <a:p>
                      <a:pPr algn="r" fontAlgn="ctr"/>
                      <a:r>
                        <a:rPr lang="en-US" altLang="ja-JP" sz="1800" u="none" strike="noStrike">
                          <a:effectLst/>
                        </a:rPr>
                        <a:t>5.3%</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tc>
                  <a:txBody>
                    <a:bodyPr/>
                    <a:lstStyle/>
                    <a:p>
                      <a:pPr algn="r" fontAlgn="ctr"/>
                      <a:r>
                        <a:rPr lang="en-US" altLang="ja-JP" sz="1800" u="none" strike="noStrike" dirty="0">
                          <a:effectLst/>
                        </a:rPr>
                        <a:t>4.4%</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extLst>
                  <a:ext uri="{0D108BD9-81ED-4DB2-BD59-A6C34878D82A}">
                    <a16:rowId xmlns:a16="http://schemas.microsoft.com/office/drawing/2014/main" val="2598295559"/>
                  </a:ext>
                </a:extLst>
              </a:tr>
              <a:tr h="272519">
                <a:tc>
                  <a:txBody>
                    <a:bodyPr/>
                    <a:lstStyle/>
                    <a:p>
                      <a:pPr algn="l" fontAlgn="ctr"/>
                      <a:r>
                        <a:rPr lang="ja-JP" altLang="en-US" sz="1800" u="none" strike="noStrike">
                          <a:effectLst/>
                        </a:rPr>
                        <a:t>退院意欲が乏しい</a:t>
                      </a:r>
                      <a:endParaRPr lang="ja-JP" alt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tc>
                  <a:txBody>
                    <a:bodyPr/>
                    <a:lstStyle/>
                    <a:p>
                      <a:pPr algn="r" fontAlgn="ctr"/>
                      <a:r>
                        <a:rPr lang="en-US" altLang="ja-JP" sz="1800" u="none" strike="noStrike">
                          <a:effectLst/>
                        </a:rPr>
                        <a:t>36.9%</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773" marR="8773" marT="8773" marB="0" anchor="ctr"/>
                </a:tc>
                <a:tc>
                  <a:txBody>
                    <a:bodyPr/>
                    <a:lstStyle/>
                    <a:p>
                      <a:pPr algn="r" fontAlgn="ctr"/>
                      <a:r>
                        <a:rPr lang="en-US" altLang="ja-JP" sz="1800" u="none" strike="noStrike" dirty="0">
                          <a:solidFill>
                            <a:schemeClr val="tx1"/>
                          </a:solidFill>
                          <a:effectLst/>
                        </a:rPr>
                        <a:t>34.9%</a:t>
                      </a:r>
                      <a:endParaRPr lang="en-US" altLang="ja-JP" sz="18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8773" marR="8773" marT="8773" marB="0" anchor="ctr"/>
                </a:tc>
                <a:tc>
                  <a:txBody>
                    <a:bodyPr/>
                    <a:lstStyle/>
                    <a:p>
                      <a:pPr algn="r" fontAlgn="ctr"/>
                      <a:r>
                        <a:rPr lang="en-US" altLang="ja-JP" sz="1800" u="none" strike="noStrike">
                          <a:effectLst/>
                        </a:rPr>
                        <a:t>27.0%</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tc>
                  <a:txBody>
                    <a:bodyPr/>
                    <a:lstStyle/>
                    <a:p>
                      <a:pPr algn="r" fontAlgn="ctr"/>
                      <a:r>
                        <a:rPr lang="en-US" altLang="ja-JP" sz="1800" u="none" strike="noStrike" dirty="0">
                          <a:effectLst/>
                        </a:rPr>
                        <a:t>48.8%</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extLst>
                  <a:ext uri="{0D108BD9-81ED-4DB2-BD59-A6C34878D82A}">
                    <a16:rowId xmlns:a16="http://schemas.microsoft.com/office/drawing/2014/main" val="1668641388"/>
                  </a:ext>
                </a:extLst>
              </a:tr>
              <a:tr h="272519">
                <a:tc>
                  <a:txBody>
                    <a:bodyPr/>
                    <a:lstStyle/>
                    <a:p>
                      <a:pPr algn="l" fontAlgn="ctr"/>
                      <a:r>
                        <a:rPr lang="ja-JP" altLang="en-US" sz="1800" u="none" strike="noStrike">
                          <a:effectLst/>
                        </a:rPr>
                        <a:t>現実認識が乏しい</a:t>
                      </a:r>
                      <a:endParaRPr lang="ja-JP" alt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tc>
                  <a:txBody>
                    <a:bodyPr/>
                    <a:lstStyle/>
                    <a:p>
                      <a:pPr algn="r" fontAlgn="ctr"/>
                      <a:r>
                        <a:rPr lang="en-US" altLang="ja-JP" sz="1800" u="none" strike="noStrike">
                          <a:effectLst/>
                        </a:rPr>
                        <a:t>44.6%</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773" marR="8773" marT="8773" marB="0" anchor="ctr"/>
                </a:tc>
                <a:tc>
                  <a:txBody>
                    <a:bodyPr/>
                    <a:lstStyle/>
                    <a:p>
                      <a:pPr algn="r" fontAlgn="ctr"/>
                      <a:r>
                        <a:rPr lang="en-US" altLang="ja-JP" sz="1800" u="none" strike="noStrike" dirty="0">
                          <a:solidFill>
                            <a:schemeClr val="tx1"/>
                          </a:solidFill>
                          <a:effectLst/>
                        </a:rPr>
                        <a:t>50.2%</a:t>
                      </a:r>
                      <a:endParaRPr lang="en-US" altLang="ja-JP" sz="18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8773" marR="8773" marT="8773" marB="0" anchor="ctr"/>
                </a:tc>
                <a:tc>
                  <a:txBody>
                    <a:bodyPr/>
                    <a:lstStyle/>
                    <a:p>
                      <a:pPr algn="r" fontAlgn="ctr"/>
                      <a:r>
                        <a:rPr lang="en-US" altLang="ja-JP" sz="1800" u="none" strike="noStrike">
                          <a:effectLst/>
                        </a:rPr>
                        <a:t>40.7%</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tc>
                  <a:txBody>
                    <a:bodyPr/>
                    <a:lstStyle/>
                    <a:p>
                      <a:pPr algn="r" fontAlgn="ctr"/>
                      <a:r>
                        <a:rPr lang="en-US" altLang="ja-JP" sz="1800" u="none" strike="noStrike" dirty="0">
                          <a:effectLst/>
                        </a:rPr>
                        <a:t>48.8%</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extLst>
                  <a:ext uri="{0D108BD9-81ED-4DB2-BD59-A6C34878D82A}">
                    <a16:rowId xmlns:a16="http://schemas.microsoft.com/office/drawing/2014/main" val="928108299"/>
                  </a:ext>
                </a:extLst>
              </a:tr>
              <a:tr h="272519">
                <a:tc>
                  <a:txBody>
                    <a:bodyPr/>
                    <a:lstStyle/>
                    <a:p>
                      <a:pPr algn="l" fontAlgn="ctr"/>
                      <a:r>
                        <a:rPr lang="ja-JP" altLang="en-US" sz="1800" u="none" strike="noStrike">
                          <a:effectLst/>
                        </a:rPr>
                        <a:t>退院による環境変化への不安が強い</a:t>
                      </a:r>
                      <a:endParaRPr lang="ja-JP" alt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tc>
                  <a:txBody>
                    <a:bodyPr/>
                    <a:lstStyle/>
                    <a:p>
                      <a:pPr algn="r" fontAlgn="ctr"/>
                      <a:r>
                        <a:rPr lang="en-US" altLang="ja-JP" sz="1800" u="none" strike="noStrike">
                          <a:effectLst/>
                        </a:rPr>
                        <a:t>32.1%</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773" marR="8773" marT="8773" marB="0" anchor="ctr"/>
                </a:tc>
                <a:tc>
                  <a:txBody>
                    <a:bodyPr/>
                    <a:lstStyle/>
                    <a:p>
                      <a:pPr algn="r" fontAlgn="ctr"/>
                      <a:r>
                        <a:rPr lang="en-US" altLang="ja-JP" sz="1800" u="none" strike="noStrike" dirty="0">
                          <a:solidFill>
                            <a:schemeClr val="tx1"/>
                          </a:solidFill>
                          <a:effectLst/>
                        </a:rPr>
                        <a:t>32.8%</a:t>
                      </a:r>
                      <a:endParaRPr lang="en-US" altLang="ja-JP" sz="18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8773" marR="8773" marT="8773" marB="0" anchor="ctr"/>
                </a:tc>
                <a:tc>
                  <a:txBody>
                    <a:bodyPr/>
                    <a:lstStyle/>
                    <a:p>
                      <a:pPr algn="r" fontAlgn="ctr"/>
                      <a:r>
                        <a:rPr lang="en-US" altLang="ja-JP" sz="1800" u="none" strike="noStrike">
                          <a:effectLst/>
                        </a:rPr>
                        <a:t>30.7%</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tc>
                  <a:txBody>
                    <a:bodyPr/>
                    <a:lstStyle/>
                    <a:p>
                      <a:pPr algn="r" fontAlgn="ctr"/>
                      <a:r>
                        <a:rPr lang="en-US" altLang="ja-JP" sz="1800" u="none" strike="noStrike" dirty="0">
                          <a:effectLst/>
                        </a:rPr>
                        <a:t>38.1%</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extLst>
                  <a:ext uri="{0D108BD9-81ED-4DB2-BD59-A6C34878D82A}">
                    <a16:rowId xmlns:a16="http://schemas.microsoft.com/office/drawing/2014/main" val="2713872821"/>
                  </a:ext>
                </a:extLst>
              </a:tr>
              <a:tr h="272519">
                <a:tc>
                  <a:txBody>
                    <a:bodyPr/>
                    <a:lstStyle/>
                    <a:p>
                      <a:pPr algn="l" fontAlgn="ctr"/>
                      <a:r>
                        <a:rPr lang="ja-JP" altLang="en-US" sz="1800" u="none" strike="noStrike">
                          <a:effectLst/>
                        </a:rPr>
                        <a:t>援助者との対人関係が持てない</a:t>
                      </a:r>
                      <a:endParaRPr lang="ja-JP" alt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tc>
                  <a:txBody>
                    <a:bodyPr/>
                    <a:lstStyle/>
                    <a:p>
                      <a:pPr algn="r" fontAlgn="ctr"/>
                      <a:r>
                        <a:rPr lang="en-US" altLang="ja-JP" sz="1800" u="none" strike="noStrike">
                          <a:effectLst/>
                        </a:rPr>
                        <a:t>10.7%</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773" marR="8773" marT="8773" marB="0" anchor="ctr"/>
                </a:tc>
                <a:tc>
                  <a:txBody>
                    <a:bodyPr/>
                    <a:lstStyle/>
                    <a:p>
                      <a:pPr algn="r" fontAlgn="ctr"/>
                      <a:r>
                        <a:rPr lang="en-US" altLang="ja-JP" sz="1800" u="none" strike="noStrike" dirty="0">
                          <a:solidFill>
                            <a:schemeClr val="tx1"/>
                          </a:solidFill>
                          <a:effectLst/>
                        </a:rPr>
                        <a:t>18.3%</a:t>
                      </a:r>
                      <a:endParaRPr lang="en-US" altLang="ja-JP" sz="18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8773" marR="8773" marT="8773" marB="0" anchor="ctr"/>
                </a:tc>
                <a:tc>
                  <a:txBody>
                    <a:bodyPr/>
                    <a:lstStyle/>
                    <a:p>
                      <a:pPr algn="r" fontAlgn="ctr"/>
                      <a:r>
                        <a:rPr lang="en-US" altLang="ja-JP" sz="1800" u="none" strike="noStrike">
                          <a:effectLst/>
                        </a:rPr>
                        <a:t>10.6%</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tc>
                  <a:txBody>
                    <a:bodyPr/>
                    <a:lstStyle/>
                    <a:p>
                      <a:pPr algn="r" fontAlgn="ctr"/>
                      <a:r>
                        <a:rPr lang="en-US" altLang="ja-JP" sz="1800" u="none" strike="noStrike" dirty="0">
                          <a:effectLst/>
                        </a:rPr>
                        <a:t>7.5%</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extLst>
                  <a:ext uri="{0D108BD9-81ED-4DB2-BD59-A6C34878D82A}">
                    <a16:rowId xmlns:a16="http://schemas.microsoft.com/office/drawing/2014/main" val="2821623912"/>
                  </a:ext>
                </a:extLst>
              </a:tr>
              <a:tr h="272519">
                <a:tc>
                  <a:txBody>
                    <a:bodyPr/>
                    <a:lstStyle/>
                    <a:p>
                      <a:pPr algn="l" fontAlgn="ctr"/>
                      <a:r>
                        <a:rPr lang="ja-JP" altLang="en-US" sz="1800" u="none" strike="noStrike">
                          <a:effectLst/>
                        </a:rPr>
                        <a:t>家事（食事・洗濯・金銭管理など）ができない</a:t>
                      </a:r>
                      <a:endParaRPr lang="ja-JP" alt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tc>
                  <a:txBody>
                    <a:bodyPr/>
                    <a:lstStyle/>
                    <a:p>
                      <a:pPr algn="r" fontAlgn="ctr"/>
                      <a:r>
                        <a:rPr lang="en-US" altLang="ja-JP" sz="1800" u="none" strike="noStrike">
                          <a:effectLst/>
                        </a:rPr>
                        <a:t>36.5%</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773" marR="8773" marT="8773" marB="0" anchor="ctr"/>
                </a:tc>
                <a:tc>
                  <a:txBody>
                    <a:bodyPr/>
                    <a:lstStyle/>
                    <a:p>
                      <a:pPr algn="r" fontAlgn="ctr"/>
                      <a:r>
                        <a:rPr lang="en-US" altLang="ja-JP" sz="1800" u="none" strike="noStrike" dirty="0">
                          <a:solidFill>
                            <a:schemeClr val="tx1"/>
                          </a:solidFill>
                          <a:effectLst/>
                        </a:rPr>
                        <a:t>40.2%</a:t>
                      </a:r>
                      <a:endParaRPr lang="en-US" altLang="ja-JP" sz="18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8773" marR="8773" marT="8773" marB="0" anchor="ctr"/>
                </a:tc>
                <a:tc>
                  <a:txBody>
                    <a:bodyPr/>
                    <a:lstStyle/>
                    <a:p>
                      <a:pPr algn="r" fontAlgn="ctr"/>
                      <a:r>
                        <a:rPr lang="en-US" altLang="ja-JP" sz="1800" u="none" strike="noStrike">
                          <a:effectLst/>
                        </a:rPr>
                        <a:t>23.8%</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tc>
                  <a:txBody>
                    <a:bodyPr/>
                    <a:lstStyle/>
                    <a:p>
                      <a:pPr algn="r" fontAlgn="ctr"/>
                      <a:r>
                        <a:rPr lang="en-US" altLang="ja-JP" sz="1800" u="none" strike="noStrike" dirty="0">
                          <a:effectLst/>
                        </a:rPr>
                        <a:t>48.8%</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extLst>
                  <a:ext uri="{0D108BD9-81ED-4DB2-BD59-A6C34878D82A}">
                    <a16:rowId xmlns:a16="http://schemas.microsoft.com/office/drawing/2014/main" val="356348457"/>
                  </a:ext>
                </a:extLst>
              </a:tr>
              <a:tr h="272519">
                <a:tc>
                  <a:txBody>
                    <a:bodyPr/>
                    <a:lstStyle/>
                    <a:p>
                      <a:pPr algn="l" fontAlgn="ctr"/>
                      <a:r>
                        <a:rPr lang="ja-JP" altLang="en-US" sz="1800" u="none" strike="noStrike">
                          <a:effectLst/>
                        </a:rPr>
                        <a:t>家族がいない、本人をサポートする機能が実質ない</a:t>
                      </a:r>
                      <a:endParaRPr lang="ja-JP" alt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tc>
                  <a:txBody>
                    <a:bodyPr/>
                    <a:lstStyle/>
                    <a:p>
                      <a:pPr algn="r" fontAlgn="ctr"/>
                      <a:r>
                        <a:rPr lang="en-US" altLang="ja-JP" sz="1800" u="none" strike="noStrike">
                          <a:effectLst/>
                        </a:rPr>
                        <a:t>18.3%</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773" marR="8773" marT="8773" marB="0" anchor="ctr"/>
                </a:tc>
                <a:tc>
                  <a:txBody>
                    <a:bodyPr/>
                    <a:lstStyle/>
                    <a:p>
                      <a:pPr algn="r" fontAlgn="ctr"/>
                      <a:r>
                        <a:rPr lang="en-US" altLang="ja-JP" sz="1800" u="none" strike="noStrike" dirty="0">
                          <a:solidFill>
                            <a:schemeClr val="tx1"/>
                          </a:solidFill>
                          <a:effectLst/>
                        </a:rPr>
                        <a:t>18.8%</a:t>
                      </a:r>
                      <a:endParaRPr lang="en-US" altLang="ja-JP" sz="18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8773" marR="8773" marT="8773" marB="0" anchor="ctr"/>
                </a:tc>
                <a:tc>
                  <a:txBody>
                    <a:bodyPr/>
                    <a:lstStyle/>
                    <a:p>
                      <a:pPr algn="r" fontAlgn="ctr"/>
                      <a:r>
                        <a:rPr lang="en-US" altLang="ja-JP" sz="1800" u="none" strike="noStrike">
                          <a:effectLst/>
                        </a:rPr>
                        <a:t>21.2%</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tc>
                  <a:txBody>
                    <a:bodyPr/>
                    <a:lstStyle/>
                    <a:p>
                      <a:pPr algn="r" fontAlgn="ctr"/>
                      <a:r>
                        <a:rPr lang="en-US" altLang="ja-JP" sz="1800" u="none" strike="noStrike" dirty="0">
                          <a:effectLst/>
                        </a:rPr>
                        <a:t>24.4%</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extLst>
                  <a:ext uri="{0D108BD9-81ED-4DB2-BD59-A6C34878D82A}">
                    <a16:rowId xmlns:a16="http://schemas.microsoft.com/office/drawing/2014/main" val="4265486850"/>
                  </a:ext>
                </a:extLst>
              </a:tr>
              <a:tr h="272519">
                <a:tc>
                  <a:txBody>
                    <a:bodyPr/>
                    <a:lstStyle/>
                    <a:p>
                      <a:pPr algn="l" fontAlgn="ctr"/>
                      <a:r>
                        <a:rPr lang="ja-JP" altLang="en-US" sz="1800" u="none" strike="noStrike">
                          <a:effectLst/>
                        </a:rPr>
                        <a:t>家族から退院に反対がある</a:t>
                      </a:r>
                      <a:endParaRPr lang="ja-JP" alt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tc>
                  <a:txBody>
                    <a:bodyPr/>
                    <a:lstStyle/>
                    <a:p>
                      <a:pPr algn="r" fontAlgn="ctr"/>
                      <a:r>
                        <a:rPr lang="en-US" altLang="ja-JP" sz="1800" u="none" strike="noStrike">
                          <a:effectLst/>
                        </a:rPr>
                        <a:t>22.3%</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773" marR="8773" marT="8773" marB="0" anchor="ctr"/>
                </a:tc>
                <a:tc>
                  <a:txBody>
                    <a:bodyPr/>
                    <a:lstStyle/>
                    <a:p>
                      <a:pPr algn="r" fontAlgn="ctr"/>
                      <a:r>
                        <a:rPr lang="en-US" altLang="ja-JP" sz="1800" u="none" strike="noStrike" dirty="0">
                          <a:solidFill>
                            <a:schemeClr val="tx1"/>
                          </a:solidFill>
                          <a:effectLst/>
                        </a:rPr>
                        <a:t>26.2%</a:t>
                      </a:r>
                      <a:endParaRPr lang="en-US" altLang="ja-JP" sz="18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8773" marR="8773" marT="8773" marB="0" anchor="ctr"/>
                </a:tc>
                <a:tc>
                  <a:txBody>
                    <a:bodyPr/>
                    <a:lstStyle/>
                    <a:p>
                      <a:pPr algn="r" fontAlgn="ctr"/>
                      <a:r>
                        <a:rPr lang="en-US" altLang="ja-JP" sz="1800" u="none" strike="noStrike">
                          <a:effectLst/>
                        </a:rPr>
                        <a:t>16.9%</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tc>
                  <a:txBody>
                    <a:bodyPr/>
                    <a:lstStyle/>
                    <a:p>
                      <a:pPr algn="r" fontAlgn="ctr"/>
                      <a:r>
                        <a:rPr lang="en-US" altLang="ja-JP" sz="1800" u="none" strike="noStrike" dirty="0">
                          <a:effectLst/>
                        </a:rPr>
                        <a:t>18.8%</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extLst>
                  <a:ext uri="{0D108BD9-81ED-4DB2-BD59-A6C34878D82A}">
                    <a16:rowId xmlns:a16="http://schemas.microsoft.com/office/drawing/2014/main" val="958475122"/>
                  </a:ext>
                </a:extLst>
              </a:tr>
              <a:tr h="272519">
                <a:tc>
                  <a:txBody>
                    <a:bodyPr/>
                    <a:lstStyle/>
                    <a:p>
                      <a:pPr algn="l" fontAlgn="ctr"/>
                      <a:r>
                        <a:rPr lang="ja-JP" altLang="en-US" sz="1800" u="none" strike="noStrike" dirty="0">
                          <a:effectLst/>
                        </a:rPr>
                        <a:t>住まいの確保が出来ない</a:t>
                      </a:r>
                      <a:endParaRPr lang="ja-JP" alt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tc>
                  <a:txBody>
                    <a:bodyPr/>
                    <a:lstStyle/>
                    <a:p>
                      <a:pPr algn="r" fontAlgn="ctr"/>
                      <a:r>
                        <a:rPr lang="en-US" altLang="ja-JP" sz="1800" u="none" strike="noStrike">
                          <a:effectLst/>
                        </a:rPr>
                        <a:t>36.9%</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773" marR="8773" marT="8773" marB="0" anchor="ctr"/>
                </a:tc>
                <a:tc>
                  <a:txBody>
                    <a:bodyPr/>
                    <a:lstStyle/>
                    <a:p>
                      <a:pPr algn="r" fontAlgn="ctr"/>
                      <a:r>
                        <a:rPr lang="en-US" altLang="ja-JP" sz="1800" u="none" strike="noStrike" dirty="0">
                          <a:solidFill>
                            <a:schemeClr val="tx1"/>
                          </a:solidFill>
                          <a:effectLst/>
                        </a:rPr>
                        <a:t>50.7%</a:t>
                      </a:r>
                      <a:endParaRPr lang="en-US" altLang="ja-JP" sz="18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8773" marR="8773" marT="8773" marB="0" anchor="ctr"/>
                </a:tc>
                <a:tc>
                  <a:txBody>
                    <a:bodyPr/>
                    <a:lstStyle/>
                    <a:p>
                      <a:pPr algn="r" fontAlgn="ctr"/>
                      <a:r>
                        <a:rPr lang="en-US" altLang="ja-JP" sz="1800" u="none" strike="noStrike">
                          <a:effectLst/>
                        </a:rPr>
                        <a:t>36.0%</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tc>
                  <a:txBody>
                    <a:bodyPr/>
                    <a:lstStyle/>
                    <a:p>
                      <a:pPr algn="r" fontAlgn="ctr"/>
                      <a:r>
                        <a:rPr lang="en-US" altLang="ja-JP" sz="1800" u="none" strike="noStrike" dirty="0">
                          <a:effectLst/>
                        </a:rPr>
                        <a:t>48.8%</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extLst>
                  <a:ext uri="{0D108BD9-81ED-4DB2-BD59-A6C34878D82A}">
                    <a16:rowId xmlns:a16="http://schemas.microsoft.com/office/drawing/2014/main" val="1861387852"/>
                  </a:ext>
                </a:extLst>
              </a:tr>
              <a:tr h="272519">
                <a:tc>
                  <a:txBody>
                    <a:bodyPr/>
                    <a:lstStyle/>
                    <a:p>
                      <a:pPr algn="l" fontAlgn="ctr"/>
                      <a:r>
                        <a:rPr lang="ja-JP" altLang="en-US" sz="1800" u="none" strike="noStrike">
                          <a:effectLst/>
                        </a:rPr>
                        <a:t>生活費の確保が出来ない</a:t>
                      </a:r>
                      <a:endParaRPr lang="ja-JP" alt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tc>
                  <a:txBody>
                    <a:bodyPr/>
                    <a:lstStyle/>
                    <a:p>
                      <a:pPr algn="r" fontAlgn="ctr"/>
                      <a:r>
                        <a:rPr lang="en-US" altLang="ja-JP" sz="1800" u="none" strike="noStrike" dirty="0">
                          <a:effectLst/>
                        </a:rPr>
                        <a:t>4.4%</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773" marR="8773" marT="8773" marB="0" anchor="ctr"/>
                </a:tc>
                <a:tc>
                  <a:txBody>
                    <a:bodyPr/>
                    <a:lstStyle/>
                    <a:p>
                      <a:pPr algn="r" fontAlgn="ctr"/>
                      <a:r>
                        <a:rPr lang="en-US" altLang="ja-JP" sz="1800" u="none" strike="noStrike" dirty="0">
                          <a:solidFill>
                            <a:schemeClr val="tx1"/>
                          </a:solidFill>
                          <a:effectLst/>
                        </a:rPr>
                        <a:t>5.7%</a:t>
                      </a:r>
                      <a:endParaRPr lang="en-US" altLang="ja-JP" sz="18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8773" marR="8773" marT="8773" marB="0" anchor="ctr"/>
                </a:tc>
                <a:tc>
                  <a:txBody>
                    <a:bodyPr/>
                    <a:lstStyle/>
                    <a:p>
                      <a:pPr algn="r" fontAlgn="ctr"/>
                      <a:r>
                        <a:rPr lang="en-US" altLang="ja-JP" sz="1800" u="none" strike="noStrike" dirty="0">
                          <a:effectLst/>
                        </a:rPr>
                        <a:t>1.6%</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tc>
                  <a:txBody>
                    <a:bodyPr/>
                    <a:lstStyle/>
                    <a:p>
                      <a:pPr algn="r" fontAlgn="ctr"/>
                      <a:r>
                        <a:rPr lang="en-US" altLang="ja-JP" sz="1800" u="none" strike="noStrike" dirty="0">
                          <a:effectLst/>
                        </a:rPr>
                        <a:t>6.3%</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extLst>
                  <a:ext uri="{0D108BD9-81ED-4DB2-BD59-A6C34878D82A}">
                    <a16:rowId xmlns:a16="http://schemas.microsoft.com/office/drawing/2014/main" val="3438163901"/>
                  </a:ext>
                </a:extLst>
              </a:tr>
              <a:tr h="272519">
                <a:tc>
                  <a:txBody>
                    <a:bodyPr/>
                    <a:lstStyle/>
                    <a:p>
                      <a:pPr algn="l" fontAlgn="ctr"/>
                      <a:r>
                        <a:rPr lang="ja-JP" altLang="en-US" sz="1800" u="none" strike="noStrike" dirty="0">
                          <a:effectLst/>
                        </a:rPr>
                        <a:t>日常生活を支える制度がない</a:t>
                      </a:r>
                      <a:endParaRPr lang="ja-JP" alt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tc>
                  <a:txBody>
                    <a:bodyPr/>
                    <a:lstStyle/>
                    <a:p>
                      <a:pPr algn="r" fontAlgn="ctr"/>
                      <a:r>
                        <a:rPr lang="en-US" altLang="ja-JP" sz="1800" u="none" strike="noStrike" dirty="0">
                          <a:effectLst/>
                        </a:rPr>
                        <a:t>7.1%</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773" marR="8773" marT="8773" marB="0" anchor="ctr"/>
                </a:tc>
                <a:tc>
                  <a:txBody>
                    <a:bodyPr/>
                    <a:lstStyle/>
                    <a:p>
                      <a:pPr algn="r" fontAlgn="ctr"/>
                      <a:r>
                        <a:rPr lang="en-US" altLang="ja-JP" sz="1800" u="none" strike="noStrike" dirty="0">
                          <a:solidFill>
                            <a:schemeClr val="tx1"/>
                          </a:solidFill>
                          <a:effectLst/>
                        </a:rPr>
                        <a:t>13.1%</a:t>
                      </a:r>
                      <a:endParaRPr lang="en-US" altLang="ja-JP" sz="18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8773" marR="8773" marT="8773" marB="0" anchor="ctr"/>
                </a:tc>
                <a:tc>
                  <a:txBody>
                    <a:bodyPr/>
                    <a:lstStyle/>
                    <a:p>
                      <a:pPr algn="r" fontAlgn="ctr"/>
                      <a:r>
                        <a:rPr lang="en-US" altLang="ja-JP" sz="1800" u="none" strike="noStrike">
                          <a:effectLst/>
                        </a:rPr>
                        <a:t>7.9%</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tc>
                  <a:txBody>
                    <a:bodyPr/>
                    <a:lstStyle/>
                    <a:p>
                      <a:pPr algn="r" fontAlgn="ctr"/>
                      <a:r>
                        <a:rPr lang="en-US" altLang="ja-JP" sz="1800" u="none" strike="noStrike" dirty="0">
                          <a:effectLst/>
                        </a:rPr>
                        <a:t>5.0%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extLst>
                  <a:ext uri="{0D108BD9-81ED-4DB2-BD59-A6C34878D82A}">
                    <a16:rowId xmlns:a16="http://schemas.microsoft.com/office/drawing/2014/main" val="3812297983"/>
                  </a:ext>
                </a:extLst>
              </a:tr>
              <a:tr h="272519">
                <a:tc>
                  <a:txBody>
                    <a:bodyPr/>
                    <a:lstStyle/>
                    <a:p>
                      <a:pPr algn="l" fontAlgn="ctr"/>
                      <a:r>
                        <a:rPr lang="ja-JP" altLang="en-US" sz="1800" u="none" strike="noStrike" dirty="0">
                          <a:effectLst/>
                        </a:rPr>
                        <a:t>救急診療体制がない</a:t>
                      </a:r>
                      <a:endParaRPr lang="ja-JP" alt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tc>
                  <a:txBody>
                    <a:bodyPr/>
                    <a:lstStyle/>
                    <a:p>
                      <a:pPr algn="r" fontAlgn="ctr"/>
                      <a:r>
                        <a:rPr lang="en-US" altLang="ja-JP" sz="1800" u="none" strike="noStrike" dirty="0">
                          <a:effectLst/>
                        </a:rPr>
                        <a:t>1.2%</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773" marR="8773" marT="8773" marB="0" anchor="ctr"/>
                </a:tc>
                <a:tc>
                  <a:txBody>
                    <a:bodyPr/>
                    <a:lstStyle/>
                    <a:p>
                      <a:pPr algn="r" fontAlgn="ctr"/>
                      <a:r>
                        <a:rPr lang="en-US" altLang="ja-JP" sz="1800" u="none" strike="noStrike" dirty="0">
                          <a:solidFill>
                            <a:schemeClr val="tx1"/>
                          </a:solidFill>
                          <a:effectLst/>
                        </a:rPr>
                        <a:t>8.7%</a:t>
                      </a:r>
                      <a:endParaRPr lang="en-US" altLang="ja-JP" sz="18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8773" marR="8773" marT="8773" marB="0" anchor="ctr"/>
                </a:tc>
                <a:tc>
                  <a:txBody>
                    <a:bodyPr/>
                    <a:lstStyle/>
                    <a:p>
                      <a:pPr algn="r" fontAlgn="ctr"/>
                      <a:r>
                        <a:rPr lang="en-US" altLang="ja-JP" sz="1800" u="none" strike="noStrike">
                          <a:effectLst/>
                        </a:rPr>
                        <a:t>1.1%</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tc>
                  <a:txBody>
                    <a:bodyPr/>
                    <a:lstStyle/>
                    <a:p>
                      <a:pPr algn="r" fontAlgn="ctr"/>
                      <a:r>
                        <a:rPr lang="en-US" altLang="ja-JP" sz="1800" u="none" strike="noStrike" dirty="0">
                          <a:effectLst/>
                        </a:rPr>
                        <a:t>0.0%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extLst>
                  <a:ext uri="{0D108BD9-81ED-4DB2-BD59-A6C34878D82A}">
                    <a16:rowId xmlns:a16="http://schemas.microsoft.com/office/drawing/2014/main" val="665702528"/>
                  </a:ext>
                </a:extLst>
              </a:tr>
              <a:tr h="272519">
                <a:tc>
                  <a:txBody>
                    <a:bodyPr/>
                    <a:lstStyle/>
                    <a:p>
                      <a:pPr algn="l" fontAlgn="ctr"/>
                      <a:r>
                        <a:rPr lang="ja-JP" altLang="en-US" sz="1800" u="none" strike="noStrike">
                          <a:effectLst/>
                        </a:rPr>
                        <a:t>退院に向けてサポートする人的資源が乏しい</a:t>
                      </a:r>
                      <a:endParaRPr lang="ja-JP" alt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tc>
                  <a:txBody>
                    <a:bodyPr/>
                    <a:lstStyle/>
                    <a:p>
                      <a:pPr algn="r" fontAlgn="ctr"/>
                      <a:r>
                        <a:rPr lang="en-US" altLang="ja-JP" sz="1800" u="none" strike="noStrike" dirty="0">
                          <a:effectLst/>
                        </a:rPr>
                        <a:t>10.8%</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773" marR="8773" marT="8773" marB="0" anchor="ctr"/>
                </a:tc>
                <a:tc>
                  <a:txBody>
                    <a:bodyPr/>
                    <a:lstStyle/>
                    <a:p>
                      <a:pPr algn="r" fontAlgn="ctr"/>
                      <a:r>
                        <a:rPr lang="en-US" altLang="ja-JP" sz="1800" u="none" strike="noStrike" dirty="0" smtClean="0">
                          <a:effectLst/>
                        </a:rPr>
                        <a:t>20.5%</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773" marR="8773" marT="8773" marB="0" anchor="ctr"/>
                </a:tc>
                <a:tc>
                  <a:txBody>
                    <a:bodyPr/>
                    <a:lstStyle/>
                    <a:p>
                      <a:pPr algn="r" fontAlgn="ctr"/>
                      <a:r>
                        <a:rPr lang="en-US" altLang="ja-JP" sz="1800" u="none" strike="noStrike">
                          <a:effectLst/>
                        </a:rPr>
                        <a:t>7.4%</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tc>
                  <a:txBody>
                    <a:bodyPr/>
                    <a:lstStyle/>
                    <a:p>
                      <a:pPr algn="r" fontAlgn="ctr"/>
                      <a:r>
                        <a:rPr lang="en-US" altLang="ja-JP" sz="1800" u="none" strike="noStrike" dirty="0">
                          <a:effectLst/>
                        </a:rPr>
                        <a:t>8.1%</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extLst>
                  <a:ext uri="{0D108BD9-81ED-4DB2-BD59-A6C34878D82A}">
                    <a16:rowId xmlns:a16="http://schemas.microsoft.com/office/drawing/2014/main" val="43562033"/>
                  </a:ext>
                </a:extLst>
              </a:tr>
              <a:tr h="272519">
                <a:tc>
                  <a:txBody>
                    <a:bodyPr/>
                    <a:lstStyle/>
                    <a:p>
                      <a:pPr algn="l" fontAlgn="ctr"/>
                      <a:r>
                        <a:rPr lang="ja-JP" altLang="en-US" sz="1800" u="none" strike="noStrike">
                          <a:effectLst/>
                        </a:rPr>
                        <a:t>退院後サポート・マネジメントする人的資源が乏しい</a:t>
                      </a:r>
                      <a:endParaRPr lang="ja-JP" alt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tc>
                  <a:txBody>
                    <a:bodyPr/>
                    <a:lstStyle/>
                    <a:p>
                      <a:pPr algn="r" fontAlgn="ctr"/>
                      <a:r>
                        <a:rPr lang="en-US" altLang="ja-JP" sz="1800" u="none" strike="noStrike" dirty="0">
                          <a:effectLst/>
                        </a:rPr>
                        <a:t>12.6%</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773" marR="8773" marT="8773" marB="0" anchor="ctr"/>
                </a:tc>
                <a:tc>
                  <a:txBody>
                    <a:bodyPr/>
                    <a:lstStyle/>
                    <a:p>
                      <a:pPr algn="r" fontAlgn="ctr"/>
                      <a:r>
                        <a:rPr lang="en-US" altLang="ja-JP" sz="1800" u="none" strike="noStrike" dirty="0">
                          <a:effectLst/>
                        </a:rPr>
                        <a:t>22.7%</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773" marR="8773" marT="8773" marB="0" anchor="ctr"/>
                </a:tc>
                <a:tc>
                  <a:txBody>
                    <a:bodyPr/>
                    <a:lstStyle/>
                    <a:p>
                      <a:pPr algn="r" fontAlgn="ctr"/>
                      <a:r>
                        <a:rPr lang="en-US" altLang="ja-JP" sz="1800" u="none" strike="noStrike">
                          <a:effectLst/>
                        </a:rPr>
                        <a:t>9.0%</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tc>
                  <a:txBody>
                    <a:bodyPr/>
                    <a:lstStyle/>
                    <a:p>
                      <a:pPr algn="r" fontAlgn="ctr"/>
                      <a:r>
                        <a:rPr lang="en-US" altLang="ja-JP" sz="1800" u="none" strike="noStrike" dirty="0">
                          <a:effectLst/>
                        </a:rPr>
                        <a:t>10.0%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extLst>
                  <a:ext uri="{0D108BD9-81ED-4DB2-BD59-A6C34878D82A}">
                    <a16:rowId xmlns:a16="http://schemas.microsoft.com/office/drawing/2014/main" val="3280876432"/>
                  </a:ext>
                </a:extLst>
              </a:tr>
              <a:tr h="272519">
                <a:tc>
                  <a:txBody>
                    <a:bodyPr/>
                    <a:lstStyle/>
                    <a:p>
                      <a:pPr algn="l" fontAlgn="ctr"/>
                      <a:r>
                        <a:rPr lang="ja-JP" altLang="en-US" sz="1800" u="none" strike="noStrike">
                          <a:effectLst/>
                        </a:rPr>
                        <a:t>住所地と入院先の距離があり支援体制をとりにくい</a:t>
                      </a:r>
                      <a:endParaRPr lang="ja-JP" alt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tc>
                  <a:txBody>
                    <a:bodyPr/>
                    <a:lstStyle/>
                    <a:p>
                      <a:pPr algn="r" fontAlgn="ctr"/>
                      <a:r>
                        <a:rPr lang="en-US" altLang="ja-JP" sz="1800" u="none" strike="noStrike">
                          <a:effectLst/>
                        </a:rPr>
                        <a:t>2.2%</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773" marR="8773" marT="8773" marB="0" anchor="ctr"/>
                </a:tc>
                <a:tc>
                  <a:txBody>
                    <a:bodyPr/>
                    <a:lstStyle/>
                    <a:p>
                      <a:pPr algn="r" fontAlgn="ctr"/>
                      <a:r>
                        <a:rPr lang="en-US" altLang="ja-JP" sz="1800" u="none" strike="noStrike" dirty="0">
                          <a:effectLst/>
                        </a:rPr>
                        <a:t>0.0%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773" marR="8773" marT="8773" marB="0" anchor="ctr"/>
                </a:tc>
                <a:tc>
                  <a:txBody>
                    <a:bodyPr/>
                    <a:lstStyle/>
                    <a:p>
                      <a:pPr algn="r" fontAlgn="ctr"/>
                      <a:r>
                        <a:rPr lang="en-US" altLang="ja-JP" sz="1800" u="none" strike="noStrike">
                          <a:effectLst/>
                        </a:rPr>
                        <a:t>0.5%</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tc>
                  <a:txBody>
                    <a:bodyPr/>
                    <a:lstStyle/>
                    <a:p>
                      <a:pPr algn="r" fontAlgn="ctr"/>
                      <a:r>
                        <a:rPr lang="en-US" altLang="ja-JP" sz="1800" u="none" strike="noStrike" dirty="0">
                          <a:effectLst/>
                        </a:rPr>
                        <a:t>1.3%</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extLst>
                  <a:ext uri="{0D108BD9-81ED-4DB2-BD59-A6C34878D82A}">
                    <a16:rowId xmlns:a16="http://schemas.microsoft.com/office/drawing/2014/main" val="1768999315"/>
                  </a:ext>
                </a:extLst>
              </a:tr>
              <a:tr h="272519">
                <a:tc>
                  <a:txBody>
                    <a:bodyPr/>
                    <a:lstStyle/>
                    <a:p>
                      <a:pPr algn="l" fontAlgn="ctr"/>
                      <a:r>
                        <a:rPr lang="ja-JP" altLang="en-US" sz="1800" u="none" strike="noStrike" dirty="0">
                          <a:effectLst/>
                        </a:rPr>
                        <a:t>その他の退院阻害要因がある</a:t>
                      </a:r>
                      <a:endParaRPr lang="ja-JP" alt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tc>
                  <a:txBody>
                    <a:bodyPr/>
                    <a:lstStyle/>
                    <a:p>
                      <a:pPr algn="r" fontAlgn="ctr"/>
                      <a:r>
                        <a:rPr lang="en-US" altLang="ja-JP" sz="1800" u="none" strike="noStrike">
                          <a:effectLst/>
                        </a:rPr>
                        <a:t>7.4%</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773" marR="8773" marT="8773" marB="0" anchor="ctr"/>
                </a:tc>
                <a:tc>
                  <a:txBody>
                    <a:bodyPr/>
                    <a:lstStyle/>
                    <a:p>
                      <a:pPr algn="r" fontAlgn="ctr"/>
                      <a:r>
                        <a:rPr lang="en-US" altLang="ja-JP" sz="1800" u="none" strike="noStrike" dirty="0">
                          <a:effectLst/>
                        </a:rPr>
                        <a:t>10.0%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773" marR="8773" marT="8773" marB="0" anchor="ctr"/>
                </a:tc>
                <a:tc>
                  <a:txBody>
                    <a:bodyPr/>
                    <a:lstStyle/>
                    <a:p>
                      <a:pPr algn="r" fontAlgn="ctr"/>
                      <a:r>
                        <a:rPr lang="en-US" altLang="ja-JP" sz="1800" u="none" strike="noStrike">
                          <a:effectLst/>
                        </a:rPr>
                        <a:t>5.8%</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tc>
                  <a:txBody>
                    <a:bodyPr/>
                    <a:lstStyle/>
                    <a:p>
                      <a:pPr algn="r" fontAlgn="ctr"/>
                      <a:r>
                        <a:rPr lang="en-US" altLang="ja-JP" sz="1800" u="none" strike="noStrike" dirty="0">
                          <a:effectLst/>
                        </a:rPr>
                        <a:t>8.8%</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extLst>
                  <a:ext uri="{0D108BD9-81ED-4DB2-BD59-A6C34878D82A}">
                    <a16:rowId xmlns:a16="http://schemas.microsoft.com/office/drawing/2014/main" val="1412969366"/>
                  </a:ext>
                </a:extLst>
              </a:tr>
            </a:tbl>
          </a:graphicData>
        </a:graphic>
      </p:graphicFrame>
      <p:sp>
        <p:nvSpPr>
          <p:cNvPr id="3" name="テキスト ボックス 2"/>
          <p:cNvSpPr txBox="1"/>
          <p:nvPr/>
        </p:nvSpPr>
        <p:spPr>
          <a:xfrm>
            <a:off x="8399417" y="6439888"/>
            <a:ext cx="3416320" cy="369332"/>
          </a:xfrm>
          <a:prstGeom prst="rect">
            <a:avLst/>
          </a:prstGeom>
          <a:noFill/>
        </p:spPr>
        <p:txBody>
          <a:bodyPr wrap="none" rtlCol="0">
            <a:spAutoFit/>
          </a:bodyPr>
          <a:lstStyle/>
          <a:p>
            <a:r>
              <a:rPr lang="ja-JP" altLang="en-US" dirty="0" smtClean="0"/>
              <a:t>（参考：大阪府ホームページ）</a:t>
            </a:r>
            <a:endParaRPr kumimoji="1" lang="ja-JP" altLang="en-US" dirty="0"/>
          </a:p>
        </p:txBody>
      </p:sp>
      <p:sp>
        <p:nvSpPr>
          <p:cNvPr id="6" name="正方形/長方形 5"/>
          <p:cNvSpPr/>
          <p:nvPr/>
        </p:nvSpPr>
        <p:spPr>
          <a:xfrm>
            <a:off x="6844144" y="2197560"/>
            <a:ext cx="1221773" cy="268549"/>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8065918" y="746960"/>
            <a:ext cx="1202773" cy="5715761"/>
          </a:xfrm>
          <a:prstGeom prst="rect">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9296402" y="2493820"/>
            <a:ext cx="1163782" cy="249382"/>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10460184" y="2216726"/>
            <a:ext cx="1163782" cy="526475"/>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10460184" y="3342854"/>
            <a:ext cx="1163782" cy="249382"/>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8077200" y="4175907"/>
            <a:ext cx="1163782" cy="271402"/>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492229" y="2197559"/>
            <a:ext cx="6323813" cy="268550"/>
          </a:xfrm>
          <a:prstGeom prst="rect">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492224" y="2474653"/>
            <a:ext cx="6323813" cy="268550"/>
          </a:xfrm>
          <a:prstGeom prst="rect">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p:cNvSpPr/>
          <p:nvPr/>
        </p:nvSpPr>
        <p:spPr>
          <a:xfrm>
            <a:off x="500139" y="3337541"/>
            <a:ext cx="6323813" cy="268550"/>
          </a:xfrm>
          <a:prstGeom prst="rect">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p:cNvSpPr/>
          <p:nvPr/>
        </p:nvSpPr>
        <p:spPr>
          <a:xfrm>
            <a:off x="513994" y="4186574"/>
            <a:ext cx="6323813" cy="268550"/>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p:cNvSpPr/>
          <p:nvPr/>
        </p:nvSpPr>
        <p:spPr>
          <a:xfrm>
            <a:off x="10460184" y="4186917"/>
            <a:ext cx="1163782" cy="249382"/>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3019577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3069" y="143057"/>
            <a:ext cx="10515600" cy="732155"/>
          </a:xfrm>
        </p:spPr>
        <p:txBody>
          <a:bodyPr>
            <a:normAutofit/>
          </a:bodyPr>
          <a:lstStyle/>
          <a:p>
            <a:r>
              <a:rPr lang="ja-JP" altLang="en-US" dirty="0"/>
              <a:t>退院阻害</a:t>
            </a:r>
            <a:r>
              <a:rPr lang="ja-JP" altLang="en-US" dirty="0" smtClean="0"/>
              <a:t>要因（全状態像　参考資料２）</a:t>
            </a:r>
            <a:endParaRPr kumimoji="1" lang="ja-JP" altLang="en-US" dirty="0"/>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2282078760"/>
              </p:ext>
            </p:extLst>
          </p:nvPr>
        </p:nvGraphicFramePr>
        <p:xfrm>
          <a:off x="429202" y="770709"/>
          <a:ext cx="11483399" cy="5652947"/>
        </p:xfrm>
        <a:graphic>
          <a:graphicData uri="http://schemas.openxmlformats.org/drawingml/2006/table">
            <a:tbl>
              <a:tblPr>
                <a:tableStyleId>{5C22544A-7EE6-4342-B048-85BDC9FD1C3A}</a:tableStyleId>
              </a:tblPr>
              <a:tblGrid>
                <a:gridCol w="7321628">
                  <a:extLst>
                    <a:ext uri="{9D8B030D-6E8A-4147-A177-3AD203B41FA5}">
                      <a16:colId xmlns:a16="http://schemas.microsoft.com/office/drawing/2014/main" val="4083834825"/>
                    </a:ext>
                  </a:extLst>
                </a:gridCol>
                <a:gridCol w="1387257">
                  <a:extLst>
                    <a:ext uri="{9D8B030D-6E8A-4147-A177-3AD203B41FA5}">
                      <a16:colId xmlns:a16="http://schemas.microsoft.com/office/drawing/2014/main" val="4040088199"/>
                    </a:ext>
                  </a:extLst>
                </a:gridCol>
                <a:gridCol w="1387257">
                  <a:extLst>
                    <a:ext uri="{9D8B030D-6E8A-4147-A177-3AD203B41FA5}">
                      <a16:colId xmlns:a16="http://schemas.microsoft.com/office/drawing/2014/main" val="882583390"/>
                    </a:ext>
                  </a:extLst>
                </a:gridCol>
                <a:gridCol w="1387257">
                  <a:extLst>
                    <a:ext uri="{9D8B030D-6E8A-4147-A177-3AD203B41FA5}">
                      <a16:colId xmlns:a16="http://schemas.microsoft.com/office/drawing/2014/main" val="1864245124"/>
                    </a:ext>
                  </a:extLst>
                </a:gridCol>
              </a:tblGrid>
              <a:tr h="217567">
                <a:tc>
                  <a:txBody>
                    <a:bodyPr/>
                    <a:lstStyle/>
                    <a:p>
                      <a:pPr algn="l" fontAlgn="ctr"/>
                      <a:endParaRPr lang="ja-JP" alt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tc>
                  <a:txBody>
                    <a:bodyPr/>
                    <a:lstStyle/>
                    <a:p>
                      <a:pPr algn="ctr" fontAlgn="ctr"/>
                      <a:r>
                        <a:rPr lang="ja-JP" altLang="en-US" sz="1800" u="none" strike="noStrike" dirty="0">
                          <a:effectLst/>
                        </a:rPr>
                        <a:t>大阪府</a:t>
                      </a:r>
                      <a:endParaRPr lang="ja-JP" alt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tc>
                  <a:txBody>
                    <a:bodyPr/>
                    <a:lstStyle/>
                    <a:p>
                      <a:pPr algn="ctr" fontAlgn="ctr"/>
                      <a:r>
                        <a:rPr lang="ja-JP" altLang="en-US" sz="1800" u="none" strike="noStrike" dirty="0">
                          <a:effectLst/>
                        </a:rPr>
                        <a:t>北河内</a:t>
                      </a:r>
                      <a:endParaRPr lang="ja-JP" alt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tc>
                  <a:txBody>
                    <a:bodyPr/>
                    <a:lstStyle/>
                    <a:p>
                      <a:pPr algn="ctr" fontAlgn="ctr"/>
                      <a:r>
                        <a:rPr lang="ja-JP" altLang="en-US" sz="1800" u="none" strike="noStrike" dirty="0">
                          <a:effectLst/>
                        </a:rPr>
                        <a:t>泉州</a:t>
                      </a:r>
                      <a:endParaRPr lang="ja-JP" alt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extLst>
                  <a:ext uri="{0D108BD9-81ED-4DB2-BD59-A6C34878D82A}">
                    <a16:rowId xmlns:a16="http://schemas.microsoft.com/office/drawing/2014/main" val="1393901263"/>
                  </a:ext>
                </a:extLst>
              </a:tr>
              <a:tr h="435134">
                <a:tc>
                  <a:txBody>
                    <a:bodyPr/>
                    <a:lstStyle/>
                    <a:p>
                      <a:pPr algn="l" fontAlgn="ctr"/>
                      <a:r>
                        <a:rPr lang="ja-JP" altLang="en-US" sz="1800" u="none" strike="noStrike" dirty="0">
                          <a:effectLst/>
                        </a:rPr>
                        <a:t>病状は落ち着いているが、時々不安定な病状が見られ、</a:t>
                      </a:r>
                      <a:br>
                        <a:rPr lang="ja-JP" altLang="en-US" sz="1800" u="none" strike="noStrike" dirty="0">
                          <a:effectLst/>
                        </a:rPr>
                      </a:br>
                      <a:r>
                        <a:rPr lang="ja-JP" altLang="en-US" sz="1800" u="none" strike="noStrike" dirty="0">
                          <a:effectLst/>
                        </a:rPr>
                        <a:t>そのことが退院を阻害する要因になっている</a:t>
                      </a:r>
                      <a:endParaRPr lang="ja-JP" alt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tc>
                  <a:txBody>
                    <a:bodyPr/>
                    <a:lstStyle/>
                    <a:p>
                      <a:pPr algn="r" fontAlgn="ctr"/>
                      <a:r>
                        <a:rPr lang="en-US" altLang="ja-JP" sz="1800" u="none" strike="noStrike" dirty="0">
                          <a:effectLst/>
                        </a:rPr>
                        <a:t>38.4%</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773" marR="8773" marT="8773" marB="0" anchor="ctr"/>
                </a:tc>
                <a:tc>
                  <a:txBody>
                    <a:bodyPr/>
                    <a:lstStyle/>
                    <a:p>
                      <a:pPr algn="r" fontAlgn="ctr"/>
                      <a:r>
                        <a:rPr lang="en-US" altLang="ja-JP" sz="1800" u="none" strike="noStrike" dirty="0">
                          <a:solidFill>
                            <a:schemeClr val="tx1"/>
                          </a:solidFill>
                          <a:effectLst/>
                        </a:rPr>
                        <a:t>39.7%</a:t>
                      </a:r>
                      <a:endParaRPr lang="en-US" altLang="ja-JP" sz="18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8773" marR="8773" marT="8773" marB="0" anchor="ctr"/>
                </a:tc>
                <a:tc>
                  <a:txBody>
                    <a:bodyPr/>
                    <a:lstStyle/>
                    <a:p>
                      <a:pPr algn="r" fontAlgn="ctr"/>
                      <a:r>
                        <a:rPr lang="en-US" altLang="ja-JP" sz="1800" u="none" strike="noStrike" dirty="0">
                          <a:effectLst/>
                        </a:rPr>
                        <a:t>38.2%</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extLst>
                  <a:ext uri="{0D108BD9-81ED-4DB2-BD59-A6C34878D82A}">
                    <a16:rowId xmlns:a16="http://schemas.microsoft.com/office/drawing/2014/main" val="2168471718"/>
                  </a:ext>
                </a:extLst>
              </a:tr>
              <a:tr h="217567">
                <a:tc>
                  <a:txBody>
                    <a:bodyPr/>
                    <a:lstStyle/>
                    <a:p>
                      <a:pPr algn="l" fontAlgn="ctr"/>
                      <a:r>
                        <a:rPr lang="ja-JP" altLang="en-US" sz="1800" u="none" strike="noStrike" dirty="0">
                          <a:effectLst/>
                        </a:rPr>
                        <a:t>病識がなく通院服薬の中断が予測される</a:t>
                      </a:r>
                      <a:endParaRPr lang="ja-JP" alt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tc>
                  <a:txBody>
                    <a:bodyPr/>
                    <a:lstStyle/>
                    <a:p>
                      <a:pPr algn="r" fontAlgn="ctr"/>
                      <a:r>
                        <a:rPr lang="en-US" altLang="ja-JP" sz="1800" u="none" strike="noStrike">
                          <a:effectLst/>
                        </a:rPr>
                        <a:t>31.6%</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773" marR="8773" marT="8773" marB="0" anchor="ctr"/>
                </a:tc>
                <a:tc>
                  <a:txBody>
                    <a:bodyPr/>
                    <a:lstStyle/>
                    <a:p>
                      <a:pPr algn="r" fontAlgn="ctr"/>
                      <a:r>
                        <a:rPr lang="en-US" altLang="ja-JP" sz="1800" u="none" strike="noStrike" dirty="0">
                          <a:solidFill>
                            <a:schemeClr val="tx1"/>
                          </a:solidFill>
                          <a:effectLst/>
                        </a:rPr>
                        <a:t>31.9%</a:t>
                      </a:r>
                      <a:endParaRPr lang="en-US" altLang="ja-JP" sz="18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8773" marR="8773" marT="8773" marB="0" anchor="ctr"/>
                </a:tc>
                <a:tc>
                  <a:txBody>
                    <a:bodyPr/>
                    <a:lstStyle/>
                    <a:p>
                      <a:pPr algn="r" fontAlgn="ctr"/>
                      <a:r>
                        <a:rPr lang="en-US" altLang="ja-JP" sz="1800" u="none" strike="noStrike" dirty="0">
                          <a:effectLst/>
                        </a:rPr>
                        <a:t>24.3%</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extLst>
                  <a:ext uri="{0D108BD9-81ED-4DB2-BD59-A6C34878D82A}">
                    <a16:rowId xmlns:a16="http://schemas.microsoft.com/office/drawing/2014/main" val="3554798664"/>
                  </a:ext>
                </a:extLst>
              </a:tr>
              <a:tr h="217567">
                <a:tc>
                  <a:txBody>
                    <a:bodyPr/>
                    <a:lstStyle/>
                    <a:p>
                      <a:pPr algn="l" fontAlgn="ctr"/>
                      <a:r>
                        <a:rPr lang="ja-JP" altLang="en-US" sz="1800" u="none" strike="noStrike">
                          <a:effectLst/>
                        </a:rPr>
                        <a:t>反社会的行動が予想される</a:t>
                      </a:r>
                      <a:endParaRPr lang="ja-JP" alt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tc>
                  <a:txBody>
                    <a:bodyPr/>
                    <a:lstStyle/>
                    <a:p>
                      <a:pPr algn="r" fontAlgn="ctr"/>
                      <a:r>
                        <a:rPr lang="en-US" altLang="ja-JP" sz="1800" u="none" strike="noStrike">
                          <a:effectLst/>
                        </a:rPr>
                        <a:t>7.2%</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773" marR="8773" marT="8773" marB="0" anchor="ctr"/>
                </a:tc>
                <a:tc>
                  <a:txBody>
                    <a:bodyPr/>
                    <a:lstStyle/>
                    <a:p>
                      <a:pPr algn="r" fontAlgn="ctr"/>
                      <a:r>
                        <a:rPr lang="en-US" altLang="ja-JP" sz="1800" u="none" strike="noStrike" dirty="0">
                          <a:solidFill>
                            <a:schemeClr val="tx1"/>
                          </a:solidFill>
                          <a:effectLst/>
                        </a:rPr>
                        <a:t>4.8%</a:t>
                      </a:r>
                      <a:endParaRPr lang="en-US" altLang="ja-JP" sz="18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8773" marR="8773" marT="8773" marB="0" anchor="ctr"/>
                </a:tc>
                <a:tc>
                  <a:txBody>
                    <a:bodyPr/>
                    <a:lstStyle/>
                    <a:p>
                      <a:pPr algn="r" fontAlgn="ctr"/>
                      <a:r>
                        <a:rPr lang="en-US" altLang="ja-JP" sz="1800" u="none" strike="noStrike" dirty="0">
                          <a:effectLst/>
                        </a:rPr>
                        <a:t>5.7%</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extLst>
                  <a:ext uri="{0D108BD9-81ED-4DB2-BD59-A6C34878D82A}">
                    <a16:rowId xmlns:a16="http://schemas.microsoft.com/office/drawing/2014/main" val="1861706184"/>
                  </a:ext>
                </a:extLst>
              </a:tr>
              <a:tr h="217567">
                <a:tc>
                  <a:txBody>
                    <a:bodyPr/>
                    <a:lstStyle/>
                    <a:p>
                      <a:pPr algn="l" fontAlgn="ctr"/>
                      <a:r>
                        <a:rPr lang="ja-JP" altLang="en-US" sz="1800" u="none" strike="noStrike">
                          <a:effectLst/>
                        </a:rPr>
                        <a:t>退院意欲が乏しい</a:t>
                      </a:r>
                      <a:endParaRPr lang="ja-JP" alt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tc>
                  <a:txBody>
                    <a:bodyPr/>
                    <a:lstStyle/>
                    <a:p>
                      <a:pPr algn="r" fontAlgn="ctr"/>
                      <a:r>
                        <a:rPr lang="en-US" altLang="ja-JP" sz="1800" u="none" strike="noStrike">
                          <a:effectLst/>
                        </a:rPr>
                        <a:t>36.9%</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773" marR="8773" marT="8773" marB="0" anchor="ctr"/>
                </a:tc>
                <a:tc>
                  <a:txBody>
                    <a:bodyPr/>
                    <a:lstStyle/>
                    <a:p>
                      <a:pPr algn="r" fontAlgn="ctr"/>
                      <a:r>
                        <a:rPr lang="en-US" altLang="ja-JP" sz="1800" u="none" strike="noStrike" dirty="0">
                          <a:solidFill>
                            <a:schemeClr val="tx1"/>
                          </a:solidFill>
                          <a:effectLst/>
                        </a:rPr>
                        <a:t>34.9%</a:t>
                      </a:r>
                      <a:endParaRPr lang="en-US" altLang="ja-JP" sz="18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8773" marR="8773" marT="8773" marB="0" anchor="ctr"/>
                </a:tc>
                <a:tc>
                  <a:txBody>
                    <a:bodyPr/>
                    <a:lstStyle/>
                    <a:p>
                      <a:pPr algn="r" fontAlgn="ctr"/>
                      <a:r>
                        <a:rPr lang="en-US" altLang="ja-JP" sz="1800" u="none" strike="noStrike" dirty="0">
                          <a:effectLst/>
                        </a:rPr>
                        <a:t>37.2%</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extLst>
                  <a:ext uri="{0D108BD9-81ED-4DB2-BD59-A6C34878D82A}">
                    <a16:rowId xmlns:a16="http://schemas.microsoft.com/office/drawing/2014/main" val="3424601545"/>
                  </a:ext>
                </a:extLst>
              </a:tr>
              <a:tr h="217567">
                <a:tc>
                  <a:txBody>
                    <a:bodyPr/>
                    <a:lstStyle/>
                    <a:p>
                      <a:pPr algn="l" fontAlgn="ctr"/>
                      <a:r>
                        <a:rPr lang="ja-JP" altLang="en-US" sz="1800" u="none" strike="noStrike">
                          <a:effectLst/>
                        </a:rPr>
                        <a:t>現実認識が乏しい</a:t>
                      </a:r>
                      <a:endParaRPr lang="ja-JP" alt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tc>
                  <a:txBody>
                    <a:bodyPr/>
                    <a:lstStyle/>
                    <a:p>
                      <a:pPr algn="r" fontAlgn="ctr"/>
                      <a:r>
                        <a:rPr lang="en-US" altLang="ja-JP" sz="1800" u="none" strike="noStrike">
                          <a:effectLst/>
                        </a:rPr>
                        <a:t>44.6%</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773" marR="8773" marT="8773" marB="0" anchor="ctr"/>
                </a:tc>
                <a:tc>
                  <a:txBody>
                    <a:bodyPr/>
                    <a:lstStyle/>
                    <a:p>
                      <a:pPr algn="r" fontAlgn="ctr"/>
                      <a:r>
                        <a:rPr lang="en-US" altLang="ja-JP" sz="1800" u="none" strike="noStrike" dirty="0">
                          <a:solidFill>
                            <a:schemeClr val="tx1"/>
                          </a:solidFill>
                          <a:effectLst/>
                        </a:rPr>
                        <a:t>50.2%</a:t>
                      </a:r>
                      <a:endParaRPr lang="en-US" altLang="ja-JP" sz="18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8773" marR="8773" marT="8773" marB="0" anchor="ctr"/>
                </a:tc>
                <a:tc>
                  <a:txBody>
                    <a:bodyPr/>
                    <a:lstStyle/>
                    <a:p>
                      <a:pPr algn="r" fontAlgn="ctr"/>
                      <a:r>
                        <a:rPr lang="en-US" altLang="ja-JP" sz="1800" u="none" strike="noStrike" dirty="0">
                          <a:effectLst/>
                        </a:rPr>
                        <a:t>42.6%</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extLst>
                  <a:ext uri="{0D108BD9-81ED-4DB2-BD59-A6C34878D82A}">
                    <a16:rowId xmlns:a16="http://schemas.microsoft.com/office/drawing/2014/main" val="3785168922"/>
                  </a:ext>
                </a:extLst>
              </a:tr>
              <a:tr h="217567">
                <a:tc>
                  <a:txBody>
                    <a:bodyPr/>
                    <a:lstStyle/>
                    <a:p>
                      <a:pPr algn="l" fontAlgn="ctr"/>
                      <a:r>
                        <a:rPr lang="ja-JP" altLang="en-US" sz="1800" u="none" strike="noStrike">
                          <a:effectLst/>
                        </a:rPr>
                        <a:t>退院による環境変化への不安が強い</a:t>
                      </a:r>
                      <a:endParaRPr lang="ja-JP" alt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tc>
                  <a:txBody>
                    <a:bodyPr/>
                    <a:lstStyle/>
                    <a:p>
                      <a:pPr algn="r" fontAlgn="ctr"/>
                      <a:r>
                        <a:rPr lang="en-US" altLang="ja-JP" sz="1800" u="none" strike="noStrike">
                          <a:effectLst/>
                        </a:rPr>
                        <a:t>32.1%</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773" marR="8773" marT="8773" marB="0" anchor="ctr"/>
                </a:tc>
                <a:tc>
                  <a:txBody>
                    <a:bodyPr/>
                    <a:lstStyle/>
                    <a:p>
                      <a:pPr algn="r" fontAlgn="ctr"/>
                      <a:r>
                        <a:rPr lang="en-US" altLang="ja-JP" sz="1800" u="none" strike="noStrike" dirty="0">
                          <a:solidFill>
                            <a:schemeClr val="tx1"/>
                          </a:solidFill>
                          <a:effectLst/>
                        </a:rPr>
                        <a:t>32.8%</a:t>
                      </a:r>
                      <a:endParaRPr lang="en-US" altLang="ja-JP" sz="18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8773" marR="8773" marT="8773" marB="0" anchor="ctr"/>
                </a:tc>
                <a:tc>
                  <a:txBody>
                    <a:bodyPr/>
                    <a:lstStyle/>
                    <a:p>
                      <a:pPr algn="r" fontAlgn="ctr"/>
                      <a:r>
                        <a:rPr lang="en-US" altLang="ja-JP" sz="1800" u="none" strike="noStrike" dirty="0">
                          <a:effectLst/>
                        </a:rPr>
                        <a:t>29.7%</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extLst>
                  <a:ext uri="{0D108BD9-81ED-4DB2-BD59-A6C34878D82A}">
                    <a16:rowId xmlns:a16="http://schemas.microsoft.com/office/drawing/2014/main" val="1375969156"/>
                  </a:ext>
                </a:extLst>
              </a:tr>
              <a:tr h="217567">
                <a:tc>
                  <a:txBody>
                    <a:bodyPr/>
                    <a:lstStyle/>
                    <a:p>
                      <a:pPr algn="l" fontAlgn="ctr"/>
                      <a:r>
                        <a:rPr lang="ja-JP" altLang="en-US" sz="1800" u="none" strike="noStrike" dirty="0">
                          <a:effectLst/>
                        </a:rPr>
                        <a:t>援助者との対人関係が持てない</a:t>
                      </a:r>
                      <a:endParaRPr lang="ja-JP" alt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tc>
                  <a:txBody>
                    <a:bodyPr/>
                    <a:lstStyle/>
                    <a:p>
                      <a:pPr algn="r" fontAlgn="ctr"/>
                      <a:r>
                        <a:rPr lang="en-US" altLang="ja-JP" sz="1800" u="none" strike="noStrike">
                          <a:effectLst/>
                        </a:rPr>
                        <a:t>10.7%</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773" marR="8773" marT="8773" marB="0" anchor="ctr"/>
                </a:tc>
                <a:tc>
                  <a:txBody>
                    <a:bodyPr/>
                    <a:lstStyle/>
                    <a:p>
                      <a:pPr algn="r" fontAlgn="ctr"/>
                      <a:r>
                        <a:rPr lang="en-US" altLang="ja-JP" sz="1800" u="none" strike="noStrike" dirty="0">
                          <a:solidFill>
                            <a:schemeClr val="tx1"/>
                          </a:solidFill>
                          <a:effectLst/>
                        </a:rPr>
                        <a:t>18.3%</a:t>
                      </a:r>
                      <a:endParaRPr lang="en-US" altLang="ja-JP" sz="18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8773" marR="8773" marT="8773" marB="0" anchor="ctr"/>
                </a:tc>
                <a:tc>
                  <a:txBody>
                    <a:bodyPr/>
                    <a:lstStyle/>
                    <a:p>
                      <a:pPr algn="r" fontAlgn="ctr"/>
                      <a:r>
                        <a:rPr lang="en-US" altLang="ja-JP" sz="1800" u="none" strike="noStrike" dirty="0">
                          <a:effectLst/>
                        </a:rPr>
                        <a:t>8.5%</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extLst>
                  <a:ext uri="{0D108BD9-81ED-4DB2-BD59-A6C34878D82A}">
                    <a16:rowId xmlns:a16="http://schemas.microsoft.com/office/drawing/2014/main" val="2836471035"/>
                  </a:ext>
                </a:extLst>
              </a:tr>
              <a:tr h="217567">
                <a:tc>
                  <a:txBody>
                    <a:bodyPr/>
                    <a:lstStyle/>
                    <a:p>
                      <a:pPr algn="l" fontAlgn="ctr"/>
                      <a:r>
                        <a:rPr lang="ja-JP" altLang="en-US" sz="1800" u="none" strike="noStrike">
                          <a:effectLst/>
                        </a:rPr>
                        <a:t>家事（食事・洗濯・金銭管理など）ができない</a:t>
                      </a:r>
                      <a:endParaRPr lang="ja-JP" alt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tc>
                  <a:txBody>
                    <a:bodyPr/>
                    <a:lstStyle/>
                    <a:p>
                      <a:pPr algn="r" fontAlgn="ctr"/>
                      <a:r>
                        <a:rPr lang="en-US" altLang="ja-JP" sz="1800" u="none" strike="noStrike">
                          <a:effectLst/>
                        </a:rPr>
                        <a:t>36.5%</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773" marR="8773" marT="8773" marB="0" anchor="ctr"/>
                </a:tc>
                <a:tc>
                  <a:txBody>
                    <a:bodyPr/>
                    <a:lstStyle/>
                    <a:p>
                      <a:pPr algn="r" fontAlgn="ctr"/>
                      <a:r>
                        <a:rPr lang="en-US" altLang="ja-JP" sz="1800" u="none" strike="noStrike" dirty="0">
                          <a:solidFill>
                            <a:schemeClr val="tx1"/>
                          </a:solidFill>
                          <a:effectLst/>
                        </a:rPr>
                        <a:t>40.2%</a:t>
                      </a:r>
                      <a:endParaRPr lang="en-US" altLang="ja-JP" sz="18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8773" marR="8773" marT="8773" marB="0" anchor="ctr"/>
                </a:tc>
                <a:tc>
                  <a:txBody>
                    <a:bodyPr/>
                    <a:lstStyle/>
                    <a:p>
                      <a:pPr algn="r" fontAlgn="ctr"/>
                      <a:r>
                        <a:rPr lang="en-US" altLang="ja-JP" sz="1800" u="none" strike="noStrike" dirty="0">
                          <a:effectLst/>
                        </a:rPr>
                        <a:t>35.0%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extLst>
                  <a:ext uri="{0D108BD9-81ED-4DB2-BD59-A6C34878D82A}">
                    <a16:rowId xmlns:a16="http://schemas.microsoft.com/office/drawing/2014/main" val="1645570569"/>
                  </a:ext>
                </a:extLst>
              </a:tr>
              <a:tr h="217567">
                <a:tc>
                  <a:txBody>
                    <a:bodyPr/>
                    <a:lstStyle/>
                    <a:p>
                      <a:pPr algn="l" fontAlgn="ctr"/>
                      <a:r>
                        <a:rPr lang="ja-JP" altLang="en-US" sz="1800" u="none" strike="noStrike">
                          <a:effectLst/>
                        </a:rPr>
                        <a:t>家族がいない、本人をサポートする機能が実質ない</a:t>
                      </a:r>
                      <a:endParaRPr lang="ja-JP" alt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tc>
                  <a:txBody>
                    <a:bodyPr/>
                    <a:lstStyle/>
                    <a:p>
                      <a:pPr algn="r" fontAlgn="ctr"/>
                      <a:r>
                        <a:rPr lang="en-US" altLang="ja-JP" sz="1800" u="none" strike="noStrike">
                          <a:effectLst/>
                        </a:rPr>
                        <a:t>18.3%</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773" marR="8773" marT="8773" marB="0" anchor="ctr"/>
                </a:tc>
                <a:tc>
                  <a:txBody>
                    <a:bodyPr/>
                    <a:lstStyle/>
                    <a:p>
                      <a:pPr algn="r" fontAlgn="ctr"/>
                      <a:r>
                        <a:rPr lang="en-US" altLang="ja-JP" sz="1800" u="none" strike="noStrike" dirty="0">
                          <a:solidFill>
                            <a:schemeClr val="tx1"/>
                          </a:solidFill>
                          <a:effectLst/>
                        </a:rPr>
                        <a:t>18.8%</a:t>
                      </a:r>
                      <a:endParaRPr lang="en-US" altLang="ja-JP" sz="18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8773" marR="8773" marT="8773" marB="0" anchor="ctr"/>
                </a:tc>
                <a:tc>
                  <a:txBody>
                    <a:bodyPr/>
                    <a:lstStyle/>
                    <a:p>
                      <a:pPr algn="r" fontAlgn="ctr"/>
                      <a:r>
                        <a:rPr lang="en-US" altLang="ja-JP" sz="1800" u="none" strike="noStrike" dirty="0">
                          <a:effectLst/>
                        </a:rPr>
                        <a:t>28.7%</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extLst>
                  <a:ext uri="{0D108BD9-81ED-4DB2-BD59-A6C34878D82A}">
                    <a16:rowId xmlns:a16="http://schemas.microsoft.com/office/drawing/2014/main" val="470176420"/>
                  </a:ext>
                </a:extLst>
              </a:tr>
              <a:tr h="217567">
                <a:tc>
                  <a:txBody>
                    <a:bodyPr/>
                    <a:lstStyle/>
                    <a:p>
                      <a:pPr algn="l" fontAlgn="ctr"/>
                      <a:r>
                        <a:rPr lang="ja-JP" altLang="en-US" sz="1800" u="none" strike="noStrike">
                          <a:effectLst/>
                        </a:rPr>
                        <a:t>家族から退院に反対がある</a:t>
                      </a:r>
                      <a:endParaRPr lang="ja-JP" alt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tc>
                  <a:txBody>
                    <a:bodyPr/>
                    <a:lstStyle/>
                    <a:p>
                      <a:pPr algn="r" fontAlgn="ctr"/>
                      <a:r>
                        <a:rPr lang="en-US" altLang="ja-JP" sz="1800" u="none" strike="noStrike">
                          <a:effectLst/>
                        </a:rPr>
                        <a:t>22.3%</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773" marR="8773" marT="8773" marB="0" anchor="ctr"/>
                </a:tc>
                <a:tc>
                  <a:txBody>
                    <a:bodyPr/>
                    <a:lstStyle/>
                    <a:p>
                      <a:pPr algn="r" fontAlgn="ctr"/>
                      <a:r>
                        <a:rPr lang="en-US" altLang="ja-JP" sz="1800" u="none" strike="noStrike" dirty="0">
                          <a:solidFill>
                            <a:schemeClr val="tx1"/>
                          </a:solidFill>
                          <a:effectLst/>
                        </a:rPr>
                        <a:t>26.2%</a:t>
                      </a:r>
                      <a:endParaRPr lang="en-US" altLang="ja-JP" sz="18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8773" marR="8773" marT="8773" marB="0" anchor="ctr"/>
                </a:tc>
                <a:tc>
                  <a:txBody>
                    <a:bodyPr/>
                    <a:lstStyle/>
                    <a:p>
                      <a:pPr algn="r" fontAlgn="ctr"/>
                      <a:r>
                        <a:rPr lang="en-US" altLang="ja-JP" sz="1800" u="none" strike="noStrike" dirty="0">
                          <a:effectLst/>
                        </a:rPr>
                        <a:t>18.9%</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extLst>
                  <a:ext uri="{0D108BD9-81ED-4DB2-BD59-A6C34878D82A}">
                    <a16:rowId xmlns:a16="http://schemas.microsoft.com/office/drawing/2014/main" val="769291773"/>
                  </a:ext>
                </a:extLst>
              </a:tr>
              <a:tr h="217567">
                <a:tc>
                  <a:txBody>
                    <a:bodyPr/>
                    <a:lstStyle/>
                    <a:p>
                      <a:pPr algn="l" fontAlgn="ctr"/>
                      <a:r>
                        <a:rPr lang="ja-JP" altLang="en-US" sz="1800" u="none" strike="noStrike">
                          <a:effectLst/>
                        </a:rPr>
                        <a:t>住まいの確保が出来ない</a:t>
                      </a:r>
                      <a:endParaRPr lang="ja-JP" alt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tc>
                  <a:txBody>
                    <a:bodyPr/>
                    <a:lstStyle/>
                    <a:p>
                      <a:pPr algn="r" fontAlgn="ctr"/>
                      <a:r>
                        <a:rPr lang="en-US" altLang="ja-JP" sz="1800" u="none" strike="noStrike">
                          <a:effectLst/>
                        </a:rPr>
                        <a:t>36.9%</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773" marR="8773" marT="8773" marB="0" anchor="ctr"/>
                </a:tc>
                <a:tc>
                  <a:txBody>
                    <a:bodyPr/>
                    <a:lstStyle/>
                    <a:p>
                      <a:pPr algn="r" fontAlgn="ctr"/>
                      <a:r>
                        <a:rPr lang="en-US" altLang="ja-JP" sz="1800" u="none" strike="noStrike" dirty="0">
                          <a:solidFill>
                            <a:schemeClr val="tx1"/>
                          </a:solidFill>
                          <a:effectLst/>
                        </a:rPr>
                        <a:t>50.7%</a:t>
                      </a:r>
                      <a:endParaRPr lang="en-US" altLang="ja-JP" sz="18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8773" marR="8773" marT="8773" marB="0" anchor="ctr"/>
                </a:tc>
                <a:tc>
                  <a:txBody>
                    <a:bodyPr/>
                    <a:lstStyle/>
                    <a:p>
                      <a:pPr algn="r" fontAlgn="ctr"/>
                      <a:r>
                        <a:rPr lang="en-US" altLang="ja-JP" sz="1800" u="none" strike="noStrike" dirty="0">
                          <a:effectLst/>
                        </a:rPr>
                        <a:t>32.5%</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extLst>
                  <a:ext uri="{0D108BD9-81ED-4DB2-BD59-A6C34878D82A}">
                    <a16:rowId xmlns:a16="http://schemas.microsoft.com/office/drawing/2014/main" val="3275051945"/>
                  </a:ext>
                </a:extLst>
              </a:tr>
              <a:tr h="217567">
                <a:tc>
                  <a:txBody>
                    <a:bodyPr/>
                    <a:lstStyle/>
                    <a:p>
                      <a:pPr algn="l" fontAlgn="ctr"/>
                      <a:r>
                        <a:rPr lang="ja-JP" altLang="en-US" sz="1800" u="none" strike="noStrike">
                          <a:effectLst/>
                        </a:rPr>
                        <a:t>生活費の確保が出来ない</a:t>
                      </a:r>
                      <a:endParaRPr lang="ja-JP" alt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tc>
                  <a:txBody>
                    <a:bodyPr/>
                    <a:lstStyle/>
                    <a:p>
                      <a:pPr algn="r" fontAlgn="ctr"/>
                      <a:r>
                        <a:rPr lang="en-US" altLang="ja-JP" sz="1800" u="none" strike="noStrike" dirty="0">
                          <a:effectLst/>
                        </a:rPr>
                        <a:t>4.4%</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773" marR="8773" marT="8773" marB="0" anchor="ctr"/>
                </a:tc>
                <a:tc>
                  <a:txBody>
                    <a:bodyPr/>
                    <a:lstStyle/>
                    <a:p>
                      <a:pPr algn="r" fontAlgn="ctr"/>
                      <a:r>
                        <a:rPr lang="en-US" altLang="ja-JP" sz="1800" u="none" strike="noStrike" dirty="0">
                          <a:solidFill>
                            <a:schemeClr val="tx1"/>
                          </a:solidFill>
                          <a:effectLst/>
                        </a:rPr>
                        <a:t>5.7%</a:t>
                      </a:r>
                      <a:endParaRPr lang="en-US" altLang="ja-JP" sz="18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8773" marR="8773" marT="8773" marB="0" anchor="ctr"/>
                </a:tc>
                <a:tc>
                  <a:txBody>
                    <a:bodyPr/>
                    <a:lstStyle/>
                    <a:p>
                      <a:pPr algn="r" fontAlgn="ctr"/>
                      <a:r>
                        <a:rPr lang="en-US" altLang="ja-JP" sz="1800" u="none" strike="noStrike" dirty="0">
                          <a:effectLst/>
                        </a:rPr>
                        <a:t>7.6%</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extLst>
                  <a:ext uri="{0D108BD9-81ED-4DB2-BD59-A6C34878D82A}">
                    <a16:rowId xmlns:a16="http://schemas.microsoft.com/office/drawing/2014/main" val="1046926691"/>
                  </a:ext>
                </a:extLst>
              </a:tr>
              <a:tr h="217567">
                <a:tc>
                  <a:txBody>
                    <a:bodyPr/>
                    <a:lstStyle/>
                    <a:p>
                      <a:pPr algn="l" fontAlgn="ctr"/>
                      <a:r>
                        <a:rPr lang="ja-JP" altLang="en-US" sz="1800" u="none" strike="noStrike">
                          <a:effectLst/>
                        </a:rPr>
                        <a:t>日常生活を支える制度がない</a:t>
                      </a:r>
                      <a:endParaRPr lang="ja-JP" alt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tc>
                  <a:txBody>
                    <a:bodyPr/>
                    <a:lstStyle/>
                    <a:p>
                      <a:pPr algn="r" fontAlgn="ctr"/>
                      <a:r>
                        <a:rPr lang="en-US" altLang="ja-JP" sz="1800" u="none" strike="noStrike" dirty="0">
                          <a:effectLst/>
                        </a:rPr>
                        <a:t>7.1%</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773" marR="8773" marT="8773" marB="0" anchor="ctr"/>
                </a:tc>
                <a:tc>
                  <a:txBody>
                    <a:bodyPr/>
                    <a:lstStyle/>
                    <a:p>
                      <a:pPr algn="r" fontAlgn="ctr"/>
                      <a:r>
                        <a:rPr lang="en-US" altLang="ja-JP" sz="1800" u="none" strike="noStrike" dirty="0">
                          <a:effectLst/>
                        </a:rPr>
                        <a:t>13.1%</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773" marR="8773" marT="8773" marB="0" anchor="ctr"/>
                </a:tc>
                <a:tc>
                  <a:txBody>
                    <a:bodyPr/>
                    <a:lstStyle/>
                    <a:p>
                      <a:pPr algn="r" fontAlgn="ctr"/>
                      <a:r>
                        <a:rPr lang="en-US" altLang="ja-JP" sz="1800" u="none" strike="noStrike" dirty="0">
                          <a:effectLst/>
                        </a:rPr>
                        <a:t>3.8%</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extLst>
                  <a:ext uri="{0D108BD9-81ED-4DB2-BD59-A6C34878D82A}">
                    <a16:rowId xmlns:a16="http://schemas.microsoft.com/office/drawing/2014/main" val="4038209160"/>
                  </a:ext>
                </a:extLst>
              </a:tr>
              <a:tr h="217567">
                <a:tc>
                  <a:txBody>
                    <a:bodyPr/>
                    <a:lstStyle/>
                    <a:p>
                      <a:pPr algn="l" fontAlgn="ctr"/>
                      <a:r>
                        <a:rPr lang="ja-JP" altLang="en-US" sz="1800" u="none" strike="noStrike">
                          <a:effectLst/>
                        </a:rPr>
                        <a:t>救急診療体制がない</a:t>
                      </a:r>
                      <a:endParaRPr lang="ja-JP" alt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tc>
                  <a:txBody>
                    <a:bodyPr/>
                    <a:lstStyle/>
                    <a:p>
                      <a:pPr algn="r" fontAlgn="ctr"/>
                      <a:r>
                        <a:rPr lang="en-US" altLang="ja-JP" sz="1800" u="none" strike="noStrike" dirty="0">
                          <a:effectLst/>
                        </a:rPr>
                        <a:t>1.2%</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773" marR="8773" marT="8773" marB="0" anchor="ctr"/>
                </a:tc>
                <a:tc>
                  <a:txBody>
                    <a:bodyPr/>
                    <a:lstStyle/>
                    <a:p>
                      <a:pPr algn="r" fontAlgn="ctr"/>
                      <a:r>
                        <a:rPr lang="en-US" altLang="ja-JP" sz="1800" u="none" strike="noStrike" dirty="0">
                          <a:effectLst/>
                        </a:rPr>
                        <a:t>8.7%</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773" marR="8773" marT="8773" marB="0" anchor="ctr"/>
                </a:tc>
                <a:tc>
                  <a:txBody>
                    <a:bodyPr/>
                    <a:lstStyle/>
                    <a:p>
                      <a:pPr algn="r" fontAlgn="ctr"/>
                      <a:r>
                        <a:rPr lang="en-US" altLang="ja-JP" sz="1800" u="none" strike="noStrike" dirty="0">
                          <a:effectLst/>
                        </a:rPr>
                        <a:t>0.0%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extLst>
                  <a:ext uri="{0D108BD9-81ED-4DB2-BD59-A6C34878D82A}">
                    <a16:rowId xmlns:a16="http://schemas.microsoft.com/office/drawing/2014/main" val="3687698099"/>
                  </a:ext>
                </a:extLst>
              </a:tr>
              <a:tr h="217567">
                <a:tc>
                  <a:txBody>
                    <a:bodyPr/>
                    <a:lstStyle/>
                    <a:p>
                      <a:pPr algn="l" fontAlgn="ctr"/>
                      <a:r>
                        <a:rPr lang="ja-JP" altLang="en-US" sz="1800" u="none" strike="noStrike">
                          <a:effectLst/>
                        </a:rPr>
                        <a:t>退院に向けてサポートする人的資源が乏しい</a:t>
                      </a:r>
                      <a:endParaRPr lang="ja-JP" alt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tc>
                  <a:txBody>
                    <a:bodyPr/>
                    <a:lstStyle/>
                    <a:p>
                      <a:pPr algn="r" fontAlgn="ctr"/>
                      <a:r>
                        <a:rPr lang="en-US" altLang="ja-JP" sz="1800" u="none" strike="noStrike" dirty="0">
                          <a:effectLst/>
                        </a:rPr>
                        <a:t>10.8%</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773" marR="8773" marT="8773" marB="0" anchor="ctr"/>
                </a:tc>
                <a:tc>
                  <a:txBody>
                    <a:bodyPr/>
                    <a:lstStyle/>
                    <a:p>
                      <a:pPr algn="r" fontAlgn="ctr"/>
                      <a:r>
                        <a:rPr lang="en-US" altLang="ja-JP" sz="1800" u="none" strike="noStrike" dirty="0" smtClean="0">
                          <a:effectLst/>
                        </a:rPr>
                        <a:t>20.5%</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773" marR="8773" marT="8773" marB="0" anchor="ctr"/>
                </a:tc>
                <a:tc>
                  <a:txBody>
                    <a:bodyPr/>
                    <a:lstStyle/>
                    <a:p>
                      <a:pPr algn="r" fontAlgn="ctr"/>
                      <a:r>
                        <a:rPr lang="en-US" altLang="ja-JP" sz="1800" u="none" strike="noStrike" dirty="0">
                          <a:effectLst/>
                        </a:rPr>
                        <a:t>4.1%</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extLst>
                  <a:ext uri="{0D108BD9-81ED-4DB2-BD59-A6C34878D82A}">
                    <a16:rowId xmlns:a16="http://schemas.microsoft.com/office/drawing/2014/main" val="3562639333"/>
                  </a:ext>
                </a:extLst>
              </a:tr>
              <a:tr h="217567">
                <a:tc>
                  <a:txBody>
                    <a:bodyPr/>
                    <a:lstStyle/>
                    <a:p>
                      <a:pPr algn="l" fontAlgn="ctr"/>
                      <a:r>
                        <a:rPr lang="ja-JP" altLang="en-US" sz="1800" u="none" strike="noStrike">
                          <a:effectLst/>
                        </a:rPr>
                        <a:t>退院後サポート・マネジメントする人的資源が乏しい</a:t>
                      </a:r>
                      <a:endParaRPr lang="ja-JP" alt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tc>
                  <a:txBody>
                    <a:bodyPr/>
                    <a:lstStyle/>
                    <a:p>
                      <a:pPr algn="r" fontAlgn="ctr"/>
                      <a:r>
                        <a:rPr lang="en-US" altLang="ja-JP" sz="1800" u="none" strike="noStrike" dirty="0">
                          <a:effectLst/>
                        </a:rPr>
                        <a:t>12.6%</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773" marR="8773" marT="8773" marB="0" anchor="ctr"/>
                </a:tc>
                <a:tc>
                  <a:txBody>
                    <a:bodyPr/>
                    <a:lstStyle/>
                    <a:p>
                      <a:pPr algn="r" fontAlgn="ctr"/>
                      <a:r>
                        <a:rPr lang="en-US" altLang="ja-JP" sz="1800" u="none" strike="noStrike" dirty="0">
                          <a:effectLst/>
                        </a:rPr>
                        <a:t>22.7%</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773" marR="8773" marT="8773" marB="0" anchor="ctr"/>
                </a:tc>
                <a:tc>
                  <a:txBody>
                    <a:bodyPr/>
                    <a:lstStyle/>
                    <a:p>
                      <a:pPr algn="r" fontAlgn="ctr"/>
                      <a:r>
                        <a:rPr lang="en-US" altLang="ja-JP" sz="1800" u="none" strike="noStrike" dirty="0">
                          <a:effectLst/>
                        </a:rPr>
                        <a:t>14.2%</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extLst>
                  <a:ext uri="{0D108BD9-81ED-4DB2-BD59-A6C34878D82A}">
                    <a16:rowId xmlns:a16="http://schemas.microsoft.com/office/drawing/2014/main" val="3203298849"/>
                  </a:ext>
                </a:extLst>
              </a:tr>
              <a:tr h="217567">
                <a:tc>
                  <a:txBody>
                    <a:bodyPr/>
                    <a:lstStyle/>
                    <a:p>
                      <a:pPr algn="l" fontAlgn="ctr"/>
                      <a:r>
                        <a:rPr lang="ja-JP" altLang="en-US" sz="1800" u="none" strike="noStrike">
                          <a:effectLst/>
                        </a:rPr>
                        <a:t>住所地と入院先の距離があり支援体制をとりにくい</a:t>
                      </a:r>
                      <a:endParaRPr lang="ja-JP" alt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tc>
                  <a:txBody>
                    <a:bodyPr/>
                    <a:lstStyle/>
                    <a:p>
                      <a:pPr algn="r" fontAlgn="ctr"/>
                      <a:r>
                        <a:rPr lang="en-US" altLang="ja-JP" sz="1800" u="none" strike="noStrike">
                          <a:effectLst/>
                        </a:rPr>
                        <a:t>2.2%</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773" marR="8773" marT="8773" marB="0" anchor="ctr"/>
                </a:tc>
                <a:tc>
                  <a:txBody>
                    <a:bodyPr/>
                    <a:lstStyle/>
                    <a:p>
                      <a:pPr algn="r" fontAlgn="ctr"/>
                      <a:r>
                        <a:rPr lang="en-US" altLang="ja-JP" sz="1800" u="none" strike="noStrike" dirty="0">
                          <a:effectLst/>
                        </a:rPr>
                        <a:t>0.0%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773" marR="8773" marT="8773" marB="0" anchor="ctr"/>
                </a:tc>
                <a:tc>
                  <a:txBody>
                    <a:bodyPr/>
                    <a:lstStyle/>
                    <a:p>
                      <a:pPr algn="r" fontAlgn="ctr"/>
                      <a:r>
                        <a:rPr lang="en-US" altLang="ja-JP" sz="1800" u="none" strike="noStrike" dirty="0">
                          <a:effectLst/>
                        </a:rPr>
                        <a:t>0.9%</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extLst>
                  <a:ext uri="{0D108BD9-81ED-4DB2-BD59-A6C34878D82A}">
                    <a16:rowId xmlns:a16="http://schemas.microsoft.com/office/drawing/2014/main" val="1438797808"/>
                  </a:ext>
                </a:extLst>
              </a:tr>
              <a:tr h="217567">
                <a:tc>
                  <a:txBody>
                    <a:bodyPr/>
                    <a:lstStyle/>
                    <a:p>
                      <a:pPr algn="l" fontAlgn="ctr"/>
                      <a:r>
                        <a:rPr lang="ja-JP" altLang="en-US" sz="1800" u="none" strike="noStrike">
                          <a:effectLst/>
                        </a:rPr>
                        <a:t>その他の退院阻害要因がある</a:t>
                      </a:r>
                      <a:endParaRPr lang="ja-JP" alt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tc>
                  <a:txBody>
                    <a:bodyPr/>
                    <a:lstStyle/>
                    <a:p>
                      <a:pPr algn="r" fontAlgn="ctr"/>
                      <a:r>
                        <a:rPr lang="en-US" altLang="ja-JP" sz="1800" u="none" strike="noStrike">
                          <a:effectLst/>
                        </a:rPr>
                        <a:t>7.4%</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8773" marR="8773" marT="8773" marB="0" anchor="ctr"/>
                </a:tc>
                <a:tc>
                  <a:txBody>
                    <a:bodyPr/>
                    <a:lstStyle/>
                    <a:p>
                      <a:pPr algn="r" fontAlgn="ctr"/>
                      <a:r>
                        <a:rPr lang="en-US" altLang="ja-JP" sz="1800" u="none" strike="noStrike" dirty="0">
                          <a:effectLst/>
                        </a:rPr>
                        <a:t>10.0%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773" marR="8773" marT="8773" marB="0" anchor="ctr"/>
                </a:tc>
                <a:tc>
                  <a:txBody>
                    <a:bodyPr/>
                    <a:lstStyle/>
                    <a:p>
                      <a:pPr algn="r" fontAlgn="ctr"/>
                      <a:r>
                        <a:rPr lang="en-US" altLang="ja-JP" sz="1800" u="none" strike="noStrike" dirty="0">
                          <a:effectLst/>
                        </a:rPr>
                        <a:t>6.3%</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703" marR="8703" marT="8703" marB="0" anchor="ctr"/>
                </a:tc>
                <a:extLst>
                  <a:ext uri="{0D108BD9-81ED-4DB2-BD59-A6C34878D82A}">
                    <a16:rowId xmlns:a16="http://schemas.microsoft.com/office/drawing/2014/main" val="2248425833"/>
                  </a:ext>
                </a:extLst>
              </a:tr>
            </a:tbl>
          </a:graphicData>
        </a:graphic>
      </p:graphicFrame>
      <p:sp>
        <p:nvSpPr>
          <p:cNvPr id="4" name="テキスト ボックス 3"/>
          <p:cNvSpPr txBox="1"/>
          <p:nvPr/>
        </p:nvSpPr>
        <p:spPr>
          <a:xfrm>
            <a:off x="8673737" y="6488668"/>
            <a:ext cx="3416320" cy="369332"/>
          </a:xfrm>
          <a:prstGeom prst="rect">
            <a:avLst/>
          </a:prstGeom>
          <a:noFill/>
        </p:spPr>
        <p:txBody>
          <a:bodyPr wrap="none" rtlCol="0">
            <a:spAutoFit/>
          </a:bodyPr>
          <a:lstStyle/>
          <a:p>
            <a:r>
              <a:rPr lang="ja-JP" altLang="en-US" dirty="0" smtClean="0"/>
              <a:t>（参考：大阪府ホームページ）</a:t>
            </a:r>
            <a:endParaRPr kumimoji="1" lang="ja-JP" altLang="en-US" dirty="0"/>
          </a:p>
        </p:txBody>
      </p:sp>
      <p:sp>
        <p:nvSpPr>
          <p:cNvPr id="6" name="正方形/長方形 5"/>
          <p:cNvSpPr/>
          <p:nvPr/>
        </p:nvSpPr>
        <p:spPr>
          <a:xfrm>
            <a:off x="9109851" y="745197"/>
            <a:ext cx="1433458" cy="5677269"/>
          </a:xfrm>
          <a:prstGeom prst="rect">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429202" y="2452543"/>
            <a:ext cx="7311357" cy="290657"/>
          </a:xfrm>
          <a:prstGeom prst="rect">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10527268" y="2438688"/>
            <a:ext cx="1369292" cy="290657"/>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7740559" y="2452543"/>
            <a:ext cx="1337209" cy="290657"/>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9109851" y="4174608"/>
            <a:ext cx="1440873" cy="284244"/>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461285" y="4174608"/>
            <a:ext cx="7311357" cy="286556"/>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0032452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TotalTime>
  <Words>2760</Words>
  <Application>Microsoft Office PowerPoint</Application>
  <PresentationFormat>ワイド画面</PresentationFormat>
  <Paragraphs>823</Paragraphs>
  <Slides>14</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14</vt:i4>
      </vt:variant>
    </vt:vector>
  </HeadingPairs>
  <TitlesOfParts>
    <vt:vector size="19" baseType="lpstr">
      <vt:lpstr>メイリオ</vt:lpstr>
      <vt:lpstr>游ゴシック</vt:lpstr>
      <vt:lpstr>游ゴシック Light</vt:lpstr>
      <vt:lpstr>Arial</vt:lpstr>
      <vt:lpstr>Office テーマ</vt:lpstr>
      <vt:lpstr>在院患者調査資料</vt:lpstr>
      <vt:lpstr>精神科病床状況</vt:lpstr>
      <vt:lpstr>北河内圏域における状態像区分</vt:lpstr>
      <vt:lpstr>入院患者の疾患名区分</vt:lpstr>
      <vt:lpstr>入院期間</vt:lpstr>
      <vt:lpstr>退院予定及び退院阻害要因</vt:lpstr>
      <vt:lpstr>退院阻害要因（全状態像）</vt:lpstr>
      <vt:lpstr>退院阻害要因（全状態像　参考資料１）</vt:lpstr>
      <vt:lpstr>退院阻害要因（全状態像　参考資料２）</vt:lpstr>
      <vt:lpstr>退院阻害要因（全状態像【寛解・院内寛解群】）</vt:lpstr>
      <vt:lpstr>退院阻害要因（65歳以上）</vt:lpstr>
      <vt:lpstr>退院阻害要因（65歳以上【寛解・院内寛解】）</vt:lpstr>
      <vt:lpstr>退院阻害要因（入院期間１年以上）</vt:lpstr>
      <vt:lpstr>退院阻害要因（入院期間１年以上【寛解・院内寛解】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在院患者調査資料</dc:title>
  <cp:lastModifiedBy>Administrator</cp:lastModifiedBy>
  <cp:revision>2</cp:revision>
  <cp:lastPrinted>2021-12-06T01:40:43Z</cp:lastPrinted>
  <dcterms:modified xsi:type="dcterms:W3CDTF">2021-12-06T01:56:14Z</dcterms:modified>
</cp:coreProperties>
</file>