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82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3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8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21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35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6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47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A12E-F195-4D2B-B004-CDC3847A309D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7563-FBC4-44B2-80F1-D87E2F227B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85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7612" y="1370557"/>
            <a:ext cx="10337074" cy="3998277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当日配布資料１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R2</a:t>
            </a:r>
            <a:r>
              <a:rPr lang="ja-JP" altLang="en-US" dirty="0"/>
              <a:t>年度都道府県</a:t>
            </a:r>
            <a:r>
              <a:rPr lang="ja-JP" altLang="en-US" dirty="0" smtClean="0"/>
              <a:t>及び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地域</a:t>
            </a:r>
            <a:r>
              <a:rPr lang="ja-JP" altLang="en-US" dirty="0"/>
              <a:t>連携拠点医療機関の実績（速報）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35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9773" y="365125"/>
            <a:ext cx="9949125" cy="849721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R</a:t>
            </a:r>
            <a:r>
              <a:rPr lang="zh-TW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２年度都道府県連携</a:t>
            </a:r>
            <a:r>
              <a:rPr lang="zh-TW" altLang="en-US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拠点</a:t>
            </a:r>
            <a:r>
              <a:rPr lang="ja-JP" altLang="en-US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</a:t>
            </a:r>
            <a:r>
              <a:rPr lang="zh-TW" altLang="en-US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実績</a:t>
            </a:r>
            <a:r>
              <a:rPr lang="zh-TW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報告</a:t>
            </a:r>
            <a:endParaRPr kumimoji="1" lang="ja-JP" altLang="en-US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44850"/>
              </p:ext>
            </p:extLst>
          </p:nvPr>
        </p:nvGraphicFramePr>
        <p:xfrm>
          <a:off x="604157" y="1469412"/>
          <a:ext cx="11035933" cy="1966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489">
                  <a:extLst>
                    <a:ext uri="{9D8B030D-6E8A-4147-A177-3AD203B41FA5}">
                      <a16:colId xmlns:a16="http://schemas.microsoft.com/office/drawing/2014/main" val="1516859875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4045634685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374927608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3593974071"/>
                    </a:ext>
                  </a:extLst>
                </a:gridCol>
                <a:gridCol w="783791">
                  <a:extLst>
                    <a:ext uri="{9D8B030D-6E8A-4147-A177-3AD203B41FA5}">
                      <a16:colId xmlns:a16="http://schemas.microsoft.com/office/drawing/2014/main" val="3889146625"/>
                    </a:ext>
                  </a:extLst>
                </a:gridCol>
                <a:gridCol w="704919">
                  <a:extLst>
                    <a:ext uri="{9D8B030D-6E8A-4147-A177-3AD203B41FA5}">
                      <a16:colId xmlns:a16="http://schemas.microsoft.com/office/drawing/2014/main" val="3222648492"/>
                    </a:ext>
                  </a:extLst>
                </a:gridCol>
                <a:gridCol w="1097696">
                  <a:extLst>
                    <a:ext uri="{9D8B030D-6E8A-4147-A177-3AD203B41FA5}">
                      <a16:colId xmlns:a16="http://schemas.microsoft.com/office/drawing/2014/main" val="3336240045"/>
                    </a:ext>
                  </a:extLst>
                </a:gridCol>
                <a:gridCol w="623461">
                  <a:extLst>
                    <a:ext uri="{9D8B030D-6E8A-4147-A177-3AD203B41FA5}">
                      <a16:colId xmlns:a16="http://schemas.microsoft.com/office/drawing/2014/main" val="2466150401"/>
                    </a:ext>
                  </a:extLst>
                </a:gridCol>
                <a:gridCol w="894531">
                  <a:extLst>
                    <a:ext uri="{9D8B030D-6E8A-4147-A177-3AD203B41FA5}">
                      <a16:colId xmlns:a16="http://schemas.microsoft.com/office/drawing/2014/main" val="3392653889"/>
                    </a:ext>
                  </a:extLst>
                </a:gridCol>
                <a:gridCol w="623461">
                  <a:extLst>
                    <a:ext uri="{9D8B030D-6E8A-4147-A177-3AD203B41FA5}">
                      <a16:colId xmlns:a16="http://schemas.microsoft.com/office/drawing/2014/main" val="4182074133"/>
                    </a:ext>
                  </a:extLst>
                </a:gridCol>
                <a:gridCol w="1047008">
                  <a:extLst>
                    <a:ext uri="{9D8B030D-6E8A-4147-A177-3AD203B41FA5}">
                      <a16:colId xmlns:a16="http://schemas.microsoft.com/office/drawing/2014/main" val="2774635449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診療機関名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統合失調症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クロザピン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統合失調症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ｍ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ECT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対象</a:t>
                      </a:r>
                      <a:r>
                        <a:rPr lang="ja-JP" altLang="en-US" sz="1100" u="none" strike="noStrike" dirty="0">
                          <a:effectLst/>
                        </a:rPr>
                        <a:t>患者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認知症①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認知症②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児童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・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思春期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入院患者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うつ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mECT</a:t>
                      </a:r>
                      <a:r>
                        <a:rPr lang="ja-JP" altLang="en-US" sz="1100" u="none" strike="noStrike" dirty="0">
                          <a:effectLst/>
                        </a:rPr>
                        <a:t>対象患者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3066403"/>
                  </a:ext>
                </a:extLst>
              </a:tr>
              <a:tr h="258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</a:rPr>
                        <a:t>年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</a:rPr>
                        <a:t>年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※</a:t>
                      </a:r>
                      <a:r>
                        <a:rPr lang="ja-JP" altLang="en-US" sz="1100" u="none" strike="noStrike">
                          <a:effectLst/>
                        </a:rPr>
                        <a:t>別紙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高度な診断機能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97546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地方独立行政法人大阪府立病院機構　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　大阪</a:t>
                      </a:r>
                      <a:r>
                        <a:rPr lang="ja-JP" altLang="en-US" sz="1100" u="none" strike="noStrike" dirty="0">
                          <a:effectLst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177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6630713"/>
                  </a:ext>
                </a:extLst>
              </a:tr>
              <a:tr h="30833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2456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</a:rPr>
                        <a:t>長尾会 </a:t>
                      </a:r>
                      <a:r>
                        <a:rPr lang="ja-JP" altLang="en-US" sz="1100" u="none" strike="noStrike" dirty="0" err="1">
                          <a:effectLst/>
                        </a:rPr>
                        <a:t>ねや</a:t>
                      </a:r>
                      <a:r>
                        <a:rPr lang="ja-JP" altLang="en-US" sz="1100" u="none" strike="noStrike" dirty="0">
                          <a:effectLst/>
                        </a:rPr>
                        <a:t>川サナトリウム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98682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学校法人関西医科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大学 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　関西</a:t>
                      </a:r>
                      <a:r>
                        <a:rPr lang="ja-JP" altLang="en-US" sz="1100" u="none" strike="noStrike" dirty="0">
                          <a:effectLst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819228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47087"/>
              </p:ext>
            </p:extLst>
          </p:nvPr>
        </p:nvGraphicFramePr>
        <p:xfrm>
          <a:off x="604157" y="4094638"/>
          <a:ext cx="11035936" cy="1853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0812">
                  <a:extLst>
                    <a:ext uri="{9D8B030D-6E8A-4147-A177-3AD203B41FA5}">
                      <a16:colId xmlns:a16="http://schemas.microsoft.com/office/drawing/2014/main" val="3871869919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1256920564"/>
                    </a:ext>
                  </a:extLst>
                </a:gridCol>
                <a:gridCol w="590123">
                  <a:extLst>
                    <a:ext uri="{9D8B030D-6E8A-4147-A177-3AD203B41FA5}">
                      <a16:colId xmlns:a16="http://schemas.microsoft.com/office/drawing/2014/main" val="307914348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526416195"/>
                    </a:ext>
                  </a:extLst>
                </a:gridCol>
                <a:gridCol w="790538">
                  <a:extLst>
                    <a:ext uri="{9D8B030D-6E8A-4147-A177-3AD203B41FA5}">
                      <a16:colId xmlns:a16="http://schemas.microsoft.com/office/drawing/2014/main" val="10475649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76012856"/>
                    </a:ext>
                  </a:extLst>
                </a:gridCol>
                <a:gridCol w="653142">
                  <a:extLst>
                    <a:ext uri="{9D8B030D-6E8A-4147-A177-3AD203B41FA5}">
                      <a16:colId xmlns:a16="http://schemas.microsoft.com/office/drawing/2014/main" val="3423469961"/>
                    </a:ext>
                  </a:extLst>
                </a:gridCol>
                <a:gridCol w="874766">
                  <a:extLst>
                    <a:ext uri="{9D8B030D-6E8A-4147-A177-3AD203B41FA5}">
                      <a16:colId xmlns:a16="http://schemas.microsoft.com/office/drawing/2014/main" val="1937726880"/>
                    </a:ext>
                  </a:extLst>
                </a:gridCol>
                <a:gridCol w="846697">
                  <a:extLst>
                    <a:ext uri="{9D8B030D-6E8A-4147-A177-3AD203B41FA5}">
                      <a16:colId xmlns:a16="http://schemas.microsoft.com/office/drawing/2014/main" val="2230450595"/>
                    </a:ext>
                  </a:extLst>
                </a:gridCol>
                <a:gridCol w="590123">
                  <a:extLst>
                    <a:ext uri="{9D8B030D-6E8A-4147-A177-3AD203B41FA5}">
                      <a16:colId xmlns:a16="http://schemas.microsoft.com/office/drawing/2014/main" val="4184613157"/>
                    </a:ext>
                  </a:extLst>
                </a:gridCol>
                <a:gridCol w="666746">
                  <a:extLst>
                    <a:ext uri="{9D8B030D-6E8A-4147-A177-3AD203B41FA5}">
                      <a16:colId xmlns:a16="http://schemas.microsoft.com/office/drawing/2014/main" val="7685518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3543144042"/>
                    </a:ext>
                  </a:extLst>
                </a:gridCol>
              </a:tblGrid>
              <a:tr h="361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診療機関名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アルコール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薬物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ギャンブル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てんかん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重症例対応数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摂食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重篤入院者対応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災害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成人発達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妊産婦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産科医との連携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extLst>
                  <a:ext uri="{0D108BD9-81ED-4DB2-BD59-A6C34878D82A}">
                    <a16:rowId xmlns:a16="http://schemas.microsoft.com/office/drawing/2014/main" val="3912622185"/>
                  </a:ext>
                </a:extLst>
              </a:tr>
              <a:tr h="1705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別紙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別紙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別紙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別紙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extLst>
                  <a:ext uri="{0D108BD9-81ED-4DB2-BD59-A6C34878D82A}">
                    <a16:rowId xmlns:a16="http://schemas.microsoft.com/office/drawing/2014/main" val="3218133151"/>
                  </a:ext>
                </a:extLst>
              </a:tr>
              <a:tr h="4225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地方独立行政法人大阪府立病院機構　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大阪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extLst>
                  <a:ext uri="{0D108BD9-81ED-4DB2-BD59-A6C34878D82A}">
                    <a16:rowId xmlns:a16="http://schemas.microsoft.com/office/drawing/2014/main" val="269668231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extLst>
                  <a:ext uri="{0D108BD9-81ED-4DB2-BD59-A6C34878D82A}">
                    <a16:rowId xmlns:a16="http://schemas.microsoft.com/office/drawing/2014/main" val="465730437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ねや川サナトリウム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extLst>
                  <a:ext uri="{0D108BD9-81ED-4DB2-BD59-A6C34878D82A}">
                    <a16:rowId xmlns:a16="http://schemas.microsoft.com/office/drawing/2014/main" val="1726567047"/>
                  </a:ext>
                </a:extLst>
              </a:tr>
              <a:tr h="3319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学校法人関西医科大学 関西医科大学総合医療センター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71" marR="9171" marT="9171" marB="0" anchor="ctr"/>
                </a:tc>
                <a:extLst>
                  <a:ext uri="{0D108BD9-81ED-4DB2-BD59-A6C34878D82A}">
                    <a16:rowId xmlns:a16="http://schemas.microsoft.com/office/drawing/2014/main" val="312576516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3422468" y="4094637"/>
            <a:ext cx="1979525" cy="185377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29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4858" y="221434"/>
            <a:ext cx="10515600" cy="940606"/>
          </a:xfrm>
        </p:spPr>
        <p:txBody>
          <a:bodyPr/>
          <a:lstStyle/>
          <a:p>
            <a:r>
              <a:rPr lang="en-US" altLang="zh-TW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R2</a:t>
            </a:r>
            <a:r>
              <a:rPr lang="zh-TW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年度都道府県連携拠点実績報告（別紙）</a:t>
            </a:r>
            <a:endParaRPr kumimoji="1" lang="ja-JP" altLang="en-US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681518"/>
              </p:ext>
            </p:extLst>
          </p:nvPr>
        </p:nvGraphicFramePr>
        <p:xfrm>
          <a:off x="570515" y="1018405"/>
          <a:ext cx="11302615" cy="2933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971">
                  <a:extLst>
                    <a:ext uri="{9D8B030D-6E8A-4147-A177-3AD203B41FA5}">
                      <a16:colId xmlns:a16="http://schemas.microsoft.com/office/drawing/2014/main" val="2383729298"/>
                    </a:ext>
                  </a:extLst>
                </a:gridCol>
                <a:gridCol w="653517">
                  <a:extLst>
                    <a:ext uri="{9D8B030D-6E8A-4147-A177-3AD203B41FA5}">
                      <a16:colId xmlns:a16="http://schemas.microsoft.com/office/drawing/2014/main" val="2448156552"/>
                    </a:ext>
                  </a:extLst>
                </a:gridCol>
                <a:gridCol w="2033412">
                  <a:extLst>
                    <a:ext uri="{9D8B030D-6E8A-4147-A177-3AD203B41FA5}">
                      <a16:colId xmlns:a16="http://schemas.microsoft.com/office/drawing/2014/main" val="9089809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647789771"/>
                    </a:ext>
                  </a:extLst>
                </a:gridCol>
                <a:gridCol w="1913207">
                  <a:extLst>
                    <a:ext uri="{9D8B030D-6E8A-4147-A177-3AD203B41FA5}">
                      <a16:colId xmlns:a16="http://schemas.microsoft.com/office/drawing/2014/main" val="2729081906"/>
                    </a:ext>
                  </a:extLst>
                </a:gridCol>
                <a:gridCol w="1153550">
                  <a:extLst>
                    <a:ext uri="{9D8B030D-6E8A-4147-A177-3AD203B41FA5}">
                      <a16:colId xmlns:a16="http://schemas.microsoft.com/office/drawing/2014/main" val="4289567084"/>
                    </a:ext>
                  </a:extLst>
                </a:gridCol>
                <a:gridCol w="2560318">
                  <a:extLst>
                    <a:ext uri="{9D8B030D-6E8A-4147-A177-3AD203B41FA5}">
                      <a16:colId xmlns:a16="http://schemas.microsoft.com/office/drawing/2014/main" val="87777571"/>
                    </a:ext>
                  </a:extLst>
                </a:gridCol>
              </a:tblGrid>
              <a:tr h="6649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診療機関名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アルコール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研修　</a:t>
                      </a: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①</a:t>
                      </a:r>
                      <a:r>
                        <a:rPr lang="ja-JP" altLang="en-US" sz="1000" u="none" strike="noStrike" dirty="0">
                          <a:effectLst/>
                        </a:rPr>
                        <a:t>実施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月日　②場所　③テーマ</a:t>
                      </a: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④</a:t>
                      </a:r>
                      <a:r>
                        <a:rPr lang="ja-JP" altLang="en-US" sz="1000" u="none" strike="noStrike" dirty="0">
                          <a:effectLst/>
                        </a:rPr>
                        <a:t>参加者数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薬物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研修　</a:t>
                      </a: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①</a:t>
                      </a:r>
                      <a:r>
                        <a:rPr lang="ja-JP" altLang="en-US" sz="1000" u="none" strike="noStrike" dirty="0">
                          <a:effectLst/>
                        </a:rPr>
                        <a:t>実施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月日　②場所　③テーマ</a:t>
                      </a: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④</a:t>
                      </a:r>
                      <a:r>
                        <a:rPr lang="ja-JP" altLang="en-US" sz="1000" u="none" strike="noStrike" dirty="0">
                          <a:effectLst/>
                        </a:rPr>
                        <a:t>参加者数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ギャンブル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研修　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①</a:t>
                      </a:r>
                      <a:r>
                        <a:rPr lang="ja-JP" altLang="en-US" sz="1100" u="none" strike="noStrike" dirty="0">
                          <a:effectLst/>
                        </a:rPr>
                        <a:t>実施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月日　②場所　③テーマ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④</a:t>
                      </a:r>
                      <a:r>
                        <a:rPr lang="ja-JP" altLang="en-US" sz="1100" u="none" strike="noStrike" dirty="0">
                          <a:effectLst/>
                        </a:rPr>
                        <a:t>参加者数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5495549"/>
                  </a:ext>
                </a:extLst>
              </a:tr>
              <a:tr h="8853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地方独立行政法人大阪府立病院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機構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大阪</a:t>
                      </a:r>
                      <a:r>
                        <a:rPr lang="ja-JP" altLang="en-US" sz="1100" u="none" strike="noStrike" dirty="0">
                          <a:effectLst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2020.11.14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　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②</a:t>
                      </a:r>
                      <a:r>
                        <a:rPr lang="en-US" altLang="ja-JP" sz="1100" u="none" strike="noStrike" dirty="0">
                          <a:effectLst/>
                        </a:rPr>
                        <a:t>ZOOM</a:t>
                      </a:r>
                      <a:r>
                        <a:rPr lang="ja-JP" altLang="en-US" sz="1100" u="none" strike="noStrike" dirty="0">
                          <a:effectLst/>
                        </a:rPr>
                        <a:t>（オンライン研修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）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③</a:t>
                      </a:r>
                      <a:r>
                        <a:rPr lang="ja-JP" altLang="en-US" sz="1100" u="none" strike="noStrike" dirty="0">
                          <a:effectLst/>
                        </a:rPr>
                        <a:t>アルコール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依存症　④</a:t>
                      </a:r>
                      <a:r>
                        <a:rPr lang="en-US" altLang="ja-JP" sz="1100" u="none" strike="noStrike" dirty="0">
                          <a:effectLst/>
                        </a:rPr>
                        <a:t>53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2020.10.03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　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②</a:t>
                      </a:r>
                      <a:r>
                        <a:rPr lang="en-US" altLang="ja-JP" sz="1100" u="none" strike="noStrike" dirty="0">
                          <a:effectLst/>
                        </a:rPr>
                        <a:t>ZOOM</a:t>
                      </a:r>
                      <a:r>
                        <a:rPr lang="ja-JP" altLang="en-US" sz="1100" u="none" strike="noStrike" dirty="0">
                          <a:effectLst/>
                        </a:rPr>
                        <a:t>（オンライン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研修）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③</a:t>
                      </a:r>
                      <a:r>
                        <a:rPr lang="ja-JP" altLang="en-US" sz="1100" u="none" strike="noStrike" dirty="0">
                          <a:effectLst/>
                        </a:rPr>
                        <a:t>薬物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依存症　④</a:t>
                      </a:r>
                      <a:r>
                        <a:rPr lang="en-US" altLang="ja-JP" sz="1100" u="none" strike="noStrike" dirty="0">
                          <a:effectLst/>
                        </a:rPr>
                        <a:t>48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2021.02.06</a:t>
                      </a: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②</a:t>
                      </a:r>
                      <a:r>
                        <a:rPr lang="en-US" altLang="ja-JP" sz="1100" u="none" strike="noStrike" dirty="0">
                          <a:effectLst/>
                        </a:rPr>
                        <a:t>ZOOM</a:t>
                      </a:r>
                      <a:r>
                        <a:rPr lang="ja-JP" altLang="en-US" sz="1100" u="none" strike="noStrike" dirty="0">
                          <a:effectLst/>
                        </a:rPr>
                        <a:t>（オンライン研修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）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③</a:t>
                      </a:r>
                      <a:r>
                        <a:rPr lang="ja-JP" altLang="en-US" sz="1100" u="none" strike="noStrike" dirty="0">
                          <a:effectLst/>
                        </a:rPr>
                        <a:t>ギャンブル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依存症　　④</a:t>
                      </a:r>
                      <a:r>
                        <a:rPr lang="en-US" altLang="ja-JP" sz="1100" u="none" strike="noStrike" dirty="0">
                          <a:effectLst/>
                        </a:rPr>
                        <a:t>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6370361"/>
                  </a:ext>
                </a:extLst>
              </a:tr>
              <a:tr h="32413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748327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</a:rPr>
                        <a:t>長尾会 </a:t>
                      </a:r>
                      <a:r>
                        <a:rPr lang="ja-JP" altLang="en-US" sz="1100" u="none" strike="noStrike" dirty="0" err="1">
                          <a:effectLst/>
                        </a:rPr>
                        <a:t>ねや</a:t>
                      </a:r>
                      <a:r>
                        <a:rPr lang="ja-JP" altLang="en-US" sz="1100" u="none" strike="noStrike" dirty="0">
                          <a:effectLst/>
                        </a:rPr>
                        <a:t>川サナトリウム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6224194"/>
                  </a:ext>
                </a:extLst>
              </a:tr>
              <a:tr h="6893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学校法人関西医科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大学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3301501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2848"/>
              </p:ext>
            </p:extLst>
          </p:nvPr>
        </p:nvGraphicFramePr>
        <p:xfrm>
          <a:off x="1123257" y="4299044"/>
          <a:ext cx="10524790" cy="2239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3333">
                  <a:extLst>
                    <a:ext uri="{9D8B030D-6E8A-4147-A177-3AD203B41FA5}">
                      <a16:colId xmlns:a16="http://schemas.microsoft.com/office/drawing/2014/main" val="2483914206"/>
                    </a:ext>
                  </a:extLst>
                </a:gridCol>
                <a:gridCol w="1041404">
                  <a:extLst>
                    <a:ext uri="{9D8B030D-6E8A-4147-A177-3AD203B41FA5}">
                      <a16:colId xmlns:a16="http://schemas.microsoft.com/office/drawing/2014/main" val="3569338670"/>
                    </a:ext>
                  </a:extLst>
                </a:gridCol>
                <a:gridCol w="3381459">
                  <a:extLst>
                    <a:ext uri="{9D8B030D-6E8A-4147-A177-3AD203B41FA5}">
                      <a16:colId xmlns:a16="http://schemas.microsoft.com/office/drawing/2014/main" val="1689189839"/>
                    </a:ext>
                  </a:extLst>
                </a:gridCol>
                <a:gridCol w="1100911">
                  <a:extLst>
                    <a:ext uri="{9D8B030D-6E8A-4147-A177-3AD203B41FA5}">
                      <a16:colId xmlns:a16="http://schemas.microsoft.com/office/drawing/2014/main" val="159575775"/>
                    </a:ext>
                  </a:extLst>
                </a:gridCol>
                <a:gridCol w="2097683">
                  <a:extLst>
                    <a:ext uri="{9D8B030D-6E8A-4147-A177-3AD203B41FA5}">
                      <a16:colId xmlns:a16="http://schemas.microsoft.com/office/drawing/2014/main" val="3804216311"/>
                    </a:ext>
                  </a:extLst>
                </a:gridCol>
              </a:tblGrid>
              <a:tr h="4587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診療機関名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認知症①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研修　</a:t>
                      </a:r>
                      <a:endParaRPr lang="en-US" altLang="ja-JP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</a:rPr>
                        <a:t>①</a:t>
                      </a:r>
                      <a:r>
                        <a:rPr lang="ja-JP" altLang="en-US" sz="1000" u="none" strike="noStrike" dirty="0">
                          <a:effectLst/>
                        </a:rPr>
                        <a:t>実施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月日　②場所　③</a:t>
                      </a:r>
                      <a:r>
                        <a:rPr lang="ja-JP" altLang="en-US" sz="1000" u="none" strike="noStrike" dirty="0" smtClean="0">
                          <a:effectLst/>
                        </a:rPr>
                        <a:t>テーマ④</a:t>
                      </a:r>
                      <a:r>
                        <a:rPr lang="ja-JP" altLang="en-US" sz="1000" u="none" strike="noStrike" dirty="0">
                          <a:effectLst/>
                        </a:rPr>
                        <a:t>参加者数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成人発達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研修　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①</a:t>
                      </a:r>
                      <a:r>
                        <a:rPr lang="ja-JP" altLang="en-US" sz="1100" u="none" strike="noStrike" dirty="0">
                          <a:effectLst/>
                        </a:rPr>
                        <a:t>実施月日②場所③テーマ④参加者数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195265"/>
                  </a:ext>
                </a:extLst>
              </a:tr>
              <a:tr h="3628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地方独立行政法人大阪府立病院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機構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大阪</a:t>
                      </a:r>
                      <a:r>
                        <a:rPr lang="ja-JP" altLang="en-US" sz="1100" u="none" strike="noStrike" dirty="0">
                          <a:effectLst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2953620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29018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</a:rPr>
                        <a:t>長尾会 ねや川サナトリウム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7111120"/>
                  </a:ext>
                </a:extLst>
              </a:tr>
              <a:tr h="9566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学校法人関西医科大学 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2020.08.03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　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</a:rPr>
                        <a:t>②</a:t>
                      </a:r>
                      <a:r>
                        <a:rPr lang="ja-JP" altLang="en-US" sz="1100" u="none" strike="noStrike" dirty="0">
                          <a:effectLst/>
                        </a:rPr>
                        <a:t>ホテルアゴーラ大阪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守口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（</a:t>
                      </a:r>
                      <a:r>
                        <a:rPr lang="en-US" altLang="ja-JP" sz="1100" u="none" strike="noStrike" dirty="0">
                          <a:effectLst/>
                        </a:rPr>
                        <a:t>ZOOM</a:t>
                      </a:r>
                      <a:r>
                        <a:rPr lang="ja-JP" altLang="en-US" sz="1100" u="none" strike="noStrike" dirty="0">
                          <a:effectLst/>
                        </a:rPr>
                        <a:t>も開設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）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③</a:t>
                      </a:r>
                      <a:r>
                        <a:rPr lang="ja-JP" altLang="en-US" sz="1100" u="none" strike="noStrike" dirty="0">
                          <a:effectLst/>
                        </a:rPr>
                        <a:t>これからのアルツハイマー型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認知症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　薬物</a:t>
                      </a:r>
                      <a:r>
                        <a:rPr lang="ja-JP" altLang="en-US" sz="1100" u="none" strike="noStrike" dirty="0">
                          <a:effectLst/>
                        </a:rPr>
                        <a:t>療法～ビターなお話し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～　④</a:t>
                      </a:r>
                      <a:r>
                        <a:rPr lang="en-US" altLang="ja-JP" sz="1100" u="none" strike="noStrike" dirty="0">
                          <a:effectLst/>
                        </a:rPr>
                        <a:t>50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22" marR="7222" marT="72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6886439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70515" y="1018405"/>
            <a:ext cx="11302615" cy="293357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0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007" y="365125"/>
            <a:ext cx="11549744" cy="1027577"/>
          </a:xfrm>
        </p:spPr>
        <p:txBody>
          <a:bodyPr>
            <a:normAutofit/>
          </a:bodyPr>
          <a:lstStyle/>
          <a:p>
            <a:r>
              <a:rPr lang="en-US" altLang="ja-JP" dirty="0"/>
              <a:t>R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年度　地域連携拠点医療機関　実績報告①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144929"/>
              </p:ext>
            </p:extLst>
          </p:nvPr>
        </p:nvGraphicFramePr>
        <p:xfrm>
          <a:off x="612503" y="1690688"/>
          <a:ext cx="11078753" cy="4605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545">
                  <a:extLst>
                    <a:ext uri="{9D8B030D-6E8A-4147-A177-3AD203B41FA5}">
                      <a16:colId xmlns:a16="http://schemas.microsoft.com/office/drawing/2014/main" val="917843224"/>
                    </a:ext>
                  </a:extLst>
                </a:gridCol>
                <a:gridCol w="1304793">
                  <a:extLst>
                    <a:ext uri="{9D8B030D-6E8A-4147-A177-3AD203B41FA5}">
                      <a16:colId xmlns:a16="http://schemas.microsoft.com/office/drawing/2014/main" val="4203595560"/>
                    </a:ext>
                  </a:extLst>
                </a:gridCol>
                <a:gridCol w="976026">
                  <a:extLst>
                    <a:ext uri="{9D8B030D-6E8A-4147-A177-3AD203B41FA5}">
                      <a16:colId xmlns:a16="http://schemas.microsoft.com/office/drawing/2014/main" val="2128071748"/>
                    </a:ext>
                  </a:extLst>
                </a:gridCol>
                <a:gridCol w="739725">
                  <a:extLst>
                    <a:ext uri="{9D8B030D-6E8A-4147-A177-3AD203B41FA5}">
                      <a16:colId xmlns:a16="http://schemas.microsoft.com/office/drawing/2014/main" val="2160354177"/>
                    </a:ext>
                  </a:extLst>
                </a:gridCol>
                <a:gridCol w="890409">
                  <a:extLst>
                    <a:ext uri="{9D8B030D-6E8A-4147-A177-3AD203B41FA5}">
                      <a16:colId xmlns:a16="http://schemas.microsoft.com/office/drawing/2014/main" val="661352621"/>
                    </a:ext>
                  </a:extLst>
                </a:gridCol>
                <a:gridCol w="739725">
                  <a:extLst>
                    <a:ext uri="{9D8B030D-6E8A-4147-A177-3AD203B41FA5}">
                      <a16:colId xmlns:a16="http://schemas.microsoft.com/office/drawing/2014/main" val="1173192077"/>
                    </a:ext>
                  </a:extLst>
                </a:gridCol>
                <a:gridCol w="1150684">
                  <a:extLst>
                    <a:ext uri="{9D8B030D-6E8A-4147-A177-3AD203B41FA5}">
                      <a16:colId xmlns:a16="http://schemas.microsoft.com/office/drawing/2014/main" val="731668171"/>
                    </a:ext>
                  </a:extLst>
                </a:gridCol>
                <a:gridCol w="739725">
                  <a:extLst>
                    <a:ext uri="{9D8B030D-6E8A-4147-A177-3AD203B41FA5}">
                      <a16:colId xmlns:a16="http://schemas.microsoft.com/office/drawing/2014/main" val="2477225660"/>
                    </a:ext>
                  </a:extLst>
                </a:gridCol>
                <a:gridCol w="976026">
                  <a:extLst>
                    <a:ext uri="{9D8B030D-6E8A-4147-A177-3AD203B41FA5}">
                      <a16:colId xmlns:a16="http://schemas.microsoft.com/office/drawing/2014/main" val="2753492471"/>
                    </a:ext>
                  </a:extLst>
                </a:gridCol>
                <a:gridCol w="1041095">
                  <a:extLst>
                    <a:ext uri="{9D8B030D-6E8A-4147-A177-3AD203B41FA5}">
                      <a16:colId xmlns:a16="http://schemas.microsoft.com/office/drawing/2014/main" val="763760312"/>
                    </a:ext>
                  </a:extLst>
                </a:gridCol>
              </a:tblGrid>
              <a:tr h="4518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診療機関名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統合失調症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連携患者数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認知症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専門相談数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児童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・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思春期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初診者数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うつ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１回のプログラム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参加数</a:t>
                      </a:r>
                      <a:r>
                        <a:rPr lang="en-US" altLang="ja-JP" sz="800" u="none" strike="noStrike" dirty="0">
                          <a:effectLst/>
                        </a:rPr>
                        <a:t>(</a:t>
                      </a:r>
                      <a:r>
                        <a:rPr lang="ja-JP" altLang="en-US" sz="800" u="none" strike="noStrike" dirty="0">
                          <a:effectLst/>
                        </a:rPr>
                        <a:t>人</a:t>
                      </a:r>
                      <a:r>
                        <a:rPr lang="en-US" altLang="ja-JP" sz="800" u="none" strike="noStrike" dirty="0">
                          <a:effectLst/>
                        </a:rPr>
                        <a:t>)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個人プログラム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468"/>
                  </a:ext>
                </a:extLst>
              </a:tr>
              <a:tr h="2321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福祉関係機関*別紙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1749778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</a:t>
                      </a:r>
                      <a:r>
                        <a:rPr lang="ja-JP" altLang="en-US" sz="1100" u="none" strike="noStrike" dirty="0" err="1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ねや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川サナトリウム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６～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7140047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8598268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和幸会 阪奈サナトリウム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8262736"/>
                  </a:ext>
                </a:extLst>
              </a:tr>
              <a:tr h="45182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地方独立行政法人大阪府立病院機構　 大阪精神医療センター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０～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</a:rPr>
                        <a:t>32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2574800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亀廣記念医学会 関西記念病院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６～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4955514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医療法人三上会 東香里病院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5945018"/>
                  </a:ext>
                </a:extLst>
              </a:tr>
              <a:tr h="45182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学校法人関西医科大学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7554998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長尾会クリニック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339122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ほりうちこうりえんクリニック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2509940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 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三家クリニック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905721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（医）青桜会 あおぞらクリニック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7006526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くすの木クリニック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8134417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ながお心療内科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4307919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ボーボット・メディカルクリニック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</a:rPr>
                        <a:t>35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1101943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おおやクリニック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919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03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898" y="163149"/>
            <a:ext cx="11506199" cy="79747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年度　地域連携拠点医療機関　実績</a:t>
            </a:r>
            <a:r>
              <a:rPr lang="ja-JP" altLang="en-US" dirty="0" smtClean="0"/>
              <a:t>報告②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258561"/>
              </p:ext>
            </p:extLst>
          </p:nvPr>
        </p:nvGraphicFramePr>
        <p:xfrm>
          <a:off x="342899" y="960619"/>
          <a:ext cx="11506199" cy="5490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945">
                  <a:extLst>
                    <a:ext uri="{9D8B030D-6E8A-4147-A177-3AD203B41FA5}">
                      <a16:colId xmlns:a16="http://schemas.microsoft.com/office/drawing/2014/main" val="458404276"/>
                    </a:ext>
                  </a:extLst>
                </a:gridCol>
                <a:gridCol w="895758">
                  <a:extLst>
                    <a:ext uri="{9D8B030D-6E8A-4147-A177-3AD203B41FA5}">
                      <a16:colId xmlns:a16="http://schemas.microsoft.com/office/drawing/2014/main" val="2448265974"/>
                    </a:ext>
                  </a:extLst>
                </a:gridCol>
                <a:gridCol w="944028">
                  <a:extLst>
                    <a:ext uri="{9D8B030D-6E8A-4147-A177-3AD203B41FA5}">
                      <a16:colId xmlns:a16="http://schemas.microsoft.com/office/drawing/2014/main" val="3485417516"/>
                    </a:ext>
                  </a:extLst>
                </a:gridCol>
                <a:gridCol w="916666">
                  <a:extLst>
                    <a:ext uri="{9D8B030D-6E8A-4147-A177-3AD203B41FA5}">
                      <a16:colId xmlns:a16="http://schemas.microsoft.com/office/drawing/2014/main" val="157410663"/>
                    </a:ext>
                  </a:extLst>
                </a:gridCol>
                <a:gridCol w="1245023">
                  <a:extLst>
                    <a:ext uri="{9D8B030D-6E8A-4147-A177-3AD203B41FA5}">
                      <a16:colId xmlns:a16="http://schemas.microsoft.com/office/drawing/2014/main" val="3611834017"/>
                    </a:ext>
                  </a:extLst>
                </a:gridCol>
                <a:gridCol w="526318">
                  <a:extLst>
                    <a:ext uri="{9D8B030D-6E8A-4147-A177-3AD203B41FA5}">
                      <a16:colId xmlns:a16="http://schemas.microsoft.com/office/drawing/2014/main" val="4223185368"/>
                    </a:ext>
                  </a:extLst>
                </a:gridCol>
                <a:gridCol w="1279649">
                  <a:extLst>
                    <a:ext uri="{9D8B030D-6E8A-4147-A177-3AD203B41FA5}">
                      <a16:colId xmlns:a16="http://schemas.microsoft.com/office/drawing/2014/main" val="517895347"/>
                    </a:ext>
                  </a:extLst>
                </a:gridCol>
                <a:gridCol w="725123">
                  <a:extLst>
                    <a:ext uri="{9D8B030D-6E8A-4147-A177-3AD203B41FA5}">
                      <a16:colId xmlns:a16="http://schemas.microsoft.com/office/drawing/2014/main" val="377088589"/>
                    </a:ext>
                  </a:extLst>
                </a:gridCol>
                <a:gridCol w="1200342">
                  <a:extLst>
                    <a:ext uri="{9D8B030D-6E8A-4147-A177-3AD203B41FA5}">
                      <a16:colId xmlns:a16="http://schemas.microsoft.com/office/drawing/2014/main" val="2362674382"/>
                    </a:ext>
                  </a:extLst>
                </a:gridCol>
                <a:gridCol w="599168">
                  <a:extLst>
                    <a:ext uri="{9D8B030D-6E8A-4147-A177-3AD203B41FA5}">
                      <a16:colId xmlns:a16="http://schemas.microsoft.com/office/drawing/2014/main" val="3895526390"/>
                    </a:ext>
                  </a:extLst>
                </a:gridCol>
                <a:gridCol w="720179">
                  <a:extLst>
                    <a:ext uri="{9D8B030D-6E8A-4147-A177-3AD203B41FA5}">
                      <a16:colId xmlns:a16="http://schemas.microsoft.com/office/drawing/2014/main" val="3745893596"/>
                    </a:ext>
                  </a:extLst>
                </a:gridCol>
              </a:tblGrid>
              <a:tr h="4632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診療機関名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ＰＴＳＤ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専門治療患者実数（人</a:t>
                      </a:r>
                      <a:r>
                        <a:rPr lang="en-US" altLang="zh-TW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月）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アルコール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</a:t>
                      </a:r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プログラム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</a:t>
                      </a:r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の参加（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薬物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</a:t>
                      </a:r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プログラム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回の参加数（人）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ギャンブル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専門プログラム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回の参加数（人）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てんかん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専門</a:t>
                      </a:r>
                      <a:r>
                        <a:rPr lang="zh-TW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治療</a:t>
                      </a:r>
                      <a:endParaRPr lang="en-US" altLang="zh-TW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zh-TW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対象</a:t>
                      </a:r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実数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619596040"/>
                  </a:ext>
                </a:extLst>
              </a:tr>
              <a:tr h="1835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3093526217"/>
                  </a:ext>
                </a:extLst>
              </a:tr>
              <a:tr h="3374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ねや川サナトリウム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562265328"/>
                  </a:ext>
                </a:extLst>
              </a:tr>
              <a:tr h="31192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316432873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和幸会 阪奈サナトリウム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255663630"/>
                  </a:ext>
                </a:extLst>
              </a:tr>
              <a:tr h="51534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地方独立行政法人大阪府立病院</a:t>
                      </a:r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機構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518279917"/>
                  </a:ext>
                </a:extLst>
              </a:tr>
              <a:tr h="31192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亀廣記念医学会 関西記念病院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055467298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医療法人三上会 東香里病院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945235929"/>
                  </a:ext>
                </a:extLst>
              </a:tr>
              <a:tr h="46326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学校法人関西医科大学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377296915"/>
                  </a:ext>
                </a:extLst>
              </a:tr>
              <a:tr h="30975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長尾会クリニック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717279962"/>
                  </a:ext>
                </a:extLst>
              </a:tr>
              <a:tr h="28479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ほりうちこうりえんクリニック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2978350519"/>
                  </a:ext>
                </a:extLst>
              </a:tr>
              <a:tr h="27123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 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三家クリニック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518095843"/>
                  </a:ext>
                </a:extLst>
              </a:tr>
              <a:tr h="31192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（医）青桜会 あおぞらクリニック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1719609596"/>
                  </a:ext>
                </a:extLst>
              </a:tr>
              <a:tr h="31192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くすの木クリニック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3735553753"/>
                  </a:ext>
                </a:extLst>
              </a:tr>
              <a:tr h="27123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ながお心療内科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3123115287"/>
                  </a:ext>
                </a:extLst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ボーボット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・メディカルクリニック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3614139404"/>
                  </a:ext>
                </a:extLst>
              </a:tr>
              <a:tr h="22007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おおやクリニック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9" marR="9149" marT="9149" marB="0" anchor="ctr"/>
                </a:tc>
                <a:extLst>
                  <a:ext uri="{0D108BD9-81ED-4DB2-BD59-A6C34878D82A}">
                    <a16:rowId xmlns:a16="http://schemas.microsoft.com/office/drawing/2014/main" val="26817527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614203" y="960619"/>
            <a:ext cx="5908431" cy="549044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0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875" y="241225"/>
            <a:ext cx="11558450" cy="1325563"/>
          </a:xfrm>
        </p:spPr>
        <p:txBody>
          <a:bodyPr/>
          <a:lstStyle/>
          <a:p>
            <a:r>
              <a:rPr lang="en-US" altLang="ja-JP" dirty="0"/>
              <a:t>R2</a:t>
            </a:r>
            <a:r>
              <a:rPr lang="ja-JP" altLang="en-US" dirty="0"/>
              <a:t>年度　地域連携拠点医療機関　実績</a:t>
            </a:r>
            <a:r>
              <a:rPr lang="ja-JP" altLang="en-US" dirty="0" smtClean="0"/>
              <a:t>報告③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185087"/>
              </p:ext>
            </p:extLst>
          </p:nvPr>
        </p:nvGraphicFramePr>
        <p:xfrm>
          <a:off x="354875" y="1426111"/>
          <a:ext cx="11558450" cy="4848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3728">
                  <a:extLst>
                    <a:ext uri="{9D8B030D-6E8A-4147-A177-3AD203B41FA5}">
                      <a16:colId xmlns:a16="http://schemas.microsoft.com/office/drawing/2014/main" val="1722617607"/>
                    </a:ext>
                  </a:extLst>
                </a:gridCol>
                <a:gridCol w="948710">
                  <a:extLst>
                    <a:ext uri="{9D8B030D-6E8A-4147-A177-3AD203B41FA5}">
                      <a16:colId xmlns:a16="http://schemas.microsoft.com/office/drawing/2014/main" val="185549649"/>
                    </a:ext>
                  </a:extLst>
                </a:gridCol>
                <a:gridCol w="880944">
                  <a:extLst>
                    <a:ext uri="{9D8B030D-6E8A-4147-A177-3AD203B41FA5}">
                      <a16:colId xmlns:a16="http://schemas.microsoft.com/office/drawing/2014/main" val="3040597007"/>
                    </a:ext>
                  </a:extLst>
                </a:gridCol>
                <a:gridCol w="840286">
                  <a:extLst>
                    <a:ext uri="{9D8B030D-6E8A-4147-A177-3AD203B41FA5}">
                      <a16:colId xmlns:a16="http://schemas.microsoft.com/office/drawing/2014/main" val="2908349151"/>
                    </a:ext>
                  </a:extLst>
                </a:gridCol>
                <a:gridCol w="904001">
                  <a:extLst>
                    <a:ext uri="{9D8B030D-6E8A-4147-A177-3AD203B41FA5}">
                      <a16:colId xmlns:a16="http://schemas.microsoft.com/office/drawing/2014/main" val="3552019524"/>
                    </a:ext>
                  </a:extLst>
                </a:gridCol>
                <a:gridCol w="735912">
                  <a:extLst>
                    <a:ext uri="{9D8B030D-6E8A-4147-A177-3AD203B41FA5}">
                      <a16:colId xmlns:a16="http://schemas.microsoft.com/office/drawing/2014/main" val="883127846"/>
                    </a:ext>
                  </a:extLst>
                </a:gridCol>
                <a:gridCol w="1026981">
                  <a:extLst>
                    <a:ext uri="{9D8B030D-6E8A-4147-A177-3AD203B41FA5}">
                      <a16:colId xmlns:a16="http://schemas.microsoft.com/office/drawing/2014/main" val="3917076378"/>
                    </a:ext>
                  </a:extLst>
                </a:gridCol>
                <a:gridCol w="689828">
                  <a:extLst>
                    <a:ext uri="{9D8B030D-6E8A-4147-A177-3AD203B41FA5}">
                      <a16:colId xmlns:a16="http://schemas.microsoft.com/office/drawing/2014/main" val="520981564"/>
                    </a:ext>
                  </a:extLst>
                </a:gridCol>
                <a:gridCol w="817603">
                  <a:extLst>
                    <a:ext uri="{9D8B030D-6E8A-4147-A177-3AD203B41FA5}">
                      <a16:colId xmlns:a16="http://schemas.microsoft.com/office/drawing/2014/main" val="1084584872"/>
                    </a:ext>
                  </a:extLst>
                </a:gridCol>
                <a:gridCol w="772521">
                  <a:extLst>
                    <a:ext uri="{9D8B030D-6E8A-4147-A177-3AD203B41FA5}">
                      <a16:colId xmlns:a16="http://schemas.microsoft.com/office/drawing/2014/main" val="1878771928"/>
                    </a:ext>
                  </a:extLst>
                </a:gridCol>
                <a:gridCol w="786074">
                  <a:extLst>
                    <a:ext uri="{9D8B030D-6E8A-4147-A177-3AD203B41FA5}">
                      <a16:colId xmlns:a16="http://schemas.microsoft.com/office/drawing/2014/main" val="3135984963"/>
                    </a:ext>
                  </a:extLst>
                </a:gridCol>
                <a:gridCol w="731862">
                  <a:extLst>
                    <a:ext uri="{9D8B030D-6E8A-4147-A177-3AD203B41FA5}">
                      <a16:colId xmlns:a16="http://schemas.microsoft.com/office/drawing/2014/main" val="17580646"/>
                    </a:ext>
                  </a:extLst>
                </a:gridCol>
              </a:tblGrid>
              <a:tr h="4672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診療機関名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高次脳①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初診者数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高次脳②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手帳</a:t>
                      </a:r>
                      <a:r>
                        <a:rPr lang="zh-TW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診断書</a:t>
                      </a:r>
                      <a:endParaRPr lang="en-US" altLang="zh-TW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zh-TW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作成数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高次脳③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１回のプログラム参加数（人）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個人プログラム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高次脳④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入院者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高次脳⑤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通院者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1761081567"/>
                  </a:ext>
                </a:extLst>
              </a:tr>
              <a:tr h="239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4070378427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ねや川サナトリウム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283552003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681741167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和幸会 阪奈サナトリウム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3254912240"/>
                  </a:ext>
                </a:extLst>
              </a:tr>
              <a:tr h="46726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地方独立行政法人大阪府立病院機構　 大阪精神医療センター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805732129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亀廣記念医学会 関西記念病院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498891112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医療法人三上会 東香里病院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1423769930"/>
                  </a:ext>
                </a:extLst>
              </a:tr>
              <a:tr h="46726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学校法人関西医科大学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543167878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長尾会クリニック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712989845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ほりうちこうりえんクリニック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373671860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 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三家クリニック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302804177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（医）青桜会 あおぞらクリニック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739138602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くすの木クリニック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965570453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ながお心療内科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3510142660"/>
                  </a:ext>
                </a:extLst>
              </a:tr>
              <a:tr h="32833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ボーボット・メディカルクリニック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821959843"/>
                  </a:ext>
                </a:extLst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おおやクリニック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08" marR="8408" marT="8408" marB="0" anchor="ctr"/>
                </a:tc>
                <a:extLst>
                  <a:ext uri="{0D108BD9-81ED-4DB2-BD59-A6C34878D82A}">
                    <a16:rowId xmlns:a16="http://schemas.microsoft.com/office/drawing/2014/main" val="250398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8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2031" y="129993"/>
            <a:ext cx="11577711" cy="1325563"/>
          </a:xfrm>
        </p:spPr>
        <p:txBody>
          <a:bodyPr/>
          <a:lstStyle/>
          <a:p>
            <a:r>
              <a:rPr lang="en-US" altLang="ja-JP" dirty="0"/>
              <a:t>R2</a:t>
            </a:r>
            <a:r>
              <a:rPr lang="ja-JP" altLang="en-US" dirty="0"/>
              <a:t>年度　地域連携拠点医療機関　実績</a:t>
            </a:r>
            <a:r>
              <a:rPr lang="ja-JP" altLang="en-US" dirty="0" smtClean="0"/>
              <a:t>報告④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952999"/>
              </p:ext>
            </p:extLst>
          </p:nvPr>
        </p:nvGraphicFramePr>
        <p:xfrm>
          <a:off x="592361" y="1305582"/>
          <a:ext cx="11177272" cy="4942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9021">
                  <a:extLst>
                    <a:ext uri="{9D8B030D-6E8A-4147-A177-3AD203B41FA5}">
                      <a16:colId xmlns:a16="http://schemas.microsoft.com/office/drawing/2014/main" val="929121260"/>
                    </a:ext>
                  </a:extLst>
                </a:gridCol>
                <a:gridCol w="1609426">
                  <a:extLst>
                    <a:ext uri="{9D8B030D-6E8A-4147-A177-3AD203B41FA5}">
                      <a16:colId xmlns:a16="http://schemas.microsoft.com/office/drawing/2014/main" val="132366316"/>
                    </a:ext>
                  </a:extLst>
                </a:gridCol>
                <a:gridCol w="1203901">
                  <a:extLst>
                    <a:ext uri="{9D8B030D-6E8A-4147-A177-3AD203B41FA5}">
                      <a16:colId xmlns:a16="http://schemas.microsoft.com/office/drawing/2014/main" val="517737030"/>
                    </a:ext>
                  </a:extLst>
                </a:gridCol>
                <a:gridCol w="912431">
                  <a:extLst>
                    <a:ext uri="{9D8B030D-6E8A-4147-A177-3AD203B41FA5}">
                      <a16:colId xmlns:a16="http://schemas.microsoft.com/office/drawing/2014/main" val="2907188579"/>
                    </a:ext>
                  </a:extLst>
                </a:gridCol>
                <a:gridCol w="1098295">
                  <a:extLst>
                    <a:ext uri="{9D8B030D-6E8A-4147-A177-3AD203B41FA5}">
                      <a16:colId xmlns:a16="http://schemas.microsoft.com/office/drawing/2014/main" val="617636058"/>
                    </a:ext>
                  </a:extLst>
                </a:gridCol>
                <a:gridCol w="912431">
                  <a:extLst>
                    <a:ext uri="{9D8B030D-6E8A-4147-A177-3AD203B41FA5}">
                      <a16:colId xmlns:a16="http://schemas.microsoft.com/office/drawing/2014/main" val="2801875512"/>
                    </a:ext>
                  </a:extLst>
                </a:gridCol>
                <a:gridCol w="1419336">
                  <a:extLst>
                    <a:ext uri="{9D8B030D-6E8A-4147-A177-3AD203B41FA5}">
                      <a16:colId xmlns:a16="http://schemas.microsoft.com/office/drawing/2014/main" val="81762562"/>
                    </a:ext>
                  </a:extLst>
                </a:gridCol>
                <a:gridCol w="912431">
                  <a:extLst>
                    <a:ext uri="{9D8B030D-6E8A-4147-A177-3AD203B41FA5}">
                      <a16:colId xmlns:a16="http://schemas.microsoft.com/office/drawing/2014/main" val="2041442265"/>
                    </a:ext>
                  </a:extLst>
                </a:gridCol>
              </a:tblGrid>
              <a:tr h="4790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診療機関名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摂食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身体科連携実数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災害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成人発達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診断</a:t>
                      </a:r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教育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実数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妊産婦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連携患者実数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4725357"/>
                  </a:ext>
                </a:extLst>
              </a:tr>
              <a:tr h="3053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連携先医療機関＊別紙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0578489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ねや川サナトリウム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1144551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9898934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和幸会 阪奈サナトリウム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4314716"/>
                  </a:ext>
                </a:extLst>
              </a:tr>
              <a:tr h="47908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地方独立行政法人大阪府立病院機構　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0430758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亀廣記念医学会 関西記念病院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7260268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医療法人三上会 東香里病院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058738"/>
                  </a:ext>
                </a:extLst>
              </a:tr>
              <a:tr h="47908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学校法人関西医科大学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939024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長尾会クリニック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000097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ほりうちこうりえんクリニック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6878519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 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三家クリニック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8334181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（医）青桜会 あおぞらクリニック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4566338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くすの木クリニック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4289530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ながお心療内科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8656289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ボーボット・メディカルクリニック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9198232"/>
                  </a:ext>
                </a:extLst>
              </a:tr>
              <a:tr h="24615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おおやクリニック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634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8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6042" y="220074"/>
            <a:ext cx="9416144" cy="784406"/>
          </a:xfrm>
        </p:spPr>
        <p:txBody>
          <a:bodyPr/>
          <a:lstStyle/>
          <a:p>
            <a:r>
              <a:rPr lang="en-US" altLang="zh-TW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R2</a:t>
            </a:r>
            <a:r>
              <a:rPr lang="zh-TW" altLang="en-US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年度地域連携拠点実績報告（別紙）</a:t>
            </a:r>
            <a:endParaRPr kumimoji="1" lang="ja-JP" altLang="en-US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342130"/>
              </p:ext>
            </p:extLst>
          </p:nvPr>
        </p:nvGraphicFramePr>
        <p:xfrm>
          <a:off x="341813" y="1097281"/>
          <a:ext cx="11467007" cy="4323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3993">
                  <a:extLst>
                    <a:ext uri="{9D8B030D-6E8A-4147-A177-3AD203B41FA5}">
                      <a16:colId xmlns:a16="http://schemas.microsoft.com/office/drawing/2014/main" val="2926611851"/>
                    </a:ext>
                  </a:extLst>
                </a:gridCol>
                <a:gridCol w="1195836">
                  <a:extLst>
                    <a:ext uri="{9D8B030D-6E8A-4147-A177-3AD203B41FA5}">
                      <a16:colId xmlns:a16="http://schemas.microsoft.com/office/drawing/2014/main" val="1145796996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878945827"/>
                    </a:ext>
                  </a:extLst>
                </a:gridCol>
                <a:gridCol w="523919">
                  <a:extLst>
                    <a:ext uri="{9D8B030D-6E8A-4147-A177-3AD203B41FA5}">
                      <a16:colId xmlns:a16="http://schemas.microsoft.com/office/drawing/2014/main" val="3012569345"/>
                    </a:ext>
                  </a:extLst>
                </a:gridCol>
                <a:gridCol w="414398">
                  <a:extLst>
                    <a:ext uri="{9D8B030D-6E8A-4147-A177-3AD203B41FA5}">
                      <a16:colId xmlns:a16="http://schemas.microsoft.com/office/drawing/2014/main" val="3727099530"/>
                    </a:ext>
                  </a:extLst>
                </a:gridCol>
                <a:gridCol w="381840">
                  <a:extLst>
                    <a:ext uri="{9D8B030D-6E8A-4147-A177-3AD203B41FA5}">
                      <a16:colId xmlns:a16="http://schemas.microsoft.com/office/drawing/2014/main" val="3423385718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126023656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782906830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134369961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1447448627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870305884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3341360385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143396771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955338749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653494253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423591417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2536330676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3741741485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1929100199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151439459"/>
                    </a:ext>
                  </a:extLst>
                </a:gridCol>
                <a:gridCol w="310799">
                  <a:extLst>
                    <a:ext uri="{9D8B030D-6E8A-4147-A177-3AD203B41FA5}">
                      <a16:colId xmlns:a16="http://schemas.microsoft.com/office/drawing/2014/main" val="313560581"/>
                    </a:ext>
                  </a:extLst>
                </a:gridCol>
                <a:gridCol w="805118">
                  <a:extLst>
                    <a:ext uri="{9D8B030D-6E8A-4147-A177-3AD203B41FA5}">
                      <a16:colId xmlns:a16="http://schemas.microsoft.com/office/drawing/2014/main" val="2215061016"/>
                    </a:ext>
                  </a:extLst>
                </a:gridCol>
                <a:gridCol w="509119">
                  <a:extLst>
                    <a:ext uri="{9D8B030D-6E8A-4147-A177-3AD203B41FA5}">
                      <a16:colId xmlns:a16="http://schemas.microsoft.com/office/drawing/2014/main" val="3519178503"/>
                    </a:ext>
                  </a:extLst>
                </a:gridCol>
              </a:tblGrid>
              <a:tr h="2973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診療機関名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統合失調症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32" marR="7832" marT="7832" marB="0" anchor="ctr"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地域の連携福祉機関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32" marR="7832" marT="783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832" marR="7832" marT="783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摂食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789476714"/>
                  </a:ext>
                </a:extLst>
              </a:tr>
              <a:tr h="2703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④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⑪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⑬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⑭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⑮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036628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ねや川サナトリウム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3411163659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西浦会 京阪病院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1232696948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和幸会 阪奈サナトリウム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532132753"/>
                  </a:ext>
                </a:extLst>
              </a:tr>
              <a:tr h="52619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地方独立行政法人大阪府立病院機構　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精神医療センター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567708743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zh-CN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亀廣記念医学会 関西記念病院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3836071647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医療法人三上会 東香里病院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2179531109"/>
                  </a:ext>
                </a:extLst>
              </a:tr>
              <a:tr h="52619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学校法人関西医科大学 </a:t>
                      </a:r>
                      <a:endParaRPr lang="en-US" altLang="ja-JP" sz="110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関西</a:t>
                      </a:r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医科大学総合医療センター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3723000048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長尾会クリニック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2577022929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 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三家クリニック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830915729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くすの木クリニック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3730790624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長尾会 ながお心療内科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3864409847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</a:t>
                      </a:r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おおやクリニック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832" marR="7832" marT="7832" marB="0" anchor="ctr"/>
                </a:tc>
                <a:extLst>
                  <a:ext uri="{0D108BD9-81ED-4DB2-BD59-A6C34878D82A}">
                    <a16:rowId xmlns:a16="http://schemas.microsoft.com/office/drawing/2014/main" val="69960132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41812" y="5513887"/>
            <a:ext cx="11467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 </a:t>
            </a:r>
            <a:r>
              <a:rPr lang="ja-JP" altLang="en-US" dirty="0"/>
              <a:t>市町村 </a:t>
            </a:r>
            <a:r>
              <a:rPr lang="ja-JP" altLang="en-US" dirty="0" smtClean="0"/>
              <a:t>　①</a:t>
            </a:r>
            <a:r>
              <a:rPr lang="ja-JP" altLang="en-US" dirty="0"/>
              <a:t>障害福祉　②高齢福祉　③生活</a:t>
            </a:r>
            <a:r>
              <a:rPr lang="ja-JP" altLang="en-US" dirty="0" smtClean="0"/>
              <a:t>福祉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ハローワーク　　</a:t>
            </a:r>
            <a:r>
              <a:rPr lang="en-US" altLang="ja-JP" dirty="0" smtClean="0"/>
              <a:t>3 </a:t>
            </a:r>
            <a:r>
              <a:rPr lang="ja-JP" altLang="en-US" dirty="0" smtClean="0"/>
              <a:t>居宅介護　　</a:t>
            </a:r>
            <a:r>
              <a:rPr lang="en-US" altLang="ja-JP" dirty="0" smtClean="0"/>
              <a:t>4 </a:t>
            </a:r>
            <a:r>
              <a:rPr lang="ja-JP" altLang="en-US" dirty="0" smtClean="0"/>
              <a:t>グループホーム</a:t>
            </a:r>
            <a:endParaRPr lang="en-US" altLang="ja-JP" dirty="0" smtClean="0"/>
          </a:p>
          <a:p>
            <a:r>
              <a:rPr lang="en-US" altLang="ja-JP" dirty="0" smtClean="0"/>
              <a:t>5 </a:t>
            </a:r>
            <a:r>
              <a:rPr lang="ja-JP" altLang="en-US" dirty="0" smtClean="0"/>
              <a:t>就労移行・継続支援　　</a:t>
            </a:r>
            <a:r>
              <a:rPr lang="en-US" altLang="ja-JP" dirty="0" smtClean="0"/>
              <a:t>6 </a:t>
            </a:r>
            <a:r>
              <a:rPr lang="ja-JP" altLang="en-US" dirty="0" smtClean="0"/>
              <a:t>相談支援事業所　　</a:t>
            </a:r>
            <a:r>
              <a:rPr lang="en-US" altLang="ja-JP" dirty="0" smtClean="0"/>
              <a:t>7 </a:t>
            </a:r>
            <a:r>
              <a:rPr lang="ja-JP" altLang="en-US" dirty="0" smtClean="0"/>
              <a:t>地活</a:t>
            </a:r>
            <a:r>
              <a:rPr lang="en-US" altLang="ja-JP" dirty="0" smtClean="0"/>
              <a:t>C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8 </a:t>
            </a:r>
            <a:r>
              <a:rPr lang="ja-JP" altLang="en-US" dirty="0" smtClean="0"/>
              <a:t>地域包括　　</a:t>
            </a:r>
            <a:r>
              <a:rPr lang="en-US" altLang="ja-JP" dirty="0" smtClean="0"/>
              <a:t>9 </a:t>
            </a:r>
            <a:r>
              <a:rPr lang="ja-JP" altLang="en-US" dirty="0" smtClean="0"/>
              <a:t>救護・更生施設　　</a:t>
            </a:r>
            <a:endParaRPr lang="en-US" altLang="ja-JP" dirty="0" smtClean="0"/>
          </a:p>
          <a:p>
            <a:r>
              <a:rPr lang="en-US" altLang="ja-JP" dirty="0" smtClean="0"/>
              <a:t>10 </a:t>
            </a:r>
            <a:r>
              <a:rPr lang="ja-JP" altLang="en-US" dirty="0" err="1" smtClean="0"/>
              <a:t>障がい</a:t>
            </a:r>
            <a:r>
              <a:rPr lang="ja-JP" altLang="en-US" dirty="0" smtClean="0"/>
              <a:t>者就業センター　　</a:t>
            </a:r>
            <a:r>
              <a:rPr lang="en-US" altLang="ja-JP" dirty="0" smtClean="0"/>
              <a:t>11 </a:t>
            </a:r>
            <a:r>
              <a:rPr lang="ja-JP" altLang="en-US" dirty="0" smtClean="0"/>
              <a:t>就ポツ　　</a:t>
            </a:r>
            <a:r>
              <a:rPr lang="en-US" altLang="ja-JP" dirty="0" smtClean="0"/>
              <a:t>12 </a:t>
            </a:r>
            <a:r>
              <a:rPr lang="ja-JP" altLang="en-US" dirty="0" smtClean="0"/>
              <a:t>社協　　</a:t>
            </a:r>
            <a:r>
              <a:rPr lang="en-US" altLang="ja-JP" dirty="0" smtClean="0"/>
              <a:t>13 CSW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14 </a:t>
            </a:r>
            <a:r>
              <a:rPr lang="ja-JP" altLang="en-US" dirty="0" smtClean="0"/>
              <a:t>生活困窮者支援機関　</a:t>
            </a:r>
            <a:endParaRPr lang="en-US" altLang="ja-JP" dirty="0" smtClean="0"/>
          </a:p>
          <a:p>
            <a:r>
              <a:rPr lang="en-US" altLang="ja-JP" dirty="0" smtClean="0"/>
              <a:t>15 </a:t>
            </a:r>
            <a:r>
              <a:rPr lang="ja-JP" altLang="en-US" dirty="0" smtClean="0"/>
              <a:t>学校・教育機関　　　</a:t>
            </a:r>
            <a:r>
              <a:rPr lang="en-US" altLang="ja-JP" dirty="0" smtClean="0"/>
              <a:t>16 </a:t>
            </a:r>
            <a:r>
              <a:rPr lang="ja-JP" altLang="en-US" dirty="0" smtClean="0"/>
              <a:t>その他（　　　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45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2219</Words>
  <Application>Microsoft Office PowerPoint</Application>
  <PresentationFormat>ワイド画面</PresentationFormat>
  <Paragraphs>1217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HGP創英角ﾎﾟｯﾌﾟ体</vt:lpstr>
      <vt:lpstr>ＭＳ Ｐゴシック</vt:lpstr>
      <vt:lpstr>游ゴシック</vt:lpstr>
      <vt:lpstr>游ゴシック Light</vt:lpstr>
      <vt:lpstr>Arial</vt:lpstr>
      <vt:lpstr>Office テーマ</vt:lpstr>
      <vt:lpstr>【当日配布資料１】  R2年度都道府県及び 地域連携拠点医療機関の実績（速報）</vt:lpstr>
      <vt:lpstr>R２年度都道府県連携拠点　実績報告</vt:lpstr>
      <vt:lpstr>R2年度都道府県連携拠点実績報告（別紙）</vt:lpstr>
      <vt:lpstr>R2年度　地域連携拠点医療機関　実績報告①</vt:lpstr>
      <vt:lpstr>R2年度　地域連携拠点医療機関　実績報告②</vt:lpstr>
      <vt:lpstr>R2年度　地域連携拠点医療機関　実績報告③</vt:lpstr>
      <vt:lpstr>R2年度　地域連携拠点医療機関　実績報告④</vt:lpstr>
      <vt:lpstr>R2年度地域連携拠点実績報告（別紙）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11</cp:revision>
  <dcterms:created xsi:type="dcterms:W3CDTF">2021-12-03T07:38:40Z</dcterms:created>
  <dcterms:modified xsi:type="dcterms:W3CDTF">2021-12-06T01:39:16Z</dcterms:modified>
</cp:coreProperties>
</file>