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308" r:id="rId5"/>
    <p:sldId id="312" r:id="rId6"/>
    <p:sldId id="309" r:id="rId7"/>
    <p:sldId id="313" r:id="rId8"/>
    <p:sldId id="310" r:id="rId9"/>
    <p:sldId id="316"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14CE"/>
    <a:srgbClr val="4F81BD"/>
    <a:srgbClr val="E9EDF4"/>
    <a:srgbClr val="D0D8E8"/>
    <a:srgbClr val="FFD653"/>
    <a:srgbClr val="FFE3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808" autoAdjust="0"/>
  </p:normalViewPr>
  <p:slideViewPr>
    <p:cSldViewPr>
      <p:cViewPr varScale="1">
        <p:scale>
          <a:sx n="95" d="100"/>
          <a:sy n="95" d="100"/>
        </p:scale>
        <p:origin x="1109" y="53"/>
      </p:cViewPr>
      <p:guideLst>
        <p:guide orient="horz" pos="2160"/>
        <p:guide pos="2880"/>
      </p:guideLst>
    </p:cSldViewPr>
  </p:slideViewPr>
  <p:notesTextViewPr>
    <p:cViewPr>
      <p:scale>
        <a:sx n="1" d="1"/>
        <a:sy n="1" d="1"/>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394" tIns="45695" rIns="91394" bIns="456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394" tIns="45695" rIns="91394" bIns="45695" rtlCol="0"/>
          <a:lstStyle>
            <a:lvl1pPr algn="r">
              <a:defRPr sz="1200"/>
            </a:lvl1pPr>
          </a:lstStyle>
          <a:p>
            <a:fld id="{4D0BD4C8-09F5-4A2B-8D21-9F8905AB6028}" type="datetimeFigureOut">
              <a:rPr kumimoji="1" lang="ja-JP" altLang="en-US" smtClean="0"/>
              <a:t>2024/9/27</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394" tIns="45695" rIns="91394" bIns="45695" rtlCol="0" anchor="ctr"/>
          <a:lstStyle/>
          <a:p>
            <a:endParaRPr lang="ja-JP" altLang="en-US"/>
          </a:p>
        </p:txBody>
      </p:sp>
      <p:sp>
        <p:nvSpPr>
          <p:cNvPr id="5" name="ノート プレースホルダー 4"/>
          <p:cNvSpPr>
            <a:spLocks noGrp="1"/>
          </p:cNvSpPr>
          <p:nvPr>
            <p:ph type="body" sz="quarter" idx="3"/>
          </p:nvPr>
        </p:nvSpPr>
        <p:spPr>
          <a:xfrm>
            <a:off x="681039" y="4721226"/>
            <a:ext cx="5445125" cy="4471988"/>
          </a:xfrm>
          <a:prstGeom prst="rect">
            <a:avLst/>
          </a:prstGeom>
        </p:spPr>
        <p:txBody>
          <a:bodyPr vert="horz" lIns="91394" tIns="45695" rIns="91394" bIns="456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9"/>
            <a:ext cx="2949575" cy="496887"/>
          </a:xfrm>
          <a:prstGeom prst="rect">
            <a:avLst/>
          </a:prstGeom>
        </p:spPr>
        <p:txBody>
          <a:bodyPr vert="horz" lIns="91394" tIns="45695" rIns="91394" bIns="456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9"/>
            <a:ext cx="2949575" cy="496887"/>
          </a:xfrm>
          <a:prstGeom prst="rect">
            <a:avLst/>
          </a:prstGeom>
        </p:spPr>
        <p:txBody>
          <a:bodyPr vert="horz" lIns="91394" tIns="45695" rIns="91394" bIns="45695" rtlCol="0" anchor="b"/>
          <a:lstStyle>
            <a:lvl1pPr algn="r">
              <a:defRPr sz="1200"/>
            </a:lvl1pPr>
          </a:lstStyle>
          <a:p>
            <a:fld id="{3107ECAC-E44C-418D-9F82-FAAAEDFCAC6A}" type="slidenum">
              <a:rPr kumimoji="1" lang="ja-JP" altLang="en-US" smtClean="0"/>
              <a:t>‹#›</a:t>
            </a:fld>
            <a:endParaRPr kumimoji="1" lang="ja-JP" altLang="en-US"/>
          </a:p>
        </p:txBody>
      </p:sp>
    </p:spTree>
    <p:extLst>
      <p:ext uri="{BB962C8B-B14F-4D97-AF65-F5344CB8AC3E}">
        <p14:creationId xmlns:p14="http://schemas.microsoft.com/office/powerpoint/2010/main" val="11216211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107ECAC-E44C-418D-9F82-FAAAEDFCAC6A}" type="slidenum">
              <a:rPr kumimoji="1" lang="ja-JP" altLang="en-US" smtClean="0"/>
              <a:t>3</a:t>
            </a:fld>
            <a:endParaRPr kumimoji="1" lang="ja-JP" altLang="en-US"/>
          </a:p>
        </p:txBody>
      </p:sp>
    </p:spTree>
    <p:extLst>
      <p:ext uri="{BB962C8B-B14F-4D97-AF65-F5344CB8AC3E}">
        <p14:creationId xmlns:p14="http://schemas.microsoft.com/office/powerpoint/2010/main" val="4018895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1"/>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72D4C25-9316-4E84-9798-6ACF634E6443}" type="datetime1">
              <a:rPr kumimoji="1" lang="ja-JP" altLang="en-US" smtClean="0"/>
              <a:t>2024/9/27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341818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829CD67-48BB-4845-B945-97BF4AD6157D}" type="datetime1">
              <a:rPr kumimoji="1" lang="ja-JP" altLang="en-US" smtClean="0"/>
              <a:t>2024/9/27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9160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4"/>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42A5BC-6C76-4CB3-8AF7-46E1FBC098F8}" type="datetime1">
              <a:rPr kumimoji="1" lang="ja-JP" altLang="en-US" smtClean="0"/>
              <a:t>2024/9/27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258464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145F54-B7D9-4325-8999-AA9589275672}" type="datetime1">
              <a:rPr kumimoji="1" lang="ja-JP" altLang="en-US" smtClean="0"/>
              <a:t>2024/9/27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075762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6"/>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9E39E1F-630F-445E-B9CA-41DD26428100}" type="datetime1">
              <a:rPr kumimoji="1" lang="ja-JP" altLang="en-US" smtClean="0"/>
              <a:t>2024/9/27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01260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916BDF4-2A24-456A-B3F2-214F6B2E99B3}" type="datetime1">
              <a:rPr kumimoji="1" lang="ja-JP" altLang="en-US" smtClean="0"/>
              <a:t>2024/9/27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5529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1283E9F-738F-413C-B8E9-A8A66B37F429}" type="datetime1">
              <a:rPr kumimoji="1" lang="ja-JP" altLang="en-US" smtClean="0"/>
              <a:t>2024/9/27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4870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5E62A04-BB76-47C8-A090-253A07316BA8}" type="datetime1">
              <a:rPr kumimoji="1" lang="ja-JP" altLang="en-US" smtClean="0"/>
              <a:t>2024/9/27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585483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3788F95-A426-4874-8649-8EC7DDF04461}" type="datetime1">
              <a:rPr kumimoji="1" lang="ja-JP" altLang="en-US" smtClean="0"/>
              <a:t>2024/9/27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662029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12" y="1435106"/>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E7C014-85D8-4E02-87FA-4743CF465723}" type="datetime1">
              <a:rPr kumimoji="1" lang="ja-JP" altLang="en-US" smtClean="0"/>
              <a:t>2024/9/27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744683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44"/>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C1986A1-6977-4951-8352-0D298517363E}" type="datetime1">
              <a:rPr kumimoji="1" lang="ja-JP" altLang="en-US" smtClean="0"/>
              <a:t>2024/9/27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4283972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EDE61D-EA57-4D17-998C-281DBC60E048}" type="datetime1">
              <a:rPr kumimoji="1" lang="ja-JP" altLang="en-US" smtClean="0"/>
              <a:t>2024/9/27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304559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44624"/>
            <a:ext cx="9144000" cy="338554"/>
          </a:xfrm>
          <a:prstGeom prst="rect">
            <a:avLst/>
          </a:prstGeom>
          <a:solidFill>
            <a:schemeClr val="tx2"/>
          </a:solidFill>
        </p:spPr>
        <p:txBody>
          <a:bodyPr wrap="square" rtlCol="0">
            <a:spAutoFit/>
          </a:bodyPr>
          <a:lstStyle/>
          <a:p>
            <a:r>
              <a:rPr lang="ja-JP" altLang="en-US" sz="1600" b="1" dirty="0">
                <a:solidFill>
                  <a:schemeClr val="bg1"/>
                </a:solidFill>
                <a:latin typeface="HG丸ｺﾞｼｯｸM-PRO" panose="020F0600000000000000" pitchFamily="50" charset="-128"/>
                <a:ea typeface="HG丸ｺﾞｼｯｸM-PRO" panose="020F0600000000000000" pitchFamily="50" charset="-128"/>
              </a:rPr>
              <a:t>　　</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大阪府外国人受入れ拠点医療機関・地域拠点医療機関の受入れ体制に係るアンケート調査結果</a:t>
            </a:r>
          </a:p>
        </p:txBody>
      </p:sp>
      <p:sp>
        <p:nvSpPr>
          <p:cNvPr id="2" name="正方形/長方形 1"/>
          <p:cNvSpPr/>
          <p:nvPr/>
        </p:nvSpPr>
        <p:spPr>
          <a:xfrm>
            <a:off x="8191965" y="73187"/>
            <a:ext cx="900000" cy="288000"/>
          </a:xfrm>
          <a:prstGeom prst="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資料２－２</a:t>
            </a:r>
          </a:p>
        </p:txBody>
      </p:sp>
      <p:sp>
        <p:nvSpPr>
          <p:cNvPr id="48" name="正方形/長方形 47"/>
          <p:cNvSpPr/>
          <p:nvPr/>
        </p:nvSpPr>
        <p:spPr>
          <a:xfrm>
            <a:off x="15322" y="548680"/>
            <a:ext cx="9054534" cy="943594"/>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Meiryo UI" panose="020B0604030504040204" pitchFamily="50" charset="-128"/>
                <a:ea typeface="Meiryo UI" panose="020B0604030504040204" pitchFamily="50" charset="-128"/>
              </a:rPr>
              <a:t>≪アンケート概要≫ </a:t>
            </a:r>
            <a:r>
              <a:rPr lang="ja-JP" altLang="en-US" sz="1200" dirty="0">
                <a:solidFill>
                  <a:schemeClr val="tx1"/>
                </a:solidFill>
                <a:latin typeface="Meiryo UI" panose="020B0604030504040204" pitchFamily="50" charset="-128"/>
                <a:ea typeface="Meiryo UI" panose="020B0604030504040204" pitchFamily="50" charset="-128"/>
              </a:rPr>
              <a:t>（令和６年７月１０日実施）</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800" b="1"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外国人患者の受入れに係る課題等を把握し、今後の参考とするため、大阪府外国人患者受入れ拠点医療機関及び地域拠点医療機関の計３４病院を対象にアンケート調査を実施し、２５病院から回答があった。</a:t>
            </a:r>
          </a:p>
          <a:p>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15322" y="1628800"/>
            <a:ext cx="9054534" cy="5229200"/>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問</a:t>
            </a:r>
            <a:r>
              <a:rPr lang="en-US" altLang="ja-JP" sz="1200" b="1" dirty="0">
                <a:solidFill>
                  <a:schemeClr val="tx1"/>
                </a:solidFill>
                <a:latin typeface="Meiryo UI" panose="020B0604030504040204" pitchFamily="50" charset="-128"/>
                <a:ea typeface="Meiryo UI" panose="020B0604030504040204" pitchFamily="50" charset="-128"/>
              </a:rPr>
              <a:t>1】 </a:t>
            </a:r>
            <a:r>
              <a:rPr lang="ja-JP" altLang="en-US" sz="1200" b="1" dirty="0">
                <a:solidFill>
                  <a:schemeClr val="tx1"/>
                </a:solidFill>
                <a:latin typeface="Meiryo UI" panose="020B0604030504040204" pitchFamily="50" charset="-128"/>
                <a:ea typeface="Meiryo UI" panose="020B0604030504040204" pitchFamily="50" charset="-128"/>
              </a:rPr>
              <a:t>令和５年度の外国人患者の受入れ実績について</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⇒全</a:t>
            </a:r>
            <a:r>
              <a:rPr lang="en-US" altLang="ja-JP" sz="1600" b="1" u="sng" dirty="0">
                <a:solidFill>
                  <a:schemeClr val="tx1"/>
                </a:solidFill>
                <a:latin typeface="Meiryo UI" panose="020B0604030504040204" pitchFamily="50" charset="-128"/>
                <a:ea typeface="Meiryo UI" panose="020B0604030504040204" pitchFamily="50" charset="-128"/>
              </a:rPr>
              <a:t>25</a:t>
            </a:r>
            <a:r>
              <a:rPr lang="ja-JP" altLang="en-US" sz="1200" dirty="0">
                <a:solidFill>
                  <a:schemeClr val="tx1"/>
                </a:solidFill>
                <a:latin typeface="Meiryo UI" panose="020B0604030504040204" pitchFamily="50" charset="-128"/>
                <a:ea typeface="Meiryo UI" panose="020B0604030504040204" pitchFamily="50" charset="-128"/>
              </a:rPr>
              <a:t>病院のうち、</a:t>
            </a:r>
            <a:r>
              <a:rPr lang="en-US" altLang="ja-JP" sz="1600" b="1" u="sng" dirty="0">
                <a:solidFill>
                  <a:schemeClr val="tx1"/>
                </a:solidFill>
                <a:latin typeface="Meiryo UI" panose="020B0604030504040204" pitchFamily="50" charset="-128"/>
                <a:ea typeface="Meiryo UI" panose="020B0604030504040204" pitchFamily="50" charset="-128"/>
              </a:rPr>
              <a:t>25</a:t>
            </a:r>
            <a:r>
              <a:rPr lang="ja-JP" altLang="en-US" sz="1200" dirty="0">
                <a:solidFill>
                  <a:schemeClr val="tx1"/>
                </a:solidFill>
                <a:latin typeface="Meiryo UI" panose="020B0604030504040204" pitchFamily="50" charset="-128"/>
                <a:ea typeface="Meiryo UI" panose="020B0604030504040204" pitchFamily="50" charset="-128"/>
              </a:rPr>
              <a:t>病院すべての医療機関において、外国人患者の</a:t>
            </a:r>
            <a:r>
              <a:rPr lang="ja-JP" altLang="en-US" sz="1200" b="1" u="sng" dirty="0">
                <a:solidFill>
                  <a:schemeClr val="tx1"/>
                </a:solidFill>
                <a:latin typeface="Meiryo UI" panose="020B0604030504040204" pitchFamily="50" charset="-128"/>
                <a:ea typeface="Meiryo UI" panose="020B0604030504040204" pitchFamily="50" charset="-128"/>
              </a:rPr>
              <a:t>受入れ実績があった</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1</a:t>
            </a:fld>
            <a:endParaRPr kumimoji="1" lang="ja-JP" altLang="en-US"/>
          </a:p>
        </p:txBody>
      </p:sp>
      <p:graphicFrame>
        <p:nvGraphicFramePr>
          <p:cNvPr id="8" name="表 7">
            <a:extLst>
              <a:ext uri="{FF2B5EF4-FFF2-40B4-BE49-F238E27FC236}">
                <a16:creationId xmlns:a16="http://schemas.microsoft.com/office/drawing/2014/main" id="{687AE0FE-B705-44ED-851E-78C5C2D676E7}"/>
              </a:ext>
            </a:extLst>
          </p:cNvPr>
          <p:cNvGraphicFramePr>
            <a:graphicFrameLocks noGrp="1"/>
          </p:cNvGraphicFramePr>
          <p:nvPr>
            <p:extLst>
              <p:ext uri="{D42A27DB-BD31-4B8C-83A1-F6EECF244321}">
                <p14:modId xmlns:p14="http://schemas.microsoft.com/office/powerpoint/2010/main" val="3879136511"/>
              </p:ext>
            </p:extLst>
          </p:nvPr>
        </p:nvGraphicFramePr>
        <p:xfrm>
          <a:off x="216937" y="2345334"/>
          <a:ext cx="8651304" cy="4468042"/>
        </p:xfrm>
        <a:graphic>
          <a:graphicData uri="http://schemas.openxmlformats.org/drawingml/2006/table">
            <a:tbl>
              <a:tblPr firstRow="1" bandRow="1">
                <a:tableStyleId>{7DF18680-E054-41AD-8BC1-D1AEF772440D}</a:tableStyleId>
              </a:tblPr>
              <a:tblGrid>
                <a:gridCol w="1236747">
                  <a:extLst>
                    <a:ext uri="{9D8B030D-6E8A-4147-A177-3AD203B41FA5}">
                      <a16:colId xmlns:a16="http://schemas.microsoft.com/office/drawing/2014/main" val="2121923519"/>
                    </a:ext>
                  </a:extLst>
                </a:gridCol>
                <a:gridCol w="7414557">
                  <a:extLst>
                    <a:ext uri="{9D8B030D-6E8A-4147-A177-3AD203B41FA5}">
                      <a16:colId xmlns:a16="http://schemas.microsoft.com/office/drawing/2014/main" val="3631125345"/>
                    </a:ext>
                  </a:extLst>
                </a:gridCol>
              </a:tblGrid>
              <a:tr h="519664">
                <a:tc>
                  <a:txBody>
                    <a:bodyPr/>
                    <a:lstStyle/>
                    <a:p>
                      <a:pPr algn="ctr"/>
                      <a:r>
                        <a:rPr kumimoji="1" lang="ja-JP" altLang="en-US" sz="1400" dirty="0">
                          <a:latin typeface="Meiryo UI" panose="020B0604030504040204" pitchFamily="50" charset="-128"/>
                          <a:ea typeface="Meiryo UI" panose="020B0604030504040204" pitchFamily="50" charset="-128"/>
                        </a:rPr>
                        <a:t>分類</a:t>
                      </a:r>
                    </a:p>
                  </a:txBody>
                  <a:tcPr anchor="ctr" anchorCtr="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トラブルや困りごと</a:t>
                      </a:r>
                    </a:p>
                  </a:txBody>
                  <a:tcPr anchor="ctr" anchorCtr="1"/>
                </a:tc>
                <a:extLst>
                  <a:ext uri="{0D108BD9-81ED-4DB2-BD59-A6C34878D82A}">
                    <a16:rowId xmlns:a16="http://schemas.microsoft.com/office/drawing/2014/main" val="2971479638"/>
                  </a:ext>
                </a:extLst>
              </a:tr>
              <a:tr h="1672550">
                <a:tc>
                  <a:txBody>
                    <a:bodyPr/>
                    <a:lstStyle/>
                    <a:p>
                      <a:pPr algn="ctr"/>
                      <a:r>
                        <a:rPr kumimoji="1" lang="ja-JP" altLang="en-US" sz="1050" b="1" dirty="0">
                          <a:latin typeface="Meiryo UI" panose="020B0604030504040204" pitchFamily="50" charset="-128"/>
                          <a:ea typeface="Meiryo UI" panose="020B0604030504040204" pitchFamily="50" charset="-128"/>
                        </a:rPr>
                        <a:t>コミュニケーション</a:t>
                      </a:r>
                      <a:endParaRPr kumimoji="1" lang="en-US" altLang="ja-JP" sz="1050" b="1" dirty="0">
                        <a:latin typeface="Meiryo UI" panose="020B0604030504040204" pitchFamily="50" charset="-128"/>
                        <a:ea typeface="Meiryo UI" panose="020B0604030504040204" pitchFamily="50" charset="-128"/>
                      </a:endParaRPr>
                    </a:p>
                    <a:p>
                      <a:pPr algn="ctr"/>
                      <a:r>
                        <a:rPr kumimoji="1" lang="ja-JP" altLang="en-US" sz="1050" b="1" dirty="0">
                          <a:latin typeface="Meiryo UI" panose="020B0604030504040204" pitchFamily="50" charset="-128"/>
                          <a:ea typeface="Meiryo UI" panose="020B0604030504040204" pitchFamily="50" charset="-128"/>
                        </a:rPr>
                        <a:t>に関すること</a:t>
                      </a:r>
                    </a:p>
                  </a:txBody>
                  <a:tcPr anchor="ctr"/>
                </a:tc>
                <a:tc>
                  <a:txBody>
                    <a:bodyPr/>
                    <a:lstStyle/>
                    <a:p>
                      <a:pPr>
                        <a:lnSpc>
                          <a:spcPts val="1500"/>
                        </a:lnSpc>
                      </a:pPr>
                      <a:r>
                        <a:rPr kumimoji="1" lang="ja-JP" altLang="en-US" sz="1050" dirty="0">
                          <a:latin typeface="Meiryo UI" panose="020B0604030504040204" pitchFamily="50" charset="-128"/>
                          <a:ea typeface="Meiryo UI" panose="020B0604030504040204" pitchFamily="50" charset="-128"/>
                        </a:rPr>
                        <a:t>○地域の在住患者が急増し、最初は日本語で会話可能だが、途中から会話が困難となるケースが増加傾向。どこから通訳を介するべきかの境界線の判断が難しい。</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○病状がやや安定した時点で強硬に帰国したいと言い出し、リスク大であると医師が数時間にわたり説得したが聞かず、予定より早く帰国。</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○患者本人は来院できないが子供の解熱剤を処方してほしいと言われ、できない旨説明したがなかなか理解が得られない。</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○患者の同行者が正確に通訳できておらず、後日再説明が必要になったり、トラブルに発展したりする。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患者の母語での理解力や表現力が低く、通訳を介してもうまくコミュニケーションが取れない、外国語の説明資料を用意しても理解できない、外国語の問診票を用意しても適切に回答できないというケースが発生している。</a:t>
                      </a:r>
                      <a:endParaRPr kumimoji="1" lang="en-US" altLang="ja-JP"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6246937"/>
                  </a:ext>
                </a:extLst>
              </a:tr>
              <a:tr h="2275828">
                <a:tc>
                  <a:txBody>
                    <a:bodyPr/>
                    <a:lstStyle/>
                    <a:p>
                      <a:pPr algn="ctr"/>
                      <a:r>
                        <a:rPr kumimoji="1" lang="ja-JP" altLang="en-US" sz="1050" b="1" dirty="0">
                          <a:latin typeface="Meiryo UI" panose="020B0604030504040204" pitchFamily="50" charset="-128"/>
                          <a:ea typeface="Meiryo UI" panose="020B0604030504040204" pitchFamily="50" charset="-128"/>
                        </a:rPr>
                        <a:t>患者受入れ</a:t>
                      </a:r>
                      <a:endParaRPr kumimoji="1" lang="en-US" altLang="ja-JP" sz="1050" b="1" dirty="0">
                        <a:latin typeface="Meiryo UI" panose="020B0604030504040204" pitchFamily="50" charset="-128"/>
                        <a:ea typeface="Meiryo UI" panose="020B0604030504040204" pitchFamily="50" charset="-128"/>
                      </a:endParaRPr>
                    </a:p>
                    <a:p>
                      <a:pPr algn="ctr"/>
                      <a:r>
                        <a:rPr kumimoji="1" lang="ja-JP" altLang="en-US" sz="1050" b="1" dirty="0">
                          <a:latin typeface="Meiryo UI" panose="020B0604030504040204" pitchFamily="50" charset="-128"/>
                          <a:ea typeface="Meiryo UI" panose="020B0604030504040204" pitchFamily="50" charset="-128"/>
                        </a:rPr>
                        <a:t>に関すること</a:t>
                      </a:r>
                    </a:p>
                  </a:txBody>
                  <a:tcPr anchor="ct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時間外に救急外来受診の患者様（在日）に希死念慮があったが、当院に精神科がないため他院にコンサル。強制入院が適用されるケースだったため、患者様の同意は得られなかったが搬送。後日、患者様より、同意なく強制入院させられたことに対するクレームがあった。本件以外でも精神科への紹介が必要な患者の対応にはいつも苦慮してい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救急外来での対応件数が大幅に増加しているが、トリアージ区分</a:t>
                      </a:r>
                      <a:r>
                        <a:rPr kumimoji="1" lang="en-US" altLang="ja-JP" sz="1050" u="sng" dirty="0">
                          <a:latin typeface="Meiryo UI" panose="020B0604030504040204" pitchFamily="50" charset="-128"/>
                          <a:ea typeface="Meiryo UI" panose="020B0604030504040204" pitchFamily="50" charset="-128"/>
                        </a:rPr>
                        <a:t>Ⅳ</a:t>
                      </a:r>
                      <a:r>
                        <a:rPr kumimoji="1" lang="ja-JP" altLang="en-US" sz="1050" u="sng" dirty="0">
                          <a:latin typeface="Meiryo UI" panose="020B0604030504040204" pitchFamily="50" charset="-128"/>
                          <a:ea typeface="Meiryo UI" panose="020B0604030504040204" pitchFamily="50" charset="-128"/>
                        </a:rPr>
                        <a:t>～</a:t>
                      </a:r>
                      <a:r>
                        <a:rPr kumimoji="1" lang="en-US" altLang="ja-JP" sz="1050" u="sng" dirty="0">
                          <a:latin typeface="Meiryo UI" panose="020B0604030504040204" pitchFamily="50" charset="-128"/>
                          <a:ea typeface="Meiryo UI" panose="020B0604030504040204" pitchFamily="50" charset="-128"/>
                        </a:rPr>
                        <a:t>Ⅴ</a:t>
                      </a:r>
                      <a:r>
                        <a:rPr kumimoji="1" lang="ja-JP" altLang="en-US" sz="1050" u="sng" dirty="0">
                          <a:latin typeface="Meiryo UI" panose="020B0604030504040204" pitchFamily="50" charset="-128"/>
                          <a:ea typeface="Meiryo UI" panose="020B0604030504040204" pitchFamily="50" charset="-128"/>
                        </a:rPr>
                        <a:t>の患者が大半を占めており、軽症患者が半数を占める。中等症を含めると、</a:t>
                      </a:r>
                      <a:r>
                        <a:rPr kumimoji="1" lang="en-US" altLang="ja-JP" sz="1050" u="sng" dirty="0">
                          <a:latin typeface="Meiryo UI" panose="020B0604030504040204" pitchFamily="50" charset="-128"/>
                          <a:ea typeface="Meiryo UI" panose="020B0604030504040204" pitchFamily="50" charset="-128"/>
                        </a:rPr>
                        <a:t>70</a:t>
                      </a:r>
                      <a:r>
                        <a:rPr kumimoji="1" lang="ja-JP" altLang="en-US" sz="1050" u="sng" dirty="0">
                          <a:latin typeface="Meiryo UI" panose="020B0604030504040204" pitchFamily="50" charset="-128"/>
                          <a:ea typeface="Meiryo UI" panose="020B0604030504040204" pitchFamily="50" charset="-128"/>
                        </a:rPr>
                        <a:t>％近くの患者は一次診療が必要。</a:t>
                      </a:r>
                      <a:endParaRPr kumimoji="1" lang="en-US" altLang="ja-JP" sz="1050" u="sng" strike="sngStrike" dirty="0">
                        <a:highlight>
                          <a:srgbClr val="FFFF00"/>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紹介状が必須な診療科を希望されたが、紹介状持参の説明をするも理解得られないことがあった。</a:t>
                      </a:r>
                      <a:endParaRPr kumimoji="1" lang="en-US" altLang="ja-JP" sz="1050"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○深夜帯に妊婦が腹痛を主訴に来院し、専門医が在籍しておらず診察できない旨説明したが、診察できないなら診察できる病院を探してほしいと要求された。</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飛び込み受診で来院した国保加入の外国人患者。外来診療時間が過ぎており、トリアージにより緊急性は低かったため他の医療機関を案内したが、国民皆保険に入っているのになぜ診療してくれないのかとクレームになった。</a:t>
                      </a:r>
                      <a:endParaRPr kumimoji="1" lang="en-US" altLang="ja-JP" sz="1050" u="sng"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99825303"/>
                  </a:ext>
                </a:extLst>
              </a:tr>
            </a:tbl>
          </a:graphicData>
        </a:graphic>
      </p:graphicFrame>
      <p:sp>
        <p:nvSpPr>
          <p:cNvPr id="9" name="スライド番号プレースホルダー 5">
            <a:extLst>
              <a:ext uri="{FF2B5EF4-FFF2-40B4-BE49-F238E27FC236}">
                <a16:creationId xmlns:a16="http://schemas.microsoft.com/office/drawing/2014/main" id="{2BA2D124-3968-4AAA-8447-C9BBA37418FC}"/>
              </a:ext>
            </a:extLst>
          </p:cNvPr>
          <p:cNvSpPr txBox="1">
            <a:spLocks/>
          </p:cNvSpPr>
          <p:nvPr/>
        </p:nvSpPr>
        <p:spPr>
          <a:xfrm>
            <a:off x="8776692" y="6498000"/>
            <a:ext cx="360000" cy="360000"/>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D3518B21-8B46-4D5B-A51D-5635EA7D41EC}" type="slidenum">
              <a:rPr lang="ja-JP" altLang="en-US" smtClean="0"/>
              <a:pPr algn="ctr"/>
              <a:t>1</a:t>
            </a:fld>
            <a:endParaRPr lang="ja-JP" altLang="en-US" dirty="0"/>
          </a:p>
        </p:txBody>
      </p:sp>
    </p:spTree>
    <p:extLst>
      <p:ext uri="{BB962C8B-B14F-4D97-AF65-F5344CB8AC3E}">
        <p14:creationId xmlns:p14="http://schemas.microsoft.com/office/powerpoint/2010/main" val="3828390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5322" y="44624"/>
            <a:ext cx="9054534" cy="6741368"/>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問</a:t>
            </a:r>
            <a:r>
              <a:rPr lang="en-US" altLang="ja-JP" sz="1200" b="1" dirty="0">
                <a:solidFill>
                  <a:schemeClr val="tx1"/>
                </a:solidFill>
                <a:latin typeface="Meiryo UI" panose="020B0604030504040204" pitchFamily="50" charset="-128"/>
                <a:ea typeface="Meiryo UI" panose="020B0604030504040204" pitchFamily="50" charset="-128"/>
              </a:rPr>
              <a:t>1】 </a:t>
            </a:r>
            <a:r>
              <a:rPr lang="ja-JP" altLang="en-US" sz="1200" b="1" dirty="0">
                <a:solidFill>
                  <a:schemeClr val="tx1"/>
                </a:solidFill>
                <a:latin typeface="Meiryo UI" panose="020B0604030504040204" pitchFamily="50" charset="-128"/>
                <a:ea typeface="Meiryo UI" panose="020B0604030504040204" pitchFamily="50" charset="-128"/>
              </a:rPr>
              <a:t>令和５年度の外国人患者の受入れ実績について（続き）</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960307594"/>
              </p:ext>
            </p:extLst>
          </p:nvPr>
        </p:nvGraphicFramePr>
        <p:xfrm>
          <a:off x="391474" y="1127295"/>
          <a:ext cx="8295326" cy="5258989"/>
        </p:xfrm>
        <a:graphic>
          <a:graphicData uri="http://schemas.openxmlformats.org/drawingml/2006/table">
            <a:tbl>
              <a:tblPr firstRow="1" bandRow="1">
                <a:tableStyleId>{7DF18680-E054-41AD-8BC1-D1AEF772440D}</a:tableStyleId>
              </a:tblPr>
              <a:tblGrid>
                <a:gridCol w="1185858">
                  <a:extLst>
                    <a:ext uri="{9D8B030D-6E8A-4147-A177-3AD203B41FA5}">
                      <a16:colId xmlns:a16="http://schemas.microsoft.com/office/drawing/2014/main" val="2121923519"/>
                    </a:ext>
                  </a:extLst>
                </a:gridCol>
                <a:gridCol w="7109468">
                  <a:extLst>
                    <a:ext uri="{9D8B030D-6E8A-4147-A177-3AD203B41FA5}">
                      <a16:colId xmlns:a16="http://schemas.microsoft.com/office/drawing/2014/main" val="3631125345"/>
                    </a:ext>
                  </a:extLst>
                </a:gridCol>
              </a:tblGrid>
              <a:tr h="539688">
                <a:tc>
                  <a:txBody>
                    <a:bodyPr/>
                    <a:lstStyle/>
                    <a:p>
                      <a:pPr algn="ctr"/>
                      <a:r>
                        <a:rPr kumimoji="1" lang="ja-JP" altLang="en-US" sz="1400" dirty="0">
                          <a:latin typeface="Meiryo UI" panose="020B0604030504040204" pitchFamily="50" charset="-128"/>
                          <a:ea typeface="Meiryo UI" panose="020B0604030504040204" pitchFamily="50" charset="-128"/>
                        </a:rPr>
                        <a:t>分類</a:t>
                      </a:r>
                    </a:p>
                  </a:txBody>
                  <a:tcPr anchor="ctr" anchorCtr="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トラブルや困りごと</a:t>
                      </a:r>
                    </a:p>
                  </a:txBody>
                  <a:tcPr anchor="ctr" anchorCtr="1"/>
                </a:tc>
                <a:extLst>
                  <a:ext uri="{0D108BD9-81ED-4DB2-BD59-A6C34878D82A}">
                    <a16:rowId xmlns:a16="http://schemas.microsoft.com/office/drawing/2014/main" val="2971479638"/>
                  </a:ext>
                </a:extLst>
              </a:tr>
              <a:tr h="1944548">
                <a:tc>
                  <a:txBody>
                    <a:bodyPr/>
                    <a:lstStyle/>
                    <a:p>
                      <a:pPr algn="ctr"/>
                      <a:r>
                        <a:rPr kumimoji="1" lang="ja-JP" altLang="en-US" sz="1050" b="1" dirty="0">
                          <a:latin typeface="Meiryo UI" panose="020B0604030504040204" pitchFamily="50" charset="-128"/>
                          <a:ea typeface="Meiryo UI" panose="020B0604030504040204" pitchFamily="50" charset="-128"/>
                        </a:rPr>
                        <a:t>医療費</a:t>
                      </a:r>
                      <a:endParaRPr kumimoji="1" lang="en-US" altLang="ja-JP" sz="1050" b="1" dirty="0">
                        <a:latin typeface="Meiryo UI" panose="020B0604030504040204" pitchFamily="50" charset="-128"/>
                        <a:ea typeface="Meiryo UI" panose="020B0604030504040204" pitchFamily="50" charset="-128"/>
                      </a:endParaRPr>
                    </a:p>
                    <a:p>
                      <a:pPr algn="ctr"/>
                      <a:r>
                        <a:rPr kumimoji="1" lang="ja-JP" altLang="en-US" sz="1050" b="1" dirty="0">
                          <a:latin typeface="Meiryo UI" panose="020B0604030504040204" pitchFamily="50" charset="-128"/>
                          <a:ea typeface="Meiryo UI" panose="020B0604030504040204" pitchFamily="50" charset="-128"/>
                        </a:rPr>
                        <a:t>に関すること</a:t>
                      </a:r>
                    </a:p>
                  </a:txBody>
                  <a:tcPr anchor="ctr"/>
                </a:tc>
                <a:tc>
                  <a:txBody>
                    <a:bodyPr/>
                    <a:lstStyle/>
                    <a:p>
                      <a:pPr>
                        <a:lnSpc>
                          <a:spcPts val="1500"/>
                        </a:lnSpc>
                      </a:pPr>
                      <a:r>
                        <a:rPr kumimoji="1" lang="ja-JP" altLang="en-US" sz="1050" dirty="0">
                          <a:latin typeface="Meiryo UI" panose="020B0604030504040204" pitchFamily="50" charset="-128"/>
                          <a:ea typeface="Meiryo UI" panose="020B0604030504040204" pitchFamily="50" charset="-128"/>
                        </a:rPr>
                        <a:t>○夜間救急に来た際、外国人は保険診療費の徴収する事をスタッフが忘れ、事後処理に手間取った。</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救急で受診した在日の方（日本の保険証を持っている）が受診料が支払えず、分割払いとしたが守られず未収になった。その後連絡がとれなくなった。保証人はいるが、その人も支払いをされない状況であ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○外来受診後に不法滞在で収監され支払い不能となっている。入管、警察、領事館にも連絡するが解決できていない。</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○外国人旅行客の入院費について、旅行保険に加入されてはいましたが、治療費の支払いに長期間要した。</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○旅行者に関しては、時間外受診され翌日にはホテルをチェックアウトされていて連絡が取れず未収にになるケースがある。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来日の主な目的が医療であるにも関わらず、医療ビザ取得の手間等を敬遠し、短期滞在（親族訪問）ビザで来日する外国人が目立ってきている。ビザの延長が必要になる、医療費が払えないなどのトラブルにつながることが多い。</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○救急搬送で不法滞在の外国人患者を受入れ未収となる。</a:t>
                      </a:r>
                    </a:p>
                  </a:txBody>
                  <a:tcPr anchor="ctr"/>
                </a:tc>
                <a:extLst>
                  <a:ext uri="{0D108BD9-81ED-4DB2-BD59-A6C34878D82A}">
                    <a16:rowId xmlns:a16="http://schemas.microsoft.com/office/drawing/2014/main" val="4230195955"/>
                  </a:ext>
                </a:extLst>
              </a:tr>
              <a:tr h="2774753">
                <a:tc>
                  <a:txBody>
                    <a:bodyPr/>
                    <a:lstStyle/>
                    <a:p>
                      <a:pPr algn="ctr"/>
                      <a:r>
                        <a:rPr kumimoji="1" lang="ja-JP" altLang="en-US" sz="1050" b="1" dirty="0">
                          <a:latin typeface="Meiryo UI" panose="020B0604030504040204" pitchFamily="50" charset="-128"/>
                          <a:ea typeface="Meiryo UI" panose="020B0604030504040204" pitchFamily="50" charset="-128"/>
                        </a:rPr>
                        <a:t>その他</a:t>
                      </a:r>
                    </a:p>
                  </a:txBody>
                  <a:tcPr anchor="ctr"/>
                </a:tc>
                <a:tc>
                  <a:txBody>
                    <a:bodyPr/>
                    <a:lstStyle/>
                    <a:p>
                      <a:pPr>
                        <a:lnSpc>
                          <a:spcPts val="1500"/>
                        </a:lnSpc>
                      </a:pPr>
                      <a:r>
                        <a:rPr kumimoji="1" lang="ja-JP" altLang="en-US" sz="1050" dirty="0">
                          <a:latin typeface="Meiryo UI" panose="020B0604030504040204" pitchFamily="50" charset="-128"/>
                          <a:ea typeface="Meiryo UI" panose="020B0604030504040204" pitchFamily="50" charset="-128"/>
                        </a:rPr>
                        <a:t>○院内で外国人患者をできるだけ受け入れたくない院内の医療従事者や部門との交渉が必要であり、外国人患者受け入れ担当者は疲弊しやすい。</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○オンラインなどの問い合わせも増えており、診療費のやりとりが難しい。</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○看護師の注意に反抗的な態度をとる（セクハラ、面会時間を守らないなど）</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○病院のマスク着用は努力義務になっているが、強制ではないため、マスク着用を促したところ、憤慨され、診療を受けずに帰られたことがある。ＣＯＶＩＤ－１９が</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類感染症から、</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類に変わっても、ウイルス特性は変わらず、重症患者も存在するため、協力してもらいたいところである。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○夜間帯の救急受診患者による外国語診断書の要望が多く、対応に苦慮している。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○在留資格（学生）の期限が切れており確認したら「更新しない」と言われ対応に苦慮した。</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○文化の違いにより、面会制限の理解をいただくのに時間を要する。</a:t>
                      </a:r>
                      <a:endParaRPr kumimoji="1" lang="en-US" altLang="ja-JP"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29048336"/>
                  </a:ext>
                </a:extLst>
              </a:tr>
            </a:tbl>
          </a:graphicData>
        </a:graphic>
      </p:graphicFrame>
      <p:sp>
        <p:nvSpPr>
          <p:cNvPr id="5" name="スライド番号プレースホルダー 5">
            <a:extLst>
              <a:ext uri="{FF2B5EF4-FFF2-40B4-BE49-F238E27FC236}">
                <a16:creationId xmlns:a16="http://schemas.microsoft.com/office/drawing/2014/main" id="{3B3E0643-F5AF-4C69-89DE-3E497163920A}"/>
              </a:ext>
            </a:extLst>
          </p:cNvPr>
          <p:cNvSpPr txBox="1">
            <a:spLocks/>
          </p:cNvSpPr>
          <p:nvPr/>
        </p:nvSpPr>
        <p:spPr>
          <a:xfrm>
            <a:off x="8776692" y="6498000"/>
            <a:ext cx="360000" cy="360000"/>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D3518B21-8B46-4D5B-A51D-5635EA7D41EC}" type="slidenum">
              <a:rPr lang="ja-JP" altLang="en-US" smtClean="0"/>
              <a:pPr algn="ctr"/>
              <a:t>2</a:t>
            </a:fld>
            <a:endParaRPr lang="ja-JP" altLang="en-US" dirty="0"/>
          </a:p>
        </p:txBody>
      </p:sp>
    </p:spTree>
    <p:extLst>
      <p:ext uri="{BB962C8B-B14F-4D97-AF65-F5344CB8AC3E}">
        <p14:creationId xmlns:p14="http://schemas.microsoft.com/office/powerpoint/2010/main" val="543212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35496" y="44624"/>
            <a:ext cx="9036496" cy="6741368"/>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問</a:t>
            </a:r>
            <a:r>
              <a:rPr lang="en-US" altLang="ja-JP" sz="1200" b="1" dirty="0">
                <a:solidFill>
                  <a:schemeClr val="tx1"/>
                </a:solidFill>
                <a:latin typeface="Meiryo UI" panose="020B0604030504040204" pitchFamily="50" charset="-128"/>
                <a:ea typeface="Meiryo UI" panose="020B0604030504040204" pitchFamily="50" charset="-128"/>
              </a:rPr>
              <a:t>2】</a:t>
            </a:r>
            <a:r>
              <a:rPr lang="ja-JP" altLang="en-US" sz="1200" b="1" dirty="0">
                <a:solidFill>
                  <a:schemeClr val="tx1"/>
                </a:solidFill>
                <a:latin typeface="Meiryo UI" panose="020B0604030504040204" pitchFamily="50" charset="-128"/>
                <a:ea typeface="Meiryo UI" panose="020B0604030504040204" pitchFamily="50" charset="-128"/>
              </a:rPr>
              <a:t>外国人患者受入れ増加に伴う課題や、工夫されている対応方法</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○課題</a:t>
            </a:r>
            <a:endParaRPr lang="ja-JP" altLang="en-US" sz="800" dirty="0">
              <a:solidFill>
                <a:schemeClr val="tx1"/>
              </a:solidFill>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943646283"/>
              </p:ext>
            </p:extLst>
          </p:nvPr>
        </p:nvGraphicFramePr>
        <p:xfrm>
          <a:off x="384381" y="620688"/>
          <a:ext cx="8292075" cy="5815836"/>
        </p:xfrm>
        <a:graphic>
          <a:graphicData uri="http://schemas.openxmlformats.org/drawingml/2006/table">
            <a:tbl>
              <a:tblPr firstRow="1" bandRow="1">
                <a:tableStyleId>{7DF18680-E054-41AD-8BC1-D1AEF772440D}</a:tableStyleId>
              </a:tblPr>
              <a:tblGrid>
                <a:gridCol w="1163283">
                  <a:extLst>
                    <a:ext uri="{9D8B030D-6E8A-4147-A177-3AD203B41FA5}">
                      <a16:colId xmlns:a16="http://schemas.microsoft.com/office/drawing/2014/main" val="78395682"/>
                    </a:ext>
                  </a:extLst>
                </a:gridCol>
                <a:gridCol w="7128792">
                  <a:extLst>
                    <a:ext uri="{9D8B030D-6E8A-4147-A177-3AD203B41FA5}">
                      <a16:colId xmlns:a16="http://schemas.microsoft.com/office/drawing/2014/main" val="1330078063"/>
                    </a:ext>
                  </a:extLst>
                </a:gridCol>
              </a:tblGrid>
              <a:tr h="496051">
                <a:tc>
                  <a:txBody>
                    <a:bodyPr/>
                    <a:lstStyle/>
                    <a:p>
                      <a:pPr algn="ctr"/>
                      <a:r>
                        <a:rPr kumimoji="1" lang="ja-JP" altLang="en-US" sz="1400" dirty="0">
                          <a:latin typeface="Meiryo UI" panose="020B0604030504040204" pitchFamily="50" charset="-128"/>
                          <a:ea typeface="Meiryo UI" panose="020B0604030504040204" pitchFamily="50" charset="-128"/>
                        </a:rPr>
                        <a:t>課題</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具体的内容</a:t>
                      </a:r>
                    </a:p>
                  </a:txBody>
                  <a:tcPr anchor="ctr"/>
                </a:tc>
                <a:extLst>
                  <a:ext uri="{0D108BD9-81ED-4DB2-BD59-A6C34878D82A}">
                    <a16:rowId xmlns:a16="http://schemas.microsoft.com/office/drawing/2014/main" val="805430033"/>
                  </a:ext>
                </a:extLst>
              </a:tr>
              <a:tr h="1396419">
                <a:tc>
                  <a:txBody>
                    <a:bodyPr/>
                    <a:lstStyle/>
                    <a:p>
                      <a:pPr algn="ctr"/>
                      <a:r>
                        <a:rPr kumimoji="1" lang="ja-JP" altLang="en-US" sz="1050" b="1" dirty="0">
                          <a:latin typeface="Meiryo UI" panose="020B0604030504040204" pitchFamily="50" charset="-128"/>
                          <a:ea typeface="Meiryo UI" panose="020B0604030504040204" pitchFamily="50" charset="-128"/>
                        </a:rPr>
                        <a:t>コミュニケーション</a:t>
                      </a:r>
                      <a:endParaRPr kumimoji="1" lang="en-US" altLang="ja-JP" sz="1050" b="1" dirty="0">
                        <a:latin typeface="Meiryo UI" panose="020B0604030504040204" pitchFamily="50" charset="-128"/>
                        <a:ea typeface="Meiryo UI" panose="020B0604030504040204" pitchFamily="50" charset="-128"/>
                      </a:endParaRPr>
                    </a:p>
                    <a:p>
                      <a:pPr algn="ctr"/>
                      <a:r>
                        <a:rPr kumimoji="1" lang="ja-JP" altLang="en-US" sz="1050" b="1" dirty="0">
                          <a:latin typeface="Meiryo UI" panose="020B0604030504040204" pitchFamily="50" charset="-128"/>
                          <a:ea typeface="Meiryo UI" panose="020B0604030504040204" pitchFamily="50" charset="-128"/>
                        </a:rPr>
                        <a:t>に関すること</a:t>
                      </a:r>
                    </a:p>
                  </a:txBody>
                  <a:tcPr anchor="ctr"/>
                </a:tc>
                <a:tc>
                  <a:txBody>
                    <a:bodyPr/>
                    <a:lstStyle/>
                    <a:p>
                      <a:pPr>
                        <a:lnSpc>
                          <a:spcPts val="1500"/>
                        </a:lnSpc>
                      </a:pPr>
                      <a:r>
                        <a:rPr kumimoji="1" lang="ja-JP" altLang="en-US" sz="1050" dirty="0">
                          <a:latin typeface="Meiryo UI" panose="020B0604030504040204" pitchFamily="50" charset="-128"/>
                          <a:ea typeface="Meiryo UI" panose="020B0604030504040204" pitchFamily="50" charset="-128"/>
                        </a:rPr>
                        <a:t>○国籍、言語が多様化してきて院内職員では対応困難な言語の患者が増えてきている。</a:t>
                      </a:r>
                    </a:p>
                    <a:p>
                      <a:pPr>
                        <a:lnSpc>
                          <a:spcPts val="1500"/>
                        </a:lnSpc>
                      </a:pPr>
                      <a:r>
                        <a:rPr kumimoji="1" lang="ja-JP" altLang="en-US" sz="1050" dirty="0">
                          <a:latin typeface="Meiryo UI" panose="020B0604030504040204" pitchFamily="50" charset="-128"/>
                          <a:ea typeface="Meiryo UI" panose="020B0604030504040204" pitchFamily="50" charset="-128"/>
                        </a:rPr>
                        <a:t>○外国人対応は英語をベースとしていたが、インバウンドの影響もあり中国語対応が増えているため対応が必要。</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○外国語ができるスタッフへ負担が集中する傾向がある。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○初診は、通訳手配が間に合わないことがある。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○多言語翻訳機を導入しているが、方言などで発音が独特な場合に正しく翻訳されず、意思疎通に時間がかかることがある。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○外国人患者数の増加に伴い、外国人患者受入れ医療コーディネーター（以下、「コーディネーター」）をはじめとした外国人対応を担当するスタッフへの負担が増大している。</a:t>
                      </a:r>
                      <a:endParaRPr kumimoji="1" lang="en-US" altLang="ja-JP"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79991376"/>
                  </a:ext>
                </a:extLst>
              </a:tr>
              <a:tr h="1396419">
                <a:tc>
                  <a:txBody>
                    <a:bodyPr/>
                    <a:lstStyle/>
                    <a:p>
                      <a:pPr algn="ctr"/>
                      <a:r>
                        <a:rPr kumimoji="1" lang="ja-JP" altLang="en-US" sz="1050" b="1" dirty="0">
                          <a:latin typeface="Meiryo UI" panose="020B0604030504040204" pitchFamily="50" charset="-128"/>
                          <a:ea typeface="Meiryo UI" panose="020B0604030504040204" pitchFamily="50" charset="-128"/>
                        </a:rPr>
                        <a:t>患者受入れ</a:t>
                      </a:r>
                      <a:endParaRPr kumimoji="1" lang="en-US" altLang="ja-JP" sz="1050" b="1" dirty="0">
                        <a:latin typeface="Meiryo UI" panose="020B0604030504040204" pitchFamily="50" charset="-128"/>
                        <a:ea typeface="Meiryo UI" panose="020B0604030504040204" pitchFamily="50" charset="-128"/>
                      </a:endParaRPr>
                    </a:p>
                    <a:p>
                      <a:pPr algn="ctr"/>
                      <a:r>
                        <a:rPr kumimoji="1" lang="ja-JP" altLang="en-US" sz="1050" b="1" dirty="0">
                          <a:latin typeface="Meiryo UI" panose="020B0604030504040204" pitchFamily="50" charset="-128"/>
                          <a:ea typeface="Meiryo UI" panose="020B0604030504040204" pitchFamily="50" charset="-128"/>
                        </a:rPr>
                        <a:t>に関すること</a:t>
                      </a:r>
                    </a:p>
                  </a:txBody>
                  <a:tcPr anchor="ct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○救急搬送の外国人患者対応（事前説明ができず、治療費が高額となり支払い困難となるケースがある。そのため、継続的な治療が出来ず帰国調整を行う必要がある。）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来阪外国人の一般・救急受診がかなり増加しており、体制整備が必要。</a:t>
                      </a:r>
                      <a:endParaRPr kumimoji="1" lang="en-US" altLang="ja-JP" sz="1050"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○通訳を通すことで診療に</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倍近く時間がかかり、医師の理解が得にくい。</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○英語や中国語以外の言語に対応できる医療機関が非常に限られているため、軽症や症状安定後の受け入れ先の調整が難しい。</a:t>
                      </a:r>
                      <a:endParaRPr kumimoji="1" lang="en-US" altLang="ja-JP"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19188688"/>
                  </a:ext>
                </a:extLst>
              </a:tr>
              <a:tr h="631956">
                <a:tc>
                  <a:txBody>
                    <a:bodyPr/>
                    <a:lstStyle/>
                    <a:p>
                      <a:pPr algn="ctr"/>
                      <a:r>
                        <a:rPr kumimoji="1" lang="ja-JP" altLang="en-US" sz="1050" b="1" dirty="0">
                          <a:latin typeface="Meiryo UI" panose="020B0604030504040204" pitchFamily="50" charset="-128"/>
                          <a:ea typeface="Meiryo UI" panose="020B0604030504040204" pitchFamily="50" charset="-128"/>
                        </a:rPr>
                        <a:t>医療費</a:t>
                      </a:r>
                      <a:endParaRPr kumimoji="1" lang="en-US" altLang="ja-JP" sz="1050" b="1" dirty="0">
                        <a:latin typeface="Meiryo UI" panose="020B0604030504040204" pitchFamily="50" charset="-128"/>
                        <a:ea typeface="Meiryo UI" panose="020B0604030504040204" pitchFamily="50" charset="-128"/>
                      </a:endParaRPr>
                    </a:p>
                    <a:p>
                      <a:pPr algn="ctr"/>
                      <a:r>
                        <a:rPr kumimoji="1" lang="ja-JP" altLang="en-US" sz="1050" b="1" dirty="0">
                          <a:latin typeface="Meiryo UI" panose="020B0604030504040204" pitchFamily="50" charset="-128"/>
                          <a:ea typeface="Meiryo UI" panose="020B0604030504040204" pitchFamily="50" charset="-128"/>
                        </a:rPr>
                        <a:t>に関すること</a:t>
                      </a:r>
                    </a:p>
                  </a:txBody>
                  <a:tcPr anchor="ct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訪日外国人患者（旅行・ビジネス中の急病・ケガ）数が回復傾向にあるが、この訪日外国人患者の受入れは、未収等のリスクが高く、また短期間で旅行保険やビザ、フライトをはじめとした様々な調整が必要となるため、在留者や医療渡航者の受入れと比べても非常に負担が大きい。また、帰国調整が必要な案件や死亡案件など、対応に苦慮する案件も増えている。</a:t>
                      </a:r>
                      <a:endParaRPr kumimoji="1" lang="en-US" altLang="ja-JP"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5219982"/>
                  </a:ext>
                </a:extLst>
              </a:tr>
              <a:tr h="1877776">
                <a:tc>
                  <a:txBody>
                    <a:bodyPr/>
                    <a:lstStyle/>
                    <a:p>
                      <a:pPr algn="ctr"/>
                      <a:r>
                        <a:rPr kumimoji="1" lang="ja-JP" altLang="en-US" sz="1050" b="1" dirty="0">
                          <a:latin typeface="Meiryo UI" panose="020B0604030504040204" pitchFamily="50" charset="-128"/>
                          <a:ea typeface="Meiryo UI" panose="020B0604030504040204" pitchFamily="50" charset="-128"/>
                        </a:rPr>
                        <a:t>その他</a:t>
                      </a:r>
                    </a:p>
                  </a:txBody>
                  <a:tcPr anchor="ctr"/>
                </a:tc>
                <a:tc>
                  <a:txBody>
                    <a:bodyPr/>
                    <a:lstStyle/>
                    <a:p>
                      <a:pPr>
                        <a:lnSpc>
                          <a:spcPts val="1500"/>
                        </a:lnSpc>
                      </a:pPr>
                      <a:r>
                        <a:rPr kumimoji="1" lang="ja-JP" altLang="en-US" sz="1050" dirty="0">
                          <a:latin typeface="Meiryo UI" panose="020B0604030504040204" pitchFamily="50" charset="-128"/>
                          <a:ea typeface="Meiryo UI" panose="020B0604030504040204" pitchFamily="50" charset="-128"/>
                        </a:rPr>
                        <a:t>○近隣の医療機関と情報交換会</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回</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を行っている。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○外国人患者受け入れ対応職員が</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名しかいない為、他の事務部門から希望を募り、外国人受け入れコーディネーターサポーターが対応のサポートする体制を構築しようとしている。ただしサポーターは他業務と兼務の為、時間を要する。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○問診票等の各国語版の準備。</a:t>
                      </a:r>
                    </a:p>
                    <a:p>
                      <a:pPr>
                        <a:lnSpc>
                          <a:spcPts val="1500"/>
                        </a:lnSpc>
                      </a:pPr>
                      <a:r>
                        <a:rPr kumimoji="1" lang="ja-JP" altLang="en-US" sz="1050" dirty="0">
                          <a:latin typeface="Meiryo UI" panose="020B0604030504040204" pitchFamily="50" charset="-128"/>
                          <a:ea typeface="Meiryo UI" panose="020B0604030504040204" pitchFamily="50" charset="-128"/>
                        </a:rPr>
                        <a:t>○指さし会話ツールの作成。</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準備中</a:t>
                      </a:r>
                      <a:r>
                        <a:rPr kumimoji="1" lang="en-US" altLang="ja-JP" sz="1050" dirty="0">
                          <a:latin typeface="Meiryo UI" panose="020B0604030504040204" pitchFamily="50" charset="-128"/>
                          <a:ea typeface="Meiryo UI" panose="020B0604030504040204" pitchFamily="50" charset="-128"/>
                        </a:rPr>
                        <a:t>)</a:t>
                      </a:r>
                    </a:p>
                    <a:p>
                      <a:pPr>
                        <a:lnSpc>
                          <a:spcPts val="1500"/>
                        </a:lnSpc>
                      </a:pPr>
                      <a:r>
                        <a:rPr kumimoji="1" lang="ja-JP" altLang="en-US" sz="1050" dirty="0">
                          <a:latin typeface="Meiryo UI" panose="020B0604030504040204" pitchFamily="50" charset="-128"/>
                          <a:ea typeface="Meiryo UI" panose="020B0604030504040204" pitchFamily="50" charset="-128"/>
                        </a:rPr>
                        <a:t>○英語版の書類は常時準備しているが、それ以外の言語での書面が欲しいと言われた時に、すぐに対応できない。</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○区役所や警察、入管、領事館からの受入れ依頼など、様々な調整や配慮が必要な外国人患者が増加している。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○院内文書や同意書、説明書などの書類の多言語化が課題。</a:t>
                      </a:r>
                      <a:endParaRPr kumimoji="1" lang="en-US" altLang="ja-JP"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15720759"/>
                  </a:ext>
                </a:extLst>
              </a:tr>
            </a:tbl>
          </a:graphicData>
        </a:graphic>
      </p:graphicFrame>
      <p:sp>
        <p:nvSpPr>
          <p:cNvPr id="5" name="スライド番号プレースホルダー 5">
            <a:extLst>
              <a:ext uri="{FF2B5EF4-FFF2-40B4-BE49-F238E27FC236}">
                <a16:creationId xmlns:a16="http://schemas.microsoft.com/office/drawing/2014/main" id="{3018EF78-92BD-42A1-8537-D9B219300ECF}"/>
              </a:ext>
            </a:extLst>
          </p:cNvPr>
          <p:cNvSpPr txBox="1">
            <a:spLocks/>
          </p:cNvSpPr>
          <p:nvPr/>
        </p:nvSpPr>
        <p:spPr>
          <a:xfrm>
            <a:off x="8776692" y="6498000"/>
            <a:ext cx="360000" cy="360000"/>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D3518B21-8B46-4D5B-A51D-5635EA7D41EC}" type="slidenum">
              <a:rPr lang="ja-JP" altLang="en-US" smtClean="0"/>
              <a:pPr algn="ctr"/>
              <a:t>3</a:t>
            </a:fld>
            <a:endParaRPr lang="ja-JP" altLang="en-US" dirty="0"/>
          </a:p>
        </p:txBody>
      </p:sp>
    </p:spTree>
    <p:extLst>
      <p:ext uri="{BB962C8B-B14F-4D97-AF65-F5344CB8AC3E}">
        <p14:creationId xmlns:p14="http://schemas.microsoft.com/office/powerpoint/2010/main" val="1065120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35496" y="44624"/>
            <a:ext cx="9036496" cy="6741368"/>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問</a:t>
            </a:r>
            <a:r>
              <a:rPr lang="en-US" altLang="ja-JP" sz="1200" b="1" dirty="0">
                <a:solidFill>
                  <a:schemeClr val="tx1"/>
                </a:solidFill>
                <a:latin typeface="Meiryo UI" panose="020B0604030504040204" pitchFamily="50" charset="-128"/>
                <a:ea typeface="Meiryo UI" panose="020B0604030504040204" pitchFamily="50" charset="-128"/>
              </a:rPr>
              <a:t>2】</a:t>
            </a:r>
            <a:r>
              <a:rPr lang="ja-JP" altLang="en-US" sz="1200" b="1" dirty="0">
                <a:solidFill>
                  <a:schemeClr val="tx1"/>
                </a:solidFill>
                <a:latin typeface="Meiryo UI" panose="020B0604030504040204" pitchFamily="50" charset="-128"/>
                <a:ea typeface="Meiryo UI" panose="020B0604030504040204" pitchFamily="50" charset="-128"/>
              </a:rPr>
              <a:t>外国人患者受入れ増加に伴う課題や、工夫されている対応方法</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○工夫されている対応方法</a:t>
            </a:r>
            <a:endParaRPr lang="en-US" altLang="ja-JP" sz="1200" b="1" dirty="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396513998"/>
              </p:ext>
            </p:extLst>
          </p:nvPr>
        </p:nvGraphicFramePr>
        <p:xfrm>
          <a:off x="401621" y="836712"/>
          <a:ext cx="8304245" cy="5779104"/>
        </p:xfrm>
        <a:graphic>
          <a:graphicData uri="http://schemas.openxmlformats.org/drawingml/2006/table">
            <a:tbl>
              <a:tblPr firstRow="1" bandRow="1">
                <a:tableStyleId>{7DF18680-E054-41AD-8BC1-D1AEF772440D}</a:tableStyleId>
              </a:tblPr>
              <a:tblGrid>
                <a:gridCol w="1137140">
                  <a:extLst>
                    <a:ext uri="{9D8B030D-6E8A-4147-A177-3AD203B41FA5}">
                      <a16:colId xmlns:a16="http://schemas.microsoft.com/office/drawing/2014/main" val="2651467305"/>
                    </a:ext>
                  </a:extLst>
                </a:gridCol>
                <a:gridCol w="7167105">
                  <a:extLst>
                    <a:ext uri="{9D8B030D-6E8A-4147-A177-3AD203B41FA5}">
                      <a16:colId xmlns:a16="http://schemas.microsoft.com/office/drawing/2014/main" val="562007389"/>
                    </a:ext>
                  </a:extLst>
                </a:gridCol>
              </a:tblGrid>
              <a:tr h="641942">
                <a:tc>
                  <a:txBody>
                    <a:bodyPr/>
                    <a:lstStyle/>
                    <a:p>
                      <a:pPr algn="ctr"/>
                      <a:r>
                        <a:rPr kumimoji="1" lang="ja-JP" altLang="en-US" sz="1400" dirty="0">
                          <a:latin typeface="Meiryo UI" panose="020B0604030504040204" pitchFamily="50" charset="-128"/>
                          <a:ea typeface="Meiryo UI" panose="020B0604030504040204" pitchFamily="50" charset="-128"/>
                        </a:rPr>
                        <a:t>対応方法</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具体的内容</a:t>
                      </a:r>
                    </a:p>
                  </a:txBody>
                  <a:tcPr anchor="ctr"/>
                </a:tc>
                <a:extLst>
                  <a:ext uri="{0D108BD9-81ED-4DB2-BD59-A6C34878D82A}">
                    <a16:rowId xmlns:a16="http://schemas.microsoft.com/office/drawing/2014/main" val="2472422635"/>
                  </a:ext>
                </a:extLst>
              </a:tr>
              <a:tr h="1820301">
                <a:tc>
                  <a:txBody>
                    <a:bodyPr/>
                    <a:lstStyle/>
                    <a:p>
                      <a:pPr algn="ctr"/>
                      <a:r>
                        <a:rPr kumimoji="1" lang="ja-JP" altLang="en-US" sz="1050" b="1" dirty="0">
                          <a:latin typeface="Meiryo UI" panose="020B0604030504040204" pitchFamily="50" charset="-128"/>
                          <a:ea typeface="Meiryo UI" panose="020B0604030504040204" pitchFamily="50" charset="-128"/>
                        </a:rPr>
                        <a:t>コミュニケーション</a:t>
                      </a:r>
                      <a:endParaRPr kumimoji="1" lang="en-US" altLang="ja-JP" sz="1050" b="1" dirty="0">
                        <a:latin typeface="Meiryo UI" panose="020B0604030504040204" pitchFamily="50" charset="-128"/>
                        <a:ea typeface="Meiryo UI" panose="020B0604030504040204" pitchFamily="50" charset="-128"/>
                      </a:endParaRPr>
                    </a:p>
                    <a:p>
                      <a:pPr algn="ctr"/>
                      <a:r>
                        <a:rPr kumimoji="1" lang="ja-JP" altLang="en-US" sz="1050" b="1" dirty="0">
                          <a:latin typeface="Meiryo UI" panose="020B0604030504040204" pitchFamily="50" charset="-128"/>
                          <a:ea typeface="Meiryo UI" panose="020B0604030504040204" pitchFamily="50" charset="-128"/>
                        </a:rPr>
                        <a:t>に関すること</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○コーディネーターが早期に介入し、言語・ビザ・医療費等のリスクを把握して院内外の関係者と調整を行うことで、トラブルを防ぎ、円滑かつ適切に対応している。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○通訳担当の院内専用の電話を設置した。</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○初診受付や各診療科にタブレットでの翻訳機能を活用し、対応している。</a:t>
                      </a:r>
                      <a:endParaRPr kumimoji="1" lang="en-US" altLang="ja-JP"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93075749"/>
                  </a:ext>
                </a:extLst>
              </a:tr>
              <a:tr h="712292">
                <a:tc>
                  <a:txBody>
                    <a:bodyPr/>
                    <a:lstStyle/>
                    <a:p>
                      <a:pPr algn="ctr"/>
                      <a:r>
                        <a:rPr kumimoji="1" lang="ja-JP" altLang="en-US" sz="1050" b="1" dirty="0">
                          <a:latin typeface="Meiryo UI" panose="020B0604030504040204" pitchFamily="50" charset="-128"/>
                          <a:ea typeface="Meiryo UI" panose="020B0604030504040204" pitchFamily="50" charset="-128"/>
                        </a:rPr>
                        <a:t>患者受入れ</a:t>
                      </a:r>
                      <a:endParaRPr kumimoji="1" lang="en-US" altLang="ja-JP" sz="1050" b="1" dirty="0">
                        <a:latin typeface="Meiryo UI" panose="020B0604030504040204" pitchFamily="50" charset="-128"/>
                        <a:ea typeface="Meiryo UI" panose="020B0604030504040204" pitchFamily="50" charset="-128"/>
                      </a:endParaRPr>
                    </a:p>
                    <a:p>
                      <a:pPr algn="ctr"/>
                      <a:r>
                        <a:rPr kumimoji="1" lang="ja-JP" altLang="en-US" sz="1050" b="1" dirty="0">
                          <a:latin typeface="Meiryo UI" panose="020B0604030504040204" pitchFamily="50" charset="-128"/>
                          <a:ea typeface="Meiryo UI" panose="020B0604030504040204" pitchFamily="50" charset="-128"/>
                        </a:rPr>
                        <a:t>に関すること</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○専用部署を設け設置することで、外国人受診者の専門窓口として機能する体制をつくっている。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a:t>
                      </a:r>
                      <a:r>
                        <a:rPr kumimoji="1" lang="ja-JP" altLang="en-US" sz="1050" u="none" dirty="0">
                          <a:latin typeface="Meiryo UI" panose="020B0604030504040204" pitchFamily="50" charset="-128"/>
                          <a:ea typeface="Meiryo UI" panose="020B0604030504040204" pitchFamily="50" charset="-128"/>
                        </a:rPr>
                        <a:t>訪日の方については、診療時間を超えてからの飛び込み受診が多く、緊急でない場合、当院対応ではなく他院に依頼するケースも多い。</a:t>
                      </a:r>
                      <a:endParaRPr kumimoji="1" lang="en-US" altLang="ja-JP" sz="1050" u="none"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○在留については、産婦人科で日本語レベルの確認を行っており、他科にも広めるために、現在はｺｰﾃﾞｨﾈｰﾀｰで出来うる範囲の確認を行っている。</a:t>
                      </a:r>
                    </a:p>
                  </a:txBody>
                  <a:tcPr anchor="ctr"/>
                </a:tc>
                <a:extLst>
                  <a:ext uri="{0D108BD9-81ED-4DB2-BD59-A6C34878D82A}">
                    <a16:rowId xmlns:a16="http://schemas.microsoft.com/office/drawing/2014/main" val="1295818071"/>
                  </a:ext>
                </a:extLst>
              </a:tr>
              <a:tr h="1053721">
                <a:tc>
                  <a:txBody>
                    <a:bodyPr/>
                    <a:lstStyle/>
                    <a:p>
                      <a:pPr algn="ctr"/>
                      <a:r>
                        <a:rPr kumimoji="1" lang="ja-JP" altLang="en-US" sz="1050" b="1" dirty="0">
                          <a:latin typeface="Meiryo UI" panose="020B0604030504040204" pitchFamily="50" charset="-128"/>
                          <a:ea typeface="Meiryo UI" panose="020B0604030504040204" pitchFamily="50" charset="-128"/>
                        </a:rPr>
                        <a:t>医療費</a:t>
                      </a:r>
                      <a:endParaRPr kumimoji="1" lang="en-US" altLang="ja-JP" sz="1050" b="1" dirty="0">
                        <a:latin typeface="Meiryo UI" panose="020B0604030504040204" pitchFamily="50" charset="-128"/>
                        <a:ea typeface="Meiryo UI" panose="020B0604030504040204" pitchFamily="50" charset="-128"/>
                      </a:endParaRPr>
                    </a:p>
                    <a:p>
                      <a:pPr algn="ctr"/>
                      <a:r>
                        <a:rPr kumimoji="1" lang="ja-JP" altLang="en-US" sz="1050" b="1" dirty="0">
                          <a:latin typeface="Meiryo UI" panose="020B0604030504040204" pitchFamily="50" charset="-128"/>
                          <a:ea typeface="Meiryo UI" panose="020B0604030504040204" pitchFamily="50" charset="-128"/>
                        </a:rPr>
                        <a:t>に関すること</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○未収金予防のため外国人患者に係る未収金保険に加入している。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○看護師やメディカルクラーク等による診療後の支払いの声かけ。</a:t>
                      </a:r>
                    </a:p>
                  </a:txBody>
                  <a:tcPr anchor="ctr"/>
                </a:tc>
                <a:extLst>
                  <a:ext uri="{0D108BD9-81ED-4DB2-BD59-A6C34878D82A}">
                    <a16:rowId xmlns:a16="http://schemas.microsoft.com/office/drawing/2014/main" val="2955413584"/>
                  </a:ext>
                </a:extLst>
              </a:tr>
              <a:tr h="712292">
                <a:tc>
                  <a:txBody>
                    <a:bodyPr/>
                    <a:lstStyle/>
                    <a:p>
                      <a:pPr algn="ctr"/>
                      <a:r>
                        <a:rPr kumimoji="1" lang="ja-JP" altLang="en-US" sz="1050" b="1" dirty="0">
                          <a:latin typeface="Meiryo UI" panose="020B0604030504040204" pitchFamily="50" charset="-128"/>
                          <a:ea typeface="Meiryo UI" panose="020B0604030504040204" pitchFamily="50" charset="-128"/>
                        </a:rPr>
                        <a:t>その他</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訪日患者（特に重症入院患者）の対応は意思決定支援、支払い面でのサポート、帰国便の調整など通常の患者よりも多くの介入が必要となるため、コーディネーターや医療通訳者が知り得た情報を電子カルテに記載したり病棟スタッフを含む院内スタッフと情報を共有したりすることで、連携を密にしてい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○訪日旅行客で移動中の患者については、当院に遠路来られるよりは、現在滞在している場所に近い医療機関を探して調整し、案内するなどの工夫をしている。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○外国人対応のマニュアルについて、職員が確認できる環境整備をおこなっている。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○全ての対応を事務局（兼任者）で行うのは、困難なため、対応マニュアルを整備し、現場対応⇒事務局対応とした。</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○院内受入れマニュアルの見直し。</a:t>
                      </a:r>
                    </a:p>
                  </a:txBody>
                  <a:tcPr anchor="ctr"/>
                </a:tc>
                <a:extLst>
                  <a:ext uri="{0D108BD9-81ED-4DB2-BD59-A6C34878D82A}">
                    <a16:rowId xmlns:a16="http://schemas.microsoft.com/office/drawing/2014/main" val="3328784992"/>
                  </a:ext>
                </a:extLst>
              </a:tr>
            </a:tbl>
          </a:graphicData>
        </a:graphic>
      </p:graphicFrame>
      <p:sp>
        <p:nvSpPr>
          <p:cNvPr id="5" name="スライド番号プレースホルダー 5">
            <a:extLst>
              <a:ext uri="{FF2B5EF4-FFF2-40B4-BE49-F238E27FC236}">
                <a16:creationId xmlns:a16="http://schemas.microsoft.com/office/drawing/2014/main" id="{2BF577E6-9D63-4FEC-B457-89C903480610}"/>
              </a:ext>
            </a:extLst>
          </p:cNvPr>
          <p:cNvSpPr txBox="1">
            <a:spLocks/>
          </p:cNvSpPr>
          <p:nvPr/>
        </p:nvSpPr>
        <p:spPr>
          <a:xfrm>
            <a:off x="8776692" y="6498000"/>
            <a:ext cx="360000" cy="360000"/>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D3518B21-8B46-4D5B-A51D-5635EA7D41EC}" type="slidenum">
              <a:rPr lang="ja-JP" altLang="en-US" smtClean="0"/>
              <a:pPr algn="ctr"/>
              <a:t>4</a:t>
            </a:fld>
            <a:endParaRPr lang="ja-JP" altLang="en-US" dirty="0"/>
          </a:p>
        </p:txBody>
      </p:sp>
    </p:spTree>
    <p:extLst>
      <p:ext uri="{BB962C8B-B14F-4D97-AF65-F5344CB8AC3E}">
        <p14:creationId xmlns:p14="http://schemas.microsoft.com/office/powerpoint/2010/main" val="3547397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35496" y="28233"/>
            <a:ext cx="9090030" cy="6809206"/>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問</a:t>
            </a:r>
            <a:r>
              <a:rPr lang="en-US" altLang="ja-JP" sz="1200" b="1" dirty="0">
                <a:solidFill>
                  <a:schemeClr val="tx1"/>
                </a:solidFill>
                <a:latin typeface="Meiryo UI" panose="020B0604030504040204" pitchFamily="50" charset="-128"/>
                <a:ea typeface="Meiryo UI" panose="020B0604030504040204" pitchFamily="50" charset="-128"/>
              </a:rPr>
              <a:t>3】 </a:t>
            </a:r>
            <a:r>
              <a:rPr lang="ja-JP" altLang="en-US" sz="1200" b="1" dirty="0">
                <a:solidFill>
                  <a:schemeClr val="tx1"/>
                </a:solidFill>
                <a:latin typeface="Meiryo UI" panose="020B0604030504040204" pitchFamily="50" charset="-128"/>
                <a:ea typeface="Meiryo UI" panose="020B0604030504040204" pitchFamily="50" charset="-128"/>
              </a:rPr>
              <a:t>拠点・地域拠点医療機関として外国人患者受入れに関する助言や支援について、自院で行われている取組内容</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endParaRPr lang="ja-JP" altLang="en-US" sz="800" dirty="0">
              <a:solidFill>
                <a:schemeClr val="tx1"/>
              </a:solidFill>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A9619ED8-B473-4F0F-8E67-28096FE08119}"/>
              </a:ext>
            </a:extLst>
          </p:cNvPr>
          <p:cNvGraphicFramePr>
            <a:graphicFrameLocks noGrp="1"/>
          </p:cNvGraphicFramePr>
          <p:nvPr>
            <p:extLst>
              <p:ext uri="{D42A27DB-BD31-4B8C-83A1-F6EECF244321}">
                <p14:modId xmlns:p14="http://schemas.microsoft.com/office/powerpoint/2010/main" val="4086282024"/>
              </p:ext>
            </p:extLst>
          </p:nvPr>
        </p:nvGraphicFramePr>
        <p:xfrm>
          <a:off x="419877" y="404664"/>
          <a:ext cx="8304245" cy="5644312"/>
        </p:xfrm>
        <a:graphic>
          <a:graphicData uri="http://schemas.openxmlformats.org/drawingml/2006/table">
            <a:tbl>
              <a:tblPr firstRow="1" bandRow="1">
                <a:tableStyleId>{7DF18680-E054-41AD-8BC1-D1AEF772440D}</a:tableStyleId>
              </a:tblPr>
              <a:tblGrid>
                <a:gridCol w="1137140">
                  <a:extLst>
                    <a:ext uri="{9D8B030D-6E8A-4147-A177-3AD203B41FA5}">
                      <a16:colId xmlns:a16="http://schemas.microsoft.com/office/drawing/2014/main" val="2651467305"/>
                    </a:ext>
                  </a:extLst>
                </a:gridCol>
                <a:gridCol w="7167105">
                  <a:extLst>
                    <a:ext uri="{9D8B030D-6E8A-4147-A177-3AD203B41FA5}">
                      <a16:colId xmlns:a16="http://schemas.microsoft.com/office/drawing/2014/main" val="562007389"/>
                    </a:ext>
                  </a:extLst>
                </a:gridCol>
              </a:tblGrid>
              <a:tr h="641942">
                <a:tc>
                  <a:txBody>
                    <a:bodyPr/>
                    <a:lstStyle/>
                    <a:p>
                      <a:pPr algn="ctr"/>
                      <a:r>
                        <a:rPr kumimoji="1" lang="ja-JP" altLang="en-US" sz="1400" dirty="0">
                          <a:latin typeface="Meiryo UI" panose="020B0604030504040204" pitchFamily="50" charset="-128"/>
                          <a:ea typeface="Meiryo UI" panose="020B0604030504040204" pitchFamily="50" charset="-128"/>
                        </a:rPr>
                        <a:t>対応方法</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具体的内容</a:t>
                      </a:r>
                    </a:p>
                  </a:txBody>
                  <a:tcPr anchor="ctr"/>
                </a:tc>
                <a:extLst>
                  <a:ext uri="{0D108BD9-81ED-4DB2-BD59-A6C34878D82A}">
                    <a16:rowId xmlns:a16="http://schemas.microsoft.com/office/drawing/2014/main" val="2472422635"/>
                  </a:ext>
                </a:extLst>
              </a:tr>
              <a:tr h="1158258">
                <a:tc>
                  <a:txBody>
                    <a:bodyPr/>
                    <a:lstStyle/>
                    <a:p>
                      <a:pPr algn="ctr"/>
                      <a:r>
                        <a:rPr kumimoji="1" lang="ja-JP" altLang="en-US" sz="1050" b="1" dirty="0">
                          <a:latin typeface="Meiryo UI" panose="020B0604030504040204" pitchFamily="50" charset="-128"/>
                          <a:ea typeface="Meiryo UI" panose="020B0604030504040204" pitchFamily="50" charset="-128"/>
                        </a:rPr>
                        <a:t>コミュニケーション</a:t>
                      </a:r>
                      <a:endParaRPr kumimoji="1" lang="en-US" altLang="ja-JP" sz="1050" b="1" dirty="0">
                        <a:latin typeface="Meiryo UI" panose="020B0604030504040204" pitchFamily="50" charset="-128"/>
                        <a:ea typeface="Meiryo UI" panose="020B0604030504040204" pitchFamily="50" charset="-128"/>
                      </a:endParaRPr>
                    </a:p>
                    <a:p>
                      <a:pPr algn="ctr"/>
                      <a:r>
                        <a:rPr kumimoji="1" lang="ja-JP" altLang="en-US" sz="1050" b="1" dirty="0">
                          <a:latin typeface="Meiryo UI" panose="020B0604030504040204" pitchFamily="50" charset="-128"/>
                          <a:ea typeface="Meiryo UI" panose="020B0604030504040204" pitchFamily="50" charset="-128"/>
                        </a:rPr>
                        <a:t>に関すること</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○院内文書の多言化を行い、院内掲示についても日英表記を積極的に行っている。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○院内で多言語対応が可能なスタッフのリストを作成しており、必要に応じて対応を依頼している。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○問診票や検査説明書の中国語表記。</a:t>
                      </a:r>
                    </a:p>
                  </a:txBody>
                  <a:tcPr anchor="ctr"/>
                </a:tc>
                <a:extLst>
                  <a:ext uri="{0D108BD9-81ED-4DB2-BD59-A6C34878D82A}">
                    <a16:rowId xmlns:a16="http://schemas.microsoft.com/office/drawing/2014/main" val="1793075749"/>
                  </a:ext>
                </a:extLst>
              </a:tr>
              <a:tr h="712292">
                <a:tc>
                  <a:txBody>
                    <a:bodyPr/>
                    <a:lstStyle/>
                    <a:p>
                      <a:pPr algn="ctr"/>
                      <a:r>
                        <a:rPr kumimoji="1" lang="ja-JP" altLang="en-US" sz="1050" b="1" dirty="0">
                          <a:latin typeface="Meiryo UI" panose="020B0604030504040204" pitchFamily="50" charset="-128"/>
                          <a:ea typeface="Meiryo UI" panose="020B0604030504040204" pitchFamily="50" charset="-128"/>
                        </a:rPr>
                        <a:t>患者受入れ</a:t>
                      </a:r>
                      <a:endParaRPr kumimoji="1" lang="en-US" altLang="ja-JP" sz="1050" b="1" dirty="0">
                        <a:latin typeface="Meiryo UI" panose="020B0604030504040204" pitchFamily="50" charset="-128"/>
                        <a:ea typeface="Meiryo UI" panose="020B0604030504040204" pitchFamily="50" charset="-128"/>
                      </a:endParaRPr>
                    </a:p>
                    <a:p>
                      <a:pPr algn="ctr"/>
                      <a:r>
                        <a:rPr kumimoji="1" lang="ja-JP" altLang="en-US" sz="1050" b="1" dirty="0">
                          <a:latin typeface="Meiryo UI" panose="020B0604030504040204" pitchFamily="50" charset="-128"/>
                          <a:ea typeface="Meiryo UI" panose="020B0604030504040204" pitchFamily="50" charset="-128"/>
                        </a:rPr>
                        <a:t>に関すること</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○外国人患者が来院した際のフローの見直しを随時行っている。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○「無料施設間搬送サービス」を展開しており、大阪府のクリニックやホテルなどから外国人の搬送依頼をいただくケースが増えている。</a:t>
                      </a:r>
                      <a:endParaRPr kumimoji="1" lang="en-US" altLang="ja-JP"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95818071"/>
                  </a:ext>
                </a:extLst>
              </a:tr>
              <a:tr h="684604">
                <a:tc>
                  <a:txBody>
                    <a:bodyPr/>
                    <a:lstStyle/>
                    <a:p>
                      <a:pPr algn="ctr"/>
                      <a:r>
                        <a:rPr kumimoji="1" lang="ja-JP" altLang="en-US" sz="1050" b="1" dirty="0">
                          <a:latin typeface="Meiryo UI" panose="020B0604030504040204" pitchFamily="50" charset="-128"/>
                          <a:ea typeface="Meiryo UI" panose="020B0604030504040204" pitchFamily="50" charset="-128"/>
                        </a:rPr>
                        <a:t>その他</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○アメリカ総領事館職員受入れ相談対応。</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当院での通訳対応状況に関する情報提供、外国語対応可能な医療機関の検索方法の案内、多言語資料や院内表示の整備に関する助言、当院で使用している多言語資料の提供など。</a:t>
                      </a:r>
                      <a:endParaRPr kumimoji="1" lang="en-US" altLang="ja-JP" sz="1050" u="sng"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府内のいくつかの拠点・地域拠点医療機関のコーディネーター間で情報交換会を行い、横のつながりの構築や各医療機関での受入れ体制の向上を図っている。</a:t>
                      </a:r>
                      <a:endParaRPr kumimoji="1" lang="en-US" altLang="ja-JP" sz="1050" u="sng"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他院からの質問への回答。</a:t>
                      </a:r>
                    </a:p>
                    <a:p>
                      <a:r>
                        <a:rPr kumimoji="1" lang="ja-JP" altLang="en-US" sz="1050" dirty="0">
                          <a:latin typeface="Meiryo UI" panose="020B0604030504040204" pitchFamily="50" charset="-128"/>
                          <a:ea typeface="Meiryo UI" panose="020B0604030504040204" pitchFamily="50" charset="-128"/>
                        </a:rPr>
                        <a:t>○近隣の宿泊施設、日本語学校などからの相談対応。</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○室を設置。主に、来院された外国人患者の診療に対する支援を行っている。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○他部署の職員にも、外国人診療になるべく興味を持ってもらえるよう、珍しいケースなどは積極的に情報共有・交換をしている。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○患者受入れと、相談時、事務局からの相談支援。</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他院から問い合わせがあった場合は自院の経験を共有したり、大阪府の無料医療通訳サービスを紹介したりで助言・支援を行っている。</a:t>
                      </a:r>
                      <a:endParaRPr kumimoji="1" lang="en-US" altLang="ja-JP" sz="1050" u="sng"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○クリニックで言語対応ができず当院の医療通訳に電話越しに通訳してもらえないかと言われたが、それはできなかったため、クリニックが紹介状を書き患者は当院を受診した。</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○臨床修練により、外国人医師を受け入れている。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○外国人患者対応マニュアルの整備。</a:t>
                      </a:r>
                    </a:p>
                    <a:p>
                      <a:r>
                        <a:rPr kumimoji="1" lang="ja-JP" altLang="en-US" sz="1050"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他の医療機関からの外国人患者対応や院内体制整備に関する問合せに対し、助言や情報提供を随時行っている。</a:t>
                      </a:r>
                      <a:endParaRPr kumimoji="1" lang="en-US" altLang="ja-JP" sz="1050" u="sng"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○初診の外国人患者の対応は、言語や宗教的な配慮が必要になり、日本人患者よりも時間を要するため、複数部門で協力する体制を整えている。</a:t>
                      </a:r>
                    </a:p>
                  </a:txBody>
                  <a:tcPr anchor="ctr"/>
                </a:tc>
                <a:extLst>
                  <a:ext uri="{0D108BD9-81ED-4DB2-BD59-A6C34878D82A}">
                    <a16:rowId xmlns:a16="http://schemas.microsoft.com/office/drawing/2014/main" val="3328784992"/>
                  </a:ext>
                </a:extLst>
              </a:tr>
            </a:tbl>
          </a:graphicData>
        </a:graphic>
      </p:graphicFrame>
      <p:sp>
        <p:nvSpPr>
          <p:cNvPr id="5" name="スライド番号プレースホルダー 5">
            <a:extLst>
              <a:ext uri="{FF2B5EF4-FFF2-40B4-BE49-F238E27FC236}">
                <a16:creationId xmlns:a16="http://schemas.microsoft.com/office/drawing/2014/main" id="{1CDA8679-D709-4E80-BFE2-BABFC6B70B8B}"/>
              </a:ext>
            </a:extLst>
          </p:cNvPr>
          <p:cNvSpPr txBox="1">
            <a:spLocks/>
          </p:cNvSpPr>
          <p:nvPr/>
        </p:nvSpPr>
        <p:spPr>
          <a:xfrm>
            <a:off x="8776692" y="6498000"/>
            <a:ext cx="360000" cy="360000"/>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D3518B21-8B46-4D5B-A51D-5635EA7D41EC}" type="slidenum">
              <a:rPr lang="ja-JP" altLang="en-US" smtClean="0"/>
              <a:pPr algn="ctr"/>
              <a:t>5</a:t>
            </a:fld>
            <a:endParaRPr lang="ja-JP" altLang="en-US" dirty="0"/>
          </a:p>
        </p:txBody>
      </p:sp>
    </p:spTree>
    <p:extLst>
      <p:ext uri="{BB962C8B-B14F-4D97-AF65-F5344CB8AC3E}">
        <p14:creationId xmlns:p14="http://schemas.microsoft.com/office/powerpoint/2010/main" val="2091085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39385" y="27273"/>
            <a:ext cx="9054534" cy="6826027"/>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問４</a:t>
            </a:r>
            <a:r>
              <a:rPr lang="en-US" altLang="ja-JP" sz="1200" b="1" dirty="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外国人患者（在留外国人も含む）を受入れるにあたり、自院にてどのような人材育成を行っているか</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問５</a:t>
            </a:r>
            <a:r>
              <a:rPr lang="en-US" altLang="ja-JP" sz="1200" b="1" dirty="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受入れ言語実績（実績言語順）</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961522613"/>
              </p:ext>
            </p:extLst>
          </p:nvPr>
        </p:nvGraphicFramePr>
        <p:xfrm>
          <a:off x="479350" y="404664"/>
          <a:ext cx="7956501" cy="4824536"/>
        </p:xfrm>
        <a:graphic>
          <a:graphicData uri="http://schemas.openxmlformats.org/drawingml/2006/table">
            <a:tbl>
              <a:tblPr firstRow="1" bandRow="1">
                <a:tableStyleId>{7DF18680-E054-41AD-8BC1-D1AEF772440D}</a:tableStyleId>
              </a:tblPr>
              <a:tblGrid>
                <a:gridCol w="7956501">
                  <a:extLst>
                    <a:ext uri="{9D8B030D-6E8A-4147-A177-3AD203B41FA5}">
                      <a16:colId xmlns:a16="http://schemas.microsoft.com/office/drawing/2014/main" val="173616030"/>
                    </a:ext>
                  </a:extLst>
                </a:gridCol>
              </a:tblGrid>
              <a:tr h="546586">
                <a:tc>
                  <a:txBody>
                    <a:bodyPr/>
                    <a:lstStyle/>
                    <a:p>
                      <a:pPr algn="ctr"/>
                      <a:r>
                        <a:rPr kumimoji="1" lang="ja-JP" altLang="en-US" sz="1400" dirty="0">
                          <a:latin typeface="Meiryo UI" panose="020B0604030504040204" pitchFamily="50" charset="-128"/>
                          <a:ea typeface="Meiryo UI" panose="020B0604030504040204" pitchFamily="50" charset="-128"/>
                        </a:rPr>
                        <a:t>取り組み内容</a:t>
                      </a:r>
                    </a:p>
                  </a:txBody>
                  <a:tcPr/>
                </a:tc>
                <a:extLst>
                  <a:ext uri="{0D108BD9-81ED-4DB2-BD59-A6C34878D82A}">
                    <a16:rowId xmlns:a16="http://schemas.microsoft.com/office/drawing/2014/main" val="3286934807"/>
                  </a:ext>
                </a:extLst>
              </a:tr>
              <a:tr h="4277950">
                <a:tc>
                  <a:txBody>
                    <a:bodyPr/>
                    <a:lstStyle/>
                    <a:p>
                      <a:pPr>
                        <a:lnSpc>
                          <a:spcPts val="1500"/>
                        </a:lnSpc>
                      </a:pPr>
                      <a:r>
                        <a:rPr kumimoji="1" lang="ja-JP" altLang="en-US" sz="1050"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院内全体では、日本国際看護師による外国人患者対応研修で、在留・訪日外国人の動向や、コミュニケーションの注意点</a:t>
                      </a:r>
                      <a:r>
                        <a:rPr kumimoji="1" lang="en-US" altLang="ja-JP" sz="1050" u="sng"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マイクロアグレッション</a:t>
                      </a:r>
                      <a:r>
                        <a:rPr kumimoji="1" lang="en-US" altLang="ja-JP" sz="1050" u="sng"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などの理解を深めている。</a:t>
                      </a:r>
                    </a:p>
                    <a:p>
                      <a:pPr>
                        <a:lnSpc>
                          <a:spcPts val="1500"/>
                        </a:lnSpc>
                      </a:pPr>
                      <a:r>
                        <a:rPr kumimoji="1" lang="ja-JP" altLang="en-US" sz="1050"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新規採用者には、</a:t>
                      </a:r>
                      <a:r>
                        <a:rPr kumimoji="1" lang="en-US" altLang="ja-JP" sz="1050" u="sng" dirty="0">
                          <a:latin typeface="Meiryo UI" panose="020B0604030504040204" pitchFamily="50" charset="-128"/>
                          <a:ea typeface="Meiryo UI" panose="020B0604030504040204" pitchFamily="50" charset="-128"/>
                        </a:rPr>
                        <a:t>e-</a:t>
                      </a:r>
                      <a:r>
                        <a:rPr kumimoji="1" lang="ja-JP" altLang="en-US" sz="1050" u="sng" dirty="0">
                          <a:latin typeface="Meiryo UI" panose="020B0604030504040204" pitchFamily="50" charset="-128"/>
                          <a:ea typeface="Meiryo UI" panose="020B0604030504040204" pitchFamily="50" charset="-128"/>
                        </a:rPr>
                        <a:t>ラーニングによる当院での外国人患者対応の研修を受講し、外国人患者の定義やコミュニケーションツールなどを周知している。</a:t>
                      </a:r>
                    </a:p>
                    <a:p>
                      <a:pPr>
                        <a:lnSpc>
                          <a:spcPts val="1500"/>
                        </a:lnSpc>
                      </a:pPr>
                      <a:r>
                        <a:rPr kumimoji="1" lang="ja-JP" altLang="en-US" sz="1050" dirty="0">
                          <a:latin typeface="Meiryo UI" panose="020B0604030504040204" pitchFamily="50" charset="-128"/>
                          <a:ea typeface="Meiryo UI" panose="020B0604030504040204" pitchFamily="50" charset="-128"/>
                        </a:rPr>
                        <a:t>○看護職は、専門領域別研修を実施し、院内での対応事例を参考にグループワークで、より実践に近い課題解決方法を学んでいる。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○年１回、全職員向けの講習会を開催している。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○英語が堪能な人材をフロアスタッフとして採用。</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○新しく外国人対応の部署を設置し、対応予定。</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○通訳機の場所、アプリの周知を行っており、通訳機で対応不可となれば、通訳の事務を派遣する流れを周知。</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○中国人ナースの採用。ミャンマー人看護補助者の採用。</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○オンラインのセミナー・研修などは積極的に参加している。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○担当者は医療通訳研修受講。</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○多職種で受入体制構築に取り組んでいる。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○中国語通訳専任の配置。</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○英語での患者対応マニュアル作成に向けて、月に</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度、英語のネイティブスピーカーが講師を務め勉強会を開催している。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医療通訳の</a:t>
                      </a:r>
                      <a:r>
                        <a:rPr kumimoji="1" lang="en-US" altLang="ja-JP" sz="1050" u="sng" dirty="0">
                          <a:latin typeface="Meiryo UI" panose="020B0604030504040204" pitchFamily="50" charset="-128"/>
                          <a:ea typeface="Meiryo UI" panose="020B0604030504040204" pitchFamily="50" charset="-128"/>
                        </a:rPr>
                        <a:t>OJT</a:t>
                      </a:r>
                      <a:r>
                        <a:rPr kumimoji="1" lang="ja-JP" altLang="en-US" sz="1050" u="sng" dirty="0">
                          <a:latin typeface="Meiryo UI" panose="020B0604030504040204" pitchFamily="50" charset="-128"/>
                          <a:ea typeface="Meiryo UI" panose="020B0604030504040204" pitchFamily="50" charset="-128"/>
                        </a:rPr>
                        <a:t>研修と現任教育に取り組んでいる。</a:t>
                      </a:r>
                      <a:r>
                        <a:rPr kumimoji="1" lang="en-US" altLang="ja-JP" sz="1050" u="sng" dirty="0">
                          <a:latin typeface="Meiryo UI" panose="020B0604030504040204" pitchFamily="50" charset="-128"/>
                          <a:ea typeface="Meiryo UI" panose="020B0604030504040204" pitchFamily="50" charset="-128"/>
                        </a:rPr>
                        <a:t>OJT</a:t>
                      </a:r>
                      <a:r>
                        <a:rPr kumimoji="1" lang="ja-JP" altLang="en-US" sz="1050" u="sng" dirty="0">
                          <a:latin typeface="Meiryo UI" panose="020B0604030504040204" pitchFamily="50" charset="-128"/>
                          <a:ea typeface="Meiryo UI" panose="020B0604030504040204" pitchFamily="50" charset="-128"/>
                        </a:rPr>
                        <a:t>研修では、経験値のあるスーパーバイザーを指導者として人材育成を行っているが、コーディネーターの教育は行っていない。</a:t>
                      </a:r>
                    </a:p>
                    <a:p>
                      <a:pPr>
                        <a:lnSpc>
                          <a:spcPts val="1500"/>
                        </a:lnSpc>
                      </a:pPr>
                      <a:r>
                        <a:rPr kumimoji="1" lang="ja-JP" altLang="en-US" sz="1050"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職員に対しては、外国人患者対応に関わる教材を作成し、院内</a:t>
                      </a:r>
                      <a:r>
                        <a:rPr kumimoji="1" lang="en-US" altLang="ja-JP" sz="1050" u="sng" dirty="0">
                          <a:latin typeface="Meiryo UI" panose="020B0604030504040204" pitchFamily="50" charset="-128"/>
                          <a:ea typeface="Meiryo UI" panose="020B0604030504040204" pitchFamily="50" charset="-128"/>
                        </a:rPr>
                        <a:t>e-learning</a:t>
                      </a:r>
                      <a:r>
                        <a:rPr kumimoji="1" lang="ja-JP" altLang="en-US" sz="1050" u="sng" dirty="0">
                          <a:latin typeface="Meiryo UI" panose="020B0604030504040204" pitchFamily="50" charset="-128"/>
                          <a:ea typeface="Meiryo UI" panose="020B0604030504040204" pitchFamily="50" charset="-128"/>
                        </a:rPr>
                        <a:t>システムに掲載し受講を促している。</a:t>
                      </a:r>
                      <a:endParaRPr kumimoji="1" lang="en-US" altLang="ja-JP" sz="1050" u="sng"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○医療通訳者に対する資格手当の支給。</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○診療科単位で、海外の病院と連携や、勉強会を英語で行うことにより、語学力の向上に努めている。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○ベトナム語の医療通訳に興味のある人材を非常勤職員として採用し、医療通訳者として活躍できるよう、育成を図っている。</a:t>
                      </a:r>
                      <a:endParaRPr kumimoji="1" lang="en-US" altLang="ja-JP" sz="1050" dirty="0">
                        <a:latin typeface="Meiryo UI" panose="020B0604030504040204" pitchFamily="50" charset="-128"/>
                        <a:ea typeface="Meiryo UI" panose="020B0604030504040204" pitchFamily="50" charset="-128"/>
                      </a:endParaRPr>
                    </a:p>
                    <a:p>
                      <a:pPr>
                        <a:lnSpc>
                          <a:spcPts val="1500"/>
                        </a:lnSpc>
                      </a:pPr>
                      <a:r>
                        <a:rPr kumimoji="1" lang="ja-JP" altLang="en-US" sz="1050" dirty="0">
                          <a:latin typeface="Meiryo UI" panose="020B0604030504040204" pitchFamily="50" charset="-128"/>
                          <a:ea typeface="Meiryo UI" panose="020B0604030504040204" pitchFamily="50" charset="-128"/>
                        </a:rPr>
                        <a:t>○登録通訳者に対する研修（座学、ロールプレイ）を随時開催している。</a:t>
                      </a:r>
                      <a:endParaRPr kumimoji="1" lang="en-US" altLang="ja-JP"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85031743"/>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236945844"/>
              </p:ext>
            </p:extLst>
          </p:nvPr>
        </p:nvGraphicFramePr>
        <p:xfrm>
          <a:off x="479349" y="5983618"/>
          <a:ext cx="7956501" cy="802405"/>
        </p:xfrm>
        <a:graphic>
          <a:graphicData uri="http://schemas.openxmlformats.org/drawingml/2006/table">
            <a:tbl>
              <a:tblPr firstRow="1" bandRow="1">
                <a:tableStyleId>{7DF18680-E054-41AD-8BC1-D1AEF772440D}</a:tableStyleId>
              </a:tblPr>
              <a:tblGrid>
                <a:gridCol w="2652167">
                  <a:extLst>
                    <a:ext uri="{9D8B030D-6E8A-4147-A177-3AD203B41FA5}">
                      <a16:colId xmlns:a16="http://schemas.microsoft.com/office/drawing/2014/main" val="173616030"/>
                    </a:ext>
                  </a:extLst>
                </a:gridCol>
                <a:gridCol w="2652167">
                  <a:extLst>
                    <a:ext uri="{9D8B030D-6E8A-4147-A177-3AD203B41FA5}">
                      <a16:colId xmlns:a16="http://schemas.microsoft.com/office/drawing/2014/main" val="329374030"/>
                    </a:ext>
                  </a:extLst>
                </a:gridCol>
                <a:gridCol w="2652167">
                  <a:extLst>
                    <a:ext uri="{9D8B030D-6E8A-4147-A177-3AD203B41FA5}">
                      <a16:colId xmlns:a16="http://schemas.microsoft.com/office/drawing/2014/main" val="2467360810"/>
                    </a:ext>
                  </a:extLst>
                </a:gridCol>
              </a:tblGrid>
              <a:tr h="240252">
                <a:tc>
                  <a:txBody>
                    <a:bodyPr/>
                    <a:lstStyle/>
                    <a:p>
                      <a:pPr algn="ctr"/>
                      <a:r>
                        <a:rPr kumimoji="1" lang="ja-JP" altLang="en-US" sz="1400" dirty="0">
                          <a:latin typeface="Meiryo UI" panose="020B0604030504040204" pitchFamily="50" charset="-128"/>
                          <a:ea typeface="Meiryo UI" panose="020B0604030504040204" pitchFamily="50" charset="-128"/>
                        </a:rPr>
                        <a:t>１位</a:t>
                      </a: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２位</a:t>
                      </a: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３位</a:t>
                      </a:r>
                    </a:p>
                  </a:txBody>
                  <a:tcPr/>
                </a:tc>
                <a:extLst>
                  <a:ext uri="{0D108BD9-81ED-4DB2-BD59-A6C34878D82A}">
                    <a16:rowId xmlns:a16="http://schemas.microsoft.com/office/drawing/2014/main" val="3286934807"/>
                  </a:ext>
                </a:extLst>
              </a:tr>
              <a:tr h="497605">
                <a:tc>
                  <a:txBody>
                    <a:bodyPr/>
                    <a:lstStyle/>
                    <a:p>
                      <a:pPr algn="ctr">
                        <a:lnSpc>
                          <a:spcPts val="1500"/>
                        </a:lnSpc>
                      </a:pPr>
                      <a:r>
                        <a:rPr kumimoji="1" lang="ja-JP" altLang="en-US" sz="1200" dirty="0">
                          <a:latin typeface="Meiryo UI" panose="020B0604030504040204" pitchFamily="50" charset="-128"/>
                          <a:ea typeface="Meiryo UI" panose="020B0604030504040204" pitchFamily="50" charset="-128"/>
                        </a:rPr>
                        <a:t>中国語（２３）</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lnSpc>
                          <a:spcPts val="1500"/>
                        </a:lnSpc>
                      </a:pPr>
                      <a:r>
                        <a:rPr kumimoji="1" lang="ja-JP" altLang="en-US" sz="1200" dirty="0">
                          <a:latin typeface="Meiryo UI" panose="020B0604030504040204" pitchFamily="50" charset="-128"/>
                          <a:ea typeface="Meiryo UI" panose="020B0604030504040204" pitchFamily="50" charset="-128"/>
                        </a:rPr>
                        <a:t>英語（２０）</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lnSpc>
                          <a:spcPts val="1500"/>
                        </a:lnSpc>
                      </a:pPr>
                      <a:r>
                        <a:rPr kumimoji="1" lang="ja-JP" altLang="en-US" sz="1200" dirty="0">
                          <a:latin typeface="Meiryo UI" panose="020B0604030504040204" pitchFamily="50" charset="-128"/>
                          <a:ea typeface="Meiryo UI" panose="020B0604030504040204" pitchFamily="50" charset="-128"/>
                        </a:rPr>
                        <a:t>ベトナム語（１７）</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85031743"/>
                  </a:ext>
                </a:extLst>
              </a:tr>
            </a:tbl>
          </a:graphicData>
        </a:graphic>
      </p:graphicFrame>
      <p:sp>
        <p:nvSpPr>
          <p:cNvPr id="6" name="スライド番号プレースホルダー 5">
            <a:extLst>
              <a:ext uri="{FF2B5EF4-FFF2-40B4-BE49-F238E27FC236}">
                <a16:creationId xmlns:a16="http://schemas.microsoft.com/office/drawing/2014/main" id="{84FB7B12-FDDC-4E89-8095-888C41E42CEA}"/>
              </a:ext>
            </a:extLst>
          </p:cNvPr>
          <p:cNvSpPr txBox="1">
            <a:spLocks/>
          </p:cNvSpPr>
          <p:nvPr/>
        </p:nvSpPr>
        <p:spPr>
          <a:xfrm>
            <a:off x="8776692" y="6498000"/>
            <a:ext cx="360000" cy="360000"/>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D3518B21-8B46-4D5B-A51D-5635EA7D41EC}" type="slidenum">
              <a:rPr lang="ja-JP" altLang="en-US" smtClean="0"/>
              <a:pPr algn="ctr"/>
              <a:t>6</a:t>
            </a:fld>
            <a:endParaRPr lang="ja-JP" altLang="en-US" dirty="0"/>
          </a:p>
        </p:txBody>
      </p:sp>
    </p:spTree>
    <p:extLst>
      <p:ext uri="{BB962C8B-B14F-4D97-AF65-F5344CB8AC3E}">
        <p14:creationId xmlns:p14="http://schemas.microsoft.com/office/powerpoint/2010/main" val="1157179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ED054CE59F66C4D874848499267F6E0" ma:contentTypeVersion="0" ma:contentTypeDescription="新しいドキュメントを作成します。" ma:contentTypeScope="" ma:versionID="9912d974b6f6b0a35dbbfc029026f700">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69AABF-691B-4947-9C9D-FA64D80E28DB}">
  <ds:schemaRefs>
    <ds:schemaRef ds:uri="http://purl.org/dc/elements/1.1/"/>
    <ds:schemaRef ds:uri="http://schemas.openxmlformats.org/package/2006/metadata/core-properties"/>
    <ds:schemaRef ds:uri="http://schemas.microsoft.com/office/2006/metadata/properties"/>
    <ds:schemaRef ds:uri="http://www.w3.org/XML/1998/namespace"/>
    <ds:schemaRef ds:uri="http://schemas.microsoft.com/office/2006/documentManagement/types"/>
    <ds:schemaRef ds:uri="http://purl.org/dc/term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80C420BC-5993-4218-8859-64CF8E400494}">
  <ds:schemaRefs>
    <ds:schemaRef ds:uri="http://schemas.microsoft.com/sharepoint/v3/contenttype/forms"/>
  </ds:schemaRefs>
</ds:datastoreItem>
</file>

<file path=customXml/itemProps3.xml><?xml version="1.0" encoding="utf-8"?>
<ds:datastoreItem xmlns:ds="http://schemas.openxmlformats.org/officeDocument/2006/customXml" ds:itemID="{FC7109F0-6B59-4A08-8DDA-6C5E3A45A2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2257</TotalTime>
  <Words>2972</Words>
  <Application>Microsoft Office PowerPoint</Application>
  <PresentationFormat>画面に合わせる (4:3)</PresentationFormat>
  <Paragraphs>237</Paragraphs>
  <Slides>6</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HG丸ｺﾞｼｯｸM-PRO</vt:lpstr>
      <vt:lpstr>Meiryo UI</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隼</dc:creator>
  <cp:lastModifiedBy>原　慎太郎</cp:lastModifiedBy>
  <cp:revision>146</cp:revision>
  <cp:lastPrinted>2024-07-29T04:07:03Z</cp:lastPrinted>
  <dcterms:modified xsi:type="dcterms:W3CDTF">2024-09-27T02:13:39Z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0x0101005ED054CE59F66C4D874848499267F6E0</vt:lpwstr>
  </property>
</Properties>
</file>