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306" r:id="rId5"/>
    <p:sldId id="309" r:id="rId6"/>
    <p:sldId id="310"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14CE"/>
    <a:srgbClr val="4F81BD"/>
    <a:srgbClr val="E9EDF4"/>
    <a:srgbClr val="D0D8E8"/>
    <a:srgbClr val="FFD653"/>
    <a:srgbClr val="FFE3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38" autoAdjust="0"/>
    <p:restoredTop sz="94434" autoAdjust="0"/>
  </p:normalViewPr>
  <p:slideViewPr>
    <p:cSldViewPr>
      <p:cViewPr varScale="1">
        <p:scale>
          <a:sx n="100" d="100"/>
          <a:sy n="100" d="100"/>
        </p:scale>
        <p:origin x="893"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394" tIns="45695" rIns="91394" bIns="4569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394" tIns="45695" rIns="91394" bIns="45695" rtlCol="0"/>
          <a:lstStyle>
            <a:lvl1pPr algn="r">
              <a:defRPr sz="1200"/>
            </a:lvl1pPr>
          </a:lstStyle>
          <a:p>
            <a:fld id="{4D0BD4C8-09F5-4A2B-8D21-9F8905AB6028}" type="datetimeFigureOut">
              <a:rPr kumimoji="1" lang="ja-JP" altLang="en-US" smtClean="0"/>
              <a:t>2024/10/1</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394" tIns="45695" rIns="91394" bIns="45695" rtlCol="0" anchor="ctr"/>
          <a:lstStyle/>
          <a:p>
            <a:endParaRPr lang="ja-JP" altLang="en-US"/>
          </a:p>
        </p:txBody>
      </p:sp>
      <p:sp>
        <p:nvSpPr>
          <p:cNvPr id="5" name="ノート プレースホルダー 4"/>
          <p:cNvSpPr>
            <a:spLocks noGrp="1"/>
          </p:cNvSpPr>
          <p:nvPr>
            <p:ph type="body" sz="quarter" idx="3"/>
          </p:nvPr>
        </p:nvSpPr>
        <p:spPr>
          <a:xfrm>
            <a:off x="681039" y="4721226"/>
            <a:ext cx="5445125" cy="4471988"/>
          </a:xfrm>
          <a:prstGeom prst="rect">
            <a:avLst/>
          </a:prstGeom>
        </p:spPr>
        <p:txBody>
          <a:bodyPr vert="horz" lIns="91394" tIns="45695" rIns="91394" bIns="4569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9"/>
            <a:ext cx="2949575" cy="496887"/>
          </a:xfrm>
          <a:prstGeom prst="rect">
            <a:avLst/>
          </a:prstGeom>
        </p:spPr>
        <p:txBody>
          <a:bodyPr vert="horz" lIns="91394" tIns="45695" rIns="91394" bIns="4569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9"/>
            <a:ext cx="2949575" cy="496887"/>
          </a:xfrm>
          <a:prstGeom prst="rect">
            <a:avLst/>
          </a:prstGeom>
        </p:spPr>
        <p:txBody>
          <a:bodyPr vert="horz" lIns="91394" tIns="45695" rIns="91394" bIns="45695" rtlCol="0" anchor="b"/>
          <a:lstStyle>
            <a:lvl1pPr algn="r">
              <a:defRPr sz="1200"/>
            </a:lvl1pPr>
          </a:lstStyle>
          <a:p>
            <a:fld id="{3107ECAC-E44C-418D-9F82-FAAAEDFCAC6A}" type="slidenum">
              <a:rPr kumimoji="1" lang="ja-JP" altLang="en-US" smtClean="0"/>
              <a:t>‹#›</a:t>
            </a:fld>
            <a:endParaRPr kumimoji="1" lang="ja-JP" altLang="en-US"/>
          </a:p>
        </p:txBody>
      </p:sp>
    </p:spTree>
    <p:extLst>
      <p:ext uri="{BB962C8B-B14F-4D97-AF65-F5344CB8AC3E}">
        <p14:creationId xmlns:p14="http://schemas.microsoft.com/office/powerpoint/2010/main" val="11216211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1"/>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2024/10/1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3341818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2024/10/1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91604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4"/>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4"/>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2024/10/1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3258464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2024/10/1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2075762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6"/>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2024/10/1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101260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244FA44-46C5-45CF-A1F6-DDB28EDDD0CC}" type="datetimeFigureOut">
              <a:rPr kumimoji="1" lang="ja-JP" altLang="en-US" smtClean="0"/>
              <a:t>2024/10/1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255291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3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244FA44-46C5-45CF-A1F6-DDB28EDDD0CC}" type="datetimeFigureOut">
              <a:rPr kumimoji="1" lang="ja-JP" altLang="en-US" smtClean="0"/>
              <a:t>2024/10/1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148701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244FA44-46C5-45CF-A1F6-DDB28EDDD0CC}" type="datetimeFigureOut">
              <a:rPr kumimoji="1" lang="ja-JP" altLang="en-US" smtClean="0"/>
              <a:t>2024/10/1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585483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44FA44-46C5-45CF-A1F6-DDB28EDDD0CC}" type="datetimeFigureOut">
              <a:rPr kumimoji="1" lang="ja-JP" altLang="en-US" smtClean="0"/>
              <a:t>2024/10/1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662029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12"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12" y="1435106"/>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244FA44-46C5-45CF-A1F6-DDB28EDDD0CC}" type="datetimeFigureOut">
              <a:rPr kumimoji="1" lang="ja-JP" altLang="en-US" smtClean="0"/>
              <a:t>2024/10/1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3744683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44"/>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244FA44-46C5-45CF-A1F6-DDB28EDDD0CC}" type="datetimeFigureOut">
              <a:rPr kumimoji="1" lang="ja-JP" altLang="en-US" smtClean="0"/>
              <a:t>2024/10/1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4283972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4FA44-46C5-45CF-A1F6-DDB28EDDD0CC}" type="datetimeFigureOut">
              <a:rPr kumimoji="1" lang="ja-JP" altLang="en-US" smtClean="0"/>
              <a:t>2024/10/1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304559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27378"/>
            <a:ext cx="9144000" cy="338554"/>
          </a:xfrm>
          <a:prstGeom prst="rect">
            <a:avLst/>
          </a:prstGeom>
          <a:solidFill>
            <a:schemeClr val="tx2"/>
          </a:solidFill>
        </p:spPr>
        <p:txBody>
          <a:bodyPr wrap="square" rtlCol="0">
            <a:spAutoFit/>
          </a:bodyPr>
          <a:lstStyle/>
          <a:p>
            <a:r>
              <a:rPr lang="ja-JP" altLang="en-US" sz="1600" b="1" dirty="0">
                <a:solidFill>
                  <a:schemeClr val="bg1"/>
                </a:solidFill>
                <a:latin typeface="HG丸ｺﾞｼｯｸM-PRO" panose="020F0600000000000000" pitchFamily="50" charset="-128"/>
                <a:ea typeface="HG丸ｺﾞｼｯｸM-PRO" panose="020F0600000000000000" pitchFamily="50" charset="-128"/>
              </a:rPr>
              <a:t>　　大阪府外国人患者受入れ拠点医療機関・地域拠点医療機関連絡調整会議　議事報告</a:t>
            </a:r>
          </a:p>
        </p:txBody>
      </p:sp>
      <p:sp>
        <p:nvSpPr>
          <p:cNvPr id="2" name="正方形/長方形 1"/>
          <p:cNvSpPr/>
          <p:nvPr/>
        </p:nvSpPr>
        <p:spPr>
          <a:xfrm>
            <a:off x="8195260" y="-7620"/>
            <a:ext cx="900000" cy="288000"/>
          </a:xfrm>
          <a:prstGeom prst="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資料２－１</a:t>
            </a:r>
          </a:p>
        </p:txBody>
      </p:sp>
      <p:sp>
        <p:nvSpPr>
          <p:cNvPr id="48" name="正方形/長方形 47"/>
          <p:cNvSpPr/>
          <p:nvPr/>
        </p:nvSpPr>
        <p:spPr>
          <a:xfrm>
            <a:off x="15322" y="338553"/>
            <a:ext cx="9128678" cy="843307"/>
          </a:xfrm>
          <a:prstGeom prst="rect">
            <a:avLst/>
          </a:prstGeom>
          <a:solidFill>
            <a:schemeClr val="accent3">
              <a:lumMod val="40000"/>
              <a:lumOff val="6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solidFill>
                  <a:schemeClr val="tx1"/>
                </a:solidFill>
                <a:latin typeface="Meiryo UI" panose="020B0604030504040204" pitchFamily="50" charset="-128"/>
                <a:ea typeface="Meiryo UI" panose="020B0604030504040204" pitchFamily="50" charset="-128"/>
              </a:rPr>
              <a:t>≪会議概要≫ </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開  催  日  時：令和６年７月３１日　</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参加医療機関：大阪府外国人患者受入れ拠点医療機関（</a:t>
            </a:r>
            <a:r>
              <a:rPr lang="en-US" altLang="ja-JP" sz="1200" b="1" dirty="0">
                <a:solidFill>
                  <a:schemeClr val="tx1"/>
                </a:solidFill>
                <a:latin typeface="Meiryo UI" panose="020B0604030504040204" pitchFamily="50" charset="-128"/>
                <a:ea typeface="Meiryo UI" panose="020B0604030504040204" pitchFamily="50" charset="-128"/>
              </a:rPr>
              <a:t>6</a:t>
            </a:r>
            <a:r>
              <a:rPr lang="ja-JP" altLang="en-US" sz="1200" b="1" dirty="0">
                <a:solidFill>
                  <a:schemeClr val="tx1"/>
                </a:solidFill>
                <a:latin typeface="Meiryo UI" panose="020B0604030504040204" pitchFamily="50" charset="-128"/>
                <a:ea typeface="Meiryo UI" panose="020B0604030504040204" pitchFamily="50" charset="-128"/>
              </a:rPr>
              <a:t>病院）・地域医療機関（</a:t>
            </a:r>
            <a:r>
              <a:rPr lang="en-US" altLang="ja-JP" sz="1200" b="1" dirty="0">
                <a:solidFill>
                  <a:schemeClr val="tx1"/>
                </a:solidFill>
                <a:latin typeface="Meiryo UI" panose="020B0604030504040204" pitchFamily="50" charset="-128"/>
                <a:ea typeface="Meiryo UI" panose="020B0604030504040204" pitchFamily="50" charset="-128"/>
              </a:rPr>
              <a:t>28</a:t>
            </a:r>
            <a:r>
              <a:rPr lang="ja-JP" altLang="en-US" sz="1200" b="1" dirty="0">
                <a:solidFill>
                  <a:schemeClr val="tx1"/>
                </a:solidFill>
                <a:latin typeface="Meiryo UI" panose="020B0604030504040204" pitchFamily="50" charset="-128"/>
                <a:ea typeface="Meiryo UI" panose="020B0604030504040204" pitchFamily="50" charset="-128"/>
              </a:rPr>
              <a:t>病院）のうち、</a:t>
            </a:r>
            <a:r>
              <a:rPr lang="en-US" altLang="ja-JP" sz="1200" b="1" dirty="0">
                <a:solidFill>
                  <a:schemeClr val="tx1"/>
                </a:solidFill>
                <a:latin typeface="Meiryo UI" panose="020B0604030504040204" pitchFamily="50" charset="-128"/>
                <a:ea typeface="Meiryo UI" panose="020B0604030504040204" pitchFamily="50" charset="-128"/>
              </a:rPr>
              <a:t>30</a:t>
            </a:r>
            <a:r>
              <a:rPr lang="ja-JP" altLang="en-US" sz="1200" b="1" dirty="0">
                <a:solidFill>
                  <a:schemeClr val="tx1"/>
                </a:solidFill>
                <a:latin typeface="Meiryo UI" panose="020B0604030504040204" pitchFamily="50" charset="-128"/>
                <a:ea typeface="Meiryo UI" panose="020B0604030504040204" pitchFamily="50" charset="-128"/>
              </a:rPr>
              <a:t>医療機関が参加</a:t>
            </a:r>
            <a:endParaRPr lang="en-US" altLang="ja-JP" sz="1200" b="1" dirty="0">
              <a:solidFill>
                <a:schemeClr val="tx1"/>
              </a:solidFill>
              <a:latin typeface="Meiryo UI" panose="020B0604030504040204" pitchFamily="50" charset="-128"/>
              <a:ea typeface="Meiryo UI" panose="020B0604030504040204" pitchFamily="50" charset="-128"/>
            </a:endParaRPr>
          </a:p>
          <a:p>
            <a:pPr algn="just">
              <a:spcAft>
                <a:spcPts val="0"/>
              </a:spcAft>
            </a:pPr>
            <a:r>
              <a:rPr lang="en-US" altLang="ja-JP" sz="12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目            的：</a:t>
            </a:r>
            <a:r>
              <a:rPr lang="ja-JP" altLang="ja-JP" sz="12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外国人患者の受入れに向けた情報共有や意見交換</a:t>
            </a:r>
            <a:r>
              <a:rPr lang="ja-JP" altLang="en-US" sz="12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、課題の共有等、</a:t>
            </a:r>
            <a:r>
              <a:rPr lang="ja-JP" altLang="ja-JP" sz="1200" b="1"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拠点病院間の連携強化を目的に実施</a:t>
            </a:r>
            <a:r>
              <a:rPr lang="ja-JP" altLang="en-US" sz="1200" b="1" dirty="0">
                <a:solidFill>
                  <a:schemeClr val="tx1"/>
                </a:solidFill>
                <a:cs typeface="ＭＳ Ｐゴシック" panose="020B0600070205080204" pitchFamily="50" charset="-128"/>
              </a:rPr>
              <a:t>　</a:t>
            </a:r>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800" b="1" dirty="0">
              <a:solidFill>
                <a:srgbClr val="FF0000"/>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15323" y="1209236"/>
            <a:ext cx="9128678" cy="5648763"/>
          </a:xfrm>
          <a:prstGeom prst="rect">
            <a:avLst/>
          </a:prstGeom>
          <a:solidFill>
            <a:schemeClr val="accent3">
              <a:lumMod val="40000"/>
              <a:lumOff val="6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solidFill>
                  <a:schemeClr val="tx1"/>
                </a:solidFill>
                <a:latin typeface="Meiryo UI" panose="020B0604030504040204" pitchFamily="50" charset="-128"/>
                <a:ea typeface="Meiryo UI" panose="020B0604030504040204" pitchFamily="50" charset="-128"/>
              </a:rPr>
              <a:t>≪主な内容≫</a:t>
            </a:r>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（１）大阪府外国人患者受入れ拠点医療機関・地域拠点医療機関の選定状況等について</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令和５年</a:t>
            </a:r>
            <a:r>
              <a:rPr lang="en-US" altLang="ja-JP" sz="1200" b="1" dirty="0">
                <a:solidFill>
                  <a:schemeClr val="tx1"/>
                </a:solidFill>
                <a:latin typeface="Meiryo UI" panose="020B0604030504040204" pitchFamily="50" charset="-128"/>
                <a:ea typeface="Meiryo UI" panose="020B0604030504040204" pitchFamily="50" charset="-128"/>
              </a:rPr>
              <a:t>11</a:t>
            </a:r>
            <a:r>
              <a:rPr lang="ja-JP" altLang="en-US" sz="1200" b="1" dirty="0">
                <a:solidFill>
                  <a:schemeClr val="tx1"/>
                </a:solidFill>
                <a:latin typeface="Meiryo UI" panose="020B0604030504040204" pitchFamily="50" charset="-128"/>
                <a:ea typeface="Meiryo UI" panose="020B0604030504040204" pitchFamily="50" charset="-128"/>
              </a:rPr>
              <a:t>月から「大阪警察病院」、令和６年</a:t>
            </a:r>
            <a:r>
              <a:rPr lang="en-US" altLang="ja-JP" sz="1200" b="1" dirty="0">
                <a:solidFill>
                  <a:schemeClr val="tx1"/>
                </a:solidFill>
                <a:latin typeface="Meiryo UI" panose="020B0604030504040204" pitchFamily="50" charset="-128"/>
                <a:ea typeface="Meiryo UI" panose="020B0604030504040204" pitchFamily="50" charset="-128"/>
              </a:rPr>
              <a:t>6</a:t>
            </a:r>
            <a:r>
              <a:rPr lang="ja-JP" altLang="en-US" sz="1200" b="1" dirty="0">
                <a:solidFill>
                  <a:schemeClr val="tx1"/>
                </a:solidFill>
                <a:latin typeface="Meiryo UI" panose="020B0604030504040204" pitchFamily="50" charset="-128"/>
                <a:ea typeface="Meiryo UI" panose="020B0604030504040204" pitchFamily="50" charset="-128"/>
              </a:rPr>
              <a:t>月から「医誠会国際総合病院」が地域拠点医療機関に選定されたことを</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報告するとともに、各医療機関に担っていただく役割等の説明を行った。</a:t>
            </a:r>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（２）令和</a:t>
            </a:r>
            <a:r>
              <a:rPr lang="en-US" altLang="ja-JP" sz="1200" b="1" dirty="0">
                <a:solidFill>
                  <a:schemeClr val="tx1"/>
                </a:solidFill>
                <a:latin typeface="Meiryo UI" panose="020B0604030504040204" pitchFamily="50" charset="-128"/>
                <a:ea typeface="Meiryo UI" panose="020B0604030504040204" pitchFamily="50" charset="-128"/>
              </a:rPr>
              <a:t>6</a:t>
            </a:r>
            <a:r>
              <a:rPr lang="ja-JP" altLang="en-US" sz="1200" b="1" dirty="0">
                <a:solidFill>
                  <a:schemeClr val="tx1"/>
                </a:solidFill>
                <a:latin typeface="Meiryo UI" panose="020B0604030504040204" pitchFamily="50" charset="-128"/>
                <a:ea typeface="Meiryo UI" panose="020B0604030504040204" pitchFamily="50" charset="-128"/>
              </a:rPr>
              <a:t>年度外国人医療体制整備事業について</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令和６年度外国人医療体制整備事業について説明を行った。</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・（拡充）「多言語遠隔通訳医療コールセンター設置・運営事業」</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令和６年６月よりフランス語対応とビデオ通訳を実施する。</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・（新規）「外国人受入れ医療機関拡充事業」</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外国人患者受入れ環境整備に必要な費用を補助することで、府内の外国人患者</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受入れ医療機関を拡充する。（厚労省・観光庁・大阪府の</a:t>
            </a:r>
            <a:r>
              <a:rPr lang="en-US" altLang="ja-JP" sz="1200" b="1" dirty="0">
                <a:solidFill>
                  <a:schemeClr val="tx1"/>
                </a:solidFill>
                <a:latin typeface="Meiryo UI" panose="020B0604030504040204" pitchFamily="50" charset="-128"/>
                <a:ea typeface="Meiryo UI" panose="020B0604030504040204" pitchFamily="50" charset="-128"/>
              </a:rPr>
              <a:t>HP</a:t>
            </a:r>
            <a:r>
              <a:rPr lang="ja-JP" altLang="en-US" sz="1200" b="1" dirty="0">
                <a:solidFill>
                  <a:schemeClr val="tx1"/>
                </a:solidFill>
                <a:latin typeface="Meiryo UI" panose="020B0604030504040204" pitchFamily="50" charset="-128"/>
                <a:ea typeface="Meiryo UI" panose="020B0604030504040204" pitchFamily="50" charset="-128"/>
              </a:rPr>
              <a:t>上のリストに外国人</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患者を受入れ可能な医療機関として掲載）</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・（新規）「外国人向け医療情報整備事業」</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日本での医療のかかり方動画を作成するとともに外国人向け医療機関情報提供サイト</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「おおさかメディカルネット </a:t>
            </a:r>
            <a:r>
              <a:rPr lang="en-US" altLang="ja-JP" sz="1200" b="1" dirty="0">
                <a:solidFill>
                  <a:schemeClr val="tx1"/>
                </a:solidFill>
                <a:latin typeface="Meiryo UI" panose="020B0604030504040204" pitchFamily="50" charset="-128"/>
                <a:ea typeface="Meiryo UI" panose="020B0604030504040204" pitchFamily="50" charset="-128"/>
              </a:rPr>
              <a:t>for Foreigners</a:t>
            </a:r>
            <a:r>
              <a:rPr lang="ja-JP" altLang="en-US" sz="1200" b="1" dirty="0">
                <a:solidFill>
                  <a:schemeClr val="tx1"/>
                </a:solidFill>
                <a:latin typeface="Meiryo UI" panose="020B0604030504040204" pitchFamily="50" charset="-128"/>
                <a:ea typeface="Meiryo UI" panose="020B0604030504040204" pitchFamily="50" charset="-128"/>
              </a:rPr>
              <a:t>」の更新（フランス語追加等）と周知を行う。</a:t>
            </a:r>
            <a:endParaRPr lang="en-US" altLang="ja-JP" sz="1200" b="1" dirty="0">
              <a:solidFill>
                <a:schemeClr val="tx1"/>
              </a:solidFill>
              <a:latin typeface="Meiryo UI" panose="020B0604030504040204" pitchFamily="50" charset="-128"/>
              <a:ea typeface="Meiryo UI" panose="020B0604030504040204" pitchFamily="50" charset="-128"/>
            </a:endParaRPr>
          </a:p>
          <a:p>
            <a:r>
              <a:rPr lang="en-US" altLang="ja-JP" sz="1200" b="1" dirty="0">
                <a:solidFill>
                  <a:schemeClr val="tx1"/>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 　　　　 </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a:t>
            </a:r>
            <a:r>
              <a:rPr lang="en-US" altLang="ja-JP" sz="1200" b="1" dirty="0">
                <a:solidFill>
                  <a:schemeClr val="tx1"/>
                </a:solidFill>
                <a:latin typeface="Meiryo UI" panose="020B0604030504040204" pitchFamily="50" charset="-128"/>
                <a:ea typeface="Meiryo UI" panose="020B0604030504040204" pitchFamily="50" charset="-128"/>
              </a:rPr>
              <a:t>3</a:t>
            </a:r>
            <a:r>
              <a:rPr lang="ja-JP" altLang="en-US" sz="1200" b="1" dirty="0">
                <a:solidFill>
                  <a:schemeClr val="tx1"/>
                </a:solidFill>
                <a:latin typeface="Meiryo UI" panose="020B0604030504040204" pitchFamily="50" charset="-128"/>
                <a:ea typeface="Meiryo UI" panose="020B0604030504040204" pitchFamily="50" charset="-128"/>
              </a:rPr>
              <a:t>）外国人患者受入れに係る意見交換</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事前に回答いただいたアンケート（回答については別紙参照）を基に、各病院における好事例の紹介等を行った。</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≪各病院の取り組み事例の紹介≫</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○外国人患者受入れ増加に伴う課題や、工夫している対応方法</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近隣病院との連携</a:t>
            </a:r>
            <a:r>
              <a:rPr lang="en-US" altLang="ja-JP" sz="1200" b="1" dirty="0">
                <a:solidFill>
                  <a:schemeClr val="tx1"/>
                </a:solidFill>
                <a:latin typeface="Meiryo UI" panose="020B0604030504040204" pitchFamily="50" charset="-128"/>
                <a:ea typeface="Meiryo UI" panose="020B0604030504040204" pitchFamily="50" charset="-128"/>
              </a:rPr>
              <a:t>】</a:t>
            </a:r>
          </a:p>
          <a:p>
            <a:r>
              <a:rPr lang="ja-JP" altLang="en-US" sz="1200" b="1" dirty="0">
                <a:solidFill>
                  <a:schemeClr val="tx1"/>
                </a:solidFill>
                <a:latin typeface="Meiryo UI" panose="020B0604030504040204" pitchFamily="50" charset="-128"/>
                <a:ea typeface="Meiryo UI" panose="020B0604030504040204" pitchFamily="50" charset="-128"/>
              </a:rPr>
              <a:t>　 　　　　　・近隣病院のコーディネーターと年２回</a:t>
            </a:r>
            <a:r>
              <a:rPr lang="en-US" altLang="ja-JP" sz="1200" b="1" dirty="0">
                <a:solidFill>
                  <a:schemeClr val="tx1"/>
                </a:solidFill>
                <a:latin typeface="Meiryo UI" panose="020B0604030504040204" pitchFamily="50" charset="-128"/>
                <a:ea typeface="Meiryo UI" panose="020B0604030504040204" pitchFamily="50" charset="-128"/>
              </a:rPr>
              <a:t>Zoom</a:t>
            </a:r>
            <a:r>
              <a:rPr lang="ja-JP" altLang="en-US" sz="1200" b="1" dirty="0">
                <a:solidFill>
                  <a:schemeClr val="tx1"/>
                </a:solidFill>
                <a:latin typeface="Meiryo UI" panose="020B0604030504040204" pitchFamily="50" charset="-128"/>
                <a:ea typeface="Meiryo UI" panose="020B0604030504040204" pitchFamily="50" charset="-128"/>
              </a:rPr>
              <a:t>会議を開催し、困っていることや院内体制等について情報交換を行い、個々の課題に</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ついての解決策を模索している。</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（良い</a:t>
            </a:r>
            <a:r>
              <a:rPr lang="ja-JP" altLang="en-US" sz="1200" b="1">
                <a:solidFill>
                  <a:schemeClr val="tx1"/>
                </a:solidFill>
                <a:latin typeface="Meiryo UI" panose="020B0604030504040204" pitchFamily="50" charset="-128"/>
                <a:ea typeface="Meiryo UI" panose="020B0604030504040204" pitchFamily="50" charset="-128"/>
              </a:rPr>
              <a:t>点）参加人数</a:t>
            </a:r>
            <a:r>
              <a:rPr lang="ja-JP" altLang="en-US" sz="1200" b="1" dirty="0">
                <a:solidFill>
                  <a:schemeClr val="tx1"/>
                </a:solidFill>
                <a:latin typeface="Meiryo UI" panose="020B0604030504040204" pitchFamily="50" charset="-128"/>
                <a:ea typeface="Meiryo UI" panose="020B0604030504040204" pitchFamily="50" charset="-128"/>
              </a:rPr>
              <a:t>が少ないため、意見を出しやすく、ポジティブな発言が多いため、有意義な時間となっている。</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（改善点）医療機関ごとに困っていることや外国人受入れ実績が異なるため、会議時間が長くなる傾向にあるため、論点を整理する</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ことで円滑に会議を進める必要がある。</a:t>
            </a: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9C8591DB-ED38-4E13-883E-16C007E6FD1D}"/>
              </a:ext>
            </a:extLst>
          </p:cNvPr>
          <p:cNvSpPr txBox="1"/>
          <p:nvPr/>
        </p:nvSpPr>
        <p:spPr>
          <a:xfrm>
            <a:off x="8768677" y="6497999"/>
            <a:ext cx="360000" cy="360000"/>
          </a:xfrm>
          <a:prstGeom prst="rect">
            <a:avLst/>
          </a:prstGeom>
          <a:noFill/>
        </p:spPr>
        <p:txBody>
          <a:bodyPr wrap="square" rtlCol="0">
            <a:spAutoFit/>
          </a:bodyPr>
          <a:lstStyle/>
          <a:p>
            <a:pPr algn="ctr"/>
            <a:r>
              <a:rPr kumimoji="1" lang="ja-JP" altLang="en-US" sz="1400" dirty="0"/>
              <a:t>１</a:t>
            </a:r>
          </a:p>
        </p:txBody>
      </p:sp>
    </p:spTree>
    <p:extLst>
      <p:ext uri="{BB962C8B-B14F-4D97-AF65-F5344CB8AC3E}">
        <p14:creationId xmlns:p14="http://schemas.microsoft.com/office/powerpoint/2010/main" val="2760826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5323" y="0"/>
            <a:ext cx="9128678" cy="6857999"/>
          </a:xfrm>
          <a:prstGeom prst="rect">
            <a:avLst/>
          </a:prstGeom>
          <a:solidFill>
            <a:schemeClr val="accent3">
              <a:lumMod val="40000"/>
              <a:lumOff val="6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b="1" dirty="0">
              <a:solidFill>
                <a:srgbClr val="FF0000"/>
              </a:solidFill>
              <a:latin typeface="Meiryo UI" panose="020B0604030504040204" pitchFamily="50" charset="-128"/>
              <a:ea typeface="Meiryo UI" panose="020B0604030504040204" pitchFamily="50" charset="-128"/>
            </a:endParaRPr>
          </a:p>
          <a:p>
            <a:r>
              <a:rPr lang="ja-JP" altLang="en-US" sz="1200" b="1" dirty="0">
                <a:solidFill>
                  <a:srgbClr val="FF0000"/>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　　　</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近隣クリニックとの連携</a:t>
            </a:r>
            <a:r>
              <a:rPr lang="en-US" altLang="ja-JP" sz="1200" b="1" dirty="0">
                <a:solidFill>
                  <a:schemeClr val="tx1"/>
                </a:solidFill>
                <a:latin typeface="Meiryo UI" panose="020B0604030504040204" pitchFamily="50" charset="-128"/>
                <a:ea typeface="Meiryo UI" panose="020B0604030504040204" pitchFamily="50" charset="-128"/>
              </a:rPr>
              <a:t>】</a:t>
            </a:r>
          </a:p>
          <a:p>
            <a:r>
              <a:rPr lang="ja-JP" altLang="en-US" sz="1200" b="1" dirty="0">
                <a:solidFill>
                  <a:schemeClr val="tx1"/>
                </a:solidFill>
                <a:latin typeface="Meiryo UI" panose="020B0604030504040204" pitchFamily="50" charset="-128"/>
                <a:ea typeface="Meiryo UI" panose="020B0604030504040204" pitchFamily="50" charset="-128"/>
              </a:rPr>
              <a:t>　　　　　　　・自院で受入れが難しい患者について、近隣クリニックに受入れを依頼するにあたり、年に１回近隣クリニックに電話し、対応可能な</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言語と受入れ可能な時期等について情報収集している。</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オフィシャルな医療情報サイトにはない情報であるため、近隣クリニックとの調整時に役立っている。</a:t>
            </a:r>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en-US" altLang="ja-JP" sz="1200" b="1" dirty="0">
                <a:solidFill>
                  <a:schemeClr val="tx1"/>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コミュニケーションに関する工夫</a:t>
            </a:r>
            <a:r>
              <a:rPr lang="en-US" altLang="ja-JP" sz="1200" b="1" dirty="0">
                <a:solidFill>
                  <a:schemeClr val="tx1"/>
                </a:solidFill>
                <a:latin typeface="Meiryo UI" panose="020B0604030504040204" pitchFamily="50" charset="-128"/>
                <a:ea typeface="Meiryo UI" panose="020B0604030504040204" pitchFamily="50" charset="-128"/>
              </a:rPr>
              <a:t>】</a:t>
            </a:r>
          </a:p>
          <a:p>
            <a:r>
              <a:rPr lang="ja-JP" altLang="en-US" sz="1200" b="1" dirty="0">
                <a:solidFill>
                  <a:schemeClr val="tx1"/>
                </a:solidFill>
                <a:latin typeface="Meiryo UI" panose="020B0604030504040204" pitchFamily="50" charset="-128"/>
                <a:ea typeface="Meiryo UI" panose="020B0604030504040204" pitchFamily="50" charset="-128"/>
              </a:rPr>
              <a:t>　　　　　　　　・３つの場面に分けて対応している。</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①初診対応</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妊婦の患者が多いため、初診の問診時に在留資格と在留期限を確認するとともに、育児支援者が近くにいるか</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確認している。</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特定技能１号の外国人同士の子どもについては、本来在留資格がないため、事前に入管と、家族帯同が認められる</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よう調整している。</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②緊急入院</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滞在期間や所持金を考慮し、救急部門とコンタクトをとり、緊急入院となった外国人患者について、医療費の概算を</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算出した上で、旅行保険などの活用を提案することで、未収金の発生を抑えている。</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③転院手続</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引っ越しを行う予定を把握した時点で、引っ越し先に適当な医療機関（対応言語や診療科など）があるか確認して</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いる。</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場合によっては、引っ越し先の医療機関に直接転院可能か確認している。</a:t>
            </a:r>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電子カルテを通じた院内情報連携</a:t>
            </a:r>
            <a:r>
              <a:rPr lang="en-US" altLang="ja-JP" sz="1200" b="1" dirty="0">
                <a:solidFill>
                  <a:schemeClr val="tx1"/>
                </a:solidFill>
                <a:latin typeface="Meiryo UI" panose="020B0604030504040204" pitchFamily="50" charset="-128"/>
                <a:ea typeface="Meiryo UI" panose="020B0604030504040204" pitchFamily="50" charset="-128"/>
              </a:rPr>
              <a:t>】</a:t>
            </a:r>
          </a:p>
          <a:p>
            <a:r>
              <a:rPr lang="ja-JP" altLang="en-US" sz="1200" b="1" dirty="0">
                <a:solidFill>
                  <a:schemeClr val="tx1"/>
                </a:solidFill>
                <a:latin typeface="Meiryo UI" panose="020B0604030504040204" pitchFamily="50" charset="-128"/>
                <a:ea typeface="Meiryo UI" panose="020B0604030504040204" pitchFamily="50" charset="-128"/>
              </a:rPr>
              <a:t>　　　　　　　　・電子カルテに以下の情報を記載し、院内情報連携している。（重要な情報は口頭でも医師に共有している。）</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①患者本人に関すること</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対応可能な言語、文化・宗教的な配慮事項についての情報</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②家族等に関すること</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同行している家族、キーパーソン、自国の家族についての情報</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③お金に関すること</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保険の加入状況、医療費の支払方法についての情報</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→重症患者や高額な医療費の患者については、治療に係る費用を勘案して意思決定する場合があるので、</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重要な情報になる。</a:t>
            </a:r>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滞在地点に近い医療機関への案内</a:t>
            </a:r>
            <a:r>
              <a:rPr lang="en-US" altLang="ja-JP" sz="1200" b="1" dirty="0">
                <a:solidFill>
                  <a:schemeClr val="tx1"/>
                </a:solidFill>
                <a:latin typeface="Meiryo UI" panose="020B0604030504040204" pitchFamily="50" charset="-128"/>
                <a:ea typeface="Meiryo UI" panose="020B0604030504040204" pitchFamily="50" charset="-128"/>
              </a:rPr>
              <a:t>】</a:t>
            </a:r>
          </a:p>
          <a:p>
            <a:r>
              <a:rPr lang="ja-JP" altLang="en-US" sz="1200" b="1" dirty="0">
                <a:solidFill>
                  <a:schemeClr val="tx1"/>
                </a:solidFill>
                <a:latin typeface="Meiryo UI" panose="020B0604030504040204" pitchFamily="50" charset="-128"/>
                <a:ea typeface="Meiryo UI" panose="020B0604030504040204" pitchFamily="50" charset="-128"/>
              </a:rPr>
              <a:t>　　　　　　　　・問診で症状を確認した上で、今後の移動ルートから移動の負担が少ない医療機関（滞在地点に近い医療機関）を案内している。</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大阪市内に滞在している外国人が多いため、大阪市内の病院に係る情報（診療科や対応可能な症状など）を把握している。</a:t>
            </a:r>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○拠点・地域拠点医療機関として行っている外国人患者受入れに関する助言や支援</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外国人患者対応マニュアルの共有</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　</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・近隣クリニックや拠点・地域拠点医療機関に自院のマニュアル情報を共有している。</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（例）外国人患者とのコミュニケーションについて</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→対面と遠隔のコミュニケーションのメリットとデメリットを共有</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→通訳の手配や多言語資料の用意には時間と費用がかかるため、既存の厚労省資料などを活用</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rgbClr val="FF0000"/>
                </a:solidFill>
                <a:latin typeface="Meiryo UI" panose="020B0604030504040204" pitchFamily="50" charset="-128"/>
                <a:ea typeface="Meiryo UI" panose="020B0604030504040204" pitchFamily="50" charset="-128"/>
              </a:rPr>
              <a:t>　　　　　　　　　　　　　　</a:t>
            </a:r>
            <a:endParaRPr lang="en-US" altLang="ja-JP" sz="1200" b="1" dirty="0">
              <a:solidFill>
                <a:srgbClr val="FF000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B7238EA4-7E21-4F53-BBB9-8629808949D4}"/>
              </a:ext>
            </a:extLst>
          </p:cNvPr>
          <p:cNvSpPr txBox="1"/>
          <p:nvPr/>
        </p:nvSpPr>
        <p:spPr>
          <a:xfrm>
            <a:off x="8768677" y="6497999"/>
            <a:ext cx="360000" cy="307777"/>
          </a:xfrm>
          <a:prstGeom prst="rect">
            <a:avLst/>
          </a:prstGeom>
          <a:noFill/>
        </p:spPr>
        <p:txBody>
          <a:bodyPr wrap="square" rtlCol="0">
            <a:spAutoFit/>
          </a:bodyPr>
          <a:lstStyle/>
          <a:p>
            <a:pPr algn="ctr"/>
            <a:r>
              <a:rPr lang="ja-JP" altLang="en-US" sz="1400" dirty="0"/>
              <a:t>２</a:t>
            </a:r>
            <a:endParaRPr kumimoji="1" lang="ja-JP" altLang="en-US" sz="1400" dirty="0"/>
          </a:p>
        </p:txBody>
      </p:sp>
    </p:spTree>
    <p:extLst>
      <p:ext uri="{BB962C8B-B14F-4D97-AF65-F5344CB8AC3E}">
        <p14:creationId xmlns:p14="http://schemas.microsoft.com/office/powerpoint/2010/main" val="3960709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5323" y="0"/>
            <a:ext cx="9128678" cy="6857999"/>
          </a:xfrm>
          <a:prstGeom prst="rect">
            <a:avLst/>
          </a:prstGeom>
          <a:solidFill>
            <a:schemeClr val="accent3">
              <a:lumMod val="40000"/>
              <a:lumOff val="6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solidFill>
                  <a:srgbClr val="FF0000"/>
                </a:solidFill>
                <a:latin typeface="Meiryo UI" panose="020B0604030504040204" pitchFamily="50" charset="-128"/>
                <a:ea typeface="Meiryo UI" panose="020B0604030504040204" pitchFamily="50" charset="-128"/>
              </a:rPr>
              <a:t>　　</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○外国人患者受入れにあたっての人材育成</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外国人患者対応研修の実施</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　</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・（院内全体）</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国際看護師による外国人患者対応研修を行い、在留・訪日外国人の動向とともにコミュニケーションの注意点</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（マイクロアグレッション）について理解を深めている。</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・（新規採用者）</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en-US" altLang="ja-JP" sz="1200" b="1" dirty="0">
                <a:solidFill>
                  <a:schemeClr val="tx1"/>
                </a:solidFill>
                <a:latin typeface="Meiryo UI" panose="020B0604030504040204" pitchFamily="50" charset="-128"/>
                <a:ea typeface="Meiryo UI" panose="020B0604030504040204" pitchFamily="50" charset="-128"/>
              </a:rPr>
              <a:t>e</a:t>
            </a:r>
            <a:r>
              <a:rPr lang="ja-JP" altLang="en-US" sz="1200" b="1" dirty="0">
                <a:solidFill>
                  <a:schemeClr val="tx1"/>
                </a:solidFill>
                <a:latin typeface="Meiryo UI" panose="020B0604030504040204" pitchFamily="50" charset="-128"/>
                <a:ea typeface="Meiryo UI" panose="020B0604030504040204" pitchFamily="50" charset="-128"/>
              </a:rPr>
              <a:t>ラーニングによる外国人患者対応研修を行い、外国人患者の定義やコミュニケーションツールなどを周知している。</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・（看護職）</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年１回、専門領域別研修を実施し、外国人患者の対応困難事例についてグループワークを行い、やさしい日本語の活用など</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を通じて、コミュニケーション能力をスキルアップさせて、実践に近い課題解決方法を学んでいる。</a:t>
            </a:r>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○外国人医療体制整備事業について意見交換（大阪府への意見）</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・緊急性の低い患者であるにも関わらず拠点医療機関に来院されている現状であり、地域のプライマリーケアの病院からの紹介状</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が増えている。</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・メディカルネットに選定療養費について掲載しているが、選定療養費を支払ってもらっても受入れられるとは限らない。</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逆に言うと、一部の外国人患者からは、選定療養費を支払えば受診可能と思われている。</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➡メディカルネットや外国人が医療情報を収集するサイトに病院のルール（後払い制度や保険制度、軽傷の場合はクリニックなど）</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を簡潔に要約したものを多言語で掲載してほしい。病院としても日本全体としてのルール（病院独自のルールや差別ではない。）</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として紹介しやすい。</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・未収金が重要な問題であり、外国人患者向けの医療費補填事業を検討してほしい。</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・大阪府</a:t>
            </a:r>
            <a:r>
              <a:rPr lang="en-US" altLang="ja-JP" sz="1200" b="1" dirty="0">
                <a:solidFill>
                  <a:schemeClr val="tx1"/>
                </a:solidFill>
                <a:latin typeface="Meiryo UI" panose="020B0604030504040204" pitchFamily="50" charset="-128"/>
                <a:ea typeface="Meiryo UI" panose="020B0604030504040204" pitchFamily="50" charset="-128"/>
              </a:rPr>
              <a:t>HP</a:t>
            </a:r>
            <a:r>
              <a:rPr lang="ja-JP" altLang="en-US" sz="1200" b="1" dirty="0">
                <a:solidFill>
                  <a:schemeClr val="tx1"/>
                </a:solidFill>
                <a:latin typeface="Meiryo UI" panose="020B0604030504040204" pitchFamily="50" charset="-128"/>
                <a:ea typeface="Meiryo UI" panose="020B0604030504040204" pitchFamily="50" charset="-128"/>
              </a:rPr>
              <a:t>の救急医療の体制を紹介しているページで初期救急医療体制、２次救急医療体制～と紹介されているが、外国語版</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では、この単語がそのまま外国語に翻訳されており、そもそもの救急の仕組みについて外国人が理解できない状態となっているため、</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まず救急の仕組みについて説明するページを設けた方がトラブルが少ないと思われる。　</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（４）その他</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・府が提供する「</a:t>
            </a:r>
            <a:r>
              <a:rPr lang="en-US" altLang="ja-JP" sz="1200" b="1" dirty="0">
                <a:solidFill>
                  <a:schemeClr val="tx1"/>
                </a:solidFill>
                <a:latin typeface="Meiryo UI" panose="020B0604030504040204" pitchFamily="50" charset="-128"/>
                <a:ea typeface="Meiryo UI" panose="020B0604030504040204" pitchFamily="50" charset="-128"/>
              </a:rPr>
              <a:t> 24</a:t>
            </a:r>
            <a:r>
              <a:rPr lang="ja-JP" altLang="en-US" sz="1200" b="1" dirty="0">
                <a:solidFill>
                  <a:schemeClr val="tx1"/>
                </a:solidFill>
                <a:latin typeface="Meiryo UI" panose="020B0604030504040204" pitchFamily="50" charset="-128"/>
                <a:ea typeface="Meiryo UI" panose="020B0604030504040204" pitchFamily="50" charset="-128"/>
              </a:rPr>
              <a:t>時間多言語遠隔医療通訳サービス」の受託事業者であるメディフォン株式会社より、サービス概要等について説明。</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endParaRPr lang="en-US" altLang="ja-JP" sz="1200" b="1" dirty="0">
              <a:solidFill>
                <a:srgbClr val="FF0000"/>
              </a:solidFill>
              <a:latin typeface="Meiryo UI" panose="020B0604030504040204" pitchFamily="50" charset="-128"/>
              <a:ea typeface="Meiryo UI" panose="020B0604030504040204" pitchFamily="50" charset="-128"/>
            </a:endParaRPr>
          </a:p>
          <a:p>
            <a:r>
              <a:rPr lang="ja-JP" altLang="en-US" sz="1200" b="1" dirty="0">
                <a:solidFill>
                  <a:srgbClr val="FF0000"/>
                </a:solidFill>
                <a:latin typeface="Meiryo UI" panose="020B0604030504040204" pitchFamily="50" charset="-128"/>
                <a:ea typeface="Meiryo UI" panose="020B0604030504040204" pitchFamily="50" charset="-128"/>
              </a:rPr>
              <a:t>　　　　　　　　　　　　　　</a:t>
            </a:r>
            <a:endParaRPr lang="en-US" altLang="ja-JP" sz="1200" b="1" dirty="0">
              <a:solidFill>
                <a:srgbClr val="FF0000"/>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DFAE538D-9E94-407E-9224-A122288C0933}"/>
              </a:ext>
            </a:extLst>
          </p:cNvPr>
          <p:cNvSpPr txBox="1"/>
          <p:nvPr/>
        </p:nvSpPr>
        <p:spPr>
          <a:xfrm>
            <a:off x="8768677" y="6497999"/>
            <a:ext cx="360000" cy="307777"/>
          </a:xfrm>
          <a:prstGeom prst="rect">
            <a:avLst/>
          </a:prstGeom>
          <a:noFill/>
        </p:spPr>
        <p:txBody>
          <a:bodyPr wrap="square" rtlCol="0">
            <a:spAutoFit/>
          </a:bodyPr>
          <a:lstStyle/>
          <a:p>
            <a:pPr algn="ctr"/>
            <a:r>
              <a:rPr kumimoji="1" lang="ja-JP" altLang="en-US" sz="1400" dirty="0"/>
              <a:t>３</a:t>
            </a:r>
          </a:p>
        </p:txBody>
      </p:sp>
    </p:spTree>
    <p:extLst>
      <p:ext uri="{BB962C8B-B14F-4D97-AF65-F5344CB8AC3E}">
        <p14:creationId xmlns:p14="http://schemas.microsoft.com/office/powerpoint/2010/main" val="120043592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5ED054CE59F66C4D874848499267F6E0" ma:contentTypeVersion="0" ma:contentTypeDescription="新しいドキュメントを作成します。" ma:contentTypeScope="" ma:versionID="9912d974b6f6b0a35dbbfc029026f700">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B69AABF-691B-4947-9C9D-FA64D80E28DB}">
  <ds:schemaRefs>
    <ds:schemaRef ds:uri="http://schemas.openxmlformats.org/package/2006/metadata/core-properties"/>
    <ds:schemaRef ds:uri="http://purl.org/dc/dcmitype/"/>
    <ds:schemaRef ds:uri="http://purl.org/dc/elements/1.1/"/>
    <ds:schemaRef ds:uri="http://schemas.microsoft.com/office/2006/documentManagement/types"/>
    <ds:schemaRef ds:uri="http://purl.org/dc/terms/"/>
    <ds:schemaRef ds:uri="http://www.w3.org/XML/1998/namespace"/>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FC7109F0-6B59-4A08-8DDA-6C5E3A45A2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80C420BC-5993-4218-8859-64CF8E40049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1152</TotalTime>
  <Words>2322</Words>
  <Application>Microsoft Office PowerPoint</Application>
  <PresentationFormat>画面に合わせる (4:3)</PresentationFormat>
  <Paragraphs>107</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HG丸ｺﾞｼｯｸM-PRO</vt:lpstr>
      <vt:lpstr>Meiryo UI</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伊庭　祐作</dc:creator>
  <cp:lastModifiedBy>原　慎太郎</cp:lastModifiedBy>
  <cp:revision>184</cp:revision>
  <cp:lastPrinted>2024-09-25T00:46:41Z</cp:lastPrinted>
  <dcterms:modified xsi:type="dcterms:W3CDTF">2024-10-01T00:41:51Z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0x0101005ED054CE59F66C4D874848499267F6E0</vt:lpwstr>
  </property>
</Properties>
</file>