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1" r:id="rId2"/>
    <p:sldId id="256" r:id="rId3"/>
    <p:sldId id="272" r:id="rId4"/>
    <p:sldId id="257" r:id="rId5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岡田　敦子" initials="岡田　敦子" lastIdx="1" clrIdx="0">
    <p:extLst>
      <p:ext uri="{19B8F6BF-5375-455C-9EA6-DF929625EA0E}">
        <p15:presenceInfo xmlns:p15="http://schemas.microsoft.com/office/powerpoint/2012/main" userId="S::OkadaAt@lan.pref.osaka.jp::f32d0865-e771-472e-9bf9-baa7c0c91a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58" y="1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8D8BBB-A03E-40E8-B4E9-790DED52B376}" type="doc">
      <dgm:prSet loTypeId="urn:microsoft.com/office/officeart/2005/8/layout/bProcess4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kumimoji="1" lang="ja-JP" altLang="en-US"/>
        </a:p>
      </dgm:t>
    </dgm:pt>
    <dgm:pt modelId="{F0CE29D8-2007-4F80-914F-2F619B90C120}" type="pres">
      <dgm:prSet presAssocID="{988D8BBB-A03E-40E8-B4E9-790DED52B376}" presName="Name0" presStyleCnt="0">
        <dgm:presLayoutVars>
          <dgm:dir/>
          <dgm:resizeHandles/>
        </dgm:presLayoutVars>
      </dgm:prSet>
      <dgm:spPr/>
    </dgm:pt>
  </dgm:ptLst>
  <dgm:cxnLst>
    <dgm:cxn modelId="{0248E484-018D-4621-9C96-6535B6B3BABB}" type="presOf" srcId="{988D8BBB-A03E-40E8-B4E9-790DED52B376}" destId="{F0CE29D8-2007-4F80-914F-2F619B90C120}" srcOrd="0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08035-248C-4070-8928-F33B0D8F3680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2854E-7646-4417-B29D-0F154610D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2998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B861E4-0166-46EF-9688-7A7DDA449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E20CD6B-623B-4796-80D0-7377E9779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52868AD-06A6-4239-A404-80D578652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1E22-DEC7-423F-B4A7-BA4CDCE6BB80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6D76CF-4631-4B88-BAB4-0F931DF59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DE4AF9-6DF6-49D8-B9E6-D435FB43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689-4EC2-4E89-8B6A-7AC89D9511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586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D750FD-00F5-4B77-94BE-A885CF842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D5AD826-290E-43EE-932D-D5CA28FBC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D537F0-4E75-4DFA-AE38-F11EA8FD8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1E22-DEC7-423F-B4A7-BA4CDCE6BB80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501B28-A254-4B84-BCE8-3B4D70DF9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208605-E365-4F39-B20C-FB8A398BC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689-4EC2-4E89-8B6A-7AC89D9511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23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F476180-2236-4D38-8B48-475E84720B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606C14F-24B5-42A2-8B7F-CC4794C72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A960B6-B905-451C-9D4A-3BA186D8E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1E22-DEC7-423F-B4A7-BA4CDCE6BB80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410206-A1BF-42D7-A585-36505B786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FD5212-02FD-49A0-B041-C51DC059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689-4EC2-4E89-8B6A-7AC89D9511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959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981638-7E27-4491-81BE-F9AF105FC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5E47D0-1B9B-4FEC-96D8-76B192C19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06378C-0BF9-4BDC-B1F1-40E094AE2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1E22-DEC7-423F-B4A7-BA4CDCE6BB80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E70ECF-86D0-4732-8CAB-6A35C3759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166B3F-8AE5-4195-8CDA-BF83F7BF0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689-4EC2-4E89-8B6A-7AC89D9511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83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44F6C2-59E9-4FF1-AB73-0FD933109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1ED269C-DA2E-43F1-AD11-A7C5C12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CFE6D7-C9FC-4C50-B5CD-F0B1EC23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1E22-DEC7-423F-B4A7-BA4CDCE6BB80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A4FE35-DE46-4485-BEAB-66CC12B1A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99F809-C9C2-445D-8E9B-69778AA39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689-4EC2-4E89-8B6A-7AC89D9511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017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077343-6B69-4FF2-92E4-44BDED393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B74BAA5-02AA-4811-806D-D035C2740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8FCDEA7-41B2-4663-A21A-8F8F12C99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8FC8B53-688F-4C20-B973-A9FA93590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1E22-DEC7-423F-B4A7-BA4CDCE6BB80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842F0A1-F972-4646-9CCB-BCD89744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8F1FE07-5DC2-46B7-BCEE-7EF7FAF17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689-4EC2-4E89-8B6A-7AC89D9511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849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C4800E-B5D1-4A25-8FA7-36A804FF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DF2E91B-3DCB-4454-975D-A2976122E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3E947DC-A360-4490-94DA-3455C9579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7ED4305-EC75-413D-AFC2-584DEE941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026D273-AC87-453E-96AD-4252A7BBC1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1EFC1FB-7E84-46BC-94F3-E211D1E06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1E22-DEC7-423F-B4A7-BA4CDCE6BB80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28B7E99-1BC2-4B47-8EAB-D4E217972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EEEB6A6-7981-4B3B-BC22-76D233F1F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689-4EC2-4E89-8B6A-7AC89D9511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388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7BBBC3-21FE-4454-9A54-64DCC5CFF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B84C87F-E90D-4C04-9AAB-FAA29F7EC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1E22-DEC7-423F-B4A7-BA4CDCE6BB80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71760B3-16F4-4002-97DE-1B0652464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438D13C-07D7-4467-B2FB-6E214910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689-4EC2-4E89-8B6A-7AC89D9511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323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D75B8E9-15A5-45EA-8821-20102BFF0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1E22-DEC7-423F-B4A7-BA4CDCE6BB80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820FC39-45FF-449D-B47E-01B6AC90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7CB8EBA-EB9D-4AB7-978B-D1C5DA5C3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689-4EC2-4E89-8B6A-7AC89D9511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36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50FD47-8187-4F28-AF9E-B80CA0579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047110-0385-4405-9C4A-A97A7D2E7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52082AD-2721-4DAD-860B-75A0BB2CF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E9523-F765-4E9A-8770-0D8AF3CFB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1E22-DEC7-423F-B4A7-BA4CDCE6BB80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2B981A8-C8BE-418B-94F3-3D8FF0820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4617F3D-540B-4848-9A07-42B31B4BD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689-4EC2-4E89-8B6A-7AC89D9511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6692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785AFA-4882-4497-AFF1-41D6A176D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0F124C2-B7D7-44E6-82FC-25B186F66A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5C8D13-BDBF-4C55-BF7B-00532640A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03917C2-C708-4930-9C0A-327BA314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1E22-DEC7-423F-B4A7-BA4CDCE6BB80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C3C3A36-E8E4-4829-B09C-20B0D059B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A184097-3B62-4CFB-89B8-B1BDCE9D4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689-4EC2-4E89-8B6A-7AC89D9511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003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CC45FF3-FEBC-4B0A-AE9F-519E814E3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333FDD2-F7A5-49DB-9DFD-8DE1A8B08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7FAA4A-0752-48F0-8074-9BE7AB7A84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91E22-DEC7-423F-B4A7-BA4CDCE6BB80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44D67D8-3504-4031-8459-F0904AE77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88EB27-5C60-4784-BEDC-830A86106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A2689-4EC2-4E89-8B6A-7AC89D9511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178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hyperlink" Target="https://www.mfis.pref.osaka.jp/omfo/fo_toppage.aspx?lang=j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fis.pref.osaka.jp/omfo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fis.pref.osaka.jp/omfo/fo_toppage.aspx?lang=ja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www.mfis.pref.osaka.jp/omm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mfis.pref.osaka.jp/ommi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22EA0FC-F5A1-421C-BCC5-9CD5A1E05C93}"/>
              </a:ext>
            </a:extLst>
          </p:cNvPr>
          <p:cNvSpPr txBox="1"/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おおさかメディカルネット　</a:t>
            </a:r>
            <a:r>
              <a:rPr kumimoji="1" lang="en-US" altLang="ja-JP" sz="2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for Foreigners</a:t>
            </a:r>
            <a:endParaRPr kumimoji="1" lang="ja-JP" altLang="en-US" sz="24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673D592-6A91-4959-9ABC-2C02685D9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31" y="1588830"/>
            <a:ext cx="3438442" cy="513298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B70A274-BACD-4EDF-B22A-A3943E650E24}"/>
              </a:ext>
            </a:extLst>
          </p:cNvPr>
          <p:cNvSpPr txBox="1"/>
          <p:nvPr/>
        </p:nvSpPr>
        <p:spPr>
          <a:xfrm>
            <a:off x="176945" y="649074"/>
            <a:ext cx="32850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おおさかメディカルネット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en-US" altLang="ja-JP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for Foreigners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1A178EA-F710-4375-8E9C-0694FF893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473" y="486384"/>
            <a:ext cx="8583528" cy="117795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075E2AE-06C7-431B-876D-A53ADD6A7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063" y="1480586"/>
            <a:ext cx="1741251" cy="77540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B579E1B-0C3D-4253-880D-E0DCAAEC0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1591" y="2348767"/>
            <a:ext cx="1933169" cy="67158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C1B2761A-4EEB-4FC7-B9CF-728B06B78E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1788" y="3207781"/>
            <a:ext cx="1933169" cy="65488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2557C5E1-C7D5-45AA-8F2A-B85E320B1C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8533" y="4005776"/>
            <a:ext cx="1933169" cy="627814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12FC1BB6-FE68-4FE2-8F52-42B43FBA8A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5183" y="4877307"/>
            <a:ext cx="1945986" cy="785959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7283BE6-A301-4895-8A13-20BE8B8DE1AB}"/>
              </a:ext>
            </a:extLst>
          </p:cNvPr>
          <p:cNvSpPr txBox="1"/>
          <p:nvPr/>
        </p:nvSpPr>
        <p:spPr>
          <a:xfrm>
            <a:off x="3364529" y="2486892"/>
            <a:ext cx="270429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多言語対応可能な医療機関検索</a:t>
            </a:r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（外部サイト）</a:t>
            </a:r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892540AA-5490-4EDB-8E0A-08C6CFA0E9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3219" y="5942410"/>
            <a:ext cx="1912964" cy="662498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34D0B27E-166C-437A-9147-742BD79635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4970" y="1534937"/>
            <a:ext cx="2091404" cy="568905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4DCB8E33-25C7-4A7D-AC67-34D5F616F4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2662" y="2332649"/>
            <a:ext cx="2023712" cy="719639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B0D143CF-E196-42FC-9ED3-ABEC587788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69894" y="3241132"/>
            <a:ext cx="2023711" cy="833293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4CC4734-9207-4298-BB15-C8A2703EA928}"/>
              </a:ext>
            </a:extLst>
          </p:cNvPr>
          <p:cNvSpPr txBox="1"/>
          <p:nvPr/>
        </p:nvSpPr>
        <p:spPr>
          <a:xfrm>
            <a:off x="3364529" y="3319537"/>
            <a:ext cx="270429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日本ビジターホットライン</a:t>
            </a:r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en-US" altLang="ja-JP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多言語コールセンター（外部サイト）</a:t>
            </a:r>
            <a:r>
              <a:rPr lang="en-US" altLang="ja-JP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4BDFFAA-2875-4422-AC21-B201D7A93FE6}"/>
              </a:ext>
            </a:extLst>
          </p:cNvPr>
          <p:cNvSpPr txBox="1"/>
          <p:nvPr/>
        </p:nvSpPr>
        <p:spPr>
          <a:xfrm>
            <a:off x="4024051" y="4234355"/>
            <a:ext cx="136709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医療情報ネット</a:t>
            </a:r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7611300-B484-42A0-88A8-B6F213580E58}"/>
              </a:ext>
            </a:extLst>
          </p:cNvPr>
          <p:cNvSpPr txBox="1"/>
          <p:nvPr/>
        </p:nvSpPr>
        <p:spPr>
          <a:xfrm>
            <a:off x="3364529" y="5310296"/>
            <a:ext cx="270429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外国人患者受入れ拠点医療機関</a:t>
            </a:r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外国人患者受入れ地域拠点医療機関</a:t>
            </a:r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D31E715-7B17-4A3A-950A-12D053790D10}"/>
              </a:ext>
            </a:extLst>
          </p:cNvPr>
          <p:cNvSpPr txBox="1"/>
          <p:nvPr/>
        </p:nvSpPr>
        <p:spPr>
          <a:xfrm>
            <a:off x="3914239" y="6350917"/>
            <a:ext cx="1694897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休日・夜間診療所一覧</a:t>
            </a:r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3EEB5326-2B5B-44AE-BE03-DBF31CF963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48754" y="1549628"/>
            <a:ext cx="1933169" cy="568904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2E5DA474-B926-42B8-AD79-27F6882AA50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17393" y="3142377"/>
            <a:ext cx="1964530" cy="461665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087C5ECA-C885-48F0-A312-67F9D841189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90897" y="1549628"/>
            <a:ext cx="944541" cy="561786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8E933770-F073-4C83-A0EA-89DB2856EA8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39021" y="2398638"/>
            <a:ext cx="1959703" cy="571847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A451AC69-C0A4-4897-B4D9-5BD77A7DC79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74556" y="3590383"/>
            <a:ext cx="2023712" cy="787956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A8E95DE6-5CAB-48FF-80B9-9F0E4868E49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51371" y="2263478"/>
            <a:ext cx="1940398" cy="804244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8236CF4B-FCDD-4A00-91D6-1A6203D1534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151371" y="3133100"/>
            <a:ext cx="1962358" cy="804245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A9AEBB06-0F15-4479-BB76-D77CBF42DCC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43707" y="4040537"/>
            <a:ext cx="1962358" cy="818182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423F9FF9-B458-48A9-87BD-BD5D50420561}"/>
              </a:ext>
            </a:extLst>
          </p:cNvPr>
          <p:cNvSpPr txBox="1"/>
          <p:nvPr/>
        </p:nvSpPr>
        <p:spPr>
          <a:xfrm>
            <a:off x="5931247" y="2813731"/>
            <a:ext cx="196899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多言語生活情報のご案内</a:t>
            </a:r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512192FD-BD2D-48C5-86F6-59C208868C69}"/>
              </a:ext>
            </a:extLst>
          </p:cNvPr>
          <p:cNvSpPr txBox="1"/>
          <p:nvPr/>
        </p:nvSpPr>
        <p:spPr>
          <a:xfrm>
            <a:off x="6056422" y="3722281"/>
            <a:ext cx="173548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外国人向け</a:t>
            </a:r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多言語医療通訳ツール</a:t>
            </a:r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18DF9AB-5448-42C5-B8C6-2B62CD6A2999}"/>
              </a:ext>
            </a:extLst>
          </p:cNvPr>
          <p:cNvSpPr txBox="1"/>
          <p:nvPr/>
        </p:nvSpPr>
        <p:spPr>
          <a:xfrm>
            <a:off x="7791911" y="2555808"/>
            <a:ext cx="238900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大阪観光局緊急時お役立ちサイト</a:t>
            </a:r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B94E36DB-F9F4-4A5F-B591-6A580E355388}"/>
              </a:ext>
            </a:extLst>
          </p:cNvPr>
          <p:cNvSpPr txBox="1"/>
          <p:nvPr/>
        </p:nvSpPr>
        <p:spPr>
          <a:xfrm>
            <a:off x="10238089" y="2534058"/>
            <a:ext cx="177397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感染症に関するお知らせ</a:t>
            </a:r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484413A1-4DF9-4EC3-9A06-BE1FE7BA60F3}"/>
              </a:ext>
            </a:extLst>
          </p:cNvPr>
          <p:cNvSpPr txBox="1"/>
          <p:nvPr/>
        </p:nvSpPr>
        <p:spPr>
          <a:xfrm>
            <a:off x="10137075" y="3338302"/>
            <a:ext cx="196899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大阪府国際交流財団</a:t>
            </a:r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大阪府外国人情報コーナー</a:t>
            </a:r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0366EB6-098C-4BF3-A10A-5F70D4C0ED19}"/>
              </a:ext>
            </a:extLst>
          </p:cNvPr>
          <p:cNvSpPr txBox="1"/>
          <p:nvPr/>
        </p:nvSpPr>
        <p:spPr>
          <a:xfrm>
            <a:off x="10258893" y="4142547"/>
            <a:ext cx="174487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セルフメディケーション・</a:t>
            </a:r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データベースセンター</a:t>
            </a:r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「おくすり検索」英語版</a:t>
            </a:r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6AE9C80C-2DFF-405C-8C77-FCA25928AF5D}"/>
              </a:ext>
            </a:extLst>
          </p:cNvPr>
          <p:cNvSpPr txBox="1"/>
          <p:nvPr/>
        </p:nvSpPr>
        <p:spPr>
          <a:xfrm>
            <a:off x="8147593" y="4049689"/>
            <a:ext cx="173548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大阪府内</a:t>
            </a:r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保健所等一覧</a:t>
            </a:r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656AC836-3714-4637-A798-5FE425BDBBE7}"/>
              </a:ext>
            </a:extLst>
          </p:cNvPr>
          <p:cNvSpPr txBox="1"/>
          <p:nvPr/>
        </p:nvSpPr>
        <p:spPr>
          <a:xfrm>
            <a:off x="1535932" y="1692021"/>
            <a:ext cx="1367096" cy="27699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ホーム画面</a:t>
            </a:r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74" name="図 73">
            <a:extLst>
              <a:ext uri="{FF2B5EF4-FFF2-40B4-BE49-F238E27FC236}">
                <a16:creationId xmlns:a16="http://schemas.microsoft.com/office/drawing/2014/main" id="{C280E9C8-5C9D-4C15-B796-F660C6DF2F9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993777" y="4492876"/>
            <a:ext cx="2142554" cy="200906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83FC056-0122-4BAE-8122-07147185AEBE}"/>
              </a:ext>
            </a:extLst>
          </p:cNvPr>
          <p:cNvSpPr txBox="1"/>
          <p:nvPr/>
        </p:nvSpPr>
        <p:spPr>
          <a:xfrm>
            <a:off x="5632313" y="6501937"/>
            <a:ext cx="64594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>
                <a:hlinkClick r:id="rId22"/>
              </a:rPr>
              <a:t>リンク先：</a:t>
            </a:r>
            <a:r>
              <a:rPr lang="en-US" altLang="ja-JP" sz="1400" dirty="0">
                <a:hlinkClick r:id="rId22"/>
              </a:rPr>
              <a:t>https://www.mfis.pref.osaka.jp/omfo/fo_toppage.aspx?lang=ja</a:t>
            </a:r>
            <a:endParaRPr lang="ja-JP" altLang="en-US" sz="1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83A3FCA-93AD-4B42-9C92-5B7E7022B0CA}"/>
              </a:ext>
            </a:extLst>
          </p:cNvPr>
          <p:cNvSpPr txBox="1"/>
          <p:nvPr/>
        </p:nvSpPr>
        <p:spPr>
          <a:xfrm>
            <a:off x="11063167" y="41951"/>
            <a:ext cx="1080000" cy="3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参考３</a:t>
            </a:r>
          </a:p>
        </p:txBody>
      </p:sp>
      <p:sp>
        <p:nvSpPr>
          <p:cNvPr id="39" name="スライド番号プレースホルダー 3">
            <a:extLst>
              <a:ext uri="{FF2B5EF4-FFF2-40B4-BE49-F238E27FC236}">
                <a16:creationId xmlns:a16="http://schemas.microsoft.com/office/drawing/2014/main" id="{C1743B95-84F4-4D65-9864-6399034C3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98268" y="6501937"/>
            <a:ext cx="2228850" cy="365125"/>
          </a:xfrm>
        </p:spPr>
        <p:txBody>
          <a:bodyPr/>
          <a:lstStyle/>
          <a:p>
            <a:fld id="{9C763CC3-4F4B-4DE4-BC75-6467D8367FDC}" type="slidenum">
              <a:rPr kumimoji="1" lang="ja-JP" altLang="en-US" sz="1800" smtClean="0"/>
              <a:pPr/>
              <a:t>1</a:t>
            </a:fld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456829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77FE8D6F-AF41-4A02-939D-AA3D63A73530}"/>
              </a:ext>
            </a:extLst>
          </p:cNvPr>
          <p:cNvSpPr/>
          <p:nvPr/>
        </p:nvSpPr>
        <p:spPr>
          <a:xfrm>
            <a:off x="9148846" y="5642824"/>
            <a:ext cx="2808000" cy="11355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400" b="1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▷</a:t>
            </a:r>
            <a:r>
              <a:rPr lang="ja-JP" altLang="en-US" sz="1400" b="1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「外国人向け多言語医療通訳</a:t>
            </a:r>
            <a:endParaRPr lang="en-US" altLang="ja-JP" sz="1400" b="1" dirty="0">
              <a:solidFill>
                <a:srgbClr val="333333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400" b="1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</a:t>
            </a:r>
            <a:r>
              <a:rPr lang="ja-JP" altLang="en-US" sz="1400" b="1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ツール」</a:t>
            </a:r>
            <a:endParaRPr lang="en-US" altLang="ja-JP" sz="1400" b="1" dirty="0">
              <a:solidFill>
                <a:srgbClr val="333333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（医療通訳ツールの紹介）</a:t>
            </a:r>
            <a:endParaRPr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ACC6AEE8-C75B-4FF3-BF8F-58689A696BCC}"/>
              </a:ext>
            </a:extLst>
          </p:cNvPr>
          <p:cNvSpPr/>
          <p:nvPr/>
        </p:nvSpPr>
        <p:spPr>
          <a:xfrm>
            <a:off x="205545" y="5644332"/>
            <a:ext cx="2808000" cy="11404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400" b="1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▷</a:t>
            </a:r>
            <a:r>
              <a:rPr lang="ja-JP" altLang="en-US" sz="1400" b="1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「医療機関検索」　</a:t>
            </a:r>
            <a:endParaRPr lang="en-US" altLang="ja-JP" sz="1400" b="1" dirty="0">
              <a:solidFill>
                <a:srgbClr val="333333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　</a:t>
            </a:r>
            <a:r>
              <a:rPr lang="ja-JP" altLang="en-US" sz="1200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200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JNTO</a:t>
            </a:r>
            <a:r>
              <a:rPr lang="ja-JP" altLang="en-US" sz="1200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の検索サイト）</a:t>
            </a:r>
            <a:endParaRPr lang="en-US" altLang="ja-JP" sz="1200" dirty="0">
              <a:solidFill>
                <a:srgbClr val="333333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200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※</a:t>
            </a:r>
            <a:r>
              <a:rPr lang="ja-JP" altLang="en-US" sz="1200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対応言語：英語・中国語・韓国語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EC941CA1-D67D-4E52-AB8D-D2A0AD7E2AA6}"/>
              </a:ext>
            </a:extLst>
          </p:cNvPr>
          <p:cNvSpPr/>
          <p:nvPr/>
        </p:nvSpPr>
        <p:spPr>
          <a:xfrm>
            <a:off x="3170104" y="5644332"/>
            <a:ext cx="2857621" cy="11647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r>
              <a:rPr lang="ja-JP" altLang="en-US" sz="1400" b="1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▷</a:t>
            </a:r>
            <a:r>
              <a:rPr lang="ja-JP" altLang="en-US" sz="1400" b="1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「日本ビジターホットライン」</a:t>
            </a:r>
            <a:endParaRPr lang="en-US" altLang="ja-JP" sz="1400" b="1" dirty="0">
              <a:solidFill>
                <a:srgbClr val="333333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200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（</a:t>
            </a:r>
            <a:r>
              <a:rPr lang="en-US" altLang="ja-JP" sz="1200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JNTO</a:t>
            </a:r>
            <a:r>
              <a:rPr lang="ja-JP" altLang="en-US" sz="1200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の多言語コールセンター）</a:t>
            </a:r>
            <a:endParaRPr lang="en-US" altLang="ja-JP" sz="1200" dirty="0">
              <a:solidFill>
                <a:srgbClr val="333333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200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en-US" altLang="ja-JP" sz="1200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対応言語：英語・中国語・韓国語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47794DC4-BE59-4DE2-B94D-63B044A90D1A}"/>
              </a:ext>
            </a:extLst>
          </p:cNvPr>
          <p:cNvSpPr/>
          <p:nvPr/>
        </p:nvSpPr>
        <p:spPr>
          <a:xfrm>
            <a:off x="6184286" y="5640222"/>
            <a:ext cx="2808000" cy="11647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400" b="1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▷</a:t>
            </a:r>
            <a:r>
              <a:rPr lang="ja-JP" altLang="en-US" sz="1400" b="1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「休日・夜間診療所一覧」</a:t>
            </a:r>
            <a:endParaRPr lang="en-US" altLang="ja-JP" sz="1400" b="1" dirty="0">
              <a:solidFill>
                <a:srgbClr val="333333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   （大阪府内の休日・夜間診療所に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　ついて掲載）</a:t>
            </a:r>
            <a:endParaRPr lang="en-US" altLang="ja-JP" sz="1400" dirty="0">
              <a:solidFill>
                <a:srgbClr val="333333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CBDD4D83-C9B7-42D8-A7D1-CD7F424BC809}"/>
              </a:ext>
            </a:extLst>
          </p:cNvPr>
          <p:cNvSpPr/>
          <p:nvPr/>
        </p:nvSpPr>
        <p:spPr>
          <a:xfrm>
            <a:off x="4795424" y="226136"/>
            <a:ext cx="2592000" cy="648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病気・ケガになった</a:t>
            </a:r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E522AF5D-8DD7-4120-B07C-89551163BB0F}"/>
              </a:ext>
            </a:extLst>
          </p:cNvPr>
          <p:cNvSpPr/>
          <p:nvPr/>
        </p:nvSpPr>
        <p:spPr>
          <a:xfrm>
            <a:off x="5821424" y="1026566"/>
            <a:ext cx="540000" cy="36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38F7B6D9-8BE4-4DA3-B1DA-C284A656AF6E}"/>
              </a:ext>
            </a:extLst>
          </p:cNvPr>
          <p:cNvSpPr/>
          <p:nvPr/>
        </p:nvSpPr>
        <p:spPr>
          <a:xfrm>
            <a:off x="255165" y="2695855"/>
            <a:ext cx="11672517" cy="7290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「おおさかメディカルネット 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for Foreigners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」にアクセス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2"/>
              </a:rPr>
              <a:t>https://www.mfis.pref.osaka.jp/omfo/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対応言語：英語・中国語・韓国語・スペイン語・ポルトガル語・ベトナム語・タガログ語・フランス語・日本語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1C5FD7F0-22F5-405D-AC5D-908DDE268A82}"/>
              </a:ext>
            </a:extLst>
          </p:cNvPr>
          <p:cNvGrpSpPr/>
          <p:nvPr/>
        </p:nvGrpSpPr>
        <p:grpSpPr>
          <a:xfrm>
            <a:off x="255166" y="1507990"/>
            <a:ext cx="2808000" cy="1120977"/>
            <a:chOff x="255166" y="2104022"/>
            <a:chExt cx="2808000" cy="1120977"/>
          </a:xfrm>
        </p:grpSpPr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A8AF98B9-972F-4628-A932-73492DD2775E}"/>
                </a:ext>
              </a:extLst>
            </p:cNvPr>
            <p:cNvSpPr/>
            <p:nvPr/>
          </p:nvSpPr>
          <p:spPr>
            <a:xfrm>
              <a:off x="255166" y="2104022"/>
              <a:ext cx="2808000" cy="648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母国語で対応できる</a:t>
              </a:r>
              <a:endPara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医療機関を探したい。</a:t>
              </a:r>
              <a:endPara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2" name="矢印: 下 11">
              <a:extLst>
                <a:ext uri="{FF2B5EF4-FFF2-40B4-BE49-F238E27FC236}">
                  <a16:creationId xmlns:a16="http://schemas.microsoft.com/office/drawing/2014/main" id="{F4EF78A7-DFEC-4E27-AFA3-0860295397A6}"/>
                </a:ext>
              </a:extLst>
            </p:cNvPr>
            <p:cNvSpPr/>
            <p:nvPr/>
          </p:nvSpPr>
          <p:spPr>
            <a:xfrm>
              <a:off x="1339545" y="2864999"/>
              <a:ext cx="540000" cy="360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87B90E38-1EAD-4292-A753-595F40484687}"/>
              </a:ext>
            </a:extLst>
          </p:cNvPr>
          <p:cNvGrpSpPr/>
          <p:nvPr/>
        </p:nvGrpSpPr>
        <p:grpSpPr>
          <a:xfrm>
            <a:off x="6184286" y="1507990"/>
            <a:ext cx="2808000" cy="1113956"/>
            <a:chOff x="2911119" y="2104022"/>
            <a:chExt cx="2808000" cy="1113956"/>
          </a:xfrm>
        </p:grpSpPr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FAACC459-C9A7-4825-B2D7-7436D4315D3E}"/>
                </a:ext>
              </a:extLst>
            </p:cNvPr>
            <p:cNvSpPr/>
            <p:nvPr/>
          </p:nvSpPr>
          <p:spPr>
            <a:xfrm>
              <a:off x="2911119" y="2104022"/>
              <a:ext cx="2808000" cy="648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休日・夜間に開いている</a:t>
              </a:r>
              <a:endPara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医療機関を探したい。</a:t>
              </a:r>
              <a:endPara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6" name="矢印: 下 15">
              <a:extLst>
                <a:ext uri="{FF2B5EF4-FFF2-40B4-BE49-F238E27FC236}">
                  <a16:creationId xmlns:a16="http://schemas.microsoft.com/office/drawing/2014/main" id="{E1A7C46D-06EE-4EFB-90A2-41906002780F}"/>
                </a:ext>
              </a:extLst>
            </p:cNvPr>
            <p:cNvSpPr/>
            <p:nvPr/>
          </p:nvSpPr>
          <p:spPr>
            <a:xfrm>
              <a:off x="4045119" y="2857978"/>
              <a:ext cx="540000" cy="360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1A126201-3F28-4431-82A2-B592BEF47993}"/>
              </a:ext>
            </a:extLst>
          </p:cNvPr>
          <p:cNvGrpSpPr/>
          <p:nvPr/>
        </p:nvGrpSpPr>
        <p:grpSpPr>
          <a:xfrm>
            <a:off x="9119683" y="1506180"/>
            <a:ext cx="2837163" cy="3536066"/>
            <a:chOff x="5610000" y="2114214"/>
            <a:chExt cx="2837163" cy="3536066"/>
          </a:xfrm>
        </p:grpSpPr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3CA2093B-2A08-4CFE-A92A-2BED7CF61741}"/>
                </a:ext>
              </a:extLst>
            </p:cNvPr>
            <p:cNvSpPr/>
            <p:nvPr/>
          </p:nvSpPr>
          <p:spPr>
            <a:xfrm>
              <a:off x="5639163" y="2114214"/>
              <a:ext cx="2808000" cy="648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多言語医療通訳ツールの紹介</a:t>
              </a:r>
              <a:endPara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0" name="矢印: 下 19">
              <a:extLst>
                <a:ext uri="{FF2B5EF4-FFF2-40B4-BE49-F238E27FC236}">
                  <a16:creationId xmlns:a16="http://schemas.microsoft.com/office/drawing/2014/main" id="{24354266-4C49-4CD7-85F2-CAC1655BA600}"/>
                </a:ext>
              </a:extLst>
            </p:cNvPr>
            <p:cNvSpPr/>
            <p:nvPr/>
          </p:nvSpPr>
          <p:spPr>
            <a:xfrm>
              <a:off x="6773163" y="2855586"/>
              <a:ext cx="540000" cy="360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C20D83B5-177B-4952-B246-E853B8EBD2AB}"/>
                </a:ext>
              </a:extLst>
            </p:cNvPr>
            <p:cNvSpPr/>
            <p:nvPr/>
          </p:nvSpPr>
          <p:spPr>
            <a:xfrm>
              <a:off x="5610000" y="4584448"/>
              <a:ext cx="2808000" cy="106583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b="1" u="sng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外国人向け多言語</a:t>
              </a:r>
              <a:endParaRPr lang="en-US" altLang="ja-JP" sz="1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lang="ja-JP" altLang="en-US" sz="1400" b="1" u="sng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医療通訳ツールを紹介</a:t>
              </a:r>
              <a:endParaRPr lang="en-US" altLang="ja-JP" sz="1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endParaRPr lang="en-US" altLang="ja-JP" sz="5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lang="en-US" altLang="ja-JP" sz="1400" dirty="0">
                  <a:solidFill>
                    <a:srgbClr val="333333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See a Doctor</a:t>
              </a:r>
            </a:p>
            <a:p>
              <a:pPr algn="ctr"/>
              <a:r>
                <a:rPr lang="ja-JP" altLang="en-US" sz="1400" b="0" i="0" dirty="0">
                  <a:solidFill>
                    <a:srgbClr val="333333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（医療機関を受診したい）</a:t>
              </a:r>
              <a:endParaRPr lang="en-US" altLang="ja-JP" sz="14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25" name="矢印: 下 24">
            <a:extLst>
              <a:ext uri="{FF2B5EF4-FFF2-40B4-BE49-F238E27FC236}">
                <a16:creationId xmlns:a16="http://schemas.microsoft.com/office/drawing/2014/main" id="{93219882-374D-4CCB-B060-30C63195E0D4}"/>
              </a:ext>
            </a:extLst>
          </p:cNvPr>
          <p:cNvSpPr/>
          <p:nvPr/>
        </p:nvSpPr>
        <p:spPr>
          <a:xfrm>
            <a:off x="1336888" y="3540161"/>
            <a:ext cx="540000" cy="36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矢印: 下 25">
            <a:extLst>
              <a:ext uri="{FF2B5EF4-FFF2-40B4-BE49-F238E27FC236}">
                <a16:creationId xmlns:a16="http://schemas.microsoft.com/office/drawing/2014/main" id="{0E0A7084-04EA-4255-B0E4-0455105B007F}"/>
              </a:ext>
            </a:extLst>
          </p:cNvPr>
          <p:cNvSpPr/>
          <p:nvPr/>
        </p:nvSpPr>
        <p:spPr>
          <a:xfrm>
            <a:off x="4304105" y="3534484"/>
            <a:ext cx="540000" cy="36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矢印: 下 26">
            <a:extLst>
              <a:ext uri="{FF2B5EF4-FFF2-40B4-BE49-F238E27FC236}">
                <a16:creationId xmlns:a16="http://schemas.microsoft.com/office/drawing/2014/main" id="{CC192548-2349-47C4-9AC2-8FB256D2B987}"/>
              </a:ext>
            </a:extLst>
          </p:cNvPr>
          <p:cNvSpPr/>
          <p:nvPr/>
        </p:nvSpPr>
        <p:spPr>
          <a:xfrm>
            <a:off x="7318286" y="3536204"/>
            <a:ext cx="540000" cy="36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4C4490DF-DCB1-4BAB-8FF8-D1CF5EA8BEDF}"/>
              </a:ext>
            </a:extLst>
          </p:cNvPr>
          <p:cNvSpPr/>
          <p:nvPr/>
        </p:nvSpPr>
        <p:spPr>
          <a:xfrm>
            <a:off x="3219726" y="1507990"/>
            <a:ext cx="2808000" cy="64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相談・サポートを受けたい。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235BB819-A080-4F56-BA85-993A20F98FD0}"/>
              </a:ext>
            </a:extLst>
          </p:cNvPr>
          <p:cNvSpPr/>
          <p:nvPr/>
        </p:nvSpPr>
        <p:spPr>
          <a:xfrm>
            <a:off x="255166" y="3971473"/>
            <a:ext cx="2808000" cy="10658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多言語対応可能な医療機関</a:t>
            </a:r>
            <a:endParaRPr lang="en-US" altLang="ja-JP" sz="140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を検索</a:t>
            </a:r>
            <a:endParaRPr lang="en-US" altLang="ja-JP" sz="140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en-US" altLang="ja-JP" sz="14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LOCATE</a:t>
            </a:r>
          </a:p>
          <a:p>
            <a:pPr algn="ctr"/>
            <a:r>
              <a:rPr lang="ja-JP" altLang="en-US" sz="14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（医療機関を探したい</a:t>
            </a:r>
            <a:r>
              <a:rPr lang="ja-JP" altLang="en-US" sz="1400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sz="1400" b="0" i="0" dirty="0">
              <a:solidFill>
                <a:srgbClr val="333333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F54650DD-186F-4E32-85FD-632071C85681}"/>
              </a:ext>
            </a:extLst>
          </p:cNvPr>
          <p:cNvSpPr/>
          <p:nvPr/>
        </p:nvSpPr>
        <p:spPr>
          <a:xfrm>
            <a:off x="3219726" y="3971473"/>
            <a:ext cx="2808000" cy="10658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多言語コールセンターを利用</a:t>
            </a:r>
            <a:endParaRPr lang="en-US" altLang="ja-JP" sz="140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en-US" altLang="ja-JP" sz="14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LOCATE</a:t>
            </a:r>
          </a:p>
          <a:p>
            <a:pPr algn="ctr"/>
            <a:r>
              <a:rPr lang="ja-JP" altLang="en-US" sz="14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（医療機関を探したい）</a:t>
            </a:r>
            <a:endParaRPr lang="en-US" altLang="ja-JP" sz="1400" b="0" i="0" dirty="0">
              <a:solidFill>
                <a:srgbClr val="333333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E00FFBE3-9164-40C3-B24D-2E9C7DA41E68}"/>
              </a:ext>
            </a:extLst>
          </p:cNvPr>
          <p:cNvSpPr/>
          <p:nvPr/>
        </p:nvSpPr>
        <p:spPr>
          <a:xfrm>
            <a:off x="6184286" y="3971473"/>
            <a:ext cx="2808000" cy="10658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休日・夜間診療所を検索</a:t>
            </a:r>
            <a:endParaRPr lang="en-US" altLang="ja-JP" sz="140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4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4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LOCATE</a:t>
            </a:r>
          </a:p>
          <a:p>
            <a:pPr algn="ctr"/>
            <a:r>
              <a:rPr lang="ja-JP" altLang="en-US" sz="14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（医療機関を探したい）</a:t>
            </a:r>
            <a:endParaRPr lang="en-US" altLang="ja-JP" sz="1400" b="0" i="0" dirty="0">
              <a:solidFill>
                <a:srgbClr val="333333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矢印: 下 34">
            <a:extLst>
              <a:ext uri="{FF2B5EF4-FFF2-40B4-BE49-F238E27FC236}">
                <a16:creationId xmlns:a16="http://schemas.microsoft.com/office/drawing/2014/main" id="{2EDFE5E0-5320-4C78-A9E4-FFDA501C82DC}"/>
              </a:ext>
            </a:extLst>
          </p:cNvPr>
          <p:cNvSpPr/>
          <p:nvPr/>
        </p:nvSpPr>
        <p:spPr>
          <a:xfrm>
            <a:off x="4304105" y="2248599"/>
            <a:ext cx="540000" cy="36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矢印: 下 35">
            <a:extLst>
              <a:ext uri="{FF2B5EF4-FFF2-40B4-BE49-F238E27FC236}">
                <a16:creationId xmlns:a16="http://schemas.microsoft.com/office/drawing/2014/main" id="{6F582C68-FA85-47E4-A33A-C2B161B7A668}"/>
              </a:ext>
            </a:extLst>
          </p:cNvPr>
          <p:cNvSpPr/>
          <p:nvPr/>
        </p:nvSpPr>
        <p:spPr>
          <a:xfrm>
            <a:off x="10282846" y="3531222"/>
            <a:ext cx="540000" cy="36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FDB8336-1B7A-4E3B-88BA-1955ACD2E50D}"/>
              </a:ext>
            </a:extLst>
          </p:cNvPr>
          <p:cNvSpPr txBox="1"/>
          <p:nvPr/>
        </p:nvSpPr>
        <p:spPr>
          <a:xfrm>
            <a:off x="10127683" y="135351"/>
            <a:ext cx="18000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外国人患者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向け</a:t>
            </a:r>
          </a:p>
        </p:txBody>
      </p:sp>
      <p:sp>
        <p:nvSpPr>
          <p:cNvPr id="28" name="矢印: 下 27">
            <a:extLst>
              <a:ext uri="{FF2B5EF4-FFF2-40B4-BE49-F238E27FC236}">
                <a16:creationId xmlns:a16="http://schemas.microsoft.com/office/drawing/2014/main" id="{4F2C297D-5B17-46D4-AF88-B68DAE732CE2}"/>
              </a:ext>
            </a:extLst>
          </p:cNvPr>
          <p:cNvSpPr/>
          <p:nvPr/>
        </p:nvSpPr>
        <p:spPr>
          <a:xfrm>
            <a:off x="1354707" y="5195205"/>
            <a:ext cx="540000" cy="36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矢印: 下 28">
            <a:extLst>
              <a:ext uri="{FF2B5EF4-FFF2-40B4-BE49-F238E27FC236}">
                <a16:creationId xmlns:a16="http://schemas.microsoft.com/office/drawing/2014/main" id="{43C61622-7C73-4F0C-8CBE-68B0648409D0}"/>
              </a:ext>
            </a:extLst>
          </p:cNvPr>
          <p:cNvSpPr/>
          <p:nvPr/>
        </p:nvSpPr>
        <p:spPr>
          <a:xfrm>
            <a:off x="7317555" y="5195205"/>
            <a:ext cx="540000" cy="36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矢印: 下 32">
            <a:extLst>
              <a:ext uri="{FF2B5EF4-FFF2-40B4-BE49-F238E27FC236}">
                <a16:creationId xmlns:a16="http://schemas.microsoft.com/office/drawing/2014/main" id="{7BADE762-C1C9-44DD-A15E-D1218A0785C7}"/>
              </a:ext>
            </a:extLst>
          </p:cNvPr>
          <p:cNvSpPr/>
          <p:nvPr/>
        </p:nvSpPr>
        <p:spPr>
          <a:xfrm>
            <a:off x="10282846" y="5195205"/>
            <a:ext cx="540000" cy="36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矢印: 下 36">
            <a:extLst>
              <a:ext uri="{FF2B5EF4-FFF2-40B4-BE49-F238E27FC236}">
                <a16:creationId xmlns:a16="http://schemas.microsoft.com/office/drawing/2014/main" id="{B822FC2C-1218-467A-9828-2F632FF75CE5}"/>
              </a:ext>
            </a:extLst>
          </p:cNvPr>
          <p:cNvSpPr/>
          <p:nvPr/>
        </p:nvSpPr>
        <p:spPr>
          <a:xfrm>
            <a:off x="4304105" y="5195205"/>
            <a:ext cx="540000" cy="36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スライド番号プレースホルダー 3">
            <a:extLst>
              <a:ext uri="{FF2B5EF4-FFF2-40B4-BE49-F238E27FC236}">
                <a16:creationId xmlns:a16="http://schemas.microsoft.com/office/drawing/2014/main" id="{2B762449-B080-4257-BE4D-D15D87D9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98268" y="6501937"/>
            <a:ext cx="2228850" cy="365125"/>
          </a:xfrm>
        </p:spPr>
        <p:txBody>
          <a:bodyPr/>
          <a:lstStyle/>
          <a:p>
            <a:fld id="{9C763CC3-4F4B-4DE4-BC75-6467D8367FDC}" type="slidenum">
              <a:rPr kumimoji="1" lang="ja-JP" altLang="en-US" sz="1800" smtClean="0"/>
              <a:pPr/>
              <a:t>2</a:t>
            </a:fld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333423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22EA0FC-F5A1-421C-BCC5-9CD5A1E05C93}"/>
              </a:ext>
            </a:extLst>
          </p:cNvPr>
          <p:cNvSpPr txBox="1"/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おおさかメディカルネット</a:t>
            </a:r>
            <a:r>
              <a:rPr kumimoji="1" lang="ja-JP" altLang="en-US" sz="20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医療機関・薬局向け外国人患者受入れ支援サイト</a:t>
            </a:r>
            <a:endParaRPr kumimoji="1" lang="ja-JP" altLang="en-US" sz="24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ECBA4F9-B5B0-463E-96A8-E0694E5298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792"/>
          <a:stretch/>
        </p:blipFill>
        <p:spPr>
          <a:xfrm>
            <a:off x="163294" y="779309"/>
            <a:ext cx="8905875" cy="56780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83FC056-0122-4BAE-8122-07147185AEBE}"/>
              </a:ext>
            </a:extLst>
          </p:cNvPr>
          <p:cNvSpPr txBox="1"/>
          <p:nvPr/>
        </p:nvSpPr>
        <p:spPr>
          <a:xfrm>
            <a:off x="7660809" y="6467695"/>
            <a:ext cx="64594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>
                <a:hlinkClick r:id="rId3"/>
              </a:rPr>
              <a:t>リンク先：</a:t>
            </a:r>
            <a:r>
              <a:rPr lang="en-US" altLang="ja-JP" sz="1400" dirty="0">
                <a:hlinkClick r:id="rId4"/>
              </a:rPr>
              <a:t>https://www.mfis.pref.osaka.jp/ommi/</a:t>
            </a:r>
            <a:endParaRPr lang="en-US" altLang="ja-JP" sz="1400" dirty="0"/>
          </a:p>
          <a:p>
            <a:endParaRPr lang="ja-JP" altLang="en-US" sz="1400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656AC836-3714-4637-A798-5FE425BDBBE7}"/>
              </a:ext>
            </a:extLst>
          </p:cNvPr>
          <p:cNvSpPr txBox="1"/>
          <p:nvPr/>
        </p:nvSpPr>
        <p:spPr>
          <a:xfrm>
            <a:off x="151197" y="617984"/>
            <a:ext cx="1367096" cy="27699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ホーム画面</a:t>
            </a:r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7EEEB198-7476-47F0-9E09-62B36AD2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20" t="54700" r="32981" b="37772"/>
          <a:stretch/>
        </p:blipFill>
        <p:spPr>
          <a:xfrm>
            <a:off x="9271966" y="664776"/>
            <a:ext cx="2768837" cy="73030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DC65E076-76F4-4E64-8C65-9BDBC3BCF9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58" t="63426" r="59978" b="31362"/>
          <a:stretch/>
        </p:blipFill>
        <p:spPr>
          <a:xfrm>
            <a:off x="9353049" y="1415298"/>
            <a:ext cx="2606669" cy="75844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DC65E076-76F4-4E64-8C65-9BDBC3BCF9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75" t="63426" r="39134" b="31362"/>
          <a:stretch/>
        </p:blipFill>
        <p:spPr>
          <a:xfrm>
            <a:off x="9387842" y="2129295"/>
            <a:ext cx="2537081" cy="758441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C65E076-76F4-4E64-8C65-9BDBC3BCF9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152" t="63426" r="17861" b="31362"/>
          <a:stretch/>
        </p:blipFill>
        <p:spPr>
          <a:xfrm>
            <a:off x="9393581" y="2837044"/>
            <a:ext cx="2548740" cy="75844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DC65E076-76F4-4E64-8C65-9BDBC3BCF9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41" t="68947" r="60120" b="24876"/>
          <a:stretch/>
        </p:blipFill>
        <p:spPr>
          <a:xfrm>
            <a:off x="9416807" y="3551041"/>
            <a:ext cx="2542911" cy="898866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DC65E076-76F4-4E64-8C65-9BDBC3BCF9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00" t="77927" r="40466" b="5370"/>
          <a:stretch/>
        </p:blipFill>
        <p:spPr>
          <a:xfrm>
            <a:off x="9817073" y="4502457"/>
            <a:ext cx="1742378" cy="1944472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4FF944A2-B4DB-4CB2-B48D-748C510F1A23}"/>
              </a:ext>
            </a:extLst>
          </p:cNvPr>
          <p:cNvSpPr/>
          <p:nvPr/>
        </p:nvSpPr>
        <p:spPr>
          <a:xfrm>
            <a:off x="4730750" y="3022600"/>
            <a:ext cx="1308100" cy="1022350"/>
          </a:xfrm>
          <a:prstGeom prst="roundRect">
            <a:avLst>
              <a:gd name="adj" fmla="val 476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7ACF0747-BE5B-4238-85C7-A3ADE204D819}"/>
              </a:ext>
            </a:extLst>
          </p:cNvPr>
          <p:cNvSpPr/>
          <p:nvPr/>
        </p:nvSpPr>
        <p:spPr>
          <a:xfrm>
            <a:off x="4730750" y="4135576"/>
            <a:ext cx="1308100" cy="1022350"/>
          </a:xfrm>
          <a:prstGeom prst="roundRect">
            <a:avLst>
              <a:gd name="adj" fmla="val 476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BDB69D6E-3F2D-40CA-A02B-D7EAF55E6BF7}"/>
              </a:ext>
            </a:extLst>
          </p:cNvPr>
          <p:cNvGrpSpPr/>
          <p:nvPr/>
        </p:nvGrpSpPr>
        <p:grpSpPr>
          <a:xfrm>
            <a:off x="306965" y="3022600"/>
            <a:ext cx="4265524" cy="1872000"/>
            <a:chOff x="306965" y="3285926"/>
            <a:chExt cx="4265524" cy="1872000"/>
          </a:xfrm>
        </p:grpSpPr>
        <p:sp>
          <p:nvSpPr>
            <p:cNvPr id="24" name="吹き出し: 四角形 23">
              <a:extLst>
                <a:ext uri="{FF2B5EF4-FFF2-40B4-BE49-F238E27FC236}">
                  <a16:creationId xmlns:a16="http://schemas.microsoft.com/office/drawing/2014/main" id="{CFE9299E-D0C3-4623-8381-18DD1571510D}"/>
                </a:ext>
              </a:extLst>
            </p:cNvPr>
            <p:cNvSpPr/>
            <p:nvPr/>
          </p:nvSpPr>
          <p:spPr>
            <a:xfrm>
              <a:off x="306965" y="3285926"/>
              <a:ext cx="4265524" cy="1872000"/>
            </a:xfrm>
            <a:prstGeom prst="wedgeRectCallout">
              <a:avLst>
                <a:gd name="adj1" fmla="val 56986"/>
                <a:gd name="adj2" fmla="val -22116"/>
              </a:avLst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03592DBA-5001-420E-BA94-0397D3771F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8323" t="41476" r="51342" b="48719"/>
            <a:stretch/>
          </p:blipFill>
          <p:spPr>
            <a:xfrm>
              <a:off x="359613" y="3338862"/>
              <a:ext cx="4160228" cy="840428"/>
            </a:xfrm>
            <a:prstGeom prst="rect">
              <a:avLst/>
            </a:prstGeom>
          </p:spPr>
        </p:pic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03592DBA-5001-420E-BA94-0397D3771F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8323" t="54027" r="51342" b="34599"/>
            <a:stretch/>
          </p:blipFill>
          <p:spPr>
            <a:xfrm>
              <a:off x="366407" y="4159294"/>
              <a:ext cx="4160228" cy="974915"/>
            </a:xfrm>
            <a:prstGeom prst="rect">
              <a:avLst/>
            </a:prstGeom>
          </p:spPr>
        </p:pic>
      </p:grp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5AA9A0E8-33FA-4707-AF0C-408B8498AA9A}"/>
              </a:ext>
            </a:extLst>
          </p:cNvPr>
          <p:cNvSpPr/>
          <p:nvPr/>
        </p:nvSpPr>
        <p:spPr>
          <a:xfrm>
            <a:off x="4730750" y="5259563"/>
            <a:ext cx="1308100" cy="972000"/>
          </a:xfrm>
          <a:prstGeom prst="roundRect">
            <a:avLst>
              <a:gd name="adj" fmla="val 476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A6602C25-A316-4197-A64A-00A9A147F796}"/>
              </a:ext>
            </a:extLst>
          </p:cNvPr>
          <p:cNvGrpSpPr/>
          <p:nvPr/>
        </p:nvGrpSpPr>
        <p:grpSpPr>
          <a:xfrm>
            <a:off x="306965" y="5355271"/>
            <a:ext cx="4265524" cy="1034368"/>
            <a:chOff x="306965" y="5355271"/>
            <a:chExt cx="4265524" cy="1034368"/>
          </a:xfrm>
        </p:grpSpPr>
        <p:sp>
          <p:nvSpPr>
            <p:cNvPr id="2" name="吹き出し: 四角形 1">
              <a:extLst>
                <a:ext uri="{FF2B5EF4-FFF2-40B4-BE49-F238E27FC236}">
                  <a16:creationId xmlns:a16="http://schemas.microsoft.com/office/drawing/2014/main" id="{BE146700-48DD-43A3-9477-1300441E318C}"/>
                </a:ext>
              </a:extLst>
            </p:cNvPr>
            <p:cNvSpPr/>
            <p:nvPr/>
          </p:nvSpPr>
          <p:spPr>
            <a:xfrm>
              <a:off x="306965" y="5355271"/>
              <a:ext cx="4265524" cy="1034368"/>
            </a:xfrm>
            <a:prstGeom prst="wedgeRectCallout">
              <a:avLst>
                <a:gd name="adj1" fmla="val 57588"/>
                <a:gd name="adj2" fmla="val 4074"/>
              </a:avLst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F8DED8BD-D338-4DF1-A11D-8BECED58AB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8091" t="52485" r="51532" b="35918"/>
            <a:stretch/>
          </p:blipFill>
          <p:spPr>
            <a:xfrm>
              <a:off x="353853" y="5365103"/>
              <a:ext cx="4165988" cy="994028"/>
            </a:xfrm>
            <a:prstGeom prst="rect">
              <a:avLst/>
            </a:prstGeom>
          </p:spPr>
        </p:pic>
      </p:grpSp>
      <p:sp>
        <p:nvSpPr>
          <p:cNvPr id="23" name="スライド番号プレースホルダー 3">
            <a:extLst>
              <a:ext uri="{FF2B5EF4-FFF2-40B4-BE49-F238E27FC236}">
                <a16:creationId xmlns:a16="http://schemas.microsoft.com/office/drawing/2014/main" id="{1AE58A50-73EF-4682-BF9F-C194360C8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98268" y="6501937"/>
            <a:ext cx="2228850" cy="365125"/>
          </a:xfrm>
        </p:spPr>
        <p:txBody>
          <a:bodyPr/>
          <a:lstStyle/>
          <a:p>
            <a:fld id="{9C763CC3-4F4B-4DE4-BC75-6467D8367FDC}" type="slidenum">
              <a:rPr kumimoji="1" lang="ja-JP" altLang="en-US" sz="1800" smtClean="0"/>
              <a:pPr/>
              <a:t>3</a:t>
            </a:fld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955352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図表 3">
            <a:extLst>
              <a:ext uri="{FF2B5EF4-FFF2-40B4-BE49-F238E27FC236}">
                <a16:creationId xmlns:a16="http://schemas.microsoft.com/office/drawing/2014/main" id="{5110B985-99CC-45F9-AB60-2FDCA689F8CA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CBDD4D83-C9B7-42D8-A7D1-CD7F424BC809}"/>
              </a:ext>
            </a:extLst>
          </p:cNvPr>
          <p:cNvSpPr/>
          <p:nvPr/>
        </p:nvSpPr>
        <p:spPr>
          <a:xfrm>
            <a:off x="4800000" y="118425"/>
            <a:ext cx="2592000" cy="648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外国人患者が来院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E522AF5D-8DD7-4120-B07C-89551163BB0F}"/>
              </a:ext>
            </a:extLst>
          </p:cNvPr>
          <p:cNvSpPr/>
          <p:nvPr/>
        </p:nvSpPr>
        <p:spPr>
          <a:xfrm>
            <a:off x="5826000" y="851658"/>
            <a:ext cx="540000" cy="36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A8AF98B9-972F-4628-A932-73492DD2775E}"/>
              </a:ext>
            </a:extLst>
          </p:cNvPr>
          <p:cNvSpPr/>
          <p:nvPr/>
        </p:nvSpPr>
        <p:spPr>
          <a:xfrm>
            <a:off x="255165" y="2430107"/>
            <a:ext cx="2808000" cy="64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重篤・受入れ困難なケース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1AC6C299-EFB9-4353-A207-7FF0D511FDFE}"/>
              </a:ext>
            </a:extLst>
          </p:cNvPr>
          <p:cNvSpPr/>
          <p:nvPr/>
        </p:nvSpPr>
        <p:spPr>
          <a:xfrm>
            <a:off x="255166" y="5938138"/>
            <a:ext cx="2808000" cy="864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r>
              <a:rPr lang="ja-JP" altLang="en-US" sz="1200" b="1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▷</a:t>
            </a:r>
            <a:r>
              <a:rPr lang="ja-JP" altLang="en-US" sz="1000" b="1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lang="ja-JP" altLang="en-US" sz="1200" b="1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外国人患者受入れ拠点医療機関</a:t>
            </a:r>
            <a:endParaRPr lang="en-US" altLang="ja-JP" sz="1200" b="1" i="0" dirty="0">
              <a:solidFill>
                <a:srgbClr val="333333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200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ja-JP" altLang="en-US" sz="1200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ja-JP" altLang="en-US" sz="1200" b="1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外国人患者受入れ地域拠点医療</a:t>
            </a:r>
            <a:endParaRPr lang="en-US" altLang="ja-JP" sz="1200" b="1" i="0" dirty="0">
              <a:solidFill>
                <a:srgbClr val="333333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b="1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</a:t>
            </a:r>
            <a:r>
              <a:rPr lang="ja-JP" altLang="en-US" sz="1200" b="1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機関</a:t>
            </a:r>
            <a:r>
              <a:rPr lang="ja-JP" altLang="en-US" sz="1000" b="1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r>
              <a:rPr lang="ja-JP" altLang="en-US" sz="100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ja-JP" altLang="en-US" sz="1200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各機関の詳細情報を掲載）</a:t>
            </a:r>
            <a:endParaRPr lang="en-US" altLang="ja-JP" sz="1200" dirty="0">
              <a:solidFill>
                <a:srgbClr val="333333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FAACC459-C9A7-4825-B2D7-7436D4315D3E}"/>
              </a:ext>
            </a:extLst>
          </p:cNvPr>
          <p:cNvSpPr/>
          <p:nvPr/>
        </p:nvSpPr>
        <p:spPr>
          <a:xfrm>
            <a:off x="3207165" y="2428318"/>
            <a:ext cx="2808000" cy="64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多国語対応できる近隣の対応可能な医療機関を探したい。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2B125483-2B66-41EE-A851-BFE5601D73C7}"/>
              </a:ext>
            </a:extLst>
          </p:cNvPr>
          <p:cNvSpPr/>
          <p:nvPr/>
        </p:nvSpPr>
        <p:spPr>
          <a:xfrm>
            <a:off x="3207165" y="4782857"/>
            <a:ext cx="2808000" cy="648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多言語対応可能な医療機関を検索</a:t>
            </a:r>
            <a:endParaRPr lang="en-US" altLang="ja-JP" sz="120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3CA2093B-2A08-4CFE-A92A-2BED7CF61741}"/>
              </a:ext>
            </a:extLst>
          </p:cNvPr>
          <p:cNvSpPr/>
          <p:nvPr/>
        </p:nvSpPr>
        <p:spPr>
          <a:xfrm>
            <a:off x="6223582" y="2428318"/>
            <a:ext cx="2808000" cy="64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医療通訳を使いたい。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C20D83B5-177B-4952-B246-E853B8EBD2AB}"/>
              </a:ext>
            </a:extLst>
          </p:cNvPr>
          <p:cNvSpPr/>
          <p:nvPr/>
        </p:nvSpPr>
        <p:spPr>
          <a:xfrm>
            <a:off x="6223582" y="4782857"/>
            <a:ext cx="2808000" cy="648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多言語遠隔医療通訳サービスを利用</a:t>
            </a:r>
            <a:endParaRPr lang="en-US" altLang="ja-JP" sz="120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475E945A-1382-4C73-9C5D-1745AB0EB007}"/>
              </a:ext>
            </a:extLst>
          </p:cNvPr>
          <p:cNvSpPr/>
          <p:nvPr/>
        </p:nvSpPr>
        <p:spPr>
          <a:xfrm>
            <a:off x="255165" y="1264269"/>
            <a:ext cx="5760000" cy="648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自院で受入れ困難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8D6CD975-CC5E-4C9D-ABC5-643C2502A95D}"/>
              </a:ext>
            </a:extLst>
          </p:cNvPr>
          <p:cNvSpPr/>
          <p:nvPr/>
        </p:nvSpPr>
        <p:spPr>
          <a:xfrm>
            <a:off x="6223582" y="1254754"/>
            <a:ext cx="5760000" cy="648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自院で受入れ可能</a:t>
            </a: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96DCEBD2-517D-472A-9BB4-BB009CD03480}"/>
              </a:ext>
            </a:extLst>
          </p:cNvPr>
          <p:cNvSpPr/>
          <p:nvPr/>
        </p:nvSpPr>
        <p:spPr>
          <a:xfrm>
            <a:off x="255165" y="3628494"/>
            <a:ext cx="11692078" cy="648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「おおさかメディカルネット」にアクセス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7"/>
              </a:rPr>
              <a:t>https://www.mfis.pref.osaka.jp/ommi/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6A9CD6CF-218C-43BB-9CC5-ABEB058B92CA}"/>
              </a:ext>
            </a:extLst>
          </p:cNvPr>
          <p:cNvSpPr/>
          <p:nvPr/>
        </p:nvSpPr>
        <p:spPr>
          <a:xfrm>
            <a:off x="9175582" y="2429648"/>
            <a:ext cx="2808000" cy="64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外国人対応に関する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相談がしたい。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14818A90-2968-41CE-ADDF-008B8834E5E4}"/>
              </a:ext>
            </a:extLst>
          </p:cNvPr>
          <p:cNvSpPr/>
          <p:nvPr/>
        </p:nvSpPr>
        <p:spPr>
          <a:xfrm>
            <a:off x="9139243" y="4782857"/>
            <a:ext cx="2808000" cy="648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ワンストップ相談窓口に相談</a:t>
            </a:r>
            <a:endParaRPr lang="en-US" altLang="ja-JP" sz="120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CF971F2-B211-4A1E-8C1C-2A0AF78810EB}"/>
              </a:ext>
            </a:extLst>
          </p:cNvPr>
          <p:cNvSpPr txBox="1"/>
          <p:nvPr/>
        </p:nvSpPr>
        <p:spPr>
          <a:xfrm>
            <a:off x="10147869" y="118425"/>
            <a:ext cx="1800000" cy="396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医療機関向け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B91F184B-9AC7-40A7-A1AF-BBCB3A7CD897}"/>
              </a:ext>
            </a:extLst>
          </p:cNvPr>
          <p:cNvGrpSpPr/>
          <p:nvPr/>
        </p:nvGrpSpPr>
        <p:grpSpPr>
          <a:xfrm>
            <a:off x="1382079" y="2025164"/>
            <a:ext cx="554171" cy="3859492"/>
            <a:chOff x="1281166" y="2016041"/>
            <a:chExt cx="554171" cy="3859492"/>
          </a:xfrm>
        </p:grpSpPr>
        <p:sp>
          <p:nvSpPr>
            <p:cNvPr id="8" name="矢印: 下 7">
              <a:extLst>
                <a:ext uri="{FF2B5EF4-FFF2-40B4-BE49-F238E27FC236}">
                  <a16:creationId xmlns:a16="http://schemas.microsoft.com/office/drawing/2014/main" id="{6AA384BC-65AD-4CEC-94A5-E4E864BB612D}"/>
                </a:ext>
              </a:extLst>
            </p:cNvPr>
            <p:cNvSpPr/>
            <p:nvPr/>
          </p:nvSpPr>
          <p:spPr>
            <a:xfrm>
              <a:off x="1281166" y="2016041"/>
              <a:ext cx="540000" cy="360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矢印: 下 11">
              <a:extLst>
                <a:ext uri="{FF2B5EF4-FFF2-40B4-BE49-F238E27FC236}">
                  <a16:creationId xmlns:a16="http://schemas.microsoft.com/office/drawing/2014/main" id="{F4EF78A7-DFEC-4E27-AFA3-0860295397A6}"/>
                </a:ext>
              </a:extLst>
            </p:cNvPr>
            <p:cNvSpPr/>
            <p:nvPr/>
          </p:nvSpPr>
          <p:spPr>
            <a:xfrm>
              <a:off x="1281166" y="3180499"/>
              <a:ext cx="540000" cy="360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矢印: 下 24">
              <a:extLst>
                <a:ext uri="{FF2B5EF4-FFF2-40B4-BE49-F238E27FC236}">
                  <a16:creationId xmlns:a16="http://schemas.microsoft.com/office/drawing/2014/main" id="{502848A6-1084-405B-B5F9-390E62F8EE25}"/>
                </a:ext>
              </a:extLst>
            </p:cNvPr>
            <p:cNvSpPr/>
            <p:nvPr/>
          </p:nvSpPr>
          <p:spPr>
            <a:xfrm>
              <a:off x="1286808" y="4350730"/>
              <a:ext cx="540000" cy="360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3" name="矢印: 下 52">
              <a:extLst>
                <a:ext uri="{FF2B5EF4-FFF2-40B4-BE49-F238E27FC236}">
                  <a16:creationId xmlns:a16="http://schemas.microsoft.com/office/drawing/2014/main" id="{1B583337-C9FA-44A4-B296-E45132C2ED97}"/>
                </a:ext>
              </a:extLst>
            </p:cNvPr>
            <p:cNvSpPr/>
            <p:nvPr/>
          </p:nvSpPr>
          <p:spPr>
            <a:xfrm>
              <a:off x="1295337" y="5515533"/>
              <a:ext cx="540000" cy="360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E3B1905D-0F48-4A42-AB8D-F2DAD89FB23C}"/>
              </a:ext>
            </a:extLst>
          </p:cNvPr>
          <p:cNvGrpSpPr/>
          <p:nvPr/>
        </p:nvGrpSpPr>
        <p:grpSpPr>
          <a:xfrm>
            <a:off x="4335941" y="2013026"/>
            <a:ext cx="554171" cy="3862507"/>
            <a:chOff x="4144583" y="2019862"/>
            <a:chExt cx="554171" cy="3862507"/>
          </a:xfrm>
        </p:grpSpPr>
        <p:sp>
          <p:nvSpPr>
            <p:cNvPr id="13" name="矢印: 下 12">
              <a:extLst>
                <a:ext uri="{FF2B5EF4-FFF2-40B4-BE49-F238E27FC236}">
                  <a16:creationId xmlns:a16="http://schemas.microsoft.com/office/drawing/2014/main" id="{0D61EE96-4AA2-44E1-8082-F8E0106FE75E}"/>
                </a:ext>
              </a:extLst>
            </p:cNvPr>
            <p:cNvSpPr/>
            <p:nvPr/>
          </p:nvSpPr>
          <p:spPr>
            <a:xfrm>
              <a:off x="4144583" y="2019862"/>
              <a:ext cx="540000" cy="360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矢印: 下 15">
              <a:extLst>
                <a:ext uri="{FF2B5EF4-FFF2-40B4-BE49-F238E27FC236}">
                  <a16:creationId xmlns:a16="http://schemas.microsoft.com/office/drawing/2014/main" id="{E1A7C46D-06EE-4EFB-90A2-41906002780F}"/>
                </a:ext>
              </a:extLst>
            </p:cNvPr>
            <p:cNvSpPr/>
            <p:nvPr/>
          </p:nvSpPr>
          <p:spPr>
            <a:xfrm>
              <a:off x="4144583" y="3172406"/>
              <a:ext cx="540000" cy="360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矢印: 下 27">
              <a:extLst>
                <a:ext uri="{FF2B5EF4-FFF2-40B4-BE49-F238E27FC236}">
                  <a16:creationId xmlns:a16="http://schemas.microsoft.com/office/drawing/2014/main" id="{D94F36A1-704E-481D-9F1C-B092F37F5FD9}"/>
                </a:ext>
              </a:extLst>
            </p:cNvPr>
            <p:cNvSpPr/>
            <p:nvPr/>
          </p:nvSpPr>
          <p:spPr>
            <a:xfrm>
              <a:off x="4158754" y="4351899"/>
              <a:ext cx="540000" cy="360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4" name="矢印: 下 53">
              <a:extLst>
                <a:ext uri="{FF2B5EF4-FFF2-40B4-BE49-F238E27FC236}">
                  <a16:creationId xmlns:a16="http://schemas.microsoft.com/office/drawing/2014/main" id="{85D81577-D2D2-455B-841A-CA32DEAD1EF5}"/>
                </a:ext>
              </a:extLst>
            </p:cNvPr>
            <p:cNvSpPr/>
            <p:nvPr/>
          </p:nvSpPr>
          <p:spPr>
            <a:xfrm>
              <a:off x="4144583" y="5522369"/>
              <a:ext cx="540000" cy="360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29D71871-8147-41E6-80E5-9282EEEEAF57}"/>
              </a:ext>
            </a:extLst>
          </p:cNvPr>
          <p:cNvGrpSpPr/>
          <p:nvPr/>
        </p:nvGrpSpPr>
        <p:grpSpPr>
          <a:xfrm>
            <a:off x="7360244" y="2034780"/>
            <a:ext cx="544894" cy="3840752"/>
            <a:chOff x="7439040" y="2034781"/>
            <a:chExt cx="544894" cy="3840752"/>
          </a:xfrm>
        </p:grpSpPr>
        <p:sp>
          <p:nvSpPr>
            <p:cNvPr id="18" name="矢印: 下 17">
              <a:extLst>
                <a:ext uri="{FF2B5EF4-FFF2-40B4-BE49-F238E27FC236}">
                  <a16:creationId xmlns:a16="http://schemas.microsoft.com/office/drawing/2014/main" id="{D96F1448-8410-40A9-86AB-43078439F5FE}"/>
                </a:ext>
              </a:extLst>
            </p:cNvPr>
            <p:cNvSpPr/>
            <p:nvPr/>
          </p:nvSpPr>
          <p:spPr>
            <a:xfrm>
              <a:off x="7443934" y="2034781"/>
              <a:ext cx="540000" cy="360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矢印: 下 19">
              <a:extLst>
                <a:ext uri="{FF2B5EF4-FFF2-40B4-BE49-F238E27FC236}">
                  <a16:creationId xmlns:a16="http://schemas.microsoft.com/office/drawing/2014/main" id="{24354266-4C49-4CD7-85F2-CAC1655BA600}"/>
                </a:ext>
              </a:extLst>
            </p:cNvPr>
            <p:cNvSpPr/>
            <p:nvPr/>
          </p:nvSpPr>
          <p:spPr>
            <a:xfrm>
              <a:off x="7439040" y="3184320"/>
              <a:ext cx="540000" cy="360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" name="矢印: 下 33">
              <a:extLst>
                <a:ext uri="{FF2B5EF4-FFF2-40B4-BE49-F238E27FC236}">
                  <a16:creationId xmlns:a16="http://schemas.microsoft.com/office/drawing/2014/main" id="{B49B222B-B566-46BB-89F7-BD836613B01D}"/>
                </a:ext>
              </a:extLst>
            </p:cNvPr>
            <p:cNvSpPr/>
            <p:nvPr/>
          </p:nvSpPr>
          <p:spPr>
            <a:xfrm>
              <a:off x="7439040" y="4357660"/>
              <a:ext cx="540000" cy="360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5" name="矢印: 下 54">
              <a:extLst>
                <a:ext uri="{FF2B5EF4-FFF2-40B4-BE49-F238E27FC236}">
                  <a16:creationId xmlns:a16="http://schemas.microsoft.com/office/drawing/2014/main" id="{FDF61081-142A-4896-A10A-E02AA7345DC3}"/>
                </a:ext>
              </a:extLst>
            </p:cNvPr>
            <p:cNvSpPr/>
            <p:nvPr/>
          </p:nvSpPr>
          <p:spPr>
            <a:xfrm>
              <a:off x="7439040" y="5515533"/>
              <a:ext cx="540000" cy="360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30110005-8B9A-483C-A8AD-5EC8CD2550BA}"/>
              </a:ext>
            </a:extLst>
          </p:cNvPr>
          <p:cNvGrpSpPr/>
          <p:nvPr/>
        </p:nvGrpSpPr>
        <p:grpSpPr>
          <a:xfrm>
            <a:off x="10308464" y="2021240"/>
            <a:ext cx="540000" cy="3862507"/>
            <a:chOff x="10367913" y="2019862"/>
            <a:chExt cx="540000" cy="3862507"/>
          </a:xfrm>
        </p:grpSpPr>
        <p:sp>
          <p:nvSpPr>
            <p:cNvPr id="32" name="矢印: 下 31">
              <a:extLst>
                <a:ext uri="{FF2B5EF4-FFF2-40B4-BE49-F238E27FC236}">
                  <a16:creationId xmlns:a16="http://schemas.microsoft.com/office/drawing/2014/main" id="{58166C28-DD68-44DB-8422-60C9D202AC23}"/>
                </a:ext>
              </a:extLst>
            </p:cNvPr>
            <p:cNvSpPr/>
            <p:nvPr/>
          </p:nvSpPr>
          <p:spPr>
            <a:xfrm>
              <a:off x="10367913" y="2019862"/>
              <a:ext cx="540000" cy="360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" name="矢印: 下 32">
              <a:extLst>
                <a:ext uri="{FF2B5EF4-FFF2-40B4-BE49-F238E27FC236}">
                  <a16:creationId xmlns:a16="http://schemas.microsoft.com/office/drawing/2014/main" id="{8B54C4B3-FEA6-4892-B963-182D13BF61D4}"/>
                </a:ext>
              </a:extLst>
            </p:cNvPr>
            <p:cNvSpPr/>
            <p:nvPr/>
          </p:nvSpPr>
          <p:spPr>
            <a:xfrm>
              <a:off x="10367913" y="3193395"/>
              <a:ext cx="540000" cy="360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" name="矢印: 下 34">
              <a:extLst>
                <a:ext uri="{FF2B5EF4-FFF2-40B4-BE49-F238E27FC236}">
                  <a16:creationId xmlns:a16="http://schemas.microsoft.com/office/drawing/2014/main" id="{801236F9-405E-4089-9D0F-4E8812DEBA67}"/>
                </a:ext>
              </a:extLst>
            </p:cNvPr>
            <p:cNvSpPr/>
            <p:nvPr/>
          </p:nvSpPr>
          <p:spPr>
            <a:xfrm>
              <a:off x="10367913" y="4359563"/>
              <a:ext cx="540000" cy="360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6" name="矢印: 下 55">
              <a:extLst>
                <a:ext uri="{FF2B5EF4-FFF2-40B4-BE49-F238E27FC236}">
                  <a16:creationId xmlns:a16="http://schemas.microsoft.com/office/drawing/2014/main" id="{51222D2A-2392-403F-BFA1-9E84FD1585D8}"/>
                </a:ext>
              </a:extLst>
            </p:cNvPr>
            <p:cNvSpPr/>
            <p:nvPr/>
          </p:nvSpPr>
          <p:spPr>
            <a:xfrm>
              <a:off x="10367913" y="5522369"/>
              <a:ext cx="540000" cy="360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0B65267E-4D12-4023-BC06-AA8BA8646FC4}"/>
              </a:ext>
            </a:extLst>
          </p:cNvPr>
          <p:cNvSpPr/>
          <p:nvPr/>
        </p:nvSpPr>
        <p:spPr>
          <a:xfrm>
            <a:off x="255166" y="4789131"/>
            <a:ext cx="2808000" cy="6480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b="1" i="0" u="sng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外国人患者受入れ拠点医療機関と</a:t>
            </a:r>
            <a:endParaRPr lang="en-US" altLang="ja-JP" sz="1200" b="1" i="0" u="sng" dirty="0">
              <a:solidFill>
                <a:srgbClr val="333333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200" b="1" i="0" u="sng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外国人患者受入れ地域拠点医療機関を検索</a:t>
            </a:r>
            <a:endParaRPr lang="en-US" altLang="ja-JP" sz="1200" b="1" i="0" u="sng" dirty="0">
              <a:solidFill>
                <a:srgbClr val="333333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11243A5C-0F76-4994-81F8-3E51480501D1}"/>
              </a:ext>
            </a:extLst>
          </p:cNvPr>
          <p:cNvSpPr/>
          <p:nvPr/>
        </p:nvSpPr>
        <p:spPr>
          <a:xfrm>
            <a:off x="3207165" y="5937220"/>
            <a:ext cx="2808000" cy="864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ja-JP" altLang="en-US" sz="1400" b="0" i="0" u="sng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外国人の方への支援情報</a:t>
            </a:r>
            <a:endParaRPr lang="en-US" altLang="ja-JP" sz="1400" b="0" i="0" u="sng" dirty="0">
              <a:solidFill>
                <a:srgbClr val="333333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600" b="0" i="0" dirty="0">
              <a:solidFill>
                <a:srgbClr val="333333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200" b="1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▷</a:t>
            </a:r>
            <a:r>
              <a:rPr lang="ja-JP" altLang="en-US" sz="1200" b="1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「多言語対応可能な医療機関検索」</a:t>
            </a:r>
            <a:endParaRPr lang="en-US" altLang="ja-JP" sz="1200" b="1" dirty="0">
              <a:solidFill>
                <a:srgbClr val="333333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1200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200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JNTO</a:t>
            </a:r>
            <a:r>
              <a:rPr lang="ja-JP" altLang="en-US" sz="1200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の検索サイト）</a:t>
            </a:r>
            <a:endParaRPr lang="en-US" altLang="ja-JP" sz="1200" dirty="0">
              <a:solidFill>
                <a:srgbClr val="333333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50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en-US" altLang="ja-JP" sz="1100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100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対応言語：英語・中国語・韓国語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9" name="四角形: 角を丸くする 58">
            <a:extLst>
              <a:ext uri="{FF2B5EF4-FFF2-40B4-BE49-F238E27FC236}">
                <a16:creationId xmlns:a16="http://schemas.microsoft.com/office/drawing/2014/main" id="{3F9EF0EB-7239-4494-BB23-17DDAEB8EF0A}"/>
              </a:ext>
            </a:extLst>
          </p:cNvPr>
          <p:cNvSpPr/>
          <p:nvPr/>
        </p:nvSpPr>
        <p:spPr>
          <a:xfrm>
            <a:off x="6223582" y="5934766"/>
            <a:ext cx="2808000" cy="864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b="0" i="0" u="sng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医療機関向け支援サービス</a:t>
            </a:r>
            <a:endParaRPr lang="en-US" altLang="ja-JP" sz="1400" b="0" i="0" u="sng" dirty="0">
              <a:solidFill>
                <a:srgbClr val="333333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800" b="0" i="0" u="sng" dirty="0">
              <a:solidFill>
                <a:srgbClr val="333333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200" b="1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▷</a:t>
            </a:r>
            <a:r>
              <a:rPr lang="ja-JP" altLang="en-US" sz="1200" b="1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「大阪府</a:t>
            </a:r>
            <a:r>
              <a:rPr lang="en-US" altLang="ja-JP" sz="1200" b="1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24</a:t>
            </a:r>
            <a:r>
              <a:rPr lang="ja-JP" altLang="en-US" sz="1200" b="1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時間多言語遠隔医療</a:t>
            </a:r>
            <a:endParaRPr lang="en-US" altLang="ja-JP" sz="1200" b="1" dirty="0">
              <a:solidFill>
                <a:srgbClr val="333333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200" b="1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通訳」</a:t>
            </a:r>
            <a:r>
              <a:rPr lang="ja-JP" altLang="en-US" sz="1200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（制度案内）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0" name="四角形: 角を丸くする 59">
            <a:extLst>
              <a:ext uri="{FF2B5EF4-FFF2-40B4-BE49-F238E27FC236}">
                <a16:creationId xmlns:a16="http://schemas.microsoft.com/office/drawing/2014/main" id="{9CA99BE2-A8DB-45B6-9390-2EF746C40026}"/>
              </a:ext>
            </a:extLst>
          </p:cNvPr>
          <p:cNvSpPr/>
          <p:nvPr/>
        </p:nvSpPr>
        <p:spPr>
          <a:xfrm>
            <a:off x="9175581" y="5934766"/>
            <a:ext cx="2808000" cy="864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ja-JP" altLang="en-US" sz="1400" b="0" i="0" u="sng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医療機関向け支援サービス</a:t>
            </a:r>
            <a:endParaRPr lang="en-US" altLang="ja-JP" sz="1400" b="0" i="0" u="sng" dirty="0">
              <a:solidFill>
                <a:srgbClr val="333333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800" b="0" i="0" u="sng" dirty="0">
              <a:solidFill>
                <a:srgbClr val="333333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200" b="1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▷</a:t>
            </a:r>
            <a:r>
              <a:rPr lang="ja-JP" altLang="en-US" sz="1200" b="1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「大阪府外国人患者受入れにおける</a:t>
            </a:r>
            <a:endParaRPr lang="en-US" altLang="ja-JP" sz="1200" b="1" dirty="0">
              <a:solidFill>
                <a:srgbClr val="333333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200" b="1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医療機関・薬局向けワンストップ</a:t>
            </a:r>
            <a:endParaRPr lang="en-US" altLang="ja-JP" sz="1200" b="1" dirty="0">
              <a:solidFill>
                <a:srgbClr val="333333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200" b="1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相談窓口」</a:t>
            </a:r>
            <a:r>
              <a:rPr lang="ja-JP" altLang="en-US" sz="1200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（制度案内）</a:t>
            </a:r>
            <a:endParaRPr lang="en-US" altLang="ja-JP" sz="1200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スライド番号プレースホルダー 3">
            <a:extLst>
              <a:ext uri="{FF2B5EF4-FFF2-40B4-BE49-F238E27FC236}">
                <a16:creationId xmlns:a16="http://schemas.microsoft.com/office/drawing/2014/main" id="{0AD49FE7-B53F-4284-B482-43FA2590A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98268" y="6501937"/>
            <a:ext cx="2228850" cy="365125"/>
          </a:xfrm>
        </p:spPr>
        <p:txBody>
          <a:bodyPr/>
          <a:lstStyle/>
          <a:p>
            <a:fld id="{9C763CC3-4F4B-4DE4-BC75-6467D8367FDC}" type="slidenum">
              <a:rPr kumimoji="1" lang="ja-JP" altLang="en-US" sz="1800" smtClean="0"/>
              <a:pPr/>
              <a:t>4</a:t>
            </a:fld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237844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597</Words>
  <Application>Microsoft Office PowerPoint</Application>
  <PresentationFormat>ワイド画面</PresentationFormat>
  <Paragraphs>105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HG丸ｺﾞｼｯｸM-PRO</vt:lpstr>
      <vt:lpstr>UD デジタル 教科書体 NK-B</vt:lpstr>
      <vt:lpstr>UD デジタル 教科書体 NK-R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原　慎太郎</dc:creator>
  <cp:lastModifiedBy>原　慎太郎</cp:lastModifiedBy>
  <cp:revision>94</cp:revision>
  <cp:lastPrinted>2024-09-05T01:50:16Z</cp:lastPrinted>
  <dcterms:created xsi:type="dcterms:W3CDTF">2024-09-04T00:39:33Z</dcterms:created>
  <dcterms:modified xsi:type="dcterms:W3CDTF">2024-09-27T02:07:03Z</dcterms:modified>
</cp:coreProperties>
</file>