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18"/>
  </p:notesMasterIdLst>
  <p:handoutMasterIdLst>
    <p:handoutMasterId r:id="rId19"/>
  </p:handoutMasterIdLst>
  <p:sldIdLst>
    <p:sldId id="390" r:id="rId5"/>
    <p:sldId id="434" r:id="rId6"/>
    <p:sldId id="454" r:id="rId7"/>
    <p:sldId id="448" r:id="rId8"/>
    <p:sldId id="300" r:id="rId9"/>
    <p:sldId id="285" r:id="rId10"/>
    <p:sldId id="440" r:id="rId11"/>
    <p:sldId id="452" r:id="rId12"/>
    <p:sldId id="442" r:id="rId13"/>
    <p:sldId id="451" r:id="rId14"/>
    <p:sldId id="441" r:id="rId15"/>
    <p:sldId id="436" r:id="rId16"/>
    <p:sldId id="449"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7C80"/>
    <a:srgbClr val="FF2F34"/>
    <a:srgbClr val="F79A71"/>
    <a:srgbClr val="FEF9F4"/>
    <a:srgbClr val="E46C0A"/>
    <a:srgbClr val="B4B9B8"/>
    <a:srgbClr val="E3B9B8"/>
    <a:srgbClr val="C8B9B8"/>
    <a:srgbClr val="DCB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81" autoAdjust="0"/>
    <p:restoredTop sz="91921" autoAdjust="0"/>
  </p:normalViewPr>
  <p:slideViewPr>
    <p:cSldViewPr>
      <p:cViewPr varScale="1">
        <p:scale>
          <a:sx n="74" d="100"/>
          <a:sy n="74" d="100"/>
        </p:scale>
        <p:origin x="102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49" d="100"/>
          <a:sy n="49" d="100"/>
        </p:scale>
        <p:origin x="-2916"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来阪外客数の推移</a:t>
            </a:r>
            <a:endParaRPr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c:rich>
      </c:tx>
      <c:layout>
        <c:manualLayout>
          <c:xMode val="edge"/>
          <c:yMode val="edge"/>
          <c:x val="0.34783605504063797"/>
          <c:y val="7.2331501846499016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title>
    <c:autoTitleDeleted val="0"/>
    <c:plotArea>
      <c:layout>
        <c:manualLayout>
          <c:layoutTarget val="inner"/>
          <c:xMode val="edge"/>
          <c:yMode val="edge"/>
          <c:x val="7.4708729961529566E-2"/>
          <c:y val="0.17714402692367531"/>
          <c:w val="0.91475431185900469"/>
          <c:h val="0.6902743954865177"/>
        </c:manualLayout>
      </c:layout>
      <c:barChart>
        <c:barDir val="col"/>
        <c:grouping val="stacked"/>
        <c:varyColors val="0"/>
        <c:ser>
          <c:idx val="1"/>
          <c:order val="0"/>
          <c:tx>
            <c:strRef>
              <c:f>Sheet1!$C$1</c:f>
              <c:strCache>
                <c:ptCount val="1"/>
                <c:pt idx="0">
                  <c:v>その他</c:v>
                </c:pt>
              </c:strCache>
            </c:strRef>
          </c:tx>
          <c:spPr>
            <a:solidFill>
              <a:srgbClr val="FF99FF"/>
            </a:solidFill>
            <a:ln>
              <a:noFill/>
            </a:ln>
            <a:effectLst/>
          </c:spPr>
          <c:invertIfNegative val="0"/>
          <c:dPt>
            <c:idx val="7"/>
            <c:invertIfNegative val="0"/>
            <c:bubble3D val="0"/>
            <c:spPr>
              <a:solidFill>
                <a:srgbClr val="FF99FF"/>
              </a:solidFill>
              <a:ln>
                <a:noFill/>
              </a:ln>
              <a:effectLst/>
            </c:spPr>
            <c:extLst>
              <c:ext xmlns:c16="http://schemas.microsoft.com/office/drawing/2014/chart" uri="{C3380CC4-5D6E-409C-BE32-E72D297353CC}">
                <c16:uniqueId val="{00000001-2E55-449F-B040-EFA974ED8108}"/>
              </c:ext>
            </c:extLst>
          </c:dPt>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Sheet1!$C$2:$C$11</c:f>
              <c:numCache>
                <c:formatCode>#,##0_);[Red]\(#,##0\)</c:formatCode>
                <c:ptCount val="10"/>
                <c:pt idx="0">
                  <c:v>168256</c:v>
                </c:pt>
                <c:pt idx="1">
                  <c:v>180791</c:v>
                </c:pt>
                <c:pt idx="2">
                  <c:v>103824</c:v>
                </c:pt>
                <c:pt idx="3">
                  <c:v>222193</c:v>
                </c:pt>
                <c:pt idx="4">
                  <c:v>299070</c:v>
                </c:pt>
                <c:pt idx="5">
                  <c:v>355991</c:v>
                </c:pt>
                <c:pt idx="6">
                  <c:v>648589</c:v>
                </c:pt>
                <c:pt idx="7">
                  <c:v>814104</c:v>
                </c:pt>
                <c:pt idx="8">
                  <c:v>1000000</c:v>
                </c:pt>
                <c:pt idx="9">
                  <c:v>1052361</c:v>
                </c:pt>
              </c:numCache>
            </c:numRef>
          </c:val>
          <c:extLst>
            <c:ext xmlns:c16="http://schemas.microsoft.com/office/drawing/2014/chart" uri="{C3380CC4-5D6E-409C-BE32-E72D297353CC}">
              <c16:uniqueId val="{00000002-2E55-449F-B040-EFA974ED8108}"/>
            </c:ext>
          </c:extLst>
        </c:ser>
        <c:ser>
          <c:idx val="2"/>
          <c:order val="1"/>
          <c:tx>
            <c:strRef>
              <c:f>Sheet1!$D$1</c:f>
              <c:strCache>
                <c:ptCount val="1"/>
                <c:pt idx="0">
                  <c:v>オーストラリア</c:v>
                </c:pt>
              </c:strCache>
            </c:strRef>
          </c:tx>
          <c:spPr>
            <a:solidFill>
              <a:schemeClr val="accent3"/>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Sheet1!$D$2:$D$11</c:f>
              <c:numCache>
                <c:formatCode>#,##0_);[Red]\(#,##0\)</c:formatCode>
                <c:ptCount val="10"/>
                <c:pt idx="0">
                  <c:v>51645</c:v>
                </c:pt>
                <c:pt idx="1">
                  <c:v>50117</c:v>
                </c:pt>
                <c:pt idx="2">
                  <c:v>37393</c:v>
                </c:pt>
                <c:pt idx="3">
                  <c:v>47679</c:v>
                </c:pt>
                <c:pt idx="4">
                  <c:v>58452</c:v>
                </c:pt>
                <c:pt idx="5">
                  <c:v>99574</c:v>
                </c:pt>
                <c:pt idx="6">
                  <c:v>151401</c:v>
                </c:pt>
                <c:pt idx="7">
                  <c:v>195732</c:v>
                </c:pt>
                <c:pt idx="8">
                  <c:v>213000</c:v>
                </c:pt>
                <c:pt idx="9">
                  <c:v>242521.16</c:v>
                </c:pt>
              </c:numCache>
            </c:numRef>
          </c:val>
          <c:extLst>
            <c:ext xmlns:c16="http://schemas.microsoft.com/office/drawing/2014/chart" uri="{C3380CC4-5D6E-409C-BE32-E72D297353CC}">
              <c16:uniqueId val="{00000003-2E55-449F-B040-EFA974ED8108}"/>
            </c:ext>
          </c:extLst>
        </c:ser>
        <c:ser>
          <c:idx val="3"/>
          <c:order val="2"/>
          <c:tx>
            <c:strRef>
              <c:f>Sheet1!$E$1</c:f>
              <c:strCache>
                <c:ptCount val="1"/>
                <c:pt idx="0">
                  <c:v>カナダ</c:v>
                </c:pt>
              </c:strCache>
            </c:strRef>
          </c:tx>
          <c:spPr>
            <a:solidFill>
              <a:schemeClr val="accent4"/>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Sheet1!$E$2:$E$11</c:f>
              <c:numCache>
                <c:formatCode>#,##0_);[Red]\(#,##0\)</c:formatCode>
                <c:ptCount val="10"/>
                <c:pt idx="0">
                  <c:v>32384</c:v>
                </c:pt>
                <c:pt idx="1">
                  <c:v>38786</c:v>
                </c:pt>
                <c:pt idx="2">
                  <c:v>20665</c:v>
                </c:pt>
                <c:pt idx="3">
                  <c:v>21657</c:v>
                </c:pt>
                <c:pt idx="4">
                  <c:v>31164</c:v>
                </c:pt>
                <c:pt idx="5">
                  <c:v>38950</c:v>
                </c:pt>
                <c:pt idx="6">
                  <c:v>62381</c:v>
                </c:pt>
                <c:pt idx="7">
                  <c:v>91871</c:v>
                </c:pt>
                <c:pt idx="8">
                  <c:v>104000</c:v>
                </c:pt>
                <c:pt idx="9">
                  <c:v>126289.20000000001</c:v>
                </c:pt>
              </c:numCache>
            </c:numRef>
          </c:val>
          <c:extLst>
            <c:ext xmlns:c16="http://schemas.microsoft.com/office/drawing/2014/chart" uri="{C3380CC4-5D6E-409C-BE32-E72D297353CC}">
              <c16:uniqueId val="{00000004-2E55-449F-B040-EFA974ED8108}"/>
            </c:ext>
          </c:extLst>
        </c:ser>
        <c:ser>
          <c:idx val="4"/>
          <c:order val="3"/>
          <c:tx>
            <c:strRef>
              <c:f>Sheet1!$F$1</c:f>
              <c:strCache>
                <c:ptCount val="1"/>
                <c:pt idx="0">
                  <c:v>アメリカ</c:v>
                </c:pt>
              </c:strCache>
            </c:strRef>
          </c:tx>
          <c:spPr>
            <a:solidFill>
              <a:schemeClr val="accent5"/>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Sheet1!$F$2:$F$11</c:f>
              <c:numCache>
                <c:formatCode>#,##0_);[Red]\(#,##0\)</c:formatCode>
                <c:ptCount val="10"/>
                <c:pt idx="0">
                  <c:v>119686</c:v>
                </c:pt>
                <c:pt idx="1">
                  <c:v>117812</c:v>
                </c:pt>
                <c:pt idx="2">
                  <c:v>89410</c:v>
                </c:pt>
                <c:pt idx="3">
                  <c:v>93889</c:v>
                </c:pt>
                <c:pt idx="4">
                  <c:v>119892</c:v>
                </c:pt>
                <c:pt idx="5">
                  <c:v>156042</c:v>
                </c:pt>
                <c:pt idx="6">
                  <c:v>237563</c:v>
                </c:pt>
                <c:pt idx="7">
                  <c:v>319024</c:v>
                </c:pt>
                <c:pt idx="8">
                  <c:v>359000</c:v>
                </c:pt>
                <c:pt idx="9">
                  <c:v>415182.70399999997</c:v>
                </c:pt>
              </c:numCache>
            </c:numRef>
          </c:val>
          <c:extLst>
            <c:ext xmlns:c16="http://schemas.microsoft.com/office/drawing/2014/chart" uri="{C3380CC4-5D6E-409C-BE32-E72D297353CC}">
              <c16:uniqueId val="{00000005-2E55-449F-B040-EFA974ED8108}"/>
            </c:ext>
          </c:extLst>
        </c:ser>
        <c:ser>
          <c:idx val="5"/>
          <c:order val="4"/>
          <c:tx>
            <c:strRef>
              <c:f>Sheet1!$G$1</c:f>
              <c:strCache>
                <c:ptCount val="1"/>
                <c:pt idx="0">
                  <c:v>ドイツ</c:v>
                </c:pt>
              </c:strCache>
            </c:strRef>
          </c:tx>
          <c:spPr>
            <a:solidFill>
              <a:schemeClr val="accent6"/>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Sheet1!$G$2:$G$11</c:f>
              <c:numCache>
                <c:formatCode>#,##0_);[Red]\(#,##0\)</c:formatCode>
                <c:ptCount val="10"/>
                <c:pt idx="0">
                  <c:v>25238</c:v>
                </c:pt>
                <c:pt idx="1">
                  <c:v>27359</c:v>
                </c:pt>
                <c:pt idx="2">
                  <c:v>14539</c:v>
                </c:pt>
                <c:pt idx="3">
                  <c:v>16770</c:v>
                </c:pt>
                <c:pt idx="4">
                  <c:v>23016</c:v>
                </c:pt>
                <c:pt idx="5">
                  <c:v>27350</c:v>
                </c:pt>
                <c:pt idx="6">
                  <c:v>50521</c:v>
                </c:pt>
                <c:pt idx="7">
                  <c:v>62377</c:v>
                </c:pt>
                <c:pt idx="8">
                  <c:v>62000</c:v>
                </c:pt>
                <c:pt idx="9">
                  <c:v>75798.271999999997</c:v>
                </c:pt>
              </c:numCache>
            </c:numRef>
          </c:val>
          <c:extLst>
            <c:ext xmlns:c16="http://schemas.microsoft.com/office/drawing/2014/chart" uri="{C3380CC4-5D6E-409C-BE32-E72D297353CC}">
              <c16:uniqueId val="{00000006-2E55-449F-B040-EFA974ED8108}"/>
            </c:ext>
          </c:extLst>
        </c:ser>
        <c:ser>
          <c:idx val="6"/>
          <c:order val="5"/>
          <c:tx>
            <c:strRef>
              <c:f>Sheet1!$H$1</c:f>
              <c:strCache>
                <c:ptCount val="1"/>
                <c:pt idx="0">
                  <c:v>フランス</c:v>
                </c:pt>
              </c:strCache>
            </c:strRef>
          </c:tx>
          <c:spPr>
            <a:solidFill>
              <a:schemeClr val="accent1">
                <a:lumMod val="60000"/>
              </a:schemeClr>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Sheet1!$H$2:$H$11</c:f>
              <c:numCache>
                <c:formatCode>#,##0_);[Red]\(#,##0\)</c:formatCode>
                <c:ptCount val="10"/>
                <c:pt idx="0">
                  <c:v>30651</c:v>
                </c:pt>
                <c:pt idx="1">
                  <c:v>31108</c:v>
                </c:pt>
                <c:pt idx="2">
                  <c:v>16988</c:v>
                </c:pt>
                <c:pt idx="3">
                  <c:v>20605</c:v>
                </c:pt>
                <c:pt idx="4">
                  <c:v>31908</c:v>
                </c:pt>
                <c:pt idx="5">
                  <c:v>49107</c:v>
                </c:pt>
                <c:pt idx="6">
                  <c:v>76927</c:v>
                </c:pt>
                <c:pt idx="7">
                  <c:v>100450</c:v>
                </c:pt>
                <c:pt idx="8">
                  <c:v>108000</c:v>
                </c:pt>
                <c:pt idx="9">
                  <c:v>126226.944</c:v>
                </c:pt>
              </c:numCache>
            </c:numRef>
          </c:val>
          <c:extLst>
            <c:ext xmlns:c16="http://schemas.microsoft.com/office/drawing/2014/chart" uri="{C3380CC4-5D6E-409C-BE32-E72D297353CC}">
              <c16:uniqueId val="{00000007-2E55-449F-B040-EFA974ED8108}"/>
            </c:ext>
          </c:extLst>
        </c:ser>
        <c:ser>
          <c:idx val="7"/>
          <c:order val="6"/>
          <c:tx>
            <c:strRef>
              <c:f>Sheet1!$I$1</c:f>
              <c:strCache>
                <c:ptCount val="1"/>
                <c:pt idx="0">
                  <c:v>イギリス</c:v>
                </c:pt>
              </c:strCache>
            </c:strRef>
          </c:tx>
          <c:spPr>
            <a:solidFill>
              <a:schemeClr val="accent2">
                <a:lumMod val="60000"/>
              </a:schemeClr>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Sheet1!$I$2:$I$11</c:f>
              <c:numCache>
                <c:formatCode>#,##0_);[Red]\(#,##0\)</c:formatCode>
                <c:ptCount val="10"/>
                <c:pt idx="0">
                  <c:v>27582</c:v>
                </c:pt>
                <c:pt idx="1">
                  <c:v>31288</c:v>
                </c:pt>
                <c:pt idx="2">
                  <c:v>19614</c:v>
                </c:pt>
                <c:pt idx="3">
                  <c:v>19661</c:v>
                </c:pt>
                <c:pt idx="4">
                  <c:v>26852</c:v>
                </c:pt>
                <c:pt idx="5">
                  <c:v>33669</c:v>
                </c:pt>
                <c:pt idx="6">
                  <c:v>48804</c:v>
                </c:pt>
                <c:pt idx="7">
                  <c:v>55528</c:v>
                </c:pt>
                <c:pt idx="8">
                  <c:v>57000</c:v>
                </c:pt>
                <c:pt idx="9">
                  <c:v>61118.156999999999</c:v>
                </c:pt>
              </c:numCache>
            </c:numRef>
          </c:val>
          <c:extLst>
            <c:ext xmlns:c16="http://schemas.microsoft.com/office/drawing/2014/chart" uri="{C3380CC4-5D6E-409C-BE32-E72D297353CC}">
              <c16:uniqueId val="{00000008-2E55-449F-B040-EFA974ED8108}"/>
            </c:ext>
          </c:extLst>
        </c:ser>
        <c:ser>
          <c:idx val="8"/>
          <c:order val="7"/>
          <c:tx>
            <c:strRef>
              <c:f>Sheet1!$J$1</c:f>
              <c:strCache>
                <c:ptCount val="1"/>
                <c:pt idx="0">
                  <c:v>インド</c:v>
                </c:pt>
              </c:strCache>
            </c:strRef>
          </c:tx>
          <c:spPr>
            <a:solidFill>
              <a:schemeClr val="accent3">
                <a:lumMod val="60000"/>
              </a:schemeClr>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Sheet1!$J$2:$J$11</c:f>
              <c:numCache>
                <c:formatCode>#,##0_);[Red]\(#,##0\)</c:formatCode>
                <c:ptCount val="10"/>
                <c:pt idx="0">
                  <c:v>6844</c:v>
                </c:pt>
                <c:pt idx="1">
                  <c:v>7703</c:v>
                </c:pt>
                <c:pt idx="2">
                  <c:v>6198</c:v>
                </c:pt>
                <c:pt idx="3">
                  <c:v>6674</c:v>
                </c:pt>
                <c:pt idx="4">
                  <c:v>8861</c:v>
                </c:pt>
                <c:pt idx="5">
                  <c:v>17505</c:v>
                </c:pt>
                <c:pt idx="6">
                  <c:v>24960</c:v>
                </c:pt>
                <c:pt idx="7">
                  <c:v>30708</c:v>
                </c:pt>
                <c:pt idx="8">
                  <c:v>37000</c:v>
                </c:pt>
                <c:pt idx="9">
                  <c:v>38661.279000000002</c:v>
                </c:pt>
              </c:numCache>
            </c:numRef>
          </c:val>
          <c:extLst>
            <c:ext xmlns:c16="http://schemas.microsoft.com/office/drawing/2014/chart" uri="{C3380CC4-5D6E-409C-BE32-E72D297353CC}">
              <c16:uniqueId val="{00000009-2E55-449F-B040-EFA974ED8108}"/>
            </c:ext>
          </c:extLst>
        </c:ser>
        <c:ser>
          <c:idx val="9"/>
          <c:order val="8"/>
          <c:tx>
            <c:strRef>
              <c:f>Sheet1!$K$1</c:f>
              <c:strCache>
                <c:ptCount val="1"/>
                <c:pt idx="0">
                  <c:v>マレーシア</c:v>
                </c:pt>
              </c:strCache>
            </c:strRef>
          </c:tx>
          <c:spPr>
            <a:solidFill>
              <a:schemeClr val="accent4">
                <a:lumMod val="60000"/>
              </a:schemeClr>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Sheet1!$K$2:$K$11</c:f>
              <c:numCache>
                <c:formatCode>#,##0_);[Red]\(#,##0\)</c:formatCode>
                <c:ptCount val="10"/>
                <c:pt idx="0">
                  <c:v>25421</c:v>
                </c:pt>
                <c:pt idx="1">
                  <c:v>36646</c:v>
                </c:pt>
                <c:pt idx="2">
                  <c:v>18341</c:v>
                </c:pt>
                <c:pt idx="3">
                  <c:v>30984</c:v>
                </c:pt>
                <c:pt idx="4">
                  <c:v>48014</c:v>
                </c:pt>
                <c:pt idx="5">
                  <c:v>98311</c:v>
                </c:pt>
                <c:pt idx="6">
                  <c:v>175238</c:v>
                </c:pt>
                <c:pt idx="7">
                  <c:v>184987</c:v>
                </c:pt>
                <c:pt idx="8">
                  <c:v>215000</c:v>
                </c:pt>
                <c:pt idx="9">
                  <c:v>225281.16</c:v>
                </c:pt>
              </c:numCache>
            </c:numRef>
          </c:val>
          <c:extLst>
            <c:ext xmlns:c16="http://schemas.microsoft.com/office/drawing/2014/chart" uri="{C3380CC4-5D6E-409C-BE32-E72D297353CC}">
              <c16:uniqueId val="{0000000A-2E55-449F-B040-EFA974ED8108}"/>
            </c:ext>
          </c:extLst>
        </c:ser>
        <c:ser>
          <c:idx val="10"/>
          <c:order val="9"/>
          <c:tx>
            <c:strRef>
              <c:f>Sheet1!$L$1</c:f>
              <c:strCache>
                <c:ptCount val="1"/>
                <c:pt idx="0">
                  <c:v>シンガポール</c:v>
                </c:pt>
              </c:strCache>
            </c:strRef>
          </c:tx>
          <c:spPr>
            <a:solidFill>
              <a:schemeClr val="accent5">
                <a:lumMod val="60000"/>
              </a:schemeClr>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Sheet1!$L$2:$L$11</c:f>
              <c:numCache>
                <c:formatCode>#,##0_);[Red]\(#,##0\)</c:formatCode>
                <c:ptCount val="10"/>
                <c:pt idx="0">
                  <c:v>33402</c:v>
                </c:pt>
                <c:pt idx="1">
                  <c:v>40354</c:v>
                </c:pt>
                <c:pt idx="2">
                  <c:v>13028</c:v>
                </c:pt>
                <c:pt idx="3">
                  <c:v>23605</c:v>
                </c:pt>
                <c:pt idx="4">
                  <c:v>34260</c:v>
                </c:pt>
                <c:pt idx="5">
                  <c:v>56535</c:v>
                </c:pt>
                <c:pt idx="6">
                  <c:v>91867</c:v>
                </c:pt>
                <c:pt idx="7">
                  <c:v>95396</c:v>
                </c:pt>
                <c:pt idx="8">
                  <c:v>125000</c:v>
                </c:pt>
                <c:pt idx="9">
                  <c:v>157420.79999999999</c:v>
                </c:pt>
              </c:numCache>
            </c:numRef>
          </c:val>
          <c:extLst>
            <c:ext xmlns:c16="http://schemas.microsoft.com/office/drawing/2014/chart" uri="{C3380CC4-5D6E-409C-BE32-E72D297353CC}">
              <c16:uniqueId val="{0000000B-2E55-449F-B040-EFA974ED8108}"/>
            </c:ext>
          </c:extLst>
        </c:ser>
        <c:ser>
          <c:idx val="11"/>
          <c:order val="10"/>
          <c:tx>
            <c:strRef>
              <c:f>Sheet1!$M$1</c:f>
              <c:strCache>
                <c:ptCount val="1"/>
                <c:pt idx="0">
                  <c:v>タイ</c:v>
                </c:pt>
              </c:strCache>
            </c:strRef>
          </c:tx>
          <c:spPr>
            <a:solidFill>
              <a:schemeClr val="accent6">
                <a:lumMod val="60000"/>
              </a:schemeClr>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Sheet1!$M$2:$M$11</c:f>
              <c:numCache>
                <c:formatCode>#,##0_);[Red]\(#,##0\)</c:formatCode>
                <c:ptCount val="10"/>
                <c:pt idx="0">
                  <c:v>58589</c:v>
                </c:pt>
                <c:pt idx="1">
                  <c:v>58877</c:v>
                </c:pt>
                <c:pt idx="2">
                  <c:v>32763</c:v>
                </c:pt>
                <c:pt idx="3">
                  <c:v>63075</c:v>
                </c:pt>
                <c:pt idx="4">
                  <c:v>130649</c:v>
                </c:pt>
                <c:pt idx="5">
                  <c:v>149268</c:v>
                </c:pt>
                <c:pt idx="6">
                  <c:v>207505</c:v>
                </c:pt>
                <c:pt idx="7">
                  <c:v>270134</c:v>
                </c:pt>
                <c:pt idx="8">
                  <c:v>298000</c:v>
                </c:pt>
                <c:pt idx="9">
                  <c:v>324929.91999999998</c:v>
                </c:pt>
              </c:numCache>
            </c:numRef>
          </c:val>
          <c:extLst>
            <c:ext xmlns:c16="http://schemas.microsoft.com/office/drawing/2014/chart" uri="{C3380CC4-5D6E-409C-BE32-E72D297353CC}">
              <c16:uniqueId val="{0000000C-2E55-449F-B040-EFA974ED8108}"/>
            </c:ext>
          </c:extLst>
        </c:ser>
        <c:ser>
          <c:idx val="12"/>
          <c:order val="11"/>
          <c:tx>
            <c:strRef>
              <c:f>Sheet1!$N$1</c:f>
              <c:strCache>
                <c:ptCount val="1"/>
                <c:pt idx="0">
                  <c:v>香港</c:v>
                </c:pt>
              </c:strCache>
            </c:strRef>
          </c:tx>
          <c:spPr>
            <a:solidFill>
              <a:schemeClr val="accent1">
                <a:lumMod val="80000"/>
                <a:lumOff val="20000"/>
              </a:schemeClr>
            </a:solidFill>
            <a:ln>
              <a:noFill/>
            </a:ln>
            <a:effectLst/>
          </c:spPr>
          <c:invertIfNegative val="0"/>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Sheet1!$N$2:$N$11</c:f>
              <c:numCache>
                <c:formatCode>#,##0_);[Red]\(#,##0\)</c:formatCode>
                <c:ptCount val="10"/>
                <c:pt idx="0">
                  <c:v>88115</c:v>
                </c:pt>
                <c:pt idx="1">
                  <c:v>106316</c:v>
                </c:pt>
                <c:pt idx="2">
                  <c:v>97419</c:v>
                </c:pt>
                <c:pt idx="3">
                  <c:v>93925</c:v>
                </c:pt>
                <c:pt idx="4">
                  <c:v>175282</c:v>
                </c:pt>
                <c:pt idx="5">
                  <c:v>265755</c:v>
                </c:pt>
                <c:pt idx="6">
                  <c:v>538011</c:v>
                </c:pt>
                <c:pt idx="7">
                  <c:v>626214</c:v>
                </c:pt>
                <c:pt idx="8">
                  <c:v>741000</c:v>
                </c:pt>
                <c:pt idx="9">
                  <c:v>717536.3</c:v>
                </c:pt>
              </c:numCache>
            </c:numRef>
          </c:val>
          <c:extLst>
            <c:ext xmlns:c16="http://schemas.microsoft.com/office/drawing/2014/chart" uri="{C3380CC4-5D6E-409C-BE32-E72D297353CC}">
              <c16:uniqueId val="{0000000D-2E55-449F-B040-EFA974ED8108}"/>
            </c:ext>
          </c:extLst>
        </c:ser>
        <c:ser>
          <c:idx val="13"/>
          <c:order val="12"/>
          <c:tx>
            <c:strRef>
              <c:f>Sheet1!$O$1</c:f>
              <c:strCache>
                <c:ptCount val="1"/>
                <c:pt idx="0">
                  <c:v>台湾</c:v>
                </c:pt>
              </c:strCache>
            </c:strRef>
          </c:tx>
          <c:spPr>
            <a:solidFill>
              <a:schemeClr val="accent2">
                <a:lumMod val="80000"/>
                <a:lumOff val="2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E-2E55-449F-B040-EFA974ED8108}"/>
                </c:ext>
              </c:extLst>
            </c:dLbl>
            <c:dLbl>
              <c:idx val="1"/>
              <c:delete val="1"/>
              <c:extLst>
                <c:ext xmlns:c15="http://schemas.microsoft.com/office/drawing/2012/chart" uri="{CE6537A1-D6FC-4f65-9D91-7224C49458BB}"/>
                <c:ext xmlns:c16="http://schemas.microsoft.com/office/drawing/2014/chart" uri="{C3380CC4-5D6E-409C-BE32-E72D297353CC}">
                  <c16:uniqueId val="{0000000F-2E55-449F-B040-EFA974ED8108}"/>
                </c:ext>
              </c:extLst>
            </c:dLbl>
            <c:dLbl>
              <c:idx val="2"/>
              <c:delete val="1"/>
              <c:extLst>
                <c:ext xmlns:c15="http://schemas.microsoft.com/office/drawing/2012/chart" uri="{CE6537A1-D6FC-4f65-9D91-7224C49458BB}"/>
                <c:ext xmlns:c16="http://schemas.microsoft.com/office/drawing/2014/chart" uri="{C3380CC4-5D6E-409C-BE32-E72D297353CC}">
                  <c16:uniqueId val="{00000010-2E55-449F-B040-EFA974ED8108}"/>
                </c:ext>
              </c:extLst>
            </c:dLbl>
            <c:dLbl>
              <c:idx val="3"/>
              <c:delete val="1"/>
              <c:extLst>
                <c:ext xmlns:c15="http://schemas.microsoft.com/office/drawing/2012/chart" uri="{CE6537A1-D6FC-4f65-9D91-7224C49458BB}"/>
                <c:ext xmlns:c16="http://schemas.microsoft.com/office/drawing/2014/chart" uri="{C3380CC4-5D6E-409C-BE32-E72D297353CC}">
                  <c16:uniqueId val="{00000011-2E55-449F-B040-EFA974ED8108}"/>
                </c:ext>
              </c:extLst>
            </c:dLbl>
            <c:dLbl>
              <c:idx val="4"/>
              <c:delete val="1"/>
              <c:extLst>
                <c:ext xmlns:c15="http://schemas.microsoft.com/office/drawing/2012/chart" uri="{CE6537A1-D6FC-4f65-9D91-7224C49458BB}"/>
                <c:ext xmlns:c16="http://schemas.microsoft.com/office/drawing/2014/chart" uri="{C3380CC4-5D6E-409C-BE32-E72D297353CC}">
                  <c16:uniqueId val="{00000012-2E55-449F-B040-EFA974ED8108}"/>
                </c:ext>
              </c:extLst>
            </c:dLbl>
            <c:dLbl>
              <c:idx val="5"/>
              <c:delete val="1"/>
              <c:extLst>
                <c:ext xmlns:c15="http://schemas.microsoft.com/office/drawing/2012/chart" uri="{CE6537A1-D6FC-4f65-9D91-7224C49458BB}"/>
                <c:ext xmlns:c16="http://schemas.microsoft.com/office/drawing/2014/chart" uri="{C3380CC4-5D6E-409C-BE32-E72D297353CC}">
                  <c16:uniqueId val="{00000013-2E55-449F-B040-EFA974ED8108}"/>
                </c:ext>
              </c:extLst>
            </c:dLbl>
            <c:dLbl>
              <c:idx val="6"/>
              <c:delete val="1"/>
              <c:extLst>
                <c:ext xmlns:c15="http://schemas.microsoft.com/office/drawing/2012/chart" uri="{CE6537A1-D6FC-4f65-9D91-7224C49458BB}"/>
                <c:ext xmlns:c16="http://schemas.microsoft.com/office/drawing/2014/chart" uri="{C3380CC4-5D6E-409C-BE32-E72D297353CC}">
                  <c16:uniqueId val="{00000014-2E55-449F-B040-EFA974ED8108}"/>
                </c:ext>
              </c:extLst>
            </c:dLbl>
            <c:dLbl>
              <c:idx val="7"/>
              <c:delete val="1"/>
              <c:extLst>
                <c:ext xmlns:c15="http://schemas.microsoft.com/office/drawing/2012/chart" uri="{CE6537A1-D6FC-4f65-9D91-7224C49458BB}"/>
                <c:ext xmlns:c16="http://schemas.microsoft.com/office/drawing/2014/chart" uri="{C3380CC4-5D6E-409C-BE32-E72D297353CC}">
                  <c16:uniqueId val="{00000015-2E55-449F-B040-EFA974ED8108}"/>
                </c:ext>
              </c:extLst>
            </c:dLbl>
            <c:dLbl>
              <c:idx val="8"/>
              <c:delete val="1"/>
              <c:extLst>
                <c:ext xmlns:c15="http://schemas.microsoft.com/office/drawing/2012/chart" uri="{CE6537A1-D6FC-4f65-9D91-7224C49458BB}"/>
                <c:ext xmlns:c16="http://schemas.microsoft.com/office/drawing/2014/chart" uri="{C3380CC4-5D6E-409C-BE32-E72D297353CC}">
                  <c16:uniqueId val="{00000016-2E55-449F-B040-EFA974ED8108}"/>
                </c:ext>
              </c:extLst>
            </c:dLbl>
            <c:dLbl>
              <c:idx val="9"/>
              <c:layout>
                <c:manualLayout>
                  <c:x val="-3.4820457018498473E-2"/>
                  <c:y val="5.9612527956085124E-3"/>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17-2E55-449F-B040-EFA974ED8108}"/>
                </c:ext>
              </c:extLst>
            </c:dLbl>
            <c:spPr>
              <a:solidFill>
                <a:prstClr val="white"/>
              </a:solidFill>
              <a:ln>
                <a:solidFill>
                  <a:prstClr val="black">
                    <a:lumMod val="25000"/>
                    <a:lumOff val="75000"/>
                  </a:prstClr>
                </a:solid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ja-JP"/>
              </a:p>
            </c:txPr>
            <c:showLegendKey val="0"/>
            <c:showVal val="0"/>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Sheet1!$O$2:$O$11</c:f>
              <c:numCache>
                <c:formatCode>#,##0_);[Red]\(#,##0\)</c:formatCode>
                <c:ptCount val="10"/>
                <c:pt idx="0">
                  <c:v>242757</c:v>
                </c:pt>
                <c:pt idx="1">
                  <c:v>300582</c:v>
                </c:pt>
                <c:pt idx="2">
                  <c:v>240542</c:v>
                </c:pt>
                <c:pt idx="3">
                  <c:v>304877</c:v>
                </c:pt>
                <c:pt idx="4">
                  <c:v>530597</c:v>
                </c:pt>
                <c:pt idx="5">
                  <c:v>679157</c:v>
                </c:pt>
                <c:pt idx="6">
                  <c:v>1054042</c:v>
                </c:pt>
                <c:pt idx="7">
                  <c:v>1255787</c:v>
                </c:pt>
                <c:pt idx="8">
                  <c:v>1400000</c:v>
                </c:pt>
                <c:pt idx="9">
                  <c:v>1222615.3059999999</c:v>
                </c:pt>
              </c:numCache>
            </c:numRef>
          </c:val>
          <c:extLst>
            <c:ext xmlns:c16="http://schemas.microsoft.com/office/drawing/2014/chart" uri="{C3380CC4-5D6E-409C-BE32-E72D297353CC}">
              <c16:uniqueId val="{00000018-2E55-449F-B040-EFA974ED8108}"/>
            </c:ext>
          </c:extLst>
        </c:ser>
        <c:ser>
          <c:idx val="14"/>
          <c:order val="13"/>
          <c:tx>
            <c:strRef>
              <c:f>Sheet1!$P$1</c:f>
              <c:strCache>
                <c:ptCount val="1"/>
                <c:pt idx="0">
                  <c:v>韓国</c:v>
                </c:pt>
              </c:strCache>
            </c:strRef>
          </c:tx>
          <c:spPr>
            <a:solidFill>
              <a:schemeClr val="accent3">
                <a:lumMod val="80000"/>
                <a:lumOff val="2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9-2E55-449F-B040-EFA974ED8108}"/>
                </c:ext>
              </c:extLst>
            </c:dLbl>
            <c:dLbl>
              <c:idx val="1"/>
              <c:delete val="1"/>
              <c:extLst>
                <c:ext xmlns:c15="http://schemas.microsoft.com/office/drawing/2012/chart" uri="{CE6537A1-D6FC-4f65-9D91-7224C49458BB}"/>
                <c:ext xmlns:c16="http://schemas.microsoft.com/office/drawing/2014/chart" uri="{C3380CC4-5D6E-409C-BE32-E72D297353CC}">
                  <c16:uniqueId val="{0000001A-2E55-449F-B040-EFA974ED8108}"/>
                </c:ext>
              </c:extLst>
            </c:dLbl>
            <c:dLbl>
              <c:idx val="2"/>
              <c:delete val="1"/>
              <c:extLst>
                <c:ext xmlns:c15="http://schemas.microsoft.com/office/drawing/2012/chart" uri="{CE6537A1-D6FC-4f65-9D91-7224C49458BB}"/>
                <c:ext xmlns:c16="http://schemas.microsoft.com/office/drawing/2014/chart" uri="{C3380CC4-5D6E-409C-BE32-E72D297353CC}">
                  <c16:uniqueId val="{0000001B-2E55-449F-B040-EFA974ED8108}"/>
                </c:ext>
              </c:extLst>
            </c:dLbl>
            <c:dLbl>
              <c:idx val="3"/>
              <c:delete val="1"/>
              <c:extLst>
                <c:ext xmlns:c15="http://schemas.microsoft.com/office/drawing/2012/chart" uri="{CE6537A1-D6FC-4f65-9D91-7224C49458BB}"/>
                <c:ext xmlns:c16="http://schemas.microsoft.com/office/drawing/2014/chart" uri="{C3380CC4-5D6E-409C-BE32-E72D297353CC}">
                  <c16:uniqueId val="{0000001C-2E55-449F-B040-EFA974ED8108}"/>
                </c:ext>
              </c:extLst>
            </c:dLbl>
            <c:dLbl>
              <c:idx val="4"/>
              <c:delete val="1"/>
              <c:extLst>
                <c:ext xmlns:c15="http://schemas.microsoft.com/office/drawing/2012/chart" uri="{CE6537A1-D6FC-4f65-9D91-7224C49458BB}"/>
                <c:ext xmlns:c16="http://schemas.microsoft.com/office/drawing/2014/chart" uri="{C3380CC4-5D6E-409C-BE32-E72D297353CC}">
                  <c16:uniqueId val="{0000001D-2E55-449F-B040-EFA974ED8108}"/>
                </c:ext>
              </c:extLst>
            </c:dLbl>
            <c:dLbl>
              <c:idx val="5"/>
              <c:delete val="1"/>
              <c:extLst>
                <c:ext xmlns:c15="http://schemas.microsoft.com/office/drawing/2012/chart" uri="{CE6537A1-D6FC-4f65-9D91-7224C49458BB}"/>
                <c:ext xmlns:c16="http://schemas.microsoft.com/office/drawing/2014/chart" uri="{C3380CC4-5D6E-409C-BE32-E72D297353CC}">
                  <c16:uniqueId val="{0000001E-2E55-449F-B040-EFA974ED8108}"/>
                </c:ext>
              </c:extLst>
            </c:dLbl>
            <c:dLbl>
              <c:idx val="6"/>
              <c:delete val="1"/>
              <c:extLst>
                <c:ext xmlns:c15="http://schemas.microsoft.com/office/drawing/2012/chart" uri="{CE6537A1-D6FC-4f65-9D91-7224C49458BB}"/>
                <c:ext xmlns:c16="http://schemas.microsoft.com/office/drawing/2014/chart" uri="{C3380CC4-5D6E-409C-BE32-E72D297353CC}">
                  <c16:uniqueId val="{0000001F-2E55-449F-B040-EFA974ED8108}"/>
                </c:ext>
              </c:extLst>
            </c:dLbl>
            <c:dLbl>
              <c:idx val="7"/>
              <c:delete val="1"/>
              <c:extLst>
                <c:ext xmlns:c15="http://schemas.microsoft.com/office/drawing/2012/chart" uri="{CE6537A1-D6FC-4f65-9D91-7224C49458BB}"/>
                <c:ext xmlns:c16="http://schemas.microsoft.com/office/drawing/2014/chart" uri="{C3380CC4-5D6E-409C-BE32-E72D297353CC}">
                  <c16:uniqueId val="{00000020-2E55-449F-B040-EFA974ED8108}"/>
                </c:ext>
              </c:extLst>
            </c:dLbl>
            <c:dLbl>
              <c:idx val="8"/>
              <c:delete val="1"/>
              <c:extLst>
                <c:ext xmlns:c15="http://schemas.microsoft.com/office/drawing/2012/chart" uri="{CE6537A1-D6FC-4f65-9D91-7224C49458BB}"/>
                <c:ext xmlns:c16="http://schemas.microsoft.com/office/drawing/2014/chart" uri="{C3380CC4-5D6E-409C-BE32-E72D297353CC}">
                  <c16:uniqueId val="{00000021-2E55-449F-B040-EFA974ED8108}"/>
                </c:ext>
              </c:extLst>
            </c:dLbl>
            <c:dLbl>
              <c:idx val="9"/>
              <c:layout>
                <c:manualLayout>
                  <c:x val="-3.4820457018498369E-2"/>
                  <c:y val="-1.3909589856419862E-2"/>
                </c:manualLayout>
              </c:layout>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gd name="adj1" fmla="val 46559"/>
                        <a:gd name="adj2" fmla="val 80558"/>
                      </a:avLst>
                    </a:prstGeom>
                    <a:noFill/>
                    <a:ln>
                      <a:noFill/>
                    </a:ln>
                  </c15:spPr>
                  <c15:layout/>
                </c:ext>
                <c:ext xmlns:c16="http://schemas.microsoft.com/office/drawing/2014/chart" uri="{C3380CC4-5D6E-409C-BE32-E72D297353CC}">
                  <c16:uniqueId val="{00000022-2E55-449F-B040-EFA974ED810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Sheet1!$P$2:$P$11</c:f>
              <c:numCache>
                <c:formatCode>#,##0_);[Red]\(#,##0\)</c:formatCode>
                <c:ptCount val="10"/>
                <c:pt idx="0">
                  <c:v>365596</c:v>
                </c:pt>
                <c:pt idx="1">
                  <c:v>589167</c:v>
                </c:pt>
                <c:pt idx="2">
                  <c:v>370224</c:v>
                </c:pt>
                <c:pt idx="3">
                  <c:v>447910</c:v>
                </c:pt>
                <c:pt idx="4">
                  <c:v>578129</c:v>
                </c:pt>
                <c:pt idx="5">
                  <c:v>721286</c:v>
                </c:pt>
                <c:pt idx="6">
                  <c:v>1080325</c:v>
                </c:pt>
                <c:pt idx="7">
                  <c:v>1576702</c:v>
                </c:pt>
                <c:pt idx="8">
                  <c:v>2410000</c:v>
                </c:pt>
                <c:pt idx="9">
                  <c:v>2389847.784</c:v>
                </c:pt>
              </c:numCache>
            </c:numRef>
          </c:val>
          <c:extLst>
            <c:ext xmlns:c16="http://schemas.microsoft.com/office/drawing/2014/chart" uri="{C3380CC4-5D6E-409C-BE32-E72D297353CC}">
              <c16:uniqueId val="{00000023-2E55-449F-B040-EFA974ED8108}"/>
            </c:ext>
          </c:extLst>
        </c:ser>
        <c:ser>
          <c:idx val="15"/>
          <c:order val="14"/>
          <c:tx>
            <c:strRef>
              <c:f>Sheet1!$Q$1</c:f>
              <c:strCache>
                <c:ptCount val="1"/>
                <c:pt idx="0">
                  <c:v>中国</c:v>
                </c:pt>
              </c:strCache>
            </c:strRef>
          </c:tx>
          <c:spPr>
            <a:solidFill>
              <a:schemeClr val="accent4">
                <a:lumMod val="80000"/>
                <a:lumOff val="2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24-2E55-449F-B040-EFA974ED8108}"/>
                </c:ext>
              </c:extLst>
            </c:dLbl>
            <c:dLbl>
              <c:idx val="1"/>
              <c:delete val="1"/>
              <c:extLst>
                <c:ext xmlns:c15="http://schemas.microsoft.com/office/drawing/2012/chart" uri="{CE6537A1-D6FC-4f65-9D91-7224C49458BB}"/>
                <c:ext xmlns:c16="http://schemas.microsoft.com/office/drawing/2014/chart" uri="{C3380CC4-5D6E-409C-BE32-E72D297353CC}">
                  <c16:uniqueId val="{00000025-2E55-449F-B040-EFA974ED8108}"/>
                </c:ext>
              </c:extLst>
            </c:dLbl>
            <c:dLbl>
              <c:idx val="2"/>
              <c:delete val="1"/>
              <c:extLst>
                <c:ext xmlns:c15="http://schemas.microsoft.com/office/drawing/2012/chart" uri="{CE6537A1-D6FC-4f65-9D91-7224C49458BB}"/>
                <c:ext xmlns:c16="http://schemas.microsoft.com/office/drawing/2014/chart" uri="{C3380CC4-5D6E-409C-BE32-E72D297353CC}">
                  <c16:uniqueId val="{00000026-2E55-449F-B040-EFA974ED8108}"/>
                </c:ext>
              </c:extLst>
            </c:dLbl>
            <c:dLbl>
              <c:idx val="3"/>
              <c:delete val="1"/>
              <c:extLst>
                <c:ext xmlns:c15="http://schemas.microsoft.com/office/drawing/2012/chart" uri="{CE6537A1-D6FC-4f65-9D91-7224C49458BB}"/>
                <c:ext xmlns:c16="http://schemas.microsoft.com/office/drawing/2014/chart" uri="{C3380CC4-5D6E-409C-BE32-E72D297353CC}">
                  <c16:uniqueId val="{00000027-2E55-449F-B040-EFA974ED8108}"/>
                </c:ext>
              </c:extLst>
            </c:dLbl>
            <c:dLbl>
              <c:idx val="4"/>
              <c:delete val="1"/>
              <c:extLst>
                <c:ext xmlns:c15="http://schemas.microsoft.com/office/drawing/2012/chart" uri="{CE6537A1-D6FC-4f65-9D91-7224C49458BB}"/>
                <c:ext xmlns:c16="http://schemas.microsoft.com/office/drawing/2014/chart" uri="{C3380CC4-5D6E-409C-BE32-E72D297353CC}">
                  <c16:uniqueId val="{00000028-2E55-449F-B040-EFA974ED8108}"/>
                </c:ext>
              </c:extLst>
            </c:dLbl>
            <c:dLbl>
              <c:idx val="5"/>
              <c:delete val="1"/>
              <c:extLst>
                <c:ext xmlns:c15="http://schemas.microsoft.com/office/drawing/2012/chart" uri="{CE6537A1-D6FC-4f65-9D91-7224C49458BB}"/>
                <c:ext xmlns:c16="http://schemas.microsoft.com/office/drawing/2014/chart" uri="{C3380CC4-5D6E-409C-BE32-E72D297353CC}">
                  <c16:uniqueId val="{00000029-2E55-449F-B040-EFA974ED8108}"/>
                </c:ext>
              </c:extLst>
            </c:dLbl>
            <c:dLbl>
              <c:idx val="6"/>
              <c:delete val="1"/>
              <c:extLst>
                <c:ext xmlns:c15="http://schemas.microsoft.com/office/drawing/2012/chart" uri="{CE6537A1-D6FC-4f65-9D91-7224C49458BB}"/>
                <c:ext xmlns:c16="http://schemas.microsoft.com/office/drawing/2014/chart" uri="{C3380CC4-5D6E-409C-BE32-E72D297353CC}">
                  <c16:uniqueId val="{0000002A-2E55-449F-B040-EFA974ED8108}"/>
                </c:ext>
              </c:extLst>
            </c:dLbl>
            <c:dLbl>
              <c:idx val="7"/>
              <c:delete val="1"/>
              <c:extLst>
                <c:ext xmlns:c15="http://schemas.microsoft.com/office/drawing/2012/chart" uri="{CE6537A1-D6FC-4f65-9D91-7224C49458BB}"/>
                <c:ext xmlns:c16="http://schemas.microsoft.com/office/drawing/2014/chart" uri="{C3380CC4-5D6E-409C-BE32-E72D297353CC}">
                  <c16:uniqueId val="{0000002B-2E55-449F-B040-EFA974ED8108}"/>
                </c:ext>
              </c:extLst>
            </c:dLbl>
            <c:dLbl>
              <c:idx val="8"/>
              <c:delete val="1"/>
              <c:extLst>
                <c:ext xmlns:c15="http://schemas.microsoft.com/office/drawing/2012/chart" uri="{CE6537A1-D6FC-4f65-9D91-7224C49458BB}"/>
                <c:ext xmlns:c16="http://schemas.microsoft.com/office/drawing/2014/chart" uri="{C3380CC4-5D6E-409C-BE32-E72D297353CC}">
                  <c16:uniqueId val="{0000002C-2E55-449F-B040-EFA974ED8108}"/>
                </c:ext>
              </c:extLst>
            </c:dLbl>
            <c:dLbl>
              <c:idx val="9"/>
              <c:layout>
                <c:manualLayout>
                  <c:x val="-3.6271309394269133E-2"/>
                  <c:y val="-1.0336749762253973E-2"/>
                </c:manualLayout>
              </c:layout>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ja-JP"/>
                </a:p>
              </c:txPr>
              <c:dLblPos val="ct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gd name="adj1" fmla="val 55547"/>
                        <a:gd name="adj2" fmla="val -3313"/>
                      </a:avLst>
                    </a:prstGeom>
                    <a:noFill/>
                    <a:ln>
                      <a:noFill/>
                    </a:ln>
                  </c15:spPr>
                  <c15:layout/>
                </c:ext>
                <c:ext xmlns:c16="http://schemas.microsoft.com/office/drawing/2014/chart" uri="{C3380CC4-5D6E-409C-BE32-E72D297353CC}">
                  <c16:uniqueId val="{0000002D-2E55-449F-B040-EFA974ED810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Sheet1!$A$2:$A$11</c:f>
              <c:strCache>
                <c:ptCount val="10"/>
                <c:pt idx="0">
                  <c:v>2009年</c:v>
                </c:pt>
                <c:pt idx="1">
                  <c:v>2010年</c:v>
                </c:pt>
                <c:pt idx="2">
                  <c:v>2011年</c:v>
                </c:pt>
                <c:pt idx="3">
                  <c:v>2012年</c:v>
                </c:pt>
                <c:pt idx="4">
                  <c:v>2013年</c:v>
                </c:pt>
                <c:pt idx="5">
                  <c:v>2014年</c:v>
                </c:pt>
                <c:pt idx="6">
                  <c:v>2015年</c:v>
                </c:pt>
                <c:pt idx="7">
                  <c:v>2016年</c:v>
                </c:pt>
                <c:pt idx="8">
                  <c:v>2017年</c:v>
                </c:pt>
                <c:pt idx="9">
                  <c:v>2018年</c:v>
                </c:pt>
              </c:strCache>
            </c:strRef>
          </c:cat>
          <c:val>
            <c:numRef>
              <c:f>Sheet1!$Q$2:$Q$11</c:f>
              <c:numCache>
                <c:formatCode>#,##0_);[Red]\(#,##0\)</c:formatCode>
                <c:ptCount val="10"/>
                <c:pt idx="0">
                  <c:v>421566</c:v>
                </c:pt>
                <c:pt idx="1">
                  <c:v>731771</c:v>
                </c:pt>
                <c:pt idx="2">
                  <c:v>501722</c:v>
                </c:pt>
                <c:pt idx="3">
                  <c:v>614788</c:v>
                </c:pt>
                <c:pt idx="4">
                  <c:v>528969</c:v>
                </c:pt>
                <c:pt idx="5">
                  <c:v>1009092</c:v>
                </c:pt>
                <c:pt idx="6">
                  <c:v>2715942</c:v>
                </c:pt>
                <c:pt idx="7">
                  <c:v>3728834</c:v>
                </c:pt>
                <c:pt idx="8">
                  <c:v>4024000</c:v>
                </c:pt>
                <c:pt idx="9">
                  <c:v>4550358.4620000003</c:v>
                </c:pt>
              </c:numCache>
            </c:numRef>
          </c:val>
          <c:extLst>
            <c:ext xmlns:c16="http://schemas.microsoft.com/office/drawing/2014/chart" uri="{C3380CC4-5D6E-409C-BE32-E72D297353CC}">
              <c16:uniqueId val="{0000002E-2E55-449F-B040-EFA974ED8108}"/>
            </c:ext>
          </c:extLst>
        </c:ser>
        <c:dLbls>
          <c:showLegendKey val="0"/>
          <c:showVal val="0"/>
          <c:showCatName val="0"/>
          <c:showSerName val="0"/>
          <c:showPercent val="0"/>
          <c:showBubbleSize val="0"/>
        </c:dLbls>
        <c:gapWidth val="150"/>
        <c:overlap val="100"/>
        <c:axId val="298323384"/>
        <c:axId val="298323776"/>
      </c:barChart>
      <c:catAx>
        <c:axId val="298323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298323776"/>
        <c:crosses val="autoZero"/>
        <c:auto val="1"/>
        <c:lblAlgn val="ctr"/>
        <c:lblOffset val="100"/>
        <c:noMultiLvlLbl val="0"/>
      </c:catAx>
      <c:valAx>
        <c:axId val="298323776"/>
        <c:scaling>
          <c:orientation val="minMax"/>
          <c:max val="120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298323384"/>
        <c:crosses val="autoZero"/>
        <c:crossBetween val="between"/>
        <c:dispUnits>
          <c:builtInUnit val="tenThousands"/>
          <c:dispUnitsLbl>
            <c:layout>
              <c:manualLayout>
                <c:xMode val="edge"/>
                <c:yMode val="edge"/>
                <c:x val="0.90801728201571474"/>
                <c:y val="8.2966353594327039E-2"/>
              </c:manualLayout>
            </c:layout>
            <c:tx>
              <c:rich>
                <a:bodyPr rot="0" spcFirstLastPara="1" vertOverflow="ellipsis" wrap="square" anchor="ctr" anchorCtr="1"/>
                <a:lstStyle/>
                <a:p>
                  <a:pPr>
                    <a:defRPr sz="1330" b="0" i="0" u="none" strike="noStrike" kern="1200"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pP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万人）</a:t>
                  </a:r>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c:rich>
            </c:tx>
            <c:spPr>
              <a:noFill/>
              <a:ln>
                <a:noFill/>
              </a:ln>
              <a:effectLst/>
            </c:spPr>
            <c:txPr>
              <a:bodyPr rot="0" spcFirstLastPara="1" vertOverflow="ellipsis" wrap="square" anchor="ctr" anchorCtr="1"/>
              <a:lstStyle/>
              <a:p>
                <a:pPr>
                  <a:defRPr sz="1330" b="0" i="0" u="none" strike="noStrike" kern="1200"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ispUnitsLbl>
        </c:dispUnits>
      </c:valAx>
      <c:spPr>
        <a:noFill/>
        <a:ln w="25400">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image" Target="../media/image5.jpeg"/></Relationships>
</file>

<file path=ppt/drawings/drawing1.xml><?xml version="1.0" encoding="utf-8"?>
<c:userShapes xmlns:c="http://schemas.openxmlformats.org/drawingml/2006/chart">
  <cdr:relSizeAnchor xmlns:cdr="http://schemas.openxmlformats.org/drawingml/2006/chartDrawing">
    <cdr:from>
      <cdr:x>0.09249</cdr:x>
      <cdr:y>0.70193</cdr:y>
    </cdr:from>
    <cdr:to>
      <cdr:x>0.16322</cdr:x>
      <cdr:y>0.7526</cdr:y>
    </cdr:to>
    <cdr:sp macro="" textlink="">
      <cdr:nvSpPr>
        <cdr:cNvPr id="2" name="テキスト ボックス 1"/>
        <cdr:cNvSpPr txBox="1"/>
      </cdr:nvSpPr>
      <cdr:spPr>
        <a:xfrm xmlns:a="http://schemas.openxmlformats.org/drawingml/2006/main">
          <a:off x="809641" y="4486245"/>
          <a:ext cx="619134" cy="3238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dirty="0" smtClean="0"/>
            <a:t>170</a:t>
          </a:r>
          <a:endParaRPr lang="ja-JP" altLang="en-US" sz="1800" dirty="0"/>
        </a:p>
      </cdr:txBody>
    </cdr:sp>
  </cdr:relSizeAnchor>
  <cdr:relSizeAnchor xmlns:cdr="http://schemas.openxmlformats.org/drawingml/2006/chartDrawing">
    <cdr:from>
      <cdr:x>0.17822</cdr:x>
      <cdr:y>0.6781</cdr:y>
    </cdr:from>
    <cdr:to>
      <cdr:x>0.24895</cdr:x>
      <cdr:y>0.72877</cdr:y>
    </cdr:to>
    <cdr:sp macro="" textlink="">
      <cdr:nvSpPr>
        <cdr:cNvPr id="3" name="テキスト ボックス 2"/>
        <cdr:cNvSpPr txBox="1"/>
      </cdr:nvSpPr>
      <cdr:spPr>
        <a:xfrm xmlns:a="http://schemas.openxmlformats.org/drawingml/2006/main">
          <a:off x="1541767" y="4140579"/>
          <a:ext cx="611894" cy="3093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dirty="0" smtClean="0"/>
            <a:t>23</a:t>
          </a:r>
          <a:r>
            <a:rPr lang="en-US" altLang="ja-JP" sz="1800" dirty="0"/>
            <a:t>5</a:t>
          </a:r>
          <a:endParaRPr lang="ja-JP" altLang="en-US" sz="1800" dirty="0"/>
        </a:p>
      </cdr:txBody>
    </cdr:sp>
  </cdr:relSizeAnchor>
  <cdr:relSizeAnchor xmlns:cdr="http://schemas.openxmlformats.org/drawingml/2006/chartDrawing">
    <cdr:from>
      <cdr:x>0.27242</cdr:x>
      <cdr:y>0.71686</cdr:y>
    </cdr:from>
    <cdr:to>
      <cdr:x>0.34315</cdr:x>
      <cdr:y>0.76753</cdr:y>
    </cdr:to>
    <cdr:sp macro="" textlink="">
      <cdr:nvSpPr>
        <cdr:cNvPr id="4" name="テキスト ボックス 3"/>
        <cdr:cNvSpPr txBox="1"/>
      </cdr:nvSpPr>
      <cdr:spPr>
        <a:xfrm xmlns:a="http://schemas.openxmlformats.org/drawingml/2006/main">
          <a:off x="2356763" y="4377279"/>
          <a:ext cx="611894" cy="3093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dirty="0" smtClean="0"/>
            <a:t>15</a:t>
          </a:r>
          <a:r>
            <a:rPr lang="en-US" altLang="ja-JP" sz="1800" dirty="0"/>
            <a:t>8</a:t>
          </a:r>
          <a:endParaRPr lang="ja-JP" altLang="en-US" sz="1800" dirty="0"/>
        </a:p>
      </cdr:txBody>
    </cdr:sp>
  </cdr:relSizeAnchor>
  <cdr:relSizeAnchor xmlns:cdr="http://schemas.openxmlformats.org/drawingml/2006/chartDrawing">
    <cdr:from>
      <cdr:x>0.36626</cdr:x>
      <cdr:y>0.6934</cdr:y>
    </cdr:from>
    <cdr:to>
      <cdr:x>0.43699</cdr:x>
      <cdr:y>0.74407</cdr:y>
    </cdr:to>
    <cdr:sp macro="" textlink="">
      <cdr:nvSpPr>
        <cdr:cNvPr id="5" name="テキスト ボックス 4"/>
        <cdr:cNvSpPr txBox="1"/>
      </cdr:nvSpPr>
      <cdr:spPr>
        <a:xfrm xmlns:a="http://schemas.openxmlformats.org/drawingml/2006/main">
          <a:off x="3168566" y="4234029"/>
          <a:ext cx="611894" cy="3093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dirty="0" smtClean="0"/>
            <a:t>20</a:t>
          </a:r>
          <a:r>
            <a:rPr lang="en-US" altLang="ja-JP" sz="1800" dirty="0"/>
            <a:t>3</a:t>
          </a:r>
          <a:endParaRPr lang="ja-JP" altLang="en-US" sz="1800" dirty="0"/>
        </a:p>
      </cdr:txBody>
    </cdr:sp>
  </cdr:relSizeAnchor>
  <cdr:relSizeAnchor xmlns:cdr="http://schemas.openxmlformats.org/drawingml/2006/chartDrawing">
    <cdr:from>
      <cdr:x>0.45274</cdr:x>
      <cdr:y>0.6574</cdr:y>
    </cdr:from>
    <cdr:to>
      <cdr:x>0.52347</cdr:x>
      <cdr:y>0.70806</cdr:y>
    </cdr:to>
    <cdr:sp macro="" textlink="">
      <cdr:nvSpPr>
        <cdr:cNvPr id="6" name="テキスト ボックス 5"/>
        <cdr:cNvSpPr txBox="1"/>
      </cdr:nvSpPr>
      <cdr:spPr>
        <a:xfrm xmlns:a="http://schemas.openxmlformats.org/drawingml/2006/main">
          <a:off x="3916680" y="4014154"/>
          <a:ext cx="611894" cy="3093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dirty="0" smtClean="0"/>
            <a:t>263</a:t>
          </a:r>
          <a:endParaRPr lang="ja-JP" altLang="en-US" sz="1800" dirty="0"/>
        </a:p>
      </cdr:txBody>
    </cdr:sp>
  </cdr:relSizeAnchor>
  <cdr:relSizeAnchor xmlns:cdr="http://schemas.openxmlformats.org/drawingml/2006/chartDrawing">
    <cdr:from>
      <cdr:x>0.54485</cdr:x>
      <cdr:y>0.60201</cdr:y>
    </cdr:from>
    <cdr:to>
      <cdr:x>0.61558</cdr:x>
      <cdr:y>0.65269</cdr:y>
    </cdr:to>
    <cdr:sp macro="" textlink="">
      <cdr:nvSpPr>
        <cdr:cNvPr id="7" name="テキスト ボックス 6"/>
        <cdr:cNvSpPr txBox="1"/>
      </cdr:nvSpPr>
      <cdr:spPr>
        <a:xfrm xmlns:a="http://schemas.openxmlformats.org/drawingml/2006/main">
          <a:off x="4713527" y="3675966"/>
          <a:ext cx="611894" cy="3094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dirty="0" smtClean="0"/>
            <a:t>37</a:t>
          </a:r>
          <a:r>
            <a:rPr lang="en-US" altLang="ja-JP" sz="1800" dirty="0"/>
            <a:t>6</a:t>
          </a:r>
          <a:endParaRPr lang="ja-JP" altLang="en-US" sz="1800" dirty="0"/>
        </a:p>
      </cdr:txBody>
    </cdr:sp>
  </cdr:relSizeAnchor>
  <cdr:relSizeAnchor xmlns:cdr="http://schemas.openxmlformats.org/drawingml/2006/chartDrawing">
    <cdr:from>
      <cdr:x>0.63787</cdr:x>
      <cdr:y>0.3973</cdr:y>
    </cdr:from>
    <cdr:to>
      <cdr:x>0.74125</cdr:x>
      <cdr:y>0.47343</cdr:y>
    </cdr:to>
    <cdr:sp macro="" textlink="">
      <cdr:nvSpPr>
        <cdr:cNvPr id="8" name="テキスト ボックス 7"/>
        <cdr:cNvSpPr txBox="1"/>
      </cdr:nvSpPr>
      <cdr:spPr>
        <a:xfrm xmlns:a="http://schemas.openxmlformats.org/drawingml/2006/main">
          <a:off x="5518263" y="2425975"/>
          <a:ext cx="894353" cy="4648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800" b="0" dirty="0" smtClean="0">
              <a:solidFill>
                <a:schemeClr val="tx1"/>
              </a:solidFill>
              <a:effectLst/>
            </a:rPr>
            <a:t>716</a:t>
          </a:r>
          <a:endParaRPr lang="ja-JP" altLang="en-US" sz="1800" b="0" dirty="0">
            <a:solidFill>
              <a:schemeClr val="tx1"/>
            </a:solidFill>
            <a:effectLst/>
          </a:endParaRPr>
        </a:p>
      </cdr:txBody>
    </cdr:sp>
  </cdr:relSizeAnchor>
  <cdr:relSizeAnchor xmlns:cdr="http://schemas.openxmlformats.org/drawingml/2006/chartDrawing">
    <cdr:from>
      <cdr:x>0.73326</cdr:x>
      <cdr:y>0.27564</cdr:y>
    </cdr:from>
    <cdr:to>
      <cdr:x>0.83664</cdr:x>
      <cdr:y>0.35177</cdr:y>
    </cdr:to>
    <cdr:sp macro="" textlink="">
      <cdr:nvSpPr>
        <cdr:cNvPr id="11" name="テキスト ボックス 1"/>
        <cdr:cNvSpPr txBox="1"/>
      </cdr:nvSpPr>
      <cdr:spPr>
        <a:xfrm xmlns:a="http://schemas.openxmlformats.org/drawingml/2006/main">
          <a:off x="6343520" y="1683093"/>
          <a:ext cx="894352" cy="4648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800" b="0" dirty="0" smtClean="0">
              <a:solidFill>
                <a:schemeClr val="tx1"/>
              </a:solidFill>
              <a:effectLst/>
              <a:latin typeface="+mn-lt"/>
              <a:ea typeface="Meiryo UI" panose="020B0604030504040204" pitchFamily="50" charset="-128"/>
              <a:cs typeface="Meiryo UI" panose="020B0604030504040204" pitchFamily="50" charset="-128"/>
            </a:rPr>
            <a:t>940</a:t>
          </a:r>
          <a:endParaRPr lang="ja-JP" altLang="en-US" sz="1800" b="0" dirty="0">
            <a:solidFill>
              <a:schemeClr val="tx1"/>
            </a:solidFill>
            <a:effectLst/>
            <a:latin typeface="+mn-lt"/>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0.8952</cdr:x>
      <cdr:y>0.13008</cdr:y>
    </cdr:from>
    <cdr:to>
      <cdr:x>0.97681</cdr:x>
      <cdr:y>0.18542</cdr:y>
    </cdr:to>
    <cdr:sp macro="" textlink="">
      <cdr:nvSpPr>
        <cdr:cNvPr id="10" name="テキスト ボックス 1"/>
        <cdr:cNvSpPr txBox="1"/>
      </cdr:nvSpPr>
      <cdr:spPr>
        <a:xfrm xmlns:a="http://schemas.openxmlformats.org/drawingml/2006/main">
          <a:off x="7764430" y="794313"/>
          <a:ext cx="707837" cy="337914"/>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dirty="0" smtClean="0"/>
            <a:t>1,142</a:t>
          </a:r>
          <a:endParaRPr lang="ja-JP" altLang="en-US" sz="1800" dirty="0"/>
        </a:p>
      </cdr:txBody>
    </cdr:sp>
  </cdr:relSizeAnchor>
  <cdr:relSizeAnchor xmlns:cdr="http://schemas.openxmlformats.org/drawingml/2006/chartDrawing">
    <cdr:from>
      <cdr:x>0.47484</cdr:x>
      <cdr:y>0.07874</cdr:y>
    </cdr:from>
    <cdr:to>
      <cdr:x>0.84013</cdr:x>
      <cdr:y>0.55666</cdr:y>
    </cdr:to>
    <cdr:sp macro="" textlink="">
      <cdr:nvSpPr>
        <cdr:cNvPr id="12" name="フリーフォーム 11"/>
        <cdr:cNvSpPr/>
      </cdr:nvSpPr>
      <cdr:spPr>
        <a:xfrm xmlns:a="http://schemas.openxmlformats.org/drawingml/2006/main">
          <a:off x="4107864" y="480820"/>
          <a:ext cx="3160212" cy="2918228"/>
        </a:xfrm>
        <a:custGeom xmlns:a="http://schemas.openxmlformats.org/drawingml/2006/main">
          <a:avLst/>
          <a:gdLst>
            <a:gd name="connsiteX0" fmla="*/ 0 w 2841674"/>
            <a:gd name="connsiteY0" fmla="*/ 2307101 h 2307101"/>
            <a:gd name="connsiteX1" fmla="*/ 548640 w 2841674"/>
            <a:gd name="connsiteY1" fmla="*/ 2096086 h 2307101"/>
            <a:gd name="connsiteX2" fmla="*/ 1026942 w 2841674"/>
            <a:gd name="connsiteY2" fmla="*/ 1842867 h 2307101"/>
            <a:gd name="connsiteX3" fmla="*/ 1561514 w 2841674"/>
            <a:gd name="connsiteY3" fmla="*/ 1294227 h 2307101"/>
            <a:gd name="connsiteX4" fmla="*/ 2124222 w 2841674"/>
            <a:gd name="connsiteY4" fmla="*/ 731520 h 2307101"/>
            <a:gd name="connsiteX5" fmla="*/ 2841674 w 2841674"/>
            <a:gd name="connsiteY5" fmla="*/ 0 h 2307101"/>
            <a:gd name="connsiteX6" fmla="*/ 2841674 w 2841674"/>
            <a:gd name="connsiteY6" fmla="*/ 0 h 2307101"/>
            <a:gd name="connsiteX0" fmla="*/ 0 w 2926080"/>
            <a:gd name="connsiteY0" fmla="*/ 2560320 h 2560320"/>
            <a:gd name="connsiteX1" fmla="*/ 633046 w 2926080"/>
            <a:gd name="connsiteY1" fmla="*/ 2096086 h 2560320"/>
            <a:gd name="connsiteX2" fmla="*/ 1111348 w 2926080"/>
            <a:gd name="connsiteY2" fmla="*/ 1842867 h 2560320"/>
            <a:gd name="connsiteX3" fmla="*/ 1645920 w 2926080"/>
            <a:gd name="connsiteY3" fmla="*/ 1294227 h 2560320"/>
            <a:gd name="connsiteX4" fmla="*/ 2208628 w 2926080"/>
            <a:gd name="connsiteY4" fmla="*/ 731520 h 2560320"/>
            <a:gd name="connsiteX5" fmla="*/ 2926080 w 2926080"/>
            <a:gd name="connsiteY5" fmla="*/ 0 h 2560320"/>
            <a:gd name="connsiteX6" fmla="*/ 2926080 w 2926080"/>
            <a:gd name="connsiteY6" fmla="*/ 0 h 2560320"/>
            <a:gd name="connsiteX0" fmla="*/ 0 w 2926080"/>
            <a:gd name="connsiteY0" fmla="*/ 2560320 h 2560320"/>
            <a:gd name="connsiteX1" fmla="*/ 647114 w 2926080"/>
            <a:gd name="connsiteY1" fmla="*/ 2236763 h 2560320"/>
            <a:gd name="connsiteX2" fmla="*/ 1111348 w 2926080"/>
            <a:gd name="connsiteY2" fmla="*/ 1842867 h 2560320"/>
            <a:gd name="connsiteX3" fmla="*/ 1645920 w 2926080"/>
            <a:gd name="connsiteY3" fmla="*/ 1294227 h 2560320"/>
            <a:gd name="connsiteX4" fmla="*/ 2208628 w 2926080"/>
            <a:gd name="connsiteY4" fmla="*/ 731520 h 2560320"/>
            <a:gd name="connsiteX5" fmla="*/ 2926080 w 2926080"/>
            <a:gd name="connsiteY5" fmla="*/ 0 h 2560320"/>
            <a:gd name="connsiteX6" fmla="*/ 2926080 w 2926080"/>
            <a:gd name="connsiteY6" fmla="*/ 0 h 2560320"/>
            <a:gd name="connsiteX0" fmla="*/ 0 w 2926080"/>
            <a:gd name="connsiteY0" fmla="*/ 2560320 h 2560320"/>
            <a:gd name="connsiteX1" fmla="*/ 647114 w 2926080"/>
            <a:gd name="connsiteY1" fmla="*/ 2236763 h 2560320"/>
            <a:gd name="connsiteX2" fmla="*/ 1223890 w 2926080"/>
            <a:gd name="connsiteY2" fmla="*/ 1842867 h 2560320"/>
            <a:gd name="connsiteX3" fmla="*/ 1645920 w 2926080"/>
            <a:gd name="connsiteY3" fmla="*/ 1294227 h 2560320"/>
            <a:gd name="connsiteX4" fmla="*/ 2208628 w 2926080"/>
            <a:gd name="connsiteY4" fmla="*/ 731520 h 2560320"/>
            <a:gd name="connsiteX5" fmla="*/ 2926080 w 2926080"/>
            <a:gd name="connsiteY5" fmla="*/ 0 h 2560320"/>
            <a:gd name="connsiteX6" fmla="*/ 2926080 w 2926080"/>
            <a:gd name="connsiteY6" fmla="*/ 0 h 2560320"/>
            <a:gd name="connsiteX0" fmla="*/ 0 w 2926080"/>
            <a:gd name="connsiteY0" fmla="*/ 2560320 h 2560320"/>
            <a:gd name="connsiteX1" fmla="*/ 647114 w 2926080"/>
            <a:gd name="connsiteY1" fmla="*/ 2236763 h 2560320"/>
            <a:gd name="connsiteX2" fmla="*/ 1223890 w 2926080"/>
            <a:gd name="connsiteY2" fmla="*/ 1842867 h 2560320"/>
            <a:gd name="connsiteX3" fmla="*/ 1786596 w 2926080"/>
            <a:gd name="connsiteY3" fmla="*/ 1209821 h 2560320"/>
            <a:gd name="connsiteX4" fmla="*/ 2208628 w 2926080"/>
            <a:gd name="connsiteY4" fmla="*/ 731520 h 2560320"/>
            <a:gd name="connsiteX5" fmla="*/ 2926080 w 2926080"/>
            <a:gd name="connsiteY5" fmla="*/ 0 h 2560320"/>
            <a:gd name="connsiteX6" fmla="*/ 2926080 w 2926080"/>
            <a:gd name="connsiteY6" fmla="*/ 0 h 2560320"/>
            <a:gd name="connsiteX0" fmla="*/ 0 w 2926080"/>
            <a:gd name="connsiteY0" fmla="*/ 2560320 h 2560320"/>
            <a:gd name="connsiteX1" fmla="*/ 647114 w 2926080"/>
            <a:gd name="connsiteY1" fmla="*/ 2236763 h 2560320"/>
            <a:gd name="connsiteX2" fmla="*/ 1223890 w 2926080"/>
            <a:gd name="connsiteY2" fmla="*/ 1842867 h 2560320"/>
            <a:gd name="connsiteX3" fmla="*/ 1786596 w 2926080"/>
            <a:gd name="connsiteY3" fmla="*/ 1209821 h 2560320"/>
            <a:gd name="connsiteX4" fmla="*/ 2377441 w 2926080"/>
            <a:gd name="connsiteY4" fmla="*/ 520505 h 2560320"/>
            <a:gd name="connsiteX5" fmla="*/ 2926080 w 2926080"/>
            <a:gd name="connsiteY5" fmla="*/ 0 h 2560320"/>
            <a:gd name="connsiteX6" fmla="*/ 2926080 w 2926080"/>
            <a:gd name="connsiteY6" fmla="*/ 0 h 2560320"/>
            <a:gd name="connsiteX0" fmla="*/ 0 w 2926080"/>
            <a:gd name="connsiteY0" fmla="*/ 2560320 h 2560320"/>
            <a:gd name="connsiteX1" fmla="*/ 647114 w 2926080"/>
            <a:gd name="connsiteY1" fmla="*/ 2236763 h 2560320"/>
            <a:gd name="connsiteX2" fmla="*/ 1223890 w 2926080"/>
            <a:gd name="connsiteY2" fmla="*/ 1842867 h 2560320"/>
            <a:gd name="connsiteX3" fmla="*/ 1786596 w 2926080"/>
            <a:gd name="connsiteY3" fmla="*/ 1209821 h 2560320"/>
            <a:gd name="connsiteX4" fmla="*/ 2391509 w 2926080"/>
            <a:gd name="connsiteY4" fmla="*/ 548640 h 2560320"/>
            <a:gd name="connsiteX5" fmla="*/ 2926080 w 2926080"/>
            <a:gd name="connsiteY5" fmla="*/ 0 h 2560320"/>
            <a:gd name="connsiteX6" fmla="*/ 2926080 w 2926080"/>
            <a:gd name="connsiteY6" fmla="*/ 0 h 2560320"/>
            <a:gd name="connsiteX0" fmla="*/ 0 w 2926080"/>
            <a:gd name="connsiteY0" fmla="*/ 2560320 h 2560320"/>
            <a:gd name="connsiteX1" fmla="*/ 647114 w 2926080"/>
            <a:gd name="connsiteY1" fmla="*/ 2236763 h 2560320"/>
            <a:gd name="connsiteX2" fmla="*/ 1195754 w 2926080"/>
            <a:gd name="connsiteY2" fmla="*/ 1842867 h 2560320"/>
            <a:gd name="connsiteX3" fmla="*/ 1786596 w 2926080"/>
            <a:gd name="connsiteY3" fmla="*/ 1209821 h 2560320"/>
            <a:gd name="connsiteX4" fmla="*/ 2391509 w 2926080"/>
            <a:gd name="connsiteY4" fmla="*/ 548640 h 2560320"/>
            <a:gd name="connsiteX5" fmla="*/ 2926080 w 2926080"/>
            <a:gd name="connsiteY5" fmla="*/ 0 h 2560320"/>
            <a:gd name="connsiteX6" fmla="*/ 2926080 w 2926080"/>
            <a:gd name="connsiteY6" fmla="*/ 0 h 2560320"/>
            <a:gd name="connsiteX0" fmla="*/ 0 w 2926080"/>
            <a:gd name="connsiteY0" fmla="*/ 2560320 h 2560320"/>
            <a:gd name="connsiteX1" fmla="*/ 647114 w 2926080"/>
            <a:gd name="connsiteY1" fmla="*/ 2236763 h 2560320"/>
            <a:gd name="connsiteX2" fmla="*/ 1195754 w 2926080"/>
            <a:gd name="connsiteY2" fmla="*/ 1842867 h 2560320"/>
            <a:gd name="connsiteX3" fmla="*/ 1786596 w 2926080"/>
            <a:gd name="connsiteY3" fmla="*/ 1209821 h 2560320"/>
            <a:gd name="connsiteX4" fmla="*/ 2447780 w 2926080"/>
            <a:gd name="connsiteY4" fmla="*/ 534573 h 2560320"/>
            <a:gd name="connsiteX5" fmla="*/ 2926080 w 2926080"/>
            <a:gd name="connsiteY5" fmla="*/ 0 h 2560320"/>
            <a:gd name="connsiteX6" fmla="*/ 2926080 w 2926080"/>
            <a:gd name="connsiteY6" fmla="*/ 0 h 2560320"/>
            <a:gd name="connsiteX0" fmla="*/ 0 w 2982351"/>
            <a:gd name="connsiteY0" fmla="*/ 2630658 h 2630658"/>
            <a:gd name="connsiteX1" fmla="*/ 647114 w 2982351"/>
            <a:gd name="connsiteY1" fmla="*/ 2307101 h 2630658"/>
            <a:gd name="connsiteX2" fmla="*/ 1195754 w 2982351"/>
            <a:gd name="connsiteY2" fmla="*/ 1913205 h 2630658"/>
            <a:gd name="connsiteX3" fmla="*/ 1786596 w 2982351"/>
            <a:gd name="connsiteY3" fmla="*/ 1280159 h 2630658"/>
            <a:gd name="connsiteX4" fmla="*/ 2447780 w 2982351"/>
            <a:gd name="connsiteY4" fmla="*/ 604911 h 2630658"/>
            <a:gd name="connsiteX5" fmla="*/ 2926080 w 2982351"/>
            <a:gd name="connsiteY5" fmla="*/ 70338 h 2630658"/>
            <a:gd name="connsiteX6" fmla="*/ 2982351 w 2982351"/>
            <a:gd name="connsiteY6" fmla="*/ 0 h 2630658"/>
            <a:gd name="connsiteX0" fmla="*/ 0 w 2982351"/>
            <a:gd name="connsiteY0" fmla="*/ 2630658 h 2630658"/>
            <a:gd name="connsiteX1" fmla="*/ 647114 w 2982351"/>
            <a:gd name="connsiteY1" fmla="*/ 2307101 h 2630658"/>
            <a:gd name="connsiteX2" fmla="*/ 1195754 w 2982351"/>
            <a:gd name="connsiteY2" fmla="*/ 1913205 h 2630658"/>
            <a:gd name="connsiteX3" fmla="*/ 1814731 w 2982351"/>
            <a:gd name="connsiteY3" fmla="*/ 1308295 h 2630658"/>
            <a:gd name="connsiteX4" fmla="*/ 2447780 w 2982351"/>
            <a:gd name="connsiteY4" fmla="*/ 604911 h 2630658"/>
            <a:gd name="connsiteX5" fmla="*/ 2926080 w 2982351"/>
            <a:gd name="connsiteY5" fmla="*/ 70338 h 2630658"/>
            <a:gd name="connsiteX6" fmla="*/ 2982351 w 2982351"/>
            <a:gd name="connsiteY6" fmla="*/ 0 h 2630658"/>
            <a:gd name="connsiteX0" fmla="*/ 0 w 2335237"/>
            <a:gd name="connsiteY0" fmla="*/ 2307101 h 2307101"/>
            <a:gd name="connsiteX1" fmla="*/ 548640 w 2335237"/>
            <a:gd name="connsiteY1" fmla="*/ 1913205 h 2307101"/>
            <a:gd name="connsiteX2" fmla="*/ 1167617 w 2335237"/>
            <a:gd name="connsiteY2" fmla="*/ 1308295 h 2307101"/>
            <a:gd name="connsiteX3" fmla="*/ 1800666 w 2335237"/>
            <a:gd name="connsiteY3" fmla="*/ 604911 h 2307101"/>
            <a:gd name="connsiteX4" fmla="*/ 2278966 w 2335237"/>
            <a:gd name="connsiteY4" fmla="*/ 70338 h 2307101"/>
            <a:gd name="connsiteX5" fmla="*/ 2335237 w 2335237"/>
            <a:gd name="connsiteY5" fmla="*/ 0 h 2307101"/>
            <a:gd name="connsiteX0" fmla="*/ 0 w 2335237"/>
            <a:gd name="connsiteY0" fmla="*/ 2307101 h 2307101"/>
            <a:gd name="connsiteX1" fmla="*/ 548640 w 2335237"/>
            <a:gd name="connsiteY1" fmla="*/ 1913205 h 2307101"/>
            <a:gd name="connsiteX2" fmla="*/ 1167617 w 2335237"/>
            <a:gd name="connsiteY2" fmla="*/ 1308295 h 2307101"/>
            <a:gd name="connsiteX3" fmla="*/ 1800666 w 2335237"/>
            <a:gd name="connsiteY3" fmla="*/ 604911 h 2307101"/>
            <a:gd name="connsiteX4" fmla="*/ 2278966 w 2335237"/>
            <a:gd name="connsiteY4" fmla="*/ 70338 h 2307101"/>
            <a:gd name="connsiteX5" fmla="*/ 2335237 w 2335237"/>
            <a:gd name="connsiteY5" fmla="*/ 0 h 230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5237" h="2307101">
              <a:moveTo>
                <a:pt x="0" y="2307101"/>
              </a:moveTo>
              <a:cubicBezTo>
                <a:pt x="199292" y="2187526"/>
                <a:pt x="354037" y="2079673"/>
                <a:pt x="548640" y="1913205"/>
              </a:cubicBezTo>
              <a:cubicBezTo>
                <a:pt x="743243" y="1746737"/>
                <a:pt x="958946" y="1526344"/>
                <a:pt x="1167617" y="1308295"/>
              </a:cubicBezTo>
              <a:cubicBezTo>
                <a:pt x="1376288" y="1090246"/>
                <a:pt x="1615441" y="811237"/>
                <a:pt x="1800666" y="604911"/>
              </a:cubicBezTo>
              <a:lnTo>
                <a:pt x="2278966" y="70338"/>
              </a:lnTo>
              <a:cubicBezTo>
                <a:pt x="2368061" y="-30480"/>
                <a:pt x="2316480" y="23446"/>
                <a:pt x="2335237" y="0"/>
              </a:cubicBezTo>
            </a:path>
          </a:pathLst>
        </a:custGeom>
        <a:noFill xmlns:a="http://schemas.openxmlformats.org/drawingml/2006/main"/>
        <a:ln xmlns:a="http://schemas.openxmlformats.org/drawingml/2006/main" w="79375">
          <a:solidFill>
            <a:srgbClr val="FF0000"/>
          </a:solidFill>
          <a:tailEnd type="stealth" w="lg" len="lg"/>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dr:relSizeAnchor xmlns:cdr="http://schemas.openxmlformats.org/drawingml/2006/chartDrawing">
    <cdr:from>
      <cdr:x>0.08019</cdr:x>
      <cdr:y>0.09784</cdr:y>
    </cdr:from>
    <cdr:to>
      <cdr:x>0.19202</cdr:x>
      <cdr:y>0.25594</cdr:y>
    </cdr:to>
    <cdr:pic>
      <cdr:nvPicPr>
        <cdr:cNvPr id="13" name="Picture 2" descr="https://www.kantei.go.jp/jp/content/logo001.pn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693727" y="597413"/>
          <a:ext cx="967465" cy="965413"/>
        </a:xfrm>
        <a:prstGeom xmlns:a="http://schemas.openxmlformats.org/drawingml/2006/main" prst="rect">
          <a:avLst/>
        </a:prstGeom>
        <a:noFill xmlns:a="http://schemas.openxmlformats.org/drawingml/2006/main"/>
        <a:extLst xmlns:a="http://schemas.openxmlformats.org/drawingml/2006/main">
          <a:ext uri="{909E8E84-426E-40DD-AFC4-6F175D3DCCD1}">
            <a14:hiddenFill xmlns:a14="http://schemas.microsoft.com/office/drawing/2010/main">
              <a:solidFill>
                <a:srgbClr val="FFFFFF"/>
              </a:solidFill>
            </a14:hiddenFill>
          </a:ext>
        </a:extLst>
      </cdr:spPr>
    </cdr:pic>
  </cdr:relSizeAnchor>
  <cdr:relSizeAnchor xmlns:cdr="http://schemas.openxmlformats.org/drawingml/2006/chartDrawing">
    <cdr:from>
      <cdr:x>0.22649</cdr:x>
      <cdr:y>0.10136</cdr:y>
    </cdr:from>
    <cdr:to>
      <cdr:x>0.33833</cdr:x>
      <cdr:y>0.30312</cdr:y>
    </cdr:to>
    <cdr:pic>
      <cdr:nvPicPr>
        <cdr:cNvPr id="14" name="Picture 4" descr="ãã©ã°ãã¼ã¯ã¼ã«ãã«ãããã®ç»åæ¤ç´¢çµæ"/>
        <cdr:cNvPicPr>
          <a:picLocks xmlns:a="http://schemas.openxmlformats.org/drawingml/2006/main" noChangeAspect="1" noChangeArrowheads="1"/>
        </cdr:cNvPicPr>
      </cdr:nvPicPr>
      <cdr:blipFill>
        <a:blip xmlns:a="http://schemas.openxmlformats.org/drawingml/2006/main" xmlns:r="http://schemas.openxmlformats.org/officeDocument/2006/relationships" r:embed="rId2" cstate="print">
          <a:extLst>
            <a:ext uri="{BEBA8EAE-BF5A-486C-A8C5-ECC9F3942E4B}">
              <a14:imgProps xmlns:a14="http://schemas.microsoft.com/office/drawing/2010/main">
                <a14:imgLayer r:embed="rId3">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1959376" y="618938"/>
          <a:ext cx="967590" cy="1231944"/>
        </a:xfrm>
        <a:prstGeom xmlns:a="http://schemas.openxmlformats.org/drawingml/2006/main" prst="rect">
          <a:avLst/>
        </a:prstGeom>
        <a:noFill xmlns:a="http://schemas.openxmlformats.org/drawingml/2006/main"/>
        <a:extLst xmlns:a="http://schemas.openxmlformats.org/drawingml/2006/main">
          <a:ext uri="{909E8E84-426E-40DD-AFC4-6F175D3DCCD1}">
            <a14:hiddenFill xmlns:a14="http://schemas.microsoft.com/office/drawing/2010/main">
              <a:solidFill>
                <a:srgbClr val="FFFFFF"/>
              </a:solidFill>
            </a14:hiddenFill>
          </a:ext>
        </a:extLst>
      </cdr:spPr>
    </cdr:pic>
  </cdr:relSizeAnchor>
  <cdr:relSizeAnchor xmlns:cdr="http://schemas.openxmlformats.org/drawingml/2006/chartDrawing">
    <cdr:from>
      <cdr:x>0.08851</cdr:x>
      <cdr:y>0.3448</cdr:y>
    </cdr:from>
    <cdr:to>
      <cdr:x>0.24026</cdr:x>
      <cdr:y>0.45767</cdr:y>
    </cdr:to>
    <cdr:pic>
      <cdr:nvPicPr>
        <cdr:cNvPr id="15" name="Picture 8" descr="ãæ±äº¬ï¼ï¼ï¼ï¼ãã®ç»åæ¤ç´¢çµæ"/>
        <cdr:cNvPicPr>
          <a:picLocks xmlns:a="http://schemas.openxmlformats.org/drawingml/2006/main" noChangeAspect="1" noChangeArrowheads="1"/>
        </cdr:cNvPicPr>
      </cdr:nvPicPr>
      <cdr:blipFill>
        <a:blip xmlns:a="http://schemas.openxmlformats.org/drawingml/2006/main" xmlns:r="http://schemas.openxmlformats.org/officeDocument/2006/relationships" r:embed="rId4"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765735" y="2105422"/>
          <a:ext cx="1312776" cy="689207"/>
        </a:xfrm>
        <a:prstGeom xmlns:a="http://schemas.openxmlformats.org/drawingml/2006/main" prst="rect">
          <a:avLst/>
        </a:prstGeom>
        <a:noFill xmlns:a="http://schemas.openxmlformats.org/drawingml/2006/main"/>
        <a:extLst xmlns:a="http://schemas.openxmlformats.org/drawingml/2006/main">
          <a:ext uri="{909E8E84-426E-40DD-AFC4-6F175D3DCCD1}">
            <a14:hiddenFill xmlns:a14="http://schemas.microsoft.com/office/drawing/2010/main">
              <a:solidFill>
                <a:srgbClr val="FFFFFF"/>
              </a:solidFill>
            </a14:hiddenFill>
          </a:ext>
        </a:extLst>
      </cdr:spPr>
    </cdr:pic>
  </cdr:relSizeAnchor>
  <cdr:relSizeAnchor xmlns:cdr="http://schemas.openxmlformats.org/drawingml/2006/chartDrawing">
    <cdr:from>
      <cdr:x>0.26331</cdr:x>
      <cdr:y>0.35913</cdr:y>
    </cdr:from>
    <cdr:to>
      <cdr:x>0.46499</cdr:x>
      <cdr:y>0.53537</cdr:y>
    </cdr:to>
    <cdr:pic>
      <cdr:nvPicPr>
        <cdr:cNvPr id="16" name="Picture 6" descr="https://www.expo2025-osaka-japan.jp/common/img/overview/img_place03.jp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5"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2277903" y="2192899"/>
          <a:ext cx="1744778" cy="1076176"/>
        </a:xfrm>
        <a:prstGeom xmlns:a="http://schemas.openxmlformats.org/drawingml/2006/main" prst="rect">
          <a:avLst/>
        </a:prstGeom>
        <a:noFill xmlns:a="http://schemas.openxmlformats.org/drawingml/2006/main"/>
        <a:extLst xmlns:a="http://schemas.openxmlformats.org/drawingml/2006/main">
          <a:ext uri="{909E8E84-426E-40DD-AFC4-6F175D3DCCD1}">
            <a14:hiddenFill xmlns:a14="http://schemas.microsoft.com/office/drawing/2010/main">
              <a:solidFill>
                <a:srgbClr val="FFFFFF"/>
              </a:solidFill>
            </a14:hiddenFill>
          </a:ext>
        </a:extLst>
      </cdr:spPr>
    </cdr:pic>
  </cdr:relSizeAnchor>
  <cdr:relSizeAnchor xmlns:cdr="http://schemas.openxmlformats.org/drawingml/2006/chartDrawing">
    <cdr:from>
      <cdr:x>0.75337</cdr:x>
      <cdr:y>0.90853</cdr:y>
    </cdr:from>
    <cdr:to>
      <cdr:x>1</cdr:x>
      <cdr:y>0.96833</cdr:y>
    </cdr:to>
    <cdr:sp macro="" textlink="">
      <cdr:nvSpPr>
        <cdr:cNvPr id="17" name="スライド番号プレースホルダー 4"/>
        <cdr:cNvSpPr>
          <a:spLocks xmlns:a="http://schemas.openxmlformats.org/drawingml/2006/main" noGrp="1"/>
        </cdr:cNvSpPr>
      </cdr:nvSpPr>
      <cdr:spPr>
        <a:xfrm xmlns:a="http://schemas.openxmlformats.org/drawingml/2006/main">
          <a:off x="6517519" y="5547625"/>
          <a:ext cx="2133600" cy="365125"/>
        </a:xfrm>
        <a:prstGeom xmlns:a="http://schemas.openxmlformats.org/drawingml/2006/main" prst="rect">
          <a:avLst/>
        </a:prstGeom>
      </cdr:spPr>
      <cdr:txBody>
        <a:bodyPr xmlns:a="http://schemas.openxmlformats.org/drawingml/2006/main" vert="horz" lIns="91440" tIns="45720" rIns="91440" bIns="45720" rtlCol="0" anchor="ctr"/>
        <a:lstStyle xmlns:a="http://schemas.openxmlformats.org/drawingml/2006/main">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fld id="{A9848611-8FAA-4BFC-BAAD-33CAF1A3E273}" type="slidenum">
            <a:rPr kumimoji="1" lang="ja-JP" altLang="en-US" sz="1800" smtClean="0">
              <a:solidFill>
                <a:srgbClr val="0070C0"/>
              </a:solidFill>
            </a:rPr>
            <a:pPr/>
            <a:t>2</a:t>
          </a:fld>
          <a:endParaRPr kumimoji="1" lang="ja-JP" altLang="en-US" sz="1800" dirty="0">
            <a:solidFill>
              <a:srgbClr val="0070C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07B3448F-96E3-453A-8EC1-C7037892310F}" type="datetimeFigureOut">
              <a:rPr kumimoji="1" lang="ja-JP" altLang="en-US" smtClean="0"/>
              <a:t>2019/5/29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EA8BE3F-AD7C-427F-A529-5229D628D5CC}" type="slidenum">
              <a:rPr kumimoji="1" lang="ja-JP" altLang="en-US" smtClean="0"/>
              <a:t>‹#›</a:t>
            </a:fld>
            <a:endParaRPr kumimoji="1" lang="ja-JP" altLang="en-US"/>
          </a:p>
        </p:txBody>
      </p:sp>
    </p:spTree>
    <p:extLst>
      <p:ext uri="{BB962C8B-B14F-4D97-AF65-F5344CB8AC3E}">
        <p14:creationId xmlns:p14="http://schemas.microsoft.com/office/powerpoint/2010/main" val="2233505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2019/5/29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0</a:t>
            </a:fld>
            <a:endParaRPr kumimoji="1" lang="ja-JP" altLang="en-US"/>
          </a:p>
        </p:txBody>
      </p:sp>
    </p:spTree>
    <p:extLst>
      <p:ext uri="{BB962C8B-B14F-4D97-AF65-F5344CB8AC3E}">
        <p14:creationId xmlns:p14="http://schemas.microsoft.com/office/powerpoint/2010/main" val="2699737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D89D292-2749-4681-82AF-6C162F99348F}" type="slidenum">
              <a:rPr lang="ja-JP" altLang="en-US" smtClean="0"/>
              <a:pPr>
                <a:defRPr/>
              </a:pPr>
              <a:t>6</a:t>
            </a:fld>
            <a:endParaRPr lang="ja-JP" altLang="en-US"/>
          </a:p>
        </p:txBody>
      </p:sp>
    </p:spTree>
    <p:extLst>
      <p:ext uri="{BB962C8B-B14F-4D97-AF65-F5344CB8AC3E}">
        <p14:creationId xmlns:p14="http://schemas.microsoft.com/office/powerpoint/2010/main" val="3981116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D89D292-2749-4681-82AF-6C162F99348F}" type="slidenum">
              <a:rPr lang="ja-JP" altLang="en-US" smtClean="0"/>
              <a:pPr>
                <a:defRPr/>
              </a:pPr>
              <a:t>8</a:t>
            </a:fld>
            <a:endParaRPr lang="ja-JP" altLang="en-US"/>
          </a:p>
        </p:txBody>
      </p:sp>
    </p:spTree>
    <p:extLst>
      <p:ext uri="{BB962C8B-B14F-4D97-AF65-F5344CB8AC3E}">
        <p14:creationId xmlns:p14="http://schemas.microsoft.com/office/powerpoint/2010/main" val="156633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9</a:t>
            </a:fld>
            <a:endParaRPr kumimoji="1" lang="ja-JP" altLang="en-US"/>
          </a:p>
        </p:txBody>
      </p:sp>
    </p:spTree>
    <p:extLst>
      <p:ext uri="{BB962C8B-B14F-4D97-AF65-F5344CB8AC3E}">
        <p14:creationId xmlns:p14="http://schemas.microsoft.com/office/powerpoint/2010/main" val="4190652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D89D292-2749-4681-82AF-6C162F99348F}" type="slidenum">
              <a:rPr lang="ja-JP" altLang="en-US" smtClean="0"/>
              <a:pPr>
                <a:defRPr/>
              </a:pPr>
              <a:t>10</a:t>
            </a:fld>
            <a:endParaRPr lang="ja-JP" altLang="en-US"/>
          </a:p>
        </p:txBody>
      </p:sp>
    </p:spTree>
    <p:extLst>
      <p:ext uri="{BB962C8B-B14F-4D97-AF65-F5344CB8AC3E}">
        <p14:creationId xmlns:p14="http://schemas.microsoft.com/office/powerpoint/2010/main" val="1541552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D89D292-2749-4681-82AF-6C162F99348F}" type="slidenum">
              <a:rPr lang="ja-JP" altLang="en-US" smtClean="0"/>
              <a:pPr>
                <a:defRPr/>
              </a:pPr>
              <a:t>11</a:t>
            </a:fld>
            <a:endParaRPr lang="ja-JP" altLang="en-US"/>
          </a:p>
        </p:txBody>
      </p:sp>
    </p:spTree>
    <p:extLst>
      <p:ext uri="{BB962C8B-B14F-4D97-AF65-F5344CB8AC3E}">
        <p14:creationId xmlns:p14="http://schemas.microsoft.com/office/powerpoint/2010/main" val="4246964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D89D292-2749-4681-82AF-6C162F99348F}" type="slidenum">
              <a:rPr lang="ja-JP" altLang="en-US" smtClean="0"/>
              <a:pPr>
                <a:defRPr/>
              </a:pPr>
              <a:t>12</a:t>
            </a:fld>
            <a:endParaRPr lang="ja-JP" altLang="en-US"/>
          </a:p>
        </p:txBody>
      </p:sp>
    </p:spTree>
    <p:extLst>
      <p:ext uri="{BB962C8B-B14F-4D97-AF65-F5344CB8AC3E}">
        <p14:creationId xmlns:p14="http://schemas.microsoft.com/office/powerpoint/2010/main" val="216484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181524-4E0E-40E5-81C1-48A93FE988B5}"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159AF5-E143-4BCE-BEF9-14B9FAA46617}"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41A538-A44F-4DDC-B086-D6E95A0F1926}"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D4E2D1-5FC3-446B-B166-A0273EFAD64F}"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800">
                <a:solidFill>
                  <a:srgbClr val="0070C0"/>
                </a:solidFill>
              </a:defRPr>
            </a:lvl1pPr>
          </a:lstStyle>
          <a:p>
            <a:fld id="{A9848611-8FAA-4BFC-BAAD-33CAF1A3E273}" type="slidenum">
              <a:rPr lang="ja-JP" altLang="en-US" smtClean="0"/>
              <a:pPr/>
              <a:t>‹#›</a:t>
            </a:fld>
            <a:endParaRPr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767EAE-97FA-4926-A756-6FCB901A0C0B}"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BB150E7-E84B-4A10-BAC9-71822C05C977}"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7CE081-2D77-4E03-AEFA-94D2B6ECD44E}" type="datetime1">
              <a:rPr kumimoji="1" lang="ja-JP" altLang="en-US" smtClean="0"/>
              <a:t>2019/5/29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308521-A266-44D8-AA44-357071EE1CFA}" type="datetime1">
              <a:rPr kumimoji="1" lang="ja-JP" altLang="en-US" smtClean="0"/>
              <a:t>2019/5/29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567C86-AC76-4295-8C61-E29D7748978D}" type="datetime1">
              <a:rPr kumimoji="1" lang="ja-JP" altLang="en-US" smtClean="0"/>
              <a:t>2019/5/29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8F498A-047A-462B-9D96-CB1553F4437D}"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05CE758-45DF-4D8D-AE5D-D68E5158AA6D}"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A14C9-1AE1-447E-B2BF-DD2377C2B503}" type="datetime1">
              <a:rPr kumimoji="1" lang="ja-JP" altLang="en-US" smtClean="0"/>
              <a:t>2019/5/29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emf"/><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691680" y="5229200"/>
            <a:ext cx="6912768" cy="73122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84385" tIns="42193" rIns="84385" bIns="42193" anchor="ctr"/>
          <a:lstStyle/>
          <a:p>
            <a:pPr algn="r">
              <a:defRPr/>
            </a:pPr>
            <a:r>
              <a:rPr lang="ja-JP" altLang="en-US" sz="2215" b="1" dirty="0" smtClean="0">
                <a:solidFill>
                  <a:schemeClr val="tx1"/>
                </a:solidFill>
                <a:latin typeface="HGP明朝E" panose="02020900000000000000" pitchFamily="18" charset="-128"/>
                <a:ea typeface="HGP明朝E" panose="02020900000000000000" pitchFamily="18" charset="-128"/>
                <a:cs typeface="Meiryo UI" panose="020B0604030504040204" pitchFamily="50" charset="-128"/>
              </a:rPr>
              <a:t>令和元年</a:t>
            </a:r>
            <a:r>
              <a:rPr lang="en-US" altLang="ja-JP"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5</a:t>
            </a:r>
            <a:r>
              <a:rPr lang="ja-JP" altLang="en-US"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月</a:t>
            </a:r>
            <a:r>
              <a:rPr lang="en-US" altLang="ja-JP"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30</a:t>
            </a:r>
            <a:r>
              <a:rPr lang="ja-JP" altLang="en-US"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日</a:t>
            </a:r>
            <a:endParaRPr lang="en-US" altLang="ja-JP"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endParaRPr>
          </a:p>
          <a:p>
            <a:pPr algn="r">
              <a:defRPr/>
            </a:pPr>
            <a:r>
              <a:rPr lang="ja-JP" altLang="en-US"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第</a:t>
            </a:r>
            <a:r>
              <a:rPr lang="en-US" altLang="ja-JP"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1</a:t>
            </a:r>
            <a:r>
              <a:rPr lang="ja-JP" altLang="en-US"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回大阪府外国人医療対策会議</a:t>
            </a:r>
            <a:endParaRPr lang="en-US" altLang="ja-JP" sz="2215" b="1" dirty="0">
              <a:solidFill>
                <a:schemeClr val="tx1"/>
              </a:solidFill>
              <a:latin typeface="HGP明朝E" panose="02020900000000000000" pitchFamily="18" charset="-128"/>
              <a:ea typeface="HGP明朝E" panose="02020900000000000000" pitchFamily="18" charset="-128"/>
              <a:cs typeface="Meiryo UI" panose="020B0604030504040204" pitchFamily="50" charset="-128"/>
            </a:endParaRPr>
          </a:p>
          <a:p>
            <a:pPr algn="r">
              <a:defRPr/>
            </a:pPr>
            <a:r>
              <a:rPr lang="ja-JP" altLang="en-US" sz="1600" b="1" dirty="0">
                <a:solidFill>
                  <a:schemeClr val="tx1"/>
                </a:solidFill>
                <a:latin typeface="HGP明朝E" panose="02020900000000000000" pitchFamily="18" charset="-128"/>
                <a:ea typeface="HGP明朝E" panose="02020900000000000000" pitchFamily="18" charset="-128"/>
                <a:cs typeface="Meiryo UI" panose="020B0604030504040204" pitchFamily="50" charset="-128"/>
              </a:rPr>
              <a:t>大阪府健康医療部保健医療室保健医療企画課作成</a:t>
            </a:r>
            <a:endParaRPr lang="en-US" altLang="ja-JP" sz="1600" b="1" dirty="0">
              <a:solidFill>
                <a:schemeClr val="tx1"/>
              </a:solidFill>
              <a:latin typeface="HGP明朝E" panose="02020900000000000000" pitchFamily="18" charset="-128"/>
              <a:ea typeface="HGP明朝E" panose="02020900000000000000" pitchFamily="18" charset="-128"/>
              <a:cs typeface="Meiryo UI" panose="020B0604030504040204" pitchFamily="50" charset="-128"/>
            </a:endParaRPr>
          </a:p>
          <a:p>
            <a:pPr algn="r">
              <a:defRPr/>
            </a:pPr>
            <a:endParaRPr lang="en-US" altLang="ja-JP" sz="1600" b="1" dirty="0">
              <a:solidFill>
                <a:schemeClr val="tx1"/>
              </a:solidFill>
              <a:latin typeface="HGP明朝E" panose="02020900000000000000" pitchFamily="18" charset="-128"/>
              <a:ea typeface="HGP明朝E" panose="02020900000000000000" pitchFamily="18" charset="-128"/>
              <a:cs typeface="Meiryo UI" panose="020B0604030504040204" pitchFamily="50" charset="-128"/>
            </a:endParaRPr>
          </a:p>
        </p:txBody>
      </p:sp>
      <p:sp>
        <p:nvSpPr>
          <p:cNvPr id="11" name="タイトル 1"/>
          <p:cNvSpPr txBox="1">
            <a:spLocks/>
          </p:cNvSpPr>
          <p:nvPr/>
        </p:nvSpPr>
        <p:spPr>
          <a:xfrm>
            <a:off x="0" y="3880361"/>
            <a:ext cx="9144000" cy="310050"/>
          </a:xfrm>
          <a:prstGeom prst="rect">
            <a:avLst/>
          </a:prstGeom>
          <a:solidFill>
            <a:schemeClr val="accent1">
              <a:lumMod val="20000"/>
              <a:lumOff val="80000"/>
            </a:schemeClr>
          </a:solidFill>
        </p:spPr>
        <p:txBody>
          <a:bodyPr vert="horz" lIns="91440" tIns="45720" rIns="91440" bIns="45720" rtlCol="0" anchor="ctr">
            <a:normAutofit fontScale="3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dirty="0"/>
          </a:p>
        </p:txBody>
      </p:sp>
      <p:pic>
        <p:nvPicPr>
          <p:cNvPr id="12" name="Picture 4" descr="D:\nakaharaj\Documents\My Pictures\tree.png"/>
          <p:cNvPicPr>
            <a:picLocks noChangeAspect="1" noChangeArrowheads="1"/>
          </p:cNvPicPr>
          <p:nvPr/>
        </p:nvPicPr>
        <p:blipFill>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0" y="2446480"/>
            <a:ext cx="4973469" cy="497777"/>
          </a:xfrm>
          <a:prstGeom prst="rect">
            <a:avLst/>
          </a:prstGeom>
          <a:solidFill>
            <a:schemeClr val="accent1">
              <a:lumMod val="20000"/>
              <a:lumOff val="80000"/>
            </a:schemeClr>
          </a:solidFill>
          <a:extLst/>
        </p:spPr>
      </p:pic>
      <p:pic>
        <p:nvPicPr>
          <p:cNvPr id="14" name="Picture 3" descr="D:\nakaharaj\Documents\My Pictures\osaka.png"/>
          <p:cNvPicPr>
            <a:picLocks noChangeAspect="1" noChangeArrowheads="1"/>
          </p:cNvPicPr>
          <p:nvPr/>
        </p:nvPicPr>
        <p:blipFill>
          <a:blip r:embed="rId5">
            <a:extLst>
              <a:ext uri="{BEBA8EAE-BF5A-486C-A8C5-ECC9F3942E4B}">
                <a14:imgProps xmlns:a14="http://schemas.microsoft.com/office/drawing/2010/main">
                  <a14:imgLayer r:embed="rId6">
                    <a14:imgEffect>
                      <a14:saturation sat="40000"/>
                    </a14:imgEffect>
                  </a14:imgLayer>
                </a14:imgProps>
              </a:ext>
              <a:ext uri="{28A0092B-C50C-407E-A947-70E740481C1C}">
                <a14:useLocalDpi xmlns:a14="http://schemas.microsoft.com/office/drawing/2010/main" val="0"/>
              </a:ext>
            </a:extLst>
          </a:blip>
          <a:srcRect/>
          <a:stretch>
            <a:fillRect/>
          </a:stretch>
        </p:blipFill>
        <p:spPr bwMode="auto">
          <a:xfrm>
            <a:off x="4879342" y="2224176"/>
            <a:ext cx="4228146" cy="572641"/>
          </a:xfrm>
          <a:prstGeom prst="rect">
            <a:avLst/>
          </a:prstGeom>
          <a:solidFill>
            <a:schemeClr val="accent1">
              <a:lumMod val="20000"/>
              <a:lumOff val="80000"/>
            </a:schemeClr>
          </a:solidFill>
          <a:extLst/>
        </p:spPr>
      </p:pic>
      <p:sp>
        <p:nvSpPr>
          <p:cNvPr id="15" name="タイトル 1">
            <a:extLst>
              <a:ext uri="{FF2B5EF4-FFF2-40B4-BE49-F238E27FC236}">
                <a16:creationId xmlns:a16="http://schemas.microsoft.com/office/drawing/2014/main" id="{DB03504B-B785-4CD3-8C33-F42549D5B5E0}"/>
              </a:ext>
            </a:extLst>
          </p:cNvPr>
          <p:cNvSpPr txBox="1">
            <a:spLocks/>
          </p:cNvSpPr>
          <p:nvPr/>
        </p:nvSpPr>
        <p:spPr>
          <a:xfrm>
            <a:off x="0" y="2782462"/>
            <a:ext cx="9144000" cy="1240200"/>
          </a:xfrm>
          <a:prstGeom prst="rect">
            <a:avLst/>
          </a:prstGeom>
          <a:solidFill>
            <a:schemeClr val="accent1">
              <a:lumMod val="20000"/>
              <a:lumOff val="80000"/>
            </a:schemeClr>
          </a:solidFill>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大阪府来阪外国人患者受入れ体制整備</a:t>
            </a:r>
            <a:endParaRPr lang="en-US" altLang="ja-JP"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r>
              <a:rPr lang="ja-JP" altLang="en-US" sz="2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～調査実態を踏まえた取組みの推進～</a:t>
            </a:r>
          </a:p>
        </p:txBody>
      </p:sp>
      <p:sp>
        <p:nvSpPr>
          <p:cNvPr id="10" name="正方形/長方形 9">
            <a:extLst>
              <a:ext uri="{FF2B5EF4-FFF2-40B4-BE49-F238E27FC236}">
                <a16:creationId xmlns:a16="http://schemas.microsoft.com/office/drawing/2014/main" id="{927756D5-D23B-4B7D-B05C-0156647BBF58}"/>
              </a:ext>
            </a:extLst>
          </p:cNvPr>
          <p:cNvSpPr/>
          <p:nvPr/>
        </p:nvSpPr>
        <p:spPr>
          <a:xfrm>
            <a:off x="8244408" y="116632"/>
            <a:ext cx="819284" cy="34766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200" b="1" kern="100" dirty="0">
                <a:ln>
                  <a:noFill/>
                </a:ln>
                <a:solidFill>
                  <a:srgbClr val="000000"/>
                </a:solidFill>
                <a:effectLst/>
                <a:latin typeface="ＭＳ ゴシック" panose="020B0609070205080204" pitchFamily="49" charset="-128"/>
                <a:ea typeface="HGPｺﾞｼｯｸM" panose="020B0600000000000000" pitchFamily="50" charset="-128"/>
                <a:cs typeface="Times New Roman" panose="02020603050405020304" pitchFamily="18" charset="0"/>
              </a:rPr>
              <a:t>資料</a:t>
            </a:r>
            <a:r>
              <a:rPr lang="ja-JP" altLang="en-US" sz="1200" b="1" kern="100" dirty="0">
                <a:ln>
                  <a:noFill/>
                </a:ln>
                <a:solidFill>
                  <a:srgbClr val="000000"/>
                </a:solidFill>
                <a:effectLst/>
                <a:latin typeface="ＭＳ ゴシック" panose="020B0609070205080204" pitchFamily="49" charset="-128"/>
                <a:ea typeface="HGPｺﾞｼｯｸM" panose="020B0600000000000000" pitchFamily="50" charset="-128"/>
                <a:cs typeface="Times New Roman" panose="02020603050405020304" pitchFamily="18" charset="0"/>
              </a:rPr>
              <a:t>２－１</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0520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97120" y="568092"/>
            <a:ext cx="8947966" cy="8173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latin typeface="HGPｺﾞｼｯｸE" panose="020B0900000000000000" pitchFamily="50" charset="-128"/>
                <a:ea typeface="HGPｺﾞｼｯｸE" panose="020B0900000000000000" pitchFamily="50" charset="-128"/>
              </a:rPr>
              <a:t>大阪府外国人患者</a:t>
            </a:r>
            <a:r>
              <a:rPr lang="ja-JP" altLang="en-US" sz="1400" dirty="0" smtClean="0">
                <a:latin typeface="HGPｺﾞｼｯｸE" panose="020B0900000000000000" pitchFamily="50" charset="-128"/>
                <a:ea typeface="HGPｺﾞｼｯｸE" panose="020B0900000000000000" pitchFamily="50" charset="-128"/>
              </a:rPr>
              <a:t>受入れ地域拠点</a:t>
            </a:r>
            <a:r>
              <a:rPr lang="ja-JP" altLang="en-US" sz="1400" dirty="0">
                <a:latin typeface="HGPｺﾞｼｯｸE" panose="020B0900000000000000" pitchFamily="50" charset="-128"/>
                <a:ea typeface="HGPｺﾞｼｯｸE" panose="020B0900000000000000" pitchFamily="50" charset="-128"/>
              </a:rPr>
              <a:t>医療</a:t>
            </a:r>
            <a:r>
              <a:rPr lang="ja-JP" altLang="en-US" sz="1400" dirty="0" smtClean="0">
                <a:latin typeface="HGPｺﾞｼｯｸE" panose="020B0900000000000000" pitchFamily="50" charset="-128"/>
                <a:ea typeface="HGPｺﾞｼｯｸE" panose="020B0900000000000000" pitchFamily="50" charset="-128"/>
              </a:rPr>
              <a:t>機関に</a:t>
            </a:r>
            <a:r>
              <a:rPr lang="ja-JP" altLang="en-US" sz="1400" dirty="0">
                <a:latin typeface="HGPｺﾞｼｯｸE" panose="020B0900000000000000" pitchFamily="50" charset="-128"/>
                <a:ea typeface="HGPｺﾞｼｯｸE" panose="020B0900000000000000" pitchFamily="50" charset="-128"/>
              </a:rPr>
              <a:t>選定される医療機関のうち、下記項目について未整備、もしくは更新が必要な病院について整備にかかる費用を</a:t>
            </a:r>
            <a:r>
              <a:rPr lang="ja-JP" altLang="en-US" sz="1400" dirty="0" smtClean="0">
                <a:latin typeface="HGPｺﾞｼｯｸE" panose="020B0900000000000000" pitchFamily="50" charset="-128"/>
                <a:ea typeface="HGPｺﾞｼｯｸE" panose="020B0900000000000000" pitchFamily="50" charset="-128"/>
              </a:rPr>
              <a:t>補助。</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26" name="サブタイトル 2"/>
          <p:cNvSpPr txBox="1">
            <a:spLocks/>
          </p:cNvSpPr>
          <p:nvPr/>
        </p:nvSpPr>
        <p:spPr>
          <a:xfrm>
            <a:off x="191159" y="1725076"/>
            <a:ext cx="8853927" cy="76782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HGPｺﾞｼｯｸE" panose="020B0900000000000000" pitchFamily="50" charset="-128"/>
                <a:ea typeface="HGPｺﾞｼｯｸE" panose="020B0900000000000000" pitchFamily="50" charset="-128"/>
              </a:rPr>
              <a:t>大阪府外国人患者</a:t>
            </a:r>
            <a:r>
              <a:rPr lang="ja-JP" altLang="en-US" sz="1400" dirty="0" smtClean="0">
                <a:solidFill>
                  <a:schemeClr val="tx1"/>
                </a:solidFill>
                <a:latin typeface="HGPｺﾞｼｯｸE" panose="020B0900000000000000" pitchFamily="50" charset="-128"/>
                <a:ea typeface="HGPｺﾞｼｯｸE" panose="020B0900000000000000" pitchFamily="50" charset="-128"/>
              </a:rPr>
              <a:t>受入れ地域拠点</a:t>
            </a:r>
            <a:r>
              <a:rPr lang="ja-JP" altLang="en-US" sz="1400" dirty="0">
                <a:solidFill>
                  <a:schemeClr val="tx1"/>
                </a:solidFill>
                <a:latin typeface="HGPｺﾞｼｯｸE" panose="020B0900000000000000" pitchFamily="50" charset="-128"/>
                <a:ea typeface="HGPｺﾞｼｯｸE" panose="020B0900000000000000" pitchFamily="50" charset="-128"/>
              </a:rPr>
              <a:t>医療</a:t>
            </a:r>
            <a:r>
              <a:rPr lang="ja-JP" altLang="en-US" sz="1400" dirty="0" smtClean="0">
                <a:solidFill>
                  <a:schemeClr val="tx1"/>
                </a:solidFill>
                <a:latin typeface="HGPｺﾞｼｯｸE" panose="020B0900000000000000" pitchFamily="50" charset="-128"/>
                <a:ea typeface="HGPｺﾞｼｯｸE" panose="020B0900000000000000" pitchFamily="50" charset="-128"/>
              </a:rPr>
              <a:t>機関を</a:t>
            </a:r>
            <a:r>
              <a:rPr lang="ja-JP" altLang="en-US" sz="1400" dirty="0">
                <a:solidFill>
                  <a:schemeClr val="tx1"/>
                </a:solidFill>
                <a:latin typeface="HGPｺﾞｼｯｸE" panose="020B0900000000000000" pitchFamily="50" charset="-128"/>
                <a:ea typeface="HGPｺﾞｼｯｸE" panose="020B0900000000000000" pitchFamily="50" charset="-128"/>
              </a:rPr>
              <a:t>選定するに当たり</a:t>
            </a:r>
            <a:r>
              <a:rPr lang="ja-JP" altLang="en-US" sz="1400" dirty="0" smtClean="0">
                <a:solidFill>
                  <a:schemeClr val="tx1"/>
                </a:solidFill>
                <a:latin typeface="HGPｺﾞｼｯｸE" panose="020B0900000000000000" pitchFamily="50" charset="-128"/>
                <a:ea typeface="HGPｺﾞｼｯｸE" panose="020B0900000000000000" pitchFamily="50" charset="-128"/>
              </a:rPr>
              <a:t>、地域の拠点</a:t>
            </a:r>
            <a:r>
              <a:rPr lang="ja-JP" altLang="en-US" sz="1400" dirty="0">
                <a:solidFill>
                  <a:schemeClr val="tx1"/>
                </a:solidFill>
                <a:latin typeface="HGPｺﾞｼｯｸE" panose="020B0900000000000000" pitchFamily="50" charset="-128"/>
                <a:ea typeface="HGPｺﾞｼｯｸE" panose="020B0900000000000000" pitchFamily="50" charset="-128"/>
              </a:rPr>
              <a:t>医療機関としての受入れ能力を備えるため、また</a:t>
            </a:r>
            <a:r>
              <a:rPr lang="ja-JP" altLang="en-US" sz="1400" dirty="0" smtClean="0">
                <a:solidFill>
                  <a:schemeClr val="tx1"/>
                </a:solidFill>
                <a:latin typeface="HGPｺﾞｼｯｸE" panose="020B0900000000000000" pitchFamily="50" charset="-128"/>
                <a:ea typeface="HGPｺﾞｼｯｸE" panose="020B0900000000000000" pitchFamily="50" charset="-128"/>
              </a:rPr>
              <a:t>、受入れ環境</a:t>
            </a:r>
            <a:r>
              <a:rPr lang="ja-JP" altLang="en-US" sz="1400" dirty="0">
                <a:solidFill>
                  <a:schemeClr val="tx1"/>
                </a:solidFill>
                <a:latin typeface="HGPｺﾞｼｯｸE" panose="020B0900000000000000" pitchFamily="50" charset="-128"/>
                <a:ea typeface="HGPｺﾞｼｯｸE" panose="020B0900000000000000" pitchFamily="50" charset="-128"/>
              </a:rPr>
              <a:t>整備をさらに充実させるため、当該補助金を利用し、環境整備</a:t>
            </a:r>
            <a:r>
              <a:rPr lang="ja-JP" altLang="en-US" sz="1400" dirty="0" smtClean="0">
                <a:solidFill>
                  <a:schemeClr val="tx1"/>
                </a:solidFill>
                <a:latin typeface="HGPｺﾞｼｯｸE" panose="020B0900000000000000" pitchFamily="50" charset="-128"/>
                <a:ea typeface="HGPｺﾞｼｯｸE" panose="020B0900000000000000" pitchFamily="50" charset="-128"/>
              </a:rPr>
              <a:t>を支援。</a:t>
            </a:r>
            <a:endParaRPr lang="en-US" altLang="ja-JP" sz="1400" dirty="0">
              <a:solidFill>
                <a:schemeClr val="tx1"/>
              </a:solidFill>
              <a:latin typeface="HGPｺﾞｼｯｸE" panose="020B0900000000000000" pitchFamily="50" charset="-128"/>
              <a:ea typeface="HGPｺﾞｼｯｸE" panose="020B0900000000000000" pitchFamily="50" charset="-128"/>
            </a:endParaRPr>
          </a:p>
        </p:txBody>
      </p:sp>
      <p:sp>
        <p:nvSpPr>
          <p:cNvPr id="8" name="サブタイトル 2"/>
          <p:cNvSpPr txBox="1">
            <a:spLocks/>
          </p:cNvSpPr>
          <p:nvPr/>
        </p:nvSpPr>
        <p:spPr>
          <a:xfrm>
            <a:off x="200462" y="2699256"/>
            <a:ext cx="8853928" cy="25496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7" name="ホームベース 6"/>
          <p:cNvSpPr/>
          <p:nvPr/>
        </p:nvSpPr>
        <p:spPr>
          <a:xfrm>
            <a:off x="129754" y="1478985"/>
            <a:ext cx="1393579" cy="246091"/>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HGP創英角ｺﾞｼｯｸUB" panose="020B0900000000000000" pitchFamily="50" charset="-128"/>
                <a:ea typeface="HGP創英角ｺﾞｼｯｸUB" panose="020B0900000000000000" pitchFamily="50" charset="-128"/>
              </a:rPr>
              <a:t>事業趣旨</a:t>
            </a:r>
          </a:p>
        </p:txBody>
      </p:sp>
      <p:sp>
        <p:nvSpPr>
          <p:cNvPr id="9" name="ホームベース 8"/>
          <p:cNvSpPr/>
          <p:nvPr/>
        </p:nvSpPr>
        <p:spPr>
          <a:xfrm>
            <a:off x="163775" y="2627815"/>
            <a:ext cx="1393579" cy="246091"/>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HGP創英角ｺﾞｼｯｸUB" panose="020B0900000000000000" pitchFamily="50" charset="-128"/>
                <a:ea typeface="HGP創英角ｺﾞｼｯｸUB" panose="020B0900000000000000" pitchFamily="50" charset="-128"/>
              </a:rPr>
              <a:t>事業概要</a:t>
            </a:r>
          </a:p>
        </p:txBody>
      </p:sp>
      <p:sp>
        <p:nvSpPr>
          <p:cNvPr id="10" name="サブタイトル 2"/>
          <p:cNvSpPr txBox="1">
            <a:spLocks/>
          </p:cNvSpPr>
          <p:nvPr/>
        </p:nvSpPr>
        <p:spPr>
          <a:xfrm>
            <a:off x="176491" y="5423509"/>
            <a:ext cx="8859890" cy="127195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事業スケジュール</a:t>
            </a:r>
            <a:r>
              <a:rPr lang="en-US" altLang="ja-JP" sz="1400" dirty="0">
                <a:solidFill>
                  <a:schemeClr val="tx1"/>
                </a:solidFill>
                <a:latin typeface="HGPｺﾞｼｯｸM" panose="020B0600000000000000" pitchFamily="50" charset="-128"/>
                <a:ea typeface="HGPｺﾞｼｯｸM" panose="020B0600000000000000" pitchFamily="50" charset="-128"/>
              </a:rPr>
              <a:t>】</a:t>
            </a: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r>
              <a:rPr lang="ja-JP" altLang="en-US" sz="1400" dirty="0">
                <a:solidFill>
                  <a:schemeClr val="tx1"/>
                </a:solidFill>
                <a:latin typeface="HGPｺﾞｼｯｸM" panose="020B0600000000000000" pitchFamily="50" charset="-128"/>
                <a:ea typeface="HGPｺﾞｼｯｸM" panose="020B0600000000000000" pitchFamily="50" charset="-128"/>
              </a:rPr>
              <a:t>　</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1" name="角丸四角形 10"/>
          <p:cNvSpPr/>
          <p:nvPr/>
        </p:nvSpPr>
        <p:spPr>
          <a:xfrm>
            <a:off x="251518" y="3006407"/>
            <a:ext cx="893523" cy="282460"/>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200" dirty="0">
                <a:latin typeface="HGPｺﾞｼｯｸM" panose="020B0600000000000000" pitchFamily="50" charset="-128"/>
                <a:ea typeface="HGPｺﾞｼｯｸM" panose="020B0600000000000000" pitchFamily="50" charset="-128"/>
              </a:rPr>
              <a:t>対象病院</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12" name="角丸四角形 11"/>
          <p:cNvSpPr/>
          <p:nvPr/>
        </p:nvSpPr>
        <p:spPr>
          <a:xfrm>
            <a:off x="251518" y="3433397"/>
            <a:ext cx="893523" cy="307763"/>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対象経費</a:t>
            </a:r>
          </a:p>
        </p:txBody>
      </p:sp>
      <p:sp>
        <p:nvSpPr>
          <p:cNvPr id="14" name="角丸四角形 13"/>
          <p:cNvSpPr/>
          <p:nvPr/>
        </p:nvSpPr>
        <p:spPr>
          <a:xfrm>
            <a:off x="251518" y="4904996"/>
            <a:ext cx="893523" cy="307763"/>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交付額</a:t>
            </a:r>
          </a:p>
        </p:txBody>
      </p:sp>
      <p:sp>
        <p:nvSpPr>
          <p:cNvPr id="16" name="テキスト ボックス 15"/>
          <p:cNvSpPr txBox="1"/>
          <p:nvPr/>
        </p:nvSpPr>
        <p:spPr>
          <a:xfrm>
            <a:off x="1181730" y="2886027"/>
            <a:ext cx="7715067" cy="523220"/>
          </a:xfrm>
          <a:prstGeom prst="rect">
            <a:avLst/>
          </a:prstGeom>
          <a:noFill/>
        </p:spPr>
        <p:txBody>
          <a:bodyPr wrap="square" rtlCol="0">
            <a:spAutoFit/>
          </a:bodyPr>
          <a:lstStyle/>
          <a:p>
            <a:r>
              <a:rPr lang="ja-JP" altLang="en-US" sz="1400" dirty="0" smtClean="0">
                <a:latin typeface="HGPｺﾞｼｯｸE" panose="020B0900000000000000" pitchFamily="50" charset="-128"/>
                <a:ea typeface="HGPｺﾞｼｯｸE" panose="020B0900000000000000" pitchFamily="50" charset="-128"/>
              </a:rPr>
              <a:t>大阪府</a:t>
            </a:r>
            <a:r>
              <a:rPr lang="ja-JP" altLang="en-US" sz="1400" dirty="0">
                <a:latin typeface="HGPｺﾞｼｯｸE" panose="020B0900000000000000" pitchFamily="50" charset="-128"/>
                <a:ea typeface="HGPｺﾞｼｯｸE" panose="020B0900000000000000" pitchFamily="50" charset="-128"/>
              </a:rPr>
              <a:t>外国人</a:t>
            </a:r>
            <a:r>
              <a:rPr lang="ja-JP" altLang="en-US" sz="1400" dirty="0" smtClean="0">
                <a:latin typeface="HGPｺﾞｼｯｸE" panose="020B0900000000000000" pitchFamily="50" charset="-128"/>
                <a:ea typeface="HGPｺﾞｼｯｸE" panose="020B0900000000000000" pitchFamily="50" charset="-128"/>
              </a:rPr>
              <a:t>患者受入れ地域拠点医療機関のうち、</a:t>
            </a:r>
            <a:r>
              <a:rPr lang="en-US" altLang="ja-JP" sz="1400" dirty="0" smtClean="0">
                <a:latin typeface="HGPｺﾞｼｯｸE" panose="020B0900000000000000" pitchFamily="50" charset="-128"/>
                <a:ea typeface="HGPｺﾞｼｯｸE" panose="020B0900000000000000" pitchFamily="50" charset="-128"/>
              </a:rPr>
              <a:t>JMIP</a:t>
            </a:r>
            <a:r>
              <a:rPr lang="ja-JP" altLang="en-US" sz="1400" dirty="0" smtClean="0">
                <a:latin typeface="HGPｺﾞｼｯｸE" panose="020B0900000000000000" pitchFamily="50" charset="-128"/>
                <a:ea typeface="HGPｺﾞｼｯｸE" panose="020B0900000000000000" pitchFamily="50" charset="-128"/>
              </a:rPr>
              <a:t>認証未取得であって厚生労働省等の実施する外国人患者受入れ環境整備に関する類似の補助金を取得していない医療機関</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1145043" y="3364957"/>
            <a:ext cx="7715067" cy="1600438"/>
          </a:xfrm>
          <a:prstGeom prst="rect">
            <a:avLst/>
          </a:prstGeom>
          <a:noFill/>
        </p:spPr>
        <p:txBody>
          <a:bodyPr wrap="square" rtlCol="0">
            <a:spAutoFit/>
          </a:bodyPr>
          <a:lstStyle/>
          <a:p>
            <a:r>
              <a:rPr lang="ja-JP" altLang="en-US" sz="1400" dirty="0" smtClean="0">
                <a:latin typeface="HGPｺﾞｼｯｸE" panose="020B0900000000000000" pitchFamily="50" charset="-128"/>
                <a:ea typeface="HGPｺﾞｼｯｸE" panose="020B0900000000000000" pitchFamily="50" charset="-128"/>
              </a:rPr>
              <a:t>下記</a:t>
            </a:r>
            <a:r>
              <a:rPr lang="ja-JP" altLang="en-US" sz="1400" dirty="0">
                <a:latin typeface="HGPｺﾞｼｯｸE" panose="020B0900000000000000" pitchFamily="50" charset="-128"/>
                <a:ea typeface="HGPｺﾞｼｯｸE" panose="020B0900000000000000" pitchFamily="50" charset="-128"/>
              </a:rPr>
              <a:t>に係る費用</a:t>
            </a:r>
            <a:endParaRPr lang="en-US" altLang="ja-JP" sz="1400" dirty="0">
              <a:latin typeface="HGPｺﾞｼｯｸE" panose="020B0900000000000000" pitchFamily="50" charset="-128"/>
              <a:ea typeface="HGPｺﾞｼｯｸE" panose="020B0900000000000000" pitchFamily="50" charset="-128"/>
            </a:endParaRPr>
          </a:p>
          <a:p>
            <a:r>
              <a:rPr lang="ja-JP" altLang="en-US" sz="1400" dirty="0">
                <a:latin typeface="HGPｺﾞｼｯｸE" panose="020B0900000000000000" pitchFamily="50" charset="-128"/>
                <a:ea typeface="HGPｺﾞｼｯｸE" panose="020B0900000000000000" pitchFamily="50" charset="-128"/>
              </a:rPr>
              <a:t>・多言語対応ツールの導入</a:t>
            </a:r>
            <a:r>
              <a:rPr lang="ja-JP" altLang="en-US" sz="1400" dirty="0" smtClean="0">
                <a:latin typeface="HGPｺﾞｼｯｸE" panose="020B0900000000000000" pitchFamily="50" charset="-128"/>
                <a:ea typeface="HGPｺﾞｼｯｸE" panose="020B0900000000000000" pitchFamily="50" charset="-128"/>
              </a:rPr>
              <a:t>費用（ポケトーク等通訳機器を含む）</a:t>
            </a:r>
            <a:endParaRPr lang="en-US" altLang="ja-JP" sz="1400" dirty="0">
              <a:latin typeface="HGPｺﾞｼｯｸE" panose="020B0900000000000000" pitchFamily="50" charset="-128"/>
              <a:ea typeface="HGPｺﾞｼｯｸE" panose="020B0900000000000000" pitchFamily="50" charset="-128"/>
            </a:endParaRPr>
          </a:p>
          <a:p>
            <a:r>
              <a:rPr lang="ja-JP" altLang="en-US" sz="1400" dirty="0">
                <a:latin typeface="HGPｺﾞｼｯｸE" panose="020B0900000000000000" pitchFamily="50" charset="-128"/>
                <a:ea typeface="HGPｺﾞｼｯｸE" panose="020B0900000000000000" pitchFamily="50" charset="-128"/>
              </a:rPr>
              <a:t>　受付・会計・診療・検査・入院の各場面に応じて利用できる多言語対応ツール（会話集や指さしツー</a:t>
            </a:r>
            <a:endParaRPr lang="en-US" altLang="ja-JP" sz="1400" dirty="0">
              <a:latin typeface="HGPｺﾞｼｯｸE" panose="020B0900000000000000" pitchFamily="50" charset="-128"/>
              <a:ea typeface="HGPｺﾞｼｯｸE" panose="020B0900000000000000" pitchFamily="50" charset="-128"/>
            </a:endParaRPr>
          </a:p>
          <a:p>
            <a:r>
              <a:rPr lang="ja-JP" altLang="en-US" sz="1400" dirty="0">
                <a:latin typeface="HGPｺﾞｼｯｸE" panose="020B0900000000000000" pitchFamily="50" charset="-128"/>
                <a:ea typeface="HGPｺﾞｼｯｸE" panose="020B0900000000000000" pitchFamily="50" charset="-128"/>
              </a:rPr>
              <a:t>　ル）等</a:t>
            </a:r>
            <a:r>
              <a:rPr lang="ja-JP" altLang="en-US" sz="1400" dirty="0" smtClean="0">
                <a:latin typeface="HGPｺﾞｼｯｸE" panose="020B0900000000000000" pitchFamily="50" charset="-128"/>
                <a:ea typeface="HGPｺﾞｼｯｸE" panose="020B0900000000000000" pitchFamily="50" charset="-128"/>
              </a:rPr>
              <a:t>の導入費</a:t>
            </a:r>
            <a:endParaRPr lang="en-US" altLang="ja-JP" sz="1400" dirty="0" smtClean="0">
              <a:latin typeface="HGPｺﾞｼｯｸE" panose="020B0900000000000000" pitchFamily="50" charset="-128"/>
              <a:ea typeface="HGPｺﾞｼｯｸE" panose="020B0900000000000000" pitchFamily="50" charset="-128"/>
            </a:endParaRPr>
          </a:p>
          <a:p>
            <a:r>
              <a:rPr lang="ja-JP" altLang="en-US" sz="1400" dirty="0" smtClean="0">
                <a:latin typeface="HGPｺﾞｼｯｸE" panose="020B0900000000000000" pitchFamily="50" charset="-128"/>
                <a:ea typeface="HGPｺﾞｼｯｸE" panose="020B0900000000000000" pitchFamily="50" charset="-128"/>
              </a:rPr>
              <a:t>・</a:t>
            </a:r>
            <a:r>
              <a:rPr lang="ja-JP" altLang="en-US" sz="1400" dirty="0">
                <a:latin typeface="HGPｺﾞｼｯｸE" panose="020B0900000000000000" pitchFamily="50" charset="-128"/>
                <a:ea typeface="HGPｺﾞｼｯｸE" panose="020B0900000000000000" pitchFamily="50" charset="-128"/>
              </a:rPr>
              <a:t>院内文書の多言語化</a:t>
            </a:r>
            <a:endParaRPr lang="en-US" altLang="ja-JP" sz="1400" dirty="0">
              <a:latin typeface="HGPｺﾞｼｯｸE" panose="020B0900000000000000" pitchFamily="50" charset="-128"/>
              <a:ea typeface="HGPｺﾞｼｯｸE" panose="020B0900000000000000" pitchFamily="50" charset="-128"/>
            </a:endParaRPr>
          </a:p>
          <a:p>
            <a:r>
              <a:rPr lang="ja-JP" altLang="en-US" sz="1400" dirty="0">
                <a:latin typeface="HGPｺﾞｼｯｸE" panose="020B0900000000000000" pitchFamily="50" charset="-128"/>
                <a:ea typeface="HGPｺﾞｼｯｸE" panose="020B0900000000000000" pitchFamily="50" charset="-128"/>
              </a:rPr>
              <a:t>　問診票や検査の説明</a:t>
            </a:r>
            <a:r>
              <a:rPr lang="ja-JP" altLang="en-US" sz="1400" dirty="0" smtClean="0">
                <a:latin typeface="HGPｺﾞｼｯｸE" panose="020B0900000000000000" pitchFamily="50" charset="-128"/>
                <a:ea typeface="HGPｺﾞｼｯｸE" panose="020B0900000000000000" pitchFamily="50" charset="-128"/>
              </a:rPr>
              <a:t>資料といった院内</a:t>
            </a:r>
            <a:r>
              <a:rPr lang="ja-JP" altLang="en-US" sz="1400" dirty="0">
                <a:latin typeface="HGPｺﾞｼｯｸE" panose="020B0900000000000000" pitchFamily="50" charset="-128"/>
                <a:ea typeface="HGPｺﾞｼｯｸE" panose="020B0900000000000000" pitchFamily="50" charset="-128"/>
              </a:rPr>
              <a:t>文書の</a:t>
            </a:r>
            <a:r>
              <a:rPr lang="ja-JP" altLang="en-US" sz="1400" dirty="0" smtClean="0">
                <a:latin typeface="HGPｺﾞｼｯｸE" panose="020B0900000000000000" pitchFamily="50" charset="-128"/>
                <a:ea typeface="HGPｺﾞｼｯｸE" panose="020B0900000000000000" pitchFamily="50" charset="-128"/>
              </a:rPr>
              <a:t>多言語化するため</a:t>
            </a:r>
            <a:r>
              <a:rPr lang="ja-JP" altLang="en-US" sz="1400" dirty="0">
                <a:latin typeface="HGPｺﾞｼｯｸE" panose="020B0900000000000000" pitchFamily="50" charset="-128"/>
                <a:ea typeface="HGPｺﾞｼｯｸE" panose="020B0900000000000000" pitchFamily="50" charset="-128"/>
              </a:rPr>
              <a:t>の</a:t>
            </a:r>
            <a:r>
              <a:rPr lang="ja-JP" altLang="en-US" sz="1400" dirty="0" smtClean="0">
                <a:latin typeface="HGPｺﾞｼｯｸE" panose="020B0900000000000000" pitchFamily="50" charset="-128"/>
                <a:ea typeface="HGPｺﾞｼｯｸE" panose="020B0900000000000000" pitchFamily="50" charset="-128"/>
              </a:rPr>
              <a:t>翻訳費や作成費</a:t>
            </a:r>
            <a:endParaRPr lang="en-US" altLang="ja-JP" sz="1400" dirty="0">
              <a:latin typeface="HGPｺﾞｼｯｸE" panose="020B0900000000000000" pitchFamily="50" charset="-128"/>
              <a:ea typeface="HGPｺﾞｼｯｸE" panose="020B0900000000000000" pitchFamily="50" charset="-128"/>
            </a:endParaRPr>
          </a:p>
          <a:p>
            <a:r>
              <a:rPr lang="ja-JP" altLang="en-US" sz="1400" dirty="0">
                <a:latin typeface="HGPｺﾞｼｯｸE" panose="020B0900000000000000" pitchFamily="50" charset="-128"/>
                <a:ea typeface="HGPｺﾞｼｯｸE" panose="020B0900000000000000" pitchFamily="50" charset="-128"/>
              </a:rPr>
              <a:t>・ホームページの多言語化　　　　　　　　　　　　　　　　　　　　　　　　　　　　　　　　等</a:t>
            </a:r>
            <a:endParaRPr lang="en-US" altLang="ja-JP" sz="1400" dirty="0">
              <a:latin typeface="HGPｺﾞｼｯｸE" panose="020B0900000000000000" pitchFamily="50" charset="-128"/>
              <a:ea typeface="HGPｺﾞｼｯｸE" panose="020B0900000000000000" pitchFamily="50" charset="-128"/>
            </a:endParaRPr>
          </a:p>
        </p:txBody>
      </p:sp>
      <p:sp>
        <p:nvSpPr>
          <p:cNvPr id="19" name="テキスト ボックス 18"/>
          <p:cNvSpPr txBox="1"/>
          <p:nvPr/>
        </p:nvSpPr>
        <p:spPr>
          <a:xfrm>
            <a:off x="1180738" y="4913714"/>
            <a:ext cx="3990275" cy="307777"/>
          </a:xfrm>
          <a:prstGeom prst="rect">
            <a:avLst/>
          </a:prstGeom>
          <a:noFill/>
        </p:spPr>
        <p:txBody>
          <a:bodyPr wrap="square" rtlCol="0">
            <a:spAutoFit/>
          </a:bodyPr>
          <a:lstStyle/>
          <a:p>
            <a:r>
              <a:rPr lang="ja-JP" altLang="en-US" sz="1400" dirty="0">
                <a:latin typeface="HGPｺﾞｼｯｸE" panose="020B0900000000000000" pitchFamily="50" charset="-128"/>
                <a:ea typeface="HGPｺﾞｼｯｸE" panose="020B0900000000000000" pitchFamily="50" charset="-128"/>
              </a:rPr>
              <a:t>１</a:t>
            </a:r>
            <a:r>
              <a:rPr lang="ja-JP" altLang="en-US" sz="1400" dirty="0" smtClean="0">
                <a:latin typeface="HGPｺﾞｼｯｸE" panose="020B0900000000000000" pitchFamily="50" charset="-128"/>
                <a:ea typeface="HGPｺﾞｼｯｸE" panose="020B0900000000000000" pitchFamily="50" charset="-128"/>
              </a:rPr>
              <a:t>医療機関当たり</a:t>
            </a:r>
            <a:r>
              <a:rPr lang="en-US" altLang="ja-JP" sz="1400" dirty="0" smtClean="0">
                <a:latin typeface="HGPｺﾞｼｯｸE" panose="020B0900000000000000" pitchFamily="50" charset="-128"/>
                <a:ea typeface="HGPｺﾞｼｯｸE" panose="020B0900000000000000" pitchFamily="50" charset="-128"/>
              </a:rPr>
              <a:t>1,000</a:t>
            </a:r>
            <a:r>
              <a:rPr lang="ja-JP" altLang="en-US" sz="1400" dirty="0" smtClean="0">
                <a:latin typeface="HGPｺﾞｼｯｸE" panose="020B0900000000000000" pitchFamily="50" charset="-128"/>
                <a:ea typeface="HGPｺﾞｼｯｸE" panose="020B0900000000000000" pitchFamily="50" charset="-128"/>
              </a:rPr>
              <a:t>千円（補助率</a:t>
            </a:r>
            <a:r>
              <a:rPr lang="en-US" altLang="ja-JP" sz="1400" dirty="0" smtClean="0">
                <a:latin typeface="HGPｺﾞｼｯｸE" panose="020B0900000000000000" pitchFamily="50" charset="-128"/>
                <a:ea typeface="HGPｺﾞｼｯｸE" panose="020B0900000000000000" pitchFamily="50" charset="-128"/>
              </a:rPr>
              <a:t>10/10</a:t>
            </a:r>
            <a:r>
              <a:rPr lang="ja-JP" altLang="en-US" sz="1400" dirty="0" smtClean="0">
                <a:latin typeface="HGPｺﾞｼｯｸE" panose="020B0900000000000000" pitchFamily="50" charset="-128"/>
                <a:ea typeface="HGPｺﾞｼｯｸE" panose="020B0900000000000000" pitchFamily="50" charset="-128"/>
              </a:rPr>
              <a:t>）</a:t>
            </a:r>
            <a:endParaRPr kumimoji="1" lang="ja-JP" altLang="en-US" sz="1050" dirty="0">
              <a:latin typeface="HGPｺﾞｼｯｸE" panose="020B0900000000000000" pitchFamily="50" charset="-128"/>
              <a:ea typeface="HGPｺﾞｼｯｸE" panose="020B0900000000000000" pitchFamily="50" charset="-128"/>
            </a:endParaRPr>
          </a:p>
        </p:txBody>
      </p:sp>
      <p:sp>
        <p:nvSpPr>
          <p:cNvPr id="20" name="ホームベース 33">
            <a:extLst>
              <a:ext uri="{FF2B5EF4-FFF2-40B4-BE49-F238E27FC236}">
                <a16:creationId xmlns:a16="http://schemas.microsoft.com/office/drawing/2014/main" id="{B30ED31E-C98B-4BB8-93F3-21A53E8C3C1C}"/>
              </a:ext>
            </a:extLst>
          </p:cNvPr>
          <p:cNvSpPr/>
          <p:nvPr/>
        </p:nvSpPr>
        <p:spPr>
          <a:xfrm>
            <a:off x="605767" y="5827545"/>
            <a:ext cx="2742097" cy="765594"/>
          </a:xfrm>
          <a:prstGeom prst="homePlate">
            <a:avLst>
              <a:gd name="adj" fmla="val 3844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5</a:t>
            </a:r>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月</a:t>
            </a: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30</a:t>
            </a:r>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日第</a:t>
            </a:r>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1</a:t>
            </a:r>
            <a:r>
              <a:rPr lang="ja-JP" altLang="en-US" sz="1100" dirty="0" smtClean="0">
                <a:solidFill>
                  <a:schemeClr val="tx1"/>
                </a:solidFill>
                <a:latin typeface="HGPｺﾞｼｯｸE" panose="020B0900000000000000" pitchFamily="50" charset="-128"/>
                <a:ea typeface="HGPｺﾞｼｯｸE" panose="020B0900000000000000" pitchFamily="50" charset="-128"/>
              </a:rPr>
              <a:t>回</a:t>
            </a:r>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外国人医療対策会議で</a:t>
            </a:r>
            <a:endParaRPr kumimoji="1" lang="en-US" altLang="ja-JP" sz="110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地域拠点医療機関を報告</a:t>
            </a:r>
            <a:endParaRPr kumimoji="1" lang="en-US" altLang="ja-JP" sz="1100" dirty="0">
              <a:solidFill>
                <a:schemeClr val="tx1"/>
              </a:solidFill>
              <a:latin typeface="HGPｺﾞｼｯｸE" panose="020B0900000000000000" pitchFamily="50" charset="-128"/>
              <a:ea typeface="HGPｺﾞｼｯｸE" panose="020B0900000000000000" pitchFamily="50" charset="-128"/>
            </a:endParaRPr>
          </a:p>
        </p:txBody>
      </p:sp>
      <p:sp>
        <p:nvSpPr>
          <p:cNvPr id="21" name="ホームベース 33">
            <a:extLst>
              <a:ext uri="{FF2B5EF4-FFF2-40B4-BE49-F238E27FC236}">
                <a16:creationId xmlns:a16="http://schemas.microsoft.com/office/drawing/2014/main" id="{CE03DFCC-217E-4CB5-AEA1-D0DB2BECD08F}"/>
              </a:ext>
            </a:extLst>
          </p:cNvPr>
          <p:cNvSpPr/>
          <p:nvPr/>
        </p:nvSpPr>
        <p:spPr>
          <a:xfrm>
            <a:off x="3504859" y="5800246"/>
            <a:ext cx="1512168" cy="792893"/>
          </a:xfrm>
          <a:prstGeom prst="homePlate">
            <a:avLst>
              <a:gd name="adj" fmla="val 2707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6</a:t>
            </a:r>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月目途に要領発出事業</a:t>
            </a:r>
            <a:r>
              <a:rPr kumimoji="1" lang="ja-JP" altLang="en-US" sz="1100" dirty="0">
                <a:solidFill>
                  <a:schemeClr val="tx1"/>
                </a:solidFill>
                <a:latin typeface="HGPｺﾞｼｯｸE" panose="020B0900000000000000" pitchFamily="50" charset="-128"/>
                <a:ea typeface="HGPｺﾞｼｯｸE" panose="020B0900000000000000" pitchFamily="50" charset="-128"/>
              </a:rPr>
              <a:t>募集開始</a:t>
            </a:r>
            <a:endParaRPr kumimoji="1" lang="en-US" altLang="ja-JP" sz="1100" dirty="0">
              <a:solidFill>
                <a:schemeClr val="tx1"/>
              </a:solidFill>
              <a:latin typeface="HGPｺﾞｼｯｸE" panose="020B0900000000000000" pitchFamily="50" charset="-128"/>
              <a:ea typeface="HGPｺﾞｼｯｸE" panose="020B0900000000000000" pitchFamily="50" charset="-128"/>
            </a:endParaRPr>
          </a:p>
        </p:txBody>
      </p:sp>
      <p:sp>
        <p:nvSpPr>
          <p:cNvPr id="22" name="ホームベース 33">
            <a:extLst>
              <a:ext uri="{FF2B5EF4-FFF2-40B4-BE49-F238E27FC236}">
                <a16:creationId xmlns:a16="http://schemas.microsoft.com/office/drawing/2014/main" id="{52F05D24-E64C-40C3-A3D3-449F37628F8F}"/>
              </a:ext>
            </a:extLst>
          </p:cNvPr>
          <p:cNvSpPr/>
          <p:nvPr/>
        </p:nvSpPr>
        <p:spPr>
          <a:xfrm>
            <a:off x="5174022" y="5800246"/>
            <a:ext cx="2731821" cy="792893"/>
          </a:xfrm>
          <a:prstGeom prst="homePlate">
            <a:avLst>
              <a:gd name="adj" fmla="val 3844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交付</a:t>
            </a:r>
            <a:r>
              <a:rPr kumimoji="1" lang="ja-JP" altLang="en-US" sz="1100" dirty="0">
                <a:solidFill>
                  <a:schemeClr val="tx1"/>
                </a:solidFill>
                <a:latin typeface="HGPｺﾞｼｯｸE" panose="020B0900000000000000" pitchFamily="50" charset="-128"/>
                <a:ea typeface="HGPｺﾞｼｯｸE" panose="020B0900000000000000" pitchFamily="50" charset="-128"/>
              </a:rPr>
              <a:t>申請</a:t>
            </a:r>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へ</a:t>
            </a:r>
            <a:endParaRPr kumimoji="1" lang="en-US" altLang="ja-JP" sz="1100" dirty="0">
              <a:solidFill>
                <a:schemeClr val="tx1"/>
              </a:solidFill>
              <a:latin typeface="HGPｺﾞｼｯｸE" panose="020B0900000000000000" pitchFamily="50" charset="-128"/>
              <a:ea typeface="HGPｺﾞｼｯｸE" panose="020B0900000000000000" pitchFamily="50" charset="-128"/>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67549" y="43931"/>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4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★２：地域</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拠点医療機関の環境</a:t>
            </a:r>
            <a:r>
              <a:rPr lang="ja-JP" altLang="en-US" sz="24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整備補助の概要</a:t>
            </a:r>
            <a:endPar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z="1800" smtClean="0">
                <a:solidFill>
                  <a:srgbClr val="0070C0"/>
                </a:solidFill>
              </a:rPr>
              <a:t>9</a:t>
            </a:fld>
            <a:endParaRPr kumimoji="1" lang="ja-JP" altLang="en-US" sz="1800" dirty="0">
              <a:solidFill>
                <a:srgbClr val="0070C0"/>
              </a:solidFill>
            </a:endParaRPr>
          </a:p>
        </p:txBody>
      </p:sp>
    </p:spTree>
    <p:extLst>
      <p:ext uri="{BB962C8B-B14F-4D97-AF65-F5344CB8AC3E}">
        <p14:creationId xmlns:p14="http://schemas.microsoft.com/office/powerpoint/2010/main" val="2195082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
            <a:extLst>
              <a:ext uri="{FF2B5EF4-FFF2-40B4-BE49-F238E27FC236}">
                <a16:creationId xmlns:a16="http://schemas.microsoft.com/office/drawing/2014/main" id="{77D78C8B-7190-4F9F-BF24-FAD4DFE9F181}"/>
              </a:ext>
            </a:extLst>
          </p:cNvPr>
          <p:cNvSpPr txBox="1">
            <a:spLocks/>
          </p:cNvSpPr>
          <p:nvPr/>
        </p:nvSpPr>
        <p:spPr>
          <a:xfrm>
            <a:off x="127175" y="720064"/>
            <a:ext cx="8892000" cy="86400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宿泊施設を通じてくみ取った外国人旅行者が求める情報を、</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外国人が利用しやすい形態で提供</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67" name="テキスト ボックス 66">
            <a:extLst>
              <a:ext uri="{FF2B5EF4-FFF2-40B4-BE49-F238E27FC236}">
                <a16:creationId xmlns:a16="http://schemas.microsoft.com/office/drawing/2014/main" id="{B82C3A06-1690-4F3B-A5BA-33723745F0D3}"/>
              </a:ext>
            </a:extLst>
          </p:cNvPr>
          <p:cNvSpPr txBox="1"/>
          <p:nvPr/>
        </p:nvSpPr>
        <p:spPr>
          <a:xfrm>
            <a:off x="1020039" y="1739089"/>
            <a:ext cx="2039793" cy="400110"/>
          </a:xfrm>
          <a:prstGeom prst="rect">
            <a:avLst/>
          </a:prstGeom>
          <a:noFill/>
        </p:spPr>
        <p:txBody>
          <a:bodyPr wrap="square" rtlCol="0">
            <a:spAutoFit/>
          </a:bodyPr>
          <a:lstStyle/>
          <a:p>
            <a:r>
              <a:rPr lang="ja-JP" altLang="en-US" sz="2000" dirty="0">
                <a:latin typeface="HGP創英角ｺﾞｼｯｸUB" panose="020B0900000000000000" pitchFamily="50" charset="-128"/>
                <a:ea typeface="HGP創英角ｺﾞｼｯｸUB" panose="020B0900000000000000" pitchFamily="50" charset="-128"/>
              </a:rPr>
              <a:t>宿泊施設調査</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pic>
        <p:nvPicPr>
          <p:cNvPr id="17" name="図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89564" y="1484784"/>
            <a:ext cx="908720" cy="908720"/>
          </a:xfrm>
          <a:prstGeom prst="rect">
            <a:avLst/>
          </a:prstGeom>
        </p:spPr>
      </p:pic>
      <p:sp>
        <p:nvSpPr>
          <p:cNvPr id="4" name="正方形/長方形 3"/>
          <p:cNvSpPr/>
          <p:nvPr/>
        </p:nvSpPr>
        <p:spPr>
          <a:xfrm>
            <a:off x="4716016" y="3072968"/>
            <a:ext cx="4554996" cy="369332"/>
          </a:xfrm>
          <a:prstGeom prst="rect">
            <a:avLst/>
          </a:prstGeom>
        </p:spPr>
        <p:txBody>
          <a:bodyPr wrap="square">
            <a:spAutoFit/>
          </a:bodyPr>
          <a:lstStyle/>
          <a:p>
            <a:r>
              <a:rPr lang="ja-JP" altLang="en-US" dirty="0">
                <a:latin typeface="HGP創英角ｺﾞｼｯｸUB" panose="020B0900000000000000" pitchFamily="50" charset="-128"/>
                <a:ea typeface="HGP創英角ｺﾞｼｯｸUB" panose="020B0900000000000000" pitchFamily="50" charset="-128"/>
              </a:rPr>
              <a:t>大阪府独自の外国人向け医療情報提供</a:t>
            </a:r>
          </a:p>
        </p:txBody>
      </p:sp>
      <p:sp>
        <p:nvSpPr>
          <p:cNvPr id="5" name="二等辺三角形 4"/>
          <p:cNvSpPr/>
          <p:nvPr/>
        </p:nvSpPr>
        <p:spPr>
          <a:xfrm rot="16200000" flipV="1">
            <a:off x="3659396" y="3297186"/>
            <a:ext cx="662660" cy="23165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195078" y="3600205"/>
            <a:ext cx="4893402" cy="1892826"/>
          </a:xfrm>
          <a:prstGeom prst="rect">
            <a:avLst/>
          </a:prstGeom>
          <a:noFill/>
        </p:spPr>
        <p:txBody>
          <a:bodyPr wrap="square" rtlCol="0">
            <a:spAutoFit/>
          </a:bodyPr>
          <a:lstStyle/>
          <a:p>
            <a:r>
              <a:rPr lang="ja-JP" altLang="en-US" sz="1300" dirty="0">
                <a:solidFill>
                  <a:schemeClr val="tx2"/>
                </a:solidFill>
                <a:latin typeface="HGPｺﾞｼｯｸE" panose="020B0900000000000000" pitchFamily="50" charset="-128"/>
                <a:ea typeface="HGPｺﾞｼｯｸE" panose="020B0900000000000000" pitchFamily="50" charset="-128"/>
              </a:rPr>
              <a:t>●</a:t>
            </a:r>
            <a:r>
              <a:rPr lang="en-US" altLang="ja-JP" sz="1300" dirty="0">
                <a:latin typeface="HGPｺﾞｼｯｸE" panose="020B0900000000000000" pitchFamily="50" charset="-128"/>
                <a:ea typeface="HGPｺﾞｼｯｸE" panose="020B0900000000000000" pitchFamily="50" charset="-128"/>
              </a:rPr>
              <a:t>5</a:t>
            </a:r>
            <a:r>
              <a:rPr lang="ja-JP" altLang="en-US" sz="1300" dirty="0">
                <a:latin typeface="HGPｺﾞｼｯｸE" panose="020B0900000000000000" pitchFamily="50" charset="-128"/>
                <a:ea typeface="HGPｺﾞｼｯｸE" panose="020B0900000000000000" pitchFamily="50" charset="-128"/>
              </a:rPr>
              <a:t>言語（中、英、韓、西、葡）対応</a:t>
            </a:r>
            <a:endParaRPr lang="en-US" altLang="ja-JP" sz="1300" dirty="0">
              <a:latin typeface="HGPｺﾞｼｯｸE" panose="020B0900000000000000" pitchFamily="50" charset="-128"/>
              <a:ea typeface="HGPｺﾞｼｯｸE" panose="020B0900000000000000" pitchFamily="50" charset="-128"/>
            </a:endParaRPr>
          </a:p>
          <a:p>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solidFill>
                  <a:schemeClr val="tx2"/>
                </a:solidFill>
                <a:latin typeface="HGPｺﾞｼｯｸE" panose="020B0900000000000000" pitchFamily="50" charset="-128"/>
                <a:ea typeface="HGPｺﾞｼｯｸE" panose="020B0900000000000000" pitchFamily="50" charset="-128"/>
              </a:rPr>
              <a:t>●</a:t>
            </a:r>
            <a:r>
              <a:rPr lang="ja-JP" altLang="en-US" sz="1300" dirty="0">
                <a:latin typeface="HGPｺﾞｼｯｸE" panose="020B0900000000000000" pitchFamily="50" charset="-128"/>
                <a:ea typeface="HGPｺﾞｼｯｸE" panose="020B0900000000000000" pitchFamily="50" charset="-128"/>
              </a:rPr>
              <a:t>提供情報・府内の外国人</a:t>
            </a:r>
            <a:r>
              <a:rPr lang="ja-JP" altLang="en-US" sz="1300" dirty="0" smtClean="0">
                <a:latin typeface="HGPｺﾞｼｯｸE" panose="020B0900000000000000" pitchFamily="50" charset="-128"/>
                <a:ea typeface="HGPｺﾞｼｯｸE" panose="020B0900000000000000" pitchFamily="50" charset="-128"/>
              </a:rPr>
              <a:t>受入れ医療</a:t>
            </a:r>
            <a:r>
              <a:rPr lang="ja-JP" altLang="en-US" sz="1300" dirty="0">
                <a:latin typeface="HGPｺﾞｼｯｸE" panose="020B0900000000000000" pitchFamily="50" charset="-128"/>
                <a:ea typeface="HGPｺﾞｼｯｸE" panose="020B0900000000000000" pitchFamily="50" charset="-128"/>
              </a:rPr>
              <a:t>機関リスト</a:t>
            </a:r>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・府内の休日夜間診療所・多言語生活情報</a:t>
            </a:r>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・多言語医療通訳</a:t>
            </a:r>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アプリ等</a:t>
            </a:r>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各種サービス紹介</a:t>
            </a:r>
            <a:endParaRPr lang="en-US" altLang="ja-JP" sz="1300" dirty="0">
              <a:latin typeface="HGPｺﾞｼｯｸE" panose="020B0900000000000000" pitchFamily="50" charset="-128"/>
              <a:ea typeface="HGPｺﾞｼｯｸE" panose="020B0900000000000000" pitchFamily="50" charset="-128"/>
            </a:endParaRPr>
          </a:p>
          <a:p>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・緊急時対応</a:t>
            </a:r>
            <a:endParaRPr lang="en-US" altLang="ja-JP" sz="1300" dirty="0">
              <a:latin typeface="HGPｺﾞｼｯｸE" panose="020B0900000000000000" pitchFamily="50" charset="-128"/>
              <a:ea typeface="HGPｺﾞｼｯｸE" panose="020B0900000000000000" pitchFamily="50" charset="-128"/>
            </a:endParaRPr>
          </a:p>
        </p:txBody>
      </p:sp>
      <p:sp>
        <p:nvSpPr>
          <p:cNvPr id="25" name="タイトル 1">
            <a:extLst>
              <a:ext uri="{FF2B5EF4-FFF2-40B4-BE49-F238E27FC236}">
                <a16:creationId xmlns:a16="http://schemas.microsoft.com/office/drawing/2014/main" id="{30BE5A27-A407-4A14-A9BE-5866682C3C6B}"/>
              </a:ext>
            </a:extLst>
          </p:cNvPr>
          <p:cNvSpPr txBox="1">
            <a:spLocks/>
          </p:cNvSpPr>
          <p:nvPr/>
        </p:nvSpPr>
        <p:spPr>
          <a:xfrm>
            <a:off x="0" y="73662"/>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３．主な取組み　 医療情報提供</a:t>
            </a:r>
          </a:p>
        </p:txBody>
      </p:sp>
      <p:pic>
        <p:nvPicPr>
          <p:cNvPr id="28" name="図 27">
            <a:extLst>
              <a:ext uri="{FF2B5EF4-FFF2-40B4-BE49-F238E27FC236}">
                <a16:creationId xmlns:a16="http://schemas.microsoft.com/office/drawing/2014/main" id="{273FFDA7-A77C-4CA0-9112-3AC0B8E84510}"/>
              </a:ext>
            </a:extLst>
          </p:cNvPr>
          <p:cNvPicPr/>
          <p:nvPr/>
        </p:nvPicPr>
        <p:blipFill rotWithShape="1">
          <a:blip r:embed="rId4">
            <a:extLst>
              <a:ext uri="{28A0092B-C50C-407E-A947-70E740481C1C}">
                <a14:useLocalDpi xmlns:a14="http://schemas.microsoft.com/office/drawing/2010/main" val="0"/>
              </a:ext>
            </a:extLst>
          </a:blip>
          <a:srcRect l="8637" t="4371" r="16502"/>
          <a:stretch/>
        </p:blipFill>
        <p:spPr bwMode="auto">
          <a:xfrm>
            <a:off x="35496" y="4860408"/>
            <a:ext cx="3744416" cy="2024976"/>
          </a:xfrm>
          <a:prstGeom prst="rect">
            <a:avLst/>
          </a:prstGeom>
          <a:noFill/>
          <a:ln>
            <a:noFill/>
          </a:ln>
          <a:extLst>
            <a:ext uri="{53640926-AAD7-44D8-BBD7-CCE9431645EC}">
              <a14:shadowObscured xmlns:a14="http://schemas.microsoft.com/office/drawing/2010/main"/>
            </a:ext>
          </a:extLst>
        </p:spPr>
      </p:pic>
      <p:pic>
        <p:nvPicPr>
          <p:cNvPr id="16" name="図 15">
            <a:extLst>
              <a:ext uri="{FF2B5EF4-FFF2-40B4-BE49-F238E27FC236}">
                <a16:creationId xmlns:a16="http://schemas.microsoft.com/office/drawing/2014/main" id="{B9997624-9B3E-4EE2-8A59-6717355FC0E0}"/>
              </a:ext>
            </a:extLst>
          </p:cNvPr>
          <p:cNvPicPr/>
          <p:nvPr/>
        </p:nvPicPr>
        <p:blipFill rotWithShape="1">
          <a:blip r:embed="rId5">
            <a:extLst>
              <a:ext uri="{28A0092B-C50C-407E-A947-70E740481C1C}">
                <a14:useLocalDpi xmlns:a14="http://schemas.microsoft.com/office/drawing/2010/main" val="0"/>
              </a:ext>
            </a:extLst>
          </a:blip>
          <a:srcRect t="3494" b="43280"/>
          <a:stretch/>
        </p:blipFill>
        <p:spPr bwMode="auto">
          <a:xfrm>
            <a:off x="544810" y="2935696"/>
            <a:ext cx="3284204" cy="1979540"/>
          </a:xfrm>
          <a:prstGeom prst="rect">
            <a:avLst/>
          </a:prstGeom>
          <a:noFill/>
          <a:ln>
            <a:noFill/>
          </a:ln>
          <a:extLst>
            <a:ext uri="{53640926-AAD7-44D8-BBD7-CCE9431645EC}">
              <a14:shadowObscured xmlns:a14="http://schemas.microsoft.com/office/drawing/2010/main"/>
            </a:ext>
          </a:extLst>
        </p:spPr>
      </p:pic>
      <p:sp>
        <p:nvSpPr>
          <p:cNvPr id="29" name="正方形/長方形 28">
            <a:extLst>
              <a:ext uri="{FF2B5EF4-FFF2-40B4-BE49-F238E27FC236}">
                <a16:creationId xmlns:a16="http://schemas.microsoft.com/office/drawing/2014/main" id="{00BA043B-25F4-4295-8E22-C0725F57F6E2}"/>
              </a:ext>
            </a:extLst>
          </p:cNvPr>
          <p:cNvSpPr/>
          <p:nvPr/>
        </p:nvSpPr>
        <p:spPr>
          <a:xfrm>
            <a:off x="248051" y="3182005"/>
            <a:ext cx="3332747" cy="231007"/>
          </a:xfrm>
          <a:prstGeom prst="rect">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p:cNvSpPr txBox="1"/>
          <p:nvPr/>
        </p:nvSpPr>
        <p:spPr>
          <a:xfrm>
            <a:off x="127175" y="5949280"/>
            <a:ext cx="1642133" cy="307777"/>
          </a:xfrm>
          <a:prstGeom prst="rect">
            <a:avLst/>
          </a:prstGeom>
          <a:solidFill>
            <a:schemeClr val="bg1"/>
          </a:solidFill>
        </p:spPr>
        <p:txBody>
          <a:bodyPr wrap="square" rIns="36000" rtlCol="0">
            <a:spAutoFit/>
          </a:bodyPr>
          <a:lstStyle/>
          <a:p>
            <a:pPr algn="r"/>
            <a:r>
              <a:rPr lang="ja-JP" altLang="en-US" sz="700" dirty="0">
                <a:latin typeface="ＭＳ ゴシック" panose="020B0609070205080204" pitchFamily="49" charset="-128"/>
                <a:ea typeface="ＭＳ ゴシック" panose="020B0609070205080204" pitchFamily="49" charset="-128"/>
              </a:rPr>
              <a:t>モバイル端末で利用可能な</a:t>
            </a:r>
            <a:endParaRPr lang="en-US" altLang="ja-JP" sz="700" dirty="0">
              <a:latin typeface="ＭＳ ゴシック" panose="020B0609070205080204" pitchFamily="49" charset="-128"/>
              <a:ea typeface="ＭＳ ゴシック" panose="020B0609070205080204" pitchFamily="49" charset="-128"/>
            </a:endParaRPr>
          </a:p>
          <a:p>
            <a:pPr algn="r"/>
            <a:r>
              <a:rPr lang="ja-JP" altLang="en-US" sz="700" dirty="0">
                <a:latin typeface="ＭＳ ゴシック" panose="020B0609070205080204" pitchFamily="49" charset="-128"/>
                <a:ea typeface="ＭＳ ゴシック" panose="020B0609070205080204" pitchFamily="49" charset="-128"/>
              </a:rPr>
              <a:t>多言語医療情報アプリ</a:t>
            </a:r>
            <a:endParaRPr lang="en-US" altLang="ja-JP" sz="700" dirty="0">
              <a:latin typeface="ＭＳ ゴシック" panose="020B0609070205080204" pitchFamily="49" charset="-128"/>
              <a:ea typeface="ＭＳ ゴシック" panose="020B0609070205080204" pitchFamily="49" charset="-128"/>
            </a:endParaRPr>
          </a:p>
        </p:txBody>
      </p:sp>
      <p:sp>
        <p:nvSpPr>
          <p:cNvPr id="68" name="テキスト ボックス 67"/>
          <p:cNvSpPr txBox="1"/>
          <p:nvPr/>
        </p:nvSpPr>
        <p:spPr>
          <a:xfrm>
            <a:off x="1256054" y="2060848"/>
            <a:ext cx="7331191" cy="830997"/>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・外国人宿泊者からの医療情報に関する問い合わせを受けた宿泊施設は</a:t>
            </a:r>
            <a:r>
              <a:rPr lang="ja-JP" altLang="en-US" sz="1600" dirty="0">
                <a:solidFill>
                  <a:srgbClr val="FF2F34"/>
                </a:solidFill>
                <a:latin typeface="HGPｺﾞｼｯｸE" panose="020B0900000000000000" pitchFamily="50" charset="-128"/>
                <a:ea typeface="HGPｺﾞｼｯｸE" panose="020B0900000000000000" pitchFamily="50" charset="-128"/>
              </a:rPr>
              <a:t>約</a:t>
            </a:r>
            <a:r>
              <a:rPr lang="en-US" altLang="ja-JP" sz="1600" dirty="0">
                <a:solidFill>
                  <a:srgbClr val="FF2F34"/>
                </a:solidFill>
                <a:latin typeface="HGPｺﾞｼｯｸE" panose="020B0900000000000000" pitchFamily="50" charset="-128"/>
                <a:ea typeface="HGPｺﾞｼｯｸE" panose="020B0900000000000000" pitchFamily="50" charset="-128"/>
              </a:rPr>
              <a:t>56</a:t>
            </a:r>
            <a:r>
              <a:rPr lang="ja-JP" altLang="en-US" sz="1600" dirty="0">
                <a:solidFill>
                  <a:srgbClr val="FF2F34"/>
                </a:solidFill>
                <a:latin typeface="HGPｺﾞｼｯｸE" panose="020B0900000000000000" pitchFamily="50" charset="-128"/>
                <a:ea typeface="HGPｺﾞｼｯｸE" panose="020B0900000000000000" pitchFamily="50" charset="-128"/>
              </a:rPr>
              <a:t>％</a:t>
            </a:r>
            <a:endParaRPr lang="en-US" altLang="ja-JP" sz="1600" dirty="0">
              <a:solidFill>
                <a:srgbClr val="FF2F34"/>
              </a:solidFill>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・内容は</a:t>
            </a:r>
            <a:r>
              <a:rPr lang="ja-JP" altLang="en-US" sz="1600" dirty="0">
                <a:solidFill>
                  <a:srgbClr val="FF2F34"/>
                </a:solidFill>
                <a:latin typeface="HGPｺﾞｼｯｸE" panose="020B0900000000000000" pitchFamily="50" charset="-128"/>
                <a:ea typeface="HGPｺﾞｼｯｸE" panose="020B0900000000000000" pitchFamily="50" charset="-128"/>
              </a:rPr>
              <a:t>「医療機関の紹介」</a:t>
            </a:r>
            <a:r>
              <a:rPr lang="ja-JP" altLang="en-US" sz="1600" dirty="0">
                <a:latin typeface="HGPｺﾞｼｯｸE" panose="020B0900000000000000" pitchFamily="50" charset="-128"/>
                <a:ea typeface="HGPｺﾞｼｯｸE" panose="020B0900000000000000" pitchFamily="50" charset="-128"/>
              </a:rPr>
              <a:t>が最も多い</a:t>
            </a:r>
            <a:endParaRPr lang="en-US" altLang="ja-JP" sz="1600" dirty="0">
              <a:latin typeface="HGPｺﾞｼｯｸE" panose="020B0900000000000000" pitchFamily="50" charset="-128"/>
              <a:ea typeface="HGPｺﾞｼｯｸE" panose="020B0900000000000000" pitchFamily="50" charset="-128"/>
            </a:endParaRPr>
          </a:p>
          <a:p>
            <a:r>
              <a:rPr kumimoji="1" lang="ja-JP" altLang="en-US" sz="1600" dirty="0">
                <a:latin typeface="HGPｺﾞｼｯｸE" panose="020B0900000000000000" pitchFamily="50" charset="-128"/>
                <a:ea typeface="HGPｺﾞｼｯｸE" panose="020B0900000000000000" pitchFamily="50" charset="-128"/>
              </a:rPr>
              <a:t>・充実を期待する情報は、</a:t>
            </a:r>
            <a:r>
              <a:rPr kumimoji="1" lang="ja-JP" altLang="en-US" sz="1600" dirty="0">
                <a:solidFill>
                  <a:srgbClr val="FF0000"/>
                </a:solidFill>
                <a:latin typeface="HGPｺﾞｼｯｸE" panose="020B0900000000000000" pitchFamily="50" charset="-128"/>
                <a:ea typeface="HGPｺﾞｼｯｸE" panose="020B0900000000000000" pitchFamily="50" charset="-128"/>
              </a:rPr>
              <a:t>「外国人患者</a:t>
            </a:r>
            <a:r>
              <a:rPr kumimoji="1" lang="ja-JP" altLang="en-US" sz="1600" dirty="0" smtClean="0">
                <a:solidFill>
                  <a:srgbClr val="FF0000"/>
                </a:solidFill>
                <a:latin typeface="HGPｺﾞｼｯｸE" panose="020B0900000000000000" pitchFamily="50" charset="-128"/>
                <a:ea typeface="HGPｺﾞｼｯｸE" panose="020B0900000000000000" pitchFamily="50" charset="-128"/>
              </a:rPr>
              <a:t>受入れ医療</a:t>
            </a:r>
            <a:r>
              <a:rPr kumimoji="1" lang="ja-JP" altLang="en-US" sz="1600" dirty="0">
                <a:solidFill>
                  <a:srgbClr val="FF0000"/>
                </a:solidFill>
                <a:latin typeface="HGPｺﾞｼｯｸE" panose="020B0900000000000000" pitchFamily="50" charset="-128"/>
                <a:ea typeface="HGPｺﾞｼｯｸE" panose="020B0900000000000000" pitchFamily="50" charset="-128"/>
              </a:rPr>
              <a:t>機関リスト」</a:t>
            </a:r>
            <a:r>
              <a:rPr kumimoji="1" lang="ja-JP" altLang="en-US" sz="1600" dirty="0">
                <a:latin typeface="HGPｺﾞｼｯｸE" panose="020B0900000000000000" pitchFamily="50" charset="-128"/>
                <a:ea typeface="HGPｺﾞｼｯｸE" panose="020B0900000000000000" pitchFamily="50" charset="-128"/>
              </a:rPr>
              <a:t>が最も多い</a:t>
            </a:r>
            <a:endParaRPr kumimoji="1" lang="en-US" altLang="ja-JP" sz="1600" dirty="0">
              <a:latin typeface="HGPｺﾞｼｯｸE" panose="020B0900000000000000" pitchFamily="50" charset="-128"/>
              <a:ea typeface="HGPｺﾞｼｯｸE" panose="020B0900000000000000" pitchFamily="50" charset="-128"/>
            </a:endParaRPr>
          </a:p>
        </p:txBody>
      </p:sp>
      <p:sp>
        <p:nvSpPr>
          <p:cNvPr id="32" name="正方形/長方形 31">
            <a:extLst>
              <a:ext uri="{FF2B5EF4-FFF2-40B4-BE49-F238E27FC236}">
                <a16:creationId xmlns:a16="http://schemas.microsoft.com/office/drawing/2014/main" id="{00BA043B-25F4-4295-8E22-C0725F57F6E2}"/>
              </a:ext>
            </a:extLst>
          </p:cNvPr>
          <p:cNvSpPr/>
          <p:nvPr/>
        </p:nvSpPr>
        <p:spPr>
          <a:xfrm>
            <a:off x="248051" y="5193982"/>
            <a:ext cx="3459853" cy="231007"/>
          </a:xfrm>
          <a:prstGeom prst="rect">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 name="図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147" y="2937542"/>
            <a:ext cx="806801" cy="806801"/>
          </a:xfrm>
          <a:prstGeom prst="rect">
            <a:avLst/>
          </a:prstGeom>
        </p:spPr>
      </p:pic>
      <p:sp>
        <p:nvSpPr>
          <p:cNvPr id="20" name="正方形/長方形 19"/>
          <p:cNvSpPr/>
          <p:nvPr/>
        </p:nvSpPr>
        <p:spPr>
          <a:xfrm>
            <a:off x="4424653" y="2324731"/>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アンケート調査⓹</a:t>
            </a:r>
          </a:p>
        </p:txBody>
      </p:sp>
      <p:sp>
        <p:nvSpPr>
          <p:cNvPr id="21" name="正方形/長方形 20"/>
          <p:cNvSpPr/>
          <p:nvPr/>
        </p:nvSpPr>
        <p:spPr>
          <a:xfrm>
            <a:off x="7219093" y="2590833"/>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アンケート調査⓹</a:t>
            </a:r>
          </a:p>
        </p:txBody>
      </p:sp>
      <p:pic>
        <p:nvPicPr>
          <p:cNvPr id="22" name="図 21"/>
          <p:cNvPicPr>
            <a:picLocks noChangeAspect="1"/>
          </p:cNvPicPr>
          <p:nvPr/>
        </p:nvPicPr>
        <p:blipFill rotWithShape="1">
          <a:blip r:embed="rId7"/>
          <a:srcRect l="14350" t="10158" r="16242" b="4286"/>
          <a:stretch/>
        </p:blipFill>
        <p:spPr>
          <a:xfrm>
            <a:off x="5834130" y="4553146"/>
            <a:ext cx="3314311" cy="2296943"/>
          </a:xfrm>
          <a:prstGeom prst="rect">
            <a:avLst/>
          </a:prstGeom>
        </p:spPr>
      </p:pic>
      <p:sp>
        <p:nvSpPr>
          <p:cNvPr id="3" name="角丸四角形 2"/>
          <p:cNvSpPr/>
          <p:nvPr/>
        </p:nvSpPr>
        <p:spPr>
          <a:xfrm>
            <a:off x="3892621" y="5532292"/>
            <a:ext cx="1900184" cy="120907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latin typeface="HGPｺﾞｼｯｸE" panose="020B0900000000000000" pitchFamily="50" charset="-128"/>
                <a:ea typeface="HGPｺﾞｼｯｸE" panose="020B0900000000000000" pitchFamily="50" charset="-128"/>
              </a:rPr>
              <a:t>サイト開設（平成</a:t>
            </a:r>
            <a:r>
              <a:rPr kumimoji="1" lang="en-US" altLang="ja-JP" sz="1400" dirty="0" smtClean="0">
                <a:latin typeface="HGPｺﾞｼｯｸE" panose="020B0900000000000000" pitchFamily="50" charset="-128"/>
                <a:ea typeface="HGPｺﾞｼｯｸE" panose="020B0900000000000000" pitchFamily="50" charset="-128"/>
              </a:rPr>
              <a:t>31</a:t>
            </a:r>
            <a:r>
              <a:rPr kumimoji="1" lang="ja-JP" altLang="en-US" sz="1400" dirty="0" smtClean="0">
                <a:latin typeface="HGPｺﾞｼｯｸE" panose="020B0900000000000000" pitchFamily="50" charset="-128"/>
                <a:ea typeface="HGPｺﾞｼｯｸE" panose="020B0900000000000000" pitchFamily="50" charset="-128"/>
              </a:rPr>
              <a:t>年</a:t>
            </a:r>
            <a:r>
              <a:rPr kumimoji="1" lang="en-US" altLang="ja-JP" sz="1400" dirty="0" smtClean="0">
                <a:latin typeface="HGPｺﾞｼｯｸE" panose="020B0900000000000000" pitchFamily="50" charset="-128"/>
                <a:ea typeface="HGPｺﾞｼｯｸE" panose="020B0900000000000000" pitchFamily="50" charset="-128"/>
              </a:rPr>
              <a:t>3</a:t>
            </a:r>
            <a:r>
              <a:rPr kumimoji="1" lang="ja-JP" altLang="en-US" sz="1400" dirty="0" smtClean="0">
                <a:latin typeface="HGPｺﾞｼｯｸE" panose="020B0900000000000000" pitchFamily="50" charset="-128"/>
                <a:ea typeface="HGPｺﾞｼｯｸE" panose="020B0900000000000000" pitchFamily="50" charset="-128"/>
              </a:rPr>
              <a:t>月末）から</a:t>
            </a:r>
            <a:r>
              <a:rPr kumimoji="1" lang="en-US" altLang="ja-JP" sz="1400" dirty="0" smtClean="0">
                <a:latin typeface="HGPｺﾞｼｯｸE" panose="020B0900000000000000" pitchFamily="50" charset="-128"/>
                <a:ea typeface="HGPｺﾞｼｯｸE" panose="020B0900000000000000" pitchFamily="50" charset="-128"/>
              </a:rPr>
              <a:t>5</a:t>
            </a:r>
            <a:r>
              <a:rPr kumimoji="1" lang="ja-JP" altLang="en-US" sz="1400" dirty="0" smtClean="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29</a:t>
            </a:r>
            <a:r>
              <a:rPr kumimoji="1" lang="ja-JP" altLang="en-US" sz="1400" dirty="0" smtClean="0">
                <a:latin typeface="HGPｺﾞｼｯｸE" panose="020B0900000000000000" pitchFamily="50" charset="-128"/>
                <a:ea typeface="HGPｺﾞｼｯｸE" panose="020B0900000000000000" pitchFamily="50" charset="-128"/>
              </a:rPr>
              <a:t>日までのアクセス数</a:t>
            </a:r>
            <a:endParaRPr kumimoji="1" lang="en-US" altLang="ja-JP" sz="1400" dirty="0" smtClean="0">
              <a:latin typeface="HGPｺﾞｼｯｸE" panose="020B0900000000000000" pitchFamily="50" charset="-128"/>
              <a:ea typeface="HGPｺﾞｼｯｸE" panose="020B0900000000000000" pitchFamily="50" charset="-128"/>
            </a:endParaRPr>
          </a:p>
          <a:p>
            <a:pPr algn="ctr"/>
            <a:r>
              <a:rPr lang="en-US" altLang="ja-JP" sz="2400" b="1" dirty="0">
                <a:latin typeface="HGPｺﾞｼｯｸE" panose="020B0900000000000000" pitchFamily="50" charset="-128"/>
                <a:ea typeface="HGPｺﾞｼｯｸE" panose="020B0900000000000000" pitchFamily="50" charset="-128"/>
              </a:rPr>
              <a:t>6,548</a:t>
            </a:r>
            <a:r>
              <a:rPr lang="ja-JP" altLang="en-US" sz="2400" b="1" dirty="0" smtClean="0">
                <a:latin typeface="HGPｺﾞｼｯｸE" panose="020B0900000000000000" pitchFamily="50" charset="-128"/>
                <a:ea typeface="HGPｺﾞｼｯｸE" panose="020B0900000000000000" pitchFamily="50" charset="-128"/>
              </a:rPr>
              <a:t>件</a:t>
            </a:r>
            <a:endParaRPr kumimoji="1" lang="ja-JP" altLang="en-US" sz="2400" b="1" dirty="0">
              <a:latin typeface="HGPｺﾞｼｯｸE" panose="020B0900000000000000" pitchFamily="50" charset="-128"/>
              <a:ea typeface="HGPｺﾞｼｯｸE" panose="020B0900000000000000" pitchFamily="50" charset="-128"/>
            </a:endParaRPr>
          </a:p>
        </p:txBody>
      </p:sp>
      <p:sp>
        <p:nvSpPr>
          <p:cNvPr id="7" name="スライド番号プレースホルダー 6"/>
          <p:cNvSpPr>
            <a:spLocks noGrp="1"/>
          </p:cNvSpPr>
          <p:nvPr>
            <p:ph type="sldNum" sz="quarter" idx="12"/>
          </p:nvPr>
        </p:nvSpPr>
        <p:spPr/>
        <p:txBody>
          <a:bodyPr/>
          <a:lstStyle/>
          <a:p>
            <a:fld id="{A9848611-8FAA-4BFC-BAAD-33CAF1A3E273}" type="slidenum">
              <a:rPr lang="ja-JP" altLang="en-US" smtClean="0"/>
              <a:pPr/>
              <a:t>10</a:t>
            </a:fld>
            <a:endParaRPr lang="ja-JP" altLang="en-US" dirty="0"/>
          </a:p>
        </p:txBody>
      </p:sp>
    </p:spTree>
    <p:extLst>
      <p:ext uri="{BB962C8B-B14F-4D97-AF65-F5344CB8AC3E}">
        <p14:creationId xmlns:p14="http://schemas.microsoft.com/office/powerpoint/2010/main" val="2219842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a:extLst>
              <a:ext uri="{FF2B5EF4-FFF2-40B4-BE49-F238E27FC236}">
                <a16:creationId xmlns:a16="http://schemas.microsoft.com/office/drawing/2014/main" id="{30BE5A27-A407-4A14-A9BE-5866682C3C6B}"/>
              </a:ext>
            </a:extLst>
          </p:cNvPr>
          <p:cNvSpPr>
            <a:spLocks noGrp="1"/>
          </p:cNvSpPr>
          <p:nvPr>
            <p:ph type="title"/>
          </p:nvPr>
        </p:nvSpPr>
        <p:spPr>
          <a:xfrm>
            <a:off x="0" y="73662"/>
            <a:ext cx="8856984" cy="576064"/>
          </a:xfrm>
        </p:spPr>
        <p:txBody>
          <a:bodyPr>
            <a:noAutofit/>
          </a:body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４．推進体制</a:t>
            </a:r>
            <a:endParaRPr kumimoji="1"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タイトル 1">
            <a:extLst>
              <a:ext uri="{FF2B5EF4-FFF2-40B4-BE49-F238E27FC236}">
                <a16:creationId xmlns:a16="http://schemas.microsoft.com/office/drawing/2014/main" id="{77D78C8B-7190-4F9F-BF24-FAD4DFE9F181}"/>
              </a:ext>
            </a:extLst>
          </p:cNvPr>
          <p:cNvSpPr txBox="1">
            <a:spLocks/>
          </p:cNvSpPr>
          <p:nvPr/>
        </p:nvSpPr>
        <p:spPr>
          <a:xfrm>
            <a:off x="127175" y="720064"/>
            <a:ext cx="8892000" cy="86400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より幅広い関係者の参画による分野横断的な協議により、　　　　　　　　　　　　　　　　　　　　　 </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取組みをレベルアップ</a:t>
            </a:r>
            <a:endParaRPr lang="en-US" altLang="ja-JP" sz="2400" dirty="0">
              <a:latin typeface="HGP創英角ｺﾞｼｯｸUB" panose="020B0900000000000000" pitchFamily="50" charset="-128"/>
              <a:ea typeface="HGP創英角ｺﾞｼｯｸUB" panose="020B0900000000000000"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1609" y="4925809"/>
            <a:ext cx="952500" cy="762000"/>
          </a:xfrm>
          <a:prstGeom prst="rect">
            <a:avLst/>
          </a:prstGeom>
        </p:spPr>
      </p:pic>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1078" y="2968395"/>
            <a:ext cx="952500" cy="762000"/>
          </a:xfrm>
          <a:prstGeom prst="rect">
            <a:avLst/>
          </a:prstGeom>
        </p:spPr>
      </p:pic>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1667" y="3017502"/>
            <a:ext cx="952500" cy="762000"/>
          </a:xfrm>
          <a:prstGeom prst="rect">
            <a:avLst/>
          </a:prstGeom>
        </p:spPr>
      </p:pic>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4697" y="4439109"/>
            <a:ext cx="952500" cy="762000"/>
          </a:xfrm>
          <a:prstGeom prst="rect">
            <a:avLst/>
          </a:prstGeom>
        </p:spPr>
      </p:pic>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9274" y="5076915"/>
            <a:ext cx="952500" cy="762000"/>
          </a:xfrm>
          <a:prstGeom prst="rect">
            <a:avLst/>
          </a:prstGeom>
        </p:spPr>
      </p:pic>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0813" y="3660839"/>
            <a:ext cx="952500" cy="762000"/>
          </a:xfrm>
          <a:prstGeom prst="rect">
            <a:avLst/>
          </a:prstGeom>
        </p:spPr>
      </p:pic>
      <p:pic>
        <p:nvPicPr>
          <p:cNvPr id="17" name="図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3723" y="3172813"/>
            <a:ext cx="952500" cy="762000"/>
          </a:xfrm>
          <a:prstGeom prst="rect">
            <a:avLst/>
          </a:prstGeom>
        </p:spPr>
      </p:pic>
      <p:sp>
        <p:nvSpPr>
          <p:cNvPr id="4" name="楕円 3"/>
          <p:cNvSpPr/>
          <p:nvPr/>
        </p:nvSpPr>
        <p:spPr>
          <a:xfrm>
            <a:off x="2558441" y="3687880"/>
            <a:ext cx="4030505" cy="1513229"/>
          </a:xfrm>
          <a:prstGeom prst="ellipse">
            <a:avLst/>
          </a:prstGeom>
          <a:ln/>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146613" y="2812786"/>
            <a:ext cx="1784348"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大阪精神科病院協会</a:t>
            </a:r>
          </a:p>
        </p:txBody>
      </p:sp>
      <p:sp>
        <p:nvSpPr>
          <p:cNvPr id="27" name="テキスト ボックス 26"/>
          <p:cNvSpPr txBox="1"/>
          <p:nvPr/>
        </p:nvSpPr>
        <p:spPr>
          <a:xfrm>
            <a:off x="6770324" y="3739345"/>
            <a:ext cx="1509255"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大阪府看護協会</a:t>
            </a:r>
          </a:p>
        </p:txBody>
      </p:sp>
      <p:sp>
        <p:nvSpPr>
          <p:cNvPr id="28" name="テキスト ボックス 27"/>
          <p:cNvSpPr txBox="1"/>
          <p:nvPr/>
        </p:nvSpPr>
        <p:spPr>
          <a:xfrm>
            <a:off x="6915338" y="4291861"/>
            <a:ext cx="1978622" cy="307777"/>
          </a:xfrm>
          <a:prstGeom prst="rect">
            <a:avLst/>
          </a:prstGeom>
          <a:noFill/>
        </p:spPr>
        <p:txBody>
          <a:bodyPr wrap="square" rtlCol="0">
            <a:spAutoFit/>
          </a:bodyPr>
          <a:lstStyle/>
          <a:p>
            <a:r>
              <a:rPr lang="ja-JP" altLang="en-US" sz="1400" dirty="0" smtClean="0">
                <a:latin typeface="HGPｺﾞｼｯｸE" panose="020B0900000000000000" pitchFamily="50" charset="-128"/>
                <a:ea typeface="HGPｺﾞｼｯｸE" panose="020B0900000000000000" pitchFamily="50" charset="-128"/>
              </a:rPr>
              <a:t>大阪府内代表消防本部</a:t>
            </a:r>
            <a:endParaRPr lang="en-US" altLang="ja-JP" sz="1400" dirty="0">
              <a:latin typeface="HGPｺﾞｼｯｸE" panose="020B0900000000000000" pitchFamily="50" charset="-128"/>
              <a:ea typeface="HGPｺﾞｼｯｸE" panose="020B0900000000000000" pitchFamily="50" charset="-128"/>
            </a:endParaRPr>
          </a:p>
        </p:txBody>
      </p:sp>
      <p:sp>
        <p:nvSpPr>
          <p:cNvPr id="29" name="テキスト ボックス 28"/>
          <p:cNvSpPr txBox="1"/>
          <p:nvPr/>
        </p:nvSpPr>
        <p:spPr>
          <a:xfrm>
            <a:off x="6559003" y="5019405"/>
            <a:ext cx="1010118"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旅行会社</a:t>
            </a:r>
          </a:p>
        </p:txBody>
      </p:sp>
      <p:sp>
        <p:nvSpPr>
          <p:cNvPr id="31" name="テキスト ボックス 30"/>
          <p:cNvSpPr txBox="1"/>
          <p:nvPr/>
        </p:nvSpPr>
        <p:spPr>
          <a:xfrm>
            <a:off x="6015801" y="5486864"/>
            <a:ext cx="3719297"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大阪府旅館ホテル生活衛生同業組合</a:t>
            </a:r>
          </a:p>
        </p:txBody>
      </p:sp>
      <p:sp>
        <p:nvSpPr>
          <p:cNvPr id="33" name="テキスト ボックス 32"/>
          <p:cNvSpPr txBox="1"/>
          <p:nvPr/>
        </p:nvSpPr>
        <p:spPr>
          <a:xfrm>
            <a:off x="2454802" y="5819488"/>
            <a:ext cx="1171016"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大阪観光局</a:t>
            </a:r>
          </a:p>
        </p:txBody>
      </p:sp>
      <p:sp>
        <p:nvSpPr>
          <p:cNvPr id="34" name="テキスト ボックス 33"/>
          <p:cNvSpPr txBox="1"/>
          <p:nvPr/>
        </p:nvSpPr>
        <p:spPr>
          <a:xfrm>
            <a:off x="1481027" y="5311592"/>
            <a:ext cx="1240110"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学識経験者</a:t>
            </a:r>
          </a:p>
        </p:txBody>
      </p:sp>
      <p:sp>
        <p:nvSpPr>
          <p:cNvPr id="35" name="テキスト ボックス 34"/>
          <p:cNvSpPr txBox="1"/>
          <p:nvPr/>
        </p:nvSpPr>
        <p:spPr>
          <a:xfrm>
            <a:off x="802013" y="4725344"/>
            <a:ext cx="1562960"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大阪府病院協会</a:t>
            </a:r>
          </a:p>
        </p:txBody>
      </p:sp>
      <p:sp>
        <p:nvSpPr>
          <p:cNvPr id="36" name="テキスト ボックス 35"/>
          <p:cNvSpPr txBox="1"/>
          <p:nvPr/>
        </p:nvSpPr>
        <p:spPr>
          <a:xfrm>
            <a:off x="940056" y="3828111"/>
            <a:ext cx="1104038" cy="523220"/>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大阪府私立病院協会</a:t>
            </a:r>
          </a:p>
        </p:txBody>
      </p:sp>
      <p:sp>
        <p:nvSpPr>
          <p:cNvPr id="37" name="テキスト ボックス 36"/>
          <p:cNvSpPr txBox="1"/>
          <p:nvPr/>
        </p:nvSpPr>
        <p:spPr>
          <a:xfrm>
            <a:off x="1403648" y="3253441"/>
            <a:ext cx="1450094"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大阪府薬剤師会</a:t>
            </a:r>
          </a:p>
        </p:txBody>
      </p:sp>
      <p:sp>
        <p:nvSpPr>
          <p:cNvPr id="38" name="テキスト ボックス 37"/>
          <p:cNvSpPr txBox="1"/>
          <p:nvPr/>
        </p:nvSpPr>
        <p:spPr>
          <a:xfrm>
            <a:off x="2123728" y="2801346"/>
            <a:ext cx="2109803"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大阪府歯科医師会</a:t>
            </a:r>
          </a:p>
        </p:txBody>
      </p:sp>
      <p:sp>
        <p:nvSpPr>
          <p:cNvPr id="39" name="テキスト ボックス 38"/>
          <p:cNvSpPr txBox="1"/>
          <p:nvPr/>
        </p:nvSpPr>
        <p:spPr>
          <a:xfrm>
            <a:off x="3749656" y="2689981"/>
            <a:ext cx="1391728" cy="307777"/>
          </a:xfrm>
          <a:prstGeom prst="rect">
            <a:avLst/>
          </a:prstGeom>
          <a:noFill/>
        </p:spPr>
        <p:txBody>
          <a:bodyPr wrap="square" rtlCol="0">
            <a:spAutoFit/>
          </a:bodyPr>
          <a:lstStyle/>
          <a:p>
            <a:pPr algn="ctr"/>
            <a:r>
              <a:rPr kumimoji="1" lang="ja-JP" altLang="en-US" sz="1400" dirty="0">
                <a:latin typeface="HGPｺﾞｼｯｸE" panose="020B0900000000000000" pitchFamily="50" charset="-128"/>
                <a:ea typeface="HGPｺﾞｼｯｸE" panose="020B0900000000000000" pitchFamily="50" charset="-128"/>
              </a:rPr>
              <a:t>大阪府医師会</a:t>
            </a:r>
          </a:p>
        </p:txBody>
      </p:sp>
      <p:grpSp>
        <p:nvGrpSpPr>
          <p:cNvPr id="8" name="グループ化 7">
            <a:extLst>
              <a:ext uri="{FF2B5EF4-FFF2-40B4-BE49-F238E27FC236}">
                <a16:creationId xmlns:a16="http://schemas.microsoft.com/office/drawing/2014/main" id="{6DB60BDE-C0F9-41E0-9BBA-8403B0967633}"/>
              </a:ext>
            </a:extLst>
          </p:cNvPr>
          <p:cNvGrpSpPr/>
          <p:nvPr/>
        </p:nvGrpSpPr>
        <p:grpSpPr>
          <a:xfrm>
            <a:off x="4731798" y="2993470"/>
            <a:ext cx="952500" cy="762000"/>
            <a:chOff x="5077501" y="2925880"/>
            <a:chExt cx="952500" cy="762000"/>
          </a:xfrm>
        </p:grpSpPr>
        <p:pic>
          <p:nvPicPr>
            <p:cNvPr id="26" name="図 25"/>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77501" y="2925880"/>
              <a:ext cx="952500" cy="762000"/>
            </a:xfrm>
            <a:prstGeom prst="rect">
              <a:avLst/>
            </a:prstGeom>
          </p:spPr>
        </p:pic>
        <p:sp>
          <p:nvSpPr>
            <p:cNvPr id="40" name="テキスト ボックス 39"/>
            <p:cNvSpPr txBox="1"/>
            <p:nvPr/>
          </p:nvSpPr>
          <p:spPr>
            <a:xfrm>
              <a:off x="5390340" y="3032335"/>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grpSp>
        <p:nvGrpSpPr>
          <p:cNvPr id="10" name="グループ化 9">
            <a:extLst>
              <a:ext uri="{FF2B5EF4-FFF2-40B4-BE49-F238E27FC236}">
                <a16:creationId xmlns:a16="http://schemas.microsoft.com/office/drawing/2014/main" id="{C4798A04-2C1B-463D-AAB9-26083F9FA1FF}"/>
              </a:ext>
            </a:extLst>
          </p:cNvPr>
          <p:cNvGrpSpPr/>
          <p:nvPr/>
        </p:nvGrpSpPr>
        <p:grpSpPr>
          <a:xfrm>
            <a:off x="6132427" y="3462208"/>
            <a:ext cx="952500" cy="762000"/>
            <a:chOff x="6671842" y="3879199"/>
            <a:chExt cx="952500" cy="762000"/>
          </a:xfrm>
        </p:grpSpPr>
        <p:pic>
          <p:nvPicPr>
            <p:cNvPr id="21" name="図 20"/>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671842" y="3879199"/>
              <a:ext cx="952500" cy="762000"/>
            </a:xfrm>
            <a:prstGeom prst="rect">
              <a:avLst/>
            </a:prstGeom>
          </p:spPr>
        </p:pic>
        <p:sp>
          <p:nvSpPr>
            <p:cNvPr id="42" name="テキスト ボックス 41"/>
            <p:cNvSpPr txBox="1"/>
            <p:nvPr/>
          </p:nvSpPr>
          <p:spPr>
            <a:xfrm>
              <a:off x="6980589" y="3984996"/>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grpSp>
        <p:nvGrpSpPr>
          <p:cNvPr id="18" name="グループ化 17">
            <a:extLst>
              <a:ext uri="{FF2B5EF4-FFF2-40B4-BE49-F238E27FC236}">
                <a16:creationId xmlns:a16="http://schemas.microsoft.com/office/drawing/2014/main" id="{138EA88B-FEBC-49AB-A363-B758D384F070}"/>
              </a:ext>
            </a:extLst>
          </p:cNvPr>
          <p:cNvGrpSpPr/>
          <p:nvPr/>
        </p:nvGrpSpPr>
        <p:grpSpPr>
          <a:xfrm>
            <a:off x="6326096" y="4126490"/>
            <a:ext cx="952500" cy="762000"/>
            <a:chOff x="6283140" y="4727498"/>
            <a:chExt cx="952500" cy="762000"/>
          </a:xfrm>
        </p:grpSpPr>
        <p:pic>
          <p:nvPicPr>
            <p:cNvPr id="25" name="図 24"/>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283140" y="4727498"/>
              <a:ext cx="952500" cy="762000"/>
            </a:xfrm>
            <a:prstGeom prst="rect">
              <a:avLst/>
            </a:prstGeom>
          </p:spPr>
        </p:pic>
        <p:sp>
          <p:nvSpPr>
            <p:cNvPr id="43" name="テキスト ボックス 42"/>
            <p:cNvSpPr txBox="1"/>
            <p:nvPr/>
          </p:nvSpPr>
          <p:spPr>
            <a:xfrm>
              <a:off x="6603080" y="4837248"/>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grpSp>
        <p:nvGrpSpPr>
          <p:cNvPr id="20" name="グループ化 19">
            <a:extLst>
              <a:ext uri="{FF2B5EF4-FFF2-40B4-BE49-F238E27FC236}">
                <a16:creationId xmlns:a16="http://schemas.microsoft.com/office/drawing/2014/main" id="{F3D967EF-658B-49C5-8574-55E8FDDA0082}"/>
              </a:ext>
            </a:extLst>
          </p:cNvPr>
          <p:cNvGrpSpPr/>
          <p:nvPr/>
        </p:nvGrpSpPr>
        <p:grpSpPr>
          <a:xfrm>
            <a:off x="5993101" y="4767360"/>
            <a:ext cx="952500" cy="762000"/>
            <a:chOff x="5403855" y="5127886"/>
            <a:chExt cx="952500" cy="762000"/>
          </a:xfrm>
        </p:grpSpPr>
        <p:pic>
          <p:nvPicPr>
            <p:cNvPr id="24" name="図 23"/>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03855" y="5127886"/>
              <a:ext cx="952500" cy="762000"/>
            </a:xfrm>
            <a:prstGeom prst="rect">
              <a:avLst/>
            </a:prstGeom>
          </p:spPr>
        </p:pic>
        <p:sp>
          <p:nvSpPr>
            <p:cNvPr id="44" name="テキスト ボックス 43"/>
            <p:cNvSpPr txBox="1"/>
            <p:nvPr/>
          </p:nvSpPr>
          <p:spPr>
            <a:xfrm>
              <a:off x="5718077" y="5239552"/>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grpSp>
        <p:nvGrpSpPr>
          <p:cNvPr id="32" name="グループ化 31">
            <a:extLst>
              <a:ext uri="{FF2B5EF4-FFF2-40B4-BE49-F238E27FC236}">
                <a16:creationId xmlns:a16="http://schemas.microsoft.com/office/drawing/2014/main" id="{6605CA0D-7744-4B24-BD8F-FAAC0262F809}"/>
              </a:ext>
            </a:extLst>
          </p:cNvPr>
          <p:cNvGrpSpPr/>
          <p:nvPr/>
        </p:nvGrpSpPr>
        <p:grpSpPr>
          <a:xfrm>
            <a:off x="5369581" y="4995864"/>
            <a:ext cx="952500" cy="762000"/>
            <a:chOff x="4483427" y="5294198"/>
            <a:chExt cx="952500" cy="762000"/>
          </a:xfrm>
        </p:grpSpPr>
        <p:pic>
          <p:nvPicPr>
            <p:cNvPr id="23" name="図 22"/>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483427" y="5294198"/>
              <a:ext cx="952500" cy="762000"/>
            </a:xfrm>
            <a:prstGeom prst="rect">
              <a:avLst/>
            </a:prstGeom>
          </p:spPr>
        </p:pic>
        <p:sp>
          <p:nvSpPr>
            <p:cNvPr id="45" name="テキスト ボックス 44"/>
            <p:cNvSpPr txBox="1"/>
            <p:nvPr/>
          </p:nvSpPr>
          <p:spPr>
            <a:xfrm>
              <a:off x="4794589" y="5402800"/>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sp>
        <p:nvSpPr>
          <p:cNvPr id="2" name="正方形/長方形 1">
            <a:extLst>
              <a:ext uri="{FF2B5EF4-FFF2-40B4-BE49-F238E27FC236}">
                <a16:creationId xmlns:a16="http://schemas.microsoft.com/office/drawing/2014/main" id="{091A5117-3718-43E8-B6C6-DA8BC82F30E5}"/>
              </a:ext>
            </a:extLst>
          </p:cNvPr>
          <p:cNvSpPr/>
          <p:nvPr/>
        </p:nvSpPr>
        <p:spPr>
          <a:xfrm>
            <a:off x="690498" y="1774582"/>
            <a:ext cx="7992888" cy="923330"/>
          </a:xfrm>
          <a:prstGeom prst="rect">
            <a:avLst/>
          </a:prstGeom>
        </p:spPr>
        <p:txBody>
          <a:bodyPr wrap="square">
            <a:spAutoFit/>
          </a:bodyPr>
          <a:lstStyle/>
          <a:p>
            <a:r>
              <a:rPr lang="ja-JP" altLang="en-US" dirty="0">
                <a:latin typeface="HGPｺﾞｼｯｸE" panose="020B0900000000000000" pitchFamily="50" charset="-128"/>
                <a:ea typeface="HGPｺﾞｼｯｸE" panose="020B0900000000000000" pitchFamily="50" charset="-128"/>
              </a:rPr>
              <a:t>　</a:t>
            </a:r>
            <a:r>
              <a:rPr lang="en-US" altLang="ja-JP" dirty="0">
                <a:latin typeface="HGPｺﾞｼｯｸE" panose="020B0900000000000000" pitchFamily="50" charset="-128"/>
                <a:ea typeface="HGPｺﾞｼｯｸE" panose="020B0900000000000000" pitchFamily="50" charset="-128"/>
              </a:rPr>
              <a:t>2019</a:t>
            </a:r>
            <a:r>
              <a:rPr lang="ja-JP" altLang="en-US" dirty="0">
                <a:latin typeface="HGPｺﾞｼｯｸE" panose="020B0900000000000000" pitchFamily="50" charset="-128"/>
                <a:ea typeface="HGPｺﾞｼｯｸE" panose="020B0900000000000000" pitchFamily="50" charset="-128"/>
              </a:rPr>
              <a:t>年度、厚生労働省モデル事業の一環として設置した大阪府来阪外国人患者</a:t>
            </a:r>
            <a:r>
              <a:rPr lang="ja-JP" altLang="en-US" dirty="0" smtClean="0">
                <a:latin typeface="HGPｺﾞｼｯｸE" panose="020B0900000000000000" pitchFamily="50" charset="-128"/>
                <a:ea typeface="HGPｺﾞｼｯｸE" panose="020B0900000000000000" pitchFamily="50" charset="-128"/>
              </a:rPr>
              <a:t>受入れ体制</a:t>
            </a:r>
            <a:r>
              <a:rPr lang="ja-JP" altLang="en-US" dirty="0">
                <a:latin typeface="HGPｺﾞｼｯｸE" panose="020B0900000000000000" pitchFamily="50" charset="-128"/>
                <a:ea typeface="HGPｺﾞｼｯｸE" panose="020B0900000000000000" pitchFamily="50" charset="-128"/>
              </a:rPr>
              <a:t>整備</a:t>
            </a:r>
            <a:r>
              <a:rPr lang="ja-JP" altLang="en-US" dirty="0" smtClean="0">
                <a:latin typeface="HGPｺﾞｼｯｸE" panose="020B0900000000000000" pitchFamily="50" charset="-128"/>
                <a:ea typeface="HGPｺﾞｼｯｸE" panose="020B0900000000000000" pitchFamily="50" charset="-128"/>
              </a:rPr>
              <a:t>検討会議を</a:t>
            </a:r>
            <a:r>
              <a:rPr lang="ja-JP" altLang="en-US" dirty="0">
                <a:latin typeface="HGPｺﾞｼｯｸE" panose="020B0900000000000000" pitchFamily="50" charset="-128"/>
                <a:ea typeface="HGPｺﾞｼｯｸE" panose="020B0900000000000000" pitchFamily="50" charset="-128"/>
              </a:rPr>
              <a:t>母体に、</a:t>
            </a:r>
            <a:r>
              <a:rPr lang="ja-JP" altLang="en-US" dirty="0">
                <a:solidFill>
                  <a:srgbClr val="FF2F34"/>
                </a:solidFill>
                <a:latin typeface="HGPｺﾞｼｯｸE" panose="020B0900000000000000" pitchFamily="50" charset="-128"/>
                <a:ea typeface="HGPｺﾞｼｯｸE" panose="020B0900000000000000" pitchFamily="50" charset="-128"/>
              </a:rPr>
              <a:t>大阪府外国人医療対策会議</a:t>
            </a:r>
            <a:r>
              <a:rPr lang="ja-JP" altLang="en-US" dirty="0">
                <a:latin typeface="HGPｺﾞｼｯｸE" panose="020B0900000000000000" pitchFamily="50" charset="-128"/>
                <a:ea typeface="HGPｺﾞｼｯｸE" panose="020B0900000000000000" pitchFamily="50" charset="-128"/>
              </a:rPr>
              <a:t>を設置</a:t>
            </a:r>
          </a:p>
          <a:p>
            <a:endParaRPr lang="en-US" altLang="ja-JP" dirty="0">
              <a:latin typeface="HGPｺﾞｼｯｸE" panose="020B0900000000000000" pitchFamily="50" charset="-128"/>
              <a:ea typeface="HGPｺﾞｼｯｸE" panose="020B0900000000000000" pitchFamily="50" charset="-128"/>
            </a:endParaRPr>
          </a:p>
        </p:txBody>
      </p:sp>
      <p:sp>
        <p:nvSpPr>
          <p:cNvPr id="7" name="正方形/長方形 6">
            <a:extLst>
              <a:ext uri="{FF2B5EF4-FFF2-40B4-BE49-F238E27FC236}">
                <a16:creationId xmlns:a16="http://schemas.microsoft.com/office/drawing/2014/main" id="{3F2F9164-E51C-447E-B77A-EC6EA5EB415A}"/>
              </a:ext>
            </a:extLst>
          </p:cNvPr>
          <p:cNvSpPr/>
          <p:nvPr/>
        </p:nvSpPr>
        <p:spPr>
          <a:xfrm>
            <a:off x="2633007" y="4221088"/>
            <a:ext cx="3907053" cy="369332"/>
          </a:xfrm>
          <a:prstGeom prst="rect">
            <a:avLst/>
          </a:prstGeom>
        </p:spPr>
        <p:txBody>
          <a:bodyPr wrap="square">
            <a:spAutoFit/>
          </a:bodyPr>
          <a:lstStyle/>
          <a:p>
            <a:pPr algn="ctr"/>
            <a:r>
              <a:rPr lang="ja-JP" altLang="en-US" dirty="0">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rPr>
              <a:t>大阪府外国人医療対策会議</a:t>
            </a:r>
            <a:endParaRPr lang="en-US" altLang="ja-JP" dirty="0">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endParaRPr>
          </a:p>
        </p:txBody>
      </p:sp>
      <p:grpSp>
        <p:nvGrpSpPr>
          <p:cNvPr id="47" name="グループ化 46">
            <a:extLst>
              <a:ext uri="{FF2B5EF4-FFF2-40B4-BE49-F238E27FC236}">
                <a16:creationId xmlns:a16="http://schemas.microsoft.com/office/drawing/2014/main" id="{6DB60BDE-C0F9-41E0-9BBA-8403B0967633}"/>
              </a:ext>
            </a:extLst>
          </p:cNvPr>
          <p:cNvGrpSpPr/>
          <p:nvPr/>
        </p:nvGrpSpPr>
        <p:grpSpPr>
          <a:xfrm>
            <a:off x="5373596" y="3105136"/>
            <a:ext cx="952500" cy="762000"/>
            <a:chOff x="5077501" y="2925880"/>
            <a:chExt cx="952500" cy="762000"/>
          </a:xfrm>
        </p:grpSpPr>
        <p:pic>
          <p:nvPicPr>
            <p:cNvPr id="48" name="図 47"/>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77501" y="2925880"/>
              <a:ext cx="952500" cy="762000"/>
            </a:xfrm>
            <a:prstGeom prst="rect">
              <a:avLst/>
            </a:prstGeom>
          </p:spPr>
        </p:pic>
        <p:sp>
          <p:nvSpPr>
            <p:cNvPr id="49" name="テキスト ボックス 48"/>
            <p:cNvSpPr txBox="1"/>
            <p:nvPr/>
          </p:nvSpPr>
          <p:spPr>
            <a:xfrm>
              <a:off x="5390340" y="3032335"/>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sp>
        <p:nvSpPr>
          <p:cNvPr id="50" name="テキスト ボックス 49"/>
          <p:cNvSpPr txBox="1"/>
          <p:nvPr/>
        </p:nvSpPr>
        <p:spPr>
          <a:xfrm>
            <a:off x="5951049" y="3219125"/>
            <a:ext cx="2250028" cy="307777"/>
          </a:xfrm>
          <a:prstGeom prst="rect">
            <a:avLst/>
          </a:prstGeom>
          <a:noFill/>
        </p:spPr>
        <p:txBody>
          <a:bodyPr wrap="square" rtlCol="0">
            <a:spAutoFit/>
          </a:bodyPr>
          <a:lstStyle/>
          <a:p>
            <a:r>
              <a:rPr kumimoji="1" lang="ja-JP" altLang="en-US" sz="1400" dirty="0">
                <a:latin typeface="HGPｺﾞｼｯｸE" panose="020B0900000000000000" pitchFamily="50" charset="-128"/>
                <a:ea typeface="HGPｺﾞｼｯｸE" panose="020B0900000000000000" pitchFamily="50" charset="-128"/>
              </a:rPr>
              <a:t>大阪精神科診療所協会</a:t>
            </a:r>
          </a:p>
        </p:txBody>
      </p:sp>
      <p:grpSp>
        <p:nvGrpSpPr>
          <p:cNvPr id="51" name="グループ化 50">
            <a:extLst>
              <a:ext uri="{FF2B5EF4-FFF2-40B4-BE49-F238E27FC236}">
                <a16:creationId xmlns:a16="http://schemas.microsoft.com/office/drawing/2014/main" id="{6605CA0D-7744-4B24-BD8F-FAAC0262F809}"/>
              </a:ext>
            </a:extLst>
          </p:cNvPr>
          <p:cNvGrpSpPr/>
          <p:nvPr/>
        </p:nvGrpSpPr>
        <p:grpSpPr>
          <a:xfrm>
            <a:off x="4568387" y="5146454"/>
            <a:ext cx="952500" cy="762000"/>
            <a:chOff x="4483427" y="5294198"/>
            <a:chExt cx="952500" cy="762000"/>
          </a:xfrm>
        </p:grpSpPr>
        <p:pic>
          <p:nvPicPr>
            <p:cNvPr id="52" name="図 51"/>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483427" y="5294198"/>
              <a:ext cx="952500" cy="762000"/>
            </a:xfrm>
            <a:prstGeom prst="rect">
              <a:avLst/>
            </a:prstGeom>
          </p:spPr>
        </p:pic>
        <p:sp>
          <p:nvSpPr>
            <p:cNvPr id="53" name="テキスト ボックス 52"/>
            <p:cNvSpPr txBox="1"/>
            <p:nvPr/>
          </p:nvSpPr>
          <p:spPr>
            <a:xfrm>
              <a:off x="4794589" y="5402800"/>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sp>
        <p:nvSpPr>
          <p:cNvPr id="54" name="テキスト ボックス 53"/>
          <p:cNvSpPr txBox="1"/>
          <p:nvPr/>
        </p:nvSpPr>
        <p:spPr>
          <a:xfrm>
            <a:off x="4881582" y="5808922"/>
            <a:ext cx="3719297" cy="307777"/>
          </a:xfrm>
          <a:prstGeom prst="rect">
            <a:avLst/>
          </a:prstGeom>
          <a:noFill/>
        </p:spPr>
        <p:txBody>
          <a:bodyPr wrap="square" rtlCol="0">
            <a:spAutoFit/>
          </a:bodyPr>
          <a:lstStyle/>
          <a:p>
            <a:r>
              <a:rPr lang="zh-TW" altLang="en-US" sz="1400" dirty="0">
                <a:latin typeface="HGPｺﾞｼｯｸE" panose="020B0900000000000000" pitchFamily="50" charset="-128"/>
                <a:ea typeface="HGPｺﾞｼｯｸE" panose="020B0900000000000000" pitchFamily="50" charset="-128"/>
              </a:rPr>
              <a:t>大阪府簡易宿所生活衛生同業組合</a:t>
            </a:r>
            <a:endParaRPr kumimoji="1" lang="en-US" altLang="ja-JP" sz="1400" dirty="0">
              <a:latin typeface="HGPｺﾞｼｯｸE" panose="020B0900000000000000" pitchFamily="50" charset="-128"/>
              <a:ea typeface="HGPｺﾞｼｯｸE" panose="020B0900000000000000" pitchFamily="50" charset="-128"/>
            </a:endParaRPr>
          </a:p>
        </p:txBody>
      </p:sp>
      <p:grpSp>
        <p:nvGrpSpPr>
          <p:cNvPr id="55" name="グループ化 54">
            <a:extLst>
              <a:ext uri="{FF2B5EF4-FFF2-40B4-BE49-F238E27FC236}">
                <a16:creationId xmlns:a16="http://schemas.microsoft.com/office/drawing/2014/main" id="{6605CA0D-7744-4B24-BD8F-FAAC0262F809}"/>
              </a:ext>
            </a:extLst>
          </p:cNvPr>
          <p:cNvGrpSpPr/>
          <p:nvPr/>
        </p:nvGrpSpPr>
        <p:grpSpPr>
          <a:xfrm>
            <a:off x="3841587" y="5152700"/>
            <a:ext cx="952500" cy="762000"/>
            <a:chOff x="4483427" y="5294198"/>
            <a:chExt cx="952500" cy="762000"/>
          </a:xfrm>
        </p:grpSpPr>
        <p:pic>
          <p:nvPicPr>
            <p:cNvPr id="56" name="図 55"/>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483427" y="5294198"/>
              <a:ext cx="952500" cy="762000"/>
            </a:xfrm>
            <a:prstGeom prst="rect">
              <a:avLst/>
            </a:prstGeom>
          </p:spPr>
        </p:pic>
        <p:sp>
          <p:nvSpPr>
            <p:cNvPr id="57" name="テキスト ボックス 56"/>
            <p:cNvSpPr txBox="1"/>
            <p:nvPr/>
          </p:nvSpPr>
          <p:spPr>
            <a:xfrm>
              <a:off x="4794589" y="5402800"/>
              <a:ext cx="282912" cy="261610"/>
            </a:xfrm>
            <a:prstGeom prst="rect">
              <a:avLst/>
            </a:prstGeom>
            <a:noFill/>
          </p:spPr>
          <p:txBody>
            <a:bodyPr wrap="square" rtlCol="0">
              <a:spAutoFit/>
            </a:bodyPr>
            <a:lstStyle/>
            <a:p>
              <a:r>
                <a:rPr kumimoji="1" lang="ja-JP" altLang="en-US" sz="1100" dirty="0">
                  <a:solidFill>
                    <a:schemeClr val="bg1"/>
                  </a:solidFill>
                  <a:latin typeface="HGPｺﾞｼｯｸE" panose="020B0900000000000000" pitchFamily="50" charset="-128"/>
                  <a:ea typeface="HGPｺﾞｼｯｸE" panose="020B0900000000000000" pitchFamily="50" charset="-128"/>
                </a:rPr>
                <a:t>新</a:t>
              </a:r>
            </a:p>
          </p:txBody>
        </p:sp>
      </p:grpSp>
      <p:sp>
        <p:nvSpPr>
          <p:cNvPr id="59" name="テキスト ボックス 58"/>
          <p:cNvSpPr txBox="1"/>
          <p:nvPr/>
        </p:nvSpPr>
        <p:spPr>
          <a:xfrm>
            <a:off x="3688353" y="5868908"/>
            <a:ext cx="3719297" cy="523220"/>
          </a:xfrm>
          <a:prstGeom prst="rect">
            <a:avLst/>
          </a:prstGeom>
          <a:noFill/>
        </p:spPr>
        <p:txBody>
          <a:bodyPr wrap="square" rtlCol="0">
            <a:spAutoFit/>
          </a:bodyPr>
          <a:lstStyle/>
          <a:p>
            <a:r>
              <a:rPr lang="zh-TW" altLang="en-US" sz="1400" dirty="0">
                <a:latin typeface="HGPｺﾞｼｯｸE" panose="020B0900000000000000" pitchFamily="50" charset="-128"/>
                <a:ea typeface="HGPｺﾞｼｯｸE" panose="020B0900000000000000" pitchFamily="50" charset="-128"/>
              </a:rPr>
              <a:t>大阪府国際</a:t>
            </a:r>
            <a:r>
              <a:rPr lang="en-US" altLang="zh-TW" sz="1400" dirty="0">
                <a:latin typeface="HGPｺﾞｼｯｸE" panose="020B0900000000000000" pitchFamily="50" charset="-128"/>
                <a:ea typeface="HGPｺﾞｼｯｸE" panose="020B0900000000000000" pitchFamily="50" charset="-128"/>
              </a:rPr>
              <a:t/>
            </a:r>
            <a:br>
              <a:rPr lang="en-US" altLang="zh-TW" sz="1400" dirty="0">
                <a:latin typeface="HGPｺﾞｼｯｸE" panose="020B0900000000000000" pitchFamily="50" charset="-128"/>
                <a:ea typeface="HGPｺﾞｼｯｸE" panose="020B0900000000000000" pitchFamily="50" charset="-128"/>
              </a:rPr>
            </a:br>
            <a:r>
              <a:rPr lang="zh-TW" altLang="en-US" sz="1400" dirty="0">
                <a:latin typeface="HGPｺﾞｼｯｸE" panose="020B0900000000000000" pitchFamily="50" charset="-128"/>
                <a:ea typeface="HGPｺﾞｼｯｸE" panose="020B0900000000000000" pitchFamily="50" charset="-128"/>
              </a:rPr>
              <a:t>交流財団</a:t>
            </a:r>
            <a:endParaRPr kumimoji="1" lang="en-US" altLang="ja-JP" sz="1400" dirty="0">
              <a:latin typeface="HGPｺﾞｼｯｸE" panose="020B0900000000000000" pitchFamily="50" charset="-128"/>
              <a:ea typeface="HGPｺﾞｼｯｸE" panose="020B0900000000000000" pitchFamily="50" charset="-128"/>
            </a:endParaRPr>
          </a:p>
        </p:txBody>
      </p:sp>
      <p:sp>
        <p:nvSpPr>
          <p:cNvPr id="9" name="スライド番号プレースホルダー 8"/>
          <p:cNvSpPr>
            <a:spLocks noGrp="1"/>
          </p:cNvSpPr>
          <p:nvPr>
            <p:ph type="sldNum" sz="quarter" idx="12"/>
          </p:nvPr>
        </p:nvSpPr>
        <p:spPr/>
        <p:txBody>
          <a:bodyPr/>
          <a:lstStyle/>
          <a:p>
            <a:fld id="{A9848611-8FAA-4BFC-BAAD-33CAF1A3E273}" type="slidenum">
              <a:rPr lang="ja-JP" altLang="en-US" smtClean="0"/>
              <a:pPr/>
              <a:t>11</a:t>
            </a:fld>
            <a:endParaRPr lang="ja-JP" altLang="en-US"/>
          </a:p>
        </p:txBody>
      </p:sp>
    </p:spTree>
    <p:extLst>
      <p:ext uri="{BB962C8B-B14F-4D97-AF65-F5344CB8AC3E}">
        <p14:creationId xmlns:p14="http://schemas.microsoft.com/office/powerpoint/2010/main" val="2278639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509369" y="1759944"/>
            <a:ext cx="7951063" cy="830997"/>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・外国人患者の受入れ環境を整備していくために、院内文書多言語化の内容チェックや、</a:t>
            </a:r>
            <a:endParaRPr lang="en-US" altLang="ja-JP" sz="1600"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　整備すべきツール、人員配置の在り方など、相談できる窓口が欲しいとの意見</a:t>
            </a:r>
            <a:endParaRPr lang="en-US" altLang="ja-JP" sz="1600" dirty="0">
              <a:latin typeface="HGPｺﾞｼｯｸE" panose="020B0900000000000000" pitchFamily="50" charset="-128"/>
              <a:ea typeface="HGPｺﾞｼｯｸE" panose="020B0900000000000000" pitchFamily="50" charset="-128"/>
            </a:endParaRPr>
          </a:p>
          <a:p>
            <a:endParaRPr kumimoji="1" lang="en-US" altLang="ja-JP" sz="1600" dirty="0">
              <a:latin typeface="HGPｺﾞｼｯｸE" panose="020B0900000000000000" pitchFamily="50" charset="-128"/>
              <a:ea typeface="HGPｺﾞｼｯｸE" panose="020B0900000000000000" pitchFamily="50" charset="-128"/>
            </a:endParaRPr>
          </a:p>
        </p:txBody>
      </p:sp>
      <p:sp>
        <p:nvSpPr>
          <p:cNvPr id="11" name="正方形/長方形 10"/>
          <p:cNvSpPr/>
          <p:nvPr/>
        </p:nvSpPr>
        <p:spPr>
          <a:xfrm>
            <a:off x="3059832" y="2163925"/>
            <a:ext cx="7029892" cy="4247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外国人患者受入れの拠点的な医療機関選定への個別相談医療機関からの複数意見</a:t>
            </a:r>
          </a:p>
        </p:txBody>
      </p:sp>
      <p:sp>
        <p:nvSpPr>
          <p:cNvPr id="19" name="タイトル 1">
            <a:extLst>
              <a:ext uri="{FF2B5EF4-FFF2-40B4-BE49-F238E27FC236}">
                <a16:creationId xmlns:a16="http://schemas.microsoft.com/office/drawing/2014/main" id="{77D78C8B-7190-4F9F-BF24-FAD4DFE9F181}"/>
              </a:ext>
            </a:extLst>
          </p:cNvPr>
          <p:cNvSpPr txBox="1">
            <a:spLocks/>
          </p:cNvSpPr>
          <p:nvPr/>
        </p:nvSpPr>
        <p:spPr>
          <a:xfrm>
            <a:off x="127175" y="720064"/>
            <a:ext cx="8892000" cy="86400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a:t>
            </a:r>
            <a:r>
              <a:rPr lang="ja-JP" altLang="en-US" sz="2400" dirty="0" smtClean="0">
                <a:latin typeface="HGP創英角ｺﾞｼｯｸUB" panose="020B0900000000000000" pitchFamily="50" charset="-128"/>
                <a:ea typeface="HGP創英角ｺﾞｼｯｸUB" panose="020B0900000000000000" pitchFamily="50" charset="-128"/>
              </a:rPr>
              <a:t>外国人患者受入れのノウハウ、環境整備等のコンサル機能の確保</a:t>
            </a:r>
            <a:endParaRPr lang="en-US" altLang="ja-JP" sz="2400" dirty="0" smtClean="0">
              <a:latin typeface="HGP創英角ｺﾞｼｯｸUB" panose="020B0900000000000000" pitchFamily="50" charset="-128"/>
              <a:ea typeface="HGP創英角ｺﾞｼｯｸUB" panose="020B0900000000000000" pitchFamily="50" charset="-128"/>
            </a:endParaRPr>
          </a:p>
          <a:p>
            <a:pPr algn="l"/>
            <a:r>
              <a:rPr lang="ja-JP" altLang="en-US" sz="2400" dirty="0" smtClean="0">
                <a:latin typeface="HGP創英角ｺﾞｼｯｸUB" panose="020B0900000000000000" pitchFamily="50" charset="-128"/>
                <a:ea typeface="HGP創英角ｺﾞｼｯｸUB" panose="020B0900000000000000" pitchFamily="50" charset="-128"/>
              </a:rPr>
              <a:t>・</a:t>
            </a:r>
            <a:r>
              <a:rPr lang="ja-JP" altLang="en-US" sz="2400" dirty="0">
                <a:latin typeface="HGP創英角ｺﾞｼｯｸUB" panose="020B0900000000000000" pitchFamily="50" charset="-128"/>
                <a:ea typeface="HGP創英角ｺﾞｼｯｸUB" panose="020B0900000000000000" pitchFamily="50" charset="-128"/>
              </a:rPr>
              <a:t>医療費の未収金発生に対する防止策、対応策</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20" name="テキスト ボックス 19"/>
          <p:cNvSpPr txBox="1"/>
          <p:nvPr/>
        </p:nvSpPr>
        <p:spPr>
          <a:xfrm>
            <a:off x="526870" y="3231586"/>
            <a:ext cx="7348394" cy="584775"/>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・外国人患者を受け入れた際のトラブルで２番目に多いのが「未払いの発生」</a:t>
            </a:r>
            <a:endParaRPr lang="en-US" altLang="ja-JP" sz="1600" dirty="0">
              <a:latin typeface="HGPｺﾞｼｯｸE" panose="020B0900000000000000" pitchFamily="50" charset="-128"/>
              <a:ea typeface="HGPｺﾞｼｯｸE" panose="020B0900000000000000" pitchFamily="50" charset="-128"/>
            </a:endParaRPr>
          </a:p>
          <a:p>
            <a:r>
              <a:rPr lang="ja-JP" altLang="en-US" sz="1600" dirty="0">
                <a:solidFill>
                  <a:srgbClr val="FF0000"/>
                </a:solidFill>
                <a:latin typeface="HGPｺﾞｼｯｸE" panose="020B0900000000000000" pitchFamily="50" charset="-128"/>
                <a:ea typeface="HGPｺﾞｼｯｸE" panose="020B0900000000000000" pitchFamily="50" charset="-128"/>
              </a:rPr>
              <a:t>　</a:t>
            </a:r>
            <a:r>
              <a:rPr lang="ja-JP" altLang="en-US" sz="1600" dirty="0">
                <a:latin typeface="HGPｺﾞｼｯｸE" panose="020B0900000000000000" pitchFamily="50" charset="-128"/>
                <a:ea typeface="HGPｺﾞｼｯｸE" panose="020B0900000000000000" pitchFamily="50" charset="-128"/>
              </a:rPr>
              <a:t>→未払い発生防止及び発生後の対応策も含めた取り組みが必要</a:t>
            </a:r>
            <a:endParaRPr lang="en-US" altLang="ja-JP" sz="1600" dirty="0">
              <a:latin typeface="HGPｺﾞｼｯｸE" panose="020B0900000000000000" pitchFamily="50" charset="-128"/>
              <a:ea typeface="HGPｺﾞｼｯｸE" panose="020B0900000000000000" pitchFamily="50" charset="-128"/>
            </a:endParaRPr>
          </a:p>
        </p:txBody>
      </p:sp>
      <p:sp>
        <p:nvSpPr>
          <p:cNvPr id="4" name="正方形/長方形 3"/>
          <p:cNvSpPr/>
          <p:nvPr/>
        </p:nvSpPr>
        <p:spPr>
          <a:xfrm>
            <a:off x="171001" y="4633773"/>
            <a:ext cx="9006429" cy="707886"/>
          </a:xfrm>
          <a:prstGeom prst="rect">
            <a:avLst/>
          </a:prstGeom>
        </p:spPr>
        <p:txBody>
          <a:bodyPr wrap="square">
            <a:spAutoFit/>
          </a:bodyPr>
          <a:lstStyle/>
          <a:p>
            <a:r>
              <a:rPr lang="ja-JP" altLang="en-US" sz="2000" dirty="0" smtClean="0">
                <a:latin typeface="HGP創英角ｺﾞｼｯｸUB" panose="020B0900000000000000" pitchFamily="50" charset="-128"/>
                <a:ea typeface="HGP創英角ｺﾞｼｯｸUB" panose="020B0900000000000000" pitchFamily="50" charset="-128"/>
              </a:rPr>
              <a:t>・外国人患者受入れのノウハウや、環境整備</a:t>
            </a:r>
            <a:r>
              <a:rPr lang="ja-JP" altLang="en-US" sz="2000" dirty="0">
                <a:latin typeface="HGP創英角ｺﾞｼｯｸUB" panose="020B0900000000000000" pitchFamily="50" charset="-128"/>
                <a:ea typeface="HGP創英角ｺﾞｼｯｸUB" panose="020B0900000000000000" pitchFamily="50" charset="-128"/>
              </a:rPr>
              <a:t>への助言</a:t>
            </a:r>
            <a:r>
              <a:rPr lang="ja-JP" altLang="en-US" sz="2000" dirty="0" smtClean="0">
                <a:latin typeface="HGP創英角ｺﾞｼｯｸUB" panose="020B0900000000000000" pitchFamily="50" charset="-128"/>
                <a:ea typeface="HGP創英角ｺﾞｼｯｸUB" panose="020B0900000000000000" pitchFamily="50" charset="-128"/>
              </a:rPr>
              <a:t>も含めたコンサル機能</a:t>
            </a:r>
            <a:endParaRPr lang="en-US" altLang="ja-JP" sz="2000" dirty="0" smtClean="0">
              <a:latin typeface="HGP創英角ｺﾞｼｯｸUB" panose="020B0900000000000000" pitchFamily="50" charset="-128"/>
              <a:ea typeface="HGP創英角ｺﾞｼｯｸUB" panose="020B0900000000000000" pitchFamily="50" charset="-128"/>
            </a:endParaRPr>
          </a:p>
          <a:p>
            <a:r>
              <a:rPr lang="ja-JP" altLang="en-US" sz="2000" dirty="0">
                <a:latin typeface="HGP創英角ｺﾞｼｯｸUB" panose="020B0900000000000000" pitchFamily="50" charset="-128"/>
                <a:ea typeface="HGP創英角ｺﾞｼｯｸUB" panose="020B0900000000000000" pitchFamily="50" charset="-128"/>
              </a:rPr>
              <a:t>　</a:t>
            </a:r>
            <a:r>
              <a:rPr lang="ja-JP" altLang="en-US" sz="2000" dirty="0" smtClean="0">
                <a:latin typeface="HGP創英角ｺﾞｼｯｸUB" panose="020B0900000000000000" pitchFamily="50" charset="-128"/>
                <a:ea typeface="HGP創英角ｺﾞｼｯｸUB" panose="020B0900000000000000" pitchFamily="50" charset="-128"/>
              </a:rPr>
              <a:t>について、今後どのように確保していくのかを検討</a:t>
            </a:r>
            <a:endParaRPr lang="ja-JP" altLang="en-US" sz="2000" dirty="0">
              <a:latin typeface="HGP創英角ｺﾞｼｯｸUB" panose="020B0900000000000000" pitchFamily="50" charset="-128"/>
              <a:ea typeface="HGP創英角ｺﾞｼｯｸUB" panose="020B0900000000000000" pitchFamily="50" charset="-128"/>
            </a:endParaRPr>
          </a:p>
        </p:txBody>
      </p:sp>
      <p:sp>
        <p:nvSpPr>
          <p:cNvPr id="5" name="二等辺三角形 4"/>
          <p:cNvSpPr/>
          <p:nvPr/>
        </p:nvSpPr>
        <p:spPr>
          <a:xfrm flipV="1">
            <a:off x="4067944" y="4080517"/>
            <a:ext cx="662660" cy="23165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4052" y="5448049"/>
            <a:ext cx="9396536" cy="707886"/>
          </a:xfrm>
          <a:prstGeom prst="rect">
            <a:avLst/>
          </a:prstGeom>
        </p:spPr>
        <p:txBody>
          <a:bodyPr wrap="square">
            <a:spAutoFit/>
          </a:bodyPr>
          <a:lstStyle/>
          <a:p>
            <a:r>
              <a:rPr lang="ja-JP" altLang="en-US" sz="2000" dirty="0">
                <a:latin typeface="HGP創英角ｺﾞｼｯｸUB" panose="020B0900000000000000" pitchFamily="50" charset="-128"/>
                <a:ea typeface="HGP創英角ｺﾞｼｯｸUB" panose="020B0900000000000000" pitchFamily="50" charset="-128"/>
              </a:rPr>
              <a:t>　・医療費未払いの発生は、今後もインバウンド増に</a:t>
            </a:r>
            <a:r>
              <a:rPr lang="ja-JP" altLang="en-US" sz="2000" dirty="0" smtClean="0">
                <a:latin typeface="HGP創英角ｺﾞｼｯｸUB" panose="020B0900000000000000" pitchFamily="50" charset="-128"/>
                <a:ea typeface="HGP創英角ｺﾞｼｯｸUB" panose="020B0900000000000000" pitchFamily="50" charset="-128"/>
              </a:rPr>
              <a:t>伴いリスク拡大</a:t>
            </a:r>
            <a:endParaRPr lang="en-US" altLang="ja-JP" sz="2000" dirty="0" smtClean="0">
              <a:latin typeface="HGP創英角ｺﾞｼｯｸUB" panose="020B0900000000000000" pitchFamily="50" charset="-128"/>
              <a:ea typeface="HGP創英角ｺﾞｼｯｸUB" panose="020B0900000000000000" pitchFamily="50" charset="-128"/>
            </a:endParaRPr>
          </a:p>
          <a:p>
            <a:r>
              <a:rPr lang="en-US" altLang="ja-JP" sz="2000" dirty="0">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    </a:t>
            </a:r>
            <a:r>
              <a:rPr lang="ja-JP" altLang="en-US" sz="2000" smtClean="0">
                <a:latin typeface="HGP創英角ｺﾞｼｯｸUB" panose="020B0900000000000000" pitchFamily="50" charset="-128"/>
                <a:ea typeface="HGP創英角ｺﾞｼｯｸUB" panose="020B0900000000000000" pitchFamily="50" charset="-128"/>
              </a:rPr>
              <a:t>　</a:t>
            </a:r>
            <a:r>
              <a:rPr lang="en-US" altLang="ja-JP" sz="2000" smtClean="0">
                <a:latin typeface="HGP創英角ｺﾞｼｯｸUB" panose="020B0900000000000000" pitchFamily="50" charset="-128"/>
                <a:ea typeface="HGP創英角ｺﾞｼｯｸUB" panose="020B0900000000000000" pitchFamily="50" charset="-128"/>
              </a:rPr>
              <a:t>       </a:t>
            </a:r>
            <a:r>
              <a:rPr lang="ja-JP" altLang="en-US" sz="2000" dirty="0" smtClean="0">
                <a:latin typeface="HGP創英角ｺﾞｼｯｸUB" panose="020B0900000000000000" pitchFamily="50" charset="-128"/>
                <a:ea typeface="HGP創英角ｺﾞｼｯｸUB" panose="020B0900000000000000" pitchFamily="50" charset="-128"/>
              </a:rPr>
              <a:t>⇒今後整備予定のトラブル相談</a:t>
            </a:r>
            <a:r>
              <a:rPr lang="ja-JP" altLang="en-US" sz="2000" dirty="0">
                <a:latin typeface="HGP創英角ｺﾞｼｯｸUB" panose="020B0900000000000000" pitchFamily="50" charset="-128"/>
                <a:ea typeface="HGP創英角ｺﾞｼｯｸUB" panose="020B0900000000000000" pitchFamily="50" charset="-128"/>
              </a:rPr>
              <a:t>窓口に対応機能を備えられるか課題</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25" name="タイトル 1">
            <a:extLst>
              <a:ext uri="{FF2B5EF4-FFF2-40B4-BE49-F238E27FC236}">
                <a16:creationId xmlns:a16="http://schemas.microsoft.com/office/drawing/2014/main" id="{30BE5A27-A407-4A14-A9BE-5866682C3C6B}"/>
              </a:ext>
            </a:extLst>
          </p:cNvPr>
          <p:cNvSpPr txBox="1">
            <a:spLocks/>
          </p:cNvSpPr>
          <p:nvPr/>
        </p:nvSpPr>
        <p:spPr>
          <a:xfrm>
            <a:off x="0" y="73662"/>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５．今後の課題</a:t>
            </a:r>
          </a:p>
        </p:txBody>
      </p:sp>
      <p:sp>
        <p:nvSpPr>
          <p:cNvPr id="14" name="テキスト ボックス 13"/>
          <p:cNvSpPr txBox="1"/>
          <p:nvPr/>
        </p:nvSpPr>
        <p:spPr>
          <a:xfrm>
            <a:off x="526870" y="2586027"/>
            <a:ext cx="8347615" cy="584775"/>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・大阪府内の医療費の</a:t>
            </a:r>
            <a:r>
              <a:rPr lang="ja-JP" altLang="en-US" sz="1600" dirty="0">
                <a:solidFill>
                  <a:srgbClr val="FF2F34"/>
                </a:solidFill>
                <a:latin typeface="HGPｺﾞｼｯｸE" panose="020B0900000000000000" pitchFamily="50" charset="-128"/>
                <a:ea typeface="HGPｺﾞｼｯｸE" panose="020B0900000000000000" pitchFamily="50" charset="-128"/>
              </a:rPr>
              <a:t>「未払いの発生」</a:t>
            </a:r>
            <a:r>
              <a:rPr lang="ja-JP" altLang="en-US" sz="1600" dirty="0">
                <a:latin typeface="HGPｺﾞｼｯｸE" panose="020B0900000000000000" pitchFamily="50" charset="-128"/>
                <a:ea typeface="HGPｺﾞｼｯｸE" panose="020B0900000000000000" pitchFamily="50" charset="-128"/>
              </a:rPr>
              <a:t>は、</a:t>
            </a:r>
            <a:r>
              <a:rPr lang="en-US" altLang="ja-JP" sz="1600" dirty="0">
                <a:latin typeface="HGPｺﾞｼｯｸE" panose="020B0900000000000000" pitchFamily="50" charset="-128"/>
                <a:ea typeface="HGPｺﾞｼｯｸE" panose="020B0900000000000000" pitchFamily="50" charset="-128"/>
              </a:rPr>
              <a:t>2018</a:t>
            </a:r>
            <a:r>
              <a:rPr lang="ja-JP" altLang="en-US" sz="1600" dirty="0">
                <a:latin typeface="HGPｺﾞｼｯｸE" panose="020B0900000000000000" pitchFamily="50" charset="-128"/>
                <a:ea typeface="HGPｺﾞｼｯｸE" panose="020B0900000000000000" pitchFamily="50" charset="-128"/>
              </a:rPr>
              <a:t>年</a:t>
            </a:r>
            <a:r>
              <a:rPr lang="en-US" altLang="ja-JP" sz="1600" dirty="0">
                <a:latin typeface="HGPｺﾞｼｯｸE" panose="020B0900000000000000" pitchFamily="50" charset="-128"/>
                <a:ea typeface="HGPｺﾞｼｯｸE" panose="020B0900000000000000" pitchFamily="50" charset="-128"/>
              </a:rPr>
              <a:t>10</a:t>
            </a:r>
            <a:r>
              <a:rPr lang="ja-JP" altLang="en-US" sz="1600" dirty="0">
                <a:latin typeface="HGPｺﾞｼｯｸE" panose="020B0900000000000000" pitchFamily="50" charset="-128"/>
                <a:ea typeface="HGPｺﾞｼｯｸE" panose="020B0900000000000000" pitchFamily="50" charset="-128"/>
              </a:rPr>
              <a:t>月に、のべ</a:t>
            </a:r>
            <a:r>
              <a:rPr lang="en-US" altLang="ja-JP" sz="1600" dirty="0">
                <a:latin typeface="HGPｺﾞｼｯｸE" panose="020B0900000000000000" pitchFamily="50" charset="-128"/>
                <a:ea typeface="HGPｺﾞｼｯｸE" panose="020B0900000000000000" pitchFamily="50" charset="-128"/>
              </a:rPr>
              <a:t>46</a:t>
            </a:r>
            <a:r>
              <a:rPr lang="ja-JP" altLang="en-US" sz="1600" dirty="0">
                <a:latin typeface="HGPｺﾞｼｯｸE" panose="020B0900000000000000" pitchFamily="50" charset="-128"/>
                <a:ea typeface="HGPｺﾞｼｯｸE" panose="020B0900000000000000" pitchFamily="50" charset="-128"/>
              </a:rPr>
              <a:t>人の患者で</a:t>
            </a:r>
            <a:r>
              <a:rPr lang="ja-JP" altLang="en-US" sz="1600" dirty="0" smtClean="0">
                <a:latin typeface="HGPｺﾞｼｯｸE" panose="020B0900000000000000" pitchFamily="50" charset="-128"/>
                <a:ea typeface="HGPｺﾞｼｯｸE" panose="020B0900000000000000" pitchFamily="50" charset="-128"/>
              </a:rPr>
              <a:t>、</a:t>
            </a:r>
            <a:endParaRPr lang="en-US" altLang="ja-JP" sz="1600" dirty="0" smtClean="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　</a:t>
            </a:r>
            <a:r>
              <a:rPr lang="ja-JP" altLang="en-US" sz="1600" dirty="0" smtClean="0">
                <a:latin typeface="HGPｺﾞｼｯｸE" panose="020B0900000000000000" pitchFamily="50" charset="-128"/>
                <a:ea typeface="HGPｺﾞｼｯｸE" panose="020B0900000000000000" pitchFamily="50" charset="-128"/>
              </a:rPr>
              <a:t>計約</a:t>
            </a:r>
            <a:r>
              <a:rPr lang="en-US" altLang="ja-JP" sz="1600" dirty="0" smtClean="0">
                <a:latin typeface="HGPｺﾞｼｯｸE" panose="020B0900000000000000" pitchFamily="50" charset="-128"/>
                <a:ea typeface="HGPｺﾞｼｯｸE" panose="020B0900000000000000" pitchFamily="50" charset="-128"/>
              </a:rPr>
              <a:t>600</a:t>
            </a:r>
            <a:r>
              <a:rPr lang="ja-JP" altLang="en-US" sz="1600" dirty="0">
                <a:latin typeface="HGPｺﾞｼｯｸE" panose="020B0900000000000000" pitchFamily="50" charset="-128"/>
                <a:ea typeface="HGPｺﾞｼｯｸE" panose="020B0900000000000000" pitchFamily="50" charset="-128"/>
              </a:rPr>
              <a:t>万円発生</a:t>
            </a:r>
            <a:endParaRPr kumimoji="1" lang="en-US" altLang="ja-JP" sz="1600" dirty="0">
              <a:latin typeface="HGPｺﾞｼｯｸE" panose="020B0900000000000000" pitchFamily="50" charset="-128"/>
              <a:ea typeface="HGPｺﾞｼｯｸE" panose="020B0900000000000000" pitchFamily="50" charset="-128"/>
            </a:endParaRPr>
          </a:p>
        </p:txBody>
      </p:sp>
      <p:sp>
        <p:nvSpPr>
          <p:cNvPr id="12" name="正方形/長方形 11"/>
          <p:cNvSpPr/>
          <p:nvPr/>
        </p:nvSpPr>
        <p:spPr>
          <a:xfrm>
            <a:off x="7353420" y="2782401"/>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a:t>
            </a:r>
            <a:r>
              <a:rPr kumimoji="1" lang="ja-JP" altLang="en-US" sz="800" dirty="0" smtClean="0">
                <a:latin typeface="HGPｺﾞｼｯｸE" panose="020B0900000000000000" pitchFamily="50" charset="-128"/>
                <a:ea typeface="HGPｺﾞｼｯｸE" panose="020B0900000000000000" pitchFamily="50" charset="-128"/>
              </a:rPr>
              <a:t>調査②</a:t>
            </a:r>
            <a:endParaRPr kumimoji="1" lang="ja-JP" altLang="en-US" sz="800" dirty="0">
              <a:latin typeface="HGPｺﾞｼｯｸE" panose="020B0900000000000000" pitchFamily="50" charset="-128"/>
              <a:ea typeface="HGPｺﾞｼｯｸE" panose="020B0900000000000000" pitchFamily="50" charset="-128"/>
            </a:endParaRPr>
          </a:p>
        </p:txBody>
      </p:sp>
      <p:sp>
        <p:nvSpPr>
          <p:cNvPr id="3" name="スライド番号プレースホルダー 2"/>
          <p:cNvSpPr>
            <a:spLocks noGrp="1"/>
          </p:cNvSpPr>
          <p:nvPr>
            <p:ph type="sldNum" sz="quarter" idx="12"/>
          </p:nvPr>
        </p:nvSpPr>
        <p:spPr/>
        <p:txBody>
          <a:bodyPr/>
          <a:lstStyle/>
          <a:p>
            <a:fld id="{A9848611-8FAA-4BFC-BAAD-33CAF1A3E273}" type="slidenum">
              <a:rPr lang="ja-JP" altLang="en-US" smtClean="0"/>
              <a:pPr/>
              <a:t>12</a:t>
            </a:fld>
            <a:endParaRPr lang="ja-JP" altLang="en-US"/>
          </a:p>
        </p:txBody>
      </p:sp>
    </p:spTree>
    <p:extLst>
      <p:ext uri="{BB962C8B-B14F-4D97-AF65-F5344CB8AC3E}">
        <p14:creationId xmlns:p14="http://schemas.microsoft.com/office/powerpoint/2010/main" val="3807844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12" name="Rectangle 102"/>
          <p:cNvSpPr/>
          <p:nvPr/>
        </p:nvSpPr>
        <p:spPr>
          <a:xfrm>
            <a:off x="2411760" y="1927453"/>
            <a:ext cx="6408712" cy="447814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ja-JP" altLang="en-US" sz="3800" dirty="0">
                <a:solidFill>
                  <a:schemeClr val="tx2"/>
                </a:solidFill>
                <a:latin typeface="HGP創英角ｺﾞｼｯｸUB" panose="020B0900000000000000" pitchFamily="50" charset="-128"/>
                <a:ea typeface="HGP創英角ｺﾞｼｯｸUB" panose="020B0900000000000000" pitchFamily="50" charset="-128"/>
              </a:rPr>
              <a:t>１．インバウンドの増加</a:t>
            </a:r>
            <a:endParaRPr lang="en-US" altLang="ja-JP" sz="3800" dirty="0">
              <a:solidFill>
                <a:schemeClr val="tx2"/>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3800" dirty="0">
                <a:solidFill>
                  <a:schemeClr val="tx2"/>
                </a:solidFill>
                <a:latin typeface="HGP創英角ｺﾞｼｯｸUB" panose="020B0900000000000000" pitchFamily="50" charset="-128"/>
                <a:ea typeface="HGP創英角ｺﾞｼｯｸUB" panose="020B0900000000000000" pitchFamily="50" charset="-128"/>
              </a:rPr>
              <a:t>２．実態調査</a:t>
            </a:r>
            <a:endParaRPr lang="en-US" altLang="ja-JP" sz="3800" dirty="0">
              <a:solidFill>
                <a:schemeClr val="tx2"/>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3800" dirty="0">
                <a:solidFill>
                  <a:schemeClr val="tx2"/>
                </a:solidFill>
                <a:latin typeface="HGP創英角ｺﾞｼｯｸUB" panose="020B0900000000000000" pitchFamily="50" charset="-128"/>
                <a:ea typeface="HGP創英角ｺﾞｼｯｸUB" panose="020B0900000000000000" pitchFamily="50" charset="-128"/>
              </a:rPr>
              <a:t>３．主な取組み</a:t>
            </a:r>
            <a:endParaRPr lang="en-US" altLang="ja-JP" sz="3800" dirty="0">
              <a:solidFill>
                <a:schemeClr val="tx2"/>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3800" dirty="0">
                <a:solidFill>
                  <a:schemeClr val="tx2"/>
                </a:solidFill>
                <a:latin typeface="HGP創英角ｺﾞｼｯｸUB" panose="020B0900000000000000" pitchFamily="50" charset="-128"/>
                <a:ea typeface="HGP創英角ｺﾞｼｯｸUB" panose="020B0900000000000000" pitchFamily="50" charset="-128"/>
              </a:rPr>
              <a:t>４．推進体制</a:t>
            </a:r>
            <a:endParaRPr lang="en-US" altLang="ja-JP" sz="3800" dirty="0">
              <a:solidFill>
                <a:schemeClr val="tx2"/>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3800" dirty="0">
                <a:solidFill>
                  <a:schemeClr val="tx2"/>
                </a:solidFill>
                <a:latin typeface="HGP創英角ｺﾞｼｯｸUB" panose="020B0900000000000000" pitchFamily="50" charset="-128"/>
                <a:ea typeface="HGP創英角ｺﾞｼｯｸUB" panose="020B0900000000000000" pitchFamily="50" charset="-128"/>
              </a:rPr>
              <a:t>５．今後の課題</a:t>
            </a:r>
            <a:endParaRPr lang="en-US" altLang="ja-JP" sz="38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3" name="スライド番号プレースホルダー 2"/>
          <p:cNvSpPr>
            <a:spLocks noGrp="1"/>
          </p:cNvSpPr>
          <p:nvPr>
            <p:ph type="sldNum" sz="quarter" idx="12"/>
          </p:nvPr>
        </p:nvSpPr>
        <p:spPr/>
        <p:txBody>
          <a:bodyPr/>
          <a:lstStyle/>
          <a:p>
            <a:fld id="{A9848611-8FAA-4BFC-BAAD-33CAF1A3E273}" type="slidenum">
              <a:rPr lang="ja-JP" altLang="en-US" smtClean="0"/>
              <a:pPr/>
              <a:t>1</a:t>
            </a:fld>
            <a:endParaRPr lang="ja-JP" altLang="en-US"/>
          </a:p>
        </p:txBody>
      </p:sp>
    </p:spTree>
    <p:extLst>
      <p:ext uri="{BB962C8B-B14F-4D97-AF65-F5344CB8AC3E}">
        <p14:creationId xmlns:p14="http://schemas.microsoft.com/office/powerpoint/2010/main" val="3736624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p:nvPr>
            <p:extLst>
              <p:ext uri="{D42A27DB-BD31-4B8C-83A1-F6EECF244321}">
                <p14:modId xmlns:p14="http://schemas.microsoft.com/office/powerpoint/2010/main" val="3417429398"/>
              </p:ext>
            </p:extLst>
          </p:nvPr>
        </p:nvGraphicFramePr>
        <p:xfrm>
          <a:off x="205865" y="980728"/>
          <a:ext cx="8651119" cy="6106150"/>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7018220" y="6639562"/>
            <a:ext cx="1454666"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2019.4.3</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観光局</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547664" y="6647257"/>
            <a:ext cx="6541123" cy="246221"/>
          </a:xfrm>
          <a:prstGeom prst="rect">
            <a:avLst/>
          </a:prstGeom>
          <a:noFill/>
        </p:spPr>
        <p:txBody>
          <a:bodyPr wrap="square" rtlCol="0">
            <a:spAutoFit/>
          </a:bodyPr>
          <a:lstStyle/>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JNTO</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「訪日外客数」、観光庁「訪日外国人消費動向調査」をもとに推計。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2018</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年は速報値。</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1"/>
          <p:cNvSpPr txBox="1"/>
          <p:nvPr/>
        </p:nvSpPr>
        <p:spPr>
          <a:xfrm>
            <a:off x="7236296" y="2060848"/>
            <a:ext cx="852492" cy="30958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dirty="0" smtClean="0"/>
              <a:t>1,110</a:t>
            </a:r>
          </a:p>
          <a:p>
            <a:endParaRPr lang="ja-JP" altLang="en-US" sz="1800" dirty="0"/>
          </a:p>
        </p:txBody>
      </p:sp>
      <p:sp>
        <p:nvSpPr>
          <p:cNvPr id="6" name="タイトル 1">
            <a:extLst>
              <a:ext uri="{FF2B5EF4-FFF2-40B4-BE49-F238E27FC236}">
                <a16:creationId xmlns:a16="http://schemas.microsoft.com/office/drawing/2014/main" id="{30BE5A27-A407-4A14-A9BE-5866682C3C6B}"/>
              </a:ext>
            </a:extLst>
          </p:cNvPr>
          <p:cNvSpPr txBox="1">
            <a:spLocks/>
          </p:cNvSpPr>
          <p:nvPr/>
        </p:nvSpPr>
        <p:spPr>
          <a:xfrm>
            <a:off x="0" y="0"/>
            <a:ext cx="8856984"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１．インバウンドの増加</a:t>
            </a: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82982" y="548728"/>
            <a:ext cx="8856984" cy="86400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訪日外国人が増加する中、直近５年で来阪外国人は約４倍増</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今後、大規模な国際的イベントを控え、</a:t>
            </a:r>
            <a:r>
              <a:rPr lang="ja-JP" altLang="en-US" sz="2400" dirty="0" smtClean="0">
                <a:latin typeface="HGP創英角ｺﾞｼｯｸUB" panose="020B0900000000000000" pitchFamily="50" charset="-128"/>
                <a:ea typeface="HGP創英角ｺﾞｼｯｸUB" panose="020B0900000000000000" pitchFamily="50" charset="-128"/>
              </a:rPr>
              <a:t>さらに増加見込み</a:t>
            </a:r>
            <a:endParaRPr lang="ja-JP" altLang="en-US" sz="2400"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A5AF75FD-E5F1-4832-AF11-BA94D710542A}"/>
              </a:ext>
            </a:extLst>
          </p:cNvPr>
          <p:cNvSpPr txBox="1"/>
          <p:nvPr/>
        </p:nvSpPr>
        <p:spPr>
          <a:xfrm>
            <a:off x="2441521" y="2912848"/>
            <a:ext cx="1872208"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ctr"/>
            <a:r>
              <a:rPr lang="en-US" altLang="ja-JP" sz="1200" dirty="0">
                <a:ln>
                  <a:solidFill>
                    <a:schemeClr val="accent6">
                      <a:lumMod val="20000"/>
                      <a:lumOff val="80000"/>
                    </a:schemeClr>
                  </a:solidFill>
                </a:ln>
                <a:solidFill>
                  <a:sysClr val="windowText" lastClr="000000"/>
                </a:solidFill>
                <a:latin typeface="HGP創英角ｺﾞｼｯｸUB" panose="020B0900000000000000" pitchFamily="50" charset="-128"/>
                <a:ea typeface="HGP創英角ｺﾞｼｯｸUB" panose="020B0900000000000000" pitchFamily="50" charset="-128"/>
              </a:rPr>
              <a:t>2025</a:t>
            </a:r>
            <a:r>
              <a:rPr lang="ja-JP" altLang="en-US" sz="1200" dirty="0">
                <a:ln>
                  <a:solidFill>
                    <a:schemeClr val="accent6">
                      <a:lumMod val="20000"/>
                      <a:lumOff val="80000"/>
                    </a:schemeClr>
                  </a:solidFill>
                </a:ln>
                <a:solidFill>
                  <a:sysClr val="windowText" lastClr="000000"/>
                </a:solidFill>
                <a:latin typeface="HGP創英角ｺﾞｼｯｸUB" panose="020B0900000000000000" pitchFamily="50" charset="-128"/>
                <a:ea typeface="HGP創英角ｺﾞｼｯｸUB" panose="020B0900000000000000" pitchFamily="50" charset="-128"/>
              </a:rPr>
              <a:t>大阪・関西万博</a:t>
            </a:r>
          </a:p>
        </p:txBody>
      </p:sp>
      <p:sp>
        <p:nvSpPr>
          <p:cNvPr id="12" name="テキスト ボックス 10">
            <a:extLst>
              <a:ext uri="{FF2B5EF4-FFF2-40B4-BE49-F238E27FC236}">
                <a16:creationId xmlns:a16="http://schemas.microsoft.com/office/drawing/2014/main" id="{47FDF32D-43ED-4A66-9CFA-E114E8625D81}"/>
              </a:ext>
            </a:extLst>
          </p:cNvPr>
          <p:cNvSpPr txBox="1"/>
          <p:nvPr/>
        </p:nvSpPr>
        <p:spPr>
          <a:xfrm>
            <a:off x="1747632" y="4379776"/>
            <a:ext cx="1629993" cy="307777"/>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en-US" altLang="ja-JP" sz="1400" dirty="0">
                <a:solidFill>
                  <a:schemeClr val="tx1"/>
                </a:solidFill>
                <a:latin typeface="HGPｺﾞｼｯｸE" panose="020B0900000000000000" pitchFamily="50" charset="-128"/>
                <a:ea typeface="HGPｺﾞｼｯｸE" panose="020B0900000000000000" pitchFamily="50" charset="-128"/>
              </a:rPr>
              <a:t>2019</a:t>
            </a:r>
            <a:r>
              <a:rPr lang="ja-JP" altLang="en-US" sz="1400" dirty="0">
                <a:solidFill>
                  <a:schemeClr val="tx1"/>
                </a:solidFill>
                <a:latin typeface="HGPｺﾞｼｯｸE" panose="020B0900000000000000" pitchFamily="50" charset="-128"/>
                <a:ea typeface="HGPｺﾞｼｯｸE" panose="020B0900000000000000" pitchFamily="50" charset="-128"/>
              </a:rPr>
              <a:t>年 </a:t>
            </a:r>
            <a:r>
              <a:rPr lang="en-US" altLang="ja-JP" sz="1400" dirty="0">
                <a:solidFill>
                  <a:schemeClr val="tx1"/>
                </a:solidFill>
                <a:latin typeface="HGPｺﾞｼｯｸE" panose="020B0900000000000000" pitchFamily="50" charset="-128"/>
                <a:ea typeface="HGPｺﾞｼｯｸE" panose="020B0900000000000000" pitchFamily="50" charset="-128"/>
              </a:rPr>
              <a:t>– 2025</a:t>
            </a:r>
            <a:r>
              <a:rPr lang="ja-JP" altLang="en-US" sz="1400" dirty="0">
                <a:solidFill>
                  <a:schemeClr val="tx1"/>
                </a:solidFill>
                <a:latin typeface="HGPｺﾞｼｯｸE" panose="020B0900000000000000" pitchFamily="50" charset="-128"/>
                <a:ea typeface="HGPｺﾞｼｯｸE" panose="020B0900000000000000" pitchFamily="50" charset="-128"/>
              </a:rPr>
              <a:t>年</a:t>
            </a:r>
          </a:p>
        </p:txBody>
      </p:sp>
    </p:spTree>
    <p:extLst>
      <p:ext uri="{BB962C8B-B14F-4D97-AF65-F5344CB8AC3E}">
        <p14:creationId xmlns:p14="http://schemas.microsoft.com/office/powerpoint/2010/main" val="335517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714375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３　調査結果</a:t>
            </a:r>
          </a:p>
        </p:txBody>
      </p:sp>
      <p:sp>
        <p:nvSpPr>
          <p:cNvPr id="6" name="正方形/長方形 5">
            <a:extLst>
              <a:ext uri="{FF2B5EF4-FFF2-40B4-BE49-F238E27FC236}">
                <a16:creationId xmlns:a16="http://schemas.microsoft.com/office/drawing/2014/main" id="{B34D956F-4B6D-473A-AD66-40CD996727AD}"/>
              </a:ext>
            </a:extLst>
          </p:cNvPr>
          <p:cNvSpPr/>
          <p:nvPr/>
        </p:nvSpPr>
        <p:spPr>
          <a:xfrm>
            <a:off x="55084" y="1290863"/>
            <a:ext cx="8601076" cy="3078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b="1" dirty="0">
                <a:solidFill>
                  <a:schemeClr val="tx1"/>
                </a:solidFill>
                <a:latin typeface="メイリオ" panose="020B0604030504040204" pitchFamily="50" charset="-128"/>
                <a:ea typeface="メイリオ" panose="020B0604030504040204" pitchFamily="50" charset="-128"/>
                <a:cs typeface="Meiryo UI" pitchFamily="50" charset="-128"/>
              </a:rPr>
              <a:t>（１）アンケート調査</a:t>
            </a:r>
            <a:endParaRPr lang="en-US" altLang="ja-JP" sz="24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a:t>
            </a: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323099A6-886F-4330-823F-B9B8A62C4C23}"/>
              </a:ext>
            </a:extLst>
          </p:cNvPr>
          <p:cNvGraphicFramePr>
            <a:graphicFrameLocks noGrp="1"/>
          </p:cNvGraphicFramePr>
          <p:nvPr>
            <p:extLst>
              <p:ext uri="{D42A27DB-BD31-4B8C-83A1-F6EECF244321}">
                <p14:modId xmlns:p14="http://schemas.microsoft.com/office/powerpoint/2010/main" val="2390614542"/>
              </p:ext>
            </p:extLst>
          </p:nvPr>
        </p:nvGraphicFramePr>
        <p:xfrm>
          <a:off x="536066" y="1656543"/>
          <a:ext cx="8520447" cy="2743200"/>
        </p:xfrm>
        <a:graphic>
          <a:graphicData uri="http://schemas.openxmlformats.org/drawingml/2006/table">
            <a:tbl>
              <a:tblPr firstRow="1" bandRow="1">
                <a:tableStyleId>{7DF18680-E054-41AD-8BC1-D1AEF772440D}</a:tableStyleId>
              </a:tblPr>
              <a:tblGrid>
                <a:gridCol w="4828022">
                  <a:extLst>
                    <a:ext uri="{9D8B030D-6E8A-4147-A177-3AD203B41FA5}">
                      <a16:colId xmlns:a16="http://schemas.microsoft.com/office/drawing/2014/main" val="1708818166"/>
                    </a:ext>
                  </a:extLst>
                </a:gridCol>
                <a:gridCol w="1057608">
                  <a:extLst>
                    <a:ext uri="{9D8B030D-6E8A-4147-A177-3AD203B41FA5}">
                      <a16:colId xmlns:a16="http://schemas.microsoft.com/office/drawing/2014/main" val="511819949"/>
                    </a:ext>
                  </a:extLst>
                </a:gridCol>
                <a:gridCol w="1315171">
                  <a:extLst>
                    <a:ext uri="{9D8B030D-6E8A-4147-A177-3AD203B41FA5}">
                      <a16:colId xmlns:a16="http://schemas.microsoft.com/office/drawing/2014/main" val="1954584278"/>
                    </a:ext>
                  </a:extLst>
                </a:gridCol>
                <a:gridCol w="1319646">
                  <a:extLst>
                    <a:ext uri="{9D8B030D-6E8A-4147-A177-3AD203B41FA5}">
                      <a16:colId xmlns:a16="http://schemas.microsoft.com/office/drawing/2014/main" val="3059572980"/>
                    </a:ext>
                  </a:extLst>
                </a:gridCol>
              </a:tblGrid>
              <a:tr h="442433">
                <a:tc>
                  <a:txBody>
                    <a:bodyPr/>
                    <a:lstStyle/>
                    <a:p>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病院調査</a:t>
                      </a:r>
                    </a:p>
                  </a:txBody>
                  <a:tcPr/>
                </a:tc>
                <a:tc>
                  <a:txBody>
                    <a:bodyPr/>
                    <a:lstStyle/>
                    <a:p>
                      <a:pPr algn="ctr"/>
                      <a:r>
                        <a:rPr kumimoji="1" lang="en-US" altLang="ja-JP" sz="1200" dirty="0">
                          <a:solidFill>
                            <a:srgbClr val="FF0000"/>
                          </a:solidFill>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府独自調査</a:t>
                      </a:r>
                      <a:r>
                        <a:rPr kumimoji="1" lang="en-US" altLang="ja-JP" sz="1200" dirty="0">
                          <a:solidFill>
                            <a:srgbClr val="FF0000"/>
                          </a:solidFill>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診療所調査</a:t>
                      </a:r>
                    </a:p>
                  </a:txBody>
                  <a:tcPr/>
                </a:tc>
                <a:tc>
                  <a:txBody>
                    <a:bodyPr/>
                    <a:lstStyle/>
                    <a:p>
                      <a:pPr algn="ctr"/>
                      <a:r>
                        <a:rPr kumimoji="1" lang="en-US" altLang="ja-JP" sz="1200" dirty="0">
                          <a:solidFill>
                            <a:srgbClr val="FF0000"/>
                          </a:solidFill>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府独自調査</a:t>
                      </a:r>
                      <a:r>
                        <a:rPr kumimoji="1" lang="en-US" altLang="ja-JP" sz="1200" dirty="0">
                          <a:solidFill>
                            <a:srgbClr val="FF0000"/>
                          </a:solidFill>
                          <a:latin typeface="メイリオ" panose="020B0604030504040204" pitchFamily="50" charset="-128"/>
                          <a:ea typeface="メイリオ" panose="020B0604030504040204" pitchFamily="50" charset="-128"/>
                        </a:rPr>
                        <a:t>】</a:t>
                      </a:r>
                    </a:p>
                    <a:p>
                      <a:pPr algn="ctr"/>
                      <a:r>
                        <a:rPr kumimoji="1" lang="ja-JP" altLang="en-US" sz="1200" dirty="0">
                          <a:solidFill>
                            <a:srgbClr val="FF0000"/>
                          </a:solidFill>
                          <a:latin typeface="メイリオ" panose="020B0604030504040204" pitchFamily="50" charset="-128"/>
                          <a:ea typeface="メイリオ" panose="020B0604030504040204" pitchFamily="50" charset="-128"/>
                        </a:rPr>
                        <a:t>宿泊施設調査</a:t>
                      </a:r>
                    </a:p>
                  </a:txBody>
                  <a:tcPr/>
                </a:tc>
                <a:extLst>
                  <a:ext uri="{0D108BD9-81ED-4DB2-BD59-A6C34878D82A}">
                    <a16:rowId xmlns:a16="http://schemas.microsoft.com/office/drawing/2014/main" val="325202868"/>
                  </a:ext>
                </a:extLst>
              </a:tr>
              <a:tr h="454169">
                <a:tc>
                  <a:txBody>
                    <a:bodyPr/>
                    <a:lstStyle/>
                    <a:p>
                      <a:pPr algn="l">
                        <a:spcAft>
                          <a:spcPts val="0"/>
                        </a:spcAft>
                      </a:pPr>
                      <a:r>
                        <a:rPr lang="ja-JP" altLang="en-US" sz="1200" kern="100" dirty="0">
                          <a:solidFill>
                            <a:schemeClr val="tx1"/>
                          </a:solidFill>
                          <a:effectLst/>
                          <a:latin typeface="メイリオ" panose="020B0604030504040204" pitchFamily="50" charset="-128"/>
                          <a:ea typeface="メイリオ" panose="020B0604030504040204" pitchFamily="50" charset="-128"/>
                        </a:rPr>
                        <a:t>①</a:t>
                      </a:r>
                      <a:r>
                        <a:rPr lang="en-US" altLang="ja-JP" sz="1200" kern="100" dirty="0">
                          <a:solidFill>
                            <a:schemeClr val="tx1"/>
                          </a:solidFill>
                          <a:effectLst/>
                          <a:latin typeface="メイリオ" panose="020B0604030504040204" pitchFamily="50" charset="-128"/>
                          <a:ea typeface="メイリオ" panose="020B0604030504040204" pitchFamily="50" charset="-128"/>
                        </a:rPr>
                        <a:t>【</a:t>
                      </a:r>
                      <a:r>
                        <a:rPr lang="ja-JP" altLang="en-US" sz="1200" kern="100" dirty="0">
                          <a:solidFill>
                            <a:schemeClr val="tx1"/>
                          </a:solidFill>
                          <a:effectLst/>
                          <a:latin typeface="メイリオ" panose="020B0604030504040204" pitchFamily="50" charset="-128"/>
                          <a:ea typeface="メイリオ" panose="020B0604030504040204" pitchFamily="50" charset="-128"/>
                        </a:rPr>
                        <a:t>国全国調査</a:t>
                      </a:r>
                      <a:r>
                        <a:rPr lang="en-US" altLang="ja-JP" sz="1200" kern="100" dirty="0">
                          <a:solidFill>
                            <a:schemeClr val="tx1"/>
                          </a:solidFill>
                          <a:effectLst/>
                          <a:latin typeface="メイリオ" panose="020B0604030504040204" pitchFamily="50" charset="-128"/>
                          <a:ea typeface="メイリオ" panose="020B0604030504040204" pitchFamily="50" charset="-128"/>
                        </a:rPr>
                        <a:t>】</a:t>
                      </a:r>
                      <a:r>
                        <a:rPr lang="ja-JP" sz="1200" kern="100" dirty="0">
                          <a:solidFill>
                            <a:schemeClr val="tx1"/>
                          </a:solidFill>
                          <a:effectLst/>
                          <a:latin typeface="メイリオ" panose="020B0604030504040204" pitchFamily="50" charset="-128"/>
                          <a:ea typeface="メイリオ" panose="020B0604030504040204" pitchFamily="50" charset="-128"/>
                        </a:rPr>
                        <a:t>医療機関における受入体制に関する調査</a:t>
                      </a:r>
                      <a:endParaRPr lang="ja-JP" sz="12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379</a:t>
                      </a:r>
                      <a:r>
                        <a:rPr kumimoji="1" lang="ja-JP" altLang="en-US" sz="1200" dirty="0">
                          <a:solidFill>
                            <a:schemeClr val="tx1"/>
                          </a:solidFill>
                          <a:latin typeface="メイリオ" panose="020B0604030504040204" pitchFamily="50" charset="-128"/>
                          <a:ea typeface="メイリオ" panose="020B0604030504040204" pitchFamily="50" charset="-128"/>
                        </a:rPr>
                        <a:t>件（</a:t>
                      </a:r>
                      <a:r>
                        <a:rPr kumimoji="1" lang="en-US" altLang="ja-JP" sz="1200" dirty="0">
                          <a:solidFill>
                            <a:schemeClr val="tx1"/>
                          </a:solidFill>
                          <a:latin typeface="メイリオ" panose="020B0604030504040204" pitchFamily="50" charset="-128"/>
                          <a:ea typeface="メイリオ" panose="020B0604030504040204" pitchFamily="50" charset="-128"/>
                        </a:rPr>
                        <a:t>73.0</a:t>
                      </a: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b="1" dirty="0">
                          <a:solidFill>
                            <a:srgbClr val="FF0000"/>
                          </a:solidFill>
                          <a:latin typeface="メイリオ" panose="020B0604030504040204" pitchFamily="50" charset="-128"/>
                          <a:ea typeface="メイリオ" panose="020B0604030504040204" pitchFamily="50" charset="-128"/>
                        </a:rPr>
                        <a:t>54</a:t>
                      </a:r>
                      <a:r>
                        <a:rPr kumimoji="1" lang="ja-JP" altLang="en-US" sz="1200" b="1" dirty="0">
                          <a:solidFill>
                            <a:srgbClr val="FF0000"/>
                          </a:solidFill>
                          <a:latin typeface="メイリオ" panose="020B0604030504040204" pitchFamily="50" charset="-128"/>
                          <a:ea typeface="メイリオ" panose="020B0604030504040204" pitchFamily="50" charset="-128"/>
                        </a:rPr>
                        <a:t>件</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1200" b="1" dirty="0">
                          <a:solidFill>
                            <a:srgbClr val="FF0000"/>
                          </a:solidFill>
                          <a:latin typeface="メイリオ" panose="020B0604030504040204" pitchFamily="50" charset="-128"/>
                          <a:ea typeface="メイリオ" panose="020B0604030504040204" pitchFamily="50" charset="-128"/>
                        </a:rPr>
                        <a:t>（</a:t>
                      </a:r>
                      <a:r>
                        <a:rPr kumimoji="1" lang="en-US" altLang="ja-JP" sz="1200" b="1" dirty="0">
                          <a:solidFill>
                            <a:srgbClr val="FF0000"/>
                          </a:solidFill>
                          <a:latin typeface="メイリオ" panose="020B0604030504040204" pitchFamily="50" charset="-128"/>
                          <a:ea typeface="メイリオ" panose="020B0604030504040204" pitchFamily="50" charset="-128"/>
                        </a:rPr>
                        <a:t>54.0</a:t>
                      </a:r>
                      <a:r>
                        <a:rPr kumimoji="1" lang="ja-JP" altLang="en-US" sz="1200" b="1" dirty="0">
                          <a:solidFill>
                            <a:srgbClr val="FF0000"/>
                          </a:solidFill>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1804273737"/>
                  </a:ext>
                </a:extLst>
              </a:tr>
              <a:tr h="454169">
                <a:tc>
                  <a:txBody>
                    <a:bodyPr/>
                    <a:lstStyle/>
                    <a:p>
                      <a:pPr algn="l"/>
                      <a:r>
                        <a:rPr lang="ja-JP" altLang="en-US" sz="1200" kern="100" dirty="0">
                          <a:solidFill>
                            <a:schemeClr val="tx1"/>
                          </a:solidFill>
                          <a:effectLst/>
                          <a:latin typeface="メイリオ" panose="020B0604030504040204" pitchFamily="50" charset="-128"/>
                          <a:ea typeface="メイリオ" panose="020B0604030504040204" pitchFamily="50" charset="-128"/>
                        </a:rPr>
                        <a:t>②</a:t>
                      </a:r>
                      <a:r>
                        <a:rPr lang="en-US" altLang="ja-JP" sz="1200" kern="100" dirty="0">
                          <a:solidFill>
                            <a:schemeClr val="tx1"/>
                          </a:solidFill>
                          <a:effectLst/>
                          <a:latin typeface="メイリオ" panose="020B0604030504040204" pitchFamily="50" charset="-128"/>
                          <a:ea typeface="メイリオ" panose="020B0604030504040204" pitchFamily="50" charset="-128"/>
                        </a:rPr>
                        <a:t>【</a:t>
                      </a:r>
                      <a:r>
                        <a:rPr lang="ja-JP" altLang="en-US" sz="1200" kern="100" dirty="0">
                          <a:solidFill>
                            <a:schemeClr val="tx1"/>
                          </a:solidFill>
                          <a:effectLst/>
                          <a:latin typeface="メイリオ" panose="020B0604030504040204" pitchFamily="50" charset="-128"/>
                          <a:ea typeface="メイリオ" panose="020B0604030504040204" pitchFamily="50" charset="-128"/>
                        </a:rPr>
                        <a:t>国全国調査</a:t>
                      </a:r>
                      <a:r>
                        <a:rPr lang="en-US" altLang="ja-JP" sz="1200" kern="100" dirty="0">
                          <a:solidFill>
                            <a:schemeClr val="tx1"/>
                          </a:solidFill>
                          <a:effectLst/>
                          <a:latin typeface="メイリオ" panose="020B0604030504040204" pitchFamily="50" charset="-128"/>
                          <a:ea typeface="メイリオ" panose="020B0604030504040204" pitchFamily="50" charset="-128"/>
                        </a:rPr>
                        <a:t>】</a:t>
                      </a:r>
                      <a:r>
                        <a:rPr kumimoji="1" lang="ja-JP" altLang="ja-JP" sz="1200" kern="1200" dirty="0">
                          <a:solidFill>
                            <a:schemeClr val="tx1"/>
                          </a:solidFill>
                          <a:effectLst/>
                          <a:latin typeface="メイリオ" panose="020B0604030504040204" pitchFamily="50" charset="-128"/>
                          <a:ea typeface="メイリオ" panose="020B0604030504040204" pitchFamily="50" charset="-128"/>
                        </a:rPr>
                        <a:t>外国人患者の受入に関する調査</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317</a:t>
                      </a:r>
                      <a:r>
                        <a:rPr kumimoji="1" lang="ja-JP" altLang="en-US" sz="1200" dirty="0">
                          <a:solidFill>
                            <a:schemeClr val="tx1"/>
                          </a:solidFill>
                          <a:latin typeface="メイリオ" panose="020B0604030504040204" pitchFamily="50" charset="-128"/>
                          <a:ea typeface="メイリオ" panose="020B0604030504040204" pitchFamily="50" charset="-128"/>
                        </a:rPr>
                        <a:t>件</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61.1</a:t>
                      </a: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b="1" dirty="0">
                          <a:solidFill>
                            <a:srgbClr val="FF0000"/>
                          </a:solidFill>
                          <a:latin typeface="メイリオ" panose="020B0604030504040204" pitchFamily="50" charset="-128"/>
                          <a:ea typeface="メイリオ" panose="020B0604030504040204" pitchFamily="50" charset="-128"/>
                        </a:rPr>
                        <a:t>44</a:t>
                      </a:r>
                      <a:r>
                        <a:rPr kumimoji="1" lang="ja-JP" altLang="en-US" sz="1200" b="1" dirty="0">
                          <a:solidFill>
                            <a:srgbClr val="FF0000"/>
                          </a:solidFill>
                          <a:latin typeface="メイリオ" panose="020B0604030504040204" pitchFamily="50" charset="-128"/>
                          <a:ea typeface="メイリオ" panose="020B0604030504040204" pitchFamily="50" charset="-128"/>
                        </a:rPr>
                        <a:t>件</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1200" b="1" dirty="0">
                          <a:solidFill>
                            <a:srgbClr val="FF0000"/>
                          </a:solidFill>
                          <a:latin typeface="メイリオ" panose="020B0604030504040204" pitchFamily="50" charset="-128"/>
                          <a:ea typeface="メイリオ" panose="020B0604030504040204" pitchFamily="50" charset="-128"/>
                        </a:rPr>
                        <a:t>（</a:t>
                      </a:r>
                      <a:r>
                        <a:rPr kumimoji="1" lang="en-US" altLang="ja-JP" sz="1200" b="1" dirty="0">
                          <a:solidFill>
                            <a:srgbClr val="FF0000"/>
                          </a:solidFill>
                          <a:latin typeface="メイリオ" panose="020B0604030504040204" pitchFamily="50" charset="-128"/>
                          <a:ea typeface="メイリオ" panose="020B0604030504040204" pitchFamily="50" charset="-128"/>
                        </a:rPr>
                        <a:t>44.0</a:t>
                      </a:r>
                      <a:r>
                        <a:rPr kumimoji="1" lang="ja-JP" altLang="en-US" sz="1200" b="1" dirty="0">
                          <a:solidFill>
                            <a:srgbClr val="FF0000"/>
                          </a:solidFill>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623738426"/>
                  </a:ext>
                </a:extLst>
              </a:tr>
              <a:tr h="454169">
                <a:tc>
                  <a:txBody>
                    <a:bodyPr/>
                    <a:lstStyle/>
                    <a:p>
                      <a:pPr algn="l"/>
                      <a:r>
                        <a:rPr lang="ja-JP" altLang="en-US" sz="1200" kern="100" dirty="0">
                          <a:solidFill>
                            <a:schemeClr val="tx1"/>
                          </a:solidFill>
                          <a:effectLst/>
                          <a:latin typeface="メイリオ" panose="020B0604030504040204" pitchFamily="50" charset="-128"/>
                          <a:ea typeface="メイリオ" panose="020B0604030504040204" pitchFamily="50" charset="-128"/>
                        </a:rPr>
                        <a:t>③</a:t>
                      </a:r>
                      <a:r>
                        <a:rPr lang="en-US" altLang="ja-JP" sz="1200" kern="100" dirty="0">
                          <a:solidFill>
                            <a:schemeClr val="tx1"/>
                          </a:solidFill>
                          <a:effectLst/>
                          <a:latin typeface="メイリオ" panose="020B0604030504040204" pitchFamily="50" charset="-128"/>
                          <a:ea typeface="メイリオ" panose="020B0604030504040204" pitchFamily="50" charset="-128"/>
                        </a:rPr>
                        <a:t>【</a:t>
                      </a:r>
                      <a:r>
                        <a:rPr lang="ja-JP" altLang="en-US" sz="1200" kern="100" dirty="0">
                          <a:solidFill>
                            <a:schemeClr val="tx1"/>
                          </a:solidFill>
                          <a:effectLst/>
                          <a:latin typeface="メイリオ" panose="020B0604030504040204" pitchFamily="50" charset="-128"/>
                          <a:ea typeface="メイリオ" panose="020B0604030504040204" pitchFamily="50" charset="-128"/>
                        </a:rPr>
                        <a:t>国全国調査</a:t>
                      </a:r>
                      <a:r>
                        <a:rPr lang="en-US" altLang="ja-JP" sz="1200" kern="100" dirty="0">
                          <a:solidFill>
                            <a:schemeClr val="tx1"/>
                          </a:solidFill>
                          <a:effectLst/>
                          <a:latin typeface="メイリオ" panose="020B0604030504040204" pitchFamily="50" charset="-128"/>
                          <a:ea typeface="メイリオ" panose="020B0604030504040204" pitchFamily="50" charset="-128"/>
                        </a:rPr>
                        <a:t>】</a:t>
                      </a:r>
                      <a:r>
                        <a:rPr kumimoji="1" lang="ja-JP" altLang="ja-JP" sz="1200" kern="1200" dirty="0">
                          <a:solidFill>
                            <a:schemeClr val="tx1"/>
                          </a:solidFill>
                          <a:effectLst/>
                          <a:latin typeface="メイリオ" panose="020B0604030504040204" pitchFamily="50" charset="-128"/>
                          <a:ea typeface="メイリオ" panose="020B0604030504040204" pitchFamily="50" charset="-128"/>
                        </a:rPr>
                        <a:t>周産期医療に係る外国人患者受入れの現状に</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endParaRPr>
                    </a:p>
                    <a:p>
                      <a:pPr algn="l"/>
                      <a:r>
                        <a:rPr kumimoji="1" lang="ja-JP" altLang="en-US" sz="1200" kern="1200" dirty="0">
                          <a:solidFill>
                            <a:schemeClr val="tx1"/>
                          </a:solidFill>
                          <a:effectLst/>
                          <a:latin typeface="メイリオ" panose="020B0604030504040204" pitchFamily="50" charset="-128"/>
                          <a:ea typeface="メイリオ" panose="020B0604030504040204" pitchFamily="50" charset="-128"/>
                        </a:rPr>
                        <a:t>　　　　　　　</a:t>
                      </a: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rPr>
                        <a:t>関する</a:t>
                      </a:r>
                      <a:r>
                        <a:rPr kumimoji="1" lang="ja-JP" altLang="ja-JP" sz="1200" kern="1200" dirty="0">
                          <a:solidFill>
                            <a:schemeClr val="tx1"/>
                          </a:solidFill>
                          <a:effectLst/>
                          <a:latin typeface="メイリオ" panose="020B0604030504040204" pitchFamily="50" charset="-128"/>
                          <a:ea typeface="メイリオ" panose="020B0604030504040204" pitchFamily="50" charset="-128"/>
                        </a:rPr>
                        <a:t>調査</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23</a:t>
                      </a:r>
                      <a:r>
                        <a:rPr kumimoji="1" lang="ja-JP" altLang="en-US" sz="1200" dirty="0">
                          <a:solidFill>
                            <a:schemeClr val="tx1"/>
                          </a:solidFill>
                          <a:latin typeface="メイリオ" panose="020B0604030504040204" pitchFamily="50" charset="-128"/>
                          <a:ea typeface="メイリオ" panose="020B0604030504040204" pitchFamily="50" charset="-128"/>
                        </a:rPr>
                        <a:t>件</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100</a:t>
                      </a: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2819487401"/>
                  </a:ext>
                </a:extLst>
              </a:tr>
              <a:tr h="454169">
                <a:tc>
                  <a:txBody>
                    <a:bodyPr/>
                    <a:lstStyle/>
                    <a:p>
                      <a:pPr algn="l"/>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④</a:t>
                      </a:r>
                      <a:r>
                        <a:rPr kumimoji="1" lang="en-US" altLang="ja-JP" sz="1200" b="1" kern="1200" dirty="0">
                          <a:solidFill>
                            <a:srgbClr val="FF0000"/>
                          </a:solidFill>
                          <a:effectLst/>
                          <a:latin typeface="メイリオ" panose="020B0604030504040204" pitchFamily="50" charset="-128"/>
                          <a:ea typeface="メイリオ" panose="020B0604030504040204" pitchFamily="50" charset="-128"/>
                        </a:rPr>
                        <a:t>【</a:t>
                      </a:r>
                      <a:r>
                        <a:rPr kumimoji="1" lang="ja-JP" altLang="ja-JP" sz="1200" b="1" kern="1200" dirty="0">
                          <a:solidFill>
                            <a:srgbClr val="FF0000"/>
                          </a:solidFill>
                          <a:effectLst/>
                          <a:latin typeface="メイリオ" panose="020B0604030504040204" pitchFamily="50" charset="-128"/>
                          <a:ea typeface="メイリオ" panose="020B0604030504040204" pitchFamily="50" charset="-128"/>
                        </a:rPr>
                        <a:t>大阪府独自</a:t>
                      </a:r>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調査</a:t>
                      </a:r>
                      <a:r>
                        <a:rPr kumimoji="1" lang="en-US" altLang="ja-JP" sz="1200" b="1" kern="1200" dirty="0">
                          <a:solidFill>
                            <a:srgbClr val="FF0000"/>
                          </a:solidFill>
                          <a:effectLst/>
                          <a:latin typeface="メイリオ" panose="020B0604030504040204" pitchFamily="50" charset="-128"/>
                          <a:ea typeface="メイリオ" panose="020B0604030504040204" pitchFamily="50" charset="-128"/>
                        </a:rPr>
                        <a:t>】</a:t>
                      </a:r>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外国人受入れ実態</a:t>
                      </a:r>
                      <a:r>
                        <a:rPr kumimoji="1" lang="ja-JP" altLang="ja-JP" sz="1200" b="1" kern="1200" dirty="0">
                          <a:solidFill>
                            <a:srgbClr val="FF0000"/>
                          </a:solidFill>
                          <a:effectLst/>
                          <a:latin typeface="メイリオ" panose="020B0604030504040204" pitchFamily="50" charset="-128"/>
                          <a:ea typeface="メイリオ" panose="020B0604030504040204" pitchFamily="50" charset="-128"/>
                        </a:rPr>
                        <a:t>調査</a:t>
                      </a:r>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（年間</a:t>
                      </a:r>
                      <a:r>
                        <a:rPr kumimoji="1" lang="ja-JP" altLang="en-US" sz="1200" b="1" kern="1200" dirty="0" smtClean="0">
                          <a:solidFill>
                            <a:srgbClr val="FF0000"/>
                          </a:solidFill>
                          <a:effectLst/>
                          <a:latin typeface="メイリオ" panose="020B0604030504040204" pitchFamily="50" charset="-128"/>
                          <a:ea typeface="メイリオ" panose="020B0604030504040204" pitchFamily="50" charset="-128"/>
                        </a:rPr>
                        <a:t>受入れ実績</a:t>
                      </a:r>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等）</a:t>
                      </a:r>
                      <a:endParaRPr kumimoji="1" lang="ja-JP" altLang="en-US" sz="1200" b="1" dirty="0">
                        <a:solidFill>
                          <a:srgbClr val="FF0000"/>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b="1" dirty="0">
                          <a:solidFill>
                            <a:srgbClr val="FF0000"/>
                          </a:solidFill>
                          <a:latin typeface="メイリオ" panose="020B0604030504040204" pitchFamily="50" charset="-128"/>
                          <a:ea typeface="メイリオ" panose="020B0604030504040204" pitchFamily="50" charset="-128"/>
                        </a:rPr>
                        <a:t>365</a:t>
                      </a:r>
                      <a:r>
                        <a:rPr kumimoji="1" lang="ja-JP" altLang="en-US" sz="1200" b="1" dirty="0">
                          <a:solidFill>
                            <a:srgbClr val="FF0000"/>
                          </a:solidFill>
                          <a:latin typeface="メイリオ" panose="020B0604030504040204" pitchFamily="50" charset="-128"/>
                          <a:ea typeface="メイリオ" panose="020B0604030504040204" pitchFamily="50" charset="-128"/>
                        </a:rPr>
                        <a:t>件（</a:t>
                      </a:r>
                      <a:r>
                        <a:rPr kumimoji="1" lang="en-US" altLang="ja-JP" sz="1200" b="1" dirty="0">
                          <a:solidFill>
                            <a:srgbClr val="FF0000"/>
                          </a:solidFill>
                          <a:latin typeface="メイリオ" panose="020B0604030504040204" pitchFamily="50" charset="-128"/>
                          <a:ea typeface="メイリオ" panose="020B0604030504040204" pitchFamily="50" charset="-128"/>
                        </a:rPr>
                        <a:t>70.3</a:t>
                      </a:r>
                      <a:r>
                        <a:rPr kumimoji="1" lang="ja-JP" altLang="en-US" sz="1200" b="1" dirty="0">
                          <a:solidFill>
                            <a:srgbClr val="FF0000"/>
                          </a:solidFill>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b="1" dirty="0">
                          <a:solidFill>
                            <a:srgbClr val="FF0000"/>
                          </a:solidFill>
                          <a:latin typeface="メイリオ" panose="020B0604030504040204" pitchFamily="50" charset="-128"/>
                          <a:ea typeface="メイリオ" panose="020B0604030504040204" pitchFamily="50" charset="-128"/>
                        </a:rPr>
                        <a:t>50</a:t>
                      </a:r>
                      <a:r>
                        <a:rPr kumimoji="1" lang="ja-JP" altLang="en-US" sz="1200" b="1" dirty="0">
                          <a:solidFill>
                            <a:srgbClr val="FF0000"/>
                          </a:solidFill>
                          <a:latin typeface="メイリオ" panose="020B0604030504040204" pitchFamily="50" charset="-128"/>
                          <a:ea typeface="メイリオ" panose="020B0604030504040204" pitchFamily="50" charset="-128"/>
                        </a:rPr>
                        <a:t>件</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1200" b="1" dirty="0">
                          <a:solidFill>
                            <a:srgbClr val="FF0000"/>
                          </a:solidFill>
                          <a:latin typeface="メイリオ" panose="020B0604030504040204" pitchFamily="50" charset="-128"/>
                          <a:ea typeface="メイリオ" panose="020B0604030504040204" pitchFamily="50" charset="-128"/>
                        </a:rPr>
                        <a:t>（</a:t>
                      </a:r>
                      <a:r>
                        <a:rPr kumimoji="1" lang="en-US" altLang="ja-JP" sz="1200" b="1" dirty="0">
                          <a:solidFill>
                            <a:srgbClr val="FF0000"/>
                          </a:solidFill>
                          <a:latin typeface="メイリオ" panose="020B0604030504040204" pitchFamily="50" charset="-128"/>
                          <a:ea typeface="メイリオ" panose="020B0604030504040204" pitchFamily="50" charset="-128"/>
                        </a:rPr>
                        <a:t>50</a:t>
                      </a:r>
                      <a:r>
                        <a:rPr kumimoji="1" lang="ja-JP" altLang="en-US" sz="1200" b="1" dirty="0">
                          <a:solidFill>
                            <a:srgbClr val="FF0000"/>
                          </a:solidFill>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1528680257"/>
                  </a:ext>
                </a:extLst>
              </a:tr>
              <a:tr h="454169">
                <a:tc>
                  <a:txBody>
                    <a:bodyPr/>
                    <a:lstStyle/>
                    <a:p>
                      <a:pPr algn="l"/>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⓹</a:t>
                      </a:r>
                      <a:r>
                        <a:rPr kumimoji="1" lang="en-US" altLang="ja-JP" sz="1200" b="1" kern="1200" dirty="0">
                          <a:solidFill>
                            <a:srgbClr val="FF0000"/>
                          </a:solidFill>
                          <a:effectLst/>
                          <a:latin typeface="メイリオ" panose="020B0604030504040204" pitchFamily="50" charset="-128"/>
                          <a:ea typeface="メイリオ" panose="020B0604030504040204" pitchFamily="50" charset="-128"/>
                        </a:rPr>
                        <a:t>【</a:t>
                      </a:r>
                      <a:r>
                        <a:rPr kumimoji="1" lang="ja-JP" altLang="ja-JP" sz="1200" b="1" kern="1200" dirty="0">
                          <a:solidFill>
                            <a:srgbClr val="FF0000"/>
                          </a:solidFill>
                          <a:effectLst/>
                          <a:latin typeface="メイリオ" panose="020B0604030504040204" pitchFamily="50" charset="-128"/>
                          <a:ea typeface="メイリオ" panose="020B0604030504040204" pitchFamily="50" charset="-128"/>
                        </a:rPr>
                        <a:t>大阪府独自</a:t>
                      </a:r>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調査</a:t>
                      </a:r>
                      <a:r>
                        <a:rPr kumimoji="1" lang="en-US" altLang="ja-JP" sz="1200" b="1" kern="1200" dirty="0">
                          <a:solidFill>
                            <a:srgbClr val="FF0000"/>
                          </a:solidFill>
                          <a:effectLst/>
                          <a:latin typeface="メイリオ" panose="020B0604030504040204" pitchFamily="50" charset="-128"/>
                          <a:ea typeface="メイリオ" panose="020B0604030504040204" pitchFamily="50" charset="-128"/>
                        </a:rPr>
                        <a:t>】</a:t>
                      </a:r>
                      <a:r>
                        <a:rPr kumimoji="1" lang="ja-JP" altLang="ja-JP" sz="1200" b="1" kern="1200" dirty="0">
                          <a:solidFill>
                            <a:srgbClr val="FF0000"/>
                          </a:solidFill>
                          <a:effectLst/>
                          <a:latin typeface="メイリオ" panose="020B0604030504040204" pitchFamily="50" charset="-128"/>
                          <a:ea typeface="メイリオ" panose="020B0604030504040204" pitchFamily="50" charset="-128"/>
                        </a:rPr>
                        <a:t>宿泊施設の外国人患者に関する対応状況</a:t>
                      </a:r>
                      <a:endParaRPr kumimoji="1" lang="en-US" altLang="ja-JP" sz="1200" b="1" kern="1200" dirty="0">
                        <a:solidFill>
                          <a:srgbClr val="FF0000"/>
                        </a:solidFill>
                        <a:effectLst/>
                        <a:latin typeface="メイリオ" panose="020B0604030504040204" pitchFamily="50" charset="-128"/>
                        <a:ea typeface="メイリオ" panose="020B0604030504040204" pitchFamily="50" charset="-128"/>
                      </a:endParaRPr>
                    </a:p>
                    <a:p>
                      <a:pPr algn="l"/>
                      <a:r>
                        <a:rPr kumimoji="1" lang="ja-JP" altLang="en-US" sz="1200" b="1" kern="1200" dirty="0">
                          <a:solidFill>
                            <a:srgbClr val="FF0000"/>
                          </a:solidFill>
                          <a:effectLst/>
                          <a:latin typeface="メイリオ" panose="020B0604030504040204" pitchFamily="50" charset="-128"/>
                          <a:ea typeface="メイリオ" panose="020B0604030504040204" pitchFamily="50" charset="-128"/>
                        </a:rPr>
                        <a:t>　　　　　　　　　</a:t>
                      </a:r>
                      <a:r>
                        <a:rPr kumimoji="1" lang="ja-JP" altLang="en-US" sz="1200" b="1" kern="1200" dirty="0" smtClean="0">
                          <a:solidFill>
                            <a:srgbClr val="FF0000"/>
                          </a:solidFill>
                          <a:effectLst/>
                          <a:latin typeface="メイリオ" panose="020B0604030504040204" pitchFamily="50" charset="-128"/>
                          <a:ea typeface="メイリオ" panose="020B0604030504040204" pitchFamily="50" charset="-128"/>
                        </a:rPr>
                        <a:t>　</a:t>
                      </a:r>
                      <a:r>
                        <a:rPr kumimoji="1" lang="ja-JP" altLang="ja-JP" sz="1200" b="1" kern="1200" dirty="0" smtClean="0">
                          <a:solidFill>
                            <a:srgbClr val="FF0000"/>
                          </a:solidFill>
                          <a:effectLst/>
                          <a:latin typeface="メイリオ" panose="020B0604030504040204" pitchFamily="50" charset="-128"/>
                          <a:ea typeface="メイリオ" panose="020B0604030504040204" pitchFamily="50" charset="-128"/>
                        </a:rPr>
                        <a:t>等</a:t>
                      </a:r>
                      <a:r>
                        <a:rPr kumimoji="1" lang="ja-JP" altLang="ja-JP" sz="1200" b="1" kern="1200" dirty="0">
                          <a:solidFill>
                            <a:srgbClr val="FF0000"/>
                          </a:solidFill>
                          <a:effectLst/>
                          <a:latin typeface="メイリオ" panose="020B0604030504040204" pitchFamily="50" charset="-128"/>
                          <a:ea typeface="メイリオ" panose="020B0604030504040204" pitchFamily="50" charset="-128"/>
                        </a:rPr>
                        <a:t>の調査</a:t>
                      </a:r>
                      <a:endParaRPr kumimoji="1" lang="ja-JP" altLang="en-US" sz="1200" b="1" dirty="0">
                        <a:solidFill>
                          <a:srgbClr val="FF0000"/>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1" dirty="0">
                          <a:solidFill>
                            <a:srgbClr val="FF0000"/>
                          </a:solidFill>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sz="1200" b="1" dirty="0">
                          <a:solidFill>
                            <a:srgbClr val="FF0000"/>
                          </a:solidFill>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200" b="1" dirty="0">
                          <a:solidFill>
                            <a:srgbClr val="FF0000"/>
                          </a:solidFill>
                          <a:latin typeface="メイリオ" panose="020B0604030504040204" pitchFamily="50" charset="-128"/>
                          <a:ea typeface="メイリオ" panose="020B0604030504040204" pitchFamily="50" charset="-128"/>
                        </a:rPr>
                        <a:t>229</a:t>
                      </a:r>
                      <a:r>
                        <a:rPr kumimoji="1" lang="ja-JP" altLang="en-US" sz="1200" b="1" dirty="0">
                          <a:solidFill>
                            <a:srgbClr val="FF0000"/>
                          </a:solidFill>
                          <a:latin typeface="メイリオ" panose="020B0604030504040204" pitchFamily="50" charset="-128"/>
                          <a:ea typeface="メイリオ" panose="020B0604030504040204" pitchFamily="50" charset="-128"/>
                        </a:rPr>
                        <a:t>件</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1200" b="1" dirty="0">
                          <a:solidFill>
                            <a:srgbClr val="FF0000"/>
                          </a:solidFill>
                          <a:latin typeface="メイリオ" panose="020B0604030504040204" pitchFamily="50" charset="-128"/>
                          <a:ea typeface="メイリオ" panose="020B0604030504040204" pitchFamily="50" charset="-128"/>
                        </a:rPr>
                        <a:t>（</a:t>
                      </a:r>
                      <a:r>
                        <a:rPr kumimoji="1" lang="en-US" altLang="ja-JP" sz="1200" b="1" dirty="0">
                          <a:solidFill>
                            <a:srgbClr val="FF0000"/>
                          </a:solidFill>
                          <a:latin typeface="メイリオ" panose="020B0604030504040204" pitchFamily="50" charset="-128"/>
                          <a:ea typeface="メイリオ" panose="020B0604030504040204" pitchFamily="50" charset="-128"/>
                        </a:rPr>
                        <a:t>38.8</a:t>
                      </a:r>
                      <a:r>
                        <a:rPr kumimoji="1" lang="ja-JP" altLang="en-US" sz="1200" b="1" dirty="0">
                          <a:solidFill>
                            <a:srgbClr val="FF0000"/>
                          </a:solidFill>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595953656"/>
                  </a:ext>
                </a:extLst>
              </a:tr>
            </a:tbl>
          </a:graphicData>
        </a:graphic>
      </p:graphicFrame>
      <p:sp>
        <p:nvSpPr>
          <p:cNvPr id="8" name="正方形/長方形 7">
            <a:extLst>
              <a:ext uri="{FF2B5EF4-FFF2-40B4-BE49-F238E27FC236}">
                <a16:creationId xmlns:a16="http://schemas.microsoft.com/office/drawing/2014/main" id="{C96B0558-1001-4CE9-9DCA-D850D0518090}"/>
              </a:ext>
            </a:extLst>
          </p:cNvPr>
          <p:cNvSpPr/>
          <p:nvPr/>
        </p:nvSpPr>
        <p:spPr>
          <a:xfrm>
            <a:off x="6676586" y="1350546"/>
            <a:ext cx="2505076" cy="441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メイリオ" panose="020B0604030504040204" pitchFamily="50" charset="-128"/>
                <a:ea typeface="メイリオ" panose="020B0604030504040204" pitchFamily="50" charset="-128"/>
              </a:rPr>
              <a:t>（上段：回収件数　下段：回収率）</a:t>
            </a: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9497D0EE-6B6D-4253-95F2-2A377C4A7A23}"/>
              </a:ext>
            </a:extLst>
          </p:cNvPr>
          <p:cNvSpPr/>
          <p:nvPr/>
        </p:nvSpPr>
        <p:spPr>
          <a:xfrm>
            <a:off x="55084" y="4429503"/>
            <a:ext cx="9100505" cy="2943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b="1" dirty="0">
                <a:solidFill>
                  <a:schemeClr val="tx1"/>
                </a:solidFill>
                <a:latin typeface="HGSｺﾞｼｯｸE" panose="020B0900000000000000" pitchFamily="50" charset="-128"/>
                <a:ea typeface="HGSｺﾞｼｯｸE" panose="020B0900000000000000" pitchFamily="50" charset="-128"/>
                <a:cs typeface="Meiryo UI" pitchFamily="50" charset="-128"/>
              </a:rPr>
              <a:t>（２）</a:t>
            </a:r>
            <a:r>
              <a:rPr lang="en-US" altLang="ja-JP" sz="2400" b="1" dirty="0">
                <a:solidFill>
                  <a:srgbClr val="FF0000"/>
                </a:solidFill>
                <a:latin typeface="HGSｺﾞｼｯｸE" panose="020B0900000000000000" pitchFamily="50" charset="-128"/>
                <a:ea typeface="HGSｺﾞｼｯｸE" panose="020B0900000000000000" pitchFamily="50" charset="-128"/>
              </a:rPr>
              <a:t>【</a:t>
            </a:r>
            <a:r>
              <a:rPr lang="ja-JP" altLang="ja-JP" sz="2400" b="1" dirty="0">
                <a:solidFill>
                  <a:srgbClr val="FF0000"/>
                </a:solidFill>
                <a:latin typeface="HGSｺﾞｼｯｸE" panose="020B0900000000000000" pitchFamily="50" charset="-128"/>
                <a:ea typeface="HGSｺﾞｼｯｸE" panose="020B0900000000000000" pitchFamily="50" charset="-128"/>
              </a:rPr>
              <a:t>大阪府独自</a:t>
            </a:r>
            <a:r>
              <a:rPr lang="ja-JP" altLang="en-US" sz="2400" b="1" dirty="0">
                <a:solidFill>
                  <a:srgbClr val="FF0000"/>
                </a:solidFill>
                <a:latin typeface="HGSｺﾞｼｯｸE" panose="020B0900000000000000" pitchFamily="50" charset="-128"/>
                <a:ea typeface="HGSｺﾞｼｯｸE" panose="020B0900000000000000" pitchFamily="50" charset="-128"/>
              </a:rPr>
              <a:t>調査</a:t>
            </a:r>
            <a:r>
              <a:rPr lang="en-US" altLang="ja-JP" sz="2400" b="1" dirty="0">
                <a:solidFill>
                  <a:srgbClr val="FF0000"/>
                </a:solidFill>
                <a:latin typeface="HGSｺﾞｼｯｸE" panose="020B0900000000000000" pitchFamily="50" charset="-128"/>
                <a:ea typeface="HGSｺﾞｼｯｸE" panose="020B0900000000000000" pitchFamily="50" charset="-128"/>
              </a:rPr>
              <a:t>】</a:t>
            </a:r>
            <a:r>
              <a:rPr lang="ja-JP" altLang="en-US" sz="2400" b="1" dirty="0">
                <a:solidFill>
                  <a:schemeClr val="tx1"/>
                </a:solidFill>
                <a:latin typeface="HGSｺﾞｼｯｸE" panose="020B0900000000000000" pitchFamily="50" charset="-128"/>
                <a:ea typeface="HGSｺﾞｼｯｸE" panose="020B0900000000000000" pitchFamily="50" charset="-128"/>
                <a:cs typeface="Meiryo UI" pitchFamily="50" charset="-128"/>
              </a:rPr>
              <a:t>ヒアリング調査</a:t>
            </a:r>
            <a:endParaRPr lang="en-US" altLang="ja-JP" sz="2400" b="1" dirty="0">
              <a:solidFill>
                <a:schemeClr val="tx1"/>
              </a:solidFill>
              <a:latin typeface="HGSｺﾞｼｯｸE" panose="020B0900000000000000" pitchFamily="50" charset="-128"/>
              <a:ea typeface="HGSｺﾞｼｯｸE" panose="020B0900000000000000" pitchFamily="50" charset="-128"/>
              <a:cs typeface="Meiryo UI" pitchFamily="50" charset="-128"/>
            </a:endParaRPr>
          </a:p>
          <a:p>
            <a:r>
              <a:rPr lang="ja-JP" altLang="en-US" sz="1600" dirty="0">
                <a:solidFill>
                  <a:schemeClr val="tx1"/>
                </a:solidFill>
                <a:latin typeface="HGSｺﾞｼｯｸE" panose="020B0900000000000000" pitchFamily="50" charset="-128"/>
                <a:ea typeface="HGSｺﾞｼｯｸE" panose="020B0900000000000000" pitchFamily="50" charset="-128"/>
              </a:rPr>
              <a:t>　　大阪府内の病院５施設、診療所２施設、宿泊施設２施設、旅行会社２施設の合計</a:t>
            </a:r>
            <a:r>
              <a:rPr lang="en-US" altLang="ja-JP" sz="1600" u="sng" dirty="0">
                <a:solidFill>
                  <a:schemeClr val="tx1"/>
                </a:solidFill>
                <a:latin typeface="HGSｺﾞｼｯｸE" panose="020B0900000000000000" pitchFamily="50" charset="-128"/>
                <a:ea typeface="HGSｺﾞｼｯｸE" panose="020B0900000000000000" pitchFamily="50" charset="-128"/>
              </a:rPr>
              <a:t>11</a:t>
            </a:r>
            <a:r>
              <a:rPr lang="ja-JP" altLang="en-US" sz="1600" u="sng" dirty="0">
                <a:solidFill>
                  <a:schemeClr val="tx1"/>
                </a:solidFill>
                <a:latin typeface="HGSｺﾞｼｯｸE" panose="020B0900000000000000" pitchFamily="50" charset="-128"/>
                <a:ea typeface="HGSｺﾞｼｯｸE" panose="020B0900000000000000" pitchFamily="50" charset="-128"/>
              </a:rPr>
              <a:t>施設</a:t>
            </a:r>
            <a:r>
              <a:rPr lang="ja-JP" altLang="en-US" sz="1600" dirty="0">
                <a:solidFill>
                  <a:schemeClr val="tx1"/>
                </a:solidFill>
                <a:latin typeface="HGSｺﾞｼｯｸE" panose="020B0900000000000000" pitchFamily="50" charset="-128"/>
                <a:ea typeface="HGSｺﾞｼｯｸE" panose="020B0900000000000000" pitchFamily="50" charset="-128"/>
              </a:rPr>
              <a:t>に対</a:t>
            </a:r>
            <a:endParaRPr lang="en-US" altLang="ja-JP" sz="1600" dirty="0">
              <a:solidFill>
                <a:schemeClr val="tx1"/>
              </a:solidFill>
              <a:latin typeface="HGSｺﾞｼｯｸE" panose="020B0900000000000000" pitchFamily="50" charset="-128"/>
              <a:ea typeface="HGSｺﾞｼｯｸE" panose="020B0900000000000000" pitchFamily="50" charset="-128"/>
            </a:endParaRPr>
          </a:p>
          <a:p>
            <a:r>
              <a:rPr lang="ja-JP" altLang="en-US" sz="1600" dirty="0">
                <a:solidFill>
                  <a:schemeClr val="tx1"/>
                </a:solidFill>
                <a:latin typeface="HGSｺﾞｼｯｸE" panose="020B0900000000000000" pitchFamily="50" charset="-128"/>
                <a:ea typeface="HGSｺﾞｼｯｸE" panose="020B0900000000000000" pitchFamily="50" charset="-128"/>
              </a:rPr>
              <a:t>　　して</a:t>
            </a:r>
            <a:r>
              <a:rPr lang="ja-JP" altLang="en-US" sz="1600" dirty="0" smtClean="0">
                <a:solidFill>
                  <a:schemeClr val="tx1"/>
                </a:solidFill>
                <a:latin typeface="HGSｺﾞｼｯｸE" panose="020B0900000000000000" pitchFamily="50" charset="-128"/>
                <a:ea typeface="HGSｺﾞｼｯｸE" panose="020B0900000000000000" pitchFamily="50" charset="-128"/>
              </a:rPr>
              <a:t>ヒアリング調査を</a:t>
            </a:r>
            <a:r>
              <a:rPr lang="ja-JP" altLang="en-US" sz="1600" dirty="0">
                <a:solidFill>
                  <a:schemeClr val="tx1"/>
                </a:solidFill>
                <a:latin typeface="HGSｺﾞｼｯｸE" panose="020B0900000000000000" pitchFamily="50" charset="-128"/>
                <a:ea typeface="HGSｺﾞｼｯｸE" panose="020B0900000000000000" pitchFamily="50" charset="-128"/>
              </a:rPr>
              <a:t>実施</a:t>
            </a:r>
            <a:endParaRPr lang="en-US" altLang="ja-JP" sz="2000" dirty="0">
              <a:solidFill>
                <a:schemeClr val="tx1"/>
              </a:solidFill>
              <a:latin typeface="HGSｺﾞｼｯｸE" panose="020B0900000000000000" pitchFamily="50" charset="-128"/>
              <a:ea typeface="HGSｺﾞｼｯｸE" panose="020B0900000000000000" pitchFamily="50" charset="-128"/>
            </a:endParaRPr>
          </a:p>
          <a:p>
            <a:r>
              <a:rPr lang="ja-JP" altLang="en-US" sz="2400" b="1" dirty="0">
                <a:solidFill>
                  <a:schemeClr val="tx1"/>
                </a:solidFill>
                <a:latin typeface="HGSｺﾞｼｯｸE" panose="020B0900000000000000" pitchFamily="50" charset="-128"/>
                <a:ea typeface="HGSｺﾞｼｯｸE" panose="020B0900000000000000" pitchFamily="50" charset="-128"/>
                <a:cs typeface="Meiryo UI" pitchFamily="50" charset="-128"/>
              </a:rPr>
              <a:t>（３）</a:t>
            </a:r>
            <a:r>
              <a:rPr lang="en-US" altLang="ja-JP" sz="2400" b="1" dirty="0">
                <a:solidFill>
                  <a:srgbClr val="FF0000"/>
                </a:solidFill>
                <a:latin typeface="HGSｺﾞｼｯｸE" panose="020B0900000000000000" pitchFamily="50" charset="-128"/>
                <a:ea typeface="HGSｺﾞｼｯｸE" panose="020B0900000000000000" pitchFamily="50" charset="-128"/>
              </a:rPr>
              <a:t>【</a:t>
            </a:r>
            <a:r>
              <a:rPr lang="ja-JP" altLang="ja-JP" sz="2400" b="1" dirty="0">
                <a:solidFill>
                  <a:srgbClr val="FF0000"/>
                </a:solidFill>
                <a:latin typeface="HGSｺﾞｼｯｸE" panose="020B0900000000000000" pitchFamily="50" charset="-128"/>
                <a:ea typeface="HGSｺﾞｼｯｸE" panose="020B0900000000000000" pitchFamily="50" charset="-128"/>
              </a:rPr>
              <a:t>大阪府独自</a:t>
            </a:r>
            <a:r>
              <a:rPr lang="ja-JP" altLang="en-US" sz="2400" b="1" dirty="0">
                <a:solidFill>
                  <a:srgbClr val="FF0000"/>
                </a:solidFill>
                <a:latin typeface="HGSｺﾞｼｯｸE" panose="020B0900000000000000" pitchFamily="50" charset="-128"/>
                <a:ea typeface="HGSｺﾞｼｯｸE" panose="020B0900000000000000" pitchFamily="50" charset="-128"/>
              </a:rPr>
              <a:t>調査</a:t>
            </a:r>
            <a:r>
              <a:rPr lang="en-US" altLang="ja-JP" sz="2400" b="1" dirty="0">
                <a:solidFill>
                  <a:srgbClr val="FF0000"/>
                </a:solidFill>
                <a:latin typeface="HGSｺﾞｼｯｸE" panose="020B0900000000000000" pitchFamily="50" charset="-128"/>
                <a:ea typeface="HGSｺﾞｼｯｸE" panose="020B0900000000000000" pitchFamily="50" charset="-128"/>
              </a:rPr>
              <a:t>】</a:t>
            </a:r>
            <a:r>
              <a:rPr lang="ja-JP" altLang="en-US" sz="2400" b="1" dirty="0">
                <a:solidFill>
                  <a:schemeClr val="tx1"/>
                </a:solidFill>
                <a:latin typeface="HGSｺﾞｼｯｸE" panose="020B0900000000000000" pitchFamily="50" charset="-128"/>
                <a:ea typeface="HGSｺﾞｼｯｸE" panose="020B0900000000000000" pitchFamily="50" charset="-128"/>
                <a:cs typeface="Meiryo UI" pitchFamily="50" charset="-128"/>
              </a:rPr>
              <a:t>多言語医療ツール市場サービス調査</a:t>
            </a:r>
            <a:endParaRPr lang="en-US" altLang="ja-JP" sz="2400" b="1" dirty="0">
              <a:solidFill>
                <a:schemeClr val="tx1"/>
              </a:solidFill>
              <a:latin typeface="HGSｺﾞｼｯｸE" panose="020B0900000000000000" pitchFamily="50" charset="-128"/>
              <a:ea typeface="HGSｺﾞｼｯｸE" panose="020B0900000000000000" pitchFamily="50" charset="-128"/>
              <a:cs typeface="Meiryo UI" pitchFamily="50" charset="-128"/>
            </a:endParaRPr>
          </a:p>
          <a:p>
            <a:r>
              <a:rPr lang="ja-JP" altLang="en-US" sz="2400" b="1" dirty="0">
                <a:solidFill>
                  <a:schemeClr val="tx1"/>
                </a:solidFill>
                <a:latin typeface="HGSｺﾞｼｯｸE" panose="020B0900000000000000" pitchFamily="50" charset="-128"/>
                <a:ea typeface="HGSｺﾞｼｯｸE" panose="020B0900000000000000" pitchFamily="50" charset="-128"/>
                <a:cs typeface="Meiryo UI" pitchFamily="50" charset="-128"/>
              </a:rPr>
              <a:t>　 </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医療機関が外国人患者を受け入れる際に、最も課題となっている言語・コミュニケーション</a:t>
            </a:r>
            <a:endParaRPr lang="en-US" altLang="ja-JP" sz="1600" dirty="0">
              <a:solidFill>
                <a:schemeClr val="tx1"/>
              </a:solidFill>
              <a:latin typeface="HGSｺﾞｼｯｸE" panose="020B0900000000000000" pitchFamily="50" charset="-128"/>
              <a:ea typeface="HGSｺﾞｼｯｸE" panose="020B0900000000000000" pitchFamily="50" charset="-128"/>
              <a:cs typeface="Meiryo UI" pitchFamily="50" charset="-128"/>
            </a:endParaRPr>
          </a:p>
          <a:p>
            <a:r>
              <a:rPr lang="en-US" altLang="ja-JP"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     </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問題</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に対して</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支援するため、市場にある多言語ツールサービス情報を収集しユーザー毎に整理</a:t>
            </a:r>
          </a:p>
          <a:p>
            <a:endParaRPr lang="en-US" altLang="ja-JP" sz="1600" dirty="0">
              <a:solidFill>
                <a:schemeClr val="tx1"/>
              </a:solidFill>
              <a:latin typeface="HGSｺﾞｼｯｸE" panose="020B0900000000000000" pitchFamily="50" charset="-128"/>
              <a:ea typeface="HGSｺﾞｼｯｸE" panose="020B0900000000000000" pitchFamily="50" charset="-128"/>
              <a:cs typeface="Meiryo UI" pitchFamily="50" charset="-128"/>
            </a:endParaRPr>
          </a:p>
        </p:txBody>
      </p:sp>
      <p:sp>
        <p:nvSpPr>
          <p:cNvPr id="14" name="タイトル 1">
            <a:extLst>
              <a:ext uri="{FF2B5EF4-FFF2-40B4-BE49-F238E27FC236}">
                <a16:creationId xmlns:a16="http://schemas.microsoft.com/office/drawing/2014/main" id="{30BE5A27-A407-4A14-A9BE-5866682C3C6B}"/>
              </a:ext>
            </a:extLst>
          </p:cNvPr>
          <p:cNvSpPr txBox="1">
            <a:spLocks/>
          </p:cNvSpPr>
          <p:nvPr/>
        </p:nvSpPr>
        <p:spPr>
          <a:xfrm>
            <a:off x="-84459" y="-262845"/>
            <a:ext cx="8856984" cy="9963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２．大阪府外国人患者受入れ実態調査①内容</a:t>
            </a:r>
          </a:p>
        </p:txBody>
      </p:sp>
      <p:sp>
        <p:nvSpPr>
          <p:cNvPr id="15" name="タイトル 1">
            <a:extLst>
              <a:ext uri="{FF2B5EF4-FFF2-40B4-BE49-F238E27FC236}">
                <a16:creationId xmlns:a16="http://schemas.microsoft.com/office/drawing/2014/main" id="{77D78C8B-7190-4F9F-BF24-FAD4DFE9F181}"/>
              </a:ext>
            </a:extLst>
          </p:cNvPr>
          <p:cNvSpPr txBox="1">
            <a:spLocks/>
          </p:cNvSpPr>
          <p:nvPr/>
        </p:nvSpPr>
        <p:spPr>
          <a:xfrm>
            <a:off x="125955" y="450627"/>
            <a:ext cx="8909321" cy="87697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国の病院向け全国調査にあわせて、府</a:t>
            </a:r>
            <a:r>
              <a:rPr lang="ja-JP" altLang="en-US" sz="2200" dirty="0" smtClean="0">
                <a:latin typeface="HGP創英角ｺﾞｼｯｸUB" panose="020B0900000000000000" pitchFamily="50" charset="-128"/>
                <a:ea typeface="HGP創英角ｺﾞｼｯｸUB" panose="020B0900000000000000" pitchFamily="50" charset="-128"/>
              </a:rPr>
              <a:t>独自の調査</a:t>
            </a:r>
            <a:r>
              <a:rPr lang="ja-JP" altLang="en-US" sz="2200" dirty="0">
                <a:latin typeface="HGP創英角ｺﾞｼｯｸUB" panose="020B0900000000000000" pitchFamily="50" charset="-128"/>
                <a:ea typeface="HGP創英角ｺﾞｼｯｸUB" panose="020B0900000000000000" pitchFamily="50" charset="-128"/>
              </a:rPr>
              <a:t>を実施し、府の実情把握</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000" dirty="0">
                <a:latin typeface="HGP創英角ｺﾞｼｯｸUB" panose="020B0900000000000000" pitchFamily="50" charset="-128"/>
                <a:ea typeface="HGP創英角ｺﾞｼｯｸUB" panose="020B0900000000000000" pitchFamily="50" charset="-128"/>
              </a:rPr>
              <a:t>調査対象：全病院（</a:t>
            </a:r>
            <a:r>
              <a:rPr lang="en-US" altLang="ja-JP" sz="2000" dirty="0">
                <a:latin typeface="HGP創英角ｺﾞｼｯｸUB" panose="020B0900000000000000" pitchFamily="50" charset="-128"/>
                <a:ea typeface="HGP創英角ｺﾞｼｯｸUB" panose="020B0900000000000000" pitchFamily="50" charset="-128"/>
              </a:rPr>
              <a:t>519</a:t>
            </a:r>
            <a:r>
              <a:rPr lang="ja-JP" altLang="en-US" sz="2000" dirty="0">
                <a:latin typeface="HGP創英角ｺﾞｼｯｸUB" panose="020B0900000000000000" pitchFamily="50" charset="-128"/>
                <a:ea typeface="HGP創英角ｺﾞｼｯｸUB" panose="020B0900000000000000" pitchFamily="50" charset="-128"/>
              </a:rPr>
              <a:t>）、診療所（抽出</a:t>
            </a:r>
            <a:r>
              <a:rPr lang="en-US" altLang="ja-JP" sz="2000" dirty="0">
                <a:latin typeface="HGP創英角ｺﾞｼｯｸUB" panose="020B0900000000000000" pitchFamily="50" charset="-128"/>
                <a:ea typeface="HGP創英角ｺﾞｼｯｸUB" panose="020B0900000000000000" pitchFamily="50" charset="-128"/>
              </a:rPr>
              <a:t>100</a:t>
            </a:r>
            <a:r>
              <a:rPr lang="ja-JP" altLang="en-US" sz="2000" dirty="0">
                <a:latin typeface="HGP創英角ｺﾞｼｯｸUB" panose="020B0900000000000000" pitchFamily="50" charset="-128"/>
                <a:ea typeface="HGP創英角ｺﾞｼｯｸUB" panose="020B0900000000000000" pitchFamily="50" charset="-128"/>
              </a:rPr>
              <a:t>）、宿泊施設（</a:t>
            </a:r>
            <a:r>
              <a:rPr lang="en-US" altLang="ja-JP" sz="2000" dirty="0">
                <a:latin typeface="HGP創英角ｺﾞｼｯｸUB" panose="020B0900000000000000" pitchFamily="50" charset="-128"/>
                <a:ea typeface="HGP創英角ｺﾞｼｯｸUB" panose="020B0900000000000000" pitchFamily="50" charset="-128"/>
              </a:rPr>
              <a:t>590</a:t>
            </a:r>
            <a:r>
              <a:rPr lang="ja-JP" altLang="en-US" sz="2000" dirty="0">
                <a:latin typeface="HGP創英角ｺﾞｼｯｸUB" panose="020B0900000000000000" pitchFamily="50" charset="-128"/>
                <a:ea typeface="HGP創英角ｺﾞｼｯｸUB" panose="020B0900000000000000" pitchFamily="50" charset="-128"/>
              </a:rPr>
              <a:t>）</a:t>
            </a:r>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z="1800" smtClean="0">
                <a:solidFill>
                  <a:srgbClr val="0070C0"/>
                </a:solidFill>
              </a:rPr>
              <a:t>3</a:t>
            </a:fld>
            <a:endParaRPr kumimoji="1" lang="ja-JP" altLang="en-US" sz="1800" dirty="0">
              <a:solidFill>
                <a:srgbClr val="0070C0"/>
              </a:solidFill>
            </a:endParaRPr>
          </a:p>
        </p:txBody>
      </p:sp>
    </p:spTree>
    <p:extLst>
      <p:ext uri="{BB962C8B-B14F-4D97-AF65-F5344CB8AC3E}">
        <p14:creationId xmlns:p14="http://schemas.microsoft.com/office/powerpoint/2010/main" val="3004434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title="図表2-1-4　二次医療圏の設定"/>
          <p:cNvPicPr/>
          <p:nvPr/>
        </p:nvPicPr>
        <p:blipFill>
          <a:blip r:embed="rId2">
            <a:extLst>
              <a:ext uri="{28A0092B-C50C-407E-A947-70E740481C1C}">
                <a14:useLocalDpi xmlns:a14="http://schemas.microsoft.com/office/drawing/2010/main" val="0"/>
              </a:ext>
            </a:extLst>
          </a:blip>
          <a:stretch>
            <a:fillRect/>
          </a:stretch>
        </p:blipFill>
        <p:spPr>
          <a:xfrm>
            <a:off x="2166955" y="1189063"/>
            <a:ext cx="5244897" cy="5700205"/>
          </a:xfrm>
          <a:prstGeom prst="rect">
            <a:avLst/>
          </a:prstGeom>
        </p:spPr>
      </p:pic>
      <p:sp>
        <p:nvSpPr>
          <p:cNvPr id="7" name="正方形/長方形 6">
            <a:extLst>
              <a:ext uri="{FF2B5EF4-FFF2-40B4-BE49-F238E27FC236}">
                <a16:creationId xmlns:a16="http://schemas.microsoft.com/office/drawing/2014/main" id="{6DFB86C5-76CB-41F9-BF51-74191C2A378A}"/>
              </a:ext>
            </a:extLst>
          </p:cNvPr>
          <p:cNvSpPr/>
          <p:nvPr/>
        </p:nvSpPr>
        <p:spPr>
          <a:xfrm>
            <a:off x="0" y="707741"/>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アンケート調査　病院調査結果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D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A317D77-F1E0-482E-9554-760F8F81186E}"/>
              </a:ext>
            </a:extLst>
          </p:cNvPr>
          <p:cNvSpPr/>
          <p:nvPr/>
        </p:nvSpPr>
        <p:spPr>
          <a:xfrm>
            <a:off x="176212" y="1314944"/>
            <a:ext cx="8181975" cy="688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29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年度の外国人患者数</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B87A27EF-FB00-4340-942F-6CEF8BB25189}"/>
              </a:ext>
            </a:extLst>
          </p:cNvPr>
          <p:cNvSpPr txBox="1">
            <a:spLocks/>
          </p:cNvSpPr>
          <p:nvPr/>
        </p:nvSpPr>
        <p:spPr>
          <a:xfrm>
            <a:off x="176212" y="541068"/>
            <a:ext cx="8856984" cy="64799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HGP創英角ｺﾞｼｯｸUB" panose="020B0900000000000000" pitchFamily="50" charset="-128"/>
                <a:ea typeface="HGP創英角ｺﾞｼｯｸUB" panose="020B0900000000000000" pitchFamily="50" charset="-128"/>
              </a:rPr>
              <a:t>・府内全病院</a:t>
            </a:r>
            <a:r>
              <a:rPr lang="en-US" altLang="ja-JP" sz="2000" dirty="0">
                <a:latin typeface="HGP創英角ｺﾞｼｯｸUB" panose="020B0900000000000000" pitchFamily="50" charset="-128"/>
                <a:ea typeface="HGP創英角ｺﾞｼｯｸUB" panose="020B0900000000000000" pitchFamily="50" charset="-128"/>
              </a:rPr>
              <a:t>519</a:t>
            </a:r>
            <a:r>
              <a:rPr lang="ja-JP" altLang="en-US" sz="2000" dirty="0">
                <a:latin typeface="HGP創英角ｺﾞｼｯｸUB" panose="020B0900000000000000" pitchFamily="50" charset="-128"/>
                <a:ea typeface="HGP創英角ｺﾞｼｯｸUB" panose="020B0900000000000000" pitchFamily="50" charset="-128"/>
              </a:rPr>
              <a:t>件で回答があった</a:t>
            </a:r>
            <a:r>
              <a:rPr lang="en-US" altLang="ja-JP" sz="2000" dirty="0">
                <a:latin typeface="HGP創英角ｺﾞｼｯｸUB" panose="020B0900000000000000" pitchFamily="50" charset="-128"/>
                <a:ea typeface="HGP創英角ｺﾞｼｯｸUB" panose="020B0900000000000000" pitchFamily="50" charset="-128"/>
              </a:rPr>
              <a:t>365</a:t>
            </a:r>
            <a:r>
              <a:rPr lang="ja-JP" altLang="en-US" sz="2000" dirty="0">
                <a:latin typeface="HGP創英角ｺﾞｼｯｸUB" panose="020B0900000000000000" pitchFamily="50" charset="-128"/>
                <a:ea typeface="HGP創英角ｺﾞｼｯｸUB" panose="020B0900000000000000" pitchFamily="50" charset="-128"/>
              </a:rPr>
              <a:t>病院の内、平成</a:t>
            </a:r>
            <a:r>
              <a:rPr lang="en-US" altLang="ja-JP" sz="2000" dirty="0">
                <a:latin typeface="HGP創英角ｺﾞｼｯｸUB" panose="020B0900000000000000" pitchFamily="50" charset="-128"/>
                <a:ea typeface="HGP創英角ｺﾞｼｯｸUB" panose="020B0900000000000000" pitchFamily="50" charset="-128"/>
              </a:rPr>
              <a:t>29</a:t>
            </a:r>
            <a:r>
              <a:rPr lang="ja-JP" altLang="en-US" sz="2000" dirty="0">
                <a:latin typeface="HGP創英角ｺﾞｼｯｸUB" panose="020B0900000000000000" pitchFamily="50" charset="-128"/>
                <a:ea typeface="HGP創英角ｺﾞｼｯｸUB" panose="020B0900000000000000" pitchFamily="50" charset="-128"/>
              </a:rPr>
              <a:t>年度中に外国人患者を受け入れた病院は</a:t>
            </a:r>
            <a:r>
              <a:rPr lang="en-US" altLang="ja-JP" sz="2000" dirty="0">
                <a:latin typeface="HGP創英角ｺﾞｼｯｸUB" panose="020B0900000000000000" pitchFamily="50" charset="-128"/>
                <a:ea typeface="HGP創英角ｺﾞｼｯｸUB" panose="020B0900000000000000" pitchFamily="50" charset="-128"/>
              </a:rPr>
              <a:t>219</a:t>
            </a:r>
            <a:r>
              <a:rPr lang="ja-JP" altLang="en-US" sz="2000" dirty="0">
                <a:latin typeface="HGP創英角ｺﾞｼｯｸUB" panose="020B0900000000000000" pitchFamily="50" charset="-128"/>
                <a:ea typeface="HGP創英角ｺﾞｼｯｸUB" panose="020B0900000000000000" pitchFamily="50" charset="-128"/>
              </a:rPr>
              <a:t>病院、のべ</a:t>
            </a:r>
            <a:r>
              <a:rPr lang="en-US" altLang="ja-JP" sz="2000" dirty="0">
                <a:latin typeface="HGP創英角ｺﾞｼｯｸUB" panose="020B0900000000000000" pitchFamily="50" charset="-128"/>
                <a:ea typeface="HGP創英角ｺﾞｼｯｸUB" panose="020B0900000000000000" pitchFamily="50" charset="-128"/>
              </a:rPr>
              <a:t>15,059</a:t>
            </a:r>
            <a:r>
              <a:rPr lang="ja-JP" altLang="en-US" sz="2000" dirty="0">
                <a:latin typeface="HGP創英角ｺﾞｼｯｸUB" panose="020B0900000000000000" pitchFamily="50" charset="-128"/>
                <a:ea typeface="HGP創英角ｺﾞｼｯｸUB" panose="020B0900000000000000" pitchFamily="50" charset="-128"/>
              </a:rPr>
              <a:t>人受け入れ</a:t>
            </a:r>
          </a:p>
        </p:txBody>
      </p:sp>
      <p:sp>
        <p:nvSpPr>
          <p:cNvPr id="11" name="タイトル 1">
            <a:extLst>
              <a:ext uri="{FF2B5EF4-FFF2-40B4-BE49-F238E27FC236}">
                <a16:creationId xmlns:a16="http://schemas.microsoft.com/office/drawing/2014/main" id="{AA917CFD-F350-4203-9E67-B449128A76BE}"/>
              </a:ext>
            </a:extLst>
          </p:cNvPr>
          <p:cNvSpPr txBox="1">
            <a:spLocks/>
          </p:cNvSpPr>
          <p:nvPr/>
        </p:nvSpPr>
        <p:spPr>
          <a:xfrm>
            <a:off x="-230002" y="-60460"/>
            <a:ext cx="9374001"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２．大阪府外国人患者受入れ実態調査②結果概要：年間患者数</a:t>
            </a:r>
          </a:p>
        </p:txBody>
      </p:sp>
      <p:sp>
        <p:nvSpPr>
          <p:cNvPr id="6" name="正方形/長方形 5"/>
          <p:cNvSpPr/>
          <p:nvPr/>
        </p:nvSpPr>
        <p:spPr>
          <a:xfrm>
            <a:off x="935936" y="3545426"/>
            <a:ext cx="1567079" cy="48835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400" b="1" u="sng" dirty="0">
                <a:solidFill>
                  <a:srgbClr val="FF0000"/>
                </a:solidFill>
                <a:latin typeface="HGPｺﾞｼｯｸE" panose="020B0900000000000000" pitchFamily="50" charset="-128"/>
                <a:ea typeface="HGPｺﾞｼｯｸE" panose="020B0900000000000000" pitchFamily="50" charset="-128"/>
              </a:rPr>
              <a:t>8,767</a:t>
            </a:r>
            <a:r>
              <a:rPr kumimoji="1" lang="ja-JP" altLang="en-US" sz="2400" b="1" u="sng" dirty="0">
                <a:solidFill>
                  <a:srgbClr val="FF0000"/>
                </a:solidFill>
                <a:latin typeface="HGPｺﾞｼｯｸE" panose="020B0900000000000000" pitchFamily="50" charset="-128"/>
                <a:ea typeface="HGPｺﾞｼｯｸE" panose="020B0900000000000000" pitchFamily="50" charset="-128"/>
              </a:rPr>
              <a:t>人</a:t>
            </a:r>
          </a:p>
        </p:txBody>
      </p:sp>
      <p:sp>
        <p:nvSpPr>
          <p:cNvPr id="13" name="正方形/長方形 12"/>
          <p:cNvSpPr/>
          <p:nvPr/>
        </p:nvSpPr>
        <p:spPr>
          <a:xfrm>
            <a:off x="7368071" y="4661186"/>
            <a:ext cx="807088" cy="27611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766</a:t>
            </a:r>
            <a:r>
              <a:rPr kumimoji="1" lang="ja-JP" altLang="en-US" sz="1400" dirty="0">
                <a:latin typeface="HGPｺﾞｼｯｸE" panose="020B0900000000000000" pitchFamily="50" charset="-128"/>
                <a:ea typeface="HGPｺﾞｼｯｸE" panose="020B0900000000000000" pitchFamily="50" charset="-128"/>
              </a:rPr>
              <a:t>人</a:t>
            </a:r>
          </a:p>
        </p:txBody>
      </p:sp>
      <p:sp>
        <p:nvSpPr>
          <p:cNvPr id="14" name="正方形/長方形 13"/>
          <p:cNvSpPr/>
          <p:nvPr/>
        </p:nvSpPr>
        <p:spPr>
          <a:xfrm>
            <a:off x="900713" y="5373278"/>
            <a:ext cx="1598937" cy="4791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u="sng" dirty="0">
                <a:solidFill>
                  <a:srgbClr val="FF0000"/>
                </a:solidFill>
                <a:latin typeface="HGPｺﾞｼｯｸE" panose="020B0900000000000000" pitchFamily="50" charset="-128"/>
                <a:ea typeface="HGPｺﾞｼｯｸE" panose="020B0900000000000000" pitchFamily="50" charset="-128"/>
              </a:rPr>
              <a:t>1,460</a:t>
            </a:r>
            <a:r>
              <a:rPr kumimoji="1" lang="ja-JP" altLang="en-US" sz="2000" b="1" u="sng" dirty="0">
                <a:solidFill>
                  <a:srgbClr val="FF0000"/>
                </a:solidFill>
                <a:latin typeface="HGPｺﾞｼｯｸE" panose="020B0900000000000000" pitchFamily="50" charset="-128"/>
                <a:ea typeface="HGPｺﾞｼｯｸE" panose="020B0900000000000000" pitchFamily="50" charset="-128"/>
              </a:rPr>
              <a:t>人</a:t>
            </a:r>
          </a:p>
        </p:txBody>
      </p:sp>
      <p:sp>
        <p:nvSpPr>
          <p:cNvPr id="15" name="正方形/長方形 14"/>
          <p:cNvSpPr/>
          <p:nvPr/>
        </p:nvSpPr>
        <p:spPr>
          <a:xfrm>
            <a:off x="6735183" y="1530544"/>
            <a:ext cx="861153" cy="26129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a:latin typeface="HGPｺﾞｼｯｸE" panose="020B0900000000000000" pitchFamily="50" charset="-128"/>
                <a:ea typeface="HGPｺﾞｼｯｸE" panose="020B0900000000000000" pitchFamily="50" charset="-128"/>
              </a:rPr>
              <a:t>724</a:t>
            </a:r>
            <a:r>
              <a:rPr kumimoji="1" lang="ja-JP" altLang="en-US" sz="1400" dirty="0">
                <a:latin typeface="HGPｺﾞｼｯｸE" panose="020B0900000000000000" pitchFamily="50" charset="-128"/>
                <a:ea typeface="HGPｺﾞｼｯｸE" panose="020B0900000000000000" pitchFamily="50" charset="-128"/>
              </a:rPr>
              <a:t>人</a:t>
            </a:r>
          </a:p>
        </p:txBody>
      </p:sp>
      <p:sp>
        <p:nvSpPr>
          <p:cNvPr id="16" name="正方形/長方形 15"/>
          <p:cNvSpPr/>
          <p:nvPr/>
        </p:nvSpPr>
        <p:spPr>
          <a:xfrm>
            <a:off x="1619672" y="4505248"/>
            <a:ext cx="880668" cy="3118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a:latin typeface="HGPｺﾞｼｯｸE" panose="020B0900000000000000" pitchFamily="50" charset="-128"/>
                <a:ea typeface="HGPｺﾞｼｯｸE" panose="020B0900000000000000" pitchFamily="50" charset="-128"/>
              </a:rPr>
              <a:t>658</a:t>
            </a:r>
            <a:r>
              <a:rPr kumimoji="1" lang="ja-JP" altLang="en-US" sz="1400" dirty="0">
                <a:latin typeface="HGPｺﾞｼｯｸE" panose="020B0900000000000000" pitchFamily="50" charset="-128"/>
                <a:ea typeface="HGPｺﾞｼｯｸE" panose="020B0900000000000000" pitchFamily="50" charset="-128"/>
              </a:rPr>
              <a:t>人</a:t>
            </a:r>
          </a:p>
        </p:txBody>
      </p:sp>
      <p:sp>
        <p:nvSpPr>
          <p:cNvPr id="17" name="正方形/長方形 16"/>
          <p:cNvSpPr/>
          <p:nvPr/>
        </p:nvSpPr>
        <p:spPr>
          <a:xfrm>
            <a:off x="1305991" y="1765866"/>
            <a:ext cx="1418456" cy="432048"/>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u="sng" dirty="0">
                <a:solidFill>
                  <a:srgbClr val="FF0000"/>
                </a:solidFill>
                <a:latin typeface="HGPｺﾞｼｯｸE" panose="020B0900000000000000" pitchFamily="50" charset="-128"/>
                <a:ea typeface="HGPｺﾞｼｯｸE" panose="020B0900000000000000" pitchFamily="50" charset="-128"/>
              </a:rPr>
              <a:t>1,485</a:t>
            </a:r>
            <a:r>
              <a:rPr kumimoji="1" lang="ja-JP" altLang="en-US" sz="2000" b="1" u="sng" dirty="0">
                <a:solidFill>
                  <a:srgbClr val="FF0000"/>
                </a:solidFill>
                <a:latin typeface="HGPｺﾞｼｯｸE" panose="020B0900000000000000" pitchFamily="50" charset="-128"/>
                <a:ea typeface="HGPｺﾞｼｯｸE" panose="020B0900000000000000" pitchFamily="50" charset="-128"/>
              </a:rPr>
              <a:t>人</a:t>
            </a:r>
          </a:p>
        </p:txBody>
      </p:sp>
      <p:sp>
        <p:nvSpPr>
          <p:cNvPr id="18" name="正方形/長方形 17"/>
          <p:cNvSpPr/>
          <p:nvPr/>
        </p:nvSpPr>
        <p:spPr>
          <a:xfrm>
            <a:off x="7456605" y="5708057"/>
            <a:ext cx="761678" cy="23457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a:latin typeface="HGPｺﾞｼｯｸE" panose="020B0900000000000000" pitchFamily="50" charset="-128"/>
                <a:ea typeface="HGPｺﾞｼｯｸE" panose="020B0900000000000000" pitchFamily="50" charset="-128"/>
              </a:rPr>
              <a:t>429</a:t>
            </a:r>
            <a:r>
              <a:rPr kumimoji="1" lang="ja-JP" altLang="en-US" sz="1400" dirty="0">
                <a:latin typeface="HGPｺﾞｼｯｸE" panose="020B0900000000000000" pitchFamily="50" charset="-128"/>
                <a:ea typeface="HGPｺﾞｼｯｸE" panose="020B0900000000000000" pitchFamily="50" charset="-128"/>
              </a:rPr>
              <a:t>人</a:t>
            </a:r>
          </a:p>
        </p:txBody>
      </p:sp>
      <p:sp>
        <p:nvSpPr>
          <p:cNvPr id="19" name="テキスト ボックス 18"/>
          <p:cNvSpPr txBox="1"/>
          <p:nvPr/>
        </p:nvSpPr>
        <p:spPr>
          <a:xfrm>
            <a:off x="57567" y="2562458"/>
            <a:ext cx="3707904" cy="830997"/>
          </a:xfrm>
          <a:prstGeom prst="rect">
            <a:avLst/>
          </a:prstGeom>
          <a:solidFill>
            <a:schemeClr val="bg1"/>
          </a:solidFill>
          <a:ln>
            <a:solidFill>
              <a:srgbClr val="0070C0"/>
            </a:solidFill>
          </a:ln>
          <a:effectLst>
            <a:outerShdw blurRad="50800" dist="38100" dir="2700000" algn="tl" rotWithShape="0">
              <a:prstClr val="black">
                <a:alpha val="40000"/>
              </a:prstClr>
            </a:outerShdw>
          </a:effectLst>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二次医療圏別では、</a:t>
            </a:r>
            <a:r>
              <a:rPr lang="ja-JP" altLang="en-US" sz="1600" dirty="0">
                <a:solidFill>
                  <a:srgbClr val="FF2F34"/>
                </a:solidFill>
                <a:latin typeface="HGPｺﾞｼｯｸE" panose="020B0900000000000000" pitchFamily="50" charset="-128"/>
                <a:ea typeface="HGPｺﾞｼｯｸE" panose="020B0900000000000000" pitchFamily="50" charset="-128"/>
              </a:rPr>
              <a:t>大阪市</a:t>
            </a:r>
            <a:r>
              <a:rPr lang="ja-JP" altLang="en-US" sz="1600" dirty="0">
                <a:latin typeface="HGPｺﾞｼｯｸE" panose="020B0900000000000000" pitchFamily="50" charset="-128"/>
                <a:ea typeface="HGPｺﾞｼｯｸE" panose="020B0900000000000000" pitchFamily="50" charset="-128"/>
              </a:rPr>
              <a:t>で約</a:t>
            </a:r>
            <a:r>
              <a:rPr lang="en-US" altLang="ja-JP" sz="1600" dirty="0">
                <a:latin typeface="HGPｺﾞｼｯｸE" panose="020B0900000000000000" pitchFamily="50" charset="-128"/>
                <a:ea typeface="HGPｺﾞｼｯｸE" panose="020B0900000000000000" pitchFamily="50" charset="-128"/>
              </a:rPr>
              <a:t>58</a:t>
            </a:r>
            <a:r>
              <a:rPr lang="ja-JP" altLang="en-US" sz="1600" dirty="0">
                <a:latin typeface="HGPｺﾞｼｯｸE" panose="020B0900000000000000" pitchFamily="50" charset="-128"/>
                <a:ea typeface="HGPｺﾞｼｯｸE" panose="020B0900000000000000" pitchFamily="50" charset="-128"/>
              </a:rPr>
              <a:t>％、</a:t>
            </a:r>
            <a:endParaRPr lang="en-US" altLang="ja-JP" sz="1600" dirty="0">
              <a:latin typeface="HGPｺﾞｼｯｸE" panose="020B0900000000000000" pitchFamily="50" charset="-128"/>
              <a:ea typeface="HGPｺﾞｼｯｸE" panose="020B0900000000000000" pitchFamily="50" charset="-128"/>
            </a:endParaRPr>
          </a:p>
          <a:p>
            <a:r>
              <a:rPr lang="ja-JP" altLang="en-US" sz="1600" dirty="0">
                <a:latin typeface="HGPｺﾞｼｯｸE" panose="020B0900000000000000" pitchFamily="50" charset="-128"/>
                <a:ea typeface="HGPｺﾞｼｯｸE" panose="020B0900000000000000" pitchFamily="50" charset="-128"/>
              </a:rPr>
              <a:t>次いで</a:t>
            </a:r>
            <a:r>
              <a:rPr lang="ja-JP" altLang="en-US" sz="1600" dirty="0">
                <a:solidFill>
                  <a:srgbClr val="FF0000"/>
                </a:solidFill>
                <a:latin typeface="HGPｺﾞｼｯｸE" panose="020B0900000000000000" pitchFamily="50" charset="-128"/>
                <a:ea typeface="HGPｺﾞｼｯｸE" panose="020B0900000000000000" pitchFamily="50" charset="-128"/>
              </a:rPr>
              <a:t>泉州</a:t>
            </a:r>
            <a:r>
              <a:rPr lang="ja-JP" altLang="en-US" sz="1600" dirty="0">
                <a:latin typeface="HGPｺﾞｼｯｸE" panose="020B0900000000000000" pitchFamily="50" charset="-128"/>
                <a:ea typeface="HGPｺﾞｼｯｸE" panose="020B0900000000000000" pitchFamily="50" charset="-128"/>
              </a:rPr>
              <a:t>、</a:t>
            </a:r>
            <a:r>
              <a:rPr lang="ja-JP" altLang="en-US" sz="1600" dirty="0">
                <a:solidFill>
                  <a:srgbClr val="FF0000"/>
                </a:solidFill>
                <a:latin typeface="HGPｺﾞｼｯｸE" panose="020B0900000000000000" pitchFamily="50" charset="-128"/>
                <a:ea typeface="HGPｺﾞｼｯｸE" panose="020B0900000000000000" pitchFamily="50" charset="-128"/>
              </a:rPr>
              <a:t>豊能</a:t>
            </a:r>
            <a:r>
              <a:rPr lang="ja-JP" altLang="en-US" sz="1600" dirty="0">
                <a:latin typeface="HGPｺﾞｼｯｸE" panose="020B0900000000000000" pitchFamily="50" charset="-128"/>
                <a:ea typeface="HGPｺﾞｼｯｸE" panose="020B0900000000000000" pitchFamily="50" charset="-128"/>
              </a:rPr>
              <a:t>の各医療圏で約</a:t>
            </a:r>
            <a:r>
              <a:rPr lang="en-US" altLang="ja-JP" sz="1600" dirty="0">
                <a:latin typeface="HGPｺﾞｼｯｸE" panose="020B0900000000000000" pitchFamily="50" charset="-128"/>
                <a:ea typeface="HGPｺﾞｼｯｸE" panose="020B0900000000000000" pitchFamily="50" charset="-128"/>
              </a:rPr>
              <a:t>10</a:t>
            </a:r>
            <a:r>
              <a:rPr lang="ja-JP" altLang="en-US" sz="1600" dirty="0">
                <a:latin typeface="HGPｺﾞｼｯｸE" panose="020B0900000000000000" pitchFamily="50" charset="-128"/>
                <a:ea typeface="HGPｺﾞｼｯｸE" panose="020B0900000000000000" pitchFamily="50" charset="-128"/>
              </a:rPr>
              <a:t>％</a:t>
            </a:r>
            <a:endParaRPr lang="en-US" altLang="ja-JP" sz="1600" dirty="0">
              <a:latin typeface="HGPｺﾞｼｯｸE" panose="020B0900000000000000" pitchFamily="50" charset="-128"/>
              <a:ea typeface="HGPｺﾞｼｯｸE" panose="020B0900000000000000" pitchFamily="50" charset="-128"/>
            </a:endParaRPr>
          </a:p>
          <a:p>
            <a:r>
              <a:rPr kumimoji="1" lang="ja-JP" altLang="en-US" sz="1600" dirty="0">
                <a:latin typeface="HGPｺﾞｼｯｸE" panose="020B0900000000000000" pitchFamily="50" charset="-128"/>
                <a:ea typeface="HGPｺﾞｼｯｸE" panose="020B0900000000000000" pitchFamily="50" charset="-128"/>
              </a:rPr>
              <a:t>の患者を受入れ</a:t>
            </a:r>
          </a:p>
        </p:txBody>
      </p:sp>
      <p:sp>
        <p:nvSpPr>
          <p:cNvPr id="21" name="正方形/長方形 20"/>
          <p:cNvSpPr/>
          <p:nvPr/>
        </p:nvSpPr>
        <p:spPr>
          <a:xfrm>
            <a:off x="7392039" y="3017896"/>
            <a:ext cx="783120" cy="2830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770</a:t>
            </a:r>
            <a:r>
              <a:rPr kumimoji="1" lang="ja-JP" altLang="en-US" sz="1400" dirty="0">
                <a:latin typeface="HGPｺﾞｼｯｸE" panose="020B0900000000000000" pitchFamily="50" charset="-128"/>
                <a:ea typeface="HGPｺﾞｼｯｸE" panose="020B0900000000000000" pitchFamily="50" charset="-128"/>
              </a:rPr>
              <a:t>人</a:t>
            </a:r>
          </a:p>
        </p:txBody>
      </p:sp>
      <p:cxnSp>
        <p:nvCxnSpPr>
          <p:cNvPr id="22" name="直線矢印コネクタ 21"/>
          <p:cNvCxnSpPr>
            <a:stCxn id="17" idx="3"/>
          </p:cNvCxnSpPr>
          <p:nvPr/>
        </p:nvCxnSpPr>
        <p:spPr>
          <a:xfrm>
            <a:off x="2724447" y="1981890"/>
            <a:ext cx="289055" cy="152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2557280" y="3817755"/>
            <a:ext cx="456222" cy="4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6" idx="3"/>
          </p:cNvCxnSpPr>
          <p:nvPr/>
        </p:nvCxnSpPr>
        <p:spPr>
          <a:xfrm flipV="1">
            <a:off x="2500340" y="4534846"/>
            <a:ext cx="535497" cy="126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flipV="1">
            <a:off x="7149526" y="4423606"/>
            <a:ext cx="242514" cy="279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1" idx="1"/>
          </p:cNvCxnSpPr>
          <p:nvPr/>
        </p:nvCxnSpPr>
        <p:spPr>
          <a:xfrm flipH="1">
            <a:off x="7149527" y="3159442"/>
            <a:ext cx="242512" cy="16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6596317" y="1579557"/>
            <a:ext cx="138866" cy="212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2522057" y="5379445"/>
            <a:ext cx="249475" cy="299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18" idx="1"/>
          </p:cNvCxnSpPr>
          <p:nvPr/>
        </p:nvCxnSpPr>
        <p:spPr>
          <a:xfrm flipH="1" flipV="1">
            <a:off x="7149526" y="5798278"/>
            <a:ext cx="307079" cy="27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68638" y="6462025"/>
            <a:ext cx="3044423" cy="307777"/>
          </a:xfrm>
          <a:prstGeom prst="rect">
            <a:avLst/>
          </a:prstGeom>
        </p:spPr>
        <p:txBody>
          <a:bodyPr wrap="square">
            <a:spAutoFit/>
          </a:bodyPr>
          <a:lstStyle/>
          <a:p>
            <a:r>
              <a:rPr lang="ja-JP" altLang="en-US" sz="1400" dirty="0">
                <a:latin typeface="HGP創英角ｺﾞｼｯｸUB" panose="020B0900000000000000" pitchFamily="50" charset="-128"/>
                <a:ea typeface="HGP創英角ｺﾞｼｯｸUB" panose="020B0900000000000000" pitchFamily="50" charset="-128"/>
              </a:rPr>
              <a:t>関西国際空港</a:t>
            </a:r>
          </a:p>
        </p:txBody>
      </p:sp>
      <p:cxnSp>
        <p:nvCxnSpPr>
          <p:cNvPr id="57" name="直線コネクタ 56"/>
          <p:cNvCxnSpPr/>
          <p:nvPr/>
        </p:nvCxnSpPr>
        <p:spPr>
          <a:xfrm flipH="1">
            <a:off x="1403648" y="5776946"/>
            <a:ext cx="1609858" cy="992856"/>
          </a:xfrm>
          <a:prstGeom prst="line">
            <a:avLst/>
          </a:prstGeom>
          <a:ln w="19050">
            <a:solidFill>
              <a:srgbClr val="FF0000"/>
            </a:solidFill>
            <a:headEnd type="oval" w="lg" len="lg"/>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V="1">
            <a:off x="176212" y="6769802"/>
            <a:ext cx="1227436" cy="14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2363379" y="1511506"/>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アンケート調査④</a:t>
            </a:r>
          </a:p>
        </p:txBody>
      </p:sp>
      <p:sp>
        <p:nvSpPr>
          <p:cNvPr id="3" name="スライド番号プレースホルダー 2"/>
          <p:cNvSpPr>
            <a:spLocks noGrp="1"/>
          </p:cNvSpPr>
          <p:nvPr>
            <p:ph type="sldNum" sz="quarter" idx="12"/>
          </p:nvPr>
        </p:nvSpPr>
        <p:spPr/>
        <p:txBody>
          <a:bodyPr/>
          <a:lstStyle/>
          <a:p>
            <a:fld id="{A9848611-8FAA-4BFC-BAAD-33CAF1A3E273}" type="slidenum">
              <a:rPr kumimoji="1" lang="ja-JP" altLang="en-US" sz="1800" smtClean="0">
                <a:solidFill>
                  <a:srgbClr val="0070C0"/>
                </a:solidFill>
              </a:rPr>
              <a:t>4</a:t>
            </a:fld>
            <a:endParaRPr kumimoji="1" lang="ja-JP" altLang="en-US" sz="1800">
              <a:solidFill>
                <a:srgbClr val="0070C0"/>
              </a:solidFill>
            </a:endParaRPr>
          </a:p>
        </p:txBody>
      </p:sp>
    </p:spTree>
    <p:extLst>
      <p:ext uri="{BB962C8B-B14F-4D97-AF65-F5344CB8AC3E}">
        <p14:creationId xmlns:p14="http://schemas.microsoft.com/office/powerpoint/2010/main" val="602221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サブタイトル 2"/>
          <p:cNvSpPr txBox="1">
            <a:spLocks/>
          </p:cNvSpPr>
          <p:nvPr/>
        </p:nvSpPr>
        <p:spPr>
          <a:xfrm>
            <a:off x="160785" y="2132856"/>
            <a:ext cx="8902823" cy="4549937"/>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400" b="1" dirty="0">
                <a:solidFill>
                  <a:schemeClr val="tx1"/>
                </a:solidFill>
                <a:latin typeface="HGPｺﾞｼｯｸM" panose="020B0600000000000000" pitchFamily="50" charset="-128"/>
                <a:ea typeface="HGPｺﾞｼｯｸM" panose="020B0600000000000000" pitchFamily="50" charset="-128"/>
              </a:rPr>
              <a:t>【</a:t>
            </a:r>
            <a:r>
              <a:rPr lang="ja-JP" altLang="en-US" sz="1400" b="1" dirty="0">
                <a:solidFill>
                  <a:schemeClr val="tx1"/>
                </a:solidFill>
                <a:latin typeface="HGPｺﾞｼｯｸM" panose="020B0600000000000000" pitchFamily="50" charset="-128"/>
                <a:ea typeface="HGPｺﾞｼｯｸM" panose="020B0600000000000000" pitchFamily="50" charset="-128"/>
              </a:rPr>
              <a:t>調査内容想定案</a:t>
            </a:r>
            <a:r>
              <a:rPr lang="en-US" altLang="ja-JP" sz="1400" b="1" dirty="0">
                <a:solidFill>
                  <a:schemeClr val="tx1"/>
                </a:solidFill>
                <a:latin typeface="HGPｺﾞｼｯｸM" panose="020B0600000000000000" pitchFamily="50" charset="-128"/>
                <a:ea typeface="HGPｺﾞｼｯｸM" panose="020B0600000000000000" pitchFamily="50" charset="-128"/>
              </a:rPr>
              <a:t>】※</a:t>
            </a:r>
            <a:r>
              <a:rPr lang="ja-JP" altLang="en-US" sz="1400" b="1" dirty="0">
                <a:solidFill>
                  <a:schemeClr val="tx1"/>
                </a:solidFill>
                <a:latin typeface="HGPｺﾞｼｯｸM" panose="020B0600000000000000" pitchFamily="50" charset="-128"/>
                <a:ea typeface="HGPｺﾞｼｯｸM" panose="020B0600000000000000" pitchFamily="50" charset="-128"/>
              </a:rPr>
              <a:t>具体的項目案については第</a:t>
            </a:r>
            <a:r>
              <a:rPr lang="en-US" altLang="ja-JP" sz="1400" b="1" dirty="0">
                <a:solidFill>
                  <a:schemeClr val="tx1"/>
                </a:solidFill>
                <a:latin typeface="HGPｺﾞｼｯｸM" panose="020B0600000000000000" pitchFamily="50" charset="-128"/>
                <a:ea typeface="HGPｺﾞｼｯｸM" panose="020B0600000000000000" pitchFamily="50" charset="-128"/>
              </a:rPr>
              <a:t>2</a:t>
            </a:r>
            <a:r>
              <a:rPr lang="ja-JP" altLang="en-US" sz="1400" b="1" dirty="0" smtClean="0">
                <a:solidFill>
                  <a:schemeClr val="tx1"/>
                </a:solidFill>
                <a:latin typeface="HGPｺﾞｼｯｸM" panose="020B0600000000000000" pitchFamily="50" charset="-128"/>
                <a:ea typeface="HGPｺﾞｼｯｸM" panose="020B0600000000000000" pitchFamily="50" charset="-128"/>
              </a:rPr>
              <a:t>回対策会議</a:t>
            </a:r>
            <a:r>
              <a:rPr lang="ja-JP" altLang="en-US" sz="1400" b="1" dirty="0">
                <a:solidFill>
                  <a:schemeClr val="tx1"/>
                </a:solidFill>
                <a:latin typeface="HGPｺﾞｼｯｸM" panose="020B0600000000000000" pitchFamily="50" charset="-128"/>
                <a:ea typeface="HGPｺﾞｼｯｸM" panose="020B0600000000000000" pitchFamily="50" charset="-128"/>
              </a:rPr>
              <a:t>にて提示予定</a:t>
            </a:r>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r>
              <a:rPr lang="en-US" altLang="ja-JP" sz="1400" b="1" dirty="0">
                <a:solidFill>
                  <a:schemeClr val="tx1"/>
                </a:solidFill>
                <a:latin typeface="HGPｺﾞｼｯｸM" panose="020B0600000000000000" pitchFamily="50" charset="-128"/>
                <a:ea typeface="HGPｺﾞｼｯｸM" panose="020B0600000000000000" pitchFamily="50" charset="-128"/>
              </a:rPr>
              <a:t>【</a:t>
            </a:r>
            <a:r>
              <a:rPr lang="ja-JP" altLang="en-US" sz="1400" b="1" dirty="0">
                <a:solidFill>
                  <a:schemeClr val="tx1"/>
                </a:solidFill>
                <a:latin typeface="HGPｺﾞｼｯｸM" panose="020B0600000000000000" pitchFamily="50" charset="-128"/>
                <a:ea typeface="HGPｺﾞｼｯｸM" panose="020B0600000000000000" pitchFamily="50" charset="-128"/>
              </a:rPr>
              <a:t>実態調査スケジュール</a:t>
            </a:r>
            <a:r>
              <a:rPr lang="en-US" altLang="ja-JP" sz="1400" b="1" dirty="0">
                <a:solidFill>
                  <a:schemeClr val="tx1"/>
                </a:solidFill>
                <a:latin typeface="HGPｺﾞｼｯｸM" panose="020B0600000000000000" pitchFamily="50" charset="-128"/>
                <a:ea typeface="HGPｺﾞｼｯｸM" panose="020B0600000000000000" pitchFamily="50" charset="-128"/>
              </a:rPr>
              <a:t>】※</a:t>
            </a:r>
            <a:r>
              <a:rPr lang="ja-JP" altLang="en-US" sz="1400" b="1" dirty="0">
                <a:solidFill>
                  <a:schemeClr val="tx1"/>
                </a:solidFill>
                <a:latin typeface="HGPｺﾞｼｯｸM" panose="020B0600000000000000" pitchFamily="50" charset="-128"/>
                <a:ea typeface="HGPｺﾞｼｯｸM" panose="020B0600000000000000" pitchFamily="50" charset="-128"/>
              </a:rPr>
              <a:t>状況により調査実施時期・調査方法は変更されます。</a:t>
            </a:r>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algn="l"/>
            <a:endParaRPr lang="en-US" altLang="ja-JP" sz="1400" b="1" dirty="0">
              <a:solidFill>
                <a:schemeClr val="tx1"/>
              </a:solidFill>
              <a:latin typeface="HGPｺﾞｼｯｸM" panose="020B0600000000000000" pitchFamily="50" charset="-128"/>
              <a:ea typeface="HGPｺﾞｼｯｸM" panose="020B0600000000000000" pitchFamily="50" charset="-128"/>
            </a:endParaRPr>
          </a:p>
        </p:txBody>
      </p:sp>
      <p:sp>
        <p:nvSpPr>
          <p:cNvPr id="23" name="角丸四角形 22"/>
          <p:cNvSpPr/>
          <p:nvPr/>
        </p:nvSpPr>
        <p:spPr>
          <a:xfrm>
            <a:off x="315201" y="3074176"/>
            <a:ext cx="4276341" cy="1363318"/>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latin typeface="HGPｺﾞｼｯｸM" panose="020B0600000000000000" pitchFamily="50" charset="-128"/>
                <a:ea typeface="HGPｺﾞｼｯｸM" panose="020B0600000000000000" pitchFamily="50" charset="-128"/>
              </a:rPr>
              <a:t>・医療機関向け外国人</a:t>
            </a:r>
            <a:r>
              <a:rPr kumimoji="1" lang="ja-JP" altLang="en-US" sz="1400" b="1" dirty="0" smtClean="0">
                <a:latin typeface="HGPｺﾞｼｯｸM" panose="020B0600000000000000" pitchFamily="50" charset="-128"/>
                <a:ea typeface="HGPｺﾞｼｯｸM" panose="020B0600000000000000" pitchFamily="50" charset="-128"/>
              </a:rPr>
              <a:t>受入れ実態</a:t>
            </a:r>
            <a:r>
              <a:rPr kumimoji="1" lang="ja-JP" altLang="en-US" sz="1400" b="1" dirty="0">
                <a:latin typeface="HGPｺﾞｼｯｸM" panose="020B0600000000000000" pitchFamily="50" charset="-128"/>
                <a:ea typeface="HGPｺﾞｼｯｸM" panose="020B0600000000000000" pitchFamily="50" charset="-128"/>
              </a:rPr>
              <a:t>調査</a:t>
            </a:r>
            <a:endParaRPr kumimoji="1" lang="en-US" altLang="ja-JP" sz="1400" b="1" dirty="0">
              <a:latin typeface="HGPｺﾞｼｯｸM" panose="020B0600000000000000" pitchFamily="50" charset="-128"/>
              <a:ea typeface="HGPｺﾞｼｯｸM" panose="020B0600000000000000" pitchFamily="50" charset="-128"/>
            </a:endParaRPr>
          </a:p>
          <a:p>
            <a:r>
              <a:rPr kumimoji="1" lang="ja-JP" altLang="en-US" sz="1200" dirty="0">
                <a:latin typeface="HGPｺﾞｼｯｸM" panose="020B0600000000000000" pitchFamily="50" charset="-128"/>
                <a:ea typeface="HGPｺﾞｼｯｸM" panose="020B0600000000000000" pitchFamily="50" charset="-128"/>
              </a:rPr>
              <a:t>→昨年一年間の外国人患者受入れ状況及び医療機関支援サイト利用実態を調査</a:t>
            </a:r>
            <a:endParaRPr kumimoji="1" lang="en-US" altLang="ja-JP" sz="1200" dirty="0">
              <a:latin typeface="HGPｺﾞｼｯｸM" panose="020B0600000000000000" pitchFamily="50" charset="-128"/>
              <a:ea typeface="HGPｺﾞｼｯｸM" panose="020B0600000000000000" pitchFamily="50" charset="-128"/>
            </a:endParaRPr>
          </a:p>
        </p:txBody>
      </p:sp>
      <p:sp>
        <p:nvSpPr>
          <p:cNvPr id="27" name="角丸四角形 26"/>
          <p:cNvSpPr/>
          <p:nvPr/>
        </p:nvSpPr>
        <p:spPr>
          <a:xfrm>
            <a:off x="4716017" y="3074176"/>
            <a:ext cx="4223116" cy="1363318"/>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latin typeface="HGPｺﾞｼｯｸM" panose="020B0600000000000000" pitchFamily="50" charset="-128"/>
                <a:ea typeface="HGPｺﾞｼｯｸM" panose="020B0600000000000000" pitchFamily="50" charset="-128"/>
              </a:rPr>
              <a:t>・</a:t>
            </a:r>
            <a:r>
              <a:rPr kumimoji="1" lang="ja-JP" altLang="en-US" sz="1400" b="1" dirty="0" smtClean="0">
                <a:latin typeface="HGPｺﾞｼｯｸM" panose="020B0600000000000000" pitchFamily="50" charset="-128"/>
                <a:ea typeface="HGPｺﾞｼｯｸM" panose="020B0600000000000000" pitchFamily="50" charset="-128"/>
              </a:rPr>
              <a:t>拠点医療機関・</a:t>
            </a:r>
            <a:r>
              <a:rPr kumimoji="1" lang="ja-JP" altLang="en-US" sz="1400" b="1" dirty="0">
                <a:latin typeface="HGPｺﾞｼｯｸM" panose="020B0600000000000000" pitchFamily="50" charset="-128"/>
                <a:ea typeface="HGPｺﾞｼｯｸM" panose="020B0600000000000000" pitchFamily="50" charset="-128"/>
              </a:rPr>
              <a:t>地域医療</a:t>
            </a:r>
            <a:r>
              <a:rPr kumimoji="1" lang="ja-JP" altLang="en-US" sz="1400" b="1" dirty="0" smtClean="0">
                <a:latin typeface="HGPｺﾞｼｯｸM" panose="020B0600000000000000" pitchFamily="50" charset="-128"/>
                <a:ea typeface="HGPｺﾞｼｯｸM" panose="020B0600000000000000" pitchFamily="50" charset="-128"/>
              </a:rPr>
              <a:t>拠点医療機関モニタリング・</a:t>
            </a:r>
            <a:endParaRPr kumimoji="1" lang="en-US" altLang="ja-JP" sz="1400" b="1" dirty="0" smtClean="0">
              <a:latin typeface="HGPｺﾞｼｯｸM" panose="020B0600000000000000" pitchFamily="50" charset="-128"/>
              <a:ea typeface="HGPｺﾞｼｯｸM" panose="020B0600000000000000" pitchFamily="50" charset="-128"/>
            </a:endParaRPr>
          </a:p>
          <a:p>
            <a:r>
              <a:rPr lang="ja-JP" altLang="en-US" sz="1400" b="1" dirty="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ヒアリング調査</a:t>
            </a:r>
            <a:endParaRPr kumimoji="1" lang="en-US" altLang="ja-JP" sz="1400" b="1" dirty="0">
              <a:latin typeface="HGPｺﾞｼｯｸM" panose="020B0600000000000000" pitchFamily="50" charset="-128"/>
              <a:ea typeface="HGPｺﾞｼｯｸM" panose="020B0600000000000000" pitchFamily="50" charset="-128"/>
            </a:endParaRPr>
          </a:p>
          <a:p>
            <a:r>
              <a:rPr lang="ja-JP" altLang="en-US" sz="1200" dirty="0" smtClean="0">
                <a:latin typeface="HGPｺﾞｼｯｸM" panose="020B0600000000000000" pitchFamily="50" charset="-128"/>
                <a:ea typeface="HGPｺﾞｼｯｸM" panose="020B0600000000000000" pitchFamily="50" charset="-128"/>
              </a:rPr>
              <a:t>→</a:t>
            </a:r>
            <a:r>
              <a:rPr kumimoji="1" lang="ja-JP" altLang="en-US" sz="1200" dirty="0">
                <a:latin typeface="HGPｺﾞｼｯｸM" panose="020B0600000000000000" pitchFamily="50" charset="-128"/>
                <a:ea typeface="HGPｺﾞｼｯｸM" panose="020B0600000000000000" pitchFamily="50" charset="-128"/>
              </a:rPr>
              <a:t>拠点医療</a:t>
            </a:r>
            <a:r>
              <a:rPr kumimoji="1" lang="ja-JP" altLang="en-US" sz="1200" dirty="0" smtClean="0">
                <a:latin typeface="HGPｺﾞｼｯｸM" panose="020B0600000000000000" pitchFamily="50" charset="-128"/>
                <a:ea typeface="HGPｺﾞｼｯｸM" panose="020B0600000000000000" pitchFamily="50" charset="-128"/>
              </a:rPr>
              <a:t>機関・地域拠点</a:t>
            </a:r>
            <a:r>
              <a:rPr kumimoji="1" lang="ja-JP" altLang="en-US" sz="1200" dirty="0">
                <a:latin typeface="HGPｺﾞｼｯｸM" panose="020B0600000000000000" pitchFamily="50" charset="-128"/>
                <a:ea typeface="HGPｺﾞｼｯｸM" panose="020B0600000000000000" pitchFamily="50" charset="-128"/>
              </a:rPr>
              <a:t>医療機関の外国人</a:t>
            </a:r>
            <a:r>
              <a:rPr kumimoji="1" lang="ja-JP" altLang="en-US" sz="1200" dirty="0" smtClean="0">
                <a:latin typeface="HGPｺﾞｼｯｸM" panose="020B0600000000000000" pitchFamily="50" charset="-128"/>
                <a:ea typeface="HGPｺﾞｼｯｸM" panose="020B0600000000000000" pitchFamily="50" charset="-128"/>
              </a:rPr>
              <a:t>患者受入れ</a:t>
            </a:r>
            <a:endParaRPr kumimoji="1"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状況につき一か</a:t>
            </a:r>
            <a:r>
              <a:rPr lang="ja-JP" altLang="en-US" sz="1200" dirty="0" smtClean="0">
                <a:latin typeface="HGPｺﾞｼｯｸM" panose="020B0600000000000000" pitchFamily="50" charset="-128"/>
                <a:ea typeface="HGPｺﾞｼｯｸM" panose="020B0600000000000000" pitchFamily="50" charset="-128"/>
              </a:rPr>
              <a:t>月</a:t>
            </a:r>
            <a:r>
              <a:rPr lang="ja-JP" altLang="en-US" sz="1200" dirty="0">
                <a:latin typeface="HGPｺﾞｼｯｸM" panose="020B0600000000000000" pitchFamily="50" charset="-128"/>
                <a:ea typeface="HGPｺﾞｼｯｸM" panose="020B0600000000000000" pitchFamily="50" charset="-128"/>
              </a:rPr>
              <a:t>毎の外国人患者受入状況の</a:t>
            </a:r>
            <a:r>
              <a:rPr lang="ja-JP" altLang="en-US" sz="1200" dirty="0" smtClean="0">
                <a:latin typeface="HGPｺﾞｼｯｸM" panose="020B0600000000000000" pitchFamily="50" charset="-128"/>
                <a:ea typeface="HGPｺﾞｼｯｸM" panose="020B0600000000000000" pitchFamily="50" charset="-128"/>
              </a:rPr>
              <a:t>傾向を把握。</a:t>
            </a:r>
            <a:r>
              <a:rPr lang="ja-JP" altLang="en-US" sz="1200" dirty="0">
                <a:latin typeface="HGPｺﾞｼｯｸM" panose="020B0600000000000000" pitchFamily="50" charset="-128"/>
                <a:ea typeface="HGPｺﾞｼｯｸM" panose="020B0600000000000000" pitchFamily="50" charset="-128"/>
              </a:rPr>
              <a:t>　</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実際の外国人対応の状況、未収金等対応状況等について</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ヒアリング調査を実施</a:t>
            </a:r>
            <a:endParaRPr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a:latin typeface="HGPｺﾞｼｯｸM" panose="020B0600000000000000" pitchFamily="50" charset="-128"/>
                <a:ea typeface="HGPｺﾞｼｯｸM" panose="020B0600000000000000" pitchFamily="50" charset="-128"/>
              </a:rPr>
              <a:t>・</a:t>
            </a:r>
            <a:endParaRPr kumimoji="1" lang="en-US" altLang="ja-JP" sz="1200" dirty="0">
              <a:latin typeface="HGPｺﾞｼｯｸM" panose="020B0600000000000000" pitchFamily="50" charset="-128"/>
              <a:ea typeface="HGPｺﾞｼｯｸM" panose="020B0600000000000000" pitchFamily="50" charset="-128"/>
            </a:endParaRPr>
          </a:p>
        </p:txBody>
      </p:sp>
      <p:sp>
        <p:nvSpPr>
          <p:cNvPr id="28" name="ホームベース 27"/>
          <p:cNvSpPr/>
          <p:nvPr/>
        </p:nvSpPr>
        <p:spPr>
          <a:xfrm>
            <a:off x="4123936" y="5233327"/>
            <a:ext cx="2880320" cy="841587"/>
          </a:xfrm>
          <a:prstGeom prst="homePlate">
            <a:avLst>
              <a:gd name="adj" fmla="val 227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PｺﾞｼｯｸM" panose="020B0600000000000000" pitchFamily="50" charset="-128"/>
                <a:ea typeface="HGPｺﾞｼｯｸM" panose="020B0600000000000000" pitchFamily="50" charset="-128"/>
              </a:rPr>
              <a:t>実態調査実施</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pPr algn="ctr"/>
            <a:r>
              <a:rPr lang="ja-JP" altLang="en-US" sz="1200" dirty="0">
                <a:solidFill>
                  <a:schemeClr val="tx1"/>
                </a:solidFill>
                <a:latin typeface="HGPｺﾞｼｯｸM" panose="020B0600000000000000" pitchFamily="50" charset="-128"/>
                <a:ea typeface="HGPｺﾞｼｯｸM" panose="020B0600000000000000" pitchFamily="50" charset="-128"/>
              </a:rPr>
              <a:t>→取りまとめ</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4" name="ホームベース 3"/>
          <p:cNvSpPr/>
          <p:nvPr/>
        </p:nvSpPr>
        <p:spPr>
          <a:xfrm>
            <a:off x="1979712" y="6036144"/>
            <a:ext cx="1549532" cy="530899"/>
          </a:xfrm>
          <a:prstGeom prst="homePlate">
            <a:avLst>
              <a:gd name="adj" fmla="val 20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HGPｺﾞｼｯｸM" panose="020B0600000000000000" pitchFamily="50" charset="-128"/>
                <a:ea typeface="HGPｺﾞｼｯｸM" panose="020B0600000000000000" pitchFamily="50" charset="-128"/>
              </a:rPr>
              <a:t>・実態調査項目</a:t>
            </a:r>
            <a:r>
              <a:rPr lang="ja-JP" altLang="en-US" sz="1000" dirty="0">
                <a:solidFill>
                  <a:schemeClr val="tx1"/>
                </a:solidFill>
                <a:latin typeface="HGPｺﾞｼｯｸM" panose="020B0600000000000000" pitchFamily="50" charset="-128"/>
                <a:ea typeface="HGPｺﾞｼｯｸM" panose="020B0600000000000000" pitchFamily="50" charset="-128"/>
              </a:rPr>
              <a:t>作成</a:t>
            </a:r>
            <a:endParaRPr kumimoji="1" lang="en-US" altLang="ja-JP" sz="1000" dirty="0">
              <a:solidFill>
                <a:schemeClr val="tx1"/>
              </a:solidFill>
              <a:latin typeface="HGPｺﾞｼｯｸM" panose="020B0600000000000000" pitchFamily="50" charset="-128"/>
              <a:ea typeface="HGPｺﾞｼｯｸM" panose="020B0600000000000000" pitchFamily="50" charset="-128"/>
            </a:endParaRPr>
          </a:p>
        </p:txBody>
      </p:sp>
      <p:sp>
        <p:nvSpPr>
          <p:cNvPr id="31" name="ホームベース 30"/>
          <p:cNvSpPr/>
          <p:nvPr/>
        </p:nvSpPr>
        <p:spPr>
          <a:xfrm>
            <a:off x="264744" y="4806722"/>
            <a:ext cx="8725806" cy="172339"/>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R1 </a:t>
            </a:r>
            <a:r>
              <a:rPr kumimoji="1" lang="en-US" altLang="ja-JP" sz="1400" dirty="0">
                <a:solidFill>
                  <a:schemeClr val="tx1"/>
                </a:solidFill>
                <a:latin typeface="HGPｺﾞｼｯｸM" panose="020B0600000000000000" pitchFamily="50" charset="-128"/>
                <a:ea typeface="HGPｺﾞｼｯｸM" panose="020B0600000000000000" pitchFamily="50" charset="-128"/>
              </a:rPr>
              <a:t>.</a:t>
            </a:r>
            <a:r>
              <a:rPr lang="en-US" altLang="ja-JP" sz="1400" dirty="0">
                <a:solidFill>
                  <a:schemeClr val="tx1"/>
                </a:solidFill>
                <a:latin typeface="HGPｺﾞｼｯｸM" panose="020B0600000000000000" pitchFamily="50" charset="-128"/>
                <a:ea typeface="HGPｺﾞｼｯｸM" panose="020B0600000000000000" pitchFamily="50" charset="-128"/>
              </a:rPr>
              <a:t>4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5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6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7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 8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9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10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11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12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R</a:t>
            </a:r>
            <a:r>
              <a:rPr lang="en-US" altLang="ja-JP" sz="1400" dirty="0" smtClean="0">
                <a:solidFill>
                  <a:schemeClr val="tx1"/>
                </a:solidFill>
                <a:latin typeface="HGPｺﾞｼｯｸM" panose="020B0600000000000000" pitchFamily="50" charset="-128"/>
                <a:ea typeface="HGPｺﾞｼｯｸM" panose="020B0600000000000000" pitchFamily="50" charset="-128"/>
              </a:rPr>
              <a:t>2</a:t>
            </a:r>
            <a:r>
              <a:rPr lang="ja-JP" altLang="en-US" sz="1400" dirty="0" err="1">
                <a:solidFill>
                  <a:schemeClr val="tx1"/>
                </a:solidFill>
                <a:latin typeface="HGPｺﾞｼｯｸM" panose="020B0600000000000000" pitchFamily="50" charset="-128"/>
                <a:ea typeface="HGPｺﾞｼｯｸM" panose="020B0600000000000000" pitchFamily="50" charset="-128"/>
              </a:rPr>
              <a:t>．</a:t>
            </a:r>
            <a:r>
              <a:rPr lang="en-US" altLang="ja-JP" sz="1400" dirty="0">
                <a:solidFill>
                  <a:schemeClr val="tx1"/>
                </a:solidFill>
                <a:latin typeface="HGPｺﾞｼｯｸM" panose="020B0600000000000000" pitchFamily="50" charset="-128"/>
                <a:ea typeface="HGPｺﾞｼｯｸM" panose="020B0600000000000000" pitchFamily="50" charset="-128"/>
              </a:rPr>
              <a:t>1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 2 </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 3</a:t>
            </a:r>
            <a:endParaRPr kumimoji="1"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44" name="角丸四角形 43"/>
          <p:cNvSpPr/>
          <p:nvPr/>
        </p:nvSpPr>
        <p:spPr>
          <a:xfrm>
            <a:off x="3564557" y="5226780"/>
            <a:ext cx="412611" cy="135479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dirty="0" smtClean="0">
                <a:latin typeface="HGPｺﾞｼｯｸM" panose="020B0600000000000000" pitchFamily="50" charset="-128"/>
                <a:ea typeface="HGPｺﾞｼｯｸM" panose="020B0600000000000000" pitchFamily="50" charset="-128"/>
              </a:rPr>
              <a:t>第</a:t>
            </a:r>
            <a:r>
              <a:rPr lang="en-US" altLang="ja-JP" sz="1050" b="1" dirty="0" smtClean="0">
                <a:latin typeface="HGPｺﾞｼｯｸM" panose="020B0600000000000000" pitchFamily="50" charset="-128"/>
                <a:ea typeface="HGPｺﾞｼｯｸM" panose="020B0600000000000000" pitchFamily="50" charset="-128"/>
              </a:rPr>
              <a:t>2</a:t>
            </a:r>
            <a:r>
              <a:rPr lang="ja-JP" altLang="en-US" sz="1050" b="1" dirty="0" smtClean="0">
                <a:latin typeface="HGPｺﾞｼｯｸM" panose="020B0600000000000000" pitchFamily="50" charset="-128"/>
                <a:ea typeface="HGPｺﾞｼｯｸM" panose="020B0600000000000000" pitchFamily="50" charset="-128"/>
              </a:rPr>
              <a:t>回外国人医療</a:t>
            </a:r>
            <a:endParaRPr lang="en-US" altLang="ja-JP" sz="1050" b="1" dirty="0" smtClean="0">
              <a:latin typeface="HGPｺﾞｼｯｸM" panose="020B0600000000000000" pitchFamily="50" charset="-128"/>
              <a:ea typeface="HGPｺﾞｼｯｸM" panose="020B0600000000000000" pitchFamily="50" charset="-128"/>
            </a:endParaRPr>
          </a:p>
          <a:p>
            <a:pPr algn="ctr"/>
            <a:r>
              <a:rPr lang="ja-JP" altLang="en-US" sz="1050" b="1" dirty="0" smtClean="0">
                <a:latin typeface="HGPｺﾞｼｯｸM" panose="020B0600000000000000" pitchFamily="50" charset="-128"/>
                <a:ea typeface="HGPｺﾞｼｯｸM" panose="020B0600000000000000" pitchFamily="50" charset="-128"/>
              </a:rPr>
              <a:t>対策会議</a:t>
            </a:r>
            <a:endParaRPr kumimoji="1" lang="en-US" altLang="ja-JP" sz="1050" b="1" dirty="0">
              <a:latin typeface="HGPｺﾞｼｯｸM" panose="020B0600000000000000" pitchFamily="50" charset="-128"/>
              <a:ea typeface="HGPｺﾞｼｯｸM" panose="020B0600000000000000" pitchFamily="50" charset="-128"/>
            </a:endParaRPr>
          </a:p>
        </p:txBody>
      </p:sp>
      <p:sp>
        <p:nvSpPr>
          <p:cNvPr id="48" name="角丸四角形 47"/>
          <p:cNvSpPr/>
          <p:nvPr/>
        </p:nvSpPr>
        <p:spPr>
          <a:xfrm>
            <a:off x="1460093" y="5251323"/>
            <a:ext cx="412611" cy="135479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dirty="0" smtClean="0">
                <a:latin typeface="HGPｺﾞｼｯｸM" panose="020B0600000000000000" pitchFamily="50" charset="-128"/>
                <a:ea typeface="HGPｺﾞｼｯｸM" panose="020B0600000000000000" pitchFamily="50" charset="-128"/>
              </a:rPr>
              <a:t>第</a:t>
            </a:r>
            <a:r>
              <a:rPr lang="en-US" altLang="ja-JP" sz="1050" b="1" dirty="0" smtClean="0">
                <a:latin typeface="HGPｺﾞｼｯｸM" panose="020B0600000000000000" pitchFamily="50" charset="-128"/>
                <a:ea typeface="HGPｺﾞｼｯｸM" panose="020B0600000000000000" pitchFamily="50" charset="-128"/>
              </a:rPr>
              <a:t>1</a:t>
            </a:r>
            <a:r>
              <a:rPr lang="ja-JP" altLang="en-US" sz="1050" b="1" dirty="0" smtClean="0">
                <a:latin typeface="HGPｺﾞｼｯｸM" panose="020B0600000000000000" pitchFamily="50" charset="-128"/>
                <a:ea typeface="HGPｺﾞｼｯｸM" panose="020B0600000000000000" pitchFamily="50" charset="-128"/>
              </a:rPr>
              <a:t>回外国人医療</a:t>
            </a:r>
            <a:endParaRPr lang="en-US" altLang="ja-JP" sz="1050" b="1" dirty="0" smtClean="0">
              <a:latin typeface="HGPｺﾞｼｯｸM" panose="020B0600000000000000" pitchFamily="50" charset="-128"/>
              <a:ea typeface="HGPｺﾞｼｯｸM" panose="020B0600000000000000" pitchFamily="50" charset="-128"/>
            </a:endParaRPr>
          </a:p>
          <a:p>
            <a:pPr algn="ctr"/>
            <a:r>
              <a:rPr lang="ja-JP" altLang="en-US" sz="1050" b="1" dirty="0" smtClean="0">
                <a:latin typeface="HGPｺﾞｼｯｸM" panose="020B0600000000000000" pitchFamily="50" charset="-128"/>
                <a:ea typeface="HGPｺﾞｼｯｸM" panose="020B0600000000000000" pitchFamily="50" charset="-128"/>
              </a:rPr>
              <a:t>対策会議</a:t>
            </a:r>
            <a:endParaRPr kumimoji="1" lang="en-US" altLang="ja-JP" sz="1050" b="1" dirty="0">
              <a:latin typeface="HGPｺﾞｼｯｸM" panose="020B0600000000000000" pitchFamily="50" charset="-128"/>
              <a:ea typeface="HGPｺﾞｼｯｸM" panose="020B0600000000000000" pitchFamily="50" charset="-128"/>
            </a:endParaRPr>
          </a:p>
        </p:txBody>
      </p:sp>
      <p:sp>
        <p:nvSpPr>
          <p:cNvPr id="49" name="角丸四角形 48"/>
          <p:cNvSpPr/>
          <p:nvPr/>
        </p:nvSpPr>
        <p:spPr>
          <a:xfrm>
            <a:off x="7136234" y="5165089"/>
            <a:ext cx="604118" cy="90982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dirty="0" smtClean="0">
                <a:latin typeface="HGPｺﾞｼｯｸM" panose="020B0600000000000000" pitchFamily="50" charset="-128"/>
                <a:ea typeface="HGPｺﾞｼｯｸM" panose="020B0600000000000000" pitchFamily="50" charset="-128"/>
              </a:rPr>
              <a:t>第</a:t>
            </a:r>
            <a:r>
              <a:rPr lang="en-US" altLang="ja-JP" sz="1050" b="1" dirty="0" smtClean="0">
                <a:latin typeface="HGPｺﾞｼｯｸM" panose="020B0600000000000000" pitchFamily="50" charset="-128"/>
                <a:ea typeface="HGPｺﾞｼｯｸM" panose="020B0600000000000000" pitchFamily="50" charset="-128"/>
              </a:rPr>
              <a:t>3</a:t>
            </a:r>
            <a:r>
              <a:rPr lang="ja-JP" altLang="en-US" sz="1050" b="1" dirty="0" smtClean="0">
                <a:latin typeface="HGPｺﾞｼｯｸM" panose="020B0600000000000000" pitchFamily="50" charset="-128"/>
                <a:ea typeface="HGPｺﾞｼｯｸM" panose="020B0600000000000000" pitchFamily="50" charset="-128"/>
              </a:rPr>
              <a:t>回外国人医療対策会議</a:t>
            </a:r>
            <a:endParaRPr kumimoji="1" lang="en-US" altLang="ja-JP" sz="1050" b="1" dirty="0">
              <a:latin typeface="HGPｺﾞｼｯｸM" panose="020B0600000000000000" pitchFamily="50" charset="-128"/>
              <a:ea typeface="HGPｺﾞｼｯｸM" panose="020B0600000000000000" pitchFamily="50" charset="-128"/>
            </a:endParaRPr>
          </a:p>
        </p:txBody>
      </p:sp>
      <p:sp>
        <p:nvSpPr>
          <p:cNvPr id="50" name="ホームベース 49"/>
          <p:cNvSpPr/>
          <p:nvPr/>
        </p:nvSpPr>
        <p:spPr>
          <a:xfrm>
            <a:off x="4123936" y="6181950"/>
            <a:ext cx="4748338" cy="401069"/>
          </a:xfrm>
          <a:prstGeom prst="homePlate">
            <a:avLst>
              <a:gd name="adj" fmla="val 227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拠点医療機関・</a:t>
            </a:r>
            <a:r>
              <a:rPr kumimoji="1" lang="ja-JP" altLang="en-US" sz="1200" dirty="0">
                <a:solidFill>
                  <a:schemeClr val="tx1"/>
                </a:solidFill>
                <a:latin typeface="HGPｺﾞｼｯｸM" panose="020B0600000000000000" pitchFamily="50" charset="-128"/>
                <a:ea typeface="HGPｺﾞｼｯｸM" panose="020B0600000000000000" pitchFamily="50" charset="-128"/>
              </a:rPr>
              <a:t>地域医療拠点機関</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モニタリング・ヒアリング調査の実施</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51" name="ホームベース 50"/>
          <p:cNvSpPr/>
          <p:nvPr/>
        </p:nvSpPr>
        <p:spPr>
          <a:xfrm>
            <a:off x="1979712" y="5263811"/>
            <a:ext cx="1549532" cy="683461"/>
          </a:xfrm>
          <a:prstGeom prst="homePlate">
            <a:avLst>
              <a:gd name="adj" fmla="val 20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HGPｺﾞｼｯｸM" panose="020B0600000000000000" pitchFamily="50" charset="-128"/>
                <a:ea typeface="HGPｺﾞｼｯｸM" panose="020B0600000000000000" pitchFamily="50" charset="-128"/>
              </a:rPr>
              <a:t>調査委託入札契約手続</a:t>
            </a:r>
            <a:endParaRPr kumimoji="1" lang="en-US" altLang="ja-JP" sz="1000" dirty="0">
              <a:solidFill>
                <a:schemeClr val="tx1"/>
              </a:solidFill>
              <a:latin typeface="HGPｺﾞｼｯｸM" panose="020B0600000000000000" pitchFamily="50" charset="-128"/>
              <a:ea typeface="HGPｺﾞｼｯｸM" panose="020B0600000000000000" pitchFamily="50" charset="-128"/>
            </a:endParaRPr>
          </a:p>
        </p:txBody>
      </p:sp>
      <p:sp>
        <p:nvSpPr>
          <p:cNvPr id="19" name="タイトル 1">
            <a:extLst>
              <a:ext uri="{FF2B5EF4-FFF2-40B4-BE49-F238E27FC236}">
                <a16:creationId xmlns:a16="http://schemas.microsoft.com/office/drawing/2014/main" id="{6D99CC66-FBC4-422F-A2A6-AD69295B5A7D}"/>
              </a:ext>
            </a:extLst>
          </p:cNvPr>
          <p:cNvSpPr txBox="1">
            <a:spLocks/>
          </p:cNvSpPr>
          <p:nvPr/>
        </p:nvSpPr>
        <p:spPr>
          <a:xfrm>
            <a:off x="-196115" y="58413"/>
            <a:ext cx="9374001"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２．大阪府外国人患者受入れ実態調査③令和元年度調査予定</a:t>
            </a:r>
          </a:p>
        </p:txBody>
      </p:sp>
      <p:sp>
        <p:nvSpPr>
          <p:cNvPr id="20" name="タイトル 1">
            <a:extLst>
              <a:ext uri="{FF2B5EF4-FFF2-40B4-BE49-F238E27FC236}">
                <a16:creationId xmlns:a16="http://schemas.microsoft.com/office/drawing/2014/main" id="{2BFEBE11-1A34-4B9F-991B-4BD6BD7BC3BA}"/>
              </a:ext>
            </a:extLst>
          </p:cNvPr>
          <p:cNvSpPr txBox="1">
            <a:spLocks/>
          </p:cNvSpPr>
          <p:nvPr/>
        </p:nvSpPr>
        <p:spPr>
          <a:xfrm>
            <a:off x="176212" y="541068"/>
            <a:ext cx="8856984" cy="154489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HGP創英角ｺﾞｼｯｸUB" panose="020B0900000000000000" pitchFamily="50" charset="-128"/>
                <a:ea typeface="HGP創英角ｺﾞｼｯｸUB" panose="020B0900000000000000" pitchFamily="50" charset="-128"/>
              </a:rPr>
              <a:t>外国人医療体制整備の検討に向けて引き続き実態を把握し、経年比較も含めて今後の対策を検討していくことを想定し、今年度も実態調査を実施予定。</a:t>
            </a:r>
            <a:endParaRPr lang="en-US" altLang="ja-JP" sz="2000" dirty="0">
              <a:latin typeface="HGP創英角ｺﾞｼｯｸUB" panose="020B0900000000000000" pitchFamily="50" charset="-128"/>
              <a:ea typeface="HGP創英角ｺﾞｼｯｸUB" panose="020B0900000000000000" pitchFamily="50" charset="-128"/>
            </a:endParaRPr>
          </a:p>
          <a:p>
            <a:pPr algn="l"/>
            <a:r>
              <a:rPr lang="ja-JP" altLang="en-US" sz="2000" dirty="0">
                <a:latin typeface="HGP創英角ｺﾞｼｯｸUB" panose="020B0900000000000000" pitchFamily="50" charset="-128"/>
                <a:ea typeface="HGP創英角ｺﾞｼｯｸUB" panose="020B0900000000000000" pitchFamily="50" charset="-128"/>
              </a:rPr>
              <a:t>ただし、昨年度同様厚生労働省が実態調査を引き続き行う場合、国調査と整理の</a:t>
            </a:r>
            <a:r>
              <a:rPr lang="ja-JP" altLang="en-US" sz="2000" dirty="0" smtClean="0">
                <a:latin typeface="HGP創英角ｺﾞｼｯｸUB" panose="020B0900000000000000" pitchFamily="50" charset="-128"/>
                <a:ea typeface="HGP創英角ｺﾞｼｯｸUB" panose="020B0900000000000000" pitchFamily="50" charset="-128"/>
              </a:rPr>
              <a:t>上、実施す</a:t>
            </a:r>
            <a:r>
              <a:rPr lang="ja-JP" altLang="en-US" sz="2000" dirty="0">
                <a:latin typeface="HGP創英角ｺﾞｼｯｸUB" panose="020B0900000000000000" pitchFamily="50" charset="-128"/>
                <a:ea typeface="HGP創英角ｺﾞｼｯｸUB" panose="020B0900000000000000" pitchFamily="50" charset="-128"/>
              </a:rPr>
              <a:t>べきであることから、国調査の動向</a:t>
            </a:r>
            <a:r>
              <a:rPr lang="ja-JP" altLang="en-US" sz="2000" dirty="0" smtClean="0">
                <a:latin typeface="HGP創英角ｺﾞｼｯｸUB" panose="020B0900000000000000" pitchFamily="50" charset="-128"/>
                <a:ea typeface="HGP創英角ｺﾞｼｯｸUB" panose="020B0900000000000000" pitchFamily="50" charset="-128"/>
              </a:rPr>
              <a:t>を踏まえ、調査を</a:t>
            </a:r>
            <a:r>
              <a:rPr lang="ja-JP" altLang="en-US" sz="2000" dirty="0">
                <a:latin typeface="HGP創英角ｺﾞｼｯｸUB" panose="020B0900000000000000" pitchFamily="50" charset="-128"/>
                <a:ea typeface="HGP創英角ｺﾞｼｯｸUB" panose="020B0900000000000000" pitchFamily="50" charset="-128"/>
              </a:rPr>
              <a:t>行う。</a:t>
            </a:r>
          </a:p>
        </p:txBody>
      </p:sp>
      <p:sp>
        <p:nvSpPr>
          <p:cNvPr id="21" name="角丸四角形 22">
            <a:extLst>
              <a:ext uri="{FF2B5EF4-FFF2-40B4-BE49-F238E27FC236}">
                <a16:creationId xmlns:a16="http://schemas.microsoft.com/office/drawing/2014/main" id="{5E7704A6-A491-4534-9713-F9DF77885281}"/>
              </a:ext>
            </a:extLst>
          </p:cNvPr>
          <p:cNvSpPr/>
          <p:nvPr/>
        </p:nvSpPr>
        <p:spPr>
          <a:xfrm>
            <a:off x="300153" y="2476616"/>
            <a:ext cx="8638979" cy="505260"/>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latin typeface="HGPｺﾞｼｯｸM" panose="020B0600000000000000" pitchFamily="50" charset="-128"/>
                <a:ea typeface="HGPｺﾞｼｯｸM" panose="020B0600000000000000" pitchFamily="50" charset="-128"/>
              </a:rPr>
              <a:t>・調査項目設定における課題</a:t>
            </a:r>
            <a:endParaRPr kumimoji="1" lang="en-US" altLang="ja-JP" sz="1400" b="1" dirty="0">
              <a:latin typeface="HGPｺﾞｼｯｸM" panose="020B0600000000000000" pitchFamily="50" charset="-128"/>
              <a:ea typeface="HGPｺﾞｼｯｸM" panose="020B0600000000000000" pitchFamily="50" charset="-128"/>
            </a:endParaRPr>
          </a:p>
          <a:p>
            <a:r>
              <a:rPr kumimoji="1" lang="ja-JP" altLang="en-US"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特に</a:t>
            </a:r>
            <a:r>
              <a:rPr lang="ja-JP" altLang="en-US" sz="1200" dirty="0" smtClean="0">
                <a:latin typeface="HGPｺﾞｼｯｸM" panose="020B0600000000000000" pitchFamily="50" charset="-128"/>
                <a:ea typeface="HGPｺﾞｼｯｸM" panose="020B0600000000000000" pitchFamily="50" charset="-128"/>
              </a:rPr>
              <a:t>、府内の外国人患者数をどのように把握、集計するかについて、昨年度調査時</a:t>
            </a:r>
            <a:r>
              <a:rPr lang="ja-JP" altLang="en-US" sz="1200" dirty="0">
                <a:latin typeface="HGPｺﾞｼｯｸM" panose="020B0600000000000000" pitchFamily="50" charset="-128"/>
                <a:ea typeface="HGPｺﾞｼｯｸM" panose="020B0600000000000000" pitchFamily="50" charset="-128"/>
              </a:rPr>
              <a:t>の</a:t>
            </a:r>
            <a:r>
              <a:rPr lang="ja-JP" altLang="en-US" sz="1200" dirty="0" smtClean="0">
                <a:latin typeface="HGPｺﾞｼｯｸM" panose="020B0600000000000000" pitchFamily="50" charset="-128"/>
                <a:ea typeface="HGPｺﾞｼｯｸM" panose="020B0600000000000000" pitchFamily="50" charset="-128"/>
              </a:rPr>
              <a:t>課題を踏まえ再検討</a:t>
            </a:r>
            <a:endParaRPr kumimoji="1" lang="en-US" altLang="ja-JP" sz="1200" dirty="0">
              <a:latin typeface="HGPｺﾞｼｯｸM" panose="020B0600000000000000" pitchFamily="50" charset="-128"/>
              <a:ea typeface="HGPｺﾞｼｯｸM" panose="020B0600000000000000" pitchFamily="50" charset="-128"/>
            </a:endParaRPr>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z="1800" smtClean="0">
                <a:solidFill>
                  <a:srgbClr val="0070C0"/>
                </a:solidFill>
              </a:rPr>
              <a:t>5</a:t>
            </a:fld>
            <a:endParaRPr kumimoji="1" lang="ja-JP" altLang="en-US" sz="1800" dirty="0">
              <a:solidFill>
                <a:srgbClr val="0070C0"/>
              </a:solidFill>
            </a:endParaRPr>
          </a:p>
        </p:txBody>
      </p:sp>
    </p:spTree>
    <p:extLst>
      <p:ext uri="{BB962C8B-B14F-4D97-AF65-F5344CB8AC3E}">
        <p14:creationId xmlns:p14="http://schemas.microsoft.com/office/powerpoint/2010/main" val="1856203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
            <a:extLst>
              <a:ext uri="{FF2B5EF4-FFF2-40B4-BE49-F238E27FC236}">
                <a16:creationId xmlns:a16="http://schemas.microsoft.com/office/drawing/2014/main" id="{77D78C8B-7190-4F9F-BF24-FAD4DFE9F181}"/>
              </a:ext>
            </a:extLst>
          </p:cNvPr>
          <p:cNvSpPr txBox="1">
            <a:spLocks/>
          </p:cNvSpPr>
          <p:nvPr/>
        </p:nvSpPr>
        <p:spPr>
          <a:xfrm>
            <a:off x="127175" y="720064"/>
            <a:ext cx="8892000" cy="86400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個別の医療機関で解決するには</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負担が大きい課題への対応策をサポート</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67" name="テキスト ボックス 66">
            <a:extLst>
              <a:ext uri="{FF2B5EF4-FFF2-40B4-BE49-F238E27FC236}">
                <a16:creationId xmlns:a16="http://schemas.microsoft.com/office/drawing/2014/main" id="{B82C3A06-1690-4F3B-A5BA-33723745F0D3}"/>
              </a:ext>
            </a:extLst>
          </p:cNvPr>
          <p:cNvSpPr txBox="1"/>
          <p:nvPr/>
        </p:nvSpPr>
        <p:spPr>
          <a:xfrm>
            <a:off x="1020039" y="1817440"/>
            <a:ext cx="5442542" cy="400110"/>
          </a:xfrm>
          <a:prstGeom prst="rect">
            <a:avLst/>
          </a:prstGeom>
          <a:noFill/>
        </p:spPr>
        <p:txBody>
          <a:bodyPr wrap="square" rtlCol="0">
            <a:spAutoFit/>
          </a:bodyPr>
          <a:lstStyle/>
          <a:p>
            <a:r>
              <a:rPr lang="ja-JP" altLang="en-US" sz="2000" dirty="0">
                <a:latin typeface="HGP創英角ｺﾞｼｯｸUB" panose="020B0900000000000000" pitchFamily="50" charset="-128"/>
                <a:ea typeface="HGP創英角ｺﾞｼｯｸUB" panose="020B0900000000000000" pitchFamily="50" charset="-128"/>
              </a:rPr>
              <a:t>外国人患者を受け入れた際のトラブル</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68" name="テキスト ボックス 67"/>
          <p:cNvSpPr txBox="1"/>
          <p:nvPr/>
        </p:nvSpPr>
        <p:spPr>
          <a:xfrm>
            <a:off x="1256054" y="2279099"/>
            <a:ext cx="7507081" cy="584775"/>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a:t>
            </a:r>
            <a:r>
              <a:rPr lang="ja-JP" altLang="en-US" sz="1600" dirty="0">
                <a:solidFill>
                  <a:srgbClr val="FF2F34"/>
                </a:solidFill>
                <a:latin typeface="HGPｺﾞｼｯｸE" panose="020B0900000000000000" pitchFamily="50" charset="-128"/>
                <a:ea typeface="HGPｺﾞｼｯｸE" panose="020B0900000000000000" pitchFamily="50" charset="-128"/>
              </a:rPr>
              <a:t>「言語・コミュニケーション」</a:t>
            </a:r>
            <a:r>
              <a:rPr lang="ja-JP" altLang="en-US" sz="1600" dirty="0">
                <a:latin typeface="HGPｺﾞｼｯｸE" panose="020B0900000000000000" pitchFamily="50" charset="-128"/>
                <a:ea typeface="HGPｺﾞｼｯｸE" panose="020B0900000000000000" pitchFamily="50" charset="-128"/>
              </a:rPr>
              <a:t>が最も多く、</a:t>
            </a:r>
            <a:endParaRPr lang="en-US" altLang="ja-JP" sz="1600" dirty="0">
              <a:latin typeface="HGPｺﾞｼｯｸE" panose="020B0900000000000000" pitchFamily="50" charset="-128"/>
              <a:ea typeface="HGPｺﾞｼｯｸE" panose="020B0900000000000000" pitchFamily="50" charset="-128"/>
            </a:endParaRPr>
          </a:p>
          <a:p>
            <a:r>
              <a:rPr lang="en-US" altLang="ja-JP" sz="1600" dirty="0">
                <a:latin typeface="HGPｺﾞｼｯｸE" panose="020B0900000000000000" pitchFamily="50" charset="-128"/>
                <a:ea typeface="HGPｺﾞｼｯｸE" panose="020B0900000000000000" pitchFamily="50" charset="-128"/>
              </a:rPr>
              <a:t>  </a:t>
            </a:r>
            <a:r>
              <a:rPr lang="ja-JP" altLang="en-US" sz="1600" dirty="0">
                <a:latin typeface="HGPｺﾞｼｯｸE" panose="020B0900000000000000" pitchFamily="50" charset="-128"/>
                <a:ea typeface="HGPｺﾞｼｯｸE" panose="020B0900000000000000" pitchFamily="50" charset="-128"/>
              </a:rPr>
              <a:t>特に</a:t>
            </a:r>
            <a:r>
              <a:rPr lang="ja-JP" altLang="en-US" sz="1600" dirty="0">
                <a:solidFill>
                  <a:srgbClr val="FF2F34"/>
                </a:solidFill>
                <a:latin typeface="HGPｺﾞｼｯｸE" panose="020B0900000000000000" pitchFamily="50" charset="-128"/>
                <a:ea typeface="HGPｺﾞｼｯｸE" panose="020B0900000000000000" pitchFamily="50" charset="-128"/>
              </a:rPr>
              <a:t>「受付時」</a:t>
            </a:r>
            <a:r>
              <a:rPr lang="ja-JP" altLang="en-US" sz="1600" dirty="0">
                <a:latin typeface="HGPｺﾞｼｯｸE" panose="020B0900000000000000" pitchFamily="50" charset="-128"/>
                <a:ea typeface="HGPｺﾞｼｯｸE" panose="020B0900000000000000" pitchFamily="50" charset="-128"/>
              </a:rPr>
              <a:t>にトラブルが最も多い</a:t>
            </a:r>
            <a:endParaRPr kumimoji="1" lang="en-US" altLang="ja-JP" sz="1600" dirty="0">
              <a:latin typeface="HGPｺﾞｼｯｸE" panose="020B0900000000000000" pitchFamily="50" charset="-128"/>
              <a:ea typeface="HGPｺﾞｼｯｸE" panose="020B0900000000000000" pitchFamily="50" charset="-128"/>
            </a:endParaRPr>
          </a:p>
        </p:txBody>
      </p:sp>
      <p:pic>
        <p:nvPicPr>
          <p:cNvPr id="11" name="図 10">
            <a:extLst>
              <a:ext uri="{FF2B5EF4-FFF2-40B4-BE49-F238E27FC236}">
                <a16:creationId xmlns:a16="http://schemas.microsoft.com/office/drawing/2014/main" id="{77B9B771-E648-484F-8D93-DA243F6CDC92}"/>
              </a:ext>
            </a:extLst>
          </p:cNvPr>
          <p:cNvPicPr>
            <a:picLocks noChangeAspect="1"/>
          </p:cNvPicPr>
          <p:nvPr/>
        </p:nvPicPr>
        <p:blipFill rotWithShape="1">
          <a:blip r:embed="rId3"/>
          <a:srcRect r="35801" b="13400"/>
          <a:stretch/>
        </p:blipFill>
        <p:spPr>
          <a:xfrm>
            <a:off x="5359741" y="2086111"/>
            <a:ext cx="3410816" cy="1683670"/>
          </a:xfrm>
          <a:prstGeom prst="rect">
            <a:avLst/>
          </a:prstGeom>
        </p:spPr>
      </p:pic>
      <p:pic>
        <p:nvPicPr>
          <p:cNvPr id="17" name="図 16"/>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90554" y="1516198"/>
            <a:ext cx="908720" cy="908720"/>
          </a:xfrm>
          <a:prstGeom prst="rect">
            <a:avLst/>
          </a:prstGeom>
        </p:spPr>
      </p:pic>
      <p:sp>
        <p:nvSpPr>
          <p:cNvPr id="18" name="テキスト ボックス 17"/>
          <p:cNvSpPr txBox="1"/>
          <p:nvPr/>
        </p:nvSpPr>
        <p:spPr>
          <a:xfrm>
            <a:off x="1256054" y="2919453"/>
            <a:ext cx="7507081" cy="584775"/>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・対応言語は、</a:t>
            </a:r>
            <a:r>
              <a:rPr lang="ja-JP" altLang="en-US" sz="1600" dirty="0">
                <a:solidFill>
                  <a:srgbClr val="FF2F34"/>
                </a:solidFill>
                <a:latin typeface="HGPｺﾞｼｯｸE" panose="020B0900000000000000" pitchFamily="50" charset="-128"/>
                <a:ea typeface="HGPｺﾞｼｯｸE" panose="020B0900000000000000" pitchFamily="50" charset="-128"/>
              </a:rPr>
              <a:t>中国語</a:t>
            </a:r>
            <a:r>
              <a:rPr lang="en-US" altLang="ja-JP" sz="1600" dirty="0">
                <a:latin typeface="HGPｺﾞｼｯｸE" panose="020B0900000000000000" pitchFamily="50" charset="-128"/>
                <a:ea typeface="HGPｺﾞｼｯｸE" panose="020B0900000000000000" pitchFamily="50" charset="-128"/>
              </a:rPr>
              <a:t>38.8</a:t>
            </a:r>
            <a:r>
              <a:rPr lang="ja-JP" altLang="en-US" sz="1600" dirty="0">
                <a:latin typeface="HGPｺﾞｼｯｸE" panose="020B0900000000000000" pitchFamily="50" charset="-128"/>
                <a:ea typeface="HGPｺﾞｼｯｸE" panose="020B0900000000000000" pitchFamily="50" charset="-128"/>
              </a:rPr>
              <a:t>％、</a:t>
            </a:r>
            <a:r>
              <a:rPr lang="ja-JP" altLang="en-US" sz="1600" dirty="0">
                <a:solidFill>
                  <a:srgbClr val="FF2F34"/>
                </a:solidFill>
                <a:latin typeface="HGPｺﾞｼｯｸE" panose="020B0900000000000000" pitchFamily="50" charset="-128"/>
                <a:ea typeface="HGPｺﾞｼｯｸE" panose="020B0900000000000000" pitchFamily="50" charset="-128"/>
              </a:rPr>
              <a:t>英語</a:t>
            </a:r>
            <a:r>
              <a:rPr lang="en-US" altLang="ja-JP" sz="1600" dirty="0">
                <a:latin typeface="HGPｺﾞｼｯｸE" panose="020B0900000000000000" pitchFamily="50" charset="-128"/>
                <a:ea typeface="HGPｺﾞｼｯｸE" panose="020B0900000000000000" pitchFamily="50" charset="-128"/>
              </a:rPr>
              <a:t>34</a:t>
            </a:r>
            <a:r>
              <a:rPr lang="ja-JP" altLang="en-US" sz="1600" dirty="0">
                <a:latin typeface="HGPｺﾞｼｯｸE" panose="020B0900000000000000" pitchFamily="50" charset="-128"/>
                <a:ea typeface="HGPｺﾞｼｯｸE" panose="020B0900000000000000" pitchFamily="50" charset="-128"/>
              </a:rPr>
              <a:t>％、</a:t>
            </a:r>
            <a:endParaRPr lang="en-US" altLang="ja-JP" sz="1600" dirty="0">
              <a:latin typeface="HGPｺﾞｼｯｸE" panose="020B0900000000000000" pitchFamily="50" charset="-128"/>
              <a:ea typeface="HGPｺﾞｼｯｸE" panose="020B0900000000000000" pitchFamily="50" charset="-128"/>
            </a:endParaRPr>
          </a:p>
          <a:p>
            <a:r>
              <a:rPr lang="en-US" altLang="ja-JP" sz="1600" dirty="0">
                <a:solidFill>
                  <a:srgbClr val="FF2F34"/>
                </a:solidFill>
                <a:latin typeface="HGPｺﾞｼｯｸE" panose="020B0900000000000000" pitchFamily="50" charset="-128"/>
                <a:ea typeface="HGPｺﾞｼｯｸE" panose="020B0900000000000000" pitchFamily="50" charset="-128"/>
              </a:rPr>
              <a:t> </a:t>
            </a:r>
            <a:r>
              <a:rPr lang="ja-JP" altLang="en-US" sz="1600" dirty="0">
                <a:solidFill>
                  <a:srgbClr val="FF2F34"/>
                </a:solidFill>
                <a:latin typeface="HGPｺﾞｼｯｸE" panose="020B0900000000000000" pitchFamily="50" charset="-128"/>
                <a:ea typeface="HGPｺﾞｼｯｸE" panose="020B0900000000000000" pitchFamily="50" charset="-128"/>
              </a:rPr>
              <a:t>韓国・朝鮮語</a:t>
            </a:r>
            <a:r>
              <a:rPr lang="en-US" altLang="ja-JP" sz="1600" dirty="0">
                <a:latin typeface="HGPｺﾞｼｯｸE" panose="020B0900000000000000" pitchFamily="50" charset="-128"/>
                <a:ea typeface="HGPｺﾞｼｯｸE" panose="020B0900000000000000" pitchFamily="50" charset="-128"/>
              </a:rPr>
              <a:t>7.4</a:t>
            </a:r>
            <a:r>
              <a:rPr lang="ja-JP" altLang="en-US" sz="1600" dirty="0">
                <a:latin typeface="HGPｺﾞｼｯｸE" panose="020B0900000000000000" pitchFamily="50" charset="-128"/>
                <a:ea typeface="HGPｺﾞｼｯｸE" panose="020B0900000000000000" pitchFamily="50" charset="-128"/>
              </a:rPr>
              <a:t>％の順</a:t>
            </a:r>
            <a:endParaRPr kumimoji="1" lang="en-US" altLang="ja-JP" sz="1600" dirty="0">
              <a:latin typeface="HGPｺﾞｼｯｸE" panose="020B0900000000000000" pitchFamily="50" charset="-128"/>
              <a:ea typeface="HGPｺﾞｼｯｸE" panose="020B0900000000000000" pitchFamily="50" charset="-128"/>
            </a:endParaRPr>
          </a:p>
        </p:txBody>
      </p:sp>
      <p:sp>
        <p:nvSpPr>
          <p:cNvPr id="20" name="テキスト ボックス 19"/>
          <p:cNvSpPr txBox="1"/>
          <p:nvPr/>
        </p:nvSpPr>
        <p:spPr>
          <a:xfrm>
            <a:off x="1256055" y="3538566"/>
            <a:ext cx="7348394" cy="584775"/>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・医療コーディネータ（</a:t>
            </a:r>
            <a:r>
              <a:rPr lang="en-US" altLang="ja-JP" sz="1600" dirty="0">
                <a:latin typeface="HGPｺﾞｼｯｸE" panose="020B0900000000000000" pitchFamily="50" charset="-128"/>
                <a:ea typeface="HGPｺﾞｼｯｸE" panose="020B0900000000000000" pitchFamily="50" charset="-128"/>
              </a:rPr>
              <a:t>2.6%</a:t>
            </a:r>
            <a:r>
              <a:rPr lang="ja-JP" altLang="en-US" sz="1600" dirty="0">
                <a:latin typeface="HGPｺﾞｼｯｸE" panose="020B0900000000000000" pitchFamily="50" charset="-128"/>
                <a:ea typeface="HGPｺﾞｼｯｸE" panose="020B0900000000000000" pitchFamily="50" charset="-128"/>
              </a:rPr>
              <a:t>）、医療通訳</a:t>
            </a:r>
            <a:r>
              <a:rPr lang="en-US" altLang="ja-JP" sz="1600" dirty="0">
                <a:latin typeface="HGPｺﾞｼｯｸE" panose="020B0900000000000000" pitchFamily="50" charset="-128"/>
                <a:ea typeface="HGPｺﾞｼｯｸE" panose="020B0900000000000000" pitchFamily="50" charset="-128"/>
              </a:rPr>
              <a:t>(6.1%)</a:t>
            </a:r>
            <a:r>
              <a:rPr lang="ja-JP" altLang="en-US" sz="1600" dirty="0" err="1">
                <a:latin typeface="HGPｺﾞｼｯｸE" panose="020B0900000000000000" pitchFamily="50" charset="-128"/>
                <a:ea typeface="HGPｺﾞｼｯｸE" panose="020B0900000000000000" pitchFamily="50" charset="-128"/>
              </a:rPr>
              <a:t>、</a:t>
            </a:r>
            <a:endParaRPr lang="en-US" altLang="ja-JP" sz="1600" dirty="0">
              <a:latin typeface="HGPｺﾞｼｯｸE" panose="020B0900000000000000" pitchFamily="50" charset="-128"/>
              <a:ea typeface="HGPｺﾞｼｯｸE" panose="020B0900000000000000" pitchFamily="50" charset="-128"/>
            </a:endParaRPr>
          </a:p>
          <a:p>
            <a:r>
              <a:rPr lang="en-US" altLang="ja-JP" sz="1600" dirty="0">
                <a:latin typeface="HGPｺﾞｼｯｸE" panose="020B0900000000000000" pitchFamily="50" charset="-128"/>
                <a:ea typeface="HGPｺﾞｼｯｸE" panose="020B0900000000000000" pitchFamily="50" charset="-128"/>
              </a:rPr>
              <a:t> </a:t>
            </a:r>
            <a:r>
              <a:rPr lang="ja-JP" altLang="en-US" sz="1600" dirty="0">
                <a:latin typeface="HGPｺﾞｼｯｸE" panose="020B0900000000000000" pitchFamily="50" charset="-128"/>
                <a:ea typeface="HGPｺﾞｼｯｸE" panose="020B0900000000000000" pitchFamily="50" charset="-128"/>
              </a:rPr>
              <a:t>電話通訳</a:t>
            </a:r>
            <a:r>
              <a:rPr lang="en-US" altLang="ja-JP" sz="1600" dirty="0">
                <a:latin typeface="HGPｺﾞｼｯｸE" panose="020B0900000000000000" pitchFamily="50" charset="-128"/>
                <a:ea typeface="HGPｺﾞｼｯｸE" panose="020B0900000000000000" pitchFamily="50" charset="-128"/>
              </a:rPr>
              <a:t>(5.8%)</a:t>
            </a:r>
            <a:r>
              <a:rPr lang="ja-JP" altLang="en-US" sz="1600" dirty="0">
                <a:latin typeface="HGPｺﾞｼｯｸE" panose="020B0900000000000000" pitchFamily="50" charset="-128"/>
                <a:ea typeface="HGPｺﾞｼｯｸE" panose="020B0900000000000000" pitchFamily="50" charset="-128"/>
              </a:rPr>
              <a:t>を導入している医療機関は、非常に少ない</a:t>
            </a:r>
            <a:endParaRPr lang="en-US" altLang="ja-JP" sz="1600" dirty="0">
              <a:latin typeface="HGPｺﾞｼｯｸE" panose="020B0900000000000000" pitchFamily="50" charset="-128"/>
              <a:ea typeface="HGPｺﾞｼｯｸE" panose="020B0900000000000000" pitchFamily="50" charset="-128"/>
            </a:endParaRPr>
          </a:p>
        </p:txBody>
      </p:sp>
      <p:sp>
        <p:nvSpPr>
          <p:cNvPr id="4" name="正方形/長方形 3"/>
          <p:cNvSpPr/>
          <p:nvPr/>
        </p:nvSpPr>
        <p:spPr>
          <a:xfrm>
            <a:off x="1447960" y="4941168"/>
            <a:ext cx="7755649" cy="523220"/>
          </a:xfrm>
          <a:prstGeom prst="rect">
            <a:avLst/>
          </a:prstGeom>
        </p:spPr>
        <p:txBody>
          <a:bodyPr wrap="none">
            <a:spAutoFit/>
          </a:bodyPr>
          <a:lstStyle/>
          <a:p>
            <a:r>
              <a:rPr lang="ja-JP" altLang="en-US" sz="2800" dirty="0">
                <a:latin typeface="HGP創英角ｺﾞｼｯｸUB" panose="020B0900000000000000" pitchFamily="50" charset="-128"/>
                <a:ea typeface="HGP創英角ｺﾞｼｯｸUB" panose="020B0900000000000000" pitchFamily="50" charset="-128"/>
              </a:rPr>
              <a:t>大阪府</a:t>
            </a:r>
            <a:r>
              <a:rPr lang="ja-JP" altLang="en-US" sz="2800" dirty="0" smtClean="0">
                <a:latin typeface="HGP創英角ｺﾞｼｯｸUB" panose="020B0900000000000000" pitchFamily="50" charset="-128"/>
                <a:ea typeface="HGP創英角ｺﾞｼｯｸUB" panose="020B0900000000000000" pitchFamily="50" charset="-128"/>
              </a:rPr>
              <a:t>多言語遠隔医療通訳サービスの実施（★１）</a:t>
            </a:r>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5" name="二等辺三角形 4"/>
          <p:cNvSpPr/>
          <p:nvPr/>
        </p:nvSpPr>
        <p:spPr>
          <a:xfrm flipV="1">
            <a:off x="4267592" y="4633877"/>
            <a:ext cx="662660" cy="23165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256054" y="4154878"/>
            <a:ext cx="7507081" cy="338554"/>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a:t>
            </a:r>
            <a:r>
              <a:rPr lang="ja-JP" altLang="en-US" sz="1600" dirty="0">
                <a:solidFill>
                  <a:srgbClr val="FF2F34"/>
                </a:solidFill>
                <a:latin typeface="HGPｺﾞｼｯｸE" panose="020B0900000000000000" pitchFamily="50" charset="-128"/>
                <a:ea typeface="HGPｺﾞｼｯｸE" panose="020B0900000000000000" pitchFamily="50" charset="-128"/>
              </a:rPr>
              <a:t>「未払いの発生」</a:t>
            </a:r>
            <a:r>
              <a:rPr lang="ja-JP" altLang="en-US" sz="1600" dirty="0">
                <a:latin typeface="HGPｺﾞｼｯｸE" panose="020B0900000000000000" pitchFamily="50" charset="-128"/>
                <a:ea typeface="HGPｺﾞｼｯｸE" panose="020B0900000000000000" pitchFamily="50" charset="-128"/>
              </a:rPr>
              <a:t>も多く、</a:t>
            </a:r>
            <a:r>
              <a:rPr lang="en-US" altLang="ja-JP" sz="1600" dirty="0">
                <a:latin typeface="HGPｺﾞｼｯｸE" panose="020B0900000000000000" pitchFamily="50" charset="-128"/>
                <a:ea typeface="HGPｺﾞｼｯｸE" panose="020B0900000000000000" pitchFamily="50" charset="-128"/>
              </a:rPr>
              <a:t>2018</a:t>
            </a:r>
            <a:r>
              <a:rPr lang="ja-JP" altLang="en-US" sz="1600" dirty="0">
                <a:latin typeface="HGPｺﾞｼｯｸE" panose="020B0900000000000000" pitchFamily="50" charset="-128"/>
                <a:ea typeface="HGPｺﾞｼｯｸE" panose="020B0900000000000000" pitchFamily="50" charset="-128"/>
              </a:rPr>
              <a:t>年</a:t>
            </a:r>
            <a:r>
              <a:rPr lang="en-US" altLang="ja-JP" sz="1600" dirty="0">
                <a:latin typeface="HGPｺﾞｼｯｸE" panose="020B0900000000000000" pitchFamily="50" charset="-128"/>
                <a:ea typeface="HGPｺﾞｼｯｸE" panose="020B0900000000000000" pitchFamily="50" charset="-128"/>
              </a:rPr>
              <a:t>10</a:t>
            </a:r>
            <a:r>
              <a:rPr lang="ja-JP" altLang="en-US" sz="1600" dirty="0">
                <a:latin typeface="HGPｺﾞｼｯｸE" panose="020B0900000000000000" pitchFamily="50" charset="-128"/>
                <a:ea typeface="HGPｺﾞｼｯｸE" panose="020B0900000000000000" pitchFamily="50" charset="-128"/>
              </a:rPr>
              <a:t>月の未収金は、のべ</a:t>
            </a:r>
            <a:r>
              <a:rPr lang="en-US" altLang="ja-JP" sz="1600" dirty="0">
                <a:latin typeface="HGPｺﾞｼｯｸE" panose="020B0900000000000000" pitchFamily="50" charset="-128"/>
                <a:ea typeface="HGPｺﾞｼｯｸE" panose="020B0900000000000000" pitchFamily="50" charset="-128"/>
              </a:rPr>
              <a:t>46</a:t>
            </a:r>
            <a:r>
              <a:rPr lang="ja-JP" altLang="en-US" sz="1600" dirty="0">
                <a:latin typeface="HGPｺﾞｼｯｸE" panose="020B0900000000000000" pitchFamily="50" charset="-128"/>
                <a:ea typeface="HGPｺﾞｼｯｸE" panose="020B0900000000000000" pitchFamily="50" charset="-128"/>
              </a:rPr>
              <a:t>人の患者で、計約</a:t>
            </a:r>
            <a:r>
              <a:rPr lang="en-US" altLang="ja-JP" sz="1600" dirty="0">
                <a:latin typeface="HGPｺﾞｼｯｸE" panose="020B0900000000000000" pitchFamily="50" charset="-128"/>
                <a:ea typeface="HGPｺﾞｼｯｸE" panose="020B0900000000000000" pitchFamily="50" charset="-128"/>
              </a:rPr>
              <a:t>600</a:t>
            </a:r>
            <a:r>
              <a:rPr lang="ja-JP" altLang="en-US" sz="1600" dirty="0">
                <a:latin typeface="HGPｺﾞｼｯｸE" panose="020B0900000000000000" pitchFamily="50" charset="-128"/>
                <a:ea typeface="HGPｺﾞｼｯｸE" panose="020B0900000000000000" pitchFamily="50" charset="-128"/>
              </a:rPr>
              <a:t>万円</a:t>
            </a:r>
            <a:endParaRPr kumimoji="1" lang="en-US" altLang="ja-JP" sz="1600" dirty="0">
              <a:latin typeface="HGPｺﾞｼｯｸE" panose="020B0900000000000000" pitchFamily="50" charset="-128"/>
              <a:ea typeface="HGPｺﾞｼｯｸE" panose="020B0900000000000000" pitchFamily="50" charset="-128"/>
            </a:endParaRPr>
          </a:p>
        </p:txBody>
      </p:sp>
      <p:sp>
        <p:nvSpPr>
          <p:cNvPr id="22" name="正方形/長方形 21"/>
          <p:cNvSpPr/>
          <p:nvPr/>
        </p:nvSpPr>
        <p:spPr>
          <a:xfrm>
            <a:off x="1447960" y="5877272"/>
            <a:ext cx="5966698" cy="523220"/>
          </a:xfrm>
          <a:prstGeom prst="rect">
            <a:avLst/>
          </a:prstGeom>
        </p:spPr>
        <p:txBody>
          <a:bodyPr wrap="none">
            <a:spAutoFit/>
          </a:bodyPr>
          <a:lstStyle/>
          <a:p>
            <a:r>
              <a:rPr lang="ja-JP" altLang="en-US" sz="2800" dirty="0">
                <a:latin typeface="HGP創英角ｺﾞｼｯｸUB" panose="020B0900000000000000" pitchFamily="50" charset="-128"/>
                <a:ea typeface="HGP創英角ｺﾞｼｯｸUB" panose="020B0900000000000000" pitchFamily="50" charset="-128"/>
              </a:rPr>
              <a:t>医療機関向けトラブル相談窓口の設置</a:t>
            </a:r>
          </a:p>
        </p:txBody>
      </p:sp>
      <p:sp>
        <p:nvSpPr>
          <p:cNvPr id="23" name="テキスト ボックス 22"/>
          <p:cNvSpPr txBox="1"/>
          <p:nvPr/>
        </p:nvSpPr>
        <p:spPr>
          <a:xfrm>
            <a:off x="1835696" y="5434190"/>
            <a:ext cx="7021288" cy="492443"/>
          </a:xfrm>
          <a:prstGeom prst="rect">
            <a:avLst/>
          </a:prstGeom>
          <a:noFill/>
        </p:spPr>
        <p:txBody>
          <a:bodyPr wrap="square" rtlCol="0">
            <a:spAutoFit/>
          </a:bodyPr>
          <a:lstStyle/>
          <a:p>
            <a:r>
              <a:rPr lang="ja-JP" altLang="en-US" sz="1300" dirty="0">
                <a:latin typeface="HGPｺﾞｼｯｸE" panose="020B0900000000000000" pitchFamily="50" charset="-128"/>
                <a:ea typeface="HGPｺﾞｼｯｸE" panose="020B0900000000000000" pitchFamily="50" charset="-128"/>
              </a:rPr>
              <a:t>・</a:t>
            </a:r>
            <a:r>
              <a:rPr lang="en-US" altLang="ja-JP" sz="1300" dirty="0">
                <a:latin typeface="HGPｺﾞｼｯｸE" panose="020B0900000000000000" pitchFamily="50" charset="-128"/>
                <a:ea typeface="HGPｺﾞｼｯｸE" panose="020B0900000000000000" pitchFamily="50" charset="-128"/>
              </a:rPr>
              <a:t>24</a:t>
            </a:r>
            <a:r>
              <a:rPr lang="ja-JP" altLang="en-US" sz="1300" dirty="0">
                <a:latin typeface="HGPｺﾞｼｯｸE" panose="020B0900000000000000" pitchFamily="50" charset="-128"/>
                <a:ea typeface="HGPｺﾞｼｯｸE" panose="020B0900000000000000" pitchFamily="50" charset="-128"/>
              </a:rPr>
              <a:t>時間、　</a:t>
            </a:r>
            <a:r>
              <a:rPr lang="en-US" altLang="ja-JP" sz="1300" u="sng" dirty="0">
                <a:solidFill>
                  <a:schemeClr val="tx2"/>
                </a:solidFill>
                <a:latin typeface="HGPｺﾞｼｯｸE" panose="020B0900000000000000" pitchFamily="50" charset="-128"/>
                <a:ea typeface="HGPｺﾞｼｯｸE" panose="020B0900000000000000" pitchFamily="50" charset="-128"/>
              </a:rPr>
              <a:t>5</a:t>
            </a:r>
            <a:r>
              <a:rPr lang="ja-JP" altLang="en-US" sz="1300" u="sng" dirty="0">
                <a:solidFill>
                  <a:schemeClr val="tx2"/>
                </a:solidFill>
                <a:latin typeface="HGPｺﾞｼｯｸE" panose="020B0900000000000000" pitchFamily="50" charset="-128"/>
                <a:ea typeface="HGPｺﾞｼｯｸE" panose="020B0900000000000000" pitchFamily="50" charset="-128"/>
              </a:rPr>
              <a:t>言語（中、英、韓、西、葡）対応</a:t>
            </a:r>
            <a:endParaRPr lang="en-US" altLang="ja-JP" sz="1300" u="sng" dirty="0">
              <a:solidFill>
                <a:schemeClr val="tx2"/>
              </a:solidFill>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・救急告示病院（約</a:t>
            </a:r>
            <a:r>
              <a:rPr lang="en-US" altLang="ja-JP" sz="1300" dirty="0">
                <a:latin typeface="HGPｺﾞｼｯｸE" panose="020B0900000000000000" pitchFamily="50" charset="-128"/>
                <a:ea typeface="HGPｺﾞｼｯｸE" panose="020B0900000000000000" pitchFamily="50" charset="-128"/>
              </a:rPr>
              <a:t>300</a:t>
            </a:r>
            <a:r>
              <a:rPr lang="ja-JP" altLang="en-US" sz="1300" dirty="0">
                <a:latin typeface="HGPｺﾞｼｯｸE" panose="020B0900000000000000" pitchFamily="50" charset="-128"/>
                <a:ea typeface="HGPｺﾞｼｯｸE" panose="020B0900000000000000" pitchFamily="50" charset="-128"/>
              </a:rPr>
              <a:t>）、措置入院患者受入病院（</a:t>
            </a:r>
            <a:r>
              <a:rPr lang="en-US" altLang="ja-JP" sz="1300" dirty="0">
                <a:latin typeface="HGPｺﾞｼｯｸE" panose="020B0900000000000000" pitchFamily="50" charset="-128"/>
                <a:ea typeface="HGPｺﾞｼｯｸE" panose="020B0900000000000000" pitchFamily="50" charset="-128"/>
              </a:rPr>
              <a:t>20</a:t>
            </a:r>
            <a:r>
              <a:rPr lang="ja-JP" altLang="en-US" sz="1300" dirty="0" smtClean="0">
                <a:latin typeface="HGPｺﾞｼｯｸE" panose="020B0900000000000000" pitchFamily="50" charset="-128"/>
                <a:ea typeface="HGPｺﾞｼｯｸE" panose="020B0900000000000000" pitchFamily="50" charset="-128"/>
              </a:rPr>
              <a:t>）、休日夜間診療所を対象</a:t>
            </a:r>
            <a:endParaRPr lang="en-US" altLang="ja-JP" sz="1300" dirty="0">
              <a:latin typeface="HGPｺﾞｼｯｸE" panose="020B0900000000000000" pitchFamily="50" charset="-128"/>
              <a:ea typeface="HGPｺﾞｼｯｸE" panose="020B0900000000000000" pitchFamily="50" charset="-128"/>
            </a:endParaRPr>
          </a:p>
        </p:txBody>
      </p:sp>
      <p:sp>
        <p:nvSpPr>
          <p:cNvPr id="24" name="テキスト ボックス 23"/>
          <p:cNvSpPr txBox="1"/>
          <p:nvPr/>
        </p:nvSpPr>
        <p:spPr>
          <a:xfrm>
            <a:off x="1835696" y="6339517"/>
            <a:ext cx="6430805" cy="492443"/>
          </a:xfrm>
          <a:prstGeom prst="rect">
            <a:avLst/>
          </a:prstGeom>
          <a:noFill/>
        </p:spPr>
        <p:txBody>
          <a:bodyPr wrap="square" rtlCol="0">
            <a:spAutoFit/>
          </a:bodyPr>
          <a:lstStyle/>
          <a:p>
            <a:r>
              <a:rPr lang="ja-JP" altLang="en-US" sz="1300" dirty="0">
                <a:latin typeface="HGPｺﾞｼｯｸE" panose="020B0900000000000000" pitchFamily="50" charset="-128"/>
                <a:ea typeface="HGPｺﾞｼｯｸE" panose="020B0900000000000000" pitchFamily="50" charset="-128"/>
              </a:rPr>
              <a:t>・厚生労働省全国一律の窓口（休日、夜間）とあわせて</a:t>
            </a:r>
            <a:r>
              <a:rPr lang="en-US" altLang="ja-JP" sz="1300" dirty="0">
                <a:latin typeface="HGPｺﾞｼｯｸE" panose="020B0900000000000000" pitchFamily="50" charset="-128"/>
                <a:ea typeface="HGPｺﾞｼｯｸE" panose="020B0900000000000000" pitchFamily="50" charset="-128"/>
              </a:rPr>
              <a:t>24</a:t>
            </a:r>
            <a:r>
              <a:rPr lang="ja-JP" altLang="en-US" sz="1300" dirty="0">
                <a:latin typeface="HGPｺﾞｼｯｸE" panose="020B0900000000000000" pitchFamily="50" charset="-128"/>
                <a:ea typeface="HGPｺﾞｼｯｸE" panose="020B0900000000000000" pitchFamily="50" charset="-128"/>
              </a:rPr>
              <a:t>時間対応が可能となるサービス</a:t>
            </a:r>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a:t>
            </a:r>
            <a:r>
              <a:rPr lang="ja-JP" altLang="en-US" sz="1300" dirty="0" smtClean="0">
                <a:latin typeface="HGPｺﾞｼｯｸE" panose="020B0900000000000000" pitchFamily="50" charset="-128"/>
                <a:ea typeface="HGPｺﾞｼｯｸE" panose="020B0900000000000000" pitchFamily="50" charset="-128"/>
              </a:rPr>
              <a:t>の提供を想定。厚生労働省の要綱発出により具体的事業内容が決定される予定</a:t>
            </a:r>
            <a:endParaRPr lang="en-US" altLang="ja-JP" sz="1300" dirty="0">
              <a:latin typeface="HGPｺﾞｼｯｸE" panose="020B0900000000000000" pitchFamily="50" charset="-128"/>
              <a:ea typeface="HGPｺﾞｼｯｸE" panose="020B0900000000000000" pitchFamily="50" charset="-128"/>
            </a:endParaRPr>
          </a:p>
        </p:txBody>
      </p:sp>
      <p:sp>
        <p:nvSpPr>
          <p:cNvPr id="25" name="タイトル 1">
            <a:extLst>
              <a:ext uri="{FF2B5EF4-FFF2-40B4-BE49-F238E27FC236}">
                <a16:creationId xmlns:a16="http://schemas.microsoft.com/office/drawing/2014/main" id="{30BE5A27-A407-4A14-A9BE-5866682C3C6B}"/>
              </a:ext>
            </a:extLst>
          </p:cNvPr>
          <p:cNvSpPr txBox="1">
            <a:spLocks/>
          </p:cNvSpPr>
          <p:nvPr/>
        </p:nvSpPr>
        <p:spPr>
          <a:xfrm>
            <a:off x="2817" y="84553"/>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３．主な取組み　 医療機関支援（</a:t>
            </a:r>
            <a:r>
              <a:rPr lang="en-US" altLang="ja-JP"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a:t>
            </a:r>
          </a:p>
        </p:txBody>
      </p:sp>
      <p:sp>
        <p:nvSpPr>
          <p:cNvPr id="16" name="正方形/長方形 15">
            <a:extLst>
              <a:ext uri="{FF2B5EF4-FFF2-40B4-BE49-F238E27FC236}">
                <a16:creationId xmlns:a16="http://schemas.microsoft.com/office/drawing/2014/main" id="{E799EA75-6C1C-40EE-97A1-9210F6960A82}"/>
              </a:ext>
            </a:extLst>
          </p:cNvPr>
          <p:cNvSpPr/>
          <p:nvPr/>
        </p:nvSpPr>
        <p:spPr>
          <a:xfrm>
            <a:off x="5359741" y="2399427"/>
            <a:ext cx="3332747" cy="231007"/>
          </a:xfrm>
          <a:prstGeom prst="rect">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3598306" y="2696403"/>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アンケート調査④</a:t>
            </a:r>
          </a:p>
        </p:txBody>
      </p:sp>
      <p:sp>
        <p:nvSpPr>
          <p:cNvPr id="27" name="正方形/長方形 26"/>
          <p:cNvSpPr/>
          <p:nvPr/>
        </p:nvSpPr>
        <p:spPr>
          <a:xfrm>
            <a:off x="3205022" y="3223309"/>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アンケート調査④</a:t>
            </a:r>
          </a:p>
        </p:txBody>
      </p:sp>
      <p:sp>
        <p:nvSpPr>
          <p:cNvPr id="28" name="正方形/長方形 27"/>
          <p:cNvSpPr/>
          <p:nvPr/>
        </p:nvSpPr>
        <p:spPr>
          <a:xfrm>
            <a:off x="5359741" y="3944311"/>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アンケート調査①</a:t>
            </a:r>
          </a:p>
        </p:txBody>
      </p:sp>
      <p:sp>
        <p:nvSpPr>
          <p:cNvPr id="30" name="正方形/長方形 29"/>
          <p:cNvSpPr/>
          <p:nvPr/>
        </p:nvSpPr>
        <p:spPr>
          <a:xfrm>
            <a:off x="7449884" y="4375653"/>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アンケート調査②</a:t>
            </a:r>
          </a:p>
        </p:txBody>
      </p:sp>
      <p:sp>
        <p:nvSpPr>
          <p:cNvPr id="6" name="スライド番号プレースホルダー 5"/>
          <p:cNvSpPr>
            <a:spLocks noGrp="1"/>
          </p:cNvSpPr>
          <p:nvPr>
            <p:ph type="sldNum" sz="quarter" idx="12"/>
          </p:nvPr>
        </p:nvSpPr>
        <p:spPr/>
        <p:txBody>
          <a:bodyPr/>
          <a:lstStyle/>
          <a:p>
            <a:fld id="{A9848611-8FAA-4BFC-BAAD-33CAF1A3E273}" type="slidenum">
              <a:rPr lang="ja-JP" altLang="en-US" smtClean="0"/>
              <a:pPr/>
              <a:t>6</a:t>
            </a:fld>
            <a:endParaRPr lang="ja-JP" altLang="en-US"/>
          </a:p>
        </p:txBody>
      </p:sp>
    </p:spTree>
    <p:extLst>
      <p:ext uri="{BB962C8B-B14F-4D97-AF65-F5344CB8AC3E}">
        <p14:creationId xmlns:p14="http://schemas.microsoft.com/office/powerpoint/2010/main" val="747266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サブタイトル 2"/>
          <p:cNvSpPr txBox="1">
            <a:spLocks/>
          </p:cNvSpPr>
          <p:nvPr/>
        </p:nvSpPr>
        <p:spPr>
          <a:xfrm>
            <a:off x="165646" y="2258171"/>
            <a:ext cx="8930803" cy="3338796"/>
          </a:xfrm>
          <a:prstGeom prst="rect">
            <a:avLst/>
          </a:prstGeom>
          <a:solidFill>
            <a:schemeClr val="accent3">
              <a:alpha val="12000"/>
            </a:schemeClr>
          </a:solid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ja-JP"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9" name="サブタイトル 2"/>
          <p:cNvSpPr txBox="1">
            <a:spLocks/>
          </p:cNvSpPr>
          <p:nvPr/>
        </p:nvSpPr>
        <p:spPr>
          <a:xfrm>
            <a:off x="76137" y="5465865"/>
            <a:ext cx="8859815" cy="128479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schemeClr val="tx1"/>
                </a:solidFill>
                <a:latin typeface="HGPｺﾞｼｯｸM" panose="020B0600000000000000" pitchFamily="50" charset="-128"/>
                <a:ea typeface="HGPｺﾞｼｯｸM" panose="020B0600000000000000" pitchFamily="50" charset="-128"/>
              </a:rPr>
              <a:t>【</a:t>
            </a:r>
            <a:r>
              <a:rPr lang="ja-JP" altLang="en-US" sz="1200" dirty="0">
                <a:solidFill>
                  <a:schemeClr val="tx1"/>
                </a:solidFill>
                <a:latin typeface="HGPｺﾞｼｯｸM" panose="020B0600000000000000" pitchFamily="50" charset="-128"/>
                <a:ea typeface="HGPｺﾞｼｯｸM" panose="020B0600000000000000" pitchFamily="50" charset="-128"/>
              </a:rPr>
              <a:t>事業スケジュール</a:t>
            </a:r>
            <a:r>
              <a:rPr lang="en-US" altLang="ja-JP" sz="1200" dirty="0">
                <a:solidFill>
                  <a:schemeClr val="tx1"/>
                </a:solidFill>
                <a:latin typeface="HGPｺﾞｼｯｸM" panose="020B0600000000000000" pitchFamily="50" charset="-128"/>
                <a:ea typeface="HGPｺﾞｼｯｸM" panose="020B0600000000000000" pitchFamily="50" charset="-128"/>
              </a:rPr>
              <a:t>】</a:t>
            </a:r>
          </a:p>
        </p:txBody>
      </p:sp>
      <p:sp>
        <p:nvSpPr>
          <p:cNvPr id="16" name="正方形/長方形 15"/>
          <p:cNvSpPr/>
          <p:nvPr/>
        </p:nvSpPr>
        <p:spPr>
          <a:xfrm>
            <a:off x="65259" y="612670"/>
            <a:ext cx="9027723" cy="1712403"/>
          </a:xfrm>
          <a:prstGeom prst="rect">
            <a:avLst/>
          </a:prstGeom>
        </p:spPr>
        <p:style>
          <a:lnRef idx="2">
            <a:schemeClr val="accent5"/>
          </a:lnRef>
          <a:fillRef idx="1">
            <a:schemeClr val="lt1"/>
          </a:fillRef>
          <a:effectRef idx="0">
            <a:schemeClr val="accent5"/>
          </a:effectRef>
          <a:fontRef idx="minor">
            <a:schemeClr val="dk1"/>
          </a:fontRef>
        </p:style>
        <p:txBody>
          <a:bodyPr rtlCol="0" anchor="t" anchorCtr="0"/>
          <a:lstStyle/>
          <a:p>
            <a:endParaRPr kumimoji="1" lang="ja-JP" altLang="en-US" dirty="0"/>
          </a:p>
        </p:txBody>
      </p:sp>
      <p:sp>
        <p:nvSpPr>
          <p:cNvPr id="28" name="角丸四角形 27"/>
          <p:cNvSpPr/>
          <p:nvPr/>
        </p:nvSpPr>
        <p:spPr>
          <a:xfrm>
            <a:off x="303199" y="1473292"/>
            <a:ext cx="893523" cy="282460"/>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200" dirty="0">
                <a:latin typeface="HGPｺﾞｼｯｸM" panose="020B0600000000000000" pitchFamily="50" charset="-128"/>
                <a:ea typeface="HGPｺﾞｼｯｸM" panose="020B0600000000000000" pitchFamily="50" charset="-128"/>
              </a:rPr>
              <a:t>対象病院</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26" name="角丸四角形 25"/>
          <p:cNvSpPr/>
          <p:nvPr/>
        </p:nvSpPr>
        <p:spPr>
          <a:xfrm>
            <a:off x="5556810" y="1466152"/>
            <a:ext cx="893523" cy="264114"/>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200" dirty="0">
                <a:latin typeface="HGPｺﾞｼｯｸM" panose="020B0600000000000000" pitchFamily="50" charset="-128"/>
                <a:ea typeface="HGPｺﾞｼｯｸM" panose="020B0600000000000000" pitchFamily="50" charset="-128"/>
              </a:rPr>
              <a:t>対応言語</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6574922" y="1425915"/>
            <a:ext cx="2114513" cy="461665"/>
          </a:xfrm>
          <a:prstGeom prst="rect">
            <a:avLst/>
          </a:prstGeom>
          <a:noFill/>
        </p:spPr>
        <p:txBody>
          <a:bodyPr wrap="square" rtlCol="0">
            <a:spAutoFit/>
          </a:bodyPr>
          <a:lstStyle/>
          <a:p>
            <a:r>
              <a:rPr kumimoji="1" lang="ja-JP" altLang="en-US" sz="1200" dirty="0">
                <a:latin typeface="HGPｺﾞｼｯｸE" panose="020B0900000000000000" pitchFamily="50" charset="-128"/>
                <a:ea typeface="HGPｺﾞｼｯｸE" panose="020B0900000000000000" pitchFamily="50" charset="-128"/>
              </a:rPr>
              <a:t>英語・中国語・韓国語</a:t>
            </a:r>
            <a:endParaRPr kumimoji="1" lang="en-US" altLang="ja-JP" sz="1200" dirty="0">
              <a:latin typeface="HGPｺﾞｼｯｸE" panose="020B0900000000000000" pitchFamily="50" charset="-128"/>
              <a:ea typeface="HGPｺﾞｼｯｸE" panose="020B0900000000000000" pitchFamily="50" charset="-128"/>
            </a:endParaRPr>
          </a:p>
          <a:p>
            <a:r>
              <a:rPr kumimoji="1" lang="ja-JP" altLang="en-US" sz="1200" dirty="0">
                <a:latin typeface="HGPｺﾞｼｯｸE" panose="020B0900000000000000" pitchFamily="50" charset="-128"/>
                <a:ea typeface="HGPｺﾞｼｯｸE" panose="020B0900000000000000" pitchFamily="50" charset="-128"/>
              </a:rPr>
              <a:t>ポルトガル語、スペイン語</a:t>
            </a:r>
          </a:p>
        </p:txBody>
      </p:sp>
      <p:sp>
        <p:nvSpPr>
          <p:cNvPr id="30" name="角丸四角形 29"/>
          <p:cNvSpPr/>
          <p:nvPr/>
        </p:nvSpPr>
        <p:spPr>
          <a:xfrm>
            <a:off x="300715" y="1934930"/>
            <a:ext cx="893523" cy="307763"/>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実施内容</a:t>
            </a:r>
          </a:p>
        </p:txBody>
      </p:sp>
      <p:sp>
        <p:nvSpPr>
          <p:cNvPr id="31" name="テキスト ボックス 30"/>
          <p:cNvSpPr txBox="1"/>
          <p:nvPr/>
        </p:nvSpPr>
        <p:spPr>
          <a:xfrm>
            <a:off x="1180778" y="1885100"/>
            <a:ext cx="6628594" cy="461665"/>
          </a:xfrm>
          <a:prstGeom prst="rect">
            <a:avLst/>
          </a:prstGeom>
          <a:noFill/>
        </p:spPr>
        <p:txBody>
          <a:bodyPr wrap="square" rtlCol="0">
            <a:spAutoFit/>
          </a:bodyPr>
          <a:lstStyle/>
          <a:p>
            <a:r>
              <a:rPr lang="ja-JP" altLang="ja-JP" sz="1200" kern="100" dirty="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rPr>
              <a:t>診療場面等、必要に応じて専用回線に</a:t>
            </a:r>
            <a:r>
              <a:rPr lang="ja-JP" altLang="ja-JP" sz="1200" kern="100" dirty="0" smtClean="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rPr>
              <a:t>電話（</a:t>
            </a:r>
            <a:r>
              <a:rPr lang="ja-JP" altLang="ja-JP" sz="1200" kern="100" dirty="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rPr>
              <a:t>通話料は医療機関負担）</a:t>
            </a:r>
            <a:endParaRPr lang="en-US" altLang="ja-JP" sz="1200" kern="100" dirty="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endParaRPr>
          </a:p>
          <a:p>
            <a:r>
              <a:rPr lang="ja-JP" altLang="ja-JP" sz="1200" kern="100" dirty="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rPr>
              <a:t>患者との間</a:t>
            </a:r>
            <a:r>
              <a:rPr lang="ja-JP" altLang="en-US" sz="1200" kern="100" dirty="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rPr>
              <a:t>で</a:t>
            </a:r>
            <a:r>
              <a:rPr lang="ja-JP" altLang="ja-JP" sz="1200" kern="100" dirty="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rPr>
              <a:t>通話での医療通訳を実施</a:t>
            </a:r>
            <a:r>
              <a:rPr lang="ja-JP" altLang="en-US" sz="1200" kern="100" dirty="0">
                <a:solidFill>
                  <a:srgbClr val="000000"/>
                </a:solidFill>
                <a:latin typeface="HGPｺﾞｼｯｸE" panose="020B0900000000000000" pitchFamily="50" charset="-128"/>
                <a:ea typeface="HGPｺﾞｼｯｸE" panose="020B0900000000000000" pitchFamily="50" charset="-128"/>
                <a:cs typeface="Meiryo UI" panose="020B0604030504040204" pitchFamily="50" charset="-128"/>
              </a:rPr>
              <a:t>（下図）</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32" name="角丸四角形 31"/>
          <p:cNvSpPr/>
          <p:nvPr/>
        </p:nvSpPr>
        <p:spPr>
          <a:xfrm>
            <a:off x="3656421" y="1487604"/>
            <a:ext cx="936196" cy="272973"/>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latin typeface="HGPｺﾞｼｯｸM" panose="020B0600000000000000" pitchFamily="50" charset="-128"/>
                <a:ea typeface="HGPｺﾞｼｯｸM" panose="020B0600000000000000" pitchFamily="50" charset="-128"/>
              </a:rPr>
              <a:t>実施方法</a:t>
            </a:r>
          </a:p>
        </p:txBody>
      </p:sp>
      <p:sp>
        <p:nvSpPr>
          <p:cNvPr id="33" name="テキスト ボックス 32"/>
          <p:cNvSpPr txBox="1"/>
          <p:nvPr/>
        </p:nvSpPr>
        <p:spPr>
          <a:xfrm>
            <a:off x="4584269" y="1473038"/>
            <a:ext cx="847952" cy="285451"/>
          </a:xfrm>
          <a:prstGeom prst="rect">
            <a:avLst/>
          </a:prstGeom>
          <a:noFill/>
        </p:spPr>
        <p:txBody>
          <a:bodyPr wrap="square" rtlCol="0">
            <a:spAutoFit/>
          </a:bodyPr>
          <a:lstStyle/>
          <a:p>
            <a:r>
              <a:rPr lang="ja-JP" altLang="en-US" sz="1200" dirty="0">
                <a:latin typeface="HGPｺﾞｼｯｸE" panose="020B0900000000000000" pitchFamily="50" charset="-128"/>
                <a:ea typeface="HGPｺﾞｼｯｸE" panose="020B0900000000000000" pitchFamily="50" charset="-128"/>
              </a:rPr>
              <a:t>２４時間</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4" name="テキスト ボックス 43"/>
          <p:cNvSpPr txBox="1"/>
          <p:nvPr/>
        </p:nvSpPr>
        <p:spPr>
          <a:xfrm>
            <a:off x="-897" y="2269627"/>
            <a:ext cx="991369" cy="295978"/>
          </a:xfrm>
          <a:prstGeom prst="rect">
            <a:avLst/>
          </a:prstGeom>
          <a:noFill/>
        </p:spPr>
        <p:txBody>
          <a:bodyPr wrap="square" rtlCol="0">
            <a:spAutoFit/>
          </a:bodyPr>
          <a:lstStyle/>
          <a:p>
            <a:pPr marL="74250" algn="just">
              <a:lnSpc>
                <a:spcPts val="1800"/>
              </a:lnSpc>
              <a:spcAft>
                <a:spcPts val="0"/>
              </a:spcAft>
            </a:pPr>
            <a:r>
              <a:rPr lang="ja-JP" altLang="en-US" sz="1200" b="1" u="sng" kern="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スキーム図</a:t>
            </a:r>
          </a:p>
        </p:txBody>
      </p:sp>
      <p:sp>
        <p:nvSpPr>
          <p:cNvPr id="46" name="テキスト ボックス 45"/>
          <p:cNvSpPr txBox="1"/>
          <p:nvPr/>
        </p:nvSpPr>
        <p:spPr>
          <a:xfrm>
            <a:off x="1196122" y="1317385"/>
            <a:ext cx="2478413" cy="646331"/>
          </a:xfrm>
          <a:prstGeom prst="rect">
            <a:avLst/>
          </a:prstGeom>
          <a:noFill/>
        </p:spPr>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救急告示医療機関</a:t>
            </a:r>
            <a:endParaRPr kumimoji="1" lang="en-US" altLang="ja-JP" sz="1200" dirty="0">
              <a:latin typeface="HGPｺﾞｼｯｸE" panose="020B0900000000000000" pitchFamily="50" charset="-128"/>
              <a:ea typeface="HGPｺﾞｼｯｸE" panose="020B0900000000000000" pitchFamily="50" charset="-128"/>
            </a:endParaRPr>
          </a:p>
          <a:p>
            <a:r>
              <a:rPr lang="ja-JP" altLang="en-US" sz="1200" dirty="0">
                <a:latin typeface="HGPｺﾞｼｯｸE" panose="020B0900000000000000" pitchFamily="50" charset="-128"/>
                <a:ea typeface="HGPｺﾞｼｯｸE" panose="020B0900000000000000" pitchFamily="50" charset="-128"/>
              </a:rPr>
              <a:t>措置入院患者</a:t>
            </a:r>
            <a:r>
              <a:rPr lang="ja-JP" altLang="en-US" sz="1200" dirty="0" smtClean="0">
                <a:latin typeface="HGPｺﾞｼｯｸE" panose="020B0900000000000000" pitchFamily="50" charset="-128"/>
                <a:ea typeface="HGPｺﾞｼｯｸE" panose="020B0900000000000000" pitchFamily="50" charset="-128"/>
              </a:rPr>
              <a:t>受入医療機関</a:t>
            </a:r>
            <a:endParaRPr lang="en-US" altLang="ja-JP" sz="1200" dirty="0" smtClean="0">
              <a:latin typeface="HGPｺﾞｼｯｸE" panose="020B0900000000000000" pitchFamily="50" charset="-128"/>
              <a:ea typeface="HGPｺﾞｼｯｸE" panose="020B0900000000000000" pitchFamily="50" charset="-128"/>
            </a:endParaRPr>
          </a:p>
          <a:p>
            <a:r>
              <a:rPr kumimoji="1" lang="ja-JP" altLang="en-US" sz="1200" dirty="0" smtClean="0">
                <a:latin typeface="HGPｺﾞｼｯｸE" panose="020B0900000000000000" pitchFamily="50" charset="-128"/>
                <a:ea typeface="HGPｺﾞｼｯｸE" panose="020B0900000000000000" pitchFamily="50" charset="-128"/>
              </a:rPr>
              <a:t>休日夜間診療所</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7" name="テキスト ボックス 46"/>
          <p:cNvSpPr txBox="1"/>
          <p:nvPr/>
        </p:nvSpPr>
        <p:spPr>
          <a:xfrm>
            <a:off x="76137" y="700671"/>
            <a:ext cx="8940258" cy="646331"/>
          </a:xfrm>
          <a:prstGeom prst="rect">
            <a:avLst/>
          </a:prstGeom>
          <a:noFill/>
        </p:spPr>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平成３０年度各医療機関にご協力いただいた実態調査の結果、外国人</a:t>
            </a:r>
            <a:r>
              <a:rPr kumimoji="1" lang="ja-JP" altLang="en-US" sz="1200" dirty="0">
                <a:latin typeface="HGPｺﾞｼｯｸE" panose="020B0900000000000000" pitchFamily="50" charset="-128"/>
                <a:ea typeface="HGPｺﾞｼｯｸE" panose="020B0900000000000000" pitchFamily="50" charset="-128"/>
              </a:rPr>
              <a:t>患者受入の際のトラブルのうち</a:t>
            </a:r>
            <a:r>
              <a:rPr kumimoji="1" lang="ja-JP" altLang="en-US" sz="1200" dirty="0" smtClean="0">
                <a:latin typeface="HGPｺﾞｼｯｸE" panose="020B0900000000000000" pitchFamily="50" charset="-128"/>
                <a:ea typeface="HGPｺﾞｼｯｸE" panose="020B0900000000000000" pitchFamily="50" charset="-128"/>
              </a:rPr>
              <a:t>、言語</a:t>
            </a:r>
            <a:r>
              <a:rPr kumimoji="1" lang="ja-JP" altLang="en-US" sz="1200" dirty="0">
                <a:latin typeface="HGPｺﾞｼｯｸE" panose="020B0900000000000000" pitchFamily="50" charset="-128"/>
                <a:ea typeface="HGPｺﾞｼｯｸE" panose="020B0900000000000000" pitchFamily="50" charset="-128"/>
              </a:rPr>
              <a:t>、コミニュケーションの</a:t>
            </a:r>
            <a:r>
              <a:rPr kumimoji="1" lang="ja-JP" altLang="en-US" sz="1200" dirty="0" smtClean="0">
                <a:latin typeface="HGPｺﾞｼｯｸE" panose="020B0900000000000000" pitchFamily="50" charset="-128"/>
                <a:ea typeface="HGPｺﾞｼｯｸE" panose="020B0900000000000000" pitchFamily="50" charset="-128"/>
              </a:rPr>
              <a:t>問題</a:t>
            </a:r>
            <a:r>
              <a:rPr lang="ja-JP" altLang="en-US" sz="1200" dirty="0" smtClean="0">
                <a:latin typeface="HGPｺﾞｼｯｸE" panose="020B0900000000000000" pitchFamily="50" charset="-128"/>
                <a:ea typeface="HGPｺﾞｼｯｸE" panose="020B0900000000000000" pitchFamily="50" charset="-128"/>
              </a:rPr>
              <a:t>が最も課題であるとの結果であったため、外国人</a:t>
            </a:r>
            <a:r>
              <a:rPr lang="ja-JP" altLang="en-US" sz="1200" dirty="0">
                <a:latin typeface="HGPｺﾞｼｯｸE" panose="020B0900000000000000" pitchFamily="50" charset="-128"/>
                <a:ea typeface="HGPｺﾞｼｯｸE" panose="020B0900000000000000" pitchFamily="50" charset="-128"/>
              </a:rPr>
              <a:t>対応について、特に即時対応が求められる救急患者及び措置入院患者について、</a:t>
            </a:r>
            <a:r>
              <a:rPr lang="ja-JP" altLang="en-US" sz="1200" dirty="0" smtClean="0">
                <a:latin typeface="HGPｺﾞｼｯｸE" panose="020B0900000000000000" pitchFamily="50" charset="-128"/>
                <a:ea typeface="HGPｺﾞｼｯｸE" panose="020B0900000000000000" pitchFamily="50" charset="-128"/>
              </a:rPr>
              <a:t>５か国語対応</a:t>
            </a:r>
            <a:r>
              <a:rPr lang="ja-JP" altLang="en-US" sz="1200" dirty="0">
                <a:latin typeface="HGPｺﾞｼｯｸE" panose="020B0900000000000000" pitchFamily="50" charset="-128"/>
                <a:ea typeface="HGPｺﾞｼｯｸE" panose="020B0900000000000000" pitchFamily="50" charset="-128"/>
              </a:rPr>
              <a:t>のコールセンターを設置、医療機関の外国人患者受入を</a:t>
            </a:r>
            <a:r>
              <a:rPr lang="ja-JP" altLang="en-US" sz="1200" dirty="0" smtClean="0">
                <a:latin typeface="HGPｺﾞｼｯｸE" panose="020B0900000000000000" pitchFamily="50" charset="-128"/>
                <a:ea typeface="HGPｺﾞｼｯｸE" panose="020B0900000000000000" pitchFamily="50" charset="-128"/>
              </a:rPr>
              <a:t>支援の一助とする。</a:t>
            </a:r>
            <a:endParaRPr lang="en-US" altLang="ja-JP" sz="1200" dirty="0">
              <a:latin typeface="HGPｺﾞｼｯｸE" panose="020B0900000000000000" pitchFamily="50" charset="-128"/>
              <a:ea typeface="HGPｺﾞｼｯｸE" panose="020B0900000000000000" pitchFamily="50" charset="-128"/>
            </a:endParaRPr>
          </a:p>
        </p:txBody>
      </p:sp>
      <p:sp>
        <p:nvSpPr>
          <p:cNvPr id="34" name="ホームベース 33"/>
          <p:cNvSpPr/>
          <p:nvPr/>
        </p:nvSpPr>
        <p:spPr>
          <a:xfrm>
            <a:off x="152724" y="5891422"/>
            <a:ext cx="2063631" cy="824145"/>
          </a:xfrm>
          <a:prstGeom prst="homePlate">
            <a:avLst>
              <a:gd name="adj" fmla="val 181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latin typeface="HGPｺﾞｼｯｸE" panose="020B0900000000000000" pitchFamily="50" charset="-128"/>
                <a:ea typeface="HGPｺﾞｼｯｸE" panose="020B0900000000000000" pitchFamily="50" charset="-128"/>
              </a:rPr>
              <a:t>4</a:t>
            </a:r>
            <a:r>
              <a:rPr lang="ja-JP" altLang="en-US" sz="1100" dirty="0" smtClean="0">
                <a:solidFill>
                  <a:schemeClr val="tx1"/>
                </a:solidFill>
                <a:latin typeface="HGPｺﾞｼｯｸE" panose="020B0900000000000000" pitchFamily="50" charset="-128"/>
                <a:ea typeface="HGPｺﾞｼｯｸE" panose="020B0900000000000000" pitchFamily="50" charset="-128"/>
              </a:rPr>
              <a:t>月よ</a:t>
            </a:r>
            <a:r>
              <a:rPr lang="ja-JP" altLang="en-US" sz="1100" dirty="0">
                <a:solidFill>
                  <a:schemeClr val="tx1"/>
                </a:solidFill>
                <a:latin typeface="HGPｺﾞｼｯｸE" panose="020B0900000000000000" pitchFamily="50" charset="-128"/>
                <a:ea typeface="HGPｺﾞｼｯｸE" panose="020B0900000000000000" pitchFamily="50" charset="-128"/>
              </a:rPr>
              <a:t>り</a:t>
            </a:r>
            <a:r>
              <a:rPr lang="ja-JP" altLang="en-US" sz="1100" dirty="0" smtClean="0">
                <a:solidFill>
                  <a:schemeClr val="tx1"/>
                </a:solidFill>
                <a:latin typeface="HGPｺﾞｼｯｸE" panose="020B0900000000000000" pitchFamily="50" charset="-128"/>
                <a:ea typeface="HGPｺﾞｼｯｸE" panose="020B0900000000000000" pitchFamily="50" charset="-128"/>
              </a:rPr>
              <a:t>サービス登録のご案内</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100" smtClean="0">
                <a:solidFill>
                  <a:schemeClr val="tx1"/>
                </a:solidFill>
                <a:latin typeface="HGPｺﾞｼｯｸE" panose="020B0900000000000000" pitchFamily="50" charset="-128"/>
                <a:ea typeface="HGPｺﾞｼｯｸE" panose="020B0900000000000000" pitchFamily="50" charset="-128"/>
              </a:rPr>
              <a:t>現在９２件程度の申請を受付</a:t>
            </a:r>
            <a:endParaRPr lang="en-US" altLang="ja-JP" sz="1100" dirty="0" smtClean="0">
              <a:solidFill>
                <a:schemeClr val="tx1"/>
              </a:solidFill>
              <a:latin typeface="HGPｺﾞｼｯｸE" panose="020B0900000000000000" pitchFamily="50" charset="-128"/>
              <a:ea typeface="HGPｺﾞｼｯｸE" panose="020B0900000000000000" pitchFamily="50" charset="-128"/>
            </a:endParaRPr>
          </a:p>
        </p:txBody>
      </p:sp>
      <p:sp>
        <p:nvSpPr>
          <p:cNvPr id="35" name="ホームベース 34"/>
          <p:cNvSpPr/>
          <p:nvPr/>
        </p:nvSpPr>
        <p:spPr>
          <a:xfrm>
            <a:off x="2216355" y="5871487"/>
            <a:ext cx="6473080" cy="818139"/>
          </a:xfrm>
          <a:prstGeom prst="homePlate">
            <a:avLst>
              <a:gd name="adj" fmla="val 20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latin typeface="HGPｺﾞｼｯｸE" panose="020B0900000000000000" pitchFamily="50" charset="-128"/>
                <a:ea typeface="HGPｺﾞｼｯｸE" panose="020B0900000000000000" pitchFamily="50" charset="-128"/>
              </a:rPr>
              <a:t>6</a:t>
            </a:r>
            <a:r>
              <a:rPr kumimoji="1" lang="ja-JP" altLang="en-US" sz="1100" dirty="0" smtClean="0">
                <a:solidFill>
                  <a:schemeClr val="tx1"/>
                </a:solidFill>
                <a:latin typeface="HGPｺﾞｼｯｸE" panose="020B0900000000000000" pitchFamily="50" charset="-128"/>
                <a:ea typeface="HGPｺﾞｼｯｸE" panose="020B0900000000000000" pitchFamily="50" charset="-128"/>
              </a:rPr>
              <a:t>月サービス開始</a:t>
            </a:r>
            <a:r>
              <a:rPr lang="ja-JP" altLang="en-US" sz="1100" dirty="0" smtClean="0">
                <a:solidFill>
                  <a:schemeClr val="tx1"/>
                </a:solidFill>
                <a:latin typeface="HGPｺﾞｼｯｸE" panose="020B0900000000000000" pitchFamily="50" charset="-128"/>
                <a:ea typeface="HGPｺﾞｼｯｸE" panose="020B0900000000000000" pitchFamily="50" charset="-128"/>
              </a:rPr>
              <a:t>予定　</a:t>
            </a:r>
            <a:r>
              <a:rPr lang="en-US" altLang="ja-JP" sz="1100" dirty="0" smtClean="0">
                <a:solidFill>
                  <a:schemeClr val="tx1"/>
                </a:solidFill>
                <a:latin typeface="HGPｺﾞｼｯｸE" panose="020B0900000000000000" pitchFamily="50" charset="-128"/>
                <a:ea typeface="HGPｺﾞｼｯｸE" panose="020B0900000000000000" pitchFamily="50" charset="-128"/>
              </a:rPr>
              <a:t>G20</a:t>
            </a:r>
            <a:r>
              <a:rPr lang="ja-JP" altLang="en-US" sz="1100" dirty="0" smtClean="0">
                <a:solidFill>
                  <a:schemeClr val="tx1"/>
                </a:solidFill>
                <a:latin typeface="HGPｺﾞｼｯｸE" panose="020B0900000000000000" pitchFamily="50" charset="-128"/>
                <a:ea typeface="HGPｺﾞｼｯｸE" panose="020B0900000000000000" pitchFamily="50" charset="-128"/>
              </a:rPr>
              <a:t>開催前のサービス開始。登録手続きは通年受付</a:t>
            </a:r>
            <a:endParaRPr kumimoji="1" lang="en-US" altLang="ja-JP" sz="1100" dirty="0">
              <a:solidFill>
                <a:schemeClr val="tx1"/>
              </a:solidFill>
              <a:latin typeface="HGPｺﾞｼｯｸE" panose="020B0900000000000000" pitchFamily="50" charset="-128"/>
              <a:ea typeface="HGPｺﾞｼｯｸE" panose="020B0900000000000000" pitchFamily="50" charset="-128"/>
            </a:endParaRPr>
          </a:p>
        </p:txBody>
      </p:sp>
      <p:pic>
        <p:nvPicPr>
          <p:cNvPr id="25" name="図 24" descr="病院・医院の建物イラスト（医療）">
            <a:extLst>
              <a:ext uri="{FF2B5EF4-FFF2-40B4-BE49-F238E27FC236}">
                <a16:creationId xmlns:a16="http://schemas.microsoft.com/office/drawing/2014/main" id="{302BA916-DED4-4D1C-B684-E055ED387E8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980" y="2663793"/>
            <a:ext cx="1300930" cy="1681017"/>
          </a:xfrm>
          <a:prstGeom prst="rect">
            <a:avLst/>
          </a:prstGeom>
          <a:noFill/>
          <a:ln>
            <a:noFill/>
          </a:ln>
        </p:spPr>
      </p:pic>
      <p:sp>
        <p:nvSpPr>
          <p:cNvPr id="37" name="テキスト ボックス 2">
            <a:extLst>
              <a:ext uri="{FF2B5EF4-FFF2-40B4-BE49-F238E27FC236}">
                <a16:creationId xmlns:a16="http://schemas.microsoft.com/office/drawing/2014/main" id="{329650FF-9FB7-41C8-8D52-D812890D3D35}"/>
              </a:ext>
            </a:extLst>
          </p:cNvPr>
          <p:cNvSpPr txBox="1">
            <a:spLocks noChangeArrowheads="1"/>
          </p:cNvSpPr>
          <p:nvPr/>
        </p:nvSpPr>
        <p:spPr bwMode="auto">
          <a:xfrm>
            <a:off x="158722" y="4188384"/>
            <a:ext cx="1069409" cy="4001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lnSpc>
                <a:spcPts val="1200"/>
              </a:lnSpc>
              <a:spcAft>
                <a:spcPts val="0"/>
              </a:spcAft>
            </a:pPr>
            <a:r>
              <a:rPr lang="ja-JP" altLang="en-US"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救急告示病院</a:t>
            </a:r>
            <a:r>
              <a:rPr lang="ja-JP"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等</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pic>
        <p:nvPicPr>
          <p:cNvPr id="38" name="図 37" descr="オペレーターの表情イラスト「笑顔」">
            <a:extLst>
              <a:ext uri="{FF2B5EF4-FFF2-40B4-BE49-F238E27FC236}">
                <a16:creationId xmlns:a16="http://schemas.microsoft.com/office/drawing/2014/main" id="{3559AF64-23D7-468E-8D09-62765725C65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1985" y="3220595"/>
            <a:ext cx="856997" cy="1131917"/>
          </a:xfrm>
          <a:prstGeom prst="rect">
            <a:avLst/>
          </a:prstGeom>
          <a:noFill/>
          <a:ln>
            <a:noFill/>
          </a:ln>
        </p:spPr>
      </p:pic>
      <p:pic>
        <p:nvPicPr>
          <p:cNvPr id="39" name="図 38" descr="問診のイラスト（女医）">
            <a:extLst>
              <a:ext uri="{FF2B5EF4-FFF2-40B4-BE49-F238E27FC236}">
                <a16:creationId xmlns:a16="http://schemas.microsoft.com/office/drawing/2014/main" id="{C7ABAEDE-4D51-4D29-819E-1CB9DEA8A8D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4807" y="3172042"/>
            <a:ext cx="1356054" cy="1481125"/>
          </a:xfrm>
          <a:prstGeom prst="rect">
            <a:avLst/>
          </a:prstGeom>
          <a:noFill/>
          <a:ln>
            <a:noFill/>
          </a:ln>
        </p:spPr>
      </p:pic>
      <p:sp>
        <p:nvSpPr>
          <p:cNvPr id="40" name="下カーブ矢印 6">
            <a:extLst>
              <a:ext uri="{FF2B5EF4-FFF2-40B4-BE49-F238E27FC236}">
                <a16:creationId xmlns:a16="http://schemas.microsoft.com/office/drawing/2014/main" id="{CD464B3B-22CE-43C8-80F4-287B97D06E8B}"/>
              </a:ext>
            </a:extLst>
          </p:cNvPr>
          <p:cNvSpPr/>
          <p:nvPr/>
        </p:nvSpPr>
        <p:spPr>
          <a:xfrm>
            <a:off x="2457854" y="2626060"/>
            <a:ext cx="4972199" cy="6141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1" name="テキスト ボックス 8">
            <a:extLst>
              <a:ext uri="{FF2B5EF4-FFF2-40B4-BE49-F238E27FC236}">
                <a16:creationId xmlns:a16="http://schemas.microsoft.com/office/drawing/2014/main" id="{F9BA0B5D-0E8F-4D64-8C10-F0BCDF3DFED7}"/>
              </a:ext>
            </a:extLst>
          </p:cNvPr>
          <p:cNvSpPr txBox="1">
            <a:spLocks noChangeArrowheads="1"/>
          </p:cNvSpPr>
          <p:nvPr/>
        </p:nvSpPr>
        <p:spPr bwMode="auto">
          <a:xfrm>
            <a:off x="6990070" y="4300050"/>
            <a:ext cx="848912"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ts val="1200"/>
              </a:lnSpc>
              <a:spcAft>
                <a:spcPts val="0"/>
              </a:spcAft>
            </a:pPr>
            <a:r>
              <a:rPr lang="ja-JP"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通　</a:t>
            </a:r>
            <a:r>
              <a:rPr lang="ja-JP" sz="1050" kern="100" dirty="0" smtClean="0">
                <a:effectLst/>
                <a:latin typeface="HGPｺﾞｼｯｸE" panose="020B0900000000000000" pitchFamily="50" charset="-128"/>
                <a:ea typeface="HGPｺﾞｼｯｸE" panose="020B0900000000000000" pitchFamily="50" charset="-128"/>
                <a:cs typeface="Meiryo UI" panose="020B0604030504040204" pitchFamily="50" charset="-128"/>
              </a:rPr>
              <a:t>訳</a:t>
            </a:r>
            <a:r>
              <a:rPr lang="ja-JP" altLang="en-US" sz="1050" kern="100" dirty="0" smtClean="0">
                <a:effectLst/>
                <a:latin typeface="HGPｺﾞｼｯｸE" panose="020B0900000000000000" pitchFamily="50" charset="-128"/>
                <a:ea typeface="HGPｺﾞｼｯｸE" panose="020B0900000000000000" pitchFamily="50" charset="-128"/>
                <a:cs typeface="Meiryo UI" panose="020B0604030504040204" pitchFamily="50" charset="-128"/>
              </a:rPr>
              <a:t>　者</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42" name="テキスト ボックス 9">
            <a:extLst>
              <a:ext uri="{FF2B5EF4-FFF2-40B4-BE49-F238E27FC236}">
                <a16:creationId xmlns:a16="http://schemas.microsoft.com/office/drawing/2014/main" id="{425EC165-D093-48FA-A2D8-7889DCC884BB}"/>
              </a:ext>
            </a:extLst>
          </p:cNvPr>
          <p:cNvSpPr txBox="1">
            <a:spLocks noChangeArrowheads="1"/>
          </p:cNvSpPr>
          <p:nvPr/>
        </p:nvSpPr>
        <p:spPr bwMode="auto">
          <a:xfrm>
            <a:off x="4285639" y="2429787"/>
            <a:ext cx="1146582"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ts val="1200"/>
              </a:lnSpc>
              <a:spcAft>
                <a:spcPts val="0"/>
              </a:spcAft>
            </a:pPr>
            <a:r>
              <a:rPr lang="ja-JP" sz="1050" kern="100">
                <a:effectLst/>
                <a:latin typeface="HGPｺﾞｼｯｸE" panose="020B0900000000000000" pitchFamily="50" charset="-128"/>
                <a:ea typeface="HGPｺﾞｼｯｸE" panose="020B0900000000000000" pitchFamily="50" charset="-128"/>
                <a:cs typeface="Meiryo UI" panose="020B0604030504040204" pitchFamily="50" charset="-128"/>
              </a:rPr>
              <a:t>①　通訳依頼</a:t>
            </a:r>
            <a:endParaRPr lang="ja-JP" sz="105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cxnSp>
        <p:nvCxnSpPr>
          <p:cNvPr id="49" name="直線矢印コネクタ 48">
            <a:extLst>
              <a:ext uri="{FF2B5EF4-FFF2-40B4-BE49-F238E27FC236}">
                <a16:creationId xmlns:a16="http://schemas.microsoft.com/office/drawing/2014/main" id="{3374D9F0-A361-4679-82B8-8E3C59F6C4C8}"/>
              </a:ext>
            </a:extLst>
          </p:cNvPr>
          <p:cNvCxnSpPr/>
          <p:nvPr/>
        </p:nvCxnSpPr>
        <p:spPr>
          <a:xfrm>
            <a:off x="3272617" y="3815690"/>
            <a:ext cx="3541176" cy="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DDB383C0-6DEA-4DBF-86BF-15F242F27404}"/>
              </a:ext>
            </a:extLst>
          </p:cNvPr>
          <p:cNvCxnSpPr/>
          <p:nvPr/>
        </p:nvCxnSpPr>
        <p:spPr>
          <a:xfrm flipH="1">
            <a:off x="3272617" y="3996315"/>
            <a:ext cx="3527946" cy="0"/>
          </a:xfrm>
          <a:prstGeom prst="straightConnector1">
            <a:avLst/>
          </a:prstGeom>
          <a:noFill/>
          <a:ln w="28575" cap="flat" cmpd="sng" algn="ctr">
            <a:solidFill>
              <a:sysClr val="windowText" lastClr="000000"/>
            </a:solidFill>
            <a:prstDash val="dash"/>
            <a:tailEnd type="arrow"/>
          </a:ln>
          <a:effectLst/>
        </p:spPr>
      </p:cxnSp>
      <p:sp>
        <p:nvSpPr>
          <p:cNvPr id="51" name="テキスト ボックス 13">
            <a:extLst>
              <a:ext uri="{FF2B5EF4-FFF2-40B4-BE49-F238E27FC236}">
                <a16:creationId xmlns:a16="http://schemas.microsoft.com/office/drawing/2014/main" id="{A6B7D3BC-6567-4B52-B554-48DDB804B32B}"/>
              </a:ext>
            </a:extLst>
          </p:cNvPr>
          <p:cNvSpPr txBox="1">
            <a:spLocks noChangeArrowheads="1"/>
          </p:cNvSpPr>
          <p:nvPr/>
        </p:nvSpPr>
        <p:spPr bwMode="auto">
          <a:xfrm>
            <a:off x="4220753" y="3370148"/>
            <a:ext cx="1356054"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lnSpc>
                <a:spcPts val="1200"/>
              </a:lnSpc>
              <a:spcAft>
                <a:spcPts val="0"/>
              </a:spcAft>
            </a:pPr>
            <a:r>
              <a:rPr lang="ja-JP" sz="1050" kern="100">
                <a:effectLst/>
                <a:latin typeface="HGPｺﾞｼｯｸE" panose="020B0900000000000000" pitchFamily="50" charset="-128"/>
                <a:ea typeface="HGPｺﾞｼｯｸE" panose="020B0900000000000000" pitchFamily="50" charset="-128"/>
                <a:cs typeface="Meiryo UI" panose="020B0604030504040204" pitchFamily="50" charset="-128"/>
              </a:rPr>
              <a:t>問診内容を伝える</a:t>
            </a:r>
            <a:endParaRPr lang="ja-JP" sz="105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52" name="テキスト ボックス 15">
            <a:extLst>
              <a:ext uri="{FF2B5EF4-FFF2-40B4-BE49-F238E27FC236}">
                <a16:creationId xmlns:a16="http://schemas.microsoft.com/office/drawing/2014/main" id="{53FA6999-A84E-4FE0-AF4F-0BA70C92D037}"/>
              </a:ext>
            </a:extLst>
          </p:cNvPr>
          <p:cNvSpPr txBox="1">
            <a:spLocks noChangeArrowheads="1"/>
          </p:cNvSpPr>
          <p:nvPr/>
        </p:nvSpPr>
        <p:spPr bwMode="auto">
          <a:xfrm>
            <a:off x="4220753" y="4092648"/>
            <a:ext cx="1356054"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lnSpc>
                <a:spcPts val="1200"/>
              </a:lnSpc>
              <a:spcAft>
                <a:spcPts val="0"/>
              </a:spcAft>
            </a:pPr>
            <a:r>
              <a:rPr lang="ja-JP" sz="1050" kern="100">
                <a:effectLst/>
                <a:latin typeface="HGPｺﾞｼｯｸE" panose="020B0900000000000000" pitchFamily="50" charset="-128"/>
                <a:ea typeface="HGPｺﾞｼｯｸE" panose="020B0900000000000000" pitchFamily="50" charset="-128"/>
                <a:cs typeface="Meiryo UI" panose="020B0604030504040204" pitchFamily="50" charset="-128"/>
              </a:rPr>
              <a:t>通訳内容を伝える</a:t>
            </a:r>
            <a:endParaRPr lang="ja-JP" sz="105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pic>
        <p:nvPicPr>
          <p:cNvPr id="53" name="図 52" descr="携帯電話のイラスト（ガラパゴス携帯）">
            <a:extLst>
              <a:ext uri="{FF2B5EF4-FFF2-40B4-BE49-F238E27FC236}">
                <a16:creationId xmlns:a16="http://schemas.microsoft.com/office/drawing/2014/main" id="{443FA3D8-7F3C-41F7-84AB-35F2741BD3C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210" y="3389648"/>
            <a:ext cx="749688" cy="924800"/>
          </a:xfrm>
          <a:prstGeom prst="rect">
            <a:avLst/>
          </a:prstGeom>
          <a:noFill/>
          <a:ln>
            <a:noFill/>
          </a:ln>
        </p:spPr>
      </p:pic>
      <p:sp>
        <p:nvSpPr>
          <p:cNvPr id="54" name="テキスト ボックス 17">
            <a:extLst>
              <a:ext uri="{FF2B5EF4-FFF2-40B4-BE49-F238E27FC236}">
                <a16:creationId xmlns:a16="http://schemas.microsoft.com/office/drawing/2014/main" id="{DCEFF1CD-A0CE-4F0D-902F-F7B2C8205661}"/>
              </a:ext>
            </a:extLst>
          </p:cNvPr>
          <p:cNvSpPr txBox="1">
            <a:spLocks noChangeArrowheads="1"/>
          </p:cNvSpPr>
          <p:nvPr/>
        </p:nvSpPr>
        <p:spPr bwMode="auto">
          <a:xfrm>
            <a:off x="1795914" y="4280858"/>
            <a:ext cx="2193941" cy="8617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lnSpc>
                <a:spcPts val="1200"/>
              </a:lnSpc>
              <a:spcAft>
                <a:spcPts val="0"/>
              </a:spcAft>
            </a:pPr>
            <a:r>
              <a:rPr lang="ja-JP"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電話を</a:t>
            </a:r>
            <a:r>
              <a:rPr lang="ja-JP" sz="1050" kern="100" dirty="0" smtClean="0">
                <a:effectLst/>
                <a:latin typeface="HGPｺﾞｼｯｸE" panose="020B0900000000000000" pitchFamily="50" charset="-128"/>
                <a:ea typeface="HGPｺﾞｼｯｸE" panose="020B0900000000000000" pitchFamily="50" charset="-128"/>
                <a:cs typeface="Meiryo UI" panose="020B0604030504040204" pitchFamily="50" charset="-128"/>
              </a:rPr>
              <a:t>受渡し</a:t>
            </a:r>
            <a:r>
              <a:rPr lang="ja-JP" altLang="en-US" sz="1050" kern="100" dirty="0" smtClean="0">
                <a:effectLst/>
                <a:latin typeface="HGPｺﾞｼｯｸE" panose="020B0900000000000000" pitchFamily="50" charset="-128"/>
                <a:ea typeface="HGPｺﾞｼｯｸE" panose="020B0900000000000000" pitchFamily="50" charset="-128"/>
                <a:cs typeface="Meiryo UI" panose="020B0604030504040204" pitchFamily="50" charset="-128"/>
              </a:rPr>
              <a:t>し</a:t>
            </a:r>
            <a:r>
              <a:rPr lang="ja-JP" sz="1050" kern="100" dirty="0" smtClean="0">
                <a:effectLst/>
                <a:latin typeface="HGPｺﾞｼｯｸE" panose="020B0900000000000000" pitchFamily="50" charset="-128"/>
                <a:ea typeface="HGPｺﾞｼｯｸE" panose="020B0900000000000000" pitchFamily="50" charset="-128"/>
                <a:cs typeface="Meiryo UI" panose="020B0604030504040204" pitchFamily="50" charset="-128"/>
              </a:rPr>
              <a:t>ながら</a:t>
            </a:r>
            <a:r>
              <a:rPr lang="ja-JP"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の</a:t>
            </a:r>
            <a:r>
              <a:rPr lang="en-US"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2</a:t>
            </a:r>
            <a:r>
              <a:rPr lang="ja-JP"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者通話</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lnSpc>
                <a:spcPts val="1200"/>
              </a:lnSpc>
              <a:spcAft>
                <a:spcPts val="0"/>
              </a:spcAft>
            </a:pPr>
            <a:r>
              <a:rPr lang="ja-JP" altLang="en-US" sz="1050" kern="100" dirty="0" smtClean="0">
                <a:latin typeface="HGPｺﾞｼｯｸE" panose="020B0900000000000000" pitchFamily="50" charset="-128"/>
                <a:ea typeface="HGPｺﾞｼｯｸE" panose="020B0900000000000000" pitchFamily="50" charset="-128"/>
                <a:cs typeface="Meiryo UI" panose="020B0604030504040204" pitchFamily="50" charset="-128"/>
              </a:rPr>
              <a:t>その</a:t>
            </a:r>
            <a:r>
              <a:rPr lang="ja-JP" altLang="en-US" sz="1050" kern="100" dirty="0">
                <a:latin typeface="HGPｺﾞｼｯｸE" panose="020B0900000000000000" pitchFamily="50" charset="-128"/>
                <a:ea typeface="HGPｺﾞｼｯｸE" panose="020B0900000000000000" pitchFamily="50" charset="-128"/>
                <a:cs typeface="Meiryo UI" panose="020B0604030504040204" pitchFamily="50" charset="-128"/>
              </a:rPr>
              <a:t>他</a:t>
            </a:r>
            <a:r>
              <a:rPr lang="ja-JP" sz="1050" kern="100" dirty="0" smtClean="0">
                <a:effectLst/>
                <a:latin typeface="HGPｺﾞｼｯｸE" panose="020B0900000000000000" pitchFamily="50" charset="-128"/>
                <a:ea typeface="HGPｺﾞｼｯｸE" panose="020B0900000000000000" pitchFamily="50" charset="-128"/>
                <a:cs typeface="Meiryo UI" panose="020B0604030504040204" pitchFamily="50" charset="-128"/>
              </a:rPr>
              <a:t>、</a:t>
            </a:r>
            <a:r>
              <a:rPr lang="ja-JP" sz="1050" kern="100" dirty="0">
                <a:effectLst/>
                <a:latin typeface="HGPｺﾞｼｯｸE" panose="020B0900000000000000" pitchFamily="50" charset="-128"/>
                <a:ea typeface="HGPｺﾞｼｯｸE" panose="020B0900000000000000" pitchFamily="50" charset="-128"/>
                <a:cs typeface="Meiryo UI" panose="020B0604030504040204" pitchFamily="50" charset="-128"/>
              </a:rPr>
              <a:t>スピーカー</a:t>
            </a:r>
            <a:r>
              <a:rPr lang="ja-JP" sz="1050" kern="100" dirty="0" smtClean="0">
                <a:effectLst/>
                <a:latin typeface="HGPｺﾞｼｯｸE" panose="020B0900000000000000" pitchFamily="50" charset="-128"/>
                <a:ea typeface="HGPｺﾞｼｯｸE" panose="020B0900000000000000" pitchFamily="50" charset="-128"/>
                <a:cs typeface="Meiryo UI" panose="020B0604030504040204" pitchFamily="50" charset="-128"/>
              </a:rPr>
              <a:t>機能</a:t>
            </a:r>
            <a:r>
              <a:rPr lang="ja-JP" altLang="en-US" sz="1050" kern="100" dirty="0" smtClean="0">
                <a:latin typeface="HGPｺﾞｼｯｸE" panose="020B0900000000000000" pitchFamily="50" charset="-128"/>
                <a:ea typeface="HGPｺﾞｼｯｸE" panose="020B0900000000000000" pitchFamily="50" charset="-128"/>
                <a:cs typeface="Meiryo UI" panose="020B0604030504040204" pitchFamily="50" charset="-128"/>
              </a:rPr>
              <a:t>、</a:t>
            </a:r>
            <a:r>
              <a:rPr lang="en-US" altLang="ja-JP" sz="1050" kern="100" dirty="0" smtClean="0">
                <a:latin typeface="HGPｺﾞｼｯｸE" panose="020B0900000000000000" pitchFamily="50" charset="-128"/>
                <a:ea typeface="HGPｺﾞｼｯｸE" panose="020B0900000000000000" pitchFamily="50" charset="-128"/>
                <a:cs typeface="Meiryo UI" panose="020B0604030504040204" pitchFamily="50" charset="-128"/>
              </a:rPr>
              <a:t>3</a:t>
            </a:r>
            <a:r>
              <a:rPr lang="ja-JP" altLang="en-US" sz="1050" kern="100" dirty="0" smtClean="0">
                <a:latin typeface="HGPｺﾞｼｯｸE" panose="020B0900000000000000" pitchFamily="50" charset="-128"/>
                <a:ea typeface="HGPｺﾞｼｯｸE" panose="020B0900000000000000" pitchFamily="50" charset="-128"/>
                <a:cs typeface="Meiryo UI" panose="020B0604030504040204" pitchFamily="50" charset="-128"/>
              </a:rPr>
              <a:t>者通話、</a:t>
            </a:r>
            <a:r>
              <a:rPr lang="ja-JP" altLang="en-US" sz="105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タブレットの導入等具体的なツール提供の在り方については、事業者決定後の詳細確定。</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24" name="下カーブ矢印 4">
            <a:extLst>
              <a:ext uri="{FF2B5EF4-FFF2-40B4-BE49-F238E27FC236}">
                <a16:creationId xmlns:a16="http://schemas.microsoft.com/office/drawing/2014/main" id="{D7DF60F2-9E16-40B7-871D-637752EC7B5A}"/>
              </a:ext>
            </a:extLst>
          </p:cNvPr>
          <p:cNvSpPr/>
          <p:nvPr/>
        </p:nvSpPr>
        <p:spPr>
          <a:xfrm rot="10312045">
            <a:off x="3116950" y="4921611"/>
            <a:ext cx="4291453" cy="440419"/>
          </a:xfrm>
          <a:prstGeom prst="curvedDown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48" name="テキスト ボックス 10">
            <a:extLst>
              <a:ext uri="{FF2B5EF4-FFF2-40B4-BE49-F238E27FC236}">
                <a16:creationId xmlns:a16="http://schemas.microsoft.com/office/drawing/2014/main" id="{887D772B-69A3-446D-B304-264EB74E346F}"/>
              </a:ext>
            </a:extLst>
          </p:cNvPr>
          <p:cNvSpPr txBox="1">
            <a:spLocks noChangeArrowheads="1"/>
          </p:cNvSpPr>
          <p:nvPr/>
        </p:nvSpPr>
        <p:spPr bwMode="auto">
          <a:xfrm>
            <a:off x="4285639" y="5079967"/>
            <a:ext cx="1146582"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ts val="1200"/>
              </a:lnSpc>
              <a:spcAft>
                <a:spcPts val="0"/>
              </a:spcAft>
            </a:pPr>
            <a:r>
              <a:rPr lang="ja-JP" sz="1050" kern="100">
                <a:effectLst/>
                <a:latin typeface="HGPｺﾞｼｯｸE" panose="020B0900000000000000" pitchFamily="50" charset="-128"/>
                <a:ea typeface="HGPｺﾞｼｯｸE" panose="020B0900000000000000" pitchFamily="50" charset="-128"/>
                <a:cs typeface="Meiryo UI" panose="020B0604030504040204" pitchFamily="50" charset="-128"/>
              </a:rPr>
              <a:t>②　通　訳</a:t>
            </a:r>
            <a:endParaRPr lang="ja-JP" sz="1050" kern="10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55" name="テキスト ボックス 17">
            <a:extLst>
              <a:ext uri="{FF2B5EF4-FFF2-40B4-BE49-F238E27FC236}">
                <a16:creationId xmlns:a16="http://schemas.microsoft.com/office/drawing/2014/main" id="{A55751C6-2596-4F58-8744-0D44D9B919A5}"/>
              </a:ext>
            </a:extLst>
          </p:cNvPr>
          <p:cNvSpPr txBox="1">
            <a:spLocks noChangeArrowheads="1"/>
          </p:cNvSpPr>
          <p:nvPr/>
        </p:nvSpPr>
        <p:spPr bwMode="auto">
          <a:xfrm>
            <a:off x="7740352" y="2810631"/>
            <a:ext cx="1195600" cy="7386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r>
              <a:rPr lang="ja-JP" altLang="en-US" sz="1050" dirty="0">
                <a:latin typeface="HGPｺﾞｼｯｸE" panose="020B0900000000000000" pitchFamily="50" charset="-128"/>
                <a:ea typeface="HGPｺﾞｼｯｸE" panose="020B0900000000000000" pitchFamily="50" charset="-128"/>
              </a:rPr>
              <a:t>英語・中国語・</a:t>
            </a:r>
            <a:endParaRPr lang="en-US" altLang="ja-JP" sz="1050" dirty="0">
              <a:latin typeface="HGPｺﾞｼｯｸE" panose="020B0900000000000000" pitchFamily="50" charset="-128"/>
              <a:ea typeface="HGPｺﾞｼｯｸE" panose="020B0900000000000000" pitchFamily="50" charset="-128"/>
            </a:endParaRPr>
          </a:p>
          <a:p>
            <a:r>
              <a:rPr lang="ja-JP" altLang="en-US" sz="1050" dirty="0">
                <a:latin typeface="HGPｺﾞｼｯｸE" panose="020B0900000000000000" pitchFamily="50" charset="-128"/>
                <a:ea typeface="HGPｺﾞｼｯｸE" panose="020B0900000000000000" pitchFamily="50" charset="-128"/>
              </a:rPr>
              <a:t>韓国語</a:t>
            </a:r>
            <a:endParaRPr lang="en-US" altLang="ja-JP" sz="1050" dirty="0">
              <a:latin typeface="HGPｺﾞｼｯｸE" panose="020B0900000000000000" pitchFamily="50" charset="-128"/>
              <a:ea typeface="HGPｺﾞｼｯｸE" panose="020B0900000000000000" pitchFamily="50" charset="-128"/>
            </a:endParaRPr>
          </a:p>
          <a:p>
            <a:r>
              <a:rPr lang="ja-JP" altLang="en-US" sz="1050" dirty="0">
                <a:latin typeface="HGPｺﾞｼｯｸE" panose="020B0900000000000000" pitchFamily="50" charset="-128"/>
                <a:ea typeface="HGPｺﾞｼｯｸE" panose="020B0900000000000000" pitchFamily="50" charset="-128"/>
              </a:rPr>
              <a:t>ポルトガル語、</a:t>
            </a:r>
            <a:endParaRPr lang="en-US" altLang="ja-JP" sz="1050" dirty="0">
              <a:latin typeface="HGPｺﾞｼｯｸE" panose="020B0900000000000000" pitchFamily="50" charset="-128"/>
              <a:ea typeface="HGPｺﾞｼｯｸE" panose="020B0900000000000000" pitchFamily="50" charset="-128"/>
            </a:endParaRPr>
          </a:p>
          <a:p>
            <a:r>
              <a:rPr lang="ja-JP" altLang="en-US" sz="1050" dirty="0">
                <a:latin typeface="HGPｺﾞｼｯｸE" panose="020B0900000000000000" pitchFamily="50" charset="-128"/>
                <a:ea typeface="HGPｺﾞｼｯｸE" panose="020B0900000000000000" pitchFamily="50" charset="-128"/>
              </a:rPr>
              <a:t>スペイン語</a:t>
            </a:r>
          </a:p>
        </p:txBody>
      </p:sp>
      <p:sp>
        <p:nvSpPr>
          <p:cNvPr id="36" name="タイトル 1">
            <a:extLst>
              <a:ext uri="{FF2B5EF4-FFF2-40B4-BE49-F238E27FC236}">
                <a16:creationId xmlns:a16="http://schemas.microsoft.com/office/drawing/2014/main" id="{30BE5A27-A407-4A14-A9BE-5866682C3C6B}"/>
              </a:ext>
            </a:extLst>
          </p:cNvPr>
          <p:cNvSpPr txBox="1">
            <a:spLocks/>
          </p:cNvSpPr>
          <p:nvPr/>
        </p:nvSpPr>
        <p:spPr>
          <a:xfrm>
            <a:off x="2817" y="84553"/>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p:txBody>
      </p:sp>
      <p:sp>
        <p:nvSpPr>
          <p:cNvPr id="43" name="タイトル 1">
            <a:extLst>
              <a:ext uri="{FF2B5EF4-FFF2-40B4-BE49-F238E27FC236}">
                <a16:creationId xmlns:a16="http://schemas.microsoft.com/office/drawing/2014/main" id="{30BE5A27-A407-4A14-A9BE-5866682C3C6B}"/>
              </a:ext>
            </a:extLst>
          </p:cNvPr>
          <p:cNvSpPr txBox="1">
            <a:spLocks/>
          </p:cNvSpPr>
          <p:nvPr/>
        </p:nvSpPr>
        <p:spPr>
          <a:xfrm>
            <a:off x="-167549" y="43931"/>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4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★１：多言語医療通訳サービス事業の概要</a:t>
            </a:r>
            <a:endPar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6450333" y="6355015"/>
            <a:ext cx="2133600" cy="365125"/>
          </a:xfrm>
        </p:spPr>
        <p:txBody>
          <a:bodyPr/>
          <a:lstStyle/>
          <a:p>
            <a:fld id="{A9848611-8FAA-4BFC-BAAD-33CAF1A3E273}" type="slidenum">
              <a:rPr kumimoji="1" lang="ja-JP" altLang="en-US" sz="1800" smtClean="0">
                <a:solidFill>
                  <a:srgbClr val="0070C0"/>
                </a:solidFill>
              </a:rPr>
              <a:t>7</a:t>
            </a:fld>
            <a:endParaRPr kumimoji="1" lang="ja-JP" altLang="en-US" sz="1800" dirty="0">
              <a:solidFill>
                <a:srgbClr val="0070C0"/>
              </a:solidFill>
            </a:endParaRPr>
          </a:p>
        </p:txBody>
      </p:sp>
    </p:spTree>
    <p:extLst>
      <p:ext uri="{BB962C8B-B14F-4D97-AF65-F5344CB8AC3E}">
        <p14:creationId xmlns:p14="http://schemas.microsoft.com/office/powerpoint/2010/main" val="2306618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
            <a:extLst>
              <a:ext uri="{FF2B5EF4-FFF2-40B4-BE49-F238E27FC236}">
                <a16:creationId xmlns:a16="http://schemas.microsoft.com/office/drawing/2014/main" id="{77D78C8B-7190-4F9F-BF24-FAD4DFE9F181}"/>
              </a:ext>
            </a:extLst>
          </p:cNvPr>
          <p:cNvSpPr txBox="1">
            <a:spLocks/>
          </p:cNvSpPr>
          <p:nvPr/>
        </p:nvSpPr>
        <p:spPr>
          <a:xfrm>
            <a:off x="127175" y="720064"/>
            <a:ext cx="8892000" cy="86400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大阪府の外国人医療体制の要となる拠点医療機関候補・地域拠点医療機関への支援を実施</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67" name="テキスト ボックス 66">
            <a:extLst>
              <a:ext uri="{FF2B5EF4-FFF2-40B4-BE49-F238E27FC236}">
                <a16:creationId xmlns:a16="http://schemas.microsoft.com/office/drawing/2014/main" id="{B82C3A06-1690-4F3B-A5BA-33723745F0D3}"/>
              </a:ext>
            </a:extLst>
          </p:cNvPr>
          <p:cNvSpPr txBox="1"/>
          <p:nvPr/>
        </p:nvSpPr>
        <p:spPr>
          <a:xfrm>
            <a:off x="1020039" y="1817440"/>
            <a:ext cx="5442542" cy="400110"/>
          </a:xfrm>
          <a:prstGeom prst="rect">
            <a:avLst/>
          </a:prstGeom>
          <a:noFill/>
        </p:spPr>
        <p:txBody>
          <a:bodyPr wrap="square" rtlCol="0">
            <a:spAutoFit/>
          </a:bodyPr>
          <a:lstStyle/>
          <a:p>
            <a:r>
              <a:rPr lang="ja-JP" altLang="en-US" sz="2000" dirty="0">
                <a:latin typeface="HGP創英角ｺﾞｼｯｸUB" panose="020B0900000000000000" pitchFamily="50" charset="-128"/>
                <a:ea typeface="HGP創英角ｺﾞｼｯｸUB" panose="020B0900000000000000" pitchFamily="50" charset="-128"/>
              </a:rPr>
              <a:t>外国人患者受入れ環境の整備状況</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68" name="テキスト ボックス 67"/>
          <p:cNvSpPr txBox="1"/>
          <p:nvPr/>
        </p:nvSpPr>
        <p:spPr>
          <a:xfrm>
            <a:off x="1256055" y="2268048"/>
            <a:ext cx="7507081" cy="584775"/>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・外国人患者の</a:t>
            </a:r>
            <a:r>
              <a:rPr lang="ja-JP" altLang="en-US" sz="1600" dirty="0" smtClean="0">
                <a:latin typeface="HGPｺﾞｼｯｸE" panose="020B0900000000000000" pitchFamily="50" charset="-128"/>
                <a:ea typeface="HGPｺﾞｼｯｸE" panose="020B0900000000000000" pitchFamily="50" charset="-128"/>
              </a:rPr>
              <a:t>受入れに</a:t>
            </a:r>
            <a:r>
              <a:rPr lang="ja-JP" altLang="en-US" sz="1600" dirty="0">
                <a:latin typeface="HGPｺﾞｼｯｸE" panose="020B0900000000000000" pitchFamily="50" charset="-128"/>
                <a:ea typeface="HGPｺﾞｼｯｸE" panose="020B0900000000000000" pitchFamily="50" charset="-128"/>
              </a:rPr>
              <a:t>ついて、二次医療圏別では、</a:t>
            </a:r>
            <a:r>
              <a:rPr lang="ja-JP" altLang="en-US" sz="1600" dirty="0">
                <a:solidFill>
                  <a:srgbClr val="FF2F34"/>
                </a:solidFill>
                <a:latin typeface="HGPｺﾞｼｯｸE" panose="020B0900000000000000" pitchFamily="50" charset="-128"/>
                <a:ea typeface="HGPｺﾞｼｯｸE" panose="020B0900000000000000" pitchFamily="50" charset="-128"/>
              </a:rPr>
              <a:t>大阪市医療圏で約</a:t>
            </a:r>
            <a:r>
              <a:rPr lang="en-US" altLang="ja-JP" sz="1600" dirty="0">
                <a:solidFill>
                  <a:srgbClr val="FF2F34"/>
                </a:solidFill>
                <a:latin typeface="HGPｺﾞｼｯｸE" panose="020B0900000000000000" pitchFamily="50" charset="-128"/>
                <a:ea typeface="HGPｺﾞｼｯｸE" panose="020B0900000000000000" pitchFamily="50" charset="-128"/>
              </a:rPr>
              <a:t>58</a:t>
            </a:r>
            <a:r>
              <a:rPr lang="ja-JP" altLang="en-US" sz="1600" dirty="0">
                <a:solidFill>
                  <a:srgbClr val="FF2F34"/>
                </a:solidFill>
                <a:latin typeface="HGPｺﾞｼｯｸE" panose="020B0900000000000000" pitchFamily="50" charset="-128"/>
                <a:ea typeface="HGPｺﾞｼｯｸE" panose="020B0900000000000000" pitchFamily="50" charset="-128"/>
              </a:rPr>
              <a:t>％と半数</a:t>
            </a:r>
            <a:r>
              <a:rPr lang="ja-JP" altLang="en-US" sz="1600" dirty="0">
                <a:latin typeface="HGPｺﾞｼｯｸE" panose="020B0900000000000000" pitchFamily="50" charset="-128"/>
                <a:ea typeface="HGPｺﾞｼｯｸE" panose="020B0900000000000000" pitchFamily="50" charset="-128"/>
              </a:rPr>
              <a:t>を</a:t>
            </a:r>
            <a:r>
              <a:rPr lang="ja-JP" altLang="en-US" sz="1600" dirty="0" smtClean="0">
                <a:latin typeface="HGPｺﾞｼｯｸE" panose="020B0900000000000000" pitchFamily="50" charset="-128"/>
                <a:ea typeface="HGPｺﾞｼｯｸE" panose="020B0900000000000000" pitchFamily="50" charset="-128"/>
              </a:rPr>
              <a:t>占める　</a:t>
            </a:r>
            <a:endParaRPr lang="ja-JP" altLang="en-US" sz="1600" dirty="0">
              <a:latin typeface="HGPｺﾞｼｯｸE" panose="020B0900000000000000" pitchFamily="50" charset="-128"/>
              <a:ea typeface="HGPｺﾞｼｯｸE" panose="020B0900000000000000" pitchFamily="50" charset="-128"/>
            </a:endParaRPr>
          </a:p>
        </p:txBody>
      </p:sp>
      <p:pic>
        <p:nvPicPr>
          <p:cNvPr id="17" name="図 1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39912" y="1580593"/>
            <a:ext cx="908720" cy="908720"/>
          </a:xfrm>
          <a:prstGeom prst="rect">
            <a:avLst/>
          </a:prstGeom>
        </p:spPr>
      </p:pic>
      <p:sp>
        <p:nvSpPr>
          <p:cNvPr id="20" name="テキスト ボックス 19"/>
          <p:cNvSpPr txBox="1"/>
          <p:nvPr/>
        </p:nvSpPr>
        <p:spPr>
          <a:xfrm>
            <a:off x="1256055" y="2927654"/>
            <a:ext cx="7348394" cy="584775"/>
          </a:xfrm>
          <a:prstGeom prst="rect">
            <a:avLst/>
          </a:prstGeom>
          <a:noFill/>
        </p:spPr>
        <p:txBody>
          <a:bodyPr wrap="square" rtlCol="0">
            <a:spAutoFit/>
          </a:bodyPr>
          <a:lstStyle/>
          <a:p>
            <a:r>
              <a:rPr lang="ja-JP" altLang="en-US" sz="1600" dirty="0">
                <a:latin typeface="HGPｺﾞｼｯｸE" panose="020B0900000000000000" pitchFamily="50" charset="-128"/>
                <a:ea typeface="HGPｺﾞｼｯｸE" panose="020B0900000000000000" pitchFamily="50" charset="-128"/>
              </a:rPr>
              <a:t>・院内案内図、表示の多言語化は</a:t>
            </a:r>
            <a:r>
              <a:rPr lang="en-US" altLang="ja-JP" sz="1600" dirty="0">
                <a:latin typeface="HGPｺﾞｼｯｸE" panose="020B0900000000000000" pitchFamily="50" charset="-128"/>
                <a:ea typeface="HGPｺﾞｼｯｸE" panose="020B0900000000000000" pitchFamily="50" charset="-128"/>
              </a:rPr>
              <a:t>9.8</a:t>
            </a:r>
            <a:r>
              <a:rPr lang="ja-JP" altLang="en-US" sz="1600" dirty="0">
                <a:latin typeface="HGPｺﾞｼｯｸE" panose="020B0900000000000000" pitchFamily="50" charset="-128"/>
                <a:ea typeface="HGPｺﾞｼｯｸE" panose="020B0900000000000000" pitchFamily="50" charset="-128"/>
              </a:rPr>
              <a:t>％、マニュアル整備</a:t>
            </a:r>
            <a:r>
              <a:rPr lang="en-US" altLang="ja-JP" sz="1600" dirty="0">
                <a:latin typeface="HGPｺﾞｼｯｸE" panose="020B0900000000000000" pitchFamily="50" charset="-128"/>
                <a:ea typeface="HGPｺﾞｼｯｸE" panose="020B0900000000000000" pitchFamily="50" charset="-128"/>
              </a:rPr>
              <a:t>15</a:t>
            </a:r>
            <a:r>
              <a:rPr lang="ja-JP" altLang="en-US" sz="1600" dirty="0">
                <a:latin typeface="HGPｺﾞｼｯｸE" panose="020B0900000000000000" pitchFamily="50" charset="-128"/>
                <a:ea typeface="HGPｺﾞｼｯｸE" panose="020B0900000000000000" pitchFamily="50" charset="-128"/>
              </a:rPr>
              <a:t>％と</a:t>
            </a:r>
            <a:r>
              <a:rPr lang="ja-JP" altLang="en-US" sz="1600" dirty="0">
                <a:solidFill>
                  <a:srgbClr val="FF0000"/>
                </a:solidFill>
                <a:latin typeface="HGPｺﾞｼｯｸE" panose="020B0900000000000000" pitchFamily="50" charset="-128"/>
                <a:ea typeface="HGPｺﾞｼｯｸE" panose="020B0900000000000000" pitchFamily="50" charset="-128"/>
              </a:rPr>
              <a:t>外国人患者受入れに向けた環境整備はまだ進んでいない</a:t>
            </a:r>
            <a:endParaRPr lang="en-US" altLang="ja-JP" sz="1600" dirty="0">
              <a:solidFill>
                <a:srgbClr val="FF0000"/>
              </a:solidFill>
              <a:latin typeface="HGPｺﾞｼｯｸE" panose="020B0900000000000000" pitchFamily="50" charset="-128"/>
              <a:ea typeface="HGPｺﾞｼｯｸE" panose="020B0900000000000000" pitchFamily="50" charset="-128"/>
            </a:endParaRPr>
          </a:p>
        </p:txBody>
      </p:sp>
      <p:sp>
        <p:nvSpPr>
          <p:cNvPr id="4" name="正方形/長方形 3"/>
          <p:cNvSpPr/>
          <p:nvPr/>
        </p:nvSpPr>
        <p:spPr>
          <a:xfrm>
            <a:off x="1447960" y="3870811"/>
            <a:ext cx="7156489" cy="954107"/>
          </a:xfrm>
          <a:prstGeom prst="rect">
            <a:avLst/>
          </a:prstGeom>
        </p:spPr>
        <p:txBody>
          <a:bodyPr wrap="square">
            <a:spAutoFit/>
          </a:bodyPr>
          <a:lstStyle/>
          <a:p>
            <a:r>
              <a:rPr lang="ja-JP" altLang="en-US" sz="2800" dirty="0">
                <a:latin typeface="HGP創英角ｺﾞｼｯｸUB" panose="020B0900000000000000" pitchFamily="50" charset="-128"/>
                <a:ea typeface="HGP創英角ｺﾞｼｯｸUB" panose="020B0900000000000000" pitchFamily="50" charset="-128"/>
              </a:rPr>
              <a:t>大阪市内で外国人患者受入れ医療機関認証制度（</a:t>
            </a:r>
            <a:r>
              <a:rPr lang="en-US" altLang="ja-JP" sz="2800" dirty="0">
                <a:latin typeface="HGP創英角ｺﾞｼｯｸUB" panose="020B0900000000000000" pitchFamily="50" charset="-128"/>
                <a:ea typeface="HGP創英角ｺﾞｼｯｸUB" panose="020B0900000000000000" pitchFamily="50" charset="-128"/>
              </a:rPr>
              <a:t>JMIP</a:t>
            </a:r>
            <a:r>
              <a:rPr lang="ja-JP" altLang="en-US" sz="2800" dirty="0">
                <a:latin typeface="HGP創英角ｺﾞｼｯｸUB" panose="020B0900000000000000" pitchFamily="50" charset="-128"/>
                <a:ea typeface="HGP創英角ｺﾞｼｯｸUB" panose="020B0900000000000000" pitchFamily="50" charset="-128"/>
              </a:rPr>
              <a:t>）の受審費用を補助</a:t>
            </a:r>
          </a:p>
        </p:txBody>
      </p:sp>
      <p:sp>
        <p:nvSpPr>
          <p:cNvPr id="5" name="二等辺三角形 4"/>
          <p:cNvSpPr/>
          <p:nvPr/>
        </p:nvSpPr>
        <p:spPr>
          <a:xfrm flipV="1">
            <a:off x="4269930" y="3680327"/>
            <a:ext cx="662660" cy="23165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445142" y="5623556"/>
            <a:ext cx="6824304" cy="523220"/>
          </a:xfrm>
          <a:prstGeom prst="rect">
            <a:avLst/>
          </a:prstGeom>
        </p:spPr>
        <p:txBody>
          <a:bodyPr wrap="none">
            <a:spAutoFit/>
          </a:bodyPr>
          <a:lstStyle/>
          <a:p>
            <a:r>
              <a:rPr lang="ja-JP" altLang="en-US" sz="2800" dirty="0">
                <a:latin typeface="HGP創英角ｺﾞｼｯｸUB" panose="020B0900000000000000" pitchFamily="50" charset="-128"/>
                <a:ea typeface="HGP創英角ｺﾞｼｯｸUB" panose="020B0900000000000000" pitchFamily="50" charset="-128"/>
              </a:rPr>
              <a:t>地域拠点医療機関の環境整備を</a:t>
            </a:r>
            <a:r>
              <a:rPr lang="ja-JP" altLang="en-US" sz="2800" dirty="0" smtClean="0">
                <a:latin typeface="HGP創英角ｺﾞｼｯｸUB" panose="020B0900000000000000" pitchFamily="50" charset="-128"/>
                <a:ea typeface="HGP創英角ｺﾞｼｯｸUB" panose="020B0900000000000000" pitchFamily="50" charset="-128"/>
              </a:rPr>
              <a:t>補助（★２）</a:t>
            </a:r>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23" name="テキスト ボックス 22"/>
          <p:cNvSpPr txBox="1"/>
          <p:nvPr/>
        </p:nvSpPr>
        <p:spPr>
          <a:xfrm>
            <a:off x="1691679" y="4759870"/>
            <a:ext cx="7071455" cy="892552"/>
          </a:xfrm>
          <a:prstGeom prst="rect">
            <a:avLst/>
          </a:prstGeom>
          <a:noFill/>
        </p:spPr>
        <p:txBody>
          <a:bodyPr wrap="square" rtlCol="0">
            <a:spAutoFit/>
          </a:bodyPr>
          <a:lstStyle/>
          <a:p>
            <a:r>
              <a:rPr lang="ja-JP" altLang="en-US" sz="1300" dirty="0" smtClean="0">
                <a:latin typeface="HGPｺﾞｼｯｸE" panose="020B0900000000000000" pitchFamily="50" charset="-128"/>
                <a:ea typeface="HGPｺﾞｼｯｸE" panose="020B0900000000000000" pitchFamily="50" charset="-128"/>
              </a:rPr>
              <a:t>・特に外国人患者の集中する大阪市内におい</a:t>
            </a:r>
            <a:r>
              <a:rPr lang="ja-JP" altLang="en-US" sz="1300" dirty="0">
                <a:latin typeface="HGPｺﾞｼｯｸE" panose="020B0900000000000000" pitchFamily="50" charset="-128"/>
                <a:ea typeface="HGPｺﾞｼｯｸE" panose="020B0900000000000000" pitchFamily="50" charset="-128"/>
              </a:rPr>
              <a:t>て</a:t>
            </a:r>
            <a:r>
              <a:rPr lang="ja-JP" altLang="en-US" sz="1300" dirty="0" smtClean="0">
                <a:latin typeface="HGPｺﾞｼｯｸE" panose="020B0900000000000000" pitchFamily="50" charset="-128"/>
                <a:ea typeface="HGPｺﾞｼｯｸE" panose="020B0900000000000000" pitchFamily="50" charset="-128"/>
              </a:rPr>
              <a:t>、</a:t>
            </a:r>
            <a:r>
              <a:rPr lang="ja-JP" altLang="en-US" sz="1300" dirty="0">
                <a:latin typeface="HGPｺﾞｼｯｸE" panose="020B0900000000000000" pitchFamily="50" charset="-128"/>
                <a:ea typeface="HGPｺﾞｼｯｸE" panose="020B0900000000000000" pitchFamily="50" charset="-128"/>
              </a:rPr>
              <a:t>現状</a:t>
            </a:r>
            <a:r>
              <a:rPr lang="en-US" altLang="ja-JP" sz="1300" dirty="0">
                <a:latin typeface="HGPｺﾞｼｯｸE" panose="020B0900000000000000" pitchFamily="50" charset="-128"/>
                <a:ea typeface="HGPｺﾞｼｯｸE" panose="020B0900000000000000" pitchFamily="50" charset="-128"/>
              </a:rPr>
              <a:t>JMIP</a:t>
            </a:r>
            <a:r>
              <a:rPr lang="ja-JP" altLang="en-US" sz="1300" dirty="0">
                <a:latin typeface="HGPｺﾞｼｯｸE" panose="020B0900000000000000" pitchFamily="50" charset="-128"/>
                <a:ea typeface="HGPｺﾞｼｯｸE" panose="020B0900000000000000" pitchFamily="50" charset="-128"/>
              </a:rPr>
              <a:t>認証病院がない</a:t>
            </a:r>
            <a:r>
              <a:rPr lang="ja-JP" altLang="en-US" sz="1300" dirty="0" smtClean="0">
                <a:latin typeface="HGPｺﾞｼｯｸE" panose="020B0900000000000000" pitchFamily="50" charset="-128"/>
                <a:ea typeface="HGPｺﾞｼｯｸE" panose="020B0900000000000000" pitchFamily="50" charset="-128"/>
              </a:rPr>
              <a:t>ため</a:t>
            </a:r>
            <a:r>
              <a:rPr lang="ja-JP" altLang="en-US" sz="1300" dirty="0">
                <a:latin typeface="HGPｺﾞｼｯｸE" panose="020B0900000000000000" pitchFamily="50" charset="-128"/>
                <a:ea typeface="HGPｺﾞｼｯｸE" panose="020B0900000000000000" pitchFamily="50" charset="-128"/>
              </a:rPr>
              <a:t>取得</a:t>
            </a:r>
            <a:r>
              <a:rPr lang="ja-JP" altLang="en-US" sz="1300" dirty="0" smtClean="0">
                <a:latin typeface="HGPｺﾞｼｯｸE" panose="020B0900000000000000" pitchFamily="50" charset="-128"/>
                <a:ea typeface="HGPｺﾞｼｯｸE" panose="020B0900000000000000" pitchFamily="50" charset="-128"/>
              </a:rPr>
              <a:t>を支援、</a:t>
            </a:r>
            <a:endParaRPr lang="en-US" altLang="ja-JP" sz="1300" dirty="0" smtClean="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a:t>
            </a:r>
            <a:r>
              <a:rPr lang="ja-JP" altLang="en-US" sz="1300" dirty="0" smtClean="0">
                <a:latin typeface="HGPｺﾞｼｯｸE" panose="020B0900000000000000" pitchFamily="50" charset="-128"/>
                <a:ea typeface="HGPｺﾞｼｯｸE" panose="020B0900000000000000" pitchFamily="50" charset="-128"/>
              </a:rPr>
              <a:t>取得病院は府全体の外国人受入れ拠点医療機関に選定</a:t>
            </a:r>
            <a:endParaRPr lang="en-US" altLang="ja-JP" sz="1300" dirty="0" smtClean="0">
              <a:latin typeface="HGPｺﾞｼｯｸE" panose="020B0900000000000000" pitchFamily="50" charset="-128"/>
              <a:ea typeface="HGPｺﾞｼｯｸE" panose="020B0900000000000000" pitchFamily="50" charset="-128"/>
            </a:endParaRPr>
          </a:p>
          <a:p>
            <a:r>
              <a:rPr lang="ja-JP" altLang="en-US" sz="1300" dirty="0" smtClean="0">
                <a:latin typeface="HGPｺﾞｼｯｸE" panose="020B0900000000000000" pitchFamily="50" charset="-128"/>
                <a:ea typeface="HGPｺﾞｼｯｸE" panose="020B0900000000000000" pitchFamily="50" charset="-128"/>
              </a:rPr>
              <a:t>・現在、大阪赤十字病院・大阪市立大学附属病院が</a:t>
            </a:r>
            <a:r>
              <a:rPr lang="ja-JP" altLang="en-US" sz="1300" dirty="0">
                <a:latin typeface="HGPｺﾞｼｯｸE" panose="020B0900000000000000" pitchFamily="50" charset="-128"/>
                <a:ea typeface="HGPｺﾞｼｯｸE" panose="020B0900000000000000" pitchFamily="50" charset="-128"/>
              </a:rPr>
              <a:t>府</a:t>
            </a:r>
            <a:r>
              <a:rPr lang="ja-JP" altLang="en-US" sz="1300" dirty="0" smtClean="0">
                <a:latin typeface="HGPｺﾞｼｯｸE" panose="020B0900000000000000" pitchFamily="50" charset="-128"/>
                <a:ea typeface="HGPｺﾞｼｯｸE" panose="020B0900000000000000" pitchFamily="50" charset="-128"/>
              </a:rPr>
              <a:t>拠点候補病院として</a:t>
            </a:r>
            <a:r>
              <a:rPr lang="en-US" altLang="ja-JP" sz="1300" dirty="0" smtClean="0">
                <a:latin typeface="HGPｺﾞｼｯｸE" panose="020B0900000000000000" pitchFamily="50" charset="-128"/>
                <a:ea typeface="HGPｺﾞｼｯｸE" panose="020B0900000000000000" pitchFamily="50" charset="-128"/>
              </a:rPr>
              <a:t>JMIP</a:t>
            </a:r>
            <a:r>
              <a:rPr lang="ja-JP" altLang="en-US" sz="1300" dirty="0" smtClean="0">
                <a:latin typeface="HGPｺﾞｼｯｸE" panose="020B0900000000000000" pitchFamily="50" charset="-128"/>
                <a:ea typeface="HGPｺﾞｼｯｸE" panose="020B0900000000000000" pitchFamily="50" charset="-128"/>
              </a:rPr>
              <a:t>取得調整中であり、　</a:t>
            </a:r>
            <a:endParaRPr lang="en-US" altLang="ja-JP" sz="1300" dirty="0" smtClean="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a:t>
            </a:r>
            <a:r>
              <a:rPr lang="ja-JP" altLang="en-US" sz="1300" dirty="0" smtClean="0">
                <a:latin typeface="HGPｺﾞｼｯｸE" panose="020B0900000000000000" pitchFamily="50" charset="-128"/>
                <a:ea typeface="HGPｺﾞｼｯｸE" panose="020B0900000000000000" pitchFamily="50" charset="-128"/>
              </a:rPr>
              <a:t>当該</a:t>
            </a:r>
            <a:r>
              <a:rPr lang="en-US" altLang="ja-JP" sz="1300" dirty="0" smtClean="0">
                <a:latin typeface="HGPｺﾞｼｯｸE" panose="020B0900000000000000" pitchFamily="50" charset="-128"/>
                <a:ea typeface="HGPｺﾞｼｯｸE" panose="020B0900000000000000" pitchFamily="50" charset="-128"/>
              </a:rPr>
              <a:t>2</a:t>
            </a:r>
            <a:r>
              <a:rPr lang="ja-JP" altLang="en-US" sz="1300" dirty="0" smtClean="0">
                <a:latin typeface="HGPｺﾞｼｯｸE" panose="020B0900000000000000" pitchFamily="50" charset="-128"/>
                <a:ea typeface="HGPｺﾞｼｯｸE" panose="020B0900000000000000" pitchFamily="50" charset="-128"/>
              </a:rPr>
              <a:t>医療機関について補助予定（補助率</a:t>
            </a:r>
            <a:r>
              <a:rPr lang="en-US" altLang="ja-JP" sz="1300" dirty="0" smtClean="0">
                <a:latin typeface="HGPｺﾞｼｯｸE" panose="020B0900000000000000" pitchFamily="50" charset="-128"/>
                <a:ea typeface="HGPｺﾞｼｯｸE" panose="020B0900000000000000" pitchFamily="50" charset="-128"/>
              </a:rPr>
              <a:t>10 /10</a:t>
            </a:r>
            <a:r>
              <a:rPr lang="ja-JP" altLang="en-US" sz="1300" dirty="0" smtClean="0">
                <a:latin typeface="HGPｺﾞｼｯｸE" panose="020B0900000000000000" pitchFamily="50" charset="-128"/>
                <a:ea typeface="HGPｺﾞｼｯｸE" panose="020B0900000000000000" pitchFamily="50" charset="-128"/>
              </a:rPr>
              <a:t>）</a:t>
            </a:r>
            <a:endParaRPr lang="en-US" altLang="ja-JP" sz="1300" dirty="0">
              <a:latin typeface="HGPｺﾞｼｯｸE" panose="020B0900000000000000" pitchFamily="50" charset="-128"/>
              <a:ea typeface="HGPｺﾞｼｯｸE" panose="020B0900000000000000" pitchFamily="50" charset="-128"/>
            </a:endParaRPr>
          </a:p>
        </p:txBody>
      </p:sp>
      <p:sp>
        <p:nvSpPr>
          <p:cNvPr id="24" name="テキスト ボックス 23"/>
          <p:cNvSpPr txBox="1"/>
          <p:nvPr/>
        </p:nvSpPr>
        <p:spPr>
          <a:xfrm>
            <a:off x="1691679" y="6072359"/>
            <a:ext cx="6430805" cy="492443"/>
          </a:xfrm>
          <a:prstGeom prst="rect">
            <a:avLst/>
          </a:prstGeom>
          <a:noFill/>
        </p:spPr>
        <p:txBody>
          <a:bodyPr wrap="square" rtlCol="0">
            <a:spAutoFit/>
          </a:bodyPr>
          <a:lstStyle/>
          <a:p>
            <a:r>
              <a:rPr lang="ja-JP" altLang="en-US" sz="1300" dirty="0">
                <a:latin typeface="HGPｺﾞｼｯｸE" panose="020B0900000000000000" pitchFamily="50" charset="-128"/>
                <a:ea typeface="HGPｺﾞｼｯｸE" panose="020B0900000000000000" pitchFamily="50" charset="-128"/>
              </a:rPr>
              <a:t>・拠点医療機関の院内案内図・表示の多言語化や指差しツール作成等マニュアル整備に</a:t>
            </a:r>
            <a:endParaRPr lang="en-US" altLang="ja-JP" sz="1300" dirty="0">
              <a:latin typeface="HGPｺﾞｼｯｸE" panose="020B0900000000000000" pitchFamily="50" charset="-128"/>
              <a:ea typeface="HGPｺﾞｼｯｸE" panose="020B0900000000000000" pitchFamily="50" charset="-128"/>
            </a:endParaRPr>
          </a:p>
          <a:p>
            <a:r>
              <a:rPr lang="ja-JP" altLang="en-US" sz="1300" dirty="0">
                <a:latin typeface="HGPｺﾞｼｯｸE" panose="020B0900000000000000" pitchFamily="50" charset="-128"/>
                <a:ea typeface="HGPｺﾞｼｯｸE" panose="020B0900000000000000" pitchFamily="50" charset="-128"/>
              </a:rPr>
              <a:t>　係る費用を</a:t>
            </a:r>
            <a:r>
              <a:rPr lang="ja-JP" altLang="en-US" sz="1300" dirty="0" smtClean="0">
                <a:latin typeface="HGPｺﾞｼｯｸE" panose="020B0900000000000000" pitchFamily="50" charset="-128"/>
                <a:ea typeface="HGPｺﾞｼｯｸE" panose="020B0900000000000000" pitchFamily="50" charset="-128"/>
              </a:rPr>
              <a:t>補助（次ページ概要）</a:t>
            </a:r>
            <a:endParaRPr lang="en-US" altLang="ja-JP" sz="1300" dirty="0">
              <a:latin typeface="HGPｺﾞｼｯｸE" panose="020B0900000000000000" pitchFamily="50" charset="-128"/>
              <a:ea typeface="HGPｺﾞｼｯｸE" panose="020B0900000000000000" pitchFamily="50" charset="-128"/>
            </a:endParaRPr>
          </a:p>
        </p:txBody>
      </p:sp>
      <p:sp>
        <p:nvSpPr>
          <p:cNvPr id="25" name="タイトル 1">
            <a:extLst>
              <a:ext uri="{FF2B5EF4-FFF2-40B4-BE49-F238E27FC236}">
                <a16:creationId xmlns:a16="http://schemas.microsoft.com/office/drawing/2014/main" id="{30BE5A27-A407-4A14-A9BE-5866682C3C6B}"/>
              </a:ext>
            </a:extLst>
          </p:cNvPr>
          <p:cNvSpPr txBox="1">
            <a:spLocks/>
          </p:cNvSpPr>
          <p:nvPr/>
        </p:nvSpPr>
        <p:spPr>
          <a:xfrm>
            <a:off x="0" y="73662"/>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３．主な取組み　 医療機関支援（２）</a:t>
            </a:r>
          </a:p>
        </p:txBody>
      </p:sp>
      <p:sp>
        <p:nvSpPr>
          <p:cNvPr id="14" name="正方形/長方形 13"/>
          <p:cNvSpPr/>
          <p:nvPr/>
        </p:nvSpPr>
        <p:spPr>
          <a:xfrm>
            <a:off x="1907704" y="2578948"/>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アンケート調査④</a:t>
            </a:r>
          </a:p>
        </p:txBody>
      </p:sp>
      <p:sp>
        <p:nvSpPr>
          <p:cNvPr id="15" name="正方形/長方形 14"/>
          <p:cNvSpPr/>
          <p:nvPr/>
        </p:nvSpPr>
        <p:spPr>
          <a:xfrm>
            <a:off x="4443720" y="3159131"/>
            <a:ext cx="1368152" cy="298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800" dirty="0">
                <a:latin typeface="HGPｺﾞｼｯｸE" panose="020B0900000000000000" pitchFamily="50" charset="-128"/>
                <a:ea typeface="HGPｺﾞｼｯｸE" panose="020B0900000000000000" pitchFamily="50" charset="-128"/>
              </a:rPr>
              <a:t>※</a:t>
            </a:r>
            <a:r>
              <a:rPr kumimoji="1" lang="ja-JP" altLang="en-US" sz="800" dirty="0">
                <a:latin typeface="HGPｺﾞｼｯｸE" panose="020B0900000000000000" pitchFamily="50" charset="-128"/>
                <a:ea typeface="HGPｺﾞｼｯｸE" panose="020B0900000000000000" pitchFamily="50" charset="-128"/>
              </a:rPr>
              <a:t>アンケート調査①</a:t>
            </a:r>
          </a:p>
        </p:txBody>
      </p:sp>
      <p:sp>
        <p:nvSpPr>
          <p:cNvPr id="3" name="スライド番号プレースホルダー 2"/>
          <p:cNvSpPr>
            <a:spLocks noGrp="1"/>
          </p:cNvSpPr>
          <p:nvPr>
            <p:ph type="sldNum" sz="quarter" idx="12"/>
          </p:nvPr>
        </p:nvSpPr>
        <p:spPr/>
        <p:txBody>
          <a:bodyPr/>
          <a:lstStyle/>
          <a:p>
            <a:fld id="{A9848611-8FAA-4BFC-BAAD-33CAF1A3E273}" type="slidenum">
              <a:rPr lang="ja-JP" altLang="en-US" smtClean="0"/>
              <a:pPr/>
              <a:t>8</a:t>
            </a:fld>
            <a:endParaRPr lang="ja-JP" altLang="en-US" dirty="0"/>
          </a:p>
        </p:txBody>
      </p:sp>
    </p:spTree>
    <p:extLst>
      <p:ext uri="{BB962C8B-B14F-4D97-AF65-F5344CB8AC3E}">
        <p14:creationId xmlns:p14="http://schemas.microsoft.com/office/powerpoint/2010/main" val="4273408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2.xml><?xml version="1.0" encoding="utf-8"?>
<ds:datastoreItem xmlns:ds="http://schemas.openxmlformats.org/officeDocument/2006/customXml" ds:itemID="{0B2E238E-5187-4482-BE1B-2A3B132B829E}">
  <ds:schemaRefs>
    <ds:schemaRef ds:uri="http://schemas.microsoft.com/office/infopath/2007/PartnerControls"/>
    <ds:schemaRef ds:uri="http://schemas.microsoft.com/office/2006/documentManagement/types"/>
    <ds:schemaRef ds:uri="http://purl.org/dc/dcmitype/"/>
    <ds:schemaRef ds:uri="http://schemas.microsoft.com/office/2006/metadata/properties"/>
    <ds:schemaRef ds:uri="http://purl.org/dc/elements/1.1/"/>
    <ds:schemaRef ds:uri="http://purl.org/dc/terms/"/>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18181</TotalTime>
  <Words>1847</Words>
  <Application>Microsoft Office PowerPoint</Application>
  <PresentationFormat>画面に合わせる (4:3)</PresentationFormat>
  <Paragraphs>317</Paragraphs>
  <Slides>13</Slides>
  <Notes>7</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13</vt:i4>
      </vt:variant>
    </vt:vector>
  </HeadingPairs>
  <TitlesOfParts>
    <vt:vector size="27" baseType="lpstr">
      <vt:lpstr>HGPｺﾞｼｯｸE</vt:lpstr>
      <vt:lpstr>HGPｺﾞｼｯｸM</vt:lpstr>
      <vt:lpstr>HGP創英角ｺﾞｼｯｸUB</vt:lpstr>
      <vt:lpstr>HGP明朝E</vt:lpstr>
      <vt:lpstr>HGSｺﾞｼｯｸE</vt:lpstr>
      <vt:lpstr>Meiryo UI</vt:lpstr>
      <vt:lpstr>Microsoft YaHei UI</vt:lpstr>
      <vt:lpstr>ＭＳ Ｐゴシック</vt:lpstr>
      <vt:lpstr>ＭＳ ゴシック</vt:lpstr>
      <vt:lpstr>メイリオ</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４．推進体制</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髙野　道生</cp:lastModifiedBy>
  <cp:revision>1226</cp:revision>
  <cp:lastPrinted>2019-05-28T00:24:16Z</cp:lastPrinted>
  <dcterms:created xsi:type="dcterms:W3CDTF">2017-09-06T02:09:24Z</dcterms:created>
  <dcterms:modified xsi:type="dcterms:W3CDTF">2019-05-29T07:51:38Z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