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0"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9ED"/>
    <a:srgbClr val="66CCFF"/>
    <a:srgbClr val="0066FF"/>
    <a:srgbClr val="CC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434" autoAdjust="0"/>
  </p:normalViewPr>
  <p:slideViewPr>
    <p:cSldViewPr>
      <p:cViewPr varScale="1">
        <p:scale>
          <a:sx n="73" d="100"/>
          <a:sy n="73" d="100"/>
        </p:scale>
        <p:origin x="144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0C9B4FF1-FB9E-47FE-B977-AEE7813E2392}" type="datetimeFigureOut">
              <a:rPr kumimoji="1" lang="ja-JP" altLang="en-US" smtClean="0"/>
              <a:t>2020/1/30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B84A1C1A-8E36-408A-B9AE-DF492118C3BA}" type="slidenum">
              <a:rPr kumimoji="1" lang="ja-JP" altLang="en-US" smtClean="0"/>
              <a:t>‹#›</a:t>
            </a:fld>
            <a:endParaRPr kumimoji="1" lang="ja-JP" altLang="en-US"/>
          </a:p>
        </p:txBody>
      </p:sp>
    </p:spTree>
    <p:extLst>
      <p:ext uri="{BB962C8B-B14F-4D97-AF65-F5344CB8AC3E}">
        <p14:creationId xmlns:p14="http://schemas.microsoft.com/office/powerpoint/2010/main" val="2819350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4A1C1A-8E36-408A-B9AE-DF492118C3BA}" type="slidenum">
              <a:rPr kumimoji="1" lang="ja-JP" altLang="en-US" smtClean="0"/>
              <a:t>1</a:t>
            </a:fld>
            <a:endParaRPr kumimoji="1" lang="ja-JP" altLang="en-US"/>
          </a:p>
        </p:txBody>
      </p:sp>
    </p:spTree>
    <p:extLst>
      <p:ext uri="{BB962C8B-B14F-4D97-AF65-F5344CB8AC3E}">
        <p14:creationId xmlns:p14="http://schemas.microsoft.com/office/powerpoint/2010/main" val="1883462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0523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5498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39223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6872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8034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2020/1/30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5492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ECE377-D9C5-45E0-807F-1C0C7A57E21E}" type="datetimeFigureOut">
              <a:rPr kumimoji="1" lang="ja-JP" altLang="en-US" smtClean="0"/>
              <a:t>2020/1/30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3891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ECE377-D9C5-45E0-807F-1C0C7A57E21E}" type="datetimeFigureOut">
              <a:rPr kumimoji="1" lang="ja-JP" altLang="en-US" smtClean="0"/>
              <a:t>2020/1/30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18892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ECE377-D9C5-45E0-807F-1C0C7A57E21E}" type="datetimeFigureOut">
              <a:rPr kumimoji="1" lang="ja-JP" altLang="en-US" smtClean="0"/>
              <a:t>2020/1/30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6073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2020/1/30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2447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2020/1/30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83539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CE377-D9C5-45E0-807F-1C0C7A57E21E}" type="datetimeFigureOut">
              <a:rPr kumimoji="1" lang="ja-JP" altLang="en-US" smtClean="0"/>
              <a:t>2020/1/30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85458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55325" y="-33278"/>
            <a:ext cx="4188738" cy="307777"/>
          </a:xfrm>
          <a:prstGeom prst="rect">
            <a:avLst/>
          </a:prstGeom>
          <a:noFill/>
          <a:ln>
            <a:noFill/>
          </a:ln>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rPr>
              <a:t>大阪府医師確保計画（案</a:t>
            </a:r>
            <a:r>
              <a:rPr kumimoji="1" lang="ja-JP" altLang="en-US" sz="1400" b="1" dirty="0">
                <a:latin typeface="Meiryo UI" panose="020B0604030504040204" pitchFamily="50" charset="-128"/>
                <a:ea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概要</a:t>
            </a:r>
            <a:r>
              <a:rPr kumimoji="1"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p>
        </p:txBody>
      </p:sp>
      <p:sp>
        <p:nvSpPr>
          <p:cNvPr id="47" name="コンテンツ プレースホルダー 2"/>
          <p:cNvSpPr txBox="1">
            <a:spLocks/>
          </p:cNvSpPr>
          <p:nvPr/>
        </p:nvSpPr>
        <p:spPr>
          <a:xfrm>
            <a:off x="13189" y="455108"/>
            <a:ext cx="4126763" cy="351989"/>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71450" indent="-85725" algn="l">
              <a:lnSpc>
                <a:spcPts val="900"/>
              </a:lnSpc>
              <a:spcBef>
                <a:spcPts val="0"/>
              </a:spcBef>
              <a:buFont typeface="Arial" panose="020B0604020202020204" pitchFamily="34" charset="0"/>
              <a:buChar char="•"/>
            </a:pPr>
            <a:r>
              <a:rPr lang="ja-JP" altLang="en-US" sz="700" dirty="0" smtClean="0">
                <a:solidFill>
                  <a:schemeClr val="tx1"/>
                </a:solidFill>
                <a:latin typeface="+mn-ea"/>
              </a:rPr>
              <a:t>平成</a:t>
            </a:r>
            <a:r>
              <a:rPr lang="en-US" altLang="ja-JP" sz="700" dirty="0">
                <a:solidFill>
                  <a:schemeClr val="tx1"/>
                </a:solidFill>
                <a:latin typeface="+mn-ea"/>
              </a:rPr>
              <a:t>30</a:t>
            </a:r>
            <a:r>
              <a:rPr lang="ja-JP" altLang="en-US" sz="700" dirty="0">
                <a:solidFill>
                  <a:schemeClr val="tx1"/>
                </a:solidFill>
                <a:latin typeface="+mn-ea"/>
              </a:rPr>
              <a:t>年</a:t>
            </a:r>
            <a:r>
              <a:rPr lang="en-US" altLang="ja-JP" sz="700" dirty="0">
                <a:solidFill>
                  <a:schemeClr val="tx1"/>
                </a:solidFill>
                <a:latin typeface="+mn-ea"/>
              </a:rPr>
              <a:t>7</a:t>
            </a:r>
            <a:r>
              <a:rPr lang="ja-JP" altLang="en-US" sz="700" dirty="0">
                <a:solidFill>
                  <a:schemeClr val="tx1"/>
                </a:solidFill>
                <a:latin typeface="+mn-ea"/>
              </a:rPr>
              <a:t>月の医療法改正により、都道府県が主体的・実効的に医師確保対策を行うため</a:t>
            </a:r>
            <a:r>
              <a:rPr lang="ja-JP" altLang="en-US" sz="700" dirty="0" smtClean="0">
                <a:solidFill>
                  <a:schemeClr val="tx1"/>
                </a:solidFill>
                <a:latin typeface="+mn-ea"/>
              </a:rPr>
              <a:t>策定</a:t>
            </a:r>
            <a:endParaRPr lang="en-US" altLang="ja-JP" sz="700" dirty="0" smtClean="0">
              <a:solidFill>
                <a:schemeClr val="tx1"/>
              </a:solidFill>
              <a:latin typeface="+mn-ea"/>
            </a:endParaRPr>
          </a:p>
          <a:p>
            <a:pPr marL="171450" indent="-85725" algn="l">
              <a:lnSpc>
                <a:spcPts val="900"/>
              </a:lnSpc>
              <a:spcBef>
                <a:spcPts val="0"/>
              </a:spcBef>
              <a:buFont typeface="Arial" panose="020B0604020202020204" pitchFamily="34" charset="0"/>
              <a:buChar char="•"/>
            </a:pPr>
            <a:r>
              <a:rPr lang="ja-JP" altLang="en-US" sz="700" dirty="0" smtClean="0">
                <a:solidFill>
                  <a:schemeClr val="tx1"/>
                </a:solidFill>
                <a:latin typeface="+mn-ea"/>
              </a:rPr>
              <a:t>医療</a:t>
            </a:r>
            <a:r>
              <a:rPr lang="ja-JP" altLang="en-US" sz="700" dirty="0">
                <a:solidFill>
                  <a:schemeClr val="tx1"/>
                </a:solidFill>
                <a:latin typeface="+mn-ea"/>
              </a:rPr>
              <a:t>計画の中で新たに「医師の確保に関する事項」として</a:t>
            </a:r>
            <a:r>
              <a:rPr lang="ja-JP" altLang="en-US" sz="700" dirty="0" smtClean="0">
                <a:solidFill>
                  <a:schemeClr val="tx1"/>
                </a:solidFill>
                <a:latin typeface="+mn-ea"/>
              </a:rPr>
              <a:t>位置づけ</a:t>
            </a:r>
            <a:endParaRPr lang="en-US" altLang="ja-JP" sz="700" dirty="0" smtClean="0">
              <a:solidFill>
                <a:schemeClr val="tx1"/>
              </a:solidFill>
              <a:latin typeface="+mn-ea"/>
            </a:endParaRPr>
          </a:p>
          <a:p>
            <a:pPr marL="171450" indent="-85725" algn="l">
              <a:lnSpc>
                <a:spcPts val="900"/>
              </a:lnSpc>
              <a:spcBef>
                <a:spcPts val="0"/>
              </a:spcBef>
              <a:buFont typeface="Arial" panose="020B0604020202020204" pitchFamily="34" charset="0"/>
              <a:buChar char="•"/>
            </a:pPr>
            <a:r>
              <a:rPr lang="ja-JP" altLang="en-US" sz="700" dirty="0" smtClean="0">
                <a:solidFill>
                  <a:schemeClr val="tx1"/>
                </a:solidFill>
                <a:latin typeface="+mn-ea"/>
              </a:rPr>
              <a:t>計画</a:t>
            </a:r>
            <a:r>
              <a:rPr lang="ja-JP" altLang="en-US" sz="700" dirty="0">
                <a:solidFill>
                  <a:schemeClr val="tx1"/>
                </a:solidFill>
                <a:latin typeface="+mn-ea"/>
              </a:rPr>
              <a:t>期間は</a:t>
            </a:r>
            <a:r>
              <a:rPr lang="en-US" altLang="ja-JP" sz="700" dirty="0">
                <a:solidFill>
                  <a:schemeClr val="tx1"/>
                </a:solidFill>
                <a:latin typeface="+mn-ea"/>
              </a:rPr>
              <a:t>3</a:t>
            </a:r>
            <a:r>
              <a:rPr lang="ja-JP" altLang="en-US" sz="700" dirty="0">
                <a:solidFill>
                  <a:schemeClr val="tx1"/>
                </a:solidFill>
                <a:latin typeface="+mn-ea"/>
              </a:rPr>
              <a:t>年（最初の計画に限り</a:t>
            </a:r>
            <a:r>
              <a:rPr lang="en-US" altLang="ja-JP" sz="700" dirty="0">
                <a:solidFill>
                  <a:schemeClr val="tx1"/>
                </a:solidFill>
                <a:latin typeface="+mn-ea"/>
              </a:rPr>
              <a:t>4</a:t>
            </a:r>
            <a:r>
              <a:rPr lang="ja-JP" altLang="en-US" sz="700" dirty="0">
                <a:solidFill>
                  <a:schemeClr val="tx1"/>
                </a:solidFill>
                <a:latin typeface="+mn-ea"/>
              </a:rPr>
              <a:t>年間）で、以降</a:t>
            </a:r>
            <a:r>
              <a:rPr lang="en-US" altLang="ja-JP" sz="700" dirty="0">
                <a:solidFill>
                  <a:schemeClr val="tx1"/>
                </a:solidFill>
                <a:latin typeface="+mn-ea"/>
              </a:rPr>
              <a:t>3</a:t>
            </a:r>
            <a:r>
              <a:rPr lang="ja-JP" altLang="en-US" sz="700" dirty="0">
                <a:solidFill>
                  <a:schemeClr val="tx1"/>
                </a:solidFill>
                <a:latin typeface="+mn-ea"/>
              </a:rPr>
              <a:t>年毎に</a:t>
            </a:r>
            <a:r>
              <a:rPr lang="ja-JP" altLang="en-US" sz="700" dirty="0" smtClean="0">
                <a:solidFill>
                  <a:schemeClr val="tx1"/>
                </a:solidFill>
                <a:latin typeface="+mn-ea"/>
              </a:rPr>
              <a:t>見直し</a:t>
            </a:r>
            <a:endParaRPr lang="ja-JP" altLang="en-US" sz="700" dirty="0">
              <a:solidFill>
                <a:schemeClr val="tx1"/>
              </a:solidFill>
              <a:latin typeface="+mn-ea"/>
            </a:endParaRPr>
          </a:p>
        </p:txBody>
      </p:sp>
      <p:sp>
        <p:nvSpPr>
          <p:cNvPr id="93" name="テキスト ボックス 92"/>
          <p:cNvSpPr txBox="1"/>
          <p:nvPr/>
        </p:nvSpPr>
        <p:spPr>
          <a:xfrm>
            <a:off x="57545" y="261678"/>
            <a:ext cx="4082407" cy="216000"/>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１ 計画の</a:t>
            </a:r>
            <a:r>
              <a:rPr lang="ja-JP" altLang="en-US" sz="1000" dirty="0" smtClean="0">
                <a:solidFill>
                  <a:schemeClr val="bg1"/>
                </a:solidFill>
                <a:latin typeface="HGPｺﾞｼｯｸE" panose="020B0900000000000000" pitchFamily="50" charset="-128"/>
                <a:ea typeface="HGPｺﾞｼｯｸE" panose="020B0900000000000000" pitchFamily="50" charset="-128"/>
              </a:rPr>
              <a:t>ポイント（医師確保の方針）</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24" name="コンテンツ プレースホルダー 2"/>
          <p:cNvSpPr txBox="1">
            <a:spLocks/>
          </p:cNvSpPr>
          <p:nvPr/>
        </p:nvSpPr>
        <p:spPr>
          <a:xfrm>
            <a:off x="-13069" y="907951"/>
            <a:ext cx="4150729" cy="98568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tabLst>
                <a:tab pos="182563" algn="l"/>
              </a:tabLst>
            </a:pPr>
            <a:r>
              <a:rPr lang="ja-JP" altLang="en-US" sz="900" dirty="0" smtClean="0">
                <a:solidFill>
                  <a:srgbClr val="0070C0"/>
                </a:solidFill>
                <a:latin typeface="Microsoft YaHei" panose="020B0503020204020204" pitchFamily="34" charset="-122"/>
                <a:ea typeface="HGPｺﾞｼｯｸE" panose="020B0900000000000000" pitchFamily="50" charset="-128"/>
              </a:rPr>
              <a:t>●</a:t>
            </a:r>
            <a:r>
              <a:rPr lang="en-US" altLang="ja-JP" sz="900" dirty="0" smtClean="0">
                <a:solidFill>
                  <a:srgbClr val="0070C0"/>
                </a:solidFill>
                <a:latin typeface="Microsoft YaHei" panose="020B0503020204020204" pitchFamily="34" charset="-122"/>
                <a:ea typeface="HGPｺﾞｼｯｸE" panose="020B0900000000000000" pitchFamily="50" charset="-128"/>
              </a:rPr>
              <a:t>	</a:t>
            </a:r>
            <a:r>
              <a:rPr lang="ja-JP" altLang="en-US" sz="900" dirty="0" smtClean="0">
                <a:solidFill>
                  <a:schemeClr val="tx1"/>
                </a:solidFill>
                <a:latin typeface="Microsoft YaHei" panose="020B0503020204020204" pitchFamily="34" charset="-122"/>
                <a:ea typeface="HGPｺﾞｼｯｸE" panose="020B0900000000000000" pitchFamily="50" charset="-128"/>
              </a:rPr>
              <a:t>府の</a:t>
            </a:r>
            <a:r>
              <a:rPr lang="ja-JP" altLang="en-US" sz="900" dirty="0">
                <a:solidFill>
                  <a:schemeClr val="tx1"/>
                </a:solidFill>
                <a:latin typeface="Microsoft YaHei" panose="020B0503020204020204" pitchFamily="34" charset="-122"/>
                <a:ea typeface="HGPｺﾞｼｯｸE" panose="020B0900000000000000" pitchFamily="50" charset="-128"/>
              </a:rPr>
              <a:t>実情</a:t>
            </a:r>
            <a:r>
              <a:rPr lang="ja-JP" altLang="en-US" sz="900" dirty="0" smtClean="0">
                <a:solidFill>
                  <a:schemeClr val="tx1"/>
                </a:solidFill>
                <a:latin typeface="Microsoft YaHei" panose="020B0503020204020204" pitchFamily="34" charset="-122"/>
                <a:ea typeface="HGPｺﾞｼｯｸE" panose="020B0900000000000000" pitchFamily="50" charset="-128"/>
              </a:rPr>
              <a:t>をふまえた独自の調査・分析による必要となる医師数の算出</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a:p>
            <a:pPr marL="182563" indent="-182563" algn="l">
              <a:lnSpc>
                <a:spcPts val="800"/>
              </a:lnSpc>
              <a:spcBef>
                <a:spcPts val="0"/>
              </a:spcBef>
              <a:tabLst>
                <a:tab pos="182563" algn="l"/>
              </a:tabLst>
            </a:pPr>
            <a:r>
              <a:rPr lang="en-US" altLang="ja-JP" sz="700" dirty="0" smtClean="0">
                <a:solidFill>
                  <a:schemeClr val="tx1"/>
                </a:solidFill>
                <a:latin typeface="+mn-ea"/>
              </a:rPr>
              <a:t>	</a:t>
            </a:r>
            <a:r>
              <a:rPr lang="ja-JP" altLang="en-US" sz="700" dirty="0" smtClean="0">
                <a:solidFill>
                  <a:schemeClr val="tx1"/>
                </a:solidFill>
                <a:latin typeface="+mn-ea"/>
              </a:rPr>
              <a:t>国</a:t>
            </a:r>
            <a:r>
              <a:rPr lang="ja-JP" altLang="en-US" sz="700" dirty="0">
                <a:solidFill>
                  <a:schemeClr val="tx1"/>
                </a:solidFill>
                <a:latin typeface="+mn-ea"/>
              </a:rPr>
              <a:t>の示す医師偏在</a:t>
            </a:r>
            <a:r>
              <a:rPr lang="ja-JP" altLang="en-US" sz="700" dirty="0" smtClean="0">
                <a:solidFill>
                  <a:schemeClr val="tx1"/>
                </a:solidFill>
                <a:latin typeface="+mn-ea"/>
              </a:rPr>
              <a:t>指標等（</a:t>
            </a:r>
            <a:r>
              <a:rPr lang="en-US" altLang="ja-JP" sz="700" dirty="0" smtClean="0">
                <a:solidFill>
                  <a:schemeClr val="tx1"/>
                </a:solidFill>
                <a:latin typeface="+mn-ea"/>
              </a:rPr>
              <a:t>※</a:t>
            </a:r>
            <a:r>
              <a:rPr lang="ja-JP" altLang="en-US" sz="700" dirty="0" smtClean="0">
                <a:solidFill>
                  <a:schemeClr val="tx1"/>
                </a:solidFill>
                <a:latin typeface="+mn-ea"/>
              </a:rPr>
              <a:t>）も</a:t>
            </a:r>
            <a:r>
              <a:rPr lang="ja-JP" altLang="en-US" sz="700" dirty="0">
                <a:solidFill>
                  <a:schemeClr val="tx1"/>
                </a:solidFill>
                <a:latin typeface="+mn-ea"/>
              </a:rPr>
              <a:t>踏まえつつ、府独自</a:t>
            </a:r>
            <a:r>
              <a:rPr lang="ja-JP" altLang="en-US" sz="700" dirty="0" smtClean="0">
                <a:solidFill>
                  <a:schemeClr val="tx1"/>
                </a:solidFill>
                <a:latin typeface="+mn-ea"/>
              </a:rPr>
              <a:t>で地域の医療需要や医師の勤務実態等を調査・分析し算出</a:t>
            </a:r>
            <a:endParaRPr lang="en-US" altLang="ja-JP" sz="700" dirty="0" smtClean="0">
              <a:solidFill>
                <a:schemeClr val="tx1"/>
              </a:solidFill>
              <a:latin typeface="+mn-ea"/>
            </a:endParaRPr>
          </a:p>
          <a:p>
            <a:pPr marL="266700" indent="-84138" algn="l">
              <a:lnSpc>
                <a:spcPts val="600"/>
              </a:lnSpc>
              <a:spcBef>
                <a:spcPts val="0"/>
              </a:spcBef>
            </a:pPr>
            <a:r>
              <a:rPr lang="en-US" altLang="ja-JP" sz="500" dirty="0" smtClean="0">
                <a:solidFill>
                  <a:schemeClr val="tx1"/>
                </a:solidFill>
                <a:latin typeface="+mn-ea"/>
              </a:rPr>
              <a:t>※</a:t>
            </a:r>
            <a:r>
              <a:rPr lang="ja-JP" altLang="en-US" sz="500" dirty="0" smtClean="0">
                <a:solidFill>
                  <a:schemeClr val="tx1"/>
                </a:solidFill>
                <a:latin typeface="+mn-ea"/>
              </a:rPr>
              <a:t>医師</a:t>
            </a:r>
            <a:r>
              <a:rPr lang="ja-JP" altLang="en-US" sz="500" dirty="0">
                <a:solidFill>
                  <a:schemeClr val="tx1"/>
                </a:solidFill>
                <a:latin typeface="+mn-ea"/>
              </a:rPr>
              <a:t>偏在指標：国が、全国の二次医療圏ごとに、医師偏在の状況を客観的に示した指標。全国の</a:t>
            </a:r>
            <a:r>
              <a:rPr lang="en-US" altLang="ja-JP" sz="500" dirty="0">
                <a:solidFill>
                  <a:schemeClr val="tx1"/>
                </a:solidFill>
                <a:latin typeface="+mn-ea"/>
              </a:rPr>
              <a:t>335</a:t>
            </a:r>
            <a:r>
              <a:rPr lang="ja-JP" altLang="en-US" sz="500" dirty="0">
                <a:solidFill>
                  <a:schemeClr val="tx1"/>
                </a:solidFill>
                <a:latin typeface="+mn-ea"/>
              </a:rPr>
              <a:t>の二次医療圏（</a:t>
            </a:r>
            <a:r>
              <a:rPr lang="en-US" altLang="ja-JP" sz="500" dirty="0">
                <a:solidFill>
                  <a:schemeClr val="tx1"/>
                </a:solidFill>
                <a:latin typeface="+mn-ea"/>
              </a:rPr>
              <a:t>47</a:t>
            </a:r>
            <a:r>
              <a:rPr lang="ja-JP" altLang="en-US" sz="500" dirty="0">
                <a:solidFill>
                  <a:schemeClr val="tx1"/>
                </a:solidFill>
                <a:latin typeface="+mn-ea"/>
              </a:rPr>
              <a:t>都道府県）のうち</a:t>
            </a:r>
            <a:r>
              <a:rPr lang="ja-JP" altLang="en-US" sz="500" dirty="0" smtClean="0">
                <a:solidFill>
                  <a:schemeClr val="tx1"/>
                </a:solidFill>
                <a:latin typeface="+mn-ea"/>
              </a:rPr>
              <a:t>、上位</a:t>
            </a:r>
            <a:r>
              <a:rPr lang="en-US" altLang="ja-JP" sz="500" dirty="0">
                <a:solidFill>
                  <a:schemeClr val="tx1"/>
                </a:solidFill>
                <a:latin typeface="+mn-ea"/>
              </a:rPr>
              <a:t>1/3</a:t>
            </a:r>
            <a:r>
              <a:rPr lang="ja-JP" altLang="en-US" sz="500" dirty="0">
                <a:solidFill>
                  <a:schemeClr val="tx1"/>
                </a:solidFill>
                <a:latin typeface="+mn-ea"/>
              </a:rPr>
              <a:t>を医師多数区域（都道府県）に、下位</a:t>
            </a:r>
            <a:r>
              <a:rPr lang="en-US" altLang="ja-JP" sz="500" dirty="0">
                <a:solidFill>
                  <a:schemeClr val="tx1"/>
                </a:solidFill>
                <a:latin typeface="+mn-ea"/>
              </a:rPr>
              <a:t>1/3</a:t>
            </a:r>
            <a:r>
              <a:rPr lang="ja-JP" altLang="en-US" sz="500" dirty="0">
                <a:solidFill>
                  <a:schemeClr val="tx1"/>
                </a:solidFill>
                <a:latin typeface="+mn-ea"/>
              </a:rPr>
              <a:t>を医師少数区域（都道府県）にそれぞれ設定</a:t>
            </a:r>
            <a:r>
              <a:rPr lang="ja-JP" altLang="en-US" sz="500" dirty="0" smtClean="0">
                <a:solidFill>
                  <a:schemeClr val="tx1"/>
                </a:solidFill>
                <a:latin typeface="+mn-ea"/>
              </a:rPr>
              <a:t>。</a:t>
            </a:r>
            <a:endParaRPr lang="en-US" altLang="ja-JP" sz="500" dirty="0" smtClean="0">
              <a:solidFill>
                <a:schemeClr val="tx1"/>
              </a:solidFill>
              <a:latin typeface="+mn-ea"/>
            </a:endParaRPr>
          </a:p>
          <a:p>
            <a:pPr algn="l">
              <a:lnSpc>
                <a:spcPts val="800"/>
              </a:lnSpc>
              <a:spcBef>
                <a:spcPts val="0"/>
              </a:spcBef>
            </a:pPr>
            <a:endParaRPr lang="en-US" altLang="ja-JP" sz="500" dirty="0">
              <a:solidFill>
                <a:schemeClr val="tx1"/>
              </a:solidFill>
              <a:latin typeface="+mn-ea"/>
              <a:ea typeface="HGPｺﾞｼｯｸE" panose="020B0900000000000000" pitchFamily="50" charset="-128"/>
            </a:endParaRPr>
          </a:p>
          <a:p>
            <a:pPr algn="l">
              <a:lnSpc>
                <a:spcPts val="800"/>
              </a:lnSpc>
              <a:spcBef>
                <a:spcPts val="0"/>
              </a:spcBef>
              <a:tabLst>
                <a:tab pos="182563" algn="l"/>
              </a:tabLst>
            </a:pPr>
            <a:r>
              <a:rPr lang="ja-JP" altLang="en-US" sz="900" dirty="0" smtClean="0">
                <a:solidFill>
                  <a:srgbClr val="0070C0"/>
                </a:solidFill>
                <a:latin typeface="Microsoft YaHei" panose="020B0503020204020204" pitchFamily="34" charset="-122"/>
                <a:ea typeface="HGPｺﾞｼｯｸE" panose="020B0900000000000000" pitchFamily="50" charset="-128"/>
              </a:rPr>
              <a:t>● </a:t>
            </a:r>
            <a:r>
              <a:rPr lang="en-US" altLang="ja-JP" sz="900" dirty="0" smtClean="0">
                <a:solidFill>
                  <a:srgbClr val="0070C0"/>
                </a:solidFill>
                <a:latin typeface="Microsoft YaHei" panose="020B0503020204020204" pitchFamily="34" charset="-122"/>
                <a:ea typeface="HGPｺﾞｼｯｸE" panose="020B0900000000000000" pitchFamily="50" charset="-128"/>
              </a:rPr>
              <a:t>	</a:t>
            </a:r>
            <a:r>
              <a:rPr lang="ja-JP" altLang="en-US" sz="900" dirty="0" smtClean="0">
                <a:solidFill>
                  <a:schemeClr val="tx1"/>
                </a:solidFill>
                <a:latin typeface="Microsoft YaHei" panose="020B0503020204020204" pitchFamily="34" charset="-122"/>
                <a:ea typeface="HGPｺﾞｼｯｸE" panose="020B0900000000000000" pitchFamily="50" charset="-128"/>
              </a:rPr>
              <a:t>府内の診療科偏在と地域偏在に対応するための取組推進</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a:p>
            <a:pPr marL="182563" algn="l">
              <a:lnSpc>
                <a:spcPts val="800"/>
              </a:lnSpc>
              <a:spcBef>
                <a:spcPts val="0"/>
              </a:spcBef>
            </a:pPr>
            <a:r>
              <a:rPr lang="ja-JP" altLang="en-US" sz="700" dirty="0" smtClean="0">
                <a:solidFill>
                  <a:schemeClr val="tx1"/>
                </a:solidFill>
                <a:latin typeface="+mn-ea"/>
              </a:rPr>
              <a:t>地域医療支援センターの取組強化や、キャリア形成プログラム、勤務環境改善の取組、</a:t>
            </a:r>
            <a:r>
              <a:rPr lang="ja-JP" altLang="en-US" sz="700" dirty="0">
                <a:solidFill>
                  <a:schemeClr val="tx1"/>
                </a:solidFill>
                <a:latin typeface="+mn-ea"/>
              </a:rPr>
              <a:t>産婦人科</a:t>
            </a:r>
            <a:r>
              <a:rPr lang="ja-JP" altLang="en-US" sz="700" dirty="0" smtClean="0">
                <a:solidFill>
                  <a:schemeClr val="tx1"/>
                </a:solidFill>
                <a:latin typeface="+mn-ea"/>
              </a:rPr>
              <a:t>・小児科における医療提供体制の検討等を通じた偏在対策推進</a:t>
            </a:r>
            <a:endParaRPr lang="en-US" altLang="ja-JP" sz="700" dirty="0">
              <a:solidFill>
                <a:schemeClr val="tx1"/>
              </a:solidFill>
              <a:latin typeface="+mn-ea"/>
            </a:endParaRPr>
          </a:p>
          <a:p>
            <a:pPr algn="l">
              <a:lnSpc>
                <a:spcPts val="800"/>
              </a:lnSpc>
              <a:spcBef>
                <a:spcPts val="0"/>
              </a:spcBef>
            </a:pPr>
            <a:endParaRPr lang="en-US" altLang="ja-JP" sz="600" dirty="0" smtClean="0">
              <a:solidFill>
                <a:srgbClr val="0070C0"/>
              </a:solidFill>
              <a:latin typeface="Microsoft YaHei" panose="020B0503020204020204" pitchFamily="34" charset="-122"/>
              <a:ea typeface="HGPｺﾞｼｯｸE" panose="020B0900000000000000" pitchFamily="50" charset="-128"/>
            </a:endParaRPr>
          </a:p>
          <a:p>
            <a:pPr algn="l">
              <a:lnSpc>
                <a:spcPts val="800"/>
              </a:lnSpc>
              <a:spcBef>
                <a:spcPts val="400"/>
              </a:spcBef>
              <a:tabLst>
                <a:tab pos="182563" algn="l"/>
              </a:tabLst>
            </a:pPr>
            <a:r>
              <a:rPr lang="ja-JP" altLang="en-US" sz="900" dirty="0" smtClean="0">
                <a:solidFill>
                  <a:srgbClr val="0070C0"/>
                </a:solidFill>
                <a:latin typeface="Microsoft YaHei" panose="020B0503020204020204" pitchFamily="34" charset="-122"/>
                <a:ea typeface="HGPｺﾞｼｯｸE" panose="020B0900000000000000" pitchFamily="50" charset="-128"/>
              </a:rPr>
              <a:t>●</a:t>
            </a:r>
            <a:r>
              <a:rPr lang="ja-JP" altLang="en-US" sz="900" dirty="0" smtClean="0">
                <a:solidFill>
                  <a:schemeClr val="tx1"/>
                </a:solidFill>
                <a:latin typeface="Microsoft YaHei" panose="020B0503020204020204" pitchFamily="34" charset="-122"/>
                <a:ea typeface="HGPｺﾞｼｯｸE" panose="020B0900000000000000" pitchFamily="50" charset="-128"/>
              </a:rPr>
              <a:t> </a:t>
            </a:r>
            <a:r>
              <a:rPr lang="en-US" altLang="ja-JP" sz="900" dirty="0" smtClean="0">
                <a:solidFill>
                  <a:schemeClr val="tx1"/>
                </a:solidFill>
                <a:latin typeface="Microsoft YaHei" panose="020B0503020204020204" pitchFamily="34" charset="-122"/>
                <a:ea typeface="HGPｺﾞｼｯｸE" panose="020B0900000000000000" pitchFamily="50" charset="-128"/>
              </a:rPr>
              <a:t>	</a:t>
            </a:r>
            <a:r>
              <a:rPr lang="ja-JP" altLang="en-US" sz="900" dirty="0" smtClean="0">
                <a:solidFill>
                  <a:schemeClr val="tx1"/>
                </a:solidFill>
                <a:latin typeface="Microsoft YaHei" panose="020B0503020204020204" pitchFamily="34" charset="-122"/>
                <a:ea typeface="HGPｺﾞｼｯｸE" panose="020B0900000000000000" pitchFamily="50" charset="-128"/>
              </a:rPr>
              <a:t>「医師確保」「地域医療構想」「医師の働き方改革」を三位一体で推進</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a:p>
            <a:pPr marL="182563" algn="l">
              <a:lnSpc>
                <a:spcPts val="800"/>
              </a:lnSpc>
              <a:spcBef>
                <a:spcPts val="0"/>
              </a:spcBef>
            </a:pPr>
            <a:r>
              <a:rPr lang="ja-JP" altLang="en-US" sz="700" dirty="0" smtClean="0">
                <a:solidFill>
                  <a:schemeClr val="tx1"/>
                </a:solidFill>
                <a:latin typeface="+mn-ea"/>
              </a:rPr>
              <a:t>医療機関ごとの担うべき機能の議論を踏まえた医師の派遣調整や、</a:t>
            </a:r>
            <a:r>
              <a:rPr lang="en-US" altLang="ja-JP" sz="700" dirty="0" smtClean="0">
                <a:solidFill>
                  <a:schemeClr val="tx1"/>
                </a:solidFill>
                <a:latin typeface="+mn-ea"/>
              </a:rPr>
              <a:t>R6</a:t>
            </a:r>
            <a:r>
              <a:rPr lang="ja-JP" altLang="en-US" sz="700" dirty="0" smtClean="0">
                <a:solidFill>
                  <a:schemeClr val="tx1"/>
                </a:solidFill>
                <a:latin typeface="+mn-ea"/>
              </a:rPr>
              <a:t>年度からの医師の時間外労働上限規制導入を踏まえた医師確保の取組、</a:t>
            </a:r>
            <a:r>
              <a:rPr lang="ja-JP" altLang="en-US" sz="700" dirty="0">
                <a:solidFill>
                  <a:schemeClr val="tx1"/>
                </a:solidFill>
                <a:latin typeface="+mn-ea"/>
              </a:rPr>
              <a:t>産婦人科</a:t>
            </a:r>
            <a:r>
              <a:rPr lang="ja-JP" altLang="en-US" sz="700" dirty="0" smtClean="0">
                <a:solidFill>
                  <a:schemeClr val="tx1"/>
                </a:solidFill>
                <a:latin typeface="+mn-ea"/>
              </a:rPr>
              <a:t>・小児科における医療機関の集約化シミュレーションの検討などにより、持続可能な医療提供体制を確保</a:t>
            </a:r>
            <a:endParaRPr lang="en-US" altLang="ja-JP" sz="700" dirty="0">
              <a:solidFill>
                <a:schemeClr val="tx1"/>
              </a:solidFill>
              <a:latin typeface="+mn-ea"/>
            </a:endParaRPr>
          </a:p>
          <a:p>
            <a:pPr algn="l">
              <a:lnSpc>
                <a:spcPts val="800"/>
              </a:lnSpc>
            </a:pPr>
            <a:r>
              <a:rPr lang="ja-JP" altLang="en-US" sz="700" dirty="0">
                <a:solidFill>
                  <a:schemeClr val="tx1"/>
                </a:solidFill>
                <a:latin typeface="Microsoft YaHei" panose="020B0503020204020204" pitchFamily="34" charset="-122"/>
                <a:ea typeface="HGPｺﾞｼｯｸE" panose="020B0900000000000000" pitchFamily="50" charset="-128"/>
              </a:rPr>
              <a:t>　　　　　</a:t>
            </a:r>
            <a:endParaRPr lang="en-US" altLang="ja-JP" sz="700" dirty="0">
              <a:solidFill>
                <a:schemeClr val="tx1"/>
              </a:solidFill>
              <a:latin typeface="Microsoft YaHei" panose="020B0503020204020204" pitchFamily="34" charset="-122"/>
              <a:ea typeface="HGPｺﾞｼｯｸE" panose="020B0900000000000000" pitchFamily="50" charset="-128"/>
            </a:endParaRPr>
          </a:p>
          <a:p>
            <a:pPr algn="l"/>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80" name="テキスト ボックス 79"/>
          <p:cNvSpPr txBox="1"/>
          <p:nvPr/>
        </p:nvSpPr>
        <p:spPr>
          <a:xfrm>
            <a:off x="57545" y="2492896"/>
            <a:ext cx="4082407"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２ </a:t>
            </a:r>
            <a:r>
              <a:rPr lang="ja-JP" altLang="en-US" sz="1000" dirty="0" smtClean="0">
                <a:solidFill>
                  <a:schemeClr val="bg1"/>
                </a:solidFill>
                <a:latin typeface="HGPｺﾞｼｯｸE" panose="020B0900000000000000" pitchFamily="50" charset="-128"/>
                <a:ea typeface="HGPｺﾞｼｯｸE" panose="020B0900000000000000" pitchFamily="50" charset="-128"/>
              </a:rPr>
              <a:t>医師</a:t>
            </a:r>
            <a:r>
              <a:rPr lang="ja-JP" altLang="en-US" sz="1000" dirty="0">
                <a:solidFill>
                  <a:schemeClr val="bg1"/>
                </a:solidFill>
                <a:latin typeface="HGPｺﾞｼｯｸE" panose="020B0900000000000000" pitchFamily="50" charset="-128"/>
                <a:ea typeface="HGPｺﾞｼｯｸE" panose="020B0900000000000000" pitchFamily="50" charset="-128"/>
              </a:rPr>
              <a:t>確保</a:t>
            </a:r>
            <a:r>
              <a:rPr lang="ja-JP" altLang="en-US" sz="1000" dirty="0" smtClean="0">
                <a:solidFill>
                  <a:schemeClr val="bg1"/>
                </a:solidFill>
                <a:latin typeface="HGPｺﾞｼｯｸE" panose="020B0900000000000000" pitchFamily="50" charset="-128"/>
                <a:ea typeface="HGPｺﾞｼｯｸE" panose="020B0900000000000000" pitchFamily="50" charset="-128"/>
              </a:rPr>
              <a:t>の現状と課題</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87" name="コンテンツ プレースホルダー 2"/>
          <p:cNvSpPr txBox="1">
            <a:spLocks/>
          </p:cNvSpPr>
          <p:nvPr/>
        </p:nvSpPr>
        <p:spPr>
          <a:xfrm>
            <a:off x="0" y="3152124"/>
            <a:ext cx="2242253" cy="72000"/>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rgbClr val="0070C0"/>
                </a:solidFill>
                <a:latin typeface="Microsoft YaHei" panose="020B0503020204020204" pitchFamily="34" charset="-122"/>
                <a:ea typeface="HGPｺﾞｼｯｸE" panose="020B0900000000000000" pitchFamily="50" charset="-128"/>
              </a:rPr>
              <a:t>◆</a:t>
            </a:r>
            <a:r>
              <a:rPr lang="ja-JP" altLang="en-US" sz="500" dirty="0" smtClean="0">
                <a:solidFill>
                  <a:schemeClr val="tx1"/>
                </a:solidFill>
                <a:latin typeface="Microsoft YaHei" panose="020B0503020204020204" pitchFamily="34" charset="-122"/>
                <a:ea typeface="HGPｺﾞｼｯｸE" panose="020B0900000000000000" pitchFamily="50" charset="-128"/>
              </a:rPr>
              <a:t>二次</a:t>
            </a:r>
            <a:r>
              <a:rPr lang="ja-JP" altLang="en-US" sz="500" dirty="0">
                <a:solidFill>
                  <a:schemeClr val="tx1"/>
                </a:solidFill>
                <a:latin typeface="Microsoft YaHei" panose="020B0503020204020204" pitchFamily="34" charset="-122"/>
                <a:ea typeface="HGPｺﾞｼｯｸE" panose="020B0900000000000000" pitchFamily="50" charset="-128"/>
              </a:rPr>
              <a:t>医療圏ごとの比較では</a:t>
            </a:r>
            <a:r>
              <a:rPr lang="ja-JP" altLang="en-US" sz="500" dirty="0" smtClean="0">
                <a:solidFill>
                  <a:schemeClr val="tx1"/>
                </a:solidFill>
                <a:latin typeface="Microsoft YaHei" panose="020B0503020204020204" pitchFamily="34" charset="-122"/>
                <a:ea typeface="HGPｺﾞｼｯｸE" panose="020B0900000000000000" pitchFamily="50" charset="-128"/>
              </a:rPr>
              <a:t>偏在が見られる</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126" name="コンテンツ プレースホルダー 2"/>
          <p:cNvSpPr txBox="1">
            <a:spLocks/>
          </p:cNvSpPr>
          <p:nvPr/>
        </p:nvSpPr>
        <p:spPr>
          <a:xfrm>
            <a:off x="4310048" y="6464028"/>
            <a:ext cx="1917426" cy="42717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800" dirty="0" smtClean="0">
                <a:solidFill>
                  <a:schemeClr val="tx1"/>
                </a:solidFill>
                <a:latin typeface="HGSｺﾞｼｯｸE" panose="020B0900000000000000" pitchFamily="50" charset="-128"/>
                <a:ea typeface="HGSｺﾞｼｯｸE" panose="020B0900000000000000" pitchFamily="50" charset="-128"/>
              </a:rPr>
              <a:t>◆府医療対策協議会における進捗</a:t>
            </a:r>
            <a:r>
              <a:rPr lang="ja-JP" altLang="en-US" sz="800" dirty="0">
                <a:solidFill>
                  <a:schemeClr val="tx1"/>
                </a:solidFill>
                <a:latin typeface="HGSｺﾞｼｯｸE" panose="020B0900000000000000" pitchFamily="50" charset="-128"/>
                <a:ea typeface="HGSｺﾞｼｯｸE" panose="020B0900000000000000" pitchFamily="50" charset="-128"/>
              </a:rPr>
              <a:t>管理</a:t>
            </a:r>
            <a:endParaRPr lang="en-US" altLang="ja-JP" sz="800" dirty="0">
              <a:solidFill>
                <a:schemeClr val="tx1"/>
              </a:solidFill>
              <a:latin typeface="HGSｺﾞｼｯｸE" panose="020B0900000000000000" pitchFamily="50" charset="-128"/>
              <a:ea typeface="HGSｺﾞｼｯｸE" panose="020B0900000000000000" pitchFamily="50" charset="-128"/>
            </a:endParaRPr>
          </a:p>
          <a:p>
            <a:pPr algn="l">
              <a:lnSpc>
                <a:spcPts val="800"/>
              </a:lnSpc>
            </a:pPr>
            <a:r>
              <a:rPr lang="ja-JP" altLang="en-US" sz="700" dirty="0">
                <a:solidFill>
                  <a:schemeClr val="tx1"/>
                </a:solidFill>
                <a:latin typeface="+mn-ea"/>
              </a:rPr>
              <a:t>　　毎年度</a:t>
            </a:r>
            <a:r>
              <a:rPr lang="ja-JP" altLang="en-US" sz="700" dirty="0" smtClean="0">
                <a:solidFill>
                  <a:schemeClr val="tx1"/>
                </a:solidFill>
                <a:latin typeface="+mn-ea"/>
              </a:rPr>
              <a:t>：数値目標により進捗取組</a:t>
            </a:r>
            <a:r>
              <a:rPr lang="ja-JP" altLang="en-US" sz="700" dirty="0">
                <a:solidFill>
                  <a:schemeClr val="tx1"/>
                </a:solidFill>
                <a:latin typeface="+mn-ea"/>
              </a:rPr>
              <a:t>評価</a:t>
            </a:r>
            <a:endParaRPr lang="en-US" altLang="ja-JP" sz="700" dirty="0">
              <a:solidFill>
                <a:schemeClr val="tx1"/>
              </a:solidFill>
              <a:latin typeface="+mn-ea"/>
            </a:endParaRPr>
          </a:p>
          <a:p>
            <a:pPr algn="l">
              <a:lnSpc>
                <a:spcPts val="800"/>
              </a:lnSpc>
            </a:pPr>
            <a:r>
              <a:rPr lang="ja-JP" altLang="en-US" sz="700" dirty="0">
                <a:solidFill>
                  <a:schemeClr val="tx1"/>
                </a:solidFill>
                <a:latin typeface="+mn-ea"/>
              </a:rPr>
              <a:t>　　令和５（</a:t>
            </a:r>
            <a:r>
              <a:rPr lang="en-US" altLang="ja-JP" sz="700" dirty="0">
                <a:solidFill>
                  <a:schemeClr val="tx1"/>
                </a:solidFill>
                <a:latin typeface="+mn-ea"/>
              </a:rPr>
              <a:t>2023</a:t>
            </a:r>
            <a:r>
              <a:rPr lang="ja-JP" altLang="en-US" sz="700" dirty="0">
                <a:solidFill>
                  <a:schemeClr val="tx1"/>
                </a:solidFill>
                <a:latin typeface="+mn-ea"/>
              </a:rPr>
              <a:t>）年度：計画</a:t>
            </a:r>
            <a:r>
              <a:rPr lang="ja-JP" altLang="en-US" sz="700" dirty="0" smtClean="0">
                <a:solidFill>
                  <a:schemeClr val="tx1"/>
                </a:solidFill>
                <a:latin typeface="+mn-ea"/>
              </a:rPr>
              <a:t>評価</a:t>
            </a:r>
            <a:endParaRPr lang="en-US" altLang="ja-JP" sz="700" dirty="0" smtClean="0">
              <a:solidFill>
                <a:schemeClr val="tx1"/>
              </a:solidFill>
              <a:latin typeface="+mn-ea"/>
            </a:endParaRPr>
          </a:p>
        </p:txBody>
      </p:sp>
      <p:sp>
        <p:nvSpPr>
          <p:cNvPr id="61" name="テキスト ボックス 106"/>
          <p:cNvSpPr txBox="1"/>
          <p:nvPr/>
        </p:nvSpPr>
        <p:spPr>
          <a:xfrm>
            <a:off x="7796831" y="5398012"/>
            <a:ext cx="1363527" cy="20843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医療提供体制等の議論</a:t>
            </a:r>
            <a:endParaRPr lang="en-US" altLang="ja-JP" sz="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70" name="コンテンツ プレースホルダー 2"/>
          <p:cNvSpPr txBox="1">
            <a:spLocks/>
          </p:cNvSpPr>
          <p:nvPr/>
        </p:nvSpPr>
        <p:spPr>
          <a:xfrm>
            <a:off x="2161976" y="3140968"/>
            <a:ext cx="1931873" cy="250366"/>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rgbClr val="0070C0"/>
                </a:solidFill>
                <a:latin typeface="Microsoft YaHei" panose="020B0503020204020204" pitchFamily="34" charset="-122"/>
                <a:ea typeface="HGPｺﾞｼｯｸE" panose="020B0900000000000000" pitchFamily="50" charset="-128"/>
              </a:rPr>
              <a:t>◆</a:t>
            </a:r>
            <a:r>
              <a:rPr lang="ja-JP" altLang="en-US" sz="500" dirty="0" smtClean="0">
                <a:solidFill>
                  <a:schemeClr val="tx1"/>
                </a:solidFill>
                <a:latin typeface="Microsoft YaHei" panose="020B0503020204020204" pitchFamily="34" charset="-122"/>
                <a:ea typeface="HGPｺﾞｼｯｸE" panose="020B0900000000000000" pitchFamily="50" charset="-128"/>
              </a:rPr>
              <a:t>産科・小児科の圏域間偏在が見られる</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　 中河内</a:t>
            </a:r>
            <a:r>
              <a:rPr lang="ja-JP" altLang="en-US" sz="500" dirty="0">
                <a:solidFill>
                  <a:schemeClr val="tx1"/>
                </a:solidFill>
                <a:latin typeface="Microsoft YaHei" panose="020B0503020204020204" pitchFamily="34" charset="-122"/>
                <a:ea typeface="HGPｺﾞｼｯｸE" panose="020B0900000000000000" pitchFamily="50" charset="-128"/>
              </a:rPr>
              <a:t>の小児科は、全国下位３分の１以下に当たる相対的</a:t>
            </a:r>
            <a:r>
              <a:rPr lang="ja-JP" altLang="en-US" sz="500" dirty="0" smtClean="0">
                <a:solidFill>
                  <a:schemeClr val="tx1"/>
                </a:solidFill>
                <a:latin typeface="Microsoft YaHei" panose="020B0503020204020204" pitchFamily="34" charset="-122"/>
                <a:ea typeface="HGPｺﾞｼｯｸE" panose="020B0900000000000000" pitchFamily="50" charset="-128"/>
              </a:rPr>
              <a:t>医師</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a:p>
            <a:pPr algn="l">
              <a:spcBef>
                <a:spcPts val="0"/>
              </a:spcBef>
            </a:pPr>
            <a:r>
              <a:rPr lang="en-US" altLang="ja-JP" sz="500" dirty="0" smtClean="0">
                <a:solidFill>
                  <a:schemeClr val="tx1"/>
                </a:solidFill>
                <a:latin typeface="Microsoft YaHei" panose="020B0503020204020204" pitchFamily="34" charset="-122"/>
                <a:ea typeface="HGPｺﾞｼｯｸE" panose="020B0900000000000000" pitchFamily="50" charset="-128"/>
              </a:rPr>
              <a:t>   </a:t>
            </a:r>
            <a:r>
              <a:rPr lang="ja-JP" altLang="en-US" sz="500" dirty="0" smtClean="0">
                <a:solidFill>
                  <a:schemeClr val="tx1"/>
                </a:solidFill>
                <a:latin typeface="Microsoft YaHei" panose="020B0503020204020204" pitchFamily="34" charset="-122"/>
                <a:ea typeface="HGPｺﾞｼｯｸE" panose="020B0900000000000000" pitchFamily="50" charset="-128"/>
              </a:rPr>
              <a:t>少数区域に該当</a:t>
            </a:r>
          </a:p>
          <a:p>
            <a:pPr algn="l">
              <a:spcBef>
                <a:spcPts val="0"/>
              </a:spcBef>
            </a:pP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1" name="コンテンツ プレースホルダー 2"/>
          <p:cNvSpPr txBox="1">
            <a:spLocks/>
          </p:cNvSpPr>
          <p:nvPr/>
        </p:nvSpPr>
        <p:spPr>
          <a:xfrm>
            <a:off x="2148928" y="5043677"/>
            <a:ext cx="2241542" cy="11575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rgbClr val="0070C0"/>
                </a:solidFill>
                <a:latin typeface="Microsoft YaHei" panose="020B0503020204020204" pitchFamily="34" charset="-122"/>
                <a:ea typeface="HGPｺﾞｼｯｸE" panose="020B0900000000000000" pitchFamily="50" charset="-128"/>
              </a:rPr>
              <a:t>◆</a:t>
            </a:r>
            <a:r>
              <a:rPr lang="ja-JP" altLang="en-US" sz="500" dirty="0" smtClean="0">
                <a:solidFill>
                  <a:schemeClr val="tx1"/>
                </a:solidFill>
                <a:latin typeface="Microsoft YaHei" panose="020B0503020204020204" pitchFamily="34" charset="-122"/>
                <a:ea typeface="HGPｺﾞｼｯｸE" panose="020B0900000000000000" pitchFamily="50" charset="-128"/>
              </a:rPr>
              <a:t>女性医師の割合が増加</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2" name="コンテンツ プレースホルダー 2"/>
          <p:cNvSpPr txBox="1">
            <a:spLocks/>
          </p:cNvSpPr>
          <p:nvPr/>
        </p:nvSpPr>
        <p:spPr>
          <a:xfrm>
            <a:off x="13189" y="5044976"/>
            <a:ext cx="2242253" cy="83543"/>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rgbClr val="0070C0"/>
                </a:solidFill>
                <a:latin typeface="Microsoft YaHei" panose="020B0503020204020204" pitchFamily="34" charset="-122"/>
                <a:ea typeface="HGPｺﾞｼｯｸE" panose="020B0900000000000000" pitchFamily="50" charset="-128"/>
              </a:rPr>
              <a:t>◆</a:t>
            </a:r>
            <a:r>
              <a:rPr lang="ja-JP" altLang="en-US" sz="500" dirty="0" smtClean="0">
                <a:solidFill>
                  <a:schemeClr val="tx1"/>
                </a:solidFill>
                <a:latin typeface="Microsoft YaHei" panose="020B0503020204020204" pitchFamily="34" charset="-122"/>
                <a:ea typeface="HGPｺﾞｼｯｸE" panose="020B0900000000000000" pitchFamily="50" charset="-128"/>
              </a:rPr>
              <a:t>医師の時間外労働が多く、診療科にもばらつき</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3" name="テキスト ボックス 72"/>
          <p:cNvSpPr txBox="1"/>
          <p:nvPr/>
        </p:nvSpPr>
        <p:spPr>
          <a:xfrm>
            <a:off x="4283969" y="261679"/>
            <a:ext cx="4824000"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smtClean="0">
                <a:solidFill>
                  <a:schemeClr val="bg1"/>
                </a:solidFill>
                <a:latin typeface="HGPｺﾞｼｯｸE" panose="020B0900000000000000" pitchFamily="50" charset="-128"/>
                <a:ea typeface="HGPｺﾞｼｯｸE" panose="020B0900000000000000" pitchFamily="50" charset="-128"/>
              </a:rPr>
              <a:t>３ 府独自の調査・分析による必要となる医師数の算出</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75" name="角丸四角形 74"/>
          <p:cNvSpPr/>
          <p:nvPr/>
        </p:nvSpPr>
        <p:spPr>
          <a:xfrm>
            <a:off x="4283968" y="505963"/>
            <a:ext cx="1519753" cy="1044988"/>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smtClean="0">
                <a:solidFill>
                  <a:schemeClr val="tx1"/>
                </a:solidFill>
                <a:latin typeface="HGSｺﾞｼｯｸE" panose="020B0900000000000000" pitchFamily="50" charset="-128"/>
                <a:ea typeface="HGSｺﾞｼｯｸE" panose="020B0900000000000000" pitchFamily="50" charset="-128"/>
              </a:rPr>
              <a:t>国の目標医師数</a:t>
            </a:r>
            <a:r>
              <a:rPr lang="ja-JP" altLang="en-US" sz="700" dirty="0" smtClean="0">
                <a:solidFill>
                  <a:schemeClr val="tx1"/>
                </a:solidFill>
                <a:latin typeface="HGSｺﾞｼｯｸE" panose="020B0900000000000000" pitchFamily="50" charset="-128"/>
                <a:ea typeface="HGSｺﾞｼｯｸE" panose="020B0900000000000000" pitchFamily="50" charset="-128"/>
              </a:rPr>
              <a:t>・</a:t>
            </a:r>
            <a:r>
              <a:rPr lang="ja-JP" altLang="en-US" sz="800" dirty="0" smtClean="0">
                <a:solidFill>
                  <a:schemeClr val="tx1"/>
                </a:solidFill>
                <a:latin typeface="HGSｺﾞｼｯｸE" panose="020B0900000000000000" pitchFamily="50" charset="-128"/>
                <a:ea typeface="HGSｺﾞｼｯｸE" panose="020B0900000000000000" pitchFamily="50" charset="-128"/>
              </a:rPr>
              <a:t>必要医師数</a:t>
            </a:r>
            <a:endParaRPr lang="en-US" altLang="ja-JP" sz="800" dirty="0" smtClean="0">
              <a:solidFill>
                <a:schemeClr val="tx1"/>
              </a:solidFill>
              <a:latin typeface="HGSｺﾞｼｯｸE" panose="020B0900000000000000" pitchFamily="50" charset="-128"/>
              <a:ea typeface="HGSｺﾞｼｯｸE" panose="020B0900000000000000" pitchFamily="50" charset="-128"/>
            </a:endParaRPr>
          </a:p>
          <a:p>
            <a:endParaRPr lang="en-US" altLang="ja-JP" sz="300" dirty="0" smtClean="0">
              <a:solidFill>
                <a:schemeClr val="tx1"/>
              </a:solidFill>
              <a:latin typeface="+mn-ea"/>
            </a:endParaRPr>
          </a:p>
          <a:p>
            <a:r>
              <a:rPr lang="ja-JP" altLang="en-US" sz="600" dirty="0">
                <a:solidFill>
                  <a:schemeClr val="tx1"/>
                </a:solidFill>
                <a:latin typeface="+mn-ea"/>
              </a:rPr>
              <a:t>◆</a:t>
            </a:r>
            <a:r>
              <a:rPr lang="ja-JP" altLang="en-US" sz="600" dirty="0" smtClean="0">
                <a:solidFill>
                  <a:schemeClr val="tx1"/>
                </a:solidFill>
                <a:latin typeface="+mn-ea"/>
              </a:rPr>
              <a:t>目標医師数</a:t>
            </a:r>
            <a:r>
              <a:rPr lang="ja-JP" altLang="en-US" sz="600" dirty="0">
                <a:solidFill>
                  <a:schemeClr val="tx1"/>
                </a:solidFill>
                <a:latin typeface="+mn-ea"/>
              </a:rPr>
              <a:t>（</a:t>
            </a:r>
            <a:r>
              <a:rPr lang="en-US" altLang="ja-JP" sz="600" dirty="0" smtClean="0">
                <a:solidFill>
                  <a:schemeClr val="tx1"/>
                </a:solidFill>
                <a:latin typeface="+mn-ea"/>
              </a:rPr>
              <a:t>2023</a:t>
            </a:r>
            <a:r>
              <a:rPr lang="ja-JP" altLang="en-US" sz="600" dirty="0" smtClean="0">
                <a:solidFill>
                  <a:schemeClr val="tx1"/>
                </a:solidFill>
                <a:latin typeface="+mn-ea"/>
              </a:rPr>
              <a:t>年</a:t>
            </a:r>
            <a:r>
              <a:rPr lang="ja-JP" altLang="en-US" sz="600" dirty="0">
                <a:solidFill>
                  <a:schemeClr val="tx1"/>
                </a:solidFill>
                <a:latin typeface="+mn-ea"/>
              </a:rPr>
              <a:t>）</a:t>
            </a:r>
            <a:endParaRPr lang="en-US" altLang="ja-JP" sz="600" dirty="0">
              <a:solidFill>
                <a:schemeClr val="tx1"/>
              </a:solidFill>
              <a:latin typeface="+mn-ea"/>
            </a:endParaRPr>
          </a:p>
          <a:p>
            <a:pPr marL="90488"/>
            <a:r>
              <a:rPr lang="ja-JP" altLang="en-US" sz="600" dirty="0" smtClean="0">
                <a:solidFill>
                  <a:schemeClr val="tx1"/>
                </a:solidFill>
                <a:latin typeface="+mn-ea"/>
              </a:rPr>
              <a:t>全国下位</a:t>
            </a:r>
            <a:r>
              <a:rPr lang="en-US" altLang="ja-JP" sz="600" dirty="0" smtClean="0">
                <a:solidFill>
                  <a:schemeClr val="tx1"/>
                </a:solidFill>
                <a:latin typeface="+mn-ea"/>
              </a:rPr>
              <a:t>33.3%</a:t>
            </a:r>
            <a:r>
              <a:rPr lang="ja-JP" altLang="en-US" sz="600" dirty="0">
                <a:solidFill>
                  <a:schemeClr val="tx1"/>
                </a:solidFill>
                <a:latin typeface="+mn-ea"/>
              </a:rPr>
              <a:t>の</a:t>
            </a:r>
            <a:r>
              <a:rPr lang="ja-JP" altLang="en-US" sz="600" dirty="0" smtClean="0">
                <a:solidFill>
                  <a:schemeClr val="tx1"/>
                </a:solidFill>
                <a:latin typeface="+mn-ea"/>
              </a:rPr>
              <a:t>脱出に必要な医師数</a:t>
            </a:r>
            <a:endParaRPr lang="en-US" altLang="ja-JP" sz="600" dirty="0">
              <a:solidFill>
                <a:schemeClr val="tx1"/>
              </a:solidFill>
              <a:latin typeface="+mn-ea"/>
            </a:endParaRPr>
          </a:p>
          <a:p>
            <a:pPr marL="182563" indent="-92075">
              <a:tabLst>
                <a:tab pos="182563" algn="l"/>
              </a:tabLst>
            </a:pPr>
            <a:r>
              <a:rPr lang="en-US" altLang="ja-JP" sz="600" dirty="0" smtClean="0">
                <a:solidFill>
                  <a:schemeClr val="tx1"/>
                </a:solidFill>
                <a:latin typeface="+mn-ea"/>
              </a:rPr>
              <a:t>※	</a:t>
            </a:r>
            <a:r>
              <a:rPr lang="ja-JP" altLang="en-US" sz="600" dirty="0" smtClean="0">
                <a:solidFill>
                  <a:schemeClr val="tx1"/>
                </a:solidFill>
                <a:latin typeface="+mn-ea"/>
              </a:rPr>
              <a:t>本府</a:t>
            </a:r>
            <a:r>
              <a:rPr lang="ja-JP" altLang="en-US" sz="600" dirty="0">
                <a:solidFill>
                  <a:schemeClr val="tx1"/>
                </a:solidFill>
                <a:latin typeface="+mn-ea"/>
              </a:rPr>
              <a:t>は医師多数</a:t>
            </a:r>
            <a:r>
              <a:rPr lang="ja-JP" altLang="en-US" sz="600" dirty="0" smtClean="0">
                <a:solidFill>
                  <a:schemeClr val="tx1"/>
                </a:solidFill>
                <a:latin typeface="+mn-ea"/>
              </a:rPr>
              <a:t>都道府県（上位</a:t>
            </a:r>
            <a:r>
              <a:rPr lang="en-US" altLang="ja-JP" sz="600" dirty="0" smtClean="0">
                <a:solidFill>
                  <a:schemeClr val="tx1"/>
                </a:solidFill>
                <a:latin typeface="+mn-ea"/>
              </a:rPr>
              <a:t>33.3%</a:t>
            </a:r>
            <a:r>
              <a:rPr lang="ja-JP" altLang="en-US" sz="600" dirty="0" smtClean="0">
                <a:solidFill>
                  <a:schemeClr val="tx1"/>
                </a:solidFill>
                <a:latin typeface="+mn-ea"/>
              </a:rPr>
              <a:t>）に</a:t>
            </a:r>
            <a:r>
              <a:rPr lang="ja-JP" altLang="en-US" sz="600" dirty="0">
                <a:solidFill>
                  <a:schemeClr val="tx1"/>
                </a:solidFill>
                <a:latin typeface="+mn-ea"/>
              </a:rPr>
              <a:t>該当する</a:t>
            </a:r>
            <a:r>
              <a:rPr lang="ja-JP" altLang="en-US" sz="600" dirty="0" smtClean="0">
                <a:solidFill>
                  <a:schemeClr val="tx1"/>
                </a:solidFill>
                <a:latin typeface="+mn-ea"/>
              </a:rPr>
              <a:t>ため目標医師数は</a:t>
            </a:r>
            <a:r>
              <a:rPr lang="ja-JP" altLang="en-US" sz="600" dirty="0">
                <a:solidFill>
                  <a:schemeClr val="tx1"/>
                </a:solidFill>
                <a:latin typeface="+mn-ea"/>
              </a:rPr>
              <a:t>設定しない</a:t>
            </a:r>
            <a:endParaRPr lang="en-US" altLang="ja-JP" sz="600" dirty="0">
              <a:solidFill>
                <a:schemeClr val="tx1"/>
              </a:solidFill>
              <a:latin typeface="+mn-ea"/>
            </a:endParaRPr>
          </a:p>
          <a:p>
            <a:r>
              <a:rPr lang="ja-JP" altLang="en-US" sz="600" dirty="0" smtClean="0">
                <a:solidFill>
                  <a:schemeClr val="tx1"/>
                </a:solidFill>
                <a:latin typeface="+mn-ea"/>
              </a:rPr>
              <a:t>◆必要医師数（</a:t>
            </a:r>
            <a:r>
              <a:rPr lang="en-US" altLang="ja-JP" sz="600" dirty="0" smtClean="0">
                <a:solidFill>
                  <a:schemeClr val="tx1"/>
                </a:solidFill>
                <a:latin typeface="+mn-ea"/>
              </a:rPr>
              <a:t>2036</a:t>
            </a:r>
            <a:r>
              <a:rPr lang="ja-JP" altLang="en-US" sz="600" dirty="0" smtClean="0">
                <a:solidFill>
                  <a:schemeClr val="tx1"/>
                </a:solidFill>
                <a:latin typeface="+mn-ea"/>
              </a:rPr>
              <a:t>年）</a:t>
            </a:r>
            <a:endParaRPr lang="en-US" altLang="ja-JP" sz="600" dirty="0" smtClean="0">
              <a:solidFill>
                <a:schemeClr val="tx1"/>
              </a:solidFill>
              <a:latin typeface="+mn-ea"/>
            </a:endParaRPr>
          </a:p>
          <a:p>
            <a:pPr marL="90488"/>
            <a:r>
              <a:rPr lang="ja-JP" altLang="en-US" sz="600" dirty="0" smtClean="0">
                <a:solidFill>
                  <a:schemeClr val="tx1"/>
                </a:solidFill>
                <a:latin typeface="+mn-ea"/>
              </a:rPr>
              <a:t>全国の基準となる医師偏在指標の値（需要に一致）で医師偏在が解消されている数値</a:t>
            </a:r>
            <a:endParaRPr lang="en-US" altLang="ja-JP" sz="600" dirty="0" smtClean="0">
              <a:solidFill>
                <a:schemeClr val="tx1"/>
              </a:solidFill>
              <a:latin typeface="+mn-ea"/>
            </a:endParaRPr>
          </a:p>
          <a:p>
            <a:r>
              <a:rPr lang="ja-JP" altLang="en-US" sz="600" dirty="0" smtClean="0">
                <a:solidFill>
                  <a:schemeClr val="tx1"/>
                </a:solidFill>
                <a:latin typeface="+mn-ea"/>
              </a:rPr>
              <a:t>⇒府は現在医師数よりマイナス値となる</a:t>
            </a:r>
            <a:endParaRPr lang="en-US" altLang="ja-JP" sz="600" dirty="0">
              <a:solidFill>
                <a:schemeClr val="tx1"/>
              </a:solidFill>
              <a:latin typeface="+mn-ea"/>
            </a:endParaRPr>
          </a:p>
          <a:p>
            <a:endParaRPr lang="en-US" altLang="ja-JP" sz="600" dirty="0" smtClean="0">
              <a:solidFill>
                <a:schemeClr val="tx1"/>
              </a:solidFill>
              <a:latin typeface="+mn-ea"/>
            </a:endParaRPr>
          </a:p>
        </p:txBody>
      </p:sp>
      <p:sp>
        <p:nvSpPr>
          <p:cNvPr id="9" name="正方形/長方形 8"/>
          <p:cNvSpPr/>
          <p:nvPr/>
        </p:nvSpPr>
        <p:spPr>
          <a:xfrm>
            <a:off x="4191122" y="1592249"/>
            <a:ext cx="2286203" cy="194925"/>
          </a:xfrm>
          <a:prstGeom prst="rect">
            <a:avLst/>
          </a:prstGeom>
        </p:spPr>
        <p:txBody>
          <a:bodyPr wrap="none">
            <a:spAutoFit/>
          </a:bodyPr>
          <a:lstStyle/>
          <a:p>
            <a:pPr lvl="0">
              <a:lnSpc>
                <a:spcPts val="800"/>
              </a:lnSpc>
              <a:spcBef>
                <a:spcPts val="400"/>
              </a:spcBef>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800" dirty="0" smtClean="0">
                <a:latin typeface="HGSｺﾞｼｯｸE" panose="020B0900000000000000" pitchFamily="50" charset="-128"/>
                <a:ea typeface="HGSｺﾞｼｯｸE" panose="020B0900000000000000" pitchFamily="50" charset="-128"/>
              </a:rPr>
              <a:t>府算出による必要となる医師数（</a:t>
            </a:r>
            <a:r>
              <a:rPr lang="en-US" altLang="ja-JP" sz="800" dirty="0" smtClean="0">
                <a:latin typeface="HGSｺﾞｼｯｸE" panose="020B0900000000000000" pitchFamily="50" charset="-128"/>
                <a:ea typeface="HGSｺﾞｼｯｸE" panose="020B0900000000000000" pitchFamily="50" charset="-128"/>
              </a:rPr>
              <a:t>2036</a:t>
            </a:r>
            <a:r>
              <a:rPr lang="ja-JP" altLang="en-US" sz="800" dirty="0" smtClean="0">
                <a:latin typeface="HGSｺﾞｼｯｸE" panose="020B0900000000000000" pitchFamily="50" charset="-128"/>
                <a:ea typeface="HGSｺﾞｼｯｸE" panose="020B0900000000000000" pitchFamily="50" charset="-128"/>
              </a:rPr>
              <a:t>年）</a:t>
            </a:r>
            <a:endParaRPr lang="en-US" altLang="ja-JP" sz="600" dirty="0">
              <a:latin typeface="+mn-ea"/>
            </a:endParaRPr>
          </a:p>
        </p:txBody>
      </p:sp>
      <p:sp>
        <p:nvSpPr>
          <p:cNvPr id="103" name="テキスト ボックス 102"/>
          <p:cNvSpPr txBox="1"/>
          <p:nvPr/>
        </p:nvSpPr>
        <p:spPr>
          <a:xfrm>
            <a:off x="6793478" y="1682792"/>
            <a:ext cx="979801" cy="200055"/>
          </a:xfrm>
          <a:prstGeom prst="rect">
            <a:avLst/>
          </a:prstGeom>
          <a:noFill/>
        </p:spPr>
        <p:txBody>
          <a:bodyPr wrap="square" rtlCol="0">
            <a:spAutoFit/>
          </a:bodyPr>
          <a:lstStyle/>
          <a:p>
            <a:r>
              <a:rPr kumimoji="1" lang="ja-JP" altLang="en-US" sz="700" b="1" dirty="0" smtClean="0"/>
              <a:t>＜</a:t>
            </a:r>
            <a:r>
              <a:rPr lang="ja-JP" altLang="en-US" sz="700" b="1" dirty="0" smtClean="0"/>
              <a:t>産婦人科</a:t>
            </a:r>
            <a:r>
              <a:rPr kumimoji="1" lang="ja-JP" altLang="en-US" sz="700" b="1" dirty="0" smtClean="0"/>
              <a:t>＞　　　　　</a:t>
            </a:r>
            <a:r>
              <a:rPr lang="ja-JP" altLang="en-US" sz="700" b="1" dirty="0" smtClean="0"/>
              <a:t> 　　　　　　　　　　　  　　　　</a:t>
            </a:r>
            <a:endParaRPr kumimoji="1" lang="ja-JP" altLang="en-US" sz="700" b="1" dirty="0"/>
          </a:p>
        </p:txBody>
      </p:sp>
      <p:sp>
        <p:nvSpPr>
          <p:cNvPr id="104" name="テキスト ボックス 103"/>
          <p:cNvSpPr txBox="1"/>
          <p:nvPr/>
        </p:nvSpPr>
        <p:spPr>
          <a:xfrm>
            <a:off x="4281042" y="3091334"/>
            <a:ext cx="4824000" cy="216000"/>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smtClean="0">
                <a:solidFill>
                  <a:schemeClr val="bg1"/>
                </a:solidFill>
                <a:latin typeface="HGPｺﾞｼｯｸE" panose="020B0900000000000000" pitchFamily="50" charset="-128"/>
                <a:ea typeface="HGPｺﾞｼｯｸE" panose="020B0900000000000000" pitchFamily="50" charset="-128"/>
              </a:rPr>
              <a:t>４ 医師確保に向けた主な取組</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106" name="正方形/長方形 105"/>
          <p:cNvSpPr/>
          <p:nvPr/>
        </p:nvSpPr>
        <p:spPr>
          <a:xfrm>
            <a:off x="4250994" y="3273228"/>
            <a:ext cx="4909364" cy="1398929"/>
          </a:xfrm>
          <a:prstGeom prst="rect">
            <a:avLst/>
          </a:prstGeom>
        </p:spPr>
        <p:txBody>
          <a:bodyPr wrap="square" lIns="36000" tIns="72000" rIns="36000" bIns="18000">
            <a:spAutoFit/>
          </a:bodyPr>
          <a:lstStyle/>
          <a:p>
            <a:pPr marL="180975" lvl="0" indent="-180975">
              <a:lnSpc>
                <a:spcPts val="600"/>
              </a:lnSpc>
              <a:spcBef>
                <a:spcPts val="400"/>
              </a:spcBef>
              <a:tabLst>
                <a:tab pos="180975" algn="l"/>
              </a:tabLst>
            </a:pPr>
            <a:r>
              <a:rPr lang="ja-JP" altLang="en-US" sz="800" dirty="0" smtClean="0">
                <a:solidFill>
                  <a:srgbClr val="0070C0"/>
                </a:solidFill>
                <a:latin typeface="Microsoft YaHei" panose="020B0503020204020204" pitchFamily="34" charset="-122"/>
                <a:ea typeface="HGPｺﾞｼｯｸE" panose="020B0900000000000000" pitchFamily="50" charset="-128"/>
              </a:rPr>
              <a:t>●</a:t>
            </a:r>
            <a:r>
              <a:rPr lang="en-US" altLang="ja-JP" sz="800" dirty="0" smtClean="0">
                <a:solidFill>
                  <a:srgbClr val="0070C0"/>
                </a:solidFill>
                <a:latin typeface="Microsoft YaHei" panose="020B0503020204020204" pitchFamily="34" charset="-122"/>
                <a:ea typeface="HGPｺﾞｼｯｸE" panose="020B0900000000000000" pitchFamily="50" charset="-128"/>
              </a:rPr>
              <a:t>	</a:t>
            </a:r>
            <a:r>
              <a:rPr lang="ja-JP" altLang="en-US" sz="800" dirty="0" smtClean="0">
                <a:latin typeface="HGSｺﾞｼｯｸE" panose="020B0900000000000000" pitchFamily="50" charset="-128"/>
                <a:ea typeface="HGSｺﾞｼｯｸE" panose="020B0900000000000000" pitchFamily="50" charset="-128"/>
              </a:rPr>
              <a:t>医師</a:t>
            </a:r>
            <a:r>
              <a:rPr lang="ja-JP" altLang="en-US" sz="800" dirty="0">
                <a:latin typeface="HGSｺﾞｼｯｸE" panose="020B0900000000000000" pitchFamily="50" charset="-128"/>
                <a:ea typeface="HGSｺﾞｼｯｸE" panose="020B0900000000000000" pitchFamily="50" charset="-128"/>
              </a:rPr>
              <a:t>確保の</a:t>
            </a:r>
            <a:r>
              <a:rPr lang="ja-JP" altLang="en-US" sz="800" dirty="0" smtClean="0">
                <a:latin typeface="HGSｺﾞｼｯｸE" panose="020B0900000000000000" pitchFamily="50" charset="-128"/>
                <a:ea typeface="HGSｺﾞｼｯｸE" panose="020B0900000000000000" pitchFamily="50" charset="-128"/>
              </a:rPr>
              <a:t>取組</a:t>
            </a:r>
            <a:endParaRPr lang="en-US" altLang="ja-JP" sz="800" dirty="0">
              <a:latin typeface="HGSｺﾞｼｯｸE" panose="020B0900000000000000" pitchFamily="50" charset="-128"/>
              <a:ea typeface="HGSｺﾞｼｯｸE" panose="020B0900000000000000" pitchFamily="50" charset="-128"/>
            </a:endParaRPr>
          </a:p>
          <a:p>
            <a:pPr marL="361950" lvl="0" indent="-95250">
              <a:lnSpc>
                <a:spcPts val="600"/>
              </a:lnSpc>
              <a:spcBef>
                <a:spcPts val="400"/>
              </a:spcBef>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医師</a:t>
            </a:r>
            <a:r>
              <a:rPr lang="ja-JP" altLang="en-US" sz="800" dirty="0">
                <a:latin typeface="HGSｺﾞｼｯｸE" panose="020B0900000000000000" pitchFamily="50" charset="-128"/>
                <a:ea typeface="HGSｺﾞｼｯｸE" panose="020B0900000000000000" pitchFamily="50" charset="-128"/>
              </a:rPr>
              <a:t>の派遣計画の策定やキャリア相談等を行う「地域医療支援センター」の機能強化</a:t>
            </a:r>
            <a:endParaRPr lang="en-US" altLang="ja-JP" sz="800" dirty="0">
              <a:latin typeface="HGSｺﾞｼｯｸE" panose="020B0900000000000000" pitchFamily="50" charset="-128"/>
              <a:ea typeface="HGSｺﾞｼｯｸE" panose="020B0900000000000000" pitchFamily="50" charset="-128"/>
            </a:endParaRPr>
          </a:p>
          <a:p>
            <a:pPr marL="361950" lvl="0">
              <a:lnSpc>
                <a:spcPts val="1000"/>
              </a:lnSpc>
            </a:pPr>
            <a:r>
              <a:rPr lang="ja-JP" altLang="en-US" sz="800" dirty="0" smtClean="0">
                <a:latin typeface="+mn-ea"/>
              </a:rPr>
              <a:t>（</a:t>
            </a:r>
            <a:r>
              <a:rPr lang="en-US" altLang="ja-JP" sz="800" dirty="0">
                <a:latin typeface="+mn-ea"/>
              </a:rPr>
              <a:t>R2</a:t>
            </a:r>
            <a:r>
              <a:rPr lang="ja-JP" altLang="en-US" sz="800" dirty="0">
                <a:latin typeface="+mn-ea"/>
              </a:rPr>
              <a:t>年度</a:t>
            </a:r>
            <a:r>
              <a:rPr lang="ja-JP" altLang="en-US" sz="800" dirty="0" smtClean="0">
                <a:latin typeface="+mn-ea"/>
              </a:rPr>
              <a:t>から本庁に設置、直営化</a:t>
            </a:r>
            <a:r>
              <a:rPr lang="ja-JP" altLang="en-US" sz="800" dirty="0">
                <a:latin typeface="+mn-ea"/>
              </a:rPr>
              <a:t>）</a:t>
            </a:r>
            <a:endParaRPr lang="en-US" altLang="ja-JP" sz="800" dirty="0">
              <a:latin typeface="+mn-ea"/>
            </a:endParaRPr>
          </a:p>
          <a:p>
            <a:pPr marL="36195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臨床</a:t>
            </a:r>
            <a:r>
              <a:rPr lang="ja-JP" altLang="en-US" sz="800" dirty="0">
                <a:latin typeface="HGSｺﾞｼｯｸE" panose="020B0900000000000000" pitchFamily="50" charset="-128"/>
                <a:ea typeface="HGSｺﾞｼｯｸE" panose="020B0900000000000000" pitchFamily="50" charset="-128"/>
              </a:rPr>
              <a:t>研修</a:t>
            </a:r>
            <a:r>
              <a:rPr lang="ja-JP" altLang="en-US" sz="800" dirty="0" smtClean="0">
                <a:latin typeface="HGSｺﾞｼｯｸE" panose="020B0900000000000000" pitchFamily="50" charset="-128"/>
                <a:ea typeface="HGSｺﾞｼｯｸE" panose="020B0900000000000000" pitchFamily="50" charset="-128"/>
              </a:rPr>
              <a:t>制度や</a:t>
            </a:r>
            <a:r>
              <a:rPr lang="ja-JP" altLang="en-US" sz="800" dirty="0">
                <a:latin typeface="HGSｺﾞｼｯｸE" panose="020B0900000000000000" pitchFamily="50" charset="-128"/>
                <a:ea typeface="HGSｺﾞｼｯｸE" panose="020B0900000000000000" pitchFamily="50" charset="-128"/>
              </a:rPr>
              <a:t>専門医</a:t>
            </a:r>
            <a:r>
              <a:rPr lang="ja-JP" altLang="en-US" sz="800" dirty="0" smtClean="0">
                <a:latin typeface="HGSｺﾞｼｯｸE" panose="020B0900000000000000" pitchFamily="50" charset="-128"/>
                <a:ea typeface="HGSｺﾞｼｯｸE" panose="020B0900000000000000" pitchFamily="50" charset="-128"/>
              </a:rPr>
              <a:t>制度に</a:t>
            </a:r>
            <a:r>
              <a:rPr lang="ja-JP" altLang="en-US" sz="800" dirty="0">
                <a:latin typeface="HGSｺﾞｼｯｸE" panose="020B0900000000000000" pitchFamily="50" charset="-128"/>
                <a:ea typeface="HGSｺﾞｼｯｸE" panose="020B0900000000000000" pitchFamily="50" charset="-128"/>
              </a:rPr>
              <a:t>対する関係機関との連携・国へ</a:t>
            </a:r>
            <a:r>
              <a:rPr lang="ja-JP" altLang="en-US" sz="800" dirty="0" smtClean="0">
                <a:latin typeface="HGSｺﾞｼｯｸE" panose="020B0900000000000000" pitchFamily="50" charset="-128"/>
                <a:ea typeface="HGSｺﾞｼｯｸE" panose="020B0900000000000000" pitchFamily="50" charset="-128"/>
              </a:rPr>
              <a:t>の要望</a:t>
            </a:r>
            <a:r>
              <a:rPr lang="ja-JP" altLang="en-US" sz="800" dirty="0">
                <a:latin typeface="HGSｺﾞｼｯｸE" panose="020B0900000000000000" pitchFamily="50" charset="-128"/>
                <a:ea typeface="HGSｺﾞｼｯｸE" panose="020B0900000000000000" pitchFamily="50" charset="-128"/>
              </a:rPr>
              <a:t>等</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a:lnSpc>
                <a:spcPts val="1000"/>
              </a:lnSpc>
              <a:tabLst>
                <a:tab pos="266700"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800" dirty="0" smtClean="0">
                <a:solidFill>
                  <a:srgbClr val="0070C0"/>
                </a:solidFill>
                <a:latin typeface="Microsoft YaHei" panose="020B0503020204020204" pitchFamily="34" charset="-122"/>
                <a:ea typeface="HGPｺﾞｼｯｸE" panose="020B0900000000000000" pitchFamily="50" charset="-128"/>
              </a:rPr>
              <a:t>◆二次医療圏の医師の確保</a:t>
            </a:r>
            <a:endParaRPr lang="en-US" altLang="ja-JP" sz="800" dirty="0" smtClean="0">
              <a:solidFill>
                <a:srgbClr val="0070C0"/>
              </a:solidFill>
              <a:latin typeface="Microsoft YaHei" panose="020B0503020204020204" pitchFamily="34" charset="-122"/>
              <a:ea typeface="HGPｺﾞｼｯｸE" panose="020B0900000000000000" pitchFamily="50" charset="-128"/>
            </a:endParaRPr>
          </a:p>
          <a:p>
            <a:pPr marL="36195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a:t>
            </a:r>
            <a:r>
              <a:rPr lang="ja-JP" altLang="en-US" sz="800" dirty="0">
                <a:latin typeface="HGSｺﾞｼｯｸE" panose="020B0900000000000000" pitchFamily="50" charset="-128"/>
                <a:ea typeface="HGSｺﾞｼｯｸE" panose="020B0900000000000000" pitchFamily="50" charset="-128"/>
              </a:rPr>
              <a:t>キャリア形成プログラム</a:t>
            </a:r>
            <a:r>
              <a:rPr lang="en-US" altLang="ja-JP" sz="800" dirty="0">
                <a:latin typeface="HGSｺﾞｼｯｸE" panose="020B0900000000000000" pitchFamily="50" charset="-128"/>
                <a:ea typeface="HGSｺﾞｼｯｸE" panose="020B0900000000000000" pitchFamily="50" charset="-128"/>
              </a:rPr>
              <a:t>(※)</a:t>
            </a:r>
            <a:r>
              <a:rPr lang="ja-JP" altLang="en-US" sz="800" dirty="0">
                <a:latin typeface="HGSｺﾞｼｯｸE" panose="020B0900000000000000" pitchFamily="50" charset="-128"/>
                <a:ea typeface="HGSｺﾞｼｯｸE" panose="020B0900000000000000" pitchFamily="50" charset="-128"/>
              </a:rPr>
              <a:t>」を活用した地域医療構想を踏まえた重点的な医師の</a:t>
            </a:r>
            <a:r>
              <a:rPr lang="ja-JP" altLang="en-US" sz="800" dirty="0" smtClean="0">
                <a:latin typeface="HGSｺﾞｼｯｸE" panose="020B0900000000000000" pitchFamily="50" charset="-128"/>
                <a:ea typeface="HGSｺﾞｼｯｸE" panose="020B0900000000000000" pitchFamily="50" charset="-128"/>
              </a:rPr>
              <a:t>派遣調整</a:t>
            </a:r>
            <a:endParaRPr lang="ja-JP" altLang="en-US" sz="800" spc="-150" dirty="0">
              <a:latin typeface="HGSｺﾞｼｯｸE" panose="020B0900000000000000" pitchFamily="50" charset="-128"/>
              <a:ea typeface="HGSｺﾞｼｯｸE" panose="020B0900000000000000" pitchFamily="50" charset="-128"/>
            </a:endParaRPr>
          </a:p>
          <a:p>
            <a:pPr marL="542925" indent="-180975">
              <a:lnSpc>
                <a:spcPts val="600"/>
              </a:lnSpc>
              <a:tabLst>
                <a:tab pos="542925" algn="l"/>
              </a:tabLst>
            </a:pPr>
            <a:r>
              <a:rPr lang="ja-JP" altLang="en-US" sz="800" dirty="0" smtClean="0">
                <a:latin typeface="+mn-ea"/>
              </a:rPr>
              <a:t>　</a:t>
            </a:r>
            <a:r>
              <a:rPr lang="en-US" altLang="ja-JP" sz="500" dirty="0" smtClean="0">
                <a:latin typeface="+mn-ea"/>
              </a:rPr>
              <a:t>※	</a:t>
            </a:r>
            <a:r>
              <a:rPr lang="ja-JP" altLang="en-US" sz="500" dirty="0" smtClean="0">
                <a:latin typeface="+mn-ea"/>
              </a:rPr>
              <a:t>修学資金を貸与した地域枠医師や自治医科大学卒業医師等に対し、 キャリア形成（出産、育児等の対応を含む。）と偏在対策を両立させたプログラム</a:t>
            </a:r>
            <a:endParaRPr lang="en-US" altLang="ja-JP" sz="500" dirty="0" smtClean="0">
              <a:latin typeface="+mn-ea"/>
            </a:endParaRPr>
          </a:p>
          <a:p>
            <a:pPr>
              <a:lnSpc>
                <a:spcPts val="1000"/>
              </a:lnSpc>
            </a:pPr>
            <a:r>
              <a:rPr lang="ja-JP" altLang="en-US" sz="800" dirty="0" smtClean="0">
                <a:solidFill>
                  <a:srgbClr val="0070C0"/>
                </a:solidFill>
                <a:latin typeface="Microsoft YaHei" panose="020B0503020204020204" pitchFamily="34" charset="-122"/>
                <a:ea typeface="HGPｺﾞｼｯｸE" panose="020B0900000000000000" pitchFamily="50" charset="-128"/>
              </a:rPr>
              <a:t>   ◆</a:t>
            </a:r>
            <a:r>
              <a:rPr lang="ja-JP" altLang="en-US" sz="800" dirty="0" smtClean="0">
                <a:solidFill>
                  <a:srgbClr val="0070C0"/>
                </a:solidFill>
                <a:latin typeface="HGSｺﾞｼｯｸE" panose="020B0900000000000000" pitchFamily="50" charset="-128"/>
                <a:ea typeface="HGSｺﾞｼｯｸE" panose="020B0900000000000000" pitchFamily="50" charset="-128"/>
              </a:rPr>
              <a:t>診療科別の医師の確保</a:t>
            </a:r>
            <a:endParaRPr lang="en-US" altLang="ja-JP" sz="800" dirty="0">
              <a:solidFill>
                <a:srgbClr val="0070C0"/>
              </a:solidFill>
              <a:latin typeface="HGSｺﾞｼｯｸE" panose="020B0900000000000000" pitchFamily="50" charset="-128"/>
              <a:ea typeface="HGSｺﾞｼｯｸE" panose="020B0900000000000000" pitchFamily="50" charset="-128"/>
            </a:endParaRPr>
          </a:p>
          <a:p>
            <a:pPr marL="36195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政策的</a:t>
            </a:r>
            <a:r>
              <a:rPr lang="ja-JP" altLang="en-US" sz="800" dirty="0">
                <a:latin typeface="HGSｺﾞｼｯｸE" panose="020B0900000000000000" pitchFamily="50" charset="-128"/>
                <a:ea typeface="HGSｺﾞｼｯｸE" panose="020B0900000000000000" pitchFamily="50" charset="-128"/>
              </a:rPr>
              <a:t>に確保が必要な領域（周産期、救急等）のキャリア形成プログラムの進路コース設定・</a:t>
            </a:r>
            <a:r>
              <a:rPr lang="ja-JP" altLang="en-US" sz="800" dirty="0" smtClean="0">
                <a:latin typeface="HGSｺﾞｼｯｸE" panose="020B0900000000000000" pitchFamily="50" charset="-128"/>
                <a:ea typeface="HGSｺﾞｼｯｸE" panose="020B0900000000000000" pitchFamily="50" charset="-128"/>
              </a:rPr>
              <a:t>誘導</a:t>
            </a:r>
            <a:endParaRPr lang="en-US" altLang="ja-JP" sz="800" dirty="0">
              <a:latin typeface="HGSｺﾞｼｯｸE" panose="020B0900000000000000" pitchFamily="50" charset="-128"/>
              <a:ea typeface="HGSｺﾞｼｯｸE" panose="020B0900000000000000" pitchFamily="50" charset="-128"/>
            </a:endParaRPr>
          </a:p>
          <a:p>
            <a:pPr marL="361950" indent="-95250">
              <a:lnSpc>
                <a:spcPts val="1000"/>
              </a:lnSpc>
              <a:buFont typeface="Arial" panose="020B0604020202020204" pitchFamily="34" charset="0"/>
              <a:buChar char="•"/>
            </a:pPr>
            <a:r>
              <a:rPr lang="ja-JP" altLang="en-US" sz="800" dirty="0">
                <a:latin typeface="HGSｺﾞｼｯｸE" panose="020B0900000000000000" pitchFamily="50" charset="-128"/>
                <a:ea typeface="HGSｺﾞｼｯｸE" panose="020B0900000000000000" pitchFamily="50" charset="-128"/>
              </a:rPr>
              <a:t>産婦人科</a:t>
            </a:r>
            <a:r>
              <a:rPr lang="ja-JP" altLang="en-US" sz="800" dirty="0" smtClean="0">
                <a:latin typeface="HGSｺﾞｼｯｸE" panose="020B0900000000000000" pitchFamily="50" charset="-128"/>
                <a:ea typeface="HGSｺﾞｼｯｸE" panose="020B0900000000000000" pitchFamily="50" charset="-128"/>
              </a:rPr>
              <a:t>・</a:t>
            </a:r>
            <a:r>
              <a:rPr lang="ja-JP" altLang="en-US" sz="800" dirty="0">
                <a:latin typeface="HGSｺﾞｼｯｸE" panose="020B0900000000000000" pitchFamily="50" charset="-128"/>
                <a:ea typeface="HGSｺﾞｼｯｸE" panose="020B0900000000000000" pitchFamily="50" charset="-128"/>
              </a:rPr>
              <a:t>小児科は、労働時間の上限設定に伴う必要医師数増の緩和を図るため</a:t>
            </a:r>
            <a:r>
              <a:rPr lang="ja-JP" altLang="en-US" sz="800" dirty="0" smtClean="0">
                <a:latin typeface="HGSｺﾞｼｯｸE" panose="020B0900000000000000" pitchFamily="50" charset="-128"/>
                <a:ea typeface="HGSｺﾞｼｯｸE" panose="020B0900000000000000" pitchFamily="50" charset="-128"/>
              </a:rPr>
              <a:t>、集約化シミュレーションなどを</a:t>
            </a:r>
            <a:r>
              <a:rPr lang="ja-JP" altLang="en-US" sz="800" dirty="0">
                <a:latin typeface="HGSｺﾞｼｯｸE" panose="020B0900000000000000" pitchFamily="50" charset="-128"/>
                <a:ea typeface="HGSｺﾞｼｯｸE" panose="020B0900000000000000" pitchFamily="50" charset="-128"/>
              </a:rPr>
              <a:t>用いて</a:t>
            </a:r>
            <a:r>
              <a:rPr lang="ja-JP" altLang="en-US" sz="800" dirty="0" smtClean="0">
                <a:latin typeface="HGSｺﾞｼｯｸE" panose="020B0900000000000000" pitchFamily="50" charset="-128"/>
                <a:ea typeface="HGSｺﾞｼｯｸE" panose="020B0900000000000000" pitchFamily="50" charset="-128"/>
              </a:rPr>
              <a:t>、</a:t>
            </a:r>
            <a:r>
              <a:rPr lang="en-US" altLang="ja-JP" sz="800" dirty="0" smtClean="0">
                <a:latin typeface="HGSｺﾞｼｯｸE" panose="020B0900000000000000" pitchFamily="50" charset="-128"/>
                <a:ea typeface="HGSｺﾞｼｯｸE" panose="020B0900000000000000" pitchFamily="50" charset="-128"/>
              </a:rPr>
              <a:t>NICU</a:t>
            </a:r>
            <a:r>
              <a:rPr lang="ja-JP" altLang="en-US" sz="800" dirty="0" smtClean="0">
                <a:latin typeface="HGSｺﾞｼｯｸE" panose="020B0900000000000000" pitchFamily="50" charset="-128"/>
                <a:ea typeface="HGSｺﾞｼｯｸE" panose="020B0900000000000000" pitchFamily="50" charset="-128"/>
              </a:rPr>
              <a:t>や分娩の取扱い等について適切かつ効率的な医療提供体制を検討</a:t>
            </a:r>
            <a:endParaRPr lang="en-US" altLang="ja-JP" sz="800" dirty="0">
              <a:latin typeface="HGSｺﾞｼｯｸE" panose="020B0900000000000000" pitchFamily="50" charset="-128"/>
              <a:ea typeface="HGSｺﾞｼｯｸE" panose="020B0900000000000000" pitchFamily="50" charset="-128"/>
            </a:endParaRPr>
          </a:p>
        </p:txBody>
      </p:sp>
      <p:sp>
        <p:nvSpPr>
          <p:cNvPr id="107" name="テキスト ボックス 106"/>
          <p:cNvSpPr txBox="1"/>
          <p:nvPr/>
        </p:nvSpPr>
        <p:spPr>
          <a:xfrm>
            <a:off x="4258818" y="6266132"/>
            <a:ext cx="2340000" cy="216000"/>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５</a:t>
            </a:r>
            <a:r>
              <a:rPr lang="ja-JP" altLang="en-US" sz="1000" dirty="0" smtClean="0">
                <a:solidFill>
                  <a:schemeClr val="bg1"/>
                </a:solidFill>
                <a:latin typeface="HGPｺﾞｼｯｸE" panose="020B0900000000000000" pitchFamily="50" charset="-128"/>
                <a:ea typeface="HGPｺﾞｼｯｸE" panose="020B0900000000000000" pitchFamily="50" charset="-128"/>
              </a:rPr>
              <a:t> 計画のＰＤＣＡサイクルの推進</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110" name="正方形/長方形 109"/>
          <p:cNvSpPr/>
          <p:nvPr/>
        </p:nvSpPr>
        <p:spPr>
          <a:xfrm>
            <a:off x="4266091" y="4642561"/>
            <a:ext cx="4852734" cy="651905"/>
          </a:xfrm>
          <a:prstGeom prst="rect">
            <a:avLst/>
          </a:prstGeom>
        </p:spPr>
        <p:txBody>
          <a:bodyPr wrap="square" lIns="36000" tIns="18000" rIns="36000" bIns="18000">
            <a:spAutoFit/>
          </a:bodyPr>
          <a:lstStyle/>
          <a:p>
            <a:pPr marL="180975" lvl="0" indent="-180975">
              <a:lnSpc>
                <a:spcPts val="800"/>
              </a:lnSpc>
              <a:spcBef>
                <a:spcPts val="400"/>
              </a:spcBef>
              <a:tabLst>
                <a:tab pos="180975" algn="l"/>
              </a:tabLst>
            </a:pPr>
            <a:r>
              <a:rPr lang="ja-JP" altLang="en-US" sz="800" dirty="0" smtClean="0">
                <a:solidFill>
                  <a:srgbClr val="0070C0"/>
                </a:solidFill>
                <a:latin typeface="Microsoft YaHei" panose="020B0503020204020204" pitchFamily="34" charset="-122"/>
                <a:ea typeface="HGPｺﾞｼｯｸE" panose="020B0900000000000000" pitchFamily="50" charset="-128"/>
              </a:rPr>
              <a:t>●</a:t>
            </a:r>
            <a:r>
              <a:rPr lang="en-US" altLang="ja-JP" sz="800" dirty="0" smtClean="0">
                <a:solidFill>
                  <a:srgbClr val="0070C0"/>
                </a:solidFill>
                <a:latin typeface="Microsoft YaHei" panose="020B0503020204020204" pitchFamily="34" charset="-122"/>
                <a:ea typeface="HGPｺﾞｼｯｸE" panose="020B0900000000000000" pitchFamily="50" charset="-128"/>
              </a:rPr>
              <a:t>	</a:t>
            </a:r>
            <a:r>
              <a:rPr lang="ja-JP" altLang="en-US" sz="800" dirty="0" smtClean="0">
                <a:latin typeface="Microsoft YaHei" panose="020B0503020204020204" pitchFamily="34" charset="-122"/>
                <a:ea typeface="HGPｺﾞｼｯｸE" panose="020B0900000000000000" pitchFamily="50" charset="-128"/>
              </a:rPr>
              <a:t>勤務環境改善</a:t>
            </a:r>
            <a:r>
              <a:rPr lang="ja-JP" altLang="en-US" sz="800" dirty="0" smtClean="0">
                <a:latin typeface="HGSｺﾞｼｯｸE" panose="020B0900000000000000" pitchFamily="50" charset="-128"/>
                <a:ea typeface="HGSｺﾞｼｯｸE" panose="020B0900000000000000" pitchFamily="50" charset="-128"/>
              </a:rPr>
              <a:t>の取組</a:t>
            </a:r>
            <a:endParaRPr lang="en-US" altLang="ja-JP" sz="800" dirty="0" smtClean="0">
              <a:latin typeface="HGSｺﾞｼｯｸE" panose="020B0900000000000000" pitchFamily="50" charset="-128"/>
              <a:ea typeface="HGSｺﾞｼｯｸE" panose="020B0900000000000000" pitchFamily="50" charset="-128"/>
            </a:endParaRPr>
          </a:p>
          <a:p>
            <a:pPr marL="361950" lvl="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医療勤務環境改善支援センターの運営による医療機関での勤務環境改善の取組に対する支援</a:t>
            </a:r>
            <a:endParaRPr lang="en-US" altLang="ja-JP" sz="800" dirty="0" smtClean="0">
              <a:latin typeface="HGSｺﾞｼｯｸE" panose="020B0900000000000000" pitchFamily="50" charset="-128"/>
              <a:ea typeface="HGSｺﾞｼｯｸE" panose="020B0900000000000000" pitchFamily="50" charset="-128"/>
            </a:endParaRPr>
          </a:p>
          <a:p>
            <a:pPr marL="361950" lvl="0">
              <a:lnSpc>
                <a:spcPts val="1000"/>
              </a:lnSpc>
            </a:pPr>
            <a:r>
              <a:rPr lang="ja-JP" altLang="en-US" sz="700" dirty="0" smtClean="0">
                <a:latin typeface="ＭＳ Ｐゴシック" panose="020B0600070205080204" pitchFamily="50" charset="-128"/>
                <a:ea typeface="ＭＳ Ｐゴシック" panose="020B0600070205080204" pitchFamily="50" charset="-128"/>
              </a:rPr>
              <a:t>医師</a:t>
            </a:r>
            <a:r>
              <a:rPr lang="ja-JP" altLang="en-US" sz="700" dirty="0">
                <a:latin typeface="ＭＳ Ｐゴシック" panose="020B0600070205080204" pitchFamily="50" charset="-128"/>
                <a:ea typeface="ＭＳ Ｐゴシック" panose="020B0600070205080204" pitchFamily="50" charset="-128"/>
              </a:rPr>
              <a:t>事務作業補助者の確保や</a:t>
            </a:r>
            <a:r>
              <a:rPr lang="ja-JP" altLang="en-US" sz="700" dirty="0" smtClean="0">
                <a:latin typeface="ＭＳ Ｐゴシック" panose="020B0600070205080204" pitchFamily="50" charset="-128"/>
                <a:ea typeface="ＭＳ Ｐゴシック" panose="020B0600070205080204" pitchFamily="50" charset="-128"/>
              </a:rPr>
              <a:t>タスクシフト</a:t>
            </a:r>
            <a:r>
              <a:rPr lang="ja-JP" altLang="en-US" sz="700" dirty="0">
                <a:latin typeface="ＭＳ Ｐゴシック" panose="020B0600070205080204" pitchFamily="50" charset="-128"/>
                <a:ea typeface="ＭＳ Ｐゴシック" panose="020B0600070205080204" pitchFamily="50" charset="-128"/>
              </a:rPr>
              <a:t>の推進等による医師に対する負担の集中の軽減</a:t>
            </a:r>
            <a:r>
              <a:rPr lang="ja-JP" altLang="en-US" sz="700" dirty="0" smtClean="0">
                <a:latin typeface="ＭＳ Ｐゴシック" panose="020B0600070205080204" pitchFamily="50" charset="-128"/>
                <a:ea typeface="ＭＳ Ｐゴシック" panose="020B0600070205080204" pitchFamily="50" charset="-128"/>
              </a:rPr>
              <a:t>等</a:t>
            </a:r>
            <a:endParaRPr lang="en-US" altLang="ja-JP" sz="700" dirty="0">
              <a:latin typeface="ＭＳ Ｐゴシック" panose="020B0600070205080204" pitchFamily="50" charset="-128"/>
              <a:ea typeface="ＭＳ Ｐゴシック" panose="020B0600070205080204" pitchFamily="50" charset="-128"/>
            </a:endParaRPr>
          </a:p>
          <a:p>
            <a:pPr marL="361950" lvl="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地域医療支援センターと連携した地域枠医師等の派遣先でのフォロー等</a:t>
            </a:r>
            <a:endParaRPr lang="en-US" altLang="ja-JP" sz="800" dirty="0">
              <a:latin typeface="HGSｺﾞｼｯｸE" panose="020B0900000000000000" pitchFamily="50" charset="-128"/>
              <a:ea typeface="HGSｺﾞｼｯｸE" panose="020B0900000000000000" pitchFamily="50" charset="-128"/>
            </a:endParaRPr>
          </a:p>
          <a:p>
            <a:pPr marL="361950" lvl="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女性医師支援、院内保育所の整備</a:t>
            </a:r>
            <a:r>
              <a:rPr lang="ja-JP" altLang="en-US" sz="800" dirty="0">
                <a:latin typeface="HGSｺﾞｼｯｸE" panose="020B0900000000000000" pitchFamily="50" charset="-128"/>
                <a:ea typeface="HGSｺﾞｼｯｸE" panose="020B0900000000000000" pitchFamily="50" charset="-128"/>
              </a:rPr>
              <a:t>等</a:t>
            </a:r>
            <a:endParaRPr lang="en-US" altLang="ja-JP" sz="800" dirty="0">
              <a:latin typeface="HGSｺﾞｼｯｸE" panose="020B0900000000000000" pitchFamily="50" charset="-128"/>
              <a:ea typeface="HGSｺﾞｼｯｸE" panose="020B0900000000000000" pitchFamily="50" charset="-128"/>
            </a:endParaRPr>
          </a:p>
        </p:txBody>
      </p:sp>
      <p:sp>
        <p:nvSpPr>
          <p:cNvPr id="112" name="テキスト ボックス 111"/>
          <p:cNvSpPr txBox="1"/>
          <p:nvPr/>
        </p:nvSpPr>
        <p:spPr>
          <a:xfrm>
            <a:off x="6709149" y="6266132"/>
            <a:ext cx="2340000" cy="216000"/>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smtClean="0">
                <a:solidFill>
                  <a:schemeClr val="bg1"/>
                </a:solidFill>
                <a:latin typeface="HGPｺﾞｼｯｸE" panose="020B0900000000000000" pitchFamily="50" charset="-128"/>
                <a:ea typeface="HGPｺﾞｼｯｸE" panose="020B0900000000000000" pitchFamily="50" charset="-128"/>
              </a:rPr>
              <a:t>６ 今後のスケジュール</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53" name="コンテンツ プレースホルダー 2"/>
          <p:cNvSpPr txBox="1">
            <a:spLocks/>
          </p:cNvSpPr>
          <p:nvPr/>
        </p:nvSpPr>
        <p:spPr>
          <a:xfrm>
            <a:off x="6698748" y="6452251"/>
            <a:ext cx="2350401" cy="42717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800" dirty="0" smtClean="0">
                <a:solidFill>
                  <a:schemeClr val="tx1"/>
                </a:solidFill>
                <a:latin typeface="HGSｺﾞｼｯｸE" panose="020B0900000000000000" pitchFamily="50" charset="-128"/>
                <a:ea typeface="HGSｺﾞｼｯｸE" panose="020B0900000000000000" pitchFamily="50" charset="-128"/>
              </a:rPr>
              <a:t>・１月</a:t>
            </a:r>
            <a:r>
              <a:rPr lang="en-US" altLang="ja-JP" sz="800" dirty="0" smtClean="0">
                <a:solidFill>
                  <a:schemeClr val="tx1"/>
                </a:solidFill>
                <a:latin typeface="HGSｺﾞｼｯｸE" panose="020B0900000000000000" pitchFamily="50" charset="-128"/>
                <a:ea typeface="HGSｺﾞｼｯｸE" panose="020B0900000000000000" pitchFamily="50" charset="-128"/>
              </a:rPr>
              <a:t>31</a:t>
            </a:r>
            <a:r>
              <a:rPr lang="ja-JP" altLang="en-US" sz="800" dirty="0" smtClean="0">
                <a:solidFill>
                  <a:schemeClr val="tx1"/>
                </a:solidFill>
                <a:latin typeface="HGSｺﾞｼｯｸE" panose="020B0900000000000000" pitchFamily="50" charset="-128"/>
                <a:ea typeface="HGSｺﾞｼｯｸE" panose="020B0900000000000000" pitchFamily="50" charset="-128"/>
              </a:rPr>
              <a:t>日　案によるパブリックコメント開始</a:t>
            </a:r>
            <a:endParaRPr lang="en-US" altLang="ja-JP" sz="800" dirty="0" smtClean="0">
              <a:solidFill>
                <a:schemeClr val="tx1"/>
              </a:solidFill>
              <a:latin typeface="HGSｺﾞｼｯｸE" panose="020B0900000000000000" pitchFamily="50" charset="-128"/>
              <a:ea typeface="HGSｺﾞｼｯｸE" panose="020B0900000000000000" pitchFamily="50" charset="-128"/>
            </a:endParaRPr>
          </a:p>
          <a:p>
            <a:pPr algn="l">
              <a:lnSpc>
                <a:spcPts val="800"/>
              </a:lnSpc>
            </a:pPr>
            <a:r>
              <a:rPr lang="ja-JP" altLang="en-US" sz="800" dirty="0" smtClean="0">
                <a:solidFill>
                  <a:schemeClr val="tx1"/>
                </a:solidFill>
                <a:latin typeface="HGSｺﾞｼｯｸE" panose="020B0900000000000000" pitchFamily="50" charset="-128"/>
                <a:ea typeface="HGSｺﾞｼｯｸE" panose="020B0900000000000000" pitchFamily="50" charset="-128"/>
              </a:rPr>
              <a:t>・３月</a:t>
            </a:r>
            <a:r>
              <a:rPr lang="en-US" altLang="ja-JP" sz="800" dirty="0" smtClean="0">
                <a:solidFill>
                  <a:schemeClr val="tx1"/>
                </a:solidFill>
                <a:latin typeface="HGSｺﾞｼｯｸE" panose="020B0900000000000000" pitchFamily="50" charset="-128"/>
                <a:ea typeface="HGSｺﾞｼｯｸE" panose="020B0900000000000000" pitchFamily="50" charset="-128"/>
              </a:rPr>
              <a:t>13</a:t>
            </a:r>
            <a:r>
              <a:rPr lang="ja-JP" altLang="en-US" sz="800" dirty="0" smtClean="0">
                <a:solidFill>
                  <a:schemeClr val="tx1"/>
                </a:solidFill>
                <a:latin typeface="HGSｺﾞｼｯｸE" panose="020B0900000000000000" pitchFamily="50" charset="-128"/>
                <a:ea typeface="HGSｺﾞｼｯｸE" panose="020B0900000000000000" pitchFamily="50" charset="-128"/>
              </a:rPr>
              <a:t>日　大阪府医療対策協議会による承認</a:t>
            </a:r>
            <a:endParaRPr lang="en-US" altLang="ja-JP" sz="800" dirty="0" smtClean="0">
              <a:solidFill>
                <a:schemeClr val="tx1"/>
              </a:solidFill>
              <a:latin typeface="HGSｺﾞｼｯｸE" panose="020B0900000000000000" pitchFamily="50" charset="-128"/>
              <a:ea typeface="HGSｺﾞｼｯｸE" panose="020B0900000000000000" pitchFamily="50" charset="-128"/>
            </a:endParaRPr>
          </a:p>
          <a:p>
            <a:pPr algn="l">
              <a:lnSpc>
                <a:spcPts val="800"/>
              </a:lnSpc>
            </a:pPr>
            <a:r>
              <a:rPr lang="ja-JP" altLang="en-US" sz="800" dirty="0" smtClean="0">
                <a:solidFill>
                  <a:schemeClr val="tx1"/>
                </a:solidFill>
                <a:latin typeface="HGSｺﾞｼｯｸE" panose="020B0900000000000000" pitchFamily="50" charset="-128"/>
                <a:ea typeface="HGSｺﾞｼｯｸE" panose="020B0900000000000000" pitchFamily="50" charset="-128"/>
              </a:rPr>
              <a:t>・３月</a:t>
            </a:r>
            <a:r>
              <a:rPr lang="en-US" altLang="ja-JP" sz="800" dirty="0" smtClean="0">
                <a:solidFill>
                  <a:schemeClr val="tx1"/>
                </a:solidFill>
                <a:latin typeface="HGSｺﾞｼｯｸE" panose="020B0900000000000000" pitchFamily="50" charset="-128"/>
                <a:ea typeface="HGSｺﾞｼｯｸE" panose="020B0900000000000000" pitchFamily="50" charset="-128"/>
              </a:rPr>
              <a:t>30</a:t>
            </a:r>
            <a:r>
              <a:rPr lang="ja-JP" altLang="en-US" sz="800" dirty="0" smtClean="0">
                <a:solidFill>
                  <a:schemeClr val="tx1"/>
                </a:solidFill>
                <a:latin typeface="HGSｺﾞｼｯｸE" panose="020B0900000000000000" pitchFamily="50" charset="-128"/>
                <a:ea typeface="HGSｺﾞｼｯｸE" panose="020B0900000000000000" pitchFamily="50" charset="-128"/>
              </a:rPr>
              <a:t>日   大阪府医療審議会による答申</a:t>
            </a:r>
            <a:endParaRPr lang="en-US" altLang="ja-JP" sz="800" dirty="0">
              <a:solidFill>
                <a:schemeClr val="tx1"/>
              </a:solidFill>
              <a:latin typeface="HGSｺﾞｼｯｸE" panose="020B0900000000000000" pitchFamily="50" charset="-128"/>
              <a:ea typeface="HGSｺﾞｼｯｸE" panose="020B0900000000000000" pitchFamily="50" charset="-128"/>
            </a:endParaRPr>
          </a:p>
        </p:txBody>
      </p:sp>
      <p:sp>
        <p:nvSpPr>
          <p:cNvPr id="62" name="角丸四角形 61"/>
          <p:cNvSpPr/>
          <p:nvPr/>
        </p:nvSpPr>
        <p:spPr>
          <a:xfrm>
            <a:off x="5893536" y="505962"/>
            <a:ext cx="1459667" cy="1050281"/>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smtClean="0">
                <a:solidFill>
                  <a:schemeClr val="tx1"/>
                </a:solidFill>
                <a:latin typeface="HGSｺﾞｼｯｸE" panose="020B0900000000000000" pitchFamily="50" charset="-128"/>
                <a:ea typeface="HGSｺﾞｼｯｸE" panose="020B0900000000000000" pitchFamily="50" charset="-128"/>
              </a:rPr>
              <a:t>国の指標等における課題</a:t>
            </a:r>
            <a:endParaRPr lang="en-US" altLang="ja-JP" sz="800" dirty="0" smtClean="0">
              <a:solidFill>
                <a:schemeClr val="tx1"/>
              </a:solidFill>
              <a:latin typeface="HGSｺﾞｼｯｸE" panose="020B0900000000000000" pitchFamily="50" charset="-128"/>
              <a:ea typeface="HGSｺﾞｼｯｸE" panose="020B0900000000000000" pitchFamily="50" charset="-128"/>
            </a:endParaRPr>
          </a:p>
          <a:p>
            <a:endParaRPr lang="en-US" altLang="ja-JP" sz="600" dirty="0" smtClean="0">
              <a:solidFill>
                <a:schemeClr val="tx1"/>
              </a:solidFill>
              <a:latin typeface="+mn-ea"/>
            </a:endParaRPr>
          </a:p>
          <a:p>
            <a:pPr marL="90488" indent="-90488">
              <a:buFont typeface="+mj-ea"/>
              <a:buAutoNum type="circleNumDbPlain"/>
            </a:pPr>
            <a:r>
              <a:rPr lang="ja-JP" altLang="en-US" sz="600" dirty="0" smtClean="0">
                <a:solidFill>
                  <a:schemeClr val="tx1"/>
                </a:solidFill>
                <a:latin typeface="+mn-ea"/>
              </a:rPr>
              <a:t>全国</a:t>
            </a:r>
            <a:r>
              <a:rPr lang="ja-JP" altLang="en-US" sz="600" dirty="0">
                <a:solidFill>
                  <a:schemeClr val="tx1"/>
                </a:solidFill>
                <a:latin typeface="+mn-ea"/>
              </a:rPr>
              <a:t>の医師需要に一致する場合の医師偏在指標の</a:t>
            </a:r>
            <a:r>
              <a:rPr lang="ja-JP" altLang="en-US" sz="600" dirty="0" smtClean="0">
                <a:solidFill>
                  <a:schemeClr val="tx1"/>
                </a:solidFill>
                <a:latin typeface="+mn-ea"/>
              </a:rPr>
              <a:t>値から算出されており府内の需要に基づく数値でない</a:t>
            </a:r>
            <a:endParaRPr lang="en-US" altLang="ja-JP" sz="600" dirty="0">
              <a:solidFill>
                <a:schemeClr val="tx1"/>
              </a:solidFill>
              <a:latin typeface="+mn-ea"/>
            </a:endParaRPr>
          </a:p>
          <a:p>
            <a:pPr marL="90488" indent="-90488">
              <a:buFont typeface="+mj-ea"/>
              <a:buAutoNum type="circleNumDbPlain"/>
            </a:pPr>
            <a:r>
              <a:rPr lang="ja-JP" altLang="en-US" sz="600" dirty="0" smtClean="0">
                <a:solidFill>
                  <a:schemeClr val="tx1"/>
                </a:solidFill>
                <a:latin typeface="+mn-ea"/>
              </a:rPr>
              <a:t>病院・診療所・診療科別の状況などが十分考慮されていない</a:t>
            </a:r>
            <a:endParaRPr lang="en-US" altLang="ja-JP" sz="600" dirty="0">
              <a:solidFill>
                <a:schemeClr val="tx1"/>
              </a:solidFill>
              <a:latin typeface="+mn-ea"/>
            </a:endParaRPr>
          </a:p>
          <a:p>
            <a:pPr marL="90488" indent="-90488">
              <a:buFont typeface="+mj-ea"/>
              <a:buAutoNum type="circleNumDbPlain"/>
            </a:pPr>
            <a:r>
              <a:rPr lang="ja-JP" altLang="en-US" sz="600" dirty="0" smtClean="0">
                <a:solidFill>
                  <a:schemeClr val="tx1"/>
                </a:solidFill>
                <a:latin typeface="+mn-ea"/>
              </a:rPr>
              <a:t>働き方改革や地域医療構想の取組が十分考慮されていない</a:t>
            </a:r>
            <a:endParaRPr lang="en-US" altLang="ja-JP" sz="600" dirty="0" smtClean="0">
              <a:solidFill>
                <a:schemeClr val="tx1"/>
              </a:solidFill>
              <a:latin typeface="+mn-ea"/>
            </a:endParaRPr>
          </a:p>
          <a:p>
            <a:endParaRPr lang="en-US" altLang="ja-JP" sz="700" dirty="0">
              <a:solidFill>
                <a:schemeClr val="tx1"/>
              </a:solidFill>
              <a:latin typeface="HGSｺﾞｼｯｸE" panose="020B0900000000000000" pitchFamily="50" charset="-128"/>
              <a:ea typeface="HGSｺﾞｼｯｸE" panose="020B0900000000000000" pitchFamily="50" charset="-128"/>
            </a:endParaRPr>
          </a:p>
        </p:txBody>
      </p:sp>
      <p:sp>
        <p:nvSpPr>
          <p:cNvPr id="63" name="角丸四角形 62"/>
          <p:cNvSpPr/>
          <p:nvPr/>
        </p:nvSpPr>
        <p:spPr>
          <a:xfrm>
            <a:off x="7437584" y="505107"/>
            <a:ext cx="1667457" cy="1038968"/>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smtClean="0">
                <a:solidFill>
                  <a:schemeClr val="tx1"/>
                </a:solidFill>
                <a:latin typeface="HGSｺﾞｼｯｸE" panose="020B0900000000000000" pitchFamily="50" charset="-128"/>
                <a:ea typeface="HGSｺﾞｼｯｸE" panose="020B0900000000000000" pitchFamily="50" charset="-128"/>
              </a:rPr>
              <a:t>府独自の調査・分析の実施</a:t>
            </a:r>
            <a:endParaRPr lang="en-US" altLang="ja-JP" sz="800" dirty="0" smtClean="0">
              <a:solidFill>
                <a:schemeClr val="tx1"/>
              </a:solidFill>
              <a:latin typeface="+mn-ea"/>
            </a:endParaRPr>
          </a:p>
          <a:p>
            <a:pPr marL="90488" indent="-90488">
              <a:buFont typeface="Arial" panose="020B0604020202020204" pitchFamily="34" charset="0"/>
              <a:buChar char="•"/>
            </a:pPr>
            <a:endParaRPr lang="en-US" altLang="ja-JP" sz="600" dirty="0" smtClean="0">
              <a:solidFill>
                <a:schemeClr val="tx1"/>
              </a:solidFill>
              <a:latin typeface="+mn-ea"/>
            </a:endParaRPr>
          </a:p>
          <a:p>
            <a:pPr marL="90488" indent="-90488">
              <a:buFont typeface="Arial" panose="020B0604020202020204" pitchFamily="34" charset="0"/>
              <a:buChar char="•"/>
            </a:pPr>
            <a:r>
              <a:rPr lang="ja-JP" altLang="en-US" sz="600" dirty="0" smtClean="0">
                <a:solidFill>
                  <a:schemeClr val="tx1"/>
                </a:solidFill>
                <a:latin typeface="+mn-ea"/>
              </a:rPr>
              <a:t>病院</a:t>
            </a:r>
            <a:r>
              <a:rPr lang="ja-JP" altLang="en-US" sz="600" dirty="0">
                <a:solidFill>
                  <a:schemeClr val="tx1"/>
                </a:solidFill>
                <a:latin typeface="+mn-ea"/>
              </a:rPr>
              <a:t>・</a:t>
            </a:r>
            <a:r>
              <a:rPr lang="ja-JP" altLang="en-US" sz="600" dirty="0" smtClean="0">
                <a:solidFill>
                  <a:schemeClr val="tx1"/>
                </a:solidFill>
                <a:latin typeface="+mn-ea"/>
              </a:rPr>
              <a:t>診療所・医師を対象に、勤務実態や医師確保策についてアンケート・ヒアリングを実施</a:t>
            </a:r>
            <a:endParaRPr lang="en-US" altLang="ja-JP" sz="600" dirty="0">
              <a:solidFill>
                <a:schemeClr val="tx1"/>
              </a:solidFill>
              <a:latin typeface="+mn-ea"/>
            </a:endParaRPr>
          </a:p>
          <a:p>
            <a:pPr marL="90488"/>
            <a:r>
              <a:rPr lang="ja-JP" altLang="en-US" sz="500" dirty="0" smtClean="0">
                <a:solidFill>
                  <a:schemeClr val="tx1"/>
                </a:solidFill>
                <a:latin typeface="+mn-ea"/>
              </a:rPr>
              <a:t>（病院（</a:t>
            </a:r>
            <a:r>
              <a:rPr lang="en-US" altLang="ja-JP" sz="500" dirty="0" smtClean="0">
                <a:solidFill>
                  <a:schemeClr val="tx1"/>
                </a:solidFill>
                <a:latin typeface="+mn-ea"/>
              </a:rPr>
              <a:t>518</a:t>
            </a:r>
            <a:r>
              <a:rPr lang="ja-JP" altLang="en-US" sz="500" dirty="0" smtClean="0">
                <a:solidFill>
                  <a:schemeClr val="tx1"/>
                </a:solidFill>
                <a:latin typeface="+mn-ea"/>
              </a:rPr>
              <a:t>施設）・有床診療所</a:t>
            </a:r>
            <a:r>
              <a:rPr lang="en-US" altLang="ja-JP" sz="500" dirty="0" smtClean="0">
                <a:solidFill>
                  <a:schemeClr val="tx1"/>
                </a:solidFill>
                <a:latin typeface="+mn-ea"/>
              </a:rPr>
              <a:t>(220</a:t>
            </a:r>
            <a:r>
              <a:rPr lang="ja-JP" altLang="en-US" sz="500" dirty="0" smtClean="0">
                <a:solidFill>
                  <a:schemeClr val="tx1"/>
                </a:solidFill>
                <a:latin typeface="+mn-ea"/>
              </a:rPr>
              <a:t>施設</a:t>
            </a:r>
            <a:r>
              <a:rPr lang="en-US" altLang="ja-JP" sz="500" dirty="0" smtClean="0">
                <a:solidFill>
                  <a:schemeClr val="tx1"/>
                </a:solidFill>
                <a:latin typeface="+mn-ea"/>
              </a:rPr>
              <a:t>)</a:t>
            </a:r>
            <a:r>
              <a:rPr lang="ja-JP" altLang="en-US" sz="500" dirty="0" smtClean="0">
                <a:solidFill>
                  <a:schemeClr val="tx1"/>
                </a:solidFill>
                <a:latin typeface="+mn-ea"/>
              </a:rPr>
              <a:t>：全施設</a:t>
            </a:r>
            <a:endParaRPr lang="en-US" altLang="ja-JP" sz="500" dirty="0">
              <a:solidFill>
                <a:schemeClr val="tx1"/>
              </a:solidFill>
              <a:latin typeface="+mn-ea"/>
            </a:endParaRPr>
          </a:p>
          <a:p>
            <a:pPr marL="90488"/>
            <a:r>
              <a:rPr lang="ja-JP" altLang="en-US" sz="500" dirty="0" smtClean="0">
                <a:solidFill>
                  <a:schemeClr val="tx1"/>
                </a:solidFill>
                <a:latin typeface="+mn-ea"/>
              </a:rPr>
              <a:t>無床診療所</a:t>
            </a:r>
            <a:r>
              <a:rPr lang="en-US" altLang="ja-JP" sz="500" dirty="0" smtClean="0">
                <a:solidFill>
                  <a:schemeClr val="tx1"/>
                </a:solidFill>
                <a:latin typeface="+mn-ea"/>
              </a:rPr>
              <a:t>(1000</a:t>
            </a:r>
            <a:r>
              <a:rPr lang="ja-JP" altLang="en-US" sz="500" dirty="0" smtClean="0">
                <a:solidFill>
                  <a:schemeClr val="tx1"/>
                </a:solidFill>
                <a:latin typeface="+mn-ea"/>
              </a:rPr>
              <a:t>施設</a:t>
            </a:r>
            <a:r>
              <a:rPr lang="en-US" altLang="ja-JP" sz="500" dirty="0" smtClean="0">
                <a:solidFill>
                  <a:schemeClr val="tx1"/>
                </a:solidFill>
                <a:latin typeface="+mn-ea"/>
              </a:rPr>
              <a:t>)</a:t>
            </a:r>
            <a:r>
              <a:rPr lang="ja-JP" altLang="en-US" sz="500" dirty="0" smtClean="0">
                <a:solidFill>
                  <a:schemeClr val="tx1"/>
                </a:solidFill>
                <a:latin typeface="+mn-ea"/>
              </a:rPr>
              <a:t>：府内</a:t>
            </a:r>
            <a:r>
              <a:rPr lang="en-US" altLang="ja-JP" sz="500" dirty="0" smtClean="0">
                <a:solidFill>
                  <a:schemeClr val="tx1"/>
                </a:solidFill>
                <a:latin typeface="+mn-ea"/>
              </a:rPr>
              <a:t>8131</a:t>
            </a:r>
            <a:r>
              <a:rPr lang="ja-JP" altLang="en-US" sz="500" dirty="0" smtClean="0">
                <a:solidFill>
                  <a:schemeClr val="tx1"/>
                </a:solidFill>
                <a:latin typeface="+mn-ea"/>
              </a:rPr>
              <a:t>施設から抽出）</a:t>
            </a:r>
            <a:endParaRPr lang="en-US" altLang="ja-JP" sz="500" dirty="0" smtClean="0">
              <a:solidFill>
                <a:schemeClr val="tx1"/>
              </a:solidFill>
              <a:latin typeface="+mn-ea"/>
            </a:endParaRPr>
          </a:p>
          <a:p>
            <a:pPr>
              <a:lnSpc>
                <a:spcPts val="400"/>
              </a:lnSpc>
            </a:pPr>
            <a:endParaRPr lang="en-US" altLang="ja-JP" sz="600" dirty="0" smtClean="0">
              <a:solidFill>
                <a:schemeClr val="tx1"/>
              </a:solidFill>
              <a:latin typeface="+mn-ea"/>
            </a:endParaRPr>
          </a:p>
          <a:p>
            <a:pPr marL="90488" indent="-90488">
              <a:buFont typeface="Arial" panose="020B0604020202020204" pitchFamily="34" charset="0"/>
              <a:buChar char="•"/>
            </a:pPr>
            <a:r>
              <a:rPr lang="ja-JP" altLang="en-US" sz="600" dirty="0" smtClean="0">
                <a:solidFill>
                  <a:schemeClr val="tx1"/>
                </a:solidFill>
                <a:latin typeface="+mn-ea"/>
              </a:rPr>
              <a:t>上記の実態調査や、病院・診療所・診療科別の性・年齢別労働時間、詳細な人口推計を勘案し、　　必要となる医師数を算出</a:t>
            </a:r>
            <a:endParaRPr lang="en-US" altLang="ja-JP" sz="600" dirty="0" smtClean="0">
              <a:solidFill>
                <a:schemeClr val="tx1"/>
              </a:solidFill>
              <a:latin typeface="+mn-ea"/>
            </a:endParaRPr>
          </a:p>
          <a:p>
            <a:endParaRPr lang="en-US" altLang="ja-JP" sz="700" dirty="0">
              <a:solidFill>
                <a:schemeClr val="tx1"/>
              </a:solidFill>
              <a:latin typeface="HGSｺﾞｼｯｸE" panose="020B0900000000000000" pitchFamily="50" charset="-128"/>
              <a:ea typeface="HGSｺﾞｼｯｸE" panose="020B0900000000000000" pitchFamily="50" charset="-128"/>
            </a:endParaRPr>
          </a:p>
        </p:txBody>
      </p:sp>
      <p:sp>
        <p:nvSpPr>
          <p:cNvPr id="64" name="右矢印 63"/>
          <p:cNvSpPr/>
          <p:nvPr/>
        </p:nvSpPr>
        <p:spPr>
          <a:xfrm>
            <a:off x="7349761" y="782149"/>
            <a:ext cx="87824" cy="41460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右矢印 66"/>
          <p:cNvSpPr/>
          <p:nvPr/>
        </p:nvSpPr>
        <p:spPr>
          <a:xfrm>
            <a:off x="5805712" y="782149"/>
            <a:ext cx="87824" cy="41460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6727351" y="2650820"/>
            <a:ext cx="782587" cy="215444"/>
          </a:xfrm>
          <a:prstGeom prst="rect">
            <a:avLst/>
          </a:prstGeom>
        </p:spPr>
        <p:txBody>
          <a:bodyPr wrap="none">
            <a:spAutoFit/>
          </a:bodyPr>
          <a:lstStyle/>
          <a:p>
            <a:r>
              <a:rPr lang="ja-JP" altLang="en-US" sz="800" b="1" dirty="0"/>
              <a:t>　</a:t>
            </a:r>
            <a:r>
              <a:rPr lang="ja-JP" altLang="en-US" sz="700" b="1" dirty="0"/>
              <a:t>＜救急科＞ 　</a:t>
            </a:r>
          </a:p>
        </p:txBody>
      </p:sp>
      <p:sp>
        <p:nvSpPr>
          <p:cNvPr id="92" name="コンテンツ プレースホルダー 2"/>
          <p:cNvSpPr txBox="1">
            <a:spLocks/>
          </p:cNvSpPr>
          <p:nvPr/>
        </p:nvSpPr>
        <p:spPr>
          <a:xfrm>
            <a:off x="-7911" y="2681402"/>
            <a:ext cx="4165369" cy="31555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80975" indent="-180975" algn="l">
              <a:spcBef>
                <a:spcPts val="0"/>
              </a:spcBef>
              <a:tabLst>
                <a:tab pos="180975" algn="l"/>
              </a:tabLst>
            </a:pPr>
            <a:r>
              <a:rPr lang="ja-JP" altLang="en-US" sz="800" dirty="0" smtClean="0">
                <a:solidFill>
                  <a:srgbClr val="0070C0"/>
                </a:solidFill>
                <a:latin typeface="Microsoft YaHei" panose="020B0503020204020204" pitchFamily="34" charset="-122"/>
                <a:ea typeface="HGPｺﾞｼｯｸE" panose="020B0900000000000000" pitchFamily="50" charset="-128"/>
              </a:rPr>
              <a:t>●</a:t>
            </a:r>
            <a:r>
              <a:rPr lang="en-US" altLang="ja-JP" sz="800" dirty="0" smtClean="0">
                <a:solidFill>
                  <a:srgbClr val="0070C0"/>
                </a:solidFill>
                <a:latin typeface="Microsoft YaHei" panose="020B0503020204020204" pitchFamily="34" charset="-122"/>
                <a:ea typeface="HGPｺﾞｼｯｸE" panose="020B0900000000000000" pitchFamily="50" charset="-128"/>
              </a:rPr>
              <a:t>	</a:t>
            </a:r>
            <a:r>
              <a:rPr lang="ja-JP" altLang="ja-JP" sz="800" dirty="0" smtClean="0">
                <a:solidFill>
                  <a:schemeClr val="tx1"/>
                </a:solidFill>
                <a:latin typeface="HGPｺﾞｼｯｸE" panose="020B0900000000000000" pitchFamily="50" charset="-128"/>
                <a:ea typeface="HGPｺﾞｼｯｸE" panose="020B0900000000000000" pitchFamily="50" charset="-128"/>
              </a:rPr>
              <a:t>国</a:t>
            </a:r>
            <a:r>
              <a:rPr lang="ja-JP" altLang="ja-JP" sz="800" dirty="0">
                <a:solidFill>
                  <a:schemeClr val="tx1"/>
                </a:solidFill>
                <a:latin typeface="HGPｺﾞｼｯｸE" panose="020B0900000000000000" pitchFamily="50" charset="-128"/>
                <a:ea typeface="HGPｺﾞｼｯｸE" panose="020B0900000000000000" pitchFamily="50" charset="-128"/>
              </a:rPr>
              <a:t>が目標と定める地域偏在解消年の</a:t>
            </a:r>
            <a:r>
              <a:rPr lang="en-US" altLang="ja-JP" sz="800" dirty="0">
                <a:solidFill>
                  <a:schemeClr val="tx1"/>
                </a:solidFill>
                <a:latin typeface="HGPｺﾞｼｯｸE" panose="020B0900000000000000" pitchFamily="50" charset="-128"/>
                <a:ea typeface="HGPｺﾞｼｯｸE" panose="020B0900000000000000" pitchFamily="50" charset="-128"/>
              </a:rPr>
              <a:t>2036</a:t>
            </a:r>
            <a:r>
              <a:rPr lang="ja-JP" altLang="ja-JP" sz="800" dirty="0">
                <a:solidFill>
                  <a:schemeClr val="tx1"/>
                </a:solidFill>
                <a:latin typeface="HGPｺﾞｼｯｸE" panose="020B0900000000000000" pitchFamily="50" charset="-128"/>
                <a:ea typeface="HGPｺﾞｼｯｸE" panose="020B0900000000000000" pitchFamily="50" charset="-128"/>
              </a:rPr>
              <a:t>年と</a:t>
            </a:r>
            <a:r>
              <a:rPr lang="en-US" altLang="ja-JP" sz="800" dirty="0">
                <a:solidFill>
                  <a:schemeClr val="tx1"/>
                </a:solidFill>
                <a:latin typeface="HGPｺﾞｼｯｸE" panose="020B0900000000000000" pitchFamily="50" charset="-128"/>
                <a:ea typeface="HGPｺﾞｼｯｸE" panose="020B0900000000000000" pitchFamily="50" charset="-128"/>
              </a:rPr>
              <a:t>2017</a:t>
            </a:r>
            <a:r>
              <a:rPr lang="ja-JP" altLang="ja-JP" sz="800" dirty="0">
                <a:solidFill>
                  <a:schemeClr val="tx1"/>
                </a:solidFill>
                <a:latin typeface="HGPｺﾞｼｯｸE" panose="020B0900000000000000" pitchFamily="50" charset="-128"/>
                <a:ea typeface="HGPｺﾞｼｯｸE" panose="020B0900000000000000" pitchFamily="50" charset="-128"/>
              </a:rPr>
              <a:t>年比較で府域の医療需要は</a:t>
            </a:r>
            <a:r>
              <a:rPr lang="en-US" altLang="ja-JP" sz="800" dirty="0" smtClean="0">
                <a:solidFill>
                  <a:schemeClr val="tx1"/>
                </a:solidFill>
                <a:latin typeface="HGPｺﾞｼｯｸE" panose="020B0900000000000000" pitchFamily="50" charset="-128"/>
                <a:ea typeface="HGPｺﾞｼｯｸE" panose="020B0900000000000000" pitchFamily="50" charset="-128"/>
              </a:rPr>
              <a:t>10</a:t>
            </a:r>
            <a:r>
              <a:rPr lang="ja-JP" altLang="ja-JP" sz="800" dirty="0" smtClean="0">
                <a:solidFill>
                  <a:schemeClr val="tx1"/>
                </a:solidFill>
                <a:latin typeface="HGPｺﾞｼｯｸE" panose="020B0900000000000000" pitchFamily="50" charset="-128"/>
                <a:ea typeface="HGPｺﾞｼｯｸE" panose="020B0900000000000000" pitchFamily="50" charset="-128"/>
              </a:rPr>
              <a:t>％の増</a:t>
            </a:r>
            <a:r>
              <a:rPr lang="ja-JP" altLang="en-US" sz="800" dirty="0" smtClean="0">
                <a:solidFill>
                  <a:schemeClr val="tx1"/>
                </a:solidFill>
                <a:latin typeface="HGPｺﾞｼｯｸE" panose="020B0900000000000000" pitchFamily="50" charset="-128"/>
                <a:ea typeface="HGPｺﾞｼｯｸE" panose="020B0900000000000000" pitchFamily="50" charset="-128"/>
              </a:rPr>
              <a:t>となり、</a:t>
            </a:r>
            <a:r>
              <a:rPr lang="ja-JP" altLang="ja-JP" sz="800" dirty="0" smtClean="0">
                <a:solidFill>
                  <a:schemeClr val="tx1"/>
                </a:solidFill>
                <a:latin typeface="HGPｺﾞｼｯｸE" panose="020B0900000000000000" pitchFamily="50" charset="-128"/>
                <a:ea typeface="HGPｺﾞｼｯｸE" panose="020B0900000000000000" pitchFamily="50" charset="-128"/>
              </a:rPr>
              <a:t>医療</a:t>
            </a:r>
            <a:r>
              <a:rPr lang="ja-JP" altLang="ja-JP" sz="800" dirty="0">
                <a:solidFill>
                  <a:schemeClr val="tx1"/>
                </a:solidFill>
                <a:latin typeface="HGPｺﾞｼｯｸE" panose="020B0900000000000000" pitchFamily="50" charset="-128"/>
                <a:ea typeface="HGPｺﾞｼｯｸE" panose="020B0900000000000000" pitchFamily="50" charset="-128"/>
              </a:rPr>
              <a:t>提供体制の確保が</a:t>
            </a:r>
            <a:r>
              <a:rPr lang="ja-JP" altLang="ja-JP" sz="800" dirty="0" smtClean="0">
                <a:solidFill>
                  <a:schemeClr val="tx1"/>
                </a:solidFill>
                <a:latin typeface="HGPｺﾞｼｯｸE" panose="020B0900000000000000" pitchFamily="50" charset="-128"/>
                <a:ea typeface="HGPｺﾞｼｯｸE" panose="020B0900000000000000" pitchFamily="50" charset="-128"/>
              </a:rPr>
              <a:t>課題</a:t>
            </a:r>
            <a:endParaRPr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180975" indent="-180975" algn="l">
              <a:spcBef>
                <a:spcPts val="0"/>
              </a:spcBef>
              <a:tabLst>
                <a:tab pos="180975" algn="l"/>
              </a:tabLst>
            </a:pPr>
            <a:r>
              <a:rPr lang="ja-JP" altLang="en-US" sz="800" dirty="0" smtClean="0">
                <a:solidFill>
                  <a:srgbClr val="0070C0"/>
                </a:solidFill>
                <a:latin typeface="Microsoft YaHei" panose="020B0503020204020204" pitchFamily="34" charset="-122"/>
                <a:ea typeface="HGPｺﾞｼｯｸE" panose="020B0900000000000000" pitchFamily="50" charset="-128"/>
              </a:rPr>
              <a:t>●</a:t>
            </a:r>
            <a:r>
              <a:rPr lang="en-US" altLang="ja-JP" sz="800" dirty="0" smtClean="0">
                <a:solidFill>
                  <a:srgbClr val="0070C0"/>
                </a:solidFill>
                <a:latin typeface="Microsoft YaHei" panose="020B0503020204020204" pitchFamily="34" charset="-122"/>
                <a:ea typeface="HGPｺﾞｼｯｸE" panose="020B0900000000000000" pitchFamily="50" charset="-128"/>
              </a:rPr>
              <a:t>	</a:t>
            </a:r>
            <a:r>
              <a:rPr lang="ja-JP" altLang="en-US" sz="800" dirty="0" smtClean="0">
                <a:solidFill>
                  <a:schemeClr val="tx1"/>
                </a:solidFill>
                <a:latin typeface="Microsoft YaHei" panose="020B0503020204020204" pitchFamily="34" charset="-122"/>
                <a:ea typeface="HGPｺﾞｼｯｸE" panose="020B0900000000000000" pitchFamily="50" charset="-128"/>
              </a:rPr>
              <a:t>医師の地域偏在と</a:t>
            </a:r>
            <a:r>
              <a:rPr lang="ja-JP" altLang="en-US" sz="800" dirty="0" smtClean="0">
                <a:solidFill>
                  <a:schemeClr val="tx1"/>
                </a:solidFill>
                <a:latin typeface="HGPｺﾞｼｯｸE" panose="020B0900000000000000" pitchFamily="50" charset="-128"/>
                <a:ea typeface="HGPｺﾞｼｯｸE" panose="020B0900000000000000" pitchFamily="50" charset="-128"/>
              </a:rPr>
              <a:t>診療科偏在、勤務環境改善が課題</a:t>
            </a:r>
            <a:endParaRPr lang="en-US" altLang="ja-JP" sz="800" dirty="0" smtClean="0">
              <a:solidFill>
                <a:schemeClr val="tx1"/>
              </a:solidFill>
              <a:latin typeface="HGPｺﾞｼｯｸE" panose="020B0900000000000000" pitchFamily="50" charset="-128"/>
              <a:ea typeface="HGPｺﾞｼｯｸE" panose="020B0900000000000000" pitchFamily="50" charset="-128"/>
            </a:endParaRPr>
          </a:p>
        </p:txBody>
      </p:sp>
      <p:grpSp>
        <p:nvGrpSpPr>
          <p:cNvPr id="6" name="グループ化 5"/>
          <p:cNvGrpSpPr/>
          <p:nvPr/>
        </p:nvGrpSpPr>
        <p:grpSpPr>
          <a:xfrm>
            <a:off x="4823853" y="5293862"/>
            <a:ext cx="3857238" cy="941900"/>
            <a:chOff x="4823853" y="5293862"/>
            <a:chExt cx="3857238" cy="941900"/>
          </a:xfrm>
        </p:grpSpPr>
        <p:sp>
          <p:nvSpPr>
            <p:cNvPr id="4" name="正方形/長方形 3"/>
            <p:cNvSpPr/>
            <p:nvPr/>
          </p:nvSpPr>
          <p:spPr>
            <a:xfrm>
              <a:off x="5688006" y="5315508"/>
              <a:ext cx="874602" cy="920254"/>
            </a:xfrm>
            <a:prstGeom prst="rect">
              <a:avLst/>
            </a:prstGeom>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角丸四角形 10"/>
            <p:cNvSpPr/>
            <p:nvPr/>
          </p:nvSpPr>
          <p:spPr>
            <a:xfrm>
              <a:off x="4823853" y="5552655"/>
              <a:ext cx="584659" cy="34892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smtClean="0"/>
                <a:t>医療機関</a:t>
              </a:r>
              <a:endParaRPr lang="en-US" altLang="ja-JP" sz="600" dirty="0" smtClean="0"/>
            </a:p>
            <a:p>
              <a:pPr algn="ctr"/>
              <a:r>
                <a:rPr lang="ja-JP" altLang="en-US" sz="600" dirty="0" smtClean="0"/>
                <a:t>（病院）</a:t>
              </a:r>
              <a:endParaRPr lang="en-US" altLang="ja-JP" sz="600" dirty="0"/>
            </a:p>
          </p:txBody>
        </p:sp>
        <p:sp>
          <p:nvSpPr>
            <p:cNvPr id="12" name="右矢印 11"/>
            <p:cNvSpPr/>
            <p:nvPr/>
          </p:nvSpPr>
          <p:spPr>
            <a:xfrm>
              <a:off x="5483465" y="5769643"/>
              <a:ext cx="161227" cy="15263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49"/>
            <p:cNvSpPr/>
            <p:nvPr/>
          </p:nvSpPr>
          <p:spPr>
            <a:xfrm>
              <a:off x="5718698" y="5877138"/>
              <a:ext cx="811296" cy="30087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smtClean="0"/>
                <a:t>医療勤務環境</a:t>
              </a:r>
              <a:endParaRPr lang="en-US" altLang="ja-JP" sz="600" dirty="0" smtClean="0"/>
            </a:p>
            <a:p>
              <a:pPr algn="ctr"/>
              <a:r>
                <a:rPr lang="ja-JP" altLang="en-US" sz="600" dirty="0" smtClean="0"/>
                <a:t>改善支援センター</a:t>
              </a:r>
              <a:endParaRPr lang="en-US" altLang="ja-JP" sz="600" dirty="0" smtClean="0"/>
            </a:p>
          </p:txBody>
        </p:sp>
        <p:sp>
          <p:nvSpPr>
            <p:cNvPr id="52" name="角丸四角形 51"/>
            <p:cNvSpPr/>
            <p:nvPr/>
          </p:nvSpPr>
          <p:spPr>
            <a:xfrm>
              <a:off x="7785638" y="5555343"/>
              <a:ext cx="895453" cy="350885"/>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600" dirty="0">
                  <a:solidFill>
                    <a:schemeClr val="tx1"/>
                  </a:solidFill>
                </a:rPr>
                <a:t>【</a:t>
              </a:r>
              <a:r>
                <a:rPr lang="ja-JP" altLang="en-US" sz="600" dirty="0">
                  <a:solidFill>
                    <a:schemeClr val="tx1"/>
                  </a:solidFill>
                </a:rPr>
                <a:t>各二次医療圏</a:t>
              </a:r>
              <a:r>
                <a:rPr lang="en-US" altLang="ja-JP" sz="600" dirty="0">
                  <a:solidFill>
                    <a:schemeClr val="tx1"/>
                  </a:solidFill>
                </a:rPr>
                <a:t>】</a:t>
              </a:r>
            </a:p>
            <a:p>
              <a:pPr algn="ctr"/>
              <a:r>
                <a:rPr lang="ja-JP" altLang="en-US" sz="600" dirty="0">
                  <a:solidFill>
                    <a:schemeClr val="tx1"/>
                  </a:solidFill>
                </a:rPr>
                <a:t>医療・病床懇話会</a:t>
              </a:r>
              <a:endParaRPr lang="en-US" altLang="ja-JP" sz="600" dirty="0">
                <a:solidFill>
                  <a:schemeClr val="tx1"/>
                </a:solidFill>
              </a:endParaRPr>
            </a:p>
            <a:p>
              <a:pPr algn="ctr"/>
              <a:r>
                <a:rPr lang="ja-JP" altLang="en-US" sz="600" dirty="0">
                  <a:solidFill>
                    <a:schemeClr val="tx1"/>
                  </a:solidFill>
                </a:rPr>
                <a:t>保健医療協議会</a:t>
              </a:r>
              <a:endParaRPr lang="en-US" altLang="ja-JP" sz="600" dirty="0">
                <a:solidFill>
                  <a:schemeClr val="tx1"/>
                </a:solidFill>
              </a:endParaRPr>
            </a:p>
          </p:txBody>
        </p:sp>
        <p:sp>
          <p:nvSpPr>
            <p:cNvPr id="58" name="コンテンツ プレースホルダー 2"/>
            <p:cNvSpPr txBox="1">
              <a:spLocks/>
            </p:cNvSpPr>
            <p:nvPr/>
          </p:nvSpPr>
          <p:spPr>
            <a:xfrm>
              <a:off x="5391873" y="5840440"/>
              <a:ext cx="296779" cy="24953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500" dirty="0">
                  <a:solidFill>
                    <a:schemeClr val="tx1"/>
                  </a:solidFill>
                  <a:latin typeface="Microsoft YaHei" panose="020B0503020204020204" pitchFamily="34" charset="-122"/>
                  <a:ea typeface="HGPｺﾞｼｯｸE" panose="020B0900000000000000" pitchFamily="50" charset="-128"/>
                </a:rPr>
                <a:t>相談</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60" name="コンテンツ プレースホルダー 2"/>
            <p:cNvSpPr txBox="1">
              <a:spLocks/>
            </p:cNvSpPr>
            <p:nvPr/>
          </p:nvSpPr>
          <p:spPr>
            <a:xfrm>
              <a:off x="6521333" y="5840440"/>
              <a:ext cx="393884" cy="24953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500" dirty="0">
                  <a:solidFill>
                    <a:schemeClr val="tx1"/>
                  </a:solidFill>
                  <a:latin typeface="Microsoft YaHei" panose="020B0503020204020204" pitchFamily="34" charset="-122"/>
                  <a:ea typeface="HGPｺﾞｼｯｸE" panose="020B0900000000000000" pitchFamily="50" charset="-128"/>
                </a:rPr>
                <a:t>状況報告</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7" name="角丸四角形 76"/>
            <p:cNvSpPr/>
            <p:nvPr/>
          </p:nvSpPr>
          <p:spPr>
            <a:xfrm>
              <a:off x="5727795" y="5447919"/>
              <a:ext cx="810096" cy="30190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smtClean="0"/>
                <a:t>地域医療</a:t>
              </a:r>
              <a:endParaRPr lang="en-US" altLang="ja-JP" sz="600" dirty="0" smtClean="0"/>
            </a:p>
            <a:p>
              <a:pPr algn="ctr"/>
              <a:r>
                <a:rPr lang="ja-JP" altLang="en-US" sz="600" dirty="0" smtClean="0"/>
                <a:t>支援センター</a:t>
              </a:r>
              <a:endParaRPr lang="en-US" altLang="ja-JP" sz="600" dirty="0" smtClean="0"/>
            </a:p>
            <a:p>
              <a:pPr algn="ctr"/>
              <a:r>
                <a:rPr lang="en-US" altLang="ja-JP" sz="600" dirty="0" smtClean="0"/>
                <a:t>(</a:t>
              </a:r>
              <a:r>
                <a:rPr lang="ja-JP" altLang="en-US" sz="600" dirty="0" smtClean="0"/>
                <a:t>キャリアセンター</a:t>
              </a:r>
              <a:r>
                <a:rPr lang="en-US" altLang="ja-JP" sz="600" dirty="0"/>
                <a:t>)</a:t>
              </a:r>
              <a:endParaRPr lang="en-US" altLang="ja-JP" sz="600" dirty="0" smtClean="0"/>
            </a:p>
          </p:txBody>
        </p:sp>
        <p:sp>
          <p:nvSpPr>
            <p:cNvPr id="82" name="角丸四角形 81"/>
            <p:cNvSpPr/>
            <p:nvPr/>
          </p:nvSpPr>
          <p:spPr>
            <a:xfrm>
              <a:off x="6924809" y="5560039"/>
              <a:ext cx="774504" cy="34892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smtClean="0">
                  <a:solidFill>
                    <a:schemeClr val="tx1"/>
                  </a:solidFill>
                </a:rPr>
                <a:t>医療対策協議会</a:t>
              </a:r>
              <a:endParaRPr lang="en-US" altLang="ja-JP" sz="600" dirty="0">
                <a:solidFill>
                  <a:schemeClr val="tx1"/>
                </a:solidFill>
              </a:endParaRPr>
            </a:p>
          </p:txBody>
        </p:sp>
        <p:sp>
          <p:nvSpPr>
            <p:cNvPr id="85" name="テキスト ボックス 106"/>
            <p:cNvSpPr txBox="1"/>
            <p:nvPr/>
          </p:nvSpPr>
          <p:spPr>
            <a:xfrm>
              <a:off x="6963943" y="5398012"/>
              <a:ext cx="696235" cy="20843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派遣</a:t>
              </a:r>
              <a:r>
                <a:rPr lang="ja-JP" altLang="en-US" sz="600" kern="100" dirty="0">
                  <a:latin typeface="HGPｺﾞｼｯｸE" panose="020B0900000000000000" pitchFamily="50" charset="-128"/>
                  <a:ea typeface="HGPｺﾞｼｯｸE" panose="020B0900000000000000" pitchFamily="50" charset="-128"/>
                  <a:cs typeface="Times New Roman" panose="02020603050405020304" pitchFamily="18" charset="0"/>
                </a:rPr>
                <a:t>方針</a:t>
              </a: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等の議論</a:t>
              </a:r>
              <a:endParaRPr lang="en-US" altLang="ja-JP" sz="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86" name="テキスト ボックス 106"/>
            <p:cNvSpPr txBox="1"/>
            <p:nvPr/>
          </p:nvSpPr>
          <p:spPr>
            <a:xfrm>
              <a:off x="5773745" y="5293862"/>
              <a:ext cx="907457" cy="20843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派遣計画の策定等</a:t>
              </a:r>
              <a:endParaRPr lang="en-US" altLang="ja-JP" sz="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88" name="テキスト ボックス 106"/>
            <p:cNvSpPr txBox="1"/>
            <p:nvPr/>
          </p:nvSpPr>
          <p:spPr>
            <a:xfrm>
              <a:off x="5673284" y="5723666"/>
              <a:ext cx="907457" cy="20843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lgn="ctr">
                <a:spcAft>
                  <a:spcPts val="0"/>
                </a:spcAft>
              </a:pP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医療機関への</a:t>
              </a:r>
              <a:r>
                <a:rPr lang="ja-JP" altLang="en-US" sz="600" kern="100" dirty="0">
                  <a:latin typeface="HGPｺﾞｼｯｸE" panose="020B0900000000000000" pitchFamily="50" charset="-128"/>
                  <a:ea typeface="HGPｺﾞｼｯｸE" panose="020B0900000000000000" pitchFamily="50" charset="-128"/>
                  <a:cs typeface="Times New Roman" panose="02020603050405020304" pitchFamily="18" charset="0"/>
                </a:rPr>
                <a:t>支援</a:t>
              </a: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等</a:t>
              </a:r>
              <a:endParaRPr lang="en-US" altLang="ja-JP" sz="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68" name="コンテンツ プレースホルダー 2"/>
            <p:cNvSpPr txBox="1">
              <a:spLocks/>
            </p:cNvSpPr>
            <p:nvPr/>
          </p:nvSpPr>
          <p:spPr>
            <a:xfrm>
              <a:off x="5389554" y="5542156"/>
              <a:ext cx="296779" cy="24953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500" dirty="0">
                  <a:solidFill>
                    <a:schemeClr val="tx1"/>
                  </a:solidFill>
                  <a:latin typeface="Microsoft YaHei" panose="020B0503020204020204" pitchFamily="34" charset="-122"/>
                  <a:ea typeface="HGPｺﾞｼｯｸE" panose="020B0900000000000000" pitchFamily="50" charset="-128"/>
                </a:rPr>
                <a:t>支援</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4" name="右矢印 73"/>
            <p:cNvSpPr/>
            <p:nvPr/>
          </p:nvSpPr>
          <p:spPr>
            <a:xfrm rot="10800000">
              <a:off x="6647530" y="5443648"/>
              <a:ext cx="139979" cy="17482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コンテンツ プレースホルダー 2"/>
            <p:cNvSpPr txBox="1">
              <a:spLocks/>
            </p:cNvSpPr>
            <p:nvPr/>
          </p:nvSpPr>
          <p:spPr>
            <a:xfrm>
              <a:off x="6569129" y="5545925"/>
              <a:ext cx="296779" cy="24953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500" dirty="0">
                  <a:solidFill>
                    <a:schemeClr val="tx1"/>
                  </a:solidFill>
                  <a:latin typeface="Microsoft YaHei" panose="020B0503020204020204" pitchFamily="34" charset="-122"/>
                  <a:ea typeface="HGPｺﾞｼｯｸE" panose="020B0900000000000000" pitchFamily="50" charset="-128"/>
                </a:rPr>
                <a:t>意見</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69" name="右矢印 68"/>
            <p:cNvSpPr/>
            <p:nvPr/>
          </p:nvSpPr>
          <p:spPr>
            <a:xfrm>
              <a:off x="6659322" y="5772967"/>
              <a:ext cx="161227" cy="15263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右矢印 94"/>
            <p:cNvSpPr/>
            <p:nvPr/>
          </p:nvSpPr>
          <p:spPr>
            <a:xfrm rot="10800000">
              <a:off x="5466454" y="5446258"/>
              <a:ext cx="139979" cy="17482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正方形/長方形 1"/>
          <p:cNvSpPr/>
          <p:nvPr/>
        </p:nvSpPr>
        <p:spPr>
          <a:xfrm>
            <a:off x="6782779" y="2180215"/>
            <a:ext cx="654346" cy="200055"/>
          </a:xfrm>
          <a:prstGeom prst="rect">
            <a:avLst/>
          </a:prstGeom>
        </p:spPr>
        <p:txBody>
          <a:bodyPr wrap="none">
            <a:spAutoFit/>
          </a:bodyPr>
          <a:lstStyle/>
          <a:p>
            <a:r>
              <a:rPr lang="ja-JP" altLang="en-US" sz="700" b="1" dirty="0"/>
              <a:t>＜小児科＞ </a:t>
            </a:r>
            <a:endParaRPr lang="ja-JP" altLang="en-US" sz="1600" b="1" dirty="0"/>
          </a:p>
        </p:txBody>
      </p:sp>
      <p:sp>
        <p:nvSpPr>
          <p:cNvPr id="5" name="テキスト ボックス 4"/>
          <p:cNvSpPr txBox="1"/>
          <p:nvPr/>
        </p:nvSpPr>
        <p:spPr>
          <a:xfrm>
            <a:off x="7920038" y="1709760"/>
            <a:ext cx="450469" cy="184666"/>
          </a:xfrm>
          <a:prstGeom prst="rect">
            <a:avLst/>
          </a:prstGeom>
          <a:noFill/>
        </p:spPr>
        <p:txBody>
          <a:bodyPr wrap="square" rtlCol="0">
            <a:spAutoFit/>
          </a:bodyPr>
          <a:lstStyle/>
          <a:p>
            <a:r>
              <a:rPr kumimoji="1" lang="ja-JP" altLang="en-US" sz="600" dirty="0" smtClean="0"/>
              <a:t>単位：人</a:t>
            </a:r>
            <a:endParaRPr kumimoji="1" lang="ja-JP" altLang="en-US" sz="600" dirty="0"/>
          </a:p>
        </p:txBody>
      </p:sp>
      <p:sp>
        <p:nvSpPr>
          <p:cNvPr id="66" name="正方形/長方形 65"/>
          <p:cNvSpPr/>
          <p:nvPr/>
        </p:nvSpPr>
        <p:spPr>
          <a:xfrm>
            <a:off x="6690494" y="1586614"/>
            <a:ext cx="2255746" cy="194925"/>
          </a:xfrm>
          <a:prstGeom prst="rect">
            <a:avLst/>
          </a:prstGeom>
        </p:spPr>
        <p:txBody>
          <a:bodyPr wrap="none">
            <a:spAutoFit/>
          </a:bodyPr>
          <a:lstStyle/>
          <a:p>
            <a:pPr lvl="0">
              <a:lnSpc>
                <a:spcPts val="800"/>
              </a:lnSpc>
              <a:spcBef>
                <a:spcPts val="400"/>
              </a:spcBef>
            </a:pPr>
            <a:r>
              <a:rPr lang="ja-JP" altLang="en-US" sz="800" dirty="0" smtClean="0">
                <a:latin typeface="Microsoft YaHei" panose="020B0503020204020204" pitchFamily="34" charset="-122"/>
                <a:ea typeface="HGPｺﾞｼｯｸE" panose="020B0900000000000000" pitchFamily="50" charset="-128"/>
              </a:rPr>
              <a:t>● 府算出による</a:t>
            </a:r>
            <a:r>
              <a:rPr lang="ja-JP" altLang="en-US" sz="800" dirty="0" smtClean="0">
                <a:latin typeface="HGSｺﾞｼｯｸE" panose="020B0900000000000000" pitchFamily="50" charset="-128"/>
                <a:ea typeface="HGSｺﾞｼｯｸE" panose="020B0900000000000000" pitchFamily="50" charset="-128"/>
              </a:rPr>
              <a:t>必要となる医師数</a:t>
            </a:r>
            <a:r>
              <a:rPr lang="ja-JP" altLang="en-US" sz="800" dirty="0">
                <a:latin typeface="HGSｺﾞｼｯｸE" panose="020B0900000000000000" pitchFamily="50" charset="-128"/>
                <a:ea typeface="HGSｺﾞｼｯｸE" panose="020B0900000000000000" pitchFamily="50" charset="-128"/>
              </a:rPr>
              <a:t>（</a:t>
            </a:r>
            <a:r>
              <a:rPr lang="en-US" altLang="ja-JP" sz="800" dirty="0" smtClean="0">
                <a:latin typeface="HGSｺﾞｼｯｸE" panose="020B0900000000000000" pitchFamily="50" charset="-128"/>
                <a:ea typeface="HGSｺﾞｼｯｸE" panose="020B0900000000000000" pitchFamily="50" charset="-128"/>
              </a:rPr>
              <a:t>2023</a:t>
            </a:r>
            <a:r>
              <a:rPr lang="ja-JP" altLang="en-US" sz="800" dirty="0" smtClean="0">
                <a:latin typeface="HGSｺﾞｼｯｸE" panose="020B0900000000000000" pitchFamily="50" charset="-128"/>
                <a:ea typeface="HGSｺﾞｼｯｸE" panose="020B0900000000000000" pitchFamily="50" charset="-128"/>
              </a:rPr>
              <a:t>年）</a:t>
            </a:r>
            <a:endParaRPr lang="en-US" altLang="ja-JP" sz="600" dirty="0">
              <a:latin typeface="+mn-ea"/>
            </a:endParaRPr>
          </a:p>
        </p:txBody>
      </p:sp>
      <p:sp>
        <p:nvSpPr>
          <p:cNvPr id="83" name="テキスト ボックス 82"/>
          <p:cNvSpPr txBox="1"/>
          <p:nvPr/>
        </p:nvSpPr>
        <p:spPr>
          <a:xfrm>
            <a:off x="8223250" y="1818916"/>
            <a:ext cx="881792" cy="400110"/>
          </a:xfrm>
          <a:prstGeom prst="rect">
            <a:avLst/>
          </a:prstGeom>
          <a:noFill/>
        </p:spPr>
        <p:txBody>
          <a:bodyPr wrap="square" rtlCol="0">
            <a:spAutoFit/>
          </a:bodyPr>
          <a:lstStyle/>
          <a:p>
            <a:pPr marL="92075" indent="-92075">
              <a:tabLst>
                <a:tab pos="92075" algn="l"/>
              </a:tabLst>
            </a:pPr>
            <a:r>
              <a:rPr lang="en-US" altLang="ja-JP" sz="400" dirty="0" smtClean="0"/>
              <a:t>※</a:t>
            </a:r>
            <a:r>
              <a:rPr lang="ja-JP" altLang="en-US" sz="400" dirty="0" smtClean="0"/>
              <a:t>産婦人科、小児科は国から</a:t>
            </a:r>
            <a:endParaRPr lang="en-US" altLang="ja-JP" sz="400" dirty="0" smtClean="0"/>
          </a:p>
          <a:p>
            <a:pPr marL="92075" indent="-92075">
              <a:tabLst>
                <a:tab pos="90488" algn="l"/>
              </a:tabLst>
            </a:pPr>
            <a:r>
              <a:rPr lang="ja-JP" altLang="en-US" sz="400" dirty="0"/>
              <a:t>　</a:t>
            </a:r>
            <a:r>
              <a:rPr lang="ja-JP" altLang="en-US" sz="400" dirty="0" smtClean="0"/>
              <a:t> </a:t>
            </a:r>
            <a:r>
              <a:rPr lang="en-US" altLang="ja-JP" sz="400" dirty="0" smtClean="0"/>
              <a:t>2023</a:t>
            </a:r>
            <a:r>
              <a:rPr lang="ja-JP" altLang="en-US" sz="400" dirty="0" smtClean="0"/>
              <a:t>年のみ計画に</a:t>
            </a:r>
            <a:r>
              <a:rPr lang="ja-JP" altLang="en-US" sz="400" dirty="0"/>
              <a:t>記載</a:t>
            </a:r>
            <a:r>
              <a:rPr lang="ja-JP" altLang="en-US" sz="400" dirty="0" smtClean="0"/>
              <a:t>する</a:t>
            </a:r>
            <a:endParaRPr lang="en-US" altLang="ja-JP" sz="400" dirty="0" smtClean="0"/>
          </a:p>
          <a:p>
            <a:pPr marL="92075" indent="-92075">
              <a:tabLst>
                <a:tab pos="92075" algn="l"/>
              </a:tabLst>
            </a:pPr>
            <a:r>
              <a:rPr lang="ja-JP" altLang="en-US" sz="400" dirty="0"/>
              <a:t>　 </a:t>
            </a:r>
            <a:r>
              <a:rPr lang="ja-JP" altLang="en-US" sz="400" dirty="0" smtClean="0"/>
              <a:t>よう求められている。</a:t>
            </a:r>
            <a:endParaRPr lang="en-US" altLang="ja-JP" sz="400" dirty="0" smtClean="0"/>
          </a:p>
          <a:p>
            <a:pPr marL="92075" indent="-92075">
              <a:tabLst>
                <a:tab pos="92075" algn="l"/>
              </a:tabLst>
            </a:pPr>
            <a:r>
              <a:rPr lang="ja-JP" altLang="en-US" sz="400" dirty="0"/>
              <a:t>　 </a:t>
            </a:r>
            <a:r>
              <a:rPr lang="en-US" altLang="ja-JP" sz="400" dirty="0" smtClean="0"/>
              <a:t>2036</a:t>
            </a:r>
            <a:r>
              <a:rPr lang="ja-JP" altLang="en-US" sz="400" dirty="0" smtClean="0"/>
              <a:t>年については参考として</a:t>
            </a:r>
            <a:endParaRPr lang="en-US" altLang="ja-JP" sz="400" dirty="0" smtClean="0"/>
          </a:p>
          <a:p>
            <a:pPr marL="92075" indent="-92075">
              <a:tabLst>
                <a:tab pos="92075" algn="l"/>
              </a:tabLst>
            </a:pPr>
            <a:r>
              <a:rPr lang="en-US" altLang="ja-JP" sz="400" dirty="0"/>
              <a:t> </a:t>
            </a:r>
            <a:r>
              <a:rPr lang="en-US" altLang="ja-JP" sz="400" dirty="0" smtClean="0"/>
              <a:t>   </a:t>
            </a:r>
            <a:r>
              <a:rPr lang="ja-JP" altLang="en-US" sz="400" dirty="0" smtClean="0"/>
              <a:t>記載</a:t>
            </a:r>
            <a:endParaRPr lang="en-US" altLang="ja-JP" sz="400" dirty="0"/>
          </a:p>
        </p:txBody>
      </p:sp>
      <p:sp>
        <p:nvSpPr>
          <p:cNvPr id="84" name="テキスト ボックス 83"/>
          <p:cNvSpPr txBox="1"/>
          <p:nvPr/>
        </p:nvSpPr>
        <p:spPr>
          <a:xfrm>
            <a:off x="6143794" y="1697756"/>
            <a:ext cx="477669" cy="184666"/>
          </a:xfrm>
          <a:prstGeom prst="rect">
            <a:avLst/>
          </a:prstGeom>
          <a:noFill/>
        </p:spPr>
        <p:txBody>
          <a:bodyPr wrap="square" rtlCol="0">
            <a:spAutoFit/>
          </a:bodyPr>
          <a:lstStyle/>
          <a:p>
            <a:r>
              <a:rPr kumimoji="1" lang="ja-JP" altLang="en-US" sz="600" dirty="0" smtClean="0"/>
              <a:t>単位：人</a:t>
            </a:r>
            <a:endParaRPr kumimoji="1" lang="ja-JP" altLang="en-US" sz="600" dirty="0"/>
          </a:p>
        </p:txBody>
      </p:sp>
      <p:sp>
        <p:nvSpPr>
          <p:cNvPr id="97" name="コンテンツ プレースホルダー 2"/>
          <p:cNvSpPr txBox="1">
            <a:spLocks/>
          </p:cNvSpPr>
          <p:nvPr/>
        </p:nvSpPr>
        <p:spPr>
          <a:xfrm>
            <a:off x="2355" y="6719761"/>
            <a:ext cx="2218968" cy="13303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a:t>
            </a:r>
            <a:r>
              <a:rPr lang="ja-JP" altLang="en-US" sz="500" dirty="0">
                <a:solidFill>
                  <a:schemeClr val="tx1"/>
                </a:solidFill>
                <a:latin typeface="Microsoft YaHei" panose="020B0503020204020204" pitchFamily="34" charset="-122"/>
                <a:ea typeface="HGPｺﾞｼｯｸE" panose="020B0900000000000000" pitchFamily="50" charset="-128"/>
              </a:rPr>
              <a:t>　医師確保計画策定に向けた医師の勤務実態追加</a:t>
            </a:r>
            <a:r>
              <a:rPr lang="ja-JP" altLang="en-US" sz="500" dirty="0" smtClean="0">
                <a:solidFill>
                  <a:schemeClr val="tx1"/>
                </a:solidFill>
                <a:latin typeface="Microsoft YaHei" panose="020B0503020204020204" pitchFamily="34" charset="-122"/>
                <a:ea typeface="HGPｺﾞｼｯｸE" panose="020B0900000000000000" pitchFamily="50" charset="-128"/>
              </a:rPr>
              <a:t>調査</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9" name="コンテンツ プレースホルダー 2"/>
          <p:cNvSpPr txBox="1">
            <a:spLocks/>
          </p:cNvSpPr>
          <p:nvPr/>
        </p:nvSpPr>
        <p:spPr>
          <a:xfrm>
            <a:off x="2147978" y="5113654"/>
            <a:ext cx="2043144" cy="75435"/>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◆医療施設従事女性医師の数・比率</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4" name="テキスト ボックス 106"/>
          <p:cNvSpPr txBox="1"/>
          <p:nvPr/>
        </p:nvSpPr>
        <p:spPr>
          <a:xfrm>
            <a:off x="2177499" y="4775671"/>
            <a:ext cx="2022104" cy="22250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endParaRPr lang="ja-JP" altLang="en-US" sz="5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pic>
        <p:nvPicPr>
          <p:cNvPr id="31" name="図 30"/>
          <p:cNvPicPr>
            <a:picLocks noChangeAspect="1"/>
          </p:cNvPicPr>
          <p:nvPr/>
        </p:nvPicPr>
        <p:blipFill>
          <a:blip r:embed="rId3"/>
          <a:stretch>
            <a:fillRect/>
          </a:stretch>
        </p:blipFill>
        <p:spPr>
          <a:xfrm>
            <a:off x="2212214" y="5233356"/>
            <a:ext cx="1999746" cy="1569842"/>
          </a:xfrm>
          <a:prstGeom prst="rect">
            <a:avLst/>
          </a:prstGeom>
        </p:spPr>
      </p:pic>
      <p:pic>
        <p:nvPicPr>
          <p:cNvPr id="32" name="図 31"/>
          <p:cNvPicPr>
            <a:picLocks noChangeAspect="1"/>
          </p:cNvPicPr>
          <p:nvPr/>
        </p:nvPicPr>
        <p:blipFill>
          <a:blip r:embed="rId4"/>
          <a:stretch>
            <a:fillRect/>
          </a:stretch>
        </p:blipFill>
        <p:spPr>
          <a:xfrm>
            <a:off x="10546" y="3345200"/>
            <a:ext cx="2136333" cy="1551562"/>
          </a:xfrm>
          <a:prstGeom prst="rect">
            <a:avLst/>
          </a:prstGeom>
        </p:spPr>
      </p:pic>
      <p:sp>
        <p:nvSpPr>
          <p:cNvPr id="113" name="コンテンツ プレースホルダー 2"/>
          <p:cNvSpPr txBox="1">
            <a:spLocks/>
          </p:cNvSpPr>
          <p:nvPr/>
        </p:nvSpPr>
        <p:spPr>
          <a:xfrm>
            <a:off x="2355" y="3225058"/>
            <a:ext cx="2043144" cy="12286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◆二次医療圏別の医師</a:t>
            </a:r>
            <a:r>
              <a:rPr lang="ja-JP" altLang="en-US" sz="500" dirty="0">
                <a:solidFill>
                  <a:schemeClr val="tx1"/>
                </a:solidFill>
                <a:latin typeface="Microsoft YaHei" panose="020B0503020204020204" pitchFamily="34" charset="-122"/>
                <a:ea typeface="HGPｺﾞｼｯｸE" panose="020B0900000000000000" pitchFamily="50" charset="-128"/>
              </a:rPr>
              <a:t>偏在</a:t>
            </a:r>
            <a:r>
              <a:rPr lang="ja-JP" altLang="en-US" sz="500" dirty="0" smtClean="0">
                <a:solidFill>
                  <a:schemeClr val="tx1"/>
                </a:solidFill>
                <a:latin typeface="Microsoft YaHei" panose="020B0503020204020204" pitchFamily="34" charset="-122"/>
                <a:ea typeface="HGPｺﾞｼｯｸE" panose="020B0900000000000000" pitchFamily="50" charset="-128"/>
              </a:rPr>
              <a:t>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89" name="コンテンツ プレースホルダー 2"/>
          <p:cNvSpPr txBox="1">
            <a:spLocks/>
          </p:cNvSpPr>
          <p:nvPr/>
        </p:nvSpPr>
        <p:spPr>
          <a:xfrm>
            <a:off x="0" y="4812975"/>
            <a:ext cx="2043144" cy="15239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　厚生労働省　令和元年１２月１１日時点　医師偏在指標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pic>
        <p:nvPicPr>
          <p:cNvPr id="33" name="図 32"/>
          <p:cNvPicPr>
            <a:picLocks noChangeAspect="1"/>
          </p:cNvPicPr>
          <p:nvPr/>
        </p:nvPicPr>
        <p:blipFill>
          <a:blip r:embed="rId5"/>
          <a:stretch>
            <a:fillRect/>
          </a:stretch>
        </p:blipFill>
        <p:spPr>
          <a:xfrm>
            <a:off x="2107439" y="3429000"/>
            <a:ext cx="2152217" cy="1479151"/>
          </a:xfrm>
          <a:prstGeom prst="rect">
            <a:avLst/>
          </a:prstGeom>
        </p:spPr>
      </p:pic>
      <p:sp>
        <p:nvSpPr>
          <p:cNvPr id="57" name="コンテンツ プレースホルダー 2"/>
          <p:cNvSpPr txBox="1">
            <a:spLocks/>
          </p:cNvSpPr>
          <p:nvPr/>
        </p:nvSpPr>
        <p:spPr>
          <a:xfrm>
            <a:off x="2161976" y="3356992"/>
            <a:ext cx="2043144" cy="9094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◆二次医療圏別の医師</a:t>
            </a:r>
            <a:r>
              <a:rPr lang="ja-JP" altLang="en-US" sz="500" dirty="0">
                <a:solidFill>
                  <a:schemeClr val="tx1"/>
                </a:solidFill>
                <a:latin typeface="Microsoft YaHei" panose="020B0503020204020204" pitchFamily="34" charset="-122"/>
                <a:ea typeface="HGPｺﾞｼｯｸE" panose="020B0900000000000000" pitchFamily="50" charset="-128"/>
              </a:rPr>
              <a:t>偏在指標</a:t>
            </a:r>
            <a:r>
              <a:rPr lang="ja-JP" altLang="en-US" sz="500" dirty="0" smtClean="0">
                <a:solidFill>
                  <a:schemeClr val="tx1"/>
                </a:solidFill>
                <a:latin typeface="Microsoft YaHei" panose="020B0503020204020204" pitchFamily="34" charset="-122"/>
                <a:ea typeface="HGPｺﾞｼｯｸE" panose="020B0900000000000000" pitchFamily="50" charset="-128"/>
              </a:rPr>
              <a:t>（産科・小児科）</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0" name="コンテンツ プレースホルダー 2"/>
          <p:cNvSpPr txBox="1">
            <a:spLocks/>
          </p:cNvSpPr>
          <p:nvPr/>
        </p:nvSpPr>
        <p:spPr>
          <a:xfrm>
            <a:off x="2137633" y="4812975"/>
            <a:ext cx="2043144" cy="15239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　厚生労働省　令和元年１２月１１日時点　医師偏在指標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pic>
        <p:nvPicPr>
          <p:cNvPr id="34" name="図 33"/>
          <p:cNvPicPr>
            <a:picLocks noChangeAspect="1"/>
          </p:cNvPicPr>
          <p:nvPr/>
        </p:nvPicPr>
        <p:blipFill>
          <a:blip r:embed="rId6"/>
          <a:stretch>
            <a:fillRect/>
          </a:stretch>
        </p:blipFill>
        <p:spPr>
          <a:xfrm>
            <a:off x="56325" y="5189089"/>
            <a:ext cx="2105651" cy="1503839"/>
          </a:xfrm>
          <a:prstGeom prst="rect">
            <a:avLst/>
          </a:prstGeom>
        </p:spPr>
      </p:pic>
      <p:sp>
        <p:nvSpPr>
          <p:cNvPr id="78" name="コンテンツ プレースホルダー 2"/>
          <p:cNvSpPr txBox="1">
            <a:spLocks/>
          </p:cNvSpPr>
          <p:nvPr/>
        </p:nvSpPr>
        <p:spPr>
          <a:xfrm>
            <a:off x="13189" y="5109206"/>
            <a:ext cx="2093863" cy="10609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◆年間時間外労働</a:t>
            </a:r>
            <a:r>
              <a:rPr lang="en-US" altLang="ja-JP" sz="500" dirty="0" smtClean="0">
                <a:solidFill>
                  <a:schemeClr val="tx1"/>
                </a:solidFill>
                <a:latin typeface="Microsoft YaHei" panose="020B0503020204020204" pitchFamily="34" charset="-122"/>
                <a:ea typeface="HGPｺﾞｼｯｸE" panose="020B0900000000000000" pitchFamily="50" charset="-128"/>
              </a:rPr>
              <a:t>960</a:t>
            </a:r>
            <a:r>
              <a:rPr lang="ja-JP" altLang="en-US" sz="500" dirty="0" smtClean="0">
                <a:solidFill>
                  <a:schemeClr val="tx1"/>
                </a:solidFill>
                <a:latin typeface="Microsoft YaHei" panose="020B0503020204020204" pitchFamily="34" charset="-122"/>
                <a:ea typeface="HGPｺﾞｼｯｸE" panose="020B0900000000000000" pitchFamily="50" charset="-128"/>
              </a:rPr>
              <a:t>時間を</a:t>
            </a:r>
            <a:r>
              <a:rPr lang="en-US" altLang="ja-JP" sz="500" dirty="0" smtClean="0">
                <a:solidFill>
                  <a:schemeClr val="tx1"/>
                </a:solidFill>
                <a:latin typeface="Microsoft YaHei" panose="020B0503020204020204" pitchFamily="34" charset="-122"/>
                <a:ea typeface="HGPｺﾞｼｯｸE" panose="020B0900000000000000" pitchFamily="50" charset="-128"/>
              </a:rPr>
              <a:t>100%</a:t>
            </a:r>
            <a:r>
              <a:rPr lang="ja-JP" altLang="en-US" sz="500" dirty="0" smtClean="0">
                <a:solidFill>
                  <a:schemeClr val="tx1"/>
                </a:solidFill>
                <a:latin typeface="Microsoft YaHei" panose="020B0503020204020204" pitchFamily="34" charset="-122"/>
                <a:ea typeface="HGPｺﾞｼｯｸE" panose="020B0900000000000000" pitchFamily="50" charset="-128"/>
              </a:rPr>
              <a:t>としたときの診療科別超過時間割合</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1" name="コンテンツ プレースホルダー 2"/>
          <p:cNvSpPr txBox="1">
            <a:spLocks/>
          </p:cNvSpPr>
          <p:nvPr/>
        </p:nvSpPr>
        <p:spPr>
          <a:xfrm>
            <a:off x="2355" y="6626221"/>
            <a:ext cx="2218968" cy="13303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　大阪府医師確保計画及び外来医療計画の策定のためのアンケート調査</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6" name="コンテンツ プレースホルダー 2"/>
          <p:cNvSpPr txBox="1">
            <a:spLocks/>
          </p:cNvSpPr>
          <p:nvPr/>
        </p:nvSpPr>
        <p:spPr>
          <a:xfrm>
            <a:off x="2177499" y="6710080"/>
            <a:ext cx="2043144" cy="15239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　厚生労働省「平成３０年度　医師・歯科医師・薬剤師医調査」</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8" name="テキスト ボックス 97"/>
          <p:cNvSpPr txBox="1"/>
          <p:nvPr/>
        </p:nvSpPr>
        <p:spPr>
          <a:xfrm>
            <a:off x="7931150" y="2187883"/>
            <a:ext cx="450469" cy="184666"/>
          </a:xfrm>
          <a:prstGeom prst="rect">
            <a:avLst/>
          </a:prstGeom>
          <a:noFill/>
        </p:spPr>
        <p:txBody>
          <a:bodyPr wrap="square" rtlCol="0">
            <a:spAutoFit/>
          </a:bodyPr>
          <a:lstStyle/>
          <a:p>
            <a:r>
              <a:rPr kumimoji="1" lang="ja-JP" altLang="en-US" sz="600" dirty="0" smtClean="0"/>
              <a:t>単位：人</a:t>
            </a:r>
            <a:endParaRPr kumimoji="1" lang="ja-JP" altLang="en-US" sz="600" dirty="0"/>
          </a:p>
        </p:txBody>
      </p:sp>
      <p:sp>
        <p:nvSpPr>
          <p:cNvPr id="99" name="テキスト ボックス 98"/>
          <p:cNvSpPr txBox="1"/>
          <p:nvPr/>
        </p:nvSpPr>
        <p:spPr>
          <a:xfrm>
            <a:off x="7920038" y="2675186"/>
            <a:ext cx="450469" cy="184666"/>
          </a:xfrm>
          <a:prstGeom prst="rect">
            <a:avLst/>
          </a:prstGeom>
          <a:noFill/>
        </p:spPr>
        <p:txBody>
          <a:bodyPr wrap="square" rtlCol="0">
            <a:spAutoFit/>
          </a:bodyPr>
          <a:lstStyle/>
          <a:p>
            <a:r>
              <a:rPr kumimoji="1" lang="ja-JP" altLang="en-US" sz="600" dirty="0" smtClean="0"/>
              <a:t>単位：人</a:t>
            </a:r>
            <a:endParaRPr kumimoji="1" lang="ja-JP" altLang="en-US" sz="600" dirty="0"/>
          </a:p>
        </p:txBody>
      </p:sp>
      <p:grpSp>
        <p:nvGrpSpPr>
          <p:cNvPr id="1174" name="Group 1097"/>
          <p:cNvGrpSpPr>
            <a:grpSpLocks noChangeAspect="1"/>
          </p:cNvGrpSpPr>
          <p:nvPr/>
        </p:nvGrpSpPr>
        <p:grpSpPr bwMode="auto">
          <a:xfrm>
            <a:off x="6911975" y="1855788"/>
            <a:ext cx="1393825" cy="374650"/>
            <a:chOff x="4354" y="1169"/>
            <a:chExt cx="878" cy="236"/>
          </a:xfrm>
        </p:grpSpPr>
        <p:sp>
          <p:nvSpPr>
            <p:cNvPr id="1175" name="AutoShape 1096"/>
            <p:cNvSpPr>
              <a:spLocks noChangeAspect="1" noChangeArrowheads="1" noTextEdit="1"/>
            </p:cNvSpPr>
            <p:nvPr/>
          </p:nvSpPr>
          <p:spPr bwMode="auto">
            <a:xfrm>
              <a:off x="4354" y="1169"/>
              <a:ext cx="878" cy="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6" name="Rectangle 1098"/>
            <p:cNvSpPr>
              <a:spLocks noChangeArrowheads="1"/>
            </p:cNvSpPr>
            <p:nvPr/>
          </p:nvSpPr>
          <p:spPr bwMode="auto">
            <a:xfrm>
              <a:off x="4573" y="1246"/>
              <a:ext cx="659" cy="1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7" name="Rectangle 1099"/>
            <p:cNvSpPr>
              <a:spLocks noChangeArrowheads="1"/>
            </p:cNvSpPr>
            <p:nvPr/>
          </p:nvSpPr>
          <p:spPr bwMode="auto">
            <a:xfrm>
              <a:off x="4585" y="1190"/>
              <a:ext cx="134"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現在医師数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78" name="Rectangle 1100"/>
            <p:cNvSpPr>
              <a:spLocks noChangeArrowheads="1"/>
            </p:cNvSpPr>
            <p:nvPr/>
          </p:nvSpPr>
          <p:spPr bwMode="auto">
            <a:xfrm>
              <a:off x="4822" y="1190"/>
              <a:ext cx="167"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2023年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79" name="Rectangle 1101"/>
            <p:cNvSpPr>
              <a:spLocks noChangeArrowheads="1"/>
            </p:cNvSpPr>
            <p:nvPr/>
          </p:nvSpPr>
          <p:spPr bwMode="auto">
            <a:xfrm>
              <a:off x="5041" y="1190"/>
              <a:ext cx="167"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2036年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0" name="Rectangle 1102"/>
            <p:cNvSpPr>
              <a:spLocks noChangeArrowheads="1"/>
            </p:cNvSpPr>
            <p:nvPr/>
          </p:nvSpPr>
          <p:spPr bwMode="auto">
            <a:xfrm>
              <a:off x="4421" y="1264"/>
              <a:ext cx="70" cy="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病院</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1" name="Rectangle 1103"/>
            <p:cNvSpPr>
              <a:spLocks noChangeArrowheads="1"/>
            </p:cNvSpPr>
            <p:nvPr/>
          </p:nvSpPr>
          <p:spPr bwMode="auto">
            <a:xfrm>
              <a:off x="4673" y="126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623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2" name="Rectangle 1104"/>
            <p:cNvSpPr>
              <a:spLocks noChangeArrowheads="1"/>
            </p:cNvSpPr>
            <p:nvPr/>
          </p:nvSpPr>
          <p:spPr bwMode="auto">
            <a:xfrm>
              <a:off x="4892" y="126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745</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3" name="Rectangle 1105"/>
            <p:cNvSpPr>
              <a:spLocks noChangeArrowheads="1"/>
            </p:cNvSpPr>
            <p:nvPr/>
          </p:nvSpPr>
          <p:spPr bwMode="auto">
            <a:xfrm>
              <a:off x="5110" y="126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738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4" name="Rectangle 1106"/>
            <p:cNvSpPr>
              <a:spLocks noChangeArrowheads="1"/>
            </p:cNvSpPr>
            <p:nvPr/>
          </p:nvSpPr>
          <p:spPr bwMode="auto">
            <a:xfrm>
              <a:off x="4421" y="1344"/>
              <a:ext cx="73" cy="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全体</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5" name="Rectangle 1107"/>
            <p:cNvSpPr>
              <a:spLocks noChangeArrowheads="1"/>
            </p:cNvSpPr>
            <p:nvPr/>
          </p:nvSpPr>
          <p:spPr bwMode="auto">
            <a:xfrm>
              <a:off x="4627" y="1341"/>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1,129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6" name="Rectangle 1108"/>
            <p:cNvSpPr>
              <a:spLocks noChangeArrowheads="1"/>
            </p:cNvSpPr>
            <p:nvPr/>
          </p:nvSpPr>
          <p:spPr bwMode="auto">
            <a:xfrm>
              <a:off x="4846" y="1341"/>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1,258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7" name="Rectangle 1109"/>
            <p:cNvSpPr>
              <a:spLocks noChangeArrowheads="1"/>
            </p:cNvSpPr>
            <p:nvPr/>
          </p:nvSpPr>
          <p:spPr bwMode="auto">
            <a:xfrm>
              <a:off x="5065" y="1341"/>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1,240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8" name="Line 1110"/>
            <p:cNvSpPr>
              <a:spLocks noChangeShapeType="1"/>
            </p:cNvSpPr>
            <p:nvPr/>
          </p:nvSpPr>
          <p:spPr bwMode="auto">
            <a:xfrm flipV="1">
              <a:off x="4354"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9" name="Rectangle 1111"/>
            <p:cNvSpPr>
              <a:spLocks noChangeArrowheads="1"/>
            </p:cNvSpPr>
            <p:nvPr/>
          </p:nvSpPr>
          <p:spPr bwMode="auto">
            <a:xfrm>
              <a:off x="4354"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0" name="Line 1112"/>
            <p:cNvSpPr>
              <a:spLocks noChangeShapeType="1"/>
            </p:cNvSpPr>
            <p:nvPr/>
          </p:nvSpPr>
          <p:spPr bwMode="auto">
            <a:xfrm flipV="1">
              <a:off x="4573"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1" name="Rectangle 1113"/>
            <p:cNvSpPr>
              <a:spLocks noChangeArrowheads="1"/>
            </p:cNvSpPr>
            <p:nvPr/>
          </p:nvSpPr>
          <p:spPr bwMode="auto">
            <a:xfrm>
              <a:off x="4573"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2" name="Line 1114"/>
            <p:cNvSpPr>
              <a:spLocks noChangeShapeType="1"/>
            </p:cNvSpPr>
            <p:nvPr/>
          </p:nvSpPr>
          <p:spPr bwMode="auto">
            <a:xfrm flipV="1">
              <a:off x="4792"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3" name="Rectangle 1115"/>
            <p:cNvSpPr>
              <a:spLocks noChangeArrowheads="1"/>
            </p:cNvSpPr>
            <p:nvPr/>
          </p:nvSpPr>
          <p:spPr bwMode="auto">
            <a:xfrm>
              <a:off x="4792"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4" name="Line 1116"/>
            <p:cNvSpPr>
              <a:spLocks noChangeShapeType="1"/>
            </p:cNvSpPr>
            <p:nvPr/>
          </p:nvSpPr>
          <p:spPr bwMode="auto">
            <a:xfrm flipV="1">
              <a:off x="5010"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5" name="Rectangle 1117"/>
            <p:cNvSpPr>
              <a:spLocks noChangeArrowheads="1"/>
            </p:cNvSpPr>
            <p:nvPr/>
          </p:nvSpPr>
          <p:spPr bwMode="auto">
            <a:xfrm>
              <a:off x="5010"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6" name="Rectangle 1118"/>
            <p:cNvSpPr>
              <a:spLocks noChangeArrowheads="1"/>
            </p:cNvSpPr>
            <p:nvPr/>
          </p:nvSpPr>
          <p:spPr bwMode="auto">
            <a:xfrm>
              <a:off x="4357" y="1166"/>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7" name="Line 1119"/>
            <p:cNvSpPr>
              <a:spLocks noChangeShapeType="1"/>
            </p:cNvSpPr>
            <p:nvPr/>
          </p:nvSpPr>
          <p:spPr bwMode="auto">
            <a:xfrm flipV="1">
              <a:off x="5229"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8" name="Rectangle 1120"/>
            <p:cNvSpPr>
              <a:spLocks noChangeArrowheads="1"/>
            </p:cNvSpPr>
            <p:nvPr/>
          </p:nvSpPr>
          <p:spPr bwMode="auto">
            <a:xfrm>
              <a:off x="5229"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9" name="Line 1121"/>
            <p:cNvSpPr>
              <a:spLocks noChangeShapeType="1"/>
            </p:cNvSpPr>
            <p:nvPr/>
          </p:nvSpPr>
          <p:spPr bwMode="auto">
            <a:xfrm>
              <a:off x="4357" y="1246"/>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0" name="Rectangle 1122"/>
            <p:cNvSpPr>
              <a:spLocks noChangeArrowheads="1"/>
            </p:cNvSpPr>
            <p:nvPr/>
          </p:nvSpPr>
          <p:spPr bwMode="auto">
            <a:xfrm>
              <a:off x="4357" y="1246"/>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1" name="Line 1123"/>
            <p:cNvSpPr>
              <a:spLocks noChangeShapeType="1"/>
            </p:cNvSpPr>
            <p:nvPr/>
          </p:nvSpPr>
          <p:spPr bwMode="auto">
            <a:xfrm>
              <a:off x="4357" y="1322"/>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2" name="Rectangle 1124"/>
            <p:cNvSpPr>
              <a:spLocks noChangeArrowheads="1"/>
            </p:cNvSpPr>
            <p:nvPr/>
          </p:nvSpPr>
          <p:spPr bwMode="auto">
            <a:xfrm>
              <a:off x="4357" y="1322"/>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3" name="Rectangle 1125"/>
            <p:cNvSpPr>
              <a:spLocks noChangeArrowheads="1"/>
            </p:cNvSpPr>
            <p:nvPr/>
          </p:nvSpPr>
          <p:spPr bwMode="auto">
            <a:xfrm>
              <a:off x="4351" y="1166"/>
              <a:ext cx="6" cy="23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4" name="Line 1126"/>
            <p:cNvSpPr>
              <a:spLocks noChangeShapeType="1"/>
            </p:cNvSpPr>
            <p:nvPr/>
          </p:nvSpPr>
          <p:spPr bwMode="auto">
            <a:xfrm>
              <a:off x="4573" y="1172"/>
              <a:ext cx="0" cy="2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5" name="Rectangle 1127"/>
            <p:cNvSpPr>
              <a:spLocks noChangeArrowheads="1"/>
            </p:cNvSpPr>
            <p:nvPr/>
          </p:nvSpPr>
          <p:spPr bwMode="auto">
            <a:xfrm>
              <a:off x="4573" y="1172"/>
              <a:ext cx="3" cy="22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6" name="Line 1128"/>
            <p:cNvSpPr>
              <a:spLocks noChangeShapeType="1"/>
            </p:cNvSpPr>
            <p:nvPr/>
          </p:nvSpPr>
          <p:spPr bwMode="auto">
            <a:xfrm>
              <a:off x="4792" y="1172"/>
              <a:ext cx="0" cy="2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7" name="Rectangle 1129"/>
            <p:cNvSpPr>
              <a:spLocks noChangeArrowheads="1"/>
            </p:cNvSpPr>
            <p:nvPr/>
          </p:nvSpPr>
          <p:spPr bwMode="auto">
            <a:xfrm>
              <a:off x="4792" y="1172"/>
              <a:ext cx="3" cy="22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8" name="Line 1130"/>
            <p:cNvSpPr>
              <a:spLocks noChangeShapeType="1"/>
            </p:cNvSpPr>
            <p:nvPr/>
          </p:nvSpPr>
          <p:spPr bwMode="auto">
            <a:xfrm>
              <a:off x="5010" y="1172"/>
              <a:ext cx="0" cy="2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9" name="Rectangle 1131"/>
            <p:cNvSpPr>
              <a:spLocks noChangeArrowheads="1"/>
            </p:cNvSpPr>
            <p:nvPr/>
          </p:nvSpPr>
          <p:spPr bwMode="auto">
            <a:xfrm>
              <a:off x="5010" y="1172"/>
              <a:ext cx="3" cy="22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0" name="Rectangle 1132"/>
            <p:cNvSpPr>
              <a:spLocks noChangeArrowheads="1"/>
            </p:cNvSpPr>
            <p:nvPr/>
          </p:nvSpPr>
          <p:spPr bwMode="auto">
            <a:xfrm>
              <a:off x="4357" y="1399"/>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1" name="Rectangle 1133"/>
            <p:cNvSpPr>
              <a:spLocks noChangeArrowheads="1"/>
            </p:cNvSpPr>
            <p:nvPr/>
          </p:nvSpPr>
          <p:spPr bwMode="auto">
            <a:xfrm>
              <a:off x="5226" y="1172"/>
              <a:ext cx="6" cy="2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2" name="Line 1134"/>
            <p:cNvSpPr>
              <a:spLocks noChangeShapeType="1"/>
            </p:cNvSpPr>
            <p:nvPr/>
          </p:nvSpPr>
          <p:spPr bwMode="auto">
            <a:xfrm>
              <a:off x="4354"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3" name="Rectangle 1135"/>
            <p:cNvSpPr>
              <a:spLocks noChangeArrowheads="1"/>
            </p:cNvSpPr>
            <p:nvPr/>
          </p:nvSpPr>
          <p:spPr bwMode="auto">
            <a:xfrm>
              <a:off x="4354"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4" name="Line 1136"/>
            <p:cNvSpPr>
              <a:spLocks noChangeShapeType="1"/>
            </p:cNvSpPr>
            <p:nvPr/>
          </p:nvSpPr>
          <p:spPr bwMode="auto">
            <a:xfrm>
              <a:off x="4573"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5" name="Rectangle 1137"/>
            <p:cNvSpPr>
              <a:spLocks noChangeArrowheads="1"/>
            </p:cNvSpPr>
            <p:nvPr/>
          </p:nvSpPr>
          <p:spPr bwMode="auto">
            <a:xfrm>
              <a:off x="4573"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6" name="Line 1138"/>
            <p:cNvSpPr>
              <a:spLocks noChangeShapeType="1"/>
            </p:cNvSpPr>
            <p:nvPr/>
          </p:nvSpPr>
          <p:spPr bwMode="auto">
            <a:xfrm>
              <a:off x="4792"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7" name="Rectangle 1139"/>
            <p:cNvSpPr>
              <a:spLocks noChangeArrowheads="1"/>
            </p:cNvSpPr>
            <p:nvPr/>
          </p:nvSpPr>
          <p:spPr bwMode="auto">
            <a:xfrm>
              <a:off x="4792"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8" name="Line 1140"/>
            <p:cNvSpPr>
              <a:spLocks noChangeShapeType="1"/>
            </p:cNvSpPr>
            <p:nvPr/>
          </p:nvSpPr>
          <p:spPr bwMode="auto">
            <a:xfrm>
              <a:off x="5010"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9" name="Rectangle 1141"/>
            <p:cNvSpPr>
              <a:spLocks noChangeArrowheads="1"/>
            </p:cNvSpPr>
            <p:nvPr/>
          </p:nvSpPr>
          <p:spPr bwMode="auto">
            <a:xfrm>
              <a:off x="5010"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0" name="Line 1142"/>
            <p:cNvSpPr>
              <a:spLocks noChangeShapeType="1"/>
            </p:cNvSpPr>
            <p:nvPr/>
          </p:nvSpPr>
          <p:spPr bwMode="auto">
            <a:xfrm>
              <a:off x="5229"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1" name="Rectangle 1143"/>
            <p:cNvSpPr>
              <a:spLocks noChangeArrowheads="1"/>
            </p:cNvSpPr>
            <p:nvPr/>
          </p:nvSpPr>
          <p:spPr bwMode="auto">
            <a:xfrm>
              <a:off x="5229"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2" name="Line 1144"/>
            <p:cNvSpPr>
              <a:spLocks noChangeShapeType="1"/>
            </p:cNvSpPr>
            <p:nvPr/>
          </p:nvSpPr>
          <p:spPr bwMode="auto">
            <a:xfrm>
              <a:off x="5232"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3" name="Rectangle 1145"/>
            <p:cNvSpPr>
              <a:spLocks noChangeArrowheads="1"/>
            </p:cNvSpPr>
            <p:nvPr/>
          </p:nvSpPr>
          <p:spPr bwMode="auto">
            <a:xfrm>
              <a:off x="5232" y="1169"/>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4" name="Line 1146"/>
            <p:cNvSpPr>
              <a:spLocks noChangeShapeType="1"/>
            </p:cNvSpPr>
            <p:nvPr/>
          </p:nvSpPr>
          <p:spPr bwMode="auto">
            <a:xfrm>
              <a:off x="5232" y="124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5" name="Rectangle 1147"/>
            <p:cNvSpPr>
              <a:spLocks noChangeArrowheads="1"/>
            </p:cNvSpPr>
            <p:nvPr/>
          </p:nvSpPr>
          <p:spPr bwMode="auto">
            <a:xfrm>
              <a:off x="5232" y="124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6" name="Line 1148"/>
            <p:cNvSpPr>
              <a:spLocks noChangeShapeType="1"/>
            </p:cNvSpPr>
            <p:nvPr/>
          </p:nvSpPr>
          <p:spPr bwMode="auto">
            <a:xfrm>
              <a:off x="5232" y="132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7" name="Rectangle 1149"/>
            <p:cNvSpPr>
              <a:spLocks noChangeArrowheads="1"/>
            </p:cNvSpPr>
            <p:nvPr/>
          </p:nvSpPr>
          <p:spPr bwMode="auto">
            <a:xfrm>
              <a:off x="5232" y="132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8" name="Line 1150"/>
            <p:cNvSpPr>
              <a:spLocks noChangeShapeType="1"/>
            </p:cNvSpPr>
            <p:nvPr/>
          </p:nvSpPr>
          <p:spPr bwMode="auto">
            <a:xfrm>
              <a:off x="5232" y="140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9" name="Rectangle 1151"/>
            <p:cNvSpPr>
              <a:spLocks noChangeArrowheads="1"/>
            </p:cNvSpPr>
            <p:nvPr/>
          </p:nvSpPr>
          <p:spPr bwMode="auto">
            <a:xfrm>
              <a:off x="5232" y="140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0" name="Line 1152"/>
            <p:cNvSpPr>
              <a:spLocks noChangeShapeType="1"/>
            </p:cNvSpPr>
            <p:nvPr/>
          </p:nvSpPr>
          <p:spPr bwMode="auto">
            <a:xfrm>
              <a:off x="4357" y="1172"/>
              <a:ext cx="216" cy="7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1232" name="Group 1155"/>
          <p:cNvGrpSpPr>
            <a:grpSpLocks noChangeAspect="1"/>
          </p:cNvGrpSpPr>
          <p:nvPr/>
        </p:nvGrpSpPr>
        <p:grpSpPr bwMode="auto">
          <a:xfrm>
            <a:off x="6911975" y="2340000"/>
            <a:ext cx="1393825" cy="373062"/>
            <a:chOff x="4354" y="1479"/>
            <a:chExt cx="878" cy="235"/>
          </a:xfrm>
        </p:grpSpPr>
        <p:sp>
          <p:nvSpPr>
            <p:cNvPr id="1233" name="AutoShape 1154"/>
            <p:cNvSpPr>
              <a:spLocks noChangeAspect="1" noChangeArrowheads="1" noTextEdit="1"/>
            </p:cNvSpPr>
            <p:nvPr/>
          </p:nvSpPr>
          <p:spPr bwMode="auto">
            <a:xfrm>
              <a:off x="4354" y="1479"/>
              <a:ext cx="87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4" name="Rectangle 1156"/>
            <p:cNvSpPr>
              <a:spLocks noChangeArrowheads="1"/>
            </p:cNvSpPr>
            <p:nvPr/>
          </p:nvSpPr>
          <p:spPr bwMode="auto">
            <a:xfrm>
              <a:off x="4573" y="1555"/>
              <a:ext cx="659" cy="1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5" name="Rectangle 1157"/>
            <p:cNvSpPr>
              <a:spLocks noChangeArrowheads="1"/>
            </p:cNvSpPr>
            <p:nvPr/>
          </p:nvSpPr>
          <p:spPr bwMode="auto">
            <a:xfrm>
              <a:off x="4585" y="1500"/>
              <a:ext cx="134"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現在医師数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36" name="Rectangle 1158"/>
            <p:cNvSpPr>
              <a:spLocks noChangeArrowheads="1"/>
            </p:cNvSpPr>
            <p:nvPr/>
          </p:nvSpPr>
          <p:spPr bwMode="auto">
            <a:xfrm>
              <a:off x="4822" y="1500"/>
              <a:ext cx="167"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2023年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37" name="Rectangle 1159"/>
            <p:cNvSpPr>
              <a:spLocks noChangeArrowheads="1"/>
            </p:cNvSpPr>
            <p:nvPr/>
          </p:nvSpPr>
          <p:spPr bwMode="auto">
            <a:xfrm>
              <a:off x="5041" y="1500"/>
              <a:ext cx="167"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2036年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38" name="Rectangle 1160"/>
            <p:cNvSpPr>
              <a:spLocks noChangeArrowheads="1"/>
            </p:cNvSpPr>
            <p:nvPr/>
          </p:nvSpPr>
          <p:spPr bwMode="auto">
            <a:xfrm>
              <a:off x="4421" y="1574"/>
              <a:ext cx="70" cy="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病院</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39" name="Rectangle 1161"/>
            <p:cNvSpPr>
              <a:spLocks noChangeArrowheads="1"/>
            </p:cNvSpPr>
            <p:nvPr/>
          </p:nvSpPr>
          <p:spPr bwMode="auto">
            <a:xfrm>
              <a:off x="4673" y="157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838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0" name="Rectangle 1162"/>
            <p:cNvSpPr>
              <a:spLocks noChangeArrowheads="1"/>
            </p:cNvSpPr>
            <p:nvPr/>
          </p:nvSpPr>
          <p:spPr bwMode="auto">
            <a:xfrm>
              <a:off x="4846" y="1574"/>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rPr>
                <a:t>1,013</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241" name="Rectangle 1163"/>
            <p:cNvSpPr>
              <a:spLocks noChangeArrowheads="1"/>
            </p:cNvSpPr>
            <p:nvPr/>
          </p:nvSpPr>
          <p:spPr bwMode="auto">
            <a:xfrm>
              <a:off x="5110" y="157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943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2" name="Rectangle 1164"/>
            <p:cNvSpPr>
              <a:spLocks noChangeArrowheads="1"/>
            </p:cNvSpPr>
            <p:nvPr/>
          </p:nvSpPr>
          <p:spPr bwMode="auto">
            <a:xfrm>
              <a:off x="4421" y="1653"/>
              <a:ext cx="73" cy="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全体</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3" name="Rectangle 1165"/>
            <p:cNvSpPr>
              <a:spLocks noChangeArrowheads="1"/>
            </p:cNvSpPr>
            <p:nvPr/>
          </p:nvSpPr>
          <p:spPr bwMode="auto">
            <a:xfrm>
              <a:off x="4627" y="1650"/>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1,359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4" name="Rectangle 1166"/>
            <p:cNvSpPr>
              <a:spLocks noChangeArrowheads="1"/>
            </p:cNvSpPr>
            <p:nvPr/>
          </p:nvSpPr>
          <p:spPr bwMode="auto">
            <a:xfrm>
              <a:off x="4846" y="1650"/>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1,440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5" name="Rectangle 1167"/>
            <p:cNvSpPr>
              <a:spLocks noChangeArrowheads="1"/>
            </p:cNvSpPr>
            <p:nvPr/>
          </p:nvSpPr>
          <p:spPr bwMode="auto">
            <a:xfrm>
              <a:off x="5065" y="1650"/>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rPr>
                <a:t>1,304</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246" name="Line 1168"/>
            <p:cNvSpPr>
              <a:spLocks noChangeShapeType="1"/>
            </p:cNvSpPr>
            <p:nvPr/>
          </p:nvSpPr>
          <p:spPr bwMode="auto">
            <a:xfrm flipV="1">
              <a:off x="4354"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7" name="Rectangle 1169"/>
            <p:cNvSpPr>
              <a:spLocks noChangeArrowheads="1"/>
            </p:cNvSpPr>
            <p:nvPr/>
          </p:nvSpPr>
          <p:spPr bwMode="auto">
            <a:xfrm>
              <a:off x="4354"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8" name="Line 1170"/>
            <p:cNvSpPr>
              <a:spLocks noChangeShapeType="1"/>
            </p:cNvSpPr>
            <p:nvPr/>
          </p:nvSpPr>
          <p:spPr bwMode="auto">
            <a:xfrm flipV="1">
              <a:off x="4573"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9" name="Rectangle 1171"/>
            <p:cNvSpPr>
              <a:spLocks noChangeArrowheads="1"/>
            </p:cNvSpPr>
            <p:nvPr/>
          </p:nvSpPr>
          <p:spPr bwMode="auto">
            <a:xfrm>
              <a:off x="4573"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0" name="Line 1172"/>
            <p:cNvSpPr>
              <a:spLocks noChangeShapeType="1"/>
            </p:cNvSpPr>
            <p:nvPr/>
          </p:nvSpPr>
          <p:spPr bwMode="auto">
            <a:xfrm flipV="1">
              <a:off x="4792"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1" name="Rectangle 1173"/>
            <p:cNvSpPr>
              <a:spLocks noChangeArrowheads="1"/>
            </p:cNvSpPr>
            <p:nvPr/>
          </p:nvSpPr>
          <p:spPr bwMode="auto">
            <a:xfrm>
              <a:off x="4792"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2" name="Line 1174"/>
            <p:cNvSpPr>
              <a:spLocks noChangeShapeType="1"/>
            </p:cNvSpPr>
            <p:nvPr/>
          </p:nvSpPr>
          <p:spPr bwMode="auto">
            <a:xfrm flipV="1">
              <a:off x="5010"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3" name="Rectangle 1175"/>
            <p:cNvSpPr>
              <a:spLocks noChangeArrowheads="1"/>
            </p:cNvSpPr>
            <p:nvPr/>
          </p:nvSpPr>
          <p:spPr bwMode="auto">
            <a:xfrm>
              <a:off x="5010"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4" name="Rectangle 1176"/>
            <p:cNvSpPr>
              <a:spLocks noChangeArrowheads="1"/>
            </p:cNvSpPr>
            <p:nvPr/>
          </p:nvSpPr>
          <p:spPr bwMode="auto">
            <a:xfrm>
              <a:off x="4357" y="1476"/>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5" name="Line 1177"/>
            <p:cNvSpPr>
              <a:spLocks noChangeShapeType="1"/>
            </p:cNvSpPr>
            <p:nvPr/>
          </p:nvSpPr>
          <p:spPr bwMode="auto">
            <a:xfrm flipV="1">
              <a:off x="5229"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6" name="Rectangle 1178"/>
            <p:cNvSpPr>
              <a:spLocks noChangeArrowheads="1"/>
            </p:cNvSpPr>
            <p:nvPr/>
          </p:nvSpPr>
          <p:spPr bwMode="auto">
            <a:xfrm>
              <a:off x="5229"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7" name="Line 1179"/>
            <p:cNvSpPr>
              <a:spLocks noChangeShapeType="1"/>
            </p:cNvSpPr>
            <p:nvPr/>
          </p:nvSpPr>
          <p:spPr bwMode="auto">
            <a:xfrm>
              <a:off x="4357" y="1555"/>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8" name="Rectangle 1180"/>
            <p:cNvSpPr>
              <a:spLocks noChangeArrowheads="1"/>
            </p:cNvSpPr>
            <p:nvPr/>
          </p:nvSpPr>
          <p:spPr bwMode="auto">
            <a:xfrm>
              <a:off x="4357" y="1555"/>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9" name="Line 1181"/>
            <p:cNvSpPr>
              <a:spLocks noChangeShapeType="1"/>
            </p:cNvSpPr>
            <p:nvPr/>
          </p:nvSpPr>
          <p:spPr bwMode="auto">
            <a:xfrm>
              <a:off x="4357" y="1632"/>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0" name="Rectangle 1182"/>
            <p:cNvSpPr>
              <a:spLocks noChangeArrowheads="1"/>
            </p:cNvSpPr>
            <p:nvPr/>
          </p:nvSpPr>
          <p:spPr bwMode="auto">
            <a:xfrm>
              <a:off x="4357" y="1632"/>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1" name="Rectangle 1183"/>
            <p:cNvSpPr>
              <a:spLocks noChangeArrowheads="1"/>
            </p:cNvSpPr>
            <p:nvPr/>
          </p:nvSpPr>
          <p:spPr bwMode="auto">
            <a:xfrm>
              <a:off x="4351" y="1476"/>
              <a:ext cx="6" cy="2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2" name="Line 1184"/>
            <p:cNvSpPr>
              <a:spLocks noChangeShapeType="1"/>
            </p:cNvSpPr>
            <p:nvPr/>
          </p:nvSpPr>
          <p:spPr bwMode="auto">
            <a:xfrm>
              <a:off x="4573" y="1482"/>
              <a:ext cx="0" cy="2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3" name="Rectangle 1185"/>
            <p:cNvSpPr>
              <a:spLocks noChangeArrowheads="1"/>
            </p:cNvSpPr>
            <p:nvPr/>
          </p:nvSpPr>
          <p:spPr bwMode="auto">
            <a:xfrm>
              <a:off x="4573" y="1482"/>
              <a:ext cx="3"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4" name="Line 1186"/>
            <p:cNvSpPr>
              <a:spLocks noChangeShapeType="1"/>
            </p:cNvSpPr>
            <p:nvPr/>
          </p:nvSpPr>
          <p:spPr bwMode="auto">
            <a:xfrm>
              <a:off x="4792" y="1482"/>
              <a:ext cx="0" cy="2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5" name="Rectangle 1187"/>
            <p:cNvSpPr>
              <a:spLocks noChangeArrowheads="1"/>
            </p:cNvSpPr>
            <p:nvPr/>
          </p:nvSpPr>
          <p:spPr bwMode="auto">
            <a:xfrm>
              <a:off x="4792" y="1482"/>
              <a:ext cx="3"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6" name="Line 1188"/>
            <p:cNvSpPr>
              <a:spLocks noChangeShapeType="1"/>
            </p:cNvSpPr>
            <p:nvPr/>
          </p:nvSpPr>
          <p:spPr bwMode="auto">
            <a:xfrm>
              <a:off x="5010" y="1482"/>
              <a:ext cx="0" cy="2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7" name="Rectangle 1189"/>
            <p:cNvSpPr>
              <a:spLocks noChangeArrowheads="1"/>
            </p:cNvSpPr>
            <p:nvPr/>
          </p:nvSpPr>
          <p:spPr bwMode="auto">
            <a:xfrm>
              <a:off x="5010" y="1482"/>
              <a:ext cx="3"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8" name="Rectangle 1190"/>
            <p:cNvSpPr>
              <a:spLocks noChangeArrowheads="1"/>
            </p:cNvSpPr>
            <p:nvPr/>
          </p:nvSpPr>
          <p:spPr bwMode="auto">
            <a:xfrm>
              <a:off x="4357" y="1708"/>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9" name="Rectangle 1191"/>
            <p:cNvSpPr>
              <a:spLocks noChangeArrowheads="1"/>
            </p:cNvSpPr>
            <p:nvPr/>
          </p:nvSpPr>
          <p:spPr bwMode="auto">
            <a:xfrm>
              <a:off x="5226" y="1482"/>
              <a:ext cx="6" cy="2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0" name="Line 1192"/>
            <p:cNvSpPr>
              <a:spLocks noChangeShapeType="1"/>
            </p:cNvSpPr>
            <p:nvPr/>
          </p:nvSpPr>
          <p:spPr bwMode="auto">
            <a:xfrm>
              <a:off x="4354"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1" name="Rectangle 1193"/>
            <p:cNvSpPr>
              <a:spLocks noChangeArrowheads="1"/>
            </p:cNvSpPr>
            <p:nvPr/>
          </p:nvSpPr>
          <p:spPr bwMode="auto">
            <a:xfrm>
              <a:off x="4354"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2" name="Line 1194"/>
            <p:cNvSpPr>
              <a:spLocks noChangeShapeType="1"/>
            </p:cNvSpPr>
            <p:nvPr/>
          </p:nvSpPr>
          <p:spPr bwMode="auto">
            <a:xfrm>
              <a:off x="4573"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3" name="Rectangle 1195"/>
            <p:cNvSpPr>
              <a:spLocks noChangeArrowheads="1"/>
            </p:cNvSpPr>
            <p:nvPr/>
          </p:nvSpPr>
          <p:spPr bwMode="auto">
            <a:xfrm>
              <a:off x="4573"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4" name="Line 1196"/>
            <p:cNvSpPr>
              <a:spLocks noChangeShapeType="1"/>
            </p:cNvSpPr>
            <p:nvPr/>
          </p:nvSpPr>
          <p:spPr bwMode="auto">
            <a:xfrm>
              <a:off x="4792"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5" name="Rectangle 1197"/>
            <p:cNvSpPr>
              <a:spLocks noChangeArrowheads="1"/>
            </p:cNvSpPr>
            <p:nvPr/>
          </p:nvSpPr>
          <p:spPr bwMode="auto">
            <a:xfrm>
              <a:off x="4792"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6" name="Line 1198"/>
            <p:cNvSpPr>
              <a:spLocks noChangeShapeType="1"/>
            </p:cNvSpPr>
            <p:nvPr/>
          </p:nvSpPr>
          <p:spPr bwMode="auto">
            <a:xfrm>
              <a:off x="5010"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7" name="Rectangle 1199"/>
            <p:cNvSpPr>
              <a:spLocks noChangeArrowheads="1"/>
            </p:cNvSpPr>
            <p:nvPr/>
          </p:nvSpPr>
          <p:spPr bwMode="auto">
            <a:xfrm>
              <a:off x="5010"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8" name="Line 1200"/>
            <p:cNvSpPr>
              <a:spLocks noChangeShapeType="1"/>
            </p:cNvSpPr>
            <p:nvPr/>
          </p:nvSpPr>
          <p:spPr bwMode="auto">
            <a:xfrm>
              <a:off x="5229"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9" name="Rectangle 1201"/>
            <p:cNvSpPr>
              <a:spLocks noChangeArrowheads="1"/>
            </p:cNvSpPr>
            <p:nvPr/>
          </p:nvSpPr>
          <p:spPr bwMode="auto">
            <a:xfrm>
              <a:off x="5229"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0" name="Line 1202"/>
            <p:cNvSpPr>
              <a:spLocks noChangeShapeType="1"/>
            </p:cNvSpPr>
            <p:nvPr/>
          </p:nvSpPr>
          <p:spPr bwMode="auto">
            <a:xfrm>
              <a:off x="5232"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1" name="Rectangle 1203"/>
            <p:cNvSpPr>
              <a:spLocks noChangeArrowheads="1"/>
            </p:cNvSpPr>
            <p:nvPr/>
          </p:nvSpPr>
          <p:spPr bwMode="auto">
            <a:xfrm>
              <a:off x="5232" y="1479"/>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2" name="Line 1204"/>
            <p:cNvSpPr>
              <a:spLocks noChangeShapeType="1"/>
            </p:cNvSpPr>
            <p:nvPr/>
          </p:nvSpPr>
          <p:spPr bwMode="auto">
            <a:xfrm>
              <a:off x="5232" y="155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3" name="Rectangle 1205"/>
            <p:cNvSpPr>
              <a:spLocks noChangeArrowheads="1"/>
            </p:cNvSpPr>
            <p:nvPr/>
          </p:nvSpPr>
          <p:spPr bwMode="auto">
            <a:xfrm>
              <a:off x="5232" y="155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4" name="Line 1206"/>
            <p:cNvSpPr>
              <a:spLocks noChangeShapeType="1"/>
            </p:cNvSpPr>
            <p:nvPr/>
          </p:nvSpPr>
          <p:spPr bwMode="auto">
            <a:xfrm>
              <a:off x="5232" y="163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5" name="Rectangle 1207"/>
            <p:cNvSpPr>
              <a:spLocks noChangeArrowheads="1"/>
            </p:cNvSpPr>
            <p:nvPr/>
          </p:nvSpPr>
          <p:spPr bwMode="auto">
            <a:xfrm>
              <a:off x="5232" y="163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6" name="Line 1208"/>
            <p:cNvSpPr>
              <a:spLocks noChangeShapeType="1"/>
            </p:cNvSpPr>
            <p:nvPr/>
          </p:nvSpPr>
          <p:spPr bwMode="auto">
            <a:xfrm>
              <a:off x="5232" y="1711"/>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7" name="Rectangle 1209"/>
            <p:cNvSpPr>
              <a:spLocks noChangeArrowheads="1"/>
            </p:cNvSpPr>
            <p:nvPr/>
          </p:nvSpPr>
          <p:spPr bwMode="auto">
            <a:xfrm>
              <a:off x="5232" y="1711"/>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8" name="Line 1210"/>
            <p:cNvSpPr>
              <a:spLocks noChangeShapeType="1"/>
            </p:cNvSpPr>
            <p:nvPr/>
          </p:nvSpPr>
          <p:spPr bwMode="auto">
            <a:xfrm>
              <a:off x="4357" y="1482"/>
              <a:ext cx="216" cy="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487" name="テキスト ボックス 486"/>
          <p:cNvSpPr txBox="1"/>
          <p:nvPr/>
        </p:nvSpPr>
        <p:spPr>
          <a:xfrm>
            <a:off x="8223919" y="2780217"/>
            <a:ext cx="927459" cy="276999"/>
          </a:xfrm>
          <a:prstGeom prst="rect">
            <a:avLst/>
          </a:prstGeom>
          <a:noFill/>
        </p:spPr>
        <p:txBody>
          <a:bodyPr wrap="square" rtlCol="0">
            <a:spAutoFit/>
          </a:bodyPr>
          <a:lstStyle/>
          <a:p>
            <a:pPr marL="92075" indent="-92075">
              <a:tabLst>
                <a:tab pos="92075" algn="l"/>
              </a:tabLst>
            </a:pPr>
            <a:r>
              <a:rPr lang="en-US" altLang="ja-JP" sz="400" dirty="0" smtClean="0"/>
              <a:t>※</a:t>
            </a:r>
            <a:r>
              <a:rPr lang="ja-JP" altLang="en-US" sz="400" dirty="0" smtClean="0"/>
              <a:t>救急科は国から計画への </a:t>
            </a:r>
            <a:endParaRPr lang="en-US" altLang="ja-JP" sz="400" dirty="0" smtClean="0"/>
          </a:p>
          <a:p>
            <a:pPr marL="92075" indent="-92075">
              <a:tabLst>
                <a:tab pos="90488" algn="l"/>
              </a:tabLst>
            </a:pPr>
            <a:r>
              <a:rPr lang="ja-JP" altLang="en-US" sz="400" dirty="0"/>
              <a:t>　</a:t>
            </a:r>
            <a:r>
              <a:rPr lang="ja-JP" altLang="en-US" sz="400" dirty="0" smtClean="0"/>
              <a:t>記載は求められていないが、</a:t>
            </a:r>
            <a:endParaRPr lang="en-US" altLang="ja-JP" sz="400" dirty="0" smtClean="0"/>
          </a:p>
          <a:p>
            <a:pPr marL="92075" indent="-92075">
              <a:tabLst>
                <a:tab pos="92075" algn="l"/>
              </a:tabLst>
            </a:pPr>
            <a:r>
              <a:rPr lang="ja-JP" altLang="en-US" sz="400" dirty="0" smtClean="0"/>
              <a:t>   </a:t>
            </a:r>
            <a:r>
              <a:rPr lang="ja-JP" altLang="en-US" sz="400" dirty="0"/>
              <a:t>参考</a:t>
            </a:r>
            <a:r>
              <a:rPr lang="ja-JP" altLang="en-US" sz="400" dirty="0" smtClean="0"/>
              <a:t>として記載</a:t>
            </a:r>
            <a:endParaRPr lang="en-US" altLang="ja-JP" sz="400" dirty="0"/>
          </a:p>
        </p:txBody>
      </p:sp>
      <p:grpSp>
        <p:nvGrpSpPr>
          <p:cNvPr id="1896" name="Group 883"/>
          <p:cNvGrpSpPr>
            <a:grpSpLocks noChangeAspect="1"/>
          </p:cNvGrpSpPr>
          <p:nvPr/>
        </p:nvGrpSpPr>
        <p:grpSpPr bwMode="auto">
          <a:xfrm>
            <a:off x="4449763" y="1836738"/>
            <a:ext cx="2087562" cy="1231900"/>
            <a:chOff x="2803" y="1157"/>
            <a:chExt cx="1315" cy="776"/>
          </a:xfrm>
        </p:grpSpPr>
        <p:sp>
          <p:nvSpPr>
            <p:cNvPr id="1897" name="AutoShape 882"/>
            <p:cNvSpPr>
              <a:spLocks noChangeAspect="1" noChangeArrowheads="1" noTextEdit="1"/>
            </p:cNvSpPr>
            <p:nvPr/>
          </p:nvSpPr>
          <p:spPr bwMode="auto">
            <a:xfrm>
              <a:off x="2803" y="1157"/>
              <a:ext cx="1315" cy="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nvGrpSpPr>
            <p:cNvPr id="1898" name="Group 1084"/>
            <p:cNvGrpSpPr>
              <a:grpSpLocks/>
            </p:cNvGrpSpPr>
            <p:nvPr/>
          </p:nvGrpSpPr>
          <p:grpSpPr bwMode="auto">
            <a:xfrm>
              <a:off x="2800" y="1154"/>
              <a:ext cx="1321" cy="782"/>
              <a:chOff x="2800" y="1154"/>
              <a:chExt cx="1321" cy="782"/>
            </a:xfrm>
          </p:grpSpPr>
          <p:sp>
            <p:nvSpPr>
              <p:cNvPr id="1952" name="Rectangle 884"/>
              <p:cNvSpPr>
                <a:spLocks noChangeArrowheads="1"/>
              </p:cNvSpPr>
              <p:nvPr/>
            </p:nvSpPr>
            <p:spPr bwMode="auto">
              <a:xfrm>
                <a:off x="3053" y="1277"/>
                <a:ext cx="129"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現在医師数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3" name="Rectangle 885"/>
              <p:cNvSpPr>
                <a:spLocks noChangeArrowheads="1"/>
              </p:cNvSpPr>
              <p:nvPr/>
            </p:nvSpPr>
            <p:spPr bwMode="auto">
              <a:xfrm>
                <a:off x="3325" y="1258"/>
                <a:ext cx="129"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必要医師数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4" name="Rectangle 886"/>
              <p:cNvSpPr>
                <a:spLocks noChangeArrowheads="1"/>
              </p:cNvSpPr>
              <p:nvPr/>
            </p:nvSpPr>
            <p:spPr bwMode="auto">
              <a:xfrm>
                <a:off x="3308" y="1300"/>
                <a:ext cx="205"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（2036年）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5" name="Rectangle 887"/>
              <p:cNvSpPr>
                <a:spLocks noChangeArrowheads="1"/>
              </p:cNvSpPr>
              <p:nvPr/>
            </p:nvSpPr>
            <p:spPr bwMode="auto">
              <a:xfrm>
                <a:off x="3605" y="1277"/>
                <a:ext cx="129"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現在医師数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6" name="Rectangle 888"/>
              <p:cNvSpPr>
                <a:spLocks noChangeArrowheads="1"/>
              </p:cNvSpPr>
              <p:nvPr/>
            </p:nvSpPr>
            <p:spPr bwMode="auto">
              <a:xfrm>
                <a:off x="3849" y="1261"/>
                <a:ext cx="126" cy="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必要となる医師数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7" name="Rectangle 889"/>
              <p:cNvSpPr>
                <a:spLocks noChangeArrowheads="1"/>
              </p:cNvSpPr>
              <p:nvPr/>
            </p:nvSpPr>
            <p:spPr bwMode="auto">
              <a:xfrm>
                <a:off x="3871" y="1300"/>
                <a:ext cx="205"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（2036年）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8" name="Rectangle 890"/>
              <p:cNvSpPr>
                <a:spLocks noChangeArrowheads="1"/>
              </p:cNvSpPr>
              <p:nvPr/>
            </p:nvSpPr>
            <p:spPr bwMode="auto">
              <a:xfrm>
                <a:off x="2870" y="1350"/>
                <a:ext cx="5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豊能</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9" name="Rectangle 891"/>
              <p:cNvSpPr>
                <a:spLocks noChangeArrowheads="1"/>
              </p:cNvSpPr>
              <p:nvPr/>
            </p:nvSpPr>
            <p:spPr bwMode="auto">
              <a:xfrm>
                <a:off x="3083" y="135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3,538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0" name="Rectangle 892"/>
              <p:cNvSpPr>
                <a:spLocks noChangeArrowheads="1"/>
              </p:cNvSpPr>
              <p:nvPr/>
            </p:nvSpPr>
            <p:spPr bwMode="auto">
              <a:xfrm>
                <a:off x="3355" y="135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2,872</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1" name="Rectangle 893"/>
              <p:cNvSpPr>
                <a:spLocks noChangeArrowheads="1"/>
              </p:cNvSpPr>
              <p:nvPr/>
            </p:nvSpPr>
            <p:spPr bwMode="auto">
              <a:xfrm>
                <a:off x="3636" y="135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3,313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2" name="Rectangle 894"/>
              <p:cNvSpPr>
                <a:spLocks noChangeArrowheads="1"/>
              </p:cNvSpPr>
              <p:nvPr/>
            </p:nvSpPr>
            <p:spPr bwMode="auto">
              <a:xfrm>
                <a:off x="3922" y="135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4,229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3" name="Rectangle 895"/>
              <p:cNvSpPr>
                <a:spLocks noChangeArrowheads="1"/>
              </p:cNvSpPr>
              <p:nvPr/>
            </p:nvSpPr>
            <p:spPr bwMode="auto">
              <a:xfrm>
                <a:off x="2870" y="1406"/>
                <a:ext cx="5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三島</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4" name="Rectangle 896"/>
              <p:cNvSpPr>
                <a:spLocks noChangeArrowheads="1"/>
              </p:cNvSpPr>
              <p:nvPr/>
            </p:nvSpPr>
            <p:spPr bwMode="auto">
              <a:xfrm>
                <a:off x="3083" y="1406"/>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1,914</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5" name="Rectangle 897"/>
              <p:cNvSpPr>
                <a:spLocks noChangeArrowheads="1"/>
              </p:cNvSpPr>
              <p:nvPr/>
            </p:nvSpPr>
            <p:spPr bwMode="auto">
              <a:xfrm>
                <a:off x="3355" y="1406"/>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1,973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6" name="Rectangle 898"/>
              <p:cNvSpPr>
                <a:spLocks noChangeArrowheads="1"/>
              </p:cNvSpPr>
              <p:nvPr/>
            </p:nvSpPr>
            <p:spPr bwMode="auto">
              <a:xfrm>
                <a:off x="3636" y="1406"/>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1,853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7" name="Rectangle 899"/>
              <p:cNvSpPr>
                <a:spLocks noChangeArrowheads="1"/>
              </p:cNvSpPr>
              <p:nvPr/>
            </p:nvSpPr>
            <p:spPr bwMode="auto">
              <a:xfrm>
                <a:off x="3922" y="1406"/>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2,203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8" name="Rectangle 900"/>
              <p:cNvSpPr>
                <a:spLocks noChangeArrowheads="1"/>
              </p:cNvSpPr>
              <p:nvPr/>
            </p:nvSpPr>
            <p:spPr bwMode="auto">
              <a:xfrm>
                <a:off x="2853" y="1462"/>
                <a:ext cx="9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北河内</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9" name="Rectangle 901"/>
              <p:cNvSpPr>
                <a:spLocks noChangeArrowheads="1"/>
              </p:cNvSpPr>
              <p:nvPr/>
            </p:nvSpPr>
            <p:spPr bwMode="auto">
              <a:xfrm>
                <a:off x="3083" y="1462"/>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2,598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0" name="Rectangle 902"/>
              <p:cNvSpPr>
                <a:spLocks noChangeArrowheads="1"/>
              </p:cNvSpPr>
              <p:nvPr/>
            </p:nvSpPr>
            <p:spPr bwMode="auto">
              <a:xfrm>
                <a:off x="3355" y="1462"/>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2,922</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1" name="Rectangle 903"/>
              <p:cNvSpPr>
                <a:spLocks noChangeArrowheads="1"/>
              </p:cNvSpPr>
              <p:nvPr/>
            </p:nvSpPr>
            <p:spPr bwMode="auto">
              <a:xfrm>
                <a:off x="3636" y="1462"/>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2,446</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2" name="Rectangle 904"/>
              <p:cNvSpPr>
                <a:spLocks noChangeArrowheads="1"/>
              </p:cNvSpPr>
              <p:nvPr/>
            </p:nvSpPr>
            <p:spPr bwMode="auto">
              <a:xfrm>
                <a:off x="3922" y="1462"/>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rPr>
                  <a:t>2,703</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973" name="Rectangle 905"/>
              <p:cNvSpPr>
                <a:spLocks noChangeArrowheads="1"/>
              </p:cNvSpPr>
              <p:nvPr/>
            </p:nvSpPr>
            <p:spPr bwMode="auto">
              <a:xfrm>
                <a:off x="2853" y="1518"/>
                <a:ext cx="9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中河内</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4" name="Rectangle 906"/>
              <p:cNvSpPr>
                <a:spLocks noChangeArrowheads="1"/>
              </p:cNvSpPr>
              <p:nvPr/>
            </p:nvSpPr>
            <p:spPr bwMode="auto">
              <a:xfrm>
                <a:off x="3083" y="1518"/>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1,479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5" name="Rectangle 907"/>
              <p:cNvSpPr>
                <a:spLocks noChangeArrowheads="1"/>
              </p:cNvSpPr>
              <p:nvPr/>
            </p:nvSpPr>
            <p:spPr bwMode="auto">
              <a:xfrm>
                <a:off x="3355" y="1518"/>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1,957</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6" name="Rectangle 908"/>
              <p:cNvSpPr>
                <a:spLocks noChangeArrowheads="1"/>
              </p:cNvSpPr>
              <p:nvPr/>
            </p:nvSpPr>
            <p:spPr bwMode="auto">
              <a:xfrm>
                <a:off x="3636" y="1518"/>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1,534</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7" name="Rectangle 909"/>
              <p:cNvSpPr>
                <a:spLocks noChangeArrowheads="1"/>
              </p:cNvSpPr>
              <p:nvPr/>
            </p:nvSpPr>
            <p:spPr bwMode="auto">
              <a:xfrm>
                <a:off x="3922" y="1518"/>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rPr>
                  <a:t>1,560</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978" name="Rectangle 910"/>
              <p:cNvSpPr>
                <a:spLocks noChangeArrowheads="1"/>
              </p:cNvSpPr>
              <p:nvPr/>
            </p:nvSpPr>
            <p:spPr bwMode="auto">
              <a:xfrm>
                <a:off x="2853" y="1574"/>
                <a:ext cx="9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南河内</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9" name="Rectangle 911"/>
              <p:cNvSpPr>
                <a:spLocks noChangeArrowheads="1"/>
              </p:cNvSpPr>
              <p:nvPr/>
            </p:nvSpPr>
            <p:spPr bwMode="auto">
              <a:xfrm>
                <a:off x="3083" y="1574"/>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1,720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0" name="Rectangle 912"/>
              <p:cNvSpPr>
                <a:spLocks noChangeArrowheads="1"/>
              </p:cNvSpPr>
              <p:nvPr/>
            </p:nvSpPr>
            <p:spPr bwMode="auto">
              <a:xfrm>
                <a:off x="3355" y="1574"/>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1,582</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1" name="Rectangle 913"/>
              <p:cNvSpPr>
                <a:spLocks noChangeArrowheads="1"/>
              </p:cNvSpPr>
              <p:nvPr/>
            </p:nvSpPr>
            <p:spPr bwMode="auto">
              <a:xfrm>
                <a:off x="3636" y="1574"/>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1,430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2" name="Rectangle 914"/>
              <p:cNvSpPr>
                <a:spLocks noChangeArrowheads="1"/>
              </p:cNvSpPr>
              <p:nvPr/>
            </p:nvSpPr>
            <p:spPr bwMode="auto">
              <a:xfrm>
                <a:off x="3922" y="1574"/>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1,600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3" name="Rectangle 915"/>
              <p:cNvSpPr>
                <a:spLocks noChangeArrowheads="1"/>
              </p:cNvSpPr>
              <p:nvPr/>
            </p:nvSpPr>
            <p:spPr bwMode="auto">
              <a:xfrm>
                <a:off x="2870" y="1630"/>
                <a:ext cx="5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堺市</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4" name="Rectangle 916"/>
              <p:cNvSpPr>
                <a:spLocks noChangeArrowheads="1"/>
              </p:cNvSpPr>
              <p:nvPr/>
            </p:nvSpPr>
            <p:spPr bwMode="auto">
              <a:xfrm>
                <a:off x="3083" y="163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1,906</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5" name="Rectangle 917"/>
              <p:cNvSpPr>
                <a:spLocks noChangeArrowheads="1"/>
              </p:cNvSpPr>
              <p:nvPr/>
            </p:nvSpPr>
            <p:spPr bwMode="auto">
              <a:xfrm>
                <a:off x="3355" y="163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2,138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6" name="Rectangle 918"/>
              <p:cNvSpPr>
                <a:spLocks noChangeArrowheads="1"/>
              </p:cNvSpPr>
              <p:nvPr/>
            </p:nvSpPr>
            <p:spPr bwMode="auto">
              <a:xfrm>
                <a:off x="3636" y="163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1,853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7" name="Rectangle 919"/>
              <p:cNvSpPr>
                <a:spLocks noChangeArrowheads="1"/>
              </p:cNvSpPr>
              <p:nvPr/>
            </p:nvSpPr>
            <p:spPr bwMode="auto">
              <a:xfrm>
                <a:off x="3922" y="163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2,087</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8" name="Rectangle 920"/>
              <p:cNvSpPr>
                <a:spLocks noChangeArrowheads="1"/>
              </p:cNvSpPr>
              <p:nvPr/>
            </p:nvSpPr>
            <p:spPr bwMode="auto">
              <a:xfrm>
                <a:off x="2870" y="1687"/>
                <a:ext cx="5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泉州</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9" name="Rectangle 921"/>
              <p:cNvSpPr>
                <a:spLocks noChangeArrowheads="1"/>
              </p:cNvSpPr>
              <p:nvPr/>
            </p:nvSpPr>
            <p:spPr bwMode="auto">
              <a:xfrm>
                <a:off x="3083" y="1687"/>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1,890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0" name="Rectangle 922"/>
              <p:cNvSpPr>
                <a:spLocks noChangeArrowheads="1"/>
              </p:cNvSpPr>
              <p:nvPr/>
            </p:nvSpPr>
            <p:spPr bwMode="auto">
              <a:xfrm>
                <a:off x="3355" y="1687"/>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rPr>
                  <a:t>2,214</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991" name="Rectangle 923"/>
              <p:cNvSpPr>
                <a:spLocks noChangeArrowheads="1"/>
              </p:cNvSpPr>
              <p:nvPr/>
            </p:nvSpPr>
            <p:spPr bwMode="auto">
              <a:xfrm>
                <a:off x="3636" y="1687"/>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1,925</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2" name="Rectangle 924"/>
              <p:cNvSpPr>
                <a:spLocks noChangeArrowheads="1"/>
              </p:cNvSpPr>
              <p:nvPr/>
            </p:nvSpPr>
            <p:spPr bwMode="auto">
              <a:xfrm>
                <a:off x="3922" y="1687"/>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2,129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3" name="Rectangle 925"/>
              <p:cNvSpPr>
                <a:spLocks noChangeArrowheads="1"/>
              </p:cNvSpPr>
              <p:nvPr/>
            </p:nvSpPr>
            <p:spPr bwMode="auto">
              <a:xfrm>
                <a:off x="2853" y="1743"/>
                <a:ext cx="9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大阪市</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4" name="Rectangle 926"/>
              <p:cNvSpPr>
                <a:spLocks noChangeArrowheads="1"/>
              </p:cNvSpPr>
              <p:nvPr/>
            </p:nvSpPr>
            <p:spPr bwMode="auto">
              <a:xfrm>
                <a:off x="3083" y="1743"/>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8,841</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5" name="Rectangle 927"/>
              <p:cNvSpPr>
                <a:spLocks noChangeArrowheads="1"/>
              </p:cNvSpPr>
              <p:nvPr/>
            </p:nvSpPr>
            <p:spPr bwMode="auto">
              <a:xfrm>
                <a:off x="3355" y="1743"/>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6,739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6" name="Rectangle 928"/>
              <p:cNvSpPr>
                <a:spLocks noChangeArrowheads="1"/>
              </p:cNvSpPr>
              <p:nvPr/>
            </p:nvSpPr>
            <p:spPr bwMode="auto">
              <a:xfrm>
                <a:off x="3636" y="1743"/>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8,779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7" name="Rectangle 929"/>
              <p:cNvSpPr>
                <a:spLocks noChangeArrowheads="1"/>
              </p:cNvSpPr>
              <p:nvPr/>
            </p:nvSpPr>
            <p:spPr bwMode="auto">
              <a:xfrm>
                <a:off x="3922" y="1743"/>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9,943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8" name="Rectangle 930"/>
              <p:cNvSpPr>
                <a:spLocks noChangeArrowheads="1"/>
              </p:cNvSpPr>
              <p:nvPr/>
            </p:nvSpPr>
            <p:spPr bwMode="auto">
              <a:xfrm>
                <a:off x="2837" y="1799"/>
                <a:ext cx="9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大阪府計</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9" name="Rectangle 931"/>
              <p:cNvSpPr>
                <a:spLocks noChangeArrowheads="1"/>
              </p:cNvSpPr>
              <p:nvPr/>
            </p:nvSpPr>
            <p:spPr bwMode="auto">
              <a:xfrm>
                <a:off x="3044" y="1799"/>
                <a:ext cx="238"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 23,886(a)</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0" name="Rectangle 932"/>
              <p:cNvSpPr>
                <a:spLocks noChangeArrowheads="1"/>
              </p:cNvSpPr>
              <p:nvPr/>
            </p:nvSpPr>
            <p:spPr bwMode="auto">
              <a:xfrm>
                <a:off x="3299" y="1799"/>
                <a:ext cx="278"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   22,407 (b)</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1" name="Rectangle 933"/>
              <p:cNvSpPr>
                <a:spLocks noChangeArrowheads="1"/>
              </p:cNvSpPr>
              <p:nvPr/>
            </p:nvSpPr>
            <p:spPr bwMode="auto">
              <a:xfrm>
                <a:off x="3574" y="1799"/>
                <a:ext cx="289"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    23,133 (c)</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2" name="Rectangle 934"/>
              <p:cNvSpPr>
                <a:spLocks noChangeArrowheads="1"/>
              </p:cNvSpPr>
              <p:nvPr/>
            </p:nvSpPr>
            <p:spPr bwMode="auto">
              <a:xfrm>
                <a:off x="3857" y="1799"/>
                <a:ext cx="261"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　 26,454 (d)</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3" name="Rectangle 935"/>
              <p:cNvSpPr>
                <a:spLocks noChangeArrowheads="1"/>
              </p:cNvSpPr>
              <p:nvPr/>
            </p:nvSpPr>
            <p:spPr bwMode="auto">
              <a:xfrm>
                <a:off x="3083" y="1880"/>
                <a:ext cx="14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(b)-(a)</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4" name="Rectangle 936"/>
              <p:cNvSpPr>
                <a:spLocks noChangeArrowheads="1"/>
              </p:cNvSpPr>
              <p:nvPr/>
            </p:nvSpPr>
            <p:spPr bwMode="auto">
              <a:xfrm>
                <a:off x="3339" y="1880"/>
                <a:ext cx="14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▲1,479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5" name="Rectangle 937"/>
              <p:cNvSpPr>
                <a:spLocks noChangeArrowheads="1"/>
              </p:cNvSpPr>
              <p:nvPr/>
            </p:nvSpPr>
            <p:spPr bwMode="auto">
              <a:xfrm>
                <a:off x="3636" y="1880"/>
                <a:ext cx="14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(d)-(c)</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6" name="Rectangle 938"/>
              <p:cNvSpPr>
                <a:spLocks noChangeArrowheads="1"/>
              </p:cNvSpPr>
              <p:nvPr/>
            </p:nvSpPr>
            <p:spPr bwMode="auto">
              <a:xfrm>
                <a:off x="3922" y="188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3,321</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7" name="Rectangle 939"/>
              <p:cNvSpPr>
                <a:spLocks noChangeArrowheads="1"/>
              </p:cNvSpPr>
              <p:nvPr/>
            </p:nvSpPr>
            <p:spPr bwMode="auto">
              <a:xfrm>
                <a:off x="3128" y="1185"/>
                <a:ext cx="165"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国算出による数値</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8" name="Rectangle 940"/>
              <p:cNvSpPr>
                <a:spLocks noChangeArrowheads="1"/>
              </p:cNvSpPr>
              <p:nvPr/>
            </p:nvSpPr>
            <p:spPr bwMode="auto">
              <a:xfrm>
                <a:off x="2820" y="1233"/>
                <a:ext cx="129"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二次医療圏</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9" name="Rectangle 941"/>
              <p:cNvSpPr>
                <a:spLocks noChangeArrowheads="1"/>
              </p:cNvSpPr>
              <p:nvPr/>
            </p:nvSpPr>
            <p:spPr bwMode="auto">
              <a:xfrm>
                <a:off x="3686" y="1185"/>
                <a:ext cx="165"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府算出による数値</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10" name="Line 942"/>
              <p:cNvSpPr>
                <a:spLocks noChangeShapeType="1"/>
              </p:cNvSpPr>
              <p:nvPr/>
            </p:nvSpPr>
            <p:spPr bwMode="auto">
              <a:xfrm>
                <a:off x="3002" y="1247"/>
                <a:ext cx="5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11" name="Rectangle 943"/>
              <p:cNvSpPr>
                <a:spLocks noChangeArrowheads="1"/>
              </p:cNvSpPr>
              <p:nvPr/>
            </p:nvSpPr>
            <p:spPr bwMode="auto">
              <a:xfrm>
                <a:off x="3002" y="1247"/>
                <a:ext cx="538"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12" name="Line 944"/>
              <p:cNvSpPr>
                <a:spLocks noChangeShapeType="1"/>
              </p:cNvSpPr>
              <p:nvPr/>
            </p:nvSpPr>
            <p:spPr bwMode="auto">
              <a:xfrm>
                <a:off x="2806" y="1336"/>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13" name="Rectangle 945"/>
              <p:cNvSpPr>
                <a:spLocks noChangeArrowheads="1"/>
              </p:cNvSpPr>
              <p:nvPr/>
            </p:nvSpPr>
            <p:spPr bwMode="auto">
              <a:xfrm>
                <a:off x="2806" y="1336"/>
                <a:ext cx="73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14" name="Line 946"/>
              <p:cNvSpPr>
                <a:spLocks noChangeShapeType="1"/>
              </p:cNvSpPr>
              <p:nvPr/>
            </p:nvSpPr>
            <p:spPr bwMode="auto">
              <a:xfrm>
                <a:off x="2806" y="1392"/>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15" name="Rectangle 947"/>
              <p:cNvSpPr>
                <a:spLocks noChangeArrowheads="1"/>
              </p:cNvSpPr>
              <p:nvPr/>
            </p:nvSpPr>
            <p:spPr bwMode="auto">
              <a:xfrm>
                <a:off x="2806" y="1392"/>
                <a:ext cx="73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16" name="Line 948"/>
              <p:cNvSpPr>
                <a:spLocks noChangeShapeType="1"/>
              </p:cNvSpPr>
              <p:nvPr/>
            </p:nvSpPr>
            <p:spPr bwMode="auto">
              <a:xfrm>
                <a:off x="2806" y="1448"/>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17" name="Rectangle 949"/>
              <p:cNvSpPr>
                <a:spLocks noChangeArrowheads="1"/>
              </p:cNvSpPr>
              <p:nvPr/>
            </p:nvSpPr>
            <p:spPr bwMode="auto">
              <a:xfrm>
                <a:off x="2806" y="1448"/>
                <a:ext cx="73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18" name="Line 950"/>
              <p:cNvSpPr>
                <a:spLocks noChangeShapeType="1"/>
              </p:cNvSpPr>
              <p:nvPr/>
            </p:nvSpPr>
            <p:spPr bwMode="auto">
              <a:xfrm>
                <a:off x="2806" y="1504"/>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19" name="Rectangle 951"/>
              <p:cNvSpPr>
                <a:spLocks noChangeArrowheads="1"/>
              </p:cNvSpPr>
              <p:nvPr/>
            </p:nvSpPr>
            <p:spPr bwMode="auto">
              <a:xfrm>
                <a:off x="2806" y="1504"/>
                <a:ext cx="73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20" name="Line 952"/>
              <p:cNvSpPr>
                <a:spLocks noChangeShapeType="1"/>
              </p:cNvSpPr>
              <p:nvPr/>
            </p:nvSpPr>
            <p:spPr bwMode="auto">
              <a:xfrm>
                <a:off x="2806" y="1560"/>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21" name="Rectangle 953"/>
              <p:cNvSpPr>
                <a:spLocks noChangeArrowheads="1"/>
              </p:cNvSpPr>
              <p:nvPr/>
            </p:nvSpPr>
            <p:spPr bwMode="auto">
              <a:xfrm>
                <a:off x="2806" y="1560"/>
                <a:ext cx="73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22" name="Line 954"/>
              <p:cNvSpPr>
                <a:spLocks noChangeShapeType="1"/>
              </p:cNvSpPr>
              <p:nvPr/>
            </p:nvSpPr>
            <p:spPr bwMode="auto">
              <a:xfrm>
                <a:off x="2806" y="1616"/>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23" name="Rectangle 955"/>
              <p:cNvSpPr>
                <a:spLocks noChangeArrowheads="1"/>
              </p:cNvSpPr>
              <p:nvPr/>
            </p:nvSpPr>
            <p:spPr bwMode="auto">
              <a:xfrm>
                <a:off x="2806" y="1616"/>
                <a:ext cx="73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24" name="Line 956"/>
              <p:cNvSpPr>
                <a:spLocks noChangeShapeType="1"/>
              </p:cNvSpPr>
              <p:nvPr/>
            </p:nvSpPr>
            <p:spPr bwMode="auto">
              <a:xfrm>
                <a:off x="2806" y="1673"/>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25" name="Rectangle 957"/>
              <p:cNvSpPr>
                <a:spLocks noChangeArrowheads="1"/>
              </p:cNvSpPr>
              <p:nvPr/>
            </p:nvSpPr>
            <p:spPr bwMode="auto">
              <a:xfrm>
                <a:off x="2806" y="1673"/>
                <a:ext cx="734"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26" name="Line 958"/>
              <p:cNvSpPr>
                <a:spLocks noChangeShapeType="1"/>
              </p:cNvSpPr>
              <p:nvPr/>
            </p:nvSpPr>
            <p:spPr bwMode="auto">
              <a:xfrm>
                <a:off x="2806" y="1729"/>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27" name="Rectangle 959"/>
              <p:cNvSpPr>
                <a:spLocks noChangeArrowheads="1"/>
              </p:cNvSpPr>
              <p:nvPr/>
            </p:nvSpPr>
            <p:spPr bwMode="auto">
              <a:xfrm>
                <a:off x="2806" y="1729"/>
                <a:ext cx="734"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28" name="Line 960"/>
              <p:cNvSpPr>
                <a:spLocks noChangeShapeType="1"/>
              </p:cNvSpPr>
              <p:nvPr/>
            </p:nvSpPr>
            <p:spPr bwMode="auto">
              <a:xfrm>
                <a:off x="2806" y="1785"/>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29" name="Rectangle 961"/>
              <p:cNvSpPr>
                <a:spLocks noChangeArrowheads="1"/>
              </p:cNvSpPr>
              <p:nvPr/>
            </p:nvSpPr>
            <p:spPr bwMode="auto">
              <a:xfrm>
                <a:off x="2806" y="1785"/>
                <a:ext cx="734"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0" name="Line 962"/>
              <p:cNvSpPr>
                <a:spLocks noChangeShapeType="1"/>
              </p:cNvSpPr>
              <p:nvPr/>
            </p:nvSpPr>
            <p:spPr bwMode="auto">
              <a:xfrm>
                <a:off x="2996" y="1852"/>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31" name="Rectangle 963"/>
              <p:cNvSpPr>
                <a:spLocks noChangeArrowheads="1"/>
              </p:cNvSpPr>
              <p:nvPr/>
            </p:nvSpPr>
            <p:spPr bwMode="auto">
              <a:xfrm>
                <a:off x="2996" y="1852"/>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2" name="Line 964"/>
              <p:cNvSpPr>
                <a:spLocks noChangeShapeType="1"/>
              </p:cNvSpPr>
              <p:nvPr/>
            </p:nvSpPr>
            <p:spPr bwMode="auto">
              <a:xfrm>
                <a:off x="3002"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33" name="Rectangle 965"/>
              <p:cNvSpPr>
                <a:spLocks noChangeArrowheads="1"/>
              </p:cNvSpPr>
              <p:nvPr/>
            </p:nvSpPr>
            <p:spPr bwMode="auto">
              <a:xfrm>
                <a:off x="3002"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4" name="Line 966"/>
              <p:cNvSpPr>
                <a:spLocks noChangeShapeType="1"/>
              </p:cNvSpPr>
              <p:nvPr/>
            </p:nvSpPr>
            <p:spPr bwMode="auto">
              <a:xfrm>
                <a:off x="3268"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35" name="Rectangle 967"/>
              <p:cNvSpPr>
                <a:spLocks noChangeArrowheads="1"/>
              </p:cNvSpPr>
              <p:nvPr/>
            </p:nvSpPr>
            <p:spPr bwMode="auto">
              <a:xfrm>
                <a:off x="3268"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6" name="Line 968"/>
              <p:cNvSpPr>
                <a:spLocks noChangeShapeType="1"/>
              </p:cNvSpPr>
              <p:nvPr/>
            </p:nvSpPr>
            <p:spPr bwMode="auto">
              <a:xfrm>
                <a:off x="3005" y="1852"/>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37" name="Rectangle 969"/>
              <p:cNvSpPr>
                <a:spLocks noChangeArrowheads="1"/>
              </p:cNvSpPr>
              <p:nvPr/>
            </p:nvSpPr>
            <p:spPr bwMode="auto">
              <a:xfrm>
                <a:off x="3005" y="1852"/>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8" name="Line 970"/>
              <p:cNvSpPr>
                <a:spLocks noChangeShapeType="1"/>
              </p:cNvSpPr>
              <p:nvPr/>
            </p:nvSpPr>
            <p:spPr bwMode="auto">
              <a:xfrm>
                <a:off x="3005" y="1857"/>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39" name="Rectangle 971"/>
              <p:cNvSpPr>
                <a:spLocks noChangeArrowheads="1"/>
              </p:cNvSpPr>
              <p:nvPr/>
            </p:nvSpPr>
            <p:spPr bwMode="auto">
              <a:xfrm>
                <a:off x="3005" y="1857"/>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0" name="Line 972"/>
              <p:cNvSpPr>
                <a:spLocks noChangeShapeType="1"/>
              </p:cNvSpPr>
              <p:nvPr/>
            </p:nvSpPr>
            <p:spPr bwMode="auto">
              <a:xfrm>
                <a:off x="3268" y="1852"/>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1" name="Rectangle 973"/>
              <p:cNvSpPr>
                <a:spLocks noChangeArrowheads="1"/>
              </p:cNvSpPr>
              <p:nvPr/>
            </p:nvSpPr>
            <p:spPr bwMode="auto">
              <a:xfrm>
                <a:off x="3268" y="1852"/>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2" name="Line 974"/>
              <p:cNvSpPr>
                <a:spLocks noChangeShapeType="1"/>
              </p:cNvSpPr>
              <p:nvPr/>
            </p:nvSpPr>
            <p:spPr bwMode="auto">
              <a:xfrm>
                <a:off x="3274"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3" name="Rectangle 975"/>
              <p:cNvSpPr>
                <a:spLocks noChangeArrowheads="1"/>
              </p:cNvSpPr>
              <p:nvPr/>
            </p:nvSpPr>
            <p:spPr bwMode="auto">
              <a:xfrm>
                <a:off x="3274"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4" name="Line 976"/>
              <p:cNvSpPr>
                <a:spLocks noChangeShapeType="1"/>
              </p:cNvSpPr>
              <p:nvPr/>
            </p:nvSpPr>
            <p:spPr bwMode="auto">
              <a:xfrm>
                <a:off x="3540"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5" name="Rectangle 977"/>
              <p:cNvSpPr>
                <a:spLocks noChangeArrowheads="1"/>
              </p:cNvSpPr>
              <p:nvPr/>
            </p:nvSpPr>
            <p:spPr bwMode="auto">
              <a:xfrm>
                <a:off x="3540"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6" name="Line 978"/>
              <p:cNvSpPr>
                <a:spLocks noChangeShapeType="1"/>
              </p:cNvSpPr>
              <p:nvPr/>
            </p:nvSpPr>
            <p:spPr bwMode="auto">
              <a:xfrm>
                <a:off x="3277" y="1852"/>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7" name="Rectangle 979"/>
              <p:cNvSpPr>
                <a:spLocks noChangeArrowheads="1"/>
              </p:cNvSpPr>
              <p:nvPr/>
            </p:nvSpPr>
            <p:spPr bwMode="auto">
              <a:xfrm>
                <a:off x="3277" y="1852"/>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8" name="Line 980"/>
              <p:cNvSpPr>
                <a:spLocks noChangeShapeType="1"/>
              </p:cNvSpPr>
              <p:nvPr/>
            </p:nvSpPr>
            <p:spPr bwMode="auto">
              <a:xfrm>
                <a:off x="3277" y="1857"/>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9" name="Rectangle 981"/>
              <p:cNvSpPr>
                <a:spLocks noChangeArrowheads="1"/>
              </p:cNvSpPr>
              <p:nvPr/>
            </p:nvSpPr>
            <p:spPr bwMode="auto">
              <a:xfrm>
                <a:off x="3277" y="1857"/>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0" name="Line 982"/>
              <p:cNvSpPr>
                <a:spLocks noChangeShapeType="1"/>
              </p:cNvSpPr>
              <p:nvPr/>
            </p:nvSpPr>
            <p:spPr bwMode="auto">
              <a:xfrm>
                <a:off x="3540" y="1852"/>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51" name="Rectangle 983"/>
              <p:cNvSpPr>
                <a:spLocks noChangeArrowheads="1"/>
              </p:cNvSpPr>
              <p:nvPr/>
            </p:nvSpPr>
            <p:spPr bwMode="auto">
              <a:xfrm>
                <a:off x="3540" y="1852"/>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2" name="Line 984"/>
              <p:cNvSpPr>
                <a:spLocks noChangeShapeType="1"/>
              </p:cNvSpPr>
              <p:nvPr/>
            </p:nvSpPr>
            <p:spPr bwMode="auto">
              <a:xfrm>
                <a:off x="3546"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53" name="Rectangle 985"/>
              <p:cNvSpPr>
                <a:spLocks noChangeArrowheads="1"/>
              </p:cNvSpPr>
              <p:nvPr/>
            </p:nvSpPr>
            <p:spPr bwMode="auto">
              <a:xfrm>
                <a:off x="3546"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4" name="Line 986"/>
              <p:cNvSpPr>
                <a:spLocks noChangeShapeType="1"/>
              </p:cNvSpPr>
              <p:nvPr/>
            </p:nvSpPr>
            <p:spPr bwMode="auto">
              <a:xfrm>
                <a:off x="3826"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55" name="Rectangle 987"/>
              <p:cNvSpPr>
                <a:spLocks noChangeArrowheads="1"/>
              </p:cNvSpPr>
              <p:nvPr/>
            </p:nvSpPr>
            <p:spPr bwMode="auto">
              <a:xfrm>
                <a:off x="3826"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6" name="Line 988"/>
              <p:cNvSpPr>
                <a:spLocks noChangeShapeType="1"/>
              </p:cNvSpPr>
              <p:nvPr/>
            </p:nvSpPr>
            <p:spPr bwMode="auto">
              <a:xfrm>
                <a:off x="3549" y="1852"/>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57" name="Rectangle 989"/>
              <p:cNvSpPr>
                <a:spLocks noChangeArrowheads="1"/>
              </p:cNvSpPr>
              <p:nvPr/>
            </p:nvSpPr>
            <p:spPr bwMode="auto">
              <a:xfrm>
                <a:off x="3549" y="1852"/>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8" name="Line 990"/>
              <p:cNvSpPr>
                <a:spLocks noChangeShapeType="1"/>
              </p:cNvSpPr>
              <p:nvPr/>
            </p:nvSpPr>
            <p:spPr bwMode="auto">
              <a:xfrm>
                <a:off x="3549" y="1857"/>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59" name="Rectangle 991"/>
              <p:cNvSpPr>
                <a:spLocks noChangeArrowheads="1"/>
              </p:cNvSpPr>
              <p:nvPr/>
            </p:nvSpPr>
            <p:spPr bwMode="auto">
              <a:xfrm>
                <a:off x="3549" y="1857"/>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0" name="Line 992"/>
              <p:cNvSpPr>
                <a:spLocks noChangeShapeType="1"/>
              </p:cNvSpPr>
              <p:nvPr/>
            </p:nvSpPr>
            <p:spPr bwMode="auto">
              <a:xfrm>
                <a:off x="3826" y="1852"/>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1" name="Rectangle 993"/>
              <p:cNvSpPr>
                <a:spLocks noChangeArrowheads="1"/>
              </p:cNvSpPr>
              <p:nvPr/>
            </p:nvSpPr>
            <p:spPr bwMode="auto">
              <a:xfrm>
                <a:off x="3826" y="1852"/>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2" name="Line 994"/>
              <p:cNvSpPr>
                <a:spLocks noChangeShapeType="1"/>
              </p:cNvSpPr>
              <p:nvPr/>
            </p:nvSpPr>
            <p:spPr bwMode="auto">
              <a:xfrm>
                <a:off x="3832"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3" name="Rectangle 995"/>
              <p:cNvSpPr>
                <a:spLocks noChangeArrowheads="1"/>
              </p:cNvSpPr>
              <p:nvPr/>
            </p:nvSpPr>
            <p:spPr bwMode="auto">
              <a:xfrm>
                <a:off x="3832"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4" name="Line 996"/>
              <p:cNvSpPr>
                <a:spLocks noChangeShapeType="1"/>
              </p:cNvSpPr>
              <p:nvPr/>
            </p:nvSpPr>
            <p:spPr bwMode="auto">
              <a:xfrm>
                <a:off x="2999" y="1160"/>
                <a:ext cx="0" cy="67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5" name="Rectangle 997"/>
              <p:cNvSpPr>
                <a:spLocks noChangeArrowheads="1"/>
              </p:cNvSpPr>
              <p:nvPr/>
            </p:nvSpPr>
            <p:spPr bwMode="auto">
              <a:xfrm>
                <a:off x="2999" y="1160"/>
                <a:ext cx="3" cy="67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6" name="Line 998"/>
              <p:cNvSpPr>
                <a:spLocks noChangeShapeType="1"/>
              </p:cNvSpPr>
              <p:nvPr/>
            </p:nvSpPr>
            <p:spPr bwMode="auto">
              <a:xfrm>
                <a:off x="2996" y="1852"/>
                <a:ext cx="0" cy="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7" name="Rectangle 999"/>
              <p:cNvSpPr>
                <a:spLocks noChangeArrowheads="1"/>
              </p:cNvSpPr>
              <p:nvPr/>
            </p:nvSpPr>
            <p:spPr bwMode="auto">
              <a:xfrm>
                <a:off x="2996" y="1852"/>
                <a:ext cx="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8" name="Line 1000"/>
              <p:cNvSpPr>
                <a:spLocks noChangeShapeType="1"/>
              </p:cNvSpPr>
              <p:nvPr/>
            </p:nvSpPr>
            <p:spPr bwMode="auto">
              <a:xfrm>
                <a:off x="3002"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9" name="Rectangle 1001"/>
              <p:cNvSpPr>
                <a:spLocks noChangeArrowheads="1"/>
              </p:cNvSpPr>
              <p:nvPr/>
            </p:nvSpPr>
            <p:spPr bwMode="auto">
              <a:xfrm>
                <a:off x="3002"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0" name="Line 1002"/>
              <p:cNvSpPr>
                <a:spLocks noChangeShapeType="1"/>
              </p:cNvSpPr>
              <p:nvPr/>
            </p:nvSpPr>
            <p:spPr bwMode="auto">
              <a:xfrm>
                <a:off x="3002"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71" name="Rectangle 1003"/>
              <p:cNvSpPr>
                <a:spLocks noChangeArrowheads="1"/>
              </p:cNvSpPr>
              <p:nvPr/>
            </p:nvSpPr>
            <p:spPr bwMode="auto">
              <a:xfrm>
                <a:off x="3002"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2" name="Line 1004"/>
              <p:cNvSpPr>
                <a:spLocks noChangeShapeType="1"/>
              </p:cNvSpPr>
              <p:nvPr/>
            </p:nvSpPr>
            <p:spPr bwMode="auto">
              <a:xfrm>
                <a:off x="2996" y="1933"/>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73" name="Rectangle 1005"/>
              <p:cNvSpPr>
                <a:spLocks noChangeArrowheads="1"/>
              </p:cNvSpPr>
              <p:nvPr/>
            </p:nvSpPr>
            <p:spPr bwMode="auto">
              <a:xfrm>
                <a:off x="2996" y="1933"/>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4" name="Line 1006"/>
              <p:cNvSpPr>
                <a:spLocks noChangeShapeType="1"/>
              </p:cNvSpPr>
              <p:nvPr/>
            </p:nvSpPr>
            <p:spPr bwMode="auto">
              <a:xfrm>
                <a:off x="3268"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75" name="Rectangle 1007"/>
              <p:cNvSpPr>
                <a:spLocks noChangeArrowheads="1"/>
              </p:cNvSpPr>
              <p:nvPr/>
            </p:nvSpPr>
            <p:spPr bwMode="auto">
              <a:xfrm>
                <a:off x="3268"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6" name="Line 1008"/>
              <p:cNvSpPr>
                <a:spLocks noChangeShapeType="1"/>
              </p:cNvSpPr>
              <p:nvPr/>
            </p:nvSpPr>
            <p:spPr bwMode="auto">
              <a:xfrm>
                <a:off x="3271" y="1249"/>
                <a:ext cx="0" cy="5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77" name="Rectangle 1009"/>
              <p:cNvSpPr>
                <a:spLocks noChangeArrowheads="1"/>
              </p:cNvSpPr>
              <p:nvPr/>
            </p:nvSpPr>
            <p:spPr bwMode="auto">
              <a:xfrm>
                <a:off x="3271" y="1249"/>
                <a:ext cx="3" cy="58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8" name="Line 1010"/>
              <p:cNvSpPr>
                <a:spLocks noChangeShapeType="1"/>
              </p:cNvSpPr>
              <p:nvPr/>
            </p:nvSpPr>
            <p:spPr bwMode="auto">
              <a:xfrm>
                <a:off x="3268"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79" name="Rectangle 1011"/>
              <p:cNvSpPr>
                <a:spLocks noChangeArrowheads="1"/>
              </p:cNvSpPr>
              <p:nvPr/>
            </p:nvSpPr>
            <p:spPr bwMode="auto">
              <a:xfrm>
                <a:off x="3268"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0" name="Line 1012"/>
              <p:cNvSpPr>
                <a:spLocks noChangeShapeType="1"/>
              </p:cNvSpPr>
              <p:nvPr/>
            </p:nvSpPr>
            <p:spPr bwMode="auto">
              <a:xfrm>
                <a:off x="3274"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81" name="Rectangle 1013"/>
              <p:cNvSpPr>
                <a:spLocks noChangeArrowheads="1"/>
              </p:cNvSpPr>
              <p:nvPr/>
            </p:nvSpPr>
            <p:spPr bwMode="auto">
              <a:xfrm>
                <a:off x="3274"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2" name="Line 1014"/>
              <p:cNvSpPr>
                <a:spLocks noChangeShapeType="1"/>
              </p:cNvSpPr>
              <p:nvPr/>
            </p:nvSpPr>
            <p:spPr bwMode="auto">
              <a:xfrm>
                <a:off x="3005" y="1927"/>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83" name="Rectangle 1015"/>
              <p:cNvSpPr>
                <a:spLocks noChangeArrowheads="1"/>
              </p:cNvSpPr>
              <p:nvPr/>
            </p:nvSpPr>
            <p:spPr bwMode="auto">
              <a:xfrm>
                <a:off x="3005" y="1927"/>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4" name="Line 1016"/>
              <p:cNvSpPr>
                <a:spLocks noChangeShapeType="1"/>
              </p:cNvSpPr>
              <p:nvPr/>
            </p:nvSpPr>
            <p:spPr bwMode="auto">
              <a:xfrm>
                <a:off x="3005" y="1933"/>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85" name="Rectangle 1017"/>
              <p:cNvSpPr>
                <a:spLocks noChangeArrowheads="1"/>
              </p:cNvSpPr>
              <p:nvPr/>
            </p:nvSpPr>
            <p:spPr bwMode="auto">
              <a:xfrm>
                <a:off x="3005" y="1933"/>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6" name="Line 1018"/>
              <p:cNvSpPr>
                <a:spLocks noChangeShapeType="1"/>
              </p:cNvSpPr>
              <p:nvPr/>
            </p:nvSpPr>
            <p:spPr bwMode="auto">
              <a:xfrm>
                <a:off x="3274"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87" name="Rectangle 1019"/>
              <p:cNvSpPr>
                <a:spLocks noChangeArrowheads="1"/>
              </p:cNvSpPr>
              <p:nvPr/>
            </p:nvSpPr>
            <p:spPr bwMode="auto">
              <a:xfrm>
                <a:off x="3274"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8" name="Line 1020"/>
              <p:cNvSpPr>
                <a:spLocks noChangeShapeType="1"/>
              </p:cNvSpPr>
              <p:nvPr/>
            </p:nvSpPr>
            <p:spPr bwMode="auto">
              <a:xfrm>
                <a:off x="3268" y="1933"/>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89" name="Rectangle 1021"/>
              <p:cNvSpPr>
                <a:spLocks noChangeArrowheads="1"/>
              </p:cNvSpPr>
              <p:nvPr/>
            </p:nvSpPr>
            <p:spPr bwMode="auto">
              <a:xfrm>
                <a:off x="3268" y="1933"/>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0" name="Line 1022"/>
              <p:cNvSpPr>
                <a:spLocks noChangeShapeType="1"/>
              </p:cNvSpPr>
              <p:nvPr/>
            </p:nvSpPr>
            <p:spPr bwMode="auto">
              <a:xfrm>
                <a:off x="3540"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91" name="Rectangle 1023"/>
              <p:cNvSpPr>
                <a:spLocks noChangeArrowheads="1"/>
              </p:cNvSpPr>
              <p:nvPr/>
            </p:nvSpPr>
            <p:spPr bwMode="auto">
              <a:xfrm>
                <a:off x="3540"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2" name="Rectangle 1024"/>
              <p:cNvSpPr>
                <a:spLocks noChangeArrowheads="1"/>
              </p:cNvSpPr>
              <p:nvPr/>
            </p:nvSpPr>
            <p:spPr bwMode="auto">
              <a:xfrm>
                <a:off x="3540" y="1160"/>
                <a:ext cx="6" cy="6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3" name="Line 1025"/>
              <p:cNvSpPr>
                <a:spLocks noChangeShapeType="1"/>
              </p:cNvSpPr>
              <p:nvPr/>
            </p:nvSpPr>
            <p:spPr bwMode="auto">
              <a:xfrm>
                <a:off x="3540"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94" name="Rectangle 1026"/>
              <p:cNvSpPr>
                <a:spLocks noChangeArrowheads="1"/>
              </p:cNvSpPr>
              <p:nvPr/>
            </p:nvSpPr>
            <p:spPr bwMode="auto">
              <a:xfrm>
                <a:off x="3540"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5" name="Line 1027"/>
              <p:cNvSpPr>
                <a:spLocks noChangeShapeType="1"/>
              </p:cNvSpPr>
              <p:nvPr/>
            </p:nvSpPr>
            <p:spPr bwMode="auto">
              <a:xfrm>
                <a:off x="3546"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96" name="Rectangle 1028"/>
              <p:cNvSpPr>
                <a:spLocks noChangeArrowheads="1"/>
              </p:cNvSpPr>
              <p:nvPr/>
            </p:nvSpPr>
            <p:spPr bwMode="auto">
              <a:xfrm>
                <a:off x="3546"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7" name="Line 1029"/>
              <p:cNvSpPr>
                <a:spLocks noChangeShapeType="1"/>
              </p:cNvSpPr>
              <p:nvPr/>
            </p:nvSpPr>
            <p:spPr bwMode="auto">
              <a:xfrm>
                <a:off x="3277" y="1927"/>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98" name="Rectangle 1030"/>
              <p:cNvSpPr>
                <a:spLocks noChangeArrowheads="1"/>
              </p:cNvSpPr>
              <p:nvPr/>
            </p:nvSpPr>
            <p:spPr bwMode="auto">
              <a:xfrm>
                <a:off x="3277" y="1927"/>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9" name="Line 1031"/>
              <p:cNvSpPr>
                <a:spLocks noChangeShapeType="1"/>
              </p:cNvSpPr>
              <p:nvPr/>
            </p:nvSpPr>
            <p:spPr bwMode="auto">
              <a:xfrm>
                <a:off x="3277" y="1933"/>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00" name="Rectangle 1032"/>
              <p:cNvSpPr>
                <a:spLocks noChangeArrowheads="1"/>
              </p:cNvSpPr>
              <p:nvPr/>
            </p:nvSpPr>
            <p:spPr bwMode="auto">
              <a:xfrm>
                <a:off x="3277" y="1933"/>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1" name="Line 1033"/>
              <p:cNvSpPr>
                <a:spLocks noChangeShapeType="1"/>
              </p:cNvSpPr>
              <p:nvPr/>
            </p:nvSpPr>
            <p:spPr bwMode="auto">
              <a:xfrm>
                <a:off x="3546"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02" name="Rectangle 1034"/>
              <p:cNvSpPr>
                <a:spLocks noChangeArrowheads="1"/>
              </p:cNvSpPr>
              <p:nvPr/>
            </p:nvSpPr>
            <p:spPr bwMode="auto">
              <a:xfrm>
                <a:off x="3546"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3" name="Line 1035"/>
              <p:cNvSpPr>
                <a:spLocks noChangeShapeType="1"/>
              </p:cNvSpPr>
              <p:nvPr/>
            </p:nvSpPr>
            <p:spPr bwMode="auto">
              <a:xfrm>
                <a:off x="3540" y="1933"/>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04" name="Rectangle 1036"/>
              <p:cNvSpPr>
                <a:spLocks noChangeArrowheads="1"/>
              </p:cNvSpPr>
              <p:nvPr/>
            </p:nvSpPr>
            <p:spPr bwMode="auto">
              <a:xfrm>
                <a:off x="3540" y="1933"/>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5" name="Line 1037"/>
              <p:cNvSpPr>
                <a:spLocks noChangeShapeType="1"/>
              </p:cNvSpPr>
              <p:nvPr/>
            </p:nvSpPr>
            <p:spPr bwMode="auto">
              <a:xfrm>
                <a:off x="3826"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06" name="Rectangle 1038"/>
              <p:cNvSpPr>
                <a:spLocks noChangeArrowheads="1"/>
              </p:cNvSpPr>
              <p:nvPr/>
            </p:nvSpPr>
            <p:spPr bwMode="auto">
              <a:xfrm>
                <a:off x="3826"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7" name="Line 1039"/>
              <p:cNvSpPr>
                <a:spLocks noChangeShapeType="1"/>
              </p:cNvSpPr>
              <p:nvPr/>
            </p:nvSpPr>
            <p:spPr bwMode="auto">
              <a:xfrm>
                <a:off x="3829" y="1249"/>
                <a:ext cx="0" cy="5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08" name="Rectangle 1040"/>
              <p:cNvSpPr>
                <a:spLocks noChangeArrowheads="1"/>
              </p:cNvSpPr>
              <p:nvPr/>
            </p:nvSpPr>
            <p:spPr bwMode="auto">
              <a:xfrm>
                <a:off x="3829" y="1249"/>
                <a:ext cx="3" cy="58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9" name="Line 1041"/>
              <p:cNvSpPr>
                <a:spLocks noChangeShapeType="1"/>
              </p:cNvSpPr>
              <p:nvPr/>
            </p:nvSpPr>
            <p:spPr bwMode="auto">
              <a:xfrm>
                <a:off x="3826"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0" name="Rectangle 1042"/>
              <p:cNvSpPr>
                <a:spLocks noChangeArrowheads="1"/>
              </p:cNvSpPr>
              <p:nvPr/>
            </p:nvSpPr>
            <p:spPr bwMode="auto">
              <a:xfrm>
                <a:off x="3826"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1" name="Line 1043"/>
              <p:cNvSpPr>
                <a:spLocks noChangeShapeType="1"/>
              </p:cNvSpPr>
              <p:nvPr/>
            </p:nvSpPr>
            <p:spPr bwMode="auto">
              <a:xfrm>
                <a:off x="3832"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2" name="Rectangle 1044"/>
              <p:cNvSpPr>
                <a:spLocks noChangeArrowheads="1"/>
              </p:cNvSpPr>
              <p:nvPr/>
            </p:nvSpPr>
            <p:spPr bwMode="auto">
              <a:xfrm>
                <a:off x="3832"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3" name="Line 1045"/>
              <p:cNvSpPr>
                <a:spLocks noChangeShapeType="1"/>
              </p:cNvSpPr>
              <p:nvPr/>
            </p:nvSpPr>
            <p:spPr bwMode="auto">
              <a:xfrm>
                <a:off x="3549" y="1927"/>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4" name="Rectangle 1046"/>
              <p:cNvSpPr>
                <a:spLocks noChangeArrowheads="1"/>
              </p:cNvSpPr>
              <p:nvPr/>
            </p:nvSpPr>
            <p:spPr bwMode="auto">
              <a:xfrm>
                <a:off x="3549" y="1927"/>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5" name="Line 1047"/>
              <p:cNvSpPr>
                <a:spLocks noChangeShapeType="1"/>
              </p:cNvSpPr>
              <p:nvPr/>
            </p:nvSpPr>
            <p:spPr bwMode="auto">
              <a:xfrm>
                <a:off x="3549" y="1933"/>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6" name="Rectangle 1048"/>
              <p:cNvSpPr>
                <a:spLocks noChangeArrowheads="1"/>
              </p:cNvSpPr>
              <p:nvPr/>
            </p:nvSpPr>
            <p:spPr bwMode="auto">
              <a:xfrm>
                <a:off x="3549" y="1933"/>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7" name="Line 1049"/>
              <p:cNvSpPr>
                <a:spLocks noChangeShapeType="1"/>
              </p:cNvSpPr>
              <p:nvPr/>
            </p:nvSpPr>
            <p:spPr bwMode="auto">
              <a:xfrm>
                <a:off x="3832"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8" name="Rectangle 1050"/>
              <p:cNvSpPr>
                <a:spLocks noChangeArrowheads="1"/>
              </p:cNvSpPr>
              <p:nvPr/>
            </p:nvSpPr>
            <p:spPr bwMode="auto">
              <a:xfrm>
                <a:off x="3832"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9" name="Line 1051"/>
              <p:cNvSpPr>
                <a:spLocks noChangeShapeType="1"/>
              </p:cNvSpPr>
              <p:nvPr/>
            </p:nvSpPr>
            <p:spPr bwMode="auto">
              <a:xfrm>
                <a:off x="3826" y="1933"/>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20" name="Rectangle 1052"/>
              <p:cNvSpPr>
                <a:spLocks noChangeArrowheads="1"/>
              </p:cNvSpPr>
              <p:nvPr/>
            </p:nvSpPr>
            <p:spPr bwMode="auto">
              <a:xfrm>
                <a:off x="3826" y="1933"/>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1" name="Rectangle 1053"/>
              <p:cNvSpPr>
                <a:spLocks noChangeArrowheads="1"/>
              </p:cNvSpPr>
              <p:nvPr/>
            </p:nvSpPr>
            <p:spPr bwMode="auto">
              <a:xfrm>
                <a:off x="4112" y="1160"/>
                <a:ext cx="6" cy="6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2" name="Line 1054"/>
              <p:cNvSpPr>
                <a:spLocks noChangeShapeType="1"/>
              </p:cNvSpPr>
              <p:nvPr/>
            </p:nvSpPr>
            <p:spPr bwMode="auto">
              <a:xfrm>
                <a:off x="4112"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23" name="Rectangle 1055"/>
              <p:cNvSpPr>
                <a:spLocks noChangeArrowheads="1"/>
              </p:cNvSpPr>
              <p:nvPr/>
            </p:nvSpPr>
            <p:spPr bwMode="auto">
              <a:xfrm>
                <a:off x="4112"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4" name="Line 1056"/>
              <p:cNvSpPr>
                <a:spLocks noChangeShapeType="1"/>
              </p:cNvSpPr>
              <p:nvPr/>
            </p:nvSpPr>
            <p:spPr bwMode="auto">
              <a:xfrm>
                <a:off x="4118" y="1852"/>
                <a:ext cx="0" cy="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25" name="Rectangle 1057"/>
              <p:cNvSpPr>
                <a:spLocks noChangeArrowheads="1"/>
              </p:cNvSpPr>
              <p:nvPr/>
            </p:nvSpPr>
            <p:spPr bwMode="auto">
              <a:xfrm>
                <a:off x="4118" y="1852"/>
                <a:ext cx="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6" name="Rectangle 1058"/>
              <p:cNvSpPr>
                <a:spLocks noChangeArrowheads="1"/>
              </p:cNvSpPr>
              <p:nvPr/>
            </p:nvSpPr>
            <p:spPr bwMode="auto">
              <a:xfrm>
                <a:off x="2800" y="1154"/>
                <a:ext cx="6" cy="68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7" name="Line 1059"/>
              <p:cNvSpPr>
                <a:spLocks noChangeShapeType="1"/>
              </p:cNvSpPr>
              <p:nvPr/>
            </p:nvSpPr>
            <p:spPr bwMode="auto">
              <a:xfrm>
                <a:off x="2996"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28" name="Rectangle 1060"/>
              <p:cNvSpPr>
                <a:spLocks noChangeArrowheads="1"/>
              </p:cNvSpPr>
              <p:nvPr/>
            </p:nvSpPr>
            <p:spPr bwMode="auto">
              <a:xfrm>
                <a:off x="2996"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9" name="Line 1061"/>
              <p:cNvSpPr>
                <a:spLocks noChangeShapeType="1"/>
              </p:cNvSpPr>
              <p:nvPr/>
            </p:nvSpPr>
            <p:spPr bwMode="auto">
              <a:xfrm>
                <a:off x="3002"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30" name="Rectangle 1062"/>
              <p:cNvSpPr>
                <a:spLocks noChangeArrowheads="1"/>
              </p:cNvSpPr>
              <p:nvPr/>
            </p:nvSpPr>
            <p:spPr bwMode="auto">
              <a:xfrm>
                <a:off x="3002"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1" name="Line 1063"/>
              <p:cNvSpPr>
                <a:spLocks noChangeShapeType="1"/>
              </p:cNvSpPr>
              <p:nvPr/>
            </p:nvSpPr>
            <p:spPr bwMode="auto">
              <a:xfrm>
                <a:off x="3540"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32" name="Rectangle 1064"/>
              <p:cNvSpPr>
                <a:spLocks noChangeArrowheads="1"/>
              </p:cNvSpPr>
              <p:nvPr/>
            </p:nvSpPr>
            <p:spPr bwMode="auto">
              <a:xfrm>
                <a:off x="3540"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3" name="Line 1065"/>
              <p:cNvSpPr>
                <a:spLocks noChangeShapeType="1"/>
              </p:cNvSpPr>
              <p:nvPr/>
            </p:nvSpPr>
            <p:spPr bwMode="auto">
              <a:xfrm>
                <a:off x="3546"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34" name="Rectangle 1066"/>
              <p:cNvSpPr>
                <a:spLocks noChangeArrowheads="1"/>
              </p:cNvSpPr>
              <p:nvPr/>
            </p:nvSpPr>
            <p:spPr bwMode="auto">
              <a:xfrm>
                <a:off x="3546"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5" name="Line 1067"/>
              <p:cNvSpPr>
                <a:spLocks noChangeShapeType="1"/>
              </p:cNvSpPr>
              <p:nvPr/>
            </p:nvSpPr>
            <p:spPr bwMode="auto">
              <a:xfrm>
                <a:off x="4112"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36" name="Rectangle 1068"/>
              <p:cNvSpPr>
                <a:spLocks noChangeArrowheads="1"/>
              </p:cNvSpPr>
              <p:nvPr/>
            </p:nvSpPr>
            <p:spPr bwMode="auto">
              <a:xfrm>
                <a:off x="4112"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7" name="Line 1069"/>
              <p:cNvSpPr>
                <a:spLocks noChangeShapeType="1"/>
              </p:cNvSpPr>
              <p:nvPr/>
            </p:nvSpPr>
            <p:spPr bwMode="auto">
              <a:xfrm>
                <a:off x="4118"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38" name="Rectangle 1070"/>
              <p:cNvSpPr>
                <a:spLocks noChangeArrowheads="1"/>
              </p:cNvSpPr>
              <p:nvPr/>
            </p:nvSpPr>
            <p:spPr bwMode="auto">
              <a:xfrm>
                <a:off x="4118"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9" name="Line 1071"/>
              <p:cNvSpPr>
                <a:spLocks noChangeShapeType="1"/>
              </p:cNvSpPr>
              <p:nvPr/>
            </p:nvSpPr>
            <p:spPr bwMode="auto">
              <a:xfrm>
                <a:off x="3268"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40" name="Rectangle 1072"/>
              <p:cNvSpPr>
                <a:spLocks noChangeArrowheads="1"/>
              </p:cNvSpPr>
              <p:nvPr/>
            </p:nvSpPr>
            <p:spPr bwMode="auto">
              <a:xfrm>
                <a:off x="3268"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41" name="Line 1073"/>
              <p:cNvSpPr>
                <a:spLocks noChangeShapeType="1"/>
              </p:cNvSpPr>
              <p:nvPr/>
            </p:nvSpPr>
            <p:spPr bwMode="auto">
              <a:xfrm>
                <a:off x="3274"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42" name="Rectangle 1074"/>
              <p:cNvSpPr>
                <a:spLocks noChangeArrowheads="1"/>
              </p:cNvSpPr>
              <p:nvPr/>
            </p:nvSpPr>
            <p:spPr bwMode="auto">
              <a:xfrm>
                <a:off x="3274"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43" name="Line 1075"/>
              <p:cNvSpPr>
                <a:spLocks noChangeShapeType="1"/>
              </p:cNvSpPr>
              <p:nvPr/>
            </p:nvSpPr>
            <p:spPr bwMode="auto">
              <a:xfrm>
                <a:off x="3826"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44" name="Rectangle 1076"/>
              <p:cNvSpPr>
                <a:spLocks noChangeArrowheads="1"/>
              </p:cNvSpPr>
              <p:nvPr/>
            </p:nvSpPr>
            <p:spPr bwMode="auto">
              <a:xfrm>
                <a:off x="3826"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45" name="Line 1077"/>
              <p:cNvSpPr>
                <a:spLocks noChangeShapeType="1"/>
              </p:cNvSpPr>
              <p:nvPr/>
            </p:nvSpPr>
            <p:spPr bwMode="auto">
              <a:xfrm>
                <a:off x="3832"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46" name="Rectangle 1078"/>
              <p:cNvSpPr>
                <a:spLocks noChangeArrowheads="1"/>
              </p:cNvSpPr>
              <p:nvPr/>
            </p:nvSpPr>
            <p:spPr bwMode="auto">
              <a:xfrm>
                <a:off x="3832"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47" name="Line 1079"/>
              <p:cNvSpPr>
                <a:spLocks noChangeShapeType="1"/>
              </p:cNvSpPr>
              <p:nvPr/>
            </p:nvSpPr>
            <p:spPr bwMode="auto">
              <a:xfrm>
                <a:off x="3002"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48" name="Rectangle 1080"/>
              <p:cNvSpPr>
                <a:spLocks noChangeArrowheads="1"/>
              </p:cNvSpPr>
              <p:nvPr/>
            </p:nvSpPr>
            <p:spPr bwMode="auto">
              <a:xfrm>
                <a:off x="3002"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49" name="Line 1081"/>
              <p:cNvSpPr>
                <a:spLocks noChangeShapeType="1"/>
              </p:cNvSpPr>
              <p:nvPr/>
            </p:nvSpPr>
            <p:spPr bwMode="auto">
              <a:xfrm>
                <a:off x="2996" y="1927"/>
                <a:ext cx="1" cy="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50" name="Rectangle 1082"/>
              <p:cNvSpPr>
                <a:spLocks noChangeArrowheads="1"/>
              </p:cNvSpPr>
              <p:nvPr/>
            </p:nvSpPr>
            <p:spPr bwMode="auto">
              <a:xfrm>
                <a:off x="2996" y="1927"/>
                <a:ext cx="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1" name="Line 1083"/>
              <p:cNvSpPr>
                <a:spLocks noChangeShapeType="1"/>
              </p:cNvSpPr>
              <p:nvPr/>
            </p:nvSpPr>
            <p:spPr bwMode="auto">
              <a:xfrm>
                <a:off x="3274"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899" name="Rectangle 1085"/>
            <p:cNvSpPr>
              <a:spLocks noChangeArrowheads="1"/>
            </p:cNvSpPr>
            <p:nvPr/>
          </p:nvSpPr>
          <p:spPr bwMode="auto">
            <a:xfrm>
              <a:off x="3274"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00" name="Line 1086"/>
            <p:cNvSpPr>
              <a:spLocks noChangeShapeType="1"/>
            </p:cNvSpPr>
            <p:nvPr/>
          </p:nvSpPr>
          <p:spPr bwMode="auto">
            <a:xfrm>
              <a:off x="3268"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01" name="Rectangle 1087"/>
            <p:cNvSpPr>
              <a:spLocks noChangeArrowheads="1"/>
            </p:cNvSpPr>
            <p:nvPr/>
          </p:nvSpPr>
          <p:spPr bwMode="auto">
            <a:xfrm>
              <a:off x="3268"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02" name="Line 1088"/>
            <p:cNvSpPr>
              <a:spLocks noChangeShapeType="1"/>
            </p:cNvSpPr>
            <p:nvPr/>
          </p:nvSpPr>
          <p:spPr bwMode="auto">
            <a:xfrm>
              <a:off x="3546"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03" name="Rectangle 1089"/>
            <p:cNvSpPr>
              <a:spLocks noChangeArrowheads="1"/>
            </p:cNvSpPr>
            <p:nvPr/>
          </p:nvSpPr>
          <p:spPr bwMode="auto">
            <a:xfrm>
              <a:off x="3546"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04" name="Line 1090"/>
            <p:cNvSpPr>
              <a:spLocks noChangeShapeType="1"/>
            </p:cNvSpPr>
            <p:nvPr/>
          </p:nvSpPr>
          <p:spPr bwMode="auto">
            <a:xfrm>
              <a:off x="3540"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05" name="Rectangle 1091"/>
            <p:cNvSpPr>
              <a:spLocks noChangeArrowheads="1"/>
            </p:cNvSpPr>
            <p:nvPr/>
          </p:nvSpPr>
          <p:spPr bwMode="auto">
            <a:xfrm>
              <a:off x="3540"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06" name="Line 1092"/>
            <p:cNvSpPr>
              <a:spLocks noChangeShapeType="1"/>
            </p:cNvSpPr>
            <p:nvPr/>
          </p:nvSpPr>
          <p:spPr bwMode="auto">
            <a:xfrm>
              <a:off x="3832"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07" name="Rectangle 1093"/>
            <p:cNvSpPr>
              <a:spLocks noChangeArrowheads="1"/>
            </p:cNvSpPr>
            <p:nvPr/>
          </p:nvSpPr>
          <p:spPr bwMode="auto">
            <a:xfrm>
              <a:off x="3832"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08" name="Line 1094"/>
            <p:cNvSpPr>
              <a:spLocks noChangeShapeType="1"/>
            </p:cNvSpPr>
            <p:nvPr/>
          </p:nvSpPr>
          <p:spPr bwMode="auto">
            <a:xfrm>
              <a:off x="3826"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09" name="Rectangle 1095"/>
            <p:cNvSpPr>
              <a:spLocks noChangeArrowheads="1"/>
            </p:cNvSpPr>
            <p:nvPr/>
          </p:nvSpPr>
          <p:spPr bwMode="auto">
            <a:xfrm>
              <a:off x="3826"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0" name="Line 1096"/>
            <p:cNvSpPr>
              <a:spLocks noChangeShapeType="1"/>
            </p:cNvSpPr>
            <p:nvPr/>
          </p:nvSpPr>
          <p:spPr bwMode="auto">
            <a:xfrm>
              <a:off x="4118" y="1927"/>
              <a:ext cx="1" cy="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11" name="Rectangle 1097"/>
            <p:cNvSpPr>
              <a:spLocks noChangeArrowheads="1"/>
            </p:cNvSpPr>
            <p:nvPr/>
          </p:nvSpPr>
          <p:spPr bwMode="auto">
            <a:xfrm>
              <a:off x="4118" y="1927"/>
              <a:ext cx="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2" name="Line 1098"/>
            <p:cNvSpPr>
              <a:spLocks noChangeShapeType="1"/>
            </p:cNvSpPr>
            <p:nvPr/>
          </p:nvSpPr>
          <p:spPr bwMode="auto">
            <a:xfrm>
              <a:off x="4112"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13" name="Rectangle 1099"/>
            <p:cNvSpPr>
              <a:spLocks noChangeArrowheads="1"/>
            </p:cNvSpPr>
            <p:nvPr/>
          </p:nvSpPr>
          <p:spPr bwMode="auto">
            <a:xfrm>
              <a:off x="4112"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4" name="Rectangle 1100"/>
            <p:cNvSpPr>
              <a:spLocks noChangeArrowheads="1"/>
            </p:cNvSpPr>
            <p:nvPr/>
          </p:nvSpPr>
          <p:spPr bwMode="auto">
            <a:xfrm>
              <a:off x="2806" y="1154"/>
              <a:ext cx="131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5" name="Line 1101"/>
            <p:cNvSpPr>
              <a:spLocks noChangeShapeType="1"/>
            </p:cNvSpPr>
            <p:nvPr/>
          </p:nvSpPr>
          <p:spPr bwMode="auto">
            <a:xfrm>
              <a:off x="3546" y="1247"/>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16" name="Rectangle 1102"/>
            <p:cNvSpPr>
              <a:spLocks noChangeArrowheads="1"/>
            </p:cNvSpPr>
            <p:nvPr/>
          </p:nvSpPr>
          <p:spPr bwMode="auto">
            <a:xfrm>
              <a:off x="3546" y="1247"/>
              <a:ext cx="566"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7" name="Line 1103"/>
            <p:cNvSpPr>
              <a:spLocks noChangeShapeType="1"/>
            </p:cNvSpPr>
            <p:nvPr/>
          </p:nvSpPr>
          <p:spPr bwMode="auto">
            <a:xfrm>
              <a:off x="3546" y="1336"/>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18" name="Rectangle 1104"/>
            <p:cNvSpPr>
              <a:spLocks noChangeArrowheads="1"/>
            </p:cNvSpPr>
            <p:nvPr/>
          </p:nvSpPr>
          <p:spPr bwMode="auto">
            <a:xfrm>
              <a:off x="3546" y="1336"/>
              <a:ext cx="56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9" name="Line 1105"/>
            <p:cNvSpPr>
              <a:spLocks noChangeShapeType="1"/>
            </p:cNvSpPr>
            <p:nvPr/>
          </p:nvSpPr>
          <p:spPr bwMode="auto">
            <a:xfrm>
              <a:off x="3546" y="1392"/>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20" name="Rectangle 1106"/>
            <p:cNvSpPr>
              <a:spLocks noChangeArrowheads="1"/>
            </p:cNvSpPr>
            <p:nvPr/>
          </p:nvSpPr>
          <p:spPr bwMode="auto">
            <a:xfrm>
              <a:off x="3546" y="1392"/>
              <a:ext cx="56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1" name="Line 1107"/>
            <p:cNvSpPr>
              <a:spLocks noChangeShapeType="1"/>
            </p:cNvSpPr>
            <p:nvPr/>
          </p:nvSpPr>
          <p:spPr bwMode="auto">
            <a:xfrm>
              <a:off x="3546" y="1448"/>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22" name="Rectangle 1108"/>
            <p:cNvSpPr>
              <a:spLocks noChangeArrowheads="1"/>
            </p:cNvSpPr>
            <p:nvPr/>
          </p:nvSpPr>
          <p:spPr bwMode="auto">
            <a:xfrm>
              <a:off x="3546" y="1448"/>
              <a:ext cx="56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3" name="Line 1109"/>
            <p:cNvSpPr>
              <a:spLocks noChangeShapeType="1"/>
            </p:cNvSpPr>
            <p:nvPr/>
          </p:nvSpPr>
          <p:spPr bwMode="auto">
            <a:xfrm>
              <a:off x="3546" y="1504"/>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24" name="Rectangle 1110"/>
            <p:cNvSpPr>
              <a:spLocks noChangeArrowheads="1"/>
            </p:cNvSpPr>
            <p:nvPr/>
          </p:nvSpPr>
          <p:spPr bwMode="auto">
            <a:xfrm>
              <a:off x="3546" y="1504"/>
              <a:ext cx="56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5" name="Line 1111"/>
            <p:cNvSpPr>
              <a:spLocks noChangeShapeType="1"/>
            </p:cNvSpPr>
            <p:nvPr/>
          </p:nvSpPr>
          <p:spPr bwMode="auto">
            <a:xfrm>
              <a:off x="3546" y="1560"/>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26" name="Rectangle 1112"/>
            <p:cNvSpPr>
              <a:spLocks noChangeArrowheads="1"/>
            </p:cNvSpPr>
            <p:nvPr/>
          </p:nvSpPr>
          <p:spPr bwMode="auto">
            <a:xfrm>
              <a:off x="3546" y="1560"/>
              <a:ext cx="56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7" name="Line 1113"/>
            <p:cNvSpPr>
              <a:spLocks noChangeShapeType="1"/>
            </p:cNvSpPr>
            <p:nvPr/>
          </p:nvSpPr>
          <p:spPr bwMode="auto">
            <a:xfrm>
              <a:off x="3546" y="1616"/>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28" name="Rectangle 1114"/>
            <p:cNvSpPr>
              <a:spLocks noChangeArrowheads="1"/>
            </p:cNvSpPr>
            <p:nvPr/>
          </p:nvSpPr>
          <p:spPr bwMode="auto">
            <a:xfrm>
              <a:off x="3546" y="1616"/>
              <a:ext cx="56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9" name="Line 1115"/>
            <p:cNvSpPr>
              <a:spLocks noChangeShapeType="1"/>
            </p:cNvSpPr>
            <p:nvPr/>
          </p:nvSpPr>
          <p:spPr bwMode="auto">
            <a:xfrm>
              <a:off x="3546" y="1673"/>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30" name="Rectangle 1116"/>
            <p:cNvSpPr>
              <a:spLocks noChangeArrowheads="1"/>
            </p:cNvSpPr>
            <p:nvPr/>
          </p:nvSpPr>
          <p:spPr bwMode="auto">
            <a:xfrm>
              <a:off x="3546" y="1673"/>
              <a:ext cx="566"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31" name="Line 1117"/>
            <p:cNvSpPr>
              <a:spLocks noChangeShapeType="1"/>
            </p:cNvSpPr>
            <p:nvPr/>
          </p:nvSpPr>
          <p:spPr bwMode="auto">
            <a:xfrm>
              <a:off x="3546" y="1729"/>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32" name="Rectangle 1118"/>
            <p:cNvSpPr>
              <a:spLocks noChangeArrowheads="1"/>
            </p:cNvSpPr>
            <p:nvPr/>
          </p:nvSpPr>
          <p:spPr bwMode="auto">
            <a:xfrm>
              <a:off x="3546" y="1729"/>
              <a:ext cx="566"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33" name="Line 1119"/>
            <p:cNvSpPr>
              <a:spLocks noChangeShapeType="1"/>
            </p:cNvSpPr>
            <p:nvPr/>
          </p:nvSpPr>
          <p:spPr bwMode="auto">
            <a:xfrm>
              <a:off x="3546" y="1785"/>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34" name="Rectangle 1120"/>
            <p:cNvSpPr>
              <a:spLocks noChangeArrowheads="1"/>
            </p:cNvSpPr>
            <p:nvPr/>
          </p:nvSpPr>
          <p:spPr bwMode="auto">
            <a:xfrm>
              <a:off x="3546" y="1785"/>
              <a:ext cx="566"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35" name="Rectangle 1121"/>
            <p:cNvSpPr>
              <a:spLocks noChangeArrowheads="1"/>
            </p:cNvSpPr>
            <p:nvPr/>
          </p:nvSpPr>
          <p:spPr bwMode="auto">
            <a:xfrm>
              <a:off x="2806" y="1838"/>
              <a:ext cx="1312"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36" name="Line 1122"/>
            <p:cNvSpPr>
              <a:spLocks noChangeShapeType="1"/>
            </p:cNvSpPr>
            <p:nvPr/>
          </p:nvSpPr>
          <p:spPr bwMode="auto">
            <a:xfrm>
              <a:off x="4112"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37" name="Rectangle 1123"/>
            <p:cNvSpPr>
              <a:spLocks noChangeArrowheads="1"/>
            </p:cNvSpPr>
            <p:nvPr/>
          </p:nvSpPr>
          <p:spPr bwMode="auto">
            <a:xfrm>
              <a:off x="4112"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38" name="Line 1124"/>
            <p:cNvSpPr>
              <a:spLocks noChangeShapeType="1"/>
            </p:cNvSpPr>
            <p:nvPr/>
          </p:nvSpPr>
          <p:spPr bwMode="auto">
            <a:xfrm>
              <a:off x="4112" y="1852"/>
              <a:ext cx="6" cy="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39" name="Rectangle 1125"/>
            <p:cNvSpPr>
              <a:spLocks noChangeArrowheads="1"/>
            </p:cNvSpPr>
            <p:nvPr/>
          </p:nvSpPr>
          <p:spPr bwMode="auto">
            <a:xfrm>
              <a:off x="4112" y="1852"/>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40" name="Line 1126"/>
            <p:cNvSpPr>
              <a:spLocks noChangeShapeType="1"/>
            </p:cNvSpPr>
            <p:nvPr/>
          </p:nvSpPr>
          <p:spPr bwMode="auto">
            <a:xfrm>
              <a:off x="3835" y="1852"/>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41" name="Rectangle 1127"/>
            <p:cNvSpPr>
              <a:spLocks noChangeArrowheads="1"/>
            </p:cNvSpPr>
            <p:nvPr/>
          </p:nvSpPr>
          <p:spPr bwMode="auto">
            <a:xfrm>
              <a:off x="3835" y="1852"/>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42" name="Line 1128"/>
            <p:cNvSpPr>
              <a:spLocks noChangeShapeType="1"/>
            </p:cNvSpPr>
            <p:nvPr/>
          </p:nvSpPr>
          <p:spPr bwMode="auto">
            <a:xfrm>
              <a:off x="3835" y="1857"/>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43" name="Rectangle 1129"/>
            <p:cNvSpPr>
              <a:spLocks noChangeArrowheads="1"/>
            </p:cNvSpPr>
            <p:nvPr/>
          </p:nvSpPr>
          <p:spPr bwMode="auto">
            <a:xfrm>
              <a:off x="3835" y="1857"/>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44" name="Line 1130"/>
            <p:cNvSpPr>
              <a:spLocks noChangeShapeType="1"/>
            </p:cNvSpPr>
            <p:nvPr/>
          </p:nvSpPr>
          <p:spPr bwMode="auto">
            <a:xfrm>
              <a:off x="4112" y="1933"/>
              <a:ext cx="6" cy="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45" name="Rectangle 1131"/>
            <p:cNvSpPr>
              <a:spLocks noChangeArrowheads="1"/>
            </p:cNvSpPr>
            <p:nvPr/>
          </p:nvSpPr>
          <p:spPr bwMode="auto">
            <a:xfrm>
              <a:off x="4112" y="1933"/>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46" name="Line 1132"/>
            <p:cNvSpPr>
              <a:spLocks noChangeShapeType="1"/>
            </p:cNvSpPr>
            <p:nvPr/>
          </p:nvSpPr>
          <p:spPr bwMode="auto">
            <a:xfrm>
              <a:off x="4112"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47" name="Rectangle 1133"/>
            <p:cNvSpPr>
              <a:spLocks noChangeArrowheads="1"/>
            </p:cNvSpPr>
            <p:nvPr/>
          </p:nvSpPr>
          <p:spPr bwMode="auto">
            <a:xfrm>
              <a:off x="4112"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48" name="Line 1134"/>
            <p:cNvSpPr>
              <a:spLocks noChangeShapeType="1"/>
            </p:cNvSpPr>
            <p:nvPr/>
          </p:nvSpPr>
          <p:spPr bwMode="auto">
            <a:xfrm>
              <a:off x="3835" y="1927"/>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49" name="Rectangle 1135"/>
            <p:cNvSpPr>
              <a:spLocks noChangeArrowheads="1"/>
            </p:cNvSpPr>
            <p:nvPr/>
          </p:nvSpPr>
          <p:spPr bwMode="auto">
            <a:xfrm>
              <a:off x="3835" y="1927"/>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50" name="Line 1136"/>
            <p:cNvSpPr>
              <a:spLocks noChangeShapeType="1"/>
            </p:cNvSpPr>
            <p:nvPr/>
          </p:nvSpPr>
          <p:spPr bwMode="auto">
            <a:xfrm>
              <a:off x="3835" y="1933"/>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51" name="Rectangle 1137"/>
            <p:cNvSpPr>
              <a:spLocks noChangeArrowheads="1"/>
            </p:cNvSpPr>
            <p:nvPr/>
          </p:nvSpPr>
          <p:spPr bwMode="auto">
            <a:xfrm>
              <a:off x="3835" y="1933"/>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154" name="Group 1140"/>
          <p:cNvGrpSpPr>
            <a:grpSpLocks noChangeAspect="1"/>
          </p:cNvGrpSpPr>
          <p:nvPr/>
        </p:nvGrpSpPr>
        <p:grpSpPr bwMode="auto">
          <a:xfrm>
            <a:off x="6911975" y="2817813"/>
            <a:ext cx="1393825" cy="254000"/>
            <a:chOff x="4354" y="1775"/>
            <a:chExt cx="878" cy="160"/>
          </a:xfrm>
        </p:grpSpPr>
        <p:sp>
          <p:nvSpPr>
            <p:cNvPr id="2155" name="AutoShape 1139"/>
            <p:cNvSpPr>
              <a:spLocks noChangeAspect="1" noChangeArrowheads="1" noTextEdit="1"/>
            </p:cNvSpPr>
            <p:nvPr/>
          </p:nvSpPr>
          <p:spPr bwMode="auto">
            <a:xfrm>
              <a:off x="4354" y="1775"/>
              <a:ext cx="878"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6" name="Rectangle 1141"/>
            <p:cNvSpPr>
              <a:spLocks noChangeArrowheads="1"/>
            </p:cNvSpPr>
            <p:nvPr/>
          </p:nvSpPr>
          <p:spPr bwMode="auto">
            <a:xfrm>
              <a:off x="4573" y="1852"/>
              <a:ext cx="659" cy="8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7" name="Rectangle 1142"/>
            <p:cNvSpPr>
              <a:spLocks noChangeArrowheads="1"/>
            </p:cNvSpPr>
            <p:nvPr/>
          </p:nvSpPr>
          <p:spPr bwMode="auto">
            <a:xfrm>
              <a:off x="4585" y="1797"/>
              <a:ext cx="131"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現在医師数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58" name="Rectangle 1143"/>
            <p:cNvSpPr>
              <a:spLocks noChangeArrowheads="1"/>
            </p:cNvSpPr>
            <p:nvPr/>
          </p:nvSpPr>
          <p:spPr bwMode="auto">
            <a:xfrm>
              <a:off x="4822" y="1797"/>
              <a:ext cx="179"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2023年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59" name="Rectangle 1144"/>
            <p:cNvSpPr>
              <a:spLocks noChangeArrowheads="1"/>
            </p:cNvSpPr>
            <p:nvPr/>
          </p:nvSpPr>
          <p:spPr bwMode="auto">
            <a:xfrm>
              <a:off x="5041" y="1797"/>
              <a:ext cx="179"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2036年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0" name="Rectangle 1145"/>
            <p:cNvSpPr>
              <a:spLocks noChangeArrowheads="1"/>
            </p:cNvSpPr>
            <p:nvPr/>
          </p:nvSpPr>
          <p:spPr bwMode="auto">
            <a:xfrm>
              <a:off x="4369" y="1880"/>
              <a:ext cx="161"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3次医療機関</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1" name="Rectangle 1146"/>
            <p:cNvSpPr>
              <a:spLocks noChangeArrowheads="1"/>
            </p:cNvSpPr>
            <p:nvPr/>
          </p:nvSpPr>
          <p:spPr bwMode="auto">
            <a:xfrm>
              <a:off x="4673" y="1870"/>
              <a:ext cx="149"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171</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2" name="Rectangle 1147"/>
            <p:cNvSpPr>
              <a:spLocks noChangeArrowheads="1"/>
            </p:cNvSpPr>
            <p:nvPr/>
          </p:nvSpPr>
          <p:spPr bwMode="auto">
            <a:xfrm>
              <a:off x="4892" y="1870"/>
              <a:ext cx="149"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266</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3" name="Rectangle 1148"/>
            <p:cNvSpPr>
              <a:spLocks noChangeArrowheads="1"/>
            </p:cNvSpPr>
            <p:nvPr/>
          </p:nvSpPr>
          <p:spPr bwMode="auto">
            <a:xfrm>
              <a:off x="5110" y="1870"/>
              <a:ext cx="149"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274</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4" name="Line 1149"/>
            <p:cNvSpPr>
              <a:spLocks noChangeShapeType="1"/>
            </p:cNvSpPr>
            <p:nvPr/>
          </p:nvSpPr>
          <p:spPr bwMode="auto">
            <a:xfrm flipV="1">
              <a:off x="4354"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65" name="Rectangle 1150"/>
            <p:cNvSpPr>
              <a:spLocks noChangeArrowheads="1"/>
            </p:cNvSpPr>
            <p:nvPr/>
          </p:nvSpPr>
          <p:spPr bwMode="auto">
            <a:xfrm>
              <a:off x="4354"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66" name="Line 1151"/>
            <p:cNvSpPr>
              <a:spLocks noChangeShapeType="1"/>
            </p:cNvSpPr>
            <p:nvPr/>
          </p:nvSpPr>
          <p:spPr bwMode="auto">
            <a:xfrm flipV="1">
              <a:off x="4573"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67" name="Rectangle 1152"/>
            <p:cNvSpPr>
              <a:spLocks noChangeArrowheads="1"/>
            </p:cNvSpPr>
            <p:nvPr/>
          </p:nvSpPr>
          <p:spPr bwMode="auto">
            <a:xfrm>
              <a:off x="4573"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68" name="Line 1153"/>
            <p:cNvSpPr>
              <a:spLocks noChangeShapeType="1"/>
            </p:cNvSpPr>
            <p:nvPr/>
          </p:nvSpPr>
          <p:spPr bwMode="auto">
            <a:xfrm flipV="1">
              <a:off x="4792"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69" name="Rectangle 1154"/>
            <p:cNvSpPr>
              <a:spLocks noChangeArrowheads="1"/>
            </p:cNvSpPr>
            <p:nvPr/>
          </p:nvSpPr>
          <p:spPr bwMode="auto">
            <a:xfrm>
              <a:off x="4792"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0" name="Line 1155"/>
            <p:cNvSpPr>
              <a:spLocks noChangeShapeType="1"/>
            </p:cNvSpPr>
            <p:nvPr/>
          </p:nvSpPr>
          <p:spPr bwMode="auto">
            <a:xfrm flipV="1">
              <a:off x="5010"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1" name="Rectangle 1156"/>
            <p:cNvSpPr>
              <a:spLocks noChangeArrowheads="1"/>
            </p:cNvSpPr>
            <p:nvPr/>
          </p:nvSpPr>
          <p:spPr bwMode="auto">
            <a:xfrm>
              <a:off x="5010"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2" name="Rectangle 1157"/>
            <p:cNvSpPr>
              <a:spLocks noChangeArrowheads="1"/>
            </p:cNvSpPr>
            <p:nvPr/>
          </p:nvSpPr>
          <p:spPr bwMode="auto">
            <a:xfrm>
              <a:off x="4357" y="1772"/>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3" name="Line 1158"/>
            <p:cNvSpPr>
              <a:spLocks noChangeShapeType="1"/>
            </p:cNvSpPr>
            <p:nvPr/>
          </p:nvSpPr>
          <p:spPr bwMode="auto">
            <a:xfrm flipV="1">
              <a:off x="5229"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4" name="Rectangle 1159"/>
            <p:cNvSpPr>
              <a:spLocks noChangeArrowheads="1"/>
            </p:cNvSpPr>
            <p:nvPr/>
          </p:nvSpPr>
          <p:spPr bwMode="auto">
            <a:xfrm>
              <a:off x="5229"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5" name="Line 1160"/>
            <p:cNvSpPr>
              <a:spLocks noChangeShapeType="1"/>
            </p:cNvSpPr>
            <p:nvPr/>
          </p:nvSpPr>
          <p:spPr bwMode="auto">
            <a:xfrm>
              <a:off x="4357" y="1852"/>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6" name="Rectangle 1161"/>
            <p:cNvSpPr>
              <a:spLocks noChangeArrowheads="1"/>
            </p:cNvSpPr>
            <p:nvPr/>
          </p:nvSpPr>
          <p:spPr bwMode="auto">
            <a:xfrm>
              <a:off x="4357" y="1852"/>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7" name="Rectangle 1162"/>
            <p:cNvSpPr>
              <a:spLocks noChangeArrowheads="1"/>
            </p:cNvSpPr>
            <p:nvPr/>
          </p:nvSpPr>
          <p:spPr bwMode="auto">
            <a:xfrm>
              <a:off x="4351" y="1772"/>
              <a:ext cx="6" cy="1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8" name="Line 1163"/>
            <p:cNvSpPr>
              <a:spLocks noChangeShapeType="1"/>
            </p:cNvSpPr>
            <p:nvPr/>
          </p:nvSpPr>
          <p:spPr bwMode="auto">
            <a:xfrm>
              <a:off x="4573" y="1778"/>
              <a:ext cx="0" cy="15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9" name="Rectangle 1164"/>
            <p:cNvSpPr>
              <a:spLocks noChangeArrowheads="1"/>
            </p:cNvSpPr>
            <p:nvPr/>
          </p:nvSpPr>
          <p:spPr bwMode="auto">
            <a:xfrm>
              <a:off x="4573" y="1778"/>
              <a:ext cx="3" cy="15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0" name="Line 1165"/>
            <p:cNvSpPr>
              <a:spLocks noChangeShapeType="1"/>
            </p:cNvSpPr>
            <p:nvPr/>
          </p:nvSpPr>
          <p:spPr bwMode="auto">
            <a:xfrm>
              <a:off x="4792" y="1778"/>
              <a:ext cx="0" cy="15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81" name="Rectangle 1166"/>
            <p:cNvSpPr>
              <a:spLocks noChangeArrowheads="1"/>
            </p:cNvSpPr>
            <p:nvPr/>
          </p:nvSpPr>
          <p:spPr bwMode="auto">
            <a:xfrm>
              <a:off x="4792" y="1778"/>
              <a:ext cx="3" cy="15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2" name="Line 1167"/>
            <p:cNvSpPr>
              <a:spLocks noChangeShapeType="1"/>
            </p:cNvSpPr>
            <p:nvPr/>
          </p:nvSpPr>
          <p:spPr bwMode="auto">
            <a:xfrm>
              <a:off x="5010" y="1778"/>
              <a:ext cx="0" cy="15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83" name="Rectangle 1168"/>
            <p:cNvSpPr>
              <a:spLocks noChangeArrowheads="1"/>
            </p:cNvSpPr>
            <p:nvPr/>
          </p:nvSpPr>
          <p:spPr bwMode="auto">
            <a:xfrm>
              <a:off x="5010" y="1778"/>
              <a:ext cx="3" cy="15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4" name="Rectangle 1169"/>
            <p:cNvSpPr>
              <a:spLocks noChangeArrowheads="1"/>
            </p:cNvSpPr>
            <p:nvPr/>
          </p:nvSpPr>
          <p:spPr bwMode="auto">
            <a:xfrm>
              <a:off x="4357" y="1929"/>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5" name="Rectangle 1170"/>
            <p:cNvSpPr>
              <a:spLocks noChangeArrowheads="1"/>
            </p:cNvSpPr>
            <p:nvPr/>
          </p:nvSpPr>
          <p:spPr bwMode="auto">
            <a:xfrm>
              <a:off x="5226" y="1778"/>
              <a:ext cx="6" cy="15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6" name="Line 1171"/>
            <p:cNvSpPr>
              <a:spLocks noChangeShapeType="1"/>
            </p:cNvSpPr>
            <p:nvPr/>
          </p:nvSpPr>
          <p:spPr bwMode="auto">
            <a:xfrm>
              <a:off x="4354"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87" name="Rectangle 1172"/>
            <p:cNvSpPr>
              <a:spLocks noChangeArrowheads="1"/>
            </p:cNvSpPr>
            <p:nvPr/>
          </p:nvSpPr>
          <p:spPr bwMode="auto">
            <a:xfrm>
              <a:off x="4354"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8" name="Line 1173"/>
            <p:cNvSpPr>
              <a:spLocks noChangeShapeType="1"/>
            </p:cNvSpPr>
            <p:nvPr/>
          </p:nvSpPr>
          <p:spPr bwMode="auto">
            <a:xfrm>
              <a:off x="4573"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89" name="Rectangle 1174"/>
            <p:cNvSpPr>
              <a:spLocks noChangeArrowheads="1"/>
            </p:cNvSpPr>
            <p:nvPr/>
          </p:nvSpPr>
          <p:spPr bwMode="auto">
            <a:xfrm>
              <a:off x="4573"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0" name="Line 1175"/>
            <p:cNvSpPr>
              <a:spLocks noChangeShapeType="1"/>
            </p:cNvSpPr>
            <p:nvPr/>
          </p:nvSpPr>
          <p:spPr bwMode="auto">
            <a:xfrm>
              <a:off x="4792"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1" name="Rectangle 1176"/>
            <p:cNvSpPr>
              <a:spLocks noChangeArrowheads="1"/>
            </p:cNvSpPr>
            <p:nvPr/>
          </p:nvSpPr>
          <p:spPr bwMode="auto">
            <a:xfrm>
              <a:off x="4792"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2" name="Line 1177"/>
            <p:cNvSpPr>
              <a:spLocks noChangeShapeType="1"/>
            </p:cNvSpPr>
            <p:nvPr/>
          </p:nvSpPr>
          <p:spPr bwMode="auto">
            <a:xfrm>
              <a:off x="5010"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3" name="Rectangle 1178"/>
            <p:cNvSpPr>
              <a:spLocks noChangeArrowheads="1"/>
            </p:cNvSpPr>
            <p:nvPr/>
          </p:nvSpPr>
          <p:spPr bwMode="auto">
            <a:xfrm>
              <a:off x="5010"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4" name="Line 1179"/>
            <p:cNvSpPr>
              <a:spLocks noChangeShapeType="1"/>
            </p:cNvSpPr>
            <p:nvPr/>
          </p:nvSpPr>
          <p:spPr bwMode="auto">
            <a:xfrm>
              <a:off x="5229"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5" name="Rectangle 1180"/>
            <p:cNvSpPr>
              <a:spLocks noChangeArrowheads="1"/>
            </p:cNvSpPr>
            <p:nvPr/>
          </p:nvSpPr>
          <p:spPr bwMode="auto">
            <a:xfrm>
              <a:off x="5229"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6" name="Line 1181"/>
            <p:cNvSpPr>
              <a:spLocks noChangeShapeType="1"/>
            </p:cNvSpPr>
            <p:nvPr/>
          </p:nvSpPr>
          <p:spPr bwMode="auto">
            <a:xfrm>
              <a:off x="5232"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7" name="Rectangle 1182"/>
            <p:cNvSpPr>
              <a:spLocks noChangeArrowheads="1"/>
            </p:cNvSpPr>
            <p:nvPr/>
          </p:nvSpPr>
          <p:spPr bwMode="auto">
            <a:xfrm>
              <a:off x="5232" y="177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8" name="Line 1183"/>
            <p:cNvSpPr>
              <a:spLocks noChangeShapeType="1"/>
            </p:cNvSpPr>
            <p:nvPr/>
          </p:nvSpPr>
          <p:spPr bwMode="auto">
            <a:xfrm>
              <a:off x="5232" y="185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9" name="Rectangle 1184"/>
            <p:cNvSpPr>
              <a:spLocks noChangeArrowheads="1"/>
            </p:cNvSpPr>
            <p:nvPr/>
          </p:nvSpPr>
          <p:spPr bwMode="auto">
            <a:xfrm>
              <a:off x="5232" y="185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00" name="Line 1185"/>
            <p:cNvSpPr>
              <a:spLocks noChangeShapeType="1"/>
            </p:cNvSpPr>
            <p:nvPr/>
          </p:nvSpPr>
          <p:spPr bwMode="auto">
            <a:xfrm>
              <a:off x="5232" y="193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01" name="Rectangle 1186"/>
            <p:cNvSpPr>
              <a:spLocks noChangeArrowheads="1"/>
            </p:cNvSpPr>
            <p:nvPr/>
          </p:nvSpPr>
          <p:spPr bwMode="auto">
            <a:xfrm>
              <a:off x="5232" y="193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02" name="Line 1187"/>
            <p:cNvSpPr>
              <a:spLocks noChangeShapeType="1"/>
            </p:cNvSpPr>
            <p:nvPr/>
          </p:nvSpPr>
          <p:spPr bwMode="auto">
            <a:xfrm>
              <a:off x="4357" y="1778"/>
              <a:ext cx="216" cy="7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488" name="テキスト ボックス 487"/>
          <p:cNvSpPr txBox="1"/>
          <p:nvPr/>
        </p:nvSpPr>
        <p:spPr>
          <a:xfrm>
            <a:off x="8396486" y="6824"/>
            <a:ext cx="729845" cy="276999"/>
          </a:xfrm>
          <a:prstGeom prst="rect">
            <a:avLst/>
          </a:prstGeom>
          <a:solidFill>
            <a:schemeClr val="bg1"/>
          </a:solidFill>
          <a:ln>
            <a:solidFill>
              <a:schemeClr val="tx1"/>
            </a:solidFill>
          </a:ln>
        </p:spPr>
        <p:txBody>
          <a:bodyPr wrap="square" rtlCol="0">
            <a:spAutoFit/>
          </a:bodyPr>
          <a:lstStyle/>
          <a:p>
            <a:pPr algn="ctr"/>
            <a:r>
              <a:rPr kumimoji="1" lang="ja-JP" altLang="en-US" sz="1200" smtClean="0"/>
              <a:t>資料</a:t>
            </a:r>
            <a:r>
              <a:rPr lang="ja-JP" altLang="en-US" sz="1200" dirty="0"/>
              <a:t>８</a:t>
            </a:r>
            <a:endParaRPr kumimoji="1" lang="en-US" altLang="ja-JP" sz="1200" dirty="0"/>
          </a:p>
        </p:txBody>
      </p:sp>
    </p:spTree>
    <p:extLst>
      <p:ext uri="{BB962C8B-B14F-4D97-AF65-F5344CB8AC3E}">
        <p14:creationId xmlns:p14="http://schemas.microsoft.com/office/powerpoint/2010/main" val="2081835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659</Words>
  <Application>Microsoft Office PowerPoint</Application>
  <PresentationFormat>画面に合わせる (4:3)</PresentationFormat>
  <Paragraphs>203</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HGPｺﾞｼｯｸE</vt:lpstr>
      <vt:lpstr>HGSｺﾞｼｯｸE</vt:lpstr>
      <vt:lpstr>HG丸ｺﾞｼｯｸM-PRO</vt:lpstr>
      <vt:lpstr>Meiryo UI</vt:lpstr>
      <vt:lpstr>Microsoft YaHei</vt:lpstr>
      <vt:lpstr>ＭＳ Ｐゴシック</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堺市</cp:lastModifiedBy>
  <cp:revision>1</cp:revision>
  <dcterms:modified xsi:type="dcterms:W3CDTF">2020-01-30T12:49:59Z</dcterms:modified>
</cp:coreProperties>
</file>