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45" r:id="rId5"/>
    <p:sldId id="341" r:id="rId6"/>
    <p:sldId id="344" r:id="rId7"/>
    <p:sldId id="348" r:id="rId8"/>
    <p:sldId id="342" r:id="rId9"/>
    <p:sldId id="346" r:id="rId10"/>
    <p:sldId id="337" r:id="rId11"/>
    <p:sldId id="343" r:id="rId12"/>
    <p:sldId id="349"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4660"/>
  </p:normalViewPr>
  <p:slideViewPr>
    <p:cSldViewPr>
      <p:cViewPr varScale="1">
        <p:scale>
          <a:sx n="73" d="100"/>
          <a:sy n="73" d="100"/>
        </p:scale>
        <p:origin x="1194"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入院基本料【堺市】!$B$103:$B$107</c:f>
              <c:strCache>
                <c:ptCount val="5"/>
                <c:pt idx="0">
                  <c:v>障害者施設等・特殊疾患病棟</c:v>
                </c:pt>
                <c:pt idx="1">
                  <c:v>療養病棟入院料</c:v>
                </c:pt>
                <c:pt idx="2">
                  <c:v>地域一般入院料３・一般病棟特別入院基本料（15対1）</c:v>
                </c:pt>
                <c:pt idx="3">
                  <c:v>急性期一般入院料１（7対1）</c:v>
                </c:pt>
                <c:pt idx="4">
                  <c:v>急性期一般入院料２～７（10対1）</c:v>
                </c:pt>
              </c:strCache>
            </c:strRef>
          </c:cat>
          <c:val>
            <c:numRef>
              <c:f>入院基本料【堺市】!$C$103:$C$107</c:f>
              <c:numCache>
                <c:formatCode>#,##0;"▲ "#,##0</c:formatCode>
                <c:ptCount val="5"/>
                <c:pt idx="0">
                  <c:v>-1</c:v>
                </c:pt>
                <c:pt idx="1">
                  <c:v>-6</c:v>
                </c:pt>
                <c:pt idx="2">
                  <c:v>-16</c:v>
                </c:pt>
                <c:pt idx="3">
                  <c:v>-29</c:v>
                </c:pt>
                <c:pt idx="4">
                  <c:v>-126</c:v>
                </c:pt>
              </c:numCache>
            </c:numRef>
          </c:val>
          <c:extLst>
            <c:ext xmlns:c16="http://schemas.microsoft.com/office/drawing/2014/chart" uri="{C3380CC4-5D6E-409C-BE32-E72D297353CC}">
              <c16:uniqueId val="{00000000-55F3-4AB5-8C15-75F1D0148D0B}"/>
            </c:ext>
          </c:extLst>
        </c:ser>
        <c:dLbls>
          <c:showLegendKey val="0"/>
          <c:showVal val="0"/>
          <c:showCatName val="0"/>
          <c:showSerName val="0"/>
          <c:showPercent val="0"/>
          <c:showBubbleSize val="0"/>
        </c:dLbls>
        <c:gapWidth val="182"/>
        <c:axId val="1837507023"/>
        <c:axId val="1837512847"/>
      </c:barChart>
      <c:catAx>
        <c:axId val="1837507023"/>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12847"/>
        <c:crosses val="autoZero"/>
        <c:auto val="1"/>
        <c:lblAlgn val="ctr"/>
        <c:lblOffset val="100"/>
        <c:noMultiLvlLbl val="0"/>
      </c:catAx>
      <c:valAx>
        <c:axId val="1837512847"/>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0702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入院基本料【堺市】!$B$93:$B$97</c:f>
              <c:strCache>
                <c:ptCount val="5"/>
                <c:pt idx="0">
                  <c:v>回復期リハビリテーション病棟入院料</c:v>
                </c:pt>
                <c:pt idx="1">
                  <c:v>地域包括ケア病棟入院料・入院医療管理料</c:v>
                </c:pt>
                <c:pt idx="2">
                  <c:v>救命救急入院料・特定集中治療室管理料等</c:v>
                </c:pt>
                <c:pt idx="3">
                  <c:v>緩和ケア病棟入院料</c:v>
                </c:pt>
                <c:pt idx="4">
                  <c:v>地域一般入院料１・２（13対1）</c:v>
                </c:pt>
              </c:strCache>
            </c:strRef>
          </c:cat>
          <c:val>
            <c:numRef>
              <c:f>入院基本料【堺市】!$C$93:$C$97</c:f>
              <c:numCache>
                <c:formatCode>#,##0;"▲ "#,##0</c:formatCode>
                <c:ptCount val="5"/>
                <c:pt idx="0">
                  <c:v>92</c:v>
                </c:pt>
                <c:pt idx="1">
                  <c:v>84</c:v>
                </c:pt>
                <c:pt idx="2">
                  <c:v>29</c:v>
                </c:pt>
                <c:pt idx="3">
                  <c:v>21</c:v>
                </c:pt>
                <c:pt idx="4">
                  <c:v>4</c:v>
                </c:pt>
              </c:numCache>
            </c:numRef>
          </c:val>
          <c:extLst>
            <c:ext xmlns:c16="http://schemas.microsoft.com/office/drawing/2014/chart" uri="{C3380CC4-5D6E-409C-BE32-E72D297353CC}">
              <c16:uniqueId val="{00000000-528C-4C4B-A581-7732D19E1AFD}"/>
            </c:ext>
          </c:extLst>
        </c:ser>
        <c:dLbls>
          <c:showLegendKey val="0"/>
          <c:showVal val="0"/>
          <c:showCatName val="0"/>
          <c:showSerName val="0"/>
          <c:showPercent val="0"/>
          <c:showBubbleSize val="0"/>
        </c:dLbls>
        <c:gapWidth val="182"/>
        <c:axId val="202252640"/>
        <c:axId val="202240576"/>
      </c:barChart>
      <c:catAx>
        <c:axId val="202252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40576"/>
        <c:crosses val="autoZero"/>
        <c:auto val="1"/>
        <c:lblAlgn val="ctr"/>
        <c:lblOffset val="100"/>
        <c:noMultiLvlLbl val="0"/>
      </c:catAx>
      <c:valAx>
        <c:axId val="202240576"/>
        <c:scaling>
          <c:orientation val="minMax"/>
        </c:scaling>
        <c:delete val="0"/>
        <c:axPos val="t"/>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52640"/>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6" tIns="45712" rIns="91426"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26" tIns="45712" rIns="91426" bIns="45712" rtlCol="0"/>
          <a:lstStyle>
            <a:lvl1pPr algn="r">
              <a:defRPr sz="1200"/>
            </a:lvl1pPr>
          </a:lstStyle>
          <a:p>
            <a:fld id="{8C0B6B46-DA86-44B1-BF26-2C06D2A671C0}" type="datetimeFigureOut">
              <a:rPr kumimoji="1" lang="ja-JP" altLang="en-US" smtClean="0"/>
              <a:t>2020/2/3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6" tIns="45712" rIns="91426" bIns="45712"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26" tIns="45712" rIns="91426"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5"/>
            <a:ext cx="2949575" cy="496887"/>
          </a:xfrm>
          <a:prstGeom prst="rect">
            <a:avLst/>
          </a:prstGeom>
        </p:spPr>
        <p:txBody>
          <a:bodyPr vert="horz" lIns="91426" tIns="45712" rIns="91426"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5"/>
            <a:ext cx="2949575" cy="496887"/>
          </a:xfrm>
          <a:prstGeom prst="rect">
            <a:avLst/>
          </a:prstGeom>
        </p:spPr>
        <p:txBody>
          <a:bodyPr vert="horz" lIns="91426" tIns="45712" rIns="91426" bIns="45712"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lang="ja-JP" altLang="en-US" dirty="0"/>
              <a:t>・北河内二次医療圏における地域医療構想を推進するにあたり、現状と今後の方向性について、ご説明します。</a:t>
            </a:r>
          </a:p>
        </p:txBody>
      </p:sp>
      <p:sp>
        <p:nvSpPr>
          <p:cNvPr id="4" name="スライド番号プレースホルダー 3"/>
          <p:cNvSpPr>
            <a:spLocks noGrp="1"/>
          </p:cNvSpPr>
          <p:nvPr>
            <p:ph type="sldNum" sz="quarter" idx="10"/>
          </p:nvPr>
        </p:nvSpPr>
        <p:spPr/>
        <p:txBody>
          <a:bodyPr/>
          <a:lstStyle/>
          <a:p>
            <a:fld id="{CDCFC374-814C-4296-BB26-A4ADC52CB336}" type="slidenum">
              <a:rPr kumimoji="1" lang="ja-JP" altLang="en-US" smtClean="0"/>
              <a:t>1</a:t>
            </a:fld>
            <a:endParaRPr kumimoji="1" lang="ja-JP" altLang="en-US" dirty="0"/>
          </a:p>
        </p:txBody>
      </p:sp>
    </p:spTree>
    <p:extLst>
      <p:ext uri="{BB962C8B-B14F-4D97-AF65-F5344CB8AC3E}">
        <p14:creationId xmlns:p14="http://schemas.microsoft.com/office/powerpoint/2010/main" val="288586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pPr lvl="0"/>
            <a:r>
              <a:rPr lang="ja-JP" altLang="en-US" dirty="0">
                <a:solidFill>
                  <a:prstClr val="black"/>
                </a:solidFill>
              </a:rPr>
              <a:t>・新公立病院改革プラン補足調査対象病院が２か所（大阪府立精神医療センター、市立ひらかた）、公的医療機関等２０２５プラン対象病院が４カ所（松下記念、関西医大附属枚方病院、枚方公済、星ヶ丘医療センター）となっております。</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（・プランで言うところの「公的」とは、医療法上の公的医療機関とは異なり、特定機能病院、地域医療支援病院が「プラン対象施設」とされています）</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a:solidFill>
                  <a:prstClr val="black"/>
                </a:solidFill>
              </a:rPr>
              <a:t>参考</a:t>
            </a:r>
          </a:p>
          <a:p>
            <a:pPr lvl="0"/>
            <a:r>
              <a:rPr lang="ja-JP" altLang="en-US" dirty="0">
                <a:solidFill>
                  <a:prstClr val="black"/>
                </a:solidFill>
              </a:rPr>
              <a:t>病院事業を設置する地方公共団体においては、「新公立病院改革ガイドライン」（平成</a:t>
            </a:r>
            <a:r>
              <a:rPr lang="en-US" altLang="ja-JP" dirty="0">
                <a:solidFill>
                  <a:prstClr val="black"/>
                </a:solidFill>
              </a:rPr>
              <a:t>27 </a:t>
            </a:r>
            <a:r>
              <a:rPr lang="ja-JP" altLang="en-US" dirty="0">
                <a:solidFill>
                  <a:prstClr val="black"/>
                </a:solidFill>
              </a:rPr>
              <a:t>年３月</a:t>
            </a:r>
            <a:r>
              <a:rPr lang="en-US" altLang="ja-JP" dirty="0">
                <a:solidFill>
                  <a:prstClr val="black"/>
                </a:solidFill>
              </a:rPr>
              <a:t>31 </a:t>
            </a:r>
            <a:r>
              <a:rPr lang="ja-JP" altLang="en-US" dirty="0">
                <a:solidFill>
                  <a:prstClr val="black"/>
                </a:solidFill>
              </a:rPr>
              <a:t>日付け総財準第</a:t>
            </a:r>
            <a:r>
              <a:rPr lang="en-US" altLang="ja-JP" dirty="0">
                <a:solidFill>
                  <a:prstClr val="black"/>
                </a:solidFill>
              </a:rPr>
              <a:t>59 </a:t>
            </a:r>
            <a:r>
              <a:rPr lang="ja-JP" altLang="en-US" dirty="0">
                <a:solidFill>
                  <a:prstClr val="black"/>
                </a:solidFill>
              </a:rPr>
              <a:t>号総務省自治財政局長通知）を参考に、平成</a:t>
            </a:r>
            <a:r>
              <a:rPr lang="en-US" altLang="ja-JP" dirty="0">
                <a:solidFill>
                  <a:prstClr val="black"/>
                </a:solidFill>
              </a:rPr>
              <a:t>28 </a:t>
            </a:r>
            <a:r>
              <a:rPr lang="ja-JP" altLang="en-US" dirty="0">
                <a:solidFill>
                  <a:prstClr val="black"/>
                </a:solidFill>
              </a:rPr>
              <a:t>年度中に「新公立病院改革プラン」を策定することとされており、策定した「新公立院改革プラン」をもとに、地域医療構想調整会議に参加することで、地域医療構想の達成に向けた具体的な議論が促進されるものと考えております。</a:t>
            </a:r>
          </a:p>
          <a:p>
            <a:pPr lvl="0"/>
            <a:r>
              <a:rPr lang="ja-JP" altLang="en-US" dirty="0">
                <a:solidFill>
                  <a:prstClr val="black"/>
                </a:solidFill>
              </a:rPr>
              <a:t>民間病院が約９割を占め、全国より約１割高い大阪府では、公立、公的医療プランに加え、民間病院にも医療プラン２０２５の策定をおこない地域の課題を共有する予定です。</a:t>
            </a:r>
          </a:p>
        </p:txBody>
      </p:sp>
    </p:spTree>
    <p:extLst>
      <p:ext uri="{BB962C8B-B14F-4D97-AF65-F5344CB8AC3E}">
        <p14:creationId xmlns:p14="http://schemas.microsoft.com/office/powerpoint/2010/main" val="247058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3</a:t>
            </a:fld>
            <a:endParaRPr kumimoji="1" lang="ja-JP" altLang="en-US"/>
          </a:p>
        </p:txBody>
      </p:sp>
    </p:spTree>
    <p:extLst>
      <p:ext uri="{BB962C8B-B14F-4D97-AF65-F5344CB8AC3E}">
        <p14:creationId xmlns:p14="http://schemas.microsoft.com/office/powerpoint/2010/main" val="378169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4</a:t>
            </a:fld>
            <a:endParaRPr kumimoji="1" lang="ja-JP" altLang="en-US"/>
          </a:p>
        </p:txBody>
      </p:sp>
    </p:spTree>
    <p:extLst>
      <p:ext uri="{BB962C8B-B14F-4D97-AF65-F5344CB8AC3E}">
        <p14:creationId xmlns:p14="http://schemas.microsoft.com/office/powerpoint/2010/main" val="146405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5</a:t>
            </a:fld>
            <a:endParaRPr kumimoji="1" lang="ja-JP" altLang="en-US"/>
          </a:p>
        </p:txBody>
      </p:sp>
    </p:spTree>
    <p:extLst>
      <p:ext uri="{BB962C8B-B14F-4D97-AF65-F5344CB8AC3E}">
        <p14:creationId xmlns:p14="http://schemas.microsoft.com/office/powerpoint/2010/main" val="113614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・２０１７年病床機能報告では、地域急性期と回復期を合わせて２３．８％、</a:t>
            </a:r>
            <a:endParaRPr lang="en-US" altLang="ja-JP" dirty="0"/>
          </a:p>
          <a:p>
            <a:endParaRPr lang="en-US" altLang="ja-JP" dirty="0"/>
          </a:p>
          <a:p>
            <a:r>
              <a:rPr lang="ja-JP" altLang="en-US" dirty="0"/>
              <a:t>・２０２５年の必要量は、回復期が３４．４％</a:t>
            </a:r>
            <a:endParaRPr lang="en-US" altLang="ja-JP" dirty="0"/>
          </a:p>
          <a:p>
            <a:endParaRPr lang="en-US" altLang="ja-JP" dirty="0"/>
          </a:p>
          <a:p>
            <a:r>
              <a:rPr lang="ja-JP" altLang="en-US" dirty="0"/>
              <a:t>・この割合の差　約１１</a:t>
            </a:r>
            <a:r>
              <a:rPr lang="en-US" altLang="ja-JP" dirty="0"/>
              <a:t>%</a:t>
            </a:r>
            <a:r>
              <a:rPr lang="ja-JP" altLang="en-US" dirty="0"/>
              <a:t>が、回復期への転換が必要と推計されます。</a:t>
            </a:r>
            <a:endParaRPr lang="en-US" altLang="ja-JP" dirty="0"/>
          </a:p>
          <a:p>
            <a:endParaRPr lang="en-US" altLang="ja-JP" dirty="0"/>
          </a:p>
          <a:p>
            <a:endParaRPr lang="en-US" altLang="ja-JP" dirty="0"/>
          </a:p>
          <a:p>
            <a:endParaRPr lang="en-US" altLang="ja-JP" dirty="0"/>
          </a:p>
          <a:p>
            <a:endParaRPr lang="en-US" altLang="ja-JP" dirty="0"/>
          </a:p>
          <a:p>
            <a:r>
              <a:rPr lang="en-US" altLang="ja-JP" dirty="0"/>
              <a:t>※</a:t>
            </a:r>
            <a:r>
              <a:rPr lang="ja-JP" altLang="en-US" dirty="0"/>
              <a:t>　このスライドの２０１７年病床機能報告は、有床診療所を含んでおり、地域急性期に入っている。（注釈参照）　スライド６上方の「地域急性期１２４９」は病院のみの数値で、この差分（１４８９－１２４９＝２４０）が有床診療所。</a:t>
            </a:r>
            <a:endParaRPr lang="en-US" altLang="ja-JP" dirty="0"/>
          </a:p>
          <a:p>
            <a:endParaRPr lang="en-US" altLang="ja-JP" dirty="0"/>
          </a:p>
          <a:p>
            <a:r>
              <a:rPr lang="en-US" altLang="ja-JP" dirty="0"/>
              <a:t>※</a:t>
            </a:r>
            <a:r>
              <a:rPr lang="ja-JP" altLang="en-US" dirty="0"/>
              <a:t>　下の表、２０１７年病床機能報告の割合の母数は、上の表の２０１７年の行の、「高度急性期」「急性期」「（重症）急性期」「急性期（不明）「地域急性期」「回復期」「慢性期」「休棟等」を合計したもので「１０，１６８」</a:t>
            </a:r>
          </a:p>
        </p:txBody>
      </p:sp>
    </p:spTree>
    <p:extLst>
      <p:ext uri="{BB962C8B-B14F-4D97-AF65-F5344CB8AC3E}">
        <p14:creationId xmlns:p14="http://schemas.microsoft.com/office/powerpoint/2010/main" val="205352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19163" y="746125"/>
            <a:ext cx="4968875" cy="3725863"/>
          </a:xfrm>
          <a:ln/>
        </p:spPr>
      </p:sp>
      <p:sp>
        <p:nvSpPr>
          <p:cNvPr id="8195" name="Rectangle 3"/>
          <p:cNvSpPr>
            <a:spLocks noGrp="1" noChangeArrowheads="1"/>
          </p:cNvSpPr>
          <p:nvPr>
            <p:ph type="body" idx="1"/>
          </p:nvPr>
        </p:nvSpPr>
        <p:spPr>
          <a:noFill/>
        </p:spPr>
        <p:txBody>
          <a:bodyPr/>
          <a:lstStyle/>
          <a:p>
            <a:endParaRPr lang="ja-JP" altLang="en-US" dirty="0" smtClean="0"/>
          </a:p>
        </p:txBody>
      </p:sp>
    </p:spTree>
    <p:extLst>
      <p:ext uri="{BB962C8B-B14F-4D97-AF65-F5344CB8AC3E}">
        <p14:creationId xmlns:p14="http://schemas.microsoft.com/office/powerpoint/2010/main" val="249572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8</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4425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D111B-1087-4444-BE7B-5314EDCA958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0457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480EE7C-8E8D-41EB-9594-C5DC1FCA6663}" type="datetime1">
              <a:rPr kumimoji="1" lang="ja-JP" altLang="en-US" smtClean="0"/>
              <a:t>2020/2/3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6C1884-71C5-4CA1-AEB1-8D07AC67AE50}" type="datetime1">
              <a:rPr kumimoji="1" lang="ja-JP" altLang="en-US" smtClean="0"/>
              <a:t>2020/2/3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ADBA19F-7284-44BE-9A1F-C02B9A966599}" type="datetime1">
              <a:rPr kumimoji="1" lang="ja-JP" altLang="en-US" smtClean="0"/>
              <a:t>2020/2/3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288436-3286-4FEF-B618-369F48507185}" type="datetime1">
              <a:rPr kumimoji="1" lang="ja-JP" altLang="en-US" smtClean="0"/>
              <a:t>2020/2/3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51F4AA4-C779-4EE1-910A-4A7C1CD4543E}" type="datetime1">
              <a:rPr kumimoji="1" lang="ja-JP" altLang="en-US" smtClean="0"/>
              <a:t>2020/2/3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3C2E89-ACA8-453C-98E5-56D551773C7D}" type="datetime1">
              <a:rPr kumimoji="1" lang="ja-JP" altLang="en-US" smtClean="0"/>
              <a:t>2020/2/3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9DF76D-27A6-45FE-A907-12DFDE6D76F8}" type="datetime1">
              <a:rPr kumimoji="1" lang="ja-JP" altLang="en-US" smtClean="0"/>
              <a:t>2020/2/3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5B6E5B3-E1CE-4D50-8D88-0BAB252FE96E}" type="datetime1">
              <a:rPr kumimoji="1" lang="ja-JP" altLang="en-US" smtClean="0"/>
              <a:t>2020/2/3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CB3274-620F-4559-8998-DD67638A3D1F}" type="datetime1">
              <a:rPr kumimoji="1" lang="ja-JP" altLang="en-US" smtClean="0"/>
              <a:t>2020/2/3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7F548-034F-4E79-9524-0CA46ED49675}" type="datetime1">
              <a:rPr kumimoji="1" lang="ja-JP" altLang="en-US" smtClean="0"/>
              <a:t>2020/2/3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239C08-6B5E-4AFE-AB4D-F32FDDA43A4F}" type="datetime1">
              <a:rPr kumimoji="1" lang="ja-JP" altLang="en-US" smtClean="0"/>
              <a:t>2020/2/3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1CAA-F00E-48D3-8907-6F71498EB191}" type="datetime1">
              <a:rPr kumimoji="1" lang="ja-JP" altLang="en-US" smtClean="0"/>
              <a:t>2020/2/3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2"/>
          <p:cNvGrpSpPr>
            <a:grpSpLocks/>
          </p:cNvGrpSpPr>
          <p:nvPr/>
        </p:nvGrpSpPr>
        <p:grpSpPr bwMode="auto">
          <a:xfrm>
            <a:off x="554662" y="2365217"/>
            <a:ext cx="7126927" cy="690580"/>
            <a:chOff x="398" y="2379"/>
            <a:chExt cx="2665" cy="31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3" name="Rectangle 18"/>
            <p:cNvSpPr>
              <a:spLocks noChangeArrowheads="1"/>
            </p:cNvSpPr>
            <p:nvPr/>
          </p:nvSpPr>
          <p:spPr bwMode="gray">
            <a:xfrm>
              <a:off x="476" y="2379"/>
              <a:ext cx="258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5" name="Freeform 20"/>
            <p:cNvSpPr>
              <a:spLocks/>
            </p:cNvSpPr>
            <p:nvPr/>
          </p:nvSpPr>
          <p:spPr bwMode="auto">
            <a:xfrm>
              <a:off x="398" y="2379"/>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16" name="Rectangle 21"/>
            <p:cNvSpPr>
              <a:spLocks noChangeArrowheads="1"/>
            </p:cNvSpPr>
            <p:nvPr/>
          </p:nvSpPr>
          <p:spPr bwMode="gray">
            <a:xfrm>
              <a:off x="398" y="2467"/>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grpSp>
        <p:nvGrpSpPr>
          <p:cNvPr id="17" name="Group 41"/>
          <p:cNvGrpSpPr>
            <a:grpSpLocks/>
          </p:cNvGrpSpPr>
          <p:nvPr/>
        </p:nvGrpSpPr>
        <p:grpSpPr bwMode="auto">
          <a:xfrm>
            <a:off x="1966466" y="3912910"/>
            <a:ext cx="6931702" cy="697157"/>
            <a:chOff x="1221" y="2704"/>
            <a:chExt cx="2592" cy="31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8" name="Rectangle 25"/>
            <p:cNvSpPr>
              <a:spLocks noChangeArrowheads="1"/>
            </p:cNvSpPr>
            <p:nvPr/>
          </p:nvSpPr>
          <p:spPr bwMode="gray">
            <a:xfrm>
              <a:off x="1221" y="2931"/>
              <a:ext cx="250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9" name="Freeform 26"/>
            <p:cNvSpPr>
              <a:spLocks/>
            </p:cNvSpPr>
            <p:nvPr/>
          </p:nvSpPr>
          <p:spPr bwMode="auto">
            <a:xfrm rot="10800000">
              <a:off x="3722" y="2931"/>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20" name="Rectangle 27"/>
            <p:cNvSpPr>
              <a:spLocks noChangeArrowheads="1"/>
            </p:cNvSpPr>
            <p:nvPr/>
          </p:nvSpPr>
          <p:spPr bwMode="gray">
            <a:xfrm>
              <a:off x="3722" y="2704"/>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sp>
        <p:nvSpPr>
          <p:cNvPr id="2" name="テキスト ボックス 1"/>
          <p:cNvSpPr txBox="1"/>
          <p:nvPr/>
        </p:nvSpPr>
        <p:spPr>
          <a:xfrm>
            <a:off x="663096" y="2695753"/>
            <a:ext cx="8106460" cy="1342547"/>
          </a:xfrm>
          <a:prstGeom prst="rect">
            <a:avLst/>
          </a:prstGeom>
          <a:noFill/>
        </p:spPr>
        <p:txBody>
          <a:bodyPr wrap="square" rtlCol="0">
            <a:spAutoFit/>
          </a:bodyPr>
          <a:lstStyle/>
          <a:p>
            <a:pPr algn="ctr"/>
            <a:r>
              <a:rPr lang="ja-JP" altLang="en-US" sz="4062" b="1" dirty="0">
                <a:latin typeface="+mn-ea"/>
              </a:rPr>
              <a:t>堺市</a:t>
            </a:r>
            <a:r>
              <a:rPr lang="ja-JP" altLang="en-US" sz="4062" b="1" dirty="0" smtClean="0">
                <a:latin typeface="+mn-ea"/>
              </a:rPr>
              <a:t>二次医療圏</a:t>
            </a:r>
            <a:endParaRPr lang="en-US" altLang="ja-JP" sz="4062" b="1" dirty="0" smtClean="0">
              <a:latin typeface="+mn-ea"/>
            </a:endParaRPr>
          </a:p>
          <a:p>
            <a:pPr algn="ctr"/>
            <a:r>
              <a:rPr lang="ja-JP" altLang="en-US" sz="4062" b="1" dirty="0" smtClean="0">
                <a:latin typeface="+mn-ea"/>
              </a:rPr>
              <a:t>「</a:t>
            </a:r>
            <a:r>
              <a:rPr lang="ja-JP" altLang="en-US" sz="4062" b="1" dirty="0">
                <a:latin typeface="+mn-ea"/>
              </a:rPr>
              <a:t>地域医療構想</a:t>
            </a:r>
            <a:r>
              <a:rPr lang="ja-JP" altLang="en-US" sz="4062" b="1" dirty="0" smtClean="0">
                <a:latin typeface="+mn-ea"/>
              </a:rPr>
              <a:t>」の進捗状況</a:t>
            </a:r>
            <a:endParaRPr lang="en-US" altLang="ja-JP" sz="4062" b="1" dirty="0">
              <a:solidFill>
                <a:schemeClr val="tx2"/>
              </a:solidFill>
              <a:latin typeface="+mn-ea"/>
            </a:endParaRPr>
          </a:p>
        </p:txBody>
      </p:sp>
      <p:sp>
        <p:nvSpPr>
          <p:cNvPr id="21" name="AutoShape 28"/>
          <p:cNvSpPr>
            <a:spLocks noChangeArrowheads="1"/>
          </p:cNvSpPr>
          <p:nvPr/>
        </p:nvSpPr>
        <p:spPr bwMode="gray">
          <a:xfrm rot="16200000">
            <a:off x="1486410" y="1119491"/>
            <a:ext cx="116043" cy="1929032"/>
          </a:xfrm>
          <a:prstGeom prst="flowChartDelay">
            <a:avLst/>
          </a:prstGeom>
          <a:solidFill>
            <a:schemeClr val="tx2"/>
          </a:solidFill>
          <a:ln w="3175">
            <a:solidFill>
              <a:schemeClr val="tx2"/>
            </a:solidFill>
          </a:ln>
          <a:effectLst/>
        </p:spPr>
        <p:txBody>
          <a:bodyPr vert="eaVert" wrap="none" lIns="33231" tIns="0" rIns="0" bIns="0" anchor="b"/>
          <a:lstStyle/>
          <a:p>
            <a:pPr algn="ctr"/>
            <a:r>
              <a:rPr lang="en-US" altLang="ja-JP" sz="3692" b="1" dirty="0">
                <a:latin typeface="+mj-ea"/>
                <a:ea typeface="+mj-ea"/>
              </a:rPr>
              <a:t>2019</a:t>
            </a:r>
            <a:r>
              <a:rPr lang="ja-JP" altLang="en-US" sz="3692" b="1" dirty="0">
                <a:latin typeface="+mj-ea"/>
                <a:ea typeface="+mj-ea"/>
              </a:rPr>
              <a:t>年度</a:t>
            </a:r>
          </a:p>
        </p:txBody>
      </p:sp>
      <p:sp>
        <p:nvSpPr>
          <p:cNvPr id="14" name="スライド番号プレースホルダー 2"/>
          <p:cNvSpPr>
            <a:spLocks noGrp="1"/>
          </p:cNvSpPr>
          <p:nvPr>
            <p:ph type="sldNum" sz="quarter" idx="12"/>
          </p:nvPr>
        </p:nvSpPr>
        <p:spPr>
          <a:xfrm>
            <a:off x="6969484" y="6467034"/>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
        <p:nvSpPr>
          <p:cNvPr id="26" name="テキスト ボックス 25"/>
          <p:cNvSpPr txBox="1"/>
          <p:nvPr/>
        </p:nvSpPr>
        <p:spPr>
          <a:xfrm>
            <a:off x="7236296" y="270367"/>
            <a:ext cx="1533260" cy="461665"/>
          </a:xfrm>
          <a:prstGeom prst="rect">
            <a:avLst/>
          </a:prstGeom>
          <a:solidFill>
            <a:schemeClr val="bg1"/>
          </a:solidFill>
          <a:ln>
            <a:solidFill>
              <a:schemeClr val="tx1"/>
            </a:solidFill>
          </a:ln>
        </p:spPr>
        <p:txBody>
          <a:bodyPr wrap="square" rtlCol="0">
            <a:spAutoFit/>
          </a:bodyPr>
          <a:lstStyle/>
          <a:p>
            <a:pPr algn="ctr"/>
            <a:r>
              <a:rPr kumimoji="1" lang="ja-JP" altLang="en-US" sz="2400" smtClean="0"/>
              <a:t>資料</a:t>
            </a:r>
            <a:r>
              <a:rPr lang="ja-JP" altLang="en-US" sz="2400" dirty="0"/>
              <a:t>３</a:t>
            </a:r>
            <a:endParaRPr kumimoji="1" lang="en-US" altLang="ja-JP" sz="2400" dirty="0"/>
          </a:p>
        </p:txBody>
      </p:sp>
    </p:spTree>
    <p:extLst>
      <p:ext uri="{BB962C8B-B14F-4D97-AF65-F5344CB8AC3E}">
        <p14:creationId xmlns:p14="http://schemas.microsoft.com/office/powerpoint/2010/main" val="185190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81616"/>
            <a:ext cx="2133600" cy="365125"/>
          </a:xfrm>
        </p:spPr>
        <p:txBody>
          <a:bodyPr/>
          <a:lstStyle/>
          <a:p>
            <a:fld id="{A9848611-8FAA-4BFC-BAAD-33CAF1A3E273}" type="slidenum">
              <a:rPr kumimoji="1" lang="ja-JP" altLang="en-US" sz="1800" smtClean="0">
                <a:solidFill>
                  <a:schemeClr val="tx1"/>
                </a:solidFill>
              </a:rPr>
              <a:t>2</a:t>
            </a:fld>
            <a:endParaRPr kumimoji="1" lang="ja-JP" altLang="en-US" sz="1800" dirty="0">
              <a:solidFill>
                <a:schemeClr val="tx1"/>
              </a:solidFill>
            </a:endParaRPr>
          </a:p>
        </p:txBody>
      </p:sp>
      <p:sp>
        <p:nvSpPr>
          <p:cNvPr id="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139155" y="6200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堺市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１</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医療体制の概要①</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796136" y="6548858"/>
            <a:ext cx="316835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ja-JP" altLang="en-US" sz="1200" kern="100" dirty="0" smtClean="0">
                <a:effectLst/>
                <a:latin typeface="Meiryo UI" panose="020B0604030504040204" pitchFamily="50" charset="-128"/>
                <a:ea typeface="Meiryo UI" panose="020B0604030504040204" pitchFamily="50" charset="-128"/>
                <a:cs typeface="Times New Roman"/>
              </a:rPr>
              <a:t>第７次</a:t>
            </a:r>
            <a:r>
              <a:rPr lang="ja-JP" altLang="en-US" sz="1200" kern="100" dirty="0">
                <a:effectLst/>
                <a:latin typeface="Meiryo UI" panose="020B0604030504040204" pitchFamily="50" charset="-128"/>
                <a:ea typeface="Meiryo UI" panose="020B0604030504040204" pitchFamily="50" charset="-128"/>
                <a:cs typeface="Times New Roman"/>
              </a:rPr>
              <a:t>大阪府医療計画一部改編</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14"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テキスト ボックス 15">
            <a:extLst>
              <a:ext uri="{FF2B5EF4-FFF2-40B4-BE49-F238E27FC236}">
                <a16:creationId xmlns:a16="http://schemas.microsoft.com/office/drawing/2014/main" id="{0EFE806C-CD8B-4E60-9346-194C56764E78}"/>
              </a:ext>
            </a:extLst>
          </p:cNvPr>
          <p:cNvSpPr txBox="1"/>
          <p:nvPr/>
        </p:nvSpPr>
        <p:spPr>
          <a:xfrm>
            <a:off x="213103" y="1729962"/>
            <a:ext cx="226810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●主な医療施設の状況</a:t>
            </a:r>
          </a:p>
        </p:txBody>
      </p:sp>
      <p:pic>
        <p:nvPicPr>
          <p:cNvPr id="17" name="図 16"/>
          <p:cNvPicPr>
            <a:picLocks noChangeAspect="1"/>
          </p:cNvPicPr>
          <p:nvPr/>
        </p:nvPicPr>
        <p:blipFill>
          <a:blip r:embed="rId4"/>
          <a:stretch>
            <a:fillRect/>
          </a:stretch>
        </p:blipFill>
        <p:spPr>
          <a:xfrm>
            <a:off x="404954" y="1934685"/>
            <a:ext cx="6314273" cy="4613950"/>
          </a:xfrm>
          <a:prstGeom prst="rect">
            <a:avLst/>
          </a:prstGeom>
        </p:spPr>
      </p:pic>
      <p:sp>
        <p:nvSpPr>
          <p:cNvPr id="18" name="正方形/長方形 17"/>
          <p:cNvSpPr/>
          <p:nvPr/>
        </p:nvSpPr>
        <p:spPr>
          <a:xfrm>
            <a:off x="2664000" y="2052000"/>
            <a:ext cx="720000" cy="4140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19" name="図 18"/>
          <p:cNvPicPr>
            <a:picLocks noChangeAspect="1"/>
          </p:cNvPicPr>
          <p:nvPr/>
        </p:nvPicPr>
        <p:blipFill>
          <a:blip r:embed="rId5"/>
          <a:stretch>
            <a:fillRect/>
          </a:stretch>
        </p:blipFill>
        <p:spPr>
          <a:xfrm>
            <a:off x="6569127" y="2127808"/>
            <a:ext cx="2228657" cy="2660010"/>
          </a:xfrm>
          <a:prstGeom prst="rect">
            <a:avLst/>
          </a:prstGeom>
        </p:spPr>
      </p:pic>
      <p:sp>
        <p:nvSpPr>
          <p:cNvPr id="20" name="正方形/長方形 19"/>
          <p:cNvSpPr/>
          <p:nvPr/>
        </p:nvSpPr>
        <p:spPr>
          <a:xfrm>
            <a:off x="6483394" y="4875721"/>
            <a:ext cx="2203475" cy="134617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39</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公立病院：１</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５</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33</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48541" y="636584"/>
            <a:ext cx="9046917"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堺市二次医療圏では、新公立病院改革プラン補足調査対象病院が１病院、公的医療機関等</a:t>
            </a:r>
            <a:r>
              <a:rPr lang="en-US" altLang="ja-JP" sz="2200" dirty="0">
                <a:latin typeface="HGP創英角ｺﾞｼｯｸUB" panose="020B0900000000000000" pitchFamily="50" charset="-128"/>
                <a:ea typeface="HGP創英角ｺﾞｼｯｸUB" panose="020B0900000000000000" pitchFamily="50" charset="-128"/>
              </a:rPr>
              <a:t>2025</a:t>
            </a:r>
            <a:r>
              <a:rPr lang="ja-JP" altLang="en-US" sz="2200" dirty="0">
                <a:latin typeface="HGP創英角ｺﾞｼｯｸUB" panose="020B0900000000000000" pitchFamily="50" charset="-128"/>
                <a:ea typeface="HGP創英角ｺﾞｼｯｸUB" panose="020B0900000000000000" pitchFamily="50" charset="-128"/>
              </a:rPr>
              <a:t>プラン対象病院が５病院である</a:t>
            </a:r>
            <a:endParaRPr lang="en-US" altLang="ja-JP" sz="2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0702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5371293" y="4226150"/>
            <a:ext cx="2041793" cy="2198053"/>
          </a:xfrm>
          <a:prstGeom prst="rect">
            <a:avLst/>
          </a:prstGeom>
        </p:spPr>
      </p:pic>
      <p:pic>
        <p:nvPicPr>
          <p:cNvPr id="5" name="図 4"/>
          <p:cNvPicPr>
            <a:picLocks noChangeAspect="1"/>
          </p:cNvPicPr>
          <p:nvPr/>
        </p:nvPicPr>
        <p:blipFill>
          <a:blip r:embed="rId4"/>
          <a:stretch>
            <a:fillRect/>
          </a:stretch>
        </p:blipFill>
        <p:spPr>
          <a:xfrm>
            <a:off x="1685358" y="4184283"/>
            <a:ext cx="2150283" cy="2246565"/>
          </a:xfrm>
          <a:prstGeom prst="rect">
            <a:avLst/>
          </a:prstGeom>
        </p:spPr>
      </p:pic>
      <p:pic>
        <p:nvPicPr>
          <p:cNvPr id="4" name="図 3"/>
          <p:cNvPicPr>
            <a:picLocks noChangeAspect="1"/>
          </p:cNvPicPr>
          <p:nvPr/>
        </p:nvPicPr>
        <p:blipFill>
          <a:blip r:embed="rId5"/>
          <a:stretch>
            <a:fillRect/>
          </a:stretch>
        </p:blipFill>
        <p:spPr>
          <a:xfrm>
            <a:off x="5278746" y="1838095"/>
            <a:ext cx="2125128" cy="2379701"/>
          </a:xfrm>
          <a:prstGeom prst="rect">
            <a:avLst/>
          </a:prstGeom>
        </p:spPr>
      </p:pic>
      <p:pic>
        <p:nvPicPr>
          <p:cNvPr id="3" name="図 2"/>
          <p:cNvPicPr>
            <a:picLocks noChangeAspect="1"/>
          </p:cNvPicPr>
          <p:nvPr/>
        </p:nvPicPr>
        <p:blipFill>
          <a:blip r:embed="rId6"/>
          <a:stretch>
            <a:fillRect/>
          </a:stretch>
        </p:blipFill>
        <p:spPr>
          <a:xfrm>
            <a:off x="1718586" y="1856609"/>
            <a:ext cx="2064272" cy="2305835"/>
          </a:xfrm>
          <a:prstGeom prst="rect">
            <a:avLst/>
          </a:prstGeom>
        </p:spPr>
      </p:pic>
      <p:sp>
        <p:nvSpPr>
          <p:cNvPr id="8" name="Oval 64">
            <a:hlinkClick r:id="rId7" action="ppaction://hlinksldjump"/>
            <a:extLst>
              <a:ext uri="{FF2B5EF4-FFF2-40B4-BE49-F238E27FC236}">
                <a16:creationId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30BE5A27-A407-4A14-A9BE-5866682C3C6B}"/>
              </a:ext>
            </a:extLst>
          </p:cNvPr>
          <p:cNvSpPr txBox="1">
            <a:spLocks/>
          </p:cNvSpPr>
          <p:nvPr/>
        </p:nvSpPr>
        <p:spPr>
          <a:xfrm>
            <a:off x="107504" y="12198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堺市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１</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概要②</a:t>
            </a:r>
            <a:r>
              <a:rPr lang="zh-TW"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12" name="スライド番号プレースホルダー 2"/>
          <p:cNvSpPr>
            <a:spLocks noGrp="1"/>
          </p:cNvSpPr>
          <p:nvPr>
            <p:ph type="sldNum" sz="quarter" idx="12"/>
          </p:nvPr>
        </p:nvSpPr>
        <p:spPr>
          <a:xfrm>
            <a:off x="7035327" y="6528686"/>
            <a:ext cx="2133600" cy="365125"/>
          </a:xfrm>
        </p:spPr>
        <p:txBody>
          <a:bodyPr/>
          <a:lstStyle/>
          <a:p>
            <a:r>
              <a:rPr lang="en-US" altLang="ja-JP" sz="1800" dirty="0">
                <a:solidFill>
                  <a:schemeClr val="tx1"/>
                </a:solidFill>
              </a:rPr>
              <a:t>3</a:t>
            </a:r>
            <a:endParaRPr kumimoji="1" lang="ja-JP" altLang="en-US" sz="1800" dirty="0">
              <a:solidFill>
                <a:schemeClr val="tx1"/>
              </a:solidFill>
            </a:endParaRPr>
          </a:p>
        </p:txBody>
      </p:sp>
      <p:sp>
        <p:nvSpPr>
          <p:cNvPr id="13" name="テキスト ボックス 10">
            <a:extLst>
              <a:ext uri="{FF2B5EF4-FFF2-40B4-BE49-F238E27FC236}">
                <a16:creationId xmlns:a16="http://schemas.microsoft.com/office/drawing/2014/main" id="{43EDBE62-C596-4567-9D0D-F622CC64A5F0}"/>
              </a:ext>
            </a:extLst>
          </p:cNvPr>
          <p:cNvSpPr txBox="1"/>
          <p:nvPr/>
        </p:nvSpPr>
        <p:spPr>
          <a:xfrm>
            <a:off x="363502" y="1556792"/>
            <a:ext cx="83113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公民別病床数の病床機能別割合</a:t>
            </a:r>
            <a:r>
              <a:rPr lang="en-US" altLang="ja-JP" sz="1400" dirty="0">
                <a:solidFill>
                  <a:schemeClr val="tx1"/>
                </a:solidFill>
              </a:rPr>
              <a:t>(</a:t>
            </a:r>
            <a:r>
              <a:rPr lang="ja-JP" altLang="en-US" sz="1400" dirty="0">
                <a:solidFill>
                  <a:schemeClr val="tx1"/>
                </a:solidFill>
              </a:rPr>
              <a:t>病院プラン等</a:t>
            </a:r>
            <a:r>
              <a:rPr lang="ja-JP" altLang="en-US" sz="1400" dirty="0" smtClean="0">
                <a:solidFill>
                  <a:schemeClr val="tx1"/>
                </a:solidFill>
              </a:rPr>
              <a:t>提出</a:t>
            </a:r>
            <a:r>
              <a:rPr lang="en-US" altLang="ja-JP" sz="1400" dirty="0">
                <a:solidFill>
                  <a:schemeClr val="tx1"/>
                </a:solidFill>
              </a:rPr>
              <a:t>34</a:t>
            </a:r>
            <a:r>
              <a:rPr lang="ja-JP" altLang="en-US" sz="1400" dirty="0" smtClean="0">
                <a:solidFill>
                  <a:schemeClr val="tx1"/>
                </a:solidFill>
              </a:rPr>
              <a:t>病院</a:t>
            </a:r>
            <a:r>
              <a:rPr lang="ja-JP" altLang="en-US" sz="1400" dirty="0">
                <a:solidFill>
                  <a:schemeClr val="tx1"/>
                </a:solidFill>
              </a:rPr>
              <a:t>（</a:t>
            </a:r>
            <a:r>
              <a:rPr lang="ja-JP" altLang="en-US" sz="1400" dirty="0" smtClean="0">
                <a:solidFill>
                  <a:schemeClr val="tx1"/>
                </a:solidFill>
              </a:rPr>
              <a:t>公立</a:t>
            </a:r>
            <a:r>
              <a:rPr lang="en-US" altLang="ja-JP" sz="1400" dirty="0">
                <a:solidFill>
                  <a:schemeClr val="tx1"/>
                </a:solidFill>
              </a:rPr>
              <a:t>1</a:t>
            </a:r>
            <a:r>
              <a:rPr lang="ja-JP" altLang="en-US" sz="1400" dirty="0" err="1" smtClean="0">
                <a:solidFill>
                  <a:schemeClr val="tx1"/>
                </a:solidFill>
              </a:rPr>
              <a:t>、</a:t>
            </a:r>
            <a:r>
              <a:rPr lang="ja-JP" altLang="en-US" sz="1400" dirty="0" smtClean="0">
                <a:solidFill>
                  <a:schemeClr val="tx1"/>
                </a:solidFill>
              </a:rPr>
              <a:t>公的①</a:t>
            </a:r>
            <a:r>
              <a:rPr lang="en-US" altLang="ja-JP" sz="1400" dirty="0" smtClean="0">
                <a:solidFill>
                  <a:schemeClr val="tx1"/>
                </a:solidFill>
              </a:rPr>
              <a:t>※2</a:t>
            </a:r>
            <a:r>
              <a:rPr lang="ja-JP" altLang="en-US" sz="1400" dirty="0" err="1" smtClean="0">
                <a:solidFill>
                  <a:schemeClr val="tx1"/>
                </a:solidFill>
              </a:rPr>
              <a:t>、</a:t>
            </a:r>
            <a:r>
              <a:rPr lang="ja-JP" altLang="en-US" sz="1400" dirty="0" smtClean="0">
                <a:solidFill>
                  <a:schemeClr val="tx1"/>
                </a:solidFill>
              </a:rPr>
              <a:t>公的②</a:t>
            </a:r>
            <a:r>
              <a:rPr lang="en-US" altLang="ja-JP" sz="1400" dirty="0" smtClean="0">
                <a:solidFill>
                  <a:schemeClr val="tx1"/>
                </a:solidFill>
              </a:rPr>
              <a:t>※3</a:t>
            </a:r>
            <a:r>
              <a:rPr lang="ja-JP" altLang="en-US" sz="1400" dirty="0" err="1" smtClean="0">
                <a:solidFill>
                  <a:schemeClr val="tx1"/>
                </a:solidFill>
              </a:rPr>
              <a:t>、</a:t>
            </a:r>
            <a:r>
              <a:rPr lang="ja-JP" altLang="en-US" sz="1400" dirty="0" smtClean="0">
                <a:solidFill>
                  <a:schemeClr val="tx1"/>
                </a:solidFill>
              </a:rPr>
              <a:t>民間等</a:t>
            </a:r>
            <a:r>
              <a:rPr lang="en-US" altLang="ja-JP" sz="1400" dirty="0">
                <a:solidFill>
                  <a:schemeClr val="tx1"/>
                </a:solidFill>
              </a:rPr>
              <a:t>28</a:t>
            </a:r>
            <a:r>
              <a:rPr lang="ja-JP" altLang="en-US" sz="1400" dirty="0" smtClean="0">
                <a:solidFill>
                  <a:schemeClr val="tx1"/>
                </a:solidFill>
              </a:rPr>
              <a:t>）</a:t>
            </a:r>
            <a:r>
              <a:rPr lang="ja-JP" altLang="en-US" sz="1400" dirty="0">
                <a:solidFill>
                  <a:schemeClr val="tx1"/>
                </a:solidFill>
              </a:rPr>
              <a:t>）</a:t>
            </a:r>
            <a:endParaRPr lang="en-US" altLang="ja-JP" sz="1400" dirty="0">
              <a:solidFill>
                <a:schemeClr val="tx1"/>
              </a:solidFill>
            </a:endParaRPr>
          </a:p>
        </p:txBody>
      </p:sp>
      <p:sp>
        <p:nvSpPr>
          <p:cNvPr id="2" name="テキスト ボックス 1"/>
          <p:cNvSpPr txBox="1"/>
          <p:nvPr/>
        </p:nvSpPr>
        <p:spPr>
          <a:xfrm>
            <a:off x="755576" y="2586876"/>
            <a:ext cx="1382938"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480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283968" y="2586876"/>
            <a:ext cx="1382938"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964</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24869" y="5006639"/>
            <a:ext cx="1382938"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1,163</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308134" y="5069304"/>
            <a:ext cx="1382938"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5,982</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17" name="タイトル 1">
            <a:extLst>
              <a:ext uri="{FF2B5EF4-FFF2-40B4-BE49-F238E27FC236}">
                <a16:creationId xmlns:a16="http://schemas.microsoft.com/office/drawing/2014/main" id="{77D78C8B-7190-4F9F-BF24-FAD4DFE9F181}"/>
              </a:ext>
            </a:extLst>
          </p:cNvPr>
          <p:cNvSpPr txBox="1">
            <a:spLocks/>
          </p:cNvSpPr>
          <p:nvPr/>
        </p:nvSpPr>
        <p:spPr>
          <a:xfrm>
            <a:off x="363502" y="668628"/>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公立・公的・民間等、それぞれにおいて有する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5615212" y="6571023"/>
            <a:ext cx="332305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149706" y="6390691"/>
            <a:ext cx="544251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公的①：公的プラン</a:t>
            </a:r>
            <a:r>
              <a:rPr lang="ja-JP" altLang="en-US" sz="1200" kern="100" dirty="0">
                <a:latin typeface="Meiryo UI" panose="020B0604030504040204" pitchFamily="50" charset="-128"/>
                <a:ea typeface="Meiryo UI" panose="020B0604030504040204" pitchFamily="50" charset="-128"/>
                <a:cs typeface="Times New Roman"/>
              </a:rPr>
              <a:t>対象</a:t>
            </a:r>
            <a:r>
              <a:rPr lang="ja-JP" altLang="en-US" sz="1200" kern="100" dirty="0" smtClean="0">
                <a:latin typeface="Meiryo UI" panose="020B0604030504040204" pitchFamily="50" charset="-128"/>
                <a:ea typeface="Meiryo UI" panose="020B0604030504040204" pitchFamily="50" charset="-128"/>
                <a:cs typeface="Times New Roman"/>
              </a:rPr>
              <a:t>病院（</a:t>
            </a:r>
            <a:r>
              <a:rPr lang="ja-JP" altLang="en-US" sz="1200" kern="100" dirty="0">
                <a:latin typeface="Meiryo UI" panose="020B0604030504040204" pitchFamily="50" charset="-128"/>
                <a:ea typeface="Meiryo UI" panose="020B0604030504040204" pitchFamily="50" charset="-128"/>
                <a:cs typeface="Times New Roman"/>
              </a:rPr>
              <a:t>民間の地域医療支援病院、特定機能病院除く</a:t>
            </a:r>
            <a:r>
              <a:rPr lang="ja-JP" altLang="en-US"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　 公的②：公的プラン対象病院（民間</a:t>
            </a:r>
            <a:r>
              <a:rPr lang="ja-JP" altLang="en-US" sz="1200" kern="100" dirty="0">
                <a:latin typeface="Meiryo UI" panose="020B0604030504040204" pitchFamily="50" charset="-128"/>
                <a:ea typeface="Meiryo UI" panose="020B0604030504040204" pitchFamily="50" charset="-128"/>
                <a:cs typeface="Times New Roman"/>
              </a:rPr>
              <a:t>の地域医療支援病院、特定機能病院）</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05186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72735" y="1130103"/>
            <a:ext cx="8509248" cy="1466565"/>
          </a:xfrm>
          <a:prstGeom prst="rect">
            <a:avLst/>
          </a:prstGeom>
        </p:spPr>
      </p:pic>
      <p:sp>
        <p:nvSpPr>
          <p:cNvPr id="8"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30BE5A27-A407-4A14-A9BE-5866682C3C6B}"/>
              </a:ext>
            </a:extLst>
          </p:cNvPr>
          <p:cNvSpPr txBox="1">
            <a:spLocks/>
          </p:cNvSpPr>
          <p:nvPr/>
        </p:nvSpPr>
        <p:spPr>
          <a:xfrm>
            <a:off x="107504" y="12198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堺市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１</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概要②</a:t>
            </a:r>
            <a:r>
              <a:rPr lang="zh-TW"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12" name="スライド番号プレースホルダー 2"/>
          <p:cNvSpPr>
            <a:spLocks noGrp="1"/>
          </p:cNvSpPr>
          <p:nvPr>
            <p:ph type="sldNum" sz="quarter" idx="12"/>
          </p:nvPr>
        </p:nvSpPr>
        <p:spPr>
          <a:xfrm>
            <a:off x="7035327" y="6528686"/>
            <a:ext cx="2133600" cy="365125"/>
          </a:xfrm>
        </p:spPr>
        <p:txBody>
          <a:bodyPr/>
          <a:lstStyle/>
          <a:p>
            <a:r>
              <a:rPr lang="en-US" altLang="ja-JP" sz="1800" dirty="0">
                <a:solidFill>
                  <a:schemeClr val="tx1"/>
                </a:solidFill>
              </a:rPr>
              <a:t>4</a:t>
            </a:r>
            <a:endParaRPr kumimoji="1" lang="ja-JP" altLang="en-US" sz="1800" dirty="0">
              <a:solidFill>
                <a:schemeClr val="tx1"/>
              </a:solidFill>
            </a:endParaRPr>
          </a:p>
        </p:txBody>
      </p:sp>
      <p:sp>
        <p:nvSpPr>
          <p:cNvPr id="13" name="テキスト ボックス 10">
            <a:extLst>
              <a:ext uri="{FF2B5EF4-FFF2-40B4-BE49-F238E27FC236}">
                <a16:creationId xmlns:a16="http://schemas.microsoft.com/office/drawing/2014/main" id="{43EDBE62-C596-4567-9D0D-F622CC64A5F0}"/>
              </a:ext>
            </a:extLst>
          </p:cNvPr>
          <p:cNvSpPr txBox="1"/>
          <p:nvPr/>
        </p:nvSpPr>
        <p:spPr>
          <a:xfrm>
            <a:off x="124930" y="800963"/>
            <a:ext cx="83113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accent1">
                    <a:lumMod val="75000"/>
                  </a:schemeClr>
                </a:solidFill>
              </a:rPr>
              <a:t>●</a:t>
            </a:r>
            <a:r>
              <a:rPr lang="en-US" altLang="ja-JP" sz="1400" dirty="0" smtClean="0">
                <a:solidFill>
                  <a:schemeClr val="tx1"/>
                </a:solidFill>
              </a:rPr>
              <a:t>【</a:t>
            </a:r>
            <a:r>
              <a:rPr lang="ja-JP" altLang="en-US" sz="1400" dirty="0" smtClean="0">
                <a:solidFill>
                  <a:schemeClr val="tx1"/>
                </a:solidFill>
              </a:rPr>
              <a:t>参考</a:t>
            </a:r>
            <a:r>
              <a:rPr lang="en-US" altLang="ja-JP" sz="1400" dirty="0" smtClean="0">
                <a:solidFill>
                  <a:schemeClr val="tx1"/>
                </a:solidFill>
              </a:rPr>
              <a:t>】</a:t>
            </a:r>
            <a:r>
              <a:rPr lang="ja-JP" altLang="en-US" sz="1400" dirty="0" smtClean="0">
                <a:solidFill>
                  <a:schemeClr val="tx1"/>
                </a:solidFill>
              </a:rPr>
              <a:t>保健所別病床機能別割合</a:t>
            </a:r>
            <a:endParaRPr lang="en-US" altLang="ja-JP" sz="1400" dirty="0">
              <a:solidFill>
                <a:schemeClr val="tx1"/>
              </a:solidFill>
            </a:endParaRPr>
          </a:p>
        </p:txBody>
      </p:sp>
      <p:sp>
        <p:nvSpPr>
          <p:cNvPr id="18" name="正方形/長方形 17"/>
          <p:cNvSpPr/>
          <p:nvPr/>
        </p:nvSpPr>
        <p:spPr>
          <a:xfrm>
            <a:off x="272735" y="2376701"/>
            <a:ext cx="4083241" cy="211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698742" y="2384717"/>
            <a:ext cx="4083241" cy="2039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5724128" y="2791538"/>
            <a:ext cx="319382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212696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64183" y="6902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9" name="タイトル 1">
            <a:extLst>
              <a:ext uri="{FF2B5EF4-FFF2-40B4-BE49-F238E27FC236}">
                <a16:creationId xmlns:a16="http://schemas.microsoft.com/office/drawing/2014/main" id="{30BE5A27-A407-4A14-A9BE-5866682C3C6B}"/>
              </a:ext>
            </a:extLst>
          </p:cNvPr>
          <p:cNvSpPr txBox="1">
            <a:spLocks/>
          </p:cNvSpPr>
          <p:nvPr/>
        </p:nvSpPr>
        <p:spPr>
          <a:xfrm>
            <a:off x="106255" y="69836"/>
            <a:ext cx="897250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堺市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１</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医療介護提供体制）</a:t>
            </a:r>
          </a:p>
        </p:txBody>
      </p:sp>
      <p:sp>
        <p:nvSpPr>
          <p:cNvPr id="71" name="テキスト ボックス 70"/>
          <p:cNvSpPr txBox="1"/>
          <p:nvPr/>
        </p:nvSpPr>
        <p:spPr>
          <a:xfrm>
            <a:off x="207818" y="1434319"/>
            <a:ext cx="5940000"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72" name="グループ化 71"/>
          <p:cNvGrpSpPr/>
          <p:nvPr/>
        </p:nvGrpSpPr>
        <p:grpSpPr>
          <a:xfrm>
            <a:off x="193064" y="1817090"/>
            <a:ext cx="5922858" cy="4633803"/>
            <a:chOff x="101986" y="567691"/>
            <a:chExt cx="7897144" cy="6178404"/>
          </a:xfrm>
        </p:grpSpPr>
        <p:sp>
          <p:nvSpPr>
            <p:cNvPr id="73" name="正方形/長方形 72"/>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solidFill>
                  <a:schemeClr val="tx1"/>
                </a:solidFill>
              </a:endParaRPr>
            </a:p>
          </p:txBody>
        </p:sp>
        <p:grpSp>
          <p:nvGrpSpPr>
            <p:cNvPr id="74" name="グループ化 73"/>
            <p:cNvGrpSpPr/>
            <p:nvPr/>
          </p:nvGrpSpPr>
          <p:grpSpPr>
            <a:xfrm>
              <a:off x="475871" y="629023"/>
              <a:ext cx="3270629" cy="5143485"/>
              <a:chOff x="475871" y="629023"/>
              <a:chExt cx="3270629" cy="5143485"/>
            </a:xfrm>
          </p:grpSpPr>
          <p:sp>
            <p:nvSpPr>
              <p:cNvPr id="169" name="角丸四角形 168"/>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70" name="テキスト ボックス 169"/>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11</a:t>
                </a:r>
                <a:r>
                  <a:rPr lang="ja-JP" altLang="en-US" sz="900" dirty="0"/>
                  <a:t>施設 </a:t>
                </a:r>
                <a:r>
                  <a:rPr lang="en-US" altLang="ja-JP" sz="900" dirty="0"/>
                  <a:t> 3,529</a:t>
                </a:r>
                <a:r>
                  <a:rPr lang="ja-JP" altLang="en-US" sz="900" dirty="0"/>
                  <a:t>床</a:t>
                </a:r>
                <a:endParaRPr lang="en-US" altLang="ja-JP" sz="900" dirty="0"/>
              </a:p>
            </p:txBody>
          </p:sp>
        </p:grpSp>
        <p:sp>
          <p:nvSpPr>
            <p:cNvPr id="75" name="テキスト ボックス 74"/>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28</a:t>
              </a:r>
              <a:r>
                <a:rPr lang="ja-JP" altLang="en-US" sz="900" b="1" dirty="0"/>
                <a:t>施設</a:t>
              </a:r>
              <a:endParaRPr lang="en-US" altLang="ja-JP" sz="900" b="1" dirty="0"/>
            </a:p>
            <a:p>
              <a:pPr algn="ctr"/>
              <a:r>
                <a:rPr lang="en-US" altLang="ja-JP" sz="900" b="1" dirty="0"/>
                <a:t>3,790</a:t>
              </a:r>
              <a:r>
                <a:rPr lang="ja-JP" altLang="en-US" sz="900" b="1" dirty="0"/>
                <a:t>床</a:t>
              </a:r>
              <a:endParaRPr lang="en-US" altLang="ja-JP" sz="900" b="1" dirty="0"/>
            </a:p>
          </p:txBody>
        </p:sp>
        <p:sp>
          <p:nvSpPr>
            <p:cNvPr id="77" name="テキスト ボックス 76"/>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79" name="正方形/長方形 78"/>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solidFill>
                  <a:schemeClr val="tx1"/>
                </a:solidFill>
              </a:endParaRPr>
            </a:p>
          </p:txBody>
        </p:sp>
        <p:sp>
          <p:nvSpPr>
            <p:cNvPr id="80" name="テキスト ボックス 79"/>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81" name="角丸四角形 80"/>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611</a:t>
              </a:r>
              <a:r>
                <a:rPr lang="ja-JP" altLang="en-US" sz="900" dirty="0">
                  <a:solidFill>
                    <a:schemeClr val="tx1"/>
                  </a:solidFill>
                </a:rPr>
                <a:t>床</a:t>
              </a:r>
              <a:endParaRPr lang="en-US" altLang="ja-JP" sz="900" dirty="0">
                <a:solidFill>
                  <a:schemeClr val="tx1"/>
                </a:solidFill>
              </a:endParaRPr>
            </a:p>
          </p:txBody>
        </p:sp>
        <p:sp>
          <p:nvSpPr>
            <p:cNvPr id="82" name="角丸四角形 81"/>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370</a:t>
              </a:r>
              <a:r>
                <a:rPr lang="ja-JP" altLang="en-US" sz="900" dirty="0">
                  <a:solidFill>
                    <a:schemeClr val="tx1"/>
                  </a:solidFill>
                </a:rPr>
                <a:t>床</a:t>
              </a:r>
              <a:endParaRPr lang="en-US" altLang="ja-JP" sz="900" dirty="0">
                <a:solidFill>
                  <a:schemeClr val="tx1"/>
                </a:solidFill>
              </a:endParaRPr>
            </a:p>
          </p:txBody>
        </p:sp>
        <p:sp>
          <p:nvSpPr>
            <p:cNvPr id="83" name="テキスト ボックス 82"/>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20</a:t>
              </a:r>
              <a:r>
                <a:rPr lang="ja-JP" altLang="en-US" sz="900" b="1" dirty="0"/>
                <a:t>施設</a:t>
              </a:r>
              <a:endParaRPr lang="en-US" altLang="ja-JP" sz="900" b="1" dirty="0"/>
            </a:p>
            <a:p>
              <a:pPr algn="ctr"/>
              <a:r>
                <a:rPr lang="en-US" altLang="ja-JP" sz="900" b="1" dirty="0"/>
                <a:t>3,156</a:t>
              </a:r>
              <a:r>
                <a:rPr lang="ja-JP" altLang="en-US" sz="900" b="1" dirty="0"/>
                <a:t>床</a:t>
              </a:r>
              <a:endParaRPr lang="en-US" altLang="ja-JP" sz="900" b="1" dirty="0"/>
            </a:p>
          </p:txBody>
        </p:sp>
        <p:sp>
          <p:nvSpPr>
            <p:cNvPr id="84" name="角丸四角形 83"/>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111</a:t>
              </a:r>
              <a:r>
                <a:rPr lang="ja-JP" altLang="en-US" sz="900" dirty="0">
                  <a:solidFill>
                    <a:schemeClr val="tx1"/>
                  </a:solidFill>
                </a:rPr>
                <a:t>床</a:t>
              </a:r>
              <a:endParaRPr lang="en-US" altLang="ja-JP" sz="900" dirty="0">
                <a:solidFill>
                  <a:schemeClr val="tx1"/>
                </a:solidFill>
              </a:endParaRPr>
            </a:p>
          </p:txBody>
        </p:sp>
        <p:sp>
          <p:nvSpPr>
            <p:cNvPr id="85" name="角丸四角形 84"/>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10</a:t>
              </a:r>
              <a:r>
                <a:rPr lang="ja-JP" altLang="en-US" sz="900" dirty="0">
                  <a:solidFill>
                    <a:schemeClr val="tx1"/>
                  </a:solidFill>
                </a:rPr>
                <a:t>施設　</a:t>
              </a:r>
              <a:r>
                <a:rPr lang="en-US" altLang="ja-JP" sz="900" dirty="0">
                  <a:solidFill>
                    <a:schemeClr val="tx1"/>
                  </a:solidFill>
                </a:rPr>
                <a:t>737</a:t>
              </a:r>
              <a:r>
                <a:rPr lang="ja-JP" altLang="en-US" sz="900" dirty="0">
                  <a:solidFill>
                    <a:schemeClr val="tx1"/>
                  </a:solidFill>
                </a:rPr>
                <a:t>床</a:t>
              </a:r>
              <a:endParaRPr lang="en-US" altLang="ja-JP" sz="900" dirty="0">
                <a:solidFill>
                  <a:schemeClr val="tx1"/>
                </a:solidFill>
              </a:endParaRPr>
            </a:p>
          </p:txBody>
        </p:sp>
        <p:sp>
          <p:nvSpPr>
            <p:cNvPr id="86" name="角丸四角形 85"/>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79</a:t>
              </a:r>
              <a:r>
                <a:rPr lang="ja-JP" altLang="en-US" sz="900" dirty="0">
                  <a:solidFill>
                    <a:schemeClr val="tx1"/>
                  </a:solidFill>
                </a:rPr>
                <a:t>床</a:t>
              </a:r>
              <a:endParaRPr lang="en-US" altLang="ja-JP" sz="900" dirty="0">
                <a:solidFill>
                  <a:schemeClr val="tx1"/>
                </a:solidFill>
              </a:endParaRPr>
            </a:p>
          </p:txBody>
        </p:sp>
        <p:sp>
          <p:nvSpPr>
            <p:cNvPr id="87" name="正方形/長方形 86"/>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19</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p>
          </p:txBody>
        </p:sp>
        <p:sp>
          <p:nvSpPr>
            <p:cNvPr id="91" name="角丸四角形 90"/>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6</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78</a:t>
              </a:r>
              <a:r>
                <a:rPr lang="ja-JP" altLang="en-US" sz="900" dirty="0">
                  <a:solidFill>
                    <a:schemeClr val="tx1"/>
                  </a:solidFill>
                </a:rPr>
                <a:t>床</a:t>
              </a:r>
              <a:endParaRPr lang="en-US" altLang="ja-JP" sz="900" dirty="0">
                <a:solidFill>
                  <a:schemeClr val="tx1"/>
                </a:solidFill>
              </a:endParaRPr>
            </a:p>
          </p:txBody>
        </p:sp>
        <p:grpSp>
          <p:nvGrpSpPr>
            <p:cNvPr id="92" name="グループ化 91"/>
            <p:cNvGrpSpPr/>
            <p:nvPr/>
          </p:nvGrpSpPr>
          <p:grpSpPr>
            <a:xfrm>
              <a:off x="101986" y="5844171"/>
              <a:ext cx="2088000" cy="900000"/>
              <a:chOff x="83559" y="5173698"/>
              <a:chExt cx="1821442" cy="1051200"/>
            </a:xfrm>
          </p:grpSpPr>
          <p:sp>
            <p:nvSpPr>
              <p:cNvPr id="166" name="正方形/長方形 165"/>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67" name="テキスト ボックス 166"/>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168" name="テキスト ボックス 167"/>
              <p:cNvSpPr txBox="1"/>
              <p:nvPr/>
            </p:nvSpPr>
            <p:spPr>
              <a:xfrm>
                <a:off x="200128" y="5692868"/>
                <a:ext cx="1570823" cy="47018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2,641</a:t>
                </a:r>
                <a:r>
                  <a:rPr lang="ja-JP" altLang="en-US" sz="900" dirty="0"/>
                  <a:t>床</a:t>
                </a:r>
                <a:endParaRPr lang="en-US" altLang="ja-JP" sz="900" dirty="0"/>
              </a:p>
            </p:txBody>
          </p:sp>
        </p:grpSp>
        <p:grpSp>
          <p:nvGrpSpPr>
            <p:cNvPr id="93" name="グループ化 92"/>
            <p:cNvGrpSpPr/>
            <p:nvPr/>
          </p:nvGrpSpPr>
          <p:grpSpPr>
            <a:xfrm>
              <a:off x="2296739" y="5846095"/>
              <a:ext cx="2088000" cy="900000"/>
              <a:chOff x="1995911" y="5168182"/>
              <a:chExt cx="1821442" cy="1051539"/>
            </a:xfrm>
          </p:grpSpPr>
          <p:sp>
            <p:nvSpPr>
              <p:cNvPr id="163" name="正方形/長方形 162"/>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64" name="テキスト ボックス 163"/>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165" name="テキスト ボックス 164"/>
              <p:cNvSpPr txBox="1"/>
              <p:nvPr/>
            </p:nvSpPr>
            <p:spPr>
              <a:xfrm>
                <a:off x="2120693" y="5693946"/>
                <a:ext cx="1570823" cy="461665"/>
              </a:xfrm>
              <a:prstGeom prst="rect">
                <a:avLst/>
              </a:prstGeom>
              <a:noFill/>
            </p:spPr>
            <p:txBody>
              <a:bodyPr wrap="square" rtlCol="0">
                <a:noAutofit/>
              </a:bodyPr>
              <a:lstStyle/>
              <a:p>
                <a:pPr algn="ctr"/>
                <a:r>
                  <a:rPr lang="en-US" altLang="ja-JP" sz="900" dirty="0"/>
                  <a:t>2</a:t>
                </a:r>
                <a:r>
                  <a:rPr lang="ja-JP" altLang="en-US" sz="900" dirty="0"/>
                  <a:t>施設　</a:t>
                </a:r>
                <a:endParaRPr lang="en-US" altLang="ja-JP" sz="900" dirty="0"/>
              </a:p>
              <a:p>
                <a:pPr algn="ctr"/>
                <a:r>
                  <a:rPr lang="en-US" altLang="ja-JP" sz="900" dirty="0"/>
                  <a:t>72</a:t>
                </a:r>
                <a:r>
                  <a:rPr lang="ja-JP" altLang="en-US" sz="900" dirty="0"/>
                  <a:t>床</a:t>
                </a:r>
                <a:endParaRPr lang="en-US" altLang="ja-JP" sz="900" dirty="0"/>
              </a:p>
            </p:txBody>
          </p:sp>
        </p:grpSp>
        <p:grpSp>
          <p:nvGrpSpPr>
            <p:cNvPr id="94" name="グループ化 93"/>
            <p:cNvGrpSpPr/>
            <p:nvPr/>
          </p:nvGrpSpPr>
          <p:grpSpPr>
            <a:xfrm>
              <a:off x="4486981" y="5838667"/>
              <a:ext cx="2088000" cy="900000"/>
              <a:chOff x="3881647" y="5161015"/>
              <a:chExt cx="1821442" cy="1051539"/>
            </a:xfrm>
          </p:grpSpPr>
          <p:sp>
            <p:nvSpPr>
              <p:cNvPr id="96" name="正方形/長方形 95"/>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61" name="テキスト ボックス 160"/>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162" name="テキスト ボックス 161"/>
              <p:cNvSpPr txBox="1"/>
              <p:nvPr/>
            </p:nvSpPr>
            <p:spPr>
              <a:xfrm>
                <a:off x="4016333" y="5686783"/>
                <a:ext cx="1570823" cy="453880"/>
              </a:xfrm>
              <a:prstGeom prst="rect">
                <a:avLst/>
              </a:prstGeom>
              <a:noFill/>
            </p:spPr>
            <p:txBody>
              <a:bodyPr wrap="square" rtlCol="0">
                <a:noAutofit/>
              </a:bodyPr>
              <a:lstStyle/>
              <a:p>
                <a:pPr algn="ctr"/>
                <a:r>
                  <a:rPr lang="en-US" altLang="ja-JP" sz="900" dirty="0"/>
                  <a:t>1</a:t>
                </a:r>
                <a:r>
                  <a:rPr lang="ja-JP" altLang="en-US" sz="900" dirty="0"/>
                  <a:t>施設　</a:t>
                </a:r>
                <a:endParaRPr lang="en-US" altLang="ja-JP" sz="900" dirty="0"/>
              </a:p>
              <a:p>
                <a:pPr algn="ctr"/>
                <a:r>
                  <a:rPr lang="en-US" altLang="ja-JP" sz="900" dirty="0"/>
                  <a:t>7</a:t>
                </a:r>
                <a:r>
                  <a:rPr lang="ja-JP" altLang="en-US" sz="900" dirty="0"/>
                  <a:t>床</a:t>
                </a:r>
                <a:endParaRPr lang="en-US" altLang="ja-JP" sz="900" dirty="0"/>
              </a:p>
            </p:txBody>
          </p:sp>
        </p:grpSp>
        <p:sp>
          <p:nvSpPr>
            <p:cNvPr id="95" name="正方形/長方形 94"/>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8</a:t>
              </a:r>
              <a:r>
                <a:rPr lang="ja-JP" altLang="en-US" sz="900" dirty="0">
                  <a:solidFill>
                    <a:schemeClr val="tx1"/>
                  </a:solidFill>
                </a:rPr>
                <a:t>床</a:t>
              </a:r>
            </a:p>
          </p:txBody>
        </p:sp>
      </p:grpSp>
      <p:grpSp>
        <p:nvGrpSpPr>
          <p:cNvPr id="171" name="グループ化 170"/>
          <p:cNvGrpSpPr/>
          <p:nvPr/>
        </p:nvGrpSpPr>
        <p:grpSpPr>
          <a:xfrm>
            <a:off x="387192" y="2505108"/>
            <a:ext cx="2722154" cy="3124627"/>
            <a:chOff x="286277" y="1460181"/>
            <a:chExt cx="3629538" cy="4166169"/>
          </a:xfrm>
        </p:grpSpPr>
        <p:sp>
          <p:nvSpPr>
            <p:cNvPr id="172" name="角丸四角形 171"/>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173" name="角丸四角形 172"/>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74" name="角丸四角形 173"/>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30</a:t>
              </a:r>
              <a:r>
                <a:rPr lang="ja-JP" altLang="en-US" sz="900" dirty="0">
                  <a:solidFill>
                    <a:schemeClr val="tx1"/>
                  </a:solidFill>
                </a:rPr>
                <a:t>床</a:t>
              </a:r>
              <a:endParaRPr lang="en-US" altLang="ja-JP" sz="900" dirty="0">
                <a:solidFill>
                  <a:schemeClr val="tx1"/>
                </a:solidFill>
              </a:endParaRPr>
            </a:p>
          </p:txBody>
        </p:sp>
        <p:sp>
          <p:nvSpPr>
            <p:cNvPr id="175" name="角丸四角形 174"/>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30</a:t>
              </a:r>
              <a:r>
                <a:rPr lang="ja-JP" altLang="en-US" sz="900" dirty="0">
                  <a:solidFill>
                    <a:schemeClr val="tx1"/>
                  </a:solidFill>
                </a:rPr>
                <a:t>床</a:t>
              </a:r>
              <a:endParaRPr lang="en-US" altLang="ja-JP" sz="900" dirty="0">
                <a:solidFill>
                  <a:schemeClr val="tx1"/>
                </a:solidFill>
              </a:endParaRPr>
            </a:p>
          </p:txBody>
        </p:sp>
        <p:sp>
          <p:nvSpPr>
            <p:cNvPr id="176" name="角丸四角形 175"/>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77" name="角丸四角形 176"/>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6</a:t>
              </a:r>
              <a:r>
                <a:rPr lang="ja-JP" altLang="en-US" sz="900" dirty="0">
                  <a:solidFill>
                    <a:schemeClr val="tx1"/>
                  </a:solidFill>
                </a:rPr>
                <a:t>床</a:t>
              </a:r>
              <a:endParaRPr lang="en-US" altLang="ja-JP" sz="900" dirty="0">
                <a:solidFill>
                  <a:schemeClr val="tx1"/>
                </a:solidFill>
              </a:endParaRPr>
            </a:p>
          </p:txBody>
        </p:sp>
        <p:sp>
          <p:nvSpPr>
            <p:cNvPr id="178" name="角丸四角形 177"/>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6</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12</a:t>
              </a:r>
              <a:r>
                <a:rPr lang="ja-JP" altLang="en-US" sz="900" dirty="0">
                  <a:solidFill>
                    <a:schemeClr val="tx1"/>
                  </a:solidFill>
                </a:rPr>
                <a:t>床</a:t>
              </a:r>
              <a:endParaRPr lang="en-US" altLang="ja-JP" sz="900" dirty="0">
                <a:solidFill>
                  <a:schemeClr val="tx1"/>
                </a:solidFill>
              </a:endParaRPr>
            </a:p>
          </p:txBody>
        </p:sp>
        <p:sp>
          <p:nvSpPr>
            <p:cNvPr id="179" name="角丸四角形 178"/>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17</a:t>
              </a:r>
              <a:r>
                <a:rPr lang="ja-JP" altLang="en-US" sz="900" dirty="0">
                  <a:solidFill>
                    <a:schemeClr val="tx1"/>
                  </a:solidFill>
                </a:rPr>
                <a:t>床</a:t>
              </a:r>
              <a:endParaRPr lang="en-US" altLang="ja-JP" sz="900" dirty="0">
                <a:solidFill>
                  <a:schemeClr val="tx1"/>
                </a:solidFill>
              </a:endParaRPr>
            </a:p>
          </p:txBody>
        </p:sp>
        <p:sp>
          <p:nvSpPr>
            <p:cNvPr id="180" name="角丸四角形 179"/>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6</a:t>
              </a:r>
              <a:r>
                <a:rPr lang="ja-JP" altLang="en-US" sz="900" dirty="0">
                  <a:solidFill>
                    <a:schemeClr val="tx1"/>
                  </a:solidFill>
                </a:rPr>
                <a:t>施設　</a:t>
              </a:r>
              <a:r>
                <a:rPr lang="en-US" altLang="ja-JP" sz="900" dirty="0">
                  <a:solidFill>
                    <a:schemeClr val="tx1"/>
                  </a:solidFill>
                </a:rPr>
                <a:t>43</a:t>
              </a:r>
              <a:r>
                <a:rPr lang="ja-JP" altLang="en-US" sz="900" dirty="0">
                  <a:solidFill>
                    <a:schemeClr val="tx1"/>
                  </a:solidFill>
                </a:rPr>
                <a:t>床</a:t>
              </a:r>
              <a:endParaRPr lang="en-US" altLang="ja-JP" sz="900" dirty="0">
                <a:solidFill>
                  <a:schemeClr val="tx1"/>
                </a:solidFill>
              </a:endParaRPr>
            </a:p>
          </p:txBody>
        </p:sp>
        <p:sp>
          <p:nvSpPr>
            <p:cNvPr id="181" name="角丸四角形 18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182" name="角丸四角形 181"/>
          <p:cNvSpPr/>
          <p:nvPr/>
        </p:nvSpPr>
        <p:spPr>
          <a:xfrm>
            <a:off x="3171537" y="3903932"/>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83" name="角丸四角形 182"/>
          <p:cNvSpPr/>
          <p:nvPr/>
        </p:nvSpPr>
        <p:spPr>
          <a:xfrm>
            <a:off x="3173078" y="4481357"/>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84" name="テキスト ボックス 183"/>
          <p:cNvSpPr txBox="1"/>
          <p:nvPr/>
        </p:nvSpPr>
        <p:spPr>
          <a:xfrm>
            <a:off x="6176139" y="1440035"/>
            <a:ext cx="1872000" cy="280091"/>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185" name="テキスト ボックス 184"/>
          <p:cNvSpPr txBox="1"/>
          <p:nvPr/>
        </p:nvSpPr>
        <p:spPr>
          <a:xfrm>
            <a:off x="8088289" y="144003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186" name="グループ化 185"/>
          <p:cNvGrpSpPr/>
          <p:nvPr/>
        </p:nvGrpSpPr>
        <p:grpSpPr>
          <a:xfrm>
            <a:off x="6178681" y="1800572"/>
            <a:ext cx="1620000" cy="4644000"/>
            <a:chOff x="8211502" y="617458"/>
            <a:chExt cx="1908002" cy="6120498"/>
          </a:xfrm>
        </p:grpSpPr>
        <p:sp>
          <p:nvSpPr>
            <p:cNvPr id="187" name="正方形/長方形 186"/>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188" name="角丸四角形 187"/>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2,903</a:t>
              </a:r>
              <a:r>
                <a:rPr lang="ja-JP" altLang="en-US" sz="900" dirty="0">
                  <a:solidFill>
                    <a:schemeClr val="tx1"/>
                  </a:solidFill>
                </a:rPr>
                <a:t>人定員</a:t>
              </a:r>
              <a:endParaRPr lang="en-US" altLang="ja-JP" sz="900" dirty="0">
                <a:solidFill>
                  <a:schemeClr val="tx1"/>
                </a:solidFill>
              </a:endParaRPr>
            </a:p>
          </p:txBody>
        </p:sp>
        <p:sp>
          <p:nvSpPr>
            <p:cNvPr id="189" name="テキスト ボックス 188"/>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60</a:t>
              </a:r>
              <a:r>
                <a:rPr lang="ja-JP" altLang="en-US" sz="900" b="1" dirty="0"/>
                <a:t>施設</a:t>
              </a:r>
              <a:endParaRPr lang="en-US" altLang="ja-JP" sz="900" b="1" dirty="0"/>
            </a:p>
            <a:p>
              <a:pPr algn="ctr"/>
              <a:r>
                <a:rPr lang="en-US" altLang="ja-JP" sz="900" b="1" dirty="0"/>
                <a:t>4,698</a:t>
              </a:r>
              <a:r>
                <a:rPr lang="ja-JP" altLang="en-US" sz="900" b="1" dirty="0"/>
                <a:t>人定員</a:t>
              </a:r>
              <a:endParaRPr lang="en-US" altLang="ja-JP" sz="900" b="1" dirty="0"/>
            </a:p>
          </p:txBody>
        </p:sp>
        <p:sp>
          <p:nvSpPr>
            <p:cNvPr id="190" name="角丸四角形 189"/>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1,795</a:t>
              </a:r>
              <a:r>
                <a:rPr lang="ja-JP" altLang="en-US" sz="900" dirty="0">
                  <a:solidFill>
                    <a:schemeClr val="tx1"/>
                  </a:solidFill>
                </a:rPr>
                <a:t>人定員</a:t>
              </a:r>
              <a:endParaRPr lang="en-US" altLang="ja-JP" sz="900" dirty="0">
                <a:solidFill>
                  <a:schemeClr val="tx1"/>
                </a:solidFill>
              </a:endParaRPr>
            </a:p>
          </p:txBody>
        </p:sp>
        <p:sp>
          <p:nvSpPr>
            <p:cNvPr id="191" name="角丸四角形 190"/>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0</a:t>
              </a:r>
              <a:r>
                <a:rPr lang="ja-JP" altLang="en-US" sz="900" dirty="0">
                  <a:solidFill>
                    <a:schemeClr val="tx1"/>
                  </a:solidFill>
                </a:rPr>
                <a:t>人定員</a:t>
              </a:r>
              <a:endParaRPr lang="en-US" altLang="ja-JP" sz="900" dirty="0">
                <a:solidFill>
                  <a:schemeClr val="tx1"/>
                </a:solidFill>
              </a:endParaRPr>
            </a:p>
          </p:txBody>
        </p:sp>
        <p:sp>
          <p:nvSpPr>
            <p:cNvPr id="192" name="正方形/長方形 191"/>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93" name="テキスト ボックス 192"/>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80</a:t>
              </a:r>
              <a:r>
                <a:rPr lang="ja-JP" altLang="en-US" sz="900" b="1" dirty="0"/>
                <a:t>施設</a:t>
              </a:r>
              <a:endParaRPr lang="en-US" altLang="ja-JP" sz="900" b="1" dirty="0"/>
            </a:p>
            <a:p>
              <a:pPr algn="ctr"/>
              <a:r>
                <a:rPr lang="en-US" altLang="ja-JP" sz="900" b="1" dirty="0"/>
                <a:t>1,548</a:t>
              </a:r>
              <a:r>
                <a:rPr lang="ja-JP" altLang="en-US" sz="900" b="1" dirty="0"/>
                <a:t>人定員</a:t>
              </a:r>
              <a:endParaRPr lang="en-US" altLang="ja-JP" sz="900" b="1" dirty="0"/>
            </a:p>
          </p:txBody>
        </p:sp>
        <p:sp>
          <p:nvSpPr>
            <p:cNvPr id="194" name="角丸四角形 19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298</a:t>
              </a:r>
              <a:r>
                <a:rPr lang="ja-JP" altLang="en-US" sz="900" dirty="0">
                  <a:solidFill>
                    <a:schemeClr val="tx1"/>
                  </a:solidFill>
                </a:rPr>
                <a:t>人定員</a:t>
              </a:r>
              <a:endParaRPr lang="en-US" altLang="ja-JP" sz="900" dirty="0">
                <a:solidFill>
                  <a:schemeClr val="tx1"/>
                </a:solidFill>
              </a:endParaRPr>
            </a:p>
          </p:txBody>
        </p:sp>
        <p:sp>
          <p:nvSpPr>
            <p:cNvPr id="195" name="角丸四角形 19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1,250</a:t>
              </a:r>
              <a:r>
                <a:rPr lang="ja-JP" altLang="en-US" sz="900" dirty="0">
                  <a:solidFill>
                    <a:schemeClr val="tx1"/>
                  </a:solidFill>
                </a:rPr>
                <a:t>人定員</a:t>
              </a:r>
              <a:endParaRPr lang="en-US" altLang="ja-JP" sz="900" dirty="0">
                <a:solidFill>
                  <a:schemeClr val="tx1"/>
                </a:solidFill>
              </a:endParaRPr>
            </a:p>
          </p:txBody>
        </p:sp>
      </p:grpSp>
      <p:grpSp>
        <p:nvGrpSpPr>
          <p:cNvPr id="196" name="グループ化 195"/>
          <p:cNvGrpSpPr/>
          <p:nvPr/>
        </p:nvGrpSpPr>
        <p:grpSpPr>
          <a:xfrm>
            <a:off x="7851186" y="1836361"/>
            <a:ext cx="1195904" cy="2025000"/>
            <a:chOff x="10804492" y="1190142"/>
            <a:chExt cx="1594539" cy="2700000"/>
          </a:xfrm>
        </p:grpSpPr>
        <p:sp>
          <p:nvSpPr>
            <p:cNvPr id="197" name="正方形/長方形 19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8" name="角丸四角形 19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4,220</a:t>
              </a:r>
              <a:r>
                <a:rPr lang="ja-JP" altLang="en-US" sz="900" dirty="0">
                  <a:solidFill>
                    <a:schemeClr val="tx1"/>
                  </a:solidFill>
                </a:rPr>
                <a:t>人定員</a:t>
              </a:r>
              <a:endParaRPr lang="en-US" altLang="ja-JP" sz="900" dirty="0">
                <a:solidFill>
                  <a:schemeClr val="tx1"/>
                </a:solidFill>
              </a:endParaRPr>
            </a:p>
          </p:txBody>
        </p:sp>
        <p:sp>
          <p:nvSpPr>
            <p:cNvPr id="199" name="角丸四角形 19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190</a:t>
              </a:r>
              <a:r>
                <a:rPr lang="ja-JP" altLang="en-US" sz="900" dirty="0">
                  <a:solidFill>
                    <a:schemeClr val="tx1"/>
                  </a:solidFill>
                </a:rPr>
                <a:t>人定員</a:t>
              </a:r>
              <a:endParaRPr lang="en-US" altLang="ja-JP" sz="900" dirty="0">
                <a:solidFill>
                  <a:schemeClr val="tx1"/>
                </a:solidFill>
              </a:endParaRPr>
            </a:p>
          </p:txBody>
        </p:sp>
        <p:sp>
          <p:nvSpPr>
            <p:cNvPr id="200" name="角丸四角形 19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515</a:t>
              </a:r>
              <a:r>
                <a:rPr lang="ja-JP" altLang="en-US" sz="900" dirty="0">
                  <a:solidFill>
                    <a:schemeClr val="tx1"/>
                  </a:solidFill>
                </a:rPr>
                <a:t>人定員</a:t>
              </a:r>
              <a:endParaRPr lang="en-US" altLang="ja-JP" sz="900" dirty="0">
                <a:solidFill>
                  <a:schemeClr val="tx1"/>
                </a:solidFill>
              </a:endParaRPr>
            </a:p>
          </p:txBody>
        </p:sp>
      </p:grpSp>
      <p:sp>
        <p:nvSpPr>
          <p:cNvPr id="201" name="正方形/長方形 200"/>
          <p:cNvSpPr/>
          <p:nvPr/>
        </p:nvSpPr>
        <p:spPr>
          <a:xfrm>
            <a:off x="7832396" y="439292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2" name="角丸四角形 201"/>
          <p:cNvSpPr/>
          <p:nvPr/>
        </p:nvSpPr>
        <p:spPr>
          <a:xfrm>
            <a:off x="7863799" y="445083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79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2,891</a:t>
            </a:r>
            <a:r>
              <a:rPr lang="ja-JP" altLang="en-US" sz="900" dirty="0">
                <a:solidFill>
                  <a:schemeClr val="tx1"/>
                </a:solidFill>
              </a:rPr>
              <a:t>人定員</a:t>
            </a:r>
            <a:endParaRPr lang="en-US" altLang="ja-JP" sz="900" dirty="0">
              <a:solidFill>
                <a:schemeClr val="tx1"/>
              </a:solidFill>
            </a:endParaRPr>
          </a:p>
        </p:txBody>
      </p:sp>
      <p:sp>
        <p:nvSpPr>
          <p:cNvPr id="203" name="角丸四角形 202"/>
          <p:cNvSpPr/>
          <p:nvPr/>
        </p:nvSpPr>
        <p:spPr>
          <a:xfrm>
            <a:off x="6227001" y="393699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0</a:t>
            </a:r>
            <a:r>
              <a:rPr lang="ja-JP" altLang="en-US" sz="900" dirty="0">
                <a:solidFill>
                  <a:schemeClr val="tx1"/>
                </a:solidFill>
              </a:rPr>
              <a:t>人定員</a:t>
            </a:r>
            <a:endParaRPr lang="en-US" altLang="ja-JP" sz="900" dirty="0">
              <a:solidFill>
                <a:schemeClr val="tx1"/>
              </a:solidFill>
            </a:endParaRPr>
          </a:p>
        </p:txBody>
      </p:sp>
      <p:sp>
        <p:nvSpPr>
          <p:cNvPr id="204" name="スライド番号プレースホルダー 2"/>
          <p:cNvSpPr>
            <a:spLocks noGrp="1"/>
          </p:cNvSpPr>
          <p:nvPr/>
        </p:nvSpPr>
        <p:spPr>
          <a:xfrm>
            <a:off x="7028767" y="654146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tx1"/>
                </a:solidFill>
              </a:rPr>
              <a:t>5</a:t>
            </a:r>
            <a:endParaRPr kumimoji="1" lang="ja-JP" altLang="en-US" sz="1800" dirty="0">
              <a:solidFill>
                <a:schemeClr val="tx1"/>
              </a:solidFill>
            </a:endParaRPr>
          </a:p>
        </p:txBody>
      </p:sp>
      <p:sp>
        <p:nvSpPr>
          <p:cNvPr id="205" name="タイトル 1">
            <a:extLst>
              <a:ext uri="{FF2B5EF4-FFF2-40B4-BE49-F238E27FC236}">
                <a16:creationId xmlns:a16="http://schemas.microsoft.com/office/drawing/2014/main" id="{FF088E68-0F99-4554-9D6A-0116704DEA81}"/>
              </a:ext>
            </a:extLst>
          </p:cNvPr>
          <p:cNvSpPr txBox="1">
            <a:spLocks/>
          </p:cNvSpPr>
          <p:nvPr/>
        </p:nvSpPr>
        <p:spPr>
          <a:xfrm>
            <a:off x="249573" y="511040"/>
            <a:ext cx="8712968" cy="8486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206" name="正方形/長方形 205"/>
          <p:cNvSpPr/>
          <p:nvPr/>
        </p:nvSpPr>
        <p:spPr>
          <a:xfrm>
            <a:off x="134267" y="6316032"/>
            <a:ext cx="8751715"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altLang="en-US" sz="700" kern="100" dirty="0" smtClean="0">
                <a:effectLst/>
                <a:ea typeface="ＭＳ ゴシック" panose="020B0609070205080204" pitchFamily="49" charset="-128"/>
                <a:cs typeface="Times New Roman" panose="02020603050405020304" pitchFamily="18" charset="0"/>
              </a:rPr>
              <a:t>参照</a:t>
            </a:r>
            <a:r>
              <a:rPr lang="ja-JP" sz="700" kern="100" dirty="0">
                <a:effectLst/>
                <a:ea typeface="ＭＳ ゴシック" panose="020B0609070205080204" pitchFamily="49" charset="-128"/>
                <a:cs typeface="Times New Roman" panose="02020603050405020304" pitchFamily="18" charset="0"/>
              </a:rPr>
              <a:t>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smtClean="0">
                <a:effectLst/>
                <a:ea typeface="ＭＳ ゴシック" panose="020B0609070205080204" pitchFamily="49" charset="-128"/>
                <a:cs typeface="Times New Roman" panose="02020603050405020304" pitchFamily="18" charset="0"/>
              </a:rPr>
              <a:t>201</a:t>
            </a:r>
            <a:r>
              <a:rPr lang="en-US" altLang="ja-JP" sz="700" kern="100" dirty="0" smtClean="0">
                <a:effectLst/>
                <a:ea typeface="ＭＳ ゴシック" panose="020B0609070205080204" pitchFamily="49" charset="-128"/>
                <a:cs typeface="Times New Roman" panose="02020603050405020304" pitchFamily="18" charset="0"/>
              </a:rPr>
              <a:t>8</a:t>
            </a:r>
            <a:r>
              <a:rPr lang="ja-JP" sz="700" kern="100" dirty="0" smtClean="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smtClean="0">
                <a:effectLst/>
                <a:ea typeface="ＭＳ ゴシック" panose="020B0609070205080204" pitchFamily="49" charset="-128"/>
                <a:cs typeface="Times New Roman" panose="02020603050405020304" pitchFamily="18" charset="0"/>
              </a:rPr>
              <a:t>201</a:t>
            </a:r>
            <a:r>
              <a:rPr lang="en-US" altLang="ja-JP" sz="700" kern="100" dirty="0" smtClean="0">
                <a:effectLst/>
                <a:ea typeface="ＭＳ ゴシック" panose="020B0609070205080204" pitchFamily="49" charset="-128"/>
                <a:cs typeface="Times New Roman" panose="02020603050405020304" pitchFamily="18" charset="0"/>
              </a:rPr>
              <a:t>9</a:t>
            </a:r>
            <a:r>
              <a:rPr lang="ja-JP" sz="700" kern="100" dirty="0" smtClean="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2</a:t>
            </a:r>
            <a:r>
              <a:rPr lang="ja-JP" sz="700" kern="100" dirty="0" smtClean="0">
                <a:effectLst/>
                <a:ea typeface="ＭＳ ゴシック" panose="020B0609070205080204" pitchFamily="49" charset="-128"/>
                <a:cs typeface="Times New Roman" panose="02020603050405020304" pitchFamily="18" charset="0"/>
              </a:rPr>
              <a:t>月</a:t>
            </a:r>
            <a:r>
              <a:rPr lang="ja-JP" sz="700" kern="100" dirty="0">
                <a:effectLst/>
                <a:ea typeface="ＭＳ ゴシック" panose="020B0609070205080204" pitchFamily="49" charset="-128"/>
                <a:cs typeface="Times New Roman" panose="02020603050405020304" pitchFamily="18" charset="0"/>
              </a:rPr>
              <a:t>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smtClean="0">
                <a:effectLst/>
                <a:ea typeface="ＭＳ ゴシック" panose="020B0609070205080204" pitchFamily="49" charset="-128"/>
                <a:cs typeface="Times New Roman" panose="02020603050405020304" pitchFamily="18" charset="0"/>
              </a:rPr>
              <a:t>・</a:t>
            </a:r>
            <a:endParaRPr lang="en-US" altLang="ja-JP" sz="700" kern="100" dirty="0" smtClean="0">
              <a:effectLst/>
              <a:ea typeface="ＭＳ ゴシック" panose="020B0609070205080204" pitchFamily="49" charset="-128"/>
              <a:cs typeface="Times New Roman" panose="02020603050405020304" pitchFamily="18" charset="0"/>
            </a:endParaRPr>
          </a:p>
          <a:p>
            <a:pPr>
              <a:lnSpc>
                <a:spcPts val="1200"/>
              </a:lnSpc>
            </a:pPr>
            <a:r>
              <a:rPr lang="ja-JP" altLang="en-US" sz="700" kern="100" dirty="0" smtClean="0">
                <a:effectLst/>
                <a:ea typeface="ＭＳ ゴシック" panose="020B0609070205080204" pitchFamily="49" charset="-128"/>
                <a:cs typeface="Times New Roman" panose="02020603050405020304" pitchFamily="18" charset="0"/>
              </a:rPr>
              <a:t>その他</a:t>
            </a:r>
            <a:r>
              <a:rPr lang="ja-JP" altLang="en-US" sz="700" kern="100" dirty="0">
                <a:effectLst/>
                <a:ea typeface="ＭＳ ゴシック" panose="020B0609070205080204" pitchFamily="49" charset="-128"/>
                <a:cs typeface="Times New Roman" panose="02020603050405020304" pitchFamily="18" charset="0"/>
              </a:rPr>
              <a:t>」</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97028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550487" y="4551295"/>
            <a:ext cx="3288829" cy="2236503"/>
          </a:xfrm>
          <a:prstGeom prst="rect">
            <a:avLst/>
          </a:prstGeom>
        </p:spPr>
      </p:pic>
      <p:pic>
        <p:nvPicPr>
          <p:cNvPr id="8" name="図 7"/>
          <p:cNvPicPr>
            <a:picLocks noChangeAspect="1"/>
          </p:cNvPicPr>
          <p:nvPr/>
        </p:nvPicPr>
        <p:blipFill>
          <a:blip r:embed="rId4"/>
          <a:stretch>
            <a:fillRect/>
          </a:stretch>
        </p:blipFill>
        <p:spPr>
          <a:xfrm>
            <a:off x="243706" y="3680872"/>
            <a:ext cx="7638163" cy="842702"/>
          </a:xfrm>
          <a:prstGeom prst="rect">
            <a:avLst/>
          </a:prstGeom>
        </p:spPr>
      </p:pic>
      <p:pic>
        <p:nvPicPr>
          <p:cNvPr id="6" name="図 5"/>
          <p:cNvPicPr>
            <a:picLocks noChangeAspect="1"/>
          </p:cNvPicPr>
          <p:nvPr/>
        </p:nvPicPr>
        <p:blipFill>
          <a:blip r:embed="rId5"/>
          <a:stretch>
            <a:fillRect/>
          </a:stretch>
        </p:blipFill>
        <p:spPr>
          <a:xfrm>
            <a:off x="243707" y="1610675"/>
            <a:ext cx="8432749" cy="1650573"/>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79326" y="6492875"/>
            <a:ext cx="2133600" cy="365125"/>
          </a:xfrm>
        </p:spPr>
        <p:txBody>
          <a:bodyPr/>
          <a:lstStyle/>
          <a:p>
            <a:fld id="{A9848611-8FAA-4BFC-BAAD-33CAF1A3E273}" type="slidenum">
              <a:rPr kumimoji="1" lang="ja-JP" altLang="en-US" sz="1800" smtClean="0">
                <a:solidFill>
                  <a:schemeClr val="tx1"/>
                </a:solidFill>
              </a:rPr>
              <a:t>6</a:t>
            </a:fld>
            <a:endParaRPr kumimoji="1" lang="ja-JP" altLang="en-US" sz="1800" dirty="0">
              <a:solidFill>
                <a:schemeClr val="tx1"/>
              </a:solidFill>
            </a:endParaRPr>
          </a:p>
        </p:txBody>
      </p:sp>
      <p:sp>
        <p:nvSpPr>
          <p:cNvPr id="10"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20085" y="6119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堺市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地域医療構想の進捗状況</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8957656B-6DE6-44E0-85D6-7CF39E5B6647}"/>
              </a:ext>
            </a:extLst>
          </p:cNvPr>
          <p:cNvSpPr txBox="1"/>
          <p:nvPr/>
        </p:nvSpPr>
        <p:spPr>
          <a:xfrm>
            <a:off x="46679" y="1473409"/>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右中かっこ 19"/>
          <p:cNvSpPr/>
          <p:nvPr/>
        </p:nvSpPr>
        <p:spPr>
          <a:xfrm>
            <a:off x="7215246" y="5623127"/>
            <a:ext cx="345973" cy="8061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2" name="テキスト ボックス 10">
            <a:extLst>
              <a:ext uri="{FF2B5EF4-FFF2-40B4-BE49-F238E27FC236}">
                <a16:creationId xmlns:a16="http://schemas.microsoft.com/office/drawing/2014/main" id="{8957656B-6DE6-44E0-85D6-7CF39E5B6647}"/>
              </a:ext>
            </a:extLst>
          </p:cNvPr>
          <p:cNvSpPr txBox="1"/>
          <p:nvPr/>
        </p:nvSpPr>
        <p:spPr>
          <a:xfrm>
            <a:off x="4097719" y="5829581"/>
            <a:ext cx="233910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23" name="テキスト ボックス 22">
            <a:extLst>
              <a:ext uri="{FF2B5EF4-FFF2-40B4-BE49-F238E27FC236}">
                <a16:creationId xmlns:a16="http://schemas.microsoft.com/office/drawing/2014/main" id="{8957656B-6DE6-44E0-85D6-7CF39E5B6647}"/>
              </a:ext>
            </a:extLst>
          </p:cNvPr>
          <p:cNvSpPr txBox="1"/>
          <p:nvPr/>
        </p:nvSpPr>
        <p:spPr>
          <a:xfrm>
            <a:off x="10688" y="3381385"/>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4" name="二等辺三角形 23"/>
          <p:cNvSpPr/>
          <p:nvPr/>
        </p:nvSpPr>
        <p:spPr>
          <a:xfrm rot="10800000">
            <a:off x="3977671" y="3284984"/>
            <a:ext cx="1032942" cy="106539"/>
          </a:xfrm>
          <a:prstGeom prs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1" name="テキスト ボックス 16"/>
          <p:cNvSpPr txBox="1"/>
          <p:nvPr/>
        </p:nvSpPr>
        <p:spPr>
          <a:xfrm>
            <a:off x="3974627" y="4602081"/>
            <a:ext cx="4810380" cy="332815"/>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cxnSp>
        <p:nvCxnSpPr>
          <p:cNvPr id="34" name="直線矢印コネクタ 33"/>
          <p:cNvCxnSpPr/>
          <p:nvPr/>
        </p:nvCxnSpPr>
        <p:spPr>
          <a:xfrm>
            <a:off x="6066984" y="4539176"/>
            <a:ext cx="692646" cy="1597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813140" y="4185977"/>
            <a:ext cx="1368152" cy="14132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角丸四角形 34"/>
          <p:cNvSpPr/>
          <p:nvPr/>
        </p:nvSpPr>
        <p:spPr>
          <a:xfrm>
            <a:off x="5533220" y="4335668"/>
            <a:ext cx="648072" cy="187906"/>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テキスト ボックス 10">
            <a:extLst>
              <a:ext uri="{FF2B5EF4-FFF2-40B4-BE49-F238E27FC236}">
                <a16:creationId xmlns:a16="http://schemas.microsoft.com/office/drawing/2014/main" id="{8957656B-6DE6-44E0-85D6-7CF39E5B6647}"/>
              </a:ext>
            </a:extLst>
          </p:cNvPr>
          <p:cNvSpPr txBox="1"/>
          <p:nvPr/>
        </p:nvSpPr>
        <p:spPr>
          <a:xfrm>
            <a:off x="4096001" y="5013403"/>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graphicFrame>
        <p:nvGraphicFramePr>
          <p:cNvPr id="48" name="表 47"/>
          <p:cNvGraphicFramePr>
            <a:graphicFrameLocks noGrp="1"/>
          </p:cNvGraphicFramePr>
          <p:nvPr>
            <p:extLst>
              <p:ext uri="{D42A27DB-BD31-4B8C-83A1-F6EECF244321}">
                <p14:modId xmlns:p14="http://schemas.microsoft.com/office/powerpoint/2010/main" val="867974834"/>
              </p:ext>
            </p:extLst>
          </p:nvPr>
        </p:nvGraphicFramePr>
        <p:xfrm>
          <a:off x="4398798" y="5373216"/>
          <a:ext cx="2765490" cy="456365"/>
        </p:xfrm>
        <a:graphic>
          <a:graphicData uri="http://schemas.openxmlformats.org/drawingml/2006/table">
            <a:tbl>
              <a:tblPr>
                <a:tableStyleId>{BC89EF96-8CEA-46FF-86C4-4CE0E7609802}</a:tableStyleId>
              </a:tblPr>
              <a:tblGrid>
                <a:gridCol w="1878992">
                  <a:extLst>
                    <a:ext uri="{9D8B030D-6E8A-4147-A177-3AD203B41FA5}">
                      <a16:colId xmlns:a16="http://schemas.microsoft.com/office/drawing/2014/main" val="20000"/>
                    </a:ext>
                  </a:extLst>
                </a:gridCol>
                <a:gridCol w="886498">
                  <a:extLst>
                    <a:ext uri="{9D8B030D-6E8A-4147-A177-3AD203B41FA5}">
                      <a16:colId xmlns:a16="http://schemas.microsoft.com/office/drawing/2014/main" val="20001"/>
                    </a:ext>
                  </a:extLst>
                </a:gridCol>
              </a:tblGrid>
              <a:tr h="220533">
                <a:tc>
                  <a:txBody>
                    <a:bodyPr/>
                    <a:lstStyle/>
                    <a:p>
                      <a:pPr algn="l" fontAlgn="ctr"/>
                      <a:r>
                        <a:rPr lang="ja-JP" altLang="en-US" sz="1300" b="0" i="0" u="none" strike="noStrike" dirty="0" smtClean="0">
                          <a:solidFill>
                            <a:schemeClr val="tx1"/>
                          </a:solidFill>
                          <a:effectLst/>
                          <a:latin typeface="+mn-ea"/>
                          <a:ea typeface="+mn-ea"/>
                        </a:rPr>
                        <a:t>　</a:t>
                      </a:r>
                      <a:r>
                        <a:rPr lang="en-US" altLang="ja-JP" sz="1300" b="0" i="0" u="none" strike="noStrike" dirty="0" smtClean="0">
                          <a:solidFill>
                            <a:schemeClr val="tx1"/>
                          </a:solidFill>
                          <a:effectLst/>
                          <a:latin typeface="+mn-ea"/>
                          <a:ea typeface="+mn-ea"/>
                        </a:rPr>
                        <a:t>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19.2%</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33480">
                <a:tc>
                  <a:txBody>
                    <a:bodyPr/>
                    <a:lstStyle/>
                    <a:p>
                      <a:pPr algn="l" fontAlgn="ctr"/>
                      <a:r>
                        <a:rPr lang="ja-JP" altLang="en-US" sz="1300" b="0" i="0" u="none" strike="noStrike" dirty="0" smtClean="0">
                          <a:solidFill>
                            <a:srgbClr val="000000"/>
                          </a:solidFill>
                          <a:effectLst/>
                          <a:latin typeface="+mn-ea"/>
                          <a:ea typeface="+mn-ea"/>
                        </a:rPr>
                        <a:t>　</a:t>
                      </a:r>
                      <a:r>
                        <a:rPr lang="en-US" altLang="ja-JP" sz="1300" b="0" i="0" u="none" strike="noStrike" dirty="0" smtClean="0">
                          <a:solidFill>
                            <a:srgbClr val="000000"/>
                          </a:solidFill>
                          <a:effectLst/>
                          <a:latin typeface="+mn-ea"/>
                          <a:ea typeface="+mn-ea"/>
                        </a:rPr>
                        <a:t>2018</a:t>
                      </a:r>
                      <a:r>
                        <a:rPr lang="ja-JP" altLang="en-US" sz="1300" b="0" i="0" u="none" strike="noStrike" dirty="0">
                          <a:solidFill>
                            <a:srgbClr val="000000"/>
                          </a:solidFill>
                          <a:effectLst/>
                          <a:latin typeface="+mn-ea"/>
                          <a:ea typeface="+mn-ea"/>
                        </a:rPr>
                        <a:t>年度</a:t>
                      </a:r>
                      <a:r>
                        <a:rPr lang="ja-JP" altLang="en-US" sz="1300" b="0" i="0" u="none" strike="noStrike" dirty="0" smtClean="0">
                          <a:solidFill>
                            <a:srgbClr val="000000"/>
                          </a:solidFill>
                          <a:effectLst/>
                          <a:latin typeface="+mn-ea"/>
                          <a:ea typeface="+mn-ea"/>
                        </a:rPr>
                        <a:t>（最終）</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26.6%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50" name="表 49"/>
          <p:cNvGraphicFramePr>
            <a:graphicFrameLocks noGrp="1"/>
          </p:cNvGraphicFramePr>
          <p:nvPr>
            <p:extLst>
              <p:ext uri="{D42A27DB-BD31-4B8C-83A1-F6EECF244321}">
                <p14:modId xmlns:p14="http://schemas.microsoft.com/office/powerpoint/2010/main" val="177729407"/>
              </p:ext>
            </p:extLst>
          </p:nvPr>
        </p:nvGraphicFramePr>
        <p:xfrm>
          <a:off x="6266082" y="6088311"/>
          <a:ext cx="938392" cy="315460"/>
        </p:xfrm>
        <a:graphic>
          <a:graphicData uri="http://schemas.openxmlformats.org/drawingml/2006/table">
            <a:tbl>
              <a:tblPr>
                <a:tableStyleId>{BC89EF96-8CEA-46FF-86C4-4CE0E7609802}</a:tableStyleId>
              </a:tblPr>
              <a:tblGrid>
                <a:gridCol w="9383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smtClean="0">
                          <a:effectLst/>
                        </a:rPr>
                        <a:t>26.0%</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cxnSp>
        <p:nvCxnSpPr>
          <p:cNvPr id="33" name="直線矢印コネクタ 32"/>
          <p:cNvCxnSpPr>
            <a:cxnSpLocks/>
          </p:cNvCxnSpPr>
          <p:nvPr/>
        </p:nvCxnSpPr>
        <p:spPr>
          <a:xfrm>
            <a:off x="5473760" y="4335668"/>
            <a:ext cx="963061" cy="1397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7612177" y="5492149"/>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ja-JP" altLang="en-US" sz="1400" dirty="0" smtClean="0"/>
              <a:t>▲</a:t>
            </a:r>
            <a:r>
              <a:rPr lang="en-US" altLang="ja-JP" sz="1400" dirty="0" smtClean="0"/>
              <a:t>0.6</a:t>
            </a:r>
            <a:r>
              <a:rPr kumimoji="1" lang="en-US" altLang="ja-JP" sz="1400" dirty="0" smtClean="0"/>
              <a:t>%</a:t>
            </a:r>
            <a:endParaRPr kumimoji="1" lang="en-US" altLang="ja-JP" sz="1400" dirty="0"/>
          </a:p>
          <a:p>
            <a:pPr algn="ctr"/>
            <a:r>
              <a:rPr lang="ja-JP" altLang="en-US" sz="1400" dirty="0"/>
              <a:t>（</a:t>
            </a:r>
            <a:r>
              <a:rPr kumimoji="1" lang="ja-JP" altLang="en-US" sz="1400" dirty="0" smtClean="0"/>
              <a:t>約</a:t>
            </a:r>
            <a:r>
              <a:rPr lang="ja-JP" altLang="en-US" sz="1400" dirty="0" smtClean="0"/>
              <a:t>▲</a:t>
            </a:r>
            <a:r>
              <a:rPr lang="en-US" altLang="ja-JP" sz="1400" dirty="0" smtClean="0"/>
              <a:t>100</a:t>
            </a:r>
            <a:r>
              <a:rPr kumimoji="1" lang="ja-JP" altLang="en-US" sz="1400" dirty="0" smtClean="0"/>
              <a:t>床</a:t>
            </a:r>
            <a:r>
              <a:rPr lang="ja-JP" altLang="en-US" sz="1400" dirty="0"/>
              <a:t>）</a:t>
            </a:r>
            <a:endParaRPr kumimoji="1" lang="en-US" altLang="ja-JP" sz="1400" dirty="0"/>
          </a:p>
        </p:txBody>
      </p:sp>
      <p:sp>
        <p:nvSpPr>
          <p:cNvPr id="2" name="テキスト ボックス 1"/>
          <p:cNvSpPr txBox="1"/>
          <p:nvPr/>
        </p:nvSpPr>
        <p:spPr>
          <a:xfrm>
            <a:off x="6385233" y="3233309"/>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sp>
        <p:nvSpPr>
          <p:cNvPr id="26" name="タイトル 1">
            <a:extLst>
              <a:ext uri="{FF2B5EF4-FFF2-40B4-BE49-F238E27FC236}">
                <a16:creationId xmlns:a16="http://schemas.microsoft.com/office/drawing/2014/main" id="{77D78C8B-7190-4F9F-BF24-FAD4DFE9F181}"/>
              </a:ext>
            </a:extLst>
          </p:cNvPr>
          <p:cNvSpPr txBox="1">
            <a:spLocks/>
          </p:cNvSpPr>
          <p:nvPr/>
        </p:nvSpPr>
        <p:spPr>
          <a:xfrm>
            <a:off x="97083" y="538095"/>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堺市二次</a:t>
            </a:r>
            <a:r>
              <a:rPr lang="ja-JP" altLang="en-US" sz="2200" dirty="0" smtClean="0">
                <a:latin typeface="HGP創英角ｺﾞｼｯｸUB" panose="020B0900000000000000" pitchFamily="50" charset="-128"/>
                <a:ea typeface="HGP創英角ｺﾞｼｯｸUB" panose="020B0900000000000000" pitchFamily="50" charset="-128"/>
              </a:rPr>
              <a:t>医療圏における回復期</a:t>
            </a:r>
            <a:r>
              <a:rPr lang="ja-JP" altLang="en-US" sz="2200" dirty="0">
                <a:latin typeface="HGP創英角ｺﾞｼｯｸUB" panose="020B0900000000000000" pitchFamily="50" charset="-128"/>
                <a:ea typeface="HGP創英角ｺﾞｼｯｸUB" panose="020B0900000000000000" pitchFamily="50" charset="-128"/>
              </a:rPr>
              <a:t>機能を担う病床数</a:t>
            </a:r>
            <a:r>
              <a:rPr lang="ja-JP" altLang="en-US" sz="2200" dirty="0" smtClean="0">
                <a:latin typeface="HGP創英角ｺﾞｼｯｸUB" panose="020B0900000000000000" pitchFamily="50" charset="-128"/>
                <a:ea typeface="HGP創英角ｺﾞｼｯｸUB" panose="020B0900000000000000" pitchFamily="50" charset="-128"/>
              </a:rPr>
              <a:t>は</a:t>
            </a:r>
            <a:r>
              <a:rPr lang="ja-JP" altLang="en-US" sz="2200" dirty="0">
                <a:latin typeface="HGP創英角ｺﾞｼｯｸUB" panose="020B0900000000000000" pitchFamily="50" charset="-128"/>
                <a:ea typeface="HGP創英角ｺﾞｼｯｸUB" panose="020B0900000000000000" pitchFamily="50" charset="-128"/>
              </a:rPr>
              <a:t>、</a:t>
            </a:r>
            <a:r>
              <a:rPr lang="en-US" altLang="ja-JP" sz="2200" dirty="0" smtClean="0">
                <a:latin typeface="HGP創英角ｺﾞｼｯｸUB" panose="020B0900000000000000" pitchFamily="50" charset="-128"/>
                <a:ea typeface="HGP創英角ｺﾞｼｯｸUB" panose="020B0900000000000000" pitchFamily="50" charset="-128"/>
              </a:rPr>
              <a:t>2025</a:t>
            </a:r>
            <a:r>
              <a:rPr lang="ja-JP" altLang="en-US" sz="2200" dirty="0" smtClean="0">
                <a:latin typeface="HGP創英角ｺﾞｼｯｸUB" panose="020B0900000000000000" pitchFamily="50" charset="-128"/>
                <a:ea typeface="HGP創英角ｺﾞｼｯｸUB" panose="020B0900000000000000" pitchFamily="50" charset="-128"/>
              </a:rPr>
              <a:t>年の病床数の必要量の割合に近づいた</a:t>
            </a:r>
            <a:endParaRPr lang="ja-JP" altLang="en-US" sz="2200" dirty="0">
              <a:latin typeface="HGP創英角ｺﾞｼｯｸUB" panose="020B0900000000000000" pitchFamily="50" charset="-128"/>
              <a:ea typeface="HGP創英角ｺﾞｼｯｸUB" panose="020B0900000000000000" pitchFamily="50" charset="-128"/>
            </a:endParaRPr>
          </a:p>
        </p:txBody>
      </p:sp>
      <p:sp>
        <p:nvSpPr>
          <p:cNvPr id="27" name="テキスト ボックス 26">
            <a:extLst>
              <a:ext uri="{FF2B5EF4-FFF2-40B4-BE49-F238E27FC236}">
                <a16:creationId xmlns:a16="http://schemas.microsoft.com/office/drawing/2014/main" id="{8957656B-6DE6-44E0-85D6-7CF39E5B6647}"/>
              </a:ext>
            </a:extLst>
          </p:cNvPr>
          <p:cNvSpPr txBox="1"/>
          <p:nvPr/>
        </p:nvSpPr>
        <p:spPr>
          <a:xfrm>
            <a:off x="6869090" y="6541268"/>
            <a:ext cx="151836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ja-JP" altLang="en-US" sz="1200" kern="100" dirty="0" smtClean="0">
                <a:latin typeface="Meiryo UI" panose="020B0604030504040204" pitchFamily="50" charset="-128"/>
                <a:ea typeface="Meiryo UI" panose="020B0604030504040204" pitchFamily="50" charset="-128"/>
                <a:cs typeface="Times New Roman"/>
              </a:rPr>
              <a:t>病床機能報告</a:t>
            </a:r>
            <a:endParaRPr 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10655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06101" y="6479772"/>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sp>
        <p:nvSpPr>
          <p:cNvPr id="19" name="テキスト ボックス 18">
            <a:extLst>
              <a:ext uri="{FF2B5EF4-FFF2-40B4-BE49-F238E27FC236}">
                <a16:creationId xmlns:a16="http://schemas.microsoft.com/office/drawing/2014/main" id="{8957656B-6DE6-44E0-85D6-7CF39E5B6647}"/>
              </a:ext>
            </a:extLst>
          </p:cNvPr>
          <p:cNvSpPr txBox="1"/>
          <p:nvPr/>
        </p:nvSpPr>
        <p:spPr>
          <a:xfrm>
            <a:off x="268091" y="2099032"/>
            <a:ext cx="40540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年に向けた診療科の見直しの予定の有無</a:t>
            </a: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4736269" y="2030494"/>
            <a:ext cx="3806171" cy="52797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年に向けた建物・設備の整備・改修</a:t>
            </a:r>
            <a:r>
              <a:rPr lang="ja-JP" altLang="en-US" sz="1400" kern="100" dirty="0" smtClean="0">
                <a:latin typeface="Meiryo UI" panose="020B0604030504040204" pitchFamily="50" charset="-128"/>
                <a:ea typeface="Meiryo UI" panose="020B0604030504040204" pitchFamily="50" charset="-128"/>
                <a:cs typeface="Times New Roman"/>
              </a:rPr>
              <a:t>予定　</a:t>
            </a:r>
            <a:endParaRPr lang="en-US" altLang="ja-JP" sz="1400" kern="100" dirty="0" smtClean="0">
              <a:latin typeface="Meiryo UI" panose="020B0604030504040204" pitchFamily="50" charset="-128"/>
              <a:ea typeface="Meiryo UI" panose="020B0604030504040204" pitchFamily="50" charset="-128"/>
              <a:cs typeface="Times New Roman"/>
            </a:endParaRPr>
          </a:p>
          <a:p>
            <a:pPr algn="just">
              <a:spcAft>
                <a:spcPts val="0"/>
              </a:spcAft>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の有無</a:t>
            </a:r>
            <a:endParaRPr lang="ja-JP" altLang="en-US" sz="1400" kern="100" dirty="0">
              <a:latin typeface="Meiryo UI" panose="020B0604030504040204" pitchFamily="50" charset="-128"/>
              <a:ea typeface="Meiryo UI" panose="020B0604030504040204" pitchFamily="50" charset="-128"/>
              <a:cs typeface="Times New Roman"/>
            </a:endParaRPr>
          </a:p>
        </p:txBody>
      </p:sp>
      <p:sp>
        <p:nvSpPr>
          <p:cNvPr id="22"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4" name="タイトル 1">
            <a:extLst>
              <a:ext uri="{FF2B5EF4-FFF2-40B4-BE49-F238E27FC236}">
                <a16:creationId xmlns:a16="http://schemas.microsoft.com/office/drawing/2014/main" id="{30BE5A27-A407-4A14-A9BE-5866682C3C6B}"/>
              </a:ext>
            </a:extLst>
          </p:cNvPr>
          <p:cNvSpPr txBox="1">
            <a:spLocks/>
          </p:cNvSpPr>
          <p:nvPr/>
        </p:nvSpPr>
        <p:spPr>
          <a:xfrm>
            <a:off x="143711" y="155486"/>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機能等①</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4" name="タイトル 1">
            <a:extLst>
              <a:ext uri="{FF2B5EF4-FFF2-40B4-BE49-F238E27FC236}">
                <a16:creationId xmlns:a16="http://schemas.microsoft.com/office/drawing/2014/main" id="{77D78C8B-7190-4F9F-BF24-FAD4DFE9F181}"/>
              </a:ext>
            </a:extLst>
          </p:cNvPr>
          <p:cNvSpPr txBox="1">
            <a:spLocks/>
          </p:cNvSpPr>
          <p:nvPr/>
        </p:nvSpPr>
        <p:spPr>
          <a:xfrm>
            <a:off x="168406" y="823887"/>
            <a:ext cx="8824627" cy="102373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４割の医療機関において、</a:t>
            </a:r>
            <a:r>
              <a:rPr lang="en-US" altLang="ja-JP" sz="2200" dirty="0" smtClean="0">
                <a:latin typeface="HGP創英角ｺﾞｼｯｸUB" panose="020B0900000000000000" pitchFamily="50" charset="-128"/>
                <a:ea typeface="HGP創英角ｺﾞｼｯｸUB" panose="020B0900000000000000" pitchFamily="50" charset="-128"/>
              </a:rPr>
              <a:t>2025</a:t>
            </a:r>
            <a:r>
              <a:rPr lang="ja-JP" altLang="en-US" sz="2200" dirty="0" smtClean="0">
                <a:latin typeface="HGP創英角ｺﾞｼｯｸUB" panose="020B0900000000000000" pitchFamily="50" charset="-128"/>
                <a:ea typeface="HGP創英角ｺﾞｼｯｸUB" panose="020B0900000000000000" pitchFamily="50" charset="-128"/>
              </a:rPr>
              <a:t>年に向けた建物・設備の整備・改修に</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ついて、予定があるか、検討中となっている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pic>
        <p:nvPicPr>
          <p:cNvPr id="6" name="図 5"/>
          <p:cNvPicPr>
            <a:picLocks noChangeAspect="1"/>
          </p:cNvPicPr>
          <p:nvPr/>
        </p:nvPicPr>
        <p:blipFill>
          <a:blip r:embed="rId4"/>
          <a:stretch>
            <a:fillRect/>
          </a:stretch>
        </p:blipFill>
        <p:spPr>
          <a:xfrm>
            <a:off x="168406" y="2580108"/>
            <a:ext cx="4322439" cy="3009131"/>
          </a:xfrm>
          <a:prstGeom prst="rect">
            <a:avLst/>
          </a:prstGeom>
        </p:spPr>
      </p:pic>
      <p:pic>
        <p:nvPicPr>
          <p:cNvPr id="7" name="図 6"/>
          <p:cNvPicPr>
            <a:picLocks noChangeAspect="1"/>
          </p:cNvPicPr>
          <p:nvPr/>
        </p:nvPicPr>
        <p:blipFill>
          <a:blip r:embed="rId5"/>
          <a:stretch>
            <a:fillRect/>
          </a:stretch>
        </p:blipFill>
        <p:spPr>
          <a:xfrm>
            <a:off x="4676691" y="2580107"/>
            <a:ext cx="4316342" cy="3009131"/>
          </a:xfrm>
          <a:prstGeom prst="rect">
            <a:avLst/>
          </a:prstGeom>
        </p:spPr>
      </p:pic>
      <p:sp>
        <p:nvSpPr>
          <p:cNvPr id="17" name="テキスト ボックス 10">
            <a:extLst>
              <a:ext uri="{FF2B5EF4-FFF2-40B4-BE49-F238E27FC236}">
                <a16:creationId xmlns:a16="http://schemas.microsoft.com/office/drawing/2014/main" id="{8957656B-6DE6-44E0-85D6-7CF39E5B6647}"/>
              </a:ext>
            </a:extLst>
          </p:cNvPr>
          <p:cNvSpPr txBox="1"/>
          <p:nvPr/>
        </p:nvSpPr>
        <p:spPr>
          <a:xfrm>
            <a:off x="5825287" y="5627705"/>
            <a:ext cx="319382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4056690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15515" y="5637660"/>
            <a:ext cx="3934595" cy="1125136"/>
          </a:xfrm>
          <a:prstGeom prst="rect">
            <a:avLst/>
          </a:prstGeom>
        </p:spPr>
      </p:pic>
      <p:graphicFrame>
        <p:nvGraphicFramePr>
          <p:cNvPr id="27" name="グラフ 26"/>
          <p:cNvGraphicFramePr>
            <a:graphicFrameLocks/>
          </p:cNvGraphicFramePr>
          <p:nvPr>
            <p:extLst>
              <p:ext uri="{D42A27DB-BD31-4B8C-83A1-F6EECF244321}">
                <p14:modId xmlns:p14="http://schemas.microsoft.com/office/powerpoint/2010/main" val="127158177"/>
              </p:ext>
            </p:extLst>
          </p:nvPr>
        </p:nvGraphicFramePr>
        <p:xfrm>
          <a:off x="2041462" y="4392643"/>
          <a:ext cx="5772968" cy="24490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a:graphicFrameLocks/>
          </p:cNvGraphicFramePr>
          <p:nvPr>
            <p:extLst>
              <p:ext uri="{D42A27DB-BD31-4B8C-83A1-F6EECF244321}">
                <p14:modId xmlns:p14="http://schemas.microsoft.com/office/powerpoint/2010/main" val="1189831402"/>
              </p:ext>
            </p:extLst>
          </p:nvPr>
        </p:nvGraphicFramePr>
        <p:xfrm>
          <a:off x="2193626" y="1751177"/>
          <a:ext cx="5186686" cy="2641466"/>
        </p:xfrm>
        <a:graphic>
          <a:graphicData uri="http://schemas.openxmlformats.org/drawingml/2006/chart">
            <c:chart xmlns:c="http://schemas.openxmlformats.org/drawingml/2006/chart" xmlns:r="http://schemas.openxmlformats.org/officeDocument/2006/relationships" r:id="rId5"/>
          </a:graphicData>
        </a:graphic>
      </p:graphicFrame>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z="1800" smtClean="0">
                <a:solidFill>
                  <a:schemeClr val="tx1"/>
                </a:solidFill>
              </a:rPr>
              <a:pPr/>
              <a:t>8</a:t>
            </a:fld>
            <a:endParaRPr lang="ja-JP" altLang="en-US" dirty="0">
              <a:solidFill>
                <a:schemeClr val="tx1"/>
              </a:solidFill>
            </a:endParaRPr>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6246258" y="3414945"/>
            <a:ext cx="2718095" cy="10666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rPr>
              <a:t>※2025</a:t>
            </a:r>
            <a:r>
              <a:rPr lang="ja-JP" altLang="en-US" sz="1600" dirty="0">
                <a:solidFill>
                  <a:srgbClr val="4F81BD">
                    <a:lumMod val="75000"/>
                  </a:srgbClr>
                </a:solidFill>
                <a:latin typeface="HG創英角ｺﾞｼｯｸUB" panose="020B0909000000000000" pitchFamily="49" charset="-128"/>
                <a:ea typeface="HG創英角ｺﾞｼｯｸUB" panose="020B0909000000000000" pitchFamily="49" charset="-128"/>
              </a:rPr>
              <a:t>年に向けた検討状況</a:t>
            </a:r>
            <a:endPar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endParaRPr>
          </a:p>
          <a:p>
            <a:pPr lvl="0" algn="l">
              <a:defRPr/>
            </a:pP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各病院</a:t>
            </a:r>
            <a:r>
              <a:rPr lang="ja-JP" altLang="en-US" sz="1200" dirty="0">
                <a:solidFill>
                  <a:srgbClr val="4F81BD">
                    <a:lumMod val="75000"/>
                  </a:srgbClr>
                </a:solidFill>
                <a:latin typeface="Meiryo UI" panose="020B0604030504040204" pitchFamily="50" charset="-128"/>
                <a:ea typeface="Meiryo UI" panose="020B0604030504040204" pitchFamily="50" charset="-128"/>
              </a:rPr>
              <a:t>の</a:t>
            </a:r>
            <a:r>
              <a:rPr lang="en-US" altLang="ja-JP" sz="1200" dirty="0">
                <a:solidFill>
                  <a:srgbClr val="4F81BD">
                    <a:lumMod val="75000"/>
                  </a:srgbClr>
                </a:solidFill>
                <a:latin typeface="Meiryo UI" panose="020B0604030504040204" pitchFamily="50" charset="-128"/>
                <a:ea typeface="Meiryo UI" panose="020B0604030504040204" pitchFamily="50" charset="-128"/>
              </a:rPr>
              <a:t>2025</a:t>
            </a:r>
            <a:r>
              <a:rPr lang="ja-JP" altLang="en-US" sz="1200" dirty="0">
                <a:solidFill>
                  <a:srgbClr val="4F81BD">
                    <a:lumMod val="75000"/>
                  </a:srgbClr>
                </a:solidFill>
                <a:latin typeface="Meiryo UI" panose="020B0604030504040204" pitchFamily="50" charset="-128"/>
                <a:ea typeface="Meiryo UI" panose="020B0604030504040204" pitchFamily="50" charset="-128"/>
              </a:rPr>
              <a:t>年に検討して</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いる　入院料別（病床機能別）病床数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総計から各病院の現在の入院料</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の総計を差し引いて算出</a:t>
            </a:r>
            <a:r>
              <a:rPr kumimoji="1" lang="ja-JP" altLang="en-US" sz="1200" b="0" i="0" u="none" strike="noStrike" kern="1200" cap="none" spc="0" normalizeH="0" baseline="0" noProof="0" dirty="0" smtClean="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68464" y="1706034"/>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33311" y="5279903"/>
            <a:ext cx="301311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22" name="正方形/長方形 21"/>
          <p:cNvSpPr/>
          <p:nvPr/>
        </p:nvSpPr>
        <p:spPr>
          <a:xfrm>
            <a:off x="215515" y="6555079"/>
            <a:ext cx="3920499" cy="18858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43711" y="155486"/>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機能等②</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5" name="四角形: 角を丸くする 17">
            <a:extLst>
              <a:ext uri="{FF2B5EF4-FFF2-40B4-BE49-F238E27FC236}">
                <a16:creationId xmlns:a16="http://schemas.microsoft.com/office/drawing/2014/main" id="{C5752A1E-F6F9-4CC9-BBC3-5BF96AA54E04}"/>
              </a:ext>
            </a:extLst>
          </p:cNvPr>
          <p:cNvSpPr/>
          <p:nvPr/>
        </p:nvSpPr>
        <p:spPr>
          <a:xfrm>
            <a:off x="2193626" y="2052677"/>
            <a:ext cx="5186686" cy="809194"/>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1">
            <a:extLst>
              <a:ext uri="{FF2B5EF4-FFF2-40B4-BE49-F238E27FC236}">
                <a16:creationId xmlns:a16="http://schemas.microsoft.com/office/drawing/2014/main" id="{1A644BE1-75CF-4A35-A00A-9183505A20E8}"/>
              </a:ext>
            </a:extLst>
          </p:cNvPr>
          <p:cNvSpPr txBox="1">
            <a:spLocks/>
          </p:cNvSpPr>
          <p:nvPr/>
        </p:nvSpPr>
        <p:spPr>
          <a:xfrm>
            <a:off x="215516" y="746294"/>
            <a:ext cx="8712968" cy="9268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26" name="タイトル 1">
            <a:extLst>
              <a:ext uri="{FF2B5EF4-FFF2-40B4-BE49-F238E27FC236}">
                <a16:creationId xmlns:a16="http://schemas.microsoft.com/office/drawing/2014/main" id="{30BE5A27-A407-4A14-A9BE-5866682C3C6B}"/>
              </a:ext>
            </a:extLst>
          </p:cNvPr>
          <p:cNvSpPr txBox="1">
            <a:spLocks/>
          </p:cNvSpPr>
          <p:nvPr/>
        </p:nvSpPr>
        <p:spPr>
          <a:xfrm>
            <a:off x="3939665" y="1754545"/>
            <a:ext cx="597274" cy="30847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a:latin typeface="HGPｺﾞｼｯｸE" panose="020B0900000000000000" pitchFamily="50" charset="-128"/>
                <a:ea typeface="HGPｺﾞｼｯｸE" panose="020B0900000000000000" pitchFamily="50" charset="-128"/>
              </a:rPr>
              <a:t>（床）</a:t>
            </a:r>
          </a:p>
        </p:txBody>
      </p:sp>
      <p:sp>
        <p:nvSpPr>
          <p:cNvPr id="29" name="タイトル 1">
            <a:extLst>
              <a:ext uri="{FF2B5EF4-FFF2-40B4-BE49-F238E27FC236}">
                <a16:creationId xmlns:a16="http://schemas.microsoft.com/office/drawing/2014/main" id="{30BE5A27-A407-4A14-A9BE-5866682C3C6B}"/>
              </a:ext>
            </a:extLst>
          </p:cNvPr>
          <p:cNvSpPr txBox="1">
            <a:spLocks/>
          </p:cNvSpPr>
          <p:nvPr/>
        </p:nvSpPr>
        <p:spPr>
          <a:xfrm>
            <a:off x="5099326" y="4392643"/>
            <a:ext cx="597274" cy="30847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a:latin typeface="HGPｺﾞｼｯｸE" panose="020B0900000000000000" pitchFamily="50" charset="-128"/>
                <a:ea typeface="HGPｺﾞｼｯｸE" panose="020B0900000000000000" pitchFamily="50" charset="-128"/>
              </a:rPr>
              <a:t>（床）</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5719877" y="6571031"/>
            <a:ext cx="319382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38732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4904" y="64893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Calibri"/>
                <a:ea typeface="ＭＳ Ｐゴシック" panose="020B0600070205080204" pitchFamily="50" charset="-128"/>
              </a:rPr>
              <a:t>９</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28987" y="2060848"/>
            <a:ext cx="671271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F81BD">
                    <a:lumMod val="75000"/>
                  </a:srgbClr>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時間外労働規制に対する対応検討状況（</a:t>
            </a:r>
            <a:r>
              <a:rPr lang="en-US" altLang="ja-JP" sz="1400" noProof="0" dirty="0" smtClean="0">
                <a:solidFill>
                  <a:prstClr val="black"/>
                </a:solidFill>
                <a:latin typeface="Calibri"/>
                <a:ea typeface="ＭＳ Ｐゴシック" panose="020B0600070205080204" pitchFamily="50" charset="-128"/>
              </a:rPr>
              <a:t>27</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病院に対する調査（複数回答可））</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4561869" y="6394886"/>
            <a:ext cx="431470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参照</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今後の医師の確保の見通し調査（第２回病院連絡会）</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1"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2800" b="0" i="0" u="none" strike="noStrike" kern="1200" cap="none" spc="0" normalizeH="0" baseline="0" noProof="0" dirty="0">
              <a:ln>
                <a:noFill/>
              </a:ln>
              <a:solidFill>
                <a:prstClr val="black"/>
              </a:solidFill>
              <a:effectLst/>
              <a:uLnTx/>
              <a:uFillTx/>
              <a:latin typeface="FontAwesome" pitchFamily="2" charset="0"/>
              <a:ea typeface="+mn-ea"/>
              <a:cs typeface="+mn-cs"/>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43711" y="155486"/>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2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j-cs"/>
              </a:rPr>
              <a:t>3</a:t>
            </a:r>
            <a:r>
              <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en-US" altLang="ja-JP"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2024</a:t>
            </a:r>
            <a:r>
              <a:rPr kumimoji="1" lang="ja-JP" altLang="en-US"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年（医師の時間外労働規制開始年）に向けた対応の検討状況</a:t>
            </a: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4" name="タイトル 1">
            <a:extLst>
              <a:ext uri="{FF2B5EF4-FFF2-40B4-BE49-F238E27FC236}">
                <a16:creationId xmlns:a16="http://schemas.microsoft.com/office/drawing/2014/main" id="{4065D0A9-795D-490D-AC1A-290D1405C940}"/>
              </a:ext>
            </a:extLst>
          </p:cNvPr>
          <p:cNvSpPr txBox="1">
            <a:spLocks/>
          </p:cNvSpPr>
          <p:nvPr/>
        </p:nvSpPr>
        <p:spPr>
          <a:xfrm>
            <a:off x="205385" y="783238"/>
            <a:ext cx="8712968" cy="9268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多くの病院がＡ水準での対応を検討しているが、</a:t>
            </a:r>
            <a:endPar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一部、Ｂ水準、Ｃ水準の対応を検討している病院がある</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pic>
        <p:nvPicPr>
          <p:cNvPr id="4" name="図 3"/>
          <p:cNvPicPr>
            <a:picLocks noChangeAspect="1"/>
          </p:cNvPicPr>
          <p:nvPr/>
        </p:nvPicPr>
        <p:blipFill>
          <a:blip r:embed="rId4"/>
          <a:stretch>
            <a:fillRect/>
          </a:stretch>
        </p:blipFill>
        <p:spPr>
          <a:xfrm>
            <a:off x="1465525" y="2399624"/>
            <a:ext cx="6192688" cy="3833569"/>
          </a:xfrm>
          <a:prstGeom prst="rect">
            <a:avLst/>
          </a:prstGeom>
        </p:spPr>
      </p:pic>
    </p:spTree>
    <p:extLst>
      <p:ext uri="{BB962C8B-B14F-4D97-AF65-F5344CB8AC3E}">
        <p14:creationId xmlns:p14="http://schemas.microsoft.com/office/powerpoint/2010/main" val="42391730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2E238E-5187-4482-BE1B-2A3B132B829E}">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6FA492-2F15-4389-9F0F-4BEF001AC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画面に合わせる (4:3)</PresentationFormat>
  <Paragraphs>244</Paragraphs>
  <Slides>9</Slides>
  <Notes>9</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9</vt:i4>
      </vt:variant>
    </vt:vector>
  </HeadingPairs>
  <TitlesOfParts>
    <vt:vector size="23" baseType="lpstr">
      <vt:lpstr>FontAwesome</vt:lpstr>
      <vt:lpstr>HGPｺﾞｼｯｸE</vt:lpstr>
      <vt:lpstr>HGP創英角ｺﾞｼｯｸUB</vt:lpstr>
      <vt:lpstr>HGP創英角ﾎﾟｯﾌﾟ体</vt:lpstr>
      <vt:lpstr>HGS創英角ｺﾞｼｯｸUB</vt:lpstr>
      <vt:lpstr>HG創英角ｺﾞｼｯｸUB</vt:lpstr>
      <vt:lpstr>Meiryo UI</vt:lpstr>
      <vt:lpstr>ＭＳ Ｐゴシック</vt:lpstr>
      <vt:lpstr>ＭＳ ゴシック</vt:lpstr>
      <vt:lpstr>ＭＳ 明朝</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松浦　悠子 (740991)</dc:creator>
  <cp:lastModifiedBy>堺市</cp:lastModifiedBy>
  <cp:revision>2</cp:revision>
  <dcterms:modified xsi:type="dcterms:W3CDTF">2020-02-03T00:14:42Z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