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3"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23" autoAdjust="0"/>
  </p:normalViewPr>
  <p:slideViewPr>
    <p:cSldViewPr>
      <p:cViewPr varScale="1">
        <p:scale>
          <a:sx n="69" d="100"/>
          <a:sy n="69" d="100"/>
        </p:scale>
        <p:origin x="-1416" y="-7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2018/7/30</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2018/7/30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5700" cy="3725863"/>
          </a:xfrm>
        </p:spPr>
      </p:sp>
      <p:sp>
        <p:nvSpPr>
          <p:cNvPr id="3" name="ノート プレースホルダー 2"/>
          <p:cNvSpPr>
            <a:spLocks noGrp="1"/>
          </p:cNvSpPr>
          <p:nvPr>
            <p:ph type="body" idx="1"/>
          </p:nvPr>
        </p:nvSpPr>
        <p:spPr/>
        <p:txBody>
          <a:bodyPr/>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5"/>
            <a:ext cx="5445125" cy="4928964"/>
          </a:xfrm>
        </p:spPr>
        <p:txBody>
          <a:bodyPr/>
          <a:lstStyle/>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endParaRPr kumimoji="1"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2018/7/30</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5840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2018/7/30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2018/7/30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2018/7/30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2018/7/30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2018/7/30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2018/7/30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5724128" y="188640"/>
            <a:ext cx="3240360" cy="115212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b="1" dirty="0" smtClean="0"/>
              <a:t>資料</a:t>
            </a:r>
            <a:r>
              <a:rPr lang="ja-JP" altLang="en-US" b="1" dirty="0"/>
              <a:t>３－１</a:t>
            </a:r>
            <a:endParaRPr lang="ja-JP" altLang="en-US" sz="16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89115" y="1038471"/>
            <a:ext cx="4436994" cy="2400657"/>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なお、圏域から意見聴取することにあたっては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構想策定や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地域医療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構想等の計画にも位置づけ。</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t>　　　</a:t>
            </a:r>
            <a:endParaRPr lang="en-US" altLang="ja-JP" sz="1000" dirty="0" smtClean="0"/>
          </a:p>
        </p:txBody>
      </p:sp>
      <p:sp>
        <p:nvSpPr>
          <p:cNvPr id="9" name="テキスト ボックス 8"/>
          <p:cNvSpPr txBox="1"/>
          <p:nvPr/>
        </p:nvSpPr>
        <p:spPr>
          <a:xfrm>
            <a:off x="199157" y="1038471"/>
            <a:ext cx="4311008" cy="5724644"/>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（全国ベース）であり、前年比</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58.9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年度要望額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59.3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404664"/>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620219" y="3527088"/>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月前半めど）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39985"/>
            <a:ext cx="4104456" cy="59426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025" name="表 1024"/>
          <p:cNvGraphicFramePr>
            <a:graphicFrameLocks noGrp="1"/>
          </p:cNvGraphicFramePr>
          <p:nvPr>
            <p:extLst>
              <p:ext uri="{D42A27DB-BD31-4B8C-83A1-F6EECF244321}">
                <p14:modId xmlns:p14="http://schemas.microsoft.com/office/powerpoint/2010/main" val="3022544582"/>
              </p:ext>
            </p:extLst>
          </p:nvPr>
        </p:nvGraphicFramePr>
        <p:xfrm>
          <a:off x="507007" y="2446949"/>
          <a:ext cx="3744416" cy="1774600"/>
        </p:xfrm>
        <a:graphic>
          <a:graphicData uri="http://schemas.openxmlformats.org/drawingml/2006/table">
            <a:tbl>
              <a:tblPr firstRow="1" bandRow="1">
                <a:tableStyleId>{5C22544A-7EE6-4342-B048-85BDC9FD1C3A}</a:tableStyleId>
              </a:tblPr>
              <a:tblGrid>
                <a:gridCol w="456421"/>
                <a:gridCol w="2369483"/>
                <a:gridCol w="486464"/>
                <a:gridCol w="432048"/>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H29</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要望</a:t>
                      </a:r>
                    </a:p>
                  </a:txBody>
                  <a:tcPr marL="9525" marR="9525" marT="9525" marB="0" anchor="ctr"/>
                </a:tc>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p>
                  </a:txBody>
                  <a:tcPr marL="9525" marR="9525" marT="9525" marB="0" anchor="ctr"/>
                </a:tc>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23.7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24.6 </a:t>
                      </a:r>
                    </a:p>
                  </a:txBody>
                  <a:tcPr marL="9525" marR="9525" marT="9525" marB="0" anchor="ctr"/>
                </a:tc>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59.3 </a:t>
                      </a:r>
                    </a:p>
                  </a:txBody>
                  <a:tcPr marL="9525" marR="9525" marT="9525" marB="0" anchor="ctr"/>
                </a:tc>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6504" y="620805"/>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16010" y="1189467"/>
            <a:ext cx="310426" cy="147099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39062" y="117126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107690" y="1189467"/>
            <a:ext cx="4202922" cy="679129"/>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医大では在宅医療に関する教育がないため、医学生に対しても在宅の教育を充実すべき。</a:t>
            </a:r>
          </a:p>
        </p:txBody>
      </p:sp>
      <p:sp>
        <p:nvSpPr>
          <p:cNvPr id="14" name="Rectangle 13" descr="縦線 (反転)"/>
          <p:cNvSpPr>
            <a:spLocks noChangeArrowheads="1"/>
          </p:cNvSpPr>
          <p:nvPr/>
        </p:nvSpPr>
        <p:spPr bwMode="auto">
          <a:xfrm>
            <a:off x="5009569" y="1529031"/>
            <a:ext cx="4230659" cy="47370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将来の在宅医確保に向けて、大学と連携し、医大生が在宅医療を体験するインターンシップを実施し、受入機関に対して</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16503" y="2954115"/>
            <a:ext cx="4194108" cy="94597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市町村の地域支援事業（在宅医療・介護連携推進事業）へ移行するが、市町村において、コーディネータ人件費が確保されるのか。コーディネータの配置を含め、</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を継続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できないか。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9514" y="3072551"/>
            <a:ext cx="4045789" cy="784551"/>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から介護保険財源の「在宅医療・介護連携推進事業」と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して市町村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主体で完全実施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。府としては、相談</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窓口や個別疾患の研修会等を開催していく。</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107690" y="1908817"/>
            <a:ext cx="4202922" cy="75112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在宅医療介護</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を基金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して継続し、薬剤師会も補助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対象として欲しい。</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011843" y="2077232"/>
            <a:ext cx="4230658" cy="58271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当事業は</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から実施し、府内</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の医療介護連携システム導入の基盤は一定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整備。次</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は診療所</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を中心に、薬局を含めた多職種連携の体制構築のための</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13" descr="縦線 (反転)"/>
          <p:cNvSpPr>
            <a:spLocks noChangeArrowheads="1"/>
          </p:cNvSpPr>
          <p:nvPr/>
        </p:nvSpPr>
        <p:spPr bwMode="auto">
          <a:xfrm>
            <a:off x="107690" y="5072109"/>
            <a:ext cx="4198434" cy="100142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回復期病棟ではリハビリ要員の人件費の確保が必要。設備費だけではなく、人件費についても補助対象とすべき</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25300" y="4025112"/>
            <a:ext cx="4198679" cy="733902"/>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在宅歯科医療連携体制推進</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については、地域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包括ケアシステムの構築に向け、多職種連携の場を設置するなど、連携体制強化に向けた取組みが必要。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27267"/>
            <a:ext cx="9144001" cy="648072"/>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5" name="Text Box 9"/>
          <p:cNvSpPr txBox="1">
            <a:spLocks noChangeArrowheads="1"/>
          </p:cNvSpPr>
          <p:nvPr/>
        </p:nvSpPr>
        <p:spPr bwMode="auto">
          <a:xfrm>
            <a:off x="4704939" y="5139981"/>
            <a:ext cx="294575" cy="97186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13" descr="縦線 (反転)"/>
          <p:cNvSpPr>
            <a:spLocks noChangeArrowheads="1"/>
          </p:cNvSpPr>
          <p:nvPr/>
        </p:nvSpPr>
        <p:spPr bwMode="auto">
          <a:xfrm>
            <a:off x="5011843" y="5476290"/>
            <a:ext cx="4132156" cy="6579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回復期（地域包括ケア病棟）への転換を図る病院に対して、リハビリ職等の人件費補助を含めた補助要件拡充。</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4938" y="621487"/>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11841" y="4025112"/>
            <a:ext cx="4228387" cy="791947"/>
          </a:xfrm>
          <a:prstGeom prst="rect">
            <a:avLst/>
          </a:prstGeom>
          <a:noFill/>
          <a:ln w="0">
            <a:noFill/>
            <a:miter lim="800000"/>
            <a:headEnd/>
            <a:tailEnd/>
          </a:ln>
          <a:effectLst/>
          <a:extLst/>
        </p:spPr>
        <p:txBody>
          <a:bodyPr tIns="10800" bIns="10800" anchor="ctr" anchorCtr="0"/>
          <a:lstStyle/>
          <a:p>
            <a:pPr eaLnBrk="0" hangingPunct="0">
              <a:defRPr/>
            </a:pP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の歯科医師・歯科衛生士を地域病院へ派遣し、院内医療従事者へ歯科口腔に係る専門的助言や研修等を実施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病院と歯科との連携を促進する。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50134" y="3132083"/>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右矢印 29"/>
          <p:cNvSpPr/>
          <p:nvPr/>
        </p:nvSpPr>
        <p:spPr>
          <a:xfrm>
            <a:off x="4427990" y="4941105"/>
            <a:ext cx="185965" cy="13234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103751" y="1171261"/>
            <a:ext cx="2105247"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在宅医療体制強化事業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089156" y="2997991"/>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在宅医療総合支援事業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089156" y="3920005"/>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6"/>
          <p:cNvSpPr txBox="1">
            <a:spLocks noChangeArrowheads="1"/>
          </p:cNvSpPr>
          <p:nvPr/>
        </p:nvSpPr>
        <p:spPr bwMode="auto">
          <a:xfrm>
            <a:off x="5092917" y="5139982"/>
            <a:ext cx="3655373" cy="372808"/>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病床機能分化・連携を推進するための基盤整備事業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27054" y="2997991"/>
            <a:ext cx="299382" cy="1728560"/>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継続／再構築</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31548" y="1548792"/>
            <a:ext cx="1196442"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2472782" y="3621458"/>
            <a:ext cx="2099218" cy="26605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2785169" y="4526455"/>
            <a:ext cx="1520956" cy="20009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（中河内・泉州・堺市）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Rectangle 13" descr="縦線 (反転)"/>
          <p:cNvSpPr>
            <a:spLocks noChangeArrowheads="1"/>
          </p:cNvSpPr>
          <p:nvPr/>
        </p:nvSpPr>
        <p:spPr bwMode="auto">
          <a:xfrm>
            <a:off x="3303555" y="5682173"/>
            <a:ext cx="1196440"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2634512" y="2407232"/>
            <a:ext cx="1822269"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（豊能・南河内・泉州）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7519767" y="6520094"/>
            <a:ext cx="1634003"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47" name="Rectangle 13" descr="縦線 (反転)"/>
          <p:cNvSpPr>
            <a:spLocks noChangeArrowheads="1"/>
          </p:cNvSpPr>
          <p:nvPr/>
        </p:nvSpPr>
        <p:spPr bwMode="auto">
          <a:xfrm>
            <a:off x="155229" y="6347956"/>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a:t>
            </a:r>
            <a:r>
              <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看護ネットワーク事業等、各圏域からの改善提案及び事業の効果検証をふまえ、</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bwMode="auto">
          <a:xfrm>
            <a:off x="-115219" y="626451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527313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96989F-A376-4F61-BDCE-8CB0F9688E5D}">
  <ds:schemaRefs>
    <ds:schemaRef ds:uri="http://schemas.microsoft.com/sharepoint/v3/contenttype/forms"/>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90D8809-E693-418E-AC8F-AD03240C7406}">
  <ds:schemaRefs>
    <ds:schemaRef ds:uri="http://schemas.microsoft.com/office/2006/metadata/properties"/>
    <ds:schemaRef ds:uri="http://purl.org/dc/elements/1.1/"/>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11441</TotalTime>
  <Words>567</Words>
  <Application>Microsoft Office PowerPoint</Application>
  <PresentationFormat>画面に合わせる (4:3)</PresentationFormat>
  <Paragraphs>120</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815</cp:revision>
  <cp:lastPrinted>2018-05-07T07:02:08Z</cp:lastPrinted>
  <dcterms:created xsi:type="dcterms:W3CDTF">2014-04-18T03:40:46Z</dcterms:created>
  <dcterms:modified xsi:type="dcterms:W3CDTF">2018-07-30T10:30:56Z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