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2"/>
  </p:notesMasterIdLst>
  <p:sldIdLst>
    <p:sldId id="298" r:id="rId5"/>
    <p:sldId id="323" r:id="rId6"/>
    <p:sldId id="297" r:id="rId7"/>
    <p:sldId id="307" r:id="rId8"/>
    <p:sldId id="308" r:id="rId9"/>
    <p:sldId id="313" r:id="rId10"/>
    <p:sldId id="343" r:id="rId11"/>
    <p:sldId id="303" r:id="rId12"/>
    <p:sldId id="309" r:id="rId13"/>
    <p:sldId id="342" r:id="rId14"/>
    <p:sldId id="334" r:id="rId15"/>
    <p:sldId id="341" r:id="rId16"/>
    <p:sldId id="310" r:id="rId17"/>
    <p:sldId id="321" r:id="rId18"/>
    <p:sldId id="305" r:id="rId19"/>
    <p:sldId id="315" r:id="rId20"/>
    <p:sldId id="335" r:id="rId21"/>
    <p:sldId id="324" r:id="rId22"/>
    <p:sldId id="306" r:id="rId23"/>
    <p:sldId id="318" r:id="rId24"/>
    <p:sldId id="332" r:id="rId25"/>
    <p:sldId id="326" r:id="rId26"/>
    <p:sldId id="340" r:id="rId27"/>
    <p:sldId id="339" r:id="rId28"/>
    <p:sldId id="337" r:id="rId29"/>
    <p:sldId id="338" r:id="rId30"/>
    <p:sldId id="301" r:id="rId31"/>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FF"/>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4191" autoAdjust="0"/>
    <p:restoredTop sz="94660"/>
  </p:normalViewPr>
  <p:slideViewPr>
    <p:cSldViewPr>
      <p:cViewPr>
        <p:scale>
          <a:sx n="50" d="100"/>
          <a:sy n="50" d="100"/>
        </p:scale>
        <p:origin x="-2406" y="-58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2" tIns="45716" rIns="91432"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32" tIns="45716" rIns="91432" bIns="45716" rtlCol="0"/>
          <a:lstStyle>
            <a:lvl1pPr algn="r">
              <a:defRPr sz="1200"/>
            </a:lvl1pPr>
          </a:lstStyle>
          <a:p>
            <a:fld id="{8C0B6B46-DA86-44B1-BF26-2C06D2A671C0}" type="datetimeFigureOut">
              <a:rPr kumimoji="1" lang="ja-JP" altLang="en-US" smtClean="0"/>
              <a:t>2018/7/31</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32" tIns="45716" rIns="91432" bIns="45716" rtlCol="0" anchor="ctr"/>
          <a:lstStyle/>
          <a:p>
            <a:endParaRPr lang="ja-JP" altLang="en-US"/>
          </a:p>
        </p:txBody>
      </p:sp>
      <p:sp>
        <p:nvSpPr>
          <p:cNvPr id="5" name="ノート プレースホルダー 4"/>
          <p:cNvSpPr>
            <a:spLocks noGrp="1"/>
          </p:cNvSpPr>
          <p:nvPr>
            <p:ph type="body" sz="quarter" idx="3"/>
          </p:nvPr>
        </p:nvSpPr>
        <p:spPr>
          <a:xfrm>
            <a:off x="681039" y="4721225"/>
            <a:ext cx="5445125" cy="4471988"/>
          </a:xfrm>
          <a:prstGeom prst="rect">
            <a:avLst/>
          </a:prstGeom>
        </p:spPr>
        <p:txBody>
          <a:bodyPr vert="horz" lIns="91432" tIns="45716" rIns="91432" bIns="45716"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864"/>
            <a:ext cx="2949575" cy="496887"/>
          </a:xfrm>
          <a:prstGeom prst="rect">
            <a:avLst/>
          </a:prstGeom>
        </p:spPr>
        <p:txBody>
          <a:bodyPr vert="horz" lIns="91432" tIns="45716" rIns="91432"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4"/>
            <a:ext cx="2949575" cy="496887"/>
          </a:xfrm>
          <a:prstGeom prst="rect">
            <a:avLst/>
          </a:prstGeom>
        </p:spPr>
        <p:txBody>
          <a:bodyPr vert="horz" lIns="91432" tIns="45716" rIns="91432" bIns="45716" rtlCol="0" anchor="b"/>
          <a:lstStyle>
            <a:lvl1pPr algn="r">
              <a:defRPr sz="1200"/>
            </a:lvl1pPr>
          </a:lstStyle>
          <a:p>
            <a:fld id="{40687962-1732-4DEA-94EE-209433AE6D92}" type="slidenum">
              <a:rPr kumimoji="1" lang="ja-JP" altLang="en-US" smtClean="0"/>
              <a:t>‹#›</a:t>
            </a:fld>
            <a:endParaRPr kumimoji="1" lang="ja-JP" altLang="en-US"/>
          </a:p>
        </p:txBody>
      </p:sp>
    </p:spTree>
    <p:extLst>
      <p:ext uri="{BB962C8B-B14F-4D97-AF65-F5344CB8AC3E}">
        <p14:creationId xmlns:p14="http://schemas.microsoft.com/office/powerpoint/2010/main" val="319088150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DCFC374-814C-4296-BB26-A4ADC52CB336}" type="slidenum">
              <a:rPr kumimoji="1" lang="ja-JP" altLang="en-US" smtClean="0"/>
              <a:t>1</a:t>
            </a:fld>
            <a:endParaRPr kumimoji="1" lang="ja-JP" altLang="en-US" dirty="0"/>
          </a:p>
        </p:txBody>
      </p:sp>
    </p:spTree>
    <p:extLst>
      <p:ext uri="{BB962C8B-B14F-4D97-AF65-F5344CB8AC3E}">
        <p14:creationId xmlns:p14="http://schemas.microsoft.com/office/powerpoint/2010/main" val="22004724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xfrm>
            <a:off x="920750" y="746125"/>
            <a:ext cx="4965700" cy="3725863"/>
          </a:xfrm>
          <a:ln/>
        </p:spPr>
      </p:sp>
      <p:sp>
        <p:nvSpPr>
          <p:cNvPr id="8195" name="Rectangle 3"/>
          <p:cNvSpPr>
            <a:spLocks noGrp="1" noChangeArrowheads="1"/>
          </p:cNvSpPr>
          <p:nvPr>
            <p:ph type="body" idx="1"/>
          </p:nvPr>
        </p:nvSpPr>
        <p:spPr>
          <a:noFill/>
        </p:spPr>
        <p:txBody>
          <a:bodyPr/>
          <a:lstStyle/>
          <a:p>
            <a:endParaRPr lang="ja-JP" altLang="en-US" dirty="0" smtClean="0"/>
          </a:p>
        </p:txBody>
      </p:sp>
    </p:spTree>
    <p:extLst>
      <p:ext uri="{BB962C8B-B14F-4D97-AF65-F5344CB8AC3E}">
        <p14:creationId xmlns:p14="http://schemas.microsoft.com/office/powerpoint/2010/main" val="24957229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xfrm>
            <a:off x="920750" y="746125"/>
            <a:ext cx="4965700" cy="3725863"/>
          </a:xfrm>
          <a:ln/>
        </p:spPr>
      </p:sp>
      <p:sp>
        <p:nvSpPr>
          <p:cNvPr id="8195" name="Rectangle 3"/>
          <p:cNvSpPr>
            <a:spLocks noGrp="1" noChangeArrowheads="1"/>
          </p:cNvSpPr>
          <p:nvPr>
            <p:ph type="body" idx="1"/>
          </p:nvPr>
        </p:nvSpPr>
        <p:spPr>
          <a:noFill/>
        </p:spPr>
        <p:txBody>
          <a:bodyPr/>
          <a:lstStyle/>
          <a:p>
            <a:endParaRPr lang="ja-JP" altLang="en-US" dirty="0" smtClean="0"/>
          </a:p>
        </p:txBody>
      </p:sp>
    </p:spTree>
    <p:extLst>
      <p:ext uri="{BB962C8B-B14F-4D97-AF65-F5344CB8AC3E}">
        <p14:creationId xmlns:p14="http://schemas.microsoft.com/office/powerpoint/2010/main" val="24957229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xfrm>
            <a:off x="920750" y="746125"/>
            <a:ext cx="4965700" cy="3725863"/>
          </a:xfrm>
          <a:ln/>
        </p:spPr>
      </p:sp>
      <p:sp>
        <p:nvSpPr>
          <p:cNvPr id="8195" name="Rectangle 3"/>
          <p:cNvSpPr>
            <a:spLocks noGrp="1" noChangeArrowheads="1"/>
          </p:cNvSpPr>
          <p:nvPr>
            <p:ph type="body" idx="1"/>
          </p:nvPr>
        </p:nvSpPr>
        <p:spPr>
          <a:noFill/>
        </p:spPr>
        <p:txBody>
          <a:bodyPr/>
          <a:lstStyle/>
          <a:p>
            <a:endParaRPr lang="ja-JP" altLang="en-US" dirty="0" smtClean="0"/>
          </a:p>
        </p:txBody>
      </p:sp>
    </p:spTree>
    <p:extLst>
      <p:ext uri="{BB962C8B-B14F-4D97-AF65-F5344CB8AC3E}">
        <p14:creationId xmlns:p14="http://schemas.microsoft.com/office/powerpoint/2010/main" val="24957229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xfrm>
            <a:off x="920750" y="746125"/>
            <a:ext cx="4965700" cy="3725863"/>
          </a:xfrm>
          <a:ln/>
        </p:spPr>
      </p:sp>
      <p:sp>
        <p:nvSpPr>
          <p:cNvPr id="8195" name="Rectangle 3"/>
          <p:cNvSpPr>
            <a:spLocks noGrp="1" noChangeArrowheads="1"/>
          </p:cNvSpPr>
          <p:nvPr>
            <p:ph type="body" idx="1"/>
          </p:nvPr>
        </p:nvSpPr>
        <p:spPr>
          <a:noFill/>
        </p:spPr>
        <p:txBody>
          <a:bodyPr/>
          <a:lstStyle/>
          <a:p>
            <a:endParaRPr lang="ja-JP" altLang="en-US" dirty="0" smtClean="0"/>
          </a:p>
        </p:txBody>
      </p:sp>
    </p:spTree>
    <p:extLst>
      <p:ext uri="{BB962C8B-B14F-4D97-AF65-F5344CB8AC3E}">
        <p14:creationId xmlns:p14="http://schemas.microsoft.com/office/powerpoint/2010/main" val="12739539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xfrm>
            <a:off x="920750" y="746125"/>
            <a:ext cx="4965700" cy="3725863"/>
          </a:xfrm>
          <a:ln/>
        </p:spPr>
      </p:sp>
      <p:sp>
        <p:nvSpPr>
          <p:cNvPr id="8195" name="Rectangle 3"/>
          <p:cNvSpPr>
            <a:spLocks noGrp="1" noChangeArrowheads="1"/>
          </p:cNvSpPr>
          <p:nvPr>
            <p:ph type="body" idx="1"/>
          </p:nvPr>
        </p:nvSpPr>
        <p:spPr>
          <a:noFill/>
        </p:spPr>
        <p:txBody>
          <a:bodyPr/>
          <a:lstStyle/>
          <a:p>
            <a:endParaRPr lang="ja-JP" altLang="en-US" dirty="0" smtClean="0"/>
          </a:p>
        </p:txBody>
      </p:sp>
    </p:spTree>
    <p:extLst>
      <p:ext uri="{BB962C8B-B14F-4D97-AF65-F5344CB8AC3E}">
        <p14:creationId xmlns:p14="http://schemas.microsoft.com/office/powerpoint/2010/main" val="24957229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xfrm>
            <a:off x="920750" y="746125"/>
            <a:ext cx="4965700" cy="3725863"/>
          </a:xfrm>
          <a:ln/>
        </p:spPr>
      </p:sp>
      <p:sp>
        <p:nvSpPr>
          <p:cNvPr id="8195" name="Rectangle 3"/>
          <p:cNvSpPr>
            <a:spLocks noGrp="1" noChangeArrowheads="1"/>
          </p:cNvSpPr>
          <p:nvPr>
            <p:ph type="body" idx="1"/>
          </p:nvPr>
        </p:nvSpPr>
        <p:spPr>
          <a:noFill/>
        </p:spPr>
        <p:txBody>
          <a:bodyPr/>
          <a:lstStyle/>
          <a:p>
            <a:endParaRPr lang="ja-JP" altLang="en-US" dirty="0" smtClean="0"/>
          </a:p>
        </p:txBody>
      </p:sp>
    </p:spTree>
    <p:extLst>
      <p:ext uri="{BB962C8B-B14F-4D97-AF65-F5344CB8AC3E}">
        <p14:creationId xmlns:p14="http://schemas.microsoft.com/office/powerpoint/2010/main" val="24957229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xfrm>
            <a:off x="920750" y="746125"/>
            <a:ext cx="4965700" cy="3725863"/>
          </a:xfrm>
          <a:ln/>
        </p:spPr>
      </p:sp>
      <p:sp>
        <p:nvSpPr>
          <p:cNvPr id="8195" name="Rectangle 3"/>
          <p:cNvSpPr>
            <a:spLocks noGrp="1" noChangeArrowheads="1"/>
          </p:cNvSpPr>
          <p:nvPr>
            <p:ph type="body" idx="1"/>
          </p:nvPr>
        </p:nvSpPr>
        <p:spPr>
          <a:noFill/>
        </p:spPr>
        <p:txBody>
          <a:bodyPr/>
          <a:lstStyle/>
          <a:p>
            <a:endParaRPr lang="ja-JP" altLang="en-US" dirty="0" smtClean="0"/>
          </a:p>
        </p:txBody>
      </p:sp>
    </p:spTree>
    <p:extLst>
      <p:ext uri="{BB962C8B-B14F-4D97-AF65-F5344CB8AC3E}">
        <p14:creationId xmlns:p14="http://schemas.microsoft.com/office/powerpoint/2010/main" val="249572296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xfrm>
            <a:off x="920750" y="746125"/>
            <a:ext cx="4965700" cy="3725863"/>
          </a:xfrm>
          <a:ln/>
        </p:spPr>
      </p:sp>
      <p:sp>
        <p:nvSpPr>
          <p:cNvPr id="8195" name="Rectangle 3"/>
          <p:cNvSpPr>
            <a:spLocks noGrp="1" noChangeArrowheads="1"/>
          </p:cNvSpPr>
          <p:nvPr>
            <p:ph type="body" idx="1"/>
          </p:nvPr>
        </p:nvSpPr>
        <p:spPr>
          <a:noFill/>
        </p:spPr>
        <p:txBody>
          <a:bodyPr/>
          <a:lstStyle/>
          <a:p>
            <a:endParaRPr lang="ja-JP" altLang="en-US" dirty="0" smtClean="0"/>
          </a:p>
        </p:txBody>
      </p:sp>
    </p:spTree>
    <p:extLst>
      <p:ext uri="{BB962C8B-B14F-4D97-AF65-F5344CB8AC3E}">
        <p14:creationId xmlns:p14="http://schemas.microsoft.com/office/powerpoint/2010/main" val="12739539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xfrm>
            <a:off x="920750" y="746125"/>
            <a:ext cx="4965700" cy="3725863"/>
          </a:xfrm>
          <a:ln/>
        </p:spPr>
      </p:sp>
      <p:sp>
        <p:nvSpPr>
          <p:cNvPr id="8195" name="Rectangle 3"/>
          <p:cNvSpPr>
            <a:spLocks noGrp="1" noChangeArrowheads="1"/>
          </p:cNvSpPr>
          <p:nvPr>
            <p:ph type="body" idx="1"/>
          </p:nvPr>
        </p:nvSpPr>
        <p:spPr>
          <a:noFill/>
        </p:spPr>
        <p:txBody>
          <a:bodyPr/>
          <a:lstStyle/>
          <a:p>
            <a:endParaRPr lang="ja-JP" altLang="en-US" dirty="0" smtClean="0"/>
          </a:p>
        </p:txBody>
      </p:sp>
    </p:spTree>
    <p:extLst>
      <p:ext uri="{BB962C8B-B14F-4D97-AF65-F5344CB8AC3E}">
        <p14:creationId xmlns:p14="http://schemas.microsoft.com/office/powerpoint/2010/main" val="249572296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xfrm>
            <a:off x="920750" y="746125"/>
            <a:ext cx="4965700" cy="3725863"/>
          </a:xfrm>
          <a:ln/>
        </p:spPr>
      </p:sp>
      <p:sp>
        <p:nvSpPr>
          <p:cNvPr id="8195" name="Rectangle 3"/>
          <p:cNvSpPr>
            <a:spLocks noGrp="1" noChangeArrowheads="1"/>
          </p:cNvSpPr>
          <p:nvPr>
            <p:ph type="body" idx="1"/>
          </p:nvPr>
        </p:nvSpPr>
        <p:spPr>
          <a:noFill/>
        </p:spPr>
        <p:txBody>
          <a:bodyPr/>
          <a:lstStyle/>
          <a:p>
            <a:endParaRPr lang="ja-JP" altLang="en-US" dirty="0" smtClean="0"/>
          </a:p>
        </p:txBody>
      </p:sp>
    </p:spTree>
    <p:extLst>
      <p:ext uri="{BB962C8B-B14F-4D97-AF65-F5344CB8AC3E}">
        <p14:creationId xmlns:p14="http://schemas.microsoft.com/office/powerpoint/2010/main" val="24957229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xfrm>
            <a:off x="920750" y="746125"/>
            <a:ext cx="4965700" cy="3725863"/>
          </a:xfrm>
          <a:ln/>
        </p:spPr>
      </p:sp>
      <p:sp>
        <p:nvSpPr>
          <p:cNvPr id="8195" name="Rectangle 3"/>
          <p:cNvSpPr>
            <a:spLocks noGrp="1" noChangeArrowheads="1"/>
          </p:cNvSpPr>
          <p:nvPr>
            <p:ph type="body" idx="1"/>
          </p:nvPr>
        </p:nvSpPr>
        <p:spPr>
          <a:noFill/>
        </p:spPr>
        <p:txBody>
          <a:bodyPr/>
          <a:lstStyle/>
          <a:p>
            <a:endParaRPr lang="ja-JP" altLang="en-US" dirty="0" smtClean="0"/>
          </a:p>
        </p:txBody>
      </p:sp>
    </p:spTree>
    <p:extLst>
      <p:ext uri="{BB962C8B-B14F-4D97-AF65-F5344CB8AC3E}">
        <p14:creationId xmlns:p14="http://schemas.microsoft.com/office/powerpoint/2010/main" val="249572296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xfrm>
            <a:off x="920750" y="746125"/>
            <a:ext cx="4965700" cy="3725863"/>
          </a:xfrm>
          <a:ln/>
        </p:spPr>
      </p:sp>
      <p:sp>
        <p:nvSpPr>
          <p:cNvPr id="8195" name="Rectangle 3"/>
          <p:cNvSpPr>
            <a:spLocks noGrp="1" noChangeArrowheads="1"/>
          </p:cNvSpPr>
          <p:nvPr>
            <p:ph type="body" idx="1"/>
          </p:nvPr>
        </p:nvSpPr>
        <p:spPr>
          <a:noFill/>
        </p:spPr>
        <p:txBody>
          <a:bodyPr/>
          <a:lstStyle/>
          <a:p>
            <a:endParaRPr lang="ja-JP" altLang="en-US" dirty="0" smtClean="0"/>
          </a:p>
        </p:txBody>
      </p:sp>
    </p:spTree>
    <p:extLst>
      <p:ext uri="{BB962C8B-B14F-4D97-AF65-F5344CB8AC3E}">
        <p14:creationId xmlns:p14="http://schemas.microsoft.com/office/powerpoint/2010/main" val="249572296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xfrm>
            <a:off x="920750" y="746125"/>
            <a:ext cx="4965700" cy="3725863"/>
          </a:xfrm>
          <a:ln/>
        </p:spPr>
      </p:sp>
      <p:sp>
        <p:nvSpPr>
          <p:cNvPr id="8195" name="Rectangle 3"/>
          <p:cNvSpPr>
            <a:spLocks noGrp="1" noChangeArrowheads="1"/>
          </p:cNvSpPr>
          <p:nvPr>
            <p:ph type="body" idx="1"/>
          </p:nvPr>
        </p:nvSpPr>
        <p:spPr>
          <a:noFill/>
        </p:spPr>
        <p:txBody>
          <a:bodyPr/>
          <a:lstStyle/>
          <a:p>
            <a:endParaRPr lang="ja-JP" altLang="en-US" dirty="0" smtClean="0"/>
          </a:p>
        </p:txBody>
      </p:sp>
    </p:spTree>
    <p:extLst>
      <p:ext uri="{BB962C8B-B14F-4D97-AF65-F5344CB8AC3E}">
        <p14:creationId xmlns:p14="http://schemas.microsoft.com/office/powerpoint/2010/main" val="249572296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xfrm>
            <a:off x="920750" y="746125"/>
            <a:ext cx="4965700" cy="3725863"/>
          </a:xfrm>
          <a:ln/>
        </p:spPr>
      </p:sp>
      <p:sp>
        <p:nvSpPr>
          <p:cNvPr id="8195" name="Rectangle 3"/>
          <p:cNvSpPr>
            <a:spLocks noGrp="1" noChangeArrowheads="1"/>
          </p:cNvSpPr>
          <p:nvPr>
            <p:ph type="body" idx="1"/>
          </p:nvPr>
        </p:nvSpPr>
        <p:spPr>
          <a:noFill/>
        </p:spPr>
        <p:txBody>
          <a:bodyPr/>
          <a:lstStyle/>
          <a:p>
            <a:endParaRPr lang="ja-JP" altLang="en-US" dirty="0" smtClean="0"/>
          </a:p>
        </p:txBody>
      </p:sp>
    </p:spTree>
    <p:extLst>
      <p:ext uri="{BB962C8B-B14F-4D97-AF65-F5344CB8AC3E}">
        <p14:creationId xmlns:p14="http://schemas.microsoft.com/office/powerpoint/2010/main" val="249572296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xfrm>
            <a:off x="920750" y="746125"/>
            <a:ext cx="4965700" cy="3725863"/>
          </a:xfrm>
          <a:ln/>
        </p:spPr>
      </p:sp>
      <p:sp>
        <p:nvSpPr>
          <p:cNvPr id="8195" name="Rectangle 3"/>
          <p:cNvSpPr>
            <a:spLocks noGrp="1" noChangeArrowheads="1"/>
          </p:cNvSpPr>
          <p:nvPr>
            <p:ph type="body" idx="1"/>
          </p:nvPr>
        </p:nvSpPr>
        <p:spPr>
          <a:noFill/>
        </p:spPr>
        <p:txBody>
          <a:bodyPr/>
          <a:lstStyle/>
          <a:p>
            <a:endParaRPr lang="ja-JP" altLang="en-US" dirty="0" smtClean="0"/>
          </a:p>
        </p:txBody>
      </p:sp>
    </p:spTree>
    <p:extLst>
      <p:ext uri="{BB962C8B-B14F-4D97-AF65-F5344CB8AC3E}">
        <p14:creationId xmlns:p14="http://schemas.microsoft.com/office/powerpoint/2010/main" val="249572296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xfrm>
            <a:off x="920750" y="746125"/>
            <a:ext cx="4965700" cy="3725863"/>
          </a:xfrm>
          <a:ln/>
        </p:spPr>
      </p:sp>
      <p:sp>
        <p:nvSpPr>
          <p:cNvPr id="8195" name="Rectangle 3"/>
          <p:cNvSpPr>
            <a:spLocks noGrp="1" noChangeArrowheads="1"/>
          </p:cNvSpPr>
          <p:nvPr>
            <p:ph type="body" idx="1"/>
          </p:nvPr>
        </p:nvSpPr>
        <p:spPr>
          <a:noFill/>
        </p:spPr>
        <p:txBody>
          <a:bodyPr/>
          <a:lstStyle/>
          <a:p>
            <a:endParaRPr lang="ja-JP" altLang="en-US" dirty="0" smtClean="0"/>
          </a:p>
        </p:txBody>
      </p:sp>
    </p:spTree>
    <p:extLst>
      <p:ext uri="{BB962C8B-B14F-4D97-AF65-F5344CB8AC3E}">
        <p14:creationId xmlns:p14="http://schemas.microsoft.com/office/powerpoint/2010/main" val="249572296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xfrm>
            <a:off x="920750" y="746125"/>
            <a:ext cx="4965700" cy="3725863"/>
          </a:xfrm>
          <a:ln/>
        </p:spPr>
      </p:sp>
      <p:sp>
        <p:nvSpPr>
          <p:cNvPr id="8195" name="Rectangle 3"/>
          <p:cNvSpPr>
            <a:spLocks noGrp="1" noChangeArrowheads="1"/>
          </p:cNvSpPr>
          <p:nvPr>
            <p:ph type="body" idx="1"/>
          </p:nvPr>
        </p:nvSpPr>
        <p:spPr>
          <a:noFill/>
        </p:spPr>
        <p:txBody>
          <a:bodyPr/>
          <a:lstStyle/>
          <a:p>
            <a:endParaRPr lang="ja-JP" altLang="en-US" dirty="0" smtClean="0"/>
          </a:p>
        </p:txBody>
      </p:sp>
    </p:spTree>
    <p:extLst>
      <p:ext uri="{BB962C8B-B14F-4D97-AF65-F5344CB8AC3E}">
        <p14:creationId xmlns:p14="http://schemas.microsoft.com/office/powerpoint/2010/main" val="249572296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xfrm>
            <a:off x="920750" y="746125"/>
            <a:ext cx="4965700" cy="3725863"/>
          </a:xfrm>
          <a:ln/>
        </p:spPr>
      </p:sp>
      <p:sp>
        <p:nvSpPr>
          <p:cNvPr id="8195" name="Rectangle 3"/>
          <p:cNvSpPr>
            <a:spLocks noGrp="1" noChangeArrowheads="1"/>
          </p:cNvSpPr>
          <p:nvPr>
            <p:ph type="body" idx="1"/>
          </p:nvPr>
        </p:nvSpPr>
        <p:spPr>
          <a:noFill/>
        </p:spPr>
        <p:txBody>
          <a:bodyPr/>
          <a:lstStyle/>
          <a:p>
            <a:endParaRPr lang="ja-JP" altLang="en-US" dirty="0" smtClean="0"/>
          </a:p>
        </p:txBody>
      </p:sp>
    </p:spTree>
    <p:extLst>
      <p:ext uri="{BB962C8B-B14F-4D97-AF65-F5344CB8AC3E}">
        <p14:creationId xmlns:p14="http://schemas.microsoft.com/office/powerpoint/2010/main" val="12739539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xfrm>
            <a:off x="920750" y="746125"/>
            <a:ext cx="4965700" cy="3725863"/>
          </a:xfrm>
          <a:ln/>
        </p:spPr>
      </p:sp>
      <p:sp>
        <p:nvSpPr>
          <p:cNvPr id="8195" name="Rectangle 3"/>
          <p:cNvSpPr>
            <a:spLocks noGrp="1" noChangeArrowheads="1"/>
          </p:cNvSpPr>
          <p:nvPr>
            <p:ph type="body" idx="1"/>
          </p:nvPr>
        </p:nvSpPr>
        <p:spPr>
          <a:noFill/>
        </p:spPr>
        <p:txBody>
          <a:bodyPr/>
          <a:lstStyle/>
          <a:p>
            <a:endParaRPr lang="ja-JP" altLang="en-US" dirty="0" smtClean="0"/>
          </a:p>
        </p:txBody>
      </p:sp>
    </p:spTree>
    <p:extLst>
      <p:ext uri="{BB962C8B-B14F-4D97-AF65-F5344CB8AC3E}">
        <p14:creationId xmlns:p14="http://schemas.microsoft.com/office/powerpoint/2010/main" val="24957229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xfrm>
            <a:off x="920750" y="746125"/>
            <a:ext cx="4965700" cy="3725863"/>
          </a:xfrm>
          <a:ln/>
        </p:spPr>
      </p:sp>
      <p:sp>
        <p:nvSpPr>
          <p:cNvPr id="8195" name="Rectangle 3"/>
          <p:cNvSpPr>
            <a:spLocks noGrp="1" noChangeArrowheads="1"/>
          </p:cNvSpPr>
          <p:nvPr>
            <p:ph type="body" idx="1"/>
          </p:nvPr>
        </p:nvSpPr>
        <p:spPr>
          <a:noFill/>
        </p:spPr>
        <p:txBody>
          <a:bodyPr/>
          <a:lstStyle/>
          <a:p>
            <a:endParaRPr lang="ja-JP" altLang="en-US" dirty="0" smtClean="0"/>
          </a:p>
        </p:txBody>
      </p:sp>
    </p:spTree>
    <p:extLst>
      <p:ext uri="{BB962C8B-B14F-4D97-AF65-F5344CB8AC3E}">
        <p14:creationId xmlns:p14="http://schemas.microsoft.com/office/powerpoint/2010/main" val="24957229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xfrm>
            <a:off x="920750" y="746125"/>
            <a:ext cx="4965700" cy="3725863"/>
          </a:xfrm>
          <a:ln/>
        </p:spPr>
      </p:sp>
      <p:sp>
        <p:nvSpPr>
          <p:cNvPr id="8195" name="Rectangle 3"/>
          <p:cNvSpPr>
            <a:spLocks noGrp="1" noChangeArrowheads="1"/>
          </p:cNvSpPr>
          <p:nvPr>
            <p:ph type="body" idx="1"/>
          </p:nvPr>
        </p:nvSpPr>
        <p:spPr>
          <a:noFill/>
        </p:spPr>
        <p:txBody>
          <a:bodyPr/>
          <a:lstStyle/>
          <a:p>
            <a:endParaRPr lang="ja-JP" altLang="en-US" dirty="0" smtClean="0"/>
          </a:p>
        </p:txBody>
      </p:sp>
    </p:spTree>
    <p:extLst>
      <p:ext uri="{BB962C8B-B14F-4D97-AF65-F5344CB8AC3E}">
        <p14:creationId xmlns:p14="http://schemas.microsoft.com/office/powerpoint/2010/main" val="24957229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xfrm>
            <a:off x="920750" y="746125"/>
            <a:ext cx="4965700" cy="3725863"/>
          </a:xfrm>
          <a:ln/>
        </p:spPr>
      </p:sp>
      <p:sp>
        <p:nvSpPr>
          <p:cNvPr id="8195" name="Rectangle 3"/>
          <p:cNvSpPr>
            <a:spLocks noGrp="1" noChangeArrowheads="1"/>
          </p:cNvSpPr>
          <p:nvPr>
            <p:ph type="body" idx="1"/>
          </p:nvPr>
        </p:nvSpPr>
        <p:spPr>
          <a:noFill/>
        </p:spPr>
        <p:txBody>
          <a:bodyPr/>
          <a:lstStyle/>
          <a:p>
            <a:endParaRPr lang="ja-JP" altLang="en-US" dirty="0" smtClean="0"/>
          </a:p>
        </p:txBody>
      </p:sp>
    </p:spTree>
    <p:extLst>
      <p:ext uri="{BB962C8B-B14F-4D97-AF65-F5344CB8AC3E}">
        <p14:creationId xmlns:p14="http://schemas.microsoft.com/office/powerpoint/2010/main" val="24957229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xfrm>
            <a:off x="920750" y="746125"/>
            <a:ext cx="4965700" cy="3725863"/>
          </a:xfrm>
          <a:ln/>
        </p:spPr>
      </p:sp>
      <p:sp>
        <p:nvSpPr>
          <p:cNvPr id="8195" name="Rectangle 3"/>
          <p:cNvSpPr>
            <a:spLocks noGrp="1" noChangeArrowheads="1"/>
          </p:cNvSpPr>
          <p:nvPr>
            <p:ph type="body" idx="1"/>
          </p:nvPr>
        </p:nvSpPr>
        <p:spPr>
          <a:noFill/>
        </p:spPr>
        <p:txBody>
          <a:bodyPr/>
          <a:lstStyle/>
          <a:p>
            <a:endParaRPr lang="ja-JP" altLang="en-US" dirty="0" smtClean="0"/>
          </a:p>
        </p:txBody>
      </p:sp>
    </p:spTree>
    <p:extLst>
      <p:ext uri="{BB962C8B-B14F-4D97-AF65-F5344CB8AC3E}">
        <p14:creationId xmlns:p14="http://schemas.microsoft.com/office/powerpoint/2010/main" val="24957229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xfrm>
            <a:off x="920750" y="746125"/>
            <a:ext cx="4965700" cy="3725863"/>
          </a:xfrm>
          <a:ln/>
        </p:spPr>
      </p:sp>
      <p:sp>
        <p:nvSpPr>
          <p:cNvPr id="8195" name="Rectangle 3"/>
          <p:cNvSpPr>
            <a:spLocks noGrp="1" noChangeArrowheads="1"/>
          </p:cNvSpPr>
          <p:nvPr>
            <p:ph type="body" idx="1"/>
          </p:nvPr>
        </p:nvSpPr>
        <p:spPr>
          <a:noFill/>
        </p:spPr>
        <p:txBody>
          <a:bodyPr/>
          <a:lstStyle/>
          <a:p>
            <a:endParaRPr lang="ja-JP" altLang="en-US" dirty="0" smtClean="0"/>
          </a:p>
        </p:txBody>
      </p:sp>
    </p:spTree>
    <p:extLst>
      <p:ext uri="{BB962C8B-B14F-4D97-AF65-F5344CB8AC3E}">
        <p14:creationId xmlns:p14="http://schemas.microsoft.com/office/powerpoint/2010/main" val="24957229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xfrm>
            <a:off x="920750" y="746125"/>
            <a:ext cx="4965700" cy="3725863"/>
          </a:xfrm>
          <a:ln/>
        </p:spPr>
      </p:sp>
      <p:sp>
        <p:nvSpPr>
          <p:cNvPr id="8195" name="Rectangle 3"/>
          <p:cNvSpPr>
            <a:spLocks noGrp="1" noChangeArrowheads="1"/>
          </p:cNvSpPr>
          <p:nvPr>
            <p:ph type="body" idx="1"/>
          </p:nvPr>
        </p:nvSpPr>
        <p:spPr>
          <a:noFill/>
        </p:spPr>
        <p:txBody>
          <a:bodyPr/>
          <a:lstStyle/>
          <a:p>
            <a:endParaRPr lang="ja-JP" altLang="en-US" dirty="0" smtClean="0"/>
          </a:p>
        </p:txBody>
      </p:sp>
    </p:spTree>
    <p:extLst>
      <p:ext uri="{BB962C8B-B14F-4D97-AF65-F5344CB8AC3E}">
        <p14:creationId xmlns:p14="http://schemas.microsoft.com/office/powerpoint/2010/main" val="24957229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E480EE7C-8E8D-41EB-9594-C5DC1FCA6663}" type="datetime1">
              <a:rPr kumimoji="1" lang="ja-JP" altLang="en-US" smtClean="0"/>
              <a:t>2018/7/31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12614774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C6C1884-71C5-4CA1-AEB1-8D07AC67AE50}" type="datetime1">
              <a:rPr kumimoji="1" lang="ja-JP" altLang="en-US" smtClean="0"/>
              <a:t>2018/7/31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42176381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ADBA19F-7284-44BE-9A1F-C02B9A966599}" type="datetime1">
              <a:rPr kumimoji="1" lang="ja-JP" altLang="en-US" smtClean="0"/>
              <a:t>2018/7/31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36437250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9288436-3286-4FEF-B618-369F48507185}" type="datetime1">
              <a:rPr kumimoji="1" lang="ja-JP" altLang="en-US" smtClean="0"/>
              <a:t>2018/7/31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30982449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51F4AA4-C779-4EE1-910A-4A7C1CD4543E}" type="datetime1">
              <a:rPr kumimoji="1" lang="ja-JP" altLang="en-US" smtClean="0"/>
              <a:t>2018/7/31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36821663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E3C2E89-ACA8-453C-98E5-56D551773C7D}" type="datetime1">
              <a:rPr kumimoji="1" lang="ja-JP" altLang="en-US" smtClean="0"/>
              <a:t>2018/7/31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40967711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29DF76D-27A6-45FE-A907-12DFDE6D76F8}" type="datetime1">
              <a:rPr kumimoji="1" lang="ja-JP" altLang="en-US" smtClean="0"/>
              <a:t>2018/7/31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4172291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5B6E5B3-E1CE-4D50-8D88-0BAB252FE96E}" type="datetime1">
              <a:rPr kumimoji="1" lang="ja-JP" altLang="en-US" smtClean="0"/>
              <a:t>2018/7/31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1937474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9CB3274-620F-4559-8998-DD67638A3D1F}" type="datetime1">
              <a:rPr kumimoji="1" lang="ja-JP" altLang="en-US" smtClean="0"/>
              <a:t>2018/7/31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39511721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107F548-034F-4E79-9524-0CA46ED49675}" type="datetime1">
              <a:rPr kumimoji="1" lang="ja-JP" altLang="en-US" smtClean="0"/>
              <a:t>2018/7/31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16654604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5239C08-6B5E-4AFE-AB4D-F32FDDA43A4F}" type="datetime1">
              <a:rPr kumimoji="1" lang="ja-JP" altLang="en-US" smtClean="0"/>
              <a:t>2018/7/31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30606474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6A1CAA-F00E-48D3-8907-6F71498EB191}" type="datetime1">
              <a:rPr kumimoji="1" lang="ja-JP" altLang="en-US" smtClean="0"/>
              <a:t>2018/7/31</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768652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slide" Target="slide3.xml"/></Relationships>
</file>

<file path=ppt/slides/_rels/slide11.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0.xml"/><Relationship Id="rId1" Type="http://schemas.openxmlformats.org/officeDocument/2006/relationships/slideLayout" Target="../slideLayouts/slideLayout7.xml"/><Relationship Id="rId5" Type="http://schemas.openxmlformats.org/officeDocument/2006/relationships/slide" Target="slide3.xml"/><Relationship Id="rId4" Type="http://schemas.openxmlformats.org/officeDocument/2006/relationships/image" Target="../media/image20.png"/></Relationships>
</file>

<file path=ppt/slides/_rels/slide12.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slide" Target="slide3.xml"/></Relationships>
</file>

<file path=ppt/slides/_rels/slide13.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2.xml"/><Relationship Id="rId1" Type="http://schemas.openxmlformats.org/officeDocument/2006/relationships/slideLayout" Target="../slideLayouts/slideLayout7.xml"/><Relationship Id="rId5" Type="http://schemas.openxmlformats.org/officeDocument/2006/relationships/image" Target="../media/image23.png"/><Relationship Id="rId4" Type="http://schemas.openxmlformats.org/officeDocument/2006/relationships/image" Target="../media/image22.png"/></Relationships>
</file>

<file path=ppt/slides/_rels/slide14.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4.emf"/><Relationship Id="rId2" Type="http://schemas.openxmlformats.org/officeDocument/2006/relationships/notesSlide" Target="../notesSlides/notesSlide14.xml"/><Relationship Id="rId1" Type="http://schemas.openxmlformats.org/officeDocument/2006/relationships/slideLayout" Target="../slideLayouts/slideLayout7.xml"/><Relationship Id="rId5" Type="http://schemas.openxmlformats.org/officeDocument/2006/relationships/slide" Target="slide3.xml"/><Relationship Id="rId4" Type="http://schemas.openxmlformats.org/officeDocument/2006/relationships/image" Target="../media/image25.emf"/></Relationships>
</file>

<file path=ppt/slides/_rels/slide16.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15.xml"/><Relationship Id="rId1" Type="http://schemas.openxmlformats.org/officeDocument/2006/relationships/slideLayout" Target="../slideLayouts/slideLayout7.xml"/><Relationship Id="rId6" Type="http://schemas.openxmlformats.org/officeDocument/2006/relationships/slide" Target="slide3.xml"/><Relationship Id="rId5" Type="http://schemas.openxmlformats.org/officeDocument/2006/relationships/image" Target="../media/image28.png"/><Relationship Id="rId4" Type="http://schemas.openxmlformats.org/officeDocument/2006/relationships/image" Target="../media/image27.png"/></Relationships>
</file>

<file path=ppt/slides/_rels/slide17.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16.xml"/><Relationship Id="rId1" Type="http://schemas.openxmlformats.org/officeDocument/2006/relationships/slideLayout" Target="../slideLayouts/slideLayout7.xml"/><Relationship Id="rId6" Type="http://schemas.openxmlformats.org/officeDocument/2006/relationships/slide" Target="slide3.xml"/><Relationship Id="rId5" Type="http://schemas.openxmlformats.org/officeDocument/2006/relationships/image" Target="../media/image31.png"/><Relationship Id="rId4" Type="http://schemas.openxmlformats.org/officeDocument/2006/relationships/image" Target="../media/image30.png"/></Relationships>
</file>

<file path=ppt/slides/_rels/slide18.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32.emf"/><Relationship Id="rId2" Type="http://schemas.openxmlformats.org/officeDocument/2006/relationships/notesSlide" Target="../notesSlides/notesSlide18.xml"/><Relationship Id="rId1" Type="http://schemas.openxmlformats.org/officeDocument/2006/relationships/slideLayout" Target="../slideLayouts/slideLayout7.xml"/><Relationship Id="rId5" Type="http://schemas.openxmlformats.org/officeDocument/2006/relationships/slide" Target="slide3.xml"/><Relationship Id="rId4" Type="http://schemas.openxmlformats.org/officeDocument/2006/relationships/image" Target="../media/image33.emf"/></Relationships>
</file>

<file path=ppt/slides/_rels/slide2.xml.rels><?xml version="1.0" encoding="UTF-8" standalone="yes"?>
<Relationships xmlns="http://schemas.openxmlformats.org/package/2006/relationships"><Relationship Id="rId2" Type="http://schemas.openxmlformats.org/officeDocument/2006/relationships/slide" Target="slide9.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notesSlide" Target="../notesSlides/notesSlide19.xml"/><Relationship Id="rId1" Type="http://schemas.openxmlformats.org/officeDocument/2006/relationships/slideLayout" Target="../slideLayouts/slideLayout7.xml"/><Relationship Id="rId6" Type="http://schemas.openxmlformats.org/officeDocument/2006/relationships/slide" Target="slide3.xml"/><Relationship Id="rId5" Type="http://schemas.openxmlformats.org/officeDocument/2006/relationships/image" Target="../media/image36.png"/><Relationship Id="rId4" Type="http://schemas.openxmlformats.org/officeDocument/2006/relationships/image" Target="../media/image35.png"/></Relationships>
</file>

<file path=ppt/slides/_rels/slide21.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notesSlide" Target="../notesSlides/notesSlide21.xml"/><Relationship Id="rId1" Type="http://schemas.openxmlformats.org/officeDocument/2006/relationships/slideLayout" Target="../slideLayouts/slideLayout7.xml"/><Relationship Id="rId4" Type="http://schemas.openxmlformats.org/officeDocument/2006/relationships/slide" Target="slide3.xml"/></Relationships>
</file>

<file path=ppt/slides/_rels/slide23.xml.rels><?xml version="1.0" encoding="UTF-8" standalone="yes"?>
<Relationships xmlns="http://schemas.openxmlformats.org/package/2006/relationships"><Relationship Id="rId3" Type="http://schemas.openxmlformats.org/officeDocument/2006/relationships/image" Target="../media/image38.png"/><Relationship Id="rId2" Type="http://schemas.openxmlformats.org/officeDocument/2006/relationships/notesSlide" Target="../notesSlides/notesSlide22.xml"/><Relationship Id="rId1" Type="http://schemas.openxmlformats.org/officeDocument/2006/relationships/slideLayout" Target="../slideLayouts/slideLayout7.xml"/><Relationship Id="rId4" Type="http://schemas.openxmlformats.org/officeDocument/2006/relationships/slide" Target="slide3.xml"/></Relationships>
</file>

<file path=ppt/slides/_rels/slide24.xml.rels><?xml version="1.0" encoding="UTF-8" standalone="yes"?>
<Relationships xmlns="http://schemas.openxmlformats.org/package/2006/relationships"><Relationship Id="rId3" Type="http://schemas.openxmlformats.org/officeDocument/2006/relationships/image" Target="../media/image39.png"/><Relationship Id="rId2" Type="http://schemas.openxmlformats.org/officeDocument/2006/relationships/notesSlide" Target="../notesSlides/notesSlide23.xml"/><Relationship Id="rId1" Type="http://schemas.openxmlformats.org/officeDocument/2006/relationships/slideLayout" Target="../slideLayouts/slideLayout7.xml"/><Relationship Id="rId5" Type="http://schemas.openxmlformats.org/officeDocument/2006/relationships/slide" Target="slide3.xml"/><Relationship Id="rId4" Type="http://schemas.openxmlformats.org/officeDocument/2006/relationships/image" Target="../media/image40.png"/></Relationships>
</file>

<file path=ppt/slides/_rels/slide25.xml.rels><?xml version="1.0" encoding="UTF-8" standalone="yes"?>
<Relationships xmlns="http://schemas.openxmlformats.org/package/2006/relationships"><Relationship Id="rId3" Type="http://schemas.openxmlformats.org/officeDocument/2006/relationships/image" Target="../media/image41.png"/><Relationship Id="rId2" Type="http://schemas.openxmlformats.org/officeDocument/2006/relationships/notesSlide" Target="../notesSlides/notesSlide24.xml"/><Relationship Id="rId1" Type="http://schemas.openxmlformats.org/officeDocument/2006/relationships/slideLayout" Target="../slideLayouts/slideLayout7.xml"/><Relationship Id="rId5" Type="http://schemas.openxmlformats.org/officeDocument/2006/relationships/slide" Target="slide3.xml"/><Relationship Id="rId4" Type="http://schemas.openxmlformats.org/officeDocument/2006/relationships/image" Target="../media/image42.png"/></Relationships>
</file>

<file path=ppt/slides/_rels/slide26.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43.png"/><Relationship Id="rId2" Type="http://schemas.openxmlformats.org/officeDocument/2006/relationships/notesSlide" Target="../notesSlides/notesSlide26.xml"/><Relationship Id="rId1" Type="http://schemas.openxmlformats.org/officeDocument/2006/relationships/slideLayout" Target="../slideLayouts/slideLayout7.xml"/><Relationship Id="rId4" Type="http://schemas.openxmlformats.org/officeDocument/2006/relationships/slide" Target="slide3.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slide" Target="slide3.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slide" Target="slide3.xml"/><Relationship Id="rId4" Type="http://schemas.openxmlformats.org/officeDocument/2006/relationships/image" Target="../media/image5.emf"/></Relationships>
</file>

<file path=ppt/slides/_rels/slide5.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slide" Target="slide3.xml"/><Relationship Id="rId5" Type="http://schemas.openxmlformats.org/officeDocument/2006/relationships/image" Target="../media/image10.emf"/><Relationship Id="rId4" Type="http://schemas.openxmlformats.org/officeDocument/2006/relationships/image" Target="../media/image9.emf"/></Relationships>
</file>

<file path=ppt/slides/_rels/slide7.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image" Target="../media/image13.png"/><Relationship Id="rId5" Type="http://schemas.openxmlformats.org/officeDocument/2006/relationships/slide" Target="slide3.xml"/><Relationship Id="rId4" Type="http://schemas.openxmlformats.org/officeDocument/2006/relationships/image" Target="../media/image12.emf"/></Relationships>
</file>

<file path=ppt/slides/_rels/slide8.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slide" Target="slide3.xml"/><Relationship Id="rId4" Type="http://schemas.openxmlformats.org/officeDocument/2006/relationships/image" Target="../media/image15.emf"/></Relationships>
</file>

<file path=ppt/slides/_rels/slide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8.xml"/><Relationship Id="rId1" Type="http://schemas.openxmlformats.org/officeDocument/2006/relationships/slideLayout" Target="../slideLayouts/slideLayout7.xml"/><Relationship Id="rId5" Type="http://schemas.openxmlformats.org/officeDocument/2006/relationships/slide" Target="slide3.xml"/><Relationship Id="rId4" Type="http://schemas.openxmlformats.org/officeDocument/2006/relationships/image" Target="../media/image1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42"/>
          <p:cNvGrpSpPr>
            <a:grpSpLocks/>
          </p:cNvGrpSpPr>
          <p:nvPr/>
        </p:nvGrpSpPr>
        <p:grpSpPr bwMode="auto">
          <a:xfrm>
            <a:off x="529484" y="2017005"/>
            <a:ext cx="7126927" cy="690580"/>
            <a:chOff x="398" y="2379"/>
            <a:chExt cx="2665" cy="315"/>
          </a:xfrm>
          <a:solidFill>
            <a:schemeClr val="tx2"/>
          </a:solidFill>
        </p:grpSpPr>
        <p:sp>
          <p:nvSpPr>
            <p:cNvPr id="13" name="Rectangle 18"/>
            <p:cNvSpPr>
              <a:spLocks noChangeArrowheads="1"/>
            </p:cNvSpPr>
            <p:nvPr/>
          </p:nvSpPr>
          <p:spPr bwMode="gray">
            <a:xfrm>
              <a:off x="476" y="2379"/>
              <a:ext cx="2587" cy="91"/>
            </a:xfrm>
            <a:prstGeom prst="rect">
              <a:avLst/>
            </a:prstGeom>
            <a:grpFill/>
            <a:ln w="9525" algn="ctr">
              <a:solidFill>
                <a:schemeClr val="tx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ja-JP" altLang="ja-JP" sz="1662" dirty="0">
                <a:latin typeface="+mn-ea"/>
              </a:endParaRPr>
            </a:p>
          </p:txBody>
        </p:sp>
        <p:sp>
          <p:nvSpPr>
            <p:cNvPr id="15" name="Freeform 20"/>
            <p:cNvSpPr>
              <a:spLocks/>
            </p:cNvSpPr>
            <p:nvPr/>
          </p:nvSpPr>
          <p:spPr bwMode="auto">
            <a:xfrm>
              <a:off x="398" y="2379"/>
              <a:ext cx="91" cy="91"/>
            </a:xfrm>
            <a:custGeom>
              <a:avLst/>
              <a:gdLst>
                <a:gd name="T0" fmla="*/ 450 w 450"/>
                <a:gd name="T1" fmla="*/ 0 h 450"/>
                <a:gd name="T2" fmla="*/ 0 w 450"/>
                <a:gd name="T3" fmla="*/ 450 h 450"/>
                <a:gd name="T4" fmla="*/ 450 w 450"/>
                <a:gd name="T5" fmla="*/ 450 h 450"/>
                <a:gd name="T6" fmla="*/ 450 w 450"/>
                <a:gd name="T7" fmla="*/ 0 h 450"/>
              </a:gdLst>
              <a:ahLst/>
              <a:cxnLst>
                <a:cxn ang="0">
                  <a:pos x="T0" y="T1"/>
                </a:cxn>
                <a:cxn ang="0">
                  <a:pos x="T2" y="T3"/>
                </a:cxn>
                <a:cxn ang="0">
                  <a:pos x="T4" y="T5"/>
                </a:cxn>
                <a:cxn ang="0">
                  <a:pos x="T6" y="T7"/>
                </a:cxn>
              </a:cxnLst>
              <a:rect l="0" t="0" r="r" b="b"/>
              <a:pathLst>
                <a:path w="450" h="450">
                  <a:moveTo>
                    <a:pt x="450" y="0"/>
                  </a:moveTo>
                  <a:cubicBezTo>
                    <a:pt x="202" y="0"/>
                    <a:pt x="0" y="202"/>
                    <a:pt x="0" y="450"/>
                  </a:cubicBezTo>
                  <a:lnTo>
                    <a:pt x="450" y="450"/>
                  </a:lnTo>
                  <a:lnTo>
                    <a:pt x="450" y="0"/>
                  </a:lnTo>
                  <a:close/>
                </a:path>
              </a:pathLst>
            </a:custGeom>
            <a:grpFill/>
            <a:ln w="0" cap="flat" cmpd="sng">
              <a:solidFill>
                <a:schemeClr val="tx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sz="1662" dirty="0">
                <a:latin typeface="+mn-ea"/>
              </a:endParaRPr>
            </a:p>
          </p:txBody>
        </p:sp>
        <p:sp>
          <p:nvSpPr>
            <p:cNvPr id="16" name="Rectangle 21"/>
            <p:cNvSpPr>
              <a:spLocks noChangeArrowheads="1"/>
            </p:cNvSpPr>
            <p:nvPr/>
          </p:nvSpPr>
          <p:spPr bwMode="gray">
            <a:xfrm>
              <a:off x="398" y="2467"/>
              <a:ext cx="91" cy="227"/>
            </a:xfrm>
            <a:prstGeom prst="rect">
              <a:avLst/>
            </a:prstGeom>
            <a:grpFill/>
            <a:ln w="9525" algn="ctr">
              <a:solidFill>
                <a:schemeClr val="tx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ja-JP" altLang="ja-JP" sz="1662" dirty="0">
                <a:latin typeface="+mn-ea"/>
              </a:endParaRPr>
            </a:p>
          </p:txBody>
        </p:sp>
      </p:grpSp>
      <p:grpSp>
        <p:nvGrpSpPr>
          <p:cNvPr id="17" name="Group 41"/>
          <p:cNvGrpSpPr>
            <a:grpSpLocks/>
          </p:cNvGrpSpPr>
          <p:nvPr/>
        </p:nvGrpSpPr>
        <p:grpSpPr bwMode="auto">
          <a:xfrm>
            <a:off x="1825921" y="3533414"/>
            <a:ext cx="6931702" cy="697157"/>
            <a:chOff x="1221" y="2704"/>
            <a:chExt cx="2592" cy="318"/>
          </a:xfrm>
          <a:solidFill>
            <a:schemeClr val="tx2"/>
          </a:solidFill>
        </p:grpSpPr>
        <p:sp>
          <p:nvSpPr>
            <p:cNvPr id="18" name="Rectangle 25"/>
            <p:cNvSpPr>
              <a:spLocks noChangeArrowheads="1"/>
            </p:cNvSpPr>
            <p:nvPr/>
          </p:nvSpPr>
          <p:spPr bwMode="gray">
            <a:xfrm>
              <a:off x="1221" y="2931"/>
              <a:ext cx="2507" cy="91"/>
            </a:xfrm>
            <a:prstGeom prst="rect">
              <a:avLst/>
            </a:prstGeom>
            <a:grp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ja-JP" altLang="ja-JP" sz="1662" dirty="0">
                <a:latin typeface="+mn-ea"/>
              </a:endParaRPr>
            </a:p>
          </p:txBody>
        </p:sp>
        <p:sp>
          <p:nvSpPr>
            <p:cNvPr id="19" name="Freeform 26"/>
            <p:cNvSpPr>
              <a:spLocks/>
            </p:cNvSpPr>
            <p:nvPr/>
          </p:nvSpPr>
          <p:spPr bwMode="auto">
            <a:xfrm rot="10800000">
              <a:off x="3722" y="2931"/>
              <a:ext cx="91" cy="91"/>
            </a:xfrm>
            <a:custGeom>
              <a:avLst/>
              <a:gdLst>
                <a:gd name="T0" fmla="*/ 450 w 450"/>
                <a:gd name="T1" fmla="*/ 0 h 450"/>
                <a:gd name="T2" fmla="*/ 0 w 450"/>
                <a:gd name="T3" fmla="*/ 450 h 450"/>
                <a:gd name="T4" fmla="*/ 450 w 450"/>
                <a:gd name="T5" fmla="*/ 450 h 450"/>
                <a:gd name="T6" fmla="*/ 450 w 450"/>
                <a:gd name="T7" fmla="*/ 0 h 450"/>
              </a:gdLst>
              <a:ahLst/>
              <a:cxnLst>
                <a:cxn ang="0">
                  <a:pos x="T0" y="T1"/>
                </a:cxn>
                <a:cxn ang="0">
                  <a:pos x="T2" y="T3"/>
                </a:cxn>
                <a:cxn ang="0">
                  <a:pos x="T4" y="T5"/>
                </a:cxn>
                <a:cxn ang="0">
                  <a:pos x="T6" y="T7"/>
                </a:cxn>
              </a:cxnLst>
              <a:rect l="0" t="0" r="r" b="b"/>
              <a:pathLst>
                <a:path w="450" h="450">
                  <a:moveTo>
                    <a:pt x="450" y="0"/>
                  </a:moveTo>
                  <a:cubicBezTo>
                    <a:pt x="202" y="0"/>
                    <a:pt x="0" y="202"/>
                    <a:pt x="0" y="450"/>
                  </a:cubicBezTo>
                  <a:lnTo>
                    <a:pt x="450" y="450"/>
                  </a:lnTo>
                  <a:lnTo>
                    <a:pt x="450" y="0"/>
                  </a:lnTo>
                  <a:close/>
                </a:path>
              </a:pathLst>
            </a:custGeom>
            <a:grpFill/>
            <a:ln w="0" cap="flat"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sz="1662" dirty="0">
                <a:latin typeface="+mn-ea"/>
              </a:endParaRPr>
            </a:p>
          </p:txBody>
        </p:sp>
        <p:sp>
          <p:nvSpPr>
            <p:cNvPr id="20" name="Rectangle 27"/>
            <p:cNvSpPr>
              <a:spLocks noChangeArrowheads="1"/>
            </p:cNvSpPr>
            <p:nvPr/>
          </p:nvSpPr>
          <p:spPr bwMode="gray">
            <a:xfrm>
              <a:off x="3722" y="2704"/>
              <a:ext cx="91" cy="227"/>
            </a:xfrm>
            <a:prstGeom prst="rect">
              <a:avLst/>
            </a:prstGeom>
            <a:grp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ja-JP" altLang="ja-JP" sz="1662" dirty="0">
                <a:latin typeface="+mn-ea"/>
              </a:endParaRPr>
            </a:p>
          </p:txBody>
        </p:sp>
      </p:grpSp>
      <p:sp>
        <p:nvSpPr>
          <p:cNvPr id="2" name="テキスト ボックス 1"/>
          <p:cNvSpPr txBox="1"/>
          <p:nvPr/>
        </p:nvSpPr>
        <p:spPr>
          <a:xfrm>
            <a:off x="906840" y="2439695"/>
            <a:ext cx="7726857" cy="1342547"/>
          </a:xfrm>
          <a:prstGeom prst="rect">
            <a:avLst/>
          </a:prstGeom>
          <a:noFill/>
        </p:spPr>
        <p:txBody>
          <a:bodyPr wrap="square" rtlCol="0">
            <a:spAutoFit/>
          </a:bodyPr>
          <a:lstStyle/>
          <a:p>
            <a:pPr algn="ctr"/>
            <a:r>
              <a:rPr lang="ja-JP" altLang="en-US" sz="4062" b="1" dirty="0" smtClean="0">
                <a:latin typeface="+mn-ea"/>
              </a:rPr>
              <a:t>堺市二次医療圏「</a:t>
            </a:r>
            <a:r>
              <a:rPr lang="ja-JP" altLang="en-US" sz="4062" b="1" dirty="0">
                <a:latin typeface="+mn-ea"/>
              </a:rPr>
              <a:t>地域医療構想</a:t>
            </a:r>
            <a:r>
              <a:rPr lang="ja-JP" altLang="en-US" sz="4062" b="1" dirty="0" smtClean="0">
                <a:latin typeface="+mn-ea"/>
              </a:rPr>
              <a:t>」現状と今後の方向性</a:t>
            </a:r>
            <a:endParaRPr lang="en-US" altLang="ja-JP" sz="4062" b="1" dirty="0">
              <a:solidFill>
                <a:schemeClr val="tx2"/>
              </a:solidFill>
              <a:latin typeface="+mn-ea"/>
            </a:endParaRPr>
          </a:p>
        </p:txBody>
      </p:sp>
      <p:sp>
        <p:nvSpPr>
          <p:cNvPr id="21" name="AutoShape 28"/>
          <p:cNvSpPr>
            <a:spLocks noChangeArrowheads="1"/>
          </p:cNvSpPr>
          <p:nvPr/>
        </p:nvSpPr>
        <p:spPr bwMode="gray">
          <a:xfrm rot="16200000">
            <a:off x="1169466" y="1063045"/>
            <a:ext cx="65943" cy="1295400"/>
          </a:xfrm>
          <a:prstGeom prst="flowChartDelay">
            <a:avLst/>
          </a:prstGeom>
          <a:solidFill>
            <a:schemeClr val="tx2"/>
          </a:solidFill>
          <a:ln w="3175">
            <a:solidFill>
              <a:schemeClr val="tx2"/>
            </a:solidFill>
          </a:ln>
          <a:effectLst/>
          <a:extLst/>
        </p:spPr>
        <p:txBody>
          <a:bodyPr vert="eaVert" wrap="none" lIns="33231" tIns="0" rIns="0" bIns="0" anchor="b"/>
          <a:lstStyle/>
          <a:p>
            <a:pPr algn="ctr"/>
            <a:r>
              <a:rPr lang="ja-JP" altLang="en-US" sz="3692" b="1" dirty="0">
                <a:latin typeface="+mj-ea"/>
                <a:ea typeface="+mj-ea"/>
              </a:rPr>
              <a:t>大阪府</a:t>
            </a:r>
          </a:p>
        </p:txBody>
      </p:sp>
      <p:sp>
        <p:nvSpPr>
          <p:cNvPr id="3" name="テキスト ボックス 2"/>
          <p:cNvSpPr txBox="1"/>
          <p:nvPr/>
        </p:nvSpPr>
        <p:spPr>
          <a:xfrm>
            <a:off x="7236296" y="320405"/>
            <a:ext cx="1530090" cy="461665"/>
          </a:xfrm>
          <a:prstGeom prst="rect">
            <a:avLst/>
          </a:prstGeom>
          <a:noFill/>
          <a:ln>
            <a:solidFill>
              <a:schemeClr val="tx1"/>
            </a:solidFill>
          </a:ln>
        </p:spPr>
        <p:txBody>
          <a:bodyPr wrap="square" rtlCol="0">
            <a:spAutoFit/>
          </a:bodyPr>
          <a:lstStyle/>
          <a:p>
            <a:pPr algn="ctr"/>
            <a:r>
              <a:rPr kumimoji="1" lang="ja-JP" altLang="en-US" sz="2400" dirty="0" smtClean="0"/>
              <a:t>資料２－１</a:t>
            </a:r>
            <a:endParaRPr kumimoji="1" lang="ja-JP" altLang="en-US" sz="2400" dirty="0"/>
          </a:p>
        </p:txBody>
      </p:sp>
      <p:sp>
        <p:nvSpPr>
          <p:cNvPr id="22" name="サブタイトル 2"/>
          <p:cNvSpPr>
            <a:spLocks noGrp="1"/>
          </p:cNvSpPr>
          <p:nvPr>
            <p:ph type="subTitle" idx="1"/>
          </p:nvPr>
        </p:nvSpPr>
        <p:spPr>
          <a:xfrm>
            <a:off x="2647515" y="4653136"/>
            <a:ext cx="4245506" cy="1040384"/>
          </a:xfrm>
        </p:spPr>
        <p:txBody>
          <a:bodyPr>
            <a:normAutofit/>
          </a:bodyPr>
          <a:lstStyle/>
          <a:p>
            <a:r>
              <a:rPr kumimoji="1" lang="en-US" altLang="ja-JP" sz="2000" dirty="0" smtClean="0">
                <a:solidFill>
                  <a:schemeClr val="tx1"/>
                </a:solidFill>
                <a:latin typeface="HGPｺﾞｼｯｸE" panose="020B0900000000000000" pitchFamily="50" charset="-128"/>
                <a:ea typeface="HGPｺﾞｼｯｸE" panose="020B0900000000000000" pitchFamily="50" charset="-128"/>
              </a:rPr>
              <a:t>2018</a:t>
            </a:r>
            <a:r>
              <a:rPr kumimoji="1" lang="ja-JP" altLang="en-US" sz="2000" dirty="0" smtClean="0">
                <a:solidFill>
                  <a:schemeClr val="tx1"/>
                </a:solidFill>
                <a:latin typeface="HGPｺﾞｼｯｸE" panose="020B0900000000000000" pitchFamily="50" charset="-128"/>
                <a:ea typeface="HGPｺﾞｼｯｸE" panose="020B0900000000000000" pitchFamily="50" charset="-128"/>
              </a:rPr>
              <a:t>年</a:t>
            </a:r>
            <a:r>
              <a:rPr kumimoji="1" lang="en-US" altLang="ja-JP" sz="2000" dirty="0" smtClean="0">
                <a:solidFill>
                  <a:schemeClr val="tx1"/>
                </a:solidFill>
                <a:latin typeface="HGPｺﾞｼｯｸE" panose="020B0900000000000000" pitchFamily="50" charset="-128"/>
                <a:ea typeface="HGPｺﾞｼｯｸE" panose="020B0900000000000000" pitchFamily="50" charset="-128"/>
              </a:rPr>
              <a:t>8</a:t>
            </a:r>
            <a:r>
              <a:rPr kumimoji="1" lang="ja-JP" altLang="en-US" sz="2000" dirty="0" smtClean="0">
                <a:solidFill>
                  <a:schemeClr val="tx1"/>
                </a:solidFill>
                <a:latin typeface="HGPｺﾞｼｯｸE" panose="020B0900000000000000" pitchFamily="50" charset="-128"/>
                <a:ea typeface="HGPｺﾞｼｯｸE" panose="020B0900000000000000" pitchFamily="50" charset="-128"/>
              </a:rPr>
              <a:t>月</a:t>
            </a:r>
            <a:r>
              <a:rPr kumimoji="1" lang="en-US" altLang="ja-JP" sz="2000" dirty="0" smtClean="0">
                <a:solidFill>
                  <a:schemeClr val="tx1"/>
                </a:solidFill>
                <a:latin typeface="HGPｺﾞｼｯｸE" panose="020B0900000000000000" pitchFamily="50" charset="-128"/>
                <a:ea typeface="HGPｺﾞｼｯｸE" panose="020B0900000000000000" pitchFamily="50" charset="-128"/>
              </a:rPr>
              <a:t>1</a:t>
            </a:r>
            <a:r>
              <a:rPr kumimoji="1" lang="ja-JP" altLang="en-US" sz="2000" dirty="0" smtClean="0">
                <a:solidFill>
                  <a:schemeClr val="tx1"/>
                </a:solidFill>
                <a:latin typeface="HGPｺﾞｼｯｸE" panose="020B0900000000000000" pitchFamily="50" charset="-128"/>
                <a:ea typeface="HGPｺﾞｼｯｸE" panose="020B0900000000000000" pitchFamily="50" charset="-128"/>
              </a:rPr>
              <a:t>日</a:t>
            </a:r>
            <a:endParaRPr kumimoji="1" lang="en-US" altLang="ja-JP" sz="2000" dirty="0" smtClean="0">
              <a:solidFill>
                <a:schemeClr val="tx1"/>
              </a:solidFill>
              <a:latin typeface="HGPｺﾞｼｯｸE" panose="020B0900000000000000" pitchFamily="50" charset="-128"/>
              <a:ea typeface="HGPｺﾞｼｯｸE" panose="020B0900000000000000" pitchFamily="50" charset="-128"/>
            </a:endParaRPr>
          </a:p>
          <a:p>
            <a:r>
              <a:rPr lang="ja-JP" altLang="en-US" sz="2400" dirty="0" smtClean="0">
                <a:solidFill>
                  <a:schemeClr val="tx1"/>
                </a:solidFill>
                <a:latin typeface="HGPｺﾞｼｯｸE" panose="020B0900000000000000" pitchFamily="50" charset="-128"/>
                <a:ea typeface="HGPｺﾞｼｯｸE" panose="020B0900000000000000" pitchFamily="50" charset="-128"/>
              </a:rPr>
              <a:t>大阪府堺市医療・病床部会</a:t>
            </a:r>
            <a:endParaRPr kumimoji="1" lang="ja-JP" altLang="en-US" sz="2400" dirty="0">
              <a:solidFill>
                <a:schemeClr val="tx1"/>
              </a:solidFill>
              <a:latin typeface="HGPｺﾞｼｯｸE" panose="020B0900000000000000" pitchFamily="50" charset="-128"/>
              <a:ea typeface="HGPｺﾞｼｯｸE" panose="020B0900000000000000" pitchFamily="50" charset="-128"/>
            </a:endParaRPr>
          </a:p>
        </p:txBody>
      </p:sp>
      <p:sp>
        <p:nvSpPr>
          <p:cNvPr id="23" name="スライド番号プレースホルダー 2"/>
          <p:cNvSpPr>
            <a:spLocks noGrp="1"/>
          </p:cNvSpPr>
          <p:nvPr>
            <p:ph type="sldNum" sz="quarter" idx="12"/>
          </p:nvPr>
        </p:nvSpPr>
        <p:spPr>
          <a:xfrm>
            <a:off x="6998433" y="6492835"/>
            <a:ext cx="2133600" cy="365125"/>
          </a:xfrm>
        </p:spPr>
        <p:txBody>
          <a:bodyPr/>
          <a:lstStyle/>
          <a:p>
            <a:fld id="{A9848611-8FAA-4BFC-BAAD-33CAF1A3E273}" type="slidenum">
              <a:rPr kumimoji="1" lang="ja-JP" altLang="en-US" sz="1800" smtClean="0">
                <a:solidFill>
                  <a:schemeClr val="tx1"/>
                </a:solidFill>
              </a:rPr>
              <a:t>1</a:t>
            </a:fld>
            <a:endParaRPr kumimoji="1" lang="ja-JP" altLang="en-US" sz="1800" dirty="0">
              <a:solidFill>
                <a:schemeClr val="tx1"/>
              </a:solidFill>
            </a:endParaRPr>
          </a:p>
        </p:txBody>
      </p:sp>
    </p:spTree>
    <p:extLst>
      <p:ext uri="{BB962C8B-B14F-4D97-AF65-F5344CB8AC3E}">
        <p14:creationId xmlns:p14="http://schemas.microsoft.com/office/powerpoint/2010/main" val="28589871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6364" y="2250740"/>
            <a:ext cx="7586843" cy="3817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Rectangle 11"/>
          <p:cNvSpPr>
            <a:spLocks noChangeArrowheads="1"/>
          </p:cNvSpPr>
          <p:nvPr/>
        </p:nvSpPr>
        <p:spPr bwMode="auto">
          <a:xfrm>
            <a:off x="243707" y="110407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 name="Rectangle 21"/>
          <p:cNvSpPr>
            <a:spLocks noChangeArrowheads="1"/>
          </p:cNvSpPr>
          <p:nvPr/>
        </p:nvSpPr>
        <p:spPr bwMode="auto">
          <a:xfrm>
            <a:off x="0" y="54868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 name="スライド番号プレースホルダー 2"/>
          <p:cNvSpPr>
            <a:spLocks noGrp="1"/>
          </p:cNvSpPr>
          <p:nvPr>
            <p:ph type="sldNum" sz="quarter" idx="12"/>
          </p:nvPr>
        </p:nvSpPr>
        <p:spPr>
          <a:xfrm>
            <a:off x="7010400" y="6479772"/>
            <a:ext cx="2133600" cy="365125"/>
          </a:xfrm>
        </p:spPr>
        <p:txBody>
          <a:bodyPr/>
          <a:lstStyle/>
          <a:p>
            <a:fld id="{A9848611-8FAA-4BFC-BAAD-33CAF1A3E273}" type="slidenum">
              <a:rPr kumimoji="1" lang="ja-JP" altLang="en-US" sz="1800" smtClean="0">
                <a:solidFill>
                  <a:schemeClr val="tx1"/>
                </a:solidFill>
              </a:rPr>
              <a:t>10</a:t>
            </a:fld>
            <a:endParaRPr kumimoji="1" lang="ja-JP" altLang="en-US" sz="1800" dirty="0">
              <a:solidFill>
                <a:schemeClr val="tx1"/>
              </a:solidFill>
            </a:endParaRPr>
          </a:p>
        </p:txBody>
      </p:sp>
      <p:sp>
        <p:nvSpPr>
          <p:cNvPr id="7" name="タイトル 1">
            <a:extLst>
              <a:ext uri="{FF2B5EF4-FFF2-40B4-BE49-F238E27FC236}">
                <a16:creationId xmlns:a16="http://schemas.microsoft.com/office/drawing/2014/main" xmlns="" id="{77D78C8B-7190-4F9F-BF24-FAD4DFE9F181}"/>
              </a:ext>
            </a:extLst>
          </p:cNvPr>
          <p:cNvSpPr txBox="1">
            <a:spLocks/>
          </p:cNvSpPr>
          <p:nvPr/>
        </p:nvSpPr>
        <p:spPr>
          <a:xfrm>
            <a:off x="97083" y="538095"/>
            <a:ext cx="9059922" cy="935314"/>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200" dirty="0" smtClean="0">
                <a:latin typeface="HGP創英角ｺﾞｼｯｸUB" panose="020B0900000000000000" pitchFamily="50" charset="-128"/>
                <a:ea typeface="HGP創英角ｺﾞｼｯｸUB" panose="020B0900000000000000" pitchFamily="50" charset="-128"/>
              </a:rPr>
              <a:t>多くの入院料は、</a:t>
            </a:r>
            <a:r>
              <a:rPr lang="en-US" altLang="ja-JP" sz="2200" dirty="0" smtClean="0">
                <a:latin typeface="HGP創英角ｺﾞｼｯｸUB" panose="020B0900000000000000" pitchFamily="50" charset="-128"/>
                <a:ea typeface="HGP創英角ｺﾞｼｯｸUB" panose="020B0900000000000000" pitchFamily="50" charset="-128"/>
              </a:rPr>
              <a:t>SCR</a:t>
            </a:r>
            <a:r>
              <a:rPr lang="ja-JP" altLang="en-US" sz="2200" dirty="0" smtClean="0">
                <a:latin typeface="HGP創英角ｺﾞｼｯｸUB" panose="020B0900000000000000" pitchFamily="50" charset="-128"/>
                <a:ea typeface="HGP創英角ｺﾞｼｯｸUB" panose="020B0900000000000000" pitchFamily="50" charset="-128"/>
              </a:rPr>
              <a:t>が</a:t>
            </a:r>
            <a:r>
              <a:rPr lang="en-US" altLang="ja-JP" sz="2200" dirty="0" smtClean="0">
                <a:latin typeface="HGP創英角ｺﾞｼｯｸUB" panose="020B0900000000000000" pitchFamily="50" charset="-128"/>
                <a:ea typeface="HGP創英角ｺﾞｼｯｸUB" panose="020B0900000000000000" pitchFamily="50" charset="-128"/>
              </a:rPr>
              <a:t>50</a:t>
            </a:r>
            <a:r>
              <a:rPr lang="ja-JP" altLang="en-US" sz="2200" dirty="0" smtClean="0">
                <a:latin typeface="HGP創英角ｺﾞｼｯｸUB" panose="020B0900000000000000" pitchFamily="50" charset="-128"/>
                <a:ea typeface="HGP創英角ｺﾞｼｯｸUB" panose="020B0900000000000000" pitchFamily="50" charset="-128"/>
              </a:rPr>
              <a:t>～</a:t>
            </a:r>
            <a:r>
              <a:rPr lang="en-US" altLang="ja-JP" sz="2200" dirty="0" smtClean="0">
                <a:latin typeface="HGP創英角ｺﾞｼｯｸUB" panose="020B0900000000000000" pitchFamily="50" charset="-128"/>
                <a:ea typeface="HGP創英角ｺﾞｼｯｸUB" panose="020B0900000000000000" pitchFamily="50" charset="-128"/>
              </a:rPr>
              <a:t>200</a:t>
            </a:r>
            <a:r>
              <a:rPr lang="ja-JP" altLang="en-US" sz="2200" dirty="0">
                <a:latin typeface="HGP創英角ｺﾞｼｯｸUB" panose="020B0900000000000000" pitchFamily="50" charset="-128"/>
                <a:ea typeface="HGP創英角ｺﾞｼｯｸUB" panose="020B0900000000000000" pitchFamily="50" charset="-128"/>
              </a:rPr>
              <a:t>の</a:t>
            </a:r>
            <a:r>
              <a:rPr lang="ja-JP" altLang="en-US" sz="2200" dirty="0" smtClean="0">
                <a:latin typeface="HGP創英角ｺﾞｼｯｸUB" panose="020B0900000000000000" pitchFamily="50" charset="-128"/>
                <a:ea typeface="HGP創英角ｺﾞｼｯｸUB" panose="020B0900000000000000" pitchFamily="50" charset="-128"/>
              </a:rPr>
              <a:t>範囲内に含まれるが、一部入院料</a:t>
            </a:r>
            <a:endParaRPr lang="en-US" altLang="ja-JP" sz="2200" dirty="0" smtClean="0">
              <a:latin typeface="HGP創英角ｺﾞｼｯｸUB" panose="020B0900000000000000" pitchFamily="50" charset="-128"/>
              <a:ea typeface="HGP創英角ｺﾞｼｯｸUB" panose="020B0900000000000000" pitchFamily="50" charset="-128"/>
            </a:endParaRPr>
          </a:p>
          <a:p>
            <a:pPr algn="l"/>
            <a:r>
              <a:rPr lang="ja-JP" altLang="en-US" sz="2200" dirty="0">
                <a:latin typeface="HGP創英角ｺﾞｼｯｸUB" panose="020B0900000000000000" pitchFamily="50" charset="-128"/>
                <a:ea typeface="HGP創英角ｺﾞｼｯｸUB" panose="020B0900000000000000" pitchFamily="50" charset="-128"/>
              </a:rPr>
              <a:t>に</a:t>
            </a:r>
            <a:r>
              <a:rPr lang="ja-JP" altLang="en-US" sz="2200" dirty="0" smtClean="0">
                <a:latin typeface="HGP創英角ｺﾞｼｯｸUB" panose="020B0900000000000000" pitchFamily="50" charset="-128"/>
                <a:ea typeface="HGP創英角ｺﾞｼｯｸUB" panose="020B0900000000000000" pitchFamily="50" charset="-128"/>
              </a:rPr>
              <a:t>おいて</a:t>
            </a:r>
            <a:r>
              <a:rPr lang="en-US" altLang="ja-JP" sz="2200" dirty="0" smtClean="0">
                <a:latin typeface="HGP創英角ｺﾞｼｯｸUB" panose="020B0900000000000000" pitchFamily="50" charset="-128"/>
                <a:ea typeface="HGP創英角ｺﾞｼｯｸUB" panose="020B0900000000000000" pitchFamily="50" charset="-128"/>
              </a:rPr>
              <a:t>50</a:t>
            </a:r>
            <a:r>
              <a:rPr lang="ja-JP" altLang="en-US" sz="2200" dirty="0" smtClean="0">
                <a:latin typeface="HGP創英角ｺﾞｼｯｸUB" panose="020B0900000000000000" pitchFamily="50" charset="-128"/>
                <a:ea typeface="HGP創英角ｺﾞｼｯｸUB" panose="020B0900000000000000" pitchFamily="50" charset="-128"/>
              </a:rPr>
              <a:t>を下回っている</a:t>
            </a:r>
            <a:endParaRPr lang="en-US" altLang="ja-JP" sz="2200" dirty="0" smtClean="0">
              <a:latin typeface="HGP創英角ｺﾞｼｯｸUB" panose="020B0900000000000000" pitchFamily="50" charset="-128"/>
              <a:ea typeface="HGP創英角ｺﾞｼｯｸUB" panose="020B0900000000000000" pitchFamily="50" charset="-128"/>
            </a:endParaRPr>
          </a:p>
        </p:txBody>
      </p:sp>
      <p:sp>
        <p:nvSpPr>
          <p:cNvPr id="9" name="Oval 64">
            <a:hlinkClick r:id="rId4" action="ppaction://hlinksldjump"/>
            <a:extLst>
              <a:ext uri="{FF2B5EF4-FFF2-40B4-BE49-F238E27FC236}">
                <a16:creationId xmlns:a16="http://schemas.microsoft.com/office/drawing/2014/main" xmlns="" id="{2865890E-81EE-482A-8BAC-0CEA60EEBBA9}"/>
              </a:ext>
            </a:extLst>
          </p:cNvPr>
          <p:cNvSpPr>
            <a:spLocks noChangeAspect="1"/>
          </p:cNvSpPr>
          <p:nvPr/>
        </p:nvSpPr>
        <p:spPr>
          <a:xfrm>
            <a:off x="89662" y="36273"/>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11" name="タイトル 1">
            <a:extLst>
              <a:ext uri="{FF2B5EF4-FFF2-40B4-BE49-F238E27FC236}">
                <a16:creationId xmlns:a16="http://schemas.microsoft.com/office/drawing/2014/main" xmlns="" id="{30BE5A27-A407-4A14-A9BE-5866682C3C6B}"/>
              </a:ext>
            </a:extLst>
          </p:cNvPr>
          <p:cNvSpPr txBox="1">
            <a:spLocks/>
          </p:cNvSpPr>
          <p:nvPr/>
        </p:nvSpPr>
        <p:spPr>
          <a:xfrm>
            <a:off x="145072" y="36273"/>
            <a:ext cx="9251463"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smtClean="0">
                <a:solidFill>
                  <a:schemeClr val="bg1"/>
                </a:solidFill>
                <a:latin typeface="HGP創英角ｺﾞｼｯｸUB" panose="020B0900000000000000" pitchFamily="50" charset="-128"/>
                <a:ea typeface="HGP創英角ｺﾞｼｯｸUB" panose="020B0900000000000000" pitchFamily="50" charset="-128"/>
              </a:rPr>
              <a:t>2</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高度</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急性期から急性期</a:t>
            </a:r>
            <a:r>
              <a:rPr lang="ja-JP" altLang="en-US" sz="16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（急性期一般）</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の</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概要</a:t>
            </a:r>
            <a:r>
              <a:rPr lang="en-US" altLang="ja-JP" sz="18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(2)</a:t>
            </a:r>
            <a:r>
              <a:rPr lang="ja-JP" altLang="en-US" sz="18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患者受療・医療提供状況</a:t>
            </a:r>
            <a:r>
              <a:rPr lang="en-US" altLang="ja-JP" sz="18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(NDB</a:t>
            </a:r>
            <a:r>
              <a:rPr lang="en-US" altLang="ja-JP" sz="18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a:t>
            </a:r>
            <a:r>
              <a:rPr lang="ja-JP" altLang="en-US" sz="18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②</a:t>
            </a:r>
          </a:p>
        </p:txBody>
      </p:sp>
      <p:sp>
        <p:nvSpPr>
          <p:cNvPr id="13" name="テキスト ボックス 3"/>
          <p:cNvSpPr txBox="1">
            <a:spLocks noChangeArrowheads="1"/>
          </p:cNvSpPr>
          <p:nvPr/>
        </p:nvSpPr>
        <p:spPr bwMode="auto">
          <a:xfrm>
            <a:off x="351418" y="1772816"/>
            <a:ext cx="313521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r>
              <a:rPr lang="ja-JP" altLang="en-US" dirty="0" smtClean="0">
                <a:latin typeface="HGP創英角ｺﾞｼｯｸUB" panose="020B0900000000000000" pitchFamily="50" charset="-128"/>
                <a:ea typeface="HGP創英角ｺﾞｼｯｸUB" panose="020B0900000000000000" pitchFamily="50" charset="-128"/>
              </a:rPr>
              <a:t>（</a:t>
            </a:r>
            <a:r>
              <a:rPr lang="ja-JP" altLang="en-US" dirty="0">
                <a:latin typeface="HGP創英角ｺﾞｼｯｸUB" panose="020B0900000000000000" pitchFamily="50" charset="-128"/>
                <a:ea typeface="HGP創英角ｺﾞｼｯｸUB" panose="020B0900000000000000" pitchFamily="50" charset="-128"/>
              </a:rPr>
              <a:t>２</a:t>
            </a:r>
            <a:r>
              <a:rPr lang="ja-JP" altLang="en-US" dirty="0" smtClean="0">
                <a:latin typeface="HGP創英角ｺﾞｼｯｸUB" panose="020B0900000000000000" pitchFamily="50" charset="-128"/>
                <a:ea typeface="HGP創英角ｺﾞｼｯｸUB" panose="020B0900000000000000" pitchFamily="50" charset="-128"/>
              </a:rPr>
              <a:t>）</a:t>
            </a:r>
            <a:r>
              <a:rPr lang="ja-JP" altLang="en-US" dirty="0">
                <a:latin typeface="HGP創英角ｺﾞｼｯｸUB" panose="020B0900000000000000" pitchFamily="50" charset="-128"/>
                <a:ea typeface="HGP創英角ｺﾞｼｯｸUB" panose="020B0900000000000000" pitchFamily="50" charset="-128"/>
              </a:rPr>
              <a:t>医療提供</a:t>
            </a:r>
            <a:r>
              <a:rPr lang="ja-JP" altLang="en-US" dirty="0" smtClean="0">
                <a:latin typeface="HGP創英角ｺﾞｼｯｸUB" panose="020B0900000000000000" pitchFamily="50" charset="-128"/>
                <a:ea typeface="HGP創英角ｺﾞｼｯｸUB" panose="020B0900000000000000" pitchFamily="50" charset="-128"/>
              </a:rPr>
              <a:t>状況</a:t>
            </a:r>
            <a:r>
              <a:rPr lang="en-US" altLang="ja-JP" dirty="0" smtClean="0">
                <a:latin typeface="HGP創英角ｺﾞｼｯｸUB" panose="020B0900000000000000" pitchFamily="50" charset="-128"/>
                <a:ea typeface="HGP創英角ｺﾞｼｯｸUB" panose="020B0900000000000000" pitchFamily="50" charset="-128"/>
              </a:rPr>
              <a:t>(SCR)</a:t>
            </a:r>
            <a:endParaRPr lang="en-US" altLang="ja-JP" dirty="0">
              <a:latin typeface="HGP創英角ｺﾞｼｯｸUB" panose="020B0900000000000000" pitchFamily="50" charset="-128"/>
              <a:ea typeface="HGP創英角ｺﾞｼｯｸUB" panose="020B0900000000000000" pitchFamily="50" charset="-128"/>
            </a:endParaRPr>
          </a:p>
        </p:txBody>
      </p:sp>
      <p:sp>
        <p:nvSpPr>
          <p:cNvPr id="19" name="角丸四角形 18"/>
          <p:cNvSpPr/>
          <p:nvPr/>
        </p:nvSpPr>
        <p:spPr>
          <a:xfrm>
            <a:off x="4627043" y="2348880"/>
            <a:ext cx="1745157" cy="3179936"/>
          </a:xfrm>
          <a:prstGeom prst="roundRect">
            <a:avLst>
              <a:gd name="adj" fmla="val 4347"/>
            </a:avLst>
          </a:prstGeom>
          <a:noFill/>
          <a:ln/>
          <a:effectLst>
            <a:glow rad="139700">
              <a:schemeClr val="accent1">
                <a:satMod val="175000"/>
                <a:alpha val="40000"/>
              </a:schemeClr>
            </a:glow>
          </a:effectLst>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cxnSp>
        <p:nvCxnSpPr>
          <p:cNvPr id="12" name="直線コネクタ 11"/>
          <p:cNvCxnSpPr/>
          <p:nvPr/>
        </p:nvCxnSpPr>
        <p:spPr>
          <a:xfrm>
            <a:off x="5220072" y="2162886"/>
            <a:ext cx="0" cy="3481009"/>
          </a:xfrm>
          <a:prstGeom prst="line">
            <a:avLst/>
          </a:prstGeom>
          <a:ln w="76200" cap="flat">
            <a:solidFill>
              <a:srgbClr val="FF0000"/>
            </a:solidFill>
            <a:prstDash val="sysDot"/>
          </a:ln>
        </p:spPr>
        <p:style>
          <a:lnRef idx="1">
            <a:schemeClr val="accent1"/>
          </a:lnRef>
          <a:fillRef idx="0">
            <a:schemeClr val="accent1"/>
          </a:fillRef>
          <a:effectRef idx="0">
            <a:schemeClr val="accent1"/>
          </a:effectRef>
          <a:fontRef idx="minor">
            <a:schemeClr val="tx1"/>
          </a:fontRef>
        </p:style>
      </p:cxnSp>
      <p:sp>
        <p:nvSpPr>
          <p:cNvPr id="14" name="テキスト ボックス 10">
            <a:extLst>
              <a:ext uri="{FF2B5EF4-FFF2-40B4-BE49-F238E27FC236}">
                <a16:creationId xmlns:a16="http://schemas.microsoft.com/office/drawing/2014/main" xmlns="" id="{8957656B-6DE6-44E0-85D6-7CF39E5B6647}"/>
              </a:ext>
            </a:extLst>
          </p:cNvPr>
          <p:cNvSpPr txBox="1"/>
          <p:nvPr/>
        </p:nvSpPr>
        <p:spPr>
          <a:xfrm>
            <a:off x="3945895" y="6442303"/>
            <a:ext cx="4852610"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p>
            <a:pPr algn="just">
              <a:spcAft>
                <a:spcPts val="0"/>
              </a:spcAft>
            </a:pPr>
            <a:r>
              <a:rPr lang="ja-JP" altLang="en-US" sz="1200" kern="100" dirty="0">
                <a:latin typeface="Meiryo UI" panose="020B0604030504040204" pitchFamily="50" charset="-128"/>
                <a:ea typeface="Meiryo UI" panose="020B0604030504040204" pitchFamily="50" charset="-128"/>
                <a:cs typeface="Times New Roman"/>
              </a:rPr>
              <a:t>参照</a:t>
            </a:r>
            <a:r>
              <a:rPr lang="ja-JP" altLang="en-US" sz="1200" kern="100" dirty="0" smtClean="0">
                <a:effectLst/>
                <a:latin typeface="Meiryo UI" panose="020B0604030504040204" pitchFamily="50" charset="-128"/>
                <a:ea typeface="Meiryo UI" panose="020B0604030504040204" pitchFamily="50" charset="-128"/>
                <a:cs typeface="Times New Roman"/>
              </a:rPr>
              <a:t>：</a:t>
            </a:r>
            <a:r>
              <a:rPr lang="en-US" altLang="ja-JP" sz="1200" kern="100" dirty="0">
                <a:latin typeface="Meiryo UI" panose="020B0604030504040204" pitchFamily="50" charset="-128"/>
                <a:ea typeface="Meiryo UI" panose="020B0604030504040204" pitchFamily="50" charset="-128"/>
                <a:cs typeface="Times New Roman"/>
              </a:rPr>
              <a:t>【</a:t>
            </a:r>
            <a:r>
              <a:rPr lang="ja-JP" altLang="en-US" sz="1200" kern="100" dirty="0">
                <a:latin typeface="Meiryo UI" panose="020B0604030504040204" pitchFamily="50" charset="-128"/>
                <a:ea typeface="Meiryo UI" panose="020B0604030504040204" pitchFamily="50" charset="-128"/>
                <a:cs typeface="Times New Roman"/>
              </a:rPr>
              <a:t>資料</a:t>
            </a:r>
            <a:r>
              <a:rPr lang="en-US" altLang="ja-JP" sz="1200" kern="100" dirty="0">
                <a:latin typeface="Meiryo UI" panose="020B0604030504040204" pitchFamily="50" charset="-128"/>
                <a:ea typeface="Meiryo UI" panose="020B0604030504040204" pitchFamily="50" charset="-128"/>
                <a:cs typeface="Times New Roman"/>
              </a:rPr>
              <a:t>2-5</a:t>
            </a:r>
            <a:r>
              <a:rPr lang="en-US" altLang="ja-JP" sz="1200" kern="100" dirty="0" smtClean="0">
                <a:latin typeface="Meiryo UI" panose="020B0604030504040204" pitchFamily="50" charset="-128"/>
                <a:ea typeface="Meiryo UI" panose="020B0604030504040204" pitchFamily="50" charset="-128"/>
                <a:cs typeface="Times New Roman"/>
              </a:rPr>
              <a:t>】</a:t>
            </a:r>
            <a:r>
              <a:rPr lang="ja-JP" altLang="en-US" sz="1200" kern="100" dirty="0" smtClean="0">
                <a:latin typeface="Meiryo UI" panose="020B0604030504040204" pitchFamily="50" charset="-128"/>
                <a:ea typeface="Meiryo UI" panose="020B0604030504040204" pitchFamily="50" charset="-128"/>
                <a:cs typeface="Times New Roman"/>
              </a:rPr>
              <a:t>堺市二次</a:t>
            </a:r>
            <a:r>
              <a:rPr lang="ja-JP" altLang="en-US" sz="1200" kern="100" dirty="0">
                <a:latin typeface="Meiryo UI" panose="020B0604030504040204" pitchFamily="50" charset="-128"/>
                <a:ea typeface="Meiryo UI" panose="020B0604030504040204" pitchFamily="50" charset="-128"/>
                <a:cs typeface="Times New Roman"/>
              </a:rPr>
              <a:t>医療圏における医療提供状況（</a:t>
            </a:r>
            <a:r>
              <a:rPr lang="en-US" altLang="ja-JP" sz="1200" kern="100" dirty="0">
                <a:latin typeface="Meiryo UI" panose="020B0604030504040204" pitchFamily="50" charset="-128"/>
                <a:ea typeface="Meiryo UI" panose="020B0604030504040204" pitchFamily="50" charset="-128"/>
                <a:cs typeface="Times New Roman"/>
              </a:rPr>
              <a:t>NDB</a:t>
            </a:r>
            <a:r>
              <a:rPr lang="ja-JP" altLang="en-US" sz="1200" kern="100" dirty="0">
                <a:latin typeface="Meiryo UI" panose="020B0604030504040204" pitchFamily="50" charset="-128"/>
                <a:ea typeface="Meiryo UI" panose="020B0604030504040204" pitchFamily="50" charset="-128"/>
                <a:cs typeface="Times New Roman"/>
              </a:rPr>
              <a:t>データ）</a:t>
            </a:r>
          </a:p>
        </p:txBody>
      </p:sp>
      <p:sp>
        <p:nvSpPr>
          <p:cNvPr id="17" name="テキスト ボックス 10">
            <a:extLst>
              <a:ext uri="{FF2B5EF4-FFF2-40B4-BE49-F238E27FC236}">
                <a16:creationId xmlns:a16="http://schemas.microsoft.com/office/drawing/2014/main" xmlns="" id="{8957656B-6DE6-44E0-85D6-7CF39E5B6647}"/>
              </a:ext>
            </a:extLst>
          </p:cNvPr>
          <p:cNvSpPr txBox="1"/>
          <p:nvPr/>
        </p:nvSpPr>
        <p:spPr>
          <a:xfrm>
            <a:off x="3771231" y="4509120"/>
            <a:ext cx="338554"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p>
            <a:pPr algn="just">
              <a:spcAft>
                <a:spcPts val="0"/>
              </a:spcAft>
            </a:pPr>
            <a:r>
              <a:rPr lang="en-US" altLang="ja-JP" sz="1200" kern="100" dirty="0" smtClean="0">
                <a:latin typeface="Meiryo UI" panose="020B0604030504040204" pitchFamily="50" charset="-128"/>
                <a:ea typeface="Meiryo UI" panose="020B0604030504040204" pitchFamily="50" charset="-128"/>
                <a:cs typeface="Times New Roman"/>
              </a:rPr>
              <a:t>※</a:t>
            </a:r>
            <a:endParaRPr lang="ja-JP" altLang="en-US" sz="1200" kern="100" dirty="0">
              <a:latin typeface="Meiryo UI" panose="020B0604030504040204" pitchFamily="50" charset="-128"/>
              <a:ea typeface="Meiryo UI" panose="020B0604030504040204" pitchFamily="50" charset="-128"/>
              <a:cs typeface="Times New Roman"/>
            </a:endParaRPr>
          </a:p>
        </p:txBody>
      </p:sp>
      <p:sp>
        <p:nvSpPr>
          <p:cNvPr id="18" name="テキスト ボックス 10">
            <a:extLst>
              <a:ext uri="{FF2B5EF4-FFF2-40B4-BE49-F238E27FC236}">
                <a16:creationId xmlns:a16="http://schemas.microsoft.com/office/drawing/2014/main" xmlns="" id="{8957656B-6DE6-44E0-85D6-7CF39E5B6647}"/>
              </a:ext>
            </a:extLst>
          </p:cNvPr>
          <p:cNvSpPr txBox="1"/>
          <p:nvPr/>
        </p:nvSpPr>
        <p:spPr>
          <a:xfrm>
            <a:off x="1244192" y="6084249"/>
            <a:ext cx="5955476"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p>
            <a:pPr algn="just">
              <a:spcAft>
                <a:spcPts val="0"/>
              </a:spcAft>
            </a:pPr>
            <a:r>
              <a:rPr lang="en-US" altLang="ja-JP" sz="1200" kern="100" dirty="0" smtClean="0">
                <a:latin typeface="Meiryo UI" panose="020B0604030504040204" pitchFamily="50" charset="-128"/>
                <a:ea typeface="Meiryo UI" panose="020B0604030504040204" pitchFamily="50" charset="-128"/>
                <a:cs typeface="Times New Roman"/>
              </a:rPr>
              <a:t>※</a:t>
            </a:r>
            <a:r>
              <a:rPr lang="ja-JP" altLang="en-US" sz="1200" kern="100" dirty="0" smtClean="0">
                <a:latin typeface="Meiryo UI" panose="020B0604030504040204" pitchFamily="50" charset="-128"/>
                <a:ea typeface="Meiryo UI" panose="020B0604030504040204" pitchFamily="50" charset="-128"/>
                <a:cs typeface="Times New Roman"/>
              </a:rPr>
              <a:t>特定機能病院一般入院基本料は</a:t>
            </a:r>
            <a:r>
              <a:rPr lang="ja-JP" altLang="en-US" sz="1200" kern="100" dirty="0">
                <a:latin typeface="Meiryo UI" panose="020B0604030504040204" pitchFamily="50" charset="-128"/>
                <a:ea typeface="Meiryo UI" panose="020B0604030504040204" pitchFamily="50" charset="-128"/>
                <a:cs typeface="Times New Roman"/>
              </a:rPr>
              <a:t>、入院料は、取得している医療機関がない</a:t>
            </a:r>
            <a:r>
              <a:rPr lang="ja-JP" altLang="en-US" sz="1200" kern="100" dirty="0" smtClean="0">
                <a:latin typeface="Meiryo UI" panose="020B0604030504040204" pitchFamily="50" charset="-128"/>
                <a:ea typeface="Meiryo UI" panose="020B0604030504040204" pitchFamily="50" charset="-128"/>
                <a:cs typeface="Times New Roman"/>
              </a:rPr>
              <a:t>ため未算出</a:t>
            </a:r>
            <a:endParaRPr lang="ja-JP" altLang="en-US" sz="1200" kern="100" dirty="0">
              <a:latin typeface="Meiryo UI" panose="020B0604030504040204" pitchFamily="50" charset="-128"/>
              <a:ea typeface="Meiryo UI" panose="020B0604030504040204" pitchFamily="50" charset="-128"/>
              <a:cs typeface="Times New Roman"/>
            </a:endParaRPr>
          </a:p>
        </p:txBody>
      </p:sp>
    </p:spTree>
    <p:extLst>
      <p:ext uri="{BB962C8B-B14F-4D97-AF65-F5344CB8AC3E}">
        <p14:creationId xmlns:p14="http://schemas.microsoft.com/office/powerpoint/2010/main" val="20320155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6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3066" y="2563714"/>
            <a:ext cx="3892763" cy="27374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9461"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60480" y="2833473"/>
            <a:ext cx="3583928" cy="21893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Rectangle 11"/>
          <p:cNvSpPr>
            <a:spLocks noChangeArrowheads="1"/>
          </p:cNvSpPr>
          <p:nvPr/>
        </p:nvSpPr>
        <p:spPr bwMode="auto">
          <a:xfrm>
            <a:off x="243707" y="110407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 name="Rectangle 21"/>
          <p:cNvSpPr>
            <a:spLocks noChangeArrowheads="1"/>
          </p:cNvSpPr>
          <p:nvPr/>
        </p:nvSpPr>
        <p:spPr bwMode="auto">
          <a:xfrm>
            <a:off x="0" y="54868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 name="スライド番号プレースホルダー 2"/>
          <p:cNvSpPr>
            <a:spLocks noGrp="1"/>
          </p:cNvSpPr>
          <p:nvPr>
            <p:ph type="sldNum" sz="quarter" idx="12"/>
          </p:nvPr>
        </p:nvSpPr>
        <p:spPr>
          <a:xfrm>
            <a:off x="7010400" y="6479772"/>
            <a:ext cx="2133600" cy="365125"/>
          </a:xfrm>
        </p:spPr>
        <p:txBody>
          <a:bodyPr/>
          <a:lstStyle/>
          <a:p>
            <a:fld id="{A9848611-8FAA-4BFC-BAAD-33CAF1A3E273}" type="slidenum">
              <a:rPr kumimoji="1" lang="ja-JP" altLang="en-US" sz="1800" smtClean="0">
                <a:solidFill>
                  <a:schemeClr val="tx1"/>
                </a:solidFill>
              </a:rPr>
              <a:t>11</a:t>
            </a:fld>
            <a:endParaRPr kumimoji="1" lang="ja-JP" altLang="en-US" sz="1800" dirty="0">
              <a:solidFill>
                <a:schemeClr val="tx1"/>
              </a:solidFill>
            </a:endParaRPr>
          </a:p>
        </p:txBody>
      </p:sp>
      <p:sp>
        <p:nvSpPr>
          <p:cNvPr id="7" name="タイトル 1">
            <a:extLst>
              <a:ext uri="{FF2B5EF4-FFF2-40B4-BE49-F238E27FC236}">
                <a16:creationId xmlns:a16="http://schemas.microsoft.com/office/drawing/2014/main" xmlns="" id="{77D78C8B-7190-4F9F-BF24-FAD4DFE9F181}"/>
              </a:ext>
            </a:extLst>
          </p:cNvPr>
          <p:cNvSpPr txBox="1">
            <a:spLocks/>
          </p:cNvSpPr>
          <p:nvPr/>
        </p:nvSpPr>
        <p:spPr>
          <a:xfrm>
            <a:off x="97083" y="538095"/>
            <a:ext cx="9059922" cy="935314"/>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200" dirty="0" smtClean="0">
                <a:latin typeface="HGP創英角ｺﾞｼｯｸUB" panose="020B0900000000000000" pitchFamily="50" charset="-128"/>
                <a:ea typeface="HGP創英角ｺﾞｼｯｸUB" panose="020B0900000000000000" pitchFamily="50" charset="-128"/>
              </a:rPr>
              <a:t>疾病・事業の</a:t>
            </a:r>
            <a:r>
              <a:rPr lang="ja-JP" altLang="en-US" sz="2200" dirty="0">
                <a:latin typeface="HGP創英角ｺﾞｼｯｸUB" panose="020B0900000000000000" pitchFamily="50" charset="-128"/>
                <a:ea typeface="HGP創英角ｺﾞｼｯｸUB" panose="020B0900000000000000" pitchFamily="50" charset="-128"/>
              </a:rPr>
              <a:t>自己</a:t>
            </a:r>
            <a:r>
              <a:rPr lang="ja-JP" altLang="en-US" sz="2200" dirty="0" smtClean="0">
                <a:latin typeface="HGP創英角ｺﾞｼｯｸUB" panose="020B0900000000000000" pitchFamily="50" charset="-128"/>
                <a:ea typeface="HGP創英角ｺﾞｼｯｸUB" panose="020B0900000000000000" pitchFamily="50" charset="-128"/>
              </a:rPr>
              <a:t>完結率は７割以上がほとんどと比較的高く、がんを除く　　疾病・事業に</a:t>
            </a:r>
            <a:r>
              <a:rPr lang="ja-JP" altLang="en-US" sz="2200" dirty="0">
                <a:latin typeface="HGP創英角ｺﾞｼｯｸUB" panose="020B0900000000000000" pitchFamily="50" charset="-128"/>
                <a:ea typeface="HGP創英角ｺﾞｼｯｸUB" panose="020B0900000000000000" pitchFamily="50" charset="-128"/>
              </a:rPr>
              <a:t>おいて</a:t>
            </a:r>
            <a:r>
              <a:rPr lang="ja-JP" altLang="en-US" sz="2200" dirty="0" smtClean="0">
                <a:latin typeface="HGP創英角ｺﾞｼｯｸUB" panose="020B0900000000000000" pitchFamily="50" charset="-128"/>
                <a:ea typeface="HGP創英角ｺﾞｼｯｸUB" panose="020B0900000000000000" pitchFamily="50" charset="-128"/>
              </a:rPr>
              <a:t>、流入</a:t>
            </a:r>
            <a:r>
              <a:rPr lang="ja-JP" altLang="en-US" sz="2200" dirty="0">
                <a:latin typeface="HGP創英角ｺﾞｼｯｸUB" panose="020B0900000000000000" pitchFamily="50" charset="-128"/>
                <a:ea typeface="HGP創英角ｺﾞｼｯｸUB" panose="020B0900000000000000" pitchFamily="50" charset="-128"/>
              </a:rPr>
              <a:t>超過の傾向が見られる</a:t>
            </a:r>
            <a:endParaRPr lang="en-US" altLang="ja-JP" sz="2200" dirty="0">
              <a:latin typeface="HGP創英角ｺﾞｼｯｸUB" panose="020B0900000000000000" pitchFamily="50" charset="-128"/>
              <a:ea typeface="HGP創英角ｺﾞｼｯｸUB" panose="020B0900000000000000" pitchFamily="50" charset="-128"/>
            </a:endParaRPr>
          </a:p>
        </p:txBody>
      </p:sp>
      <p:sp>
        <p:nvSpPr>
          <p:cNvPr id="10" name="テキスト ボックス 3"/>
          <p:cNvSpPr txBox="1">
            <a:spLocks noChangeArrowheads="1"/>
          </p:cNvSpPr>
          <p:nvPr/>
        </p:nvSpPr>
        <p:spPr bwMode="auto">
          <a:xfrm>
            <a:off x="129593" y="1700808"/>
            <a:ext cx="872078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r>
              <a:rPr lang="ja-JP" altLang="en-US" sz="2000" dirty="0" smtClean="0">
                <a:latin typeface="HGP創英角ｺﾞｼｯｸUB" panose="020B0900000000000000" pitchFamily="50" charset="-128"/>
                <a:ea typeface="HGP創英角ｺﾞｼｯｸUB" panose="020B0900000000000000" pitchFamily="50" charset="-128"/>
              </a:rPr>
              <a:t>２　５</a:t>
            </a:r>
            <a:r>
              <a:rPr lang="ja-JP" altLang="en-US" sz="2000" dirty="0">
                <a:latin typeface="HGP創英角ｺﾞｼｯｸUB" panose="020B0900000000000000" pitchFamily="50" charset="-128"/>
                <a:ea typeface="HGP創英角ｺﾞｼｯｸUB" panose="020B0900000000000000" pitchFamily="50" charset="-128"/>
              </a:rPr>
              <a:t>疾病４事業・在宅</a:t>
            </a:r>
            <a:r>
              <a:rPr lang="ja-JP" altLang="en-US" sz="2000" dirty="0" smtClean="0">
                <a:latin typeface="HGP創英角ｺﾞｼｯｸUB" panose="020B0900000000000000" pitchFamily="50" charset="-128"/>
                <a:ea typeface="HGP創英角ｺﾞｼｯｸUB" panose="020B0900000000000000" pitchFamily="50" charset="-128"/>
              </a:rPr>
              <a:t>医療</a:t>
            </a:r>
            <a:endParaRPr lang="en-US" altLang="ja-JP" dirty="0">
              <a:latin typeface="HGP創英角ｺﾞｼｯｸUB" panose="020B0900000000000000" pitchFamily="50" charset="-128"/>
              <a:ea typeface="HGP創英角ｺﾞｼｯｸUB" panose="020B0900000000000000" pitchFamily="50" charset="-128"/>
            </a:endParaRPr>
          </a:p>
        </p:txBody>
      </p:sp>
      <p:sp>
        <p:nvSpPr>
          <p:cNvPr id="9" name="Oval 64">
            <a:hlinkClick r:id="rId5" action="ppaction://hlinksldjump"/>
            <a:extLst>
              <a:ext uri="{FF2B5EF4-FFF2-40B4-BE49-F238E27FC236}">
                <a16:creationId xmlns:a16="http://schemas.microsoft.com/office/drawing/2014/main" xmlns="" id="{2865890E-81EE-482A-8BAC-0CEA60EEBBA9}"/>
              </a:ext>
            </a:extLst>
          </p:cNvPr>
          <p:cNvSpPr>
            <a:spLocks noChangeAspect="1"/>
          </p:cNvSpPr>
          <p:nvPr/>
        </p:nvSpPr>
        <p:spPr>
          <a:xfrm>
            <a:off x="89662" y="36273"/>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11" name="タイトル 1">
            <a:extLst>
              <a:ext uri="{FF2B5EF4-FFF2-40B4-BE49-F238E27FC236}">
                <a16:creationId xmlns:a16="http://schemas.microsoft.com/office/drawing/2014/main" xmlns="" id="{30BE5A27-A407-4A14-A9BE-5866682C3C6B}"/>
              </a:ext>
            </a:extLst>
          </p:cNvPr>
          <p:cNvSpPr txBox="1">
            <a:spLocks/>
          </p:cNvSpPr>
          <p:nvPr/>
        </p:nvSpPr>
        <p:spPr>
          <a:xfrm>
            <a:off x="145072" y="36273"/>
            <a:ext cx="9251463"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smtClean="0">
                <a:solidFill>
                  <a:schemeClr val="bg1"/>
                </a:solidFill>
                <a:latin typeface="HGP創英角ｺﾞｼｯｸUB" panose="020B0900000000000000" pitchFamily="50" charset="-128"/>
                <a:ea typeface="HGP創英角ｺﾞｼｯｸUB" panose="020B0900000000000000" pitchFamily="50" charset="-128"/>
              </a:rPr>
              <a:t>2</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高度</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急性期から急性期</a:t>
            </a:r>
            <a:r>
              <a:rPr lang="ja-JP" altLang="en-US" sz="16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（急性期一般）</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の</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概要</a:t>
            </a:r>
            <a:r>
              <a:rPr lang="en-US" altLang="ja-JP" sz="18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(2)</a:t>
            </a:r>
            <a:r>
              <a:rPr lang="ja-JP" altLang="en-US" sz="18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患者受療・医療提供状況</a:t>
            </a:r>
            <a:r>
              <a:rPr lang="en-US" altLang="ja-JP" sz="18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(NDB</a:t>
            </a:r>
            <a:r>
              <a:rPr lang="en-US" altLang="ja-JP" sz="18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a:t>
            </a:r>
            <a:r>
              <a:rPr lang="ja-JP" altLang="en-US" sz="18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③</a:t>
            </a:r>
          </a:p>
          <a:p>
            <a:pPr algn="l"/>
            <a:endParaRPr lang="ja-JP" altLang="en-US" sz="18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p:txBody>
      </p:sp>
      <p:sp>
        <p:nvSpPr>
          <p:cNvPr id="17" name="テキスト ボックス 3"/>
          <p:cNvSpPr txBox="1">
            <a:spLocks noChangeArrowheads="1"/>
          </p:cNvSpPr>
          <p:nvPr/>
        </p:nvSpPr>
        <p:spPr bwMode="auto">
          <a:xfrm>
            <a:off x="442872" y="2129789"/>
            <a:ext cx="224018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r>
              <a:rPr lang="ja-JP" altLang="en-US" dirty="0" smtClean="0">
                <a:latin typeface="HGP創英角ｺﾞｼｯｸUB" panose="020B0900000000000000" pitchFamily="50" charset="-128"/>
                <a:ea typeface="HGP創英角ｺﾞｼｯｸUB" panose="020B0900000000000000" pitchFamily="50" charset="-128"/>
              </a:rPr>
              <a:t>（</a:t>
            </a:r>
            <a:r>
              <a:rPr lang="en-US" altLang="ja-JP" dirty="0">
                <a:latin typeface="HGP創英角ｺﾞｼｯｸUB" panose="020B0900000000000000" pitchFamily="50" charset="-128"/>
                <a:ea typeface="HGP創英角ｺﾞｼｯｸUB" panose="020B0900000000000000" pitchFamily="50" charset="-128"/>
              </a:rPr>
              <a:t>1</a:t>
            </a:r>
            <a:r>
              <a:rPr lang="ja-JP" altLang="en-US" dirty="0" smtClean="0">
                <a:latin typeface="HGP創英角ｺﾞｼｯｸUB" panose="020B0900000000000000" pitchFamily="50" charset="-128"/>
                <a:ea typeface="HGP創英角ｺﾞｼｯｸUB" panose="020B0900000000000000" pitchFamily="50" charset="-128"/>
              </a:rPr>
              <a:t>）</a:t>
            </a:r>
            <a:r>
              <a:rPr lang="ja-JP" altLang="en-US" dirty="0">
                <a:latin typeface="HGP創英角ｺﾞｼｯｸUB" panose="020B0900000000000000" pitchFamily="50" charset="-128"/>
                <a:ea typeface="HGP創英角ｺﾞｼｯｸUB" panose="020B0900000000000000" pitchFamily="50" charset="-128"/>
              </a:rPr>
              <a:t>患者受療</a:t>
            </a:r>
            <a:r>
              <a:rPr lang="ja-JP" altLang="en-US" dirty="0" smtClean="0">
                <a:latin typeface="HGP創英角ｺﾞｼｯｸUB" panose="020B0900000000000000" pitchFamily="50" charset="-128"/>
                <a:ea typeface="HGP創英角ｺﾞｼｯｸUB" panose="020B0900000000000000" pitchFamily="50" charset="-128"/>
              </a:rPr>
              <a:t>状況</a:t>
            </a:r>
            <a:endParaRPr lang="en-US" altLang="ja-JP" dirty="0">
              <a:latin typeface="HGP創英角ｺﾞｼｯｸUB" panose="020B0900000000000000" pitchFamily="50" charset="-128"/>
              <a:ea typeface="HGP創英角ｺﾞｼｯｸUB" panose="020B0900000000000000" pitchFamily="50" charset="-128"/>
            </a:endParaRPr>
          </a:p>
        </p:txBody>
      </p:sp>
      <p:sp>
        <p:nvSpPr>
          <p:cNvPr id="12" name="テキスト ボックス 10">
            <a:extLst>
              <a:ext uri="{FF2B5EF4-FFF2-40B4-BE49-F238E27FC236}">
                <a16:creationId xmlns:a16="http://schemas.microsoft.com/office/drawing/2014/main" xmlns="" id="{8957656B-6DE6-44E0-85D6-7CF39E5B6647}"/>
              </a:ext>
            </a:extLst>
          </p:cNvPr>
          <p:cNvSpPr txBox="1"/>
          <p:nvPr/>
        </p:nvSpPr>
        <p:spPr>
          <a:xfrm>
            <a:off x="3855807" y="6108415"/>
            <a:ext cx="4852610"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p>
            <a:pPr algn="just">
              <a:spcAft>
                <a:spcPts val="0"/>
              </a:spcAft>
            </a:pPr>
            <a:r>
              <a:rPr lang="ja-JP" altLang="en-US" sz="1200" kern="100" dirty="0">
                <a:latin typeface="Meiryo UI" panose="020B0604030504040204" pitchFamily="50" charset="-128"/>
                <a:ea typeface="Meiryo UI" panose="020B0604030504040204" pitchFamily="50" charset="-128"/>
                <a:cs typeface="Times New Roman"/>
              </a:rPr>
              <a:t>参照</a:t>
            </a:r>
            <a:r>
              <a:rPr lang="ja-JP" altLang="en-US" sz="1200" kern="100" dirty="0" smtClean="0">
                <a:effectLst/>
                <a:latin typeface="Meiryo UI" panose="020B0604030504040204" pitchFamily="50" charset="-128"/>
                <a:ea typeface="Meiryo UI" panose="020B0604030504040204" pitchFamily="50" charset="-128"/>
                <a:cs typeface="Times New Roman"/>
              </a:rPr>
              <a:t>：</a:t>
            </a:r>
            <a:r>
              <a:rPr lang="en-US" altLang="ja-JP" sz="1200" kern="100" dirty="0">
                <a:latin typeface="Meiryo UI" panose="020B0604030504040204" pitchFamily="50" charset="-128"/>
                <a:ea typeface="Meiryo UI" panose="020B0604030504040204" pitchFamily="50" charset="-128"/>
                <a:cs typeface="Times New Roman"/>
              </a:rPr>
              <a:t>【</a:t>
            </a:r>
            <a:r>
              <a:rPr lang="ja-JP" altLang="en-US" sz="1200" kern="100" dirty="0">
                <a:latin typeface="Meiryo UI" panose="020B0604030504040204" pitchFamily="50" charset="-128"/>
                <a:ea typeface="Meiryo UI" panose="020B0604030504040204" pitchFamily="50" charset="-128"/>
                <a:cs typeface="Times New Roman"/>
              </a:rPr>
              <a:t>資料</a:t>
            </a:r>
            <a:r>
              <a:rPr lang="en-US" altLang="ja-JP" sz="1200" kern="100" dirty="0">
                <a:latin typeface="Meiryo UI" panose="020B0604030504040204" pitchFamily="50" charset="-128"/>
                <a:ea typeface="Meiryo UI" panose="020B0604030504040204" pitchFamily="50" charset="-128"/>
                <a:cs typeface="Times New Roman"/>
              </a:rPr>
              <a:t>2-4</a:t>
            </a:r>
            <a:r>
              <a:rPr lang="en-US" altLang="ja-JP" sz="1200" kern="100" dirty="0" smtClean="0">
                <a:latin typeface="Meiryo UI" panose="020B0604030504040204" pitchFamily="50" charset="-128"/>
                <a:ea typeface="Meiryo UI" panose="020B0604030504040204" pitchFamily="50" charset="-128"/>
                <a:cs typeface="Times New Roman"/>
              </a:rPr>
              <a:t>】</a:t>
            </a:r>
            <a:r>
              <a:rPr lang="ja-JP" altLang="en-US" sz="1200" kern="100" dirty="0" smtClean="0">
                <a:latin typeface="Meiryo UI" panose="020B0604030504040204" pitchFamily="50" charset="-128"/>
                <a:ea typeface="Meiryo UI" panose="020B0604030504040204" pitchFamily="50" charset="-128"/>
                <a:cs typeface="Times New Roman"/>
              </a:rPr>
              <a:t>堺市二次</a:t>
            </a:r>
            <a:r>
              <a:rPr lang="ja-JP" altLang="en-US" sz="1200" kern="100" dirty="0">
                <a:latin typeface="Meiryo UI" panose="020B0604030504040204" pitchFamily="50" charset="-128"/>
                <a:ea typeface="Meiryo UI" panose="020B0604030504040204" pitchFamily="50" charset="-128"/>
                <a:cs typeface="Times New Roman"/>
              </a:rPr>
              <a:t>医療圏における患者受療状況（</a:t>
            </a:r>
            <a:r>
              <a:rPr lang="en-US" altLang="ja-JP" sz="1200" kern="100" dirty="0">
                <a:latin typeface="Meiryo UI" panose="020B0604030504040204" pitchFamily="50" charset="-128"/>
                <a:ea typeface="Meiryo UI" panose="020B0604030504040204" pitchFamily="50" charset="-128"/>
                <a:cs typeface="Times New Roman"/>
              </a:rPr>
              <a:t>NDB</a:t>
            </a:r>
            <a:r>
              <a:rPr lang="ja-JP" altLang="en-US" sz="1200" kern="100" dirty="0">
                <a:latin typeface="Meiryo UI" panose="020B0604030504040204" pitchFamily="50" charset="-128"/>
                <a:ea typeface="Meiryo UI" panose="020B0604030504040204" pitchFamily="50" charset="-128"/>
                <a:cs typeface="Times New Roman"/>
              </a:rPr>
              <a:t>データ</a:t>
            </a:r>
            <a:r>
              <a:rPr lang="ja-JP" altLang="en-US" sz="1200" kern="100" dirty="0" smtClean="0">
                <a:latin typeface="Meiryo UI" panose="020B0604030504040204" pitchFamily="50" charset="-128"/>
                <a:ea typeface="Meiryo UI" panose="020B0604030504040204" pitchFamily="50" charset="-128"/>
                <a:cs typeface="Times New Roman"/>
              </a:rPr>
              <a:t>）</a:t>
            </a:r>
            <a:endParaRPr lang="ja-JP" altLang="en-US" sz="1200" kern="100" dirty="0">
              <a:latin typeface="Meiryo UI" panose="020B0604030504040204" pitchFamily="50" charset="-128"/>
              <a:ea typeface="Meiryo UI" panose="020B0604030504040204" pitchFamily="50" charset="-128"/>
              <a:cs typeface="Times New Roman"/>
            </a:endParaRPr>
          </a:p>
        </p:txBody>
      </p:sp>
      <p:cxnSp>
        <p:nvCxnSpPr>
          <p:cNvPr id="13" name="直線コネクタ 12"/>
          <p:cNvCxnSpPr/>
          <p:nvPr/>
        </p:nvCxnSpPr>
        <p:spPr>
          <a:xfrm>
            <a:off x="6160368" y="2787574"/>
            <a:ext cx="0" cy="2047555"/>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8" name="角丸四角形 17"/>
          <p:cNvSpPr/>
          <p:nvPr/>
        </p:nvSpPr>
        <p:spPr>
          <a:xfrm>
            <a:off x="6250931" y="2649201"/>
            <a:ext cx="1369984" cy="276746"/>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latin typeface="HG丸ｺﾞｼｯｸM-PRO" panose="020F0600000000000000" pitchFamily="50" charset="-128"/>
                <a:ea typeface="HG丸ｺﾞｼｯｸM-PRO" panose="020F0600000000000000" pitchFamily="50" charset="-128"/>
              </a:rPr>
              <a:t>流入超過</a:t>
            </a:r>
            <a:endParaRPr kumimoji="1" lang="ja-JP" altLang="en-US" sz="1200" dirty="0">
              <a:latin typeface="HG丸ｺﾞｼｯｸM-PRO" panose="020F0600000000000000" pitchFamily="50" charset="-128"/>
              <a:ea typeface="HG丸ｺﾞｼｯｸM-PRO" panose="020F0600000000000000" pitchFamily="50" charset="-128"/>
            </a:endParaRPr>
          </a:p>
        </p:txBody>
      </p:sp>
      <p:sp>
        <p:nvSpPr>
          <p:cNvPr id="19" name="角丸四角形 18"/>
          <p:cNvSpPr/>
          <p:nvPr/>
        </p:nvSpPr>
        <p:spPr>
          <a:xfrm>
            <a:off x="5148064" y="2659792"/>
            <a:ext cx="835236" cy="276746"/>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latin typeface="HG丸ｺﾞｼｯｸM-PRO" panose="020F0600000000000000" pitchFamily="50" charset="-128"/>
                <a:ea typeface="HG丸ｺﾞｼｯｸM-PRO" panose="020F0600000000000000" pitchFamily="50" charset="-128"/>
              </a:rPr>
              <a:t>流出超過</a:t>
            </a:r>
            <a:endParaRPr kumimoji="1" lang="ja-JP" altLang="en-US" sz="1200" dirty="0">
              <a:latin typeface="HG丸ｺﾞｼｯｸM-PRO" panose="020F0600000000000000" pitchFamily="50" charset="-128"/>
              <a:ea typeface="HG丸ｺﾞｼｯｸM-PRO" panose="020F0600000000000000" pitchFamily="50" charset="-128"/>
            </a:endParaRPr>
          </a:p>
        </p:txBody>
      </p:sp>
      <p:cxnSp>
        <p:nvCxnSpPr>
          <p:cNvPr id="20" name="直線コネクタ 19"/>
          <p:cNvCxnSpPr/>
          <p:nvPr/>
        </p:nvCxnSpPr>
        <p:spPr>
          <a:xfrm flipV="1">
            <a:off x="1619672" y="4293097"/>
            <a:ext cx="288032" cy="1224135"/>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21" name="角丸四角形 20"/>
          <p:cNvSpPr/>
          <p:nvPr/>
        </p:nvSpPr>
        <p:spPr>
          <a:xfrm>
            <a:off x="403961" y="5411307"/>
            <a:ext cx="3648384" cy="348554"/>
          </a:xfrm>
          <a:prstGeom prst="roundRect">
            <a:avLst/>
          </a:prstGeom>
          <a:ln>
            <a:noFill/>
          </a:ln>
        </p:spPr>
        <p:style>
          <a:lnRef idx="1">
            <a:schemeClr val="accent2"/>
          </a:lnRef>
          <a:fillRef idx="2">
            <a:schemeClr val="accent2"/>
          </a:fillRef>
          <a:effectRef idx="1">
            <a:schemeClr val="accent2"/>
          </a:effectRef>
          <a:fontRef idx="minor">
            <a:schemeClr val="dk1"/>
          </a:fontRef>
        </p:style>
        <p:txBody>
          <a:bodyPr rtlCol="0" anchor="t"/>
          <a:lstStyle/>
          <a:p>
            <a:pPr algn="ctr"/>
            <a:r>
              <a:rPr lang="ja-JP" altLang="en-US" sz="1200" dirty="0" smtClean="0"/>
              <a:t>救急医療</a:t>
            </a:r>
            <a:r>
              <a:rPr kumimoji="1" lang="ja-JP" altLang="en-US" sz="1200" dirty="0" smtClean="0"/>
              <a:t>にかかる自己完結率は</a:t>
            </a:r>
            <a:r>
              <a:rPr kumimoji="1" lang="ja-JP" altLang="en-US" sz="1200" dirty="0" smtClean="0">
                <a:latin typeface="+mn-ea"/>
              </a:rPr>
              <a:t>「</a:t>
            </a:r>
            <a:r>
              <a:rPr kumimoji="1" lang="en-US" altLang="ja-JP" sz="1200" dirty="0" smtClean="0">
                <a:latin typeface="+mn-ea"/>
              </a:rPr>
              <a:t>84</a:t>
            </a:r>
            <a:r>
              <a:rPr lang="en-US" altLang="ja-JP" sz="1200" dirty="0" smtClean="0">
                <a:latin typeface="+mn-ea"/>
              </a:rPr>
              <a:t>.1</a:t>
            </a:r>
            <a:r>
              <a:rPr kumimoji="1" lang="ja-JP" altLang="en-US" sz="1200" dirty="0" smtClean="0">
                <a:latin typeface="+mn-ea"/>
              </a:rPr>
              <a:t>％」</a:t>
            </a:r>
            <a:endParaRPr kumimoji="1" lang="ja-JP" altLang="en-US" sz="1200" dirty="0">
              <a:latin typeface="+mn-ea"/>
            </a:endParaRPr>
          </a:p>
        </p:txBody>
      </p:sp>
    </p:spTree>
    <p:extLst>
      <p:ext uri="{BB962C8B-B14F-4D97-AF65-F5344CB8AC3E}">
        <p14:creationId xmlns:p14="http://schemas.microsoft.com/office/powerpoint/2010/main" val="13504472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3568" y="2059320"/>
            <a:ext cx="7566710" cy="4177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Rectangle 11"/>
          <p:cNvSpPr>
            <a:spLocks noChangeArrowheads="1"/>
          </p:cNvSpPr>
          <p:nvPr/>
        </p:nvSpPr>
        <p:spPr bwMode="auto">
          <a:xfrm>
            <a:off x="243707" y="110407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 name="Rectangle 21"/>
          <p:cNvSpPr>
            <a:spLocks noChangeArrowheads="1"/>
          </p:cNvSpPr>
          <p:nvPr/>
        </p:nvSpPr>
        <p:spPr bwMode="auto">
          <a:xfrm>
            <a:off x="0" y="54868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 name="スライド番号プレースホルダー 2"/>
          <p:cNvSpPr>
            <a:spLocks noGrp="1"/>
          </p:cNvSpPr>
          <p:nvPr>
            <p:ph type="sldNum" sz="quarter" idx="12"/>
          </p:nvPr>
        </p:nvSpPr>
        <p:spPr>
          <a:xfrm>
            <a:off x="7010400" y="6479772"/>
            <a:ext cx="2133600" cy="365125"/>
          </a:xfrm>
        </p:spPr>
        <p:txBody>
          <a:bodyPr/>
          <a:lstStyle/>
          <a:p>
            <a:fld id="{A9848611-8FAA-4BFC-BAAD-33CAF1A3E273}" type="slidenum">
              <a:rPr kumimoji="1" lang="ja-JP" altLang="en-US" sz="1800" smtClean="0">
                <a:solidFill>
                  <a:schemeClr val="tx1"/>
                </a:solidFill>
              </a:rPr>
              <a:t>12</a:t>
            </a:fld>
            <a:endParaRPr kumimoji="1" lang="ja-JP" altLang="en-US" sz="1800" dirty="0">
              <a:solidFill>
                <a:schemeClr val="tx1"/>
              </a:solidFill>
            </a:endParaRPr>
          </a:p>
        </p:txBody>
      </p:sp>
      <p:sp>
        <p:nvSpPr>
          <p:cNvPr id="7" name="タイトル 1">
            <a:extLst>
              <a:ext uri="{FF2B5EF4-FFF2-40B4-BE49-F238E27FC236}">
                <a16:creationId xmlns:a16="http://schemas.microsoft.com/office/drawing/2014/main" xmlns="" id="{77D78C8B-7190-4F9F-BF24-FAD4DFE9F181}"/>
              </a:ext>
            </a:extLst>
          </p:cNvPr>
          <p:cNvSpPr txBox="1">
            <a:spLocks/>
          </p:cNvSpPr>
          <p:nvPr/>
        </p:nvSpPr>
        <p:spPr>
          <a:xfrm>
            <a:off x="97083" y="489357"/>
            <a:ext cx="9059922" cy="935314"/>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200" dirty="0" smtClean="0">
                <a:latin typeface="HGP創英角ｺﾞｼｯｸUB" panose="020B0900000000000000" pitchFamily="50" charset="-128"/>
                <a:ea typeface="HGP創英角ｺﾞｼｯｸUB" panose="020B0900000000000000" pitchFamily="50" charset="-128"/>
              </a:rPr>
              <a:t>多くの疾患は</a:t>
            </a:r>
            <a:r>
              <a:rPr lang="ja-JP" altLang="en-US" sz="2200" dirty="0">
                <a:latin typeface="HGP創英角ｺﾞｼｯｸUB" panose="020B0900000000000000" pitchFamily="50" charset="-128"/>
                <a:ea typeface="HGP創英角ｺﾞｼｯｸUB" panose="020B0900000000000000" pitchFamily="50" charset="-128"/>
              </a:rPr>
              <a:t>、</a:t>
            </a:r>
            <a:r>
              <a:rPr lang="en-US" altLang="ja-JP" sz="2200" dirty="0">
                <a:latin typeface="HGP創英角ｺﾞｼｯｸUB" panose="020B0900000000000000" pitchFamily="50" charset="-128"/>
                <a:ea typeface="HGP創英角ｺﾞｼｯｸUB" panose="020B0900000000000000" pitchFamily="50" charset="-128"/>
              </a:rPr>
              <a:t>SCR</a:t>
            </a:r>
            <a:r>
              <a:rPr lang="ja-JP" altLang="en-US" sz="2200" dirty="0">
                <a:latin typeface="HGP創英角ｺﾞｼｯｸUB" panose="020B0900000000000000" pitchFamily="50" charset="-128"/>
                <a:ea typeface="HGP創英角ｺﾞｼｯｸUB" panose="020B0900000000000000" pitchFamily="50" charset="-128"/>
              </a:rPr>
              <a:t>（</a:t>
            </a:r>
            <a:r>
              <a:rPr lang="en-US" altLang="ja-JP" sz="2200" dirty="0">
                <a:latin typeface="HGP創英角ｺﾞｼｯｸUB" panose="020B0900000000000000" pitchFamily="50" charset="-128"/>
                <a:ea typeface="HGP創英角ｺﾞｼｯｸUB" panose="020B0900000000000000" pitchFamily="50" charset="-128"/>
              </a:rPr>
              <a:t>50</a:t>
            </a:r>
            <a:r>
              <a:rPr lang="ja-JP" altLang="en-US" sz="2200" dirty="0">
                <a:latin typeface="HGP創英角ｺﾞｼｯｸUB" panose="020B0900000000000000" pitchFamily="50" charset="-128"/>
                <a:ea typeface="HGP創英角ｺﾞｼｯｸUB" panose="020B0900000000000000" pitchFamily="50" charset="-128"/>
              </a:rPr>
              <a:t>～</a:t>
            </a:r>
            <a:r>
              <a:rPr lang="en-US" altLang="ja-JP" sz="2200" dirty="0">
                <a:latin typeface="HGP創英角ｺﾞｼｯｸUB" panose="020B0900000000000000" pitchFamily="50" charset="-128"/>
                <a:ea typeface="HGP創英角ｺﾞｼｯｸUB" panose="020B0900000000000000" pitchFamily="50" charset="-128"/>
              </a:rPr>
              <a:t>200</a:t>
            </a:r>
            <a:r>
              <a:rPr lang="ja-JP" altLang="en-US" sz="2200" dirty="0">
                <a:latin typeface="HGP創英角ｺﾞｼｯｸUB" panose="020B0900000000000000" pitchFamily="50" charset="-128"/>
                <a:ea typeface="HGP創英角ｺﾞｼｯｸUB" panose="020B0900000000000000" pitchFamily="50" charset="-128"/>
              </a:rPr>
              <a:t>）範囲に含まれており、医療提供実績が</a:t>
            </a:r>
            <a:endParaRPr lang="en-US" altLang="ja-JP" sz="2200" dirty="0">
              <a:latin typeface="HGP創英角ｺﾞｼｯｸUB" panose="020B0900000000000000" pitchFamily="50" charset="-128"/>
              <a:ea typeface="HGP創英角ｺﾞｼｯｸUB" panose="020B0900000000000000" pitchFamily="50" charset="-128"/>
            </a:endParaRPr>
          </a:p>
          <a:p>
            <a:pPr algn="l"/>
            <a:r>
              <a:rPr lang="ja-JP" altLang="en-US" sz="2200" dirty="0">
                <a:latin typeface="HGP創英角ｺﾞｼｯｸUB" panose="020B0900000000000000" pitchFamily="50" charset="-128"/>
                <a:ea typeface="HGP創英角ｺﾞｼｯｸUB" panose="020B0900000000000000" pitchFamily="50" charset="-128"/>
              </a:rPr>
              <a:t>極端に</a:t>
            </a:r>
            <a:r>
              <a:rPr lang="ja-JP" altLang="en-US" sz="2200" dirty="0" smtClean="0">
                <a:latin typeface="HGP創英角ｺﾞｼｯｸUB" panose="020B0900000000000000" pitchFamily="50" charset="-128"/>
                <a:ea typeface="HGP創英角ｺﾞｼｯｸUB" panose="020B0900000000000000" pitchFamily="50" charset="-128"/>
              </a:rPr>
              <a:t>低い疾患は</a:t>
            </a:r>
            <a:r>
              <a:rPr lang="ja-JP" altLang="en-US" sz="2200" dirty="0">
                <a:latin typeface="HGP創英角ｺﾞｼｯｸUB" panose="020B0900000000000000" pitchFamily="50" charset="-128"/>
                <a:ea typeface="HGP創英角ｺﾞｼｯｸUB" panose="020B0900000000000000" pitchFamily="50" charset="-128"/>
              </a:rPr>
              <a:t>見受けられない</a:t>
            </a:r>
            <a:endParaRPr lang="en-US" altLang="ja-JP" sz="2200" dirty="0">
              <a:latin typeface="HGP創英角ｺﾞｼｯｸUB" panose="020B0900000000000000" pitchFamily="50" charset="-128"/>
              <a:ea typeface="HGP創英角ｺﾞｼｯｸUB" panose="020B0900000000000000" pitchFamily="50" charset="-128"/>
            </a:endParaRPr>
          </a:p>
        </p:txBody>
      </p:sp>
      <p:sp>
        <p:nvSpPr>
          <p:cNvPr id="9" name="Oval 64">
            <a:hlinkClick r:id="rId4" action="ppaction://hlinksldjump"/>
            <a:extLst>
              <a:ext uri="{FF2B5EF4-FFF2-40B4-BE49-F238E27FC236}">
                <a16:creationId xmlns:a16="http://schemas.microsoft.com/office/drawing/2014/main" xmlns="" id="{2865890E-81EE-482A-8BAC-0CEA60EEBBA9}"/>
              </a:ext>
            </a:extLst>
          </p:cNvPr>
          <p:cNvSpPr>
            <a:spLocks noChangeAspect="1"/>
          </p:cNvSpPr>
          <p:nvPr/>
        </p:nvSpPr>
        <p:spPr>
          <a:xfrm>
            <a:off x="89662" y="36273"/>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11" name="タイトル 1">
            <a:extLst>
              <a:ext uri="{FF2B5EF4-FFF2-40B4-BE49-F238E27FC236}">
                <a16:creationId xmlns:a16="http://schemas.microsoft.com/office/drawing/2014/main" xmlns="" id="{30BE5A27-A407-4A14-A9BE-5866682C3C6B}"/>
              </a:ext>
            </a:extLst>
          </p:cNvPr>
          <p:cNvSpPr txBox="1">
            <a:spLocks/>
          </p:cNvSpPr>
          <p:nvPr/>
        </p:nvSpPr>
        <p:spPr>
          <a:xfrm>
            <a:off x="145072" y="36273"/>
            <a:ext cx="9251463"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smtClean="0">
                <a:solidFill>
                  <a:schemeClr val="bg1"/>
                </a:solidFill>
                <a:latin typeface="HGP創英角ｺﾞｼｯｸUB" panose="020B0900000000000000" pitchFamily="50" charset="-128"/>
                <a:ea typeface="HGP創英角ｺﾞｼｯｸUB" panose="020B0900000000000000" pitchFamily="50" charset="-128"/>
              </a:rPr>
              <a:t>2</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高度</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急性期から急性期</a:t>
            </a:r>
            <a:r>
              <a:rPr lang="ja-JP" altLang="en-US" sz="16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（急性期一般）</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の</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概要</a:t>
            </a:r>
            <a:r>
              <a:rPr lang="en-US" altLang="ja-JP" sz="18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(2)</a:t>
            </a:r>
            <a:r>
              <a:rPr lang="ja-JP" altLang="en-US" sz="18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患者受療・医療提供</a:t>
            </a:r>
            <a:r>
              <a:rPr lang="ja-JP" altLang="en-US" sz="18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状況</a:t>
            </a:r>
            <a:r>
              <a:rPr lang="en-US" altLang="ja-JP" sz="18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(NDB)</a:t>
            </a:r>
            <a:r>
              <a:rPr lang="ja-JP" altLang="en-US" sz="18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④</a:t>
            </a:r>
            <a:endParaRPr lang="ja-JP" altLang="en-US" sz="18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p:txBody>
      </p:sp>
      <p:sp>
        <p:nvSpPr>
          <p:cNvPr id="12" name="テキスト ボックス 3"/>
          <p:cNvSpPr txBox="1">
            <a:spLocks noChangeArrowheads="1"/>
          </p:cNvSpPr>
          <p:nvPr/>
        </p:nvSpPr>
        <p:spPr bwMode="auto">
          <a:xfrm>
            <a:off x="370264" y="1689988"/>
            <a:ext cx="290559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r>
              <a:rPr lang="ja-JP" altLang="en-US" dirty="0" smtClean="0">
                <a:latin typeface="HGP創英角ｺﾞｼｯｸUB" panose="020B0900000000000000" pitchFamily="50" charset="-128"/>
                <a:ea typeface="HGP創英角ｺﾞｼｯｸUB" panose="020B0900000000000000" pitchFamily="50" charset="-128"/>
              </a:rPr>
              <a:t>（</a:t>
            </a:r>
            <a:r>
              <a:rPr lang="ja-JP" altLang="en-US" dirty="0">
                <a:latin typeface="HGP創英角ｺﾞｼｯｸUB" panose="020B0900000000000000" pitchFamily="50" charset="-128"/>
                <a:ea typeface="HGP創英角ｺﾞｼｯｸUB" panose="020B0900000000000000" pitchFamily="50" charset="-128"/>
              </a:rPr>
              <a:t>２</a:t>
            </a:r>
            <a:r>
              <a:rPr lang="ja-JP" altLang="en-US" dirty="0" smtClean="0">
                <a:latin typeface="HGP創英角ｺﾞｼｯｸUB" panose="020B0900000000000000" pitchFamily="50" charset="-128"/>
                <a:ea typeface="HGP創英角ｺﾞｼｯｸUB" panose="020B0900000000000000" pitchFamily="50" charset="-128"/>
              </a:rPr>
              <a:t>）</a:t>
            </a:r>
            <a:r>
              <a:rPr lang="ja-JP" altLang="en-US" dirty="0">
                <a:latin typeface="HGP創英角ｺﾞｼｯｸUB" panose="020B0900000000000000" pitchFamily="50" charset="-128"/>
                <a:ea typeface="HGP創英角ｺﾞｼｯｸUB" panose="020B0900000000000000" pitchFamily="50" charset="-128"/>
              </a:rPr>
              <a:t>医療提供</a:t>
            </a:r>
            <a:r>
              <a:rPr lang="ja-JP" altLang="en-US" dirty="0" smtClean="0">
                <a:latin typeface="HGP創英角ｺﾞｼｯｸUB" panose="020B0900000000000000" pitchFamily="50" charset="-128"/>
                <a:ea typeface="HGP創英角ｺﾞｼｯｸUB" panose="020B0900000000000000" pitchFamily="50" charset="-128"/>
              </a:rPr>
              <a:t>状況</a:t>
            </a:r>
            <a:r>
              <a:rPr lang="en-US" altLang="ja-JP" dirty="0" smtClean="0">
                <a:latin typeface="HGP創英角ｺﾞｼｯｸUB" panose="020B0900000000000000" pitchFamily="50" charset="-128"/>
                <a:ea typeface="HGP創英角ｺﾞｼｯｸUB" panose="020B0900000000000000" pitchFamily="50" charset="-128"/>
              </a:rPr>
              <a:t>(SCR)</a:t>
            </a:r>
            <a:endParaRPr lang="en-US" altLang="ja-JP" dirty="0">
              <a:latin typeface="HGP創英角ｺﾞｼｯｸUB" panose="020B0900000000000000" pitchFamily="50" charset="-128"/>
              <a:ea typeface="HGP創英角ｺﾞｼｯｸUB" panose="020B0900000000000000" pitchFamily="50" charset="-128"/>
            </a:endParaRPr>
          </a:p>
        </p:txBody>
      </p:sp>
      <p:sp>
        <p:nvSpPr>
          <p:cNvPr id="2" name="角丸四角形 1"/>
          <p:cNvSpPr/>
          <p:nvPr/>
        </p:nvSpPr>
        <p:spPr>
          <a:xfrm>
            <a:off x="4770803" y="2204865"/>
            <a:ext cx="3185573" cy="3552082"/>
          </a:xfrm>
          <a:prstGeom prst="roundRect">
            <a:avLst>
              <a:gd name="adj" fmla="val 8059"/>
            </a:avLst>
          </a:prstGeom>
          <a:noFill/>
          <a:ln/>
          <a:effectLst>
            <a:glow rad="139700">
              <a:schemeClr val="accent1">
                <a:satMod val="175000"/>
                <a:alpha val="40000"/>
              </a:schemeClr>
            </a:glow>
          </a:effectLst>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cxnSp>
        <p:nvCxnSpPr>
          <p:cNvPr id="5" name="直線コネクタ 4"/>
          <p:cNvCxnSpPr/>
          <p:nvPr/>
        </p:nvCxnSpPr>
        <p:spPr>
          <a:xfrm>
            <a:off x="5831480" y="2059320"/>
            <a:ext cx="0" cy="3889959"/>
          </a:xfrm>
          <a:prstGeom prst="line">
            <a:avLst/>
          </a:prstGeom>
          <a:ln w="76200">
            <a:solidFill>
              <a:srgbClr val="FF0000"/>
            </a:solidFill>
            <a:prstDash val="sysDot"/>
          </a:ln>
        </p:spPr>
        <p:style>
          <a:lnRef idx="1">
            <a:schemeClr val="accent1"/>
          </a:lnRef>
          <a:fillRef idx="0">
            <a:schemeClr val="accent1"/>
          </a:fillRef>
          <a:effectRef idx="0">
            <a:schemeClr val="accent1"/>
          </a:effectRef>
          <a:fontRef idx="minor">
            <a:schemeClr val="tx1"/>
          </a:fontRef>
        </p:style>
      </p:cxnSp>
      <p:sp>
        <p:nvSpPr>
          <p:cNvPr id="17" name="テキスト ボックス 10">
            <a:extLst>
              <a:ext uri="{FF2B5EF4-FFF2-40B4-BE49-F238E27FC236}">
                <a16:creationId xmlns:a16="http://schemas.microsoft.com/office/drawing/2014/main" xmlns="" id="{8957656B-6DE6-44E0-85D6-7CF39E5B6647}"/>
              </a:ext>
            </a:extLst>
          </p:cNvPr>
          <p:cNvSpPr txBox="1"/>
          <p:nvPr/>
        </p:nvSpPr>
        <p:spPr>
          <a:xfrm>
            <a:off x="4052653" y="6237312"/>
            <a:ext cx="4852610"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p>
            <a:pPr algn="just">
              <a:spcAft>
                <a:spcPts val="0"/>
              </a:spcAft>
            </a:pPr>
            <a:r>
              <a:rPr lang="ja-JP" altLang="en-US" sz="1200" kern="100" dirty="0">
                <a:latin typeface="Meiryo UI" panose="020B0604030504040204" pitchFamily="50" charset="-128"/>
                <a:ea typeface="Meiryo UI" panose="020B0604030504040204" pitchFamily="50" charset="-128"/>
                <a:cs typeface="Times New Roman"/>
              </a:rPr>
              <a:t>参照</a:t>
            </a:r>
            <a:r>
              <a:rPr lang="ja-JP" altLang="en-US" sz="1200" kern="100" dirty="0" smtClean="0">
                <a:effectLst/>
                <a:latin typeface="Meiryo UI" panose="020B0604030504040204" pitchFamily="50" charset="-128"/>
                <a:ea typeface="Meiryo UI" panose="020B0604030504040204" pitchFamily="50" charset="-128"/>
                <a:cs typeface="Times New Roman"/>
              </a:rPr>
              <a:t>：</a:t>
            </a:r>
            <a:r>
              <a:rPr lang="en-US" altLang="ja-JP" sz="1200" kern="100" dirty="0">
                <a:latin typeface="Meiryo UI" panose="020B0604030504040204" pitchFamily="50" charset="-128"/>
                <a:ea typeface="Meiryo UI" panose="020B0604030504040204" pitchFamily="50" charset="-128"/>
                <a:cs typeface="Times New Roman"/>
              </a:rPr>
              <a:t>【</a:t>
            </a:r>
            <a:r>
              <a:rPr lang="ja-JP" altLang="en-US" sz="1200" kern="100" dirty="0">
                <a:latin typeface="Meiryo UI" panose="020B0604030504040204" pitchFamily="50" charset="-128"/>
                <a:ea typeface="Meiryo UI" panose="020B0604030504040204" pitchFamily="50" charset="-128"/>
                <a:cs typeface="Times New Roman"/>
              </a:rPr>
              <a:t>資料</a:t>
            </a:r>
            <a:r>
              <a:rPr lang="en-US" altLang="ja-JP" sz="1200" kern="100" dirty="0">
                <a:latin typeface="Meiryo UI" panose="020B0604030504040204" pitchFamily="50" charset="-128"/>
                <a:ea typeface="Meiryo UI" panose="020B0604030504040204" pitchFamily="50" charset="-128"/>
                <a:cs typeface="Times New Roman"/>
              </a:rPr>
              <a:t>2-5</a:t>
            </a:r>
            <a:r>
              <a:rPr lang="en-US" altLang="ja-JP" sz="1200" kern="100" dirty="0" smtClean="0">
                <a:latin typeface="Meiryo UI" panose="020B0604030504040204" pitchFamily="50" charset="-128"/>
                <a:ea typeface="Meiryo UI" panose="020B0604030504040204" pitchFamily="50" charset="-128"/>
                <a:cs typeface="Times New Roman"/>
              </a:rPr>
              <a:t>】</a:t>
            </a:r>
            <a:r>
              <a:rPr lang="ja-JP" altLang="en-US" sz="1200" kern="100" dirty="0" smtClean="0">
                <a:latin typeface="Meiryo UI" panose="020B0604030504040204" pitchFamily="50" charset="-128"/>
                <a:ea typeface="Meiryo UI" panose="020B0604030504040204" pitchFamily="50" charset="-128"/>
                <a:cs typeface="Times New Roman"/>
              </a:rPr>
              <a:t>堺市二次</a:t>
            </a:r>
            <a:r>
              <a:rPr lang="ja-JP" altLang="en-US" sz="1200" kern="100" dirty="0">
                <a:latin typeface="Meiryo UI" panose="020B0604030504040204" pitchFamily="50" charset="-128"/>
                <a:ea typeface="Meiryo UI" panose="020B0604030504040204" pitchFamily="50" charset="-128"/>
                <a:cs typeface="Times New Roman"/>
              </a:rPr>
              <a:t>医療圏における医療提供状況（</a:t>
            </a:r>
            <a:r>
              <a:rPr lang="en-US" altLang="ja-JP" sz="1200" kern="100" dirty="0">
                <a:latin typeface="Meiryo UI" panose="020B0604030504040204" pitchFamily="50" charset="-128"/>
                <a:ea typeface="Meiryo UI" panose="020B0604030504040204" pitchFamily="50" charset="-128"/>
                <a:cs typeface="Times New Roman"/>
              </a:rPr>
              <a:t>NDB</a:t>
            </a:r>
            <a:r>
              <a:rPr lang="ja-JP" altLang="en-US" sz="1200" kern="100" dirty="0">
                <a:latin typeface="Meiryo UI" panose="020B0604030504040204" pitchFamily="50" charset="-128"/>
                <a:ea typeface="Meiryo UI" panose="020B0604030504040204" pitchFamily="50" charset="-128"/>
                <a:cs typeface="Times New Roman"/>
              </a:rPr>
              <a:t>データ）</a:t>
            </a:r>
          </a:p>
        </p:txBody>
      </p:sp>
    </p:spTree>
    <p:extLst>
      <p:ext uri="{BB962C8B-B14F-4D97-AF65-F5344CB8AC3E}">
        <p14:creationId xmlns:p14="http://schemas.microsoft.com/office/powerpoint/2010/main" val="17526303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1"/>
          <p:cNvSpPr>
            <a:spLocks noChangeArrowheads="1"/>
          </p:cNvSpPr>
          <p:nvPr/>
        </p:nvSpPr>
        <p:spPr bwMode="auto">
          <a:xfrm>
            <a:off x="243707" y="110407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 name="Rectangle 21"/>
          <p:cNvSpPr>
            <a:spLocks noChangeArrowheads="1"/>
          </p:cNvSpPr>
          <p:nvPr/>
        </p:nvSpPr>
        <p:spPr bwMode="auto">
          <a:xfrm>
            <a:off x="0" y="54868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 name="スライド番号プレースホルダー 2"/>
          <p:cNvSpPr>
            <a:spLocks noGrp="1"/>
          </p:cNvSpPr>
          <p:nvPr>
            <p:ph type="sldNum" sz="quarter" idx="12"/>
          </p:nvPr>
        </p:nvSpPr>
        <p:spPr>
          <a:xfrm>
            <a:off x="6992389" y="6492875"/>
            <a:ext cx="2133600" cy="365125"/>
          </a:xfrm>
        </p:spPr>
        <p:txBody>
          <a:bodyPr/>
          <a:lstStyle/>
          <a:p>
            <a:fld id="{A9848611-8FAA-4BFC-BAAD-33CAF1A3E273}" type="slidenum">
              <a:rPr kumimoji="1" lang="ja-JP" altLang="en-US" sz="1800" smtClean="0">
                <a:solidFill>
                  <a:schemeClr val="tx1"/>
                </a:solidFill>
              </a:rPr>
              <a:t>13</a:t>
            </a:fld>
            <a:endParaRPr kumimoji="1" lang="ja-JP" altLang="en-US" sz="1800" dirty="0">
              <a:solidFill>
                <a:schemeClr val="tx1"/>
              </a:solidFill>
            </a:endParaRPr>
          </a:p>
        </p:txBody>
      </p:sp>
      <p:sp>
        <p:nvSpPr>
          <p:cNvPr id="7" name="タイトル 1">
            <a:extLst>
              <a:ext uri="{FF2B5EF4-FFF2-40B4-BE49-F238E27FC236}">
                <a16:creationId xmlns:a16="http://schemas.microsoft.com/office/drawing/2014/main" xmlns="" id="{77D78C8B-7190-4F9F-BF24-FAD4DFE9F181}"/>
              </a:ext>
            </a:extLst>
          </p:cNvPr>
          <p:cNvSpPr txBox="1">
            <a:spLocks/>
          </p:cNvSpPr>
          <p:nvPr/>
        </p:nvSpPr>
        <p:spPr>
          <a:xfrm>
            <a:off x="97083" y="538095"/>
            <a:ext cx="9059922" cy="935314"/>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200" dirty="0" smtClean="0">
                <a:latin typeface="HGP創英角ｺﾞｼｯｸUB" panose="020B0900000000000000" pitchFamily="50" charset="-128"/>
                <a:ea typeface="HGP創英角ｺﾞｼｯｸUB" panose="020B0900000000000000" pitchFamily="50" charset="-128"/>
              </a:rPr>
              <a:t>部位別の診療実績から、多くの部位において需要は増加傾向、もしくは　　　横ばいの状態で推移している</a:t>
            </a:r>
            <a:endParaRPr lang="en-US" altLang="ja-JP" sz="2200" dirty="0">
              <a:latin typeface="HGP創英角ｺﾞｼｯｸUB" panose="020B0900000000000000" pitchFamily="50" charset="-128"/>
              <a:ea typeface="HGP創英角ｺﾞｼｯｸUB" panose="020B0900000000000000" pitchFamily="50" charset="-128"/>
            </a:endParaRPr>
          </a:p>
        </p:txBody>
      </p:sp>
      <p:sp>
        <p:nvSpPr>
          <p:cNvPr id="11" name="Oval 64">
            <a:hlinkClick r:id="rId3" action="ppaction://hlinksldjump"/>
            <a:extLst>
              <a:ext uri="{FF2B5EF4-FFF2-40B4-BE49-F238E27FC236}">
                <a16:creationId xmlns:a16="http://schemas.microsoft.com/office/drawing/2014/main" xmlns="" id="{2865890E-81EE-482A-8BAC-0CEA60EEBBA9}"/>
              </a:ext>
            </a:extLst>
          </p:cNvPr>
          <p:cNvSpPr>
            <a:spLocks noChangeAspect="1"/>
          </p:cNvSpPr>
          <p:nvPr/>
        </p:nvSpPr>
        <p:spPr>
          <a:xfrm>
            <a:off x="89662" y="36273"/>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12" name="タイトル 1">
            <a:extLst>
              <a:ext uri="{FF2B5EF4-FFF2-40B4-BE49-F238E27FC236}">
                <a16:creationId xmlns:a16="http://schemas.microsoft.com/office/drawing/2014/main" xmlns="" id="{30BE5A27-A407-4A14-A9BE-5866682C3C6B}"/>
              </a:ext>
            </a:extLst>
          </p:cNvPr>
          <p:cNvSpPr txBox="1">
            <a:spLocks/>
          </p:cNvSpPr>
          <p:nvPr/>
        </p:nvSpPr>
        <p:spPr>
          <a:xfrm>
            <a:off x="145072" y="36273"/>
            <a:ext cx="9539495"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smtClean="0">
                <a:solidFill>
                  <a:schemeClr val="bg1"/>
                </a:solidFill>
                <a:latin typeface="HGP創英角ｺﾞｼｯｸUB" panose="020B0900000000000000" pitchFamily="50" charset="-128"/>
                <a:ea typeface="HGP創英角ｺﾞｼｯｸUB" panose="020B0900000000000000" pitchFamily="50" charset="-128"/>
              </a:rPr>
              <a:t>2</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高度</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急性期から急性期</a:t>
            </a:r>
            <a:r>
              <a:rPr lang="ja-JP" altLang="en-US" sz="16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（急性期一般）</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の</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概要</a:t>
            </a:r>
            <a:r>
              <a:rPr lang="en-US" altLang="ja-JP" sz="20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(3)MDC</a:t>
            </a:r>
            <a:r>
              <a:rPr lang="ja-JP" altLang="en-US" sz="20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別診療実績の推移（</a:t>
            </a:r>
            <a:r>
              <a:rPr lang="en-US" altLang="ja-JP" sz="20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DPC</a:t>
            </a:r>
            <a:r>
              <a:rPr lang="ja-JP" altLang="en-US" sz="20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a:t>
            </a:r>
          </a:p>
          <a:p>
            <a:pPr algn="l"/>
            <a:endParaRPr lang="ja-JP" altLang="en-US" sz="24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p:txBody>
      </p:sp>
      <p:sp>
        <p:nvSpPr>
          <p:cNvPr id="13" name="テキスト ボックス 10">
            <a:extLst>
              <a:ext uri="{FF2B5EF4-FFF2-40B4-BE49-F238E27FC236}">
                <a16:creationId xmlns="" xmlns:a16="http://schemas.microsoft.com/office/drawing/2014/main" id="{8957656B-6DE6-44E0-85D6-7CF39E5B6647}"/>
              </a:ext>
            </a:extLst>
          </p:cNvPr>
          <p:cNvSpPr txBox="1"/>
          <p:nvPr/>
        </p:nvSpPr>
        <p:spPr>
          <a:xfrm>
            <a:off x="441408" y="2070720"/>
            <a:ext cx="2132315"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p>
            <a:pPr algn="just">
              <a:spcAft>
                <a:spcPts val="0"/>
              </a:spcAft>
            </a:pPr>
            <a:r>
              <a:rPr lang="ja-JP" altLang="en-US" sz="1400" dirty="0" smtClean="0">
                <a:solidFill>
                  <a:schemeClr val="accent1">
                    <a:lumMod val="75000"/>
                  </a:schemeClr>
                </a:solidFill>
              </a:rPr>
              <a:t>●</a:t>
            </a:r>
            <a:r>
              <a:rPr lang="ja-JP" altLang="en-US" sz="1400" kern="100" dirty="0" smtClean="0">
                <a:latin typeface="Meiryo UI" panose="020B0604030504040204" pitchFamily="50" charset="-128"/>
                <a:ea typeface="Meiryo UI" panose="020B0604030504040204" pitchFamily="50" charset="-128"/>
                <a:cs typeface="Times New Roman"/>
              </a:rPr>
              <a:t>診療実績</a:t>
            </a:r>
            <a:r>
              <a:rPr lang="en-US" altLang="ja-JP" sz="1400" kern="100" dirty="0" smtClean="0">
                <a:latin typeface="Meiryo UI" panose="020B0604030504040204" pitchFamily="50" charset="-128"/>
                <a:ea typeface="Meiryo UI" panose="020B0604030504040204" pitchFamily="50" charset="-128"/>
                <a:cs typeface="Times New Roman"/>
              </a:rPr>
              <a:t>2,500</a:t>
            </a:r>
            <a:r>
              <a:rPr lang="ja-JP" altLang="en-US" sz="1400" kern="100" dirty="0" smtClean="0">
                <a:latin typeface="Meiryo UI" panose="020B0604030504040204" pitchFamily="50" charset="-128"/>
                <a:ea typeface="Meiryo UI" panose="020B0604030504040204" pitchFamily="50" charset="-128"/>
                <a:cs typeface="Times New Roman"/>
              </a:rPr>
              <a:t>件以上</a:t>
            </a:r>
            <a:endParaRPr lang="ja-JP" sz="1400" kern="100" dirty="0">
              <a:effectLst/>
              <a:latin typeface="Meiryo UI" panose="020B0604030504040204" pitchFamily="50" charset="-128"/>
              <a:ea typeface="Meiryo UI" panose="020B0604030504040204" pitchFamily="50" charset="-128"/>
              <a:cs typeface="Times New Roman"/>
            </a:endParaRPr>
          </a:p>
        </p:txBody>
      </p:sp>
      <p:sp>
        <p:nvSpPr>
          <p:cNvPr id="14" name="テキスト ボックス 10">
            <a:extLst>
              <a:ext uri="{FF2B5EF4-FFF2-40B4-BE49-F238E27FC236}">
                <a16:creationId xmlns="" xmlns:a16="http://schemas.microsoft.com/office/drawing/2014/main" id="{8957656B-6DE6-44E0-85D6-7CF39E5B6647}"/>
              </a:ext>
            </a:extLst>
          </p:cNvPr>
          <p:cNvSpPr txBox="1"/>
          <p:nvPr/>
        </p:nvSpPr>
        <p:spPr>
          <a:xfrm>
            <a:off x="4807712" y="2120840"/>
            <a:ext cx="2470548"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p>
            <a:pPr algn="just">
              <a:spcAft>
                <a:spcPts val="0"/>
              </a:spcAft>
            </a:pPr>
            <a:r>
              <a:rPr lang="ja-JP" altLang="en-US" sz="1400" dirty="0" smtClean="0">
                <a:solidFill>
                  <a:schemeClr val="accent1">
                    <a:lumMod val="75000"/>
                  </a:schemeClr>
                </a:solidFill>
              </a:rPr>
              <a:t>●</a:t>
            </a:r>
            <a:r>
              <a:rPr lang="ja-JP" altLang="en-US" sz="1400" kern="100" dirty="0" smtClean="0">
                <a:latin typeface="Meiryo UI" panose="020B0604030504040204" pitchFamily="50" charset="-128"/>
                <a:ea typeface="Meiryo UI" panose="020B0604030504040204" pitchFamily="50" charset="-128"/>
                <a:cs typeface="Times New Roman"/>
              </a:rPr>
              <a:t>診療実績概ね</a:t>
            </a:r>
            <a:r>
              <a:rPr lang="en-US" altLang="ja-JP" sz="1400" kern="100" dirty="0" smtClean="0">
                <a:latin typeface="Meiryo UI" panose="020B0604030504040204" pitchFamily="50" charset="-128"/>
                <a:ea typeface="Meiryo UI" panose="020B0604030504040204" pitchFamily="50" charset="-128"/>
                <a:cs typeface="Times New Roman"/>
              </a:rPr>
              <a:t>2,500</a:t>
            </a:r>
            <a:r>
              <a:rPr lang="ja-JP" altLang="en-US" sz="1400" kern="100" dirty="0" smtClean="0">
                <a:latin typeface="Meiryo UI" panose="020B0604030504040204" pitchFamily="50" charset="-128"/>
                <a:ea typeface="Meiryo UI" panose="020B0604030504040204" pitchFamily="50" charset="-128"/>
                <a:cs typeface="Times New Roman"/>
              </a:rPr>
              <a:t>件未満</a:t>
            </a:r>
            <a:endParaRPr lang="ja-JP" sz="1400" kern="100" dirty="0">
              <a:effectLst/>
              <a:latin typeface="Meiryo UI" panose="020B0604030504040204" pitchFamily="50" charset="-128"/>
              <a:ea typeface="Meiryo UI" panose="020B0604030504040204" pitchFamily="50" charset="-128"/>
              <a:cs typeface="Times New Roman"/>
            </a:endParaRPr>
          </a:p>
        </p:txBody>
      </p:sp>
      <p:sp>
        <p:nvSpPr>
          <p:cNvPr id="17" name="テキスト ボックス 10">
            <a:extLst>
              <a:ext uri="{FF2B5EF4-FFF2-40B4-BE49-F238E27FC236}">
                <a16:creationId xmlns:a16="http://schemas.microsoft.com/office/drawing/2014/main" xmlns="" id="{8957656B-6DE6-44E0-85D6-7CF39E5B6647}"/>
              </a:ext>
            </a:extLst>
          </p:cNvPr>
          <p:cNvSpPr txBox="1"/>
          <p:nvPr/>
        </p:nvSpPr>
        <p:spPr>
          <a:xfrm>
            <a:off x="3586320" y="6039010"/>
            <a:ext cx="5505033"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p>
            <a:pPr algn="just">
              <a:spcAft>
                <a:spcPts val="0"/>
              </a:spcAft>
            </a:pPr>
            <a:r>
              <a:rPr lang="ja-JP" altLang="en-US" sz="1200" kern="100" dirty="0">
                <a:latin typeface="Meiryo UI" panose="020B0604030504040204" pitchFamily="50" charset="-128"/>
                <a:ea typeface="Meiryo UI" panose="020B0604030504040204" pitchFamily="50" charset="-128"/>
                <a:cs typeface="Times New Roman"/>
              </a:rPr>
              <a:t>参照</a:t>
            </a:r>
            <a:r>
              <a:rPr lang="ja-JP" altLang="en-US" sz="1200" kern="100" dirty="0" smtClean="0">
                <a:effectLst/>
                <a:latin typeface="Meiryo UI" panose="020B0604030504040204" pitchFamily="50" charset="-128"/>
                <a:ea typeface="Meiryo UI" panose="020B0604030504040204" pitchFamily="50" charset="-128"/>
                <a:cs typeface="Times New Roman"/>
              </a:rPr>
              <a:t>：</a:t>
            </a:r>
            <a:r>
              <a:rPr lang="en-US" altLang="ja-JP" sz="1200" kern="100" dirty="0">
                <a:latin typeface="Meiryo UI" panose="020B0604030504040204" pitchFamily="50" charset="-128"/>
                <a:ea typeface="Meiryo UI" panose="020B0604030504040204" pitchFamily="50" charset="-128"/>
                <a:cs typeface="Times New Roman"/>
              </a:rPr>
              <a:t>【</a:t>
            </a:r>
            <a:r>
              <a:rPr lang="ja-JP" altLang="en-US" sz="1200" kern="100" dirty="0">
                <a:latin typeface="Meiryo UI" panose="020B0604030504040204" pitchFamily="50" charset="-128"/>
                <a:ea typeface="Meiryo UI" panose="020B0604030504040204" pitchFamily="50" charset="-128"/>
                <a:cs typeface="Times New Roman"/>
              </a:rPr>
              <a:t>資料</a:t>
            </a:r>
            <a:r>
              <a:rPr lang="en-US" altLang="ja-JP" sz="1200" kern="100" dirty="0">
                <a:latin typeface="Meiryo UI" panose="020B0604030504040204" pitchFamily="50" charset="-128"/>
                <a:ea typeface="Meiryo UI" panose="020B0604030504040204" pitchFamily="50" charset="-128"/>
                <a:cs typeface="Times New Roman"/>
              </a:rPr>
              <a:t>2-6】DPC</a:t>
            </a:r>
            <a:r>
              <a:rPr lang="ja-JP" altLang="en-US" sz="1200" kern="100" dirty="0">
                <a:latin typeface="Meiryo UI" panose="020B0604030504040204" pitchFamily="50" charset="-128"/>
                <a:ea typeface="Meiryo UI" panose="020B0604030504040204" pitchFamily="50" charset="-128"/>
                <a:cs typeface="Times New Roman"/>
              </a:rPr>
              <a:t>参加病院</a:t>
            </a:r>
            <a:r>
              <a:rPr lang="ja-JP" altLang="en-US" sz="1200" kern="100" dirty="0" smtClean="0">
                <a:latin typeface="Meiryo UI" panose="020B0604030504040204" pitchFamily="50" charset="-128"/>
                <a:ea typeface="Meiryo UI" panose="020B0604030504040204" pitchFamily="50" charset="-128"/>
                <a:cs typeface="Times New Roman"/>
              </a:rPr>
              <a:t>と堺市二次</a:t>
            </a:r>
            <a:r>
              <a:rPr lang="ja-JP" altLang="en-US" sz="1200" kern="100" dirty="0">
                <a:latin typeface="Meiryo UI" panose="020B0604030504040204" pitchFamily="50" charset="-128"/>
                <a:ea typeface="Meiryo UI" panose="020B0604030504040204" pitchFamily="50" charset="-128"/>
                <a:cs typeface="Times New Roman"/>
              </a:rPr>
              <a:t>医療圏における</a:t>
            </a:r>
            <a:r>
              <a:rPr lang="en-US" altLang="ja-JP" sz="1200" kern="100" dirty="0">
                <a:latin typeface="Meiryo UI" panose="020B0604030504040204" pitchFamily="50" charset="-128"/>
                <a:ea typeface="Meiryo UI" panose="020B0604030504040204" pitchFamily="50" charset="-128"/>
                <a:cs typeface="Times New Roman"/>
              </a:rPr>
              <a:t>MDC</a:t>
            </a:r>
            <a:r>
              <a:rPr lang="ja-JP" altLang="en-US" sz="1200" kern="100" dirty="0">
                <a:latin typeface="Meiryo UI" panose="020B0604030504040204" pitchFamily="50" charset="-128"/>
                <a:ea typeface="Meiryo UI" panose="020B0604030504040204" pitchFamily="50" charset="-128"/>
                <a:cs typeface="Times New Roman"/>
              </a:rPr>
              <a:t>別診療実績の推移</a:t>
            </a:r>
          </a:p>
        </p:txBody>
      </p:sp>
      <p:pic>
        <p:nvPicPr>
          <p:cNvPr id="307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9662" y="2494074"/>
            <a:ext cx="4718050" cy="2846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0" y="2638090"/>
            <a:ext cx="4479335" cy="27023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101503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1"/>
          <p:cNvSpPr>
            <a:spLocks noChangeArrowheads="1"/>
          </p:cNvSpPr>
          <p:nvPr/>
        </p:nvSpPr>
        <p:spPr bwMode="auto">
          <a:xfrm>
            <a:off x="243707" y="110407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 name="Rectangle 21"/>
          <p:cNvSpPr>
            <a:spLocks noChangeArrowheads="1"/>
          </p:cNvSpPr>
          <p:nvPr/>
        </p:nvSpPr>
        <p:spPr bwMode="auto">
          <a:xfrm>
            <a:off x="0" y="54868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 name="Oval 64">
            <a:hlinkClick r:id="rId3" action="ppaction://hlinksldjump"/>
            <a:extLst>
              <a:ext uri="{FF2B5EF4-FFF2-40B4-BE49-F238E27FC236}">
                <a16:creationId xmlns:a16="http://schemas.microsoft.com/office/drawing/2014/main" xmlns="" id="{2865890E-81EE-482A-8BAC-0CEA60EEBBA9}"/>
              </a:ext>
            </a:extLst>
          </p:cNvPr>
          <p:cNvSpPr>
            <a:spLocks noChangeAspect="1"/>
          </p:cNvSpPr>
          <p:nvPr/>
        </p:nvSpPr>
        <p:spPr>
          <a:xfrm>
            <a:off x="89662" y="36273"/>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11" name="タイトル 1">
            <a:extLst>
              <a:ext uri="{FF2B5EF4-FFF2-40B4-BE49-F238E27FC236}">
                <a16:creationId xmlns:a16="http://schemas.microsoft.com/office/drawing/2014/main" xmlns="" id="{30BE5A27-A407-4A14-A9BE-5866682C3C6B}"/>
              </a:ext>
            </a:extLst>
          </p:cNvPr>
          <p:cNvSpPr txBox="1">
            <a:spLocks/>
          </p:cNvSpPr>
          <p:nvPr/>
        </p:nvSpPr>
        <p:spPr>
          <a:xfrm>
            <a:off x="145072" y="36273"/>
            <a:ext cx="9539495"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smtClean="0">
                <a:solidFill>
                  <a:schemeClr val="bg1"/>
                </a:solidFill>
                <a:latin typeface="HGP創英角ｺﾞｼｯｸUB" panose="020B0900000000000000" pitchFamily="50" charset="-128"/>
                <a:ea typeface="HGP創英角ｺﾞｼｯｸUB" panose="020B0900000000000000" pitchFamily="50" charset="-128"/>
              </a:rPr>
              <a:t>2</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高度</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急性期から急性期</a:t>
            </a:r>
            <a:r>
              <a:rPr lang="ja-JP" altLang="en-US" sz="16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（急性期一般）</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の</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概要 </a:t>
            </a:r>
            <a:r>
              <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(4)</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現状と課題のまとめ</a:t>
            </a:r>
          </a:p>
          <a:p>
            <a:pPr algn="l"/>
            <a:endParaRPr lang="ja-JP" altLang="en-US" sz="16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p:txBody>
      </p:sp>
      <p:sp>
        <p:nvSpPr>
          <p:cNvPr id="9" name="角丸四角形 8"/>
          <p:cNvSpPr/>
          <p:nvPr/>
        </p:nvSpPr>
        <p:spPr>
          <a:xfrm>
            <a:off x="755576" y="1503160"/>
            <a:ext cx="7776864" cy="3582024"/>
          </a:xfrm>
          <a:prstGeom prst="roundRect">
            <a:avLst>
              <a:gd name="adj" fmla="val 645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ja-JP" altLang="en-US" dirty="0" smtClean="0">
                <a:solidFill>
                  <a:schemeClr val="tx1"/>
                </a:solidFill>
                <a:latin typeface="HGP創英角ｺﾞｼｯｸUB" panose="020B0900000000000000" pitchFamily="50" charset="-128"/>
                <a:ea typeface="HGP創英角ｺﾞｼｯｸUB" panose="020B0900000000000000" pitchFamily="50" charset="-128"/>
              </a:rPr>
              <a:t>〇入院料の多くは、</a:t>
            </a:r>
            <a:endParaRPr lang="en-US" altLang="ja-JP" dirty="0" smtClean="0">
              <a:solidFill>
                <a:schemeClr val="tx1"/>
              </a:solidFill>
              <a:latin typeface="HGP創英角ｺﾞｼｯｸUB" panose="020B0900000000000000" pitchFamily="50" charset="-128"/>
              <a:ea typeface="HGP創英角ｺﾞｼｯｸUB" panose="020B0900000000000000" pitchFamily="50" charset="-128"/>
            </a:endParaRPr>
          </a:p>
          <a:p>
            <a:pPr>
              <a:lnSpc>
                <a:spcPct val="150000"/>
              </a:lnSpc>
            </a:pPr>
            <a:r>
              <a:rPr lang="ja-JP" altLang="en-US" dirty="0">
                <a:solidFill>
                  <a:schemeClr val="tx1"/>
                </a:solidFill>
                <a:latin typeface="HGP創英角ｺﾞｼｯｸUB" panose="020B0900000000000000" pitchFamily="50" charset="-128"/>
                <a:ea typeface="HGP創英角ｺﾞｼｯｸUB" panose="020B0900000000000000" pitchFamily="50" charset="-128"/>
              </a:rPr>
              <a:t>　</a:t>
            </a:r>
            <a:r>
              <a:rPr lang="ja-JP" altLang="en-US" dirty="0" smtClean="0">
                <a:solidFill>
                  <a:schemeClr val="tx1"/>
                </a:solidFill>
                <a:latin typeface="HGP創英角ｺﾞｼｯｸUB" panose="020B0900000000000000" pitchFamily="50" charset="-128"/>
                <a:ea typeface="HGP創英角ｺﾞｼｯｸUB" panose="020B0900000000000000" pitchFamily="50" charset="-128"/>
              </a:rPr>
              <a:t>　人口</a:t>
            </a:r>
            <a:r>
              <a:rPr lang="en-US" altLang="ja-JP" dirty="0" smtClean="0">
                <a:solidFill>
                  <a:schemeClr val="tx1"/>
                </a:solidFill>
                <a:latin typeface="HGP創英角ｺﾞｼｯｸUB" panose="020B0900000000000000" pitchFamily="50" charset="-128"/>
                <a:ea typeface="HGP創英角ｺﾞｼｯｸUB" panose="020B0900000000000000" pitchFamily="50" charset="-128"/>
              </a:rPr>
              <a:t>10</a:t>
            </a:r>
            <a:r>
              <a:rPr lang="ja-JP" altLang="en-US" dirty="0" smtClean="0">
                <a:solidFill>
                  <a:schemeClr val="tx1"/>
                </a:solidFill>
                <a:latin typeface="HGP創英角ｺﾞｼｯｸUB" panose="020B0900000000000000" pitchFamily="50" charset="-128"/>
                <a:ea typeface="HGP創英角ｺﾞｼｯｸUB" panose="020B0900000000000000" pitchFamily="50" charset="-128"/>
              </a:rPr>
              <a:t>万当たりの病床数について、</a:t>
            </a:r>
            <a:endParaRPr lang="en-US" altLang="ja-JP" dirty="0" smtClean="0">
              <a:solidFill>
                <a:schemeClr val="tx1"/>
              </a:solidFill>
              <a:latin typeface="HGP創英角ｺﾞｼｯｸUB" panose="020B0900000000000000" pitchFamily="50" charset="-128"/>
              <a:ea typeface="HGP創英角ｺﾞｼｯｸUB" panose="020B0900000000000000" pitchFamily="50" charset="-128"/>
            </a:endParaRPr>
          </a:p>
          <a:p>
            <a:pPr>
              <a:lnSpc>
                <a:spcPct val="150000"/>
              </a:lnSpc>
            </a:pPr>
            <a:r>
              <a:rPr lang="ja-JP" altLang="en-US" dirty="0">
                <a:solidFill>
                  <a:schemeClr val="tx1"/>
                </a:solidFill>
                <a:latin typeface="HGP創英角ｺﾞｼｯｸUB" panose="020B0900000000000000" pitchFamily="50" charset="-128"/>
                <a:ea typeface="HGP創英角ｺﾞｼｯｸUB" panose="020B0900000000000000" pitchFamily="50" charset="-128"/>
              </a:rPr>
              <a:t>　</a:t>
            </a:r>
            <a:r>
              <a:rPr lang="ja-JP" altLang="en-US" dirty="0" smtClean="0">
                <a:solidFill>
                  <a:schemeClr val="tx1"/>
                </a:solidFill>
                <a:latin typeface="HGP創英角ｺﾞｼｯｸUB" panose="020B0900000000000000" pitchFamily="50" charset="-128"/>
                <a:ea typeface="HGP創英角ｺﾞｼｯｸUB" panose="020B0900000000000000" pitchFamily="50" charset="-128"/>
              </a:rPr>
              <a:t>　府平均と同程度もしくはやや下回って</a:t>
            </a:r>
            <a:r>
              <a:rPr lang="ja-JP" altLang="en-US" dirty="0">
                <a:solidFill>
                  <a:schemeClr val="tx1"/>
                </a:solidFill>
                <a:latin typeface="HGP創英角ｺﾞｼｯｸUB" panose="020B0900000000000000" pitchFamily="50" charset="-128"/>
                <a:ea typeface="HGP創英角ｺﾞｼｯｸUB" panose="020B0900000000000000" pitchFamily="50" charset="-128"/>
              </a:rPr>
              <a:t>いる</a:t>
            </a:r>
            <a:r>
              <a:rPr lang="ja-JP" altLang="en-US" dirty="0" smtClean="0">
                <a:solidFill>
                  <a:schemeClr val="tx1"/>
                </a:solidFill>
                <a:latin typeface="HGP創英角ｺﾞｼｯｸUB" panose="020B0900000000000000" pitchFamily="50" charset="-128"/>
                <a:ea typeface="HGP創英角ｺﾞｼｯｸUB" panose="020B0900000000000000" pitchFamily="50" charset="-128"/>
              </a:rPr>
              <a:t>。</a:t>
            </a:r>
            <a:endParaRPr lang="en-US" altLang="ja-JP" dirty="0" smtClean="0">
              <a:solidFill>
                <a:schemeClr val="tx1"/>
              </a:solidFill>
              <a:latin typeface="HGP創英角ｺﾞｼｯｸUB" panose="020B0900000000000000" pitchFamily="50" charset="-128"/>
              <a:ea typeface="HGP創英角ｺﾞｼｯｸUB" panose="020B0900000000000000" pitchFamily="50" charset="-128"/>
            </a:endParaRPr>
          </a:p>
          <a:p>
            <a:pPr>
              <a:lnSpc>
                <a:spcPct val="150000"/>
              </a:lnSpc>
            </a:pPr>
            <a:endParaRPr lang="en-US" altLang="ja-JP" dirty="0" smtClean="0">
              <a:solidFill>
                <a:schemeClr val="tx1"/>
              </a:solidFill>
              <a:latin typeface="HGP創英角ｺﾞｼｯｸUB" panose="020B0900000000000000" pitchFamily="50" charset="-128"/>
              <a:ea typeface="HGP創英角ｺﾞｼｯｸUB" panose="020B0900000000000000" pitchFamily="50" charset="-128"/>
            </a:endParaRPr>
          </a:p>
          <a:p>
            <a:pPr>
              <a:lnSpc>
                <a:spcPct val="150000"/>
              </a:lnSpc>
            </a:pPr>
            <a:r>
              <a:rPr lang="ja-JP" altLang="en-US" dirty="0" smtClean="0">
                <a:solidFill>
                  <a:schemeClr val="tx1"/>
                </a:solidFill>
                <a:latin typeface="HGP創英角ｺﾞｼｯｸUB" panose="020B0900000000000000" pitchFamily="50" charset="-128"/>
                <a:ea typeface="HGP創英角ｺﾞｼｯｸUB" panose="020B0900000000000000" pitchFamily="50" charset="-128"/>
              </a:rPr>
              <a:t>〇今後は、近畿大学医学部附属病院の開設が検討されていることを踏まえ、</a:t>
            </a:r>
            <a:endParaRPr lang="en-US" altLang="ja-JP" dirty="0" smtClean="0">
              <a:solidFill>
                <a:schemeClr val="tx1"/>
              </a:solidFill>
              <a:latin typeface="HGP創英角ｺﾞｼｯｸUB" panose="020B0900000000000000" pitchFamily="50" charset="-128"/>
              <a:ea typeface="HGP創英角ｺﾞｼｯｸUB" panose="020B0900000000000000" pitchFamily="50" charset="-128"/>
            </a:endParaRPr>
          </a:p>
          <a:p>
            <a:pPr>
              <a:lnSpc>
                <a:spcPct val="150000"/>
              </a:lnSpc>
            </a:pPr>
            <a:r>
              <a:rPr lang="ja-JP" altLang="en-US" dirty="0" smtClean="0">
                <a:solidFill>
                  <a:schemeClr val="tx1"/>
                </a:solidFill>
                <a:latin typeface="HGP創英角ｺﾞｼｯｸUB" panose="020B0900000000000000" pitchFamily="50" charset="-128"/>
                <a:ea typeface="HGP創英角ｺﾞｼｯｸUB" panose="020B0900000000000000" pitchFamily="50" charset="-128"/>
              </a:rPr>
              <a:t>　　高度急性期から急性期の医療体制の在り方について検討していく</a:t>
            </a:r>
            <a:endParaRPr lang="en-US" altLang="ja-JP" dirty="0" smtClean="0">
              <a:solidFill>
                <a:schemeClr val="tx1"/>
              </a:solidFill>
              <a:latin typeface="HGP創英角ｺﾞｼｯｸUB" panose="020B0900000000000000" pitchFamily="50" charset="-128"/>
              <a:ea typeface="HGP創英角ｺﾞｼｯｸUB" panose="020B0900000000000000" pitchFamily="50" charset="-128"/>
            </a:endParaRPr>
          </a:p>
          <a:p>
            <a:pPr>
              <a:lnSpc>
                <a:spcPct val="150000"/>
              </a:lnSpc>
            </a:pPr>
            <a:r>
              <a:rPr lang="ja-JP" altLang="en-US" dirty="0">
                <a:solidFill>
                  <a:schemeClr val="tx1"/>
                </a:solidFill>
                <a:latin typeface="HGP創英角ｺﾞｼｯｸUB" panose="020B0900000000000000" pitchFamily="50" charset="-128"/>
                <a:ea typeface="HGP創英角ｺﾞｼｯｸUB" panose="020B0900000000000000" pitchFamily="50" charset="-128"/>
              </a:rPr>
              <a:t>　</a:t>
            </a:r>
            <a:r>
              <a:rPr lang="ja-JP" altLang="en-US" dirty="0" smtClean="0">
                <a:solidFill>
                  <a:schemeClr val="tx1"/>
                </a:solidFill>
                <a:latin typeface="HGP創英角ｺﾞｼｯｸUB" panose="020B0900000000000000" pitchFamily="50" charset="-128"/>
                <a:ea typeface="HGP創英角ｺﾞｼｯｸUB" panose="020B0900000000000000" pitchFamily="50" charset="-128"/>
              </a:rPr>
              <a:t>　必要がある。</a:t>
            </a:r>
            <a:endParaRPr lang="en-US" altLang="ja-JP" dirty="0" smtClean="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8" name="スライド番号プレースホルダー 2"/>
          <p:cNvSpPr>
            <a:spLocks noGrp="1"/>
          </p:cNvSpPr>
          <p:nvPr>
            <p:ph type="sldNum" sz="quarter" idx="12"/>
          </p:nvPr>
        </p:nvSpPr>
        <p:spPr>
          <a:xfrm>
            <a:off x="6992389" y="6492875"/>
            <a:ext cx="2133600" cy="365125"/>
          </a:xfrm>
        </p:spPr>
        <p:txBody>
          <a:bodyPr/>
          <a:lstStyle/>
          <a:p>
            <a:fld id="{A9848611-8FAA-4BFC-BAAD-33CAF1A3E273}" type="slidenum">
              <a:rPr kumimoji="1" lang="ja-JP" altLang="en-US" sz="1800" smtClean="0">
                <a:solidFill>
                  <a:schemeClr val="tx1"/>
                </a:solidFill>
              </a:rPr>
              <a:t>14</a:t>
            </a:fld>
            <a:endParaRPr kumimoji="1" lang="ja-JP" altLang="en-US" sz="1800" dirty="0">
              <a:solidFill>
                <a:schemeClr val="tx1"/>
              </a:solidFill>
            </a:endParaRPr>
          </a:p>
        </p:txBody>
      </p:sp>
    </p:spTree>
    <p:extLst>
      <p:ext uri="{BB962C8B-B14F-4D97-AF65-F5344CB8AC3E}">
        <p14:creationId xmlns:p14="http://schemas.microsoft.com/office/powerpoint/2010/main" val="11206352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3066" y="4327554"/>
            <a:ext cx="8201916" cy="1909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638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3066" y="1988840"/>
            <a:ext cx="8201916" cy="20441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Rectangle 11"/>
          <p:cNvSpPr>
            <a:spLocks noChangeArrowheads="1"/>
          </p:cNvSpPr>
          <p:nvPr/>
        </p:nvSpPr>
        <p:spPr bwMode="auto">
          <a:xfrm>
            <a:off x="243707" y="110407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 name="Rectangle 21"/>
          <p:cNvSpPr>
            <a:spLocks noChangeArrowheads="1"/>
          </p:cNvSpPr>
          <p:nvPr/>
        </p:nvSpPr>
        <p:spPr bwMode="auto">
          <a:xfrm>
            <a:off x="0" y="54868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7" name="タイトル 1">
            <a:extLst>
              <a:ext uri="{FF2B5EF4-FFF2-40B4-BE49-F238E27FC236}">
                <a16:creationId xmlns:a16="http://schemas.microsoft.com/office/drawing/2014/main" xmlns="" id="{77D78C8B-7190-4F9F-BF24-FAD4DFE9F181}"/>
              </a:ext>
            </a:extLst>
          </p:cNvPr>
          <p:cNvSpPr txBox="1">
            <a:spLocks/>
          </p:cNvSpPr>
          <p:nvPr/>
        </p:nvSpPr>
        <p:spPr>
          <a:xfrm>
            <a:off x="97083" y="538095"/>
            <a:ext cx="9059922" cy="874681"/>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200" dirty="0" smtClean="0">
                <a:latin typeface="HGP創英角ｺﾞｼｯｸUB" panose="020B0900000000000000" pitchFamily="50" charset="-128"/>
                <a:ea typeface="HGP創英角ｺﾞｼｯｸUB" panose="020B0900000000000000" pitchFamily="50" charset="-128"/>
              </a:rPr>
              <a:t>「地域包括ケア病棟入院料等」を除く入院料</a:t>
            </a:r>
            <a:r>
              <a:rPr lang="ja-JP" altLang="en-US" sz="2200" dirty="0">
                <a:latin typeface="HGP創英角ｺﾞｼｯｸUB" panose="020B0900000000000000" pitchFamily="50" charset="-128"/>
                <a:ea typeface="HGP創英角ｺﾞｼｯｸUB" panose="020B0900000000000000" pitchFamily="50" charset="-128"/>
              </a:rPr>
              <a:t>に</a:t>
            </a:r>
            <a:r>
              <a:rPr lang="ja-JP" altLang="en-US" sz="2200" dirty="0" smtClean="0">
                <a:latin typeface="HGP創英角ｺﾞｼｯｸUB" panose="020B0900000000000000" pitchFamily="50" charset="-128"/>
                <a:ea typeface="HGP創英角ｺﾞｼｯｸUB" panose="020B0900000000000000" pitchFamily="50" charset="-128"/>
              </a:rPr>
              <a:t>おいて、人口</a:t>
            </a:r>
            <a:r>
              <a:rPr lang="en-US" altLang="ja-JP" sz="2200" dirty="0">
                <a:latin typeface="HGP創英角ｺﾞｼｯｸUB" panose="020B0900000000000000" pitchFamily="50" charset="-128"/>
                <a:ea typeface="HGP創英角ｺﾞｼｯｸUB" panose="020B0900000000000000" pitchFamily="50" charset="-128"/>
              </a:rPr>
              <a:t>10</a:t>
            </a:r>
            <a:r>
              <a:rPr lang="ja-JP" altLang="en-US" sz="2200" dirty="0">
                <a:latin typeface="HGP創英角ｺﾞｼｯｸUB" panose="020B0900000000000000" pitchFamily="50" charset="-128"/>
                <a:ea typeface="HGP創英角ｺﾞｼｯｸUB" panose="020B0900000000000000" pitchFamily="50" charset="-128"/>
              </a:rPr>
              <a:t>万当たり病床数は府</a:t>
            </a:r>
            <a:r>
              <a:rPr lang="ja-JP" altLang="en-US" sz="2200" dirty="0" smtClean="0">
                <a:latin typeface="HGP創英角ｺﾞｼｯｸUB" panose="020B0900000000000000" pitchFamily="50" charset="-128"/>
                <a:ea typeface="HGP創英角ｺﾞｼｯｸUB" panose="020B0900000000000000" pitchFamily="50" charset="-128"/>
              </a:rPr>
              <a:t>平均を下回っている</a:t>
            </a:r>
            <a:endParaRPr lang="en-US" altLang="ja-JP" sz="2200" dirty="0">
              <a:latin typeface="HGP創英角ｺﾞｼｯｸUB" panose="020B0900000000000000" pitchFamily="50" charset="-128"/>
              <a:ea typeface="HGP創英角ｺﾞｼｯｸUB" panose="020B0900000000000000" pitchFamily="50" charset="-128"/>
            </a:endParaRPr>
          </a:p>
        </p:txBody>
      </p:sp>
      <p:sp>
        <p:nvSpPr>
          <p:cNvPr id="10" name="Oval 64">
            <a:hlinkClick r:id="rId5" action="ppaction://hlinksldjump"/>
            <a:extLst>
              <a:ext uri="{FF2B5EF4-FFF2-40B4-BE49-F238E27FC236}">
                <a16:creationId xmlns:a16="http://schemas.microsoft.com/office/drawing/2014/main" xmlns="" id="{2865890E-81EE-482A-8BAC-0CEA60EEBBA9}"/>
              </a:ext>
            </a:extLst>
          </p:cNvPr>
          <p:cNvSpPr>
            <a:spLocks noChangeAspect="1"/>
          </p:cNvSpPr>
          <p:nvPr/>
        </p:nvSpPr>
        <p:spPr>
          <a:xfrm>
            <a:off x="89662" y="36273"/>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11" name="タイトル 1">
            <a:extLst>
              <a:ext uri="{FF2B5EF4-FFF2-40B4-BE49-F238E27FC236}">
                <a16:creationId xmlns:a16="http://schemas.microsoft.com/office/drawing/2014/main" xmlns="" id="{30BE5A27-A407-4A14-A9BE-5866682C3C6B}"/>
              </a:ext>
            </a:extLst>
          </p:cNvPr>
          <p:cNvSpPr txBox="1">
            <a:spLocks/>
          </p:cNvSpPr>
          <p:nvPr/>
        </p:nvSpPr>
        <p:spPr>
          <a:xfrm>
            <a:off x="145072" y="36273"/>
            <a:ext cx="9539495"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a:solidFill>
                  <a:schemeClr val="bg1"/>
                </a:solidFill>
                <a:latin typeface="HGP創英角ｺﾞｼｯｸUB" panose="020B0900000000000000" pitchFamily="50" charset="-128"/>
                <a:ea typeface="HGP創英角ｺﾞｼｯｸUB" panose="020B0900000000000000" pitchFamily="50" charset="-128"/>
              </a:rPr>
              <a:t>3</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急性期</a:t>
            </a:r>
            <a:r>
              <a:rPr lang="ja-JP" altLang="en-US" sz="16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a:t>
            </a:r>
            <a:r>
              <a:rPr lang="ja-JP" altLang="en-US" sz="16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地域</a:t>
            </a:r>
            <a:r>
              <a:rPr lang="ja-JP" altLang="en-US" sz="16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一般）</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から回復期の概要 </a:t>
            </a:r>
            <a:r>
              <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(1)</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病床の現状</a:t>
            </a:r>
            <a:endPar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p:txBody>
      </p:sp>
      <p:sp>
        <p:nvSpPr>
          <p:cNvPr id="12" name="テキスト ボックス 10">
            <a:extLst>
              <a:ext uri="{FF2B5EF4-FFF2-40B4-BE49-F238E27FC236}">
                <a16:creationId xmlns:a16="http://schemas.microsoft.com/office/drawing/2014/main" xmlns="" id="{8957656B-6DE6-44E0-85D6-7CF39E5B6647}"/>
              </a:ext>
            </a:extLst>
          </p:cNvPr>
          <p:cNvSpPr txBox="1"/>
          <p:nvPr/>
        </p:nvSpPr>
        <p:spPr>
          <a:xfrm>
            <a:off x="4107195" y="6581001"/>
            <a:ext cx="4785284"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p>
            <a:pPr algn="just">
              <a:spcAft>
                <a:spcPts val="0"/>
              </a:spcAft>
            </a:pPr>
            <a:r>
              <a:rPr lang="ja-JP" altLang="en-US" sz="1200" kern="100" dirty="0">
                <a:latin typeface="Meiryo UI" panose="020B0604030504040204" pitchFamily="50" charset="-128"/>
                <a:ea typeface="Meiryo UI" panose="020B0604030504040204" pitchFamily="50" charset="-128"/>
                <a:cs typeface="Times New Roman"/>
              </a:rPr>
              <a:t>参照</a:t>
            </a:r>
            <a:r>
              <a:rPr lang="ja-JP" altLang="en-US" sz="1200" kern="100" dirty="0" smtClean="0">
                <a:effectLst/>
                <a:latin typeface="Meiryo UI" panose="020B0604030504040204" pitchFamily="50" charset="-128"/>
                <a:ea typeface="Meiryo UI" panose="020B0604030504040204" pitchFamily="50" charset="-128"/>
                <a:cs typeface="Times New Roman"/>
              </a:rPr>
              <a:t>：</a:t>
            </a:r>
            <a:r>
              <a:rPr lang="en-US" altLang="ja-JP" sz="1200" kern="100" dirty="0">
                <a:latin typeface="Meiryo UI" panose="020B0604030504040204" pitchFamily="50" charset="-128"/>
                <a:ea typeface="Meiryo UI" panose="020B0604030504040204" pitchFamily="50" charset="-128"/>
                <a:cs typeface="Times New Roman"/>
              </a:rPr>
              <a:t>【</a:t>
            </a:r>
            <a:r>
              <a:rPr lang="ja-JP" altLang="en-US" sz="1200" kern="100" dirty="0">
                <a:latin typeface="Meiryo UI" panose="020B0604030504040204" pitchFamily="50" charset="-128"/>
                <a:ea typeface="Meiryo UI" panose="020B0604030504040204" pitchFamily="50" charset="-128"/>
                <a:cs typeface="Times New Roman"/>
              </a:rPr>
              <a:t>資料</a:t>
            </a:r>
            <a:r>
              <a:rPr lang="en-US" altLang="ja-JP" sz="1200" kern="100" dirty="0">
                <a:latin typeface="Meiryo UI" panose="020B0604030504040204" pitchFamily="50" charset="-128"/>
                <a:ea typeface="Meiryo UI" panose="020B0604030504040204" pitchFamily="50" charset="-128"/>
                <a:cs typeface="Times New Roman"/>
              </a:rPr>
              <a:t>2-3】</a:t>
            </a:r>
            <a:r>
              <a:rPr lang="ja-JP" altLang="en-US" sz="1200" kern="100" dirty="0">
                <a:latin typeface="Meiryo UI" panose="020B0604030504040204" pitchFamily="50" charset="-128"/>
                <a:ea typeface="Meiryo UI" panose="020B0604030504040204" pitchFamily="50" charset="-128"/>
                <a:cs typeface="Times New Roman"/>
              </a:rPr>
              <a:t>病棟ごとの医療機能一覧（病床機能報告暫定結果）</a:t>
            </a:r>
            <a:endParaRPr lang="ja-JP" sz="1200" kern="100" dirty="0">
              <a:effectLst/>
              <a:latin typeface="Meiryo UI" panose="020B0604030504040204" pitchFamily="50" charset="-128"/>
              <a:ea typeface="Meiryo UI" panose="020B0604030504040204" pitchFamily="50" charset="-128"/>
              <a:cs typeface="Times New Roman"/>
            </a:endParaRPr>
          </a:p>
        </p:txBody>
      </p:sp>
      <p:sp>
        <p:nvSpPr>
          <p:cNvPr id="13" name="テキスト ボックス 12">
            <a:extLst>
              <a:ext uri="{FF2B5EF4-FFF2-40B4-BE49-F238E27FC236}">
                <a16:creationId xmlns:a16="http://schemas.microsoft.com/office/drawing/2014/main" xmlns="" id="{8957656B-6DE6-44E0-85D6-7CF39E5B6647}"/>
              </a:ext>
            </a:extLst>
          </p:cNvPr>
          <p:cNvSpPr txBox="1"/>
          <p:nvPr/>
        </p:nvSpPr>
        <p:spPr>
          <a:xfrm>
            <a:off x="403367" y="1622527"/>
            <a:ext cx="2787943"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p>
            <a:pPr algn="just">
              <a:spcAft>
                <a:spcPts val="0"/>
              </a:spcAft>
            </a:pPr>
            <a:r>
              <a:rPr lang="ja-JP" altLang="en-US" sz="1400" dirty="0" smtClean="0">
                <a:solidFill>
                  <a:schemeClr val="accent1">
                    <a:lumMod val="75000"/>
                  </a:schemeClr>
                </a:solidFill>
              </a:rPr>
              <a:t>●</a:t>
            </a:r>
            <a:r>
              <a:rPr lang="ja-JP" altLang="en-US" sz="1400" kern="100" dirty="0">
                <a:latin typeface="Meiryo UI" panose="020B0604030504040204" pitchFamily="50" charset="-128"/>
                <a:ea typeface="Meiryo UI" panose="020B0604030504040204" pitchFamily="50" charset="-128"/>
                <a:cs typeface="Times New Roman"/>
              </a:rPr>
              <a:t>入院基本料・特定入院料別報告</a:t>
            </a:r>
          </a:p>
        </p:txBody>
      </p:sp>
      <p:sp>
        <p:nvSpPr>
          <p:cNvPr id="18" name="テキスト ボックス 17">
            <a:extLst>
              <a:ext uri="{FF2B5EF4-FFF2-40B4-BE49-F238E27FC236}">
                <a16:creationId xmlns:a16="http://schemas.microsoft.com/office/drawing/2014/main" xmlns="" id="{8957656B-6DE6-44E0-85D6-7CF39E5B6647}"/>
              </a:ext>
            </a:extLst>
          </p:cNvPr>
          <p:cNvSpPr txBox="1"/>
          <p:nvPr/>
        </p:nvSpPr>
        <p:spPr>
          <a:xfrm>
            <a:off x="405112" y="4032985"/>
            <a:ext cx="1587294"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p>
            <a:pPr algn="just">
              <a:spcAft>
                <a:spcPts val="0"/>
              </a:spcAft>
            </a:pPr>
            <a:r>
              <a:rPr lang="ja-JP" altLang="en-US" sz="1400" dirty="0" smtClean="0">
                <a:solidFill>
                  <a:schemeClr val="accent1">
                    <a:lumMod val="75000"/>
                  </a:schemeClr>
                </a:solidFill>
              </a:rPr>
              <a:t>●</a:t>
            </a:r>
            <a:r>
              <a:rPr lang="ja-JP" altLang="en-US" sz="1400" kern="100" dirty="0" smtClean="0">
                <a:latin typeface="Meiryo UI" panose="020B0604030504040204" pitchFamily="50" charset="-128"/>
                <a:ea typeface="Meiryo UI" panose="020B0604030504040204" pitchFamily="50" charset="-128"/>
                <a:cs typeface="Times New Roman"/>
              </a:rPr>
              <a:t>病床の利用状況</a:t>
            </a:r>
            <a:endParaRPr lang="ja-JP" altLang="en-US" sz="1400" kern="100" dirty="0">
              <a:latin typeface="Meiryo UI" panose="020B0604030504040204" pitchFamily="50" charset="-128"/>
              <a:ea typeface="Meiryo UI" panose="020B0604030504040204" pitchFamily="50" charset="-128"/>
              <a:cs typeface="Times New Roman"/>
            </a:endParaRPr>
          </a:p>
        </p:txBody>
      </p:sp>
      <p:cxnSp>
        <p:nvCxnSpPr>
          <p:cNvPr id="17" name="直線コネクタ 16"/>
          <p:cNvCxnSpPr/>
          <p:nvPr/>
        </p:nvCxnSpPr>
        <p:spPr>
          <a:xfrm>
            <a:off x="5960709" y="3536440"/>
            <a:ext cx="576064" cy="0"/>
          </a:xfrm>
          <a:prstGeom prst="line">
            <a:avLst/>
          </a:prstGeom>
          <a:ln w="38100" cap="rnd">
            <a:solidFill>
              <a:srgbClr val="FF0000"/>
            </a:solidFill>
          </a:ln>
        </p:spPr>
        <p:style>
          <a:lnRef idx="1">
            <a:schemeClr val="accent1"/>
          </a:lnRef>
          <a:fillRef idx="0">
            <a:schemeClr val="accent1"/>
          </a:fillRef>
          <a:effectRef idx="0">
            <a:schemeClr val="accent1"/>
          </a:effectRef>
          <a:fontRef idx="minor">
            <a:schemeClr val="tx1"/>
          </a:fontRef>
        </p:style>
      </p:cxnSp>
      <p:sp>
        <p:nvSpPr>
          <p:cNvPr id="19" name="スライド番号プレースホルダー 2"/>
          <p:cNvSpPr>
            <a:spLocks noGrp="1"/>
          </p:cNvSpPr>
          <p:nvPr>
            <p:ph type="sldNum" sz="quarter" idx="12"/>
          </p:nvPr>
        </p:nvSpPr>
        <p:spPr>
          <a:xfrm>
            <a:off x="6992389" y="6492875"/>
            <a:ext cx="2133600" cy="365125"/>
          </a:xfrm>
        </p:spPr>
        <p:txBody>
          <a:bodyPr/>
          <a:lstStyle/>
          <a:p>
            <a:fld id="{A9848611-8FAA-4BFC-BAAD-33CAF1A3E273}" type="slidenum">
              <a:rPr kumimoji="1" lang="ja-JP" altLang="en-US" sz="1800" smtClean="0">
                <a:solidFill>
                  <a:schemeClr val="tx1"/>
                </a:solidFill>
              </a:rPr>
              <a:t>15</a:t>
            </a:fld>
            <a:endParaRPr kumimoji="1" lang="ja-JP" altLang="en-US" sz="1800" dirty="0">
              <a:solidFill>
                <a:schemeClr val="tx1"/>
              </a:solidFill>
            </a:endParaRPr>
          </a:p>
        </p:txBody>
      </p:sp>
    </p:spTree>
    <p:extLst>
      <p:ext uri="{BB962C8B-B14F-4D97-AF65-F5344CB8AC3E}">
        <p14:creationId xmlns:p14="http://schemas.microsoft.com/office/powerpoint/2010/main" val="29420171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30148" y="4833743"/>
            <a:ext cx="5463540" cy="15420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76960" y="2760618"/>
            <a:ext cx="4010480" cy="1227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7"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015" y="2355875"/>
            <a:ext cx="5285415" cy="1545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Rectangle 11"/>
          <p:cNvSpPr>
            <a:spLocks noChangeArrowheads="1"/>
          </p:cNvSpPr>
          <p:nvPr/>
        </p:nvSpPr>
        <p:spPr bwMode="auto">
          <a:xfrm>
            <a:off x="243707" y="110407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 name="Rectangle 21"/>
          <p:cNvSpPr>
            <a:spLocks noChangeArrowheads="1"/>
          </p:cNvSpPr>
          <p:nvPr/>
        </p:nvSpPr>
        <p:spPr bwMode="auto">
          <a:xfrm>
            <a:off x="0" y="54868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 name="スライド番号プレースホルダー 2"/>
          <p:cNvSpPr>
            <a:spLocks noGrp="1"/>
          </p:cNvSpPr>
          <p:nvPr>
            <p:ph type="sldNum" sz="quarter" idx="12"/>
          </p:nvPr>
        </p:nvSpPr>
        <p:spPr>
          <a:xfrm>
            <a:off x="7010400" y="6479772"/>
            <a:ext cx="2133600" cy="365125"/>
          </a:xfrm>
        </p:spPr>
        <p:txBody>
          <a:bodyPr/>
          <a:lstStyle/>
          <a:p>
            <a:fld id="{A9848611-8FAA-4BFC-BAAD-33CAF1A3E273}" type="slidenum">
              <a:rPr kumimoji="1" lang="ja-JP" altLang="en-US" sz="1800" smtClean="0">
                <a:solidFill>
                  <a:schemeClr val="tx1"/>
                </a:solidFill>
              </a:rPr>
              <a:t>16</a:t>
            </a:fld>
            <a:endParaRPr kumimoji="1" lang="ja-JP" altLang="en-US" sz="1800" dirty="0">
              <a:solidFill>
                <a:schemeClr val="tx1"/>
              </a:solidFill>
            </a:endParaRPr>
          </a:p>
        </p:txBody>
      </p:sp>
      <p:sp>
        <p:nvSpPr>
          <p:cNvPr id="7" name="タイトル 1">
            <a:extLst>
              <a:ext uri="{FF2B5EF4-FFF2-40B4-BE49-F238E27FC236}">
                <a16:creationId xmlns:a16="http://schemas.microsoft.com/office/drawing/2014/main" xmlns="" id="{77D78C8B-7190-4F9F-BF24-FAD4DFE9F181}"/>
              </a:ext>
            </a:extLst>
          </p:cNvPr>
          <p:cNvSpPr txBox="1">
            <a:spLocks/>
          </p:cNvSpPr>
          <p:nvPr/>
        </p:nvSpPr>
        <p:spPr>
          <a:xfrm>
            <a:off x="97083" y="538095"/>
            <a:ext cx="9059922" cy="935314"/>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200" dirty="0" smtClean="0">
                <a:latin typeface="HGP創英角ｺﾞｼｯｸUB" panose="020B0900000000000000" pitchFamily="50" charset="-128"/>
                <a:ea typeface="HGP創英角ｺﾞｼｯｸUB" panose="020B0900000000000000" pitchFamily="50" charset="-128"/>
              </a:rPr>
              <a:t>すべての入院料について、自己完結率（圏</a:t>
            </a:r>
            <a:r>
              <a:rPr lang="ja-JP" altLang="en-US" sz="2200" dirty="0">
                <a:latin typeface="HGP創英角ｺﾞｼｯｸUB" panose="020B0900000000000000" pitchFamily="50" charset="-128"/>
                <a:ea typeface="HGP創英角ｺﾞｼｯｸUB" panose="020B0900000000000000" pitchFamily="50" charset="-128"/>
              </a:rPr>
              <a:t>域内の医療機関で入院する割合</a:t>
            </a:r>
            <a:r>
              <a:rPr lang="ja-JP" altLang="en-US" sz="2200" dirty="0" smtClean="0">
                <a:latin typeface="HGP創英角ｺﾞｼｯｸUB" panose="020B0900000000000000" pitchFamily="50" charset="-128"/>
                <a:ea typeface="HGP創英角ｺﾞｼｯｸUB" panose="020B0900000000000000" pitchFamily="50" charset="-128"/>
              </a:rPr>
              <a:t>）は８割を超えており、流入超過の傾向が見られる</a:t>
            </a:r>
            <a:endParaRPr lang="en-US" altLang="ja-JP" sz="2200" dirty="0">
              <a:latin typeface="HGP創英角ｺﾞｼｯｸUB" panose="020B0900000000000000" pitchFamily="50" charset="-128"/>
              <a:ea typeface="HGP創英角ｺﾞｼｯｸUB" panose="020B0900000000000000" pitchFamily="50" charset="-128"/>
            </a:endParaRPr>
          </a:p>
        </p:txBody>
      </p:sp>
      <p:sp>
        <p:nvSpPr>
          <p:cNvPr id="9" name="Oval 64">
            <a:hlinkClick r:id="rId6" action="ppaction://hlinksldjump"/>
            <a:extLst>
              <a:ext uri="{FF2B5EF4-FFF2-40B4-BE49-F238E27FC236}">
                <a16:creationId xmlns:a16="http://schemas.microsoft.com/office/drawing/2014/main" xmlns="" id="{2865890E-81EE-482A-8BAC-0CEA60EEBBA9}"/>
              </a:ext>
            </a:extLst>
          </p:cNvPr>
          <p:cNvSpPr>
            <a:spLocks noChangeAspect="1"/>
          </p:cNvSpPr>
          <p:nvPr/>
        </p:nvSpPr>
        <p:spPr>
          <a:xfrm>
            <a:off x="89662" y="36273"/>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11" name="タイトル 1">
            <a:extLst>
              <a:ext uri="{FF2B5EF4-FFF2-40B4-BE49-F238E27FC236}">
                <a16:creationId xmlns:a16="http://schemas.microsoft.com/office/drawing/2014/main" xmlns="" id="{30BE5A27-A407-4A14-A9BE-5866682C3C6B}"/>
              </a:ext>
            </a:extLst>
          </p:cNvPr>
          <p:cNvSpPr txBox="1">
            <a:spLocks/>
          </p:cNvSpPr>
          <p:nvPr/>
        </p:nvSpPr>
        <p:spPr>
          <a:xfrm>
            <a:off x="145072" y="36273"/>
            <a:ext cx="9539495"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a:solidFill>
                  <a:schemeClr val="bg1"/>
                </a:solidFill>
                <a:latin typeface="HGP創英角ｺﾞｼｯｸUB" panose="020B0900000000000000" pitchFamily="50" charset="-128"/>
                <a:ea typeface="HGP創英角ｺﾞｼｯｸUB" panose="020B0900000000000000" pitchFamily="50" charset="-128"/>
              </a:rPr>
              <a:t>3</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急性期</a:t>
            </a:r>
            <a:r>
              <a:rPr lang="ja-JP" altLang="en-US" sz="16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a:t>
            </a:r>
            <a:r>
              <a:rPr lang="ja-JP" altLang="en-US" sz="16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地域</a:t>
            </a:r>
            <a:r>
              <a:rPr lang="ja-JP" altLang="en-US" sz="16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一般）</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から回復期の概要 </a:t>
            </a:r>
            <a:r>
              <a:rPr lang="en-US" altLang="ja-JP" sz="20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(2)</a:t>
            </a:r>
            <a:r>
              <a:rPr lang="ja-JP" altLang="en-US" sz="20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患者受療・医療提供状況（</a:t>
            </a:r>
            <a:r>
              <a:rPr lang="en-US" altLang="ja-JP" sz="20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NDB</a:t>
            </a:r>
            <a:r>
              <a:rPr lang="ja-JP" altLang="en-US" sz="20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）①</a:t>
            </a:r>
            <a:endPar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pPr algn="l"/>
            <a:endParaRPr lang="ja-JP" altLang="en-US" sz="16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p:txBody>
      </p:sp>
      <p:sp>
        <p:nvSpPr>
          <p:cNvPr id="10" name="テキスト ボックス 3"/>
          <p:cNvSpPr txBox="1">
            <a:spLocks noChangeArrowheads="1"/>
          </p:cNvSpPr>
          <p:nvPr/>
        </p:nvSpPr>
        <p:spPr bwMode="auto">
          <a:xfrm>
            <a:off x="143977" y="1628800"/>
            <a:ext cx="277184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r>
              <a:rPr lang="ja-JP" altLang="en-US" sz="2000" dirty="0" smtClean="0">
                <a:latin typeface="HGP創英角ｺﾞｼｯｸUB" panose="020B0900000000000000" pitchFamily="50" charset="-128"/>
                <a:ea typeface="HGP創英角ｺﾞｼｯｸUB" panose="020B0900000000000000" pitchFamily="50" charset="-128"/>
              </a:rPr>
              <a:t>〇入院</a:t>
            </a:r>
            <a:r>
              <a:rPr lang="ja-JP" altLang="en-US" sz="2000" dirty="0">
                <a:latin typeface="HGP創英角ｺﾞｼｯｸUB" panose="020B0900000000000000" pitchFamily="50" charset="-128"/>
                <a:ea typeface="HGP創英角ｺﾞｼｯｸUB" panose="020B0900000000000000" pitchFamily="50" charset="-128"/>
              </a:rPr>
              <a:t>基本料別の</a:t>
            </a:r>
            <a:r>
              <a:rPr lang="ja-JP" altLang="en-US" sz="2000" dirty="0" smtClean="0">
                <a:latin typeface="HGP創英角ｺﾞｼｯｸUB" panose="020B0900000000000000" pitchFamily="50" charset="-128"/>
                <a:ea typeface="HGP創英角ｺﾞｼｯｸUB" panose="020B0900000000000000" pitchFamily="50" charset="-128"/>
              </a:rPr>
              <a:t>状況</a:t>
            </a:r>
            <a:endParaRPr lang="en-US" altLang="ja-JP" sz="2000" dirty="0" smtClean="0">
              <a:latin typeface="HGP創英角ｺﾞｼｯｸUB" panose="020B0900000000000000" pitchFamily="50" charset="-128"/>
              <a:ea typeface="HGP創英角ｺﾞｼｯｸUB" panose="020B0900000000000000" pitchFamily="50" charset="-128"/>
            </a:endParaRPr>
          </a:p>
        </p:txBody>
      </p:sp>
      <p:sp>
        <p:nvSpPr>
          <p:cNvPr id="13" name="テキスト ボックス 3"/>
          <p:cNvSpPr txBox="1">
            <a:spLocks noChangeArrowheads="1"/>
          </p:cNvSpPr>
          <p:nvPr/>
        </p:nvSpPr>
        <p:spPr bwMode="auto">
          <a:xfrm>
            <a:off x="269724" y="4299042"/>
            <a:ext cx="307814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r>
              <a:rPr lang="ja-JP" altLang="en-US" dirty="0" smtClean="0">
                <a:latin typeface="HGP創英角ｺﾞｼｯｸUB" panose="020B0900000000000000" pitchFamily="50" charset="-128"/>
                <a:ea typeface="HGP創英角ｺﾞｼｯｸUB" panose="020B0900000000000000" pitchFamily="50" charset="-128"/>
              </a:rPr>
              <a:t>（</a:t>
            </a:r>
            <a:r>
              <a:rPr lang="ja-JP" altLang="en-US" dirty="0">
                <a:latin typeface="HGP創英角ｺﾞｼｯｸUB" panose="020B0900000000000000" pitchFamily="50" charset="-128"/>
                <a:ea typeface="HGP創英角ｺﾞｼｯｸUB" panose="020B0900000000000000" pitchFamily="50" charset="-128"/>
              </a:rPr>
              <a:t>２</a:t>
            </a:r>
            <a:r>
              <a:rPr lang="ja-JP" altLang="en-US" dirty="0" smtClean="0">
                <a:latin typeface="HGP創英角ｺﾞｼｯｸUB" panose="020B0900000000000000" pitchFamily="50" charset="-128"/>
                <a:ea typeface="HGP創英角ｺﾞｼｯｸUB" panose="020B0900000000000000" pitchFamily="50" charset="-128"/>
              </a:rPr>
              <a:t>）</a:t>
            </a:r>
            <a:r>
              <a:rPr lang="ja-JP" altLang="en-US" dirty="0">
                <a:latin typeface="HGP創英角ｺﾞｼｯｸUB" panose="020B0900000000000000" pitchFamily="50" charset="-128"/>
                <a:ea typeface="HGP創英角ｺﾞｼｯｸUB" panose="020B0900000000000000" pitchFamily="50" charset="-128"/>
              </a:rPr>
              <a:t>医療提供</a:t>
            </a:r>
            <a:r>
              <a:rPr lang="ja-JP" altLang="en-US" dirty="0" smtClean="0">
                <a:latin typeface="HGP創英角ｺﾞｼｯｸUB" panose="020B0900000000000000" pitchFamily="50" charset="-128"/>
                <a:ea typeface="HGP創英角ｺﾞｼｯｸUB" panose="020B0900000000000000" pitchFamily="50" charset="-128"/>
              </a:rPr>
              <a:t>状況</a:t>
            </a:r>
            <a:r>
              <a:rPr lang="en-US" altLang="ja-JP" dirty="0" smtClean="0">
                <a:latin typeface="HGP創英角ｺﾞｼｯｸUB" panose="020B0900000000000000" pitchFamily="50" charset="-128"/>
                <a:ea typeface="HGP創英角ｺﾞｼｯｸUB" panose="020B0900000000000000" pitchFamily="50" charset="-128"/>
              </a:rPr>
              <a:t>(SCR)</a:t>
            </a:r>
            <a:endParaRPr lang="en-US" altLang="ja-JP" dirty="0">
              <a:latin typeface="HGP創英角ｺﾞｼｯｸUB" panose="020B0900000000000000" pitchFamily="50" charset="-128"/>
              <a:ea typeface="HGP創英角ｺﾞｼｯｸUB" panose="020B0900000000000000" pitchFamily="50" charset="-128"/>
            </a:endParaRPr>
          </a:p>
        </p:txBody>
      </p:sp>
      <p:cxnSp>
        <p:nvCxnSpPr>
          <p:cNvPr id="14" name="直線コネクタ 13"/>
          <p:cNvCxnSpPr/>
          <p:nvPr/>
        </p:nvCxnSpPr>
        <p:spPr>
          <a:xfrm>
            <a:off x="5292080" y="4837731"/>
            <a:ext cx="0" cy="1233436"/>
          </a:xfrm>
          <a:prstGeom prst="line">
            <a:avLst/>
          </a:prstGeom>
          <a:ln w="76200">
            <a:solidFill>
              <a:srgbClr val="FF0000"/>
            </a:solidFill>
            <a:prstDash val="sysDot"/>
          </a:ln>
        </p:spPr>
        <p:style>
          <a:lnRef idx="1">
            <a:schemeClr val="accent1"/>
          </a:lnRef>
          <a:fillRef idx="0">
            <a:schemeClr val="accent1"/>
          </a:fillRef>
          <a:effectRef idx="0">
            <a:schemeClr val="accent1"/>
          </a:effectRef>
          <a:fontRef idx="minor">
            <a:schemeClr val="tx1"/>
          </a:fontRef>
        </p:style>
      </p:cxnSp>
      <p:sp>
        <p:nvSpPr>
          <p:cNvPr id="17" name="角丸四角形 16"/>
          <p:cNvSpPr/>
          <p:nvPr/>
        </p:nvSpPr>
        <p:spPr>
          <a:xfrm>
            <a:off x="4627044" y="4895385"/>
            <a:ext cx="1961180" cy="1036346"/>
          </a:xfrm>
          <a:prstGeom prst="roundRect">
            <a:avLst>
              <a:gd name="adj" fmla="val 7919"/>
            </a:avLst>
          </a:prstGeom>
          <a:noFill/>
          <a:ln/>
          <a:effectLst>
            <a:glow rad="139700">
              <a:schemeClr val="accent1">
                <a:satMod val="175000"/>
                <a:alpha val="40000"/>
              </a:schemeClr>
            </a:glow>
          </a:effectLst>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8" name="テキスト ボックス 10">
            <a:extLst>
              <a:ext uri="{FF2B5EF4-FFF2-40B4-BE49-F238E27FC236}">
                <a16:creationId xmlns:a16="http://schemas.microsoft.com/office/drawing/2014/main" xmlns="" id="{8957656B-6DE6-44E0-85D6-7CF39E5B6647}"/>
              </a:ext>
            </a:extLst>
          </p:cNvPr>
          <p:cNvSpPr txBox="1"/>
          <p:nvPr/>
        </p:nvSpPr>
        <p:spPr>
          <a:xfrm>
            <a:off x="4161918" y="3960614"/>
            <a:ext cx="4852610"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p>
            <a:pPr algn="just">
              <a:spcAft>
                <a:spcPts val="0"/>
              </a:spcAft>
            </a:pPr>
            <a:r>
              <a:rPr lang="ja-JP" altLang="en-US" sz="1200" kern="100" dirty="0">
                <a:latin typeface="Meiryo UI" panose="020B0604030504040204" pitchFamily="50" charset="-128"/>
                <a:ea typeface="Meiryo UI" panose="020B0604030504040204" pitchFamily="50" charset="-128"/>
                <a:cs typeface="Times New Roman"/>
              </a:rPr>
              <a:t>参照</a:t>
            </a:r>
            <a:r>
              <a:rPr lang="ja-JP" altLang="en-US" sz="1200" kern="100" dirty="0" smtClean="0">
                <a:effectLst/>
                <a:latin typeface="Meiryo UI" panose="020B0604030504040204" pitchFamily="50" charset="-128"/>
                <a:ea typeface="Meiryo UI" panose="020B0604030504040204" pitchFamily="50" charset="-128"/>
                <a:cs typeface="Times New Roman"/>
              </a:rPr>
              <a:t>：</a:t>
            </a:r>
            <a:r>
              <a:rPr lang="en-US" altLang="ja-JP" sz="1200" kern="100" dirty="0">
                <a:latin typeface="Meiryo UI" panose="020B0604030504040204" pitchFamily="50" charset="-128"/>
                <a:ea typeface="Meiryo UI" panose="020B0604030504040204" pitchFamily="50" charset="-128"/>
                <a:cs typeface="Times New Roman"/>
              </a:rPr>
              <a:t>【</a:t>
            </a:r>
            <a:r>
              <a:rPr lang="ja-JP" altLang="en-US" sz="1200" kern="100" dirty="0">
                <a:latin typeface="Meiryo UI" panose="020B0604030504040204" pitchFamily="50" charset="-128"/>
                <a:ea typeface="Meiryo UI" panose="020B0604030504040204" pitchFamily="50" charset="-128"/>
                <a:cs typeface="Times New Roman"/>
              </a:rPr>
              <a:t>資料</a:t>
            </a:r>
            <a:r>
              <a:rPr lang="en-US" altLang="ja-JP" sz="1200" kern="100" dirty="0">
                <a:latin typeface="Meiryo UI" panose="020B0604030504040204" pitchFamily="50" charset="-128"/>
                <a:ea typeface="Meiryo UI" panose="020B0604030504040204" pitchFamily="50" charset="-128"/>
                <a:cs typeface="Times New Roman"/>
              </a:rPr>
              <a:t>2-4</a:t>
            </a:r>
            <a:r>
              <a:rPr lang="en-US" altLang="ja-JP" sz="1200" kern="100" dirty="0" smtClean="0">
                <a:latin typeface="Meiryo UI" panose="020B0604030504040204" pitchFamily="50" charset="-128"/>
                <a:ea typeface="Meiryo UI" panose="020B0604030504040204" pitchFamily="50" charset="-128"/>
                <a:cs typeface="Times New Roman"/>
              </a:rPr>
              <a:t>】</a:t>
            </a:r>
            <a:r>
              <a:rPr lang="ja-JP" altLang="en-US" sz="1200" kern="100" dirty="0" smtClean="0">
                <a:latin typeface="Meiryo UI" panose="020B0604030504040204" pitchFamily="50" charset="-128"/>
                <a:ea typeface="Meiryo UI" panose="020B0604030504040204" pitchFamily="50" charset="-128"/>
                <a:cs typeface="Times New Roman"/>
              </a:rPr>
              <a:t>堺市二次</a:t>
            </a:r>
            <a:r>
              <a:rPr lang="ja-JP" altLang="en-US" sz="1200" kern="100" dirty="0">
                <a:latin typeface="Meiryo UI" panose="020B0604030504040204" pitchFamily="50" charset="-128"/>
                <a:ea typeface="Meiryo UI" panose="020B0604030504040204" pitchFamily="50" charset="-128"/>
                <a:cs typeface="Times New Roman"/>
              </a:rPr>
              <a:t>医療圏における患者受療状況（</a:t>
            </a:r>
            <a:r>
              <a:rPr lang="en-US" altLang="ja-JP" sz="1200" kern="100" dirty="0">
                <a:latin typeface="Meiryo UI" panose="020B0604030504040204" pitchFamily="50" charset="-128"/>
                <a:ea typeface="Meiryo UI" panose="020B0604030504040204" pitchFamily="50" charset="-128"/>
                <a:cs typeface="Times New Roman"/>
              </a:rPr>
              <a:t>NDB</a:t>
            </a:r>
            <a:r>
              <a:rPr lang="ja-JP" altLang="en-US" sz="1200" kern="100" dirty="0">
                <a:latin typeface="Meiryo UI" panose="020B0604030504040204" pitchFamily="50" charset="-128"/>
                <a:ea typeface="Meiryo UI" panose="020B0604030504040204" pitchFamily="50" charset="-128"/>
                <a:cs typeface="Times New Roman"/>
              </a:rPr>
              <a:t>データ</a:t>
            </a:r>
            <a:r>
              <a:rPr lang="ja-JP" altLang="en-US" sz="1200" kern="100" dirty="0" smtClean="0">
                <a:latin typeface="Meiryo UI" panose="020B0604030504040204" pitchFamily="50" charset="-128"/>
                <a:ea typeface="Meiryo UI" panose="020B0604030504040204" pitchFamily="50" charset="-128"/>
                <a:cs typeface="Times New Roman"/>
              </a:rPr>
              <a:t>）</a:t>
            </a:r>
            <a:endParaRPr lang="ja-JP" altLang="en-US" sz="1200" kern="100" dirty="0">
              <a:latin typeface="Meiryo UI" panose="020B0604030504040204" pitchFamily="50" charset="-128"/>
              <a:ea typeface="Meiryo UI" panose="020B0604030504040204" pitchFamily="50" charset="-128"/>
              <a:cs typeface="Times New Roman"/>
            </a:endParaRPr>
          </a:p>
        </p:txBody>
      </p:sp>
      <p:sp>
        <p:nvSpPr>
          <p:cNvPr id="20" name="テキスト ボックス 10">
            <a:extLst>
              <a:ext uri="{FF2B5EF4-FFF2-40B4-BE49-F238E27FC236}">
                <a16:creationId xmlns:a16="http://schemas.microsoft.com/office/drawing/2014/main" xmlns="" id="{8957656B-6DE6-44E0-85D6-7CF39E5B6647}"/>
              </a:ext>
            </a:extLst>
          </p:cNvPr>
          <p:cNvSpPr txBox="1"/>
          <p:nvPr/>
        </p:nvSpPr>
        <p:spPr>
          <a:xfrm>
            <a:off x="4064603" y="6375811"/>
            <a:ext cx="4852610"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p>
            <a:pPr algn="just">
              <a:spcAft>
                <a:spcPts val="0"/>
              </a:spcAft>
            </a:pPr>
            <a:r>
              <a:rPr lang="ja-JP" altLang="en-US" sz="1200" kern="100" dirty="0">
                <a:latin typeface="Meiryo UI" panose="020B0604030504040204" pitchFamily="50" charset="-128"/>
                <a:ea typeface="Meiryo UI" panose="020B0604030504040204" pitchFamily="50" charset="-128"/>
                <a:cs typeface="Times New Roman"/>
              </a:rPr>
              <a:t>参照</a:t>
            </a:r>
            <a:r>
              <a:rPr lang="ja-JP" altLang="en-US" sz="1200" kern="100" dirty="0" smtClean="0">
                <a:effectLst/>
                <a:latin typeface="Meiryo UI" panose="020B0604030504040204" pitchFamily="50" charset="-128"/>
                <a:ea typeface="Meiryo UI" panose="020B0604030504040204" pitchFamily="50" charset="-128"/>
                <a:cs typeface="Times New Roman"/>
              </a:rPr>
              <a:t>：</a:t>
            </a:r>
            <a:r>
              <a:rPr lang="en-US" altLang="ja-JP" sz="1200" kern="100" dirty="0">
                <a:latin typeface="Meiryo UI" panose="020B0604030504040204" pitchFamily="50" charset="-128"/>
                <a:ea typeface="Meiryo UI" panose="020B0604030504040204" pitchFamily="50" charset="-128"/>
                <a:cs typeface="Times New Roman"/>
              </a:rPr>
              <a:t>【</a:t>
            </a:r>
            <a:r>
              <a:rPr lang="ja-JP" altLang="en-US" sz="1200" kern="100" dirty="0">
                <a:latin typeface="Meiryo UI" panose="020B0604030504040204" pitchFamily="50" charset="-128"/>
                <a:ea typeface="Meiryo UI" panose="020B0604030504040204" pitchFamily="50" charset="-128"/>
                <a:cs typeface="Times New Roman"/>
              </a:rPr>
              <a:t>資料</a:t>
            </a:r>
            <a:r>
              <a:rPr lang="en-US" altLang="ja-JP" sz="1200" kern="100" dirty="0">
                <a:latin typeface="Meiryo UI" panose="020B0604030504040204" pitchFamily="50" charset="-128"/>
                <a:ea typeface="Meiryo UI" panose="020B0604030504040204" pitchFamily="50" charset="-128"/>
                <a:cs typeface="Times New Roman"/>
              </a:rPr>
              <a:t>2-5</a:t>
            </a:r>
            <a:r>
              <a:rPr lang="en-US" altLang="ja-JP" sz="1200" kern="100" dirty="0" smtClean="0">
                <a:latin typeface="Meiryo UI" panose="020B0604030504040204" pitchFamily="50" charset="-128"/>
                <a:ea typeface="Meiryo UI" panose="020B0604030504040204" pitchFamily="50" charset="-128"/>
                <a:cs typeface="Times New Roman"/>
              </a:rPr>
              <a:t>】</a:t>
            </a:r>
            <a:r>
              <a:rPr lang="ja-JP" altLang="en-US" sz="1200" kern="100" dirty="0" smtClean="0">
                <a:latin typeface="Meiryo UI" panose="020B0604030504040204" pitchFamily="50" charset="-128"/>
                <a:ea typeface="Meiryo UI" panose="020B0604030504040204" pitchFamily="50" charset="-128"/>
                <a:cs typeface="Times New Roman"/>
              </a:rPr>
              <a:t>堺市二次</a:t>
            </a:r>
            <a:r>
              <a:rPr lang="ja-JP" altLang="en-US" sz="1200" kern="100" dirty="0">
                <a:latin typeface="Meiryo UI" panose="020B0604030504040204" pitchFamily="50" charset="-128"/>
                <a:ea typeface="Meiryo UI" panose="020B0604030504040204" pitchFamily="50" charset="-128"/>
                <a:cs typeface="Times New Roman"/>
              </a:rPr>
              <a:t>医療圏における医療提供状況（</a:t>
            </a:r>
            <a:r>
              <a:rPr lang="en-US" altLang="ja-JP" sz="1200" kern="100" dirty="0">
                <a:latin typeface="Meiryo UI" panose="020B0604030504040204" pitchFamily="50" charset="-128"/>
                <a:ea typeface="Meiryo UI" panose="020B0604030504040204" pitchFamily="50" charset="-128"/>
                <a:cs typeface="Times New Roman"/>
              </a:rPr>
              <a:t>NDB</a:t>
            </a:r>
            <a:r>
              <a:rPr lang="ja-JP" altLang="en-US" sz="1200" kern="100" dirty="0">
                <a:latin typeface="Meiryo UI" panose="020B0604030504040204" pitchFamily="50" charset="-128"/>
                <a:ea typeface="Meiryo UI" panose="020B0604030504040204" pitchFamily="50" charset="-128"/>
                <a:cs typeface="Times New Roman"/>
              </a:rPr>
              <a:t>データ）</a:t>
            </a:r>
          </a:p>
        </p:txBody>
      </p:sp>
      <p:sp>
        <p:nvSpPr>
          <p:cNvPr id="21" name="テキスト ボックス 3"/>
          <p:cNvSpPr txBox="1">
            <a:spLocks noChangeArrowheads="1"/>
          </p:cNvSpPr>
          <p:nvPr/>
        </p:nvSpPr>
        <p:spPr bwMode="auto">
          <a:xfrm>
            <a:off x="251520" y="2028910"/>
            <a:ext cx="201622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r>
              <a:rPr lang="ja-JP" altLang="en-US" dirty="0" smtClean="0">
                <a:latin typeface="HGP創英角ｺﾞｼｯｸUB" panose="020B0900000000000000" pitchFamily="50" charset="-128"/>
                <a:ea typeface="HGP創英角ｺﾞｼｯｸUB" panose="020B0900000000000000" pitchFamily="50" charset="-128"/>
              </a:rPr>
              <a:t>（</a:t>
            </a:r>
            <a:r>
              <a:rPr lang="en-US" altLang="ja-JP" dirty="0">
                <a:latin typeface="HGP創英角ｺﾞｼｯｸUB" panose="020B0900000000000000" pitchFamily="50" charset="-128"/>
                <a:ea typeface="HGP創英角ｺﾞｼｯｸUB" panose="020B0900000000000000" pitchFamily="50" charset="-128"/>
              </a:rPr>
              <a:t>1</a:t>
            </a:r>
            <a:r>
              <a:rPr lang="ja-JP" altLang="en-US" dirty="0" smtClean="0">
                <a:latin typeface="HGP創英角ｺﾞｼｯｸUB" panose="020B0900000000000000" pitchFamily="50" charset="-128"/>
                <a:ea typeface="HGP創英角ｺﾞｼｯｸUB" panose="020B0900000000000000" pitchFamily="50" charset="-128"/>
              </a:rPr>
              <a:t>）</a:t>
            </a:r>
            <a:r>
              <a:rPr lang="ja-JP" altLang="en-US" dirty="0">
                <a:latin typeface="HGP創英角ｺﾞｼｯｸUB" panose="020B0900000000000000" pitchFamily="50" charset="-128"/>
                <a:ea typeface="HGP創英角ｺﾞｼｯｸUB" panose="020B0900000000000000" pitchFamily="50" charset="-128"/>
              </a:rPr>
              <a:t>患者受療</a:t>
            </a:r>
            <a:r>
              <a:rPr lang="ja-JP" altLang="en-US" dirty="0" smtClean="0">
                <a:latin typeface="HGP創英角ｺﾞｼｯｸUB" panose="020B0900000000000000" pitchFamily="50" charset="-128"/>
                <a:ea typeface="HGP創英角ｺﾞｼｯｸUB" panose="020B0900000000000000" pitchFamily="50" charset="-128"/>
              </a:rPr>
              <a:t>状況</a:t>
            </a:r>
            <a:endParaRPr lang="en-US" altLang="ja-JP" dirty="0">
              <a:latin typeface="HGP創英角ｺﾞｼｯｸUB" panose="020B0900000000000000" pitchFamily="50" charset="-128"/>
              <a:ea typeface="HGP創英角ｺﾞｼｯｸUB" panose="020B0900000000000000" pitchFamily="50" charset="-128"/>
            </a:endParaRPr>
          </a:p>
        </p:txBody>
      </p:sp>
      <p:cxnSp>
        <p:nvCxnSpPr>
          <p:cNvPr id="19" name="直線コネクタ 18"/>
          <p:cNvCxnSpPr/>
          <p:nvPr/>
        </p:nvCxnSpPr>
        <p:spPr>
          <a:xfrm>
            <a:off x="7308304" y="2735693"/>
            <a:ext cx="0" cy="993929"/>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22" name="角丸四角形 21"/>
          <p:cNvSpPr/>
          <p:nvPr/>
        </p:nvSpPr>
        <p:spPr>
          <a:xfrm>
            <a:off x="7533462" y="2537790"/>
            <a:ext cx="1369984" cy="276746"/>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latin typeface="HG丸ｺﾞｼｯｸM-PRO" panose="020F0600000000000000" pitchFamily="50" charset="-128"/>
                <a:ea typeface="HG丸ｺﾞｼｯｸM-PRO" panose="020F0600000000000000" pitchFamily="50" charset="-128"/>
              </a:rPr>
              <a:t>流入超過</a:t>
            </a:r>
            <a:endParaRPr kumimoji="1" lang="ja-JP" altLang="en-US" sz="1200" dirty="0">
              <a:latin typeface="HG丸ｺﾞｼｯｸM-PRO" panose="020F0600000000000000" pitchFamily="50" charset="-128"/>
              <a:ea typeface="HG丸ｺﾞｼｯｸM-PRO" panose="020F0600000000000000" pitchFamily="50" charset="-128"/>
            </a:endParaRPr>
          </a:p>
        </p:txBody>
      </p:sp>
      <p:sp>
        <p:nvSpPr>
          <p:cNvPr id="23" name="角丸四角形 22"/>
          <p:cNvSpPr/>
          <p:nvPr/>
        </p:nvSpPr>
        <p:spPr>
          <a:xfrm>
            <a:off x="5872490" y="2537790"/>
            <a:ext cx="1236836" cy="276746"/>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latin typeface="HG丸ｺﾞｼｯｸM-PRO" panose="020F0600000000000000" pitchFamily="50" charset="-128"/>
                <a:ea typeface="HG丸ｺﾞｼｯｸM-PRO" panose="020F0600000000000000" pitchFamily="50" charset="-128"/>
              </a:rPr>
              <a:t>流出超過</a:t>
            </a:r>
            <a:endParaRPr kumimoji="1" lang="ja-JP" altLang="en-US" sz="1200" dirty="0">
              <a:latin typeface="HG丸ｺﾞｼｯｸM-PRO" panose="020F0600000000000000" pitchFamily="50" charset="-128"/>
              <a:ea typeface="HG丸ｺﾞｼｯｸM-PRO" panose="020F0600000000000000" pitchFamily="50" charset="-128"/>
            </a:endParaRPr>
          </a:p>
        </p:txBody>
      </p:sp>
      <p:sp>
        <p:nvSpPr>
          <p:cNvPr id="27" name="角丸四角形 26"/>
          <p:cNvSpPr/>
          <p:nvPr/>
        </p:nvSpPr>
        <p:spPr>
          <a:xfrm>
            <a:off x="362930" y="3823731"/>
            <a:ext cx="3648384" cy="476467"/>
          </a:xfrm>
          <a:prstGeom prst="roundRect">
            <a:avLst/>
          </a:prstGeom>
          <a:ln>
            <a:noFill/>
          </a:ln>
        </p:spPr>
        <p:style>
          <a:lnRef idx="1">
            <a:schemeClr val="accent2"/>
          </a:lnRef>
          <a:fillRef idx="2">
            <a:schemeClr val="accent2"/>
          </a:fillRef>
          <a:effectRef idx="1">
            <a:schemeClr val="accent2"/>
          </a:effectRef>
          <a:fontRef idx="minor">
            <a:schemeClr val="dk1"/>
          </a:fontRef>
        </p:style>
        <p:txBody>
          <a:bodyPr rtlCol="0" anchor="t"/>
          <a:lstStyle/>
          <a:p>
            <a:pPr algn="ctr"/>
            <a:r>
              <a:rPr lang="ja-JP" altLang="en-US" sz="1200" dirty="0" smtClean="0"/>
              <a:t>回復期ﾘﾊﾋﾞﾘﾃｰｼｮﾝ病棟入院料の</a:t>
            </a:r>
            <a:r>
              <a:rPr kumimoji="1" lang="ja-JP" altLang="en-US" sz="1200" dirty="0" smtClean="0"/>
              <a:t>自己完結率は</a:t>
            </a:r>
            <a:r>
              <a:rPr kumimoji="1" lang="ja-JP" altLang="en-US" sz="1200" dirty="0" smtClean="0">
                <a:latin typeface="+mn-ea"/>
              </a:rPr>
              <a:t>「</a:t>
            </a:r>
            <a:r>
              <a:rPr kumimoji="1" lang="en-US" altLang="ja-JP" sz="1200" dirty="0" smtClean="0">
                <a:latin typeface="+mn-ea"/>
              </a:rPr>
              <a:t>83.7</a:t>
            </a:r>
            <a:r>
              <a:rPr kumimoji="1" lang="ja-JP" altLang="en-US" sz="1200" dirty="0" smtClean="0">
                <a:latin typeface="+mn-ea"/>
              </a:rPr>
              <a:t>％」</a:t>
            </a:r>
            <a:endParaRPr kumimoji="1" lang="ja-JP" altLang="en-US" sz="1200" dirty="0">
              <a:latin typeface="+mn-ea"/>
            </a:endParaRPr>
          </a:p>
        </p:txBody>
      </p:sp>
      <p:cxnSp>
        <p:nvCxnSpPr>
          <p:cNvPr id="28" name="直線コネクタ 27"/>
          <p:cNvCxnSpPr/>
          <p:nvPr/>
        </p:nvCxnSpPr>
        <p:spPr>
          <a:xfrm flipV="1">
            <a:off x="2508880" y="3429000"/>
            <a:ext cx="241137" cy="394731"/>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143698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22869" y="4927692"/>
            <a:ext cx="4344775" cy="14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93098" y="2508238"/>
            <a:ext cx="3467334" cy="11540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1"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3233" y="2192561"/>
            <a:ext cx="3837152" cy="17108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Rectangle 11"/>
          <p:cNvSpPr>
            <a:spLocks noChangeArrowheads="1"/>
          </p:cNvSpPr>
          <p:nvPr/>
        </p:nvSpPr>
        <p:spPr bwMode="auto">
          <a:xfrm>
            <a:off x="243707" y="110407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 name="Rectangle 21"/>
          <p:cNvSpPr>
            <a:spLocks noChangeArrowheads="1"/>
          </p:cNvSpPr>
          <p:nvPr/>
        </p:nvSpPr>
        <p:spPr bwMode="auto">
          <a:xfrm>
            <a:off x="0" y="54868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 name="スライド番号プレースホルダー 2"/>
          <p:cNvSpPr>
            <a:spLocks noGrp="1"/>
          </p:cNvSpPr>
          <p:nvPr>
            <p:ph type="sldNum" sz="quarter" idx="12"/>
          </p:nvPr>
        </p:nvSpPr>
        <p:spPr>
          <a:xfrm>
            <a:off x="7010400" y="6479772"/>
            <a:ext cx="2133600" cy="365125"/>
          </a:xfrm>
        </p:spPr>
        <p:txBody>
          <a:bodyPr/>
          <a:lstStyle/>
          <a:p>
            <a:fld id="{A9848611-8FAA-4BFC-BAAD-33CAF1A3E273}" type="slidenum">
              <a:rPr kumimoji="1" lang="ja-JP" altLang="en-US" sz="1800" smtClean="0">
                <a:solidFill>
                  <a:schemeClr val="tx1"/>
                </a:solidFill>
              </a:rPr>
              <a:t>17</a:t>
            </a:fld>
            <a:endParaRPr kumimoji="1" lang="ja-JP" altLang="en-US" sz="1800" dirty="0">
              <a:solidFill>
                <a:schemeClr val="tx1"/>
              </a:solidFill>
            </a:endParaRPr>
          </a:p>
        </p:txBody>
      </p:sp>
      <p:sp>
        <p:nvSpPr>
          <p:cNvPr id="7" name="タイトル 1">
            <a:extLst>
              <a:ext uri="{FF2B5EF4-FFF2-40B4-BE49-F238E27FC236}">
                <a16:creationId xmlns:a16="http://schemas.microsoft.com/office/drawing/2014/main" xmlns="" id="{77D78C8B-7190-4F9F-BF24-FAD4DFE9F181}"/>
              </a:ext>
            </a:extLst>
          </p:cNvPr>
          <p:cNvSpPr txBox="1">
            <a:spLocks/>
          </p:cNvSpPr>
          <p:nvPr/>
        </p:nvSpPr>
        <p:spPr>
          <a:xfrm>
            <a:off x="84078" y="549432"/>
            <a:ext cx="9059922" cy="935314"/>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200" dirty="0" smtClean="0">
                <a:latin typeface="HGP創英角ｺﾞｼｯｸUB" panose="020B0900000000000000" pitchFamily="50" charset="-128"/>
                <a:ea typeface="HGP創英角ｺﾞｼｯｸUB" panose="020B0900000000000000" pitchFamily="50" charset="-128"/>
              </a:rPr>
              <a:t>肺炎・大腿骨頸部骨折について、自己完結率</a:t>
            </a:r>
            <a:r>
              <a:rPr lang="en-US" altLang="ja-JP" sz="2200" dirty="0" smtClean="0">
                <a:latin typeface="HGP創英角ｺﾞｼｯｸUB" panose="020B0900000000000000" pitchFamily="50" charset="-128"/>
                <a:ea typeface="HGP創英角ｺﾞｼｯｸUB" panose="020B0900000000000000" pitchFamily="50" charset="-128"/>
              </a:rPr>
              <a:t>(</a:t>
            </a:r>
            <a:r>
              <a:rPr lang="ja-JP" altLang="en-US" sz="2200" dirty="0" smtClean="0">
                <a:latin typeface="HGP創英角ｺﾞｼｯｸUB" panose="020B0900000000000000" pitchFamily="50" charset="-128"/>
                <a:ea typeface="HGP創英角ｺﾞｼｯｸUB" panose="020B0900000000000000" pitchFamily="50" charset="-128"/>
              </a:rPr>
              <a:t>圏域内の医療機関で入院する割合）は、８割を超えており、また、流入超過の傾向が見られる</a:t>
            </a:r>
            <a:endParaRPr lang="en-US" altLang="ja-JP" sz="2200" dirty="0">
              <a:latin typeface="HGP創英角ｺﾞｼｯｸUB" panose="020B0900000000000000" pitchFamily="50" charset="-128"/>
              <a:ea typeface="HGP創英角ｺﾞｼｯｸUB" panose="020B0900000000000000" pitchFamily="50" charset="-128"/>
            </a:endParaRPr>
          </a:p>
        </p:txBody>
      </p:sp>
      <p:sp>
        <p:nvSpPr>
          <p:cNvPr id="9" name="Oval 64">
            <a:hlinkClick r:id="rId6" action="ppaction://hlinksldjump"/>
            <a:extLst>
              <a:ext uri="{FF2B5EF4-FFF2-40B4-BE49-F238E27FC236}">
                <a16:creationId xmlns:a16="http://schemas.microsoft.com/office/drawing/2014/main" xmlns="" id="{2865890E-81EE-482A-8BAC-0CEA60EEBBA9}"/>
              </a:ext>
            </a:extLst>
          </p:cNvPr>
          <p:cNvSpPr>
            <a:spLocks noChangeAspect="1"/>
          </p:cNvSpPr>
          <p:nvPr/>
        </p:nvSpPr>
        <p:spPr>
          <a:xfrm>
            <a:off x="89662" y="36273"/>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11" name="タイトル 1">
            <a:extLst>
              <a:ext uri="{FF2B5EF4-FFF2-40B4-BE49-F238E27FC236}">
                <a16:creationId xmlns:a16="http://schemas.microsoft.com/office/drawing/2014/main" xmlns="" id="{30BE5A27-A407-4A14-A9BE-5866682C3C6B}"/>
              </a:ext>
            </a:extLst>
          </p:cNvPr>
          <p:cNvSpPr txBox="1">
            <a:spLocks/>
          </p:cNvSpPr>
          <p:nvPr/>
        </p:nvSpPr>
        <p:spPr>
          <a:xfrm>
            <a:off x="145072" y="36273"/>
            <a:ext cx="9539495"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a:solidFill>
                  <a:schemeClr val="bg1"/>
                </a:solidFill>
                <a:latin typeface="HGP創英角ｺﾞｼｯｸUB" panose="020B0900000000000000" pitchFamily="50" charset="-128"/>
                <a:ea typeface="HGP創英角ｺﾞｼｯｸUB" panose="020B0900000000000000" pitchFamily="50" charset="-128"/>
              </a:rPr>
              <a:t>3</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急性期</a:t>
            </a:r>
            <a:r>
              <a:rPr lang="ja-JP" altLang="en-US" sz="16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a:t>
            </a:r>
            <a:r>
              <a:rPr lang="ja-JP" altLang="en-US" sz="16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地域</a:t>
            </a:r>
            <a:r>
              <a:rPr lang="ja-JP" altLang="en-US" sz="16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一般）</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から回復期の概要 </a:t>
            </a:r>
            <a:r>
              <a:rPr lang="en-US" altLang="ja-JP" sz="20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(2)</a:t>
            </a:r>
            <a:r>
              <a:rPr lang="ja-JP" altLang="en-US" sz="20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患者受療・医療提供状況（</a:t>
            </a:r>
            <a:r>
              <a:rPr lang="en-US" altLang="ja-JP" sz="20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NDB</a:t>
            </a:r>
            <a:r>
              <a:rPr lang="ja-JP" altLang="en-US" sz="20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）②</a:t>
            </a:r>
            <a:endParaRPr lang="ja-JP" altLang="en-US" sz="20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pPr algn="l"/>
            <a:endPar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pPr algn="l"/>
            <a:r>
              <a:rPr lang="ja-JP" altLang="en-US" sz="16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a:t>
            </a:r>
            <a:endParaRPr lang="ja-JP" altLang="en-US" sz="16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p:txBody>
      </p:sp>
      <p:sp>
        <p:nvSpPr>
          <p:cNvPr id="10" name="テキスト ボックス 3"/>
          <p:cNvSpPr txBox="1">
            <a:spLocks noChangeArrowheads="1"/>
          </p:cNvSpPr>
          <p:nvPr/>
        </p:nvSpPr>
        <p:spPr bwMode="auto">
          <a:xfrm>
            <a:off x="143977" y="1545009"/>
            <a:ext cx="298786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r>
              <a:rPr lang="ja-JP" altLang="en-US" sz="2000" dirty="0">
                <a:latin typeface="HGP創英角ｺﾞｼｯｸUB" panose="020B0900000000000000" pitchFamily="50" charset="-128"/>
                <a:ea typeface="HGP創英角ｺﾞｼｯｸUB" panose="020B0900000000000000" pitchFamily="50" charset="-128"/>
              </a:rPr>
              <a:t>〇</a:t>
            </a:r>
            <a:r>
              <a:rPr lang="ja-JP" altLang="en-US" sz="2000" dirty="0" smtClean="0">
                <a:latin typeface="HGP創英角ｺﾞｼｯｸUB" panose="020B0900000000000000" pitchFamily="50" charset="-128"/>
                <a:ea typeface="HGP創英角ｺﾞｼｯｸUB" panose="020B0900000000000000" pitchFamily="50" charset="-128"/>
              </a:rPr>
              <a:t>肺炎・大腿骨頸部骨折</a:t>
            </a:r>
            <a:endParaRPr lang="en-US" altLang="ja-JP" sz="2000" dirty="0" smtClean="0">
              <a:latin typeface="HGP創英角ｺﾞｼｯｸUB" panose="020B0900000000000000" pitchFamily="50" charset="-128"/>
              <a:ea typeface="HGP創英角ｺﾞｼｯｸUB" panose="020B0900000000000000" pitchFamily="50" charset="-128"/>
            </a:endParaRPr>
          </a:p>
        </p:txBody>
      </p:sp>
      <p:sp>
        <p:nvSpPr>
          <p:cNvPr id="13" name="テキスト ボックス 3"/>
          <p:cNvSpPr txBox="1">
            <a:spLocks noChangeArrowheads="1"/>
          </p:cNvSpPr>
          <p:nvPr/>
        </p:nvSpPr>
        <p:spPr bwMode="auto">
          <a:xfrm>
            <a:off x="225133" y="4490276"/>
            <a:ext cx="290670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r>
              <a:rPr lang="ja-JP" altLang="en-US" dirty="0" smtClean="0">
                <a:latin typeface="HGP創英角ｺﾞｼｯｸUB" panose="020B0900000000000000" pitchFamily="50" charset="-128"/>
                <a:ea typeface="HGP創英角ｺﾞｼｯｸUB" panose="020B0900000000000000" pitchFamily="50" charset="-128"/>
              </a:rPr>
              <a:t>（</a:t>
            </a:r>
            <a:r>
              <a:rPr lang="ja-JP" altLang="en-US" dirty="0">
                <a:latin typeface="HGP創英角ｺﾞｼｯｸUB" panose="020B0900000000000000" pitchFamily="50" charset="-128"/>
                <a:ea typeface="HGP創英角ｺﾞｼｯｸUB" panose="020B0900000000000000" pitchFamily="50" charset="-128"/>
              </a:rPr>
              <a:t>２</a:t>
            </a:r>
            <a:r>
              <a:rPr lang="ja-JP" altLang="en-US" dirty="0" smtClean="0">
                <a:latin typeface="HGP創英角ｺﾞｼｯｸUB" panose="020B0900000000000000" pitchFamily="50" charset="-128"/>
                <a:ea typeface="HGP創英角ｺﾞｼｯｸUB" panose="020B0900000000000000" pitchFamily="50" charset="-128"/>
              </a:rPr>
              <a:t>）</a:t>
            </a:r>
            <a:r>
              <a:rPr lang="ja-JP" altLang="en-US" dirty="0">
                <a:latin typeface="HGP創英角ｺﾞｼｯｸUB" panose="020B0900000000000000" pitchFamily="50" charset="-128"/>
                <a:ea typeface="HGP創英角ｺﾞｼｯｸUB" panose="020B0900000000000000" pitchFamily="50" charset="-128"/>
              </a:rPr>
              <a:t>医療提供</a:t>
            </a:r>
            <a:r>
              <a:rPr lang="ja-JP" altLang="en-US" dirty="0" smtClean="0">
                <a:latin typeface="HGP創英角ｺﾞｼｯｸUB" panose="020B0900000000000000" pitchFamily="50" charset="-128"/>
                <a:ea typeface="HGP創英角ｺﾞｼｯｸUB" panose="020B0900000000000000" pitchFamily="50" charset="-128"/>
              </a:rPr>
              <a:t>状況</a:t>
            </a:r>
            <a:r>
              <a:rPr lang="en-US" altLang="ja-JP" dirty="0" smtClean="0">
                <a:latin typeface="HGP創英角ｺﾞｼｯｸUB" panose="020B0900000000000000" pitchFamily="50" charset="-128"/>
                <a:ea typeface="HGP創英角ｺﾞｼｯｸUB" panose="020B0900000000000000" pitchFamily="50" charset="-128"/>
              </a:rPr>
              <a:t>(SCR)</a:t>
            </a:r>
            <a:endParaRPr lang="en-US" altLang="ja-JP" dirty="0">
              <a:latin typeface="HGP創英角ｺﾞｼｯｸUB" panose="020B0900000000000000" pitchFamily="50" charset="-128"/>
              <a:ea typeface="HGP創英角ｺﾞｼｯｸUB" panose="020B0900000000000000" pitchFamily="50" charset="-128"/>
            </a:endParaRPr>
          </a:p>
        </p:txBody>
      </p:sp>
      <p:cxnSp>
        <p:nvCxnSpPr>
          <p:cNvPr id="14" name="直線コネクタ 13"/>
          <p:cNvCxnSpPr/>
          <p:nvPr/>
        </p:nvCxnSpPr>
        <p:spPr>
          <a:xfrm>
            <a:off x="4706844" y="4995832"/>
            <a:ext cx="0" cy="1014165"/>
          </a:xfrm>
          <a:prstGeom prst="line">
            <a:avLst/>
          </a:prstGeom>
          <a:ln w="76200">
            <a:solidFill>
              <a:srgbClr val="FF0000"/>
            </a:solidFill>
            <a:prstDash val="sysDot"/>
          </a:ln>
        </p:spPr>
        <p:style>
          <a:lnRef idx="1">
            <a:schemeClr val="accent1"/>
          </a:lnRef>
          <a:fillRef idx="0">
            <a:schemeClr val="accent1"/>
          </a:fillRef>
          <a:effectRef idx="0">
            <a:schemeClr val="accent1"/>
          </a:effectRef>
          <a:fontRef idx="minor">
            <a:schemeClr val="tx1"/>
          </a:fontRef>
        </p:style>
      </p:cxnSp>
      <p:sp>
        <p:nvSpPr>
          <p:cNvPr id="17" name="角丸四角形 16"/>
          <p:cNvSpPr/>
          <p:nvPr/>
        </p:nvSpPr>
        <p:spPr>
          <a:xfrm>
            <a:off x="3992137" y="4941168"/>
            <a:ext cx="2164039" cy="1091129"/>
          </a:xfrm>
          <a:prstGeom prst="roundRect">
            <a:avLst>
              <a:gd name="adj" fmla="val 7919"/>
            </a:avLst>
          </a:prstGeom>
          <a:noFill/>
          <a:ln/>
          <a:effectLst>
            <a:glow rad="139700">
              <a:schemeClr val="accent1">
                <a:satMod val="175000"/>
                <a:alpha val="40000"/>
              </a:schemeClr>
            </a:glow>
          </a:effectLst>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8" name="テキスト ボックス 10">
            <a:extLst>
              <a:ext uri="{FF2B5EF4-FFF2-40B4-BE49-F238E27FC236}">
                <a16:creationId xmlns:a16="http://schemas.microsoft.com/office/drawing/2014/main" xmlns="" id="{8957656B-6DE6-44E0-85D6-7CF39E5B6647}"/>
              </a:ext>
            </a:extLst>
          </p:cNvPr>
          <p:cNvSpPr txBox="1"/>
          <p:nvPr/>
        </p:nvSpPr>
        <p:spPr>
          <a:xfrm>
            <a:off x="3962340" y="4171831"/>
            <a:ext cx="4852610"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p>
            <a:pPr algn="just">
              <a:spcAft>
                <a:spcPts val="0"/>
              </a:spcAft>
            </a:pPr>
            <a:r>
              <a:rPr lang="ja-JP" altLang="en-US" sz="1200" kern="100" dirty="0">
                <a:latin typeface="Meiryo UI" panose="020B0604030504040204" pitchFamily="50" charset="-128"/>
                <a:ea typeface="Meiryo UI" panose="020B0604030504040204" pitchFamily="50" charset="-128"/>
                <a:cs typeface="Times New Roman"/>
              </a:rPr>
              <a:t>参照</a:t>
            </a:r>
            <a:r>
              <a:rPr lang="ja-JP" altLang="en-US" sz="1200" kern="100" dirty="0" smtClean="0">
                <a:effectLst/>
                <a:latin typeface="Meiryo UI" panose="020B0604030504040204" pitchFamily="50" charset="-128"/>
                <a:ea typeface="Meiryo UI" panose="020B0604030504040204" pitchFamily="50" charset="-128"/>
                <a:cs typeface="Times New Roman"/>
              </a:rPr>
              <a:t>：</a:t>
            </a:r>
            <a:r>
              <a:rPr lang="en-US" altLang="ja-JP" sz="1200" kern="100" dirty="0">
                <a:latin typeface="Meiryo UI" panose="020B0604030504040204" pitchFamily="50" charset="-128"/>
                <a:ea typeface="Meiryo UI" panose="020B0604030504040204" pitchFamily="50" charset="-128"/>
                <a:cs typeface="Times New Roman"/>
              </a:rPr>
              <a:t>【</a:t>
            </a:r>
            <a:r>
              <a:rPr lang="ja-JP" altLang="en-US" sz="1200" kern="100" dirty="0">
                <a:latin typeface="Meiryo UI" panose="020B0604030504040204" pitchFamily="50" charset="-128"/>
                <a:ea typeface="Meiryo UI" panose="020B0604030504040204" pitchFamily="50" charset="-128"/>
                <a:cs typeface="Times New Roman"/>
              </a:rPr>
              <a:t>資料</a:t>
            </a:r>
            <a:r>
              <a:rPr lang="en-US" altLang="ja-JP" sz="1200" kern="100" dirty="0">
                <a:latin typeface="Meiryo UI" panose="020B0604030504040204" pitchFamily="50" charset="-128"/>
                <a:ea typeface="Meiryo UI" panose="020B0604030504040204" pitchFamily="50" charset="-128"/>
                <a:cs typeface="Times New Roman"/>
              </a:rPr>
              <a:t>2-4</a:t>
            </a:r>
            <a:r>
              <a:rPr lang="en-US" altLang="ja-JP" sz="1200" kern="100" dirty="0" smtClean="0">
                <a:latin typeface="Meiryo UI" panose="020B0604030504040204" pitchFamily="50" charset="-128"/>
                <a:ea typeface="Meiryo UI" panose="020B0604030504040204" pitchFamily="50" charset="-128"/>
                <a:cs typeface="Times New Roman"/>
              </a:rPr>
              <a:t>】</a:t>
            </a:r>
            <a:r>
              <a:rPr lang="ja-JP" altLang="en-US" sz="1200" kern="100" dirty="0" smtClean="0">
                <a:latin typeface="Meiryo UI" panose="020B0604030504040204" pitchFamily="50" charset="-128"/>
                <a:ea typeface="Meiryo UI" panose="020B0604030504040204" pitchFamily="50" charset="-128"/>
                <a:cs typeface="Times New Roman"/>
              </a:rPr>
              <a:t>堺市二次</a:t>
            </a:r>
            <a:r>
              <a:rPr lang="ja-JP" altLang="en-US" sz="1200" kern="100" dirty="0">
                <a:latin typeface="Meiryo UI" panose="020B0604030504040204" pitchFamily="50" charset="-128"/>
                <a:ea typeface="Meiryo UI" panose="020B0604030504040204" pitchFamily="50" charset="-128"/>
                <a:cs typeface="Times New Roman"/>
              </a:rPr>
              <a:t>医療圏における患者受療状況（</a:t>
            </a:r>
            <a:r>
              <a:rPr lang="en-US" altLang="ja-JP" sz="1200" kern="100" dirty="0">
                <a:latin typeface="Meiryo UI" panose="020B0604030504040204" pitchFamily="50" charset="-128"/>
                <a:ea typeface="Meiryo UI" panose="020B0604030504040204" pitchFamily="50" charset="-128"/>
                <a:cs typeface="Times New Roman"/>
              </a:rPr>
              <a:t>NDB</a:t>
            </a:r>
            <a:r>
              <a:rPr lang="ja-JP" altLang="en-US" sz="1200" kern="100" dirty="0">
                <a:latin typeface="Meiryo UI" panose="020B0604030504040204" pitchFamily="50" charset="-128"/>
                <a:ea typeface="Meiryo UI" panose="020B0604030504040204" pitchFamily="50" charset="-128"/>
                <a:cs typeface="Times New Roman"/>
              </a:rPr>
              <a:t>データ</a:t>
            </a:r>
            <a:r>
              <a:rPr lang="ja-JP" altLang="en-US" sz="1200" kern="100" dirty="0" smtClean="0">
                <a:latin typeface="Meiryo UI" panose="020B0604030504040204" pitchFamily="50" charset="-128"/>
                <a:ea typeface="Meiryo UI" panose="020B0604030504040204" pitchFamily="50" charset="-128"/>
                <a:cs typeface="Times New Roman"/>
              </a:rPr>
              <a:t>）</a:t>
            </a:r>
            <a:endParaRPr lang="ja-JP" altLang="en-US" sz="1200" kern="100" dirty="0">
              <a:latin typeface="Meiryo UI" panose="020B0604030504040204" pitchFamily="50" charset="-128"/>
              <a:ea typeface="Meiryo UI" panose="020B0604030504040204" pitchFamily="50" charset="-128"/>
              <a:cs typeface="Times New Roman"/>
            </a:endParaRPr>
          </a:p>
        </p:txBody>
      </p:sp>
      <p:sp>
        <p:nvSpPr>
          <p:cNvPr id="19" name="テキスト ボックス 10">
            <a:extLst>
              <a:ext uri="{FF2B5EF4-FFF2-40B4-BE49-F238E27FC236}">
                <a16:creationId xmlns:a16="http://schemas.microsoft.com/office/drawing/2014/main" xmlns="" id="{8957656B-6DE6-44E0-85D6-7CF39E5B6647}"/>
              </a:ext>
            </a:extLst>
          </p:cNvPr>
          <p:cNvSpPr txBox="1"/>
          <p:nvPr/>
        </p:nvSpPr>
        <p:spPr>
          <a:xfrm>
            <a:off x="4064603" y="6375811"/>
            <a:ext cx="4852610"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p>
            <a:pPr algn="just">
              <a:spcAft>
                <a:spcPts val="0"/>
              </a:spcAft>
            </a:pPr>
            <a:r>
              <a:rPr lang="ja-JP" altLang="en-US" sz="1200" kern="100" dirty="0">
                <a:latin typeface="Meiryo UI" panose="020B0604030504040204" pitchFamily="50" charset="-128"/>
                <a:ea typeface="Meiryo UI" panose="020B0604030504040204" pitchFamily="50" charset="-128"/>
                <a:cs typeface="Times New Roman"/>
              </a:rPr>
              <a:t>参照</a:t>
            </a:r>
            <a:r>
              <a:rPr lang="ja-JP" altLang="en-US" sz="1200" kern="100" dirty="0" smtClean="0">
                <a:effectLst/>
                <a:latin typeface="Meiryo UI" panose="020B0604030504040204" pitchFamily="50" charset="-128"/>
                <a:ea typeface="Meiryo UI" panose="020B0604030504040204" pitchFamily="50" charset="-128"/>
                <a:cs typeface="Times New Roman"/>
              </a:rPr>
              <a:t>：</a:t>
            </a:r>
            <a:r>
              <a:rPr lang="en-US" altLang="ja-JP" sz="1200" kern="100" dirty="0">
                <a:latin typeface="Meiryo UI" panose="020B0604030504040204" pitchFamily="50" charset="-128"/>
                <a:ea typeface="Meiryo UI" panose="020B0604030504040204" pitchFamily="50" charset="-128"/>
                <a:cs typeface="Times New Roman"/>
              </a:rPr>
              <a:t>【</a:t>
            </a:r>
            <a:r>
              <a:rPr lang="ja-JP" altLang="en-US" sz="1200" kern="100" dirty="0">
                <a:latin typeface="Meiryo UI" panose="020B0604030504040204" pitchFamily="50" charset="-128"/>
                <a:ea typeface="Meiryo UI" panose="020B0604030504040204" pitchFamily="50" charset="-128"/>
                <a:cs typeface="Times New Roman"/>
              </a:rPr>
              <a:t>資料</a:t>
            </a:r>
            <a:r>
              <a:rPr lang="en-US" altLang="ja-JP" sz="1200" kern="100" dirty="0">
                <a:latin typeface="Meiryo UI" panose="020B0604030504040204" pitchFamily="50" charset="-128"/>
                <a:ea typeface="Meiryo UI" panose="020B0604030504040204" pitchFamily="50" charset="-128"/>
                <a:cs typeface="Times New Roman"/>
              </a:rPr>
              <a:t>2-5</a:t>
            </a:r>
            <a:r>
              <a:rPr lang="en-US" altLang="ja-JP" sz="1200" kern="100" dirty="0" smtClean="0">
                <a:latin typeface="Meiryo UI" panose="020B0604030504040204" pitchFamily="50" charset="-128"/>
                <a:ea typeface="Meiryo UI" panose="020B0604030504040204" pitchFamily="50" charset="-128"/>
                <a:cs typeface="Times New Roman"/>
              </a:rPr>
              <a:t>】</a:t>
            </a:r>
            <a:r>
              <a:rPr lang="ja-JP" altLang="en-US" sz="1200" kern="100" dirty="0" smtClean="0">
                <a:latin typeface="Meiryo UI" panose="020B0604030504040204" pitchFamily="50" charset="-128"/>
                <a:ea typeface="Meiryo UI" panose="020B0604030504040204" pitchFamily="50" charset="-128"/>
                <a:cs typeface="Times New Roman"/>
              </a:rPr>
              <a:t>堺市二次</a:t>
            </a:r>
            <a:r>
              <a:rPr lang="ja-JP" altLang="en-US" sz="1200" kern="100" dirty="0">
                <a:latin typeface="Meiryo UI" panose="020B0604030504040204" pitchFamily="50" charset="-128"/>
                <a:ea typeface="Meiryo UI" panose="020B0604030504040204" pitchFamily="50" charset="-128"/>
                <a:cs typeface="Times New Roman"/>
              </a:rPr>
              <a:t>医療圏における医療提供状況（</a:t>
            </a:r>
            <a:r>
              <a:rPr lang="en-US" altLang="ja-JP" sz="1200" kern="100" dirty="0">
                <a:latin typeface="Meiryo UI" panose="020B0604030504040204" pitchFamily="50" charset="-128"/>
                <a:ea typeface="Meiryo UI" panose="020B0604030504040204" pitchFamily="50" charset="-128"/>
                <a:cs typeface="Times New Roman"/>
              </a:rPr>
              <a:t>NDB</a:t>
            </a:r>
            <a:r>
              <a:rPr lang="ja-JP" altLang="en-US" sz="1200" kern="100" dirty="0">
                <a:latin typeface="Meiryo UI" panose="020B0604030504040204" pitchFamily="50" charset="-128"/>
                <a:ea typeface="Meiryo UI" panose="020B0604030504040204" pitchFamily="50" charset="-128"/>
                <a:cs typeface="Times New Roman"/>
              </a:rPr>
              <a:t>データ）</a:t>
            </a:r>
          </a:p>
        </p:txBody>
      </p:sp>
      <p:sp>
        <p:nvSpPr>
          <p:cNvPr id="20" name="テキスト ボックス 3"/>
          <p:cNvSpPr txBox="1">
            <a:spLocks noChangeArrowheads="1"/>
          </p:cNvSpPr>
          <p:nvPr/>
        </p:nvSpPr>
        <p:spPr bwMode="auto">
          <a:xfrm>
            <a:off x="316364" y="1927903"/>
            <a:ext cx="222545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r>
              <a:rPr lang="ja-JP" altLang="en-US" dirty="0" smtClean="0">
                <a:latin typeface="HGP創英角ｺﾞｼｯｸUB" panose="020B0900000000000000" pitchFamily="50" charset="-128"/>
                <a:ea typeface="HGP創英角ｺﾞｼｯｸUB" panose="020B0900000000000000" pitchFamily="50" charset="-128"/>
              </a:rPr>
              <a:t>（</a:t>
            </a:r>
            <a:r>
              <a:rPr lang="en-US" altLang="ja-JP" dirty="0">
                <a:latin typeface="HGP創英角ｺﾞｼｯｸUB" panose="020B0900000000000000" pitchFamily="50" charset="-128"/>
                <a:ea typeface="HGP創英角ｺﾞｼｯｸUB" panose="020B0900000000000000" pitchFamily="50" charset="-128"/>
              </a:rPr>
              <a:t>1</a:t>
            </a:r>
            <a:r>
              <a:rPr lang="ja-JP" altLang="en-US" dirty="0" smtClean="0">
                <a:latin typeface="HGP創英角ｺﾞｼｯｸUB" panose="020B0900000000000000" pitchFamily="50" charset="-128"/>
                <a:ea typeface="HGP創英角ｺﾞｼｯｸUB" panose="020B0900000000000000" pitchFamily="50" charset="-128"/>
              </a:rPr>
              <a:t>）</a:t>
            </a:r>
            <a:r>
              <a:rPr lang="ja-JP" altLang="en-US" dirty="0">
                <a:latin typeface="HGP創英角ｺﾞｼｯｸUB" panose="020B0900000000000000" pitchFamily="50" charset="-128"/>
                <a:ea typeface="HGP創英角ｺﾞｼｯｸUB" panose="020B0900000000000000" pitchFamily="50" charset="-128"/>
              </a:rPr>
              <a:t>患者受療</a:t>
            </a:r>
            <a:r>
              <a:rPr lang="ja-JP" altLang="en-US" dirty="0" smtClean="0">
                <a:latin typeface="HGP創英角ｺﾞｼｯｸUB" panose="020B0900000000000000" pitchFamily="50" charset="-128"/>
                <a:ea typeface="HGP創英角ｺﾞｼｯｸUB" panose="020B0900000000000000" pitchFamily="50" charset="-128"/>
              </a:rPr>
              <a:t>状況</a:t>
            </a:r>
            <a:endParaRPr lang="en-US" altLang="ja-JP" dirty="0">
              <a:latin typeface="HGP創英角ｺﾞｼｯｸUB" panose="020B0900000000000000" pitchFamily="50" charset="-128"/>
              <a:ea typeface="HGP創英角ｺﾞｼｯｸUB" panose="020B0900000000000000" pitchFamily="50" charset="-128"/>
            </a:endParaRPr>
          </a:p>
        </p:txBody>
      </p:sp>
      <p:cxnSp>
        <p:nvCxnSpPr>
          <p:cNvPr id="21" name="直線コネクタ 20"/>
          <p:cNvCxnSpPr/>
          <p:nvPr/>
        </p:nvCxnSpPr>
        <p:spPr>
          <a:xfrm>
            <a:off x="6673949" y="2060848"/>
            <a:ext cx="0" cy="1296144"/>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22" name="角丸四角形 21"/>
          <p:cNvSpPr/>
          <p:nvPr/>
        </p:nvSpPr>
        <p:spPr>
          <a:xfrm>
            <a:off x="6948264" y="2231492"/>
            <a:ext cx="1369984" cy="276746"/>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latin typeface="HG丸ｺﾞｼｯｸM-PRO" panose="020F0600000000000000" pitchFamily="50" charset="-128"/>
                <a:ea typeface="HG丸ｺﾞｼｯｸM-PRO" panose="020F0600000000000000" pitchFamily="50" charset="-128"/>
              </a:rPr>
              <a:t>流入超過</a:t>
            </a:r>
            <a:endParaRPr kumimoji="1" lang="ja-JP" altLang="en-US" sz="1200" dirty="0">
              <a:latin typeface="HG丸ｺﾞｼｯｸM-PRO" panose="020F0600000000000000" pitchFamily="50" charset="-128"/>
              <a:ea typeface="HG丸ｺﾞｼｯｸM-PRO" panose="020F0600000000000000" pitchFamily="50" charset="-128"/>
            </a:endParaRPr>
          </a:p>
        </p:txBody>
      </p:sp>
      <p:sp>
        <p:nvSpPr>
          <p:cNvPr id="23" name="角丸四角形 22"/>
          <p:cNvSpPr/>
          <p:nvPr/>
        </p:nvSpPr>
        <p:spPr>
          <a:xfrm>
            <a:off x="5124686" y="2231492"/>
            <a:ext cx="1369984" cy="276746"/>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latin typeface="HG丸ｺﾞｼｯｸM-PRO" panose="020F0600000000000000" pitchFamily="50" charset="-128"/>
                <a:ea typeface="HG丸ｺﾞｼｯｸM-PRO" panose="020F0600000000000000" pitchFamily="50" charset="-128"/>
              </a:rPr>
              <a:t>流出超過</a:t>
            </a:r>
            <a:endParaRPr kumimoji="1" lang="ja-JP" altLang="en-US" sz="1200" dirty="0">
              <a:latin typeface="HG丸ｺﾞｼｯｸM-PRO" panose="020F0600000000000000" pitchFamily="50" charset="-128"/>
              <a:ea typeface="HG丸ｺﾞｼｯｸM-PRO" panose="020F0600000000000000" pitchFamily="50" charset="-128"/>
            </a:endParaRPr>
          </a:p>
        </p:txBody>
      </p:sp>
      <p:cxnSp>
        <p:nvCxnSpPr>
          <p:cNvPr id="24" name="直線コネクタ 23"/>
          <p:cNvCxnSpPr/>
          <p:nvPr/>
        </p:nvCxnSpPr>
        <p:spPr>
          <a:xfrm flipV="1">
            <a:off x="1457617" y="3219758"/>
            <a:ext cx="756157" cy="1090573"/>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25" name="角丸四角形 24"/>
          <p:cNvSpPr/>
          <p:nvPr/>
        </p:nvSpPr>
        <p:spPr>
          <a:xfrm>
            <a:off x="275484" y="4151147"/>
            <a:ext cx="2266338" cy="348554"/>
          </a:xfrm>
          <a:prstGeom prst="roundRect">
            <a:avLst/>
          </a:prstGeom>
          <a:ln>
            <a:noFill/>
          </a:ln>
        </p:spPr>
        <p:style>
          <a:lnRef idx="1">
            <a:schemeClr val="accent2"/>
          </a:lnRef>
          <a:fillRef idx="2">
            <a:schemeClr val="accent2"/>
          </a:fillRef>
          <a:effectRef idx="1">
            <a:schemeClr val="accent2"/>
          </a:effectRef>
          <a:fontRef idx="minor">
            <a:schemeClr val="dk1"/>
          </a:fontRef>
        </p:style>
        <p:txBody>
          <a:bodyPr rtlCol="0" anchor="t"/>
          <a:lstStyle/>
          <a:p>
            <a:r>
              <a:rPr lang="ja-JP" altLang="en-US" sz="1200" dirty="0"/>
              <a:t>肺炎</a:t>
            </a:r>
            <a:r>
              <a:rPr lang="ja-JP" altLang="en-US" sz="1200" dirty="0" smtClean="0"/>
              <a:t>の</a:t>
            </a:r>
            <a:r>
              <a:rPr kumimoji="1" lang="ja-JP" altLang="en-US" sz="1200" dirty="0" smtClean="0"/>
              <a:t>自己完結率は</a:t>
            </a:r>
            <a:r>
              <a:rPr kumimoji="1" lang="ja-JP" altLang="en-US" sz="1200" dirty="0" smtClean="0">
                <a:latin typeface="+mn-ea"/>
              </a:rPr>
              <a:t>「</a:t>
            </a:r>
            <a:r>
              <a:rPr kumimoji="1" lang="en-US" altLang="ja-JP" sz="1200" dirty="0" smtClean="0">
                <a:latin typeface="+mn-ea"/>
              </a:rPr>
              <a:t>82</a:t>
            </a:r>
            <a:r>
              <a:rPr lang="en-US" altLang="ja-JP" sz="1200" dirty="0" smtClean="0">
                <a:latin typeface="+mn-ea"/>
              </a:rPr>
              <a:t>.7</a:t>
            </a:r>
            <a:r>
              <a:rPr kumimoji="1" lang="ja-JP" altLang="en-US" sz="1200" dirty="0" smtClean="0">
                <a:latin typeface="+mn-ea"/>
              </a:rPr>
              <a:t>％」</a:t>
            </a:r>
            <a:endParaRPr kumimoji="1" lang="ja-JP" altLang="en-US" sz="1200" dirty="0">
              <a:latin typeface="+mn-ea"/>
            </a:endParaRPr>
          </a:p>
        </p:txBody>
      </p:sp>
    </p:spTree>
    <p:extLst>
      <p:ext uri="{BB962C8B-B14F-4D97-AF65-F5344CB8AC3E}">
        <p14:creationId xmlns:p14="http://schemas.microsoft.com/office/powerpoint/2010/main" val="28096898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1"/>
          <p:cNvSpPr>
            <a:spLocks noChangeArrowheads="1"/>
          </p:cNvSpPr>
          <p:nvPr/>
        </p:nvSpPr>
        <p:spPr bwMode="auto">
          <a:xfrm>
            <a:off x="243707" y="110407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 name="Rectangle 21"/>
          <p:cNvSpPr>
            <a:spLocks noChangeArrowheads="1"/>
          </p:cNvSpPr>
          <p:nvPr/>
        </p:nvSpPr>
        <p:spPr bwMode="auto">
          <a:xfrm>
            <a:off x="0" y="54868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6" name="Oval 64">
            <a:hlinkClick r:id="rId3" action="ppaction://hlinksldjump"/>
            <a:extLst>
              <a:ext uri="{FF2B5EF4-FFF2-40B4-BE49-F238E27FC236}">
                <a16:creationId xmlns:a16="http://schemas.microsoft.com/office/drawing/2014/main" xmlns="" id="{2865890E-81EE-482A-8BAC-0CEA60EEBBA9}"/>
              </a:ext>
            </a:extLst>
          </p:cNvPr>
          <p:cNvSpPr>
            <a:spLocks noChangeAspect="1"/>
          </p:cNvSpPr>
          <p:nvPr/>
        </p:nvSpPr>
        <p:spPr>
          <a:xfrm>
            <a:off x="89662" y="36273"/>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7" name="タイトル 1">
            <a:extLst>
              <a:ext uri="{FF2B5EF4-FFF2-40B4-BE49-F238E27FC236}">
                <a16:creationId xmlns:a16="http://schemas.microsoft.com/office/drawing/2014/main" xmlns="" id="{30BE5A27-A407-4A14-A9BE-5866682C3C6B}"/>
              </a:ext>
            </a:extLst>
          </p:cNvPr>
          <p:cNvSpPr txBox="1">
            <a:spLocks/>
          </p:cNvSpPr>
          <p:nvPr/>
        </p:nvSpPr>
        <p:spPr>
          <a:xfrm>
            <a:off x="145072" y="36273"/>
            <a:ext cx="9539495"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a:solidFill>
                  <a:schemeClr val="bg1"/>
                </a:solidFill>
                <a:latin typeface="HGP創英角ｺﾞｼｯｸUB" panose="020B0900000000000000" pitchFamily="50" charset="-128"/>
                <a:ea typeface="HGP創英角ｺﾞｼｯｸUB" panose="020B0900000000000000" pitchFamily="50" charset="-128"/>
              </a:rPr>
              <a:t>3</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急性期</a:t>
            </a:r>
            <a:r>
              <a:rPr lang="ja-JP" altLang="en-US" sz="16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a:t>
            </a:r>
            <a:r>
              <a:rPr lang="ja-JP" altLang="en-US" sz="16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地域</a:t>
            </a:r>
            <a:r>
              <a:rPr lang="ja-JP" altLang="en-US" sz="16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一般）</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から回復期の概要 </a:t>
            </a:r>
            <a:r>
              <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(3)</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現状と課題の</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まとめ</a:t>
            </a:r>
            <a:endPar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pPr algn="l"/>
            <a:endParaRPr lang="ja-JP" altLang="en-US" sz="16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p:txBody>
      </p:sp>
      <p:sp>
        <p:nvSpPr>
          <p:cNvPr id="8" name="角丸四角形 7"/>
          <p:cNvSpPr/>
          <p:nvPr/>
        </p:nvSpPr>
        <p:spPr>
          <a:xfrm>
            <a:off x="755576" y="980728"/>
            <a:ext cx="7776864" cy="4536504"/>
          </a:xfrm>
          <a:prstGeom prst="roundRect">
            <a:avLst>
              <a:gd name="adj" fmla="val 645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ja-JP" altLang="en-US" dirty="0" smtClean="0">
                <a:solidFill>
                  <a:schemeClr val="tx1"/>
                </a:solidFill>
                <a:latin typeface="HGP創英角ｺﾞｼｯｸUB" panose="020B0900000000000000" pitchFamily="50" charset="-128"/>
                <a:ea typeface="HGP創英角ｺﾞｼｯｸUB" panose="020B0900000000000000" pitchFamily="50" charset="-128"/>
              </a:rPr>
              <a:t>〇すべての入院料について、</a:t>
            </a:r>
            <a:endParaRPr lang="en-US" altLang="ja-JP" dirty="0" smtClean="0">
              <a:solidFill>
                <a:schemeClr val="tx1"/>
              </a:solidFill>
              <a:latin typeface="HGP創英角ｺﾞｼｯｸUB" panose="020B0900000000000000" pitchFamily="50" charset="-128"/>
              <a:ea typeface="HGP創英角ｺﾞｼｯｸUB" panose="020B0900000000000000" pitchFamily="50" charset="-128"/>
            </a:endParaRPr>
          </a:p>
          <a:p>
            <a:pPr>
              <a:lnSpc>
                <a:spcPct val="150000"/>
              </a:lnSpc>
            </a:pPr>
            <a:r>
              <a:rPr lang="ja-JP" altLang="en-US" dirty="0" smtClean="0">
                <a:solidFill>
                  <a:schemeClr val="tx1"/>
                </a:solidFill>
                <a:latin typeface="HGP創英角ｺﾞｼｯｸUB" panose="020B0900000000000000" pitchFamily="50" charset="-128"/>
                <a:ea typeface="HGP創英角ｺﾞｼｯｸUB" panose="020B0900000000000000" pitchFamily="50" charset="-128"/>
              </a:rPr>
              <a:t>　自己完結率は８割を超えており、流入超過となっている。</a:t>
            </a:r>
            <a:endParaRPr lang="en-US" altLang="ja-JP" dirty="0" smtClean="0">
              <a:solidFill>
                <a:schemeClr val="tx1"/>
              </a:solidFill>
              <a:latin typeface="HGP創英角ｺﾞｼｯｸUB" panose="020B0900000000000000" pitchFamily="50" charset="-128"/>
              <a:ea typeface="HGP創英角ｺﾞｼｯｸUB" panose="020B0900000000000000" pitchFamily="50" charset="-128"/>
            </a:endParaRPr>
          </a:p>
          <a:p>
            <a:pPr>
              <a:lnSpc>
                <a:spcPct val="150000"/>
              </a:lnSpc>
            </a:pPr>
            <a:endParaRPr lang="en-US" altLang="ja-JP" dirty="0" smtClean="0">
              <a:solidFill>
                <a:schemeClr val="tx1"/>
              </a:solidFill>
              <a:latin typeface="HGP創英角ｺﾞｼｯｸUB" panose="020B0900000000000000" pitchFamily="50" charset="-128"/>
              <a:ea typeface="HGP創英角ｺﾞｼｯｸUB" panose="020B0900000000000000" pitchFamily="50" charset="-128"/>
            </a:endParaRPr>
          </a:p>
          <a:p>
            <a:pPr>
              <a:lnSpc>
                <a:spcPct val="150000"/>
              </a:lnSpc>
            </a:pPr>
            <a:r>
              <a:rPr lang="ja-JP" altLang="en-US" dirty="0" smtClean="0">
                <a:solidFill>
                  <a:schemeClr val="tx1"/>
                </a:solidFill>
                <a:latin typeface="HGP創英角ｺﾞｼｯｸUB" panose="020B0900000000000000" pitchFamily="50" charset="-128"/>
                <a:ea typeface="HGP創英角ｺﾞｼｯｸUB" panose="020B0900000000000000" pitchFamily="50" charset="-128"/>
              </a:rPr>
              <a:t>〇しかしながら、「</a:t>
            </a:r>
            <a:r>
              <a:rPr lang="ja-JP" altLang="en-US" dirty="0">
                <a:solidFill>
                  <a:schemeClr val="tx1"/>
                </a:solidFill>
                <a:latin typeface="HGP創英角ｺﾞｼｯｸUB" panose="020B0900000000000000" pitchFamily="50" charset="-128"/>
                <a:ea typeface="HGP創英角ｺﾞｼｯｸUB" panose="020B0900000000000000" pitchFamily="50" charset="-128"/>
              </a:rPr>
              <a:t>地域包括ケア病棟入院料等」を除く入院料において、</a:t>
            </a:r>
            <a:r>
              <a:rPr lang="ja-JP" altLang="en-US" dirty="0" smtClean="0">
                <a:solidFill>
                  <a:schemeClr val="tx1"/>
                </a:solidFill>
                <a:latin typeface="HGP創英角ｺﾞｼｯｸUB" panose="020B0900000000000000" pitchFamily="50" charset="-128"/>
                <a:ea typeface="HGP創英角ｺﾞｼｯｸUB" panose="020B0900000000000000" pitchFamily="50" charset="-128"/>
              </a:rPr>
              <a:t>人口　</a:t>
            </a:r>
            <a:endParaRPr lang="en-US" altLang="ja-JP" dirty="0" smtClean="0">
              <a:solidFill>
                <a:schemeClr val="tx1"/>
              </a:solidFill>
              <a:latin typeface="HGP創英角ｺﾞｼｯｸUB" panose="020B0900000000000000" pitchFamily="50" charset="-128"/>
              <a:ea typeface="HGP創英角ｺﾞｼｯｸUB" panose="020B0900000000000000" pitchFamily="50" charset="-128"/>
            </a:endParaRPr>
          </a:p>
          <a:p>
            <a:pPr>
              <a:lnSpc>
                <a:spcPct val="150000"/>
              </a:lnSpc>
            </a:pPr>
            <a:r>
              <a:rPr lang="ja-JP" altLang="en-US" dirty="0">
                <a:solidFill>
                  <a:schemeClr val="tx1"/>
                </a:solidFill>
                <a:latin typeface="HGP創英角ｺﾞｼｯｸUB" panose="020B0900000000000000" pitchFamily="50" charset="-128"/>
                <a:ea typeface="HGP創英角ｺﾞｼｯｸUB" panose="020B0900000000000000" pitchFamily="50" charset="-128"/>
              </a:rPr>
              <a:t>　</a:t>
            </a:r>
            <a:r>
              <a:rPr lang="en-US" altLang="ja-JP" dirty="0" smtClean="0">
                <a:solidFill>
                  <a:schemeClr val="tx1"/>
                </a:solidFill>
                <a:latin typeface="HGP創英角ｺﾞｼｯｸUB" panose="020B0900000000000000" pitchFamily="50" charset="-128"/>
                <a:ea typeface="HGP創英角ｺﾞｼｯｸUB" panose="020B0900000000000000" pitchFamily="50" charset="-128"/>
              </a:rPr>
              <a:t>10</a:t>
            </a:r>
            <a:r>
              <a:rPr lang="ja-JP" altLang="en-US" dirty="0">
                <a:solidFill>
                  <a:schemeClr val="tx1"/>
                </a:solidFill>
                <a:latin typeface="HGP創英角ｺﾞｼｯｸUB" panose="020B0900000000000000" pitchFamily="50" charset="-128"/>
                <a:ea typeface="HGP創英角ｺﾞｼｯｸUB" panose="020B0900000000000000" pitchFamily="50" charset="-128"/>
              </a:rPr>
              <a:t>万当たり病床数は府平均を下回って</a:t>
            </a:r>
            <a:r>
              <a:rPr lang="ja-JP" altLang="en-US" dirty="0" smtClean="0">
                <a:solidFill>
                  <a:schemeClr val="tx1"/>
                </a:solidFill>
                <a:latin typeface="HGP創英角ｺﾞｼｯｸUB" panose="020B0900000000000000" pitchFamily="50" charset="-128"/>
                <a:ea typeface="HGP創英角ｺﾞｼｯｸUB" panose="020B0900000000000000" pitchFamily="50" charset="-128"/>
              </a:rPr>
              <a:t>いる。</a:t>
            </a:r>
            <a:endParaRPr lang="ja-JP" altLang="en-US" dirty="0">
              <a:solidFill>
                <a:schemeClr val="tx1"/>
              </a:solidFill>
              <a:latin typeface="HGP創英角ｺﾞｼｯｸUB" panose="020B0900000000000000" pitchFamily="50" charset="-128"/>
              <a:ea typeface="HGP創英角ｺﾞｼｯｸUB" panose="020B0900000000000000" pitchFamily="50" charset="-128"/>
            </a:endParaRPr>
          </a:p>
          <a:p>
            <a:pPr>
              <a:lnSpc>
                <a:spcPct val="150000"/>
              </a:lnSpc>
            </a:pPr>
            <a:r>
              <a:rPr lang="ja-JP" altLang="en-US" dirty="0">
                <a:solidFill>
                  <a:schemeClr val="tx1"/>
                </a:solidFill>
                <a:latin typeface="HGP創英角ｺﾞｼｯｸUB" panose="020B0900000000000000" pitchFamily="50" charset="-128"/>
                <a:ea typeface="HGP創英角ｺﾞｼｯｸUB" panose="020B0900000000000000" pitchFamily="50" charset="-128"/>
              </a:rPr>
              <a:t>　</a:t>
            </a:r>
            <a:endParaRPr lang="ja-JP" altLang="en-US" sz="160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9" name="スライド番号プレースホルダー 2"/>
          <p:cNvSpPr>
            <a:spLocks noGrp="1"/>
          </p:cNvSpPr>
          <p:nvPr>
            <p:ph type="sldNum" sz="quarter" idx="12"/>
          </p:nvPr>
        </p:nvSpPr>
        <p:spPr>
          <a:xfrm>
            <a:off x="6992389" y="6492875"/>
            <a:ext cx="2133600" cy="365125"/>
          </a:xfrm>
        </p:spPr>
        <p:txBody>
          <a:bodyPr/>
          <a:lstStyle/>
          <a:p>
            <a:fld id="{A9848611-8FAA-4BFC-BAAD-33CAF1A3E273}" type="slidenum">
              <a:rPr kumimoji="1" lang="ja-JP" altLang="en-US" sz="1800" smtClean="0">
                <a:solidFill>
                  <a:schemeClr val="tx1"/>
                </a:solidFill>
              </a:rPr>
              <a:t>18</a:t>
            </a:fld>
            <a:endParaRPr kumimoji="1" lang="ja-JP" altLang="en-US" sz="1800" dirty="0">
              <a:solidFill>
                <a:schemeClr val="tx1"/>
              </a:solidFill>
            </a:endParaRPr>
          </a:p>
        </p:txBody>
      </p:sp>
    </p:spTree>
    <p:extLst>
      <p:ext uri="{BB962C8B-B14F-4D97-AF65-F5344CB8AC3E}">
        <p14:creationId xmlns:p14="http://schemas.microsoft.com/office/powerpoint/2010/main" val="14290693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0190" y="4589185"/>
            <a:ext cx="7905674" cy="1720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741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0190" y="2017213"/>
            <a:ext cx="7914258" cy="18438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Rectangle 11"/>
          <p:cNvSpPr>
            <a:spLocks noChangeArrowheads="1"/>
          </p:cNvSpPr>
          <p:nvPr/>
        </p:nvSpPr>
        <p:spPr bwMode="auto">
          <a:xfrm>
            <a:off x="243707" y="110407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 name="Rectangle 21"/>
          <p:cNvSpPr>
            <a:spLocks noChangeArrowheads="1"/>
          </p:cNvSpPr>
          <p:nvPr/>
        </p:nvSpPr>
        <p:spPr bwMode="auto">
          <a:xfrm>
            <a:off x="0" y="54868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 name="スライド番号プレースホルダー 2"/>
          <p:cNvSpPr>
            <a:spLocks noGrp="1"/>
          </p:cNvSpPr>
          <p:nvPr>
            <p:ph type="sldNum" sz="quarter" idx="12"/>
          </p:nvPr>
        </p:nvSpPr>
        <p:spPr>
          <a:xfrm>
            <a:off x="7010400" y="6492875"/>
            <a:ext cx="2133600" cy="365125"/>
          </a:xfrm>
        </p:spPr>
        <p:txBody>
          <a:bodyPr/>
          <a:lstStyle/>
          <a:p>
            <a:fld id="{A9848611-8FAA-4BFC-BAAD-33CAF1A3E273}" type="slidenum">
              <a:rPr kumimoji="1" lang="ja-JP" altLang="en-US" sz="1800" smtClean="0">
                <a:solidFill>
                  <a:schemeClr val="tx1"/>
                </a:solidFill>
              </a:rPr>
              <a:t>19</a:t>
            </a:fld>
            <a:endParaRPr kumimoji="1" lang="ja-JP" altLang="en-US" sz="1800" dirty="0">
              <a:solidFill>
                <a:schemeClr val="tx1"/>
              </a:solidFill>
            </a:endParaRPr>
          </a:p>
        </p:txBody>
      </p:sp>
      <p:sp>
        <p:nvSpPr>
          <p:cNvPr id="7" name="タイトル 1">
            <a:extLst>
              <a:ext uri="{FF2B5EF4-FFF2-40B4-BE49-F238E27FC236}">
                <a16:creationId xmlns:a16="http://schemas.microsoft.com/office/drawing/2014/main" xmlns="" id="{77D78C8B-7190-4F9F-BF24-FAD4DFE9F181}"/>
              </a:ext>
            </a:extLst>
          </p:cNvPr>
          <p:cNvSpPr txBox="1">
            <a:spLocks/>
          </p:cNvSpPr>
          <p:nvPr/>
        </p:nvSpPr>
        <p:spPr>
          <a:xfrm>
            <a:off x="97083" y="538095"/>
            <a:ext cx="9059922" cy="935314"/>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200" dirty="0" smtClean="0">
                <a:latin typeface="HGP創英角ｺﾞｼｯｸUB" panose="020B0900000000000000" pitchFamily="50" charset="-128"/>
                <a:ea typeface="HGP創英角ｺﾞｼｯｸUB" panose="020B0900000000000000" pitchFamily="50" charset="-128"/>
              </a:rPr>
              <a:t>「療養病棟入院基本料１」の人口</a:t>
            </a:r>
            <a:r>
              <a:rPr lang="en-US" altLang="ja-JP" sz="2200" dirty="0" smtClean="0">
                <a:latin typeface="HGP創英角ｺﾞｼｯｸUB" panose="020B0900000000000000" pitchFamily="50" charset="-128"/>
                <a:ea typeface="HGP創英角ｺﾞｼｯｸUB" panose="020B0900000000000000" pitchFamily="50" charset="-128"/>
              </a:rPr>
              <a:t>10</a:t>
            </a:r>
            <a:r>
              <a:rPr lang="ja-JP" altLang="en-US" sz="2200" dirty="0" smtClean="0">
                <a:latin typeface="HGP創英角ｺﾞｼｯｸUB" panose="020B0900000000000000" pitchFamily="50" charset="-128"/>
                <a:ea typeface="HGP創英角ｺﾞｼｯｸUB" panose="020B0900000000000000" pitchFamily="50" charset="-128"/>
              </a:rPr>
              <a:t>万当たりの病床数は、府平均の約２倍と高く、「療養</a:t>
            </a:r>
            <a:r>
              <a:rPr lang="ja-JP" altLang="en-US" sz="2200" dirty="0">
                <a:latin typeface="HGP創英角ｺﾞｼｯｸUB" panose="020B0900000000000000" pitchFamily="50" charset="-128"/>
                <a:ea typeface="HGP創英角ｺﾞｼｯｸUB" panose="020B0900000000000000" pitchFamily="50" charset="-128"/>
              </a:rPr>
              <a:t>病棟入院</a:t>
            </a:r>
            <a:r>
              <a:rPr lang="ja-JP" altLang="en-US" sz="2200" dirty="0" smtClean="0">
                <a:latin typeface="HGP創英角ｺﾞｼｯｸUB" panose="020B0900000000000000" pitchFamily="50" charset="-128"/>
                <a:ea typeface="HGP創英角ｺﾞｼｯｸUB" panose="020B0900000000000000" pitchFamily="50" charset="-128"/>
              </a:rPr>
              <a:t>基本料</a:t>
            </a:r>
            <a:r>
              <a:rPr lang="en-US" altLang="ja-JP" sz="2200" dirty="0" smtClean="0">
                <a:latin typeface="HGP創英角ｺﾞｼｯｸUB" panose="020B0900000000000000" pitchFamily="50" charset="-128"/>
                <a:ea typeface="HGP創英角ｺﾞｼｯｸUB" panose="020B0900000000000000" pitchFamily="50" charset="-128"/>
              </a:rPr>
              <a:t>2</a:t>
            </a:r>
            <a:r>
              <a:rPr lang="ja-JP" altLang="en-US" sz="2200" dirty="0" smtClean="0">
                <a:latin typeface="HGP創英角ｺﾞｼｯｸUB" panose="020B0900000000000000" pitchFamily="50" charset="-128"/>
                <a:ea typeface="HGP創英角ｺﾞｼｯｸUB" panose="020B0900000000000000" pitchFamily="50" charset="-128"/>
              </a:rPr>
              <a:t>」の病床稼働率は、府平均を下回っている</a:t>
            </a:r>
            <a:endParaRPr lang="en-US" altLang="ja-JP" sz="2200" dirty="0">
              <a:latin typeface="HGP創英角ｺﾞｼｯｸUB" panose="020B0900000000000000" pitchFamily="50" charset="-128"/>
              <a:ea typeface="HGP創英角ｺﾞｼｯｸUB" panose="020B0900000000000000" pitchFamily="50" charset="-128"/>
            </a:endParaRPr>
          </a:p>
        </p:txBody>
      </p:sp>
      <p:sp>
        <p:nvSpPr>
          <p:cNvPr id="12" name="Oval 64">
            <a:hlinkClick r:id="rId5" action="ppaction://hlinksldjump"/>
            <a:extLst>
              <a:ext uri="{FF2B5EF4-FFF2-40B4-BE49-F238E27FC236}">
                <a16:creationId xmlns:a16="http://schemas.microsoft.com/office/drawing/2014/main" xmlns="" id="{2865890E-81EE-482A-8BAC-0CEA60EEBBA9}"/>
              </a:ext>
            </a:extLst>
          </p:cNvPr>
          <p:cNvSpPr>
            <a:spLocks noChangeAspect="1"/>
          </p:cNvSpPr>
          <p:nvPr/>
        </p:nvSpPr>
        <p:spPr>
          <a:xfrm>
            <a:off x="89662" y="36273"/>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13" name="タイトル 1">
            <a:extLst>
              <a:ext uri="{FF2B5EF4-FFF2-40B4-BE49-F238E27FC236}">
                <a16:creationId xmlns:a16="http://schemas.microsoft.com/office/drawing/2014/main" xmlns="" id="{30BE5A27-A407-4A14-A9BE-5866682C3C6B}"/>
              </a:ext>
            </a:extLst>
          </p:cNvPr>
          <p:cNvSpPr txBox="1">
            <a:spLocks/>
          </p:cNvSpPr>
          <p:nvPr/>
        </p:nvSpPr>
        <p:spPr>
          <a:xfrm>
            <a:off x="145072" y="36273"/>
            <a:ext cx="9539495"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smtClean="0">
                <a:solidFill>
                  <a:schemeClr val="bg1"/>
                </a:solidFill>
                <a:latin typeface="HGP創英角ｺﾞｼｯｸUB" panose="020B0900000000000000" pitchFamily="50" charset="-128"/>
                <a:ea typeface="HGP創英角ｺﾞｼｯｸUB" panose="020B0900000000000000" pitchFamily="50" charset="-128"/>
              </a:rPr>
              <a:t>4</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長期療養（慢性期）の</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概要 </a:t>
            </a:r>
            <a:r>
              <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(1)</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病床の現状</a:t>
            </a:r>
          </a:p>
        </p:txBody>
      </p:sp>
      <p:sp>
        <p:nvSpPr>
          <p:cNvPr id="14" name="テキスト ボックス 10">
            <a:extLst>
              <a:ext uri="{FF2B5EF4-FFF2-40B4-BE49-F238E27FC236}">
                <a16:creationId xmlns:a16="http://schemas.microsoft.com/office/drawing/2014/main" xmlns="" id="{8957656B-6DE6-44E0-85D6-7CF39E5B6647}"/>
              </a:ext>
            </a:extLst>
          </p:cNvPr>
          <p:cNvSpPr txBox="1"/>
          <p:nvPr/>
        </p:nvSpPr>
        <p:spPr>
          <a:xfrm>
            <a:off x="3923928" y="6513418"/>
            <a:ext cx="4785284"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p>
            <a:pPr algn="just">
              <a:spcAft>
                <a:spcPts val="0"/>
              </a:spcAft>
            </a:pPr>
            <a:r>
              <a:rPr lang="ja-JP" altLang="en-US" sz="1200" kern="100" dirty="0">
                <a:effectLst/>
                <a:latin typeface="Meiryo UI" panose="020B0604030504040204" pitchFamily="50" charset="-128"/>
                <a:ea typeface="Meiryo UI" panose="020B0604030504040204" pitchFamily="50" charset="-128"/>
                <a:cs typeface="Times New Roman"/>
              </a:rPr>
              <a:t>出典</a:t>
            </a:r>
            <a:r>
              <a:rPr lang="ja-JP" altLang="en-US" sz="1200" kern="100" dirty="0" smtClean="0">
                <a:effectLst/>
                <a:latin typeface="Meiryo UI" panose="020B0604030504040204" pitchFamily="50" charset="-128"/>
                <a:ea typeface="Meiryo UI" panose="020B0604030504040204" pitchFamily="50" charset="-128"/>
                <a:cs typeface="Times New Roman"/>
              </a:rPr>
              <a:t>：</a:t>
            </a:r>
            <a:r>
              <a:rPr lang="en-US" altLang="ja-JP" sz="1200" kern="100" dirty="0">
                <a:latin typeface="Meiryo UI" panose="020B0604030504040204" pitchFamily="50" charset="-128"/>
                <a:ea typeface="Meiryo UI" panose="020B0604030504040204" pitchFamily="50" charset="-128"/>
                <a:cs typeface="Times New Roman"/>
              </a:rPr>
              <a:t>【</a:t>
            </a:r>
            <a:r>
              <a:rPr lang="ja-JP" altLang="en-US" sz="1200" kern="100" dirty="0">
                <a:latin typeface="Meiryo UI" panose="020B0604030504040204" pitchFamily="50" charset="-128"/>
                <a:ea typeface="Meiryo UI" panose="020B0604030504040204" pitchFamily="50" charset="-128"/>
                <a:cs typeface="Times New Roman"/>
              </a:rPr>
              <a:t>資料</a:t>
            </a:r>
            <a:r>
              <a:rPr lang="en-US" altLang="ja-JP" sz="1200" kern="100" dirty="0">
                <a:latin typeface="Meiryo UI" panose="020B0604030504040204" pitchFamily="50" charset="-128"/>
                <a:ea typeface="Meiryo UI" panose="020B0604030504040204" pitchFamily="50" charset="-128"/>
                <a:cs typeface="Times New Roman"/>
              </a:rPr>
              <a:t>2-3】</a:t>
            </a:r>
            <a:r>
              <a:rPr lang="ja-JP" altLang="en-US" sz="1200" kern="100" dirty="0">
                <a:latin typeface="Meiryo UI" panose="020B0604030504040204" pitchFamily="50" charset="-128"/>
                <a:ea typeface="Meiryo UI" panose="020B0604030504040204" pitchFamily="50" charset="-128"/>
                <a:cs typeface="Times New Roman"/>
              </a:rPr>
              <a:t>病棟ごとの医療機能一覧（病床機能報告暫定結果）</a:t>
            </a:r>
            <a:endParaRPr lang="ja-JP" sz="1200" kern="100" dirty="0">
              <a:effectLst/>
              <a:latin typeface="Meiryo UI" panose="020B0604030504040204" pitchFamily="50" charset="-128"/>
              <a:ea typeface="Meiryo UI" panose="020B0604030504040204" pitchFamily="50" charset="-128"/>
              <a:cs typeface="Times New Roman"/>
            </a:endParaRPr>
          </a:p>
        </p:txBody>
      </p:sp>
      <p:sp>
        <p:nvSpPr>
          <p:cNvPr id="18" name="テキスト ボックス 17">
            <a:extLst>
              <a:ext uri="{FF2B5EF4-FFF2-40B4-BE49-F238E27FC236}">
                <a16:creationId xmlns:a16="http://schemas.microsoft.com/office/drawing/2014/main" xmlns="" id="{8957656B-6DE6-44E0-85D6-7CF39E5B6647}"/>
              </a:ext>
            </a:extLst>
          </p:cNvPr>
          <p:cNvSpPr txBox="1"/>
          <p:nvPr/>
        </p:nvSpPr>
        <p:spPr>
          <a:xfrm>
            <a:off x="428438" y="1709436"/>
            <a:ext cx="2787943"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p>
            <a:pPr algn="just">
              <a:spcAft>
                <a:spcPts val="0"/>
              </a:spcAft>
            </a:pPr>
            <a:r>
              <a:rPr lang="ja-JP" altLang="en-US" sz="1400" dirty="0" smtClean="0">
                <a:solidFill>
                  <a:schemeClr val="accent1">
                    <a:lumMod val="75000"/>
                  </a:schemeClr>
                </a:solidFill>
              </a:rPr>
              <a:t>●</a:t>
            </a:r>
            <a:r>
              <a:rPr lang="ja-JP" altLang="en-US" sz="1400" kern="100" dirty="0">
                <a:latin typeface="Meiryo UI" panose="020B0604030504040204" pitchFamily="50" charset="-128"/>
                <a:ea typeface="Meiryo UI" panose="020B0604030504040204" pitchFamily="50" charset="-128"/>
                <a:cs typeface="Times New Roman"/>
              </a:rPr>
              <a:t>入院基本料・特定入院料別報告</a:t>
            </a:r>
          </a:p>
        </p:txBody>
      </p:sp>
      <p:sp>
        <p:nvSpPr>
          <p:cNvPr id="19" name="テキスト ボックス 18">
            <a:extLst>
              <a:ext uri="{FF2B5EF4-FFF2-40B4-BE49-F238E27FC236}">
                <a16:creationId xmlns:a16="http://schemas.microsoft.com/office/drawing/2014/main" xmlns="" id="{8957656B-6DE6-44E0-85D6-7CF39E5B6647}"/>
              </a:ext>
            </a:extLst>
          </p:cNvPr>
          <p:cNvSpPr txBox="1"/>
          <p:nvPr/>
        </p:nvSpPr>
        <p:spPr>
          <a:xfrm>
            <a:off x="420648" y="4280550"/>
            <a:ext cx="1587294"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p>
            <a:pPr algn="just">
              <a:spcAft>
                <a:spcPts val="0"/>
              </a:spcAft>
            </a:pPr>
            <a:r>
              <a:rPr lang="ja-JP" altLang="en-US" sz="1400" dirty="0" smtClean="0">
                <a:solidFill>
                  <a:schemeClr val="accent1">
                    <a:lumMod val="75000"/>
                  </a:schemeClr>
                </a:solidFill>
              </a:rPr>
              <a:t>●</a:t>
            </a:r>
            <a:r>
              <a:rPr lang="ja-JP" altLang="en-US" sz="1400" kern="100" dirty="0" smtClean="0">
                <a:latin typeface="Meiryo UI" panose="020B0604030504040204" pitchFamily="50" charset="-128"/>
                <a:ea typeface="Meiryo UI" panose="020B0604030504040204" pitchFamily="50" charset="-128"/>
                <a:cs typeface="Times New Roman"/>
              </a:rPr>
              <a:t>病床の利用状況</a:t>
            </a:r>
            <a:endParaRPr lang="ja-JP" altLang="en-US" sz="1400" kern="100" dirty="0">
              <a:latin typeface="Meiryo UI" panose="020B0604030504040204" pitchFamily="50" charset="-128"/>
              <a:ea typeface="Meiryo UI" panose="020B0604030504040204" pitchFamily="50" charset="-128"/>
              <a:cs typeface="Times New Roman"/>
            </a:endParaRPr>
          </a:p>
        </p:txBody>
      </p:sp>
      <p:cxnSp>
        <p:nvCxnSpPr>
          <p:cNvPr id="17" name="直線コネクタ 16"/>
          <p:cNvCxnSpPr/>
          <p:nvPr/>
        </p:nvCxnSpPr>
        <p:spPr>
          <a:xfrm>
            <a:off x="5890220" y="3108970"/>
            <a:ext cx="576064" cy="0"/>
          </a:xfrm>
          <a:prstGeom prst="line">
            <a:avLst/>
          </a:prstGeom>
          <a:ln w="38100" cap="rnd">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a:off x="4842498" y="5775894"/>
            <a:ext cx="576064" cy="0"/>
          </a:xfrm>
          <a:prstGeom prst="line">
            <a:avLst/>
          </a:prstGeom>
          <a:ln w="38100" cap="rnd">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130015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タイトル 1"/>
          <p:cNvSpPr txBox="1">
            <a:spLocks/>
          </p:cNvSpPr>
          <p:nvPr/>
        </p:nvSpPr>
        <p:spPr>
          <a:xfrm>
            <a:off x="0" y="-27384"/>
            <a:ext cx="9144000" cy="936104"/>
          </a:xfrm>
          <a:prstGeom prst="rect">
            <a:avLst/>
          </a:prstGeom>
          <a:solidFill>
            <a:schemeClr val="accent1">
              <a:lumMod val="20000"/>
              <a:lumOff val="80000"/>
            </a:schemeClr>
          </a:solidFill>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b="1" dirty="0">
                <a:solidFill>
                  <a:schemeClr val="accent1">
                    <a:lumMod val="75000"/>
                  </a:schemeClr>
                </a:solidFill>
                <a:latin typeface="Microsoft YaHei UI" panose="020B0503020204020204" pitchFamily="34" charset="-122"/>
                <a:ea typeface="Microsoft YaHei UI" panose="020B0503020204020204" pitchFamily="34" charset="-122"/>
              </a:rPr>
              <a:t>　</a:t>
            </a:r>
            <a:r>
              <a:rPr lang="en-US" altLang="ja-JP" b="1" dirty="0">
                <a:solidFill>
                  <a:schemeClr val="accent1">
                    <a:lumMod val="75000"/>
                  </a:schemeClr>
                </a:solidFill>
                <a:latin typeface="Microsoft YaHei UI" panose="020B0503020204020204" pitchFamily="34" charset="-122"/>
                <a:ea typeface="Microsoft YaHei UI" panose="020B0503020204020204" pitchFamily="34" charset="-122"/>
              </a:rPr>
              <a:t>Contents</a:t>
            </a:r>
            <a:endParaRPr lang="ja-JP" altLang="en-US" b="1" dirty="0">
              <a:solidFill>
                <a:schemeClr val="accent1">
                  <a:lumMod val="75000"/>
                </a:schemeClr>
              </a:solidFill>
              <a:latin typeface="Microsoft YaHei UI" panose="020B0503020204020204" pitchFamily="34" charset="-122"/>
              <a:ea typeface="Microsoft YaHei UI" panose="020B0503020204020204" pitchFamily="34" charset="-122"/>
            </a:endParaRPr>
          </a:p>
        </p:txBody>
      </p:sp>
      <p:sp>
        <p:nvSpPr>
          <p:cNvPr id="7" name="Oval 64">
            <a:hlinkClick r:id="rId2" action="ppaction://hlinksldjump"/>
          </p:cNvPr>
          <p:cNvSpPr>
            <a:spLocks/>
          </p:cNvSpPr>
          <p:nvPr/>
        </p:nvSpPr>
        <p:spPr>
          <a:xfrm>
            <a:off x="317885" y="1123569"/>
            <a:ext cx="332137" cy="317974"/>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37" name="Rectangle 102"/>
          <p:cNvSpPr/>
          <p:nvPr/>
        </p:nvSpPr>
        <p:spPr>
          <a:xfrm>
            <a:off x="553053" y="3118413"/>
            <a:ext cx="3830865" cy="1421928"/>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20000"/>
              </a:lnSpc>
            </a:pPr>
            <a:r>
              <a:rPr lang="ja-JP" altLang="en-US" dirty="0" smtClean="0">
                <a:solidFill>
                  <a:schemeClr val="tx2"/>
                </a:solidFill>
                <a:latin typeface="HGPｺﾞｼｯｸE" panose="020B0900000000000000" pitchFamily="50" charset="-128"/>
                <a:ea typeface="HGPｺﾞｼｯｸE" panose="020B0900000000000000" pitchFamily="50" charset="-128"/>
              </a:rPr>
              <a:t>（１）病床の現状</a:t>
            </a:r>
            <a:endParaRPr lang="en-US" altLang="ja-JP" dirty="0" smtClean="0">
              <a:solidFill>
                <a:schemeClr val="tx2"/>
              </a:solidFill>
              <a:latin typeface="HGPｺﾞｼｯｸE" panose="020B0900000000000000" pitchFamily="50" charset="-128"/>
              <a:ea typeface="HGPｺﾞｼｯｸE" panose="020B0900000000000000" pitchFamily="50" charset="-128"/>
            </a:endParaRPr>
          </a:p>
          <a:p>
            <a:pPr>
              <a:lnSpc>
                <a:spcPct val="120000"/>
              </a:lnSpc>
            </a:pPr>
            <a:r>
              <a:rPr lang="ja-JP" altLang="en-US" dirty="0" smtClean="0">
                <a:solidFill>
                  <a:schemeClr val="tx2"/>
                </a:solidFill>
                <a:latin typeface="HGPｺﾞｼｯｸE" panose="020B0900000000000000" pitchFamily="50" charset="-128"/>
                <a:ea typeface="HGPｺﾞｼｯｸE" panose="020B0900000000000000" pitchFamily="50" charset="-128"/>
              </a:rPr>
              <a:t>（</a:t>
            </a:r>
            <a:r>
              <a:rPr lang="ja-JP" altLang="en-US" dirty="0">
                <a:solidFill>
                  <a:schemeClr val="tx2"/>
                </a:solidFill>
                <a:latin typeface="HGPｺﾞｼｯｸE" panose="020B0900000000000000" pitchFamily="50" charset="-128"/>
                <a:ea typeface="HGPｺﾞｼｯｸE" panose="020B0900000000000000" pitchFamily="50" charset="-128"/>
              </a:rPr>
              <a:t>２</a:t>
            </a:r>
            <a:r>
              <a:rPr lang="ja-JP" altLang="en-US" dirty="0" smtClean="0">
                <a:solidFill>
                  <a:schemeClr val="tx2"/>
                </a:solidFill>
                <a:latin typeface="HGPｺﾞｼｯｸE" panose="020B0900000000000000" pitchFamily="50" charset="-128"/>
                <a:ea typeface="HGPｺﾞｼｯｸE" panose="020B0900000000000000" pitchFamily="50" charset="-128"/>
              </a:rPr>
              <a:t>）患者受療・医療提供状況（</a:t>
            </a:r>
            <a:r>
              <a:rPr lang="en-US" altLang="ja-JP" dirty="0" smtClean="0">
                <a:solidFill>
                  <a:schemeClr val="tx2"/>
                </a:solidFill>
                <a:latin typeface="HGPｺﾞｼｯｸE" panose="020B0900000000000000" pitchFamily="50" charset="-128"/>
                <a:ea typeface="HGPｺﾞｼｯｸE" panose="020B0900000000000000" pitchFamily="50" charset="-128"/>
              </a:rPr>
              <a:t>NDB</a:t>
            </a:r>
            <a:r>
              <a:rPr lang="ja-JP" altLang="en-US" dirty="0" smtClean="0">
                <a:solidFill>
                  <a:schemeClr val="tx2"/>
                </a:solidFill>
                <a:latin typeface="HGPｺﾞｼｯｸE" panose="020B0900000000000000" pitchFamily="50" charset="-128"/>
                <a:ea typeface="HGPｺﾞｼｯｸE" panose="020B0900000000000000" pitchFamily="50" charset="-128"/>
              </a:rPr>
              <a:t>）</a:t>
            </a:r>
            <a:endParaRPr lang="en-US" altLang="ja-JP" dirty="0" smtClean="0">
              <a:solidFill>
                <a:schemeClr val="tx2"/>
              </a:solidFill>
              <a:latin typeface="HGPｺﾞｼｯｸE" panose="020B0900000000000000" pitchFamily="50" charset="-128"/>
              <a:ea typeface="HGPｺﾞｼｯｸE" panose="020B0900000000000000" pitchFamily="50" charset="-128"/>
            </a:endParaRPr>
          </a:p>
          <a:p>
            <a:pPr>
              <a:lnSpc>
                <a:spcPct val="120000"/>
              </a:lnSpc>
            </a:pPr>
            <a:r>
              <a:rPr lang="ja-JP" altLang="en-US" dirty="0" smtClean="0">
                <a:solidFill>
                  <a:schemeClr val="tx2"/>
                </a:solidFill>
                <a:latin typeface="HGPｺﾞｼｯｸE" panose="020B0900000000000000" pitchFamily="50" charset="-128"/>
                <a:ea typeface="HGPｺﾞｼｯｸE" panose="020B0900000000000000" pitchFamily="50" charset="-128"/>
              </a:rPr>
              <a:t>（３）</a:t>
            </a:r>
            <a:r>
              <a:rPr lang="en-US" altLang="ja-JP" dirty="0" smtClean="0">
                <a:solidFill>
                  <a:schemeClr val="tx2"/>
                </a:solidFill>
                <a:latin typeface="HGPｺﾞｼｯｸE" panose="020B0900000000000000" pitchFamily="50" charset="-128"/>
                <a:ea typeface="HGPｺﾞｼｯｸE" panose="020B0900000000000000" pitchFamily="50" charset="-128"/>
              </a:rPr>
              <a:t>MDC</a:t>
            </a:r>
            <a:r>
              <a:rPr lang="ja-JP" altLang="en-US" dirty="0" smtClean="0">
                <a:solidFill>
                  <a:schemeClr val="tx2"/>
                </a:solidFill>
                <a:latin typeface="HGPｺﾞｼｯｸE" panose="020B0900000000000000" pitchFamily="50" charset="-128"/>
                <a:ea typeface="HGPｺﾞｼｯｸE" panose="020B0900000000000000" pitchFamily="50" charset="-128"/>
              </a:rPr>
              <a:t>別診療</a:t>
            </a:r>
            <a:r>
              <a:rPr lang="ja-JP" altLang="en-US" dirty="0">
                <a:solidFill>
                  <a:schemeClr val="tx2"/>
                </a:solidFill>
                <a:latin typeface="HGPｺﾞｼｯｸE" panose="020B0900000000000000" pitchFamily="50" charset="-128"/>
                <a:ea typeface="HGPｺﾞｼｯｸE" panose="020B0900000000000000" pitchFamily="50" charset="-128"/>
              </a:rPr>
              <a:t>実績の</a:t>
            </a:r>
            <a:r>
              <a:rPr lang="ja-JP" altLang="en-US" dirty="0" smtClean="0">
                <a:solidFill>
                  <a:schemeClr val="tx2"/>
                </a:solidFill>
                <a:latin typeface="HGPｺﾞｼｯｸE" panose="020B0900000000000000" pitchFamily="50" charset="-128"/>
                <a:ea typeface="HGPｺﾞｼｯｸE" panose="020B0900000000000000" pitchFamily="50" charset="-128"/>
              </a:rPr>
              <a:t>推移（</a:t>
            </a:r>
            <a:r>
              <a:rPr lang="en-US" altLang="ja-JP" dirty="0" smtClean="0">
                <a:solidFill>
                  <a:schemeClr val="tx2"/>
                </a:solidFill>
                <a:latin typeface="HGPｺﾞｼｯｸE" panose="020B0900000000000000" pitchFamily="50" charset="-128"/>
                <a:ea typeface="HGPｺﾞｼｯｸE" panose="020B0900000000000000" pitchFamily="50" charset="-128"/>
              </a:rPr>
              <a:t>DPC</a:t>
            </a:r>
            <a:r>
              <a:rPr lang="ja-JP" altLang="en-US" dirty="0" smtClean="0">
                <a:solidFill>
                  <a:schemeClr val="tx2"/>
                </a:solidFill>
                <a:latin typeface="HGPｺﾞｼｯｸE" panose="020B0900000000000000" pitchFamily="50" charset="-128"/>
                <a:ea typeface="HGPｺﾞｼｯｸE" panose="020B0900000000000000" pitchFamily="50" charset="-128"/>
              </a:rPr>
              <a:t>）</a:t>
            </a:r>
            <a:endParaRPr lang="en-US" altLang="ja-JP" dirty="0" smtClean="0">
              <a:solidFill>
                <a:schemeClr val="tx2"/>
              </a:solidFill>
              <a:latin typeface="HGPｺﾞｼｯｸE" panose="020B0900000000000000" pitchFamily="50" charset="-128"/>
              <a:ea typeface="HGPｺﾞｼｯｸE" panose="020B0900000000000000" pitchFamily="50" charset="-128"/>
            </a:endParaRPr>
          </a:p>
          <a:p>
            <a:pPr>
              <a:lnSpc>
                <a:spcPct val="120000"/>
              </a:lnSpc>
            </a:pPr>
            <a:r>
              <a:rPr lang="ja-JP" altLang="en-US" dirty="0" smtClean="0">
                <a:solidFill>
                  <a:schemeClr val="tx2"/>
                </a:solidFill>
                <a:latin typeface="HGPｺﾞｼｯｸE" panose="020B0900000000000000" pitchFamily="50" charset="-128"/>
                <a:ea typeface="HGPｺﾞｼｯｸE" panose="020B0900000000000000" pitchFamily="50" charset="-128"/>
              </a:rPr>
              <a:t>（４）現状と課題のまとめ</a:t>
            </a:r>
            <a:endParaRPr lang="en-US" altLang="ja-JP" dirty="0">
              <a:solidFill>
                <a:schemeClr val="tx2"/>
              </a:solidFill>
              <a:latin typeface="HGPｺﾞｼｯｸE" panose="020B0900000000000000" pitchFamily="50" charset="-128"/>
              <a:ea typeface="HGPｺﾞｼｯｸE" panose="020B0900000000000000" pitchFamily="50" charset="-128"/>
            </a:endParaRPr>
          </a:p>
        </p:txBody>
      </p:sp>
      <p:sp>
        <p:nvSpPr>
          <p:cNvPr id="74" name="Oval 64">
            <a:hlinkClick r:id="rId2" action="ppaction://hlinksldjump"/>
          </p:cNvPr>
          <p:cNvSpPr>
            <a:spLocks/>
          </p:cNvSpPr>
          <p:nvPr/>
        </p:nvSpPr>
        <p:spPr>
          <a:xfrm>
            <a:off x="268242" y="2861893"/>
            <a:ext cx="332137" cy="317974"/>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75" name="Oval 64">
            <a:hlinkClick r:id="rId2" action="ppaction://hlinksldjump"/>
          </p:cNvPr>
          <p:cNvSpPr>
            <a:spLocks/>
          </p:cNvSpPr>
          <p:nvPr/>
        </p:nvSpPr>
        <p:spPr>
          <a:xfrm>
            <a:off x="4917895" y="1149248"/>
            <a:ext cx="332137" cy="317974"/>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62" name="テキスト ボックス 61"/>
          <p:cNvSpPr txBox="1"/>
          <p:nvPr/>
        </p:nvSpPr>
        <p:spPr>
          <a:xfrm>
            <a:off x="320472" y="1082501"/>
            <a:ext cx="4807449" cy="369332"/>
          </a:xfrm>
          <a:prstGeom prst="rect">
            <a:avLst/>
          </a:prstGeom>
          <a:noFill/>
        </p:spPr>
        <p:txBody>
          <a:bodyPr wrap="square" rtlCol="0">
            <a:spAutoFit/>
          </a:bodyPr>
          <a:lstStyle/>
          <a:p>
            <a:r>
              <a:rPr kumimoji="1" lang="ja-JP" altLang="en-US" dirty="0" smtClean="0">
                <a:solidFill>
                  <a:schemeClr val="bg1"/>
                </a:solidFill>
                <a:latin typeface="HGPｺﾞｼｯｸE" panose="020B0900000000000000" pitchFamily="50" charset="-128"/>
                <a:ea typeface="HGPｺﾞｼｯｸE" panose="020B0900000000000000" pitchFamily="50" charset="-128"/>
              </a:rPr>
              <a:t>１　</a:t>
            </a:r>
            <a:r>
              <a:rPr lang="ja-JP" altLang="en-US" dirty="0" smtClean="0">
                <a:latin typeface="HGPｺﾞｼｯｸE" panose="020B0900000000000000" pitchFamily="50" charset="-128"/>
                <a:ea typeface="HGPｺﾞｼｯｸE" panose="020B0900000000000000" pitchFamily="50" charset="-128"/>
              </a:rPr>
              <a:t>堺市二次医療圏の概要</a:t>
            </a:r>
            <a:endParaRPr kumimoji="1" lang="ja-JP" altLang="en-US" dirty="0">
              <a:latin typeface="HGPｺﾞｼｯｸE" panose="020B0900000000000000" pitchFamily="50" charset="-128"/>
              <a:ea typeface="HGPｺﾞｼｯｸE" panose="020B0900000000000000" pitchFamily="50" charset="-128"/>
            </a:endParaRPr>
          </a:p>
        </p:txBody>
      </p:sp>
      <p:sp>
        <p:nvSpPr>
          <p:cNvPr id="73" name="テキスト ボックス 72"/>
          <p:cNvSpPr txBox="1"/>
          <p:nvPr/>
        </p:nvSpPr>
        <p:spPr>
          <a:xfrm>
            <a:off x="237383" y="2857719"/>
            <a:ext cx="4716477" cy="369332"/>
          </a:xfrm>
          <a:prstGeom prst="rect">
            <a:avLst/>
          </a:prstGeom>
          <a:noFill/>
        </p:spPr>
        <p:txBody>
          <a:bodyPr wrap="square" rtlCol="0">
            <a:spAutoFit/>
          </a:bodyPr>
          <a:lstStyle/>
          <a:p>
            <a:r>
              <a:rPr kumimoji="1" lang="ja-JP" altLang="en-US" dirty="0">
                <a:solidFill>
                  <a:schemeClr val="bg1"/>
                </a:solidFill>
                <a:latin typeface="HGPｺﾞｼｯｸE" panose="020B0900000000000000" pitchFamily="50" charset="-128"/>
                <a:ea typeface="HGPｺﾞｼｯｸE" panose="020B0900000000000000" pitchFamily="50" charset="-128"/>
              </a:rPr>
              <a:t>２　</a:t>
            </a:r>
            <a:r>
              <a:rPr lang="ja-JP" altLang="en-US" dirty="0" smtClean="0">
                <a:latin typeface="HGPｺﾞｼｯｸE" panose="020B0900000000000000" pitchFamily="50" charset="-128"/>
                <a:ea typeface="HGPｺﾞｼｯｸE" panose="020B0900000000000000" pitchFamily="50" charset="-128"/>
              </a:rPr>
              <a:t>高度急性期から急性期</a:t>
            </a:r>
            <a:r>
              <a:rPr lang="ja-JP" altLang="en-US" sz="1200" dirty="0">
                <a:latin typeface="HGPｺﾞｼｯｸE" panose="020B0900000000000000" pitchFamily="50" charset="-128"/>
                <a:ea typeface="HGPｺﾞｼｯｸE" panose="020B0900000000000000" pitchFamily="50" charset="-128"/>
              </a:rPr>
              <a:t>（急性期一般</a:t>
            </a:r>
            <a:r>
              <a:rPr lang="en-US" altLang="ja-JP" sz="1200" baseline="30000" dirty="0">
                <a:latin typeface="HGPｺﾞｼｯｸE" panose="020B0900000000000000" pitchFamily="50" charset="-128"/>
                <a:ea typeface="HGPｺﾞｼｯｸE" panose="020B0900000000000000" pitchFamily="50" charset="-128"/>
              </a:rPr>
              <a:t>※</a:t>
            </a:r>
            <a:r>
              <a:rPr lang="ja-JP" altLang="en-US" sz="1200" dirty="0">
                <a:latin typeface="HGPｺﾞｼｯｸE" panose="020B0900000000000000" pitchFamily="50" charset="-128"/>
                <a:ea typeface="HGPｺﾞｼｯｸE" panose="020B0900000000000000" pitchFamily="50" charset="-128"/>
              </a:rPr>
              <a:t>）</a:t>
            </a:r>
            <a:r>
              <a:rPr lang="ja-JP" altLang="en-US" dirty="0" smtClean="0">
                <a:latin typeface="HGPｺﾞｼｯｸE" panose="020B0900000000000000" pitchFamily="50" charset="-128"/>
                <a:ea typeface="HGPｺﾞｼｯｸE" panose="020B0900000000000000" pitchFamily="50" charset="-128"/>
              </a:rPr>
              <a:t>の概要</a:t>
            </a:r>
            <a:endParaRPr kumimoji="1" lang="ja-JP" altLang="en-US" dirty="0">
              <a:latin typeface="HGPｺﾞｼｯｸE" panose="020B0900000000000000" pitchFamily="50" charset="-128"/>
              <a:ea typeface="HGPｺﾞｼｯｸE" panose="020B0900000000000000" pitchFamily="50" charset="-128"/>
            </a:endParaRPr>
          </a:p>
        </p:txBody>
      </p:sp>
      <p:sp>
        <p:nvSpPr>
          <p:cNvPr id="12" name="Rectangle 102"/>
          <p:cNvSpPr/>
          <p:nvPr/>
        </p:nvSpPr>
        <p:spPr>
          <a:xfrm>
            <a:off x="543990" y="1438825"/>
            <a:ext cx="4236124" cy="1089529"/>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20000"/>
              </a:lnSpc>
            </a:pPr>
            <a:r>
              <a:rPr lang="ja-JP" altLang="en-US" dirty="0">
                <a:solidFill>
                  <a:schemeClr val="tx2"/>
                </a:solidFill>
                <a:latin typeface="HGPｺﾞｼｯｸE" panose="020B0900000000000000" pitchFamily="50" charset="-128"/>
                <a:ea typeface="HGPｺﾞｼｯｸE" panose="020B0900000000000000" pitchFamily="50" charset="-128"/>
              </a:rPr>
              <a:t>（１</a:t>
            </a:r>
            <a:r>
              <a:rPr lang="ja-JP" altLang="en-US" dirty="0" smtClean="0">
                <a:solidFill>
                  <a:schemeClr val="tx2"/>
                </a:solidFill>
                <a:latin typeface="HGPｺﾞｼｯｸE" panose="020B0900000000000000" pitchFamily="50" charset="-128"/>
                <a:ea typeface="HGPｺﾞｼｯｸE" panose="020B0900000000000000" pitchFamily="50" charset="-128"/>
              </a:rPr>
              <a:t>）今後の医療需要の見込み</a:t>
            </a:r>
            <a:endParaRPr lang="en-US" altLang="ja-JP" dirty="0" smtClean="0">
              <a:solidFill>
                <a:schemeClr val="tx2"/>
              </a:solidFill>
              <a:latin typeface="HGPｺﾞｼｯｸE" panose="020B0900000000000000" pitchFamily="50" charset="-128"/>
              <a:ea typeface="HGPｺﾞｼｯｸE" panose="020B0900000000000000" pitchFamily="50" charset="-128"/>
            </a:endParaRPr>
          </a:p>
          <a:p>
            <a:pPr>
              <a:lnSpc>
                <a:spcPct val="120000"/>
              </a:lnSpc>
            </a:pPr>
            <a:r>
              <a:rPr lang="ja-JP" altLang="en-US" dirty="0">
                <a:solidFill>
                  <a:schemeClr val="tx2"/>
                </a:solidFill>
                <a:latin typeface="HGPｺﾞｼｯｸE" panose="020B0900000000000000" pitchFamily="50" charset="-128"/>
                <a:ea typeface="HGPｺﾞｼｯｸE" panose="020B0900000000000000" pitchFamily="50" charset="-128"/>
              </a:rPr>
              <a:t>（２</a:t>
            </a:r>
            <a:r>
              <a:rPr lang="ja-JP" altLang="en-US" dirty="0" smtClean="0">
                <a:solidFill>
                  <a:schemeClr val="tx2"/>
                </a:solidFill>
                <a:latin typeface="HGPｺﾞｼｯｸE" panose="020B0900000000000000" pitchFamily="50" charset="-128"/>
                <a:ea typeface="HGPｺﾞｼｯｸE" panose="020B0900000000000000" pitchFamily="50" charset="-128"/>
              </a:rPr>
              <a:t>）医療体制の概要</a:t>
            </a:r>
            <a:endParaRPr lang="en-US" altLang="ja-JP" dirty="0" smtClean="0">
              <a:solidFill>
                <a:schemeClr val="tx2"/>
              </a:solidFill>
              <a:latin typeface="HGPｺﾞｼｯｸE" panose="020B0900000000000000" pitchFamily="50" charset="-128"/>
              <a:ea typeface="HGPｺﾞｼｯｸE" panose="020B0900000000000000" pitchFamily="50" charset="-128"/>
            </a:endParaRPr>
          </a:p>
          <a:p>
            <a:pPr>
              <a:lnSpc>
                <a:spcPct val="120000"/>
              </a:lnSpc>
            </a:pPr>
            <a:r>
              <a:rPr lang="ja-JP" altLang="en-US" dirty="0">
                <a:solidFill>
                  <a:schemeClr val="tx2"/>
                </a:solidFill>
                <a:latin typeface="HGPｺﾞｼｯｸE" panose="020B0900000000000000" pitchFamily="50" charset="-128"/>
                <a:ea typeface="HGPｺﾞｼｯｸE" panose="020B0900000000000000" pitchFamily="50" charset="-128"/>
              </a:rPr>
              <a:t>（３</a:t>
            </a:r>
            <a:r>
              <a:rPr lang="ja-JP" altLang="en-US" dirty="0" smtClean="0">
                <a:solidFill>
                  <a:schemeClr val="tx2"/>
                </a:solidFill>
                <a:latin typeface="HGPｺﾞｼｯｸE" panose="020B0900000000000000" pitchFamily="50" charset="-128"/>
                <a:ea typeface="HGPｺﾞｼｯｸE" panose="020B0900000000000000" pitchFamily="50" charset="-128"/>
              </a:rPr>
              <a:t>）診療</a:t>
            </a:r>
            <a:r>
              <a:rPr lang="ja-JP" altLang="en-US" dirty="0">
                <a:solidFill>
                  <a:schemeClr val="tx2"/>
                </a:solidFill>
                <a:latin typeface="HGPｺﾞｼｯｸE" panose="020B0900000000000000" pitchFamily="50" charset="-128"/>
                <a:ea typeface="HGPｺﾞｼｯｸE" panose="020B0900000000000000" pitchFamily="50" charset="-128"/>
              </a:rPr>
              <a:t>実態の</a:t>
            </a:r>
            <a:r>
              <a:rPr lang="ja-JP" altLang="en-US" dirty="0" smtClean="0">
                <a:solidFill>
                  <a:schemeClr val="tx2"/>
                </a:solidFill>
                <a:latin typeface="HGPｺﾞｼｯｸE" panose="020B0900000000000000" pitchFamily="50" charset="-128"/>
                <a:ea typeface="HGPｺﾞｼｯｸE" panose="020B0900000000000000" pitchFamily="50" charset="-128"/>
              </a:rPr>
              <a:t>分析</a:t>
            </a:r>
            <a:r>
              <a:rPr lang="ja-JP" altLang="en-US" b="1" dirty="0" smtClean="0">
                <a:solidFill>
                  <a:schemeClr val="tx2"/>
                </a:solidFill>
                <a:latin typeface="HGPｺﾞｼｯｸE" panose="020B0900000000000000" pitchFamily="50" charset="-128"/>
                <a:ea typeface="HGPｺﾞｼｯｸE" panose="020B0900000000000000" pitchFamily="50" charset="-128"/>
              </a:rPr>
              <a:t>の結果</a:t>
            </a:r>
            <a:endParaRPr lang="ja-JP" altLang="en-US" dirty="0">
              <a:solidFill>
                <a:schemeClr val="tx2"/>
              </a:solidFill>
              <a:latin typeface="HGPｺﾞｼｯｸE" panose="020B0900000000000000" pitchFamily="50" charset="-128"/>
              <a:ea typeface="HGPｺﾞｼｯｸE" panose="020B0900000000000000" pitchFamily="50" charset="-128"/>
            </a:endParaRPr>
          </a:p>
        </p:txBody>
      </p:sp>
      <p:sp>
        <p:nvSpPr>
          <p:cNvPr id="17" name="Oval 64">
            <a:hlinkClick r:id="rId2" action="ppaction://hlinksldjump"/>
          </p:cNvPr>
          <p:cNvSpPr>
            <a:spLocks/>
          </p:cNvSpPr>
          <p:nvPr/>
        </p:nvSpPr>
        <p:spPr>
          <a:xfrm>
            <a:off x="242214" y="4981775"/>
            <a:ext cx="332137" cy="317974"/>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15" name="テキスト ボックス 14"/>
          <p:cNvSpPr txBox="1"/>
          <p:nvPr/>
        </p:nvSpPr>
        <p:spPr>
          <a:xfrm>
            <a:off x="237383" y="4956096"/>
            <a:ext cx="4462206" cy="369332"/>
          </a:xfrm>
          <a:prstGeom prst="rect">
            <a:avLst/>
          </a:prstGeom>
          <a:noFill/>
        </p:spPr>
        <p:txBody>
          <a:bodyPr wrap="square" rtlCol="0">
            <a:spAutoFit/>
          </a:bodyPr>
          <a:lstStyle/>
          <a:p>
            <a:r>
              <a:rPr lang="ja-JP" altLang="en-US" dirty="0">
                <a:solidFill>
                  <a:schemeClr val="bg1"/>
                </a:solidFill>
                <a:latin typeface="HGPｺﾞｼｯｸE" panose="020B0900000000000000" pitchFamily="50" charset="-128"/>
                <a:ea typeface="HGPｺﾞｼｯｸE" panose="020B0900000000000000" pitchFamily="50" charset="-128"/>
              </a:rPr>
              <a:t>３</a:t>
            </a:r>
            <a:r>
              <a:rPr kumimoji="1" lang="ja-JP" altLang="en-US" dirty="0">
                <a:solidFill>
                  <a:schemeClr val="bg1"/>
                </a:solidFill>
                <a:latin typeface="HGPｺﾞｼｯｸE" panose="020B0900000000000000" pitchFamily="50" charset="-128"/>
                <a:ea typeface="HGPｺﾞｼｯｸE" panose="020B0900000000000000" pitchFamily="50" charset="-128"/>
              </a:rPr>
              <a:t>　</a:t>
            </a:r>
            <a:r>
              <a:rPr lang="ja-JP" altLang="en-US" dirty="0" smtClean="0">
                <a:latin typeface="HGPｺﾞｼｯｸE" panose="020B0900000000000000" pitchFamily="50" charset="-128"/>
                <a:ea typeface="HGPｺﾞｼｯｸE" panose="020B0900000000000000" pitchFamily="50" charset="-128"/>
              </a:rPr>
              <a:t>急性期</a:t>
            </a:r>
            <a:r>
              <a:rPr lang="ja-JP" altLang="en-US" sz="1200" dirty="0">
                <a:latin typeface="HGPｺﾞｼｯｸE" panose="020B0900000000000000" pitchFamily="50" charset="-128"/>
                <a:ea typeface="HGPｺﾞｼｯｸE" panose="020B0900000000000000" pitchFamily="50" charset="-128"/>
              </a:rPr>
              <a:t>（地域一般</a:t>
            </a:r>
            <a:r>
              <a:rPr lang="en-US" altLang="ja-JP" sz="1200" baseline="30000" dirty="0">
                <a:latin typeface="HGPｺﾞｼｯｸE" panose="020B0900000000000000" pitchFamily="50" charset="-128"/>
                <a:ea typeface="HGPｺﾞｼｯｸE" panose="020B0900000000000000" pitchFamily="50" charset="-128"/>
              </a:rPr>
              <a:t>※</a:t>
            </a:r>
            <a:r>
              <a:rPr lang="ja-JP" altLang="en-US" sz="1200" dirty="0">
                <a:latin typeface="HGPｺﾞｼｯｸE" panose="020B0900000000000000" pitchFamily="50" charset="-128"/>
                <a:ea typeface="HGPｺﾞｼｯｸE" panose="020B0900000000000000" pitchFamily="50" charset="-128"/>
              </a:rPr>
              <a:t>）</a:t>
            </a:r>
            <a:r>
              <a:rPr lang="ja-JP" altLang="en-US" dirty="0" smtClean="0">
                <a:latin typeface="HGPｺﾞｼｯｸE" panose="020B0900000000000000" pitchFamily="50" charset="-128"/>
                <a:ea typeface="HGPｺﾞｼｯｸE" panose="020B0900000000000000" pitchFamily="50" charset="-128"/>
              </a:rPr>
              <a:t>から回復期の概要</a:t>
            </a:r>
            <a:endParaRPr kumimoji="1" lang="ja-JP" altLang="en-US" dirty="0">
              <a:latin typeface="HGPｺﾞｼｯｸE" panose="020B0900000000000000" pitchFamily="50" charset="-128"/>
              <a:ea typeface="HGPｺﾞｼｯｸE" panose="020B0900000000000000" pitchFamily="50" charset="-128"/>
            </a:endParaRPr>
          </a:p>
        </p:txBody>
      </p:sp>
      <p:sp>
        <p:nvSpPr>
          <p:cNvPr id="18" name="テキスト ボックス 17"/>
          <p:cNvSpPr txBox="1"/>
          <p:nvPr/>
        </p:nvSpPr>
        <p:spPr>
          <a:xfrm>
            <a:off x="4917895" y="1097890"/>
            <a:ext cx="4462206" cy="369332"/>
          </a:xfrm>
          <a:prstGeom prst="rect">
            <a:avLst/>
          </a:prstGeom>
          <a:noFill/>
        </p:spPr>
        <p:txBody>
          <a:bodyPr wrap="square" rtlCol="0">
            <a:spAutoFit/>
          </a:bodyPr>
          <a:lstStyle/>
          <a:p>
            <a:r>
              <a:rPr lang="en-US" altLang="ja-JP" dirty="0" smtClean="0">
                <a:solidFill>
                  <a:schemeClr val="bg1"/>
                </a:solidFill>
                <a:latin typeface="HGPｺﾞｼｯｸE" panose="020B0900000000000000" pitchFamily="50" charset="-128"/>
                <a:ea typeface="HGPｺﾞｼｯｸE" panose="020B0900000000000000" pitchFamily="50" charset="-128"/>
              </a:rPr>
              <a:t>4</a:t>
            </a:r>
            <a:r>
              <a:rPr kumimoji="1" lang="ja-JP" altLang="en-US" dirty="0">
                <a:solidFill>
                  <a:schemeClr val="bg1"/>
                </a:solidFill>
                <a:latin typeface="HGPｺﾞｼｯｸE" panose="020B0900000000000000" pitchFamily="50" charset="-128"/>
                <a:ea typeface="HGPｺﾞｼｯｸE" panose="020B0900000000000000" pitchFamily="50" charset="-128"/>
              </a:rPr>
              <a:t>　</a:t>
            </a:r>
            <a:r>
              <a:rPr lang="ja-JP" altLang="en-US" dirty="0" smtClean="0">
                <a:latin typeface="HGPｺﾞｼｯｸE" panose="020B0900000000000000" pitchFamily="50" charset="-128"/>
                <a:ea typeface="HGPｺﾞｼｯｸE" panose="020B0900000000000000" pitchFamily="50" charset="-128"/>
              </a:rPr>
              <a:t>長期療養（慢性期）の概要</a:t>
            </a:r>
            <a:endParaRPr kumimoji="1" lang="ja-JP" altLang="en-US" dirty="0">
              <a:latin typeface="HGPｺﾞｼｯｸE" panose="020B0900000000000000" pitchFamily="50" charset="-128"/>
              <a:ea typeface="HGPｺﾞｼｯｸE" panose="020B0900000000000000" pitchFamily="50" charset="-128"/>
            </a:endParaRPr>
          </a:p>
        </p:txBody>
      </p:sp>
      <p:sp>
        <p:nvSpPr>
          <p:cNvPr id="19" name="Rectangle 102"/>
          <p:cNvSpPr/>
          <p:nvPr/>
        </p:nvSpPr>
        <p:spPr>
          <a:xfrm>
            <a:off x="546480" y="5299748"/>
            <a:ext cx="3830865" cy="1089529"/>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20000"/>
              </a:lnSpc>
            </a:pPr>
            <a:r>
              <a:rPr lang="ja-JP" altLang="en-US" dirty="0">
                <a:solidFill>
                  <a:schemeClr val="tx2"/>
                </a:solidFill>
                <a:latin typeface="HGPｺﾞｼｯｸE" panose="020B0900000000000000" pitchFamily="50" charset="-128"/>
                <a:ea typeface="HGPｺﾞｼｯｸE" panose="020B0900000000000000" pitchFamily="50" charset="-128"/>
              </a:rPr>
              <a:t>（１</a:t>
            </a:r>
            <a:r>
              <a:rPr lang="ja-JP" altLang="en-US" dirty="0" smtClean="0">
                <a:solidFill>
                  <a:schemeClr val="tx2"/>
                </a:solidFill>
                <a:latin typeface="HGPｺﾞｼｯｸE" panose="020B0900000000000000" pitchFamily="50" charset="-128"/>
                <a:ea typeface="HGPｺﾞｼｯｸE" panose="020B0900000000000000" pitchFamily="50" charset="-128"/>
              </a:rPr>
              <a:t>）病床の現状</a:t>
            </a:r>
            <a:endParaRPr lang="en-US" altLang="ja-JP" dirty="0" smtClean="0">
              <a:solidFill>
                <a:schemeClr val="tx2"/>
              </a:solidFill>
              <a:latin typeface="HGPｺﾞｼｯｸE" panose="020B0900000000000000" pitchFamily="50" charset="-128"/>
              <a:ea typeface="HGPｺﾞｼｯｸE" panose="020B0900000000000000" pitchFamily="50" charset="-128"/>
            </a:endParaRPr>
          </a:p>
          <a:p>
            <a:pPr>
              <a:lnSpc>
                <a:spcPct val="120000"/>
              </a:lnSpc>
            </a:pPr>
            <a:r>
              <a:rPr lang="ja-JP" altLang="en-US" dirty="0" smtClean="0">
                <a:solidFill>
                  <a:schemeClr val="tx2"/>
                </a:solidFill>
                <a:latin typeface="HGPｺﾞｼｯｸE" panose="020B0900000000000000" pitchFamily="50" charset="-128"/>
                <a:ea typeface="HGPｺﾞｼｯｸE" panose="020B0900000000000000" pitchFamily="50" charset="-128"/>
              </a:rPr>
              <a:t>（２）患者受療・医療提供状況</a:t>
            </a:r>
            <a:r>
              <a:rPr lang="ja-JP" altLang="en-US" dirty="0">
                <a:solidFill>
                  <a:schemeClr val="tx2"/>
                </a:solidFill>
                <a:latin typeface="HGPｺﾞｼｯｸE" panose="020B0900000000000000" pitchFamily="50" charset="-128"/>
                <a:ea typeface="HGPｺﾞｼｯｸE" panose="020B0900000000000000" pitchFamily="50" charset="-128"/>
              </a:rPr>
              <a:t>（</a:t>
            </a:r>
            <a:r>
              <a:rPr lang="en-US" altLang="ja-JP" dirty="0">
                <a:solidFill>
                  <a:schemeClr val="tx2"/>
                </a:solidFill>
                <a:latin typeface="HGPｺﾞｼｯｸE" panose="020B0900000000000000" pitchFamily="50" charset="-128"/>
                <a:ea typeface="HGPｺﾞｼｯｸE" panose="020B0900000000000000" pitchFamily="50" charset="-128"/>
              </a:rPr>
              <a:t>NDB</a:t>
            </a:r>
            <a:r>
              <a:rPr lang="ja-JP" altLang="en-US" dirty="0" smtClean="0">
                <a:solidFill>
                  <a:schemeClr val="tx2"/>
                </a:solidFill>
                <a:latin typeface="HGPｺﾞｼｯｸE" panose="020B0900000000000000" pitchFamily="50" charset="-128"/>
                <a:ea typeface="HGPｺﾞｼｯｸE" panose="020B0900000000000000" pitchFamily="50" charset="-128"/>
              </a:rPr>
              <a:t>）</a:t>
            </a:r>
            <a:endParaRPr lang="en-US" altLang="ja-JP" dirty="0" smtClean="0">
              <a:solidFill>
                <a:schemeClr val="tx2"/>
              </a:solidFill>
              <a:latin typeface="HGPｺﾞｼｯｸE" panose="020B0900000000000000" pitchFamily="50" charset="-128"/>
              <a:ea typeface="HGPｺﾞｼｯｸE" panose="020B0900000000000000" pitchFamily="50" charset="-128"/>
            </a:endParaRPr>
          </a:p>
          <a:p>
            <a:pPr>
              <a:lnSpc>
                <a:spcPct val="120000"/>
              </a:lnSpc>
            </a:pPr>
            <a:r>
              <a:rPr lang="ja-JP" altLang="en-US" dirty="0" smtClean="0">
                <a:solidFill>
                  <a:schemeClr val="tx2"/>
                </a:solidFill>
                <a:latin typeface="HGPｺﾞｼｯｸE" panose="020B0900000000000000" pitchFamily="50" charset="-128"/>
                <a:ea typeface="HGPｺﾞｼｯｸE" panose="020B0900000000000000" pitchFamily="50" charset="-128"/>
              </a:rPr>
              <a:t>（３）</a:t>
            </a:r>
            <a:r>
              <a:rPr lang="ja-JP" altLang="en-US" dirty="0">
                <a:solidFill>
                  <a:schemeClr val="tx2"/>
                </a:solidFill>
                <a:latin typeface="HGPｺﾞｼｯｸE" panose="020B0900000000000000" pitchFamily="50" charset="-128"/>
                <a:ea typeface="HGPｺﾞｼｯｸE" panose="020B0900000000000000" pitchFamily="50" charset="-128"/>
              </a:rPr>
              <a:t>現状と課題の</a:t>
            </a:r>
            <a:r>
              <a:rPr lang="ja-JP" altLang="en-US" dirty="0" smtClean="0">
                <a:solidFill>
                  <a:schemeClr val="tx2"/>
                </a:solidFill>
                <a:latin typeface="HGPｺﾞｼｯｸE" panose="020B0900000000000000" pitchFamily="50" charset="-128"/>
                <a:ea typeface="HGPｺﾞｼｯｸE" panose="020B0900000000000000" pitchFamily="50" charset="-128"/>
              </a:rPr>
              <a:t>まとめ</a:t>
            </a:r>
            <a:endParaRPr lang="en-US" altLang="ja-JP" dirty="0">
              <a:solidFill>
                <a:schemeClr val="tx2"/>
              </a:solidFill>
              <a:latin typeface="HGPｺﾞｼｯｸE" panose="020B0900000000000000" pitchFamily="50" charset="-128"/>
              <a:ea typeface="HGPｺﾞｼｯｸE" panose="020B0900000000000000" pitchFamily="50" charset="-128"/>
            </a:endParaRPr>
          </a:p>
        </p:txBody>
      </p:sp>
      <p:sp>
        <p:nvSpPr>
          <p:cNvPr id="20" name="Rectangle 102"/>
          <p:cNvSpPr/>
          <p:nvPr/>
        </p:nvSpPr>
        <p:spPr>
          <a:xfrm>
            <a:off x="5098973" y="1451833"/>
            <a:ext cx="3830865" cy="1089529"/>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20000"/>
              </a:lnSpc>
            </a:pPr>
            <a:r>
              <a:rPr lang="ja-JP" altLang="en-US" dirty="0">
                <a:solidFill>
                  <a:schemeClr val="tx2"/>
                </a:solidFill>
                <a:latin typeface="HGPｺﾞｼｯｸE" panose="020B0900000000000000" pitchFamily="50" charset="-128"/>
                <a:ea typeface="HGPｺﾞｼｯｸE" panose="020B0900000000000000" pitchFamily="50" charset="-128"/>
              </a:rPr>
              <a:t>（１</a:t>
            </a:r>
            <a:r>
              <a:rPr lang="ja-JP" altLang="en-US" dirty="0" smtClean="0">
                <a:solidFill>
                  <a:schemeClr val="tx2"/>
                </a:solidFill>
                <a:latin typeface="HGPｺﾞｼｯｸE" panose="020B0900000000000000" pitchFamily="50" charset="-128"/>
                <a:ea typeface="HGPｺﾞｼｯｸE" panose="020B0900000000000000" pitchFamily="50" charset="-128"/>
              </a:rPr>
              <a:t>）病床の現状</a:t>
            </a:r>
            <a:endParaRPr lang="en-US" altLang="ja-JP" dirty="0" smtClean="0">
              <a:solidFill>
                <a:schemeClr val="tx2"/>
              </a:solidFill>
              <a:latin typeface="HGPｺﾞｼｯｸE" panose="020B0900000000000000" pitchFamily="50" charset="-128"/>
              <a:ea typeface="HGPｺﾞｼｯｸE" panose="020B0900000000000000" pitchFamily="50" charset="-128"/>
            </a:endParaRPr>
          </a:p>
          <a:p>
            <a:pPr>
              <a:lnSpc>
                <a:spcPct val="120000"/>
              </a:lnSpc>
            </a:pPr>
            <a:r>
              <a:rPr lang="ja-JP" altLang="en-US" dirty="0" smtClean="0">
                <a:solidFill>
                  <a:schemeClr val="tx2"/>
                </a:solidFill>
                <a:latin typeface="HGPｺﾞｼｯｸE" panose="020B0900000000000000" pitchFamily="50" charset="-128"/>
                <a:ea typeface="HGPｺﾞｼｯｸE" panose="020B0900000000000000" pitchFamily="50" charset="-128"/>
              </a:rPr>
              <a:t>（２）患者受療・医療提供状況</a:t>
            </a:r>
            <a:r>
              <a:rPr lang="ja-JP" altLang="en-US" dirty="0">
                <a:solidFill>
                  <a:schemeClr val="tx2"/>
                </a:solidFill>
                <a:latin typeface="HGPｺﾞｼｯｸE" panose="020B0900000000000000" pitchFamily="50" charset="-128"/>
                <a:ea typeface="HGPｺﾞｼｯｸE" panose="020B0900000000000000" pitchFamily="50" charset="-128"/>
              </a:rPr>
              <a:t>（</a:t>
            </a:r>
            <a:r>
              <a:rPr lang="en-US" altLang="ja-JP" dirty="0">
                <a:solidFill>
                  <a:schemeClr val="tx2"/>
                </a:solidFill>
                <a:latin typeface="HGPｺﾞｼｯｸE" panose="020B0900000000000000" pitchFamily="50" charset="-128"/>
                <a:ea typeface="HGPｺﾞｼｯｸE" panose="020B0900000000000000" pitchFamily="50" charset="-128"/>
              </a:rPr>
              <a:t>NDB</a:t>
            </a:r>
            <a:r>
              <a:rPr lang="ja-JP" altLang="en-US" dirty="0" smtClean="0">
                <a:solidFill>
                  <a:schemeClr val="tx2"/>
                </a:solidFill>
                <a:latin typeface="HGPｺﾞｼｯｸE" panose="020B0900000000000000" pitchFamily="50" charset="-128"/>
                <a:ea typeface="HGPｺﾞｼｯｸE" panose="020B0900000000000000" pitchFamily="50" charset="-128"/>
              </a:rPr>
              <a:t>）</a:t>
            </a:r>
            <a:endParaRPr lang="en-US" altLang="ja-JP" dirty="0" smtClean="0">
              <a:solidFill>
                <a:schemeClr val="tx2"/>
              </a:solidFill>
              <a:latin typeface="HGPｺﾞｼｯｸE" panose="020B0900000000000000" pitchFamily="50" charset="-128"/>
              <a:ea typeface="HGPｺﾞｼｯｸE" panose="020B0900000000000000" pitchFamily="50" charset="-128"/>
            </a:endParaRPr>
          </a:p>
          <a:p>
            <a:pPr>
              <a:lnSpc>
                <a:spcPct val="120000"/>
              </a:lnSpc>
            </a:pPr>
            <a:r>
              <a:rPr lang="ja-JP" altLang="en-US" dirty="0" smtClean="0">
                <a:solidFill>
                  <a:schemeClr val="tx2"/>
                </a:solidFill>
                <a:latin typeface="HGPｺﾞｼｯｸE" panose="020B0900000000000000" pitchFamily="50" charset="-128"/>
                <a:ea typeface="HGPｺﾞｼｯｸE" panose="020B0900000000000000" pitchFamily="50" charset="-128"/>
              </a:rPr>
              <a:t>（</a:t>
            </a:r>
            <a:r>
              <a:rPr lang="ja-JP" altLang="en-US" dirty="0">
                <a:solidFill>
                  <a:schemeClr val="tx2"/>
                </a:solidFill>
                <a:latin typeface="HGPｺﾞｼｯｸE" panose="020B0900000000000000" pitchFamily="50" charset="-128"/>
                <a:ea typeface="HGPｺﾞｼｯｸE" panose="020B0900000000000000" pitchFamily="50" charset="-128"/>
              </a:rPr>
              <a:t>３</a:t>
            </a:r>
            <a:r>
              <a:rPr lang="ja-JP" altLang="en-US" dirty="0" smtClean="0">
                <a:solidFill>
                  <a:schemeClr val="tx2"/>
                </a:solidFill>
                <a:latin typeface="HGPｺﾞｼｯｸE" panose="020B0900000000000000" pitchFamily="50" charset="-128"/>
                <a:ea typeface="HGPｺﾞｼｯｸE" panose="020B0900000000000000" pitchFamily="50" charset="-128"/>
              </a:rPr>
              <a:t>）現状と課題のまとめ</a:t>
            </a:r>
            <a:endParaRPr lang="en-US" altLang="ja-JP" dirty="0">
              <a:solidFill>
                <a:schemeClr val="tx2"/>
              </a:solidFill>
              <a:latin typeface="HGPｺﾞｼｯｸE" panose="020B0900000000000000" pitchFamily="50" charset="-128"/>
              <a:ea typeface="HGPｺﾞｼｯｸE" panose="020B0900000000000000" pitchFamily="50" charset="-128"/>
            </a:endParaRPr>
          </a:p>
        </p:txBody>
      </p:sp>
      <p:sp>
        <p:nvSpPr>
          <p:cNvPr id="21" name="Oval 64">
            <a:hlinkClick r:id="rId2" action="ppaction://hlinksldjump"/>
          </p:cNvPr>
          <p:cNvSpPr>
            <a:spLocks/>
          </p:cNvSpPr>
          <p:nvPr/>
        </p:nvSpPr>
        <p:spPr>
          <a:xfrm>
            <a:off x="4891329" y="3179867"/>
            <a:ext cx="332137" cy="317974"/>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22" name="テキスト ボックス 21"/>
          <p:cNvSpPr txBox="1"/>
          <p:nvPr/>
        </p:nvSpPr>
        <p:spPr>
          <a:xfrm>
            <a:off x="4891329" y="3154188"/>
            <a:ext cx="4462206" cy="369332"/>
          </a:xfrm>
          <a:prstGeom prst="rect">
            <a:avLst/>
          </a:prstGeom>
          <a:noFill/>
        </p:spPr>
        <p:txBody>
          <a:bodyPr wrap="square" rtlCol="0">
            <a:spAutoFit/>
          </a:bodyPr>
          <a:lstStyle/>
          <a:p>
            <a:r>
              <a:rPr lang="en-US" altLang="ja-JP" dirty="0" smtClean="0">
                <a:solidFill>
                  <a:schemeClr val="bg1"/>
                </a:solidFill>
                <a:latin typeface="HGPｺﾞｼｯｸE" panose="020B0900000000000000" pitchFamily="50" charset="-128"/>
                <a:ea typeface="HGPｺﾞｼｯｸE" panose="020B0900000000000000" pitchFamily="50" charset="-128"/>
              </a:rPr>
              <a:t>5</a:t>
            </a:r>
            <a:r>
              <a:rPr kumimoji="1" lang="ja-JP" altLang="en-US" dirty="0">
                <a:solidFill>
                  <a:schemeClr val="bg1"/>
                </a:solidFill>
                <a:latin typeface="HGPｺﾞｼｯｸE" panose="020B0900000000000000" pitchFamily="50" charset="-128"/>
                <a:ea typeface="HGPｺﾞｼｯｸE" panose="020B0900000000000000" pitchFamily="50" charset="-128"/>
              </a:rPr>
              <a:t>　</a:t>
            </a:r>
            <a:r>
              <a:rPr lang="ja-JP" altLang="en-US" dirty="0" smtClean="0">
                <a:latin typeface="HGPｺﾞｼｯｸE" panose="020B0900000000000000" pitchFamily="50" charset="-128"/>
                <a:ea typeface="HGPｺﾞｼｯｸE" panose="020B0900000000000000" pitchFamily="50" charset="-128"/>
              </a:rPr>
              <a:t>将来のあるべき医療体制に向けて</a:t>
            </a:r>
            <a:endParaRPr kumimoji="1" lang="ja-JP" altLang="en-US" dirty="0">
              <a:latin typeface="HGPｺﾞｼｯｸE" panose="020B0900000000000000" pitchFamily="50" charset="-128"/>
              <a:ea typeface="HGPｺﾞｼｯｸE" panose="020B0900000000000000" pitchFamily="50" charset="-128"/>
            </a:endParaRPr>
          </a:p>
        </p:txBody>
      </p:sp>
      <p:sp>
        <p:nvSpPr>
          <p:cNvPr id="23" name="Rectangle 102"/>
          <p:cNvSpPr/>
          <p:nvPr/>
        </p:nvSpPr>
        <p:spPr>
          <a:xfrm>
            <a:off x="5057397" y="3561696"/>
            <a:ext cx="3830865" cy="1089529"/>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20000"/>
              </a:lnSpc>
            </a:pPr>
            <a:r>
              <a:rPr lang="ja-JP" altLang="en-US" dirty="0">
                <a:solidFill>
                  <a:schemeClr val="tx2"/>
                </a:solidFill>
                <a:latin typeface="HGPｺﾞｼｯｸE" panose="020B0900000000000000" pitchFamily="50" charset="-128"/>
                <a:ea typeface="HGPｺﾞｼｯｸE" panose="020B0900000000000000" pitchFamily="50" charset="-128"/>
              </a:rPr>
              <a:t>（１</a:t>
            </a:r>
            <a:r>
              <a:rPr lang="ja-JP" altLang="en-US" dirty="0" smtClean="0">
                <a:solidFill>
                  <a:schemeClr val="tx2"/>
                </a:solidFill>
                <a:latin typeface="HGPｺﾞｼｯｸE" panose="020B0900000000000000" pitchFamily="50" charset="-128"/>
                <a:ea typeface="HGPｺﾞｼｯｸE" panose="020B0900000000000000" pitchFamily="50" charset="-128"/>
              </a:rPr>
              <a:t>）</a:t>
            </a:r>
            <a:r>
              <a:rPr lang="en-US" altLang="ja-JP" dirty="0" smtClean="0">
                <a:solidFill>
                  <a:schemeClr val="tx2"/>
                </a:solidFill>
                <a:latin typeface="HGPｺﾞｼｯｸE" panose="020B0900000000000000" pitchFamily="50" charset="-128"/>
                <a:ea typeface="HGPｺﾞｼｯｸE" panose="020B0900000000000000" pitchFamily="50" charset="-128"/>
              </a:rPr>
              <a:t>2025</a:t>
            </a:r>
            <a:r>
              <a:rPr lang="ja-JP" altLang="en-US" dirty="0" smtClean="0">
                <a:solidFill>
                  <a:schemeClr val="tx2"/>
                </a:solidFill>
                <a:latin typeface="HGPｺﾞｼｯｸE" panose="020B0900000000000000" pitchFamily="50" charset="-128"/>
                <a:ea typeface="HGPｺﾞｼｯｸE" panose="020B0900000000000000" pitchFamily="50" charset="-128"/>
              </a:rPr>
              <a:t>年に各病院が検討している　</a:t>
            </a:r>
            <a:endParaRPr lang="en-US" altLang="ja-JP" dirty="0" smtClean="0">
              <a:solidFill>
                <a:schemeClr val="tx2"/>
              </a:solidFill>
              <a:latin typeface="HGPｺﾞｼｯｸE" panose="020B0900000000000000" pitchFamily="50" charset="-128"/>
              <a:ea typeface="HGPｺﾞｼｯｸE" panose="020B0900000000000000" pitchFamily="50" charset="-128"/>
            </a:endParaRPr>
          </a:p>
          <a:p>
            <a:pPr>
              <a:lnSpc>
                <a:spcPct val="120000"/>
              </a:lnSpc>
            </a:pPr>
            <a:r>
              <a:rPr lang="ja-JP" altLang="en-US" dirty="0">
                <a:solidFill>
                  <a:schemeClr val="tx2"/>
                </a:solidFill>
                <a:latin typeface="HGPｺﾞｼｯｸE" panose="020B0900000000000000" pitchFamily="50" charset="-128"/>
                <a:ea typeface="HGPｺﾞｼｯｸE" panose="020B0900000000000000" pitchFamily="50" charset="-128"/>
              </a:rPr>
              <a:t>　</a:t>
            </a:r>
            <a:r>
              <a:rPr lang="ja-JP" altLang="en-US" dirty="0" smtClean="0">
                <a:solidFill>
                  <a:schemeClr val="tx2"/>
                </a:solidFill>
                <a:latin typeface="HGPｺﾞｼｯｸE" panose="020B0900000000000000" pitchFamily="50" charset="-128"/>
                <a:ea typeface="HGPｺﾞｼｯｸE" panose="020B0900000000000000" pitchFamily="50" charset="-128"/>
              </a:rPr>
              <a:t>　医療機能・病床機能</a:t>
            </a:r>
            <a:endParaRPr lang="en-US" altLang="ja-JP" dirty="0" smtClean="0">
              <a:solidFill>
                <a:schemeClr val="tx2"/>
              </a:solidFill>
              <a:latin typeface="HGPｺﾞｼｯｸE" panose="020B0900000000000000" pitchFamily="50" charset="-128"/>
              <a:ea typeface="HGPｺﾞｼｯｸE" panose="020B0900000000000000" pitchFamily="50" charset="-128"/>
            </a:endParaRPr>
          </a:p>
          <a:p>
            <a:pPr>
              <a:lnSpc>
                <a:spcPct val="120000"/>
              </a:lnSpc>
            </a:pPr>
            <a:r>
              <a:rPr lang="ja-JP" altLang="en-US" dirty="0" smtClean="0">
                <a:solidFill>
                  <a:schemeClr val="tx2"/>
                </a:solidFill>
                <a:latin typeface="HGPｺﾞｼｯｸE" panose="020B0900000000000000" pitchFamily="50" charset="-128"/>
                <a:ea typeface="HGPｺﾞｼｯｸE" panose="020B0900000000000000" pitchFamily="50" charset="-128"/>
              </a:rPr>
              <a:t>（２）目標とする指標（案）</a:t>
            </a:r>
            <a:endParaRPr lang="en-US" altLang="ja-JP" dirty="0" smtClean="0">
              <a:solidFill>
                <a:schemeClr val="tx2"/>
              </a:solidFill>
              <a:latin typeface="HGPｺﾞｼｯｸE" panose="020B0900000000000000" pitchFamily="50" charset="-128"/>
              <a:ea typeface="HGPｺﾞｼｯｸE" panose="020B0900000000000000" pitchFamily="50" charset="-128"/>
            </a:endParaRPr>
          </a:p>
        </p:txBody>
      </p:sp>
      <p:sp>
        <p:nvSpPr>
          <p:cNvPr id="25" name="テキスト ボックス 10">
            <a:extLst>
              <a:ext uri="{FF2B5EF4-FFF2-40B4-BE49-F238E27FC236}">
                <a16:creationId xmlns="" xmlns:a16="http://schemas.microsoft.com/office/drawing/2014/main" id="{8957656B-6DE6-44E0-85D6-7CF39E5B6647}"/>
              </a:ext>
            </a:extLst>
          </p:cNvPr>
          <p:cNvSpPr txBox="1"/>
          <p:nvPr/>
        </p:nvSpPr>
        <p:spPr>
          <a:xfrm>
            <a:off x="556125" y="4512725"/>
            <a:ext cx="3403496"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p>
            <a:pPr algn="just">
              <a:spcAft>
                <a:spcPts val="0"/>
              </a:spcAft>
            </a:pPr>
            <a:r>
              <a:rPr lang="en-US" altLang="ja-JP" sz="1200" kern="100" dirty="0" smtClean="0">
                <a:effectLst/>
                <a:latin typeface="Meiryo UI" panose="020B0604030504040204" pitchFamily="50" charset="-128"/>
                <a:ea typeface="Meiryo UI" panose="020B0604030504040204" pitchFamily="50" charset="-128"/>
                <a:cs typeface="Times New Roman"/>
              </a:rPr>
              <a:t>※</a:t>
            </a:r>
            <a:r>
              <a:rPr lang="ja-JP" altLang="en-US" sz="1200" kern="100" dirty="0" smtClean="0">
                <a:effectLst/>
                <a:latin typeface="Meiryo UI" panose="020B0604030504040204" pitchFamily="50" charset="-128"/>
                <a:ea typeface="Meiryo UI" panose="020B0604030504040204" pitchFamily="50" charset="-128"/>
                <a:cs typeface="Times New Roman"/>
              </a:rPr>
              <a:t>急性期一般入院基本料（旧７対１、</a:t>
            </a:r>
            <a:r>
              <a:rPr lang="en-US" altLang="ja-JP" sz="1200" kern="100" dirty="0" smtClean="0">
                <a:effectLst/>
                <a:latin typeface="Meiryo UI" panose="020B0604030504040204" pitchFamily="50" charset="-128"/>
                <a:ea typeface="Meiryo UI" panose="020B0604030504040204" pitchFamily="50" charset="-128"/>
                <a:cs typeface="Times New Roman"/>
              </a:rPr>
              <a:t>10</a:t>
            </a:r>
            <a:r>
              <a:rPr lang="ja-JP" altLang="en-US" sz="1200" kern="100" dirty="0" smtClean="0">
                <a:effectLst/>
                <a:latin typeface="Meiryo UI" panose="020B0604030504040204" pitchFamily="50" charset="-128"/>
                <a:ea typeface="Meiryo UI" panose="020B0604030504040204" pitchFamily="50" charset="-128"/>
                <a:cs typeface="Times New Roman"/>
              </a:rPr>
              <a:t>対１）</a:t>
            </a:r>
            <a:endParaRPr lang="ja-JP" sz="1200" kern="100" dirty="0">
              <a:effectLst/>
              <a:latin typeface="Meiryo UI" panose="020B0604030504040204" pitchFamily="50" charset="-128"/>
              <a:ea typeface="Meiryo UI" panose="020B0604030504040204" pitchFamily="50" charset="-128"/>
              <a:cs typeface="Times New Roman"/>
            </a:endParaRPr>
          </a:p>
        </p:txBody>
      </p:sp>
      <p:sp>
        <p:nvSpPr>
          <p:cNvPr id="28" name="テキスト ボックス 10">
            <a:extLst>
              <a:ext uri="{FF2B5EF4-FFF2-40B4-BE49-F238E27FC236}">
                <a16:creationId xmlns="" xmlns:a16="http://schemas.microsoft.com/office/drawing/2014/main" id="{8957656B-6DE6-44E0-85D6-7CF39E5B6647}"/>
              </a:ext>
            </a:extLst>
          </p:cNvPr>
          <p:cNvSpPr txBox="1"/>
          <p:nvPr/>
        </p:nvSpPr>
        <p:spPr>
          <a:xfrm>
            <a:off x="574351" y="6383229"/>
            <a:ext cx="3288080"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p>
            <a:pPr algn="just">
              <a:spcAft>
                <a:spcPts val="0"/>
              </a:spcAft>
            </a:pPr>
            <a:r>
              <a:rPr lang="en-US" altLang="ja-JP" sz="1200" kern="100" dirty="0" smtClean="0">
                <a:effectLst/>
                <a:latin typeface="Meiryo UI" panose="020B0604030504040204" pitchFamily="50" charset="-128"/>
                <a:ea typeface="Meiryo UI" panose="020B0604030504040204" pitchFamily="50" charset="-128"/>
                <a:cs typeface="Times New Roman"/>
              </a:rPr>
              <a:t>※</a:t>
            </a:r>
            <a:r>
              <a:rPr lang="ja-JP" altLang="en-US" sz="1200" kern="100" dirty="0">
                <a:latin typeface="Meiryo UI" panose="020B0604030504040204" pitchFamily="50" charset="-128"/>
                <a:ea typeface="Meiryo UI" panose="020B0604030504040204" pitchFamily="50" charset="-128"/>
                <a:cs typeface="Times New Roman"/>
              </a:rPr>
              <a:t>地域</a:t>
            </a:r>
            <a:r>
              <a:rPr lang="ja-JP" altLang="en-US" sz="1200" kern="100" dirty="0" smtClean="0">
                <a:effectLst/>
                <a:latin typeface="Meiryo UI" panose="020B0604030504040204" pitchFamily="50" charset="-128"/>
                <a:ea typeface="Meiryo UI" panose="020B0604030504040204" pitchFamily="50" charset="-128"/>
                <a:cs typeface="Times New Roman"/>
              </a:rPr>
              <a:t>一般入院基本料（旧</a:t>
            </a:r>
            <a:r>
              <a:rPr lang="en-US" altLang="ja-JP" sz="1200" kern="100" dirty="0" smtClean="0">
                <a:effectLst/>
                <a:latin typeface="Meiryo UI" panose="020B0604030504040204" pitchFamily="50" charset="-128"/>
                <a:ea typeface="Meiryo UI" panose="020B0604030504040204" pitchFamily="50" charset="-128"/>
                <a:cs typeface="Times New Roman"/>
              </a:rPr>
              <a:t>13</a:t>
            </a:r>
            <a:r>
              <a:rPr lang="ja-JP" altLang="en-US" sz="1200" kern="100" dirty="0" smtClean="0">
                <a:effectLst/>
                <a:latin typeface="Meiryo UI" panose="020B0604030504040204" pitchFamily="50" charset="-128"/>
                <a:ea typeface="Meiryo UI" panose="020B0604030504040204" pitchFamily="50" charset="-128"/>
                <a:cs typeface="Times New Roman"/>
              </a:rPr>
              <a:t>対１、</a:t>
            </a:r>
            <a:r>
              <a:rPr lang="en-US" altLang="ja-JP" sz="1200" kern="100" dirty="0">
                <a:latin typeface="Meiryo UI" panose="020B0604030504040204" pitchFamily="50" charset="-128"/>
                <a:ea typeface="Meiryo UI" panose="020B0604030504040204" pitchFamily="50" charset="-128"/>
                <a:cs typeface="Times New Roman"/>
              </a:rPr>
              <a:t>15</a:t>
            </a:r>
            <a:r>
              <a:rPr lang="ja-JP" altLang="en-US" sz="1200" kern="100" dirty="0" smtClean="0">
                <a:effectLst/>
                <a:latin typeface="Meiryo UI" panose="020B0604030504040204" pitchFamily="50" charset="-128"/>
                <a:ea typeface="Meiryo UI" panose="020B0604030504040204" pitchFamily="50" charset="-128"/>
                <a:cs typeface="Times New Roman"/>
              </a:rPr>
              <a:t>対１）</a:t>
            </a:r>
            <a:endParaRPr lang="ja-JP" sz="1200" kern="100" dirty="0">
              <a:effectLst/>
              <a:latin typeface="Meiryo UI" panose="020B0604030504040204" pitchFamily="50" charset="-128"/>
              <a:ea typeface="Meiryo UI" panose="020B0604030504040204" pitchFamily="50" charset="-128"/>
              <a:cs typeface="Times New Roman"/>
            </a:endParaRPr>
          </a:p>
        </p:txBody>
      </p:sp>
      <p:sp>
        <p:nvSpPr>
          <p:cNvPr id="24" name="スライド番号プレースホルダー 2"/>
          <p:cNvSpPr>
            <a:spLocks noGrp="1"/>
          </p:cNvSpPr>
          <p:nvPr>
            <p:ph type="sldNum" sz="quarter" idx="12"/>
          </p:nvPr>
        </p:nvSpPr>
        <p:spPr>
          <a:xfrm>
            <a:off x="6998433" y="6492835"/>
            <a:ext cx="2133600" cy="365125"/>
          </a:xfrm>
        </p:spPr>
        <p:txBody>
          <a:bodyPr/>
          <a:lstStyle/>
          <a:p>
            <a:fld id="{A9848611-8FAA-4BFC-BAAD-33CAF1A3E273}" type="slidenum">
              <a:rPr kumimoji="1" lang="ja-JP" altLang="en-US" sz="1800" smtClean="0">
                <a:solidFill>
                  <a:schemeClr val="tx1"/>
                </a:solidFill>
              </a:rPr>
              <a:t>2</a:t>
            </a:fld>
            <a:endParaRPr kumimoji="1" lang="ja-JP" altLang="en-US" sz="1800" dirty="0">
              <a:solidFill>
                <a:schemeClr val="tx1"/>
              </a:solidFill>
            </a:endParaRPr>
          </a:p>
        </p:txBody>
      </p:sp>
    </p:spTree>
    <p:extLst>
      <p:ext uri="{BB962C8B-B14F-4D97-AF65-F5344CB8AC3E}">
        <p14:creationId xmlns:p14="http://schemas.microsoft.com/office/powerpoint/2010/main" val="90081798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40839" y="4627757"/>
            <a:ext cx="4058669" cy="20917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6"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48419" y="2333226"/>
            <a:ext cx="4801165" cy="20076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5"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067" y="2277681"/>
            <a:ext cx="4815370" cy="20549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Rectangle 11"/>
          <p:cNvSpPr>
            <a:spLocks noChangeArrowheads="1"/>
          </p:cNvSpPr>
          <p:nvPr/>
        </p:nvSpPr>
        <p:spPr bwMode="auto">
          <a:xfrm>
            <a:off x="243707" y="110407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 name="Rectangle 21"/>
          <p:cNvSpPr>
            <a:spLocks noChangeArrowheads="1"/>
          </p:cNvSpPr>
          <p:nvPr/>
        </p:nvSpPr>
        <p:spPr bwMode="auto">
          <a:xfrm>
            <a:off x="0" y="54868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 name="スライド番号プレースホルダー 2"/>
          <p:cNvSpPr>
            <a:spLocks noGrp="1"/>
          </p:cNvSpPr>
          <p:nvPr>
            <p:ph type="sldNum" sz="quarter" idx="12"/>
          </p:nvPr>
        </p:nvSpPr>
        <p:spPr>
          <a:xfrm>
            <a:off x="7010400" y="6479772"/>
            <a:ext cx="2133600" cy="365125"/>
          </a:xfrm>
        </p:spPr>
        <p:txBody>
          <a:bodyPr/>
          <a:lstStyle/>
          <a:p>
            <a:fld id="{A9848611-8FAA-4BFC-BAAD-33CAF1A3E273}" type="slidenum">
              <a:rPr kumimoji="1" lang="ja-JP" altLang="en-US" sz="1800" smtClean="0">
                <a:solidFill>
                  <a:schemeClr val="tx1"/>
                </a:solidFill>
              </a:rPr>
              <a:t>20</a:t>
            </a:fld>
            <a:endParaRPr kumimoji="1" lang="ja-JP" altLang="en-US" sz="1800" dirty="0">
              <a:solidFill>
                <a:schemeClr val="tx1"/>
              </a:solidFill>
            </a:endParaRPr>
          </a:p>
        </p:txBody>
      </p:sp>
      <p:sp>
        <p:nvSpPr>
          <p:cNvPr id="7" name="タイトル 1">
            <a:extLst>
              <a:ext uri="{FF2B5EF4-FFF2-40B4-BE49-F238E27FC236}">
                <a16:creationId xmlns:a16="http://schemas.microsoft.com/office/drawing/2014/main" xmlns="" id="{77D78C8B-7190-4F9F-BF24-FAD4DFE9F181}"/>
              </a:ext>
            </a:extLst>
          </p:cNvPr>
          <p:cNvSpPr txBox="1">
            <a:spLocks/>
          </p:cNvSpPr>
          <p:nvPr/>
        </p:nvSpPr>
        <p:spPr>
          <a:xfrm>
            <a:off x="120590" y="538095"/>
            <a:ext cx="9059922" cy="1069454"/>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200" dirty="0" smtClean="0">
                <a:latin typeface="HGP創英角ｺﾞｼｯｸUB" panose="020B0900000000000000" pitchFamily="50" charset="-128"/>
                <a:ea typeface="HGP創英角ｺﾞｼｯｸUB" panose="020B0900000000000000" pitchFamily="50" charset="-128"/>
              </a:rPr>
              <a:t>多くの入院料において</a:t>
            </a:r>
            <a:r>
              <a:rPr lang="ja-JP" altLang="en-US" sz="2200" dirty="0">
                <a:latin typeface="HGP創英角ｺﾞｼｯｸUB" panose="020B0900000000000000" pitchFamily="50" charset="-128"/>
                <a:ea typeface="HGP創英角ｺﾞｼｯｸUB" panose="020B0900000000000000" pitchFamily="50" charset="-128"/>
              </a:rPr>
              <a:t>自己</a:t>
            </a:r>
            <a:r>
              <a:rPr lang="ja-JP" altLang="en-US" sz="2200" dirty="0" smtClean="0">
                <a:latin typeface="HGP創英角ｺﾞｼｯｸUB" panose="020B0900000000000000" pitchFamily="50" charset="-128"/>
                <a:ea typeface="HGP創英角ｺﾞｼｯｸUB" panose="020B0900000000000000" pitchFamily="50" charset="-128"/>
              </a:rPr>
              <a:t>完結率（圏</a:t>
            </a:r>
            <a:r>
              <a:rPr lang="ja-JP" altLang="en-US" sz="2200" dirty="0">
                <a:latin typeface="HGP創英角ｺﾞｼｯｸUB" panose="020B0900000000000000" pitchFamily="50" charset="-128"/>
                <a:ea typeface="HGP創英角ｺﾞｼｯｸUB" panose="020B0900000000000000" pitchFamily="50" charset="-128"/>
              </a:rPr>
              <a:t>域内の医療機関で入院する</a:t>
            </a:r>
            <a:r>
              <a:rPr lang="ja-JP" altLang="en-US" sz="2200" dirty="0" smtClean="0">
                <a:latin typeface="HGP創英角ｺﾞｼｯｸUB" panose="020B0900000000000000" pitchFamily="50" charset="-128"/>
                <a:ea typeface="HGP創英角ｺﾞｼｯｸUB" panose="020B0900000000000000" pitchFamily="50" charset="-128"/>
              </a:rPr>
              <a:t>割合）は　７割を超えており、また多くの入院料で流入超過が見られる</a:t>
            </a:r>
            <a:endParaRPr lang="en-US" altLang="ja-JP" sz="2200" dirty="0">
              <a:latin typeface="HGP創英角ｺﾞｼｯｸUB" panose="020B0900000000000000" pitchFamily="50" charset="-128"/>
              <a:ea typeface="HGP創英角ｺﾞｼｯｸUB" panose="020B0900000000000000" pitchFamily="50" charset="-128"/>
            </a:endParaRPr>
          </a:p>
        </p:txBody>
      </p:sp>
      <p:sp>
        <p:nvSpPr>
          <p:cNvPr id="9" name="Oval 64">
            <a:hlinkClick r:id="rId6" action="ppaction://hlinksldjump"/>
            <a:extLst>
              <a:ext uri="{FF2B5EF4-FFF2-40B4-BE49-F238E27FC236}">
                <a16:creationId xmlns:a16="http://schemas.microsoft.com/office/drawing/2014/main" xmlns="" id="{2865890E-81EE-482A-8BAC-0CEA60EEBBA9}"/>
              </a:ext>
            </a:extLst>
          </p:cNvPr>
          <p:cNvSpPr>
            <a:spLocks noChangeAspect="1"/>
          </p:cNvSpPr>
          <p:nvPr/>
        </p:nvSpPr>
        <p:spPr>
          <a:xfrm>
            <a:off x="89662" y="36273"/>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11" name="タイトル 1">
            <a:extLst>
              <a:ext uri="{FF2B5EF4-FFF2-40B4-BE49-F238E27FC236}">
                <a16:creationId xmlns:a16="http://schemas.microsoft.com/office/drawing/2014/main" xmlns="" id="{30BE5A27-A407-4A14-A9BE-5866682C3C6B}"/>
              </a:ext>
            </a:extLst>
          </p:cNvPr>
          <p:cNvSpPr txBox="1">
            <a:spLocks/>
          </p:cNvSpPr>
          <p:nvPr/>
        </p:nvSpPr>
        <p:spPr>
          <a:xfrm>
            <a:off x="145072" y="36273"/>
            <a:ext cx="9539495"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smtClean="0">
                <a:solidFill>
                  <a:schemeClr val="bg1"/>
                </a:solidFill>
                <a:latin typeface="HGP創英角ｺﾞｼｯｸUB" panose="020B0900000000000000" pitchFamily="50" charset="-128"/>
                <a:ea typeface="HGP創英角ｺﾞｼｯｸUB" panose="020B0900000000000000" pitchFamily="50" charset="-128"/>
              </a:rPr>
              <a:t>4</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長期療養（慢性期）の</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概要 </a:t>
            </a:r>
            <a:r>
              <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(2)</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患者受療・医療提供状況（</a:t>
            </a:r>
            <a:r>
              <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NDB</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a:t>
            </a:r>
          </a:p>
          <a:p>
            <a:pPr algn="l"/>
            <a:endParaRPr lang="ja-JP" altLang="en-US" sz="16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p:txBody>
      </p:sp>
      <p:sp>
        <p:nvSpPr>
          <p:cNvPr id="13" name="テキスト ボックス 3"/>
          <p:cNvSpPr txBox="1">
            <a:spLocks noChangeArrowheads="1"/>
          </p:cNvSpPr>
          <p:nvPr/>
        </p:nvSpPr>
        <p:spPr bwMode="auto">
          <a:xfrm>
            <a:off x="-5376" y="1607549"/>
            <a:ext cx="302875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r>
              <a:rPr lang="ja-JP" altLang="en-US" sz="2000" dirty="0" smtClean="0">
                <a:latin typeface="HGP創英角ｺﾞｼｯｸUB" panose="020B0900000000000000" pitchFamily="50" charset="-128"/>
                <a:ea typeface="HGP創英角ｺﾞｼｯｸUB" panose="020B0900000000000000" pitchFamily="50" charset="-128"/>
              </a:rPr>
              <a:t>〇入院</a:t>
            </a:r>
            <a:r>
              <a:rPr lang="ja-JP" altLang="en-US" sz="2000" dirty="0">
                <a:latin typeface="HGP創英角ｺﾞｼｯｸUB" panose="020B0900000000000000" pitchFamily="50" charset="-128"/>
                <a:ea typeface="HGP創英角ｺﾞｼｯｸUB" panose="020B0900000000000000" pitchFamily="50" charset="-128"/>
              </a:rPr>
              <a:t>基本料別の</a:t>
            </a:r>
            <a:r>
              <a:rPr lang="ja-JP" altLang="en-US" sz="2000" dirty="0" smtClean="0">
                <a:latin typeface="HGP創英角ｺﾞｼｯｸUB" panose="020B0900000000000000" pitchFamily="50" charset="-128"/>
                <a:ea typeface="HGP創英角ｺﾞｼｯｸUB" panose="020B0900000000000000" pitchFamily="50" charset="-128"/>
              </a:rPr>
              <a:t>状況</a:t>
            </a:r>
            <a:endParaRPr lang="en-US" altLang="ja-JP" sz="2000" dirty="0" smtClean="0">
              <a:latin typeface="HGP創英角ｺﾞｼｯｸUB" panose="020B0900000000000000" pitchFamily="50" charset="-128"/>
              <a:ea typeface="HGP創英角ｺﾞｼｯｸUB" panose="020B0900000000000000" pitchFamily="50" charset="-128"/>
            </a:endParaRPr>
          </a:p>
        </p:txBody>
      </p:sp>
      <p:sp>
        <p:nvSpPr>
          <p:cNvPr id="19" name="テキスト ボックス 3"/>
          <p:cNvSpPr txBox="1">
            <a:spLocks noChangeArrowheads="1"/>
          </p:cNvSpPr>
          <p:nvPr/>
        </p:nvSpPr>
        <p:spPr bwMode="auto">
          <a:xfrm>
            <a:off x="243643" y="1908349"/>
            <a:ext cx="229587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r>
              <a:rPr lang="ja-JP" altLang="en-US" dirty="0" smtClean="0">
                <a:latin typeface="HGP創英角ｺﾞｼｯｸUB" panose="020B0900000000000000" pitchFamily="50" charset="-128"/>
                <a:ea typeface="HGP創英角ｺﾞｼｯｸUB" panose="020B0900000000000000" pitchFamily="50" charset="-128"/>
              </a:rPr>
              <a:t>（</a:t>
            </a:r>
            <a:r>
              <a:rPr lang="en-US" altLang="ja-JP" dirty="0">
                <a:latin typeface="HGP創英角ｺﾞｼｯｸUB" panose="020B0900000000000000" pitchFamily="50" charset="-128"/>
                <a:ea typeface="HGP創英角ｺﾞｼｯｸUB" panose="020B0900000000000000" pitchFamily="50" charset="-128"/>
              </a:rPr>
              <a:t>1</a:t>
            </a:r>
            <a:r>
              <a:rPr lang="ja-JP" altLang="en-US" dirty="0" smtClean="0">
                <a:latin typeface="HGP創英角ｺﾞｼｯｸUB" panose="020B0900000000000000" pitchFamily="50" charset="-128"/>
                <a:ea typeface="HGP創英角ｺﾞｼｯｸUB" panose="020B0900000000000000" pitchFamily="50" charset="-128"/>
              </a:rPr>
              <a:t>）</a:t>
            </a:r>
            <a:r>
              <a:rPr lang="ja-JP" altLang="en-US" dirty="0">
                <a:latin typeface="HGP創英角ｺﾞｼｯｸUB" panose="020B0900000000000000" pitchFamily="50" charset="-128"/>
                <a:ea typeface="HGP創英角ｺﾞｼｯｸUB" panose="020B0900000000000000" pitchFamily="50" charset="-128"/>
              </a:rPr>
              <a:t>患者受療</a:t>
            </a:r>
            <a:r>
              <a:rPr lang="ja-JP" altLang="en-US" dirty="0" smtClean="0">
                <a:latin typeface="HGP創英角ｺﾞｼｯｸUB" panose="020B0900000000000000" pitchFamily="50" charset="-128"/>
                <a:ea typeface="HGP創英角ｺﾞｼｯｸUB" panose="020B0900000000000000" pitchFamily="50" charset="-128"/>
              </a:rPr>
              <a:t>状況</a:t>
            </a:r>
            <a:endParaRPr lang="en-US" altLang="ja-JP" dirty="0">
              <a:latin typeface="HGP創英角ｺﾞｼｯｸUB" panose="020B0900000000000000" pitchFamily="50" charset="-128"/>
              <a:ea typeface="HGP創英角ｺﾞｼｯｸUB" panose="020B0900000000000000" pitchFamily="50" charset="-128"/>
            </a:endParaRPr>
          </a:p>
        </p:txBody>
      </p:sp>
      <p:sp>
        <p:nvSpPr>
          <p:cNvPr id="10" name="テキスト ボックス 3"/>
          <p:cNvSpPr txBox="1">
            <a:spLocks noChangeArrowheads="1"/>
          </p:cNvSpPr>
          <p:nvPr/>
        </p:nvSpPr>
        <p:spPr bwMode="auto">
          <a:xfrm>
            <a:off x="359749" y="4332661"/>
            <a:ext cx="297251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r>
              <a:rPr lang="ja-JP" altLang="en-US" dirty="0" smtClean="0">
                <a:latin typeface="HGP創英角ｺﾞｼｯｸUB" panose="020B0900000000000000" pitchFamily="50" charset="-128"/>
                <a:ea typeface="HGP創英角ｺﾞｼｯｸUB" panose="020B0900000000000000" pitchFamily="50" charset="-128"/>
              </a:rPr>
              <a:t>（２）医療提供状況</a:t>
            </a:r>
            <a:r>
              <a:rPr lang="en-US" altLang="ja-JP" dirty="0" smtClean="0">
                <a:latin typeface="HGP創英角ｺﾞｼｯｸUB" panose="020B0900000000000000" pitchFamily="50" charset="-128"/>
                <a:ea typeface="HGP創英角ｺﾞｼｯｸUB" panose="020B0900000000000000" pitchFamily="50" charset="-128"/>
              </a:rPr>
              <a:t>(SCR)</a:t>
            </a:r>
            <a:endParaRPr lang="en-US" altLang="ja-JP" dirty="0">
              <a:latin typeface="HGP創英角ｺﾞｼｯｸUB" panose="020B0900000000000000" pitchFamily="50" charset="-128"/>
              <a:ea typeface="HGP創英角ｺﾞｼｯｸUB" panose="020B0900000000000000" pitchFamily="50" charset="-128"/>
            </a:endParaRPr>
          </a:p>
        </p:txBody>
      </p:sp>
      <p:sp>
        <p:nvSpPr>
          <p:cNvPr id="20" name="テキスト ボックス 10">
            <a:extLst>
              <a:ext uri="{FF2B5EF4-FFF2-40B4-BE49-F238E27FC236}">
                <a16:creationId xmlns:a16="http://schemas.microsoft.com/office/drawing/2014/main" xmlns="" id="{8957656B-6DE6-44E0-85D6-7CF39E5B6647}"/>
              </a:ext>
            </a:extLst>
          </p:cNvPr>
          <p:cNvSpPr txBox="1"/>
          <p:nvPr/>
        </p:nvSpPr>
        <p:spPr>
          <a:xfrm>
            <a:off x="4092355" y="4210789"/>
            <a:ext cx="4852610"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p>
            <a:pPr algn="just">
              <a:spcAft>
                <a:spcPts val="0"/>
              </a:spcAft>
            </a:pPr>
            <a:r>
              <a:rPr lang="ja-JP" altLang="en-US" sz="1200" kern="100" dirty="0">
                <a:latin typeface="Meiryo UI" panose="020B0604030504040204" pitchFamily="50" charset="-128"/>
                <a:ea typeface="Meiryo UI" panose="020B0604030504040204" pitchFamily="50" charset="-128"/>
                <a:cs typeface="Times New Roman"/>
              </a:rPr>
              <a:t>参照</a:t>
            </a:r>
            <a:r>
              <a:rPr lang="ja-JP" altLang="en-US" sz="1200" kern="100" dirty="0" smtClean="0">
                <a:effectLst/>
                <a:latin typeface="Meiryo UI" panose="020B0604030504040204" pitchFamily="50" charset="-128"/>
                <a:ea typeface="Meiryo UI" panose="020B0604030504040204" pitchFamily="50" charset="-128"/>
                <a:cs typeface="Times New Roman"/>
              </a:rPr>
              <a:t>：</a:t>
            </a:r>
            <a:r>
              <a:rPr lang="en-US" altLang="ja-JP" sz="1200" kern="100" dirty="0">
                <a:latin typeface="Meiryo UI" panose="020B0604030504040204" pitchFamily="50" charset="-128"/>
                <a:ea typeface="Meiryo UI" panose="020B0604030504040204" pitchFamily="50" charset="-128"/>
                <a:cs typeface="Times New Roman"/>
              </a:rPr>
              <a:t>【</a:t>
            </a:r>
            <a:r>
              <a:rPr lang="ja-JP" altLang="en-US" sz="1200" kern="100" dirty="0">
                <a:latin typeface="Meiryo UI" panose="020B0604030504040204" pitchFamily="50" charset="-128"/>
                <a:ea typeface="Meiryo UI" panose="020B0604030504040204" pitchFamily="50" charset="-128"/>
                <a:cs typeface="Times New Roman"/>
              </a:rPr>
              <a:t>資料</a:t>
            </a:r>
            <a:r>
              <a:rPr lang="en-US" altLang="ja-JP" sz="1200" kern="100" dirty="0">
                <a:latin typeface="Meiryo UI" panose="020B0604030504040204" pitchFamily="50" charset="-128"/>
                <a:ea typeface="Meiryo UI" panose="020B0604030504040204" pitchFamily="50" charset="-128"/>
                <a:cs typeface="Times New Roman"/>
              </a:rPr>
              <a:t>2-4</a:t>
            </a:r>
            <a:r>
              <a:rPr lang="en-US" altLang="ja-JP" sz="1200" kern="100" dirty="0" smtClean="0">
                <a:latin typeface="Meiryo UI" panose="020B0604030504040204" pitchFamily="50" charset="-128"/>
                <a:ea typeface="Meiryo UI" panose="020B0604030504040204" pitchFamily="50" charset="-128"/>
                <a:cs typeface="Times New Roman"/>
              </a:rPr>
              <a:t>】</a:t>
            </a:r>
            <a:r>
              <a:rPr lang="ja-JP" altLang="en-US" sz="1200" kern="100" dirty="0" smtClean="0">
                <a:latin typeface="Meiryo UI" panose="020B0604030504040204" pitchFamily="50" charset="-128"/>
                <a:ea typeface="Meiryo UI" panose="020B0604030504040204" pitchFamily="50" charset="-128"/>
                <a:cs typeface="Times New Roman"/>
              </a:rPr>
              <a:t>堺市二次</a:t>
            </a:r>
            <a:r>
              <a:rPr lang="ja-JP" altLang="en-US" sz="1200" kern="100" dirty="0">
                <a:latin typeface="Meiryo UI" panose="020B0604030504040204" pitchFamily="50" charset="-128"/>
                <a:ea typeface="Meiryo UI" panose="020B0604030504040204" pitchFamily="50" charset="-128"/>
                <a:cs typeface="Times New Roman"/>
              </a:rPr>
              <a:t>医療圏における患者受療状況（</a:t>
            </a:r>
            <a:r>
              <a:rPr lang="en-US" altLang="ja-JP" sz="1200" kern="100" dirty="0">
                <a:latin typeface="Meiryo UI" panose="020B0604030504040204" pitchFamily="50" charset="-128"/>
                <a:ea typeface="Meiryo UI" panose="020B0604030504040204" pitchFamily="50" charset="-128"/>
                <a:cs typeface="Times New Roman"/>
              </a:rPr>
              <a:t>NDB</a:t>
            </a:r>
            <a:r>
              <a:rPr lang="ja-JP" altLang="en-US" sz="1200" kern="100" dirty="0">
                <a:latin typeface="Meiryo UI" panose="020B0604030504040204" pitchFamily="50" charset="-128"/>
                <a:ea typeface="Meiryo UI" panose="020B0604030504040204" pitchFamily="50" charset="-128"/>
                <a:cs typeface="Times New Roman"/>
              </a:rPr>
              <a:t>データ</a:t>
            </a:r>
            <a:r>
              <a:rPr lang="ja-JP" altLang="en-US" sz="1200" kern="100" dirty="0" smtClean="0">
                <a:latin typeface="Meiryo UI" panose="020B0604030504040204" pitchFamily="50" charset="-128"/>
                <a:ea typeface="Meiryo UI" panose="020B0604030504040204" pitchFamily="50" charset="-128"/>
                <a:cs typeface="Times New Roman"/>
              </a:rPr>
              <a:t>）</a:t>
            </a:r>
            <a:endParaRPr lang="ja-JP" altLang="en-US" sz="1200" kern="100" dirty="0">
              <a:latin typeface="Meiryo UI" panose="020B0604030504040204" pitchFamily="50" charset="-128"/>
              <a:ea typeface="Meiryo UI" panose="020B0604030504040204" pitchFamily="50" charset="-128"/>
              <a:cs typeface="Times New Roman"/>
            </a:endParaRPr>
          </a:p>
        </p:txBody>
      </p:sp>
      <p:sp>
        <p:nvSpPr>
          <p:cNvPr id="21" name="テキスト ボックス 10">
            <a:extLst>
              <a:ext uri="{FF2B5EF4-FFF2-40B4-BE49-F238E27FC236}">
                <a16:creationId xmlns:a16="http://schemas.microsoft.com/office/drawing/2014/main" xmlns="" id="{8957656B-6DE6-44E0-85D6-7CF39E5B6647}"/>
              </a:ext>
            </a:extLst>
          </p:cNvPr>
          <p:cNvSpPr txBox="1"/>
          <p:nvPr/>
        </p:nvSpPr>
        <p:spPr>
          <a:xfrm>
            <a:off x="4076553" y="6581001"/>
            <a:ext cx="4852610"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p>
            <a:pPr algn="just">
              <a:spcAft>
                <a:spcPts val="0"/>
              </a:spcAft>
            </a:pPr>
            <a:r>
              <a:rPr lang="ja-JP" altLang="en-US" sz="1200" kern="100" dirty="0">
                <a:latin typeface="Meiryo UI" panose="020B0604030504040204" pitchFamily="50" charset="-128"/>
                <a:ea typeface="Meiryo UI" panose="020B0604030504040204" pitchFamily="50" charset="-128"/>
                <a:cs typeface="Times New Roman"/>
              </a:rPr>
              <a:t>参照</a:t>
            </a:r>
            <a:r>
              <a:rPr lang="ja-JP" altLang="en-US" sz="1200" kern="100" dirty="0" smtClean="0">
                <a:effectLst/>
                <a:latin typeface="Meiryo UI" panose="020B0604030504040204" pitchFamily="50" charset="-128"/>
                <a:ea typeface="Meiryo UI" panose="020B0604030504040204" pitchFamily="50" charset="-128"/>
                <a:cs typeface="Times New Roman"/>
              </a:rPr>
              <a:t>：</a:t>
            </a:r>
            <a:r>
              <a:rPr lang="en-US" altLang="ja-JP" sz="1200" kern="100" dirty="0">
                <a:latin typeface="Meiryo UI" panose="020B0604030504040204" pitchFamily="50" charset="-128"/>
                <a:ea typeface="Meiryo UI" panose="020B0604030504040204" pitchFamily="50" charset="-128"/>
                <a:cs typeface="Times New Roman"/>
              </a:rPr>
              <a:t>【</a:t>
            </a:r>
            <a:r>
              <a:rPr lang="ja-JP" altLang="en-US" sz="1200" kern="100" dirty="0">
                <a:latin typeface="Meiryo UI" panose="020B0604030504040204" pitchFamily="50" charset="-128"/>
                <a:ea typeface="Meiryo UI" panose="020B0604030504040204" pitchFamily="50" charset="-128"/>
                <a:cs typeface="Times New Roman"/>
              </a:rPr>
              <a:t>資料</a:t>
            </a:r>
            <a:r>
              <a:rPr lang="en-US" altLang="ja-JP" sz="1200" kern="100" dirty="0">
                <a:latin typeface="Meiryo UI" panose="020B0604030504040204" pitchFamily="50" charset="-128"/>
                <a:ea typeface="Meiryo UI" panose="020B0604030504040204" pitchFamily="50" charset="-128"/>
                <a:cs typeface="Times New Roman"/>
              </a:rPr>
              <a:t>2-5</a:t>
            </a:r>
            <a:r>
              <a:rPr lang="en-US" altLang="ja-JP" sz="1200" kern="100" dirty="0" smtClean="0">
                <a:latin typeface="Meiryo UI" panose="020B0604030504040204" pitchFamily="50" charset="-128"/>
                <a:ea typeface="Meiryo UI" panose="020B0604030504040204" pitchFamily="50" charset="-128"/>
                <a:cs typeface="Times New Roman"/>
              </a:rPr>
              <a:t>】</a:t>
            </a:r>
            <a:r>
              <a:rPr lang="ja-JP" altLang="en-US" sz="1200" kern="100" dirty="0" smtClean="0">
                <a:latin typeface="Meiryo UI" panose="020B0604030504040204" pitchFamily="50" charset="-128"/>
                <a:ea typeface="Meiryo UI" panose="020B0604030504040204" pitchFamily="50" charset="-128"/>
                <a:cs typeface="Times New Roman"/>
              </a:rPr>
              <a:t>堺市二次</a:t>
            </a:r>
            <a:r>
              <a:rPr lang="ja-JP" altLang="en-US" sz="1200" kern="100" dirty="0">
                <a:latin typeface="Meiryo UI" panose="020B0604030504040204" pitchFamily="50" charset="-128"/>
                <a:ea typeface="Meiryo UI" panose="020B0604030504040204" pitchFamily="50" charset="-128"/>
                <a:cs typeface="Times New Roman"/>
              </a:rPr>
              <a:t>医療圏における医療提供状況（</a:t>
            </a:r>
            <a:r>
              <a:rPr lang="en-US" altLang="ja-JP" sz="1200" kern="100" dirty="0">
                <a:latin typeface="Meiryo UI" panose="020B0604030504040204" pitchFamily="50" charset="-128"/>
                <a:ea typeface="Meiryo UI" panose="020B0604030504040204" pitchFamily="50" charset="-128"/>
                <a:cs typeface="Times New Roman"/>
              </a:rPr>
              <a:t>NDB</a:t>
            </a:r>
            <a:r>
              <a:rPr lang="ja-JP" altLang="en-US" sz="1200" kern="100" dirty="0">
                <a:latin typeface="Meiryo UI" panose="020B0604030504040204" pitchFamily="50" charset="-128"/>
                <a:ea typeface="Meiryo UI" panose="020B0604030504040204" pitchFamily="50" charset="-128"/>
                <a:cs typeface="Times New Roman"/>
              </a:rPr>
              <a:t>データ）</a:t>
            </a:r>
          </a:p>
        </p:txBody>
      </p:sp>
      <p:sp>
        <p:nvSpPr>
          <p:cNvPr id="18" name="角丸四角形 17"/>
          <p:cNvSpPr/>
          <p:nvPr/>
        </p:nvSpPr>
        <p:spPr>
          <a:xfrm>
            <a:off x="4140870" y="4683512"/>
            <a:ext cx="1222867" cy="1680569"/>
          </a:xfrm>
          <a:prstGeom prst="roundRect">
            <a:avLst>
              <a:gd name="adj" fmla="val 11679"/>
            </a:avLst>
          </a:prstGeom>
          <a:noFill/>
          <a:ln/>
          <a:effectLst>
            <a:glow rad="139700">
              <a:schemeClr val="accent1">
                <a:satMod val="175000"/>
                <a:alpha val="40000"/>
              </a:schemeClr>
            </a:glow>
          </a:effectLst>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cxnSp>
        <p:nvCxnSpPr>
          <p:cNvPr id="14" name="直線コネクタ 13"/>
          <p:cNvCxnSpPr/>
          <p:nvPr/>
        </p:nvCxnSpPr>
        <p:spPr>
          <a:xfrm>
            <a:off x="4572000" y="4652142"/>
            <a:ext cx="0" cy="1656184"/>
          </a:xfrm>
          <a:prstGeom prst="line">
            <a:avLst/>
          </a:prstGeom>
          <a:ln w="76200">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a:off x="6948264" y="2186593"/>
            <a:ext cx="0" cy="180020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23" name="角丸四角形 22"/>
          <p:cNvSpPr/>
          <p:nvPr/>
        </p:nvSpPr>
        <p:spPr>
          <a:xfrm>
            <a:off x="7236296" y="2209442"/>
            <a:ext cx="1369984" cy="276746"/>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latin typeface="HG丸ｺﾞｼｯｸM-PRO" panose="020F0600000000000000" pitchFamily="50" charset="-128"/>
                <a:ea typeface="HG丸ｺﾞｼｯｸM-PRO" panose="020F0600000000000000" pitchFamily="50" charset="-128"/>
              </a:rPr>
              <a:t>流入超過</a:t>
            </a:r>
            <a:endParaRPr kumimoji="1" lang="ja-JP" altLang="en-US" sz="1200" dirty="0">
              <a:latin typeface="HG丸ｺﾞｼｯｸM-PRO" panose="020F0600000000000000" pitchFamily="50" charset="-128"/>
              <a:ea typeface="HG丸ｺﾞｼｯｸM-PRO" panose="020F0600000000000000" pitchFamily="50" charset="-128"/>
            </a:endParaRPr>
          </a:p>
        </p:txBody>
      </p:sp>
      <p:sp>
        <p:nvSpPr>
          <p:cNvPr id="24" name="角丸四角形 23"/>
          <p:cNvSpPr/>
          <p:nvPr/>
        </p:nvSpPr>
        <p:spPr>
          <a:xfrm>
            <a:off x="5436096" y="2209442"/>
            <a:ext cx="1369984" cy="276746"/>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latin typeface="HG丸ｺﾞｼｯｸM-PRO" panose="020F0600000000000000" pitchFamily="50" charset="-128"/>
                <a:ea typeface="HG丸ｺﾞｼｯｸM-PRO" panose="020F0600000000000000" pitchFamily="50" charset="-128"/>
              </a:rPr>
              <a:t>流出超過</a:t>
            </a:r>
            <a:endParaRPr kumimoji="1" lang="ja-JP" altLang="en-US" sz="1200" dirty="0">
              <a:latin typeface="HG丸ｺﾞｼｯｸM-PRO" panose="020F0600000000000000" pitchFamily="50" charset="-128"/>
              <a:ea typeface="HG丸ｺﾞｼｯｸM-PRO" panose="020F0600000000000000" pitchFamily="50" charset="-128"/>
            </a:endParaRPr>
          </a:p>
        </p:txBody>
      </p:sp>
      <p:cxnSp>
        <p:nvCxnSpPr>
          <p:cNvPr id="25" name="直線コネクタ 24"/>
          <p:cNvCxnSpPr/>
          <p:nvPr/>
        </p:nvCxnSpPr>
        <p:spPr>
          <a:xfrm flipV="1">
            <a:off x="3320396" y="2186593"/>
            <a:ext cx="820474" cy="996996"/>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26" name="角丸四角形 25"/>
          <p:cNvSpPr/>
          <p:nvPr/>
        </p:nvSpPr>
        <p:spPr>
          <a:xfrm>
            <a:off x="2648480" y="1700808"/>
            <a:ext cx="2643599" cy="508634"/>
          </a:xfrm>
          <a:prstGeom prst="roundRect">
            <a:avLst/>
          </a:prstGeom>
          <a:ln>
            <a:noFill/>
          </a:ln>
        </p:spPr>
        <p:style>
          <a:lnRef idx="1">
            <a:schemeClr val="accent2"/>
          </a:lnRef>
          <a:fillRef idx="2">
            <a:schemeClr val="accent2"/>
          </a:fillRef>
          <a:effectRef idx="1">
            <a:schemeClr val="accent2"/>
          </a:effectRef>
          <a:fontRef idx="minor">
            <a:schemeClr val="dk1"/>
          </a:fontRef>
        </p:style>
        <p:txBody>
          <a:bodyPr rtlCol="0" anchor="t"/>
          <a:lstStyle/>
          <a:p>
            <a:r>
              <a:rPr lang="ja-JP" altLang="en-US" sz="1200" dirty="0" smtClean="0"/>
              <a:t>療養病棟入院基本料２の</a:t>
            </a:r>
            <a:r>
              <a:rPr kumimoji="1" lang="ja-JP" altLang="en-US" sz="1200" dirty="0" smtClean="0"/>
              <a:t>自己完結率は</a:t>
            </a:r>
            <a:r>
              <a:rPr kumimoji="1" lang="ja-JP" altLang="en-US" sz="1200" dirty="0" smtClean="0">
                <a:latin typeface="+mn-ea"/>
              </a:rPr>
              <a:t>「</a:t>
            </a:r>
            <a:r>
              <a:rPr kumimoji="1" lang="en-US" altLang="ja-JP" sz="1200" dirty="0" smtClean="0">
                <a:latin typeface="+mn-ea"/>
              </a:rPr>
              <a:t>75.9</a:t>
            </a:r>
            <a:r>
              <a:rPr kumimoji="1" lang="ja-JP" altLang="en-US" sz="1200" dirty="0" smtClean="0">
                <a:latin typeface="+mn-ea"/>
              </a:rPr>
              <a:t>％」</a:t>
            </a:r>
            <a:endParaRPr kumimoji="1" lang="ja-JP" altLang="en-US" sz="1200" dirty="0">
              <a:latin typeface="+mn-ea"/>
            </a:endParaRPr>
          </a:p>
        </p:txBody>
      </p:sp>
    </p:spTree>
    <p:extLst>
      <p:ext uri="{BB962C8B-B14F-4D97-AF65-F5344CB8AC3E}">
        <p14:creationId xmlns:p14="http://schemas.microsoft.com/office/powerpoint/2010/main" val="4323137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1"/>
          <p:cNvSpPr>
            <a:spLocks noChangeArrowheads="1"/>
          </p:cNvSpPr>
          <p:nvPr/>
        </p:nvSpPr>
        <p:spPr bwMode="auto">
          <a:xfrm>
            <a:off x="243707" y="110407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 name="Rectangle 21"/>
          <p:cNvSpPr>
            <a:spLocks noChangeArrowheads="1"/>
          </p:cNvSpPr>
          <p:nvPr/>
        </p:nvSpPr>
        <p:spPr bwMode="auto">
          <a:xfrm>
            <a:off x="0" y="54868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 name="スライド番号プレースホルダー 2"/>
          <p:cNvSpPr>
            <a:spLocks noGrp="1"/>
          </p:cNvSpPr>
          <p:nvPr>
            <p:ph type="sldNum" sz="quarter" idx="12"/>
          </p:nvPr>
        </p:nvSpPr>
        <p:spPr>
          <a:xfrm>
            <a:off x="7010400" y="6479772"/>
            <a:ext cx="2133600" cy="365125"/>
          </a:xfrm>
        </p:spPr>
        <p:txBody>
          <a:bodyPr/>
          <a:lstStyle/>
          <a:p>
            <a:fld id="{A9848611-8FAA-4BFC-BAAD-33CAF1A3E273}" type="slidenum">
              <a:rPr kumimoji="1" lang="ja-JP" altLang="en-US" sz="1800" smtClean="0">
                <a:solidFill>
                  <a:schemeClr val="tx1"/>
                </a:solidFill>
              </a:rPr>
              <a:t>21</a:t>
            </a:fld>
            <a:endParaRPr kumimoji="1" lang="ja-JP" altLang="en-US" sz="1800" dirty="0">
              <a:solidFill>
                <a:schemeClr val="tx1"/>
              </a:solidFill>
            </a:endParaRPr>
          </a:p>
        </p:txBody>
      </p:sp>
      <p:sp>
        <p:nvSpPr>
          <p:cNvPr id="9" name="Oval 64">
            <a:hlinkClick r:id="rId3" action="ppaction://hlinksldjump"/>
            <a:extLst>
              <a:ext uri="{FF2B5EF4-FFF2-40B4-BE49-F238E27FC236}">
                <a16:creationId xmlns:a16="http://schemas.microsoft.com/office/drawing/2014/main" xmlns="" id="{2865890E-81EE-482A-8BAC-0CEA60EEBBA9}"/>
              </a:ext>
            </a:extLst>
          </p:cNvPr>
          <p:cNvSpPr>
            <a:spLocks noChangeAspect="1"/>
          </p:cNvSpPr>
          <p:nvPr/>
        </p:nvSpPr>
        <p:spPr>
          <a:xfrm>
            <a:off x="89662" y="36273"/>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11" name="タイトル 1">
            <a:extLst>
              <a:ext uri="{FF2B5EF4-FFF2-40B4-BE49-F238E27FC236}">
                <a16:creationId xmlns:a16="http://schemas.microsoft.com/office/drawing/2014/main" xmlns="" id="{30BE5A27-A407-4A14-A9BE-5866682C3C6B}"/>
              </a:ext>
            </a:extLst>
          </p:cNvPr>
          <p:cNvSpPr txBox="1">
            <a:spLocks/>
          </p:cNvSpPr>
          <p:nvPr/>
        </p:nvSpPr>
        <p:spPr>
          <a:xfrm>
            <a:off x="145072" y="36273"/>
            <a:ext cx="9539495"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smtClean="0">
                <a:solidFill>
                  <a:schemeClr val="bg1"/>
                </a:solidFill>
                <a:latin typeface="HGP創英角ｺﾞｼｯｸUB" panose="020B0900000000000000" pitchFamily="50" charset="-128"/>
                <a:ea typeface="HGP創英角ｺﾞｼｯｸUB" panose="020B0900000000000000" pitchFamily="50" charset="-128"/>
              </a:rPr>
              <a:t>4</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長期療養（慢性期）の</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概要</a:t>
            </a:r>
            <a:r>
              <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(3)</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現状と課題の</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まとめ</a:t>
            </a:r>
            <a:endPar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pPr algn="l"/>
            <a:endPar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pPr algn="l"/>
            <a:endParaRPr lang="ja-JP" altLang="en-US" sz="16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p:txBody>
      </p:sp>
      <p:sp>
        <p:nvSpPr>
          <p:cNvPr id="8" name="角丸四角形 7"/>
          <p:cNvSpPr/>
          <p:nvPr/>
        </p:nvSpPr>
        <p:spPr>
          <a:xfrm>
            <a:off x="530122" y="1267015"/>
            <a:ext cx="7989374" cy="3530414"/>
          </a:xfrm>
          <a:prstGeom prst="roundRect">
            <a:avLst>
              <a:gd name="adj" fmla="val 645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ja-JP" altLang="en-US" dirty="0" smtClean="0">
                <a:solidFill>
                  <a:schemeClr val="tx1"/>
                </a:solidFill>
                <a:latin typeface="HGP創英角ｺﾞｼｯｸUB" panose="020B0900000000000000" pitchFamily="50" charset="-128"/>
                <a:ea typeface="HGP創英角ｺﾞｼｯｸUB" panose="020B0900000000000000" pitchFamily="50" charset="-128"/>
              </a:rPr>
              <a:t>〇</a:t>
            </a:r>
            <a:r>
              <a:rPr lang="ja-JP" altLang="en-US" dirty="0">
                <a:solidFill>
                  <a:schemeClr val="tx1"/>
                </a:solidFill>
                <a:latin typeface="HGP創英角ｺﾞｼｯｸUB" panose="020B0900000000000000" pitchFamily="50" charset="-128"/>
                <a:ea typeface="HGP創英角ｺﾞｼｯｸUB" panose="020B0900000000000000" pitchFamily="50" charset="-128"/>
              </a:rPr>
              <a:t>多く</a:t>
            </a:r>
            <a:r>
              <a:rPr lang="ja-JP" altLang="en-US" dirty="0" smtClean="0">
                <a:solidFill>
                  <a:schemeClr val="tx1"/>
                </a:solidFill>
                <a:latin typeface="HGP創英角ｺﾞｼｯｸUB" panose="020B0900000000000000" pitchFamily="50" charset="-128"/>
                <a:ea typeface="HGP創英角ｺﾞｼｯｸUB" panose="020B0900000000000000" pitchFamily="50" charset="-128"/>
              </a:rPr>
              <a:t>の入院料</a:t>
            </a:r>
            <a:r>
              <a:rPr lang="ja-JP" altLang="en-US" dirty="0">
                <a:solidFill>
                  <a:schemeClr val="tx1"/>
                </a:solidFill>
                <a:latin typeface="HGP創英角ｺﾞｼｯｸUB" panose="020B0900000000000000" pitchFamily="50" charset="-128"/>
                <a:ea typeface="HGP創英角ｺﾞｼｯｸUB" panose="020B0900000000000000" pitchFamily="50" charset="-128"/>
              </a:rPr>
              <a:t>において</a:t>
            </a:r>
            <a:r>
              <a:rPr lang="ja-JP" altLang="en-US" dirty="0" smtClean="0">
                <a:solidFill>
                  <a:schemeClr val="tx1"/>
                </a:solidFill>
                <a:latin typeface="HGP創英角ｺﾞｼｯｸUB" panose="020B0900000000000000" pitchFamily="50" charset="-128"/>
                <a:ea typeface="HGP創英角ｺﾞｼｯｸUB" panose="020B0900000000000000" pitchFamily="50" charset="-128"/>
              </a:rPr>
              <a:t>、自己完結率が高く、流入超過の状況である。</a:t>
            </a:r>
            <a:endParaRPr lang="en-US" altLang="ja-JP" dirty="0" smtClean="0">
              <a:solidFill>
                <a:schemeClr val="tx1"/>
              </a:solidFill>
              <a:latin typeface="HGP創英角ｺﾞｼｯｸUB" panose="020B0900000000000000" pitchFamily="50" charset="-128"/>
              <a:ea typeface="HGP創英角ｺﾞｼｯｸUB" panose="020B0900000000000000" pitchFamily="50" charset="-128"/>
            </a:endParaRPr>
          </a:p>
          <a:p>
            <a:pPr>
              <a:lnSpc>
                <a:spcPct val="150000"/>
              </a:lnSpc>
            </a:pPr>
            <a:endParaRPr lang="en-US" altLang="ja-JP" dirty="0" smtClean="0">
              <a:solidFill>
                <a:schemeClr val="tx1"/>
              </a:solidFill>
              <a:latin typeface="HGP創英角ｺﾞｼｯｸUB" panose="020B0900000000000000" pitchFamily="50" charset="-128"/>
              <a:ea typeface="HGP創英角ｺﾞｼｯｸUB" panose="020B0900000000000000" pitchFamily="50" charset="-128"/>
            </a:endParaRPr>
          </a:p>
          <a:p>
            <a:pPr>
              <a:lnSpc>
                <a:spcPct val="150000"/>
              </a:lnSpc>
            </a:pPr>
            <a:r>
              <a:rPr lang="ja-JP" altLang="en-US" dirty="0" smtClean="0">
                <a:solidFill>
                  <a:schemeClr val="tx1"/>
                </a:solidFill>
                <a:latin typeface="HGP創英角ｺﾞｼｯｸUB" panose="020B0900000000000000" pitchFamily="50" charset="-128"/>
                <a:ea typeface="HGP創英角ｺﾞｼｯｸUB" panose="020B0900000000000000" pitchFamily="50" charset="-128"/>
              </a:rPr>
              <a:t>〇今後の需要に対応した病床機能分化を図っていくには、</a:t>
            </a:r>
            <a:r>
              <a:rPr lang="ja-JP" altLang="en-US" dirty="0">
                <a:solidFill>
                  <a:schemeClr val="tx1"/>
                </a:solidFill>
                <a:latin typeface="HGP創英角ｺﾞｼｯｸUB" panose="020B0900000000000000" pitchFamily="50" charset="-128"/>
                <a:ea typeface="HGP創英角ｺﾞｼｯｸUB" panose="020B0900000000000000" pitchFamily="50" charset="-128"/>
              </a:rPr>
              <a:t>療養</a:t>
            </a:r>
            <a:r>
              <a:rPr lang="ja-JP" altLang="en-US" dirty="0" smtClean="0">
                <a:solidFill>
                  <a:schemeClr val="tx1"/>
                </a:solidFill>
                <a:latin typeface="HGP創英角ｺﾞｼｯｸUB" panose="020B0900000000000000" pitchFamily="50" charset="-128"/>
                <a:ea typeface="HGP創英角ｺﾞｼｯｸUB" panose="020B0900000000000000" pitchFamily="50" charset="-128"/>
              </a:rPr>
              <a:t>病床の</a:t>
            </a:r>
            <a:endParaRPr lang="en-US" altLang="ja-JP" dirty="0" smtClean="0">
              <a:solidFill>
                <a:schemeClr val="tx1"/>
              </a:solidFill>
              <a:latin typeface="HGP創英角ｺﾞｼｯｸUB" panose="020B0900000000000000" pitchFamily="50" charset="-128"/>
              <a:ea typeface="HGP創英角ｺﾞｼｯｸUB" panose="020B0900000000000000" pitchFamily="50" charset="-128"/>
            </a:endParaRPr>
          </a:p>
          <a:p>
            <a:pPr>
              <a:lnSpc>
                <a:spcPct val="150000"/>
              </a:lnSpc>
            </a:pPr>
            <a:r>
              <a:rPr lang="ja-JP" altLang="en-US" dirty="0">
                <a:solidFill>
                  <a:schemeClr val="tx1"/>
                </a:solidFill>
                <a:latin typeface="HGP創英角ｺﾞｼｯｸUB" panose="020B0900000000000000" pitchFamily="50" charset="-128"/>
                <a:ea typeface="HGP創英角ｺﾞｼｯｸUB" panose="020B0900000000000000" pitchFamily="50" charset="-128"/>
              </a:rPr>
              <a:t>　</a:t>
            </a:r>
            <a:r>
              <a:rPr lang="ja-JP" altLang="en-US" dirty="0" smtClean="0">
                <a:solidFill>
                  <a:schemeClr val="tx1"/>
                </a:solidFill>
                <a:latin typeface="HGP創英角ｺﾞｼｯｸUB" panose="020B0900000000000000" pitchFamily="50" charset="-128"/>
                <a:ea typeface="HGP創英角ｺﾞｼｯｸUB" panose="020B0900000000000000" pitchFamily="50" charset="-128"/>
              </a:rPr>
              <a:t> 介護施設への転換の状況にも留意しながら、検討していく必要がある。</a:t>
            </a:r>
            <a:endParaRPr lang="en-US" altLang="ja-JP" dirty="0" smtClean="0">
              <a:solidFill>
                <a:schemeClr val="tx1"/>
              </a:solidFill>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400905182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6648" y="2238947"/>
            <a:ext cx="6489429" cy="40903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Rectangle 11"/>
          <p:cNvSpPr>
            <a:spLocks noChangeArrowheads="1"/>
          </p:cNvSpPr>
          <p:nvPr/>
        </p:nvSpPr>
        <p:spPr bwMode="auto">
          <a:xfrm>
            <a:off x="243707" y="110407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 name="Rectangle 21"/>
          <p:cNvSpPr>
            <a:spLocks noChangeArrowheads="1"/>
          </p:cNvSpPr>
          <p:nvPr/>
        </p:nvSpPr>
        <p:spPr bwMode="auto">
          <a:xfrm>
            <a:off x="0" y="54868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 name="スライド番号プレースホルダー 2"/>
          <p:cNvSpPr>
            <a:spLocks noGrp="1"/>
          </p:cNvSpPr>
          <p:nvPr>
            <p:ph type="sldNum" sz="quarter" idx="12"/>
          </p:nvPr>
        </p:nvSpPr>
        <p:spPr>
          <a:xfrm>
            <a:off x="7006101" y="6479772"/>
            <a:ext cx="2133600" cy="365125"/>
          </a:xfrm>
        </p:spPr>
        <p:txBody>
          <a:bodyPr/>
          <a:lstStyle/>
          <a:p>
            <a:fld id="{A9848611-8FAA-4BFC-BAAD-33CAF1A3E273}" type="slidenum">
              <a:rPr kumimoji="1" lang="ja-JP" altLang="en-US" sz="1800" smtClean="0">
                <a:solidFill>
                  <a:schemeClr val="tx1"/>
                </a:solidFill>
              </a:rPr>
              <a:t>22</a:t>
            </a:fld>
            <a:endParaRPr kumimoji="1" lang="ja-JP" altLang="en-US" sz="1800" dirty="0">
              <a:solidFill>
                <a:schemeClr val="tx1"/>
              </a:solidFill>
            </a:endParaRPr>
          </a:p>
        </p:txBody>
      </p:sp>
      <p:sp>
        <p:nvSpPr>
          <p:cNvPr id="9" name="テキスト ボックス 3"/>
          <p:cNvSpPr txBox="1">
            <a:spLocks noChangeArrowheads="1"/>
          </p:cNvSpPr>
          <p:nvPr/>
        </p:nvSpPr>
        <p:spPr bwMode="auto">
          <a:xfrm>
            <a:off x="396898" y="1838837"/>
            <a:ext cx="775105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r>
              <a:rPr lang="ja-JP" altLang="en-US" sz="2000" dirty="0">
                <a:latin typeface="HGP創英角ｺﾞｼｯｸUB" panose="020B0900000000000000" pitchFamily="50" charset="-128"/>
                <a:ea typeface="HGP創英角ｺﾞｼｯｸUB" panose="020B0900000000000000" pitchFamily="50" charset="-128"/>
              </a:rPr>
              <a:t>１　病院自身が将来担うべきと回答している病床</a:t>
            </a:r>
            <a:r>
              <a:rPr lang="ja-JP" altLang="en-US" sz="2000" dirty="0" smtClean="0">
                <a:latin typeface="HGP創英角ｺﾞｼｯｸUB" panose="020B0900000000000000" pitchFamily="50" charset="-128"/>
                <a:ea typeface="HGP創英角ｺﾞｼｯｸUB" panose="020B0900000000000000" pitchFamily="50" charset="-128"/>
              </a:rPr>
              <a:t>機能</a:t>
            </a:r>
            <a:endParaRPr lang="ja-JP" altLang="en-US" sz="2000" dirty="0">
              <a:latin typeface="HGP創英角ｺﾞｼｯｸUB" panose="020B0900000000000000" pitchFamily="50" charset="-128"/>
              <a:ea typeface="HGP創英角ｺﾞｼｯｸUB" panose="020B0900000000000000" pitchFamily="50" charset="-128"/>
            </a:endParaRPr>
          </a:p>
        </p:txBody>
      </p:sp>
      <p:sp>
        <p:nvSpPr>
          <p:cNvPr id="10" name="Oval 64">
            <a:hlinkClick r:id="rId4" action="ppaction://hlinksldjump"/>
            <a:extLst>
              <a:ext uri="{FF2B5EF4-FFF2-40B4-BE49-F238E27FC236}">
                <a16:creationId xmlns:a16="http://schemas.microsoft.com/office/drawing/2014/main" xmlns="" id="{2865890E-81EE-482A-8BAC-0CEA60EEBBA9}"/>
              </a:ext>
            </a:extLst>
          </p:cNvPr>
          <p:cNvSpPr>
            <a:spLocks noChangeAspect="1"/>
          </p:cNvSpPr>
          <p:nvPr/>
        </p:nvSpPr>
        <p:spPr>
          <a:xfrm>
            <a:off x="89662" y="36273"/>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12" name="タイトル 1">
            <a:extLst>
              <a:ext uri="{FF2B5EF4-FFF2-40B4-BE49-F238E27FC236}">
                <a16:creationId xmlns:a16="http://schemas.microsoft.com/office/drawing/2014/main" xmlns="" id="{30BE5A27-A407-4A14-A9BE-5866682C3C6B}"/>
              </a:ext>
            </a:extLst>
          </p:cNvPr>
          <p:cNvSpPr txBox="1">
            <a:spLocks/>
          </p:cNvSpPr>
          <p:nvPr/>
        </p:nvSpPr>
        <p:spPr>
          <a:xfrm>
            <a:off x="145072" y="36273"/>
            <a:ext cx="9539495"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a:solidFill>
                  <a:schemeClr val="bg1"/>
                </a:solidFill>
                <a:latin typeface="HGP創英角ｺﾞｼｯｸUB" panose="020B0900000000000000" pitchFamily="50" charset="-128"/>
                <a:ea typeface="HGP創英角ｺﾞｼｯｸUB" panose="020B0900000000000000" pitchFamily="50" charset="-128"/>
              </a:rPr>
              <a:t>5</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将来のあるべき医療体制に</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向けて </a:t>
            </a:r>
            <a:r>
              <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(1)2025</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年</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に向け各病院</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が検討</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して</a:t>
            </a:r>
            <a:endPar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pPr algn="l"/>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　いる医療</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機能・病床</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機能①</a:t>
            </a:r>
            <a:endPar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pPr algn="l"/>
            <a:endPar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pPr algn="l"/>
            <a:endParaRPr lang="ja-JP" altLang="en-US" sz="16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p:txBody>
      </p:sp>
      <p:sp>
        <p:nvSpPr>
          <p:cNvPr id="4" name="角丸四角形 3"/>
          <p:cNvSpPr/>
          <p:nvPr/>
        </p:nvSpPr>
        <p:spPr>
          <a:xfrm>
            <a:off x="1576115" y="4637011"/>
            <a:ext cx="1926705" cy="1341996"/>
          </a:xfrm>
          <a:prstGeom prst="round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5" name="テキスト ボックス 4"/>
          <p:cNvSpPr txBox="1"/>
          <p:nvPr/>
        </p:nvSpPr>
        <p:spPr>
          <a:xfrm>
            <a:off x="1630367" y="5979007"/>
            <a:ext cx="1818202" cy="584775"/>
          </a:xfrm>
          <a:prstGeom prst="rect">
            <a:avLst/>
          </a:prstGeom>
          <a:noFill/>
        </p:spPr>
        <p:txBody>
          <a:bodyPr wrap="square" rtlCol="0">
            <a:spAutoFit/>
          </a:bodyPr>
          <a:lstStyle/>
          <a:p>
            <a:pPr algn="ctr"/>
            <a:r>
              <a:rPr lang="ja-JP" altLang="en-US" sz="1600" dirty="0" smtClean="0">
                <a:latin typeface="HG丸ｺﾞｼｯｸM-PRO" panose="020F0600000000000000" pitchFamily="50" charset="-128"/>
                <a:ea typeface="HG丸ｺﾞｼｯｸM-PRO" panose="020F0600000000000000" pitchFamily="50" charset="-128"/>
              </a:rPr>
              <a:t>公立・公的に</a:t>
            </a:r>
            <a:endParaRPr lang="en-US" altLang="ja-JP" sz="1600" dirty="0" smtClean="0">
              <a:latin typeface="HG丸ｺﾞｼｯｸM-PRO" panose="020F0600000000000000" pitchFamily="50" charset="-128"/>
              <a:ea typeface="HG丸ｺﾞｼｯｸM-PRO" panose="020F0600000000000000" pitchFamily="50" charset="-128"/>
            </a:endParaRPr>
          </a:p>
          <a:p>
            <a:pPr algn="ctr"/>
            <a:r>
              <a:rPr lang="ja-JP" altLang="en-US" sz="1600" dirty="0" smtClean="0">
                <a:latin typeface="HG丸ｺﾞｼｯｸM-PRO" panose="020F0600000000000000" pitchFamily="50" charset="-128"/>
                <a:ea typeface="HG丸ｺﾞｼｯｸM-PRO" panose="020F0600000000000000" pitchFamily="50" charset="-128"/>
              </a:rPr>
              <a:t>望まれている機能</a:t>
            </a:r>
            <a:endParaRPr kumimoji="1" lang="ja-JP" altLang="en-US" sz="1600" dirty="0">
              <a:latin typeface="HG丸ｺﾞｼｯｸM-PRO" panose="020F0600000000000000" pitchFamily="50" charset="-128"/>
              <a:ea typeface="HG丸ｺﾞｼｯｸM-PRO" panose="020F0600000000000000" pitchFamily="50" charset="-128"/>
            </a:endParaRPr>
          </a:p>
        </p:txBody>
      </p:sp>
      <p:sp>
        <p:nvSpPr>
          <p:cNvPr id="13" name="角丸四角形 12"/>
          <p:cNvSpPr/>
          <p:nvPr/>
        </p:nvSpPr>
        <p:spPr>
          <a:xfrm>
            <a:off x="3596640" y="4581128"/>
            <a:ext cx="1911464" cy="2027413"/>
          </a:xfrm>
          <a:prstGeom prst="roundRect">
            <a:avLst/>
          </a:prstGeom>
          <a:noFill/>
          <a:ln>
            <a:solidFill>
              <a:srgbClr val="FF0000"/>
            </a:solidFill>
            <a:prstDash val="sysDot"/>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4" name="テキスト ボックス 13"/>
          <p:cNvSpPr txBox="1"/>
          <p:nvPr/>
        </p:nvSpPr>
        <p:spPr>
          <a:xfrm>
            <a:off x="3742809" y="6100546"/>
            <a:ext cx="1818202" cy="492443"/>
          </a:xfrm>
          <a:prstGeom prst="rect">
            <a:avLst/>
          </a:prstGeom>
          <a:noFill/>
        </p:spPr>
        <p:txBody>
          <a:bodyPr wrap="square" rtlCol="0">
            <a:spAutoFit/>
          </a:bodyPr>
          <a:lstStyle/>
          <a:p>
            <a:pPr algn="ctr"/>
            <a:r>
              <a:rPr lang="ja-JP" altLang="en-US" sz="1200" dirty="0" smtClean="0">
                <a:latin typeface="HG丸ｺﾞｼｯｸM-PRO" panose="020F0600000000000000" pitchFamily="50" charset="-128"/>
                <a:ea typeface="HG丸ｺﾞｼｯｸM-PRO" panose="020F0600000000000000" pitchFamily="50" charset="-128"/>
              </a:rPr>
              <a:t>病床数の必要量で想定される</a:t>
            </a:r>
            <a:r>
              <a:rPr lang="ja-JP" altLang="en-US" sz="1400" dirty="0" smtClean="0">
                <a:latin typeface="HG丸ｺﾞｼｯｸM-PRO" panose="020F0600000000000000" pitchFamily="50" charset="-128"/>
                <a:ea typeface="HG丸ｺﾞｼｯｸM-PRO" panose="020F0600000000000000" pitchFamily="50" charset="-128"/>
              </a:rPr>
              <a:t>回復期機能</a:t>
            </a:r>
            <a:endParaRPr lang="en-US" altLang="ja-JP" sz="1400" dirty="0" smtClean="0">
              <a:latin typeface="HG丸ｺﾞｼｯｸM-PRO" panose="020F0600000000000000" pitchFamily="50" charset="-128"/>
              <a:ea typeface="HG丸ｺﾞｼｯｸM-PRO" panose="020F0600000000000000" pitchFamily="50" charset="-128"/>
            </a:endParaRPr>
          </a:p>
        </p:txBody>
      </p:sp>
      <p:sp>
        <p:nvSpPr>
          <p:cNvPr id="21" name="テキスト ボックス 10">
            <a:extLst>
              <a:ext uri="{FF2B5EF4-FFF2-40B4-BE49-F238E27FC236}">
                <a16:creationId xmlns:a16="http://schemas.microsoft.com/office/drawing/2014/main" xmlns="" id="{8957656B-6DE6-44E0-85D6-7CF39E5B6647}"/>
              </a:ext>
            </a:extLst>
          </p:cNvPr>
          <p:cNvSpPr txBox="1"/>
          <p:nvPr/>
        </p:nvSpPr>
        <p:spPr>
          <a:xfrm>
            <a:off x="4325797" y="6608541"/>
            <a:ext cx="4439036"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p>
            <a:pPr algn="just">
              <a:spcAft>
                <a:spcPts val="0"/>
              </a:spcAft>
            </a:pPr>
            <a:r>
              <a:rPr lang="ja-JP" altLang="en-US" sz="1200" kern="100" dirty="0">
                <a:latin typeface="Meiryo UI" panose="020B0604030504040204" pitchFamily="50" charset="-128"/>
                <a:ea typeface="Meiryo UI" panose="020B0604030504040204" pitchFamily="50" charset="-128"/>
                <a:cs typeface="Times New Roman"/>
              </a:rPr>
              <a:t>参照</a:t>
            </a:r>
            <a:r>
              <a:rPr lang="ja-JP" altLang="en-US" sz="1200" kern="100" dirty="0" smtClean="0">
                <a:effectLst/>
                <a:latin typeface="Meiryo UI" panose="020B0604030504040204" pitchFamily="50" charset="-128"/>
                <a:ea typeface="Meiryo UI" panose="020B0604030504040204" pitchFamily="50" charset="-128"/>
                <a:cs typeface="Times New Roman"/>
              </a:rPr>
              <a:t>：</a:t>
            </a:r>
            <a:r>
              <a:rPr lang="en-US" altLang="ja-JP" sz="1200" kern="100" dirty="0">
                <a:latin typeface="Meiryo UI" panose="020B0604030504040204" pitchFamily="50" charset="-128"/>
                <a:ea typeface="Meiryo UI" panose="020B0604030504040204" pitchFamily="50" charset="-128"/>
                <a:cs typeface="Times New Roman"/>
              </a:rPr>
              <a:t>【</a:t>
            </a:r>
            <a:r>
              <a:rPr lang="ja-JP" altLang="en-US" sz="1200" kern="100" dirty="0">
                <a:latin typeface="Meiryo UI" panose="020B0604030504040204" pitchFamily="50" charset="-128"/>
                <a:ea typeface="Meiryo UI" panose="020B0604030504040204" pitchFamily="50" charset="-128"/>
                <a:cs typeface="Times New Roman"/>
              </a:rPr>
              <a:t>資料</a:t>
            </a:r>
            <a:r>
              <a:rPr lang="en-US" altLang="ja-JP" sz="1200" kern="100" dirty="0">
                <a:latin typeface="Meiryo UI" panose="020B0604030504040204" pitchFamily="50" charset="-128"/>
                <a:ea typeface="Meiryo UI" panose="020B0604030504040204" pitchFamily="50" charset="-128"/>
                <a:cs typeface="Times New Roman"/>
              </a:rPr>
              <a:t>2</a:t>
            </a:r>
            <a:r>
              <a:rPr lang="ja-JP" altLang="en-US" sz="1200" kern="100" dirty="0">
                <a:latin typeface="Meiryo UI" panose="020B0604030504040204" pitchFamily="50" charset="-128"/>
                <a:ea typeface="Meiryo UI" panose="020B0604030504040204" pitchFamily="50" charset="-128"/>
                <a:cs typeface="Times New Roman"/>
              </a:rPr>
              <a:t>－</a:t>
            </a:r>
            <a:r>
              <a:rPr lang="en-US" altLang="ja-JP" sz="1200" kern="100" dirty="0">
                <a:latin typeface="Meiryo UI" panose="020B0604030504040204" pitchFamily="50" charset="-128"/>
                <a:ea typeface="Meiryo UI" panose="020B0604030504040204" pitchFamily="50" charset="-128"/>
                <a:cs typeface="Times New Roman"/>
              </a:rPr>
              <a:t>2】</a:t>
            </a:r>
            <a:r>
              <a:rPr lang="ja-JP" altLang="en-US" sz="1200" kern="100" dirty="0">
                <a:latin typeface="Meiryo UI" panose="020B0604030504040204" pitchFamily="50" charset="-128"/>
                <a:ea typeface="Meiryo UI" panose="020B0604030504040204" pitchFamily="50" charset="-128"/>
                <a:cs typeface="Times New Roman"/>
              </a:rPr>
              <a:t>病院ごとの医療機能一覧</a:t>
            </a:r>
            <a:r>
              <a:rPr lang="ja-JP" altLang="en-US" sz="1200" kern="100" dirty="0" smtClean="0">
                <a:latin typeface="Meiryo UI" panose="020B0604030504040204" pitchFamily="50" charset="-128"/>
                <a:ea typeface="Meiryo UI" panose="020B0604030504040204" pitchFamily="50" charset="-128"/>
                <a:cs typeface="Times New Roman"/>
              </a:rPr>
              <a:t>（</a:t>
            </a:r>
            <a:r>
              <a:rPr lang="ja-JP" altLang="en-US" sz="1200" kern="100" dirty="0">
                <a:latin typeface="Meiryo UI" panose="020B0604030504040204" pitchFamily="50" charset="-128"/>
                <a:ea typeface="Meiryo UI" panose="020B0604030504040204" pitchFamily="50" charset="-128"/>
                <a:cs typeface="Times New Roman"/>
              </a:rPr>
              <a:t>病院</a:t>
            </a:r>
            <a:r>
              <a:rPr lang="ja-JP" altLang="en-US" sz="1200" kern="100" dirty="0" smtClean="0">
                <a:latin typeface="Meiryo UI" panose="020B0604030504040204" pitchFamily="50" charset="-128"/>
                <a:ea typeface="Meiryo UI" panose="020B0604030504040204" pitchFamily="50" charset="-128"/>
                <a:cs typeface="Times New Roman"/>
              </a:rPr>
              <a:t>プラン</a:t>
            </a:r>
            <a:r>
              <a:rPr lang="ja-JP" altLang="en-US" sz="1200" kern="100" dirty="0">
                <a:latin typeface="Meiryo UI" panose="020B0604030504040204" pitchFamily="50" charset="-128"/>
                <a:ea typeface="Meiryo UI" panose="020B0604030504040204" pitchFamily="50" charset="-128"/>
                <a:cs typeface="Times New Roman"/>
              </a:rPr>
              <a:t>等結果）</a:t>
            </a:r>
            <a:endParaRPr lang="ja-JP" sz="1200" kern="100" dirty="0">
              <a:effectLst/>
              <a:latin typeface="Meiryo UI" panose="020B0604030504040204" pitchFamily="50" charset="-128"/>
              <a:ea typeface="Meiryo UI" panose="020B0604030504040204" pitchFamily="50" charset="-128"/>
              <a:cs typeface="Times New Roman"/>
            </a:endParaRPr>
          </a:p>
        </p:txBody>
      </p:sp>
      <p:sp>
        <p:nvSpPr>
          <p:cNvPr id="17" name="タイトル 1">
            <a:extLst>
              <a:ext uri="{FF2B5EF4-FFF2-40B4-BE49-F238E27FC236}">
                <a16:creationId xmlns:a16="http://schemas.microsoft.com/office/drawing/2014/main" xmlns="" id="{77D78C8B-7190-4F9F-BF24-FAD4DFE9F181}"/>
              </a:ext>
            </a:extLst>
          </p:cNvPr>
          <p:cNvSpPr txBox="1">
            <a:spLocks/>
          </p:cNvSpPr>
          <p:nvPr/>
        </p:nvSpPr>
        <p:spPr>
          <a:xfrm>
            <a:off x="89662" y="815184"/>
            <a:ext cx="9059922" cy="913720"/>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200" dirty="0" smtClean="0">
                <a:latin typeface="HGP創英角ｺﾞｼｯｸUB" panose="020B0900000000000000" pitchFamily="50" charset="-128"/>
                <a:ea typeface="HGP創英角ｺﾞｼｯｸUB" panose="020B0900000000000000" pitchFamily="50" charset="-128"/>
              </a:rPr>
              <a:t>回復期や慢性期、訪問診療等は多くの民間医療機関が、担っていきたいと</a:t>
            </a:r>
            <a:endParaRPr lang="en-US" altLang="ja-JP" sz="2200" dirty="0" smtClean="0">
              <a:latin typeface="HGP創英角ｺﾞｼｯｸUB" panose="020B0900000000000000" pitchFamily="50" charset="-128"/>
              <a:ea typeface="HGP創英角ｺﾞｼｯｸUB" panose="020B0900000000000000" pitchFamily="50" charset="-128"/>
            </a:endParaRPr>
          </a:p>
          <a:p>
            <a:pPr algn="l"/>
            <a:r>
              <a:rPr lang="ja-JP" altLang="en-US" sz="2200" dirty="0" smtClean="0">
                <a:latin typeface="HGP創英角ｺﾞｼｯｸUB" panose="020B0900000000000000" pitchFamily="50" charset="-128"/>
                <a:ea typeface="HGP創英角ｺﾞｼｯｸUB" panose="020B0900000000000000" pitchFamily="50" charset="-128"/>
              </a:rPr>
              <a:t>考えている</a:t>
            </a:r>
            <a:endParaRPr lang="en-US" altLang="ja-JP" sz="2200" dirty="0" smtClean="0">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194721531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1600" y="2449630"/>
            <a:ext cx="6480720" cy="37537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Rectangle 11"/>
          <p:cNvSpPr>
            <a:spLocks noChangeArrowheads="1"/>
          </p:cNvSpPr>
          <p:nvPr/>
        </p:nvSpPr>
        <p:spPr bwMode="auto">
          <a:xfrm>
            <a:off x="243707" y="110407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 name="Rectangle 21"/>
          <p:cNvSpPr>
            <a:spLocks noChangeArrowheads="1"/>
          </p:cNvSpPr>
          <p:nvPr/>
        </p:nvSpPr>
        <p:spPr bwMode="auto">
          <a:xfrm>
            <a:off x="0" y="54868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 name="スライド番号プレースホルダー 2"/>
          <p:cNvSpPr>
            <a:spLocks noGrp="1"/>
          </p:cNvSpPr>
          <p:nvPr>
            <p:ph type="sldNum" sz="quarter" idx="12"/>
          </p:nvPr>
        </p:nvSpPr>
        <p:spPr>
          <a:xfrm>
            <a:off x="7006101" y="6479772"/>
            <a:ext cx="2133600" cy="365125"/>
          </a:xfrm>
        </p:spPr>
        <p:txBody>
          <a:bodyPr/>
          <a:lstStyle/>
          <a:p>
            <a:fld id="{A9848611-8FAA-4BFC-BAAD-33CAF1A3E273}" type="slidenum">
              <a:rPr kumimoji="1" lang="ja-JP" altLang="en-US" sz="1800" smtClean="0">
                <a:solidFill>
                  <a:schemeClr val="tx1"/>
                </a:solidFill>
              </a:rPr>
              <a:t>23</a:t>
            </a:fld>
            <a:endParaRPr kumimoji="1" lang="ja-JP" altLang="en-US" sz="1800" dirty="0">
              <a:solidFill>
                <a:schemeClr val="tx1"/>
              </a:solidFill>
            </a:endParaRPr>
          </a:p>
        </p:txBody>
      </p:sp>
      <p:sp>
        <p:nvSpPr>
          <p:cNvPr id="7" name="タイトル 1">
            <a:extLst>
              <a:ext uri="{FF2B5EF4-FFF2-40B4-BE49-F238E27FC236}">
                <a16:creationId xmlns:a16="http://schemas.microsoft.com/office/drawing/2014/main" xmlns="" id="{77D78C8B-7190-4F9F-BF24-FAD4DFE9F181}"/>
              </a:ext>
            </a:extLst>
          </p:cNvPr>
          <p:cNvSpPr txBox="1">
            <a:spLocks/>
          </p:cNvSpPr>
          <p:nvPr/>
        </p:nvSpPr>
        <p:spPr>
          <a:xfrm>
            <a:off x="0" y="836261"/>
            <a:ext cx="9059922" cy="935314"/>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200" dirty="0" smtClean="0">
                <a:latin typeface="HGP創英角ｺﾞｼｯｸUB" panose="020B0900000000000000" pitchFamily="50" charset="-128"/>
                <a:ea typeface="HGP創英角ｺﾞｼｯｸUB" panose="020B0900000000000000" pitchFamily="50" charset="-128"/>
              </a:rPr>
              <a:t>災害医療等の政策医療が含まれる診療機能について、公的</a:t>
            </a:r>
            <a:r>
              <a:rPr lang="ja-JP" altLang="en-US" sz="2200" dirty="0" smtClean="0">
                <a:solidFill>
                  <a:srgbClr val="FF0000"/>
                </a:solidFill>
                <a:latin typeface="HGP創英角ｺﾞｼｯｸUB" panose="020B0900000000000000" pitchFamily="50" charset="-128"/>
                <a:ea typeface="HGP創英角ｺﾞｼｯｸUB" panose="020B0900000000000000" pitchFamily="50" charset="-128"/>
              </a:rPr>
              <a:t>と民間等</a:t>
            </a:r>
            <a:r>
              <a:rPr lang="ja-JP" altLang="en-US" sz="2200" dirty="0" smtClean="0">
                <a:latin typeface="HGP創英角ｺﾞｼｯｸUB" panose="020B0900000000000000" pitchFamily="50" charset="-128"/>
                <a:ea typeface="HGP創英角ｺﾞｼｯｸUB" panose="020B0900000000000000" pitchFamily="50" charset="-128"/>
              </a:rPr>
              <a:t>の医療機関が、現状よりも将来担うべきと回答した医療機関数が多い</a:t>
            </a:r>
            <a:endParaRPr lang="en-US" altLang="ja-JP" sz="2200" dirty="0">
              <a:latin typeface="HGP創英角ｺﾞｼｯｸUB" panose="020B0900000000000000" pitchFamily="50" charset="-128"/>
              <a:ea typeface="HGP創英角ｺﾞｼｯｸUB" panose="020B0900000000000000" pitchFamily="50" charset="-128"/>
            </a:endParaRPr>
          </a:p>
        </p:txBody>
      </p:sp>
      <p:sp>
        <p:nvSpPr>
          <p:cNvPr id="10" name="Oval 64">
            <a:hlinkClick r:id="rId4" action="ppaction://hlinksldjump"/>
            <a:extLst>
              <a:ext uri="{FF2B5EF4-FFF2-40B4-BE49-F238E27FC236}">
                <a16:creationId xmlns:a16="http://schemas.microsoft.com/office/drawing/2014/main" xmlns="" id="{2865890E-81EE-482A-8BAC-0CEA60EEBBA9}"/>
              </a:ext>
            </a:extLst>
          </p:cNvPr>
          <p:cNvSpPr>
            <a:spLocks noChangeAspect="1"/>
          </p:cNvSpPr>
          <p:nvPr/>
        </p:nvSpPr>
        <p:spPr>
          <a:xfrm>
            <a:off x="89662" y="36273"/>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12" name="タイトル 1">
            <a:extLst>
              <a:ext uri="{FF2B5EF4-FFF2-40B4-BE49-F238E27FC236}">
                <a16:creationId xmlns:a16="http://schemas.microsoft.com/office/drawing/2014/main" xmlns="" id="{30BE5A27-A407-4A14-A9BE-5866682C3C6B}"/>
              </a:ext>
            </a:extLst>
          </p:cNvPr>
          <p:cNvSpPr txBox="1">
            <a:spLocks/>
          </p:cNvSpPr>
          <p:nvPr/>
        </p:nvSpPr>
        <p:spPr>
          <a:xfrm>
            <a:off x="145072" y="36273"/>
            <a:ext cx="9539495"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a:solidFill>
                  <a:schemeClr val="bg1"/>
                </a:solidFill>
                <a:latin typeface="HGP創英角ｺﾞｼｯｸUB" panose="020B0900000000000000" pitchFamily="50" charset="-128"/>
                <a:ea typeface="HGP創英角ｺﾞｼｯｸUB" panose="020B0900000000000000" pitchFamily="50" charset="-128"/>
              </a:rPr>
              <a:t>5</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将来のあるべき医療体制に</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向けて </a:t>
            </a:r>
            <a:r>
              <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(1)2025</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年</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に向け各病院</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が検討</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して</a:t>
            </a:r>
            <a:endPar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pPr algn="l"/>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　いる医療</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機能・病床</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機能②</a:t>
            </a:r>
            <a:endPar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p:txBody>
      </p:sp>
      <p:sp>
        <p:nvSpPr>
          <p:cNvPr id="11" name="テキスト ボックス 10">
            <a:extLst>
              <a:ext uri="{FF2B5EF4-FFF2-40B4-BE49-F238E27FC236}">
                <a16:creationId xmlns:a16="http://schemas.microsoft.com/office/drawing/2014/main" xmlns="" id="{8957656B-6DE6-44E0-85D6-7CF39E5B6647}"/>
              </a:ext>
            </a:extLst>
          </p:cNvPr>
          <p:cNvSpPr txBox="1"/>
          <p:nvPr/>
        </p:nvSpPr>
        <p:spPr>
          <a:xfrm>
            <a:off x="4290374" y="6571697"/>
            <a:ext cx="4439036"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p>
            <a:pPr algn="just">
              <a:spcAft>
                <a:spcPts val="0"/>
              </a:spcAft>
            </a:pPr>
            <a:r>
              <a:rPr lang="ja-JP" altLang="en-US" sz="1200" kern="100" dirty="0">
                <a:latin typeface="Meiryo UI" panose="020B0604030504040204" pitchFamily="50" charset="-128"/>
                <a:ea typeface="Meiryo UI" panose="020B0604030504040204" pitchFamily="50" charset="-128"/>
                <a:cs typeface="Times New Roman"/>
              </a:rPr>
              <a:t>参照</a:t>
            </a:r>
            <a:r>
              <a:rPr lang="ja-JP" altLang="en-US" sz="1200" kern="100" dirty="0" smtClean="0">
                <a:effectLst/>
                <a:latin typeface="Meiryo UI" panose="020B0604030504040204" pitchFamily="50" charset="-128"/>
                <a:ea typeface="Meiryo UI" panose="020B0604030504040204" pitchFamily="50" charset="-128"/>
                <a:cs typeface="Times New Roman"/>
              </a:rPr>
              <a:t>：</a:t>
            </a:r>
            <a:r>
              <a:rPr lang="en-US" altLang="ja-JP" sz="1200" kern="100" dirty="0">
                <a:latin typeface="Meiryo UI" panose="020B0604030504040204" pitchFamily="50" charset="-128"/>
                <a:ea typeface="Meiryo UI" panose="020B0604030504040204" pitchFamily="50" charset="-128"/>
                <a:cs typeface="Times New Roman"/>
              </a:rPr>
              <a:t>【</a:t>
            </a:r>
            <a:r>
              <a:rPr lang="ja-JP" altLang="en-US" sz="1200" kern="100" dirty="0">
                <a:latin typeface="Meiryo UI" panose="020B0604030504040204" pitchFamily="50" charset="-128"/>
                <a:ea typeface="Meiryo UI" panose="020B0604030504040204" pitchFamily="50" charset="-128"/>
                <a:cs typeface="Times New Roman"/>
              </a:rPr>
              <a:t>資料</a:t>
            </a:r>
            <a:r>
              <a:rPr lang="en-US" altLang="ja-JP" sz="1200" kern="100" dirty="0">
                <a:latin typeface="Meiryo UI" panose="020B0604030504040204" pitchFamily="50" charset="-128"/>
                <a:ea typeface="Meiryo UI" panose="020B0604030504040204" pitchFamily="50" charset="-128"/>
                <a:cs typeface="Times New Roman"/>
              </a:rPr>
              <a:t>2</a:t>
            </a:r>
            <a:r>
              <a:rPr lang="ja-JP" altLang="en-US" sz="1200" kern="100" dirty="0">
                <a:latin typeface="Meiryo UI" panose="020B0604030504040204" pitchFamily="50" charset="-128"/>
                <a:ea typeface="Meiryo UI" panose="020B0604030504040204" pitchFamily="50" charset="-128"/>
                <a:cs typeface="Times New Roman"/>
              </a:rPr>
              <a:t>－</a:t>
            </a:r>
            <a:r>
              <a:rPr lang="en-US" altLang="ja-JP" sz="1200" kern="100" dirty="0">
                <a:latin typeface="Meiryo UI" panose="020B0604030504040204" pitchFamily="50" charset="-128"/>
                <a:ea typeface="Meiryo UI" panose="020B0604030504040204" pitchFamily="50" charset="-128"/>
                <a:cs typeface="Times New Roman"/>
              </a:rPr>
              <a:t>2】</a:t>
            </a:r>
            <a:r>
              <a:rPr lang="ja-JP" altLang="en-US" sz="1200" kern="100" dirty="0">
                <a:latin typeface="Meiryo UI" panose="020B0604030504040204" pitchFamily="50" charset="-128"/>
                <a:ea typeface="Meiryo UI" panose="020B0604030504040204" pitchFamily="50" charset="-128"/>
                <a:cs typeface="Times New Roman"/>
              </a:rPr>
              <a:t>病院ごとの医療機能一覧</a:t>
            </a:r>
            <a:r>
              <a:rPr lang="ja-JP" altLang="en-US" sz="1200" kern="100" dirty="0" smtClean="0">
                <a:latin typeface="Meiryo UI" panose="020B0604030504040204" pitchFamily="50" charset="-128"/>
                <a:ea typeface="Meiryo UI" panose="020B0604030504040204" pitchFamily="50" charset="-128"/>
                <a:cs typeface="Times New Roman"/>
              </a:rPr>
              <a:t>（</a:t>
            </a:r>
            <a:r>
              <a:rPr lang="ja-JP" altLang="en-US" sz="1200" kern="100" dirty="0">
                <a:latin typeface="Meiryo UI" panose="020B0604030504040204" pitchFamily="50" charset="-128"/>
                <a:ea typeface="Meiryo UI" panose="020B0604030504040204" pitchFamily="50" charset="-128"/>
                <a:cs typeface="Times New Roman"/>
              </a:rPr>
              <a:t>病院</a:t>
            </a:r>
            <a:r>
              <a:rPr lang="ja-JP" altLang="en-US" sz="1200" kern="100" dirty="0" smtClean="0">
                <a:latin typeface="Meiryo UI" panose="020B0604030504040204" pitchFamily="50" charset="-128"/>
                <a:ea typeface="Meiryo UI" panose="020B0604030504040204" pitchFamily="50" charset="-128"/>
                <a:cs typeface="Times New Roman"/>
              </a:rPr>
              <a:t>プラン</a:t>
            </a:r>
            <a:r>
              <a:rPr lang="ja-JP" altLang="en-US" sz="1200" kern="100" dirty="0">
                <a:latin typeface="Meiryo UI" panose="020B0604030504040204" pitchFamily="50" charset="-128"/>
                <a:ea typeface="Meiryo UI" panose="020B0604030504040204" pitchFamily="50" charset="-128"/>
                <a:cs typeface="Times New Roman"/>
              </a:rPr>
              <a:t>等結果）</a:t>
            </a:r>
            <a:endParaRPr lang="ja-JP" sz="1200" kern="100" dirty="0">
              <a:effectLst/>
              <a:latin typeface="Meiryo UI" panose="020B0604030504040204" pitchFamily="50" charset="-128"/>
              <a:ea typeface="Meiryo UI" panose="020B0604030504040204" pitchFamily="50" charset="-128"/>
              <a:cs typeface="Times New Roman"/>
            </a:endParaRPr>
          </a:p>
        </p:txBody>
      </p:sp>
      <p:sp>
        <p:nvSpPr>
          <p:cNvPr id="20" name="テキスト ボックス 19">
            <a:extLst>
              <a:ext uri="{FF2B5EF4-FFF2-40B4-BE49-F238E27FC236}">
                <a16:creationId xmlns:a16="http://schemas.microsoft.com/office/drawing/2014/main" xmlns="" id="{8957656B-6DE6-44E0-85D6-7CF39E5B6647}"/>
              </a:ext>
            </a:extLst>
          </p:cNvPr>
          <p:cNvSpPr txBox="1"/>
          <p:nvPr/>
        </p:nvSpPr>
        <p:spPr>
          <a:xfrm>
            <a:off x="609880" y="6104450"/>
            <a:ext cx="8119530" cy="461665"/>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p>
            <a:pPr algn="just">
              <a:spcAft>
                <a:spcPts val="0"/>
              </a:spcAft>
            </a:pPr>
            <a:r>
              <a:rPr lang="en-US" altLang="ja-JP" sz="1200" kern="100" dirty="0" smtClean="0">
                <a:latin typeface="Meiryo UI" panose="020B0604030504040204" pitchFamily="50" charset="-128"/>
                <a:ea typeface="Meiryo UI" panose="020B0604030504040204" pitchFamily="50" charset="-128"/>
                <a:cs typeface="Times New Roman"/>
              </a:rPr>
              <a:t>※</a:t>
            </a:r>
            <a:r>
              <a:rPr lang="ja-JP" altLang="en-US" sz="1200" kern="100" dirty="0" smtClean="0">
                <a:latin typeface="Meiryo UI" panose="020B0604030504040204" pitchFamily="50" charset="-128"/>
                <a:ea typeface="Meiryo UI" panose="020B0604030504040204" pitchFamily="50" charset="-128"/>
                <a:cs typeface="Times New Roman"/>
              </a:rPr>
              <a:t>「現状」は、第７次大阪府医療計画の策定にあたり、医療機能情報提供制度に係る医療機関調査等の結果をとりまとめたもの。</a:t>
            </a:r>
            <a:endParaRPr lang="en-US" altLang="ja-JP" sz="1200" kern="100" dirty="0" smtClean="0">
              <a:latin typeface="Meiryo UI" panose="020B0604030504040204" pitchFamily="50" charset="-128"/>
              <a:ea typeface="Meiryo UI" panose="020B0604030504040204" pitchFamily="50" charset="-128"/>
              <a:cs typeface="Times New Roman"/>
            </a:endParaRPr>
          </a:p>
          <a:p>
            <a:pPr algn="just">
              <a:spcAft>
                <a:spcPts val="0"/>
              </a:spcAft>
            </a:pPr>
            <a:r>
              <a:rPr lang="ja-JP" altLang="en-US" sz="1200" kern="100" dirty="0">
                <a:latin typeface="Meiryo UI" panose="020B0604030504040204" pitchFamily="50" charset="-128"/>
                <a:ea typeface="Meiryo UI" panose="020B0604030504040204" pitchFamily="50" charset="-128"/>
                <a:cs typeface="Times New Roman"/>
              </a:rPr>
              <a:t>　</a:t>
            </a:r>
            <a:r>
              <a:rPr lang="ja-JP" altLang="en-US" sz="1200" kern="100" dirty="0" smtClean="0">
                <a:latin typeface="Meiryo UI" panose="020B0604030504040204" pitchFamily="50" charset="-128"/>
                <a:ea typeface="Meiryo UI" panose="020B0604030504040204" pitchFamily="50" charset="-128"/>
                <a:cs typeface="Times New Roman"/>
              </a:rPr>
              <a:t> 「</a:t>
            </a:r>
            <a:r>
              <a:rPr lang="ja-JP" altLang="en-US" sz="1200" kern="100" dirty="0">
                <a:latin typeface="Meiryo UI" panose="020B0604030504040204" pitchFamily="50" charset="-128"/>
                <a:ea typeface="Meiryo UI" panose="020B0604030504040204" pitchFamily="50" charset="-128"/>
                <a:cs typeface="Times New Roman"/>
              </a:rPr>
              <a:t>将来</a:t>
            </a:r>
            <a:r>
              <a:rPr lang="ja-JP" altLang="en-US" sz="1200" kern="100" dirty="0" smtClean="0">
                <a:latin typeface="Meiryo UI" panose="020B0604030504040204" pitchFamily="50" charset="-128"/>
                <a:ea typeface="Meiryo UI" panose="020B0604030504040204" pitchFamily="50" charset="-128"/>
                <a:cs typeface="Times New Roman"/>
              </a:rPr>
              <a:t>」は、特に定義を定めていない</a:t>
            </a:r>
            <a:r>
              <a:rPr lang="ja-JP" altLang="en-US" sz="1200" kern="100" dirty="0">
                <a:latin typeface="Meiryo UI" panose="020B0604030504040204" pitchFamily="50" charset="-128"/>
                <a:ea typeface="Meiryo UI" panose="020B0604030504040204" pitchFamily="50" charset="-128"/>
                <a:cs typeface="Times New Roman"/>
              </a:rPr>
              <a:t>ため</a:t>
            </a:r>
            <a:r>
              <a:rPr lang="ja-JP" altLang="en-US" sz="1200" kern="100" dirty="0" smtClean="0">
                <a:latin typeface="Meiryo UI" panose="020B0604030504040204" pitchFamily="50" charset="-128"/>
                <a:ea typeface="Meiryo UI" panose="020B0604030504040204" pitchFamily="50" charset="-128"/>
                <a:cs typeface="Times New Roman"/>
              </a:rPr>
              <a:t>、比較には留意が必要。</a:t>
            </a:r>
            <a:endParaRPr lang="en-US" altLang="ja-JP" sz="1200" kern="100" dirty="0" smtClean="0">
              <a:latin typeface="Meiryo UI" panose="020B0604030504040204" pitchFamily="50" charset="-128"/>
              <a:ea typeface="Meiryo UI" panose="020B0604030504040204" pitchFamily="50" charset="-128"/>
              <a:cs typeface="Times New Roman"/>
            </a:endParaRPr>
          </a:p>
        </p:txBody>
      </p:sp>
      <p:sp>
        <p:nvSpPr>
          <p:cNvPr id="18" name="角丸四角形 17"/>
          <p:cNvSpPr/>
          <p:nvPr/>
        </p:nvSpPr>
        <p:spPr>
          <a:xfrm>
            <a:off x="3923928" y="2564904"/>
            <a:ext cx="2239862" cy="591275"/>
          </a:xfrm>
          <a:prstGeom prst="roundRect">
            <a:avLst/>
          </a:prstGeom>
          <a:ln>
            <a:noFill/>
          </a:ln>
        </p:spPr>
        <p:style>
          <a:lnRef idx="1">
            <a:schemeClr val="accent2"/>
          </a:lnRef>
          <a:fillRef idx="2">
            <a:schemeClr val="accent2"/>
          </a:fillRef>
          <a:effectRef idx="1">
            <a:schemeClr val="accent2"/>
          </a:effectRef>
          <a:fontRef idx="minor">
            <a:schemeClr val="dk1"/>
          </a:fontRef>
        </p:style>
        <p:txBody>
          <a:bodyPr rtlCol="0" anchor="t"/>
          <a:lstStyle/>
          <a:p>
            <a:pPr algn="ctr"/>
            <a:r>
              <a:rPr kumimoji="1" lang="ja-JP" altLang="en-US" sz="1200" dirty="0" smtClean="0">
                <a:latin typeface="+mn-ea"/>
              </a:rPr>
              <a:t>政策医療</a:t>
            </a:r>
            <a:endParaRPr kumimoji="1" lang="en-US" altLang="ja-JP" sz="1200" dirty="0" smtClean="0">
              <a:latin typeface="+mn-ea"/>
            </a:endParaRPr>
          </a:p>
          <a:p>
            <a:pPr algn="ctr"/>
            <a:r>
              <a:rPr lang="ja-JP" altLang="en-US" sz="1200" dirty="0" smtClean="0">
                <a:latin typeface="+mn-ea"/>
              </a:rPr>
              <a:t>が含まれる診療機能</a:t>
            </a:r>
            <a:endParaRPr kumimoji="1" lang="ja-JP" altLang="en-US" sz="1200" dirty="0">
              <a:latin typeface="+mn-ea"/>
            </a:endParaRPr>
          </a:p>
        </p:txBody>
      </p:sp>
      <p:cxnSp>
        <p:nvCxnSpPr>
          <p:cNvPr id="19" name="直線コネクタ 18"/>
          <p:cNvCxnSpPr/>
          <p:nvPr/>
        </p:nvCxnSpPr>
        <p:spPr>
          <a:xfrm flipH="1">
            <a:off x="3607627" y="2767128"/>
            <a:ext cx="4002" cy="3211795"/>
          </a:xfrm>
          <a:prstGeom prst="line">
            <a:avLst/>
          </a:prstGeom>
          <a:ln w="38100">
            <a:prstDash val="sysDot"/>
          </a:ln>
        </p:spPr>
        <p:style>
          <a:lnRef idx="1">
            <a:schemeClr val="accent1"/>
          </a:lnRef>
          <a:fillRef idx="0">
            <a:schemeClr val="accent1"/>
          </a:fillRef>
          <a:effectRef idx="0">
            <a:schemeClr val="accent1"/>
          </a:effectRef>
          <a:fontRef idx="minor">
            <a:schemeClr val="tx1"/>
          </a:fontRef>
        </p:style>
      </p:cxnSp>
      <p:sp>
        <p:nvSpPr>
          <p:cNvPr id="13" name="角丸四角形 12"/>
          <p:cNvSpPr/>
          <p:nvPr/>
        </p:nvSpPr>
        <p:spPr>
          <a:xfrm>
            <a:off x="4691527" y="3429000"/>
            <a:ext cx="489545" cy="2553744"/>
          </a:xfrm>
          <a:prstGeom prst="roundRect">
            <a:avLst/>
          </a:prstGeom>
          <a:noFill/>
          <a:ln w="38100">
            <a:prstDash val="solid"/>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4" name="テキスト ボックス 3"/>
          <p:cNvSpPr txBox="1">
            <a:spLocks noChangeArrowheads="1"/>
          </p:cNvSpPr>
          <p:nvPr/>
        </p:nvSpPr>
        <p:spPr bwMode="auto">
          <a:xfrm>
            <a:off x="437369" y="1841565"/>
            <a:ext cx="775105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r>
              <a:rPr lang="ja-JP" altLang="en-US" sz="2000" dirty="0" smtClean="0">
                <a:latin typeface="HGP創英角ｺﾞｼｯｸUB" panose="020B0900000000000000" pitchFamily="50" charset="-128"/>
                <a:ea typeface="HGP創英角ｺﾞｼｯｸUB" panose="020B0900000000000000" pitchFamily="50" charset="-128"/>
              </a:rPr>
              <a:t>２</a:t>
            </a:r>
            <a:r>
              <a:rPr lang="ja-JP" altLang="en-US" sz="2000" dirty="0">
                <a:latin typeface="HGP創英角ｺﾞｼｯｸUB" panose="020B0900000000000000" pitchFamily="50" charset="-128"/>
                <a:ea typeface="HGP創英角ｺﾞｼｯｸUB" panose="020B0900000000000000" pitchFamily="50" charset="-128"/>
              </a:rPr>
              <a:t>　</a:t>
            </a:r>
            <a:r>
              <a:rPr lang="ja-JP" altLang="en-US" sz="2000" dirty="0" smtClean="0">
                <a:latin typeface="HGP創英角ｺﾞｼｯｸUB" panose="020B0900000000000000" pitchFamily="50" charset="-128"/>
                <a:ea typeface="HGP創英角ｺﾞｼｯｸUB" panose="020B0900000000000000" pitchFamily="50" charset="-128"/>
              </a:rPr>
              <a:t>将来</a:t>
            </a:r>
            <a:r>
              <a:rPr lang="ja-JP" altLang="en-US" sz="2000" dirty="0">
                <a:latin typeface="HGP創英角ｺﾞｼｯｸUB" panose="020B0900000000000000" pitchFamily="50" charset="-128"/>
                <a:ea typeface="HGP創英角ｺﾞｼｯｸUB" panose="020B0900000000000000" pitchFamily="50" charset="-128"/>
              </a:rPr>
              <a:t>担うべきと回答して</a:t>
            </a:r>
            <a:r>
              <a:rPr lang="ja-JP" altLang="en-US" sz="2000" dirty="0" smtClean="0">
                <a:latin typeface="HGP創英角ｺﾞｼｯｸUB" panose="020B0900000000000000" pitchFamily="50" charset="-128"/>
                <a:ea typeface="HGP創英角ｺﾞｼｯｸUB" panose="020B0900000000000000" pitchFamily="50" charset="-128"/>
              </a:rPr>
              <a:t>いる</a:t>
            </a:r>
            <a:r>
              <a:rPr lang="ja-JP" altLang="en-US" sz="2000" dirty="0">
                <a:latin typeface="HGP創英角ｺﾞｼｯｸUB" panose="020B0900000000000000" pitchFamily="50" charset="-128"/>
                <a:ea typeface="HGP創英角ｺﾞｼｯｸUB" panose="020B0900000000000000" pitchFamily="50" charset="-128"/>
              </a:rPr>
              <a:t>診療</a:t>
            </a:r>
            <a:r>
              <a:rPr lang="ja-JP" altLang="en-US" sz="2000" dirty="0" smtClean="0">
                <a:latin typeface="HGP創英角ｺﾞｼｯｸUB" panose="020B0900000000000000" pitchFamily="50" charset="-128"/>
                <a:ea typeface="HGP創英角ｺﾞｼｯｸUB" panose="020B0900000000000000" pitchFamily="50" charset="-128"/>
              </a:rPr>
              <a:t>機能と現状との比較</a:t>
            </a:r>
            <a:r>
              <a:rPr lang="en-US" altLang="ja-JP" sz="2000" dirty="0" smtClean="0">
                <a:latin typeface="HGP創英角ｺﾞｼｯｸUB" panose="020B0900000000000000" pitchFamily="50" charset="-128"/>
                <a:ea typeface="HGP創英角ｺﾞｼｯｸUB" panose="020B0900000000000000" pitchFamily="50" charset="-128"/>
              </a:rPr>
              <a:t>※</a:t>
            </a:r>
            <a:endParaRPr lang="ja-JP" altLang="en-US" sz="2000" dirty="0">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162863580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22615" y="3573016"/>
            <a:ext cx="3943426" cy="26607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6072" y="3068960"/>
            <a:ext cx="4786543" cy="3168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Rectangle 11"/>
          <p:cNvSpPr>
            <a:spLocks noChangeArrowheads="1"/>
          </p:cNvSpPr>
          <p:nvPr/>
        </p:nvSpPr>
        <p:spPr bwMode="auto">
          <a:xfrm>
            <a:off x="243707" y="110407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 name="Rectangle 21"/>
          <p:cNvSpPr>
            <a:spLocks noChangeArrowheads="1"/>
          </p:cNvSpPr>
          <p:nvPr/>
        </p:nvSpPr>
        <p:spPr bwMode="auto">
          <a:xfrm>
            <a:off x="0" y="54868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 name="スライド番号プレースホルダー 2"/>
          <p:cNvSpPr>
            <a:spLocks noGrp="1"/>
          </p:cNvSpPr>
          <p:nvPr>
            <p:ph type="sldNum" sz="quarter" idx="12"/>
          </p:nvPr>
        </p:nvSpPr>
        <p:spPr>
          <a:xfrm>
            <a:off x="7006101" y="6479772"/>
            <a:ext cx="2133600" cy="365125"/>
          </a:xfrm>
        </p:spPr>
        <p:txBody>
          <a:bodyPr/>
          <a:lstStyle/>
          <a:p>
            <a:fld id="{A9848611-8FAA-4BFC-BAAD-33CAF1A3E273}" type="slidenum">
              <a:rPr kumimoji="1" lang="ja-JP" altLang="en-US" sz="1800" smtClean="0">
                <a:solidFill>
                  <a:schemeClr val="tx1"/>
                </a:solidFill>
              </a:rPr>
              <a:t>24</a:t>
            </a:fld>
            <a:endParaRPr kumimoji="1" lang="ja-JP" altLang="en-US" sz="1800" dirty="0">
              <a:solidFill>
                <a:schemeClr val="tx1"/>
              </a:solidFill>
            </a:endParaRPr>
          </a:p>
        </p:txBody>
      </p:sp>
      <p:sp>
        <p:nvSpPr>
          <p:cNvPr id="7" name="タイトル 1">
            <a:extLst>
              <a:ext uri="{FF2B5EF4-FFF2-40B4-BE49-F238E27FC236}">
                <a16:creationId xmlns:a16="http://schemas.microsoft.com/office/drawing/2014/main" xmlns="" id="{77D78C8B-7190-4F9F-BF24-FAD4DFE9F181}"/>
              </a:ext>
            </a:extLst>
          </p:cNvPr>
          <p:cNvSpPr txBox="1">
            <a:spLocks/>
          </p:cNvSpPr>
          <p:nvPr/>
        </p:nvSpPr>
        <p:spPr>
          <a:xfrm>
            <a:off x="145072" y="821086"/>
            <a:ext cx="8824627" cy="935314"/>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smtClean="0">
                <a:latin typeface="HGP創英角ｺﾞｼｯｸUB" panose="020B0900000000000000" pitchFamily="50" charset="-128"/>
                <a:ea typeface="HGP創英角ｺﾞｼｯｸUB" panose="020B0900000000000000" pitchFamily="50" charset="-128"/>
              </a:rPr>
              <a:t>2025</a:t>
            </a:r>
            <a:r>
              <a:rPr lang="ja-JP" altLang="en-US" sz="2200" dirty="0" smtClean="0">
                <a:latin typeface="HGP創英角ｺﾞｼｯｸUB" panose="020B0900000000000000" pitchFamily="50" charset="-128"/>
                <a:ea typeface="HGP創英角ｺﾞｼｯｸUB" panose="020B0900000000000000" pitchFamily="50" charset="-128"/>
              </a:rPr>
              <a:t>年に向けた病床機能・病床数の変更等について、４割弱の民間等に　おいて、予定あり、もしくは検討中となっている</a:t>
            </a:r>
            <a:endParaRPr lang="en-US" altLang="ja-JP" sz="2200" dirty="0">
              <a:latin typeface="HGP創英角ｺﾞｼｯｸUB" panose="020B0900000000000000" pitchFamily="50" charset="-128"/>
              <a:ea typeface="HGP創英角ｺﾞｼｯｸUB" panose="020B0900000000000000" pitchFamily="50" charset="-128"/>
            </a:endParaRPr>
          </a:p>
        </p:txBody>
      </p:sp>
      <p:sp>
        <p:nvSpPr>
          <p:cNvPr id="10" name="Oval 64">
            <a:hlinkClick r:id="rId5" action="ppaction://hlinksldjump"/>
            <a:extLst>
              <a:ext uri="{FF2B5EF4-FFF2-40B4-BE49-F238E27FC236}">
                <a16:creationId xmlns:a16="http://schemas.microsoft.com/office/drawing/2014/main" xmlns="" id="{2865890E-81EE-482A-8BAC-0CEA60EEBBA9}"/>
              </a:ext>
            </a:extLst>
          </p:cNvPr>
          <p:cNvSpPr>
            <a:spLocks noChangeAspect="1"/>
          </p:cNvSpPr>
          <p:nvPr/>
        </p:nvSpPr>
        <p:spPr>
          <a:xfrm>
            <a:off x="89662" y="36273"/>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12" name="タイトル 1">
            <a:extLst>
              <a:ext uri="{FF2B5EF4-FFF2-40B4-BE49-F238E27FC236}">
                <a16:creationId xmlns:a16="http://schemas.microsoft.com/office/drawing/2014/main" xmlns="" id="{30BE5A27-A407-4A14-A9BE-5866682C3C6B}"/>
              </a:ext>
            </a:extLst>
          </p:cNvPr>
          <p:cNvSpPr txBox="1">
            <a:spLocks/>
          </p:cNvSpPr>
          <p:nvPr/>
        </p:nvSpPr>
        <p:spPr>
          <a:xfrm>
            <a:off x="145072" y="36273"/>
            <a:ext cx="9539495"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a:solidFill>
                  <a:schemeClr val="bg1"/>
                </a:solidFill>
                <a:latin typeface="HGP創英角ｺﾞｼｯｸUB" panose="020B0900000000000000" pitchFamily="50" charset="-128"/>
                <a:ea typeface="HGP創英角ｺﾞｼｯｸUB" panose="020B0900000000000000" pitchFamily="50" charset="-128"/>
              </a:rPr>
              <a:t>5</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将来のあるべき医療体制に</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向けて </a:t>
            </a:r>
            <a:r>
              <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(1)2025</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年</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に向け各病院</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が検討</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して</a:t>
            </a:r>
            <a:endPar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pPr algn="l"/>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　いる医療</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機能・病床</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機能③</a:t>
            </a:r>
            <a:endPar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pPr algn="l"/>
            <a:endParaRPr lang="ja-JP" altLang="en-US" sz="16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p:txBody>
      </p:sp>
      <p:sp>
        <p:nvSpPr>
          <p:cNvPr id="17" name="テキスト ボックス 16">
            <a:extLst>
              <a:ext uri="{FF2B5EF4-FFF2-40B4-BE49-F238E27FC236}">
                <a16:creationId xmlns:a16="http://schemas.microsoft.com/office/drawing/2014/main" xmlns="" id="{8957656B-6DE6-44E0-85D6-7CF39E5B6647}"/>
              </a:ext>
            </a:extLst>
          </p:cNvPr>
          <p:cNvSpPr txBox="1"/>
          <p:nvPr/>
        </p:nvSpPr>
        <p:spPr>
          <a:xfrm>
            <a:off x="263377" y="2316942"/>
            <a:ext cx="4265976" cy="523220"/>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ja-JP" altLang="en-US" sz="1400" dirty="0" smtClean="0">
                <a:solidFill>
                  <a:schemeClr val="accent1">
                    <a:lumMod val="75000"/>
                  </a:schemeClr>
                </a:solidFill>
              </a:rPr>
              <a:t>●</a:t>
            </a:r>
            <a:r>
              <a:rPr lang="en-US" altLang="ja-JP" sz="1400" kern="100" dirty="0" smtClean="0">
                <a:latin typeface="Meiryo UI" panose="020B0604030504040204" pitchFamily="50" charset="-128"/>
                <a:ea typeface="Meiryo UI" panose="020B0604030504040204" pitchFamily="50" charset="-128"/>
                <a:cs typeface="Times New Roman"/>
              </a:rPr>
              <a:t>2025</a:t>
            </a:r>
            <a:r>
              <a:rPr lang="ja-JP" altLang="en-US" sz="1400" kern="100" dirty="0">
                <a:latin typeface="Meiryo UI" panose="020B0604030504040204" pitchFamily="50" charset="-128"/>
                <a:ea typeface="Meiryo UI" panose="020B0604030504040204" pitchFamily="50" charset="-128"/>
                <a:cs typeface="Times New Roman"/>
              </a:rPr>
              <a:t>年に向けた病床機能・病床数等の</a:t>
            </a:r>
            <a:r>
              <a:rPr lang="ja-JP" altLang="en-US" sz="1400" kern="100" dirty="0" smtClean="0">
                <a:latin typeface="Meiryo UI" panose="020B0604030504040204" pitchFamily="50" charset="-128"/>
                <a:ea typeface="Meiryo UI" panose="020B0604030504040204" pitchFamily="50" charset="-128"/>
                <a:cs typeface="Times New Roman"/>
              </a:rPr>
              <a:t>変更</a:t>
            </a:r>
            <a:endParaRPr lang="en-US" altLang="ja-JP" sz="1400" kern="100" dirty="0" smtClean="0">
              <a:latin typeface="Meiryo UI" panose="020B0604030504040204" pitchFamily="50" charset="-128"/>
              <a:ea typeface="Meiryo UI" panose="020B0604030504040204" pitchFamily="50" charset="-128"/>
              <a:cs typeface="Times New Roman"/>
            </a:endParaRPr>
          </a:p>
          <a:p>
            <a:pPr algn="just">
              <a:spcAft>
                <a:spcPts val="0"/>
              </a:spcAft>
            </a:pPr>
            <a:r>
              <a:rPr lang="ja-JP" altLang="en-US" sz="1400" kern="100" dirty="0">
                <a:latin typeface="Meiryo UI" panose="020B0604030504040204" pitchFamily="50" charset="-128"/>
                <a:ea typeface="Meiryo UI" panose="020B0604030504040204" pitchFamily="50" charset="-128"/>
                <a:cs typeface="Times New Roman"/>
              </a:rPr>
              <a:t>　</a:t>
            </a:r>
            <a:r>
              <a:rPr lang="ja-JP" altLang="en-US" sz="1400" kern="100" dirty="0" smtClean="0">
                <a:latin typeface="Meiryo UI" panose="020B0604030504040204" pitchFamily="50" charset="-128"/>
                <a:ea typeface="Meiryo UI" panose="020B0604030504040204" pitchFamily="50" charset="-128"/>
                <a:cs typeface="Times New Roman"/>
              </a:rPr>
              <a:t>予定</a:t>
            </a:r>
            <a:r>
              <a:rPr lang="ja-JP" altLang="en-US" sz="1400" kern="100" dirty="0">
                <a:latin typeface="Meiryo UI" panose="020B0604030504040204" pitchFamily="50" charset="-128"/>
                <a:ea typeface="Meiryo UI" panose="020B0604030504040204" pitchFamily="50" charset="-128"/>
                <a:cs typeface="Times New Roman"/>
              </a:rPr>
              <a:t>の</a:t>
            </a:r>
            <a:r>
              <a:rPr lang="ja-JP" altLang="en-US" sz="1400" kern="100" dirty="0" smtClean="0">
                <a:latin typeface="Meiryo UI" panose="020B0604030504040204" pitchFamily="50" charset="-128"/>
                <a:ea typeface="Meiryo UI" panose="020B0604030504040204" pitchFamily="50" charset="-128"/>
                <a:cs typeface="Times New Roman"/>
              </a:rPr>
              <a:t>有無</a:t>
            </a:r>
            <a:endParaRPr lang="ja-JP" altLang="en-US" sz="1400" kern="100" dirty="0">
              <a:latin typeface="Meiryo UI" panose="020B0604030504040204" pitchFamily="50" charset="-128"/>
              <a:ea typeface="Meiryo UI" panose="020B0604030504040204" pitchFamily="50" charset="-128"/>
              <a:cs typeface="Times New Roman"/>
            </a:endParaRPr>
          </a:p>
        </p:txBody>
      </p:sp>
      <p:sp>
        <p:nvSpPr>
          <p:cNvPr id="18" name="テキスト ボックス 17">
            <a:extLst>
              <a:ext uri="{FF2B5EF4-FFF2-40B4-BE49-F238E27FC236}">
                <a16:creationId xmlns:a16="http://schemas.microsoft.com/office/drawing/2014/main" xmlns="" id="{8957656B-6DE6-44E0-85D6-7CF39E5B6647}"/>
              </a:ext>
            </a:extLst>
          </p:cNvPr>
          <p:cNvSpPr txBox="1"/>
          <p:nvPr/>
        </p:nvSpPr>
        <p:spPr>
          <a:xfrm>
            <a:off x="4736859" y="2316942"/>
            <a:ext cx="4030608" cy="523220"/>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ja-JP" altLang="en-US" sz="1400" dirty="0" smtClean="0">
                <a:solidFill>
                  <a:schemeClr val="accent1">
                    <a:lumMod val="75000"/>
                  </a:schemeClr>
                </a:solidFill>
              </a:rPr>
              <a:t>●</a:t>
            </a:r>
            <a:r>
              <a:rPr lang="ja-JP" altLang="en-US" sz="1400" kern="100" dirty="0" smtClean="0">
                <a:latin typeface="Meiryo UI" panose="020B0604030504040204" pitchFamily="50" charset="-128"/>
                <a:ea typeface="Meiryo UI" panose="020B0604030504040204" pitchFamily="50" charset="-128"/>
                <a:cs typeface="Times New Roman"/>
              </a:rPr>
              <a:t>地域</a:t>
            </a:r>
            <a:r>
              <a:rPr lang="ja-JP" altLang="en-US" sz="1400" kern="100" dirty="0">
                <a:latin typeface="Meiryo UI" panose="020B0604030504040204" pitchFamily="50" charset="-128"/>
                <a:ea typeface="Meiryo UI" panose="020B0604030504040204" pitchFamily="50" charset="-128"/>
                <a:cs typeface="Times New Roman"/>
              </a:rPr>
              <a:t>医療介護総合確保基金（病床転換に</a:t>
            </a:r>
            <a:r>
              <a:rPr lang="ja-JP" altLang="en-US" sz="1400" kern="100" dirty="0" smtClean="0">
                <a:latin typeface="Meiryo UI" panose="020B0604030504040204" pitchFamily="50" charset="-128"/>
                <a:ea typeface="Meiryo UI" panose="020B0604030504040204" pitchFamily="50" charset="-128"/>
                <a:cs typeface="Times New Roman"/>
              </a:rPr>
              <a:t>対する　</a:t>
            </a:r>
            <a:endParaRPr lang="en-US" altLang="ja-JP" sz="1400" kern="100" dirty="0" smtClean="0">
              <a:latin typeface="Meiryo UI" panose="020B0604030504040204" pitchFamily="50" charset="-128"/>
              <a:ea typeface="Meiryo UI" panose="020B0604030504040204" pitchFamily="50" charset="-128"/>
              <a:cs typeface="Times New Roman"/>
            </a:endParaRPr>
          </a:p>
          <a:p>
            <a:pPr algn="just">
              <a:spcAft>
                <a:spcPts val="0"/>
              </a:spcAft>
            </a:pPr>
            <a:r>
              <a:rPr lang="ja-JP" altLang="en-US" sz="1400" kern="100" dirty="0">
                <a:latin typeface="Meiryo UI" panose="020B0604030504040204" pitchFamily="50" charset="-128"/>
                <a:ea typeface="Meiryo UI" panose="020B0604030504040204" pitchFamily="50" charset="-128"/>
                <a:cs typeface="Times New Roman"/>
              </a:rPr>
              <a:t>　</a:t>
            </a:r>
            <a:r>
              <a:rPr lang="ja-JP" altLang="en-US" sz="1400" kern="100" dirty="0" smtClean="0">
                <a:latin typeface="Meiryo UI" panose="020B0604030504040204" pitchFamily="50" charset="-128"/>
                <a:ea typeface="Meiryo UI" panose="020B0604030504040204" pitchFamily="50" charset="-128"/>
                <a:cs typeface="Times New Roman"/>
              </a:rPr>
              <a:t>一部</a:t>
            </a:r>
            <a:r>
              <a:rPr lang="ja-JP" altLang="en-US" sz="1400" kern="100" dirty="0">
                <a:latin typeface="Meiryo UI" panose="020B0604030504040204" pitchFamily="50" charset="-128"/>
                <a:ea typeface="Meiryo UI" panose="020B0604030504040204" pitchFamily="50" charset="-128"/>
                <a:cs typeface="Times New Roman"/>
              </a:rPr>
              <a:t>経費の補助金</a:t>
            </a:r>
            <a:r>
              <a:rPr lang="ja-JP" altLang="en-US" sz="1400" kern="100" dirty="0" smtClean="0">
                <a:latin typeface="Meiryo UI" panose="020B0604030504040204" pitchFamily="50" charset="-128"/>
                <a:ea typeface="Meiryo UI" panose="020B0604030504040204" pitchFamily="50" charset="-128"/>
                <a:cs typeface="Times New Roman"/>
              </a:rPr>
              <a:t>）の</a:t>
            </a:r>
            <a:r>
              <a:rPr lang="ja-JP" altLang="en-US" sz="1400" kern="100" dirty="0">
                <a:latin typeface="Meiryo UI" panose="020B0604030504040204" pitchFamily="50" charset="-128"/>
                <a:ea typeface="Meiryo UI" panose="020B0604030504040204" pitchFamily="50" charset="-128"/>
                <a:cs typeface="Times New Roman"/>
              </a:rPr>
              <a:t>活用の</a:t>
            </a:r>
            <a:r>
              <a:rPr lang="ja-JP" altLang="en-US" sz="1400" kern="100" dirty="0" smtClean="0">
                <a:latin typeface="Meiryo UI" panose="020B0604030504040204" pitchFamily="50" charset="-128"/>
                <a:ea typeface="Meiryo UI" panose="020B0604030504040204" pitchFamily="50" charset="-128"/>
                <a:cs typeface="Times New Roman"/>
              </a:rPr>
              <a:t>希望</a:t>
            </a:r>
            <a:endParaRPr lang="ja-JP" altLang="en-US" sz="1400" kern="100" dirty="0">
              <a:latin typeface="Meiryo UI" panose="020B0604030504040204" pitchFamily="50" charset="-128"/>
              <a:ea typeface="Meiryo UI" panose="020B0604030504040204" pitchFamily="50" charset="-128"/>
              <a:cs typeface="Times New Roman"/>
            </a:endParaRPr>
          </a:p>
        </p:txBody>
      </p:sp>
      <p:sp>
        <p:nvSpPr>
          <p:cNvPr id="19" name="テキスト ボックス 3"/>
          <p:cNvSpPr txBox="1">
            <a:spLocks noChangeArrowheads="1"/>
          </p:cNvSpPr>
          <p:nvPr/>
        </p:nvSpPr>
        <p:spPr bwMode="auto">
          <a:xfrm>
            <a:off x="174301" y="1909330"/>
            <a:ext cx="879539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r>
              <a:rPr lang="ja-JP" altLang="en-US" sz="2000" dirty="0">
                <a:latin typeface="HGP創英角ｺﾞｼｯｸUB" panose="020B0900000000000000" pitchFamily="50" charset="-128"/>
                <a:ea typeface="HGP創英角ｺﾞｼｯｸUB" panose="020B0900000000000000" pitchFamily="50" charset="-128"/>
              </a:rPr>
              <a:t>３　</a:t>
            </a:r>
            <a:r>
              <a:rPr lang="en-US" altLang="ja-JP" sz="2000" dirty="0">
                <a:latin typeface="HGP創英角ｺﾞｼｯｸUB" panose="020B0900000000000000" pitchFamily="50" charset="-128"/>
                <a:ea typeface="HGP創英角ｺﾞｼｯｸUB" panose="020B0900000000000000" pitchFamily="50" charset="-128"/>
              </a:rPr>
              <a:t>2025</a:t>
            </a:r>
            <a:r>
              <a:rPr lang="ja-JP" altLang="en-US" sz="2000" dirty="0" smtClean="0">
                <a:latin typeface="HGP創英角ｺﾞｼｯｸUB" panose="020B0900000000000000" pitchFamily="50" charset="-128"/>
                <a:ea typeface="HGP創英角ｺﾞｼｯｸUB" panose="020B0900000000000000" pitchFamily="50" charset="-128"/>
              </a:rPr>
              <a:t>年に向けた各病院のプランのまとめ</a:t>
            </a:r>
            <a:endParaRPr lang="en-US" altLang="ja-JP" sz="2000" dirty="0">
              <a:latin typeface="HGP創英角ｺﾞｼｯｸUB" panose="020B0900000000000000" pitchFamily="50" charset="-128"/>
              <a:ea typeface="HGP創英角ｺﾞｼｯｸUB" panose="020B0900000000000000" pitchFamily="50" charset="-128"/>
            </a:endParaRPr>
          </a:p>
        </p:txBody>
      </p:sp>
      <p:sp>
        <p:nvSpPr>
          <p:cNvPr id="20" name="テキスト ボックス 19">
            <a:extLst>
              <a:ext uri="{FF2B5EF4-FFF2-40B4-BE49-F238E27FC236}">
                <a16:creationId xmlns:a16="http://schemas.microsoft.com/office/drawing/2014/main" xmlns="" id="{8957656B-6DE6-44E0-85D6-7CF39E5B6647}"/>
              </a:ext>
            </a:extLst>
          </p:cNvPr>
          <p:cNvSpPr txBox="1"/>
          <p:nvPr/>
        </p:nvSpPr>
        <p:spPr>
          <a:xfrm>
            <a:off x="3779912" y="6374916"/>
            <a:ext cx="4439036"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p>
            <a:pPr algn="just">
              <a:spcAft>
                <a:spcPts val="0"/>
              </a:spcAft>
            </a:pPr>
            <a:r>
              <a:rPr lang="ja-JP" altLang="en-US" sz="1200" kern="100" dirty="0">
                <a:latin typeface="Meiryo UI" panose="020B0604030504040204" pitchFamily="50" charset="-128"/>
                <a:ea typeface="Meiryo UI" panose="020B0604030504040204" pitchFamily="50" charset="-128"/>
                <a:cs typeface="Times New Roman"/>
              </a:rPr>
              <a:t>参照</a:t>
            </a:r>
            <a:r>
              <a:rPr lang="ja-JP" altLang="en-US" sz="1200" kern="100" dirty="0" smtClean="0">
                <a:effectLst/>
                <a:latin typeface="Meiryo UI" panose="020B0604030504040204" pitchFamily="50" charset="-128"/>
                <a:ea typeface="Meiryo UI" panose="020B0604030504040204" pitchFamily="50" charset="-128"/>
                <a:cs typeface="Times New Roman"/>
              </a:rPr>
              <a:t>：</a:t>
            </a:r>
            <a:r>
              <a:rPr lang="en-US" altLang="ja-JP" sz="1200" kern="100" dirty="0">
                <a:latin typeface="Meiryo UI" panose="020B0604030504040204" pitchFamily="50" charset="-128"/>
                <a:ea typeface="Meiryo UI" panose="020B0604030504040204" pitchFamily="50" charset="-128"/>
                <a:cs typeface="Times New Roman"/>
              </a:rPr>
              <a:t>【</a:t>
            </a:r>
            <a:r>
              <a:rPr lang="ja-JP" altLang="en-US" sz="1200" kern="100" dirty="0">
                <a:latin typeface="Meiryo UI" panose="020B0604030504040204" pitchFamily="50" charset="-128"/>
                <a:ea typeface="Meiryo UI" panose="020B0604030504040204" pitchFamily="50" charset="-128"/>
                <a:cs typeface="Times New Roman"/>
              </a:rPr>
              <a:t>資料</a:t>
            </a:r>
            <a:r>
              <a:rPr lang="en-US" altLang="ja-JP" sz="1200" kern="100" dirty="0">
                <a:latin typeface="Meiryo UI" panose="020B0604030504040204" pitchFamily="50" charset="-128"/>
                <a:ea typeface="Meiryo UI" panose="020B0604030504040204" pitchFamily="50" charset="-128"/>
                <a:cs typeface="Times New Roman"/>
              </a:rPr>
              <a:t>2</a:t>
            </a:r>
            <a:r>
              <a:rPr lang="ja-JP" altLang="en-US" sz="1200" kern="100" dirty="0">
                <a:latin typeface="Meiryo UI" panose="020B0604030504040204" pitchFamily="50" charset="-128"/>
                <a:ea typeface="Meiryo UI" panose="020B0604030504040204" pitchFamily="50" charset="-128"/>
                <a:cs typeface="Times New Roman"/>
              </a:rPr>
              <a:t>－</a:t>
            </a:r>
            <a:r>
              <a:rPr lang="en-US" altLang="ja-JP" sz="1200" kern="100" dirty="0">
                <a:latin typeface="Meiryo UI" panose="020B0604030504040204" pitchFamily="50" charset="-128"/>
                <a:ea typeface="Meiryo UI" panose="020B0604030504040204" pitchFamily="50" charset="-128"/>
                <a:cs typeface="Times New Roman"/>
              </a:rPr>
              <a:t>2】</a:t>
            </a:r>
            <a:r>
              <a:rPr lang="ja-JP" altLang="en-US" sz="1200" kern="100" dirty="0">
                <a:latin typeface="Meiryo UI" panose="020B0604030504040204" pitchFamily="50" charset="-128"/>
                <a:ea typeface="Meiryo UI" panose="020B0604030504040204" pitchFamily="50" charset="-128"/>
                <a:cs typeface="Times New Roman"/>
              </a:rPr>
              <a:t>病院ごとの医療機能一覧</a:t>
            </a:r>
            <a:r>
              <a:rPr lang="ja-JP" altLang="en-US" sz="1200" kern="100" dirty="0" smtClean="0">
                <a:latin typeface="Meiryo UI" panose="020B0604030504040204" pitchFamily="50" charset="-128"/>
                <a:ea typeface="Meiryo UI" panose="020B0604030504040204" pitchFamily="50" charset="-128"/>
                <a:cs typeface="Times New Roman"/>
              </a:rPr>
              <a:t>（</a:t>
            </a:r>
            <a:r>
              <a:rPr lang="ja-JP" altLang="en-US" sz="1200" kern="100" dirty="0">
                <a:latin typeface="Meiryo UI" panose="020B0604030504040204" pitchFamily="50" charset="-128"/>
                <a:ea typeface="Meiryo UI" panose="020B0604030504040204" pitchFamily="50" charset="-128"/>
                <a:cs typeface="Times New Roman"/>
              </a:rPr>
              <a:t>病院</a:t>
            </a:r>
            <a:r>
              <a:rPr lang="ja-JP" altLang="en-US" sz="1200" kern="100" dirty="0" smtClean="0">
                <a:latin typeface="Meiryo UI" panose="020B0604030504040204" pitchFamily="50" charset="-128"/>
                <a:ea typeface="Meiryo UI" panose="020B0604030504040204" pitchFamily="50" charset="-128"/>
                <a:cs typeface="Times New Roman"/>
              </a:rPr>
              <a:t>プラン</a:t>
            </a:r>
            <a:r>
              <a:rPr lang="ja-JP" altLang="en-US" sz="1200" kern="100" dirty="0">
                <a:latin typeface="Meiryo UI" panose="020B0604030504040204" pitchFamily="50" charset="-128"/>
                <a:ea typeface="Meiryo UI" panose="020B0604030504040204" pitchFamily="50" charset="-128"/>
                <a:cs typeface="Times New Roman"/>
              </a:rPr>
              <a:t>等結果）</a:t>
            </a:r>
            <a:endParaRPr lang="ja-JP" sz="1200" kern="100" dirty="0">
              <a:effectLst/>
              <a:latin typeface="Meiryo UI" panose="020B0604030504040204" pitchFamily="50" charset="-128"/>
              <a:ea typeface="Meiryo UI" panose="020B0604030504040204" pitchFamily="50" charset="-128"/>
              <a:cs typeface="Times New Roman"/>
            </a:endParaRPr>
          </a:p>
        </p:txBody>
      </p:sp>
    </p:spTree>
    <p:extLst>
      <p:ext uri="{BB962C8B-B14F-4D97-AF65-F5344CB8AC3E}">
        <p14:creationId xmlns:p14="http://schemas.microsoft.com/office/powerpoint/2010/main" val="301781824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77526" y="2625344"/>
            <a:ext cx="4247847" cy="28335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29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6701" y="2584240"/>
            <a:ext cx="4370297" cy="29157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Rectangle 11"/>
          <p:cNvSpPr>
            <a:spLocks noChangeArrowheads="1"/>
          </p:cNvSpPr>
          <p:nvPr/>
        </p:nvSpPr>
        <p:spPr bwMode="auto">
          <a:xfrm>
            <a:off x="243707" y="110407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 name="Rectangle 21"/>
          <p:cNvSpPr>
            <a:spLocks noChangeArrowheads="1"/>
          </p:cNvSpPr>
          <p:nvPr/>
        </p:nvSpPr>
        <p:spPr bwMode="auto">
          <a:xfrm>
            <a:off x="0" y="54868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 name="スライド番号プレースホルダー 2"/>
          <p:cNvSpPr>
            <a:spLocks noGrp="1"/>
          </p:cNvSpPr>
          <p:nvPr>
            <p:ph type="sldNum" sz="quarter" idx="12"/>
          </p:nvPr>
        </p:nvSpPr>
        <p:spPr>
          <a:xfrm>
            <a:off x="7006101" y="6479772"/>
            <a:ext cx="2133600" cy="365125"/>
          </a:xfrm>
        </p:spPr>
        <p:txBody>
          <a:bodyPr/>
          <a:lstStyle/>
          <a:p>
            <a:fld id="{A9848611-8FAA-4BFC-BAAD-33CAF1A3E273}" type="slidenum">
              <a:rPr kumimoji="1" lang="ja-JP" altLang="en-US" sz="1800" smtClean="0">
                <a:solidFill>
                  <a:schemeClr val="tx1"/>
                </a:solidFill>
              </a:rPr>
              <a:t>25</a:t>
            </a:fld>
            <a:endParaRPr kumimoji="1" lang="ja-JP" altLang="en-US" sz="1800" dirty="0">
              <a:solidFill>
                <a:schemeClr val="tx1"/>
              </a:solidFill>
            </a:endParaRPr>
          </a:p>
        </p:txBody>
      </p:sp>
      <p:sp>
        <p:nvSpPr>
          <p:cNvPr id="7" name="タイトル 1">
            <a:extLst>
              <a:ext uri="{FF2B5EF4-FFF2-40B4-BE49-F238E27FC236}">
                <a16:creationId xmlns:a16="http://schemas.microsoft.com/office/drawing/2014/main" xmlns="" id="{77D78C8B-7190-4F9F-BF24-FAD4DFE9F181}"/>
              </a:ext>
            </a:extLst>
          </p:cNvPr>
          <p:cNvSpPr txBox="1">
            <a:spLocks/>
          </p:cNvSpPr>
          <p:nvPr/>
        </p:nvSpPr>
        <p:spPr>
          <a:xfrm>
            <a:off x="145072" y="821086"/>
            <a:ext cx="8824627" cy="1023738"/>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200" dirty="0" smtClean="0">
                <a:latin typeface="HGP創英角ｺﾞｼｯｸUB" panose="020B0900000000000000" pitchFamily="50" charset="-128"/>
                <a:ea typeface="HGP創英角ｺﾞｼｯｸUB" panose="020B0900000000000000" pitchFamily="50" charset="-128"/>
              </a:rPr>
              <a:t>４割の医療機関において、</a:t>
            </a:r>
            <a:r>
              <a:rPr lang="en-US" altLang="ja-JP" sz="2200" dirty="0" smtClean="0">
                <a:latin typeface="HGP創英角ｺﾞｼｯｸUB" panose="020B0900000000000000" pitchFamily="50" charset="-128"/>
                <a:ea typeface="HGP創英角ｺﾞｼｯｸUB" panose="020B0900000000000000" pitchFamily="50" charset="-128"/>
              </a:rPr>
              <a:t>2025</a:t>
            </a:r>
            <a:r>
              <a:rPr lang="ja-JP" altLang="en-US" sz="2200" dirty="0" smtClean="0">
                <a:latin typeface="HGP創英角ｺﾞｼｯｸUB" panose="020B0900000000000000" pitchFamily="50" charset="-128"/>
                <a:ea typeface="HGP創英角ｺﾞｼｯｸUB" panose="020B0900000000000000" pitchFamily="50" charset="-128"/>
              </a:rPr>
              <a:t>年に向けた建物・設備の整備・改修に</a:t>
            </a:r>
            <a:endParaRPr lang="en-US" altLang="ja-JP" sz="2200" dirty="0" smtClean="0">
              <a:latin typeface="HGP創英角ｺﾞｼｯｸUB" panose="020B0900000000000000" pitchFamily="50" charset="-128"/>
              <a:ea typeface="HGP創英角ｺﾞｼｯｸUB" panose="020B0900000000000000" pitchFamily="50" charset="-128"/>
            </a:endParaRPr>
          </a:p>
          <a:p>
            <a:pPr algn="l"/>
            <a:r>
              <a:rPr lang="ja-JP" altLang="en-US" sz="2200" dirty="0" smtClean="0">
                <a:latin typeface="HGP創英角ｺﾞｼｯｸUB" panose="020B0900000000000000" pitchFamily="50" charset="-128"/>
                <a:ea typeface="HGP創英角ｺﾞｼｯｸUB" panose="020B0900000000000000" pitchFamily="50" charset="-128"/>
              </a:rPr>
              <a:t>ついて、予定があるか、検討中となっている</a:t>
            </a:r>
            <a:endParaRPr lang="en-US" altLang="ja-JP" sz="2200" dirty="0">
              <a:latin typeface="HGP創英角ｺﾞｼｯｸUB" panose="020B0900000000000000" pitchFamily="50" charset="-128"/>
              <a:ea typeface="HGP創英角ｺﾞｼｯｸUB" panose="020B0900000000000000" pitchFamily="50" charset="-128"/>
            </a:endParaRPr>
          </a:p>
        </p:txBody>
      </p:sp>
      <p:sp>
        <p:nvSpPr>
          <p:cNvPr id="10" name="Oval 64">
            <a:hlinkClick r:id="rId5" action="ppaction://hlinksldjump"/>
            <a:extLst>
              <a:ext uri="{FF2B5EF4-FFF2-40B4-BE49-F238E27FC236}">
                <a16:creationId xmlns:a16="http://schemas.microsoft.com/office/drawing/2014/main" xmlns="" id="{2865890E-81EE-482A-8BAC-0CEA60EEBBA9}"/>
              </a:ext>
            </a:extLst>
          </p:cNvPr>
          <p:cNvSpPr>
            <a:spLocks noChangeAspect="1"/>
          </p:cNvSpPr>
          <p:nvPr/>
        </p:nvSpPr>
        <p:spPr>
          <a:xfrm>
            <a:off x="89662" y="36273"/>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12" name="タイトル 1">
            <a:extLst>
              <a:ext uri="{FF2B5EF4-FFF2-40B4-BE49-F238E27FC236}">
                <a16:creationId xmlns:a16="http://schemas.microsoft.com/office/drawing/2014/main" xmlns="" id="{30BE5A27-A407-4A14-A9BE-5866682C3C6B}"/>
              </a:ext>
            </a:extLst>
          </p:cNvPr>
          <p:cNvSpPr txBox="1">
            <a:spLocks/>
          </p:cNvSpPr>
          <p:nvPr/>
        </p:nvSpPr>
        <p:spPr>
          <a:xfrm>
            <a:off x="145072" y="36273"/>
            <a:ext cx="9539495"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a:solidFill>
                  <a:schemeClr val="bg1"/>
                </a:solidFill>
                <a:latin typeface="HGP創英角ｺﾞｼｯｸUB" panose="020B0900000000000000" pitchFamily="50" charset="-128"/>
                <a:ea typeface="HGP創英角ｺﾞｼｯｸUB" panose="020B0900000000000000" pitchFamily="50" charset="-128"/>
              </a:rPr>
              <a:t>5</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将来のあるべき医療体制に</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向けて </a:t>
            </a:r>
            <a:r>
              <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(1)2025</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年</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に向け各病院</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が検討</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して</a:t>
            </a:r>
            <a:endPar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pPr algn="l"/>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　いる医療</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機能・病床</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機能④</a:t>
            </a:r>
            <a:endPar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p:txBody>
      </p:sp>
      <p:sp>
        <p:nvSpPr>
          <p:cNvPr id="19" name="テキスト ボックス 18">
            <a:extLst>
              <a:ext uri="{FF2B5EF4-FFF2-40B4-BE49-F238E27FC236}">
                <a16:creationId xmlns:a16="http://schemas.microsoft.com/office/drawing/2014/main" xmlns="" id="{8957656B-6DE6-44E0-85D6-7CF39E5B6647}"/>
              </a:ext>
            </a:extLst>
          </p:cNvPr>
          <p:cNvSpPr txBox="1"/>
          <p:nvPr/>
        </p:nvSpPr>
        <p:spPr>
          <a:xfrm>
            <a:off x="268091" y="2099032"/>
            <a:ext cx="4054096"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ja-JP" altLang="en-US" sz="1400" dirty="0" smtClean="0">
                <a:solidFill>
                  <a:schemeClr val="accent1">
                    <a:lumMod val="75000"/>
                  </a:schemeClr>
                </a:solidFill>
              </a:rPr>
              <a:t>●</a:t>
            </a:r>
            <a:r>
              <a:rPr lang="en-US" altLang="ja-JP" sz="1400" kern="100" dirty="0" smtClean="0">
                <a:latin typeface="Meiryo UI" panose="020B0604030504040204" pitchFamily="50" charset="-128"/>
                <a:ea typeface="Meiryo UI" panose="020B0604030504040204" pitchFamily="50" charset="-128"/>
                <a:cs typeface="Times New Roman"/>
              </a:rPr>
              <a:t>2025</a:t>
            </a:r>
            <a:r>
              <a:rPr lang="ja-JP" altLang="en-US" sz="1400" kern="100" dirty="0">
                <a:latin typeface="Meiryo UI" panose="020B0604030504040204" pitchFamily="50" charset="-128"/>
                <a:ea typeface="Meiryo UI" panose="020B0604030504040204" pitchFamily="50" charset="-128"/>
                <a:cs typeface="Times New Roman"/>
              </a:rPr>
              <a:t>年に向けた診療科の見直しの予定の有無</a:t>
            </a:r>
          </a:p>
        </p:txBody>
      </p:sp>
      <p:sp>
        <p:nvSpPr>
          <p:cNvPr id="20" name="テキスト ボックス 19">
            <a:extLst>
              <a:ext uri="{FF2B5EF4-FFF2-40B4-BE49-F238E27FC236}">
                <a16:creationId xmlns:a16="http://schemas.microsoft.com/office/drawing/2014/main" xmlns="" id="{8957656B-6DE6-44E0-85D6-7CF39E5B6647}"/>
              </a:ext>
            </a:extLst>
          </p:cNvPr>
          <p:cNvSpPr txBox="1"/>
          <p:nvPr/>
        </p:nvSpPr>
        <p:spPr>
          <a:xfrm>
            <a:off x="4736269" y="2030494"/>
            <a:ext cx="3806171" cy="527975"/>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ja-JP" altLang="en-US" sz="1400" dirty="0" smtClean="0">
                <a:solidFill>
                  <a:schemeClr val="accent1">
                    <a:lumMod val="75000"/>
                  </a:schemeClr>
                </a:solidFill>
              </a:rPr>
              <a:t>●</a:t>
            </a:r>
            <a:r>
              <a:rPr lang="en-US" altLang="ja-JP" sz="1400" kern="100" dirty="0" smtClean="0">
                <a:latin typeface="Meiryo UI" panose="020B0604030504040204" pitchFamily="50" charset="-128"/>
                <a:ea typeface="Meiryo UI" panose="020B0604030504040204" pitchFamily="50" charset="-128"/>
                <a:cs typeface="Times New Roman"/>
              </a:rPr>
              <a:t>2025</a:t>
            </a:r>
            <a:r>
              <a:rPr lang="ja-JP" altLang="en-US" sz="1400" kern="100" dirty="0">
                <a:latin typeface="Meiryo UI" panose="020B0604030504040204" pitchFamily="50" charset="-128"/>
                <a:ea typeface="Meiryo UI" panose="020B0604030504040204" pitchFamily="50" charset="-128"/>
                <a:cs typeface="Times New Roman"/>
              </a:rPr>
              <a:t>年に向けた建物・設備の整備・改修</a:t>
            </a:r>
            <a:r>
              <a:rPr lang="ja-JP" altLang="en-US" sz="1400" kern="100" dirty="0" smtClean="0">
                <a:latin typeface="Meiryo UI" panose="020B0604030504040204" pitchFamily="50" charset="-128"/>
                <a:ea typeface="Meiryo UI" panose="020B0604030504040204" pitchFamily="50" charset="-128"/>
                <a:cs typeface="Times New Roman"/>
              </a:rPr>
              <a:t>予定　</a:t>
            </a:r>
            <a:endParaRPr lang="en-US" altLang="ja-JP" sz="1400" kern="100" dirty="0" smtClean="0">
              <a:latin typeface="Meiryo UI" panose="020B0604030504040204" pitchFamily="50" charset="-128"/>
              <a:ea typeface="Meiryo UI" panose="020B0604030504040204" pitchFamily="50" charset="-128"/>
              <a:cs typeface="Times New Roman"/>
            </a:endParaRPr>
          </a:p>
          <a:p>
            <a:pPr algn="just">
              <a:spcAft>
                <a:spcPts val="0"/>
              </a:spcAft>
            </a:pPr>
            <a:r>
              <a:rPr lang="ja-JP" altLang="en-US" sz="1400" kern="100" dirty="0">
                <a:latin typeface="Meiryo UI" panose="020B0604030504040204" pitchFamily="50" charset="-128"/>
                <a:ea typeface="Meiryo UI" panose="020B0604030504040204" pitchFamily="50" charset="-128"/>
                <a:cs typeface="Times New Roman"/>
              </a:rPr>
              <a:t>　</a:t>
            </a:r>
            <a:r>
              <a:rPr lang="ja-JP" altLang="en-US" sz="1400" kern="100" dirty="0" smtClean="0">
                <a:latin typeface="Meiryo UI" panose="020B0604030504040204" pitchFamily="50" charset="-128"/>
                <a:ea typeface="Meiryo UI" panose="020B0604030504040204" pitchFamily="50" charset="-128"/>
                <a:cs typeface="Times New Roman"/>
              </a:rPr>
              <a:t>の有無</a:t>
            </a:r>
            <a:endParaRPr lang="ja-JP" altLang="en-US" sz="1400" kern="100" dirty="0">
              <a:latin typeface="Meiryo UI" panose="020B0604030504040204" pitchFamily="50" charset="-128"/>
              <a:ea typeface="Meiryo UI" panose="020B0604030504040204" pitchFamily="50" charset="-128"/>
              <a:cs typeface="Times New Roman"/>
            </a:endParaRPr>
          </a:p>
        </p:txBody>
      </p:sp>
      <p:sp>
        <p:nvSpPr>
          <p:cNvPr id="21" name="テキスト ボックス 3"/>
          <p:cNvSpPr txBox="1">
            <a:spLocks noChangeArrowheads="1"/>
          </p:cNvSpPr>
          <p:nvPr/>
        </p:nvSpPr>
        <p:spPr bwMode="auto">
          <a:xfrm>
            <a:off x="174301" y="6033482"/>
            <a:ext cx="8795398"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pPr lvl="0"/>
            <a:r>
              <a:rPr lang="ja-JP" altLang="en-US" sz="2000" dirty="0">
                <a:latin typeface="HGP創英角ｺﾞｼｯｸUB" panose="020B0900000000000000" pitchFamily="50" charset="-128"/>
                <a:ea typeface="HGP創英角ｺﾞｼｯｸUB" panose="020B0900000000000000" pitchFamily="50" charset="-128"/>
              </a:rPr>
              <a:t>４　</a:t>
            </a:r>
            <a:r>
              <a:rPr lang="en-US" altLang="ja-JP" sz="2000" dirty="0">
                <a:latin typeface="HGP創英角ｺﾞｼｯｸUB" panose="020B0900000000000000" pitchFamily="50" charset="-128"/>
                <a:ea typeface="HGP創英角ｺﾞｼｯｸUB" panose="020B0900000000000000" pitchFamily="50" charset="-128"/>
              </a:rPr>
              <a:t>2025</a:t>
            </a:r>
            <a:r>
              <a:rPr lang="ja-JP" altLang="en-US" sz="2000" dirty="0" smtClean="0">
                <a:latin typeface="HGP創英角ｺﾞｼｯｸUB" panose="020B0900000000000000" pitchFamily="50" charset="-128"/>
                <a:ea typeface="HGP創英角ｺﾞｼｯｸUB" panose="020B0900000000000000" pitchFamily="50" charset="-128"/>
              </a:rPr>
              <a:t>年までに各病院が検討している医療機能</a:t>
            </a:r>
            <a:r>
              <a:rPr lang="ja-JP" altLang="en-US" sz="2000" dirty="0">
                <a:solidFill>
                  <a:prstClr val="black"/>
                </a:solidFill>
                <a:latin typeface="HGP創英角ｺﾞｼｯｸUB" panose="020B0900000000000000" pitchFamily="50" charset="-128"/>
                <a:ea typeface="HGP創英角ｺﾞｼｯｸUB" panose="020B0900000000000000" pitchFamily="50" charset="-128"/>
              </a:rPr>
              <a:t>（資料</a:t>
            </a:r>
            <a:r>
              <a:rPr lang="en-US" altLang="ja-JP" sz="2000" dirty="0" smtClean="0">
                <a:solidFill>
                  <a:prstClr val="black"/>
                </a:solidFill>
                <a:latin typeface="HGP創英角ｺﾞｼｯｸUB" panose="020B0900000000000000" pitchFamily="50" charset="-128"/>
                <a:ea typeface="HGP創英角ｺﾞｼｯｸUB" panose="020B0900000000000000" pitchFamily="50" charset="-128"/>
              </a:rPr>
              <a:t>2-2</a:t>
            </a:r>
            <a:r>
              <a:rPr lang="ja-JP" altLang="en-US" sz="2000" dirty="0" smtClean="0">
                <a:solidFill>
                  <a:prstClr val="black"/>
                </a:solidFill>
                <a:latin typeface="HGP創英角ｺﾞｼｯｸUB" panose="020B0900000000000000" pitchFamily="50" charset="-128"/>
                <a:ea typeface="HGP創英角ｺﾞｼｯｸUB" panose="020B0900000000000000" pitchFamily="50" charset="-128"/>
              </a:rPr>
              <a:t>　</a:t>
            </a:r>
            <a:r>
              <a:rPr lang="en-US" altLang="ja-JP" sz="2000" smtClean="0">
                <a:solidFill>
                  <a:prstClr val="black"/>
                </a:solidFill>
                <a:latin typeface="HGP創英角ｺﾞｼｯｸUB" panose="020B0900000000000000" pitchFamily="50" charset="-128"/>
                <a:ea typeface="HGP創英角ｺﾞｼｯｸUB" panose="020B0900000000000000" pitchFamily="50" charset="-128"/>
              </a:rPr>
              <a:t>P6</a:t>
            </a:r>
            <a:r>
              <a:rPr lang="ja-JP" altLang="en-US" sz="2000" smtClean="0">
                <a:solidFill>
                  <a:prstClr val="black"/>
                </a:solidFill>
                <a:latin typeface="HGP創英角ｺﾞｼｯｸUB" panose="020B0900000000000000" pitchFamily="50" charset="-128"/>
                <a:ea typeface="HGP創英角ｺﾞｼｯｸUB" panose="020B0900000000000000" pitchFamily="50" charset="-128"/>
              </a:rPr>
              <a:t>）</a:t>
            </a:r>
            <a:endParaRPr lang="en-US" altLang="ja-JP" sz="2000" dirty="0">
              <a:solidFill>
                <a:prstClr val="black"/>
              </a:solidFill>
              <a:latin typeface="HGP創英角ｺﾞｼｯｸUB" panose="020B0900000000000000" pitchFamily="50" charset="-128"/>
              <a:ea typeface="HGP創英角ｺﾞｼｯｸUB" panose="020B0900000000000000" pitchFamily="50" charset="-128"/>
            </a:endParaRPr>
          </a:p>
          <a:p>
            <a:pPr lvl="0"/>
            <a:r>
              <a:rPr lang="ja-JP" altLang="en-US" sz="2000" dirty="0" smtClean="0">
                <a:latin typeface="HGP創英角ｺﾞｼｯｸUB" panose="020B0900000000000000" pitchFamily="50" charset="-128"/>
                <a:ea typeface="HGP創英角ｺﾞｼｯｸUB" panose="020B0900000000000000" pitchFamily="50" charset="-128"/>
              </a:rPr>
              <a:t>・病床機能</a:t>
            </a:r>
            <a:r>
              <a:rPr lang="ja-JP" altLang="en-US" sz="2000" dirty="0">
                <a:solidFill>
                  <a:prstClr val="black"/>
                </a:solidFill>
                <a:latin typeface="HGP創英角ｺﾞｼｯｸUB" panose="020B0900000000000000" pitchFamily="50" charset="-128"/>
                <a:ea typeface="HGP創英角ｺﾞｼｯｸUB" panose="020B0900000000000000" pitchFamily="50" charset="-128"/>
              </a:rPr>
              <a:t>（資料</a:t>
            </a:r>
            <a:r>
              <a:rPr lang="en-US" altLang="ja-JP" sz="2000" dirty="0" smtClean="0">
                <a:solidFill>
                  <a:prstClr val="black"/>
                </a:solidFill>
                <a:latin typeface="HGP創英角ｺﾞｼｯｸUB" panose="020B0900000000000000" pitchFamily="50" charset="-128"/>
                <a:ea typeface="HGP創英角ｺﾞｼｯｸUB" panose="020B0900000000000000" pitchFamily="50" charset="-128"/>
              </a:rPr>
              <a:t>2-2</a:t>
            </a:r>
            <a:r>
              <a:rPr lang="ja-JP" altLang="en-US" sz="2000" dirty="0" smtClean="0">
                <a:solidFill>
                  <a:prstClr val="black"/>
                </a:solidFill>
                <a:latin typeface="HGP創英角ｺﾞｼｯｸUB" panose="020B0900000000000000" pitchFamily="50" charset="-128"/>
                <a:ea typeface="HGP創英角ｺﾞｼｯｸUB" panose="020B0900000000000000" pitchFamily="50" charset="-128"/>
              </a:rPr>
              <a:t>　</a:t>
            </a:r>
            <a:r>
              <a:rPr lang="en-US" altLang="ja-JP" sz="2000" dirty="0" smtClean="0">
                <a:solidFill>
                  <a:prstClr val="black"/>
                </a:solidFill>
                <a:latin typeface="HGP創英角ｺﾞｼｯｸUB" panose="020B0900000000000000" pitchFamily="50" charset="-128"/>
                <a:ea typeface="HGP創英角ｺﾞｼｯｸUB" panose="020B0900000000000000" pitchFamily="50" charset="-128"/>
              </a:rPr>
              <a:t>P13,P14,P15</a:t>
            </a:r>
            <a:r>
              <a:rPr lang="ja-JP" altLang="en-US" sz="2000" dirty="0" smtClean="0">
                <a:solidFill>
                  <a:prstClr val="black"/>
                </a:solidFill>
                <a:latin typeface="HGP創英角ｺﾞｼｯｸUB" panose="020B0900000000000000" pitchFamily="50" charset="-128"/>
                <a:ea typeface="HGP創英角ｺﾞｼｯｸUB" panose="020B0900000000000000" pitchFamily="50" charset="-128"/>
              </a:rPr>
              <a:t>）</a:t>
            </a:r>
            <a:r>
              <a:rPr lang="ja-JP" altLang="en-US" sz="2000" dirty="0" smtClean="0">
                <a:latin typeface="HGP創英角ｺﾞｼｯｸUB" panose="020B0900000000000000" pitchFamily="50" charset="-128"/>
                <a:ea typeface="HGP創英角ｺﾞｼｯｸUB" panose="020B0900000000000000" pitchFamily="50" charset="-128"/>
              </a:rPr>
              <a:t>一覧</a:t>
            </a:r>
            <a:endParaRPr lang="en-US" altLang="ja-JP" sz="2000" dirty="0">
              <a:latin typeface="HGP創英角ｺﾞｼｯｸUB" panose="020B0900000000000000" pitchFamily="50" charset="-128"/>
              <a:ea typeface="HGP創英角ｺﾞｼｯｸUB" panose="020B0900000000000000" pitchFamily="50" charset="-128"/>
            </a:endParaRPr>
          </a:p>
        </p:txBody>
      </p:sp>
      <p:sp>
        <p:nvSpPr>
          <p:cNvPr id="13" name="テキスト ボックス 12">
            <a:extLst>
              <a:ext uri="{FF2B5EF4-FFF2-40B4-BE49-F238E27FC236}">
                <a16:creationId xmlns:a16="http://schemas.microsoft.com/office/drawing/2014/main" xmlns="" id="{8957656B-6DE6-44E0-85D6-7CF39E5B6647}"/>
              </a:ext>
            </a:extLst>
          </p:cNvPr>
          <p:cNvSpPr txBox="1"/>
          <p:nvPr/>
        </p:nvSpPr>
        <p:spPr>
          <a:xfrm>
            <a:off x="4103404" y="5690875"/>
            <a:ext cx="4439036"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p>
            <a:pPr algn="just">
              <a:spcAft>
                <a:spcPts val="0"/>
              </a:spcAft>
            </a:pPr>
            <a:r>
              <a:rPr lang="ja-JP" altLang="en-US" sz="1200" kern="100" dirty="0">
                <a:latin typeface="Meiryo UI" panose="020B0604030504040204" pitchFamily="50" charset="-128"/>
                <a:ea typeface="Meiryo UI" panose="020B0604030504040204" pitchFamily="50" charset="-128"/>
                <a:cs typeface="Times New Roman"/>
              </a:rPr>
              <a:t>参照</a:t>
            </a:r>
            <a:r>
              <a:rPr lang="ja-JP" altLang="en-US" sz="1200" kern="100" dirty="0" smtClean="0">
                <a:effectLst/>
                <a:latin typeface="Meiryo UI" panose="020B0604030504040204" pitchFamily="50" charset="-128"/>
                <a:ea typeface="Meiryo UI" panose="020B0604030504040204" pitchFamily="50" charset="-128"/>
                <a:cs typeface="Times New Roman"/>
              </a:rPr>
              <a:t>：</a:t>
            </a:r>
            <a:r>
              <a:rPr lang="en-US" altLang="ja-JP" sz="1200" kern="100" dirty="0">
                <a:latin typeface="Meiryo UI" panose="020B0604030504040204" pitchFamily="50" charset="-128"/>
                <a:ea typeface="Meiryo UI" panose="020B0604030504040204" pitchFamily="50" charset="-128"/>
                <a:cs typeface="Times New Roman"/>
              </a:rPr>
              <a:t>【</a:t>
            </a:r>
            <a:r>
              <a:rPr lang="ja-JP" altLang="en-US" sz="1200" kern="100" dirty="0">
                <a:latin typeface="Meiryo UI" panose="020B0604030504040204" pitchFamily="50" charset="-128"/>
                <a:ea typeface="Meiryo UI" panose="020B0604030504040204" pitchFamily="50" charset="-128"/>
                <a:cs typeface="Times New Roman"/>
              </a:rPr>
              <a:t>資料</a:t>
            </a:r>
            <a:r>
              <a:rPr lang="en-US" altLang="ja-JP" sz="1200" kern="100" dirty="0">
                <a:latin typeface="Meiryo UI" panose="020B0604030504040204" pitchFamily="50" charset="-128"/>
                <a:ea typeface="Meiryo UI" panose="020B0604030504040204" pitchFamily="50" charset="-128"/>
                <a:cs typeface="Times New Roman"/>
              </a:rPr>
              <a:t>2</a:t>
            </a:r>
            <a:r>
              <a:rPr lang="ja-JP" altLang="en-US" sz="1200" kern="100" dirty="0">
                <a:latin typeface="Meiryo UI" panose="020B0604030504040204" pitchFamily="50" charset="-128"/>
                <a:ea typeface="Meiryo UI" panose="020B0604030504040204" pitchFamily="50" charset="-128"/>
                <a:cs typeface="Times New Roman"/>
              </a:rPr>
              <a:t>－</a:t>
            </a:r>
            <a:r>
              <a:rPr lang="en-US" altLang="ja-JP" sz="1200" kern="100" dirty="0">
                <a:latin typeface="Meiryo UI" panose="020B0604030504040204" pitchFamily="50" charset="-128"/>
                <a:ea typeface="Meiryo UI" panose="020B0604030504040204" pitchFamily="50" charset="-128"/>
                <a:cs typeface="Times New Roman"/>
              </a:rPr>
              <a:t>2】</a:t>
            </a:r>
            <a:r>
              <a:rPr lang="ja-JP" altLang="en-US" sz="1200" kern="100" dirty="0">
                <a:latin typeface="Meiryo UI" panose="020B0604030504040204" pitchFamily="50" charset="-128"/>
                <a:ea typeface="Meiryo UI" panose="020B0604030504040204" pitchFamily="50" charset="-128"/>
                <a:cs typeface="Times New Roman"/>
              </a:rPr>
              <a:t>病院ごとの医療機能一覧</a:t>
            </a:r>
            <a:r>
              <a:rPr lang="ja-JP" altLang="en-US" sz="1200" kern="100" dirty="0" smtClean="0">
                <a:latin typeface="Meiryo UI" panose="020B0604030504040204" pitchFamily="50" charset="-128"/>
                <a:ea typeface="Meiryo UI" panose="020B0604030504040204" pitchFamily="50" charset="-128"/>
                <a:cs typeface="Times New Roman"/>
              </a:rPr>
              <a:t>（病院プラン</a:t>
            </a:r>
            <a:r>
              <a:rPr lang="ja-JP" altLang="en-US" sz="1200" kern="100" dirty="0">
                <a:latin typeface="Meiryo UI" panose="020B0604030504040204" pitchFamily="50" charset="-128"/>
                <a:ea typeface="Meiryo UI" panose="020B0604030504040204" pitchFamily="50" charset="-128"/>
                <a:cs typeface="Times New Roman"/>
              </a:rPr>
              <a:t>等結果）</a:t>
            </a:r>
            <a:endParaRPr lang="ja-JP" sz="1200" kern="100" dirty="0">
              <a:effectLst/>
              <a:latin typeface="Meiryo UI" panose="020B0604030504040204" pitchFamily="50" charset="-128"/>
              <a:ea typeface="Meiryo UI" panose="020B0604030504040204" pitchFamily="50" charset="-128"/>
              <a:cs typeface="Times New Roman"/>
            </a:endParaRPr>
          </a:p>
        </p:txBody>
      </p:sp>
    </p:spTree>
    <p:extLst>
      <p:ext uri="{BB962C8B-B14F-4D97-AF65-F5344CB8AC3E}">
        <p14:creationId xmlns:p14="http://schemas.microsoft.com/office/powerpoint/2010/main" val="405669043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1"/>
          <p:cNvSpPr>
            <a:spLocks noChangeArrowheads="1"/>
          </p:cNvSpPr>
          <p:nvPr/>
        </p:nvSpPr>
        <p:spPr bwMode="auto">
          <a:xfrm>
            <a:off x="243707" y="110407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 name="Rectangle 21"/>
          <p:cNvSpPr>
            <a:spLocks noChangeArrowheads="1"/>
          </p:cNvSpPr>
          <p:nvPr/>
        </p:nvSpPr>
        <p:spPr bwMode="auto">
          <a:xfrm>
            <a:off x="0" y="54868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 name="スライド番号プレースホルダー 2"/>
          <p:cNvSpPr>
            <a:spLocks noGrp="1"/>
          </p:cNvSpPr>
          <p:nvPr>
            <p:ph type="sldNum" sz="quarter" idx="12"/>
          </p:nvPr>
        </p:nvSpPr>
        <p:spPr>
          <a:xfrm>
            <a:off x="7010400" y="6479772"/>
            <a:ext cx="2133600" cy="365125"/>
          </a:xfrm>
        </p:spPr>
        <p:txBody>
          <a:bodyPr/>
          <a:lstStyle/>
          <a:p>
            <a:fld id="{A9848611-8FAA-4BFC-BAAD-33CAF1A3E273}" type="slidenum">
              <a:rPr kumimoji="1" lang="ja-JP" altLang="en-US" sz="1800" smtClean="0">
                <a:solidFill>
                  <a:schemeClr val="tx1"/>
                </a:solidFill>
              </a:rPr>
              <a:t>26</a:t>
            </a:fld>
            <a:endParaRPr kumimoji="1" lang="ja-JP" altLang="en-US" sz="1800" dirty="0">
              <a:solidFill>
                <a:schemeClr val="tx1"/>
              </a:solidFill>
            </a:endParaRPr>
          </a:p>
        </p:txBody>
      </p:sp>
      <p:sp>
        <p:nvSpPr>
          <p:cNvPr id="10" name="Oval 64">
            <a:hlinkClick r:id="rId3" action="ppaction://hlinksldjump"/>
            <a:extLst>
              <a:ext uri="{FF2B5EF4-FFF2-40B4-BE49-F238E27FC236}">
                <a16:creationId xmlns:a16="http://schemas.microsoft.com/office/drawing/2014/main" xmlns="" id="{2865890E-81EE-482A-8BAC-0CEA60EEBBA9}"/>
              </a:ext>
            </a:extLst>
          </p:cNvPr>
          <p:cNvSpPr>
            <a:spLocks noChangeAspect="1"/>
          </p:cNvSpPr>
          <p:nvPr/>
        </p:nvSpPr>
        <p:spPr>
          <a:xfrm>
            <a:off x="89662" y="36273"/>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8" name="タイトル 1">
            <a:extLst>
              <a:ext uri="{FF2B5EF4-FFF2-40B4-BE49-F238E27FC236}">
                <a16:creationId xmlns:a16="http://schemas.microsoft.com/office/drawing/2014/main" xmlns="" id="{30BE5A27-A407-4A14-A9BE-5866682C3C6B}"/>
              </a:ext>
            </a:extLst>
          </p:cNvPr>
          <p:cNvSpPr txBox="1">
            <a:spLocks/>
          </p:cNvSpPr>
          <p:nvPr/>
        </p:nvSpPr>
        <p:spPr>
          <a:xfrm>
            <a:off x="145072" y="36273"/>
            <a:ext cx="9539495"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a:solidFill>
                  <a:schemeClr val="bg1"/>
                </a:solidFill>
                <a:latin typeface="HGP創英角ｺﾞｼｯｸUB" panose="020B0900000000000000" pitchFamily="50" charset="-128"/>
                <a:ea typeface="HGP創英角ｺﾞｼｯｸUB" panose="020B0900000000000000" pitchFamily="50" charset="-128"/>
              </a:rPr>
              <a:t>5</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将来のあるべき医療体制に</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向けて </a:t>
            </a:r>
            <a:r>
              <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(1)2025</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年に各病院が検討している　</a:t>
            </a:r>
          </a:p>
          <a:p>
            <a:pPr algn="l"/>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医療機能・病床</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機能のまとめ</a:t>
            </a:r>
            <a:endPar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pPr algn="l"/>
            <a:endPar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pPr algn="l"/>
            <a:endParaRPr lang="ja-JP" altLang="en-US" sz="16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p:txBody>
      </p:sp>
      <p:sp>
        <p:nvSpPr>
          <p:cNvPr id="9" name="角丸四角形 8"/>
          <p:cNvSpPr/>
          <p:nvPr/>
        </p:nvSpPr>
        <p:spPr>
          <a:xfrm>
            <a:off x="530122" y="1267014"/>
            <a:ext cx="7989374" cy="4034193"/>
          </a:xfrm>
          <a:prstGeom prst="roundRect">
            <a:avLst>
              <a:gd name="adj" fmla="val 645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ja-JP" altLang="en-US" dirty="0">
                <a:solidFill>
                  <a:schemeClr val="tx1"/>
                </a:solidFill>
                <a:latin typeface="HGP創英角ｺﾞｼｯｸUB" panose="020B0900000000000000" pitchFamily="50" charset="-128"/>
                <a:ea typeface="HGP創英角ｺﾞｼｯｸUB" panose="020B0900000000000000" pitchFamily="50" charset="-128"/>
              </a:rPr>
              <a:t>〇急性期医療等は公立・公的</a:t>
            </a:r>
            <a:r>
              <a:rPr lang="ja-JP" altLang="en-US" dirty="0" smtClean="0">
                <a:solidFill>
                  <a:schemeClr val="tx1"/>
                </a:solidFill>
                <a:latin typeface="HGP創英角ｺﾞｼｯｸUB" panose="020B0900000000000000" pitchFamily="50" charset="-128"/>
                <a:ea typeface="HGP創英角ｺﾞｼｯｸUB" panose="020B0900000000000000" pitchFamily="50" charset="-128"/>
              </a:rPr>
              <a:t>のほとんどと民間</a:t>
            </a:r>
            <a:r>
              <a:rPr lang="ja-JP" altLang="en-US" dirty="0">
                <a:solidFill>
                  <a:schemeClr val="tx1"/>
                </a:solidFill>
                <a:latin typeface="HGP創英角ｺﾞｼｯｸUB" panose="020B0900000000000000" pitchFamily="50" charset="-128"/>
                <a:ea typeface="HGP創英角ｺﾞｼｯｸUB" panose="020B0900000000000000" pitchFamily="50" charset="-128"/>
              </a:rPr>
              <a:t>等の一部が将来担おうと　</a:t>
            </a:r>
          </a:p>
          <a:p>
            <a:pPr>
              <a:lnSpc>
                <a:spcPct val="150000"/>
              </a:lnSpc>
            </a:pPr>
            <a:r>
              <a:rPr lang="ja-JP" altLang="en-US" dirty="0">
                <a:solidFill>
                  <a:schemeClr val="tx1"/>
                </a:solidFill>
                <a:latin typeface="HGP創英角ｺﾞｼｯｸUB" panose="020B0900000000000000" pitchFamily="50" charset="-128"/>
                <a:ea typeface="HGP創英角ｺﾞｼｯｸUB" panose="020B0900000000000000" pitchFamily="50" charset="-128"/>
              </a:rPr>
              <a:t>　</a:t>
            </a:r>
            <a:r>
              <a:rPr lang="ja-JP" altLang="en-US" dirty="0" smtClean="0">
                <a:solidFill>
                  <a:schemeClr val="tx1"/>
                </a:solidFill>
                <a:latin typeface="HGP創英角ｺﾞｼｯｸUB" panose="020B0900000000000000" pitchFamily="50" charset="-128"/>
                <a:ea typeface="HGP創英角ｺﾞｼｯｸUB" panose="020B0900000000000000" pitchFamily="50" charset="-128"/>
              </a:rPr>
              <a:t>　考えており、</a:t>
            </a:r>
            <a:r>
              <a:rPr lang="ja-JP" altLang="en-US" dirty="0">
                <a:solidFill>
                  <a:schemeClr val="tx1"/>
                </a:solidFill>
                <a:latin typeface="HGP創英角ｺﾞｼｯｸUB" panose="020B0900000000000000" pitchFamily="50" charset="-128"/>
                <a:ea typeface="HGP創英角ｺﾞｼｯｸUB" panose="020B0900000000000000" pitchFamily="50" charset="-128"/>
              </a:rPr>
              <a:t>回復期以降は民間</a:t>
            </a:r>
            <a:r>
              <a:rPr lang="ja-JP" altLang="en-US" dirty="0" smtClean="0">
                <a:solidFill>
                  <a:schemeClr val="tx1"/>
                </a:solidFill>
                <a:latin typeface="HGP創英角ｺﾞｼｯｸUB" panose="020B0900000000000000" pitchFamily="50" charset="-128"/>
                <a:ea typeface="HGP創英角ｺﾞｼｯｸUB" panose="020B0900000000000000" pitchFamily="50" charset="-128"/>
              </a:rPr>
              <a:t>等の多くが</a:t>
            </a:r>
            <a:r>
              <a:rPr lang="ja-JP" altLang="en-US" dirty="0">
                <a:solidFill>
                  <a:schemeClr val="tx1"/>
                </a:solidFill>
                <a:latin typeface="HGP創英角ｺﾞｼｯｸUB" panose="020B0900000000000000" pitchFamily="50" charset="-128"/>
                <a:ea typeface="HGP創英角ｺﾞｼｯｸUB" panose="020B0900000000000000" pitchFamily="50" charset="-128"/>
              </a:rPr>
              <a:t>将来担おうと</a:t>
            </a:r>
            <a:r>
              <a:rPr lang="ja-JP" altLang="en-US" dirty="0" smtClean="0">
                <a:solidFill>
                  <a:schemeClr val="tx1"/>
                </a:solidFill>
                <a:latin typeface="HGP創英角ｺﾞｼｯｸUB" panose="020B0900000000000000" pitchFamily="50" charset="-128"/>
                <a:ea typeface="HGP創英角ｺﾞｼｯｸUB" panose="020B0900000000000000" pitchFamily="50" charset="-128"/>
              </a:rPr>
              <a:t>考えて</a:t>
            </a:r>
            <a:r>
              <a:rPr lang="ja-JP" altLang="en-US" dirty="0">
                <a:solidFill>
                  <a:schemeClr val="tx1"/>
                </a:solidFill>
                <a:latin typeface="HGP創英角ｺﾞｼｯｸUB" panose="020B0900000000000000" pitchFamily="50" charset="-128"/>
                <a:ea typeface="HGP創英角ｺﾞｼｯｸUB" panose="020B0900000000000000" pitchFamily="50" charset="-128"/>
              </a:rPr>
              <a:t>いる。</a:t>
            </a:r>
          </a:p>
          <a:p>
            <a:pPr>
              <a:lnSpc>
                <a:spcPct val="150000"/>
              </a:lnSpc>
            </a:pPr>
            <a:endParaRPr lang="en-US" altLang="ja-JP" dirty="0" smtClean="0">
              <a:solidFill>
                <a:schemeClr val="tx1"/>
              </a:solidFill>
              <a:latin typeface="HGP創英角ｺﾞｼｯｸUB" panose="020B0900000000000000" pitchFamily="50" charset="-128"/>
              <a:ea typeface="HGP創英角ｺﾞｼｯｸUB" panose="020B0900000000000000" pitchFamily="50" charset="-128"/>
            </a:endParaRPr>
          </a:p>
          <a:p>
            <a:pPr>
              <a:lnSpc>
                <a:spcPct val="150000"/>
              </a:lnSpc>
            </a:pPr>
            <a:r>
              <a:rPr lang="ja-JP" altLang="en-US" dirty="0" smtClean="0">
                <a:solidFill>
                  <a:schemeClr val="tx1"/>
                </a:solidFill>
                <a:latin typeface="HGP創英角ｺﾞｼｯｸUB" panose="020B0900000000000000" pitchFamily="50" charset="-128"/>
                <a:ea typeface="HGP創英角ｺﾞｼｯｸUB" panose="020B0900000000000000" pitchFamily="50" charset="-128"/>
              </a:rPr>
              <a:t>〇災害医療</a:t>
            </a:r>
            <a:r>
              <a:rPr lang="ja-JP" altLang="en-US" dirty="0">
                <a:solidFill>
                  <a:schemeClr val="tx1"/>
                </a:solidFill>
                <a:latin typeface="HGP創英角ｺﾞｼｯｸUB" panose="020B0900000000000000" pitchFamily="50" charset="-128"/>
                <a:ea typeface="HGP創英角ｺﾞｼｯｸUB" panose="020B0900000000000000" pitchFamily="50" charset="-128"/>
              </a:rPr>
              <a:t>を</a:t>
            </a:r>
            <a:r>
              <a:rPr lang="ja-JP" altLang="en-US" dirty="0" smtClean="0">
                <a:solidFill>
                  <a:schemeClr val="tx1"/>
                </a:solidFill>
                <a:latin typeface="HGP創英角ｺﾞｼｯｸUB" panose="020B0900000000000000" pitchFamily="50" charset="-128"/>
                <a:ea typeface="HGP創英角ｺﾞｼｯｸUB" panose="020B0900000000000000" pitchFamily="50" charset="-128"/>
              </a:rPr>
              <a:t>将来</a:t>
            </a:r>
            <a:r>
              <a:rPr lang="ja-JP" altLang="en-US" dirty="0">
                <a:solidFill>
                  <a:schemeClr val="tx1"/>
                </a:solidFill>
                <a:latin typeface="HGP創英角ｺﾞｼｯｸUB" panose="020B0900000000000000" pitchFamily="50" charset="-128"/>
                <a:ea typeface="HGP創英角ｺﾞｼｯｸUB" panose="020B0900000000000000" pitchFamily="50" charset="-128"/>
              </a:rPr>
              <a:t>担おうと考えている民間</a:t>
            </a:r>
            <a:r>
              <a:rPr lang="ja-JP" altLang="en-US" dirty="0" smtClean="0">
                <a:solidFill>
                  <a:schemeClr val="tx1"/>
                </a:solidFill>
                <a:latin typeface="HGP創英角ｺﾞｼｯｸUB" panose="020B0900000000000000" pitchFamily="50" charset="-128"/>
                <a:ea typeface="HGP創英角ｺﾞｼｯｸUB" panose="020B0900000000000000" pitchFamily="50" charset="-128"/>
              </a:rPr>
              <a:t>病院数は、比較的多い。</a:t>
            </a:r>
            <a:endParaRPr lang="en-US" altLang="ja-JP" dirty="0" smtClean="0">
              <a:solidFill>
                <a:schemeClr val="tx1"/>
              </a:solidFill>
              <a:latin typeface="HGP創英角ｺﾞｼｯｸUB" panose="020B0900000000000000" pitchFamily="50" charset="-128"/>
              <a:ea typeface="HGP創英角ｺﾞｼｯｸUB" panose="020B0900000000000000" pitchFamily="50" charset="-128"/>
            </a:endParaRPr>
          </a:p>
          <a:p>
            <a:pPr>
              <a:lnSpc>
                <a:spcPct val="150000"/>
              </a:lnSpc>
            </a:pPr>
            <a:endParaRPr lang="en-US" altLang="ja-JP" dirty="0">
              <a:solidFill>
                <a:schemeClr val="tx1"/>
              </a:solidFill>
              <a:latin typeface="HGP創英角ｺﾞｼｯｸUB" panose="020B0900000000000000" pitchFamily="50" charset="-128"/>
              <a:ea typeface="HGP創英角ｺﾞｼｯｸUB" panose="020B0900000000000000" pitchFamily="50" charset="-128"/>
            </a:endParaRPr>
          </a:p>
          <a:p>
            <a:pPr>
              <a:lnSpc>
                <a:spcPct val="150000"/>
              </a:lnSpc>
            </a:pPr>
            <a:r>
              <a:rPr lang="ja-JP" altLang="en-US" dirty="0">
                <a:solidFill>
                  <a:schemeClr val="tx1"/>
                </a:solidFill>
                <a:latin typeface="HGP創英角ｺﾞｼｯｸUB" panose="020B0900000000000000" pitchFamily="50" charset="-128"/>
                <a:ea typeface="HGP創英角ｺﾞｼｯｸUB" panose="020B0900000000000000" pitchFamily="50" charset="-128"/>
              </a:rPr>
              <a:t>○病床機能・病床数等</a:t>
            </a:r>
            <a:r>
              <a:rPr lang="ja-JP" altLang="en-US" dirty="0" smtClean="0">
                <a:solidFill>
                  <a:schemeClr val="tx1"/>
                </a:solidFill>
                <a:latin typeface="HGP創英角ｺﾞｼｯｸUB" panose="020B0900000000000000" pitchFamily="50" charset="-128"/>
                <a:ea typeface="HGP創英角ｺﾞｼｯｸUB" panose="020B0900000000000000" pitchFamily="50" charset="-128"/>
              </a:rPr>
              <a:t>の変更の予定が、「予定あり」又は「検討中」と</a:t>
            </a:r>
            <a:endParaRPr lang="en-US" altLang="ja-JP" dirty="0" smtClean="0">
              <a:solidFill>
                <a:schemeClr val="tx1"/>
              </a:solidFill>
              <a:latin typeface="HGP創英角ｺﾞｼｯｸUB" panose="020B0900000000000000" pitchFamily="50" charset="-128"/>
              <a:ea typeface="HGP創英角ｺﾞｼｯｸUB" panose="020B0900000000000000" pitchFamily="50" charset="-128"/>
            </a:endParaRPr>
          </a:p>
          <a:p>
            <a:pPr>
              <a:lnSpc>
                <a:spcPct val="150000"/>
              </a:lnSpc>
            </a:pPr>
            <a:r>
              <a:rPr lang="ja-JP" altLang="en-US" dirty="0">
                <a:solidFill>
                  <a:schemeClr val="tx1"/>
                </a:solidFill>
                <a:latin typeface="HGP創英角ｺﾞｼｯｸUB" panose="020B0900000000000000" pitchFamily="50" charset="-128"/>
                <a:ea typeface="HGP創英角ｺﾞｼｯｸUB" panose="020B0900000000000000" pitchFamily="50" charset="-128"/>
              </a:rPr>
              <a:t>　</a:t>
            </a:r>
            <a:r>
              <a:rPr lang="ja-JP" altLang="en-US" dirty="0" smtClean="0">
                <a:solidFill>
                  <a:schemeClr val="tx1"/>
                </a:solidFill>
                <a:latin typeface="HGP創英角ｺﾞｼｯｸUB" panose="020B0900000000000000" pitchFamily="50" charset="-128"/>
                <a:ea typeface="HGP創英角ｺﾞｼｯｸUB" panose="020B0900000000000000" pitchFamily="50" charset="-128"/>
              </a:rPr>
              <a:t>　回答している病院の多くは、建物</a:t>
            </a:r>
            <a:r>
              <a:rPr lang="ja-JP" altLang="en-US" dirty="0">
                <a:solidFill>
                  <a:schemeClr val="tx1"/>
                </a:solidFill>
                <a:latin typeface="HGP創英角ｺﾞｼｯｸUB" panose="020B0900000000000000" pitchFamily="50" charset="-128"/>
                <a:ea typeface="HGP創英角ｺﾞｼｯｸUB" panose="020B0900000000000000" pitchFamily="50" charset="-128"/>
              </a:rPr>
              <a:t>・設備の</a:t>
            </a:r>
            <a:r>
              <a:rPr lang="ja-JP" altLang="en-US" dirty="0" smtClean="0">
                <a:solidFill>
                  <a:schemeClr val="tx1"/>
                </a:solidFill>
                <a:latin typeface="HGP創英角ｺﾞｼｯｸUB" panose="020B0900000000000000" pitchFamily="50" charset="-128"/>
                <a:ea typeface="HGP創英角ｺﾞｼｯｸUB" panose="020B0900000000000000" pitchFamily="50" charset="-128"/>
              </a:rPr>
              <a:t>整備</a:t>
            </a:r>
            <a:r>
              <a:rPr lang="ja-JP" altLang="en-US" dirty="0">
                <a:solidFill>
                  <a:schemeClr val="tx1"/>
                </a:solidFill>
                <a:latin typeface="HGP創英角ｺﾞｼｯｸUB" panose="020B0900000000000000" pitchFamily="50" charset="-128"/>
                <a:ea typeface="HGP創英角ｺﾞｼｯｸUB" panose="020B0900000000000000" pitchFamily="50" charset="-128"/>
              </a:rPr>
              <a:t>・改修に</a:t>
            </a:r>
            <a:r>
              <a:rPr lang="ja-JP" altLang="en-US" dirty="0" smtClean="0">
                <a:solidFill>
                  <a:schemeClr val="tx1"/>
                </a:solidFill>
                <a:latin typeface="HGP創英角ｺﾞｼｯｸUB" panose="020B0900000000000000" pitchFamily="50" charset="-128"/>
                <a:ea typeface="HGP創英角ｺﾞｼｯｸUB" panose="020B0900000000000000" pitchFamily="50" charset="-128"/>
              </a:rPr>
              <a:t>ついて</a:t>
            </a:r>
            <a:endParaRPr lang="en-US" altLang="ja-JP" dirty="0" smtClean="0">
              <a:solidFill>
                <a:schemeClr val="tx1"/>
              </a:solidFill>
              <a:latin typeface="HGP創英角ｺﾞｼｯｸUB" panose="020B0900000000000000" pitchFamily="50" charset="-128"/>
              <a:ea typeface="HGP創英角ｺﾞｼｯｸUB" panose="020B0900000000000000" pitchFamily="50" charset="-128"/>
            </a:endParaRPr>
          </a:p>
          <a:p>
            <a:pPr>
              <a:lnSpc>
                <a:spcPct val="150000"/>
              </a:lnSpc>
            </a:pPr>
            <a:r>
              <a:rPr lang="ja-JP" altLang="en-US" dirty="0">
                <a:solidFill>
                  <a:schemeClr val="tx1"/>
                </a:solidFill>
                <a:latin typeface="HGP創英角ｺﾞｼｯｸUB" panose="020B0900000000000000" pitchFamily="50" charset="-128"/>
                <a:ea typeface="HGP創英角ｺﾞｼｯｸUB" panose="020B0900000000000000" pitchFamily="50" charset="-128"/>
              </a:rPr>
              <a:t>　</a:t>
            </a:r>
            <a:r>
              <a:rPr lang="ja-JP" altLang="en-US" dirty="0" smtClean="0">
                <a:solidFill>
                  <a:schemeClr val="tx1"/>
                </a:solidFill>
                <a:latin typeface="HGP創英角ｺﾞｼｯｸUB" panose="020B0900000000000000" pitchFamily="50" charset="-128"/>
                <a:ea typeface="HGP創英角ｺﾞｼｯｸUB" panose="020B0900000000000000" pitchFamily="50" charset="-128"/>
              </a:rPr>
              <a:t>　「</a:t>
            </a:r>
            <a:r>
              <a:rPr lang="ja-JP" altLang="en-US" dirty="0">
                <a:solidFill>
                  <a:schemeClr val="tx1"/>
                </a:solidFill>
                <a:latin typeface="HGP創英角ｺﾞｼｯｸUB" panose="020B0900000000000000" pitchFamily="50" charset="-128"/>
                <a:ea typeface="HGP創英角ｺﾞｼｯｸUB" panose="020B0900000000000000" pitchFamily="50" charset="-128"/>
              </a:rPr>
              <a:t>予定あり」又は「検討中</a:t>
            </a:r>
            <a:r>
              <a:rPr lang="ja-JP" altLang="en-US" dirty="0" smtClean="0">
                <a:solidFill>
                  <a:schemeClr val="tx1"/>
                </a:solidFill>
                <a:latin typeface="HGP創英角ｺﾞｼｯｸUB" panose="020B0900000000000000" pitchFamily="50" charset="-128"/>
                <a:ea typeface="HGP創英角ｺﾞｼｯｸUB" panose="020B0900000000000000" pitchFamily="50" charset="-128"/>
              </a:rPr>
              <a:t>」と</a:t>
            </a:r>
            <a:r>
              <a:rPr lang="ja-JP" altLang="en-US" dirty="0">
                <a:solidFill>
                  <a:schemeClr val="tx1"/>
                </a:solidFill>
                <a:latin typeface="HGP創英角ｺﾞｼｯｸUB" panose="020B0900000000000000" pitchFamily="50" charset="-128"/>
                <a:ea typeface="HGP創英角ｺﾞｼｯｸUB" panose="020B0900000000000000" pitchFamily="50" charset="-128"/>
              </a:rPr>
              <a:t>回答して</a:t>
            </a:r>
            <a:r>
              <a:rPr lang="ja-JP" altLang="en-US" dirty="0" smtClean="0">
                <a:solidFill>
                  <a:schemeClr val="tx1"/>
                </a:solidFill>
                <a:latin typeface="HGP創英角ｺﾞｼｯｸUB" panose="020B0900000000000000" pitchFamily="50" charset="-128"/>
                <a:ea typeface="HGP創英角ｺﾞｼｯｸUB" panose="020B0900000000000000" pitchFamily="50" charset="-128"/>
              </a:rPr>
              <a:t>いる。</a:t>
            </a:r>
            <a:endParaRPr lang="ja-JP" altLang="en-US" dirty="0">
              <a:solidFill>
                <a:schemeClr val="tx1"/>
              </a:solidFill>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307464916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6711" y="1835801"/>
            <a:ext cx="4665272" cy="26469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Rectangle 11"/>
          <p:cNvSpPr>
            <a:spLocks noChangeArrowheads="1"/>
          </p:cNvSpPr>
          <p:nvPr/>
        </p:nvSpPr>
        <p:spPr bwMode="auto">
          <a:xfrm>
            <a:off x="243707" y="110407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 name="Rectangle 21"/>
          <p:cNvSpPr>
            <a:spLocks noChangeArrowheads="1"/>
          </p:cNvSpPr>
          <p:nvPr/>
        </p:nvSpPr>
        <p:spPr bwMode="auto">
          <a:xfrm>
            <a:off x="0" y="54868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 name="Oval 64">
            <a:hlinkClick r:id="rId4" action="ppaction://hlinksldjump"/>
            <a:extLst>
              <a:ext uri="{FF2B5EF4-FFF2-40B4-BE49-F238E27FC236}">
                <a16:creationId xmlns:a16="http://schemas.microsoft.com/office/drawing/2014/main" xmlns="" id="{2865890E-81EE-482A-8BAC-0CEA60EEBBA9}"/>
              </a:ext>
            </a:extLst>
          </p:cNvPr>
          <p:cNvSpPr>
            <a:spLocks noChangeAspect="1"/>
          </p:cNvSpPr>
          <p:nvPr/>
        </p:nvSpPr>
        <p:spPr>
          <a:xfrm>
            <a:off x="89662" y="36273"/>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11" name="タイトル 1">
            <a:extLst>
              <a:ext uri="{FF2B5EF4-FFF2-40B4-BE49-F238E27FC236}">
                <a16:creationId xmlns:a16="http://schemas.microsoft.com/office/drawing/2014/main" xmlns="" id="{30BE5A27-A407-4A14-A9BE-5866682C3C6B}"/>
              </a:ext>
            </a:extLst>
          </p:cNvPr>
          <p:cNvSpPr txBox="1">
            <a:spLocks/>
          </p:cNvSpPr>
          <p:nvPr/>
        </p:nvSpPr>
        <p:spPr>
          <a:xfrm>
            <a:off x="145072" y="36273"/>
            <a:ext cx="9539495"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a:solidFill>
                  <a:schemeClr val="bg1"/>
                </a:solidFill>
                <a:latin typeface="HGP創英角ｺﾞｼｯｸUB" panose="020B0900000000000000" pitchFamily="50" charset="-128"/>
                <a:ea typeface="HGP創英角ｺﾞｼｯｸUB" panose="020B0900000000000000" pitchFamily="50" charset="-128"/>
              </a:rPr>
              <a:t>5</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将来のあるべき医療体制に</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向けて </a:t>
            </a:r>
            <a:r>
              <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(2)</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目標とする指標（案</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a:t>
            </a:r>
          </a:p>
          <a:p>
            <a:pPr algn="l"/>
            <a:endPar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pPr algn="l"/>
            <a:endParaRPr lang="ja-JP" altLang="en-US" sz="16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p:txBody>
      </p:sp>
      <p:sp>
        <p:nvSpPr>
          <p:cNvPr id="9" name="テキスト ボックス 3"/>
          <p:cNvSpPr txBox="1">
            <a:spLocks noChangeArrowheads="1"/>
          </p:cNvSpPr>
          <p:nvPr/>
        </p:nvSpPr>
        <p:spPr bwMode="auto">
          <a:xfrm>
            <a:off x="157039" y="614191"/>
            <a:ext cx="8645571"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r>
              <a:rPr lang="ja-JP" altLang="en-US" sz="2000" dirty="0" smtClean="0">
                <a:latin typeface="HGP創英角ｺﾞｼｯｸUB" panose="020B0900000000000000" pitchFamily="50" charset="-128"/>
                <a:ea typeface="HGP創英角ｺﾞｼｯｸUB" panose="020B0900000000000000" pitchFamily="50" charset="-128"/>
              </a:rPr>
              <a:t>１　</a:t>
            </a:r>
            <a:r>
              <a:rPr lang="en-US" altLang="ja-JP" sz="2000" dirty="0" smtClean="0">
                <a:latin typeface="HGP創英角ｺﾞｼｯｸUB" panose="020B0900000000000000" pitchFamily="50" charset="-128"/>
                <a:ea typeface="HGP創英角ｺﾞｼｯｸUB" panose="020B0900000000000000" pitchFamily="50" charset="-128"/>
              </a:rPr>
              <a:t>2025</a:t>
            </a:r>
            <a:r>
              <a:rPr lang="ja-JP" altLang="en-US" sz="2000" dirty="0" smtClean="0">
                <a:latin typeface="HGP創英角ｺﾞｼｯｸUB" panose="020B0900000000000000" pitchFamily="50" charset="-128"/>
                <a:ea typeface="HGP創英角ｺﾞｼｯｸUB" panose="020B0900000000000000" pitchFamily="50" charset="-128"/>
              </a:rPr>
              <a:t>年に向け回復期（サブアキュート・ポストアキュート・リハビリ）機能への</a:t>
            </a:r>
            <a:endParaRPr lang="en-US" altLang="ja-JP" sz="2000" dirty="0" smtClean="0">
              <a:latin typeface="HGP創英角ｺﾞｼｯｸUB" panose="020B0900000000000000" pitchFamily="50" charset="-128"/>
              <a:ea typeface="HGP創英角ｺﾞｼｯｸUB" panose="020B0900000000000000" pitchFamily="50" charset="-128"/>
            </a:endParaRPr>
          </a:p>
          <a:p>
            <a:r>
              <a:rPr lang="ja-JP" altLang="en-US" sz="2000" dirty="0">
                <a:latin typeface="HGP創英角ｺﾞｼｯｸUB" panose="020B0900000000000000" pitchFamily="50" charset="-128"/>
                <a:ea typeface="HGP創英角ｺﾞｼｯｸUB" panose="020B0900000000000000" pitchFamily="50" charset="-128"/>
              </a:rPr>
              <a:t>　</a:t>
            </a:r>
            <a:r>
              <a:rPr lang="ja-JP" altLang="en-US" sz="2000" dirty="0" smtClean="0">
                <a:latin typeface="HGP創英角ｺﾞｼｯｸUB" panose="020B0900000000000000" pitchFamily="50" charset="-128"/>
                <a:ea typeface="HGP創英角ｺﾞｼｯｸUB" panose="020B0900000000000000" pitchFamily="50" charset="-128"/>
              </a:rPr>
              <a:t>　転換が必要と考えられる病床</a:t>
            </a:r>
            <a:r>
              <a:rPr lang="en-US" altLang="ja-JP" sz="2000" dirty="0" smtClean="0">
                <a:latin typeface="HGP創英角ｺﾞｼｯｸUB" panose="020B0900000000000000" pitchFamily="50" charset="-128"/>
                <a:ea typeface="HGP創英角ｺﾞｼｯｸUB" panose="020B0900000000000000" pitchFamily="50" charset="-128"/>
              </a:rPr>
              <a:t>(</a:t>
            </a:r>
            <a:r>
              <a:rPr lang="ja-JP" altLang="en-US" sz="2000" dirty="0" smtClean="0">
                <a:latin typeface="HGP創英角ｺﾞｼｯｸUB" panose="020B0900000000000000" pitchFamily="50" charset="-128"/>
                <a:ea typeface="HGP創英角ｺﾞｼｯｸUB" panose="020B0900000000000000" pitchFamily="50" charset="-128"/>
              </a:rPr>
              <a:t>暫定値</a:t>
            </a:r>
            <a:r>
              <a:rPr lang="en-US" altLang="ja-JP" sz="2000" dirty="0" smtClean="0">
                <a:latin typeface="HGP創英角ｺﾞｼｯｸUB" panose="020B0900000000000000" pitchFamily="50" charset="-128"/>
                <a:ea typeface="HGP創英角ｺﾞｼｯｸUB" panose="020B0900000000000000" pitchFamily="50" charset="-128"/>
              </a:rPr>
              <a:t>)</a:t>
            </a:r>
            <a:endParaRPr lang="ja-JP" altLang="en-US" sz="2000" dirty="0" smtClean="0">
              <a:latin typeface="HGP創英角ｺﾞｼｯｸUB" panose="020B0900000000000000" pitchFamily="50" charset="-128"/>
              <a:ea typeface="HGP創英角ｺﾞｼｯｸUB" panose="020B0900000000000000" pitchFamily="50" charset="-128"/>
            </a:endParaRPr>
          </a:p>
        </p:txBody>
      </p:sp>
      <p:grpSp>
        <p:nvGrpSpPr>
          <p:cNvPr id="42" name="グループ化 41"/>
          <p:cNvGrpSpPr/>
          <p:nvPr/>
        </p:nvGrpSpPr>
        <p:grpSpPr>
          <a:xfrm>
            <a:off x="24530" y="1537993"/>
            <a:ext cx="6396253" cy="3182169"/>
            <a:chOff x="391984" y="1866100"/>
            <a:chExt cx="6396253" cy="3182169"/>
          </a:xfrm>
        </p:grpSpPr>
        <p:sp>
          <p:nvSpPr>
            <p:cNvPr id="4" name="テキスト ボックス 3"/>
            <p:cNvSpPr txBox="1"/>
            <p:nvPr/>
          </p:nvSpPr>
          <p:spPr>
            <a:xfrm>
              <a:off x="407158" y="2443549"/>
              <a:ext cx="668394" cy="369332"/>
            </a:xfrm>
            <a:prstGeom prst="rect">
              <a:avLst/>
            </a:prstGeom>
            <a:solidFill>
              <a:schemeClr val="accent1">
                <a:lumMod val="20000"/>
                <a:lumOff val="80000"/>
              </a:schemeClr>
            </a:solidFill>
          </p:spPr>
          <p:txBody>
            <a:bodyPr wrap="square" rtlCol="0">
              <a:spAutoFit/>
            </a:bodyPr>
            <a:lstStyle/>
            <a:p>
              <a:pPr algn="ctr"/>
              <a:r>
                <a:rPr kumimoji="1" lang="ja-JP" altLang="en-US" dirty="0" smtClean="0"/>
                <a:t>現状</a:t>
              </a:r>
              <a:endParaRPr kumimoji="1" lang="ja-JP" altLang="en-US" dirty="0"/>
            </a:p>
          </p:txBody>
        </p:sp>
        <p:sp>
          <p:nvSpPr>
            <p:cNvPr id="13" name="テキスト ボックス 12"/>
            <p:cNvSpPr txBox="1"/>
            <p:nvPr/>
          </p:nvSpPr>
          <p:spPr>
            <a:xfrm>
              <a:off x="391984" y="3482764"/>
              <a:ext cx="683568" cy="369332"/>
            </a:xfrm>
            <a:prstGeom prst="rect">
              <a:avLst/>
            </a:prstGeom>
            <a:solidFill>
              <a:schemeClr val="accent1">
                <a:lumMod val="20000"/>
                <a:lumOff val="80000"/>
              </a:schemeClr>
            </a:solidFill>
          </p:spPr>
          <p:txBody>
            <a:bodyPr wrap="square" rtlCol="0">
              <a:spAutoFit/>
            </a:bodyPr>
            <a:lstStyle/>
            <a:p>
              <a:pPr algn="ctr"/>
              <a:r>
                <a:rPr lang="ja-JP" altLang="en-US" dirty="0"/>
                <a:t>将来</a:t>
              </a:r>
              <a:endParaRPr kumimoji="1" lang="ja-JP" altLang="en-US" dirty="0"/>
            </a:p>
          </p:txBody>
        </p:sp>
        <p:cxnSp>
          <p:nvCxnSpPr>
            <p:cNvPr id="6" name="直線矢印コネクタ 5"/>
            <p:cNvCxnSpPr/>
            <p:nvPr/>
          </p:nvCxnSpPr>
          <p:spPr>
            <a:xfrm>
              <a:off x="2717720" y="2421648"/>
              <a:ext cx="543581" cy="0"/>
            </a:xfrm>
            <a:prstGeom prst="straightConnector1">
              <a:avLst/>
            </a:prstGeom>
            <a:ln w="28575">
              <a:headEnd type="arrow"/>
              <a:tailEnd type="arrow"/>
            </a:ln>
          </p:spPr>
          <p:style>
            <a:lnRef idx="1">
              <a:schemeClr val="accent1"/>
            </a:lnRef>
            <a:fillRef idx="0">
              <a:schemeClr val="accent1"/>
            </a:fillRef>
            <a:effectRef idx="0">
              <a:schemeClr val="accent1"/>
            </a:effectRef>
            <a:fontRef idx="minor">
              <a:schemeClr val="tx1"/>
            </a:fontRef>
          </p:style>
        </p:cxnSp>
        <p:cxnSp>
          <p:nvCxnSpPr>
            <p:cNvPr id="19" name="直線矢印コネクタ 18"/>
            <p:cNvCxnSpPr/>
            <p:nvPr/>
          </p:nvCxnSpPr>
          <p:spPr>
            <a:xfrm flipV="1">
              <a:off x="2969987" y="4142981"/>
              <a:ext cx="684227" cy="1"/>
            </a:xfrm>
            <a:prstGeom prst="straightConnector1">
              <a:avLst/>
            </a:prstGeom>
            <a:ln w="28575">
              <a:headEnd type="arrow"/>
              <a:tailEnd type="arrow"/>
            </a:ln>
          </p:spPr>
          <p:style>
            <a:lnRef idx="1">
              <a:schemeClr val="accent1"/>
            </a:lnRef>
            <a:fillRef idx="0">
              <a:schemeClr val="accent1"/>
            </a:fillRef>
            <a:effectRef idx="0">
              <a:schemeClr val="accent1"/>
            </a:effectRef>
            <a:fontRef idx="minor">
              <a:schemeClr val="tx1"/>
            </a:fontRef>
          </p:style>
        </p:cxnSp>
        <p:sp>
          <p:nvSpPr>
            <p:cNvPr id="22" name="角丸四角形 21"/>
            <p:cNvSpPr/>
            <p:nvPr/>
          </p:nvSpPr>
          <p:spPr>
            <a:xfrm>
              <a:off x="2657257" y="1866100"/>
              <a:ext cx="746919" cy="325093"/>
            </a:xfrm>
            <a:prstGeom prst="roundRect">
              <a:avLst/>
            </a:prstGeom>
            <a:ln>
              <a:no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1400" dirty="0" smtClean="0"/>
                <a:t>18.9</a:t>
              </a:r>
              <a:r>
                <a:rPr lang="en-US" altLang="ja-JP" sz="1400" dirty="0" smtClean="0"/>
                <a:t>%</a:t>
              </a:r>
              <a:endParaRPr kumimoji="1" lang="ja-JP" altLang="en-US" sz="1400" dirty="0"/>
            </a:p>
          </p:txBody>
        </p:sp>
        <p:sp>
          <p:nvSpPr>
            <p:cNvPr id="24" name="角丸四角形 23"/>
            <p:cNvSpPr/>
            <p:nvPr/>
          </p:nvSpPr>
          <p:spPr>
            <a:xfrm>
              <a:off x="5759437" y="3083913"/>
              <a:ext cx="1028800" cy="583517"/>
            </a:xfrm>
            <a:prstGeom prst="roundRect">
              <a:avLst/>
            </a:prstGeom>
            <a:ln>
              <a:no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400" dirty="0" smtClean="0"/>
                <a:t>割合の差</a:t>
              </a:r>
              <a:endParaRPr kumimoji="1" lang="en-US" altLang="ja-JP" sz="1400" dirty="0" smtClean="0"/>
            </a:p>
            <a:p>
              <a:pPr algn="ctr"/>
              <a:r>
                <a:rPr kumimoji="1" lang="en-US" altLang="ja-JP" sz="1400" dirty="0" smtClean="0"/>
                <a:t>7.1%</a:t>
              </a:r>
              <a:endParaRPr kumimoji="1" lang="ja-JP" altLang="en-US" sz="1400" dirty="0"/>
            </a:p>
          </p:txBody>
        </p:sp>
        <p:cxnSp>
          <p:nvCxnSpPr>
            <p:cNvPr id="30" name="直線コネクタ 29"/>
            <p:cNvCxnSpPr>
              <a:stCxn id="22" idx="3"/>
            </p:cNvCxnSpPr>
            <p:nvPr/>
          </p:nvCxnSpPr>
          <p:spPr>
            <a:xfrm flipV="1">
              <a:off x="3404176" y="2028646"/>
              <a:ext cx="2849410" cy="1"/>
            </a:xfrm>
            <a:prstGeom prst="line">
              <a:avLst/>
            </a:prstGeom>
            <a:ln w="38100" cap="rnd"/>
          </p:spPr>
          <p:style>
            <a:lnRef idx="1">
              <a:schemeClr val="accent1"/>
            </a:lnRef>
            <a:fillRef idx="0">
              <a:schemeClr val="accent1"/>
            </a:fillRef>
            <a:effectRef idx="0">
              <a:schemeClr val="accent1"/>
            </a:effectRef>
            <a:fontRef idx="minor">
              <a:schemeClr val="tx1"/>
            </a:fontRef>
          </p:style>
        </p:cxnSp>
        <p:cxnSp>
          <p:nvCxnSpPr>
            <p:cNvPr id="36" name="直線コネクタ 35"/>
            <p:cNvCxnSpPr/>
            <p:nvPr/>
          </p:nvCxnSpPr>
          <p:spPr>
            <a:xfrm flipV="1">
              <a:off x="3670627" y="4862007"/>
              <a:ext cx="2611852" cy="9775"/>
            </a:xfrm>
            <a:prstGeom prst="line">
              <a:avLst/>
            </a:prstGeom>
            <a:ln w="38100" cap="rnd"/>
          </p:spPr>
          <p:style>
            <a:lnRef idx="1">
              <a:schemeClr val="accent1"/>
            </a:lnRef>
            <a:fillRef idx="0">
              <a:schemeClr val="accent1"/>
            </a:fillRef>
            <a:effectRef idx="0">
              <a:schemeClr val="accent1"/>
            </a:effectRef>
            <a:fontRef idx="minor">
              <a:schemeClr val="tx1"/>
            </a:fontRef>
          </p:style>
        </p:cxnSp>
        <p:sp>
          <p:nvSpPr>
            <p:cNvPr id="23" name="角丸四角形 22"/>
            <p:cNvSpPr/>
            <p:nvPr/>
          </p:nvSpPr>
          <p:spPr>
            <a:xfrm>
              <a:off x="2737159" y="4723176"/>
              <a:ext cx="1080553" cy="325093"/>
            </a:xfrm>
            <a:prstGeom prst="roundRect">
              <a:avLst/>
            </a:prstGeom>
            <a:ln>
              <a:no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1400" dirty="0" smtClean="0"/>
                <a:t>26.0</a:t>
              </a:r>
              <a:r>
                <a:rPr lang="en-US" altLang="ja-JP" sz="1400" dirty="0" smtClean="0"/>
                <a:t>%</a:t>
              </a:r>
              <a:endParaRPr kumimoji="1" lang="ja-JP" altLang="en-US" sz="1400" dirty="0"/>
            </a:p>
          </p:txBody>
        </p:sp>
        <p:cxnSp>
          <p:nvCxnSpPr>
            <p:cNvPr id="38" name="直線矢印コネクタ 37"/>
            <p:cNvCxnSpPr/>
            <p:nvPr/>
          </p:nvCxnSpPr>
          <p:spPr>
            <a:xfrm flipH="1">
              <a:off x="6253586" y="2028647"/>
              <a:ext cx="5363" cy="1079991"/>
            </a:xfrm>
            <a:prstGeom prst="straightConnector1">
              <a:avLst/>
            </a:prstGeom>
            <a:ln w="38100" cap="rnd">
              <a:tailEnd type="arrow"/>
            </a:ln>
          </p:spPr>
          <p:style>
            <a:lnRef idx="1">
              <a:schemeClr val="accent1"/>
            </a:lnRef>
            <a:fillRef idx="0">
              <a:schemeClr val="accent1"/>
            </a:fillRef>
            <a:effectRef idx="0">
              <a:schemeClr val="accent1"/>
            </a:effectRef>
            <a:fontRef idx="minor">
              <a:schemeClr val="tx1"/>
            </a:fontRef>
          </p:style>
        </p:cxnSp>
        <p:cxnSp>
          <p:nvCxnSpPr>
            <p:cNvPr id="39" name="直線矢印コネクタ 38"/>
            <p:cNvCxnSpPr/>
            <p:nvPr/>
          </p:nvCxnSpPr>
          <p:spPr>
            <a:xfrm flipV="1">
              <a:off x="6264312" y="3653982"/>
              <a:ext cx="0" cy="1208025"/>
            </a:xfrm>
            <a:prstGeom prst="straightConnector1">
              <a:avLst/>
            </a:prstGeom>
            <a:ln w="38100" cap="rnd">
              <a:tailEnd type="arrow"/>
            </a:ln>
          </p:spPr>
          <p:style>
            <a:lnRef idx="1">
              <a:schemeClr val="accent1"/>
            </a:lnRef>
            <a:fillRef idx="0">
              <a:schemeClr val="accent1"/>
            </a:fillRef>
            <a:effectRef idx="0">
              <a:schemeClr val="accent1"/>
            </a:effectRef>
            <a:fontRef idx="minor">
              <a:schemeClr val="tx1"/>
            </a:fontRef>
          </p:style>
        </p:cxnSp>
      </p:grpSp>
      <p:sp>
        <p:nvSpPr>
          <p:cNvPr id="43" name="二等辺三角形 42"/>
          <p:cNvSpPr/>
          <p:nvPr/>
        </p:nvSpPr>
        <p:spPr>
          <a:xfrm rot="5400000">
            <a:off x="6350904" y="3140179"/>
            <a:ext cx="640716" cy="226679"/>
          </a:xfrm>
          <a:prstGeom prst="triangl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44" name="テキスト ボックス 43"/>
          <p:cNvSpPr txBox="1"/>
          <p:nvPr/>
        </p:nvSpPr>
        <p:spPr>
          <a:xfrm>
            <a:off x="6848455" y="2564904"/>
            <a:ext cx="2160188" cy="584775"/>
          </a:xfrm>
          <a:prstGeom prst="rect">
            <a:avLst/>
          </a:prstGeom>
          <a:solidFill>
            <a:schemeClr val="accent1">
              <a:lumMod val="20000"/>
              <a:lumOff val="80000"/>
            </a:schemeClr>
          </a:solidFill>
        </p:spPr>
        <p:txBody>
          <a:bodyPr wrap="square" rtlCol="0">
            <a:spAutoFit/>
          </a:bodyPr>
          <a:lstStyle/>
          <a:p>
            <a:r>
              <a:rPr kumimoji="1" lang="ja-JP" altLang="en-US" sz="1600" dirty="0" smtClean="0">
                <a:latin typeface="HGP創英角ｺﾞｼｯｸUB" panose="020B0900000000000000" pitchFamily="50" charset="-128"/>
                <a:ea typeface="HGP創英角ｺﾞｼｯｸUB" panose="020B0900000000000000" pitchFamily="50" charset="-128"/>
              </a:rPr>
              <a:t>将来にむけて回復期への転換が必要な病床</a:t>
            </a:r>
            <a:endParaRPr kumimoji="1" lang="ja-JP" altLang="en-US" sz="1600" dirty="0">
              <a:latin typeface="HGP創英角ｺﾞｼｯｸUB" panose="020B0900000000000000" pitchFamily="50" charset="-128"/>
              <a:ea typeface="HGP創英角ｺﾞｼｯｸUB" panose="020B0900000000000000" pitchFamily="50" charset="-128"/>
            </a:endParaRPr>
          </a:p>
        </p:txBody>
      </p:sp>
      <p:sp>
        <p:nvSpPr>
          <p:cNvPr id="45" name="テキスト ボックス 44"/>
          <p:cNvSpPr txBox="1"/>
          <p:nvPr/>
        </p:nvSpPr>
        <p:spPr>
          <a:xfrm>
            <a:off x="7092280" y="3155222"/>
            <a:ext cx="2160188" cy="523220"/>
          </a:xfrm>
          <a:prstGeom prst="rect">
            <a:avLst/>
          </a:prstGeom>
          <a:noFill/>
        </p:spPr>
        <p:txBody>
          <a:bodyPr wrap="square" rtlCol="0">
            <a:spAutoFit/>
          </a:bodyPr>
          <a:lstStyle/>
          <a:p>
            <a:r>
              <a:rPr kumimoji="1" lang="en-US" altLang="ja-JP" sz="1400" dirty="0" smtClean="0">
                <a:latin typeface="HGP創英角ｺﾞｼｯｸUB" panose="020B0900000000000000" pitchFamily="50" charset="-128"/>
                <a:ea typeface="HGP創英角ｺﾞｼｯｸUB" panose="020B0900000000000000" pitchFamily="50" charset="-128"/>
              </a:rPr>
              <a:t>9,496</a:t>
            </a:r>
            <a:r>
              <a:rPr kumimoji="1" lang="ja-JP" altLang="en-US" sz="1400" dirty="0" smtClean="0">
                <a:latin typeface="HGP創英角ｺﾞｼｯｸUB" panose="020B0900000000000000" pitchFamily="50" charset="-128"/>
                <a:ea typeface="HGP創英角ｺﾞｼｯｸUB" panose="020B0900000000000000" pitchFamily="50" charset="-128"/>
              </a:rPr>
              <a:t>（既存病床数）</a:t>
            </a:r>
            <a:endParaRPr kumimoji="1" lang="en-US" altLang="ja-JP" sz="1400" dirty="0" smtClean="0">
              <a:latin typeface="HGP創英角ｺﾞｼｯｸUB" panose="020B0900000000000000" pitchFamily="50" charset="-128"/>
              <a:ea typeface="HGP創英角ｺﾞｼｯｸUB" panose="020B0900000000000000" pitchFamily="50" charset="-128"/>
            </a:endParaRPr>
          </a:p>
          <a:p>
            <a:r>
              <a:rPr lang="en-US" altLang="ja-JP" sz="1400" dirty="0" smtClean="0">
                <a:latin typeface="HGP創英角ｺﾞｼｯｸUB" panose="020B0900000000000000" pitchFamily="50" charset="-128"/>
                <a:ea typeface="HGP創英角ｺﾞｼｯｸUB" panose="020B0900000000000000" pitchFamily="50" charset="-128"/>
              </a:rPr>
              <a:t>×7.1%</a:t>
            </a:r>
          </a:p>
        </p:txBody>
      </p:sp>
      <p:sp>
        <p:nvSpPr>
          <p:cNvPr id="47" name="テキスト ボックス 46"/>
          <p:cNvSpPr txBox="1"/>
          <p:nvPr/>
        </p:nvSpPr>
        <p:spPr>
          <a:xfrm>
            <a:off x="6927478" y="3903024"/>
            <a:ext cx="1849899" cy="369332"/>
          </a:xfrm>
          <a:prstGeom prst="rect">
            <a:avLst/>
          </a:prstGeom>
          <a:noFill/>
        </p:spPr>
        <p:txBody>
          <a:bodyPr wrap="square" rtlCol="0">
            <a:spAutoFit/>
          </a:bodyPr>
          <a:lstStyle/>
          <a:p>
            <a:pPr algn="ctr"/>
            <a:r>
              <a:rPr kumimoji="1" lang="ja-JP" altLang="en-US" u="sng" dirty="0" smtClean="0">
                <a:latin typeface="HGP創英角ｺﾞｼｯｸUB" panose="020B0900000000000000" pitchFamily="50" charset="-128"/>
                <a:ea typeface="HGP創英角ｺﾞｼｯｸUB" panose="020B0900000000000000" pitchFamily="50" charset="-128"/>
              </a:rPr>
              <a:t>約</a:t>
            </a:r>
            <a:r>
              <a:rPr kumimoji="1" lang="en-US" altLang="ja-JP" u="sng" dirty="0" smtClean="0">
                <a:latin typeface="HGP創英角ｺﾞｼｯｸUB" panose="020B0900000000000000" pitchFamily="50" charset="-128"/>
                <a:ea typeface="HGP創英角ｺﾞｼｯｸUB" panose="020B0900000000000000" pitchFamily="50" charset="-128"/>
              </a:rPr>
              <a:t>680</a:t>
            </a:r>
            <a:r>
              <a:rPr kumimoji="1" lang="ja-JP" altLang="en-US" u="sng" dirty="0" smtClean="0">
                <a:latin typeface="HGP創英角ｺﾞｼｯｸUB" panose="020B0900000000000000" pitchFamily="50" charset="-128"/>
                <a:ea typeface="HGP創英角ｺﾞｼｯｸUB" panose="020B0900000000000000" pitchFamily="50" charset="-128"/>
              </a:rPr>
              <a:t>床</a:t>
            </a:r>
            <a:endParaRPr kumimoji="1" lang="ja-JP" altLang="en-US" u="sng" dirty="0">
              <a:latin typeface="HGP創英角ｺﾞｼｯｸUB" panose="020B0900000000000000" pitchFamily="50" charset="-128"/>
              <a:ea typeface="HGP創英角ｺﾞｼｯｸUB" panose="020B0900000000000000" pitchFamily="50" charset="-128"/>
            </a:endParaRPr>
          </a:p>
        </p:txBody>
      </p:sp>
      <p:sp>
        <p:nvSpPr>
          <p:cNvPr id="49" name="テキスト ボックス 48"/>
          <p:cNvSpPr txBox="1"/>
          <p:nvPr/>
        </p:nvSpPr>
        <p:spPr>
          <a:xfrm rot="5400000">
            <a:off x="7629057" y="3643805"/>
            <a:ext cx="417127" cy="338554"/>
          </a:xfrm>
          <a:prstGeom prst="rect">
            <a:avLst/>
          </a:prstGeom>
          <a:noFill/>
        </p:spPr>
        <p:txBody>
          <a:bodyPr wrap="square" rtlCol="0">
            <a:spAutoFit/>
          </a:bodyPr>
          <a:lstStyle/>
          <a:p>
            <a:pPr algn="ctr"/>
            <a:r>
              <a:rPr lang="ja-JP" altLang="en-US" sz="1600" dirty="0">
                <a:latin typeface="HGP創英角ｺﾞｼｯｸUB" panose="020B0900000000000000" pitchFamily="50" charset="-128"/>
                <a:ea typeface="HGP創英角ｺﾞｼｯｸUB" panose="020B0900000000000000" pitchFamily="50" charset="-128"/>
              </a:rPr>
              <a:t>＝</a:t>
            </a:r>
            <a:endParaRPr kumimoji="1" lang="ja-JP" altLang="en-US" sz="1600" dirty="0">
              <a:latin typeface="HGP創英角ｺﾞｼｯｸUB" panose="020B0900000000000000" pitchFamily="50" charset="-128"/>
              <a:ea typeface="HGP創英角ｺﾞｼｯｸUB" panose="020B0900000000000000" pitchFamily="50" charset="-128"/>
            </a:endParaRPr>
          </a:p>
        </p:txBody>
      </p:sp>
      <p:sp>
        <p:nvSpPr>
          <p:cNvPr id="31" name="テキスト ボックス 30"/>
          <p:cNvSpPr txBox="1"/>
          <p:nvPr/>
        </p:nvSpPr>
        <p:spPr>
          <a:xfrm>
            <a:off x="6556452" y="4319056"/>
            <a:ext cx="2562336" cy="523220"/>
          </a:xfrm>
          <a:prstGeom prst="rect">
            <a:avLst/>
          </a:prstGeom>
          <a:noFill/>
        </p:spPr>
        <p:txBody>
          <a:bodyPr wrap="square" rtlCol="0">
            <a:spAutoFit/>
          </a:bodyPr>
          <a:lstStyle/>
          <a:p>
            <a:r>
              <a:rPr lang="en-US" altLang="ja-JP" sz="1400" dirty="0" smtClean="0">
                <a:latin typeface="HGP創英角ｺﾞｼｯｸUB" panose="020B0900000000000000" pitchFamily="50" charset="-128"/>
                <a:ea typeface="HGP創英角ｺﾞｼｯｸUB" panose="020B0900000000000000" pitchFamily="50" charset="-128"/>
              </a:rPr>
              <a:t>※</a:t>
            </a:r>
            <a:r>
              <a:rPr lang="ja-JP" altLang="en-US" sz="1400" dirty="0" smtClean="0">
                <a:latin typeface="HGP創英角ｺﾞｼｯｸUB" panose="020B0900000000000000" pitchFamily="50" charset="-128"/>
                <a:ea typeface="HGP創英角ｺﾞｼｯｸUB" panose="020B0900000000000000" pitchFamily="50" charset="-128"/>
              </a:rPr>
              <a:t>病床機能報告の最終結果を　</a:t>
            </a:r>
            <a:endParaRPr lang="en-US" altLang="ja-JP" sz="1400" dirty="0" smtClean="0">
              <a:latin typeface="HGP創英角ｺﾞｼｯｸUB" panose="020B0900000000000000" pitchFamily="50" charset="-128"/>
              <a:ea typeface="HGP創英角ｺﾞｼｯｸUB" panose="020B0900000000000000" pitchFamily="50" charset="-128"/>
            </a:endParaRPr>
          </a:p>
          <a:p>
            <a:r>
              <a:rPr lang="ja-JP" altLang="en-US" sz="1400" dirty="0">
                <a:latin typeface="HGP創英角ｺﾞｼｯｸUB" panose="020B0900000000000000" pitchFamily="50" charset="-128"/>
                <a:ea typeface="HGP創英角ｺﾞｼｯｸUB" panose="020B0900000000000000" pitchFamily="50" charset="-128"/>
              </a:rPr>
              <a:t>　</a:t>
            </a:r>
            <a:r>
              <a:rPr lang="ja-JP" altLang="en-US" sz="1400" dirty="0" smtClean="0">
                <a:latin typeface="HGP創英角ｺﾞｼｯｸUB" panose="020B0900000000000000" pitchFamily="50" charset="-128"/>
                <a:ea typeface="HGP創英角ｺﾞｼｯｸUB" panose="020B0900000000000000" pitchFamily="50" charset="-128"/>
              </a:rPr>
              <a:t>用い、再度試算予定</a:t>
            </a:r>
            <a:endParaRPr lang="en-US" altLang="ja-JP" sz="1400" dirty="0" smtClean="0">
              <a:latin typeface="HGP創英角ｺﾞｼｯｸUB" panose="020B0900000000000000" pitchFamily="50" charset="-128"/>
              <a:ea typeface="HGP創英角ｺﾞｼｯｸUB" panose="020B0900000000000000" pitchFamily="50" charset="-128"/>
            </a:endParaRPr>
          </a:p>
        </p:txBody>
      </p:sp>
      <p:sp>
        <p:nvSpPr>
          <p:cNvPr id="28" name="スライド番号プレースホルダー 2"/>
          <p:cNvSpPr>
            <a:spLocks noGrp="1"/>
          </p:cNvSpPr>
          <p:nvPr>
            <p:ph type="sldNum" sz="quarter" idx="12"/>
          </p:nvPr>
        </p:nvSpPr>
        <p:spPr>
          <a:xfrm>
            <a:off x="6992389" y="6492875"/>
            <a:ext cx="2133600" cy="365125"/>
          </a:xfrm>
        </p:spPr>
        <p:txBody>
          <a:bodyPr/>
          <a:lstStyle/>
          <a:p>
            <a:fld id="{A9848611-8FAA-4BFC-BAAD-33CAF1A3E273}" type="slidenum">
              <a:rPr kumimoji="1" lang="ja-JP" altLang="en-US" sz="1800" smtClean="0">
                <a:solidFill>
                  <a:schemeClr val="tx1"/>
                </a:solidFill>
              </a:rPr>
              <a:t>27</a:t>
            </a:fld>
            <a:endParaRPr kumimoji="1" lang="ja-JP" altLang="en-US" sz="1800" dirty="0">
              <a:solidFill>
                <a:schemeClr val="tx1"/>
              </a:solidFill>
            </a:endParaRPr>
          </a:p>
        </p:txBody>
      </p:sp>
    </p:spTree>
    <p:extLst>
      <p:ext uri="{BB962C8B-B14F-4D97-AF65-F5344CB8AC3E}">
        <p14:creationId xmlns:p14="http://schemas.microsoft.com/office/powerpoint/2010/main" val="35895949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9981" y="5584447"/>
            <a:ext cx="6256766" cy="11617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4349" y="2125563"/>
            <a:ext cx="3960442" cy="31683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Rectangle 11"/>
          <p:cNvSpPr>
            <a:spLocks noChangeArrowheads="1"/>
          </p:cNvSpPr>
          <p:nvPr/>
        </p:nvSpPr>
        <p:spPr bwMode="auto">
          <a:xfrm>
            <a:off x="243707" y="110407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 name="Rectangle 21"/>
          <p:cNvSpPr>
            <a:spLocks noChangeArrowheads="1"/>
          </p:cNvSpPr>
          <p:nvPr/>
        </p:nvSpPr>
        <p:spPr bwMode="auto">
          <a:xfrm>
            <a:off x="0" y="54868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 name="スライド番号プレースホルダー 2"/>
          <p:cNvSpPr>
            <a:spLocks noGrp="1"/>
          </p:cNvSpPr>
          <p:nvPr>
            <p:ph type="sldNum" sz="quarter" idx="12"/>
          </p:nvPr>
        </p:nvSpPr>
        <p:spPr>
          <a:xfrm>
            <a:off x="6998433" y="6492835"/>
            <a:ext cx="2133600" cy="365125"/>
          </a:xfrm>
        </p:spPr>
        <p:txBody>
          <a:bodyPr/>
          <a:lstStyle/>
          <a:p>
            <a:fld id="{A9848611-8FAA-4BFC-BAAD-33CAF1A3E273}" type="slidenum">
              <a:rPr kumimoji="1" lang="ja-JP" altLang="en-US" sz="1800" smtClean="0">
                <a:solidFill>
                  <a:schemeClr val="tx1"/>
                </a:solidFill>
              </a:rPr>
              <a:t>3</a:t>
            </a:fld>
            <a:endParaRPr kumimoji="1" lang="ja-JP" altLang="en-US" sz="1800" dirty="0">
              <a:solidFill>
                <a:schemeClr val="tx1"/>
              </a:solidFill>
            </a:endParaRPr>
          </a:p>
        </p:txBody>
      </p:sp>
      <p:sp>
        <p:nvSpPr>
          <p:cNvPr id="7" name="タイトル 1">
            <a:extLst>
              <a:ext uri="{FF2B5EF4-FFF2-40B4-BE49-F238E27FC236}">
                <a16:creationId xmlns:a16="http://schemas.microsoft.com/office/drawing/2014/main" xmlns="" id="{77D78C8B-7190-4F9F-BF24-FAD4DFE9F181}"/>
              </a:ext>
            </a:extLst>
          </p:cNvPr>
          <p:cNvSpPr txBox="1">
            <a:spLocks/>
          </p:cNvSpPr>
          <p:nvPr/>
        </p:nvSpPr>
        <p:spPr>
          <a:xfrm>
            <a:off x="42039" y="548680"/>
            <a:ext cx="9059922" cy="935314"/>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200" dirty="0" smtClean="0">
                <a:latin typeface="HGP創英角ｺﾞｼｯｸUB" panose="020B0900000000000000" pitchFamily="50" charset="-128"/>
                <a:ea typeface="HGP創英角ｺﾞｼｯｸUB" panose="020B0900000000000000" pitchFamily="50" charset="-128"/>
              </a:rPr>
              <a:t>堺市二次医療圏では、今後、</a:t>
            </a:r>
            <a:r>
              <a:rPr lang="en-US" altLang="ja-JP" sz="2200" dirty="0" smtClean="0">
                <a:latin typeface="HGP創英角ｺﾞｼｯｸUB" panose="020B0900000000000000" pitchFamily="50" charset="-128"/>
                <a:ea typeface="HGP創英角ｺﾞｼｯｸUB" panose="020B0900000000000000" pitchFamily="50" charset="-128"/>
              </a:rPr>
              <a:t>2030</a:t>
            </a:r>
            <a:r>
              <a:rPr lang="ja-JP" altLang="en-US" sz="2200" dirty="0" smtClean="0">
                <a:latin typeface="HGP創英角ｺﾞｼｯｸUB" panose="020B0900000000000000" pitchFamily="50" charset="-128"/>
                <a:ea typeface="HGP創英角ｺﾞｼｯｸUB" panose="020B0900000000000000" pitchFamily="50" charset="-128"/>
              </a:rPr>
              <a:t>年をピークに医療需要（特に、急性期と　回復期）が増加する見込みである</a:t>
            </a:r>
            <a:endParaRPr lang="en-US" altLang="ja-JP" sz="2200" dirty="0">
              <a:latin typeface="HGP創英角ｺﾞｼｯｸUB" panose="020B0900000000000000" pitchFamily="50" charset="-128"/>
              <a:ea typeface="HGP創英角ｺﾞｼｯｸUB" panose="020B0900000000000000" pitchFamily="50" charset="-128"/>
            </a:endParaRPr>
          </a:p>
        </p:txBody>
      </p:sp>
      <p:sp>
        <p:nvSpPr>
          <p:cNvPr id="14" name="角丸四角形 13"/>
          <p:cNvSpPr/>
          <p:nvPr/>
        </p:nvSpPr>
        <p:spPr>
          <a:xfrm>
            <a:off x="4310814" y="1637528"/>
            <a:ext cx="4814162" cy="3807695"/>
          </a:xfrm>
          <a:prstGeom prst="roundRect">
            <a:avLst>
              <a:gd name="adj" fmla="val 8022"/>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3" name="テキスト ボックス 10">
            <a:extLst>
              <a:ext uri="{FF2B5EF4-FFF2-40B4-BE49-F238E27FC236}">
                <a16:creationId xmlns="" xmlns:a16="http://schemas.microsoft.com/office/drawing/2014/main" id="{0EFE806C-CD8B-4E60-9346-194C56764E78}"/>
              </a:ext>
            </a:extLst>
          </p:cNvPr>
          <p:cNvSpPr txBox="1"/>
          <p:nvPr/>
        </p:nvSpPr>
        <p:spPr>
          <a:xfrm>
            <a:off x="358444" y="1817786"/>
            <a:ext cx="3696589"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smtClean="0">
                <a:solidFill>
                  <a:schemeClr val="accent1">
                    <a:lumMod val="75000"/>
                  </a:schemeClr>
                </a:solidFill>
              </a:rPr>
              <a:t>●</a:t>
            </a:r>
            <a:r>
              <a:rPr lang="ja-JP" altLang="en-US" sz="1400" kern="100" dirty="0" smtClean="0">
                <a:ea typeface="ＭＳ Ｐゴシック"/>
                <a:cs typeface="Times New Roman"/>
              </a:rPr>
              <a:t>病床機能ごとの医療需要の見込み</a:t>
            </a:r>
            <a:r>
              <a:rPr lang="ja-JP" altLang="en-US" sz="1400" kern="100" dirty="0">
                <a:ea typeface="ＭＳ Ｐゴシック"/>
                <a:cs typeface="Times New Roman"/>
              </a:rPr>
              <a:t>（</a:t>
            </a:r>
            <a:r>
              <a:rPr lang="ja-JP" altLang="en-US" sz="1400" kern="100" dirty="0" smtClean="0">
                <a:ea typeface="ＭＳ Ｐゴシック"/>
                <a:cs typeface="Times New Roman"/>
              </a:rPr>
              <a:t>総計</a:t>
            </a:r>
            <a:r>
              <a:rPr lang="ja-JP" altLang="en-US" sz="1400" kern="100" dirty="0">
                <a:ea typeface="ＭＳ Ｐゴシック"/>
                <a:cs typeface="Times New Roman"/>
              </a:rPr>
              <a:t>）</a:t>
            </a:r>
            <a:endParaRPr lang="ja-JP" altLang="en-US" sz="1400" dirty="0">
              <a:solidFill>
                <a:schemeClr val="tx1"/>
              </a:solidFill>
            </a:endParaRPr>
          </a:p>
        </p:txBody>
      </p:sp>
      <p:sp>
        <p:nvSpPr>
          <p:cNvPr id="18" name="テキスト ボックス 10">
            <a:extLst>
              <a:ext uri="{FF2B5EF4-FFF2-40B4-BE49-F238E27FC236}">
                <a16:creationId xmlns="" xmlns:a16="http://schemas.microsoft.com/office/drawing/2014/main" id="{0EFE806C-CD8B-4E60-9346-194C56764E78}"/>
              </a:ext>
            </a:extLst>
          </p:cNvPr>
          <p:cNvSpPr txBox="1"/>
          <p:nvPr/>
        </p:nvSpPr>
        <p:spPr>
          <a:xfrm>
            <a:off x="4572000" y="1720795"/>
            <a:ext cx="3696589"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smtClean="0">
                <a:solidFill>
                  <a:schemeClr val="accent1">
                    <a:lumMod val="75000"/>
                  </a:schemeClr>
                </a:solidFill>
              </a:rPr>
              <a:t>●</a:t>
            </a:r>
            <a:r>
              <a:rPr lang="ja-JP" altLang="en-US" sz="1400" kern="100" dirty="0" smtClean="0">
                <a:ea typeface="ＭＳ Ｐゴシック"/>
                <a:cs typeface="Times New Roman"/>
              </a:rPr>
              <a:t>基準病床数の見込み</a:t>
            </a:r>
            <a:endParaRPr lang="ja-JP" altLang="en-US" sz="1400" dirty="0">
              <a:solidFill>
                <a:schemeClr val="tx1"/>
              </a:solidFill>
            </a:endParaRPr>
          </a:p>
        </p:txBody>
      </p:sp>
      <p:sp>
        <p:nvSpPr>
          <p:cNvPr id="21" name="Oval 64">
            <a:hlinkClick r:id="rId5" action="ppaction://hlinksldjump"/>
            <a:extLst>
              <a:ext uri="{FF2B5EF4-FFF2-40B4-BE49-F238E27FC236}">
                <a16:creationId xmlns:a16="http://schemas.microsoft.com/office/drawing/2014/main" xmlns="" id="{2865890E-81EE-482A-8BAC-0CEA60EEBBA9}"/>
              </a:ext>
            </a:extLst>
          </p:cNvPr>
          <p:cNvSpPr>
            <a:spLocks noChangeAspect="1"/>
          </p:cNvSpPr>
          <p:nvPr/>
        </p:nvSpPr>
        <p:spPr>
          <a:xfrm>
            <a:off x="97083" y="61194"/>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22" name="タイトル 1">
            <a:extLst>
              <a:ext uri="{FF2B5EF4-FFF2-40B4-BE49-F238E27FC236}">
                <a16:creationId xmlns:a16="http://schemas.microsoft.com/office/drawing/2014/main" xmlns="" id="{30BE5A27-A407-4A14-A9BE-5866682C3C6B}"/>
              </a:ext>
            </a:extLst>
          </p:cNvPr>
          <p:cNvSpPr txBox="1">
            <a:spLocks/>
          </p:cNvSpPr>
          <p:nvPr/>
        </p:nvSpPr>
        <p:spPr>
          <a:xfrm>
            <a:off x="134349" y="61194"/>
            <a:ext cx="8352928"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a:solidFill>
                  <a:schemeClr val="bg1"/>
                </a:solidFill>
                <a:latin typeface="HGP創英角ｺﾞｼｯｸUB" panose="020B0900000000000000" pitchFamily="50" charset="-128"/>
                <a:ea typeface="HGP創英角ｺﾞｼｯｸUB" panose="020B0900000000000000" pitchFamily="50" charset="-128"/>
              </a:rPr>
              <a:t>1</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堺市二次</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医療圏の</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概要 </a:t>
            </a:r>
            <a:r>
              <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(1)</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今後の医療需要の見込み</a:t>
            </a:r>
          </a:p>
        </p:txBody>
      </p:sp>
      <p:sp>
        <p:nvSpPr>
          <p:cNvPr id="17" name="テキスト ボックス 10">
            <a:extLst>
              <a:ext uri="{FF2B5EF4-FFF2-40B4-BE49-F238E27FC236}">
                <a16:creationId xmlns:a16="http://schemas.microsoft.com/office/drawing/2014/main" xmlns="" id="{8957656B-6DE6-44E0-85D6-7CF39E5B6647}"/>
              </a:ext>
            </a:extLst>
          </p:cNvPr>
          <p:cNvSpPr txBox="1"/>
          <p:nvPr/>
        </p:nvSpPr>
        <p:spPr>
          <a:xfrm>
            <a:off x="6916747" y="6165302"/>
            <a:ext cx="2185214" cy="461665"/>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p>
            <a:pPr algn="just">
              <a:spcAft>
                <a:spcPts val="0"/>
              </a:spcAft>
            </a:pPr>
            <a:r>
              <a:rPr lang="ja-JP" altLang="en-US" sz="1200" kern="100" dirty="0">
                <a:latin typeface="Meiryo UI" panose="020B0604030504040204" pitchFamily="50" charset="-128"/>
                <a:ea typeface="Meiryo UI" panose="020B0604030504040204" pitchFamily="50" charset="-128"/>
                <a:cs typeface="Times New Roman"/>
              </a:rPr>
              <a:t>参照</a:t>
            </a:r>
            <a:r>
              <a:rPr lang="ja-JP" altLang="en-US" sz="1200" kern="100" dirty="0" smtClean="0">
                <a:effectLst/>
                <a:latin typeface="Meiryo UI" panose="020B0604030504040204" pitchFamily="50" charset="-128"/>
                <a:ea typeface="Meiryo UI" panose="020B0604030504040204" pitchFamily="50" charset="-128"/>
                <a:cs typeface="Times New Roman"/>
              </a:rPr>
              <a:t>：第７次大阪府医療計画</a:t>
            </a:r>
            <a:endParaRPr lang="en-US" altLang="ja-JP" sz="1200" kern="100" dirty="0" smtClean="0">
              <a:effectLst/>
              <a:latin typeface="Meiryo UI" panose="020B0604030504040204" pitchFamily="50" charset="-128"/>
              <a:ea typeface="Meiryo UI" panose="020B0604030504040204" pitchFamily="50" charset="-128"/>
              <a:cs typeface="Times New Roman"/>
            </a:endParaRPr>
          </a:p>
          <a:p>
            <a:pPr algn="just">
              <a:spcAft>
                <a:spcPts val="0"/>
              </a:spcAft>
            </a:pPr>
            <a:r>
              <a:rPr lang="ja-JP" altLang="en-US" sz="1200" kern="100" dirty="0">
                <a:latin typeface="Meiryo UI" panose="020B0604030504040204" pitchFamily="50" charset="-128"/>
                <a:ea typeface="Meiryo UI" panose="020B0604030504040204" pitchFamily="50" charset="-128"/>
                <a:cs typeface="Times New Roman"/>
              </a:rPr>
              <a:t>　</a:t>
            </a:r>
            <a:r>
              <a:rPr lang="ja-JP" altLang="en-US" sz="1200" kern="100" dirty="0" smtClean="0">
                <a:latin typeface="Meiryo UI" panose="020B0604030504040204" pitchFamily="50" charset="-128"/>
                <a:ea typeface="Meiryo UI" panose="020B0604030504040204" pitchFamily="50" charset="-128"/>
                <a:cs typeface="Times New Roman"/>
              </a:rPr>
              <a:t>　　　</a:t>
            </a:r>
            <a:r>
              <a:rPr lang="ja-JP" altLang="en-US" sz="1200" kern="100" dirty="0" smtClean="0">
                <a:effectLst/>
                <a:latin typeface="Meiryo UI" panose="020B0604030504040204" pitchFamily="50" charset="-128"/>
                <a:ea typeface="Meiryo UI" panose="020B0604030504040204" pitchFamily="50" charset="-128"/>
                <a:cs typeface="Times New Roman"/>
              </a:rPr>
              <a:t>一部改編</a:t>
            </a:r>
            <a:endParaRPr lang="ja-JP" sz="1200" kern="100" dirty="0">
              <a:effectLst/>
              <a:latin typeface="Meiryo UI" panose="020B0604030504040204" pitchFamily="50" charset="-128"/>
              <a:ea typeface="Meiryo UI" panose="020B0604030504040204" pitchFamily="50" charset="-128"/>
              <a:cs typeface="Times New Roman"/>
            </a:endParaRPr>
          </a:p>
        </p:txBody>
      </p:sp>
      <p:sp>
        <p:nvSpPr>
          <p:cNvPr id="19" name="テキスト ボックス 10">
            <a:extLst>
              <a:ext uri="{FF2B5EF4-FFF2-40B4-BE49-F238E27FC236}">
                <a16:creationId xmlns="" xmlns:a16="http://schemas.microsoft.com/office/drawing/2014/main" id="{0EFE806C-CD8B-4E60-9346-194C56764E78}"/>
              </a:ext>
            </a:extLst>
          </p:cNvPr>
          <p:cNvSpPr txBox="1"/>
          <p:nvPr/>
        </p:nvSpPr>
        <p:spPr>
          <a:xfrm>
            <a:off x="5292080" y="4906246"/>
            <a:ext cx="3696589" cy="523220"/>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smtClean="0">
                <a:solidFill>
                  <a:schemeClr val="tx1"/>
                </a:solidFill>
              </a:rPr>
              <a:t>基準病床数の将来見込みでは、</a:t>
            </a:r>
            <a:r>
              <a:rPr lang="en-US" altLang="ja-JP" sz="1400" dirty="0" smtClean="0">
                <a:solidFill>
                  <a:schemeClr val="tx1"/>
                </a:solidFill>
              </a:rPr>
              <a:t>2030</a:t>
            </a:r>
            <a:r>
              <a:rPr lang="ja-JP" altLang="en-US" sz="1400" dirty="0" smtClean="0">
                <a:solidFill>
                  <a:schemeClr val="tx1"/>
                </a:solidFill>
              </a:rPr>
              <a:t>年に</a:t>
            </a:r>
            <a:endParaRPr lang="en-US" altLang="ja-JP" sz="1400" dirty="0" smtClean="0">
              <a:solidFill>
                <a:schemeClr val="tx1"/>
              </a:solidFill>
            </a:endParaRPr>
          </a:p>
          <a:p>
            <a:r>
              <a:rPr lang="ja-JP" altLang="en-US" sz="1400" dirty="0">
                <a:solidFill>
                  <a:schemeClr val="tx1"/>
                </a:solidFill>
              </a:rPr>
              <a:t>　</a:t>
            </a:r>
            <a:r>
              <a:rPr lang="ja-JP" altLang="en-US" sz="1400" dirty="0" smtClean="0">
                <a:solidFill>
                  <a:schemeClr val="tx1"/>
                </a:solidFill>
              </a:rPr>
              <a:t>おいても、既存病床数に達しない見込み。</a:t>
            </a:r>
            <a:endParaRPr lang="ja-JP" altLang="en-US" sz="1400" dirty="0">
              <a:solidFill>
                <a:schemeClr val="tx1"/>
              </a:solidFill>
            </a:endParaRPr>
          </a:p>
        </p:txBody>
      </p:sp>
      <p:sp>
        <p:nvSpPr>
          <p:cNvPr id="20" name="二等辺三角形 19"/>
          <p:cNvSpPr/>
          <p:nvPr/>
        </p:nvSpPr>
        <p:spPr>
          <a:xfrm rot="5400000">
            <a:off x="5001205" y="5057944"/>
            <a:ext cx="516470" cy="213077"/>
          </a:xfrm>
          <a:prstGeom prst="triangle">
            <a:avLst/>
          </a:prstGeom>
          <a:solidFill>
            <a:schemeClr val="accent1">
              <a:lumMod val="75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pic>
        <p:nvPicPr>
          <p:cNvPr id="1028"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108016" y="2144478"/>
            <a:ext cx="3589762" cy="27937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3" name="正方形/長方形 22"/>
          <p:cNvSpPr/>
          <p:nvPr/>
        </p:nvSpPr>
        <p:spPr>
          <a:xfrm>
            <a:off x="6249895" y="2668890"/>
            <a:ext cx="468000" cy="1908000"/>
          </a:xfrm>
          <a:prstGeom prst="rect">
            <a:avLst/>
          </a:prstGeom>
          <a:solidFill>
            <a:schemeClr val="tx2">
              <a:lumMod val="20000"/>
              <a:lumOff val="8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cxnSp>
        <p:nvCxnSpPr>
          <p:cNvPr id="24" name="直線コネクタ 23"/>
          <p:cNvCxnSpPr/>
          <p:nvPr/>
        </p:nvCxnSpPr>
        <p:spPr>
          <a:xfrm flipV="1">
            <a:off x="5676013" y="2948100"/>
            <a:ext cx="2448000" cy="0"/>
          </a:xfrm>
          <a:prstGeom prst="line">
            <a:avLst/>
          </a:prstGeom>
          <a:ln w="28575">
            <a:solidFill>
              <a:srgbClr val="0070C0"/>
            </a:solidFill>
            <a:prstDash val="solid"/>
          </a:ln>
        </p:spPr>
        <p:style>
          <a:lnRef idx="1">
            <a:schemeClr val="accent2"/>
          </a:lnRef>
          <a:fillRef idx="0">
            <a:schemeClr val="accent2"/>
          </a:fillRef>
          <a:effectRef idx="0">
            <a:schemeClr val="accent2"/>
          </a:effectRef>
          <a:fontRef idx="minor">
            <a:schemeClr val="tx1"/>
          </a:fontRef>
        </p:style>
      </p:cxnSp>
      <p:sp>
        <p:nvSpPr>
          <p:cNvPr id="25" name="テキスト ボックス 14"/>
          <p:cNvSpPr txBox="1"/>
          <p:nvPr/>
        </p:nvSpPr>
        <p:spPr>
          <a:xfrm>
            <a:off x="5937951" y="3954766"/>
            <a:ext cx="1179810" cy="4591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none" rtlCol="0" anchor="ctr">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en-US" altLang="ja-JP" sz="1100">
                <a:latin typeface="+mn-lt"/>
                <a:ea typeface="+mn-ea"/>
              </a:rPr>
              <a:t>7</a:t>
            </a:r>
            <a:r>
              <a:rPr kumimoji="1" lang="ja-JP" altLang="en-US" sz="1100">
                <a:latin typeface="+mn-ea"/>
                <a:ea typeface="+mn-ea"/>
              </a:rPr>
              <a:t>次計画期間</a:t>
            </a:r>
            <a:endParaRPr kumimoji="1" lang="en-US" altLang="ja-JP" sz="1100">
              <a:latin typeface="+mn-ea"/>
              <a:ea typeface="+mn-ea"/>
            </a:endParaRPr>
          </a:p>
          <a:p>
            <a:pPr algn="ctr"/>
            <a:r>
              <a:rPr kumimoji="1" lang="ja-JP" altLang="en-US" sz="1100">
                <a:latin typeface="+mn-ea"/>
                <a:ea typeface="+mn-ea"/>
              </a:rPr>
              <a:t>（</a:t>
            </a:r>
            <a:r>
              <a:rPr kumimoji="1" lang="en-US" altLang="ja-JP" sz="1100">
                <a:latin typeface="+mn-lt"/>
                <a:ea typeface="+mn-ea"/>
              </a:rPr>
              <a:t>2018</a:t>
            </a:r>
            <a:r>
              <a:rPr kumimoji="1" lang="ja-JP" altLang="en-US" sz="1100">
                <a:latin typeface="+mn-ea"/>
                <a:ea typeface="+mn-ea"/>
              </a:rPr>
              <a:t>～</a:t>
            </a:r>
            <a:r>
              <a:rPr kumimoji="1" lang="en-US" altLang="ja-JP" sz="1100">
                <a:latin typeface="+mn-lt"/>
                <a:ea typeface="+mn-ea"/>
              </a:rPr>
              <a:t>2023</a:t>
            </a:r>
            <a:r>
              <a:rPr kumimoji="1" lang="ja-JP" altLang="en-US" sz="1100">
                <a:latin typeface="+mn-ea"/>
                <a:ea typeface="+mn-ea"/>
              </a:rPr>
              <a:t>年）</a:t>
            </a:r>
            <a:endParaRPr kumimoji="1" lang="en-US" altLang="ja-JP" sz="1100">
              <a:latin typeface="+mn-ea"/>
              <a:ea typeface="+mn-ea"/>
            </a:endParaRPr>
          </a:p>
        </p:txBody>
      </p:sp>
      <p:sp>
        <p:nvSpPr>
          <p:cNvPr id="26" name="テキスト ボックス 12"/>
          <p:cNvSpPr txBox="1"/>
          <p:nvPr/>
        </p:nvSpPr>
        <p:spPr>
          <a:xfrm>
            <a:off x="6804726" y="2662780"/>
            <a:ext cx="1547155" cy="275717"/>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kumimoji="1" lang="ja-JP" altLang="en-US" sz="1100" dirty="0"/>
              <a:t>既存病床数</a:t>
            </a:r>
            <a:r>
              <a:rPr kumimoji="1" lang="en-US" altLang="ja-JP" sz="1100" dirty="0"/>
              <a:t>(2017.6.30)</a:t>
            </a:r>
            <a:endParaRPr kumimoji="1" lang="ja-JP" altLang="en-US" sz="1100" dirty="0"/>
          </a:p>
        </p:txBody>
      </p:sp>
      <p:sp>
        <p:nvSpPr>
          <p:cNvPr id="27" name="テキスト ボックス 1"/>
          <p:cNvSpPr txBox="1"/>
          <p:nvPr/>
        </p:nvSpPr>
        <p:spPr>
          <a:xfrm>
            <a:off x="6933091" y="3534884"/>
            <a:ext cx="1313172" cy="275738"/>
          </a:xfrm>
          <a:prstGeom prst="rect">
            <a:avLst/>
          </a:prstGeom>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100" dirty="0"/>
              <a:t>基準病床数推計値</a:t>
            </a:r>
          </a:p>
        </p:txBody>
      </p:sp>
    </p:spTree>
    <p:extLst>
      <p:ext uri="{BB962C8B-B14F-4D97-AF65-F5344CB8AC3E}">
        <p14:creationId xmlns:p14="http://schemas.microsoft.com/office/powerpoint/2010/main" val="26582617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99635" y="3861048"/>
            <a:ext cx="1638043" cy="198348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5697" y="1916677"/>
            <a:ext cx="7213938" cy="44081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Rectangle 11"/>
          <p:cNvSpPr>
            <a:spLocks noChangeArrowheads="1"/>
          </p:cNvSpPr>
          <p:nvPr/>
        </p:nvSpPr>
        <p:spPr bwMode="auto">
          <a:xfrm>
            <a:off x="243707" y="110407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 name="Rectangle 21"/>
          <p:cNvSpPr>
            <a:spLocks noChangeArrowheads="1"/>
          </p:cNvSpPr>
          <p:nvPr/>
        </p:nvSpPr>
        <p:spPr bwMode="auto">
          <a:xfrm>
            <a:off x="0" y="54868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 name="スライド番号プレースホルダー 2"/>
          <p:cNvSpPr>
            <a:spLocks noGrp="1"/>
          </p:cNvSpPr>
          <p:nvPr>
            <p:ph type="sldNum" sz="quarter" idx="12"/>
          </p:nvPr>
        </p:nvSpPr>
        <p:spPr>
          <a:xfrm>
            <a:off x="7023405" y="6460955"/>
            <a:ext cx="2133600" cy="365125"/>
          </a:xfrm>
        </p:spPr>
        <p:txBody>
          <a:bodyPr/>
          <a:lstStyle/>
          <a:p>
            <a:fld id="{A9848611-8FAA-4BFC-BAAD-33CAF1A3E273}" type="slidenum">
              <a:rPr kumimoji="1" lang="ja-JP" altLang="en-US" sz="1800" smtClean="0">
                <a:solidFill>
                  <a:schemeClr val="tx1"/>
                </a:solidFill>
              </a:rPr>
              <a:t>4</a:t>
            </a:fld>
            <a:endParaRPr kumimoji="1" lang="ja-JP" altLang="en-US" sz="1800" dirty="0">
              <a:solidFill>
                <a:schemeClr val="tx1"/>
              </a:solidFill>
            </a:endParaRPr>
          </a:p>
        </p:txBody>
      </p:sp>
      <p:sp>
        <p:nvSpPr>
          <p:cNvPr id="7" name="タイトル 1">
            <a:extLst>
              <a:ext uri="{FF2B5EF4-FFF2-40B4-BE49-F238E27FC236}">
                <a16:creationId xmlns:a16="http://schemas.microsoft.com/office/drawing/2014/main" xmlns="" id="{77D78C8B-7190-4F9F-BF24-FAD4DFE9F181}"/>
              </a:ext>
            </a:extLst>
          </p:cNvPr>
          <p:cNvSpPr txBox="1">
            <a:spLocks/>
          </p:cNvSpPr>
          <p:nvPr/>
        </p:nvSpPr>
        <p:spPr>
          <a:xfrm>
            <a:off x="97083" y="636420"/>
            <a:ext cx="9059922" cy="935314"/>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200" dirty="0" smtClean="0">
                <a:latin typeface="HGP創英角ｺﾞｼｯｸUB" panose="020B0900000000000000" pitchFamily="50" charset="-128"/>
                <a:ea typeface="HGP創英角ｺﾞｼｯｸUB" panose="020B0900000000000000" pitchFamily="50" charset="-128"/>
              </a:rPr>
              <a:t>堺市二次医療圏では</a:t>
            </a:r>
            <a:r>
              <a:rPr lang="ja-JP" altLang="en-US" sz="2200" dirty="0">
                <a:latin typeface="HGP創英角ｺﾞｼｯｸUB" panose="020B0900000000000000" pitchFamily="50" charset="-128"/>
                <a:ea typeface="HGP創英角ｺﾞｼｯｸUB" panose="020B0900000000000000" pitchFamily="50" charset="-128"/>
              </a:rPr>
              <a:t>、</a:t>
            </a:r>
            <a:r>
              <a:rPr lang="ja-JP" altLang="en-US" sz="2200" dirty="0" smtClean="0">
                <a:latin typeface="HGP創英角ｺﾞｼｯｸUB" panose="020B0900000000000000" pitchFamily="50" charset="-128"/>
                <a:ea typeface="HGP創英角ｺﾞｼｯｸUB" panose="020B0900000000000000" pitchFamily="50" charset="-128"/>
              </a:rPr>
              <a:t>新公立病院改革プラン補足調査対象病院が１病院、公的医療機関等</a:t>
            </a:r>
            <a:r>
              <a:rPr lang="en-US" altLang="ja-JP" sz="2200" dirty="0" smtClean="0">
                <a:latin typeface="HGP創英角ｺﾞｼｯｸUB" panose="020B0900000000000000" pitchFamily="50" charset="-128"/>
                <a:ea typeface="HGP創英角ｺﾞｼｯｸUB" panose="020B0900000000000000" pitchFamily="50" charset="-128"/>
              </a:rPr>
              <a:t>2025</a:t>
            </a:r>
            <a:r>
              <a:rPr lang="ja-JP" altLang="en-US" sz="2200" dirty="0" smtClean="0">
                <a:latin typeface="HGP創英角ｺﾞｼｯｸUB" panose="020B0900000000000000" pitchFamily="50" charset="-128"/>
                <a:ea typeface="HGP創英角ｺﾞｼｯｸUB" panose="020B0900000000000000" pitchFamily="50" charset="-128"/>
              </a:rPr>
              <a:t>プラン対象病院が５病院</a:t>
            </a:r>
            <a:r>
              <a:rPr lang="ja-JP" altLang="en-US" sz="2200" dirty="0">
                <a:latin typeface="HGP創英角ｺﾞｼｯｸUB" panose="020B0900000000000000" pitchFamily="50" charset="-128"/>
                <a:ea typeface="HGP創英角ｺﾞｼｯｸUB" panose="020B0900000000000000" pitchFamily="50" charset="-128"/>
              </a:rPr>
              <a:t>である</a:t>
            </a:r>
            <a:endParaRPr lang="en-US" altLang="ja-JP" sz="2200" dirty="0">
              <a:latin typeface="HGP創英角ｺﾞｼｯｸUB" panose="020B0900000000000000" pitchFamily="50" charset="-128"/>
              <a:ea typeface="HGP創英角ｺﾞｼｯｸUB" panose="020B0900000000000000" pitchFamily="50" charset="-128"/>
            </a:endParaRPr>
          </a:p>
        </p:txBody>
      </p:sp>
      <p:sp>
        <p:nvSpPr>
          <p:cNvPr id="9" name="Oval 64">
            <a:hlinkClick r:id="rId5" action="ppaction://hlinksldjump"/>
            <a:extLst>
              <a:ext uri="{FF2B5EF4-FFF2-40B4-BE49-F238E27FC236}">
                <a16:creationId xmlns:a16="http://schemas.microsoft.com/office/drawing/2014/main" xmlns="" id="{2865890E-81EE-482A-8BAC-0CEA60EEBBA9}"/>
              </a:ext>
            </a:extLst>
          </p:cNvPr>
          <p:cNvSpPr>
            <a:spLocks noChangeAspect="1"/>
          </p:cNvSpPr>
          <p:nvPr/>
        </p:nvSpPr>
        <p:spPr>
          <a:xfrm>
            <a:off x="97083" y="61194"/>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10" name="タイトル 1">
            <a:extLst>
              <a:ext uri="{FF2B5EF4-FFF2-40B4-BE49-F238E27FC236}">
                <a16:creationId xmlns:a16="http://schemas.microsoft.com/office/drawing/2014/main" xmlns="" id="{30BE5A27-A407-4A14-A9BE-5866682C3C6B}"/>
              </a:ext>
            </a:extLst>
          </p:cNvPr>
          <p:cNvSpPr txBox="1">
            <a:spLocks/>
          </p:cNvSpPr>
          <p:nvPr/>
        </p:nvSpPr>
        <p:spPr>
          <a:xfrm>
            <a:off x="113674" y="61194"/>
            <a:ext cx="8352928"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a:solidFill>
                  <a:schemeClr val="bg1"/>
                </a:solidFill>
                <a:latin typeface="HGP創英角ｺﾞｼｯｸUB" panose="020B0900000000000000" pitchFamily="50" charset="-128"/>
                <a:ea typeface="HGP創英角ｺﾞｼｯｸUB" panose="020B0900000000000000" pitchFamily="50" charset="-128"/>
              </a:rPr>
              <a:t>1</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堺市二次</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医療圏の</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概要</a:t>
            </a:r>
            <a:r>
              <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(2)</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医療</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体制の概要①</a:t>
            </a:r>
            <a:endPar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p:txBody>
      </p:sp>
      <p:sp>
        <p:nvSpPr>
          <p:cNvPr id="11" name="テキスト ボックス 10">
            <a:extLst>
              <a:ext uri="{FF2B5EF4-FFF2-40B4-BE49-F238E27FC236}">
                <a16:creationId xmlns="" xmlns:a16="http://schemas.microsoft.com/office/drawing/2014/main" id="{0EFE806C-CD8B-4E60-9346-194C56764E78}"/>
              </a:ext>
            </a:extLst>
          </p:cNvPr>
          <p:cNvSpPr txBox="1"/>
          <p:nvPr/>
        </p:nvSpPr>
        <p:spPr>
          <a:xfrm>
            <a:off x="97083" y="1648319"/>
            <a:ext cx="3696589"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smtClean="0">
                <a:solidFill>
                  <a:schemeClr val="tx1"/>
                </a:solidFill>
              </a:rPr>
              <a:t>●主な医療施設の状況</a:t>
            </a:r>
            <a:endParaRPr lang="ja-JP" altLang="en-US" sz="1400" dirty="0">
              <a:solidFill>
                <a:schemeClr val="tx1"/>
              </a:solidFill>
            </a:endParaRPr>
          </a:p>
        </p:txBody>
      </p:sp>
      <p:sp>
        <p:nvSpPr>
          <p:cNvPr id="12" name="テキスト ボックス 10">
            <a:extLst>
              <a:ext uri="{FF2B5EF4-FFF2-40B4-BE49-F238E27FC236}">
                <a16:creationId xmlns:a16="http://schemas.microsoft.com/office/drawing/2014/main" xmlns="" id="{8957656B-6DE6-44E0-85D6-7CF39E5B6647}"/>
              </a:ext>
            </a:extLst>
          </p:cNvPr>
          <p:cNvSpPr txBox="1"/>
          <p:nvPr/>
        </p:nvSpPr>
        <p:spPr>
          <a:xfrm>
            <a:off x="5796136" y="6451994"/>
            <a:ext cx="3168352"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ja-JP" altLang="en-US" sz="1200" kern="100" dirty="0">
                <a:latin typeface="Meiryo UI" panose="020B0604030504040204" pitchFamily="50" charset="-128"/>
                <a:ea typeface="Meiryo UI" panose="020B0604030504040204" pitchFamily="50" charset="-128"/>
                <a:cs typeface="Times New Roman"/>
              </a:rPr>
              <a:t>参照</a:t>
            </a:r>
            <a:r>
              <a:rPr lang="ja-JP" altLang="en-US" sz="1200" kern="100" dirty="0" smtClean="0">
                <a:effectLst/>
                <a:latin typeface="Meiryo UI" panose="020B0604030504040204" pitchFamily="50" charset="-128"/>
                <a:ea typeface="Meiryo UI" panose="020B0604030504040204" pitchFamily="50" charset="-128"/>
                <a:cs typeface="Times New Roman"/>
              </a:rPr>
              <a:t>：第７次大阪府医療計画一部改編</a:t>
            </a:r>
            <a:endParaRPr lang="ja-JP" sz="1200" kern="100" dirty="0">
              <a:effectLst/>
              <a:latin typeface="Meiryo UI" panose="020B0604030504040204" pitchFamily="50" charset="-128"/>
              <a:ea typeface="Meiryo UI" panose="020B0604030504040204" pitchFamily="50" charset="-128"/>
              <a:cs typeface="Times New Roman"/>
            </a:endParaRPr>
          </a:p>
        </p:txBody>
      </p:sp>
      <p:sp>
        <p:nvSpPr>
          <p:cNvPr id="4" name="正方形/長方形 3"/>
          <p:cNvSpPr/>
          <p:nvPr/>
        </p:nvSpPr>
        <p:spPr>
          <a:xfrm>
            <a:off x="3058689" y="1916676"/>
            <a:ext cx="854944" cy="4032603"/>
          </a:xfrm>
          <a:prstGeom prst="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8659037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1"/>
          <p:cNvSpPr>
            <a:spLocks noChangeArrowheads="1"/>
          </p:cNvSpPr>
          <p:nvPr/>
        </p:nvSpPr>
        <p:spPr bwMode="auto">
          <a:xfrm>
            <a:off x="243707" y="110407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 name="Rectangle 21"/>
          <p:cNvSpPr>
            <a:spLocks noChangeArrowheads="1"/>
          </p:cNvSpPr>
          <p:nvPr/>
        </p:nvSpPr>
        <p:spPr bwMode="auto">
          <a:xfrm>
            <a:off x="0" y="54868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 name="スライド番号プレースホルダー 2"/>
          <p:cNvSpPr>
            <a:spLocks noGrp="1"/>
          </p:cNvSpPr>
          <p:nvPr>
            <p:ph type="sldNum" sz="quarter" idx="12"/>
          </p:nvPr>
        </p:nvSpPr>
        <p:spPr>
          <a:xfrm>
            <a:off x="7010400" y="6492875"/>
            <a:ext cx="2133600" cy="365125"/>
          </a:xfrm>
        </p:spPr>
        <p:txBody>
          <a:bodyPr/>
          <a:lstStyle/>
          <a:p>
            <a:fld id="{A9848611-8FAA-4BFC-BAAD-33CAF1A3E273}" type="slidenum">
              <a:rPr kumimoji="1" lang="ja-JP" altLang="en-US" sz="1800" smtClean="0">
                <a:solidFill>
                  <a:schemeClr val="tx1"/>
                </a:solidFill>
              </a:rPr>
              <a:t>5</a:t>
            </a:fld>
            <a:endParaRPr kumimoji="1" lang="ja-JP" altLang="en-US" sz="1800" dirty="0">
              <a:solidFill>
                <a:schemeClr val="tx1"/>
              </a:solidFill>
            </a:endParaRPr>
          </a:p>
        </p:txBody>
      </p:sp>
      <p:sp>
        <p:nvSpPr>
          <p:cNvPr id="7" name="タイトル 1">
            <a:extLst>
              <a:ext uri="{FF2B5EF4-FFF2-40B4-BE49-F238E27FC236}">
                <a16:creationId xmlns:a16="http://schemas.microsoft.com/office/drawing/2014/main" xmlns="" id="{77D78C8B-7190-4F9F-BF24-FAD4DFE9F181}"/>
              </a:ext>
            </a:extLst>
          </p:cNvPr>
          <p:cNvSpPr txBox="1">
            <a:spLocks/>
          </p:cNvSpPr>
          <p:nvPr/>
        </p:nvSpPr>
        <p:spPr>
          <a:xfrm>
            <a:off x="97083" y="463258"/>
            <a:ext cx="9059922" cy="935314"/>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200" dirty="0" smtClean="0">
                <a:latin typeface="HGP創英角ｺﾞｼｯｸUB" panose="020B0900000000000000" pitchFamily="50" charset="-128"/>
                <a:ea typeface="HGP創英角ｺﾞｼｯｸUB" panose="020B0900000000000000" pitchFamily="50" charset="-128"/>
              </a:rPr>
              <a:t>過去</a:t>
            </a:r>
            <a:r>
              <a:rPr lang="en-US" altLang="ja-JP" sz="2200" dirty="0" smtClean="0">
                <a:latin typeface="HGP創英角ｺﾞｼｯｸUB" panose="020B0900000000000000" pitchFamily="50" charset="-128"/>
                <a:ea typeface="HGP創英角ｺﾞｼｯｸUB" panose="020B0900000000000000" pitchFamily="50" charset="-128"/>
              </a:rPr>
              <a:t>3</a:t>
            </a:r>
            <a:r>
              <a:rPr lang="ja-JP" altLang="en-US" sz="2200" dirty="0" smtClean="0">
                <a:latin typeface="HGP創英角ｺﾞｼｯｸUB" panose="020B0900000000000000" pitchFamily="50" charset="-128"/>
                <a:ea typeface="HGP創英角ｺﾞｼｯｸUB" panose="020B0900000000000000" pitchFamily="50" charset="-128"/>
              </a:rPr>
              <a:t>か年に堺市二次医療圏では、病床稼働率は府平均より高い傾向で</a:t>
            </a:r>
            <a:endParaRPr lang="en-US" altLang="ja-JP" sz="2200" dirty="0" smtClean="0">
              <a:latin typeface="HGP創英角ｺﾞｼｯｸUB" panose="020B0900000000000000" pitchFamily="50" charset="-128"/>
              <a:ea typeface="HGP創英角ｺﾞｼｯｸUB" panose="020B0900000000000000" pitchFamily="50" charset="-128"/>
            </a:endParaRPr>
          </a:p>
          <a:p>
            <a:pPr algn="l"/>
            <a:r>
              <a:rPr lang="ja-JP" altLang="en-US" sz="2200" dirty="0" smtClean="0">
                <a:latin typeface="HGP創英角ｺﾞｼｯｸUB" panose="020B0900000000000000" pitchFamily="50" charset="-128"/>
                <a:ea typeface="HGP創英角ｺﾞｼｯｸUB" panose="020B0900000000000000" pitchFamily="50" charset="-128"/>
              </a:rPr>
              <a:t>推移している</a:t>
            </a:r>
            <a:endParaRPr lang="en-US" altLang="ja-JP" sz="2200" dirty="0">
              <a:latin typeface="HGP創英角ｺﾞｼｯｸUB" panose="020B0900000000000000" pitchFamily="50" charset="-128"/>
              <a:ea typeface="HGP創英角ｺﾞｼｯｸUB" panose="020B0900000000000000" pitchFamily="50" charset="-128"/>
            </a:endParaRPr>
          </a:p>
        </p:txBody>
      </p:sp>
      <p:sp>
        <p:nvSpPr>
          <p:cNvPr id="14" name="角丸四角形 13"/>
          <p:cNvSpPr/>
          <p:nvPr/>
        </p:nvSpPr>
        <p:spPr>
          <a:xfrm>
            <a:off x="151232" y="1472691"/>
            <a:ext cx="7254877" cy="414046"/>
          </a:xfrm>
          <a:prstGeom prst="roundRect">
            <a:avLst/>
          </a:prstGeom>
          <a:noFill/>
          <a:ln>
            <a:noFill/>
          </a:ln>
        </p:spPr>
        <p:style>
          <a:lnRef idx="2">
            <a:schemeClr val="accent1"/>
          </a:lnRef>
          <a:fillRef idx="1">
            <a:schemeClr val="lt1"/>
          </a:fillRef>
          <a:effectRef idx="0">
            <a:schemeClr val="accent1"/>
          </a:effectRef>
          <a:fontRef idx="minor">
            <a:schemeClr val="dk1"/>
          </a:fontRef>
        </p:style>
        <p:txBody>
          <a:bodyPr rtlCol="0" anchor="t"/>
          <a:lstStyle/>
          <a:p>
            <a:r>
              <a:rPr lang="ja-JP" altLang="en-US" sz="2000" dirty="0" smtClean="0">
                <a:latin typeface="HGP創英角ｺﾞｼｯｸUB" panose="020B0900000000000000" pitchFamily="50" charset="-128"/>
                <a:ea typeface="HGP創英角ｺﾞｼｯｸUB" panose="020B0900000000000000" pitchFamily="50" charset="-128"/>
              </a:rPr>
              <a:t>１　病床の運用</a:t>
            </a:r>
            <a:r>
              <a:rPr kumimoji="1" lang="ja-JP" altLang="en-US" sz="2000" dirty="0" smtClean="0">
                <a:latin typeface="HGP創英角ｺﾞｼｯｸUB" panose="020B0900000000000000" pitchFamily="50" charset="-128"/>
                <a:ea typeface="HGP創英角ｺﾞｼｯｸUB" panose="020B0900000000000000" pitchFamily="50" charset="-128"/>
              </a:rPr>
              <a:t>状況</a:t>
            </a:r>
            <a:endParaRPr kumimoji="1" lang="en-US" altLang="ja-JP" sz="2000" dirty="0" smtClean="0">
              <a:latin typeface="HGP創英角ｺﾞｼｯｸUB" panose="020B0900000000000000" pitchFamily="50" charset="-128"/>
              <a:ea typeface="HGP創英角ｺﾞｼｯｸUB" panose="020B0900000000000000" pitchFamily="50" charset="-128"/>
            </a:endParaRPr>
          </a:p>
        </p:txBody>
      </p:sp>
      <p:sp>
        <p:nvSpPr>
          <p:cNvPr id="9" name="テキスト ボックス 3"/>
          <p:cNvSpPr txBox="1">
            <a:spLocks noChangeArrowheads="1"/>
          </p:cNvSpPr>
          <p:nvPr/>
        </p:nvSpPr>
        <p:spPr bwMode="auto">
          <a:xfrm>
            <a:off x="97083" y="6376887"/>
            <a:ext cx="879539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r>
              <a:rPr lang="ja-JP" altLang="en-US" sz="2000" dirty="0" smtClean="0">
                <a:latin typeface="HGP創英角ｺﾞｼｯｸUB" panose="020B0900000000000000" pitchFamily="50" charset="-128"/>
                <a:ea typeface="HGP創英角ｺﾞｼｯｸUB" panose="020B0900000000000000" pitchFamily="50" charset="-128"/>
              </a:rPr>
              <a:t>３　各病院の非稼働病床への対応状況一覧（資料</a:t>
            </a:r>
            <a:r>
              <a:rPr lang="en-US" altLang="ja-JP" sz="2000" dirty="0" smtClean="0">
                <a:latin typeface="HGP創英角ｺﾞｼｯｸUB" panose="020B0900000000000000" pitchFamily="50" charset="-128"/>
                <a:ea typeface="HGP創英角ｺﾞｼｯｸUB" panose="020B0900000000000000" pitchFamily="50" charset="-128"/>
              </a:rPr>
              <a:t>2-2</a:t>
            </a:r>
            <a:r>
              <a:rPr lang="ja-JP" altLang="en-US" sz="2000" dirty="0" smtClean="0">
                <a:latin typeface="HGP創英角ｺﾞｼｯｸUB" panose="020B0900000000000000" pitchFamily="50" charset="-128"/>
                <a:ea typeface="HGP創英角ｺﾞｼｯｸUB" panose="020B0900000000000000" pitchFamily="50" charset="-128"/>
              </a:rPr>
              <a:t>　</a:t>
            </a:r>
            <a:r>
              <a:rPr lang="en-US" altLang="ja-JP" sz="2000" dirty="0" smtClean="0">
                <a:latin typeface="HGP創英角ｺﾞｼｯｸUB" panose="020B0900000000000000" pitchFamily="50" charset="-128"/>
                <a:ea typeface="HGP創英角ｺﾞｼｯｸUB" panose="020B0900000000000000" pitchFamily="50" charset="-128"/>
              </a:rPr>
              <a:t>P2</a:t>
            </a:r>
            <a:r>
              <a:rPr lang="ja-JP" altLang="en-US" sz="2000" dirty="0" smtClean="0">
                <a:latin typeface="HGP創英角ｺﾞｼｯｸUB" panose="020B0900000000000000" pitchFamily="50" charset="-128"/>
                <a:ea typeface="HGP創英角ｺﾞｼｯｸUB" panose="020B0900000000000000" pitchFamily="50" charset="-128"/>
              </a:rPr>
              <a:t>）</a:t>
            </a:r>
            <a:endParaRPr lang="en-US" altLang="ja-JP" sz="2000" dirty="0">
              <a:latin typeface="HGP創英角ｺﾞｼｯｸUB" panose="020B0900000000000000" pitchFamily="50" charset="-128"/>
              <a:ea typeface="HGP創英角ｺﾞｼｯｸUB" panose="020B0900000000000000" pitchFamily="50" charset="-128"/>
            </a:endParaRPr>
          </a:p>
        </p:txBody>
      </p:sp>
      <p:sp>
        <p:nvSpPr>
          <p:cNvPr id="10" name="Oval 64">
            <a:hlinkClick r:id="rId3" action="ppaction://hlinksldjump"/>
            <a:extLst>
              <a:ext uri="{FF2B5EF4-FFF2-40B4-BE49-F238E27FC236}">
                <a16:creationId xmlns:a16="http://schemas.microsoft.com/office/drawing/2014/main" xmlns="" id="{2865890E-81EE-482A-8BAC-0CEA60EEBBA9}"/>
              </a:ext>
            </a:extLst>
          </p:cNvPr>
          <p:cNvSpPr>
            <a:spLocks noChangeAspect="1"/>
          </p:cNvSpPr>
          <p:nvPr/>
        </p:nvSpPr>
        <p:spPr>
          <a:xfrm>
            <a:off x="97083" y="61194"/>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11" name="タイトル 1">
            <a:extLst>
              <a:ext uri="{FF2B5EF4-FFF2-40B4-BE49-F238E27FC236}">
                <a16:creationId xmlns:a16="http://schemas.microsoft.com/office/drawing/2014/main" xmlns="" id="{30BE5A27-A407-4A14-A9BE-5866682C3C6B}"/>
              </a:ext>
            </a:extLst>
          </p:cNvPr>
          <p:cNvSpPr txBox="1">
            <a:spLocks/>
          </p:cNvSpPr>
          <p:nvPr/>
        </p:nvSpPr>
        <p:spPr>
          <a:xfrm>
            <a:off x="113674" y="61194"/>
            <a:ext cx="8352928"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a:latin typeface="HGP創英角ｺﾞｼｯｸUB" panose="020B0900000000000000" pitchFamily="50" charset="-128"/>
                <a:ea typeface="HGP創英角ｺﾞｼｯｸUB" panose="020B0900000000000000" pitchFamily="50" charset="-128"/>
              </a:rPr>
              <a:t>1</a:t>
            </a:r>
            <a:r>
              <a:rPr lang="ja-JP" altLang="en-US" sz="2200" dirty="0">
                <a:latin typeface="HGP創英角ｺﾞｼｯｸUB" panose="020B0900000000000000" pitchFamily="50" charset="-128"/>
                <a:ea typeface="HGP創英角ｺﾞｼｯｸUB" panose="020B0900000000000000" pitchFamily="50" charset="-128"/>
              </a:rPr>
              <a:t>　</a:t>
            </a:r>
            <a:r>
              <a:rPr lang="ja-JP" altLang="en-US" sz="2200" dirty="0" smtClean="0">
                <a:latin typeface="HGP創英角ｺﾞｼｯｸUB" panose="020B0900000000000000" pitchFamily="50" charset="-128"/>
                <a:ea typeface="HGP創英角ｺﾞｼｯｸUB" panose="020B0900000000000000" pitchFamily="50" charset="-128"/>
              </a:rPr>
              <a:t>堺市二次</a:t>
            </a:r>
            <a:r>
              <a:rPr lang="ja-JP" altLang="en-US" sz="2200" dirty="0">
                <a:latin typeface="HGP創英角ｺﾞｼｯｸUB" panose="020B0900000000000000" pitchFamily="50" charset="-128"/>
                <a:ea typeface="HGP創英角ｺﾞｼｯｸUB" panose="020B0900000000000000" pitchFamily="50" charset="-128"/>
              </a:rPr>
              <a:t>医療圏の</a:t>
            </a:r>
            <a:r>
              <a:rPr lang="ja-JP" altLang="en-US" sz="2200" dirty="0" smtClean="0">
                <a:latin typeface="HGP創英角ｺﾞｼｯｸUB" panose="020B0900000000000000" pitchFamily="50" charset="-128"/>
                <a:ea typeface="HGP創英角ｺﾞｼｯｸUB" panose="020B0900000000000000" pitchFamily="50" charset="-128"/>
              </a:rPr>
              <a:t>概要 </a:t>
            </a:r>
            <a:r>
              <a:rPr lang="en-US" altLang="ja-JP" sz="2200" dirty="0" smtClean="0">
                <a:latin typeface="HGP創英角ｺﾞｼｯｸUB" panose="020B0900000000000000" pitchFamily="50" charset="-128"/>
                <a:ea typeface="HGP創英角ｺﾞｼｯｸUB" panose="020B0900000000000000" pitchFamily="50" charset="-128"/>
              </a:rPr>
              <a:t>(2)</a:t>
            </a:r>
            <a:r>
              <a:rPr lang="ja-JP" altLang="en-US" sz="2200" dirty="0">
                <a:latin typeface="HGP創英角ｺﾞｼｯｸUB" panose="020B0900000000000000" pitchFamily="50" charset="-128"/>
                <a:ea typeface="HGP創英角ｺﾞｼｯｸUB" panose="020B0900000000000000" pitchFamily="50" charset="-128"/>
              </a:rPr>
              <a:t>医療</a:t>
            </a:r>
            <a:r>
              <a:rPr lang="ja-JP" altLang="en-US" sz="2200" dirty="0" smtClean="0">
                <a:latin typeface="HGP創英角ｺﾞｼｯｸUB" panose="020B0900000000000000" pitchFamily="50" charset="-128"/>
                <a:ea typeface="HGP創英角ｺﾞｼｯｸUB" panose="020B0900000000000000" pitchFamily="50" charset="-128"/>
              </a:rPr>
              <a:t>体制の概要②</a:t>
            </a:r>
            <a:endParaRPr lang="ja-JP" altLang="en-US" sz="2200" dirty="0">
              <a:latin typeface="HGP創英角ｺﾞｼｯｸUB" panose="020B0900000000000000" pitchFamily="50" charset="-128"/>
              <a:ea typeface="HGP創英角ｺﾞｼｯｸUB" panose="020B0900000000000000" pitchFamily="50" charset="-128"/>
            </a:endParaRPr>
          </a:p>
        </p:txBody>
      </p:sp>
      <p:sp>
        <p:nvSpPr>
          <p:cNvPr id="12" name="テキスト ボックス 3"/>
          <p:cNvSpPr txBox="1">
            <a:spLocks noChangeArrowheads="1"/>
          </p:cNvSpPr>
          <p:nvPr/>
        </p:nvSpPr>
        <p:spPr bwMode="auto">
          <a:xfrm>
            <a:off x="135351" y="5976777"/>
            <a:ext cx="879539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r>
              <a:rPr lang="ja-JP" altLang="en-US" sz="2000" dirty="0" smtClean="0">
                <a:latin typeface="HGP創英角ｺﾞｼｯｸUB" panose="020B0900000000000000" pitchFamily="50" charset="-128"/>
                <a:ea typeface="HGP創英角ｺﾞｼｯｸUB" panose="020B0900000000000000" pitchFamily="50" charset="-128"/>
              </a:rPr>
              <a:t>２　各病院の医療機能一覧（資料</a:t>
            </a:r>
            <a:r>
              <a:rPr lang="en-US" altLang="ja-JP" sz="2000" dirty="0" smtClean="0">
                <a:latin typeface="HGP創英角ｺﾞｼｯｸUB" panose="020B0900000000000000" pitchFamily="50" charset="-128"/>
                <a:ea typeface="HGP創英角ｺﾞｼｯｸUB" panose="020B0900000000000000" pitchFamily="50" charset="-128"/>
              </a:rPr>
              <a:t>2-2</a:t>
            </a:r>
            <a:r>
              <a:rPr lang="ja-JP" altLang="en-US" sz="2000" dirty="0" smtClean="0">
                <a:latin typeface="HGP創英角ｺﾞｼｯｸUB" panose="020B0900000000000000" pitchFamily="50" charset="-128"/>
                <a:ea typeface="HGP創英角ｺﾞｼｯｸUB" panose="020B0900000000000000" pitchFamily="50" charset="-128"/>
              </a:rPr>
              <a:t>　</a:t>
            </a:r>
            <a:r>
              <a:rPr lang="en-US" altLang="ja-JP" sz="2000" dirty="0" smtClean="0">
                <a:latin typeface="HGP創英角ｺﾞｼｯｸUB" panose="020B0900000000000000" pitchFamily="50" charset="-128"/>
                <a:ea typeface="HGP創英角ｺﾞｼｯｸUB" panose="020B0900000000000000" pitchFamily="50" charset="-128"/>
              </a:rPr>
              <a:t>P</a:t>
            </a:r>
            <a:r>
              <a:rPr lang="en-US" altLang="ja-JP" sz="2000" dirty="0">
                <a:latin typeface="HGP創英角ｺﾞｼｯｸUB" panose="020B0900000000000000" pitchFamily="50" charset="-128"/>
                <a:ea typeface="HGP創英角ｺﾞｼｯｸUB" panose="020B0900000000000000" pitchFamily="50" charset="-128"/>
              </a:rPr>
              <a:t>5</a:t>
            </a:r>
            <a:r>
              <a:rPr lang="ja-JP" altLang="en-US" sz="2000" dirty="0" smtClean="0">
                <a:latin typeface="HGP創英角ｺﾞｼｯｸUB" panose="020B0900000000000000" pitchFamily="50" charset="-128"/>
                <a:ea typeface="HGP創英角ｺﾞｼｯｸUB" panose="020B0900000000000000" pitchFamily="50" charset="-128"/>
              </a:rPr>
              <a:t>）</a:t>
            </a:r>
            <a:endParaRPr lang="en-US" altLang="ja-JP" sz="2000" dirty="0">
              <a:latin typeface="HGP創英角ｺﾞｼｯｸUB" panose="020B0900000000000000" pitchFamily="50" charset="-128"/>
              <a:ea typeface="HGP創英角ｺﾞｼｯｸUB" panose="020B0900000000000000" pitchFamily="50" charset="-128"/>
            </a:endParaRPr>
          </a:p>
        </p:txBody>
      </p:sp>
      <p:sp>
        <p:nvSpPr>
          <p:cNvPr id="18" name="テキスト ボックス 10">
            <a:extLst>
              <a:ext uri="{FF2B5EF4-FFF2-40B4-BE49-F238E27FC236}">
                <a16:creationId xmlns="" xmlns:a16="http://schemas.microsoft.com/office/drawing/2014/main" id="{8957656B-6DE6-44E0-85D6-7CF39E5B6647}"/>
              </a:ext>
            </a:extLst>
          </p:cNvPr>
          <p:cNvSpPr txBox="1"/>
          <p:nvPr/>
        </p:nvSpPr>
        <p:spPr>
          <a:xfrm>
            <a:off x="755576" y="5130316"/>
            <a:ext cx="2440092"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p>
            <a:pPr algn="just">
              <a:spcAft>
                <a:spcPts val="0"/>
              </a:spcAft>
            </a:pP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各年</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日から翌</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日まで</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テキスト ボックス 10">
            <a:extLst>
              <a:ext uri="{FF2B5EF4-FFF2-40B4-BE49-F238E27FC236}">
                <a16:creationId xmlns="" xmlns:a16="http://schemas.microsoft.com/office/drawing/2014/main" id="{8957656B-6DE6-44E0-85D6-7CF39E5B6647}"/>
              </a:ext>
            </a:extLst>
          </p:cNvPr>
          <p:cNvSpPr txBox="1"/>
          <p:nvPr/>
        </p:nvSpPr>
        <p:spPr>
          <a:xfrm>
            <a:off x="270266" y="1886737"/>
            <a:ext cx="3749744"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p>
            <a:pPr algn="just">
              <a:spcAft>
                <a:spcPts val="0"/>
              </a:spcAft>
            </a:pPr>
            <a:r>
              <a:rPr lang="ja-JP" altLang="en-US" sz="1400" dirty="0" smtClean="0">
                <a:solidFill>
                  <a:schemeClr val="accent1">
                    <a:lumMod val="75000"/>
                  </a:schemeClr>
                </a:solidFill>
              </a:rPr>
              <a:t>●</a:t>
            </a:r>
            <a:r>
              <a:rPr lang="ja-JP" altLang="en-US" sz="1400" kern="100" dirty="0" smtClean="0">
                <a:latin typeface="Meiryo UI" panose="020B0604030504040204" pitchFamily="50" charset="-128"/>
                <a:ea typeface="Meiryo UI" panose="020B0604030504040204" pitchFamily="50" charset="-128"/>
                <a:cs typeface="Times New Roman"/>
              </a:rPr>
              <a:t>病床稼働率</a:t>
            </a:r>
            <a:r>
              <a:rPr lang="ja-JP" altLang="en-US" sz="1200" kern="100" dirty="0" smtClean="0">
                <a:latin typeface="Meiryo UI" panose="020B0604030504040204" pitchFamily="50" charset="-128"/>
                <a:ea typeface="Meiryo UI" panose="020B0604030504040204" pitchFamily="50" charset="-128"/>
                <a:cs typeface="Times New Roman"/>
              </a:rPr>
              <a:t>（在院患者数、許可病床数から算出）</a:t>
            </a:r>
            <a:endParaRPr lang="ja-JP" sz="1200" kern="100" dirty="0">
              <a:effectLst/>
              <a:latin typeface="Meiryo UI" panose="020B0604030504040204" pitchFamily="50" charset="-128"/>
              <a:ea typeface="Meiryo UI" panose="020B0604030504040204" pitchFamily="50" charset="-128"/>
              <a:cs typeface="Times New Roman"/>
            </a:endParaRPr>
          </a:p>
        </p:txBody>
      </p:sp>
      <p:sp>
        <p:nvSpPr>
          <p:cNvPr id="21" name="テキスト ボックス 20">
            <a:extLst>
              <a:ext uri="{FF2B5EF4-FFF2-40B4-BE49-F238E27FC236}">
                <a16:creationId xmlns:a16="http://schemas.microsoft.com/office/drawing/2014/main" xmlns="" id="{8957656B-6DE6-44E0-85D6-7CF39E5B6647}"/>
              </a:ext>
            </a:extLst>
          </p:cNvPr>
          <p:cNvSpPr txBox="1"/>
          <p:nvPr/>
        </p:nvSpPr>
        <p:spPr>
          <a:xfrm>
            <a:off x="4357839" y="5600747"/>
            <a:ext cx="4439036"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p>
            <a:pPr algn="just">
              <a:spcAft>
                <a:spcPts val="0"/>
              </a:spcAft>
            </a:pPr>
            <a:r>
              <a:rPr lang="ja-JP" altLang="en-US" sz="1200" kern="100" dirty="0">
                <a:latin typeface="Meiryo UI" panose="020B0604030504040204" pitchFamily="50" charset="-128"/>
                <a:ea typeface="Meiryo UI" panose="020B0604030504040204" pitchFamily="50" charset="-128"/>
                <a:cs typeface="Times New Roman"/>
              </a:rPr>
              <a:t>参照</a:t>
            </a:r>
            <a:r>
              <a:rPr lang="ja-JP" altLang="en-US" sz="1200" kern="100" dirty="0" smtClean="0">
                <a:effectLst/>
                <a:latin typeface="Meiryo UI" panose="020B0604030504040204" pitchFamily="50" charset="-128"/>
                <a:ea typeface="Meiryo UI" panose="020B0604030504040204" pitchFamily="50" charset="-128"/>
                <a:cs typeface="Times New Roman"/>
              </a:rPr>
              <a:t>：</a:t>
            </a:r>
            <a:r>
              <a:rPr lang="en-US" altLang="ja-JP" sz="1200" kern="100" dirty="0">
                <a:latin typeface="Meiryo UI" panose="020B0604030504040204" pitchFamily="50" charset="-128"/>
                <a:ea typeface="Meiryo UI" panose="020B0604030504040204" pitchFamily="50" charset="-128"/>
                <a:cs typeface="Times New Roman"/>
              </a:rPr>
              <a:t>【</a:t>
            </a:r>
            <a:r>
              <a:rPr lang="ja-JP" altLang="en-US" sz="1200" kern="100" dirty="0">
                <a:latin typeface="Meiryo UI" panose="020B0604030504040204" pitchFamily="50" charset="-128"/>
                <a:ea typeface="Meiryo UI" panose="020B0604030504040204" pitchFamily="50" charset="-128"/>
                <a:cs typeface="Times New Roman"/>
              </a:rPr>
              <a:t>資料</a:t>
            </a:r>
            <a:r>
              <a:rPr lang="en-US" altLang="ja-JP" sz="1200" kern="100" dirty="0">
                <a:latin typeface="Meiryo UI" panose="020B0604030504040204" pitchFamily="50" charset="-128"/>
                <a:ea typeface="Meiryo UI" panose="020B0604030504040204" pitchFamily="50" charset="-128"/>
                <a:cs typeface="Times New Roman"/>
              </a:rPr>
              <a:t>2</a:t>
            </a:r>
            <a:r>
              <a:rPr lang="ja-JP" altLang="en-US" sz="1200" kern="100" dirty="0">
                <a:latin typeface="Meiryo UI" panose="020B0604030504040204" pitchFamily="50" charset="-128"/>
                <a:ea typeface="Meiryo UI" panose="020B0604030504040204" pitchFamily="50" charset="-128"/>
                <a:cs typeface="Times New Roman"/>
              </a:rPr>
              <a:t>－</a:t>
            </a:r>
            <a:r>
              <a:rPr lang="en-US" altLang="ja-JP" sz="1200" kern="100" dirty="0">
                <a:latin typeface="Meiryo UI" panose="020B0604030504040204" pitchFamily="50" charset="-128"/>
                <a:ea typeface="Meiryo UI" panose="020B0604030504040204" pitchFamily="50" charset="-128"/>
                <a:cs typeface="Times New Roman"/>
              </a:rPr>
              <a:t>2】</a:t>
            </a:r>
            <a:r>
              <a:rPr lang="ja-JP" altLang="en-US" sz="1200" kern="100" dirty="0">
                <a:latin typeface="Meiryo UI" panose="020B0604030504040204" pitchFamily="50" charset="-128"/>
                <a:ea typeface="Meiryo UI" panose="020B0604030504040204" pitchFamily="50" charset="-128"/>
                <a:cs typeface="Times New Roman"/>
              </a:rPr>
              <a:t>病院ごとの医療機能一覧</a:t>
            </a:r>
            <a:r>
              <a:rPr lang="ja-JP" altLang="en-US" sz="1200" kern="100" dirty="0" smtClean="0">
                <a:latin typeface="Meiryo UI" panose="020B0604030504040204" pitchFamily="50" charset="-128"/>
                <a:ea typeface="Meiryo UI" panose="020B0604030504040204" pitchFamily="50" charset="-128"/>
                <a:cs typeface="Times New Roman"/>
              </a:rPr>
              <a:t>（</a:t>
            </a:r>
            <a:r>
              <a:rPr lang="ja-JP" altLang="en-US" sz="1200" kern="100" dirty="0">
                <a:latin typeface="Meiryo UI" panose="020B0604030504040204" pitchFamily="50" charset="-128"/>
                <a:ea typeface="Meiryo UI" panose="020B0604030504040204" pitchFamily="50" charset="-128"/>
                <a:cs typeface="Times New Roman"/>
              </a:rPr>
              <a:t>病院</a:t>
            </a:r>
            <a:r>
              <a:rPr lang="ja-JP" altLang="en-US" sz="1200" kern="100" dirty="0" smtClean="0">
                <a:latin typeface="Meiryo UI" panose="020B0604030504040204" pitchFamily="50" charset="-128"/>
                <a:ea typeface="Meiryo UI" panose="020B0604030504040204" pitchFamily="50" charset="-128"/>
                <a:cs typeface="Times New Roman"/>
              </a:rPr>
              <a:t>プラン</a:t>
            </a:r>
            <a:r>
              <a:rPr lang="ja-JP" altLang="en-US" sz="1200" kern="100" dirty="0">
                <a:latin typeface="Meiryo UI" panose="020B0604030504040204" pitchFamily="50" charset="-128"/>
                <a:ea typeface="Meiryo UI" panose="020B0604030504040204" pitchFamily="50" charset="-128"/>
                <a:cs typeface="Times New Roman"/>
              </a:rPr>
              <a:t>等結果）</a:t>
            </a:r>
            <a:endParaRPr lang="ja-JP" sz="1200" kern="100" dirty="0">
              <a:effectLst/>
              <a:latin typeface="Meiryo UI" panose="020B0604030504040204" pitchFamily="50" charset="-128"/>
              <a:ea typeface="Meiryo UI" panose="020B0604030504040204" pitchFamily="50" charset="-128"/>
              <a:cs typeface="Times New Roman"/>
            </a:endParaRPr>
          </a:p>
        </p:txBody>
      </p:sp>
      <p:sp>
        <p:nvSpPr>
          <p:cNvPr id="17" name="テキスト ボックス 10">
            <a:extLst>
              <a:ext uri="{FF2B5EF4-FFF2-40B4-BE49-F238E27FC236}">
                <a16:creationId xmlns="" xmlns:a16="http://schemas.microsoft.com/office/drawing/2014/main" id="{8957656B-6DE6-44E0-85D6-7CF39E5B6647}"/>
              </a:ext>
            </a:extLst>
          </p:cNvPr>
          <p:cNvSpPr txBox="1"/>
          <p:nvPr/>
        </p:nvSpPr>
        <p:spPr>
          <a:xfrm>
            <a:off x="4660406" y="1978630"/>
            <a:ext cx="4185761"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p>
            <a:pPr algn="just"/>
            <a:r>
              <a:rPr lang="ja-JP" altLang="en-US" sz="1400" dirty="0" smtClean="0">
                <a:solidFill>
                  <a:schemeClr val="accent1">
                    <a:lumMod val="75000"/>
                  </a:schemeClr>
                </a:solidFill>
              </a:rPr>
              <a:t>●</a:t>
            </a:r>
            <a:r>
              <a:rPr lang="ja-JP" altLang="en-US" sz="1400" kern="100" dirty="0" smtClean="0">
                <a:latin typeface="Meiryo UI" panose="020B0604030504040204" pitchFamily="50" charset="-128"/>
                <a:ea typeface="Meiryo UI" panose="020B0604030504040204" pitchFamily="50" charset="-128"/>
                <a:cs typeface="Times New Roman"/>
              </a:rPr>
              <a:t>平均在院</a:t>
            </a:r>
            <a:r>
              <a:rPr lang="ja-JP" altLang="en-US" sz="1400" kern="100" dirty="0">
                <a:latin typeface="Meiryo UI" panose="020B0604030504040204" pitchFamily="50" charset="-128"/>
                <a:ea typeface="Meiryo UI" panose="020B0604030504040204" pitchFamily="50" charset="-128"/>
                <a:cs typeface="Times New Roman"/>
              </a:rPr>
              <a:t>日数</a:t>
            </a:r>
            <a:r>
              <a:rPr lang="ja-JP" altLang="en-US" sz="1200" kern="100" dirty="0" smtClean="0">
                <a:latin typeface="Meiryo UI" panose="020B0604030504040204" pitchFamily="50" charset="-128"/>
                <a:ea typeface="Meiryo UI" panose="020B0604030504040204" pitchFamily="50" charset="-128"/>
                <a:cs typeface="Times New Roman"/>
              </a:rPr>
              <a:t>（在院、新規入院、退院患者数から算出）</a:t>
            </a:r>
            <a:endParaRPr lang="ja-JP" altLang="ja-JP" sz="1200" kern="100" dirty="0">
              <a:latin typeface="Meiryo UI" panose="020B0604030504040204" pitchFamily="50" charset="-128"/>
              <a:ea typeface="Meiryo UI" panose="020B0604030504040204" pitchFamily="50" charset="-128"/>
              <a:cs typeface="Times New Roman"/>
            </a:endParaRPr>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4954" y="2369632"/>
            <a:ext cx="4572000" cy="274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21449" y="2516739"/>
            <a:ext cx="4224965" cy="2540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 name="テキスト ボックス 10">
            <a:extLst>
              <a:ext uri="{FF2B5EF4-FFF2-40B4-BE49-F238E27FC236}">
                <a16:creationId xmlns="" xmlns:a16="http://schemas.microsoft.com/office/drawing/2014/main" id="{8957656B-6DE6-44E0-85D6-7CF39E5B6647}"/>
              </a:ext>
            </a:extLst>
          </p:cNvPr>
          <p:cNvSpPr txBox="1"/>
          <p:nvPr/>
        </p:nvSpPr>
        <p:spPr>
          <a:xfrm>
            <a:off x="6545317" y="5020263"/>
            <a:ext cx="2440092"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p>
            <a:pPr algn="just">
              <a:spcAft>
                <a:spcPts val="0"/>
              </a:spcAft>
            </a:pP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各年</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日から翌</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日まで</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角丸四角形吹き出し 21"/>
          <p:cNvSpPr/>
          <p:nvPr/>
        </p:nvSpPr>
        <p:spPr>
          <a:xfrm>
            <a:off x="6444208" y="2286407"/>
            <a:ext cx="2448273" cy="566530"/>
          </a:xfrm>
          <a:prstGeom prst="wedgeRoundRectCallout">
            <a:avLst>
              <a:gd name="adj1" fmla="val -26135"/>
              <a:gd name="adj2" fmla="val 71511"/>
              <a:gd name="adj3" fmla="val 16667"/>
            </a:avLst>
          </a:prstGeom>
        </p:spPr>
        <p:style>
          <a:lnRef idx="1">
            <a:schemeClr val="accent2"/>
          </a:lnRef>
          <a:fillRef idx="2">
            <a:schemeClr val="accent2"/>
          </a:fillRef>
          <a:effectRef idx="1">
            <a:schemeClr val="accent2"/>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en-US" altLang="ja-JP" sz="1100" dirty="0" smtClean="0"/>
              <a:t>2016</a:t>
            </a:r>
            <a:r>
              <a:rPr kumimoji="1" lang="ja-JP" altLang="en-US" sz="1100" dirty="0" smtClean="0"/>
              <a:t>年の状況については回答した　病院数</a:t>
            </a:r>
            <a:r>
              <a:rPr lang="ja-JP" altLang="en-US" dirty="0" smtClean="0"/>
              <a:t>が少ない</a:t>
            </a:r>
            <a:r>
              <a:rPr kumimoji="1" lang="ja-JP" altLang="en-US" sz="1100" dirty="0" smtClean="0"/>
              <a:t>ことも影響</a:t>
            </a:r>
            <a:r>
              <a:rPr lang="ja-JP" altLang="en-US" dirty="0"/>
              <a:t>して</a:t>
            </a:r>
            <a:r>
              <a:rPr lang="ja-JP" altLang="en-US" dirty="0" smtClean="0"/>
              <a:t>いる　可能性が高い</a:t>
            </a:r>
            <a:endParaRPr kumimoji="1" lang="en-US" altLang="ja-JP" sz="1100" dirty="0" smtClean="0"/>
          </a:p>
        </p:txBody>
      </p:sp>
    </p:spTree>
    <p:extLst>
      <p:ext uri="{BB962C8B-B14F-4D97-AF65-F5344CB8AC3E}">
        <p14:creationId xmlns:p14="http://schemas.microsoft.com/office/powerpoint/2010/main" val="38791602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6757" y="3882465"/>
            <a:ext cx="8691346" cy="2538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316"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12805" y="2186450"/>
            <a:ext cx="3048029" cy="11557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315"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4888" y="2152718"/>
            <a:ext cx="3136992" cy="1189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Rectangle 11"/>
          <p:cNvSpPr>
            <a:spLocks noChangeArrowheads="1"/>
          </p:cNvSpPr>
          <p:nvPr/>
        </p:nvSpPr>
        <p:spPr bwMode="auto">
          <a:xfrm>
            <a:off x="243707" y="110407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 name="Rectangle 21"/>
          <p:cNvSpPr>
            <a:spLocks noChangeArrowheads="1"/>
          </p:cNvSpPr>
          <p:nvPr/>
        </p:nvSpPr>
        <p:spPr bwMode="auto">
          <a:xfrm>
            <a:off x="0" y="54868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 name="スライド番号プレースホルダー 2"/>
          <p:cNvSpPr>
            <a:spLocks noGrp="1"/>
          </p:cNvSpPr>
          <p:nvPr>
            <p:ph type="sldNum" sz="quarter" idx="12"/>
          </p:nvPr>
        </p:nvSpPr>
        <p:spPr>
          <a:xfrm>
            <a:off x="7010400" y="6492875"/>
            <a:ext cx="2133600" cy="365125"/>
          </a:xfrm>
        </p:spPr>
        <p:txBody>
          <a:bodyPr/>
          <a:lstStyle/>
          <a:p>
            <a:fld id="{A9848611-8FAA-4BFC-BAAD-33CAF1A3E273}" type="slidenum">
              <a:rPr kumimoji="1" lang="ja-JP" altLang="en-US" sz="1800" smtClean="0">
                <a:solidFill>
                  <a:schemeClr val="tx1"/>
                </a:solidFill>
              </a:rPr>
              <a:t>6</a:t>
            </a:fld>
            <a:endParaRPr kumimoji="1" lang="ja-JP" altLang="en-US" sz="1800" dirty="0">
              <a:solidFill>
                <a:schemeClr val="tx1"/>
              </a:solidFill>
            </a:endParaRPr>
          </a:p>
        </p:txBody>
      </p:sp>
      <p:sp>
        <p:nvSpPr>
          <p:cNvPr id="7" name="タイトル 1">
            <a:extLst>
              <a:ext uri="{FF2B5EF4-FFF2-40B4-BE49-F238E27FC236}">
                <a16:creationId xmlns:a16="http://schemas.microsoft.com/office/drawing/2014/main" xmlns="" id="{77D78C8B-7190-4F9F-BF24-FAD4DFE9F181}"/>
              </a:ext>
            </a:extLst>
          </p:cNvPr>
          <p:cNvSpPr txBox="1">
            <a:spLocks/>
          </p:cNvSpPr>
          <p:nvPr/>
        </p:nvSpPr>
        <p:spPr>
          <a:xfrm>
            <a:off x="97083" y="538095"/>
            <a:ext cx="9059922" cy="935314"/>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200" dirty="0">
                <a:latin typeface="HGP創英角ｺﾞｼｯｸUB" panose="020B0900000000000000" pitchFamily="50" charset="-128"/>
                <a:ea typeface="HGP創英角ｺﾞｼｯｸUB" panose="020B0900000000000000" pitchFamily="50" charset="-128"/>
              </a:rPr>
              <a:t>入院基本料の看護配置が多くなるほど、（重症）急性期と分類される病棟の割合が高くなる</a:t>
            </a:r>
          </a:p>
        </p:txBody>
      </p:sp>
      <p:sp>
        <p:nvSpPr>
          <p:cNvPr id="9" name="Oval 64">
            <a:hlinkClick r:id="rId6" action="ppaction://hlinksldjump"/>
            <a:extLst>
              <a:ext uri="{FF2B5EF4-FFF2-40B4-BE49-F238E27FC236}">
                <a16:creationId xmlns:a16="http://schemas.microsoft.com/office/drawing/2014/main" xmlns="" id="{2865890E-81EE-482A-8BAC-0CEA60EEBBA9}"/>
              </a:ext>
            </a:extLst>
          </p:cNvPr>
          <p:cNvSpPr>
            <a:spLocks noChangeAspect="1"/>
          </p:cNvSpPr>
          <p:nvPr/>
        </p:nvSpPr>
        <p:spPr>
          <a:xfrm>
            <a:off x="97083" y="61194"/>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11" name="タイトル 1">
            <a:extLst>
              <a:ext uri="{FF2B5EF4-FFF2-40B4-BE49-F238E27FC236}">
                <a16:creationId xmlns:a16="http://schemas.microsoft.com/office/drawing/2014/main" xmlns="" id="{30BE5A27-A407-4A14-A9BE-5866682C3C6B}"/>
              </a:ext>
            </a:extLst>
          </p:cNvPr>
          <p:cNvSpPr txBox="1">
            <a:spLocks/>
          </p:cNvSpPr>
          <p:nvPr/>
        </p:nvSpPr>
        <p:spPr>
          <a:xfrm>
            <a:off x="113674" y="61194"/>
            <a:ext cx="8352928"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a:solidFill>
                  <a:schemeClr val="bg1"/>
                </a:solidFill>
                <a:latin typeface="HGP創英角ｺﾞｼｯｸUB" panose="020B0900000000000000" pitchFamily="50" charset="-128"/>
                <a:ea typeface="HGP創英角ｺﾞｼｯｸUB" panose="020B0900000000000000" pitchFamily="50" charset="-128"/>
              </a:rPr>
              <a:t>1</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堺市二次</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医療圏の</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概要</a:t>
            </a:r>
            <a:r>
              <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(3)</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診療実態の分析の</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結果①</a:t>
            </a:r>
            <a:endPar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p:txBody>
      </p:sp>
      <p:sp>
        <p:nvSpPr>
          <p:cNvPr id="17" name="テキスト ボックス 16">
            <a:extLst>
              <a:ext uri="{FF2B5EF4-FFF2-40B4-BE49-F238E27FC236}">
                <a16:creationId xmlns:a16="http://schemas.microsoft.com/office/drawing/2014/main" xmlns="" id="{8957656B-6DE6-44E0-85D6-7CF39E5B6647}"/>
              </a:ext>
            </a:extLst>
          </p:cNvPr>
          <p:cNvSpPr txBox="1"/>
          <p:nvPr/>
        </p:nvSpPr>
        <p:spPr>
          <a:xfrm>
            <a:off x="136757" y="1844941"/>
            <a:ext cx="2435282"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p>
            <a:pPr algn="just">
              <a:spcAft>
                <a:spcPts val="0"/>
              </a:spcAft>
            </a:pPr>
            <a:r>
              <a:rPr lang="ja-JP" altLang="en-US" sz="1400" dirty="0" smtClean="0">
                <a:solidFill>
                  <a:schemeClr val="accent1">
                    <a:lumMod val="75000"/>
                  </a:schemeClr>
                </a:solidFill>
              </a:rPr>
              <a:t>●</a:t>
            </a:r>
            <a:r>
              <a:rPr lang="ja-JP" altLang="en-US" sz="1400" kern="100" dirty="0">
                <a:latin typeface="Meiryo UI" panose="020B0604030504040204" pitchFamily="50" charset="-128"/>
                <a:ea typeface="Meiryo UI" panose="020B0604030504040204" pitchFamily="50" charset="-128"/>
                <a:cs typeface="Times New Roman"/>
              </a:rPr>
              <a:t>急性期報告　病床数</a:t>
            </a:r>
            <a:r>
              <a:rPr lang="en-US" altLang="ja-JP" sz="1400" kern="100" dirty="0">
                <a:latin typeface="Meiryo UI" panose="020B0604030504040204" pitchFamily="50" charset="-128"/>
                <a:ea typeface="Meiryo UI" panose="020B0604030504040204" pitchFamily="50" charset="-128"/>
                <a:cs typeface="Times New Roman"/>
              </a:rPr>
              <a:t>(</a:t>
            </a:r>
            <a:r>
              <a:rPr lang="ja-JP" altLang="en-US" sz="1400" kern="100" dirty="0">
                <a:latin typeface="Meiryo UI" panose="020B0604030504040204" pitchFamily="50" charset="-128"/>
                <a:ea typeface="Meiryo UI" panose="020B0604030504040204" pitchFamily="50" charset="-128"/>
                <a:cs typeface="Times New Roman"/>
              </a:rPr>
              <a:t>病院</a:t>
            </a:r>
            <a:r>
              <a:rPr lang="en-US" altLang="ja-JP" sz="1400" kern="100" dirty="0">
                <a:latin typeface="Meiryo UI" panose="020B0604030504040204" pitchFamily="50" charset="-128"/>
                <a:ea typeface="Meiryo UI" panose="020B0604030504040204" pitchFamily="50" charset="-128"/>
                <a:cs typeface="Times New Roman"/>
              </a:rPr>
              <a:t>)</a:t>
            </a:r>
            <a:endParaRPr lang="ja-JP" sz="1400" kern="100" dirty="0">
              <a:effectLst/>
              <a:latin typeface="Meiryo UI" panose="020B0604030504040204" pitchFamily="50" charset="-128"/>
              <a:ea typeface="Meiryo UI" panose="020B0604030504040204" pitchFamily="50" charset="-128"/>
              <a:cs typeface="Times New Roman"/>
            </a:endParaRPr>
          </a:p>
        </p:txBody>
      </p:sp>
      <p:sp>
        <p:nvSpPr>
          <p:cNvPr id="18" name="テキスト ボックス 17">
            <a:extLst>
              <a:ext uri="{FF2B5EF4-FFF2-40B4-BE49-F238E27FC236}">
                <a16:creationId xmlns:a16="http://schemas.microsoft.com/office/drawing/2014/main" xmlns="" id="{8957656B-6DE6-44E0-85D6-7CF39E5B6647}"/>
              </a:ext>
            </a:extLst>
          </p:cNvPr>
          <p:cNvSpPr txBox="1"/>
          <p:nvPr/>
        </p:nvSpPr>
        <p:spPr>
          <a:xfrm>
            <a:off x="3920351" y="1897088"/>
            <a:ext cx="3833101"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p>
            <a:pPr algn="just">
              <a:spcAft>
                <a:spcPts val="0"/>
              </a:spcAft>
            </a:pPr>
            <a:r>
              <a:rPr lang="ja-JP" altLang="en-US" sz="1400" dirty="0" smtClean="0">
                <a:solidFill>
                  <a:schemeClr val="accent1">
                    <a:lumMod val="75000"/>
                  </a:schemeClr>
                </a:solidFill>
              </a:rPr>
              <a:t>●</a:t>
            </a:r>
            <a:r>
              <a:rPr lang="zh-CN" altLang="en-US" sz="1400" kern="100" dirty="0">
                <a:latin typeface="Meiryo UI" panose="020B0604030504040204" pitchFamily="50" charset="-128"/>
                <a:ea typeface="Meiryo UI" panose="020B0604030504040204" pitchFamily="50" charset="-128"/>
                <a:cs typeface="Times New Roman"/>
              </a:rPr>
              <a:t>（参考</a:t>
            </a:r>
            <a:r>
              <a:rPr lang="zh-CN" altLang="en-US" sz="1400" kern="100" dirty="0" smtClean="0">
                <a:latin typeface="Meiryo UI" panose="020B0604030504040204" pitchFamily="50" charset="-128"/>
                <a:ea typeface="Meiryo UI" panose="020B0604030504040204" pitchFamily="50" charset="-128"/>
                <a:cs typeface="Times New Roman"/>
              </a:rPr>
              <a:t>）高度</a:t>
            </a:r>
            <a:r>
              <a:rPr lang="zh-CN" altLang="en-US" sz="1400" kern="100" dirty="0">
                <a:latin typeface="Meiryo UI" panose="020B0604030504040204" pitchFamily="50" charset="-128"/>
                <a:ea typeface="Meiryo UI" panose="020B0604030504040204" pitchFamily="50" charset="-128"/>
                <a:cs typeface="Times New Roman"/>
              </a:rPr>
              <a:t>急性期報告　病床数（病院）</a:t>
            </a:r>
            <a:endParaRPr lang="ja-JP" sz="1400" kern="100" dirty="0">
              <a:effectLst/>
              <a:latin typeface="Meiryo UI" panose="020B0604030504040204" pitchFamily="50" charset="-128"/>
              <a:ea typeface="Meiryo UI" panose="020B0604030504040204" pitchFamily="50" charset="-128"/>
              <a:cs typeface="Times New Roman"/>
            </a:endParaRPr>
          </a:p>
        </p:txBody>
      </p:sp>
      <p:sp>
        <p:nvSpPr>
          <p:cNvPr id="19" name="テキスト ボックス 18">
            <a:extLst>
              <a:ext uri="{FF2B5EF4-FFF2-40B4-BE49-F238E27FC236}">
                <a16:creationId xmlns:a16="http://schemas.microsoft.com/office/drawing/2014/main" xmlns="" id="{8957656B-6DE6-44E0-85D6-7CF39E5B6647}"/>
              </a:ext>
            </a:extLst>
          </p:cNvPr>
          <p:cNvSpPr txBox="1"/>
          <p:nvPr/>
        </p:nvSpPr>
        <p:spPr>
          <a:xfrm>
            <a:off x="118096" y="3429000"/>
            <a:ext cx="3169457"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p>
            <a:pPr algn="just">
              <a:spcAft>
                <a:spcPts val="0"/>
              </a:spcAft>
            </a:pPr>
            <a:r>
              <a:rPr lang="ja-JP" altLang="en-US" sz="1400" dirty="0" smtClean="0">
                <a:solidFill>
                  <a:schemeClr val="accent1">
                    <a:lumMod val="75000"/>
                  </a:schemeClr>
                </a:solidFill>
              </a:rPr>
              <a:t>●</a:t>
            </a:r>
            <a:r>
              <a:rPr lang="ja-JP" altLang="en-US" sz="1400" kern="100" dirty="0">
                <a:latin typeface="Meiryo UI" panose="020B0604030504040204" pitchFamily="50" charset="-128"/>
                <a:ea typeface="Meiryo UI" panose="020B0604030504040204" pitchFamily="50" charset="-128"/>
                <a:cs typeface="Times New Roman"/>
              </a:rPr>
              <a:t>診療報酬別の急性期病床の分析結果</a:t>
            </a:r>
            <a:endParaRPr lang="ja-JP" sz="1400" kern="100" dirty="0">
              <a:effectLst/>
              <a:latin typeface="Meiryo UI" panose="020B0604030504040204" pitchFamily="50" charset="-128"/>
              <a:ea typeface="Meiryo UI" panose="020B0604030504040204" pitchFamily="50" charset="-128"/>
              <a:cs typeface="Times New Roman"/>
            </a:endParaRPr>
          </a:p>
        </p:txBody>
      </p:sp>
      <p:sp>
        <p:nvSpPr>
          <p:cNvPr id="20" name="テキスト ボックス 10">
            <a:extLst>
              <a:ext uri="{FF2B5EF4-FFF2-40B4-BE49-F238E27FC236}">
                <a16:creationId xmlns:a16="http://schemas.microsoft.com/office/drawing/2014/main" xmlns="" id="{8957656B-6DE6-44E0-85D6-7CF39E5B6647}"/>
              </a:ext>
            </a:extLst>
          </p:cNvPr>
          <p:cNvSpPr txBox="1"/>
          <p:nvPr/>
        </p:nvSpPr>
        <p:spPr>
          <a:xfrm>
            <a:off x="3811215" y="6458929"/>
            <a:ext cx="4785284"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p>
            <a:pPr algn="just">
              <a:spcAft>
                <a:spcPts val="0"/>
              </a:spcAft>
            </a:pPr>
            <a:r>
              <a:rPr lang="ja-JP" altLang="en-US" sz="1200" kern="100" dirty="0">
                <a:latin typeface="Meiryo UI" panose="020B0604030504040204" pitchFamily="50" charset="-128"/>
                <a:ea typeface="Meiryo UI" panose="020B0604030504040204" pitchFamily="50" charset="-128"/>
                <a:cs typeface="Times New Roman"/>
              </a:rPr>
              <a:t>参照</a:t>
            </a:r>
            <a:r>
              <a:rPr lang="ja-JP" altLang="en-US" sz="1200" kern="100" dirty="0" smtClean="0">
                <a:effectLst/>
                <a:latin typeface="Meiryo UI" panose="020B0604030504040204" pitchFamily="50" charset="-128"/>
                <a:ea typeface="Meiryo UI" panose="020B0604030504040204" pitchFamily="50" charset="-128"/>
                <a:cs typeface="Times New Roman"/>
              </a:rPr>
              <a:t>：</a:t>
            </a:r>
            <a:r>
              <a:rPr lang="en-US" altLang="ja-JP" sz="1200" kern="100" dirty="0">
                <a:latin typeface="Meiryo UI" panose="020B0604030504040204" pitchFamily="50" charset="-128"/>
                <a:ea typeface="Meiryo UI" panose="020B0604030504040204" pitchFamily="50" charset="-128"/>
                <a:cs typeface="Times New Roman"/>
              </a:rPr>
              <a:t>【</a:t>
            </a:r>
            <a:r>
              <a:rPr lang="ja-JP" altLang="en-US" sz="1200" kern="100" dirty="0">
                <a:latin typeface="Meiryo UI" panose="020B0604030504040204" pitchFamily="50" charset="-128"/>
                <a:ea typeface="Meiryo UI" panose="020B0604030504040204" pitchFamily="50" charset="-128"/>
                <a:cs typeface="Times New Roman"/>
              </a:rPr>
              <a:t>資料</a:t>
            </a:r>
            <a:r>
              <a:rPr lang="en-US" altLang="ja-JP" sz="1200" kern="100" dirty="0">
                <a:latin typeface="Meiryo UI" panose="020B0604030504040204" pitchFamily="50" charset="-128"/>
                <a:ea typeface="Meiryo UI" panose="020B0604030504040204" pitchFamily="50" charset="-128"/>
                <a:cs typeface="Times New Roman"/>
              </a:rPr>
              <a:t>2-3】</a:t>
            </a:r>
            <a:r>
              <a:rPr lang="ja-JP" altLang="en-US" sz="1200" kern="100" dirty="0">
                <a:latin typeface="Meiryo UI" panose="020B0604030504040204" pitchFamily="50" charset="-128"/>
                <a:ea typeface="Meiryo UI" panose="020B0604030504040204" pitchFamily="50" charset="-128"/>
                <a:cs typeface="Times New Roman"/>
              </a:rPr>
              <a:t>病棟ごとの医療機能一覧（病床機能報告暫定結果）</a:t>
            </a:r>
            <a:endParaRPr lang="ja-JP" sz="1200" kern="100" dirty="0">
              <a:effectLst/>
              <a:latin typeface="Meiryo UI" panose="020B0604030504040204" pitchFamily="50" charset="-128"/>
              <a:ea typeface="Meiryo UI" panose="020B0604030504040204" pitchFamily="50" charset="-128"/>
              <a:cs typeface="Times New Roman"/>
            </a:endParaRPr>
          </a:p>
        </p:txBody>
      </p:sp>
      <p:sp>
        <p:nvSpPr>
          <p:cNvPr id="21" name="角丸四角形 20"/>
          <p:cNvSpPr/>
          <p:nvPr/>
        </p:nvSpPr>
        <p:spPr>
          <a:xfrm>
            <a:off x="4120588" y="4386805"/>
            <a:ext cx="4074360" cy="1145894"/>
          </a:xfrm>
          <a:prstGeom prst="roundRect">
            <a:avLst>
              <a:gd name="adj" fmla="val 8699"/>
            </a:avLst>
          </a:prstGeom>
          <a:noFill/>
          <a:ln w="57150"/>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22" name="上矢印 21"/>
          <p:cNvSpPr/>
          <p:nvPr/>
        </p:nvSpPr>
        <p:spPr>
          <a:xfrm>
            <a:off x="5768568" y="4423858"/>
            <a:ext cx="336501" cy="1008112"/>
          </a:xfrm>
          <a:prstGeom prst="up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3" name="上矢印 22"/>
          <p:cNvSpPr/>
          <p:nvPr/>
        </p:nvSpPr>
        <p:spPr>
          <a:xfrm rot="10800000">
            <a:off x="7416951" y="4438481"/>
            <a:ext cx="336501" cy="1008112"/>
          </a:xfrm>
          <a:prstGeom prst="up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7240545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061" y="3846546"/>
            <a:ext cx="8957857" cy="5810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33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092" y="1584214"/>
            <a:ext cx="9013259" cy="1754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Rectangle 11"/>
          <p:cNvSpPr>
            <a:spLocks noChangeArrowheads="1"/>
          </p:cNvSpPr>
          <p:nvPr/>
        </p:nvSpPr>
        <p:spPr bwMode="auto">
          <a:xfrm>
            <a:off x="243707" y="110407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 name="Rectangle 21"/>
          <p:cNvSpPr>
            <a:spLocks noChangeArrowheads="1"/>
          </p:cNvSpPr>
          <p:nvPr/>
        </p:nvSpPr>
        <p:spPr bwMode="auto">
          <a:xfrm>
            <a:off x="0" y="54868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7" name="タイトル 1">
            <a:extLst>
              <a:ext uri="{FF2B5EF4-FFF2-40B4-BE49-F238E27FC236}">
                <a16:creationId xmlns:a16="http://schemas.microsoft.com/office/drawing/2014/main" xmlns="" id="{77D78C8B-7190-4F9F-BF24-FAD4DFE9F181}"/>
              </a:ext>
            </a:extLst>
          </p:cNvPr>
          <p:cNvSpPr txBox="1">
            <a:spLocks/>
          </p:cNvSpPr>
          <p:nvPr/>
        </p:nvSpPr>
        <p:spPr>
          <a:xfrm>
            <a:off x="97083" y="538095"/>
            <a:ext cx="9059922" cy="935314"/>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200" dirty="0" smtClean="0">
                <a:latin typeface="HGP創英角ｺﾞｼｯｸUB" panose="020B0900000000000000" pitchFamily="50" charset="-128"/>
                <a:ea typeface="HGP創英角ｺﾞｼｯｸUB" panose="020B0900000000000000" pitchFamily="50" charset="-128"/>
              </a:rPr>
              <a:t>病床数の必要量における回復期機能を担う病床数</a:t>
            </a:r>
            <a:r>
              <a:rPr lang="ja-JP" altLang="en-US" sz="2200" dirty="0">
                <a:latin typeface="HGP創英角ｺﾞｼｯｸUB" panose="020B0900000000000000" pitchFamily="50" charset="-128"/>
                <a:ea typeface="HGP創英角ｺﾞｼｯｸUB" panose="020B0900000000000000" pitchFamily="50" charset="-128"/>
              </a:rPr>
              <a:t>の確保には</a:t>
            </a:r>
            <a:r>
              <a:rPr lang="ja-JP" altLang="en-US" sz="2200" dirty="0" smtClean="0">
                <a:latin typeface="HGP創英角ｺﾞｼｯｸUB" panose="020B0900000000000000" pitchFamily="50" charset="-128"/>
                <a:ea typeface="HGP創英角ｺﾞｼｯｸUB" panose="020B0900000000000000" pitchFamily="50" charset="-128"/>
              </a:rPr>
              <a:t>、堺市二次　医療圏で約７％</a:t>
            </a:r>
            <a:r>
              <a:rPr lang="ja-JP" altLang="en-US" sz="2200" dirty="0">
                <a:latin typeface="HGP創英角ｺﾞｼｯｸUB" panose="020B0900000000000000" pitchFamily="50" charset="-128"/>
                <a:ea typeface="HGP創英角ｺﾞｼｯｸUB" panose="020B0900000000000000" pitchFamily="50" charset="-128"/>
              </a:rPr>
              <a:t>程度同機能への転換が必要と</a:t>
            </a:r>
            <a:r>
              <a:rPr lang="ja-JP" altLang="en-US" sz="2200" dirty="0" smtClean="0">
                <a:latin typeface="HGP創英角ｺﾞｼｯｸUB" panose="020B0900000000000000" pitchFamily="50" charset="-128"/>
                <a:ea typeface="HGP創英角ｺﾞｼｯｸUB" panose="020B0900000000000000" pitchFamily="50" charset="-128"/>
              </a:rPr>
              <a:t>推計できる</a:t>
            </a:r>
            <a:endParaRPr lang="ja-JP" altLang="en-US" sz="2200" dirty="0">
              <a:latin typeface="HGP創英角ｺﾞｼｯｸUB" panose="020B0900000000000000" pitchFamily="50" charset="-128"/>
              <a:ea typeface="HGP創英角ｺﾞｼｯｸUB" panose="020B0900000000000000" pitchFamily="50" charset="-128"/>
            </a:endParaRPr>
          </a:p>
        </p:txBody>
      </p:sp>
      <p:sp>
        <p:nvSpPr>
          <p:cNvPr id="3" name="スライド番号プレースホルダー 2"/>
          <p:cNvSpPr>
            <a:spLocks noGrp="1"/>
          </p:cNvSpPr>
          <p:nvPr>
            <p:ph type="sldNum" sz="quarter" idx="12"/>
          </p:nvPr>
        </p:nvSpPr>
        <p:spPr>
          <a:xfrm>
            <a:off x="6979326" y="6492875"/>
            <a:ext cx="2133600" cy="365125"/>
          </a:xfrm>
        </p:spPr>
        <p:txBody>
          <a:bodyPr/>
          <a:lstStyle/>
          <a:p>
            <a:fld id="{A9848611-8FAA-4BFC-BAAD-33CAF1A3E273}" type="slidenum">
              <a:rPr kumimoji="1" lang="ja-JP" altLang="en-US" sz="1800" smtClean="0">
                <a:solidFill>
                  <a:schemeClr val="tx1"/>
                </a:solidFill>
              </a:rPr>
              <a:t>7</a:t>
            </a:fld>
            <a:endParaRPr kumimoji="1" lang="ja-JP" altLang="en-US" sz="1800" dirty="0">
              <a:solidFill>
                <a:schemeClr val="tx1"/>
              </a:solidFill>
            </a:endParaRPr>
          </a:p>
        </p:txBody>
      </p:sp>
      <p:sp>
        <p:nvSpPr>
          <p:cNvPr id="10" name="Oval 64">
            <a:hlinkClick r:id="rId5" action="ppaction://hlinksldjump"/>
            <a:extLst>
              <a:ext uri="{FF2B5EF4-FFF2-40B4-BE49-F238E27FC236}">
                <a16:creationId xmlns:a16="http://schemas.microsoft.com/office/drawing/2014/main" xmlns="" id="{2865890E-81EE-482A-8BAC-0CEA60EEBBA9}"/>
              </a:ext>
            </a:extLst>
          </p:cNvPr>
          <p:cNvSpPr>
            <a:spLocks noChangeAspect="1"/>
          </p:cNvSpPr>
          <p:nvPr/>
        </p:nvSpPr>
        <p:spPr>
          <a:xfrm>
            <a:off x="97083" y="61194"/>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11" name="タイトル 1">
            <a:extLst>
              <a:ext uri="{FF2B5EF4-FFF2-40B4-BE49-F238E27FC236}">
                <a16:creationId xmlns:a16="http://schemas.microsoft.com/office/drawing/2014/main" xmlns="" id="{30BE5A27-A407-4A14-A9BE-5866682C3C6B}"/>
              </a:ext>
            </a:extLst>
          </p:cNvPr>
          <p:cNvSpPr txBox="1">
            <a:spLocks/>
          </p:cNvSpPr>
          <p:nvPr/>
        </p:nvSpPr>
        <p:spPr>
          <a:xfrm>
            <a:off x="120085" y="61194"/>
            <a:ext cx="8352928"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smtClean="0">
                <a:solidFill>
                  <a:schemeClr val="bg1"/>
                </a:solidFill>
                <a:latin typeface="HGP創英角ｺﾞｼｯｸUB" panose="020B0900000000000000" pitchFamily="50" charset="-128"/>
                <a:ea typeface="HGP創英角ｺﾞｼｯｸUB" panose="020B0900000000000000" pitchFamily="50" charset="-128"/>
              </a:rPr>
              <a:t>1</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　堺市二次医療圏の概要 </a:t>
            </a:r>
            <a:r>
              <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(3)</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診療実態の分析の結果②</a:t>
            </a:r>
            <a:endPar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p:txBody>
      </p:sp>
      <p:sp>
        <p:nvSpPr>
          <p:cNvPr id="13" name="テキスト ボックス 12">
            <a:extLst>
              <a:ext uri="{FF2B5EF4-FFF2-40B4-BE49-F238E27FC236}">
                <a16:creationId xmlns:a16="http://schemas.microsoft.com/office/drawing/2014/main" xmlns="" id="{8957656B-6DE6-44E0-85D6-7CF39E5B6647}"/>
              </a:ext>
            </a:extLst>
          </p:cNvPr>
          <p:cNvSpPr txBox="1"/>
          <p:nvPr/>
        </p:nvSpPr>
        <p:spPr>
          <a:xfrm>
            <a:off x="46679" y="1473409"/>
            <a:ext cx="3281668"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p>
            <a:pPr algn="just">
              <a:spcAft>
                <a:spcPts val="0"/>
              </a:spcAft>
            </a:pPr>
            <a:r>
              <a:rPr lang="ja-JP" altLang="en-US" sz="1400" dirty="0" smtClean="0">
                <a:solidFill>
                  <a:schemeClr val="accent1">
                    <a:lumMod val="75000"/>
                  </a:schemeClr>
                </a:solidFill>
              </a:rPr>
              <a:t>●</a:t>
            </a:r>
            <a:r>
              <a:rPr lang="ja-JP" altLang="en-US" sz="1400" kern="100" dirty="0" smtClean="0">
                <a:latin typeface="Meiryo UI" panose="020B0604030504040204" pitchFamily="50" charset="-128"/>
                <a:ea typeface="Meiryo UI" panose="020B0604030504040204" pitchFamily="50" charset="-128"/>
                <a:cs typeface="Times New Roman"/>
              </a:rPr>
              <a:t>病床機能報告と病床数の必要量の比較</a:t>
            </a:r>
            <a:endParaRPr lang="ja-JP" sz="1400" kern="100" dirty="0">
              <a:effectLst/>
              <a:latin typeface="Meiryo UI" panose="020B0604030504040204" pitchFamily="50" charset="-128"/>
              <a:ea typeface="Meiryo UI" panose="020B0604030504040204" pitchFamily="50" charset="-128"/>
              <a:cs typeface="Times New Roman"/>
            </a:endParaRPr>
          </a:p>
        </p:txBody>
      </p:sp>
      <p:sp>
        <p:nvSpPr>
          <p:cNvPr id="2" name="右矢印 1"/>
          <p:cNvSpPr/>
          <p:nvPr/>
        </p:nvSpPr>
        <p:spPr>
          <a:xfrm>
            <a:off x="4251475" y="5085184"/>
            <a:ext cx="464542" cy="72008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4" name="表 3"/>
          <p:cNvGraphicFramePr>
            <a:graphicFrameLocks noGrp="1"/>
          </p:cNvGraphicFramePr>
          <p:nvPr>
            <p:extLst>
              <p:ext uri="{D42A27DB-BD31-4B8C-83A1-F6EECF244321}">
                <p14:modId xmlns:p14="http://schemas.microsoft.com/office/powerpoint/2010/main" val="2698343351"/>
              </p:ext>
            </p:extLst>
          </p:nvPr>
        </p:nvGraphicFramePr>
        <p:xfrm>
          <a:off x="4761600" y="5425035"/>
          <a:ext cx="2730500" cy="222885"/>
        </p:xfrm>
        <a:graphic>
          <a:graphicData uri="http://schemas.openxmlformats.org/drawingml/2006/table">
            <a:tbl>
              <a:tblPr>
                <a:tableStyleId>{BC89EF96-8CEA-46FF-86C4-4CE0E7609802}</a:tableStyleId>
              </a:tblPr>
              <a:tblGrid>
                <a:gridCol w="1855218"/>
                <a:gridCol w="875282"/>
              </a:tblGrid>
              <a:tr h="219075">
                <a:tc>
                  <a:txBody>
                    <a:bodyPr/>
                    <a:lstStyle/>
                    <a:p>
                      <a:pPr algn="l" fontAlgn="ctr"/>
                      <a:r>
                        <a:rPr lang="ja-JP" altLang="en-US" sz="1300" b="0" i="0" u="none" strike="noStrike" dirty="0" smtClean="0">
                          <a:solidFill>
                            <a:schemeClr val="tx1"/>
                          </a:solidFill>
                          <a:effectLst/>
                          <a:latin typeface="+mn-ea"/>
                          <a:ea typeface="+mn-ea"/>
                        </a:rPr>
                        <a:t>　地域急性期＋回復期</a:t>
                      </a:r>
                      <a:endParaRPr lang="zh-TW" altLang="en-US" sz="1300" b="0"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400" u="none" strike="noStrike" dirty="0" smtClean="0">
                          <a:effectLst/>
                          <a:latin typeface="+mn-lt"/>
                          <a:ea typeface="+mn-ea"/>
                        </a:rPr>
                        <a:t>18.9%</a:t>
                      </a:r>
                      <a:endParaRPr lang="en-US" altLang="ja-JP" sz="1400" b="0" i="0" u="none" strike="noStrike" dirty="0">
                        <a:solidFill>
                          <a:srgbClr val="000000"/>
                        </a:solidFill>
                        <a:effectLst/>
                        <a:latin typeface="+mn-lt"/>
                        <a:ea typeface="+mn-ea"/>
                      </a:endParaRPr>
                    </a:p>
                  </a:txBody>
                  <a:tcPr marL="9525" marR="9525" marT="9525" marB="0" anchor="ctr"/>
                </a:tc>
              </a:tr>
            </a:tbl>
          </a:graphicData>
        </a:graphic>
      </p:graphicFrame>
      <p:graphicFrame>
        <p:nvGraphicFramePr>
          <p:cNvPr id="5" name="表 4"/>
          <p:cNvGraphicFramePr>
            <a:graphicFrameLocks noGrp="1"/>
          </p:cNvGraphicFramePr>
          <p:nvPr>
            <p:extLst>
              <p:ext uri="{D42A27DB-BD31-4B8C-83A1-F6EECF244321}">
                <p14:modId xmlns:p14="http://schemas.microsoft.com/office/powerpoint/2010/main" val="3149974977"/>
              </p:ext>
            </p:extLst>
          </p:nvPr>
        </p:nvGraphicFramePr>
        <p:xfrm>
          <a:off x="4727802" y="6093296"/>
          <a:ext cx="2730500" cy="222885"/>
        </p:xfrm>
        <a:graphic>
          <a:graphicData uri="http://schemas.openxmlformats.org/drawingml/2006/table">
            <a:tbl>
              <a:tblPr>
                <a:tableStyleId>{BC89EF96-8CEA-46FF-86C4-4CE0E7609802}</a:tableStyleId>
              </a:tblPr>
              <a:tblGrid>
                <a:gridCol w="1855218"/>
                <a:gridCol w="875282"/>
              </a:tblGrid>
              <a:tr h="212277">
                <a:tc>
                  <a:txBody>
                    <a:bodyPr/>
                    <a:lstStyle/>
                    <a:p>
                      <a:pPr algn="l" fontAlgn="ctr"/>
                      <a:r>
                        <a:rPr lang="ja-JP" altLang="en-US" sz="1300" u="none" strike="noStrike" dirty="0" smtClean="0">
                          <a:effectLst/>
                        </a:rPr>
                        <a:t>　回復期</a:t>
                      </a:r>
                      <a:endParaRPr lang="ja-JP" altLang="en-US" sz="1300" b="0" i="0" u="none" strike="noStrike" dirty="0">
                        <a:solidFill>
                          <a:srgbClr val="000000"/>
                        </a:solidFill>
                        <a:effectLst/>
                        <a:latin typeface="ＭＳ Ｐゴシック"/>
                      </a:endParaRPr>
                    </a:p>
                  </a:txBody>
                  <a:tcPr marL="9525" marR="9525" marT="9525" marB="0" anchor="ctr"/>
                </a:tc>
                <a:tc>
                  <a:txBody>
                    <a:bodyPr/>
                    <a:lstStyle/>
                    <a:p>
                      <a:pPr algn="r" fontAlgn="ctr"/>
                      <a:r>
                        <a:rPr lang="en-US" altLang="ja-JP" sz="1400" u="none" strike="noStrike" dirty="0" smtClean="0">
                          <a:effectLst/>
                        </a:rPr>
                        <a:t>26.0%</a:t>
                      </a:r>
                      <a:endParaRPr lang="en-US" altLang="ja-JP" sz="1400" b="0" i="0" u="none" strike="noStrike" dirty="0">
                        <a:solidFill>
                          <a:srgbClr val="000000"/>
                        </a:solidFill>
                        <a:effectLst/>
                        <a:latin typeface="ＭＳ Ｐゴシック"/>
                      </a:endParaRPr>
                    </a:p>
                  </a:txBody>
                  <a:tcPr marL="9525" marR="9525" marT="9525" marB="0" anchor="ctr"/>
                </a:tc>
              </a:tr>
            </a:tbl>
          </a:graphicData>
        </a:graphic>
      </p:graphicFrame>
      <p:sp>
        <p:nvSpPr>
          <p:cNvPr id="20" name="右中かっこ 19"/>
          <p:cNvSpPr/>
          <p:nvPr/>
        </p:nvSpPr>
        <p:spPr>
          <a:xfrm>
            <a:off x="7573694" y="5433004"/>
            <a:ext cx="345973" cy="876315"/>
          </a:xfrm>
          <a:prstGeom prst="rightBrace">
            <a:avLst/>
          </a:prstGeom>
          <a:ln w="28575"/>
        </p:spPr>
        <p:style>
          <a:lnRef idx="1">
            <a:schemeClr val="accent1"/>
          </a:lnRef>
          <a:fillRef idx="0">
            <a:schemeClr val="accent1"/>
          </a:fillRef>
          <a:effectRef idx="0">
            <a:schemeClr val="accent1"/>
          </a:effectRef>
          <a:fontRef idx="minor">
            <a:schemeClr val="tx1"/>
          </a:fontRef>
        </p:style>
        <p:txBody>
          <a:bodyPr rtlCol="0" anchor="t"/>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a:endParaRPr kumimoji="1" lang="ja-JP" altLang="en-US" sz="1100"/>
          </a:p>
        </p:txBody>
      </p:sp>
      <p:sp>
        <p:nvSpPr>
          <p:cNvPr id="6" name="角丸四角形 5"/>
          <p:cNvSpPr/>
          <p:nvPr/>
        </p:nvSpPr>
        <p:spPr>
          <a:xfrm>
            <a:off x="7855297" y="5513505"/>
            <a:ext cx="1128621" cy="583517"/>
          </a:xfrm>
          <a:prstGeom prst="roundRect">
            <a:avLst/>
          </a:prstGeom>
          <a:ln>
            <a:no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400" dirty="0" smtClean="0"/>
              <a:t>割合の差</a:t>
            </a:r>
            <a:r>
              <a:rPr kumimoji="1" lang="en-US" altLang="ja-JP" sz="1400" baseline="30000" dirty="0" smtClean="0"/>
              <a:t>※</a:t>
            </a:r>
          </a:p>
          <a:p>
            <a:pPr algn="ctr"/>
            <a:r>
              <a:rPr kumimoji="1" lang="en-US" altLang="ja-JP" sz="1400" dirty="0" smtClean="0"/>
              <a:t>7.1%</a:t>
            </a:r>
            <a:endParaRPr kumimoji="1" lang="ja-JP" altLang="en-US" sz="1400" dirty="0"/>
          </a:p>
        </p:txBody>
      </p:sp>
      <p:sp>
        <p:nvSpPr>
          <p:cNvPr id="21" name="テキスト ボックス 10">
            <a:extLst>
              <a:ext uri="{FF2B5EF4-FFF2-40B4-BE49-F238E27FC236}">
                <a16:creationId xmlns:a16="http://schemas.microsoft.com/office/drawing/2014/main" xmlns="" id="{8957656B-6DE6-44E0-85D6-7CF39E5B6647}"/>
              </a:ext>
            </a:extLst>
          </p:cNvPr>
          <p:cNvSpPr txBox="1"/>
          <p:nvPr/>
        </p:nvSpPr>
        <p:spPr>
          <a:xfrm>
            <a:off x="4590940" y="5125228"/>
            <a:ext cx="1441420"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p>
            <a:pPr algn="just">
              <a:spcAft>
                <a:spcPts val="0"/>
              </a:spcAft>
            </a:pPr>
            <a:r>
              <a:rPr lang="ja-JP" altLang="en-US" sz="1400" kern="100" dirty="0" smtClean="0">
                <a:effectLst/>
                <a:latin typeface="+mn-ea"/>
                <a:cs typeface="Times New Roman"/>
              </a:rPr>
              <a:t>①病床機能報告</a:t>
            </a:r>
            <a:endParaRPr lang="ja-JP" sz="1400" kern="100" dirty="0">
              <a:effectLst/>
              <a:latin typeface="+mn-ea"/>
              <a:cs typeface="Times New Roman"/>
            </a:endParaRPr>
          </a:p>
        </p:txBody>
      </p:sp>
      <p:sp>
        <p:nvSpPr>
          <p:cNvPr id="22" name="テキスト ボックス 10">
            <a:extLst>
              <a:ext uri="{FF2B5EF4-FFF2-40B4-BE49-F238E27FC236}">
                <a16:creationId xmlns:a16="http://schemas.microsoft.com/office/drawing/2014/main" xmlns="" id="{8957656B-6DE6-44E0-85D6-7CF39E5B6647}"/>
              </a:ext>
            </a:extLst>
          </p:cNvPr>
          <p:cNvSpPr txBox="1"/>
          <p:nvPr/>
        </p:nvSpPr>
        <p:spPr>
          <a:xfrm>
            <a:off x="4574733" y="5805905"/>
            <a:ext cx="1620957"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p>
            <a:pPr algn="just">
              <a:spcAft>
                <a:spcPts val="0"/>
              </a:spcAft>
            </a:pPr>
            <a:r>
              <a:rPr lang="ja-JP" altLang="en-US" sz="1400" kern="100" dirty="0">
                <a:latin typeface="+mn-ea"/>
                <a:cs typeface="Times New Roman"/>
              </a:rPr>
              <a:t>②</a:t>
            </a:r>
            <a:r>
              <a:rPr lang="ja-JP" altLang="en-US" sz="1400" kern="100" dirty="0" smtClean="0">
                <a:effectLst/>
                <a:latin typeface="+mn-ea"/>
                <a:cs typeface="Times New Roman"/>
              </a:rPr>
              <a:t>病床数の必要量</a:t>
            </a:r>
            <a:endParaRPr lang="ja-JP" sz="1400" kern="100" dirty="0">
              <a:effectLst/>
              <a:latin typeface="+mn-ea"/>
              <a:cs typeface="Times New Roman"/>
            </a:endParaRPr>
          </a:p>
        </p:txBody>
      </p:sp>
      <p:sp>
        <p:nvSpPr>
          <p:cNvPr id="23" name="テキスト ボックス 22">
            <a:extLst>
              <a:ext uri="{FF2B5EF4-FFF2-40B4-BE49-F238E27FC236}">
                <a16:creationId xmlns="" xmlns:a16="http://schemas.microsoft.com/office/drawing/2014/main" id="{8957656B-6DE6-44E0-85D6-7CF39E5B6647}"/>
              </a:ext>
            </a:extLst>
          </p:cNvPr>
          <p:cNvSpPr txBox="1"/>
          <p:nvPr/>
        </p:nvSpPr>
        <p:spPr>
          <a:xfrm>
            <a:off x="26061" y="3553271"/>
            <a:ext cx="7598555"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p>
            <a:pPr algn="just">
              <a:spcAft>
                <a:spcPts val="0"/>
              </a:spcAft>
            </a:pPr>
            <a:r>
              <a:rPr lang="ja-JP" altLang="en-US" sz="1400" dirty="0" smtClean="0">
                <a:solidFill>
                  <a:schemeClr val="accent1">
                    <a:lumMod val="75000"/>
                  </a:schemeClr>
                </a:solidFill>
              </a:rPr>
              <a:t>●</a:t>
            </a:r>
            <a:r>
              <a:rPr lang="ja-JP" altLang="en-US" sz="1400" kern="100" dirty="0" smtClean="0">
                <a:latin typeface="Meiryo UI" panose="020B0604030504040204" pitchFamily="50" charset="-128"/>
                <a:ea typeface="Meiryo UI" panose="020B0604030504040204" pitchFamily="50" charset="-128"/>
                <a:cs typeface="Times New Roman"/>
              </a:rPr>
              <a:t>病床機能報告（</a:t>
            </a:r>
            <a:r>
              <a:rPr lang="en-US" altLang="ja-JP" sz="1400" kern="100" dirty="0" smtClean="0">
                <a:latin typeface="Meiryo UI" panose="020B0604030504040204" pitchFamily="50" charset="-128"/>
                <a:ea typeface="Meiryo UI" panose="020B0604030504040204" pitchFamily="50" charset="-128"/>
                <a:cs typeface="Times New Roman"/>
              </a:rPr>
              <a:t>2017</a:t>
            </a:r>
            <a:r>
              <a:rPr lang="ja-JP" altLang="en-US" sz="1400" kern="100" dirty="0" smtClean="0">
                <a:latin typeface="Meiryo UI" panose="020B0604030504040204" pitchFamily="50" charset="-128"/>
                <a:ea typeface="Meiryo UI" panose="020B0604030504040204" pitchFamily="50" charset="-128"/>
                <a:cs typeface="Times New Roman"/>
              </a:rPr>
              <a:t>年度）と病床数の必要量（</a:t>
            </a:r>
            <a:r>
              <a:rPr lang="en-US" altLang="ja-JP" sz="1400" kern="100" dirty="0" smtClean="0">
                <a:latin typeface="Meiryo UI" panose="020B0604030504040204" pitchFamily="50" charset="-128"/>
                <a:ea typeface="Meiryo UI" panose="020B0604030504040204" pitchFamily="50" charset="-128"/>
                <a:cs typeface="Times New Roman"/>
              </a:rPr>
              <a:t>2025</a:t>
            </a:r>
            <a:r>
              <a:rPr lang="ja-JP" altLang="en-US" sz="1400" kern="100" dirty="0" smtClean="0">
                <a:latin typeface="Meiryo UI" panose="020B0604030504040204" pitchFamily="50" charset="-128"/>
                <a:ea typeface="Meiryo UI" panose="020B0604030504040204" pitchFamily="50" charset="-128"/>
                <a:cs typeface="Times New Roman"/>
              </a:rPr>
              <a:t>年）の割合</a:t>
            </a:r>
            <a:r>
              <a:rPr lang="ja-JP" altLang="en-US" sz="1100" kern="100" dirty="0" smtClean="0">
                <a:latin typeface="Meiryo UI" panose="020B0604030504040204" pitchFamily="50" charset="-128"/>
                <a:ea typeface="Meiryo UI" panose="020B0604030504040204" pitchFamily="50" charset="-128"/>
                <a:cs typeface="Times New Roman"/>
              </a:rPr>
              <a:t>（少数第２位を四捨五入）</a:t>
            </a:r>
            <a:r>
              <a:rPr lang="ja-JP" altLang="en-US" sz="1400" kern="100" dirty="0" smtClean="0">
                <a:latin typeface="Meiryo UI" panose="020B0604030504040204" pitchFamily="50" charset="-128"/>
                <a:ea typeface="Meiryo UI" panose="020B0604030504040204" pitchFamily="50" charset="-128"/>
                <a:cs typeface="Times New Roman"/>
              </a:rPr>
              <a:t>の比較</a:t>
            </a:r>
            <a:endParaRPr lang="ja-JP" sz="1400" kern="100" dirty="0">
              <a:effectLst/>
              <a:latin typeface="Meiryo UI" panose="020B0604030504040204" pitchFamily="50" charset="-128"/>
              <a:ea typeface="Meiryo UI" panose="020B0604030504040204" pitchFamily="50" charset="-128"/>
              <a:cs typeface="Times New Roman"/>
            </a:endParaRPr>
          </a:p>
        </p:txBody>
      </p:sp>
      <p:sp>
        <p:nvSpPr>
          <p:cNvPr id="24" name="二等辺三角形 23"/>
          <p:cNvSpPr/>
          <p:nvPr/>
        </p:nvSpPr>
        <p:spPr>
          <a:xfrm rot="10800000">
            <a:off x="3967275" y="3383155"/>
            <a:ext cx="1032942" cy="106539"/>
          </a:xfrm>
          <a:prstGeom prst="triangle">
            <a:avLst/>
          </a:prstGeom>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25" name="テキスト ボックス 10">
            <a:extLst>
              <a:ext uri="{FF2B5EF4-FFF2-40B4-BE49-F238E27FC236}">
                <a16:creationId xmlns:a16="http://schemas.microsoft.com/office/drawing/2014/main" xmlns="" id="{8957656B-6DE6-44E0-85D6-7CF39E5B6647}"/>
              </a:ext>
            </a:extLst>
          </p:cNvPr>
          <p:cNvSpPr txBox="1"/>
          <p:nvPr/>
        </p:nvSpPr>
        <p:spPr>
          <a:xfrm>
            <a:off x="5095486" y="3228085"/>
            <a:ext cx="3888432" cy="261610"/>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100" kern="100" dirty="0" smtClean="0">
                <a:latin typeface="Meiryo UI" panose="020B0604030504040204" pitchFamily="50" charset="-128"/>
                <a:ea typeface="Meiryo UI" panose="020B0604030504040204" pitchFamily="50" charset="-128"/>
                <a:cs typeface="Times New Roman"/>
              </a:rPr>
              <a:t>※</a:t>
            </a:r>
            <a:r>
              <a:rPr lang="ja-JP" altLang="en-US" sz="1100" kern="100" dirty="0" smtClean="0">
                <a:latin typeface="Meiryo UI" panose="020B0604030504040204" pitchFamily="50" charset="-128"/>
                <a:ea typeface="Meiryo UI" panose="020B0604030504040204" pitchFamily="50" charset="-128"/>
                <a:cs typeface="Times New Roman"/>
              </a:rPr>
              <a:t>有床診療所における急性期報告病床は、地域急性期に分類。</a:t>
            </a:r>
            <a:endParaRPr lang="ja-JP" sz="1100" kern="100" dirty="0">
              <a:effectLst/>
              <a:latin typeface="Meiryo UI" panose="020B0604030504040204" pitchFamily="50" charset="-128"/>
              <a:ea typeface="Meiryo UI" panose="020B0604030504040204" pitchFamily="50" charset="-128"/>
              <a:cs typeface="Times New Roman"/>
            </a:endParaRPr>
          </a:p>
        </p:txBody>
      </p:sp>
      <p:sp>
        <p:nvSpPr>
          <p:cNvPr id="26" name="テキスト ボックス 16"/>
          <p:cNvSpPr txBox="1"/>
          <p:nvPr/>
        </p:nvSpPr>
        <p:spPr>
          <a:xfrm>
            <a:off x="4173564" y="4419630"/>
            <a:ext cx="1730097" cy="705598"/>
          </a:xfrm>
          <a:prstGeom prst="rect">
            <a:avLst/>
          </a:prstGeom>
          <a:solidFill>
            <a:schemeClr val="accent1">
              <a:lumMod val="20000"/>
              <a:lumOff val="8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1200" dirty="0" smtClean="0">
                <a:latin typeface="HGP創英角ﾎﾟｯﾌﾟ体" panose="040B0A00000000000000" pitchFamily="50" charset="-128"/>
                <a:ea typeface="HGP創英角ﾎﾟｯﾌﾟ体" panose="040B0A00000000000000" pitchFamily="50" charset="-128"/>
              </a:rPr>
              <a:t>サブアキュート・ポスト　アキュート・リハビリ機能の</a:t>
            </a:r>
            <a:r>
              <a:rPr kumimoji="1" lang="ja-JP" altLang="en-US" sz="1400" dirty="0" smtClean="0">
                <a:latin typeface="HGP創英角ﾎﾟｯﾌﾟ体" panose="040B0A00000000000000" pitchFamily="50" charset="-128"/>
                <a:ea typeface="HGP創英角ﾎﾟｯﾌﾟ体" panose="040B0A00000000000000" pitchFamily="50" charset="-128"/>
              </a:rPr>
              <a:t>現状</a:t>
            </a:r>
            <a:r>
              <a:rPr kumimoji="1" lang="ja-JP" altLang="en-US" sz="1400" dirty="0">
                <a:latin typeface="HGP創英角ﾎﾟｯﾌﾟ体" panose="040B0A00000000000000" pitchFamily="50" charset="-128"/>
                <a:ea typeface="HGP創英角ﾎﾟｯﾌﾟ体" panose="040B0A00000000000000" pitchFamily="50" charset="-128"/>
              </a:rPr>
              <a:t>と将来の予測</a:t>
            </a:r>
          </a:p>
        </p:txBody>
      </p:sp>
      <p:sp>
        <p:nvSpPr>
          <p:cNvPr id="29" name="角丸四角形 28"/>
          <p:cNvSpPr/>
          <p:nvPr/>
        </p:nvSpPr>
        <p:spPr>
          <a:xfrm>
            <a:off x="5023033" y="4027634"/>
            <a:ext cx="1800198" cy="206843"/>
          </a:xfrm>
          <a:prstGeom prst="roundRect">
            <a:avLst/>
          </a:prstGeom>
          <a:noFill/>
          <a:ln w="285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cxnSp>
        <p:nvCxnSpPr>
          <p:cNvPr id="30" name="直線矢印コネクタ 29"/>
          <p:cNvCxnSpPr/>
          <p:nvPr/>
        </p:nvCxnSpPr>
        <p:spPr>
          <a:xfrm>
            <a:off x="5508104" y="4210072"/>
            <a:ext cx="1274099" cy="1303433"/>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31" name="直線矢印コネクタ 30"/>
          <p:cNvCxnSpPr/>
          <p:nvPr/>
        </p:nvCxnSpPr>
        <p:spPr>
          <a:xfrm>
            <a:off x="6477293" y="4409299"/>
            <a:ext cx="691877" cy="1677491"/>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27" name="テキスト ボックス 10">
            <a:extLst>
              <a:ext uri="{FF2B5EF4-FFF2-40B4-BE49-F238E27FC236}">
                <a16:creationId xmlns:a16="http://schemas.microsoft.com/office/drawing/2014/main" xmlns="" id="{8957656B-6DE6-44E0-85D6-7CF39E5B6647}"/>
              </a:ext>
            </a:extLst>
          </p:cNvPr>
          <p:cNvSpPr txBox="1"/>
          <p:nvPr/>
        </p:nvSpPr>
        <p:spPr>
          <a:xfrm>
            <a:off x="4145033" y="6311027"/>
            <a:ext cx="4899098"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p>
            <a:pPr algn="just">
              <a:spcAft>
                <a:spcPts val="0"/>
              </a:spcAft>
            </a:pPr>
            <a:r>
              <a:rPr lang="en-US" altLang="ja-JP" sz="1200" kern="100" dirty="0" smtClean="0">
                <a:effectLst/>
                <a:latin typeface="Meiryo UI" panose="020B0604030504040204" pitchFamily="50" charset="-128"/>
                <a:ea typeface="Meiryo UI" panose="020B0604030504040204" pitchFamily="50" charset="-128"/>
                <a:cs typeface="Times New Roman"/>
              </a:rPr>
              <a:t>※</a:t>
            </a:r>
            <a:r>
              <a:rPr lang="ja-JP" altLang="en-US" sz="1200" kern="100" dirty="0" smtClean="0">
                <a:effectLst/>
                <a:latin typeface="Meiryo UI" panose="020B0604030504040204" pitchFamily="50" charset="-128"/>
                <a:ea typeface="Meiryo UI" panose="020B0604030504040204" pitchFamily="50" charset="-128"/>
                <a:cs typeface="Times New Roman"/>
              </a:rPr>
              <a:t>：少数第２位を四捨五入しているため、単純な割合の差とはなっていない。</a:t>
            </a:r>
            <a:endParaRPr lang="ja-JP" sz="1200" kern="100" dirty="0">
              <a:effectLst/>
              <a:latin typeface="Meiryo UI" panose="020B0604030504040204" pitchFamily="50" charset="-128"/>
              <a:ea typeface="Meiryo UI" panose="020B0604030504040204" pitchFamily="50" charset="-128"/>
              <a:cs typeface="Times New Roman"/>
            </a:endParaRPr>
          </a:p>
        </p:txBody>
      </p:sp>
      <p:sp>
        <p:nvSpPr>
          <p:cNvPr id="28" name="角丸四角形 27"/>
          <p:cNvSpPr/>
          <p:nvPr/>
        </p:nvSpPr>
        <p:spPr>
          <a:xfrm>
            <a:off x="5965558" y="4228390"/>
            <a:ext cx="864097" cy="199227"/>
          </a:xfrm>
          <a:prstGeom prst="roundRect">
            <a:avLst/>
          </a:prstGeom>
          <a:noFill/>
          <a:ln w="285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pic>
        <p:nvPicPr>
          <p:cNvPr id="205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679" y="4450392"/>
            <a:ext cx="4017702" cy="22766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 name="テキスト ボックス 10">
            <a:extLst>
              <a:ext uri="{FF2B5EF4-FFF2-40B4-BE49-F238E27FC236}">
                <a16:creationId xmlns:a16="http://schemas.microsoft.com/office/drawing/2014/main" xmlns="" id="{8957656B-6DE6-44E0-85D6-7CF39E5B6647}"/>
              </a:ext>
            </a:extLst>
          </p:cNvPr>
          <p:cNvSpPr txBox="1"/>
          <p:nvPr/>
        </p:nvSpPr>
        <p:spPr>
          <a:xfrm>
            <a:off x="4004965" y="6581001"/>
            <a:ext cx="4785284"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p>
            <a:pPr algn="just">
              <a:spcAft>
                <a:spcPts val="0"/>
              </a:spcAft>
            </a:pPr>
            <a:r>
              <a:rPr lang="ja-JP" altLang="en-US" sz="1200" kern="100" dirty="0">
                <a:latin typeface="Meiryo UI" panose="020B0604030504040204" pitchFamily="50" charset="-128"/>
                <a:ea typeface="Meiryo UI" panose="020B0604030504040204" pitchFamily="50" charset="-128"/>
                <a:cs typeface="Times New Roman"/>
              </a:rPr>
              <a:t>参照</a:t>
            </a:r>
            <a:r>
              <a:rPr lang="ja-JP" altLang="en-US" sz="1200" kern="100" dirty="0" smtClean="0">
                <a:effectLst/>
                <a:latin typeface="Meiryo UI" panose="020B0604030504040204" pitchFamily="50" charset="-128"/>
                <a:ea typeface="Meiryo UI" panose="020B0604030504040204" pitchFamily="50" charset="-128"/>
                <a:cs typeface="Times New Roman"/>
              </a:rPr>
              <a:t>：</a:t>
            </a:r>
            <a:r>
              <a:rPr lang="en-US" altLang="ja-JP" sz="1200" kern="100" dirty="0">
                <a:latin typeface="Meiryo UI" panose="020B0604030504040204" pitchFamily="50" charset="-128"/>
                <a:ea typeface="Meiryo UI" panose="020B0604030504040204" pitchFamily="50" charset="-128"/>
                <a:cs typeface="Times New Roman"/>
              </a:rPr>
              <a:t>【</a:t>
            </a:r>
            <a:r>
              <a:rPr lang="ja-JP" altLang="en-US" sz="1200" kern="100" dirty="0">
                <a:latin typeface="Meiryo UI" panose="020B0604030504040204" pitchFamily="50" charset="-128"/>
                <a:ea typeface="Meiryo UI" panose="020B0604030504040204" pitchFamily="50" charset="-128"/>
                <a:cs typeface="Times New Roman"/>
              </a:rPr>
              <a:t>資料</a:t>
            </a:r>
            <a:r>
              <a:rPr lang="en-US" altLang="ja-JP" sz="1200" kern="100" dirty="0">
                <a:latin typeface="Meiryo UI" panose="020B0604030504040204" pitchFamily="50" charset="-128"/>
                <a:ea typeface="Meiryo UI" panose="020B0604030504040204" pitchFamily="50" charset="-128"/>
                <a:cs typeface="Times New Roman"/>
              </a:rPr>
              <a:t>2-3】</a:t>
            </a:r>
            <a:r>
              <a:rPr lang="ja-JP" altLang="en-US" sz="1200" kern="100" dirty="0">
                <a:latin typeface="Meiryo UI" panose="020B0604030504040204" pitchFamily="50" charset="-128"/>
                <a:ea typeface="Meiryo UI" panose="020B0604030504040204" pitchFamily="50" charset="-128"/>
                <a:cs typeface="Times New Roman"/>
              </a:rPr>
              <a:t>病棟ごとの医療機能一覧（病床機能報告暫定結果）</a:t>
            </a:r>
            <a:endParaRPr lang="ja-JP" sz="1200" kern="100" dirty="0">
              <a:effectLst/>
              <a:latin typeface="Meiryo UI" panose="020B0604030504040204" pitchFamily="50" charset="-128"/>
              <a:ea typeface="Meiryo UI" panose="020B0604030504040204" pitchFamily="50" charset="-128"/>
              <a:cs typeface="Times New Roman"/>
            </a:endParaRPr>
          </a:p>
        </p:txBody>
      </p:sp>
    </p:spTree>
    <p:extLst>
      <p:ext uri="{BB962C8B-B14F-4D97-AF65-F5344CB8AC3E}">
        <p14:creationId xmlns:p14="http://schemas.microsoft.com/office/powerpoint/2010/main" val="22573467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3736" y="4424090"/>
            <a:ext cx="7732904" cy="20157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36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3736" y="1906912"/>
            <a:ext cx="7732904" cy="2209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Rectangle 11"/>
          <p:cNvSpPr>
            <a:spLocks noChangeArrowheads="1"/>
          </p:cNvSpPr>
          <p:nvPr/>
        </p:nvSpPr>
        <p:spPr bwMode="auto">
          <a:xfrm>
            <a:off x="243707" y="110407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 name="Rectangle 21"/>
          <p:cNvSpPr>
            <a:spLocks noChangeArrowheads="1"/>
          </p:cNvSpPr>
          <p:nvPr/>
        </p:nvSpPr>
        <p:spPr bwMode="auto">
          <a:xfrm>
            <a:off x="0" y="54868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 name="スライド番号プレースホルダー 2"/>
          <p:cNvSpPr>
            <a:spLocks noGrp="1"/>
          </p:cNvSpPr>
          <p:nvPr>
            <p:ph type="sldNum" sz="quarter" idx="12"/>
          </p:nvPr>
        </p:nvSpPr>
        <p:spPr>
          <a:xfrm>
            <a:off x="6992713" y="6492875"/>
            <a:ext cx="2133600" cy="365125"/>
          </a:xfrm>
        </p:spPr>
        <p:txBody>
          <a:bodyPr/>
          <a:lstStyle/>
          <a:p>
            <a:fld id="{A9848611-8FAA-4BFC-BAAD-33CAF1A3E273}" type="slidenum">
              <a:rPr kumimoji="1" lang="ja-JP" altLang="en-US" sz="1800" smtClean="0">
                <a:solidFill>
                  <a:schemeClr val="tx1"/>
                </a:solidFill>
              </a:rPr>
              <a:t>8</a:t>
            </a:fld>
            <a:endParaRPr kumimoji="1" lang="ja-JP" altLang="en-US" sz="1800" dirty="0">
              <a:solidFill>
                <a:schemeClr val="tx1"/>
              </a:solidFill>
            </a:endParaRPr>
          </a:p>
        </p:txBody>
      </p:sp>
      <p:sp>
        <p:nvSpPr>
          <p:cNvPr id="7" name="タイトル 1">
            <a:extLst>
              <a:ext uri="{FF2B5EF4-FFF2-40B4-BE49-F238E27FC236}">
                <a16:creationId xmlns:a16="http://schemas.microsoft.com/office/drawing/2014/main" xmlns="" id="{77D78C8B-7190-4F9F-BF24-FAD4DFE9F181}"/>
              </a:ext>
            </a:extLst>
          </p:cNvPr>
          <p:cNvSpPr txBox="1">
            <a:spLocks/>
          </p:cNvSpPr>
          <p:nvPr/>
        </p:nvSpPr>
        <p:spPr>
          <a:xfrm>
            <a:off x="97083" y="538095"/>
            <a:ext cx="9059922" cy="935314"/>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200" dirty="0" smtClean="0">
                <a:latin typeface="HGP創英角ｺﾞｼｯｸUB" panose="020B0900000000000000" pitchFamily="50" charset="-128"/>
                <a:ea typeface="HGP創英角ｺﾞｼｯｸUB" panose="020B0900000000000000" pitchFamily="50" charset="-128"/>
              </a:rPr>
              <a:t>「救命救急入院料・特定集中治療室管理料等」は、人口</a:t>
            </a:r>
            <a:r>
              <a:rPr lang="en-US" altLang="ja-JP" sz="2200" dirty="0" smtClean="0">
                <a:latin typeface="HGP創英角ｺﾞｼｯｸUB" panose="020B0900000000000000" pitchFamily="50" charset="-128"/>
                <a:ea typeface="HGP創英角ｺﾞｼｯｸUB" panose="020B0900000000000000" pitchFamily="50" charset="-128"/>
              </a:rPr>
              <a:t>10</a:t>
            </a:r>
            <a:r>
              <a:rPr lang="ja-JP" altLang="en-US" sz="2200" dirty="0" smtClean="0">
                <a:latin typeface="HGP創英角ｺﾞｼｯｸUB" panose="020B0900000000000000" pitchFamily="50" charset="-128"/>
                <a:ea typeface="HGP創英角ｺﾞｼｯｸUB" panose="020B0900000000000000" pitchFamily="50" charset="-128"/>
              </a:rPr>
              <a:t>万当たりの　　　　病床数及び病床稼働率が府平均より低い</a:t>
            </a:r>
            <a:endParaRPr lang="en-US" altLang="ja-JP" sz="2200" dirty="0">
              <a:latin typeface="HGP創英角ｺﾞｼｯｸUB" panose="020B0900000000000000" pitchFamily="50" charset="-128"/>
              <a:ea typeface="HGP創英角ｺﾞｼｯｸUB" panose="020B0900000000000000" pitchFamily="50" charset="-128"/>
            </a:endParaRPr>
          </a:p>
        </p:txBody>
      </p:sp>
      <p:sp>
        <p:nvSpPr>
          <p:cNvPr id="10" name="Oval 64">
            <a:hlinkClick r:id="rId5" action="ppaction://hlinksldjump"/>
            <a:extLst>
              <a:ext uri="{FF2B5EF4-FFF2-40B4-BE49-F238E27FC236}">
                <a16:creationId xmlns:a16="http://schemas.microsoft.com/office/drawing/2014/main" xmlns="" id="{2865890E-81EE-482A-8BAC-0CEA60EEBBA9}"/>
              </a:ext>
            </a:extLst>
          </p:cNvPr>
          <p:cNvSpPr>
            <a:spLocks noChangeAspect="1"/>
          </p:cNvSpPr>
          <p:nvPr/>
        </p:nvSpPr>
        <p:spPr>
          <a:xfrm>
            <a:off x="97083" y="61194"/>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11" name="タイトル 1">
            <a:extLst>
              <a:ext uri="{FF2B5EF4-FFF2-40B4-BE49-F238E27FC236}">
                <a16:creationId xmlns:a16="http://schemas.microsoft.com/office/drawing/2014/main" xmlns="" id="{30BE5A27-A407-4A14-A9BE-5866682C3C6B}"/>
              </a:ext>
            </a:extLst>
          </p:cNvPr>
          <p:cNvSpPr txBox="1">
            <a:spLocks/>
          </p:cNvSpPr>
          <p:nvPr/>
        </p:nvSpPr>
        <p:spPr>
          <a:xfrm>
            <a:off x="145073" y="61194"/>
            <a:ext cx="9030326"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smtClean="0">
                <a:solidFill>
                  <a:schemeClr val="bg1"/>
                </a:solidFill>
                <a:latin typeface="HGP創英角ｺﾞｼｯｸUB" panose="020B0900000000000000" pitchFamily="50" charset="-128"/>
                <a:ea typeface="HGP創英角ｺﾞｼｯｸUB" panose="020B0900000000000000" pitchFamily="50" charset="-128"/>
              </a:rPr>
              <a:t>2</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高度</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急性期から急性期</a:t>
            </a:r>
            <a:r>
              <a:rPr lang="ja-JP" altLang="en-US" sz="16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（急性期一般）</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の</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概要</a:t>
            </a:r>
            <a:r>
              <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(1)</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病床の現状</a:t>
            </a:r>
            <a:endPar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pPr algn="l"/>
            <a:endParaRPr lang="ja-JP" altLang="en-US" sz="20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p:txBody>
      </p:sp>
      <p:sp>
        <p:nvSpPr>
          <p:cNvPr id="12" name="テキスト ボックス 10">
            <a:extLst>
              <a:ext uri="{FF2B5EF4-FFF2-40B4-BE49-F238E27FC236}">
                <a16:creationId xmlns:a16="http://schemas.microsoft.com/office/drawing/2014/main" xmlns="" id="{8957656B-6DE6-44E0-85D6-7CF39E5B6647}"/>
              </a:ext>
            </a:extLst>
          </p:cNvPr>
          <p:cNvSpPr txBox="1"/>
          <p:nvPr/>
        </p:nvSpPr>
        <p:spPr>
          <a:xfrm>
            <a:off x="4143747" y="6553938"/>
            <a:ext cx="4785284"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p>
            <a:pPr algn="just">
              <a:spcAft>
                <a:spcPts val="0"/>
              </a:spcAft>
            </a:pPr>
            <a:r>
              <a:rPr lang="ja-JP" altLang="en-US" sz="1200" kern="100" dirty="0">
                <a:latin typeface="Meiryo UI" panose="020B0604030504040204" pitchFamily="50" charset="-128"/>
                <a:ea typeface="Meiryo UI" panose="020B0604030504040204" pitchFamily="50" charset="-128"/>
                <a:cs typeface="Times New Roman"/>
              </a:rPr>
              <a:t>参照</a:t>
            </a:r>
            <a:r>
              <a:rPr lang="ja-JP" altLang="en-US" sz="1200" kern="100" dirty="0" smtClean="0">
                <a:effectLst/>
                <a:latin typeface="Meiryo UI" panose="020B0604030504040204" pitchFamily="50" charset="-128"/>
                <a:ea typeface="Meiryo UI" panose="020B0604030504040204" pitchFamily="50" charset="-128"/>
                <a:cs typeface="Times New Roman"/>
              </a:rPr>
              <a:t>：</a:t>
            </a:r>
            <a:r>
              <a:rPr lang="en-US" altLang="ja-JP" sz="1200" kern="100" dirty="0">
                <a:latin typeface="Meiryo UI" panose="020B0604030504040204" pitchFamily="50" charset="-128"/>
                <a:ea typeface="Meiryo UI" panose="020B0604030504040204" pitchFamily="50" charset="-128"/>
                <a:cs typeface="Times New Roman"/>
              </a:rPr>
              <a:t>【</a:t>
            </a:r>
            <a:r>
              <a:rPr lang="ja-JP" altLang="en-US" sz="1200" kern="100" dirty="0">
                <a:latin typeface="Meiryo UI" panose="020B0604030504040204" pitchFamily="50" charset="-128"/>
                <a:ea typeface="Meiryo UI" panose="020B0604030504040204" pitchFamily="50" charset="-128"/>
                <a:cs typeface="Times New Roman"/>
              </a:rPr>
              <a:t>資料</a:t>
            </a:r>
            <a:r>
              <a:rPr lang="en-US" altLang="ja-JP" sz="1200" kern="100" dirty="0">
                <a:latin typeface="Meiryo UI" panose="020B0604030504040204" pitchFamily="50" charset="-128"/>
                <a:ea typeface="Meiryo UI" panose="020B0604030504040204" pitchFamily="50" charset="-128"/>
                <a:cs typeface="Times New Roman"/>
              </a:rPr>
              <a:t>2-3】</a:t>
            </a:r>
            <a:r>
              <a:rPr lang="ja-JP" altLang="en-US" sz="1200" kern="100" dirty="0">
                <a:latin typeface="Meiryo UI" panose="020B0604030504040204" pitchFamily="50" charset="-128"/>
                <a:ea typeface="Meiryo UI" panose="020B0604030504040204" pitchFamily="50" charset="-128"/>
                <a:cs typeface="Times New Roman"/>
              </a:rPr>
              <a:t>病棟ごとの医療機能一覧（病床機能報告暫定結果）</a:t>
            </a:r>
            <a:endParaRPr lang="ja-JP" sz="1200" kern="100" dirty="0">
              <a:effectLst/>
              <a:latin typeface="Meiryo UI" panose="020B0604030504040204" pitchFamily="50" charset="-128"/>
              <a:ea typeface="Meiryo UI" panose="020B0604030504040204" pitchFamily="50" charset="-128"/>
              <a:cs typeface="Times New Roman"/>
            </a:endParaRPr>
          </a:p>
        </p:txBody>
      </p:sp>
      <p:sp>
        <p:nvSpPr>
          <p:cNvPr id="14" name="テキスト ボックス 13">
            <a:extLst>
              <a:ext uri="{FF2B5EF4-FFF2-40B4-BE49-F238E27FC236}">
                <a16:creationId xmlns:a16="http://schemas.microsoft.com/office/drawing/2014/main" xmlns="" id="{8957656B-6DE6-44E0-85D6-7CF39E5B6647}"/>
              </a:ext>
            </a:extLst>
          </p:cNvPr>
          <p:cNvSpPr txBox="1"/>
          <p:nvPr/>
        </p:nvSpPr>
        <p:spPr>
          <a:xfrm>
            <a:off x="262692" y="1599136"/>
            <a:ext cx="2787943"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p>
            <a:pPr algn="just">
              <a:spcAft>
                <a:spcPts val="0"/>
              </a:spcAft>
            </a:pPr>
            <a:r>
              <a:rPr lang="ja-JP" altLang="en-US" sz="1400" dirty="0" smtClean="0">
                <a:solidFill>
                  <a:schemeClr val="accent1">
                    <a:lumMod val="75000"/>
                  </a:schemeClr>
                </a:solidFill>
              </a:rPr>
              <a:t>●</a:t>
            </a:r>
            <a:r>
              <a:rPr lang="ja-JP" altLang="en-US" sz="1400" kern="100" dirty="0">
                <a:latin typeface="Meiryo UI" panose="020B0604030504040204" pitchFamily="50" charset="-128"/>
                <a:ea typeface="Meiryo UI" panose="020B0604030504040204" pitchFamily="50" charset="-128"/>
                <a:cs typeface="Times New Roman"/>
              </a:rPr>
              <a:t>入院基本料・特定入院料別報告</a:t>
            </a:r>
          </a:p>
        </p:txBody>
      </p:sp>
      <p:sp>
        <p:nvSpPr>
          <p:cNvPr id="18" name="テキスト ボックス 17">
            <a:extLst>
              <a:ext uri="{FF2B5EF4-FFF2-40B4-BE49-F238E27FC236}">
                <a16:creationId xmlns:a16="http://schemas.microsoft.com/office/drawing/2014/main" xmlns="" id="{8957656B-6DE6-44E0-85D6-7CF39E5B6647}"/>
              </a:ext>
            </a:extLst>
          </p:cNvPr>
          <p:cNvSpPr txBox="1"/>
          <p:nvPr/>
        </p:nvSpPr>
        <p:spPr>
          <a:xfrm>
            <a:off x="349139" y="4116313"/>
            <a:ext cx="1587294"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p>
            <a:pPr algn="just">
              <a:spcAft>
                <a:spcPts val="0"/>
              </a:spcAft>
            </a:pPr>
            <a:r>
              <a:rPr lang="ja-JP" altLang="en-US" sz="1400" dirty="0" smtClean="0">
                <a:solidFill>
                  <a:schemeClr val="accent1">
                    <a:lumMod val="75000"/>
                  </a:schemeClr>
                </a:solidFill>
              </a:rPr>
              <a:t>●</a:t>
            </a:r>
            <a:r>
              <a:rPr lang="ja-JP" altLang="en-US" sz="1400" kern="100" dirty="0" smtClean="0">
                <a:latin typeface="Meiryo UI" panose="020B0604030504040204" pitchFamily="50" charset="-128"/>
                <a:ea typeface="Meiryo UI" panose="020B0604030504040204" pitchFamily="50" charset="-128"/>
                <a:cs typeface="Times New Roman"/>
              </a:rPr>
              <a:t>病床の利用状況</a:t>
            </a:r>
            <a:endParaRPr lang="ja-JP" altLang="en-US" sz="1400" kern="100" dirty="0">
              <a:latin typeface="Meiryo UI" panose="020B0604030504040204" pitchFamily="50" charset="-128"/>
              <a:ea typeface="Meiryo UI" panose="020B0604030504040204" pitchFamily="50" charset="-128"/>
              <a:cs typeface="Times New Roman"/>
            </a:endParaRPr>
          </a:p>
        </p:txBody>
      </p:sp>
      <p:cxnSp>
        <p:nvCxnSpPr>
          <p:cNvPr id="19" name="直線コネクタ 18"/>
          <p:cNvCxnSpPr/>
          <p:nvPr/>
        </p:nvCxnSpPr>
        <p:spPr>
          <a:xfrm>
            <a:off x="4673046" y="5194852"/>
            <a:ext cx="576064" cy="0"/>
          </a:xfrm>
          <a:prstGeom prst="line">
            <a:avLst/>
          </a:prstGeom>
          <a:ln w="38100" cap="rnd">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a:off x="5724128" y="2818656"/>
            <a:ext cx="576064" cy="0"/>
          </a:xfrm>
          <a:prstGeom prst="line">
            <a:avLst/>
          </a:prstGeom>
          <a:ln w="38100" cap="rnd">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205630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16867" y="2729603"/>
            <a:ext cx="4316413" cy="27525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843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8670" y="2549003"/>
            <a:ext cx="4671268" cy="3105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Rectangle 11"/>
          <p:cNvSpPr>
            <a:spLocks noChangeArrowheads="1"/>
          </p:cNvSpPr>
          <p:nvPr/>
        </p:nvSpPr>
        <p:spPr bwMode="auto">
          <a:xfrm>
            <a:off x="243707" y="110407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 name="Rectangle 21"/>
          <p:cNvSpPr>
            <a:spLocks noChangeArrowheads="1"/>
          </p:cNvSpPr>
          <p:nvPr/>
        </p:nvSpPr>
        <p:spPr bwMode="auto">
          <a:xfrm>
            <a:off x="0" y="54868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 name="スライド番号プレースホルダー 2"/>
          <p:cNvSpPr>
            <a:spLocks noGrp="1"/>
          </p:cNvSpPr>
          <p:nvPr>
            <p:ph type="sldNum" sz="quarter" idx="12"/>
          </p:nvPr>
        </p:nvSpPr>
        <p:spPr>
          <a:xfrm>
            <a:off x="7010400" y="6479772"/>
            <a:ext cx="2133600" cy="365125"/>
          </a:xfrm>
        </p:spPr>
        <p:txBody>
          <a:bodyPr/>
          <a:lstStyle/>
          <a:p>
            <a:fld id="{A9848611-8FAA-4BFC-BAAD-33CAF1A3E273}" type="slidenum">
              <a:rPr kumimoji="1" lang="ja-JP" altLang="en-US" sz="1800" smtClean="0">
                <a:solidFill>
                  <a:schemeClr val="tx1"/>
                </a:solidFill>
              </a:rPr>
              <a:t>9</a:t>
            </a:fld>
            <a:endParaRPr kumimoji="1" lang="ja-JP" altLang="en-US" sz="1800" dirty="0">
              <a:solidFill>
                <a:schemeClr val="tx1"/>
              </a:solidFill>
            </a:endParaRPr>
          </a:p>
        </p:txBody>
      </p:sp>
      <p:sp>
        <p:nvSpPr>
          <p:cNvPr id="7" name="タイトル 1">
            <a:extLst>
              <a:ext uri="{FF2B5EF4-FFF2-40B4-BE49-F238E27FC236}">
                <a16:creationId xmlns:a16="http://schemas.microsoft.com/office/drawing/2014/main" xmlns="" id="{77D78C8B-7190-4F9F-BF24-FAD4DFE9F181}"/>
              </a:ext>
            </a:extLst>
          </p:cNvPr>
          <p:cNvSpPr txBox="1">
            <a:spLocks/>
          </p:cNvSpPr>
          <p:nvPr/>
        </p:nvSpPr>
        <p:spPr>
          <a:xfrm>
            <a:off x="97083" y="538095"/>
            <a:ext cx="9059922" cy="935314"/>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200" dirty="0" smtClean="0">
                <a:latin typeface="HGP創英角ｺﾞｼｯｸUB" panose="020B0900000000000000" pitchFamily="50" charset="-128"/>
                <a:ea typeface="HGP創英角ｺﾞｼｯｸUB" panose="020B0900000000000000" pitchFamily="50" charset="-128"/>
              </a:rPr>
              <a:t>「一般病棟７対１入院基本料」は、流出超過となっているが、自己完結率は、</a:t>
            </a:r>
            <a:endParaRPr lang="en-US" altLang="ja-JP" sz="2200" dirty="0" smtClean="0">
              <a:latin typeface="HGP創英角ｺﾞｼｯｸUB" panose="020B0900000000000000" pitchFamily="50" charset="-128"/>
              <a:ea typeface="HGP創英角ｺﾞｼｯｸUB" panose="020B0900000000000000" pitchFamily="50" charset="-128"/>
            </a:endParaRPr>
          </a:p>
          <a:p>
            <a:pPr algn="l"/>
            <a:r>
              <a:rPr lang="ja-JP" altLang="en-US" sz="2200" dirty="0" smtClean="0">
                <a:latin typeface="HGP創英角ｺﾞｼｯｸUB" panose="020B0900000000000000" pitchFamily="50" charset="-128"/>
                <a:ea typeface="HGP創英角ｺﾞｼｯｸUB" panose="020B0900000000000000" pitchFamily="50" charset="-128"/>
              </a:rPr>
              <a:t>約</a:t>
            </a:r>
            <a:r>
              <a:rPr lang="en-US" altLang="ja-JP" sz="2200" dirty="0" smtClean="0">
                <a:latin typeface="HGP創英角ｺﾞｼｯｸUB" panose="020B0900000000000000" pitchFamily="50" charset="-128"/>
                <a:ea typeface="HGP創英角ｺﾞｼｯｸUB" panose="020B0900000000000000" pitchFamily="50" charset="-128"/>
              </a:rPr>
              <a:t>7</a:t>
            </a:r>
            <a:r>
              <a:rPr lang="ja-JP" altLang="en-US" sz="2200" dirty="0" smtClean="0">
                <a:latin typeface="HGP創英角ｺﾞｼｯｸUB" panose="020B0900000000000000" pitchFamily="50" charset="-128"/>
                <a:ea typeface="HGP創英角ｺﾞｼｯｸUB" panose="020B0900000000000000" pitchFamily="50" charset="-128"/>
              </a:rPr>
              <a:t>割</a:t>
            </a:r>
            <a:r>
              <a:rPr lang="en-US" altLang="ja-JP" sz="2200" dirty="0" smtClean="0">
                <a:latin typeface="HGP創英角ｺﾞｼｯｸUB" panose="020B0900000000000000" pitchFamily="50" charset="-128"/>
                <a:ea typeface="HGP創英角ｺﾞｼｯｸUB" panose="020B0900000000000000" pitchFamily="50" charset="-128"/>
              </a:rPr>
              <a:t>5</a:t>
            </a:r>
            <a:r>
              <a:rPr lang="ja-JP" altLang="en-US" sz="2200" dirty="0" smtClean="0">
                <a:latin typeface="HGP創英角ｺﾞｼｯｸUB" panose="020B0900000000000000" pitchFamily="50" charset="-128"/>
                <a:ea typeface="HGP創英角ｺﾞｼｯｸUB" panose="020B0900000000000000" pitchFamily="50" charset="-128"/>
              </a:rPr>
              <a:t>分と比較的高い値となっている</a:t>
            </a:r>
            <a:endParaRPr lang="en-US" altLang="ja-JP" sz="2200" dirty="0">
              <a:latin typeface="HGP創英角ｺﾞｼｯｸUB" panose="020B0900000000000000" pitchFamily="50" charset="-128"/>
              <a:ea typeface="HGP創英角ｺﾞｼｯｸUB" panose="020B0900000000000000" pitchFamily="50" charset="-128"/>
            </a:endParaRPr>
          </a:p>
        </p:txBody>
      </p:sp>
      <p:sp>
        <p:nvSpPr>
          <p:cNvPr id="10" name="テキスト ボックス 3"/>
          <p:cNvSpPr txBox="1">
            <a:spLocks noChangeArrowheads="1"/>
          </p:cNvSpPr>
          <p:nvPr/>
        </p:nvSpPr>
        <p:spPr bwMode="auto">
          <a:xfrm>
            <a:off x="143977" y="1696109"/>
            <a:ext cx="305987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r>
              <a:rPr lang="ja-JP" altLang="en-US" sz="2000" dirty="0" smtClean="0">
                <a:latin typeface="HGP創英角ｺﾞｼｯｸUB" panose="020B0900000000000000" pitchFamily="50" charset="-128"/>
                <a:ea typeface="HGP創英角ｺﾞｼｯｸUB" panose="020B0900000000000000" pitchFamily="50" charset="-128"/>
              </a:rPr>
              <a:t>１　入院</a:t>
            </a:r>
            <a:r>
              <a:rPr lang="ja-JP" altLang="en-US" sz="2000" dirty="0">
                <a:latin typeface="HGP創英角ｺﾞｼｯｸUB" panose="020B0900000000000000" pitchFamily="50" charset="-128"/>
                <a:ea typeface="HGP創英角ｺﾞｼｯｸUB" panose="020B0900000000000000" pitchFamily="50" charset="-128"/>
              </a:rPr>
              <a:t>基本料別の</a:t>
            </a:r>
            <a:r>
              <a:rPr lang="ja-JP" altLang="en-US" sz="2000" dirty="0" smtClean="0">
                <a:latin typeface="HGP創英角ｺﾞｼｯｸUB" panose="020B0900000000000000" pitchFamily="50" charset="-128"/>
                <a:ea typeface="HGP創英角ｺﾞｼｯｸUB" panose="020B0900000000000000" pitchFamily="50" charset="-128"/>
              </a:rPr>
              <a:t>状況</a:t>
            </a:r>
            <a:endParaRPr lang="en-US" altLang="ja-JP" sz="2000" dirty="0" smtClean="0">
              <a:latin typeface="HGP創英角ｺﾞｼｯｸUB" panose="020B0900000000000000" pitchFamily="50" charset="-128"/>
              <a:ea typeface="HGP創英角ｺﾞｼｯｸUB" panose="020B0900000000000000" pitchFamily="50" charset="-128"/>
            </a:endParaRPr>
          </a:p>
        </p:txBody>
      </p:sp>
      <p:sp>
        <p:nvSpPr>
          <p:cNvPr id="9" name="Oval 64">
            <a:hlinkClick r:id="rId5" action="ppaction://hlinksldjump"/>
            <a:extLst>
              <a:ext uri="{FF2B5EF4-FFF2-40B4-BE49-F238E27FC236}">
                <a16:creationId xmlns:a16="http://schemas.microsoft.com/office/drawing/2014/main" xmlns="" id="{2865890E-81EE-482A-8BAC-0CEA60EEBBA9}"/>
              </a:ext>
            </a:extLst>
          </p:cNvPr>
          <p:cNvSpPr>
            <a:spLocks noChangeAspect="1"/>
          </p:cNvSpPr>
          <p:nvPr/>
        </p:nvSpPr>
        <p:spPr>
          <a:xfrm>
            <a:off x="89662" y="36273"/>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11" name="タイトル 1">
            <a:extLst>
              <a:ext uri="{FF2B5EF4-FFF2-40B4-BE49-F238E27FC236}">
                <a16:creationId xmlns:a16="http://schemas.microsoft.com/office/drawing/2014/main" xmlns="" id="{30BE5A27-A407-4A14-A9BE-5866682C3C6B}"/>
              </a:ext>
            </a:extLst>
          </p:cNvPr>
          <p:cNvSpPr txBox="1">
            <a:spLocks/>
          </p:cNvSpPr>
          <p:nvPr/>
        </p:nvSpPr>
        <p:spPr>
          <a:xfrm>
            <a:off x="145072" y="36273"/>
            <a:ext cx="9251463"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smtClean="0">
                <a:solidFill>
                  <a:schemeClr val="bg1"/>
                </a:solidFill>
                <a:latin typeface="HGP創英角ｺﾞｼｯｸUB" panose="020B0900000000000000" pitchFamily="50" charset="-128"/>
                <a:ea typeface="HGP創英角ｺﾞｼｯｸUB" panose="020B0900000000000000" pitchFamily="50" charset="-128"/>
              </a:rPr>
              <a:t>2</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高度</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急性期から急性期</a:t>
            </a:r>
            <a:r>
              <a:rPr lang="ja-JP" altLang="en-US" sz="16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（急性期一般）</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の</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概要</a:t>
            </a:r>
            <a:r>
              <a:rPr lang="en-US" altLang="ja-JP" sz="18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(2)</a:t>
            </a:r>
            <a:r>
              <a:rPr lang="ja-JP" altLang="en-US" sz="18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患者受療・医療提供状況</a:t>
            </a:r>
            <a:r>
              <a:rPr lang="en-US" altLang="ja-JP" sz="18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(NDB)</a:t>
            </a:r>
            <a:r>
              <a:rPr lang="ja-JP" altLang="en-US" sz="18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①</a:t>
            </a:r>
          </a:p>
        </p:txBody>
      </p:sp>
      <p:sp>
        <p:nvSpPr>
          <p:cNvPr id="17" name="テキスト ボックス 3"/>
          <p:cNvSpPr txBox="1">
            <a:spLocks noChangeArrowheads="1"/>
          </p:cNvSpPr>
          <p:nvPr/>
        </p:nvSpPr>
        <p:spPr bwMode="auto">
          <a:xfrm>
            <a:off x="407127" y="2096219"/>
            <a:ext cx="232110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r>
              <a:rPr lang="ja-JP" altLang="en-US" dirty="0" smtClean="0">
                <a:latin typeface="HGP創英角ｺﾞｼｯｸUB" panose="020B0900000000000000" pitchFamily="50" charset="-128"/>
                <a:ea typeface="HGP創英角ｺﾞｼｯｸUB" panose="020B0900000000000000" pitchFamily="50" charset="-128"/>
              </a:rPr>
              <a:t>（</a:t>
            </a:r>
            <a:r>
              <a:rPr lang="en-US" altLang="ja-JP" dirty="0">
                <a:latin typeface="HGP創英角ｺﾞｼｯｸUB" panose="020B0900000000000000" pitchFamily="50" charset="-128"/>
                <a:ea typeface="HGP創英角ｺﾞｼｯｸUB" panose="020B0900000000000000" pitchFamily="50" charset="-128"/>
              </a:rPr>
              <a:t>1</a:t>
            </a:r>
            <a:r>
              <a:rPr lang="ja-JP" altLang="en-US" dirty="0" smtClean="0">
                <a:latin typeface="HGP創英角ｺﾞｼｯｸUB" panose="020B0900000000000000" pitchFamily="50" charset="-128"/>
                <a:ea typeface="HGP創英角ｺﾞｼｯｸUB" panose="020B0900000000000000" pitchFamily="50" charset="-128"/>
              </a:rPr>
              <a:t>）</a:t>
            </a:r>
            <a:r>
              <a:rPr lang="ja-JP" altLang="en-US" dirty="0">
                <a:latin typeface="HGP創英角ｺﾞｼｯｸUB" panose="020B0900000000000000" pitchFamily="50" charset="-128"/>
                <a:ea typeface="HGP創英角ｺﾞｼｯｸUB" panose="020B0900000000000000" pitchFamily="50" charset="-128"/>
              </a:rPr>
              <a:t>患者受療</a:t>
            </a:r>
            <a:r>
              <a:rPr lang="ja-JP" altLang="en-US" dirty="0" smtClean="0">
                <a:latin typeface="HGP創英角ｺﾞｼｯｸUB" panose="020B0900000000000000" pitchFamily="50" charset="-128"/>
                <a:ea typeface="HGP創英角ｺﾞｼｯｸUB" panose="020B0900000000000000" pitchFamily="50" charset="-128"/>
              </a:rPr>
              <a:t>状況</a:t>
            </a:r>
            <a:endParaRPr lang="en-US" altLang="ja-JP" dirty="0">
              <a:latin typeface="HGP創英角ｺﾞｼｯｸUB" panose="020B0900000000000000" pitchFamily="50" charset="-128"/>
              <a:ea typeface="HGP創英角ｺﾞｼｯｸUB" panose="020B0900000000000000" pitchFamily="50" charset="-128"/>
            </a:endParaRPr>
          </a:p>
        </p:txBody>
      </p:sp>
      <p:sp>
        <p:nvSpPr>
          <p:cNvPr id="13" name="テキスト ボックス 10">
            <a:extLst>
              <a:ext uri="{FF2B5EF4-FFF2-40B4-BE49-F238E27FC236}">
                <a16:creationId xmlns:a16="http://schemas.microsoft.com/office/drawing/2014/main" xmlns="" id="{8957656B-6DE6-44E0-85D6-7CF39E5B6647}"/>
              </a:ext>
            </a:extLst>
          </p:cNvPr>
          <p:cNvSpPr txBox="1"/>
          <p:nvPr/>
        </p:nvSpPr>
        <p:spPr>
          <a:xfrm>
            <a:off x="3897686" y="5924373"/>
            <a:ext cx="4852610"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p>
            <a:pPr algn="just">
              <a:spcAft>
                <a:spcPts val="0"/>
              </a:spcAft>
            </a:pPr>
            <a:r>
              <a:rPr lang="ja-JP" altLang="en-US" sz="1200" kern="100" dirty="0">
                <a:latin typeface="Meiryo UI" panose="020B0604030504040204" pitchFamily="50" charset="-128"/>
                <a:ea typeface="Meiryo UI" panose="020B0604030504040204" pitchFamily="50" charset="-128"/>
                <a:cs typeface="Times New Roman"/>
              </a:rPr>
              <a:t>参照</a:t>
            </a:r>
            <a:r>
              <a:rPr lang="ja-JP" altLang="en-US" sz="1200" kern="100" dirty="0" smtClean="0">
                <a:effectLst/>
                <a:latin typeface="Meiryo UI" panose="020B0604030504040204" pitchFamily="50" charset="-128"/>
                <a:ea typeface="Meiryo UI" panose="020B0604030504040204" pitchFamily="50" charset="-128"/>
                <a:cs typeface="Times New Roman"/>
              </a:rPr>
              <a:t>：</a:t>
            </a:r>
            <a:r>
              <a:rPr lang="en-US" altLang="ja-JP" sz="1200" kern="100" dirty="0">
                <a:latin typeface="Meiryo UI" panose="020B0604030504040204" pitchFamily="50" charset="-128"/>
                <a:ea typeface="Meiryo UI" panose="020B0604030504040204" pitchFamily="50" charset="-128"/>
                <a:cs typeface="Times New Roman"/>
              </a:rPr>
              <a:t>【</a:t>
            </a:r>
            <a:r>
              <a:rPr lang="ja-JP" altLang="en-US" sz="1200" kern="100" dirty="0">
                <a:latin typeface="Meiryo UI" panose="020B0604030504040204" pitchFamily="50" charset="-128"/>
                <a:ea typeface="Meiryo UI" panose="020B0604030504040204" pitchFamily="50" charset="-128"/>
                <a:cs typeface="Times New Roman"/>
              </a:rPr>
              <a:t>資料</a:t>
            </a:r>
            <a:r>
              <a:rPr lang="en-US" altLang="ja-JP" sz="1200" kern="100" dirty="0">
                <a:latin typeface="Meiryo UI" panose="020B0604030504040204" pitchFamily="50" charset="-128"/>
                <a:ea typeface="Meiryo UI" panose="020B0604030504040204" pitchFamily="50" charset="-128"/>
                <a:cs typeface="Times New Roman"/>
              </a:rPr>
              <a:t>2-4</a:t>
            </a:r>
            <a:r>
              <a:rPr lang="en-US" altLang="ja-JP" sz="1200" kern="100" dirty="0" smtClean="0">
                <a:latin typeface="Meiryo UI" panose="020B0604030504040204" pitchFamily="50" charset="-128"/>
                <a:ea typeface="Meiryo UI" panose="020B0604030504040204" pitchFamily="50" charset="-128"/>
                <a:cs typeface="Times New Roman"/>
              </a:rPr>
              <a:t>】</a:t>
            </a:r>
            <a:r>
              <a:rPr lang="ja-JP" altLang="en-US" sz="1200" kern="100" dirty="0" smtClean="0">
                <a:latin typeface="Meiryo UI" panose="020B0604030504040204" pitchFamily="50" charset="-128"/>
                <a:ea typeface="Meiryo UI" panose="020B0604030504040204" pitchFamily="50" charset="-128"/>
                <a:cs typeface="Times New Roman"/>
              </a:rPr>
              <a:t>堺市二次</a:t>
            </a:r>
            <a:r>
              <a:rPr lang="ja-JP" altLang="en-US" sz="1200" kern="100" dirty="0">
                <a:latin typeface="Meiryo UI" panose="020B0604030504040204" pitchFamily="50" charset="-128"/>
                <a:ea typeface="Meiryo UI" panose="020B0604030504040204" pitchFamily="50" charset="-128"/>
                <a:cs typeface="Times New Roman"/>
              </a:rPr>
              <a:t>医療圏における患者受療状況（</a:t>
            </a:r>
            <a:r>
              <a:rPr lang="en-US" altLang="ja-JP" sz="1200" kern="100" dirty="0">
                <a:latin typeface="Meiryo UI" panose="020B0604030504040204" pitchFamily="50" charset="-128"/>
                <a:ea typeface="Meiryo UI" panose="020B0604030504040204" pitchFamily="50" charset="-128"/>
                <a:cs typeface="Times New Roman"/>
              </a:rPr>
              <a:t>NDB</a:t>
            </a:r>
            <a:r>
              <a:rPr lang="ja-JP" altLang="en-US" sz="1200" kern="100" dirty="0">
                <a:latin typeface="Meiryo UI" panose="020B0604030504040204" pitchFamily="50" charset="-128"/>
                <a:ea typeface="Meiryo UI" panose="020B0604030504040204" pitchFamily="50" charset="-128"/>
                <a:cs typeface="Times New Roman"/>
              </a:rPr>
              <a:t>データ</a:t>
            </a:r>
            <a:r>
              <a:rPr lang="ja-JP" altLang="en-US" sz="1200" kern="100" dirty="0" smtClean="0">
                <a:latin typeface="Meiryo UI" panose="020B0604030504040204" pitchFamily="50" charset="-128"/>
                <a:ea typeface="Meiryo UI" panose="020B0604030504040204" pitchFamily="50" charset="-128"/>
                <a:cs typeface="Times New Roman"/>
              </a:rPr>
              <a:t>）</a:t>
            </a:r>
            <a:endParaRPr lang="ja-JP" altLang="en-US" sz="1200" kern="100" dirty="0">
              <a:latin typeface="Meiryo UI" panose="020B0604030504040204" pitchFamily="50" charset="-128"/>
              <a:ea typeface="Meiryo UI" panose="020B0604030504040204" pitchFamily="50" charset="-128"/>
              <a:cs typeface="Times New Roman"/>
            </a:endParaRPr>
          </a:p>
        </p:txBody>
      </p:sp>
      <p:cxnSp>
        <p:nvCxnSpPr>
          <p:cNvPr id="20" name="直線コネクタ 19"/>
          <p:cNvCxnSpPr/>
          <p:nvPr/>
        </p:nvCxnSpPr>
        <p:spPr>
          <a:xfrm flipV="1">
            <a:off x="3563888" y="2627538"/>
            <a:ext cx="1721708" cy="51256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21" name="角丸四角形 20"/>
          <p:cNvSpPr/>
          <p:nvPr/>
        </p:nvSpPr>
        <p:spPr>
          <a:xfrm>
            <a:off x="3992112" y="2278984"/>
            <a:ext cx="3648384" cy="348554"/>
          </a:xfrm>
          <a:prstGeom prst="roundRect">
            <a:avLst/>
          </a:prstGeom>
          <a:ln>
            <a:noFill/>
          </a:ln>
        </p:spPr>
        <p:style>
          <a:lnRef idx="1">
            <a:schemeClr val="accent2"/>
          </a:lnRef>
          <a:fillRef idx="2">
            <a:schemeClr val="accent2"/>
          </a:fillRef>
          <a:effectRef idx="1">
            <a:schemeClr val="accent2"/>
          </a:effectRef>
          <a:fontRef idx="minor">
            <a:schemeClr val="dk1"/>
          </a:fontRef>
        </p:style>
        <p:txBody>
          <a:bodyPr rtlCol="0" anchor="t"/>
          <a:lstStyle/>
          <a:p>
            <a:r>
              <a:rPr kumimoji="1" lang="ja-JP" altLang="en-US" sz="1200" dirty="0" smtClean="0"/>
              <a:t>救命救急入院料にかかる自己完結率は</a:t>
            </a:r>
            <a:r>
              <a:rPr kumimoji="1" lang="ja-JP" altLang="en-US" sz="1200" dirty="0" smtClean="0">
                <a:latin typeface="+mn-ea"/>
              </a:rPr>
              <a:t>「</a:t>
            </a:r>
            <a:r>
              <a:rPr kumimoji="1" lang="en-US" altLang="ja-JP" sz="1200" dirty="0" smtClean="0">
                <a:latin typeface="+mn-ea"/>
              </a:rPr>
              <a:t>63.3</a:t>
            </a:r>
            <a:r>
              <a:rPr kumimoji="1" lang="ja-JP" altLang="en-US" sz="1200" dirty="0" smtClean="0">
                <a:latin typeface="+mn-ea"/>
              </a:rPr>
              <a:t>％」</a:t>
            </a:r>
            <a:endParaRPr kumimoji="1" lang="ja-JP" altLang="en-US" sz="1200" dirty="0">
              <a:latin typeface="+mn-ea"/>
            </a:endParaRPr>
          </a:p>
        </p:txBody>
      </p:sp>
      <p:cxnSp>
        <p:nvCxnSpPr>
          <p:cNvPr id="8" name="直線コネクタ 7"/>
          <p:cNvCxnSpPr/>
          <p:nvPr/>
        </p:nvCxnSpPr>
        <p:spPr>
          <a:xfrm>
            <a:off x="8388424" y="2883822"/>
            <a:ext cx="0" cy="2201362"/>
          </a:xfrm>
          <a:prstGeom prst="line">
            <a:avLst/>
          </a:prstGeom>
          <a:ln w="31750"/>
        </p:spPr>
        <p:style>
          <a:lnRef idx="1">
            <a:schemeClr val="accent1"/>
          </a:lnRef>
          <a:fillRef idx="0">
            <a:schemeClr val="accent1"/>
          </a:fillRef>
          <a:effectRef idx="0">
            <a:schemeClr val="accent1"/>
          </a:effectRef>
          <a:fontRef idx="minor">
            <a:schemeClr val="tx1"/>
          </a:fontRef>
        </p:style>
      </p:cxnSp>
      <p:sp>
        <p:nvSpPr>
          <p:cNvPr id="25" name="角丸四角形 24"/>
          <p:cNvSpPr/>
          <p:nvPr/>
        </p:nvSpPr>
        <p:spPr>
          <a:xfrm>
            <a:off x="6975073" y="5482145"/>
            <a:ext cx="1030281" cy="274325"/>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latin typeface="HG丸ｺﾞｼｯｸM-PRO" panose="020F0600000000000000" pitchFamily="50" charset="-128"/>
                <a:ea typeface="HG丸ｺﾞｼｯｸM-PRO" panose="020F0600000000000000" pitchFamily="50" charset="-128"/>
              </a:rPr>
              <a:t>流出超過</a:t>
            </a:r>
            <a:endParaRPr kumimoji="1" lang="ja-JP" altLang="en-US" sz="1200" dirty="0">
              <a:latin typeface="HG丸ｺﾞｼｯｸM-PRO" panose="020F0600000000000000" pitchFamily="50" charset="-128"/>
              <a:ea typeface="HG丸ｺﾞｼｯｸM-PRO" panose="020F0600000000000000" pitchFamily="50" charset="-128"/>
            </a:endParaRPr>
          </a:p>
        </p:txBody>
      </p:sp>
      <p:sp>
        <p:nvSpPr>
          <p:cNvPr id="26" name="角丸四角形 25"/>
          <p:cNvSpPr/>
          <p:nvPr/>
        </p:nvSpPr>
        <p:spPr>
          <a:xfrm>
            <a:off x="8098824" y="5477890"/>
            <a:ext cx="1008112" cy="274325"/>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latin typeface="HG丸ｺﾞｼｯｸM-PRO" panose="020F0600000000000000" pitchFamily="50" charset="-128"/>
                <a:ea typeface="HG丸ｺﾞｼｯｸM-PRO" panose="020F0600000000000000" pitchFamily="50" charset="-128"/>
              </a:rPr>
              <a:t>流入超過</a:t>
            </a:r>
            <a:endParaRPr kumimoji="1" lang="ja-JP" altLang="en-US" sz="12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7351889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2CB110735879EE44AC0DA5AE7D61CC8B" ma:contentTypeVersion="0" ma:contentTypeDescription="新しいドキュメントを作成します。" ma:contentTypeScope="" ma:versionID="52cf278b219930cbe3bdae6bc175c2bc">
  <xsd:schema xmlns:xsd="http://www.w3.org/2001/XMLSchema" xmlns:xs="http://www.w3.org/2001/XMLSchema" xmlns:p="http://schemas.microsoft.com/office/2006/metadata/properties" targetNamespace="http://schemas.microsoft.com/office/2006/metadata/properties" ma:root="true" ma:fieldsID="8c216975fa0084bb3f54c3fd858a610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CD99F2F-664F-4A72-8D0A-9464752B63F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6E6FA492-2F15-4389-9F0F-4BEF001AC011}">
  <ds:schemaRefs>
    <ds:schemaRef ds:uri="http://schemas.microsoft.com/sharepoint/v3/contenttype/forms"/>
  </ds:schemaRefs>
</ds:datastoreItem>
</file>

<file path=customXml/itemProps3.xml><?xml version="1.0" encoding="utf-8"?>
<ds:datastoreItem xmlns:ds="http://schemas.openxmlformats.org/officeDocument/2006/customXml" ds:itemID="{0B2E238E-5187-4482-BE1B-2A3B132B829E}">
  <ds:schemaRefs>
    <ds:schemaRef ds:uri="http://schemas.openxmlformats.org/package/2006/metadata/core-properties"/>
    <ds:schemaRef ds:uri="http://purl.org/dc/dcmitype/"/>
    <ds:schemaRef ds:uri="http://schemas.microsoft.com/office/2006/documentManagement/types"/>
    <ds:schemaRef ds:uri="http://www.w3.org/XML/1998/namespace"/>
    <ds:schemaRef ds:uri="http://purl.org/dc/elements/1.1/"/>
    <ds:schemaRef ds:uri="http://purl.org/dc/terms/"/>
    <ds:schemaRef ds:uri="http://schemas.microsoft.com/office/infopath/2007/PartnerControl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10523</TotalTime>
  <Words>1832</Words>
  <Application>Microsoft Office PowerPoint</Application>
  <PresentationFormat>画面に合わせる (4:3)</PresentationFormat>
  <Paragraphs>271</Paragraphs>
  <Slides>27</Slides>
  <Notes>26</Notes>
  <HiddenSlides>0</HiddenSlides>
  <MMClips>0</MMClips>
  <ScaleCrop>false</ScaleCrop>
  <HeadingPairs>
    <vt:vector size="4" baseType="variant">
      <vt:variant>
        <vt:lpstr>テーマ</vt:lpstr>
      </vt:variant>
      <vt:variant>
        <vt:i4>1</vt:i4>
      </vt:variant>
      <vt:variant>
        <vt:lpstr>スライド タイトル</vt:lpstr>
      </vt:variant>
      <vt:variant>
        <vt:i4>27</vt:i4>
      </vt:variant>
    </vt:vector>
  </HeadingPairs>
  <TitlesOfParts>
    <vt:vector size="28" baseType="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堺市</cp:lastModifiedBy>
  <cp:revision>719</cp:revision>
  <cp:lastPrinted>2018-07-31T02:35:57Z</cp:lastPrinted>
  <dcterms:created xsi:type="dcterms:W3CDTF">2017-09-06T02:09:24Z</dcterms:created>
  <dcterms:modified xsi:type="dcterms:W3CDTF">2018-07-31T03:51:04Z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0x0101002CB110735879EE44AC0DA5AE7D61CC8B</vt:lpwstr>
  </property>
</Properties>
</file>