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309" r:id="rId5"/>
    <p:sldId id="310" r:id="rId6"/>
    <p:sldId id="296" r:id="rId7"/>
    <p:sldId id="327" r:id="rId8"/>
    <p:sldId id="333" r:id="rId9"/>
    <p:sldId id="334" r:id="rId10"/>
    <p:sldId id="332" r:id="rId11"/>
    <p:sldId id="319" r:id="rId12"/>
    <p:sldId id="320" r:id="rId13"/>
    <p:sldId id="306" r:id="rId14"/>
    <p:sldId id="321" r:id="rId15"/>
    <p:sldId id="315" r:id="rId16"/>
    <p:sldId id="322" r:id="rId17"/>
    <p:sldId id="304" r:id="rId18"/>
    <p:sldId id="318" r:id="rId19"/>
    <p:sldId id="335" r:id="rId20"/>
    <p:sldId id="297" r:id="rId21"/>
    <p:sldId id="278" r:id="rId22"/>
    <p:sldId id="276" r:id="rId23"/>
    <p:sldId id="257" r:id="rId24"/>
    <p:sldId id="313" r:id="rId25"/>
    <p:sldId id="314" r:id="rId26"/>
    <p:sldId id="303" r:id="rId27"/>
    <p:sldId id="290" r:id="rId28"/>
    <p:sldId id="312" r:id="rId29"/>
    <p:sldId id="311" r:id="rId30"/>
    <p:sldId id="323" r:id="rId31"/>
    <p:sldId id="324" r:id="rId32"/>
    <p:sldId id="325" r:id="rId33"/>
    <p:sldId id="326" r:id="rId3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3816" autoAdjust="0"/>
  </p:normalViewPr>
  <p:slideViewPr>
    <p:cSldViewPr>
      <p:cViewPr>
        <p:scale>
          <a:sx n="100" d="100"/>
          <a:sy n="100" d="100"/>
        </p:scale>
        <p:origin x="-444" y="6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4104"/>
    </p:cViewPr>
  </p:sorterViewPr>
  <p:notesViewPr>
    <p:cSldViewPr>
      <p:cViewPr varScale="1">
        <p:scale>
          <a:sx n="49" d="100"/>
          <a:sy n="49" d="100"/>
        </p:scale>
        <p:origin x="-2916" y="-102"/>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07B3448F-96E3-453A-8EC1-C7037892310F}" type="datetimeFigureOut">
              <a:rPr kumimoji="1" lang="ja-JP" altLang="en-US" smtClean="0"/>
              <a:t>2018/7/5</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AEA8BE3F-AD7C-427F-A529-5229D628D5CC}" type="slidenum">
              <a:rPr kumimoji="1" lang="ja-JP" altLang="en-US" smtClean="0"/>
              <a:t>‹#›</a:t>
            </a:fld>
            <a:endParaRPr kumimoji="1" lang="ja-JP" altLang="en-US"/>
          </a:p>
        </p:txBody>
      </p:sp>
    </p:spTree>
    <p:extLst>
      <p:ext uri="{BB962C8B-B14F-4D97-AF65-F5344CB8AC3E}">
        <p14:creationId xmlns:p14="http://schemas.microsoft.com/office/powerpoint/2010/main" val="2233505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32" tIns="45716" rIns="91432" bIns="45716" rtlCol="0"/>
          <a:lstStyle>
            <a:lvl1pPr algn="r">
              <a:defRPr sz="1200"/>
            </a:lvl1pPr>
          </a:lstStyle>
          <a:p>
            <a:fld id="{8C0B6B46-DA86-44B1-BF26-2C06D2A671C0}" type="datetimeFigureOut">
              <a:rPr kumimoji="1" lang="ja-JP" altLang="en-US" smtClean="0"/>
              <a:t>2018/7/5</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32" tIns="45716" rIns="91432" bIns="45716" rtlCol="0" anchor="ctr"/>
          <a:lstStyle/>
          <a:p>
            <a:endParaRPr lang="ja-JP" altLang="en-US"/>
          </a:p>
        </p:txBody>
      </p:sp>
      <p:sp>
        <p:nvSpPr>
          <p:cNvPr id="5" name="ノート プレースホルダー 4"/>
          <p:cNvSpPr>
            <a:spLocks noGrp="1"/>
          </p:cNvSpPr>
          <p:nvPr>
            <p:ph type="body" sz="quarter" idx="3"/>
          </p:nvPr>
        </p:nvSpPr>
        <p:spPr>
          <a:xfrm>
            <a:off x="681039" y="4721225"/>
            <a:ext cx="5445125" cy="4471988"/>
          </a:xfrm>
          <a:prstGeom prst="rect">
            <a:avLst/>
          </a:prstGeom>
        </p:spPr>
        <p:txBody>
          <a:bodyPr vert="horz" lIns="91432" tIns="45716" rIns="91432" bIns="4571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4"/>
            <a:ext cx="2949575" cy="496887"/>
          </a:xfrm>
          <a:prstGeom prst="rect">
            <a:avLst/>
          </a:prstGeom>
        </p:spPr>
        <p:txBody>
          <a:bodyPr vert="horz" lIns="91432" tIns="45716" rIns="91432"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4"/>
            <a:ext cx="2949575" cy="496887"/>
          </a:xfrm>
          <a:prstGeom prst="rect">
            <a:avLst/>
          </a:prstGeom>
        </p:spPr>
        <p:txBody>
          <a:bodyPr vert="horz" lIns="91432" tIns="45716" rIns="91432" bIns="45716" rtlCol="0" anchor="b"/>
          <a:lstStyle>
            <a:lvl1pPr algn="r">
              <a:defRPr sz="1200"/>
            </a:lvl1pPr>
          </a:lstStyle>
          <a:p>
            <a:fld id="{40687962-1732-4DEA-94EE-209433AE6D92}" type="slidenum">
              <a:rPr kumimoji="1" lang="ja-JP" altLang="en-US" smtClean="0"/>
              <a:t>‹#›</a:t>
            </a:fld>
            <a:endParaRPr kumimoji="1" lang="ja-JP" altLang="en-US"/>
          </a:p>
        </p:txBody>
      </p:sp>
    </p:spTree>
    <p:extLst>
      <p:ext uri="{BB962C8B-B14F-4D97-AF65-F5344CB8AC3E}">
        <p14:creationId xmlns:p14="http://schemas.microsoft.com/office/powerpoint/2010/main" val="31908815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3</a:t>
            </a:fld>
            <a:endParaRPr lang="ja-JP" altLang="en-US"/>
          </a:p>
        </p:txBody>
      </p:sp>
    </p:spTree>
    <p:extLst>
      <p:ext uri="{BB962C8B-B14F-4D97-AF65-F5344CB8AC3E}">
        <p14:creationId xmlns:p14="http://schemas.microsoft.com/office/powerpoint/2010/main" val="3657638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26</a:t>
            </a:fld>
            <a:endParaRPr kumimoji="1" lang="ja-JP" altLang="en-US"/>
          </a:p>
        </p:txBody>
      </p:sp>
    </p:spTree>
    <p:extLst>
      <p:ext uri="{BB962C8B-B14F-4D97-AF65-F5344CB8AC3E}">
        <p14:creationId xmlns:p14="http://schemas.microsoft.com/office/powerpoint/2010/main" val="2024750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27</a:t>
            </a:fld>
            <a:endParaRPr kumimoji="1" lang="ja-JP" altLang="en-US"/>
          </a:p>
        </p:txBody>
      </p:sp>
    </p:spTree>
    <p:extLst>
      <p:ext uri="{BB962C8B-B14F-4D97-AF65-F5344CB8AC3E}">
        <p14:creationId xmlns:p14="http://schemas.microsoft.com/office/powerpoint/2010/main" val="2024750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28</a:t>
            </a:fld>
            <a:endParaRPr kumimoji="1" lang="ja-JP" altLang="en-US"/>
          </a:p>
        </p:txBody>
      </p:sp>
    </p:spTree>
    <p:extLst>
      <p:ext uri="{BB962C8B-B14F-4D97-AF65-F5344CB8AC3E}">
        <p14:creationId xmlns:p14="http://schemas.microsoft.com/office/powerpoint/2010/main" val="2024750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29</a:t>
            </a:fld>
            <a:endParaRPr kumimoji="1" lang="ja-JP" altLang="en-US"/>
          </a:p>
        </p:txBody>
      </p:sp>
    </p:spTree>
    <p:extLst>
      <p:ext uri="{BB962C8B-B14F-4D97-AF65-F5344CB8AC3E}">
        <p14:creationId xmlns:p14="http://schemas.microsoft.com/office/powerpoint/2010/main" val="2024750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30</a:t>
            </a:fld>
            <a:endParaRPr kumimoji="1" lang="ja-JP" altLang="en-US"/>
          </a:p>
        </p:txBody>
      </p:sp>
    </p:spTree>
    <p:extLst>
      <p:ext uri="{BB962C8B-B14F-4D97-AF65-F5344CB8AC3E}">
        <p14:creationId xmlns:p14="http://schemas.microsoft.com/office/powerpoint/2010/main" val="2024750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4</a:t>
            </a:fld>
            <a:endParaRPr lang="ja-JP" altLang="en-US"/>
          </a:p>
        </p:txBody>
      </p:sp>
    </p:spTree>
    <p:extLst>
      <p:ext uri="{BB962C8B-B14F-4D97-AF65-F5344CB8AC3E}">
        <p14:creationId xmlns:p14="http://schemas.microsoft.com/office/powerpoint/2010/main" val="3657638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6</a:t>
            </a:fld>
            <a:endParaRPr lang="ja-JP" altLang="en-US"/>
          </a:p>
        </p:txBody>
      </p:sp>
    </p:spTree>
    <p:extLst>
      <p:ext uri="{BB962C8B-B14F-4D97-AF65-F5344CB8AC3E}">
        <p14:creationId xmlns:p14="http://schemas.microsoft.com/office/powerpoint/2010/main" val="3093433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8</a:t>
            </a:fld>
            <a:endParaRPr lang="ja-JP" altLang="en-US"/>
          </a:p>
        </p:txBody>
      </p:sp>
    </p:spTree>
    <p:extLst>
      <p:ext uri="{BB962C8B-B14F-4D97-AF65-F5344CB8AC3E}">
        <p14:creationId xmlns:p14="http://schemas.microsoft.com/office/powerpoint/2010/main" val="1757548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17</a:t>
            </a:fld>
            <a:endParaRPr lang="ja-JP" altLang="en-US"/>
          </a:p>
        </p:txBody>
      </p:sp>
    </p:spTree>
    <p:extLst>
      <p:ext uri="{BB962C8B-B14F-4D97-AF65-F5344CB8AC3E}">
        <p14:creationId xmlns:p14="http://schemas.microsoft.com/office/powerpoint/2010/main" val="4011719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endParaRPr lang="ja-JP" altLang="en-US" smtClean="0"/>
          </a:p>
        </p:txBody>
      </p:sp>
    </p:spTree>
    <p:extLst>
      <p:ext uri="{BB962C8B-B14F-4D97-AF65-F5344CB8AC3E}">
        <p14:creationId xmlns:p14="http://schemas.microsoft.com/office/powerpoint/2010/main" val="1013117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21</a:t>
            </a:fld>
            <a:endParaRPr kumimoji="1" lang="ja-JP" altLang="en-US"/>
          </a:p>
        </p:txBody>
      </p:sp>
    </p:spTree>
    <p:extLst>
      <p:ext uri="{BB962C8B-B14F-4D97-AF65-F5344CB8AC3E}">
        <p14:creationId xmlns:p14="http://schemas.microsoft.com/office/powerpoint/2010/main" val="336883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22</a:t>
            </a:fld>
            <a:endParaRPr kumimoji="1" lang="ja-JP" altLang="en-US"/>
          </a:p>
        </p:txBody>
      </p:sp>
    </p:spTree>
    <p:extLst>
      <p:ext uri="{BB962C8B-B14F-4D97-AF65-F5344CB8AC3E}">
        <p14:creationId xmlns:p14="http://schemas.microsoft.com/office/powerpoint/2010/main" val="336883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25</a:t>
            </a:fld>
            <a:endParaRPr kumimoji="1" lang="ja-JP" altLang="en-US"/>
          </a:p>
        </p:txBody>
      </p:sp>
    </p:spTree>
    <p:extLst>
      <p:ext uri="{BB962C8B-B14F-4D97-AF65-F5344CB8AC3E}">
        <p14:creationId xmlns:p14="http://schemas.microsoft.com/office/powerpoint/2010/main" val="1397679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480EE7C-8E8D-41EB-9594-C5DC1FCA6663}" type="datetime1">
              <a:rPr kumimoji="1" lang="ja-JP" altLang="en-US" smtClean="0"/>
              <a:t>2018/7/5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261477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C6C1884-71C5-4CA1-AEB1-8D07AC67AE50}" type="datetime1">
              <a:rPr kumimoji="1" lang="ja-JP" altLang="en-US" smtClean="0"/>
              <a:t>2018/7/5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217638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ADBA19F-7284-44BE-9A1F-C02B9A966599}" type="datetime1">
              <a:rPr kumimoji="1" lang="ja-JP" altLang="en-US" smtClean="0"/>
              <a:t>2018/7/5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643725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9288436-3286-4FEF-B618-369F48507185}" type="datetime1">
              <a:rPr kumimoji="1" lang="ja-JP" altLang="en-US" smtClean="0"/>
              <a:t>2018/7/5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098244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51F4AA4-C779-4EE1-910A-4A7C1CD4543E}" type="datetime1">
              <a:rPr kumimoji="1" lang="ja-JP" altLang="en-US" smtClean="0"/>
              <a:t>2018/7/5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682166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E3C2E89-ACA8-453C-98E5-56D551773C7D}" type="datetime1">
              <a:rPr kumimoji="1" lang="ja-JP" altLang="en-US" smtClean="0"/>
              <a:t>2018/7/5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096771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29DF76D-27A6-45FE-A907-12DFDE6D76F8}" type="datetime1">
              <a:rPr kumimoji="1" lang="ja-JP" altLang="en-US" smtClean="0"/>
              <a:t>2018/7/5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17229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5B6E5B3-E1CE-4D50-8D88-0BAB252FE96E}" type="datetime1">
              <a:rPr kumimoji="1" lang="ja-JP" altLang="en-US" smtClean="0"/>
              <a:t>2018/7/5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937474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9CB3274-620F-4559-8998-DD67638A3D1F}" type="datetime1">
              <a:rPr kumimoji="1" lang="ja-JP" altLang="en-US" smtClean="0"/>
              <a:t>2018/7/5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951172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107F548-034F-4E79-9524-0CA46ED49675}" type="datetime1">
              <a:rPr kumimoji="1" lang="ja-JP" altLang="en-US" smtClean="0"/>
              <a:t>2018/7/5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665460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5239C08-6B5E-4AFE-AB4D-F32FDDA43A4F}" type="datetime1">
              <a:rPr kumimoji="1" lang="ja-JP" altLang="en-US" smtClean="0"/>
              <a:t>2018/7/5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060647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A1CAA-F00E-48D3-8907-6F71498EB191}" type="datetime1">
              <a:rPr kumimoji="1" lang="ja-JP" altLang="en-US" smtClean="0"/>
              <a:t>2018/7/5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76865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D:\nakaharaj\Documents\My Pictures\tree.png"/>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0" y="2096143"/>
            <a:ext cx="4973469" cy="49777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lan.pref.osaka.jp/11604/02_tool/logo/ExpoOsakaLoBV.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5157192"/>
            <a:ext cx="1210745" cy="155667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nakaharaj\Documents\My Pictures\osaka.png"/>
          <p:cNvPicPr>
            <a:picLocks noChangeAspect="1" noChangeArrowheads="1"/>
          </p:cNvPicPr>
          <p:nvPr/>
        </p:nvPicPr>
        <p:blipFill>
          <a:blip r:embed="rId5">
            <a:extLst>
              <a:ext uri="{BEBA8EAE-BF5A-486C-A8C5-ECC9F3942E4B}">
                <a14:imgProps xmlns:a14="http://schemas.microsoft.com/office/drawing/2010/main">
                  <a14:imgLayer r:embed="rId6">
                    <a14:imgEffect>
                      <a14:saturation sat="40000"/>
                    </a14:imgEffect>
                  </a14:imgLayer>
                </a14:imgProps>
              </a:ext>
              <a:ext uri="{28A0092B-C50C-407E-A947-70E740481C1C}">
                <a14:useLocalDpi xmlns:a14="http://schemas.microsoft.com/office/drawing/2010/main" val="0"/>
              </a:ext>
            </a:extLst>
          </a:blip>
          <a:srcRect/>
          <a:stretch>
            <a:fillRect/>
          </a:stretch>
        </p:blipFill>
        <p:spPr bwMode="auto">
          <a:xfrm>
            <a:off x="4879342" y="1873839"/>
            <a:ext cx="4228146" cy="572641"/>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1" y="2446480"/>
            <a:ext cx="9144000" cy="14865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a:extLst>
              <a:ext uri="{FF2B5EF4-FFF2-40B4-BE49-F238E27FC236}">
                <a16:creationId xmlns:a16="http://schemas.microsoft.com/office/drawing/2014/main" xmlns="" id="{DB03504B-B785-4CD3-8C33-F42549D5B5E0}"/>
              </a:ext>
            </a:extLst>
          </p:cNvPr>
          <p:cNvSpPr txBox="1">
            <a:spLocks/>
          </p:cNvSpPr>
          <p:nvPr/>
        </p:nvSpPr>
        <p:spPr>
          <a:xfrm>
            <a:off x="-1" y="2640161"/>
            <a:ext cx="9107489" cy="1240200"/>
          </a:xfrm>
          <a:prstGeom prst="rect">
            <a:avLst/>
          </a:prstGeom>
          <a:noFill/>
        </p:spPr>
        <p:txBody>
          <a:bodyPr vert="horz" lIns="91440" tIns="45720" rIns="91440" bIns="45720" rtlCol="0" anchor="ctr">
            <a:normAutofit fontScale="9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a:solidFill>
                  <a:schemeClr val="accent1">
                    <a:lumMod val="75000"/>
                  </a:schemeClr>
                </a:solidFill>
                <a:latin typeface="HGP創英角ｺﾞｼｯｸUB" panose="020B0900000000000000" pitchFamily="50" charset="-128"/>
                <a:ea typeface="HGP創英角ｺﾞｼｯｸUB" panose="020B0900000000000000" pitchFamily="50" charset="-128"/>
              </a:rPr>
              <a:t>2018</a:t>
            </a:r>
            <a:r>
              <a:rPr lang="ja-JP" altLang="en-US" dirty="0">
                <a:solidFill>
                  <a:schemeClr val="accent1">
                    <a:lumMod val="75000"/>
                  </a:schemeClr>
                </a:solidFill>
                <a:latin typeface="HGP創英角ｺﾞｼｯｸUB" panose="020B0900000000000000" pitchFamily="50" charset="-128"/>
                <a:ea typeface="HGP創英角ｺﾞｼｯｸUB" panose="020B0900000000000000" pitchFamily="50" charset="-128"/>
              </a:rPr>
              <a:t>年度</a:t>
            </a:r>
            <a:r>
              <a:rPr lang="ja-JP" altLang="en-US"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「地域</a:t>
            </a:r>
            <a:r>
              <a:rPr lang="ja-JP" altLang="en-US"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医療構想」の</a:t>
            </a:r>
          </a:p>
          <a:p>
            <a:r>
              <a:rPr lang="ja-JP" altLang="en-US" dirty="0">
                <a:solidFill>
                  <a:schemeClr val="accent1">
                    <a:lumMod val="75000"/>
                  </a:schemeClr>
                </a:solidFill>
                <a:latin typeface="HGP創英角ｺﾞｼｯｸUB" panose="020B0900000000000000" pitchFamily="50" charset="-128"/>
                <a:ea typeface="HGP創英角ｺﾞｼｯｸUB" panose="020B0900000000000000" pitchFamily="50" charset="-128"/>
              </a:rPr>
              <a:t>進め方に</a:t>
            </a:r>
            <a:r>
              <a:rPr lang="ja-JP" altLang="en-US"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ついて</a:t>
            </a:r>
            <a:endParaRPr lang="ja-JP" altLang="en-US"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9" name="角丸四角形 8"/>
          <p:cNvSpPr/>
          <p:nvPr/>
        </p:nvSpPr>
        <p:spPr>
          <a:xfrm>
            <a:off x="1996058" y="4506276"/>
            <a:ext cx="5056082" cy="1465060"/>
          </a:xfrm>
          <a:prstGeom prst="roundRect">
            <a:avLst>
              <a:gd name="adj" fmla="val 13803"/>
            </a:avLst>
          </a:prstGeom>
          <a:solidFill>
            <a:schemeClr val="accent1">
              <a:lumMod val="20000"/>
              <a:lumOff val="80000"/>
            </a:schemeClr>
          </a:solidFill>
          <a:ln>
            <a:solidFill>
              <a:schemeClr val="accent1">
                <a:lumMod val="40000"/>
                <a:lumOff val="6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ja-JP" altLang="en-US" sz="1477" b="1" dirty="0">
                <a:solidFill>
                  <a:schemeClr val="accent1">
                    <a:lumMod val="50000"/>
                  </a:schemeClr>
                </a:solidFill>
                <a:latin typeface="+mn-ea"/>
              </a:rPr>
              <a:t>　</a:t>
            </a:r>
            <a:r>
              <a:rPr lang="ja-JP" altLang="en-US" sz="1846" b="1" dirty="0">
                <a:solidFill>
                  <a:schemeClr val="accent1">
                    <a:lumMod val="50000"/>
                  </a:schemeClr>
                </a:solidFill>
                <a:latin typeface="+mn-ea"/>
              </a:rPr>
              <a:t>大阪アプローチ</a:t>
            </a:r>
            <a:endParaRPr lang="en-US" altLang="ja-JP" sz="1846" b="1" dirty="0">
              <a:solidFill>
                <a:schemeClr val="accent1">
                  <a:lumMod val="50000"/>
                </a:schemeClr>
              </a:solidFill>
              <a:latin typeface="+mn-ea"/>
            </a:endParaRPr>
          </a:p>
          <a:p>
            <a:r>
              <a:rPr lang="ja-JP" altLang="en-US" sz="1662" dirty="0">
                <a:solidFill>
                  <a:schemeClr val="tx1"/>
                </a:solidFill>
                <a:latin typeface="+mn-ea"/>
              </a:rPr>
              <a:t>　　圏域ごとのデータに基づく分析をもとに</a:t>
            </a:r>
          </a:p>
          <a:p>
            <a:r>
              <a:rPr lang="ja-JP" altLang="en-US" sz="1662" dirty="0">
                <a:solidFill>
                  <a:schemeClr val="tx1"/>
                </a:solidFill>
                <a:latin typeface="+mn-ea"/>
              </a:rPr>
              <a:t>　　公民のイコールフッティングで</a:t>
            </a:r>
          </a:p>
          <a:p>
            <a:r>
              <a:rPr lang="ja-JP" altLang="en-US" sz="1662" dirty="0">
                <a:solidFill>
                  <a:schemeClr val="tx1"/>
                </a:solidFill>
                <a:latin typeface="+mn-ea"/>
              </a:rPr>
              <a:t>　　病床機能分化の議論を進める</a:t>
            </a:r>
          </a:p>
          <a:p>
            <a:r>
              <a:rPr lang="ja-JP" altLang="en-US" sz="1292" dirty="0">
                <a:latin typeface="+mn-ea"/>
              </a:rPr>
              <a:t>　</a:t>
            </a:r>
            <a:endParaRPr lang="en-US" altLang="ja-JP" sz="1477" dirty="0">
              <a:solidFill>
                <a:schemeClr val="tx1"/>
              </a:solidFill>
              <a:latin typeface="+mn-ea"/>
            </a:endParaRPr>
          </a:p>
        </p:txBody>
      </p:sp>
      <p:sp>
        <p:nvSpPr>
          <p:cNvPr id="10" name="テキスト ボックス 9"/>
          <p:cNvSpPr txBox="1"/>
          <p:nvPr/>
        </p:nvSpPr>
        <p:spPr>
          <a:xfrm>
            <a:off x="7627162" y="588638"/>
            <a:ext cx="1101212" cy="461665"/>
          </a:xfrm>
          <a:prstGeom prst="rect">
            <a:avLst/>
          </a:prstGeom>
          <a:noFill/>
          <a:ln>
            <a:solidFill>
              <a:schemeClr val="tx1"/>
            </a:solidFill>
          </a:ln>
        </p:spPr>
        <p:txBody>
          <a:bodyPr wrap="square" rtlCol="0">
            <a:spAutoFit/>
          </a:bodyPr>
          <a:lstStyle/>
          <a:p>
            <a:r>
              <a:rPr kumimoji="1" lang="ja-JP" altLang="en-US" sz="2400" dirty="0" smtClean="0"/>
              <a:t>資料</a:t>
            </a:r>
            <a:r>
              <a:rPr kumimoji="1" lang="en-US" altLang="ja-JP" sz="2400" dirty="0" smtClean="0"/>
              <a:t>1</a:t>
            </a:r>
          </a:p>
        </p:txBody>
      </p:sp>
    </p:spTree>
    <p:extLst>
      <p:ext uri="{BB962C8B-B14F-4D97-AF65-F5344CB8AC3E}">
        <p14:creationId xmlns:p14="http://schemas.microsoft.com/office/powerpoint/2010/main" val="16142898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96770" y="6492875"/>
            <a:ext cx="2133600" cy="365125"/>
          </a:xfrm>
        </p:spPr>
        <p:txBody>
          <a:bodyPr/>
          <a:lstStyle/>
          <a:p>
            <a:fld id="{A9848611-8FAA-4BFC-BAAD-33CAF1A3E273}" type="slidenum">
              <a:rPr kumimoji="1" lang="ja-JP" altLang="en-US" sz="1800" smtClean="0">
                <a:solidFill>
                  <a:schemeClr val="tx1"/>
                </a:solidFill>
              </a:rPr>
              <a:t>10</a:t>
            </a:fld>
            <a:endParaRPr kumimoji="1" lang="ja-JP" altLang="en-US" sz="1800" dirty="0">
              <a:solidFill>
                <a:schemeClr val="tx1"/>
              </a:solidFill>
            </a:endParaRPr>
          </a:p>
        </p:txBody>
      </p:sp>
      <p:sp>
        <p:nvSpPr>
          <p:cNvPr id="9" name="Oval 64">
            <a:hlinkClick r:id="rId2"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2" name="タイトル 1">
            <a:extLst>
              <a:ext uri="{FF2B5EF4-FFF2-40B4-BE49-F238E27FC236}">
                <a16:creationId xmlns:a16="http://schemas.microsoft.com/office/drawing/2014/main" xmlns="" id="{30BE5A27-A407-4A14-A9BE-5866682C3C6B}"/>
              </a:ext>
            </a:extLst>
          </p:cNvPr>
          <p:cNvSpPr txBox="1">
            <a:spLocks/>
          </p:cNvSpPr>
          <p:nvPr/>
        </p:nvSpPr>
        <p:spPr>
          <a:xfrm>
            <a:off x="179511" y="39493"/>
            <a:ext cx="8759073"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病棟ごとの診療実態の分析⑥</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指標の検討</a:t>
            </a:r>
            <a:r>
              <a:rPr lang="en-US" altLang="ja-JP"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タイトル 1">
            <a:extLst>
              <a:ext uri="{FF2B5EF4-FFF2-40B4-BE49-F238E27FC236}">
                <a16:creationId xmlns:a16="http://schemas.microsoft.com/office/drawing/2014/main" xmlns="" id="{77D78C8B-7190-4F9F-BF24-FAD4DFE9F181}"/>
              </a:ext>
            </a:extLst>
          </p:cNvPr>
          <p:cNvSpPr txBox="1">
            <a:spLocks/>
          </p:cNvSpPr>
          <p:nvPr/>
        </p:nvSpPr>
        <p:spPr>
          <a:xfrm>
            <a:off x="380282" y="500070"/>
            <a:ext cx="8712968" cy="797219"/>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「３幅広い手術の実施状況」</a:t>
            </a:r>
            <a:r>
              <a:rPr lang="ja-JP" altLang="en-US" sz="2400" dirty="0">
                <a:latin typeface="HGP創英角ｺﾞｼｯｸUB" panose="020B0900000000000000" pitchFamily="50" charset="-128"/>
                <a:ea typeface="HGP創英角ｺﾞｼｯｸUB" panose="020B0900000000000000" pitchFamily="50" charset="-128"/>
              </a:rPr>
              <a:t>では</a:t>
            </a:r>
            <a:r>
              <a:rPr lang="ja-JP" altLang="en-US" sz="2400" dirty="0" smtClean="0">
                <a:latin typeface="HGP創英角ｺﾞｼｯｸUB" panose="020B0900000000000000" pitchFamily="50" charset="-128"/>
                <a:ea typeface="HGP創英角ｺﾞｼｯｸUB" panose="020B0900000000000000" pitchFamily="50" charset="-128"/>
              </a:rPr>
              <a:t>、急性期実態分析指標として、　　　　　　　　　　　　　　　　　　　</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en-US" altLang="ja-JP" sz="2400" dirty="0" smtClean="0">
                <a:latin typeface="HGP創英角ｺﾞｼｯｸUB" panose="020B0900000000000000" pitchFamily="50" charset="-128"/>
                <a:ea typeface="HGP創英角ｺﾞｼｯｸUB" panose="020B0900000000000000" pitchFamily="50" charset="-128"/>
              </a:rPr>
              <a:t>【</a:t>
            </a:r>
            <a:r>
              <a:rPr lang="ja-JP" altLang="en-US" sz="2400" dirty="0" smtClean="0">
                <a:latin typeface="HGP創英角ｺﾞｼｯｸUB" panose="020B0900000000000000" pitchFamily="50" charset="-128"/>
                <a:ea typeface="HGP創英角ｺﾞｼｯｸUB" panose="020B0900000000000000" pitchFamily="50" charset="-128"/>
              </a:rPr>
              <a:t>手術</a:t>
            </a:r>
            <a:r>
              <a:rPr lang="en-US" altLang="ja-JP" sz="2400" dirty="0" smtClean="0">
                <a:latin typeface="HGP創英角ｺﾞｼｯｸUB" panose="020B0900000000000000" pitchFamily="50" charset="-128"/>
                <a:ea typeface="HGP創英角ｺﾞｼｯｸUB" panose="020B0900000000000000" pitchFamily="50" charset="-128"/>
              </a:rPr>
              <a:t>】</a:t>
            </a:r>
            <a:r>
              <a:rPr lang="ja-JP" altLang="en-US" sz="2400" dirty="0" smtClean="0">
                <a:latin typeface="HGP創英角ｺﾞｼｯｸUB" panose="020B0900000000000000" pitchFamily="50" charset="-128"/>
                <a:ea typeface="HGP創英角ｺﾞｼｯｸUB" panose="020B0900000000000000" pitchFamily="50" charset="-128"/>
              </a:rPr>
              <a:t>を選択</a:t>
            </a:r>
            <a:endParaRPr lang="ja-JP" altLang="en-US" sz="2400" dirty="0">
              <a:latin typeface="HGP創英角ｺﾞｼｯｸUB" panose="020B0900000000000000" pitchFamily="50" charset="-128"/>
              <a:ea typeface="HGP創英角ｺﾞｼｯｸUB" panose="020B0900000000000000" pitchFamily="50" charset="-12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00" y="1557655"/>
            <a:ext cx="8748384"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角丸四角形吹き出し 1"/>
          <p:cNvSpPr/>
          <p:nvPr/>
        </p:nvSpPr>
        <p:spPr>
          <a:xfrm>
            <a:off x="4526939" y="3140968"/>
            <a:ext cx="2304256" cy="936104"/>
          </a:xfrm>
          <a:prstGeom prst="wedgeRoundRectCallout">
            <a:avLst>
              <a:gd name="adj1" fmla="val -81896"/>
              <a:gd name="adj2" fmla="val 29940"/>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smtClean="0"/>
              <a:t>治療実績が多く、看護配置が少なくなるに従って、　</a:t>
            </a:r>
            <a:r>
              <a:rPr lang="ja-JP" altLang="en-US" sz="1400" dirty="0"/>
              <a:t>　</a:t>
            </a:r>
            <a:r>
              <a:rPr kumimoji="1" lang="ja-JP" altLang="en-US" sz="1400" dirty="0" smtClean="0"/>
              <a:t>減少している。</a:t>
            </a:r>
            <a:endParaRPr kumimoji="1" lang="ja-JP" altLang="en-US" sz="1400" dirty="0"/>
          </a:p>
        </p:txBody>
      </p:sp>
      <p:sp>
        <p:nvSpPr>
          <p:cNvPr id="11" name="テキスト ボックス 10"/>
          <p:cNvSpPr txBox="1"/>
          <p:nvPr/>
        </p:nvSpPr>
        <p:spPr>
          <a:xfrm>
            <a:off x="403933" y="5957754"/>
            <a:ext cx="8320918" cy="900246"/>
          </a:xfrm>
          <a:prstGeom prst="rect">
            <a:avLst/>
          </a:prstGeom>
          <a:solidFill>
            <a:schemeClr val="accent1">
              <a:lumMod val="20000"/>
              <a:lumOff val="80000"/>
            </a:schemeClr>
          </a:solidFill>
        </p:spPr>
        <p:txBody>
          <a:bodyPr wrap="square" rtlCol="0">
            <a:spAutoFit/>
          </a:bodyPr>
          <a:lstStyle/>
          <a:p>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特定入院料・入院基本料の区分</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・救命</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救急入院料・特定集中治療室管理料等：救命救急入院料、特定集中治療室管理料、ﾊｲｹｱﾕﾆｯﾄ入院医療管理料、脳卒中ｹｱﾕﾆｯﾄ</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入院医療管　</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理料</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、小児特定集中治療室管理料、新生児特定集中治療室管理料、総合周産期特定集中治療室管理料、新生児治療回復室入院医療管理料</a:t>
            </a: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・特定</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機能病院一般病棟入院基本料等：特定機能病院一般病棟入院基本料、専門病院入院基本料</a:t>
            </a: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・障害者</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施設等・特殊疾患病棟入院料：障害者施設等入院基本料、特殊疾患入院医療管理料、特殊疾患病棟入院料</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214256" y="1303232"/>
            <a:ext cx="5565199" cy="307777"/>
          </a:xfrm>
          <a:prstGeom prst="rect">
            <a:avLst/>
          </a:prstGeom>
        </p:spPr>
        <p:txBody>
          <a:bodyPr wrap="square">
            <a:spAutoFit/>
          </a:bodyPr>
          <a:lstStyle/>
          <a:p>
            <a:r>
              <a:rPr lang="ja-JP" altLang="en-US" sz="1400" dirty="0" smtClean="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 </a:t>
            </a:r>
            <a:r>
              <a:rPr lang="ja-JP" altLang="en-US" sz="1400" dirty="0" smtClean="0">
                <a:latin typeface="HGPｺﾞｼｯｸE" panose="020B0900000000000000" pitchFamily="50" charset="-128"/>
                <a:ea typeface="HGPｺﾞｼｯｸE" panose="020B0900000000000000" pitchFamily="50" charset="-128"/>
                <a:cs typeface="Meiryo UI" panose="020B0604030504040204" pitchFamily="50" charset="-128"/>
              </a:rPr>
              <a:t>３</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．幅広い手術の実施状況</a:t>
            </a:r>
          </a:p>
        </p:txBody>
      </p:sp>
    </p:spTree>
    <p:extLst>
      <p:ext uri="{BB962C8B-B14F-4D97-AF65-F5344CB8AC3E}">
        <p14:creationId xmlns:p14="http://schemas.microsoft.com/office/powerpoint/2010/main" val="869289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96770" y="6492875"/>
            <a:ext cx="2133600" cy="365125"/>
          </a:xfrm>
        </p:spPr>
        <p:txBody>
          <a:bodyPr/>
          <a:lstStyle/>
          <a:p>
            <a:fld id="{A9848611-8FAA-4BFC-BAAD-33CAF1A3E273}" type="slidenum">
              <a:rPr kumimoji="1" lang="ja-JP" altLang="en-US" sz="1800" smtClean="0">
                <a:solidFill>
                  <a:schemeClr val="tx1"/>
                </a:solidFill>
              </a:rPr>
              <a:t>11</a:t>
            </a:fld>
            <a:endParaRPr kumimoji="1" lang="ja-JP" altLang="en-US" sz="1800" dirty="0">
              <a:solidFill>
                <a:schemeClr val="tx1"/>
              </a:solidFill>
            </a:endParaRPr>
          </a:p>
        </p:txBody>
      </p:sp>
      <p:sp>
        <p:nvSpPr>
          <p:cNvPr id="9" name="Oval 64">
            <a:hlinkClick r:id="rId2"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2" name="タイトル 1">
            <a:extLst>
              <a:ext uri="{FF2B5EF4-FFF2-40B4-BE49-F238E27FC236}">
                <a16:creationId xmlns:a16="http://schemas.microsoft.com/office/drawing/2014/main" xmlns="" id="{30BE5A27-A407-4A14-A9BE-5866682C3C6B}"/>
              </a:ext>
            </a:extLst>
          </p:cNvPr>
          <p:cNvSpPr txBox="1">
            <a:spLocks/>
          </p:cNvSpPr>
          <p:nvPr/>
        </p:nvSpPr>
        <p:spPr>
          <a:xfrm>
            <a:off x="179512" y="39493"/>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病棟ごとの診療実態の分析⑦</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指標の検討</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タイトル 1">
            <a:extLst>
              <a:ext uri="{FF2B5EF4-FFF2-40B4-BE49-F238E27FC236}">
                <a16:creationId xmlns:a16="http://schemas.microsoft.com/office/drawing/2014/main" xmlns="" id="{77D78C8B-7190-4F9F-BF24-FAD4DFE9F181}"/>
              </a:ext>
            </a:extLst>
          </p:cNvPr>
          <p:cNvSpPr txBox="1">
            <a:spLocks/>
          </p:cNvSpPr>
          <p:nvPr/>
        </p:nvSpPr>
        <p:spPr>
          <a:xfrm>
            <a:off x="355538" y="621514"/>
            <a:ext cx="8712968" cy="797219"/>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「４がん・脳卒中・心筋梗塞等」</a:t>
            </a:r>
            <a:r>
              <a:rPr lang="ja-JP" altLang="en-US" sz="2400" dirty="0">
                <a:latin typeface="HGP創英角ｺﾞｼｯｸUB" panose="020B0900000000000000" pitchFamily="50" charset="-128"/>
                <a:ea typeface="HGP創英角ｺﾞｼｯｸUB" panose="020B0900000000000000" pitchFamily="50" charset="-128"/>
              </a:rPr>
              <a:t>では</a:t>
            </a:r>
            <a:r>
              <a:rPr lang="ja-JP" altLang="en-US" sz="2400" dirty="0" smtClean="0">
                <a:latin typeface="HGP創英角ｺﾞｼｯｸUB" panose="020B0900000000000000" pitchFamily="50" charset="-128"/>
                <a:ea typeface="HGP創英角ｺﾞｼｯｸUB" panose="020B0900000000000000" pitchFamily="50" charset="-128"/>
              </a:rPr>
              <a:t>、急性期実態分析指標</a:t>
            </a:r>
            <a:r>
              <a:rPr lang="ja-JP" altLang="en-US" sz="2400" dirty="0">
                <a:latin typeface="HGP創英角ｺﾞｼｯｸUB" panose="020B0900000000000000" pitchFamily="50" charset="-128"/>
                <a:ea typeface="HGP創英角ｺﾞｼｯｸUB" panose="020B0900000000000000" pitchFamily="50" charset="-128"/>
              </a:rPr>
              <a:t>として、</a:t>
            </a:r>
            <a:r>
              <a:rPr lang="en-US" altLang="ja-JP" sz="2400" dirty="0" smtClean="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化学療法</a:t>
            </a:r>
            <a:r>
              <a:rPr lang="en-US" altLang="ja-JP" sz="2400" dirty="0" smtClean="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を</a:t>
            </a:r>
            <a:r>
              <a:rPr lang="ja-JP" altLang="en-US" sz="2400" dirty="0" smtClean="0">
                <a:latin typeface="HGP創英角ｺﾞｼｯｸUB" panose="020B0900000000000000" pitchFamily="50" charset="-128"/>
                <a:ea typeface="HGP創英角ｺﾞｼｯｸUB" panose="020B0900000000000000" pitchFamily="50" charset="-128"/>
              </a:rPr>
              <a:t>選択</a:t>
            </a:r>
            <a:endParaRPr lang="ja-JP" altLang="en-US" sz="2400" dirty="0">
              <a:latin typeface="HGP創英角ｺﾞｼｯｸUB" panose="020B0900000000000000" pitchFamily="50" charset="-128"/>
              <a:ea typeface="HGP創英角ｺﾞｼｯｸUB" panose="020B0900000000000000" pitchFamily="50" charset="-128"/>
            </a:endParaRPr>
          </a:p>
        </p:txBody>
      </p:sp>
      <p:sp>
        <p:nvSpPr>
          <p:cNvPr id="7" name="正方形/長方形 6"/>
          <p:cNvSpPr/>
          <p:nvPr/>
        </p:nvSpPr>
        <p:spPr>
          <a:xfrm>
            <a:off x="384858" y="1443916"/>
            <a:ext cx="5565199" cy="307777"/>
          </a:xfrm>
          <a:prstGeom prst="rect">
            <a:avLst/>
          </a:prstGeom>
        </p:spPr>
        <p:txBody>
          <a:bodyPr wrap="square">
            <a:spAutoFit/>
          </a:bodyPr>
          <a:lstStyle/>
          <a:p>
            <a:r>
              <a:rPr lang="ja-JP" altLang="en-US" sz="1400" dirty="0" smtClean="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 ４．がん・脳卒中・心筋梗塞等への治療状況</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751693"/>
            <a:ext cx="7833302" cy="510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角丸四角形吹き出し 10"/>
          <p:cNvSpPr/>
          <p:nvPr/>
        </p:nvSpPr>
        <p:spPr>
          <a:xfrm>
            <a:off x="3035141" y="2780928"/>
            <a:ext cx="1533078" cy="1224136"/>
          </a:xfrm>
          <a:prstGeom prst="wedgeRoundRectCallout">
            <a:avLst>
              <a:gd name="adj1" fmla="val -77958"/>
              <a:gd name="adj2" fmla="val 3737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smtClean="0"/>
              <a:t>治療実績が多く、看護配置が</a:t>
            </a:r>
            <a:r>
              <a:rPr lang="ja-JP" altLang="en-US" sz="1400" dirty="0"/>
              <a:t>少なくなる</a:t>
            </a:r>
            <a:r>
              <a:rPr kumimoji="1" lang="ja-JP" altLang="en-US" sz="1400" dirty="0" smtClean="0"/>
              <a:t>に従って、　　減少している。</a:t>
            </a:r>
            <a:endParaRPr kumimoji="1" lang="ja-JP" altLang="en-US" sz="1400" dirty="0"/>
          </a:p>
        </p:txBody>
      </p:sp>
    </p:spTree>
    <p:extLst>
      <p:ext uri="{BB962C8B-B14F-4D97-AF65-F5344CB8AC3E}">
        <p14:creationId xmlns:p14="http://schemas.microsoft.com/office/powerpoint/2010/main" val="188871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96770" y="6492875"/>
            <a:ext cx="2133600" cy="365125"/>
          </a:xfrm>
        </p:spPr>
        <p:txBody>
          <a:bodyPr/>
          <a:lstStyle/>
          <a:p>
            <a:fld id="{A9848611-8FAA-4BFC-BAAD-33CAF1A3E273}" type="slidenum">
              <a:rPr kumimoji="1" lang="ja-JP" altLang="en-US" sz="1800" smtClean="0">
                <a:solidFill>
                  <a:schemeClr val="tx1"/>
                </a:solidFill>
              </a:rPr>
              <a:t>12</a:t>
            </a:fld>
            <a:endParaRPr kumimoji="1" lang="ja-JP" altLang="en-US" sz="1800" dirty="0">
              <a:solidFill>
                <a:schemeClr val="tx1"/>
              </a:solidFill>
            </a:endParaRPr>
          </a:p>
        </p:txBody>
      </p:sp>
      <p:sp>
        <p:nvSpPr>
          <p:cNvPr id="9" name="Oval 64">
            <a:hlinkClick r:id="rId2"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2" name="タイトル 1">
            <a:extLst>
              <a:ext uri="{FF2B5EF4-FFF2-40B4-BE49-F238E27FC236}">
                <a16:creationId xmlns:a16="http://schemas.microsoft.com/office/drawing/2014/main" xmlns="" id="{30BE5A27-A407-4A14-A9BE-5866682C3C6B}"/>
              </a:ext>
            </a:extLst>
          </p:cNvPr>
          <p:cNvSpPr txBox="1">
            <a:spLocks/>
          </p:cNvSpPr>
          <p:nvPr/>
        </p:nvSpPr>
        <p:spPr>
          <a:xfrm>
            <a:off x="179512" y="39493"/>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病棟ごとの診療実態の分析⑧</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指標の検討</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タイトル 1">
            <a:extLst>
              <a:ext uri="{FF2B5EF4-FFF2-40B4-BE49-F238E27FC236}">
                <a16:creationId xmlns:a16="http://schemas.microsoft.com/office/drawing/2014/main" xmlns="" id="{77D78C8B-7190-4F9F-BF24-FAD4DFE9F181}"/>
              </a:ext>
            </a:extLst>
          </p:cNvPr>
          <p:cNvSpPr txBox="1">
            <a:spLocks/>
          </p:cNvSpPr>
          <p:nvPr/>
        </p:nvSpPr>
        <p:spPr>
          <a:xfrm>
            <a:off x="158156" y="621514"/>
            <a:ext cx="8712968" cy="797219"/>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「６救急医療の実施状況」</a:t>
            </a:r>
            <a:r>
              <a:rPr lang="ja-JP" altLang="en-US" sz="2400" dirty="0">
                <a:latin typeface="HGP創英角ｺﾞｼｯｸUB" panose="020B0900000000000000" pitchFamily="50" charset="-128"/>
                <a:ea typeface="HGP創英角ｺﾞｼｯｸUB" panose="020B0900000000000000" pitchFamily="50" charset="-128"/>
              </a:rPr>
              <a:t>では、</a:t>
            </a:r>
            <a:r>
              <a:rPr lang="ja-JP" altLang="en-US" sz="2400" dirty="0" smtClean="0">
                <a:latin typeface="HGP創英角ｺﾞｼｯｸUB" panose="020B0900000000000000" pitchFamily="50" charset="-128"/>
                <a:ea typeface="HGP創英角ｺﾞｼｯｸUB" panose="020B0900000000000000" pitchFamily="50" charset="-128"/>
              </a:rPr>
              <a:t>急性期実態分析指標</a:t>
            </a:r>
            <a:r>
              <a:rPr lang="ja-JP" altLang="en-US" sz="2400" dirty="0">
                <a:latin typeface="HGP創英角ｺﾞｼｯｸUB" panose="020B0900000000000000" pitchFamily="50" charset="-128"/>
                <a:ea typeface="HGP創英角ｺﾞｼｯｸUB" panose="020B0900000000000000" pitchFamily="50" charset="-128"/>
              </a:rPr>
              <a:t>として</a:t>
            </a:r>
            <a:r>
              <a:rPr lang="ja-JP" altLang="en-US" sz="2400" dirty="0" smtClean="0">
                <a:latin typeface="HGP創英角ｺﾞｼｯｸUB" panose="020B0900000000000000" pitchFamily="50" charset="-128"/>
                <a:ea typeface="HGP創英角ｺﾞｼｯｸUB" panose="020B0900000000000000" pitchFamily="50" charset="-128"/>
              </a:rPr>
              <a:t>、　　　</a:t>
            </a:r>
            <a:r>
              <a:rPr lang="en-US" altLang="ja-JP" sz="2400" dirty="0" smtClean="0">
                <a:latin typeface="HGP創英角ｺﾞｼｯｸUB" panose="020B0900000000000000" pitchFamily="50" charset="-128"/>
                <a:ea typeface="HGP創英角ｺﾞｼｯｸUB" panose="020B0900000000000000" pitchFamily="50" charset="-128"/>
              </a:rPr>
              <a:t>【</a:t>
            </a:r>
            <a:r>
              <a:rPr lang="ja-JP" altLang="en-US" sz="2400" dirty="0" smtClean="0">
                <a:latin typeface="HGP創英角ｺﾞｼｯｸUB" panose="020B0900000000000000" pitchFamily="50" charset="-128"/>
                <a:ea typeface="HGP創英角ｺﾞｼｯｸUB" panose="020B0900000000000000" pitchFamily="50" charset="-128"/>
              </a:rPr>
              <a:t>救急医療管理加算</a:t>
            </a:r>
            <a:r>
              <a:rPr lang="en-US" altLang="ja-JP" sz="2400" dirty="0" smtClean="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を</a:t>
            </a:r>
            <a:r>
              <a:rPr lang="ja-JP" altLang="en-US" sz="2400" dirty="0" smtClean="0">
                <a:latin typeface="HGP創英角ｺﾞｼｯｸUB" panose="020B0900000000000000" pitchFamily="50" charset="-128"/>
                <a:ea typeface="HGP創英角ｺﾞｼｯｸUB" panose="020B0900000000000000" pitchFamily="50" charset="-128"/>
              </a:rPr>
              <a:t>選択</a:t>
            </a:r>
            <a:endParaRPr lang="ja-JP" altLang="en-US" sz="2400" dirty="0">
              <a:latin typeface="HGP創英角ｺﾞｼｯｸUB" panose="020B0900000000000000" pitchFamily="50" charset="-128"/>
              <a:ea typeface="HGP創英角ｺﾞｼｯｸUB" panose="020B0900000000000000" pitchFamily="50" charset="-128"/>
            </a:endParaRPr>
          </a:p>
        </p:txBody>
      </p:sp>
      <p:sp>
        <p:nvSpPr>
          <p:cNvPr id="7" name="正方形/長方形 6"/>
          <p:cNvSpPr/>
          <p:nvPr/>
        </p:nvSpPr>
        <p:spPr>
          <a:xfrm>
            <a:off x="585312" y="1454367"/>
            <a:ext cx="5565199" cy="307777"/>
          </a:xfrm>
          <a:prstGeom prst="rect">
            <a:avLst/>
          </a:prstGeom>
        </p:spPr>
        <p:txBody>
          <a:bodyPr wrap="square">
            <a:spAutoFit/>
          </a:bodyPr>
          <a:lstStyle/>
          <a:p>
            <a:r>
              <a:rPr lang="ja-JP" altLang="en-US" sz="1400" dirty="0" smtClean="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 </a:t>
            </a:r>
            <a:r>
              <a:rPr lang="ja-JP" altLang="en-US" sz="1400" dirty="0" smtClean="0">
                <a:latin typeface="HGPｺﾞｼｯｸE" panose="020B0900000000000000" pitchFamily="50" charset="-128"/>
                <a:ea typeface="HGPｺﾞｼｯｸE" panose="020B0900000000000000" pitchFamily="50" charset="-128"/>
                <a:cs typeface="Meiryo UI" panose="020B0604030504040204" pitchFamily="50" charset="-128"/>
              </a:rPr>
              <a:t>６</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．救急医療の実施状況</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560" y="1759770"/>
            <a:ext cx="7776443" cy="506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角丸四角形吹き出し 12"/>
          <p:cNvSpPr/>
          <p:nvPr/>
        </p:nvSpPr>
        <p:spPr>
          <a:xfrm>
            <a:off x="4860032" y="4293096"/>
            <a:ext cx="3024336" cy="615116"/>
          </a:xfrm>
          <a:prstGeom prst="wedgeRoundRectCallout">
            <a:avLst>
              <a:gd name="adj1" fmla="val -88648"/>
              <a:gd name="adj2" fmla="val -52798"/>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smtClean="0"/>
              <a:t>治療実績が多く、看護配置が</a:t>
            </a:r>
            <a:r>
              <a:rPr lang="ja-JP" altLang="en-US" sz="1400" dirty="0" smtClean="0"/>
              <a:t>少なく　なる</a:t>
            </a:r>
            <a:r>
              <a:rPr kumimoji="1" lang="ja-JP" altLang="en-US" sz="1400" dirty="0" smtClean="0"/>
              <a:t>に従って、減少している。</a:t>
            </a:r>
            <a:endParaRPr kumimoji="1" lang="ja-JP" altLang="en-US" sz="1400" dirty="0"/>
          </a:p>
        </p:txBody>
      </p:sp>
    </p:spTree>
    <p:extLst>
      <p:ext uri="{BB962C8B-B14F-4D97-AF65-F5344CB8AC3E}">
        <p14:creationId xmlns:p14="http://schemas.microsoft.com/office/powerpoint/2010/main" val="1590204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96770" y="6492875"/>
            <a:ext cx="2133600" cy="365125"/>
          </a:xfrm>
        </p:spPr>
        <p:txBody>
          <a:bodyPr/>
          <a:lstStyle/>
          <a:p>
            <a:fld id="{A9848611-8FAA-4BFC-BAAD-33CAF1A3E273}" type="slidenum">
              <a:rPr kumimoji="1" lang="ja-JP" altLang="en-US" sz="1800" smtClean="0">
                <a:solidFill>
                  <a:schemeClr val="tx1"/>
                </a:solidFill>
              </a:rPr>
              <a:t>13</a:t>
            </a:fld>
            <a:endParaRPr kumimoji="1" lang="ja-JP" altLang="en-US" sz="1800" dirty="0">
              <a:solidFill>
                <a:schemeClr val="tx1"/>
              </a:solidFill>
            </a:endParaRPr>
          </a:p>
        </p:txBody>
      </p:sp>
      <p:sp>
        <p:nvSpPr>
          <p:cNvPr id="9" name="Oval 64">
            <a:hlinkClick r:id="rId2"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2" name="タイトル 1">
            <a:extLst>
              <a:ext uri="{FF2B5EF4-FFF2-40B4-BE49-F238E27FC236}">
                <a16:creationId xmlns:a16="http://schemas.microsoft.com/office/drawing/2014/main" xmlns="" id="{30BE5A27-A407-4A14-A9BE-5866682C3C6B}"/>
              </a:ext>
            </a:extLst>
          </p:cNvPr>
          <p:cNvSpPr txBox="1">
            <a:spLocks/>
          </p:cNvSpPr>
          <p:nvPr/>
        </p:nvSpPr>
        <p:spPr>
          <a:xfrm>
            <a:off x="179512" y="39493"/>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病棟ごとの診療実態の分析⑨</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指標の検討</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タイトル 1">
            <a:extLst>
              <a:ext uri="{FF2B5EF4-FFF2-40B4-BE49-F238E27FC236}">
                <a16:creationId xmlns:a16="http://schemas.microsoft.com/office/drawing/2014/main" xmlns="" id="{77D78C8B-7190-4F9F-BF24-FAD4DFE9F181}"/>
              </a:ext>
            </a:extLst>
          </p:cNvPr>
          <p:cNvSpPr txBox="1">
            <a:spLocks/>
          </p:cNvSpPr>
          <p:nvPr/>
        </p:nvSpPr>
        <p:spPr>
          <a:xfrm>
            <a:off x="158156" y="621514"/>
            <a:ext cx="8712968" cy="797219"/>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「８全身管理の状況」</a:t>
            </a:r>
            <a:r>
              <a:rPr lang="ja-JP" altLang="en-US" sz="2400" dirty="0">
                <a:latin typeface="HGP創英角ｺﾞｼｯｸUB" panose="020B0900000000000000" pitchFamily="50" charset="-128"/>
                <a:ea typeface="HGP創英角ｺﾞｼｯｸUB" panose="020B0900000000000000" pitchFamily="50" charset="-128"/>
              </a:rPr>
              <a:t>では、</a:t>
            </a:r>
            <a:r>
              <a:rPr lang="ja-JP" altLang="en-US" sz="2400" dirty="0" smtClean="0">
                <a:latin typeface="HGP創英角ｺﾞｼｯｸUB" panose="020B0900000000000000" pitchFamily="50" charset="-128"/>
                <a:ea typeface="HGP創英角ｺﾞｼｯｸUB" panose="020B0900000000000000" pitchFamily="50" charset="-128"/>
              </a:rPr>
              <a:t>急性期実態分析指標</a:t>
            </a:r>
            <a:r>
              <a:rPr lang="ja-JP" altLang="en-US" sz="2400" dirty="0">
                <a:latin typeface="HGP創英角ｺﾞｼｯｸUB" panose="020B0900000000000000" pitchFamily="50" charset="-128"/>
                <a:ea typeface="HGP創英角ｺﾞｼｯｸUB" panose="020B0900000000000000" pitchFamily="50" charset="-128"/>
              </a:rPr>
              <a:t>として</a:t>
            </a:r>
            <a:r>
              <a:rPr lang="ja-JP" altLang="en-US" sz="2400" dirty="0" smtClean="0">
                <a:latin typeface="HGP創英角ｺﾞｼｯｸUB" panose="020B0900000000000000" pitchFamily="50" charset="-128"/>
                <a:ea typeface="HGP創英角ｺﾞｼｯｸUB" panose="020B0900000000000000" pitchFamily="50" charset="-128"/>
              </a:rPr>
              <a:t>、　　　　　　</a:t>
            </a:r>
            <a:r>
              <a:rPr lang="en-US" altLang="ja-JP" sz="2400" dirty="0" smtClean="0">
                <a:latin typeface="HGP創英角ｺﾞｼｯｸUB" panose="020B0900000000000000" pitchFamily="50" charset="-128"/>
                <a:ea typeface="HGP創英角ｺﾞｼｯｸUB" panose="020B0900000000000000" pitchFamily="50" charset="-128"/>
              </a:rPr>
              <a:t>【</a:t>
            </a:r>
            <a:r>
              <a:rPr lang="ja-JP" altLang="en-US" sz="2400" dirty="0" smtClean="0">
                <a:latin typeface="HGP創英角ｺﾞｼｯｸUB" panose="020B0900000000000000" pitchFamily="50" charset="-128"/>
                <a:ea typeface="HGP創英角ｺﾞｼｯｸUB" panose="020B0900000000000000" pitchFamily="50" charset="-128"/>
              </a:rPr>
              <a:t>呼吸心拍監視（３時間を超えて７日以内）</a:t>
            </a:r>
            <a:r>
              <a:rPr lang="en-US" altLang="ja-JP" sz="2400" dirty="0" smtClean="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を</a:t>
            </a:r>
            <a:r>
              <a:rPr lang="ja-JP" altLang="en-US" sz="2400" dirty="0" smtClean="0">
                <a:latin typeface="HGP創英角ｺﾞｼｯｸUB" panose="020B0900000000000000" pitchFamily="50" charset="-128"/>
                <a:ea typeface="HGP創英角ｺﾞｼｯｸUB" panose="020B0900000000000000" pitchFamily="50" charset="-128"/>
              </a:rPr>
              <a:t>選択</a:t>
            </a:r>
            <a:endParaRPr lang="ja-JP" altLang="en-US" sz="2400" dirty="0">
              <a:latin typeface="HGP創英角ｺﾞｼｯｸUB" panose="020B0900000000000000" pitchFamily="50" charset="-128"/>
              <a:ea typeface="HGP創英角ｺﾞｼｯｸUB" panose="020B0900000000000000" pitchFamily="50" charset="-128"/>
            </a:endParaRPr>
          </a:p>
        </p:txBody>
      </p:sp>
      <p:sp>
        <p:nvSpPr>
          <p:cNvPr id="6" name="正方形/長方形 5"/>
          <p:cNvSpPr/>
          <p:nvPr/>
        </p:nvSpPr>
        <p:spPr>
          <a:xfrm>
            <a:off x="585312" y="1454367"/>
            <a:ext cx="5565199" cy="307777"/>
          </a:xfrm>
          <a:prstGeom prst="rect">
            <a:avLst/>
          </a:prstGeom>
        </p:spPr>
        <p:txBody>
          <a:bodyPr wrap="square">
            <a:spAutoFit/>
          </a:bodyPr>
          <a:lstStyle/>
          <a:p>
            <a:r>
              <a:rPr lang="ja-JP" altLang="en-US" sz="1400" dirty="0" smtClean="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 </a:t>
            </a:r>
            <a:r>
              <a:rPr lang="ja-JP" altLang="en-US" sz="1400" dirty="0" smtClean="0">
                <a:latin typeface="HGPｺﾞｼｯｸE" panose="020B0900000000000000" pitchFamily="50" charset="-128"/>
                <a:ea typeface="HGPｺﾞｼｯｸE" panose="020B0900000000000000" pitchFamily="50" charset="-128"/>
                <a:cs typeface="Meiryo UI" panose="020B0604030504040204" pitchFamily="50" charset="-128"/>
              </a:rPr>
              <a:t>８</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．全身管理の状況</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556" y="1940168"/>
            <a:ext cx="7560839" cy="4926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角丸四角形吹き出し 10"/>
          <p:cNvSpPr/>
          <p:nvPr/>
        </p:nvSpPr>
        <p:spPr>
          <a:xfrm>
            <a:off x="3635896" y="1454368"/>
            <a:ext cx="3672408" cy="588774"/>
          </a:xfrm>
          <a:prstGeom prst="wedgeRoundRectCallout">
            <a:avLst>
              <a:gd name="adj1" fmla="val -46888"/>
              <a:gd name="adj2" fmla="val 12234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smtClean="0"/>
              <a:t>治療実績が多く、看護配置が</a:t>
            </a:r>
            <a:r>
              <a:rPr lang="ja-JP" altLang="en-US" sz="1400" dirty="0"/>
              <a:t>少なくなる</a:t>
            </a:r>
            <a:r>
              <a:rPr kumimoji="1" lang="ja-JP" altLang="en-US" sz="1400" dirty="0" smtClean="0"/>
              <a:t>に　　従って、減少している。</a:t>
            </a:r>
            <a:endParaRPr kumimoji="1" lang="ja-JP" altLang="en-US" sz="1400" dirty="0"/>
          </a:p>
        </p:txBody>
      </p:sp>
    </p:spTree>
    <p:extLst>
      <p:ext uri="{BB962C8B-B14F-4D97-AF65-F5344CB8AC3E}">
        <p14:creationId xmlns:p14="http://schemas.microsoft.com/office/powerpoint/2010/main" val="25603491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96770" y="6492875"/>
            <a:ext cx="2133600" cy="365125"/>
          </a:xfrm>
        </p:spPr>
        <p:txBody>
          <a:bodyPr/>
          <a:lstStyle/>
          <a:p>
            <a:fld id="{A9848611-8FAA-4BFC-BAAD-33CAF1A3E273}" type="slidenum">
              <a:rPr kumimoji="1" lang="ja-JP" altLang="en-US" sz="1800" smtClean="0">
                <a:solidFill>
                  <a:schemeClr val="tx1"/>
                </a:solidFill>
              </a:rPr>
              <a:t>14</a:t>
            </a:fld>
            <a:endParaRPr kumimoji="1" lang="ja-JP" altLang="en-US" sz="1800" dirty="0">
              <a:solidFill>
                <a:schemeClr val="tx1"/>
              </a:solidFill>
            </a:endParaRPr>
          </a:p>
        </p:txBody>
      </p:sp>
      <p:graphicFrame>
        <p:nvGraphicFramePr>
          <p:cNvPr id="5" name="表 4"/>
          <p:cNvGraphicFramePr>
            <a:graphicFrameLocks noGrp="1"/>
          </p:cNvGraphicFramePr>
          <p:nvPr>
            <p:extLst>
              <p:ext uri="{D42A27DB-BD31-4B8C-83A1-F6EECF244321}">
                <p14:modId xmlns:p14="http://schemas.microsoft.com/office/powerpoint/2010/main" val="3943366008"/>
              </p:ext>
            </p:extLst>
          </p:nvPr>
        </p:nvGraphicFramePr>
        <p:xfrm>
          <a:off x="592080" y="1484784"/>
          <a:ext cx="7909864" cy="4896544"/>
        </p:xfrm>
        <a:graphic>
          <a:graphicData uri="http://schemas.openxmlformats.org/drawingml/2006/table">
            <a:tbl>
              <a:tblPr>
                <a:tableStyleId>{BC89EF96-8CEA-46FF-86C4-4CE0E7609802}</a:tableStyleId>
              </a:tblPr>
              <a:tblGrid>
                <a:gridCol w="832451"/>
                <a:gridCol w="7077413"/>
              </a:tblGrid>
              <a:tr h="795123">
                <a:tc>
                  <a:txBody>
                    <a:bodyPr/>
                    <a:lstStyle/>
                    <a:p>
                      <a:pPr algn="ctr" fontAlgn="ctr"/>
                      <a:r>
                        <a:rPr lang="ja-JP" altLang="en-US" sz="1400" b="0" i="0" u="none" strike="noStrike" dirty="0" smtClean="0">
                          <a:solidFill>
                            <a:srgbClr val="000000"/>
                          </a:solidFill>
                          <a:effectLst/>
                          <a:latin typeface="ＭＳ Ｐゴシック"/>
                        </a:rPr>
                        <a:t>分析</a:t>
                      </a:r>
                      <a:endParaRPr lang="en-US" altLang="ja-JP" sz="1400" b="0" i="0" u="none" strike="noStrike" dirty="0" smtClean="0">
                        <a:solidFill>
                          <a:srgbClr val="000000"/>
                        </a:solidFill>
                        <a:effectLst/>
                        <a:latin typeface="ＭＳ Ｐゴシック"/>
                      </a:endParaRPr>
                    </a:p>
                    <a:p>
                      <a:pPr algn="ctr" fontAlgn="ctr"/>
                      <a:r>
                        <a:rPr lang="ja-JP" altLang="en-US" sz="1400" b="0" i="0" u="none" strike="noStrike" dirty="0" smtClean="0">
                          <a:solidFill>
                            <a:srgbClr val="000000"/>
                          </a:solidFill>
                          <a:effectLst/>
                          <a:latin typeface="ＭＳ Ｐゴシック"/>
                        </a:rPr>
                        <a:t>対象</a:t>
                      </a:r>
                      <a:endParaRPr lang="ja-JP" altLang="en-US" sz="1400" b="0" i="0" u="none" strike="noStrike" dirty="0">
                        <a:solidFill>
                          <a:srgbClr val="000000"/>
                        </a:solidFill>
                        <a:effectLst/>
                        <a:latin typeface="ＭＳ Ｐゴシック"/>
                      </a:endParaRPr>
                    </a:p>
                  </a:txBody>
                  <a:tcPr marL="7750" marR="7750" marT="7750" marB="0" vert="eaVert" anchor="ctr">
                    <a:solidFill>
                      <a:schemeClr val="accent1">
                        <a:lumMod val="20000"/>
                        <a:lumOff val="80000"/>
                      </a:schemeClr>
                    </a:solidFill>
                  </a:tcPr>
                </a:tc>
                <a:tc>
                  <a:txBody>
                    <a:bodyPr/>
                    <a:lstStyle/>
                    <a:p>
                      <a:pPr algn="l" fontAlgn="ctr"/>
                      <a:r>
                        <a:rPr lang="ja-JP" altLang="en-US" sz="1400" u="none" strike="noStrike" dirty="0" smtClean="0">
                          <a:effectLst/>
                        </a:rPr>
                        <a:t>　平成</a:t>
                      </a:r>
                      <a:r>
                        <a:rPr lang="en-US" altLang="ja-JP" sz="1400" u="none" strike="noStrike" dirty="0" smtClean="0">
                          <a:effectLst/>
                        </a:rPr>
                        <a:t>29</a:t>
                      </a:r>
                      <a:r>
                        <a:rPr lang="ja-JP" altLang="en-US" sz="1400" u="none" strike="noStrike" dirty="0" smtClean="0">
                          <a:effectLst/>
                        </a:rPr>
                        <a:t>年度病床機能報告において、</a:t>
                      </a:r>
                      <a:r>
                        <a:rPr lang="ja-JP" altLang="en-US" sz="1600" b="1" u="none" strike="noStrike" dirty="0" smtClean="0">
                          <a:effectLst/>
                        </a:rPr>
                        <a:t>急性期で報告</a:t>
                      </a:r>
                      <a:r>
                        <a:rPr lang="ja-JP" altLang="en-US" sz="1400" u="none" strike="noStrike" dirty="0" smtClean="0">
                          <a:effectLst/>
                        </a:rPr>
                        <a:t>している病棟</a:t>
                      </a:r>
                      <a:endParaRPr lang="en-US" altLang="ja-JP" sz="1400" u="none" strike="noStrike" dirty="0" smtClean="0">
                        <a:effectLst/>
                      </a:endParaRPr>
                    </a:p>
                    <a:p>
                      <a:pPr algn="l" fontAlgn="ctr"/>
                      <a:r>
                        <a:rPr lang="ja-JP" altLang="en-US" sz="1400" u="none" strike="noStrike" dirty="0" smtClean="0">
                          <a:effectLst/>
                        </a:rPr>
                        <a:t>　　</a:t>
                      </a:r>
                      <a:r>
                        <a:rPr lang="en-US" altLang="ja-JP" sz="1400" u="none" strike="noStrike" dirty="0" smtClean="0">
                          <a:effectLst/>
                        </a:rPr>
                        <a:t>※</a:t>
                      </a:r>
                      <a:r>
                        <a:rPr lang="ja-JP" altLang="en-US" sz="1400" u="none" strike="noStrike" dirty="0" smtClean="0">
                          <a:effectLst/>
                        </a:rPr>
                        <a:t>有床診療所における急性期報告病床は、地域急性期として扱う</a:t>
                      </a:r>
                      <a:endParaRPr lang="en-US" altLang="ja-JP" sz="1400" u="none" strike="noStrike" dirty="0" smtClean="0">
                        <a:effectLst/>
                      </a:endParaRPr>
                    </a:p>
                  </a:txBody>
                  <a:tcPr marL="7750" marR="7750" marT="7750" marB="0" anchor="ctr"/>
                </a:tc>
              </a:tr>
              <a:tr h="795123">
                <a:tc>
                  <a:txBody>
                    <a:bodyPr/>
                    <a:lstStyle/>
                    <a:p>
                      <a:pPr algn="ctr" fontAlgn="ctr"/>
                      <a:r>
                        <a:rPr lang="ja-JP" altLang="en-US" sz="1400" u="none" strike="noStrike" dirty="0">
                          <a:effectLst/>
                        </a:rPr>
                        <a:t>指標</a:t>
                      </a:r>
                      <a:endParaRPr lang="ja-JP" altLang="en-US" sz="1400" b="0" i="0" u="none" strike="noStrike" dirty="0">
                        <a:solidFill>
                          <a:srgbClr val="000000"/>
                        </a:solidFill>
                        <a:effectLst/>
                        <a:latin typeface="ＭＳ Ｐゴシック"/>
                      </a:endParaRPr>
                    </a:p>
                  </a:txBody>
                  <a:tcPr marL="7750" marR="7750" marT="7750" marB="0" vert="eaVert" anchor="ctr">
                    <a:solidFill>
                      <a:schemeClr val="accent1">
                        <a:lumMod val="20000"/>
                        <a:lumOff val="80000"/>
                      </a:schemeClr>
                    </a:solidFill>
                  </a:tcPr>
                </a:tc>
                <a:tc>
                  <a:txBody>
                    <a:bodyPr/>
                    <a:lstStyle/>
                    <a:p>
                      <a:pPr algn="l" fontAlgn="ctr"/>
                      <a:r>
                        <a:rPr lang="ja-JP" altLang="en-US" sz="1400" u="none" strike="noStrike" dirty="0" smtClean="0">
                          <a:effectLst/>
                        </a:rPr>
                        <a:t>　「救急</a:t>
                      </a:r>
                      <a:r>
                        <a:rPr lang="ja-JP" altLang="en-US" sz="1400" u="none" strike="noStrike" dirty="0">
                          <a:effectLst/>
                        </a:rPr>
                        <a:t>医療の実施</a:t>
                      </a:r>
                      <a:r>
                        <a:rPr lang="ja-JP" altLang="en-US" sz="1400" u="none" strike="noStrike" dirty="0" smtClean="0">
                          <a:effectLst/>
                        </a:rPr>
                        <a:t>状況・手術の実施状況・呼吸心拍の実施状況  ・化学療法」の</a:t>
                      </a:r>
                      <a:endParaRPr lang="en-US" altLang="ja-JP" sz="1400" u="none" strike="noStrike" dirty="0" smtClean="0">
                        <a:effectLst/>
                      </a:endParaRPr>
                    </a:p>
                    <a:p>
                      <a:pPr algn="l" fontAlgn="ctr"/>
                      <a:r>
                        <a:rPr lang="ja-JP" altLang="en-US" sz="1400" u="none" strike="noStrike" dirty="0" smtClean="0">
                          <a:effectLst/>
                        </a:rPr>
                        <a:t>　</a:t>
                      </a:r>
                      <a:r>
                        <a:rPr lang="ja-JP" altLang="en-US" sz="1600" b="1" u="none" strike="noStrike" dirty="0" smtClean="0">
                          <a:effectLst/>
                        </a:rPr>
                        <a:t>病棟</a:t>
                      </a:r>
                      <a:r>
                        <a:rPr lang="ja-JP" altLang="en-US" sz="1400" u="none" strike="noStrike" dirty="0" smtClean="0">
                          <a:effectLst/>
                        </a:rPr>
                        <a:t>あたりの件数</a:t>
                      </a:r>
                      <a:endParaRPr lang="ja-JP" altLang="en-US" sz="1400" b="0" i="0" u="none" strike="noStrike" dirty="0">
                        <a:solidFill>
                          <a:srgbClr val="000000"/>
                        </a:solidFill>
                        <a:effectLst/>
                        <a:latin typeface="ＭＳ Ｐゴシック"/>
                      </a:endParaRPr>
                    </a:p>
                  </a:txBody>
                  <a:tcPr marL="7750" marR="7750" marT="7750" marB="0" anchor="ctr"/>
                </a:tc>
              </a:tr>
              <a:tr h="930034">
                <a:tc rowSpan="5">
                  <a:txBody>
                    <a:bodyPr/>
                    <a:lstStyle/>
                    <a:p>
                      <a:pPr algn="ctr" fontAlgn="ctr"/>
                      <a:r>
                        <a:rPr lang="ja-JP" altLang="en-US" sz="1400" u="none" strike="noStrike" dirty="0">
                          <a:effectLst/>
                        </a:rPr>
                        <a:t>算出方法</a:t>
                      </a:r>
                      <a:endParaRPr lang="ja-JP" altLang="en-US" sz="1400" b="0" i="0" u="none" strike="noStrike" dirty="0">
                        <a:solidFill>
                          <a:srgbClr val="000000"/>
                        </a:solidFill>
                        <a:effectLst/>
                        <a:latin typeface="ＭＳ Ｐゴシック"/>
                      </a:endParaRPr>
                    </a:p>
                  </a:txBody>
                  <a:tcPr marL="7750" marR="7750" marT="7750" marB="0" vert="eaVert" anchor="ctr">
                    <a:solidFill>
                      <a:schemeClr val="accent1">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smtClean="0">
                          <a:effectLst/>
                        </a:rPr>
                        <a:t>　①月あたり救急医療実施件数 </a:t>
                      </a:r>
                      <a:r>
                        <a:rPr lang="en-US" altLang="ja-JP" sz="1400" u="none" strike="noStrike" dirty="0" smtClean="0">
                          <a:effectLst/>
                        </a:rPr>
                        <a:t>÷ 30</a:t>
                      </a:r>
                      <a:r>
                        <a:rPr lang="ja-JP" altLang="en-US" sz="1400" u="none" strike="noStrike" dirty="0" smtClean="0">
                          <a:effectLst/>
                        </a:rPr>
                        <a:t>日</a:t>
                      </a:r>
                      <a:r>
                        <a:rPr lang="en-US" altLang="ja-JP" sz="1400" u="none" strike="noStrike" dirty="0" smtClean="0">
                          <a:effectLst/>
                        </a:rPr>
                        <a:t>×</a:t>
                      </a:r>
                      <a:r>
                        <a:rPr lang="ja-JP" altLang="en-US" sz="1400" u="none" strike="noStrike" dirty="0" smtClean="0">
                          <a:effectLst/>
                        </a:rPr>
                        <a:t>（</a:t>
                      </a:r>
                      <a:r>
                        <a:rPr lang="en-US" altLang="ja-JP" sz="1400" u="none" strike="noStrike" dirty="0" smtClean="0">
                          <a:effectLst/>
                        </a:rPr>
                        <a:t>50</a:t>
                      </a:r>
                      <a:r>
                        <a:rPr lang="ja-JP" altLang="en-US" sz="1400" u="none" strike="noStrike" dirty="0" smtClean="0">
                          <a:effectLst/>
                        </a:rPr>
                        <a:t>床</a:t>
                      </a:r>
                      <a:r>
                        <a:rPr lang="en-US" altLang="ja-JP" sz="1400" u="none" strike="noStrike" dirty="0" smtClean="0">
                          <a:effectLst/>
                        </a:rPr>
                        <a:t>÷</a:t>
                      </a:r>
                      <a:r>
                        <a:rPr lang="ja-JP" altLang="en-US" sz="1400" u="none" strike="noStrike" dirty="0" smtClean="0">
                          <a:effectLst/>
                        </a:rPr>
                        <a:t>許可病床数）</a:t>
                      </a:r>
                      <a:r>
                        <a:rPr lang="ja-JP" altLang="en-US" sz="1400" u="none" strike="noStrike" dirty="0">
                          <a:effectLst/>
                        </a:rPr>
                        <a:t/>
                      </a:r>
                      <a:br>
                        <a:rPr lang="ja-JP" altLang="en-US" sz="1400" u="none" strike="noStrike" dirty="0">
                          <a:effectLst/>
                        </a:rPr>
                      </a:br>
                      <a:r>
                        <a:rPr lang="ja-JP" altLang="en-US" sz="1400" u="none" strike="noStrike" dirty="0" smtClean="0">
                          <a:effectLst/>
                        </a:rPr>
                        <a:t>　②月あたり入手術件数</a:t>
                      </a:r>
                      <a:r>
                        <a:rPr lang="en-US" altLang="ja-JP" sz="1400" u="none" strike="noStrike" dirty="0" smtClean="0">
                          <a:effectLst/>
                        </a:rPr>
                        <a:t>÷30</a:t>
                      </a:r>
                      <a:r>
                        <a:rPr lang="ja-JP" altLang="en-US" sz="1400" u="none" strike="noStrike" dirty="0" smtClean="0">
                          <a:effectLst/>
                        </a:rPr>
                        <a:t>日</a:t>
                      </a:r>
                      <a:r>
                        <a:rPr lang="en-US" altLang="ja-JP" sz="1400" u="none" strike="noStrike" dirty="0" smtClean="0">
                          <a:effectLst/>
                        </a:rPr>
                        <a:t>×</a:t>
                      </a:r>
                      <a:r>
                        <a:rPr lang="ja-JP" altLang="en-US" sz="1400" u="none" strike="noStrike" dirty="0" smtClean="0">
                          <a:effectLst/>
                        </a:rPr>
                        <a:t>（</a:t>
                      </a:r>
                      <a:r>
                        <a:rPr lang="en-US" altLang="ja-JP" sz="1400" u="none" strike="noStrike" dirty="0" smtClean="0">
                          <a:effectLst/>
                        </a:rPr>
                        <a:t>50</a:t>
                      </a:r>
                      <a:r>
                        <a:rPr lang="ja-JP" altLang="en-US" sz="1400" u="none" strike="noStrike" dirty="0" smtClean="0">
                          <a:effectLst/>
                        </a:rPr>
                        <a:t>床</a:t>
                      </a:r>
                      <a:r>
                        <a:rPr lang="en-US" altLang="ja-JP" sz="1400" u="none" strike="noStrike" dirty="0" smtClean="0">
                          <a:effectLst/>
                        </a:rPr>
                        <a:t>÷</a:t>
                      </a:r>
                      <a:r>
                        <a:rPr lang="ja-JP" altLang="en-US" sz="1400" u="none" strike="noStrike" dirty="0" smtClean="0">
                          <a:effectLst/>
                        </a:rPr>
                        <a:t>許可病床数）　</a:t>
                      </a:r>
                      <a:endParaRPr lang="en-US" altLang="ja-JP" sz="1400" u="none" strike="noStrike" dirty="0" smtClean="0">
                        <a:effectLst/>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rgbClr val="000000"/>
                          </a:solidFill>
                          <a:effectLst/>
                          <a:latin typeface="ＭＳ Ｐゴシック"/>
                        </a:rPr>
                        <a:t>　③呼吸心拍監視（３時間を超え７日以内</a:t>
                      </a:r>
                      <a:r>
                        <a:rPr lang="ja-JP" altLang="en-US" sz="1400" u="none" strike="noStrike" dirty="0" smtClean="0">
                          <a:effectLst/>
                        </a:rPr>
                        <a:t>）</a:t>
                      </a:r>
                      <a:r>
                        <a:rPr lang="en-US" altLang="ja-JP" sz="1400" u="none" strike="noStrike" dirty="0" smtClean="0">
                          <a:effectLst/>
                        </a:rPr>
                        <a:t> ÷30</a:t>
                      </a:r>
                      <a:r>
                        <a:rPr lang="ja-JP" altLang="en-US" sz="1400" u="none" strike="noStrike" dirty="0" smtClean="0">
                          <a:effectLst/>
                        </a:rPr>
                        <a:t>日　</a:t>
                      </a:r>
                      <a:r>
                        <a:rPr lang="en-US" altLang="ja-JP" sz="1400" u="none" strike="noStrike" dirty="0" smtClean="0">
                          <a:effectLst/>
                        </a:rPr>
                        <a:t>×</a:t>
                      </a:r>
                      <a:r>
                        <a:rPr lang="ja-JP" altLang="en-US" sz="1400" u="none" strike="noStrike" dirty="0" smtClean="0">
                          <a:effectLst/>
                        </a:rPr>
                        <a:t>（</a:t>
                      </a:r>
                      <a:r>
                        <a:rPr lang="en-US" altLang="ja-JP" sz="1400" u="none" strike="noStrike" dirty="0" smtClean="0">
                          <a:effectLst/>
                        </a:rPr>
                        <a:t>50</a:t>
                      </a:r>
                      <a:r>
                        <a:rPr lang="ja-JP" altLang="en-US" sz="1400" u="none" strike="noStrike" dirty="0" smtClean="0">
                          <a:effectLst/>
                        </a:rPr>
                        <a:t>床</a:t>
                      </a:r>
                      <a:r>
                        <a:rPr lang="en-US" altLang="ja-JP" sz="1400" u="none" strike="noStrike" dirty="0" smtClean="0">
                          <a:effectLst/>
                        </a:rPr>
                        <a:t>÷</a:t>
                      </a:r>
                      <a:r>
                        <a:rPr lang="ja-JP" altLang="en-US" sz="1400" u="none" strike="noStrike" dirty="0" smtClean="0">
                          <a:effectLst/>
                        </a:rPr>
                        <a:t>許可病床数）</a:t>
                      </a:r>
                      <a:endParaRPr lang="en-US" altLang="ja-JP" sz="1400" b="0" i="0" u="none" strike="noStrike" dirty="0" smtClean="0">
                        <a:solidFill>
                          <a:srgbClr val="000000"/>
                        </a:solidFill>
                        <a:effectLst/>
                        <a:latin typeface="ＭＳ Ｐゴシック"/>
                      </a:endParaRPr>
                    </a:p>
                    <a:p>
                      <a:pPr algn="l" fontAlgn="ctr"/>
                      <a:r>
                        <a:rPr lang="ja-JP" altLang="en-US" sz="1400" u="none" strike="noStrike" dirty="0" smtClean="0">
                          <a:effectLst/>
                        </a:rPr>
                        <a:t>　④月あたり化学療法実施件数</a:t>
                      </a:r>
                      <a:r>
                        <a:rPr lang="en-US" altLang="ja-JP" sz="1400" u="none" strike="noStrike" dirty="0" smtClean="0">
                          <a:effectLst/>
                        </a:rPr>
                        <a:t> ÷30</a:t>
                      </a:r>
                      <a:r>
                        <a:rPr lang="ja-JP" altLang="en-US" sz="1400" u="none" strike="noStrike" dirty="0" smtClean="0">
                          <a:effectLst/>
                        </a:rPr>
                        <a:t>日　</a:t>
                      </a:r>
                      <a:r>
                        <a:rPr lang="en-US" altLang="ja-JP" sz="1400" u="none" strike="noStrike" dirty="0" smtClean="0">
                          <a:effectLst/>
                        </a:rPr>
                        <a:t>×</a:t>
                      </a:r>
                      <a:r>
                        <a:rPr lang="ja-JP" altLang="en-US" sz="1400" u="none" strike="noStrike" dirty="0" smtClean="0">
                          <a:effectLst/>
                        </a:rPr>
                        <a:t>（</a:t>
                      </a:r>
                      <a:r>
                        <a:rPr lang="en-US" altLang="ja-JP" sz="1400" u="none" strike="noStrike" dirty="0" smtClean="0">
                          <a:effectLst/>
                        </a:rPr>
                        <a:t>50</a:t>
                      </a:r>
                      <a:r>
                        <a:rPr lang="ja-JP" altLang="en-US" sz="1400" u="none" strike="noStrike" dirty="0" smtClean="0">
                          <a:effectLst/>
                        </a:rPr>
                        <a:t>床</a:t>
                      </a:r>
                      <a:r>
                        <a:rPr lang="en-US" altLang="ja-JP" sz="1400" u="none" strike="noStrike" dirty="0" smtClean="0">
                          <a:effectLst/>
                        </a:rPr>
                        <a:t>÷</a:t>
                      </a:r>
                      <a:r>
                        <a:rPr lang="ja-JP" altLang="en-US" sz="1400" u="none" strike="noStrike" dirty="0" smtClean="0">
                          <a:effectLst/>
                        </a:rPr>
                        <a:t>許可病床数）</a:t>
                      </a:r>
                      <a:endParaRPr lang="en-US" altLang="ja-JP" sz="1400" u="none" strike="noStrike" dirty="0" smtClean="0">
                        <a:effectLst/>
                      </a:endParaRPr>
                    </a:p>
                  </a:txBody>
                  <a:tcPr marL="7750" marR="7750" marT="7750" marB="0" anchor="ctr"/>
                </a:tc>
              </a:tr>
              <a:tr h="377321">
                <a:tc v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smtClean="0">
                          <a:effectLst/>
                        </a:rPr>
                        <a:t>　救急医療実施件数＝</a:t>
                      </a:r>
                      <a:r>
                        <a:rPr lang="en-US" altLang="ja-JP" sz="1400" u="none" strike="noStrike" dirty="0" smtClean="0">
                          <a:effectLst/>
                        </a:rPr>
                        <a:t>【</a:t>
                      </a:r>
                      <a:r>
                        <a:rPr lang="ja-JP" altLang="en-US" sz="1400" u="none" strike="noStrike" dirty="0" smtClean="0">
                          <a:effectLst/>
                        </a:rPr>
                        <a:t>報告様式２</a:t>
                      </a:r>
                      <a:r>
                        <a:rPr lang="en-US" altLang="ja-JP" sz="1400" u="none" strike="noStrike" dirty="0" smtClean="0">
                          <a:effectLst/>
                        </a:rPr>
                        <a:t>】</a:t>
                      </a:r>
                      <a:r>
                        <a:rPr lang="ja-JP" altLang="en-US" sz="1400" u="none" strike="noStrike" dirty="0" smtClean="0">
                          <a:effectLst/>
                        </a:rPr>
                        <a:t>救急医療管理加算レセプト件数</a:t>
                      </a:r>
                      <a:endParaRPr lang="ja-JP" altLang="en-US" sz="1400" b="0" i="0" u="none" strike="noStrike" dirty="0" smtClean="0">
                        <a:solidFill>
                          <a:srgbClr val="000000"/>
                        </a:solidFill>
                        <a:effectLst/>
                        <a:latin typeface="ＭＳ Ｐゴシック"/>
                      </a:endParaRPr>
                    </a:p>
                  </a:txBody>
                  <a:tcPr marL="7750" marR="7750" marT="7750" marB="0" anchor="ctr"/>
                </a:tc>
              </a:tr>
              <a:tr h="410354">
                <a:tc v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smtClean="0">
                          <a:effectLst/>
                        </a:rPr>
                        <a:t>　手術件数＝</a:t>
                      </a:r>
                      <a:r>
                        <a:rPr lang="en-US" altLang="ja-JP" sz="1400" u="none" strike="noStrike" dirty="0" smtClean="0">
                          <a:effectLst/>
                        </a:rPr>
                        <a:t>【</a:t>
                      </a:r>
                      <a:r>
                        <a:rPr lang="ja-JP" altLang="en-US" sz="1400" u="none" strike="noStrike" dirty="0" smtClean="0">
                          <a:effectLst/>
                        </a:rPr>
                        <a:t>報告様式２</a:t>
                      </a:r>
                      <a:r>
                        <a:rPr lang="en-US" altLang="ja-JP" sz="1400" u="none" strike="noStrike" dirty="0" smtClean="0">
                          <a:effectLst/>
                        </a:rPr>
                        <a:t>】</a:t>
                      </a:r>
                      <a:r>
                        <a:rPr lang="ja-JP" altLang="en-US" sz="1400" u="none" strike="noStrike" dirty="0" smtClean="0">
                          <a:effectLst/>
                        </a:rPr>
                        <a:t>手術総数算定回数</a:t>
                      </a:r>
                      <a:endParaRPr lang="ja-JP" altLang="en-US" sz="1400" b="0" i="0" u="none" strike="noStrike" dirty="0" smtClean="0">
                        <a:solidFill>
                          <a:srgbClr val="000000"/>
                        </a:solidFill>
                        <a:effectLst/>
                        <a:latin typeface="ＭＳ Ｐゴシック"/>
                      </a:endParaRPr>
                    </a:p>
                  </a:txBody>
                  <a:tcPr marL="7750" marR="7750" marT="7750" marB="0" anchor="ctr"/>
                </a:tc>
              </a:tr>
              <a:tr h="416018">
                <a:tc v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smtClean="0">
                          <a:effectLst/>
                        </a:rPr>
                        <a:t>　呼吸心拍監視＝</a:t>
                      </a:r>
                      <a:r>
                        <a:rPr lang="en-US" altLang="ja-JP" sz="1400" u="none" strike="noStrike" dirty="0" smtClean="0">
                          <a:effectLst/>
                        </a:rPr>
                        <a:t>【</a:t>
                      </a:r>
                      <a:r>
                        <a:rPr lang="ja-JP" altLang="en-US" sz="1400" u="none" strike="noStrike" dirty="0" smtClean="0">
                          <a:effectLst/>
                        </a:rPr>
                        <a:t>報告様式２</a:t>
                      </a:r>
                      <a:r>
                        <a:rPr lang="en-US" altLang="ja-JP" sz="1400" u="none" strike="noStrike" dirty="0" smtClean="0">
                          <a:effectLst/>
                        </a:rPr>
                        <a:t>】</a:t>
                      </a:r>
                      <a:r>
                        <a:rPr lang="ja-JP" altLang="en-US" sz="1400" u="none" strike="noStrike" dirty="0" smtClean="0">
                          <a:effectLst/>
                        </a:rPr>
                        <a:t>呼吸心拍監視（３時間を超え７日以内）算定回数</a:t>
                      </a:r>
                      <a:endParaRPr lang="en-US" altLang="ja-JP" sz="1400" u="none" strike="noStrike" dirty="0" smtClean="0">
                        <a:effectLst/>
                      </a:endParaRPr>
                    </a:p>
                  </a:txBody>
                  <a:tcPr marL="7750" marR="7750" marT="7750" marB="0" anchor="ctr"/>
                </a:tc>
              </a:tr>
              <a:tr h="416018">
                <a:tc vMerge="1">
                  <a:txBody>
                    <a:bodyPr/>
                    <a:lstStyle/>
                    <a:p>
                      <a:pPr algn="ctr" fontAlgn="ctr"/>
                      <a:endParaRPr lang="ja-JP" altLang="en-US" sz="1400" b="0" i="0" u="none" strike="noStrike" dirty="0">
                        <a:solidFill>
                          <a:srgbClr val="000000"/>
                        </a:solidFill>
                        <a:effectLst/>
                        <a:latin typeface="ＭＳ Ｐゴシック"/>
                      </a:endParaRPr>
                    </a:p>
                  </a:txBody>
                  <a:tcPr marL="7750" marR="7750" marT="7750" marB="0" vert="eaVert" anchor="ctr">
                    <a:solidFill>
                      <a:schemeClr val="accent1">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smtClean="0">
                          <a:effectLst/>
                        </a:rPr>
                        <a:t>　化学療法件数＝</a:t>
                      </a:r>
                      <a:r>
                        <a:rPr lang="en-US" altLang="ja-JP" sz="1400" u="none" strike="noStrike" dirty="0" smtClean="0">
                          <a:effectLst/>
                        </a:rPr>
                        <a:t>【</a:t>
                      </a:r>
                      <a:r>
                        <a:rPr lang="ja-JP" altLang="en-US" sz="1400" u="none" strike="noStrike" dirty="0" smtClean="0">
                          <a:effectLst/>
                        </a:rPr>
                        <a:t>報告様式２</a:t>
                      </a:r>
                      <a:r>
                        <a:rPr lang="en-US" altLang="ja-JP" sz="1400" u="none" strike="noStrike" dirty="0" smtClean="0">
                          <a:effectLst/>
                        </a:rPr>
                        <a:t>】</a:t>
                      </a:r>
                      <a:r>
                        <a:rPr lang="ja-JP" altLang="en-US" sz="1400" u="none" strike="noStrike" dirty="0" smtClean="0">
                          <a:effectLst/>
                        </a:rPr>
                        <a:t>化学療法算定日数</a:t>
                      </a:r>
                      <a:endParaRPr lang="en-US" altLang="ja-JP" sz="1400" u="none" strike="noStrike" dirty="0" smtClean="0">
                        <a:effectLst/>
                      </a:endParaRPr>
                    </a:p>
                  </a:txBody>
                  <a:tcPr marL="7750" marR="7750" marT="7750" marB="0" anchor="ctr"/>
                </a:tc>
              </a:tr>
              <a:tr h="396513">
                <a:tc rowSpan="2">
                  <a:txBody>
                    <a:bodyPr/>
                    <a:lstStyle/>
                    <a:p>
                      <a:pPr algn="ctr" fontAlgn="ctr"/>
                      <a:r>
                        <a:rPr lang="en-US" altLang="ja-JP" sz="1400" u="none" strike="noStrike" dirty="0" smtClean="0">
                          <a:effectLst/>
                        </a:rPr>
                        <a:t>※</a:t>
                      </a:r>
                      <a:r>
                        <a:rPr lang="ja-JP" altLang="en-US" sz="1400" u="none" strike="noStrike" dirty="0" smtClean="0">
                          <a:effectLst/>
                        </a:rPr>
                        <a:t>分類</a:t>
                      </a:r>
                      <a:endParaRPr lang="ja-JP" altLang="en-US" sz="1400" b="0" i="0" u="none" strike="noStrike" dirty="0">
                        <a:solidFill>
                          <a:srgbClr val="000000"/>
                        </a:solidFill>
                        <a:effectLst/>
                        <a:latin typeface="ＭＳ Ｐゴシック"/>
                      </a:endParaRPr>
                    </a:p>
                  </a:txBody>
                  <a:tcPr marL="7750" marR="7750" marT="7750" marB="0" vert="eaVert" anchor="ctr">
                    <a:solidFill>
                      <a:schemeClr val="accent1">
                        <a:lumMod val="20000"/>
                        <a:lumOff val="80000"/>
                      </a:schemeClr>
                    </a:solidFill>
                  </a:tcPr>
                </a:tc>
                <a:tc>
                  <a:txBody>
                    <a:bodyPr/>
                    <a:lstStyle/>
                    <a:p>
                      <a:pPr algn="l" fontAlgn="ctr"/>
                      <a:r>
                        <a:rPr lang="ja-JP" altLang="en-US" sz="1400" u="none" strike="noStrike" dirty="0" smtClean="0">
                          <a:effectLst/>
                        </a:rPr>
                        <a:t>　（重症）急性期</a:t>
                      </a:r>
                      <a:r>
                        <a:rPr lang="ja-JP" altLang="en-US" sz="1400" u="none" strike="noStrike" dirty="0">
                          <a:effectLst/>
                        </a:rPr>
                        <a:t>：①１以上 </a:t>
                      </a:r>
                      <a:r>
                        <a:rPr lang="en-US" sz="1400" u="none" strike="noStrike" dirty="0">
                          <a:effectLst/>
                        </a:rPr>
                        <a:t>or </a:t>
                      </a:r>
                      <a:r>
                        <a:rPr lang="ja-JP" altLang="en-US" sz="1400" u="none" strike="noStrike" dirty="0" smtClean="0">
                          <a:effectLst/>
                        </a:rPr>
                        <a:t>②１以上 </a:t>
                      </a:r>
                      <a:r>
                        <a:rPr lang="en-US" sz="1400" u="none" strike="noStrike" dirty="0">
                          <a:effectLst/>
                        </a:rPr>
                        <a:t>or </a:t>
                      </a:r>
                      <a:r>
                        <a:rPr lang="ja-JP" altLang="en-US" sz="1400" u="none" strike="noStrike" dirty="0" smtClean="0">
                          <a:effectLst/>
                        </a:rPr>
                        <a:t>③２以上</a:t>
                      </a:r>
                      <a:r>
                        <a:rPr lang="en-US" altLang="ja-JP" sz="1400" u="none" strike="noStrike" dirty="0" smtClean="0">
                          <a:effectLst/>
                        </a:rPr>
                        <a:t>or </a:t>
                      </a:r>
                      <a:r>
                        <a:rPr lang="ja-JP" altLang="en-US" sz="1400" u="none" strike="noStrike" dirty="0" smtClean="0">
                          <a:effectLst/>
                        </a:rPr>
                        <a:t>④１以上</a:t>
                      </a:r>
                      <a:endParaRPr lang="ja-JP" altLang="en-US" sz="1400" b="0" i="0" u="none" strike="noStrike" dirty="0">
                        <a:solidFill>
                          <a:srgbClr val="000000"/>
                        </a:solidFill>
                        <a:effectLst/>
                        <a:latin typeface="ＭＳ Ｐゴシック"/>
                      </a:endParaRPr>
                    </a:p>
                  </a:txBody>
                  <a:tcPr marL="7750" marR="7750" marT="7750" marB="0" anchor="ctr"/>
                </a:tc>
              </a:tr>
              <a:tr h="360040">
                <a:tc vMerge="1">
                  <a:txBody>
                    <a:bodyPr/>
                    <a:lstStyle/>
                    <a:p>
                      <a:endParaRPr kumimoji="1" lang="ja-JP" altLang="en-US"/>
                    </a:p>
                  </a:txBody>
                  <a:tcPr/>
                </a:tc>
                <a:tc>
                  <a:txBody>
                    <a:bodyPr/>
                    <a:lstStyle/>
                    <a:p>
                      <a:pPr algn="l" fontAlgn="ctr"/>
                      <a:r>
                        <a:rPr lang="ja-JP" altLang="en-US" sz="1400" u="none" strike="noStrike" dirty="0" smtClean="0">
                          <a:effectLst/>
                        </a:rPr>
                        <a:t>　地域急性期：その他</a:t>
                      </a:r>
                      <a:endParaRPr lang="ja-JP" altLang="en-US" sz="1400" b="0" i="0" u="none" strike="noStrike" dirty="0">
                        <a:solidFill>
                          <a:srgbClr val="000000"/>
                        </a:solidFill>
                        <a:effectLst/>
                        <a:latin typeface="ＭＳ Ｐゴシック"/>
                      </a:endParaRPr>
                    </a:p>
                  </a:txBody>
                  <a:tcPr marL="7750" marR="7750" marT="7750" marB="0" anchor="ctr"/>
                </a:tc>
              </a:tr>
            </a:tbl>
          </a:graphicData>
        </a:graphic>
      </p:graphicFrame>
      <p:sp>
        <p:nvSpPr>
          <p:cNvPr id="8" name="Oval 64">
            <a:hlinkClick r:id="rId2"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0" name="タイトル 1">
            <a:extLst>
              <a:ext uri="{FF2B5EF4-FFF2-40B4-BE49-F238E27FC236}">
                <a16:creationId xmlns:a16="http://schemas.microsoft.com/office/drawing/2014/main" xmlns="" id="{30BE5A27-A407-4A14-A9BE-5866682C3C6B}"/>
              </a:ext>
            </a:extLst>
          </p:cNvPr>
          <p:cNvSpPr txBox="1">
            <a:spLocks/>
          </p:cNvSpPr>
          <p:nvPr/>
        </p:nvSpPr>
        <p:spPr>
          <a:xfrm>
            <a:off x="179512" y="39493"/>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病棟ごとの診療実態の分析⑩</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9" name="タイトル 1">
            <a:extLst>
              <a:ext uri="{FF2B5EF4-FFF2-40B4-BE49-F238E27FC236}">
                <a16:creationId xmlns:a16="http://schemas.microsoft.com/office/drawing/2014/main" xmlns="" id="{77D78C8B-7190-4F9F-BF24-FAD4DFE9F181}"/>
              </a:ext>
            </a:extLst>
          </p:cNvPr>
          <p:cNvSpPr txBox="1">
            <a:spLocks/>
          </p:cNvSpPr>
          <p:nvPr/>
        </p:nvSpPr>
        <p:spPr>
          <a:xfrm>
            <a:off x="190528" y="553929"/>
            <a:ext cx="8712968" cy="869227"/>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latin typeface="HGP創英角ｺﾞｼｯｸUB" panose="020B0900000000000000" pitchFamily="50" charset="-128"/>
                <a:ea typeface="HGP創英角ｺﾞｼｯｸUB" panose="020B0900000000000000" pitchFamily="50" charset="-128"/>
              </a:rPr>
              <a:t>急性期実態分析指標から「</a:t>
            </a:r>
            <a:r>
              <a:rPr lang="ja-JP" altLang="en-US" sz="2200" dirty="0">
                <a:latin typeface="HGP創英角ｺﾞｼｯｸUB" panose="020B0900000000000000" pitchFamily="50" charset="-128"/>
                <a:ea typeface="HGP創英角ｺﾞｼｯｸUB" panose="020B0900000000000000" pitchFamily="50" charset="-128"/>
              </a:rPr>
              <a:t>（重症）急性期病棟」と「地域急性期</a:t>
            </a:r>
            <a:r>
              <a:rPr lang="ja-JP" altLang="en-US" sz="2200" dirty="0" smtClean="0">
                <a:latin typeface="HGP創英角ｺﾞｼｯｸUB" panose="020B0900000000000000" pitchFamily="50" charset="-128"/>
                <a:ea typeface="HGP創英角ｺﾞｼｯｸUB" panose="020B0900000000000000" pitchFamily="50" charset="-128"/>
              </a:rPr>
              <a:t>病棟（サブアキュート・ポストアキュート）」に</a:t>
            </a:r>
            <a:r>
              <a:rPr lang="ja-JP" altLang="en-US" sz="2400" dirty="0" smtClean="0">
                <a:latin typeface="HGP創英角ｺﾞｼｯｸUB" panose="020B0900000000000000" pitchFamily="50" charset="-128"/>
                <a:ea typeface="HGP創英角ｺﾞｼｯｸUB" panose="020B0900000000000000" pitchFamily="50" charset="-128"/>
              </a:rPr>
              <a:t>便宜上分類する</a:t>
            </a:r>
            <a:endParaRPr lang="ja-JP" altLang="en-US" sz="2400" dirty="0">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766592" y="6430468"/>
            <a:ext cx="7765848" cy="369332"/>
          </a:xfrm>
          <a:prstGeom prst="rect">
            <a:avLst/>
          </a:prstGeom>
          <a:solidFill>
            <a:schemeClr val="accent1">
              <a:lumMod val="20000"/>
              <a:lumOff val="80000"/>
            </a:schemeClr>
          </a:solidFill>
        </p:spPr>
        <p:txBody>
          <a:bodyPr wrap="square" rtlCol="0">
            <a:spAutoFit/>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分類結果により、今後の病床機能報告における報告を制限するものではない。</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665596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96770" y="6492875"/>
            <a:ext cx="2133600" cy="365125"/>
          </a:xfrm>
        </p:spPr>
        <p:txBody>
          <a:bodyPr/>
          <a:lstStyle/>
          <a:p>
            <a:fld id="{A9848611-8FAA-4BFC-BAAD-33CAF1A3E273}" type="slidenum">
              <a:rPr kumimoji="1" lang="ja-JP" altLang="en-US" sz="1800" smtClean="0">
                <a:solidFill>
                  <a:schemeClr val="tx1"/>
                </a:solidFill>
              </a:rPr>
              <a:t>15</a:t>
            </a:fld>
            <a:endParaRPr kumimoji="1" lang="ja-JP" altLang="en-US" sz="1800" dirty="0">
              <a:solidFill>
                <a:schemeClr val="tx1"/>
              </a:solidFill>
            </a:endParaRPr>
          </a:p>
        </p:txBody>
      </p:sp>
      <p:sp>
        <p:nvSpPr>
          <p:cNvPr id="8" name="Oval 64">
            <a:hlinkClick r:id="rId2"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0" name="タイトル 1">
            <a:extLst>
              <a:ext uri="{FF2B5EF4-FFF2-40B4-BE49-F238E27FC236}">
                <a16:creationId xmlns:a16="http://schemas.microsoft.com/office/drawing/2014/main" xmlns="" id="{30BE5A27-A407-4A14-A9BE-5866682C3C6B}"/>
              </a:ext>
            </a:extLst>
          </p:cNvPr>
          <p:cNvSpPr txBox="1">
            <a:spLocks/>
          </p:cNvSpPr>
          <p:nvPr/>
        </p:nvSpPr>
        <p:spPr>
          <a:xfrm>
            <a:off x="179512" y="39493"/>
            <a:ext cx="8566000"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病棟ごとの診療実態の分析⑪</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分析結果①</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pic>
        <p:nvPicPr>
          <p:cNvPr id="3075" name="Picture 3" descr="D:\HatayamaH\Desktop\キャプチャ.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244" y="3100160"/>
            <a:ext cx="8573268" cy="34563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28" y="1628800"/>
            <a:ext cx="3193398"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2546" y="1700009"/>
            <a:ext cx="3096344" cy="1152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1">
            <a:extLst>
              <a:ext uri="{FF2B5EF4-FFF2-40B4-BE49-F238E27FC236}">
                <a16:creationId xmlns="" xmlns:a16="http://schemas.microsoft.com/office/drawing/2014/main" id="{8957656B-6DE6-44E0-85D6-7CF39E5B6647}"/>
              </a:ext>
            </a:extLst>
          </p:cNvPr>
          <p:cNvSpPr txBox="1"/>
          <p:nvPr/>
        </p:nvSpPr>
        <p:spPr>
          <a:xfrm>
            <a:off x="158156" y="1384282"/>
            <a:ext cx="2435282"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smtClean="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急性期報告　病床数</a:t>
            </a:r>
            <a:r>
              <a:rPr lang="en-US" altLang="ja-JP" sz="1400" kern="100" dirty="0">
                <a:latin typeface="Meiryo UI" panose="020B0604030504040204" pitchFamily="50" charset="-128"/>
                <a:ea typeface="Meiryo UI" panose="020B0604030504040204" pitchFamily="50" charset="-128"/>
                <a:cs typeface="Times New Roman"/>
              </a:rPr>
              <a:t>(</a:t>
            </a:r>
            <a:r>
              <a:rPr lang="ja-JP" altLang="en-US" sz="1400" kern="100" dirty="0">
                <a:latin typeface="Meiryo UI" panose="020B0604030504040204" pitchFamily="50" charset="-128"/>
                <a:ea typeface="Meiryo UI" panose="020B0604030504040204" pitchFamily="50" charset="-128"/>
                <a:cs typeface="Times New Roman"/>
              </a:rPr>
              <a:t>病院</a:t>
            </a:r>
            <a:r>
              <a:rPr lang="en-US" altLang="ja-JP" sz="1400" kern="100" dirty="0">
                <a:latin typeface="Meiryo UI" panose="020B0604030504040204" pitchFamily="50" charset="-128"/>
                <a:ea typeface="Meiryo UI" panose="020B0604030504040204" pitchFamily="50" charset="-128"/>
                <a:cs typeface="Times New Roman"/>
              </a:rPr>
              <a:t>)</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13" name="テキスト ボックス 12">
            <a:extLst>
              <a:ext uri="{FF2B5EF4-FFF2-40B4-BE49-F238E27FC236}">
                <a16:creationId xmlns="" xmlns:a16="http://schemas.microsoft.com/office/drawing/2014/main" id="{8957656B-6DE6-44E0-85D6-7CF39E5B6647}"/>
              </a:ext>
            </a:extLst>
          </p:cNvPr>
          <p:cNvSpPr txBox="1"/>
          <p:nvPr/>
        </p:nvSpPr>
        <p:spPr>
          <a:xfrm>
            <a:off x="4423033" y="1407965"/>
            <a:ext cx="383310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smtClean="0">
                <a:solidFill>
                  <a:schemeClr val="accent1">
                    <a:lumMod val="75000"/>
                  </a:schemeClr>
                </a:solidFill>
              </a:rPr>
              <a:t>●</a:t>
            </a:r>
            <a:r>
              <a:rPr lang="zh-CN" altLang="en-US" sz="1400" kern="100" dirty="0">
                <a:latin typeface="Meiryo UI" panose="020B0604030504040204" pitchFamily="50" charset="-128"/>
                <a:ea typeface="Meiryo UI" panose="020B0604030504040204" pitchFamily="50" charset="-128"/>
                <a:cs typeface="Times New Roman"/>
              </a:rPr>
              <a:t>（参考</a:t>
            </a:r>
            <a:r>
              <a:rPr lang="zh-CN" altLang="en-US" sz="1400" kern="100" dirty="0" smtClean="0">
                <a:latin typeface="Meiryo UI" panose="020B0604030504040204" pitchFamily="50" charset="-128"/>
                <a:ea typeface="Meiryo UI" panose="020B0604030504040204" pitchFamily="50" charset="-128"/>
                <a:cs typeface="Times New Roman"/>
              </a:rPr>
              <a:t>）高度</a:t>
            </a:r>
            <a:r>
              <a:rPr lang="zh-CN" altLang="en-US" sz="1400" kern="100" dirty="0">
                <a:latin typeface="Meiryo UI" panose="020B0604030504040204" pitchFamily="50" charset="-128"/>
                <a:ea typeface="Meiryo UI" panose="020B0604030504040204" pitchFamily="50" charset="-128"/>
                <a:cs typeface="Times New Roman"/>
              </a:rPr>
              <a:t>急性期報告　病床数（病院）</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18" name="テキスト ボックス 17">
            <a:extLst>
              <a:ext uri="{FF2B5EF4-FFF2-40B4-BE49-F238E27FC236}">
                <a16:creationId xmlns="" xmlns:a16="http://schemas.microsoft.com/office/drawing/2014/main" id="{8957656B-6DE6-44E0-85D6-7CF39E5B6647}"/>
              </a:ext>
            </a:extLst>
          </p:cNvPr>
          <p:cNvSpPr txBox="1"/>
          <p:nvPr/>
        </p:nvSpPr>
        <p:spPr>
          <a:xfrm>
            <a:off x="152082" y="2894931"/>
            <a:ext cx="3169457"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smtClean="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診療報酬別の急性期病床の分析結果</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19" name="テキスト ボックス 10">
            <a:extLst>
              <a:ext uri="{FF2B5EF4-FFF2-40B4-BE49-F238E27FC236}">
                <a16:creationId xmlns:a16="http://schemas.microsoft.com/office/drawing/2014/main" xmlns="" id="{8957656B-6DE6-44E0-85D6-7CF39E5B6647}"/>
              </a:ext>
            </a:extLst>
          </p:cNvPr>
          <p:cNvSpPr txBox="1"/>
          <p:nvPr/>
        </p:nvSpPr>
        <p:spPr>
          <a:xfrm>
            <a:off x="4565380" y="6584716"/>
            <a:ext cx="4417318"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smtClean="0">
                <a:latin typeface="Meiryo UI" panose="020B0604030504040204" pitchFamily="50" charset="-128"/>
                <a:ea typeface="Meiryo UI" panose="020B0604030504040204" pitchFamily="50" charset="-128"/>
                <a:cs typeface="Times New Roman"/>
              </a:rPr>
              <a:t>※2017</a:t>
            </a:r>
            <a:r>
              <a:rPr lang="ja-JP" altLang="en-US" sz="1100" kern="100" dirty="0" smtClean="0">
                <a:latin typeface="Meiryo UI" panose="020B0604030504040204" pitchFamily="50" charset="-128"/>
                <a:ea typeface="Meiryo UI" panose="020B0604030504040204" pitchFamily="50" charset="-128"/>
                <a:cs typeface="Times New Roman"/>
              </a:rPr>
              <a:t>年は暫定集計（</a:t>
            </a:r>
            <a:r>
              <a:rPr lang="zh-TW" altLang="en-US" sz="1100" kern="100" dirty="0">
                <a:latin typeface="Meiryo UI" panose="020B0604030504040204" pitchFamily="50" charset="-128"/>
                <a:ea typeface="Meiryo UI" panose="020B0604030504040204" pitchFamily="50" charset="-128"/>
                <a:cs typeface="Times New Roman"/>
              </a:rPr>
              <a:t>病床機能報告集計日</a:t>
            </a:r>
            <a:r>
              <a:rPr lang="zh-TW" altLang="en-US" sz="1100" kern="100" dirty="0" smtClean="0">
                <a:latin typeface="Meiryo UI" panose="020B0604030504040204" pitchFamily="50" charset="-128"/>
                <a:ea typeface="Meiryo UI" panose="020B0604030504040204" pitchFamily="50" charset="-128"/>
                <a:cs typeface="Times New Roman"/>
              </a:rPr>
              <a:t>：</a:t>
            </a:r>
            <a:r>
              <a:rPr lang="en-US" altLang="ja-JP" sz="1100" kern="100" dirty="0" smtClean="0">
                <a:latin typeface="Meiryo UI" panose="020B0604030504040204" pitchFamily="50" charset="-128"/>
                <a:ea typeface="Meiryo UI" panose="020B0604030504040204" pitchFamily="50" charset="-128"/>
                <a:cs typeface="Times New Roman"/>
              </a:rPr>
              <a:t>2018</a:t>
            </a:r>
            <a:r>
              <a:rPr lang="ja-JP" altLang="en-US" sz="1100" kern="100" dirty="0" smtClean="0">
                <a:latin typeface="Meiryo UI" panose="020B0604030504040204" pitchFamily="50" charset="-128"/>
                <a:ea typeface="Meiryo UI" panose="020B0604030504040204" pitchFamily="50" charset="-128"/>
                <a:cs typeface="Times New Roman"/>
              </a:rPr>
              <a:t>年</a:t>
            </a:r>
            <a:r>
              <a:rPr lang="en-US" altLang="zh-TW" sz="1100" kern="100" dirty="0" smtClean="0">
                <a:latin typeface="Meiryo UI" panose="020B0604030504040204" pitchFamily="50" charset="-128"/>
                <a:ea typeface="Meiryo UI" panose="020B0604030504040204" pitchFamily="50" charset="-128"/>
                <a:cs typeface="Times New Roman"/>
              </a:rPr>
              <a:t>2</a:t>
            </a:r>
            <a:r>
              <a:rPr lang="ja-JP" altLang="en-US" sz="1100" kern="100" dirty="0" smtClean="0">
                <a:latin typeface="Meiryo UI" panose="020B0604030504040204" pitchFamily="50" charset="-128"/>
                <a:ea typeface="Meiryo UI" panose="020B0604030504040204" pitchFamily="50" charset="-128"/>
                <a:cs typeface="Times New Roman"/>
              </a:rPr>
              <a:t>月</a:t>
            </a:r>
            <a:r>
              <a:rPr lang="en-US" altLang="zh-TW" sz="1100" kern="100" dirty="0" smtClean="0">
                <a:latin typeface="Meiryo UI" panose="020B0604030504040204" pitchFamily="50" charset="-128"/>
                <a:ea typeface="Meiryo UI" panose="020B0604030504040204" pitchFamily="50" charset="-128"/>
                <a:cs typeface="Times New Roman"/>
              </a:rPr>
              <a:t>16</a:t>
            </a:r>
            <a:r>
              <a:rPr lang="ja-JP" altLang="en-US" sz="1100" kern="100" dirty="0" smtClean="0">
                <a:latin typeface="Meiryo UI" panose="020B0604030504040204" pitchFamily="50" charset="-128"/>
                <a:ea typeface="Meiryo UI" panose="020B0604030504040204" pitchFamily="50" charset="-128"/>
                <a:cs typeface="Times New Roman"/>
              </a:rPr>
              <a:t>日）</a:t>
            </a:r>
            <a:endParaRPr lang="ja-JP" sz="1100" kern="100" dirty="0">
              <a:effectLst/>
              <a:latin typeface="Meiryo UI" panose="020B0604030504040204" pitchFamily="50" charset="-128"/>
              <a:ea typeface="Meiryo UI" panose="020B0604030504040204" pitchFamily="50" charset="-128"/>
              <a:cs typeface="Times New Roman"/>
            </a:endParaRPr>
          </a:p>
        </p:txBody>
      </p:sp>
      <p:sp>
        <p:nvSpPr>
          <p:cNvPr id="20" name="タイトル 1">
            <a:extLst>
              <a:ext uri="{FF2B5EF4-FFF2-40B4-BE49-F238E27FC236}">
                <a16:creationId xmlns:a16="http://schemas.microsoft.com/office/drawing/2014/main" xmlns="" id="{77D78C8B-7190-4F9F-BF24-FAD4DFE9F181}"/>
              </a:ext>
            </a:extLst>
          </p:cNvPr>
          <p:cNvSpPr txBox="1">
            <a:spLocks/>
          </p:cNvSpPr>
          <p:nvPr/>
        </p:nvSpPr>
        <p:spPr>
          <a:xfrm>
            <a:off x="208896" y="490011"/>
            <a:ext cx="8712968" cy="869227"/>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latin typeface="HGP創英角ｺﾞｼｯｸUB" panose="020B0900000000000000" pitchFamily="50" charset="-128"/>
                <a:ea typeface="HGP創英角ｺﾞｼｯｸUB" panose="020B0900000000000000" pitchFamily="50" charset="-128"/>
              </a:rPr>
              <a:t>入院基本料の看護配置が多くなるほど、（重症）急性期と分類される病棟の割合が高くなる</a:t>
            </a:r>
            <a:endParaRPr lang="ja-JP" altLang="en-US" sz="2200" dirty="0">
              <a:latin typeface="HGP創英角ｺﾞｼｯｸUB" panose="020B0900000000000000" pitchFamily="50" charset="-128"/>
              <a:ea typeface="HGP創英角ｺﾞｼｯｸUB" panose="020B0900000000000000" pitchFamily="50" charset="-128"/>
            </a:endParaRPr>
          </a:p>
        </p:txBody>
      </p:sp>
      <p:sp>
        <p:nvSpPr>
          <p:cNvPr id="2" name="角丸四角形 1"/>
          <p:cNvSpPr/>
          <p:nvPr/>
        </p:nvSpPr>
        <p:spPr>
          <a:xfrm>
            <a:off x="4816334" y="3915332"/>
            <a:ext cx="3240360" cy="1224136"/>
          </a:xfrm>
          <a:prstGeom prst="roundRect">
            <a:avLst>
              <a:gd name="adj" fmla="val 8699"/>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7" name="上矢印 6"/>
          <p:cNvSpPr/>
          <p:nvPr/>
        </p:nvSpPr>
        <p:spPr>
          <a:xfrm>
            <a:off x="5644217" y="3943884"/>
            <a:ext cx="336501" cy="1069292"/>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上矢印 20"/>
          <p:cNvSpPr/>
          <p:nvPr/>
        </p:nvSpPr>
        <p:spPr>
          <a:xfrm rot="10800000">
            <a:off x="7271964" y="4147732"/>
            <a:ext cx="336501" cy="1008112"/>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426952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00" y="1748250"/>
            <a:ext cx="8819668" cy="1421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スライド番号プレースホルダー 3"/>
          <p:cNvSpPr>
            <a:spLocks noGrp="1"/>
          </p:cNvSpPr>
          <p:nvPr>
            <p:ph type="sldNum" sz="quarter" idx="12"/>
          </p:nvPr>
        </p:nvSpPr>
        <p:spPr>
          <a:xfrm>
            <a:off x="6896770" y="6492875"/>
            <a:ext cx="2133600" cy="365125"/>
          </a:xfrm>
        </p:spPr>
        <p:txBody>
          <a:bodyPr/>
          <a:lstStyle/>
          <a:p>
            <a:fld id="{A9848611-8FAA-4BFC-BAAD-33CAF1A3E273}" type="slidenum">
              <a:rPr kumimoji="1" lang="ja-JP" altLang="en-US" sz="1800" smtClean="0">
                <a:solidFill>
                  <a:schemeClr val="tx1"/>
                </a:solidFill>
              </a:rPr>
              <a:t>16</a:t>
            </a:fld>
            <a:endParaRPr kumimoji="1" lang="ja-JP" altLang="en-US" sz="1800" dirty="0">
              <a:solidFill>
                <a:schemeClr val="tx1"/>
              </a:solidFill>
            </a:endParaRPr>
          </a:p>
        </p:txBody>
      </p:sp>
      <p:sp>
        <p:nvSpPr>
          <p:cNvPr id="8" name="Oval 64">
            <a:hlinkClick r:id="" action="ppaction://noaction"/>
            <a:extLst>
              <a:ext uri="{FF2B5EF4-FFF2-40B4-BE49-F238E27FC236}">
                <a16:creationId xmlns=""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0" name="タイトル 1">
            <a:extLst>
              <a:ext uri="{FF2B5EF4-FFF2-40B4-BE49-F238E27FC236}">
                <a16:creationId xmlns="" xmlns:a16="http://schemas.microsoft.com/office/drawing/2014/main" id="{30BE5A27-A407-4A14-A9BE-5866682C3C6B}"/>
              </a:ext>
            </a:extLst>
          </p:cNvPr>
          <p:cNvSpPr txBox="1">
            <a:spLocks/>
          </p:cNvSpPr>
          <p:nvPr/>
        </p:nvSpPr>
        <p:spPr>
          <a:xfrm>
            <a:off x="179512" y="39493"/>
            <a:ext cx="8568952"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病棟ごとの診療実態の分析⑫</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分析</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結果②</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5" name="テキスト ボックス 14">
            <a:extLst>
              <a:ext uri="{FF2B5EF4-FFF2-40B4-BE49-F238E27FC236}">
                <a16:creationId xmlns:a16="http://schemas.microsoft.com/office/drawing/2014/main" xmlns="" id="{8957656B-6DE6-44E0-85D6-7CF39E5B6647}"/>
              </a:ext>
            </a:extLst>
          </p:cNvPr>
          <p:cNvSpPr txBox="1"/>
          <p:nvPr/>
        </p:nvSpPr>
        <p:spPr>
          <a:xfrm>
            <a:off x="67190" y="1419121"/>
            <a:ext cx="328166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smtClean="0">
                <a:solidFill>
                  <a:schemeClr val="accent1">
                    <a:lumMod val="75000"/>
                  </a:schemeClr>
                </a:solidFill>
              </a:rPr>
              <a:t>●</a:t>
            </a:r>
            <a:r>
              <a:rPr lang="ja-JP" altLang="en-US" sz="1400" kern="100" dirty="0" smtClean="0">
                <a:latin typeface="Meiryo UI" panose="020B0604030504040204" pitchFamily="50" charset="-128"/>
                <a:ea typeface="Meiryo UI" panose="020B0604030504040204" pitchFamily="50" charset="-128"/>
                <a:cs typeface="Times New Roman"/>
              </a:rPr>
              <a:t>病床機能報告と病床数の必要量の比較</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16" name="テキスト ボックス 10">
            <a:extLst>
              <a:ext uri="{FF2B5EF4-FFF2-40B4-BE49-F238E27FC236}">
                <a16:creationId xmlns="" xmlns:a16="http://schemas.microsoft.com/office/drawing/2014/main" id="{8957656B-6DE6-44E0-85D6-7CF39E5B6647}"/>
              </a:ext>
            </a:extLst>
          </p:cNvPr>
          <p:cNvSpPr txBox="1"/>
          <p:nvPr/>
        </p:nvSpPr>
        <p:spPr>
          <a:xfrm>
            <a:off x="4173564" y="6548879"/>
            <a:ext cx="4417318"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smtClean="0">
                <a:latin typeface="Meiryo UI" panose="020B0604030504040204" pitchFamily="50" charset="-128"/>
                <a:ea typeface="Meiryo UI" panose="020B0604030504040204" pitchFamily="50" charset="-128"/>
                <a:cs typeface="Times New Roman"/>
              </a:rPr>
              <a:t>※2017</a:t>
            </a:r>
            <a:r>
              <a:rPr lang="ja-JP" altLang="en-US" sz="1100" kern="100" dirty="0" smtClean="0">
                <a:latin typeface="Meiryo UI" panose="020B0604030504040204" pitchFamily="50" charset="-128"/>
                <a:ea typeface="Meiryo UI" panose="020B0604030504040204" pitchFamily="50" charset="-128"/>
                <a:cs typeface="Times New Roman"/>
              </a:rPr>
              <a:t>年は暫定集計（</a:t>
            </a:r>
            <a:r>
              <a:rPr lang="zh-TW" altLang="en-US" sz="1100" kern="100" dirty="0">
                <a:latin typeface="Meiryo UI" panose="020B0604030504040204" pitchFamily="50" charset="-128"/>
                <a:ea typeface="Meiryo UI" panose="020B0604030504040204" pitchFamily="50" charset="-128"/>
                <a:cs typeface="Times New Roman"/>
              </a:rPr>
              <a:t>病床機能報告集計日</a:t>
            </a:r>
            <a:r>
              <a:rPr lang="zh-TW" altLang="en-US" sz="1100" kern="100" dirty="0" smtClean="0">
                <a:latin typeface="Meiryo UI" panose="020B0604030504040204" pitchFamily="50" charset="-128"/>
                <a:ea typeface="Meiryo UI" panose="020B0604030504040204" pitchFamily="50" charset="-128"/>
                <a:cs typeface="Times New Roman"/>
              </a:rPr>
              <a:t>：</a:t>
            </a:r>
            <a:r>
              <a:rPr lang="en-US" altLang="ja-JP" sz="1100" kern="100" dirty="0" smtClean="0">
                <a:latin typeface="Meiryo UI" panose="020B0604030504040204" pitchFamily="50" charset="-128"/>
                <a:ea typeface="Meiryo UI" panose="020B0604030504040204" pitchFamily="50" charset="-128"/>
                <a:cs typeface="Times New Roman"/>
              </a:rPr>
              <a:t>2018</a:t>
            </a:r>
            <a:r>
              <a:rPr lang="ja-JP" altLang="en-US" sz="1100" kern="100" dirty="0" smtClean="0">
                <a:latin typeface="Meiryo UI" panose="020B0604030504040204" pitchFamily="50" charset="-128"/>
                <a:ea typeface="Meiryo UI" panose="020B0604030504040204" pitchFamily="50" charset="-128"/>
                <a:cs typeface="Times New Roman"/>
              </a:rPr>
              <a:t>年</a:t>
            </a:r>
            <a:r>
              <a:rPr lang="en-US" altLang="zh-TW" sz="1100" kern="100" dirty="0" smtClean="0">
                <a:latin typeface="Meiryo UI" panose="020B0604030504040204" pitchFamily="50" charset="-128"/>
                <a:ea typeface="Meiryo UI" panose="020B0604030504040204" pitchFamily="50" charset="-128"/>
                <a:cs typeface="Times New Roman"/>
              </a:rPr>
              <a:t>2</a:t>
            </a:r>
            <a:r>
              <a:rPr lang="ja-JP" altLang="en-US" sz="1100" kern="100" dirty="0" smtClean="0">
                <a:latin typeface="Meiryo UI" panose="020B0604030504040204" pitchFamily="50" charset="-128"/>
                <a:ea typeface="Meiryo UI" panose="020B0604030504040204" pitchFamily="50" charset="-128"/>
                <a:cs typeface="Times New Roman"/>
              </a:rPr>
              <a:t>月</a:t>
            </a:r>
            <a:r>
              <a:rPr lang="en-US" altLang="zh-TW" sz="1100" kern="100" dirty="0" smtClean="0">
                <a:latin typeface="Meiryo UI" panose="020B0604030504040204" pitchFamily="50" charset="-128"/>
                <a:ea typeface="Meiryo UI" panose="020B0604030504040204" pitchFamily="50" charset="-128"/>
                <a:cs typeface="Times New Roman"/>
              </a:rPr>
              <a:t>16</a:t>
            </a:r>
            <a:r>
              <a:rPr lang="ja-JP" altLang="en-US" sz="1100" kern="100" dirty="0" smtClean="0">
                <a:latin typeface="Meiryo UI" panose="020B0604030504040204" pitchFamily="50" charset="-128"/>
                <a:ea typeface="Meiryo UI" panose="020B0604030504040204" pitchFamily="50" charset="-128"/>
                <a:cs typeface="Times New Roman"/>
              </a:rPr>
              <a:t>日）</a:t>
            </a:r>
            <a:endParaRPr lang="ja-JP" sz="1100" kern="100" dirty="0">
              <a:effectLst/>
              <a:latin typeface="Meiryo UI" panose="020B0604030504040204" pitchFamily="50" charset="-128"/>
              <a:ea typeface="Meiryo UI" panose="020B0604030504040204" pitchFamily="50" charset="-128"/>
              <a:cs typeface="Times New Roman"/>
            </a:endParaRPr>
          </a:p>
        </p:txBody>
      </p:sp>
      <p:sp>
        <p:nvSpPr>
          <p:cNvPr id="25" name="タイトル 1">
            <a:extLst>
              <a:ext uri="{FF2B5EF4-FFF2-40B4-BE49-F238E27FC236}">
                <a16:creationId xmlns="" xmlns:a16="http://schemas.microsoft.com/office/drawing/2014/main" id="{77D78C8B-7190-4F9F-BF24-FAD4DFE9F181}"/>
              </a:ext>
            </a:extLst>
          </p:cNvPr>
          <p:cNvSpPr txBox="1">
            <a:spLocks/>
          </p:cNvSpPr>
          <p:nvPr/>
        </p:nvSpPr>
        <p:spPr>
          <a:xfrm>
            <a:off x="230600" y="549894"/>
            <a:ext cx="8712968" cy="869227"/>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latin typeface="HGP創英角ｺﾞｼｯｸUB" panose="020B0900000000000000" pitchFamily="50" charset="-128"/>
                <a:ea typeface="HGP創英角ｺﾞｼｯｸUB" panose="020B0900000000000000" pitchFamily="50" charset="-128"/>
              </a:rPr>
              <a:t>病床数の必要量における回復期機能を担う病床数の確保には、府域全体で約</a:t>
            </a:r>
            <a:r>
              <a:rPr lang="en-US" altLang="ja-JP" sz="2200" dirty="0" smtClean="0">
                <a:latin typeface="HGP創英角ｺﾞｼｯｸUB" panose="020B0900000000000000" pitchFamily="50" charset="-128"/>
                <a:ea typeface="HGP創英角ｺﾞｼｯｸUB" panose="020B0900000000000000" pitchFamily="50" charset="-128"/>
              </a:rPr>
              <a:t>10</a:t>
            </a:r>
            <a:r>
              <a:rPr lang="ja-JP" altLang="en-US" sz="2200" dirty="0" smtClean="0">
                <a:latin typeface="HGP創英角ｺﾞｼｯｸUB" panose="020B0900000000000000" pitchFamily="50" charset="-128"/>
                <a:ea typeface="HGP創英角ｺﾞｼｯｸUB" panose="020B0900000000000000" pitchFamily="50" charset="-128"/>
              </a:rPr>
              <a:t>％程度同機能への転換が必要と推計</a:t>
            </a:r>
            <a:endParaRPr lang="ja-JP" altLang="en-US" sz="2200" dirty="0">
              <a:latin typeface="HGP創英角ｺﾞｼｯｸUB" panose="020B0900000000000000" pitchFamily="50" charset="-128"/>
              <a:ea typeface="HGP創英角ｺﾞｼｯｸUB" panose="020B0900000000000000" pitchFamily="50" charset="-128"/>
            </a:endParaRPr>
          </a:p>
        </p:txBody>
      </p:sp>
      <p:sp>
        <p:nvSpPr>
          <p:cNvPr id="20" name="テキスト ボックス 19">
            <a:extLst>
              <a:ext uri="{FF2B5EF4-FFF2-40B4-BE49-F238E27FC236}">
                <a16:creationId xmlns:a16="http://schemas.microsoft.com/office/drawing/2014/main" xmlns="" id="{8957656B-6DE6-44E0-85D6-7CF39E5B6647}"/>
              </a:ext>
            </a:extLst>
          </p:cNvPr>
          <p:cNvSpPr txBox="1"/>
          <p:nvPr/>
        </p:nvSpPr>
        <p:spPr>
          <a:xfrm>
            <a:off x="0" y="3383155"/>
            <a:ext cx="5974713"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smtClean="0">
                <a:solidFill>
                  <a:schemeClr val="accent1">
                    <a:lumMod val="75000"/>
                  </a:schemeClr>
                </a:solidFill>
              </a:rPr>
              <a:t>●</a:t>
            </a:r>
            <a:r>
              <a:rPr lang="ja-JP" altLang="en-US" sz="1400" kern="100" dirty="0" smtClean="0">
                <a:latin typeface="Meiryo UI" panose="020B0604030504040204" pitchFamily="50" charset="-128"/>
                <a:ea typeface="Meiryo UI" panose="020B0604030504040204" pitchFamily="50" charset="-128"/>
                <a:cs typeface="Times New Roman"/>
              </a:rPr>
              <a:t>病床機能報告（</a:t>
            </a:r>
            <a:r>
              <a:rPr lang="en-US" altLang="ja-JP" sz="1400" kern="100" dirty="0" smtClean="0">
                <a:latin typeface="Meiryo UI" panose="020B0604030504040204" pitchFamily="50" charset="-128"/>
                <a:ea typeface="Meiryo UI" panose="020B0604030504040204" pitchFamily="50" charset="-128"/>
                <a:cs typeface="Times New Roman"/>
              </a:rPr>
              <a:t>2017</a:t>
            </a:r>
            <a:r>
              <a:rPr lang="ja-JP" altLang="en-US" sz="1400" kern="100" dirty="0" smtClean="0">
                <a:latin typeface="Meiryo UI" panose="020B0604030504040204" pitchFamily="50" charset="-128"/>
                <a:ea typeface="Meiryo UI" panose="020B0604030504040204" pitchFamily="50" charset="-128"/>
                <a:cs typeface="Times New Roman"/>
              </a:rPr>
              <a:t>年度）と病床数の必要量（</a:t>
            </a:r>
            <a:r>
              <a:rPr lang="en-US" altLang="ja-JP" sz="1400" kern="100" dirty="0" smtClean="0">
                <a:latin typeface="Meiryo UI" panose="020B0604030504040204" pitchFamily="50" charset="-128"/>
                <a:ea typeface="Meiryo UI" panose="020B0604030504040204" pitchFamily="50" charset="-128"/>
                <a:cs typeface="Times New Roman"/>
              </a:rPr>
              <a:t>2025</a:t>
            </a:r>
            <a:r>
              <a:rPr lang="ja-JP" altLang="en-US" sz="1400" kern="100" dirty="0" smtClean="0">
                <a:latin typeface="Meiryo UI" panose="020B0604030504040204" pitchFamily="50" charset="-128"/>
                <a:ea typeface="Meiryo UI" panose="020B0604030504040204" pitchFamily="50" charset="-128"/>
                <a:cs typeface="Times New Roman"/>
              </a:rPr>
              <a:t>年）の割合の比較</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14" name="テキスト ボックス 10">
            <a:extLst>
              <a:ext uri="{FF2B5EF4-FFF2-40B4-BE49-F238E27FC236}">
                <a16:creationId xmlns="" xmlns:a16="http://schemas.microsoft.com/office/drawing/2014/main" id="{8957656B-6DE6-44E0-85D6-7CF39E5B6647}"/>
              </a:ext>
            </a:extLst>
          </p:cNvPr>
          <p:cNvSpPr txBox="1"/>
          <p:nvPr/>
        </p:nvSpPr>
        <p:spPr>
          <a:xfrm>
            <a:off x="5161083" y="3039273"/>
            <a:ext cx="3888432"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smtClean="0">
                <a:latin typeface="Meiryo UI" panose="020B0604030504040204" pitchFamily="50" charset="-128"/>
                <a:ea typeface="Meiryo UI" panose="020B0604030504040204" pitchFamily="50" charset="-128"/>
                <a:cs typeface="Times New Roman"/>
              </a:rPr>
              <a:t>※</a:t>
            </a:r>
            <a:r>
              <a:rPr lang="ja-JP" altLang="en-US" sz="1100" kern="100" dirty="0" smtClean="0">
                <a:latin typeface="Meiryo UI" panose="020B0604030504040204" pitchFamily="50" charset="-128"/>
                <a:ea typeface="Meiryo UI" panose="020B0604030504040204" pitchFamily="50" charset="-128"/>
                <a:cs typeface="Times New Roman"/>
              </a:rPr>
              <a:t>有床診療所における急性期報告病床は、地域急性期に分類。</a:t>
            </a:r>
            <a:endParaRPr lang="ja-JP" sz="1100" kern="100" dirty="0">
              <a:effectLst/>
              <a:latin typeface="Meiryo UI" panose="020B0604030504040204" pitchFamily="50" charset="-128"/>
              <a:ea typeface="Meiryo UI" panose="020B0604030504040204" pitchFamily="50" charset="-128"/>
              <a:cs typeface="Times New Roman"/>
            </a:endParaRPr>
          </a:p>
        </p:txBody>
      </p:sp>
      <p:sp>
        <p:nvSpPr>
          <p:cNvPr id="2" name="二等辺三角形 1"/>
          <p:cNvSpPr/>
          <p:nvPr/>
        </p:nvSpPr>
        <p:spPr>
          <a:xfrm rot="10800000">
            <a:off x="3947517" y="3170078"/>
            <a:ext cx="1032942" cy="213077"/>
          </a:xfrm>
          <a:prstGeom prst="triangle">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4" y="4332396"/>
            <a:ext cx="4142273" cy="234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1" name="表 20"/>
          <p:cNvGraphicFramePr>
            <a:graphicFrameLocks noGrp="1"/>
          </p:cNvGraphicFramePr>
          <p:nvPr>
            <p:extLst>
              <p:ext uri="{D42A27DB-BD31-4B8C-83A1-F6EECF244321}">
                <p14:modId xmlns:p14="http://schemas.microsoft.com/office/powerpoint/2010/main" val="4037568778"/>
              </p:ext>
            </p:extLst>
          </p:nvPr>
        </p:nvGraphicFramePr>
        <p:xfrm>
          <a:off x="4344224" y="5513896"/>
          <a:ext cx="2730500" cy="222885"/>
        </p:xfrm>
        <a:graphic>
          <a:graphicData uri="http://schemas.openxmlformats.org/drawingml/2006/table">
            <a:tbl>
              <a:tblPr>
                <a:tableStyleId>{BC89EF96-8CEA-46FF-86C4-4CE0E7609802}</a:tableStyleId>
              </a:tblPr>
              <a:tblGrid>
                <a:gridCol w="1855218"/>
                <a:gridCol w="875282"/>
              </a:tblGrid>
              <a:tr h="219075">
                <a:tc>
                  <a:txBody>
                    <a:bodyPr/>
                    <a:lstStyle/>
                    <a:p>
                      <a:pPr algn="l" fontAlgn="ctr"/>
                      <a:r>
                        <a:rPr lang="ja-JP" altLang="en-US" sz="1300" b="0" i="0" u="none" strike="noStrike" dirty="0" smtClean="0">
                          <a:solidFill>
                            <a:schemeClr val="tx1"/>
                          </a:solidFill>
                          <a:effectLst/>
                          <a:latin typeface="+mn-ea"/>
                          <a:ea typeface="+mn-ea"/>
                        </a:rPr>
                        <a:t>　地域急性期＋回復期</a:t>
                      </a:r>
                      <a:endParaRPr lang="zh-TW" altLang="en-US" sz="13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400" u="none" strike="noStrike" dirty="0" smtClean="0">
                          <a:effectLst/>
                          <a:latin typeface="+mn-lt"/>
                          <a:ea typeface="+mn-ea"/>
                        </a:rPr>
                        <a:t>21.5%</a:t>
                      </a:r>
                      <a:endParaRPr lang="en-US" altLang="ja-JP" sz="1400" b="0" i="0" u="none" strike="noStrike" dirty="0">
                        <a:solidFill>
                          <a:srgbClr val="000000"/>
                        </a:solidFill>
                        <a:effectLst/>
                        <a:latin typeface="+mn-lt"/>
                        <a:ea typeface="+mn-ea"/>
                      </a:endParaRPr>
                    </a:p>
                  </a:txBody>
                  <a:tcPr marL="9525" marR="9525" marT="9525" marB="0" anchor="ctr"/>
                </a:tc>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4141684111"/>
              </p:ext>
            </p:extLst>
          </p:nvPr>
        </p:nvGraphicFramePr>
        <p:xfrm>
          <a:off x="4310426" y="6171549"/>
          <a:ext cx="2730500" cy="222885"/>
        </p:xfrm>
        <a:graphic>
          <a:graphicData uri="http://schemas.openxmlformats.org/drawingml/2006/table">
            <a:tbl>
              <a:tblPr>
                <a:tableStyleId>{BC89EF96-8CEA-46FF-86C4-4CE0E7609802}</a:tableStyleId>
              </a:tblPr>
              <a:tblGrid>
                <a:gridCol w="1855218"/>
                <a:gridCol w="875282"/>
              </a:tblGrid>
              <a:tr h="188196">
                <a:tc>
                  <a:txBody>
                    <a:bodyPr/>
                    <a:lstStyle/>
                    <a:p>
                      <a:pPr algn="l" fontAlgn="ctr"/>
                      <a:r>
                        <a:rPr lang="ja-JP" altLang="en-US" sz="1300" u="none" strike="noStrike" dirty="0" smtClean="0">
                          <a:effectLst/>
                        </a:rPr>
                        <a:t>　回復期</a:t>
                      </a:r>
                      <a:endParaRPr lang="ja-JP" altLang="en-US" sz="13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400" u="none" strike="noStrike" dirty="0" smtClean="0">
                          <a:effectLst/>
                        </a:rPr>
                        <a:t>30.9%</a:t>
                      </a:r>
                      <a:endParaRPr lang="en-US" altLang="ja-JP" sz="1400" b="0" i="0" u="none" strike="noStrike" dirty="0">
                        <a:solidFill>
                          <a:srgbClr val="000000"/>
                        </a:solidFill>
                        <a:effectLst/>
                        <a:latin typeface="ＭＳ Ｐゴシック"/>
                      </a:endParaRPr>
                    </a:p>
                  </a:txBody>
                  <a:tcPr marL="9525" marR="9525" marT="9525" marB="0" anchor="ctr"/>
                </a:tc>
              </a:tr>
            </a:tbl>
          </a:graphicData>
        </a:graphic>
      </p:graphicFrame>
      <p:sp>
        <p:nvSpPr>
          <p:cNvPr id="23" name="右中かっこ 22"/>
          <p:cNvSpPr/>
          <p:nvPr/>
        </p:nvSpPr>
        <p:spPr>
          <a:xfrm>
            <a:off x="7066987" y="5521866"/>
            <a:ext cx="345973" cy="80612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24" name="角丸四角形 23"/>
          <p:cNvSpPr/>
          <p:nvPr/>
        </p:nvSpPr>
        <p:spPr>
          <a:xfrm>
            <a:off x="7348590" y="5521866"/>
            <a:ext cx="1327866" cy="806128"/>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t>割合の差</a:t>
            </a:r>
            <a:endParaRPr kumimoji="1" lang="en-US" altLang="ja-JP" sz="1400" dirty="0" smtClean="0"/>
          </a:p>
          <a:p>
            <a:pPr algn="ctr"/>
            <a:r>
              <a:rPr lang="en-US" altLang="ja-JP" sz="1400" dirty="0" smtClean="0"/>
              <a:t>9</a:t>
            </a:r>
            <a:r>
              <a:rPr kumimoji="1" lang="en-US" altLang="ja-JP" sz="1400" dirty="0" smtClean="0"/>
              <a:t>.4%</a:t>
            </a:r>
          </a:p>
          <a:p>
            <a:pPr algn="ctr"/>
            <a:r>
              <a:rPr kumimoji="1" lang="en-US" altLang="ja-JP" sz="1400" dirty="0" smtClean="0"/>
              <a:t>(</a:t>
            </a:r>
            <a:r>
              <a:rPr kumimoji="1" lang="ja-JP" altLang="en-US" sz="1400" dirty="0" smtClean="0"/>
              <a:t>約</a:t>
            </a:r>
            <a:r>
              <a:rPr kumimoji="1" lang="en-US" altLang="ja-JP" sz="1400" dirty="0" smtClean="0"/>
              <a:t>8,400</a:t>
            </a:r>
            <a:r>
              <a:rPr kumimoji="1" lang="ja-JP" altLang="en-US" sz="1400" dirty="0" smtClean="0"/>
              <a:t>床</a:t>
            </a:r>
            <a:r>
              <a:rPr kumimoji="1" lang="en-US" altLang="ja-JP" sz="1400" dirty="0" smtClean="0"/>
              <a:t>)</a:t>
            </a:r>
          </a:p>
        </p:txBody>
      </p:sp>
      <p:sp>
        <p:nvSpPr>
          <p:cNvPr id="26" name="テキスト ボックス 10">
            <a:extLst>
              <a:ext uri="{FF2B5EF4-FFF2-40B4-BE49-F238E27FC236}">
                <a16:creationId xmlns="" xmlns:a16="http://schemas.microsoft.com/office/drawing/2014/main" id="{8957656B-6DE6-44E0-85D6-7CF39E5B6647}"/>
              </a:ext>
            </a:extLst>
          </p:cNvPr>
          <p:cNvSpPr txBox="1"/>
          <p:nvPr/>
        </p:nvSpPr>
        <p:spPr>
          <a:xfrm>
            <a:off x="4173564" y="5214089"/>
            <a:ext cx="144142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smtClean="0">
                <a:effectLst/>
                <a:latin typeface="+mn-ea"/>
                <a:cs typeface="Times New Roman"/>
              </a:rPr>
              <a:t>①病床機能報告</a:t>
            </a:r>
            <a:endParaRPr lang="ja-JP" sz="1400" kern="100" dirty="0">
              <a:effectLst/>
              <a:latin typeface="+mn-ea"/>
              <a:cs typeface="Times New Roman"/>
            </a:endParaRPr>
          </a:p>
        </p:txBody>
      </p:sp>
      <p:sp>
        <p:nvSpPr>
          <p:cNvPr id="27" name="テキスト ボックス 10">
            <a:extLst>
              <a:ext uri="{FF2B5EF4-FFF2-40B4-BE49-F238E27FC236}">
                <a16:creationId xmlns="" xmlns:a16="http://schemas.microsoft.com/office/drawing/2014/main" id="{8957656B-6DE6-44E0-85D6-7CF39E5B6647}"/>
              </a:ext>
            </a:extLst>
          </p:cNvPr>
          <p:cNvSpPr txBox="1"/>
          <p:nvPr/>
        </p:nvSpPr>
        <p:spPr>
          <a:xfrm>
            <a:off x="4157357" y="5894766"/>
            <a:ext cx="1620957"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latin typeface="+mn-ea"/>
                <a:cs typeface="Times New Roman"/>
              </a:rPr>
              <a:t>②</a:t>
            </a:r>
            <a:r>
              <a:rPr lang="ja-JP" altLang="en-US" sz="1400" kern="100" dirty="0" smtClean="0">
                <a:effectLst/>
                <a:latin typeface="+mn-ea"/>
                <a:cs typeface="Times New Roman"/>
              </a:rPr>
              <a:t>病床数の必要量</a:t>
            </a:r>
            <a:endParaRPr lang="ja-JP" sz="1400" kern="100" dirty="0">
              <a:effectLst/>
              <a:latin typeface="+mn-ea"/>
              <a:cs typeface="Times New Roman"/>
            </a:endParaRPr>
          </a:p>
        </p:txBody>
      </p:sp>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04" y="3766929"/>
            <a:ext cx="8845164"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角丸四角形 4"/>
          <p:cNvSpPr/>
          <p:nvPr/>
        </p:nvSpPr>
        <p:spPr>
          <a:xfrm>
            <a:off x="4967835" y="3933056"/>
            <a:ext cx="1780816" cy="216024"/>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28" name="直線矢印コネクタ 27"/>
          <p:cNvCxnSpPr/>
          <p:nvPr/>
        </p:nvCxnSpPr>
        <p:spPr>
          <a:xfrm>
            <a:off x="6418903" y="4332396"/>
            <a:ext cx="236532" cy="187014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6"/>
          <p:cNvSpPr txBox="1"/>
          <p:nvPr/>
        </p:nvSpPr>
        <p:spPr>
          <a:xfrm>
            <a:off x="4173564" y="4474761"/>
            <a:ext cx="1730097" cy="705598"/>
          </a:xfrm>
          <a:prstGeom prst="rect">
            <a:avLst/>
          </a:prstGeom>
          <a:solidFill>
            <a:schemeClr val="accent1">
              <a:lumMod val="20000"/>
              <a:lumOff val="80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smtClean="0">
                <a:latin typeface="HGP創英角ﾎﾟｯﾌﾟ体" panose="040B0A00000000000000" pitchFamily="50" charset="-128"/>
                <a:ea typeface="HGP創英角ﾎﾟｯﾌﾟ体" panose="040B0A00000000000000" pitchFamily="50" charset="-128"/>
              </a:rPr>
              <a:t>サブアキュート・ポスト　アキュート・リハビリ機能の</a:t>
            </a:r>
            <a:r>
              <a:rPr kumimoji="1" lang="ja-JP" altLang="en-US" sz="1400" dirty="0" smtClean="0">
                <a:latin typeface="HGP創英角ﾎﾟｯﾌﾟ体" panose="040B0A00000000000000" pitchFamily="50" charset="-128"/>
                <a:ea typeface="HGP創英角ﾎﾟｯﾌﾟ体" panose="040B0A00000000000000" pitchFamily="50" charset="-128"/>
              </a:rPr>
              <a:t>現状</a:t>
            </a:r>
            <a:r>
              <a:rPr kumimoji="1" lang="ja-JP" altLang="en-US" sz="1400" dirty="0">
                <a:latin typeface="HGP創英角ﾎﾟｯﾌﾟ体" panose="040B0A00000000000000" pitchFamily="50" charset="-128"/>
                <a:ea typeface="HGP創英角ﾎﾟｯﾌﾟ体" panose="040B0A00000000000000" pitchFamily="50" charset="-128"/>
              </a:rPr>
              <a:t>と将来の予測</a:t>
            </a:r>
          </a:p>
        </p:txBody>
      </p:sp>
      <p:sp>
        <p:nvSpPr>
          <p:cNvPr id="29" name="角丸四角形 28"/>
          <p:cNvSpPr/>
          <p:nvPr/>
        </p:nvSpPr>
        <p:spPr>
          <a:xfrm>
            <a:off x="5903661" y="4150901"/>
            <a:ext cx="844990" cy="181495"/>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7" name="直線矢印コネクタ 6"/>
          <p:cNvCxnSpPr/>
          <p:nvPr/>
        </p:nvCxnSpPr>
        <p:spPr>
          <a:xfrm>
            <a:off x="5614984" y="4149080"/>
            <a:ext cx="767239" cy="13569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6917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02896" y="6453336"/>
            <a:ext cx="2133600" cy="365125"/>
          </a:xfrm>
        </p:spPr>
        <p:txBody>
          <a:bodyPr/>
          <a:lstStyle/>
          <a:p>
            <a:pPr>
              <a:defRPr/>
            </a:pPr>
            <a:fld id="{845FDA58-8628-4030-A7FF-2946B2EE6B4C}" type="slidenum">
              <a:rPr lang="ja-JP" altLang="en-US" sz="1800" smtClean="0">
                <a:solidFill>
                  <a:schemeClr val="tx1"/>
                </a:solidFill>
              </a:rPr>
              <a:pPr>
                <a:defRPr/>
              </a:pPr>
              <a:t>17</a:t>
            </a:fld>
            <a:endParaRPr lang="ja-JP" altLang="en-US" sz="1800" dirty="0">
              <a:solidFill>
                <a:schemeClr val="tx1"/>
              </a:solidFill>
            </a:endParaRPr>
          </a:p>
        </p:txBody>
      </p:sp>
      <p:sp>
        <p:nvSpPr>
          <p:cNvPr id="9" name="Oval 64">
            <a:hlinkClick r:id="rId3"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1" name="タイトル 1">
            <a:extLst>
              <a:ext uri="{FF2B5EF4-FFF2-40B4-BE49-F238E27FC236}">
                <a16:creationId xmlns:a16="http://schemas.microsoft.com/office/drawing/2014/main" xmlns="" id="{77D78C8B-7190-4F9F-BF24-FAD4DFE9F181}"/>
              </a:ext>
            </a:extLst>
          </p:cNvPr>
          <p:cNvSpPr txBox="1">
            <a:spLocks/>
          </p:cNvSpPr>
          <p:nvPr/>
        </p:nvSpPr>
        <p:spPr>
          <a:xfrm>
            <a:off x="179512" y="677446"/>
            <a:ext cx="8712968" cy="840933"/>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すべての関係医療機関が参画・協議し、構想区域の将来の　　</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smtClean="0">
                <a:latin typeface="HGP創英角ｺﾞｼｯｸUB" panose="020B0900000000000000" pitchFamily="50" charset="-128"/>
                <a:ea typeface="HGP創英角ｺﾞｼｯｸUB" panose="020B0900000000000000" pitchFamily="50" charset="-128"/>
              </a:rPr>
              <a:t>あるべき姿をとりまとめ、それを踏まえて自院のめざす方向を決定</a:t>
            </a:r>
            <a:endParaRPr lang="ja-JP" altLang="en-US" sz="2400" dirty="0">
              <a:latin typeface="HGP創英角ｺﾞｼｯｸUB" panose="020B0900000000000000" pitchFamily="50" charset="-128"/>
              <a:ea typeface="HGP創英角ｺﾞｼｯｸUB" panose="020B0900000000000000" pitchFamily="50" charset="-128"/>
            </a:endParaRPr>
          </a:p>
        </p:txBody>
      </p:sp>
      <p:sp>
        <p:nvSpPr>
          <p:cNvPr id="30" name="テキスト ボックス 3">
            <a:extLst>
              <a:ext uri="{FF2B5EF4-FFF2-40B4-BE49-F238E27FC236}">
                <a16:creationId xmlns:a16="http://schemas.microsoft.com/office/drawing/2014/main" xmlns="" id="{CB56480A-4EC9-40C3-9235-49169A6E0760}"/>
              </a:ext>
            </a:extLst>
          </p:cNvPr>
          <p:cNvSpPr txBox="1">
            <a:spLocks noChangeArrowheads="1"/>
          </p:cNvSpPr>
          <p:nvPr/>
        </p:nvSpPr>
        <p:spPr bwMode="auto">
          <a:xfrm>
            <a:off x="196955" y="1693256"/>
            <a:ext cx="847950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ja-JP" altLang="en-US" sz="1600" dirty="0" smtClean="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医療</a:t>
            </a:r>
            <a:r>
              <a:rPr lang="ja-JP" altLang="en-US" sz="1600" dirty="0" smtClean="0">
                <a:latin typeface="Meiryo UI" panose="020B0604030504040204" pitchFamily="50" charset="-128"/>
                <a:ea typeface="Meiryo UI" panose="020B0604030504040204" pitchFamily="50" charset="-128"/>
              </a:rPr>
              <a:t>計画全体を扱う「</a:t>
            </a:r>
            <a:r>
              <a:rPr lang="ja-JP" altLang="en-US" sz="1600" dirty="0">
                <a:latin typeface="Meiryo UI" panose="020B0604030504040204" pitchFamily="50" charset="-128"/>
                <a:ea typeface="Meiryo UI" panose="020B0604030504040204" pitchFamily="50" charset="-128"/>
              </a:rPr>
              <a:t>医療懇話会（部会）」と「病床機能懇話会（部会）」</a:t>
            </a:r>
            <a:r>
              <a:rPr lang="ja-JP" altLang="en-US" sz="1600" dirty="0" smtClean="0">
                <a:latin typeface="Meiryo UI" panose="020B0604030504040204" pitchFamily="50" charset="-128"/>
                <a:ea typeface="Meiryo UI" panose="020B0604030504040204" pitchFamily="50" charset="-128"/>
              </a:rPr>
              <a:t>を統合再編</a:t>
            </a:r>
            <a:r>
              <a:rPr lang="ja-JP" altLang="en-US" sz="1600" dirty="0">
                <a:latin typeface="Meiryo UI" panose="020B0604030504040204" pitchFamily="50" charset="-128"/>
                <a:ea typeface="Meiryo UI" panose="020B0604030504040204" pitchFamily="50" charset="-128"/>
              </a:rPr>
              <a:t>し</a:t>
            </a:r>
            <a:r>
              <a:rPr lang="ja-JP" altLang="en-US" sz="1600" dirty="0" smtClean="0">
                <a:latin typeface="Meiryo UI" panose="020B0604030504040204" pitchFamily="50" charset="-128"/>
                <a:ea typeface="Meiryo UI" panose="020B0604030504040204" pitchFamily="50" charset="-128"/>
              </a:rPr>
              <a:t>、</a:t>
            </a:r>
            <a:r>
              <a:rPr lang="ja-JP" altLang="en-US" sz="1600" dirty="0" smtClean="0">
                <a:solidFill>
                  <a:srgbClr val="FF0000"/>
                </a:solidFill>
                <a:latin typeface="Meiryo UI" panose="020B0604030504040204" pitchFamily="50" charset="-128"/>
                <a:ea typeface="Meiryo UI" panose="020B0604030504040204" pitchFamily="50" charset="-128"/>
              </a:rPr>
              <a:t>「医療</a:t>
            </a:r>
            <a:r>
              <a:rPr lang="ja-JP" altLang="en-US" sz="1600" dirty="0">
                <a:solidFill>
                  <a:srgbClr val="FF0000"/>
                </a:solidFill>
                <a:latin typeface="Meiryo UI" panose="020B0604030504040204" pitchFamily="50" charset="-128"/>
                <a:ea typeface="Meiryo UI" panose="020B0604030504040204" pitchFamily="50" charset="-128"/>
              </a:rPr>
              <a:t>・病床懇話会</a:t>
            </a:r>
            <a:r>
              <a:rPr lang="ja-JP" altLang="en-US" sz="1400" dirty="0">
                <a:solidFill>
                  <a:srgbClr val="FF0000"/>
                </a:solidFill>
                <a:latin typeface="Meiryo UI" panose="020B0604030504040204" pitchFamily="50" charset="-128"/>
                <a:ea typeface="Meiryo UI" panose="020B0604030504040204" pitchFamily="50" charset="-128"/>
              </a:rPr>
              <a:t>（部会</a:t>
            </a:r>
            <a:r>
              <a:rPr lang="ja-JP" altLang="en-US" sz="1400" dirty="0" smtClean="0">
                <a:solidFill>
                  <a:srgbClr val="FF0000"/>
                </a:solidFill>
                <a:latin typeface="Meiryo UI" panose="020B0604030504040204" pitchFamily="50" charset="-128"/>
                <a:ea typeface="Meiryo UI" panose="020B0604030504040204" pitchFamily="50" charset="-128"/>
              </a:rPr>
              <a:t>）</a:t>
            </a:r>
            <a:r>
              <a:rPr lang="ja-JP" altLang="en-US" sz="1600" dirty="0" smtClean="0">
                <a:solidFill>
                  <a:srgbClr val="FF0000"/>
                </a:solidFill>
                <a:latin typeface="Meiryo UI" panose="020B0604030504040204" pitchFamily="50" charset="-128"/>
                <a:ea typeface="Meiryo UI" panose="020B0604030504040204" pitchFamily="50" charset="-128"/>
              </a:rPr>
              <a:t>」を新たに設置</a:t>
            </a:r>
            <a:r>
              <a:rPr lang="ja-JP" altLang="en-US" sz="1600" dirty="0">
                <a:latin typeface="Meiryo UI" panose="020B0604030504040204" pitchFamily="50" charset="-128"/>
                <a:ea typeface="Meiryo UI" panose="020B0604030504040204" pitchFamily="50" charset="-128"/>
              </a:rPr>
              <a:t>。地域医療構想と医療計画を一体的に</a:t>
            </a:r>
            <a:r>
              <a:rPr lang="ja-JP" altLang="en-US" sz="1600" dirty="0" smtClean="0">
                <a:latin typeface="Meiryo UI" panose="020B0604030504040204" pitchFamily="50" charset="-128"/>
                <a:ea typeface="Meiryo UI" panose="020B0604030504040204" pitchFamily="50" charset="-128"/>
              </a:rPr>
              <a:t>推進。</a:t>
            </a:r>
            <a:endParaRPr lang="ja-JP" altLang="en-US" sz="1600" dirty="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全病床</a:t>
            </a:r>
            <a:r>
              <a:rPr lang="ja-JP" altLang="en-US" sz="1600" dirty="0">
                <a:latin typeface="Meiryo UI" panose="020B0604030504040204" pitchFamily="50" charset="-128"/>
                <a:ea typeface="Meiryo UI" panose="020B0604030504040204" pitchFamily="50" charset="-128"/>
              </a:rPr>
              <a:t>機能報告対象病院を対象と</a:t>
            </a:r>
            <a:r>
              <a:rPr lang="ja-JP" altLang="en-US" sz="1600" dirty="0" smtClean="0">
                <a:latin typeface="Meiryo UI" panose="020B0604030504040204" pitchFamily="50" charset="-128"/>
                <a:ea typeface="Meiryo UI" panose="020B0604030504040204" pitchFamily="50" charset="-128"/>
              </a:rPr>
              <a:t>した</a:t>
            </a:r>
            <a:r>
              <a:rPr lang="ja-JP" altLang="en-US" sz="1600" dirty="0" smtClean="0">
                <a:solidFill>
                  <a:srgbClr val="FF0000"/>
                </a:solidFill>
                <a:latin typeface="Meiryo UI" panose="020B0604030504040204" pitchFamily="50" charset="-128"/>
                <a:ea typeface="Meiryo UI" panose="020B0604030504040204" pitchFamily="50" charset="-128"/>
              </a:rPr>
              <a:t>「</a:t>
            </a:r>
            <a:r>
              <a:rPr lang="ja-JP" altLang="en-US" sz="1600" dirty="0">
                <a:solidFill>
                  <a:srgbClr val="FF0000"/>
                </a:solidFill>
                <a:latin typeface="Meiryo UI" panose="020B0604030504040204" pitchFamily="50" charset="-128"/>
                <a:ea typeface="Meiryo UI" panose="020B0604030504040204" pitchFamily="50" charset="-128"/>
              </a:rPr>
              <a:t>病院</a:t>
            </a:r>
            <a:r>
              <a:rPr lang="ja-JP" altLang="en-US" sz="1600" dirty="0" smtClean="0">
                <a:solidFill>
                  <a:srgbClr val="FF0000"/>
                </a:solidFill>
                <a:latin typeface="Meiryo UI" panose="020B0604030504040204" pitchFamily="50" charset="-128"/>
                <a:ea typeface="Meiryo UI" panose="020B0604030504040204" pitchFamily="50" charset="-128"/>
              </a:rPr>
              <a:t>連絡会」を</a:t>
            </a:r>
            <a:r>
              <a:rPr lang="ja-JP" altLang="en-US" sz="1600" dirty="0">
                <a:solidFill>
                  <a:srgbClr val="FF0000"/>
                </a:solidFill>
                <a:latin typeface="Meiryo UI" panose="020B0604030504040204" pitchFamily="50" charset="-128"/>
                <a:ea typeface="Meiryo UI" panose="020B0604030504040204" pitchFamily="50" charset="-128"/>
              </a:rPr>
              <a:t>新た</a:t>
            </a:r>
            <a:r>
              <a:rPr lang="ja-JP" altLang="en-US" sz="1600" dirty="0" smtClean="0">
                <a:solidFill>
                  <a:srgbClr val="FF0000"/>
                </a:solidFill>
                <a:latin typeface="Meiryo UI" panose="020B0604030504040204" pitchFamily="50" charset="-128"/>
                <a:ea typeface="Meiryo UI" panose="020B0604030504040204" pitchFamily="50" charset="-128"/>
              </a:rPr>
              <a:t>に設置</a:t>
            </a:r>
            <a:r>
              <a:rPr lang="ja-JP" altLang="en-US" sz="1600" dirty="0" smtClean="0">
                <a:latin typeface="Meiryo UI" panose="020B0604030504040204" pitchFamily="50" charset="-128"/>
                <a:ea typeface="Meiryo UI" panose="020B0604030504040204" pitchFamily="50" charset="-128"/>
              </a:rPr>
              <a:t>。構想区域のあるべき姿をとりまとめ。</a:t>
            </a:r>
            <a:endParaRPr lang="ja-JP" altLang="en-US" sz="1600" dirty="0">
              <a:latin typeface="Meiryo UI" panose="020B0604030504040204" pitchFamily="50" charset="-128"/>
              <a:ea typeface="Meiryo UI" panose="020B0604030504040204" pitchFamily="50" charset="-128"/>
            </a:endParaRPr>
          </a:p>
        </p:txBody>
      </p:sp>
      <p:sp>
        <p:nvSpPr>
          <p:cNvPr id="20" name="テキスト ボックス 3">
            <a:extLst>
              <a:ext uri="{FF2B5EF4-FFF2-40B4-BE49-F238E27FC236}">
                <a16:creationId xmlns:a16="http://schemas.microsoft.com/office/drawing/2014/main" xmlns="" id="{8AF0C754-4521-4768-83A9-5CAF95455295}"/>
              </a:ext>
            </a:extLst>
          </p:cNvPr>
          <p:cNvSpPr txBox="1">
            <a:spLocks noChangeArrowheads="1"/>
          </p:cNvSpPr>
          <p:nvPr/>
        </p:nvSpPr>
        <p:spPr bwMode="auto">
          <a:xfrm>
            <a:off x="196955" y="5805940"/>
            <a:ext cx="84795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ja-JP" altLang="en-US" sz="1600" dirty="0" smtClean="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会議の運営は、</a:t>
            </a:r>
            <a:r>
              <a:rPr lang="ja-JP" altLang="en-US" sz="1600" dirty="0">
                <a:latin typeface="Meiryo UI" panose="020B0604030504040204" pitchFamily="50" charset="-128"/>
                <a:ea typeface="Meiryo UI" panose="020B0604030504040204" pitchFamily="50" charset="-128"/>
              </a:rPr>
              <a:t>構想</a:t>
            </a:r>
            <a:r>
              <a:rPr lang="ja-JP" altLang="en-US" sz="1600" dirty="0" smtClean="0">
                <a:latin typeface="Meiryo UI" panose="020B0604030504040204" pitchFamily="50" charset="-128"/>
                <a:ea typeface="Meiryo UI" panose="020B0604030504040204" pitchFamily="50" charset="-128"/>
              </a:rPr>
              <a:t>区域（二次医療圏）を基本としつつも、保健所単位での開催や病院の</a:t>
            </a:r>
            <a:endParaRPr lang="en-US" altLang="ja-JP" sz="1600" dirty="0" smtClean="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規模・特性ごとの開催など、</a:t>
            </a:r>
            <a:r>
              <a:rPr lang="ja-JP" altLang="en-US" sz="1600" dirty="0">
                <a:solidFill>
                  <a:srgbClr val="FF0000"/>
                </a:solidFill>
                <a:latin typeface="Meiryo UI" panose="020B0604030504040204" pitchFamily="50" charset="-128"/>
                <a:ea typeface="Meiryo UI" panose="020B0604030504040204" pitchFamily="50" charset="-128"/>
              </a:rPr>
              <a:t>地域の実情に</a:t>
            </a:r>
            <a:r>
              <a:rPr lang="ja-JP" altLang="en-US" sz="1600" dirty="0" smtClean="0">
                <a:solidFill>
                  <a:srgbClr val="FF0000"/>
                </a:solidFill>
                <a:latin typeface="Meiryo UI" panose="020B0604030504040204" pitchFamily="50" charset="-128"/>
                <a:ea typeface="Meiryo UI" panose="020B0604030504040204" pitchFamily="50" charset="-128"/>
              </a:rPr>
              <a:t>応じて柔軟に対応</a:t>
            </a:r>
            <a:r>
              <a:rPr lang="ja-JP" altLang="en-US" sz="1600" dirty="0" smtClean="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p:txBody>
      </p:sp>
      <p:sp>
        <p:nvSpPr>
          <p:cNvPr id="22" name="タイトル 1">
            <a:extLst>
              <a:ext uri="{FF2B5EF4-FFF2-40B4-BE49-F238E27FC236}">
                <a16:creationId xmlns:a16="http://schemas.microsoft.com/office/drawing/2014/main" xmlns="" id="{DFEF89A9-DBB8-496F-B267-B3B7E5718C12}"/>
              </a:ext>
            </a:extLst>
          </p:cNvPr>
          <p:cNvSpPr>
            <a:spLocks noGrp="1"/>
          </p:cNvSpPr>
          <p:nvPr>
            <p:ph type="title"/>
          </p:nvPr>
        </p:nvSpPr>
        <p:spPr>
          <a:xfrm>
            <a:off x="179512" y="44624"/>
            <a:ext cx="8352928" cy="576064"/>
          </a:xfrm>
        </p:spPr>
        <p:txBody>
          <a:bodyPr>
            <a:noAutofit/>
          </a:bodyPr>
          <a:lstStyle/>
          <a:p>
            <a:pPr algn="l"/>
            <a:r>
              <a:rPr lang="en-US" altLang="ja-JP" sz="2400" dirty="0">
                <a:solidFill>
                  <a:schemeClr val="bg1"/>
                </a:solidFill>
                <a:latin typeface="HGP創英角ｺﾞｼｯｸUB" panose="020B0900000000000000" pitchFamily="50" charset="-128"/>
                <a:ea typeface="HGP創英角ｺﾞｼｯｸUB" panose="020B0900000000000000" pitchFamily="50" charset="-128"/>
              </a:rPr>
              <a:t>2</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協議の進め方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病院連絡会等の設置</a:t>
            </a:r>
            <a:endParaRPr kumimoji="1"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角丸四角形 9"/>
          <p:cNvSpPr/>
          <p:nvPr/>
        </p:nvSpPr>
        <p:spPr>
          <a:xfrm>
            <a:off x="2987824" y="3318547"/>
            <a:ext cx="3384375" cy="61159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地域医療構想調整</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会議</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保健医療協議会）</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右矢印 11"/>
          <p:cNvSpPr/>
          <p:nvPr/>
        </p:nvSpPr>
        <p:spPr>
          <a:xfrm rot="10800000">
            <a:off x="4521912" y="5076267"/>
            <a:ext cx="833855" cy="426284"/>
          </a:xfrm>
          <a:prstGeom prst="rightArrow">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3" name="右矢印 12"/>
          <p:cNvSpPr/>
          <p:nvPr/>
        </p:nvSpPr>
        <p:spPr>
          <a:xfrm rot="16200000">
            <a:off x="3385886" y="3880208"/>
            <a:ext cx="336558" cy="426284"/>
          </a:xfrm>
          <a:prstGeom prst="rightArrow">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5" name="角丸四角形 14"/>
          <p:cNvSpPr/>
          <p:nvPr/>
        </p:nvSpPr>
        <p:spPr>
          <a:xfrm>
            <a:off x="2253460" y="4555861"/>
            <a:ext cx="2210909" cy="684047"/>
          </a:xfrm>
          <a:prstGeom prst="roundRect">
            <a:avLst/>
          </a:prstGeom>
          <a:solidFill>
            <a:schemeClr val="accent4">
              <a:lumMod val="60000"/>
              <a:lumOff val="40000"/>
            </a:schemeClr>
          </a:solidFill>
          <a:ln>
            <a:solidFill>
              <a:schemeClr val="accent4"/>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sz="1400" b="1" dirty="0">
                <a:solidFill>
                  <a:schemeClr val="tx1"/>
                </a:solidFill>
              </a:rPr>
              <a:t>【</a:t>
            </a:r>
            <a:r>
              <a:rPr lang="ja-JP" altLang="en-US" sz="1400" b="1" dirty="0">
                <a:solidFill>
                  <a:schemeClr val="tx1"/>
                </a:solidFill>
              </a:rPr>
              <a:t>新</a:t>
            </a:r>
            <a:r>
              <a:rPr lang="en-US" altLang="ja-JP" sz="1400" b="1" dirty="0" smtClean="0">
                <a:solidFill>
                  <a:schemeClr val="tx1"/>
                </a:solidFill>
              </a:rPr>
              <a:t>】</a:t>
            </a:r>
          </a:p>
          <a:p>
            <a:pPr algn="ctr"/>
            <a:r>
              <a:rPr lang="ja-JP" altLang="en-US" sz="1400" b="1" dirty="0" smtClean="0">
                <a:solidFill>
                  <a:schemeClr val="tx1"/>
                </a:solidFill>
              </a:rPr>
              <a:t>医療</a:t>
            </a:r>
            <a:r>
              <a:rPr lang="ja-JP" altLang="en-US" sz="1400" b="1" dirty="0">
                <a:solidFill>
                  <a:schemeClr val="tx1"/>
                </a:solidFill>
              </a:rPr>
              <a:t>・</a:t>
            </a:r>
            <a:r>
              <a:rPr lang="ja-JP" altLang="en-US" sz="1400" b="1" dirty="0" smtClean="0">
                <a:solidFill>
                  <a:schemeClr val="tx1"/>
                </a:solidFill>
              </a:rPr>
              <a:t>病床</a:t>
            </a:r>
            <a:r>
              <a:rPr lang="ja-JP" altLang="en-US" sz="1100" b="1" dirty="0" smtClean="0">
                <a:solidFill>
                  <a:schemeClr val="tx1"/>
                </a:solidFill>
              </a:rPr>
              <a:t>懇話会</a:t>
            </a:r>
            <a:r>
              <a:rPr lang="ja-JP" altLang="en-US" sz="1100" b="1" dirty="0">
                <a:solidFill>
                  <a:schemeClr val="tx1"/>
                </a:solidFill>
              </a:rPr>
              <a:t>（部会）</a:t>
            </a:r>
            <a:endParaRPr kumimoji="1" lang="en-US" altLang="ja-JP" sz="1050" b="1" dirty="0">
              <a:solidFill>
                <a:schemeClr val="tx1"/>
              </a:solidFill>
            </a:endParaRPr>
          </a:p>
        </p:txBody>
      </p:sp>
      <p:sp>
        <p:nvSpPr>
          <p:cNvPr id="21" name="テキスト ボックス 8"/>
          <p:cNvSpPr txBox="1"/>
          <p:nvPr/>
        </p:nvSpPr>
        <p:spPr>
          <a:xfrm>
            <a:off x="5940152" y="4299176"/>
            <a:ext cx="989351" cy="339090"/>
          </a:xfrm>
          <a:prstGeom prst="rect">
            <a:avLst/>
          </a:prstGeom>
          <a:noFill/>
        </p:spPr>
        <p:txBody>
          <a:bodyPr wrap="square" rtlCol="0">
            <a:noAutofit/>
          </a:bodyPr>
          <a:lstStyle/>
          <a:p>
            <a:pPr algn="ctr">
              <a:spcAft>
                <a:spcPts val="0"/>
              </a:spcAft>
            </a:pPr>
            <a:r>
              <a:rPr lang="ja-JP" altLang="en-US" sz="1200" dirty="0" smtClean="0">
                <a:solidFill>
                  <a:srgbClr val="000000"/>
                </a:solidFill>
                <a:latin typeface="+mn-ea"/>
                <a:cs typeface="Times New Roman" panose="02020603050405020304" pitchFamily="18" charset="0"/>
              </a:rPr>
              <a:t>報告等</a:t>
            </a:r>
            <a:endParaRPr lang="ja-JP" sz="1200" dirty="0">
              <a:effectLst/>
              <a:latin typeface="+mn-ea"/>
              <a:cs typeface="ＭＳ Ｐゴシック" panose="020B0600070205080204" pitchFamily="50" charset="-128"/>
            </a:endParaRPr>
          </a:p>
        </p:txBody>
      </p:sp>
      <p:sp>
        <p:nvSpPr>
          <p:cNvPr id="24" name="テキスト ボックス 3629">
            <a:extLst>
              <a:ext uri="{FF2B5EF4-FFF2-40B4-BE49-F238E27FC236}">
                <a16:creationId xmlns:a16="http://schemas.microsoft.com/office/drawing/2014/main" xmlns="" id="{B1DB208F-F0E0-4A4C-AEFF-BF5E7AA6C1EC}"/>
              </a:ext>
            </a:extLst>
          </p:cNvPr>
          <p:cNvSpPr txBox="1"/>
          <p:nvPr/>
        </p:nvSpPr>
        <p:spPr>
          <a:xfrm>
            <a:off x="2027531" y="3010770"/>
            <a:ext cx="3479552" cy="30777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smtClean="0">
                <a:solidFill>
                  <a:schemeClr val="accent1">
                    <a:lumMod val="75000"/>
                  </a:schemeClr>
                </a:solidFill>
              </a:rPr>
              <a:t>●</a:t>
            </a:r>
            <a:r>
              <a:rPr lang="ja-JP" altLang="en-US" sz="1400" dirty="0" smtClean="0">
                <a:solidFill>
                  <a:schemeClr val="tx1"/>
                </a:solidFill>
              </a:rPr>
              <a:t>平成</a:t>
            </a:r>
            <a:r>
              <a:rPr lang="en-US" altLang="ja-JP" sz="1400" dirty="0" smtClean="0">
                <a:solidFill>
                  <a:schemeClr val="tx1"/>
                </a:solidFill>
              </a:rPr>
              <a:t>30</a:t>
            </a:r>
            <a:r>
              <a:rPr lang="ja-JP" altLang="en-US" sz="1400" dirty="0" smtClean="0">
                <a:solidFill>
                  <a:schemeClr val="tx1"/>
                </a:solidFill>
              </a:rPr>
              <a:t>年度からの協議スキーム</a:t>
            </a:r>
            <a:endParaRPr lang="ja-JP" sz="1400" kern="100" dirty="0">
              <a:solidFill>
                <a:schemeClr val="tx1"/>
              </a:solidFill>
              <a:effectLst/>
              <a:ea typeface="ＭＳ 明朝"/>
              <a:cs typeface="Times New Roman"/>
            </a:endParaRPr>
          </a:p>
        </p:txBody>
      </p:sp>
      <p:sp>
        <p:nvSpPr>
          <p:cNvPr id="2" name="角丸四角形 1"/>
          <p:cNvSpPr/>
          <p:nvPr/>
        </p:nvSpPr>
        <p:spPr>
          <a:xfrm>
            <a:off x="1774423" y="4259602"/>
            <a:ext cx="2747489" cy="1429299"/>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6" name="右矢印 25"/>
          <p:cNvSpPr/>
          <p:nvPr/>
        </p:nvSpPr>
        <p:spPr>
          <a:xfrm rot="16200000">
            <a:off x="5542128" y="4341284"/>
            <a:ext cx="1032102" cy="236053"/>
          </a:xfrm>
          <a:prstGeom prst="rightArrow">
            <a:avLst/>
          </a:prstGeom>
          <a:solidFill>
            <a:schemeClr val="accent1">
              <a:lumMod val="40000"/>
              <a:lumOff val="6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r"/>
            <a:endParaRPr kumimoji="1" lang="ja-JP" altLang="en-US" dirty="0"/>
          </a:p>
        </p:txBody>
      </p:sp>
      <p:sp>
        <p:nvSpPr>
          <p:cNvPr id="27" name="テキスト ボックス 8"/>
          <p:cNvSpPr txBox="1"/>
          <p:nvPr/>
        </p:nvSpPr>
        <p:spPr>
          <a:xfrm>
            <a:off x="3560849" y="3942147"/>
            <a:ext cx="989351" cy="339090"/>
          </a:xfrm>
          <a:prstGeom prst="rect">
            <a:avLst/>
          </a:prstGeom>
          <a:noFill/>
        </p:spPr>
        <p:txBody>
          <a:bodyPr wrap="square" rtlCol="0">
            <a:noAutofit/>
          </a:bodyPr>
          <a:lstStyle/>
          <a:p>
            <a:pPr algn="ctr">
              <a:spcAft>
                <a:spcPts val="0"/>
              </a:spcAft>
            </a:pPr>
            <a:r>
              <a:rPr lang="ja-JP" altLang="en-US" sz="1400" dirty="0" smtClean="0">
                <a:solidFill>
                  <a:srgbClr val="000000"/>
                </a:solidFill>
                <a:latin typeface="+mn-ea"/>
                <a:cs typeface="Times New Roman" panose="02020603050405020304" pitchFamily="18" charset="0"/>
              </a:rPr>
              <a:t>報告等</a:t>
            </a:r>
            <a:endParaRPr lang="ja-JP" sz="1400" dirty="0">
              <a:effectLst/>
              <a:latin typeface="+mn-ea"/>
              <a:cs typeface="ＭＳ Ｐゴシック" panose="020B0600070205080204" pitchFamily="50" charset="-128"/>
            </a:endParaRPr>
          </a:p>
        </p:txBody>
      </p:sp>
      <p:sp>
        <p:nvSpPr>
          <p:cNvPr id="28" name="テキスト ボックス 8"/>
          <p:cNvSpPr txBox="1"/>
          <p:nvPr/>
        </p:nvSpPr>
        <p:spPr>
          <a:xfrm>
            <a:off x="4366416" y="4804706"/>
            <a:ext cx="989351" cy="339090"/>
          </a:xfrm>
          <a:prstGeom prst="rect">
            <a:avLst/>
          </a:prstGeom>
          <a:noFill/>
        </p:spPr>
        <p:txBody>
          <a:bodyPr wrap="square" rtlCol="0">
            <a:noAutofit/>
          </a:bodyPr>
          <a:lstStyle/>
          <a:p>
            <a:pPr algn="ctr">
              <a:spcAft>
                <a:spcPts val="0"/>
              </a:spcAft>
            </a:pPr>
            <a:r>
              <a:rPr lang="ja-JP" altLang="en-US" sz="1400" dirty="0" smtClean="0">
                <a:solidFill>
                  <a:srgbClr val="000000"/>
                </a:solidFill>
                <a:latin typeface="+mn-ea"/>
                <a:cs typeface="Times New Roman" panose="02020603050405020304" pitchFamily="18" charset="0"/>
              </a:rPr>
              <a:t>報告等</a:t>
            </a:r>
            <a:endParaRPr lang="ja-JP" sz="1400" dirty="0">
              <a:effectLst/>
              <a:latin typeface="+mn-ea"/>
              <a:cs typeface="ＭＳ Ｐゴシック" panose="020B0600070205080204" pitchFamily="50" charset="-128"/>
            </a:endParaRPr>
          </a:p>
        </p:txBody>
      </p:sp>
      <p:sp>
        <p:nvSpPr>
          <p:cNvPr id="29" name="テキスト ボックス 8"/>
          <p:cNvSpPr txBox="1"/>
          <p:nvPr/>
        </p:nvSpPr>
        <p:spPr>
          <a:xfrm>
            <a:off x="2382294" y="4270677"/>
            <a:ext cx="1659025" cy="298429"/>
          </a:xfrm>
          <a:prstGeom prst="rect">
            <a:avLst/>
          </a:prstGeom>
          <a:noFill/>
        </p:spPr>
        <p:txBody>
          <a:bodyPr wrap="square" rtlCol="0">
            <a:noAutofit/>
          </a:bodyPr>
          <a:lstStyle/>
          <a:p>
            <a:pPr algn="ctr">
              <a:spcAft>
                <a:spcPts val="0"/>
              </a:spcAft>
            </a:pPr>
            <a:r>
              <a:rPr lang="ja-JP" altLang="en-US" sz="1400" dirty="0" smtClean="0">
                <a:effectLst/>
                <a:latin typeface="Meiryo UI" panose="020B0604030504040204" pitchFamily="50" charset="-128"/>
                <a:ea typeface="Meiryo UI" panose="020B0604030504040204" pitchFamily="50" charset="-128"/>
                <a:cs typeface="Meiryo UI" panose="020B0604030504040204" pitchFamily="50" charset="-128"/>
              </a:rPr>
              <a:t>懇話会（部会）</a:t>
            </a:r>
            <a:endParaRPr lang="en-US" altLang="ja-JP" sz="14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endParaRPr lang="en-US" altLang="ja-JP" sz="14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2000" b="1"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2000" b="1"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5208330" y="4733284"/>
            <a:ext cx="2327738" cy="862333"/>
          </a:xfrm>
          <a:prstGeom prst="roundRect">
            <a:avLst/>
          </a:prstGeom>
          <a:solidFill>
            <a:schemeClr val="accent2">
              <a:lumMod val="75000"/>
            </a:schemeClr>
          </a:solidFill>
          <a:ln>
            <a:solidFill>
              <a:schemeClr val="accent6">
                <a:lumMod val="75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altLang="ja-JP" sz="1700" b="1" dirty="0"/>
              <a:t>【</a:t>
            </a:r>
            <a:r>
              <a:rPr lang="ja-JP" altLang="en-US" sz="1700" b="1" dirty="0"/>
              <a:t>新</a:t>
            </a:r>
            <a:r>
              <a:rPr lang="en-US" altLang="ja-JP" sz="1700" b="1" dirty="0" smtClean="0"/>
              <a:t>】</a:t>
            </a:r>
          </a:p>
          <a:p>
            <a:pPr algn="ctr"/>
            <a:r>
              <a:rPr lang="ja-JP" altLang="en-US" sz="1700" b="1" dirty="0"/>
              <a:t>病院</a:t>
            </a:r>
            <a:r>
              <a:rPr lang="ja-JP" altLang="en-US" sz="1700" b="1" dirty="0" smtClean="0"/>
              <a:t>連絡会</a:t>
            </a:r>
            <a:endParaRPr kumimoji="1" lang="en-US" altLang="ja-JP" sz="1700" b="1" dirty="0"/>
          </a:p>
        </p:txBody>
      </p:sp>
    </p:spTree>
    <p:extLst>
      <p:ext uri="{BB962C8B-B14F-4D97-AF65-F5344CB8AC3E}">
        <p14:creationId xmlns:p14="http://schemas.microsoft.com/office/powerpoint/2010/main" val="39899120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p:cNvSpPr>
            <a:spLocks noChangeArrowheads="1"/>
          </p:cNvSpPr>
          <p:nvPr/>
        </p:nvSpPr>
        <p:spPr bwMode="auto">
          <a:xfrm>
            <a:off x="0" y="88356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4373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738152903"/>
              </p:ext>
            </p:extLst>
          </p:nvPr>
        </p:nvGraphicFramePr>
        <p:xfrm>
          <a:off x="179512" y="692696"/>
          <a:ext cx="8712968" cy="5616624"/>
        </p:xfrm>
        <a:graphic>
          <a:graphicData uri="http://schemas.openxmlformats.org/drawingml/2006/table">
            <a:tbl>
              <a:tblPr firstRow="1" bandRow="1">
                <a:tableStyleId>{BDBED569-4797-4DF1-A0F4-6AAB3CD982D8}</a:tableStyleId>
              </a:tblPr>
              <a:tblGrid>
                <a:gridCol w="1470258"/>
                <a:gridCol w="761990"/>
                <a:gridCol w="1080120"/>
                <a:gridCol w="4392488"/>
                <a:gridCol w="1008112"/>
              </a:tblGrid>
              <a:tr h="4429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kern="100" dirty="0" smtClean="0">
                          <a:effectLst/>
                          <a:latin typeface="+mn-lt"/>
                          <a:ea typeface="+mn-ea"/>
                          <a:cs typeface="+mn-cs"/>
                        </a:rPr>
                        <a:t>会議名</a:t>
                      </a:r>
                      <a:endParaRPr lang="ja-JP" altLang="ja-JP" sz="1200" kern="100" dirty="0" smtClean="0">
                        <a:effectLst/>
                        <a:latin typeface="ＭＳ ゴシック" panose="020B0609070205080204" pitchFamily="49" charset="-128"/>
                        <a:ea typeface="ＭＳ ゴシック" panose="020B0609070205080204" pitchFamily="49" charset="-128"/>
                        <a:cs typeface="Times New Roman"/>
                      </a:endParaRPr>
                    </a:p>
                  </a:txBody>
                  <a:tcPr anchor="ct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smtClean="0">
                          <a:latin typeface="+mn-lt"/>
                          <a:ea typeface="+mn-ea"/>
                          <a:cs typeface="+mn-cs"/>
                        </a:rPr>
                        <a:t>設置</a:t>
                      </a:r>
                      <a:endParaRPr lang="en-US" altLang="ja-JP" sz="1200" b="1" dirty="0" smtClean="0">
                        <a:latin typeface="+mn-lt"/>
                        <a:ea typeface="+mn-ea"/>
                        <a:cs typeface="+mn-cs"/>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smtClean="0">
                          <a:latin typeface="+mn-lt"/>
                          <a:ea typeface="+mn-ea"/>
                          <a:cs typeface="+mn-cs"/>
                        </a:rPr>
                        <a:t>根拠等</a:t>
                      </a:r>
                      <a:endParaRPr lang="en-US" altLang="ja-JP" sz="1200" b="1" dirty="0" smtClean="0">
                        <a:latin typeface="+mn-ea"/>
                        <a:ea typeface="+mn-ea"/>
                        <a:cs typeface="Times New Roman" pitchFamily="18" charset="0"/>
                      </a:endParaRPr>
                    </a:p>
                  </a:txBody>
                  <a:tcPr marL="68580" marR="68580" marT="0" marB="0" anchor="ct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smtClean="0">
                          <a:latin typeface="+mn-lt"/>
                          <a:ea typeface="+mn-ea"/>
                          <a:cs typeface="+mn-cs"/>
                        </a:rPr>
                        <a:t>設置単位</a:t>
                      </a:r>
                      <a:endParaRPr lang="en-US" altLang="ja-JP" sz="1200" b="1" dirty="0" smtClean="0">
                        <a:latin typeface="+mn-ea"/>
                        <a:ea typeface="+mn-ea"/>
                        <a:cs typeface="Times New Roman" pitchFamily="18" charset="0"/>
                      </a:endParaRPr>
                    </a:p>
                  </a:txBody>
                  <a:tcPr marL="68580" marR="68580" marT="0" marB="0" anchor="ct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smtClean="0">
                          <a:latin typeface="+mn-lt"/>
                          <a:ea typeface="+mn-ea"/>
                          <a:cs typeface="+mn-cs"/>
                        </a:rPr>
                        <a:t>委員構成</a:t>
                      </a:r>
                      <a:endParaRPr lang="en-US" altLang="ja-JP" sz="1200" b="1" dirty="0" smtClean="0">
                        <a:latin typeface="+mn-ea"/>
                        <a:ea typeface="+mn-ea"/>
                        <a:cs typeface="Times New Roman" pitchFamily="18" charset="0"/>
                      </a:endParaRPr>
                    </a:p>
                  </a:txBody>
                  <a:tcPr marL="68580" marR="68580" marT="0" marB="0" anchor="ct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en-US" altLang="ja-JP" sz="1200" b="1" dirty="0" smtClean="0">
                          <a:latin typeface="+mn-ea"/>
                          <a:ea typeface="+mn-ea"/>
                          <a:cs typeface="Times New Roman" pitchFamily="18" charset="0"/>
                        </a:rPr>
                        <a:t>2018</a:t>
                      </a:r>
                      <a:r>
                        <a:rPr lang="ja-JP" altLang="en-US" sz="1200" b="1" dirty="0" smtClean="0">
                          <a:latin typeface="+mn-ea"/>
                          <a:ea typeface="+mn-ea"/>
                          <a:cs typeface="Times New Roman" pitchFamily="18" charset="0"/>
                        </a:rPr>
                        <a:t>年度</a:t>
                      </a:r>
                      <a:endParaRPr lang="en-US" altLang="ja-JP" sz="1200" b="1" dirty="0" smtClean="0">
                        <a:latin typeface="+mn-ea"/>
                        <a:ea typeface="+mn-ea"/>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smtClean="0">
                          <a:latin typeface="+mn-ea"/>
                          <a:ea typeface="+mn-ea"/>
                          <a:cs typeface="Times New Roman" pitchFamily="18" charset="0"/>
                        </a:rPr>
                        <a:t>開催予定数</a:t>
                      </a:r>
                      <a:endParaRPr lang="en-US" altLang="ja-JP" sz="1200" b="1" dirty="0" smtClean="0">
                        <a:latin typeface="+mn-ea"/>
                        <a:ea typeface="+mn-ea"/>
                        <a:cs typeface="Times New Roman" pitchFamily="18" charset="0"/>
                      </a:endParaRPr>
                    </a:p>
                  </a:txBody>
                  <a:tcPr marL="68580" marR="68580" marT="0" marB="0" anchor="ctr"/>
                </a:tc>
              </a:tr>
              <a:tr h="1162731">
                <a:tc>
                  <a:txBody>
                    <a:bodyPr/>
                    <a:lstStyle/>
                    <a:p>
                      <a:pPr marL="139700" indent="-139700" algn="l">
                        <a:spcAft>
                          <a:spcPts val="0"/>
                        </a:spcAft>
                      </a:pPr>
                      <a:r>
                        <a:rPr lang="ja-JP" altLang="en-US" sz="1200" kern="100" dirty="0" smtClean="0">
                          <a:effectLst/>
                          <a:latin typeface="ＭＳ ゴシック" panose="020B0609070205080204" pitchFamily="49" charset="-128"/>
                          <a:ea typeface="ＭＳ ゴシック" panose="020B0609070205080204" pitchFamily="49" charset="-128"/>
                          <a:cs typeface="+mn-cs"/>
                        </a:rPr>
                        <a:t>保健医療協議会</a:t>
                      </a:r>
                      <a:endParaRPr lang="en-US" altLang="ja-JP" sz="1200" kern="100" dirty="0" smtClean="0">
                        <a:effectLst/>
                        <a:latin typeface="ＭＳ ゴシック" panose="020B0609070205080204" pitchFamily="49" charset="-128"/>
                        <a:ea typeface="ＭＳ ゴシック" panose="020B0609070205080204" pitchFamily="49" charset="-128"/>
                        <a:cs typeface="+mn-cs"/>
                      </a:endParaRPr>
                    </a:p>
                    <a:p>
                      <a:pPr marL="139700" indent="-139700" algn="l">
                        <a:spcAft>
                          <a:spcPts val="0"/>
                        </a:spcAft>
                      </a:pPr>
                      <a:r>
                        <a:rPr lang="ja-JP" altLang="en-US" sz="1200" kern="100" dirty="0" smtClean="0">
                          <a:effectLst/>
                          <a:latin typeface="ＭＳ ゴシック" panose="020B0609070205080204" pitchFamily="49" charset="-128"/>
                          <a:ea typeface="ＭＳ ゴシック" panose="020B0609070205080204" pitchFamily="49" charset="-128"/>
                          <a:cs typeface="+mn-cs"/>
                        </a:rPr>
                        <a:t>（地域医療構想調整会議）</a:t>
                      </a:r>
                      <a:endParaRPr lang="ja-JP" altLang="ja-JP" sz="1200" kern="100" dirty="0" smtClean="0">
                        <a:effectLst/>
                        <a:latin typeface="ＭＳ ゴシック" panose="020B0609070205080204" pitchFamily="49" charset="-128"/>
                        <a:ea typeface="ＭＳ ゴシック" panose="020B0609070205080204" pitchFamily="49" charset="-128"/>
                        <a:cs typeface="Times New Roman"/>
                      </a:endParaRPr>
                    </a:p>
                  </a:txBody>
                  <a:tcPr anchor="ctr"/>
                </a:tc>
                <a:tc>
                  <a:txBody>
                    <a:bodyPr/>
                    <a:lstStyle/>
                    <a:p>
                      <a:pPr lvl="0" algn="ctr">
                        <a:lnSpc>
                          <a:spcPct val="125000"/>
                        </a:lnSpc>
                      </a:pPr>
                      <a:r>
                        <a:rPr lang="ja-JP" altLang="en-US" sz="1200" dirty="0" smtClean="0">
                          <a:latin typeface="ＭＳ ゴシック" panose="020B0609070205080204" pitchFamily="49" charset="-128"/>
                          <a:ea typeface="ＭＳ ゴシック" panose="020B0609070205080204" pitchFamily="49" charset="-128"/>
                        </a:rPr>
                        <a:t>附属</a:t>
                      </a:r>
                      <a:endParaRPr lang="en-US" altLang="ja-JP" sz="1200" dirty="0" smtClean="0">
                        <a:latin typeface="ＭＳ ゴシック" panose="020B0609070205080204" pitchFamily="49" charset="-128"/>
                        <a:ea typeface="ＭＳ ゴシック" panose="020B0609070205080204" pitchFamily="49" charset="-128"/>
                      </a:endParaRPr>
                    </a:p>
                    <a:p>
                      <a:pPr lvl="0" algn="ctr">
                        <a:lnSpc>
                          <a:spcPct val="125000"/>
                        </a:lnSpc>
                      </a:pPr>
                      <a:r>
                        <a:rPr lang="ja-JP" altLang="en-US" sz="1200" dirty="0" smtClean="0">
                          <a:latin typeface="ＭＳ ゴシック" panose="020B0609070205080204" pitchFamily="49" charset="-128"/>
                          <a:ea typeface="ＭＳ ゴシック" panose="020B0609070205080204" pitchFamily="49" charset="-128"/>
                        </a:rPr>
                        <a:t>機関</a:t>
                      </a:r>
                      <a:endParaRPr lang="en-US" altLang="ja-JP" sz="1200" dirty="0" smtClean="0">
                        <a:latin typeface="ＭＳ ゴシック" panose="020B0609070205080204" pitchFamily="49" charset="-128"/>
                        <a:ea typeface="ＭＳ ゴシック" panose="020B0609070205080204" pitchFamily="49" charset="-128"/>
                      </a:endParaRPr>
                    </a:p>
                  </a:txBody>
                  <a:tcPr marL="68580" marR="68580" marT="0" marB="0" anchor="ctr"/>
                </a:tc>
                <a:tc>
                  <a:txBody>
                    <a:bodyPr/>
                    <a:lstStyle/>
                    <a:p>
                      <a:pPr lvl="0" algn="ctr">
                        <a:lnSpc>
                          <a:spcPct val="125000"/>
                        </a:lnSpc>
                      </a:pPr>
                      <a:r>
                        <a:rPr lang="ja-JP" altLang="en-US" sz="1200" b="0" dirty="0" smtClean="0">
                          <a:latin typeface="ＭＳ ゴシック" panose="020B0609070205080204" pitchFamily="49" charset="-128"/>
                          <a:ea typeface="ＭＳ ゴシック" panose="020B0609070205080204" pitchFamily="49" charset="-128"/>
                          <a:cs typeface="Times New Roman" pitchFamily="18" charset="0"/>
                        </a:rPr>
                        <a:t>二次</a:t>
                      </a:r>
                      <a:endParaRPr lang="en-US" altLang="ja-JP" sz="1200" b="0" dirty="0" smtClean="0">
                        <a:latin typeface="ＭＳ ゴシック" panose="020B0609070205080204" pitchFamily="49" charset="-128"/>
                        <a:ea typeface="ＭＳ ゴシック" panose="020B0609070205080204" pitchFamily="49" charset="-128"/>
                        <a:cs typeface="Times New Roman" pitchFamily="18" charset="0"/>
                      </a:endParaRPr>
                    </a:p>
                    <a:p>
                      <a:pPr lvl="0" algn="ctr">
                        <a:lnSpc>
                          <a:spcPct val="125000"/>
                        </a:lnSpc>
                      </a:pPr>
                      <a:r>
                        <a:rPr lang="ja-JP" altLang="en-US" sz="1200" b="0" dirty="0" smtClean="0">
                          <a:latin typeface="ＭＳ ゴシック" panose="020B0609070205080204" pitchFamily="49" charset="-128"/>
                          <a:ea typeface="ＭＳ ゴシック" panose="020B0609070205080204" pitchFamily="49" charset="-128"/>
                          <a:cs typeface="Times New Roman" pitchFamily="18" charset="0"/>
                        </a:rPr>
                        <a:t>医療圏</a:t>
                      </a:r>
                      <a:endParaRPr lang="en-US" altLang="ja-JP" sz="1200" b="0" baseline="0" dirty="0" smtClean="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tc>
                <a:tc>
                  <a:txBody>
                    <a:bodyPr/>
                    <a:lstStyle/>
                    <a:p>
                      <a:pPr algn="l">
                        <a:lnSpc>
                          <a:spcPct val="125000"/>
                        </a:lnSpc>
                      </a:pPr>
                      <a:r>
                        <a:rPr lang="ja-JP" altLang="en-US" sz="1200" kern="100" dirty="0" smtClean="0">
                          <a:latin typeface="ＭＳ ゴシック" panose="020B0609070205080204" pitchFamily="49" charset="-128"/>
                          <a:ea typeface="ＭＳ ゴシック" panose="020B0609070205080204" pitchFamily="49" charset="-128"/>
                          <a:cs typeface="+mn-cs"/>
                        </a:rPr>
                        <a:t>地区医師会、地区歯科医師会、地区薬剤師会、府医、府歯、府薬、大病、私病、公立病院協議会、大精協、府看協会、府訪看ＳＴ、医療保険者、市町村、</a:t>
                      </a:r>
                      <a:r>
                        <a:rPr lang="ja-JP" altLang="en-US" sz="1200" u="none" kern="100" dirty="0" smtClean="0">
                          <a:latin typeface="ＭＳ ゴシック" panose="020B0609070205080204" pitchFamily="49" charset="-128"/>
                          <a:ea typeface="ＭＳ ゴシック" panose="020B0609070205080204" pitchFamily="49" charset="-128"/>
                          <a:cs typeface="+mn-cs"/>
                        </a:rPr>
                        <a:t>社会福祉協議会など</a:t>
                      </a:r>
                      <a:endParaRPr lang="en-US" altLang="ja-JP" sz="1200" u="none" kern="100" dirty="0" smtClean="0">
                        <a:latin typeface="ＭＳ ゴシック" panose="020B0609070205080204" pitchFamily="49" charset="-128"/>
                        <a:ea typeface="ＭＳ ゴシック" panose="020B0609070205080204" pitchFamily="49" charset="-128"/>
                        <a:cs typeface="+mn-cs"/>
                      </a:endParaRPr>
                    </a:p>
                  </a:txBody>
                  <a:tcPr marL="68580" marR="68580" marT="0" marB="0" anchor="ctr"/>
                </a:tc>
                <a:tc>
                  <a:txBody>
                    <a:bodyPr/>
                    <a:lstStyle/>
                    <a:p>
                      <a:pPr algn="ctr">
                        <a:lnSpc>
                          <a:spcPct val="125000"/>
                        </a:lnSpc>
                      </a:pPr>
                      <a:r>
                        <a:rPr lang="ja-JP" altLang="en-US" sz="1400" u="none" kern="100" dirty="0" smtClean="0">
                          <a:latin typeface="ＭＳ ゴシック" panose="020B0609070205080204" pitchFamily="49" charset="-128"/>
                          <a:ea typeface="ＭＳ ゴシック" panose="020B0609070205080204" pitchFamily="49" charset="-128"/>
                          <a:cs typeface="+mn-cs"/>
                        </a:rPr>
                        <a:t>１</a:t>
                      </a:r>
                      <a:r>
                        <a:rPr lang="en-US" altLang="ja-JP" sz="1400" u="none" kern="100" dirty="0" smtClean="0">
                          <a:latin typeface="ＭＳ ゴシック" panose="020B0609070205080204" pitchFamily="49" charset="-128"/>
                          <a:ea typeface="ＭＳ ゴシック" panose="020B0609070205080204" pitchFamily="49" charset="-128"/>
                          <a:cs typeface="+mn-cs"/>
                        </a:rPr>
                        <a:t>※</a:t>
                      </a:r>
                    </a:p>
                  </a:txBody>
                  <a:tcPr marL="68580" marR="68580" marT="0" marB="0" anchor="ctr"/>
                </a:tc>
              </a:tr>
              <a:tr h="2684745">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en-US" altLang="ja-JP" sz="1200" b="1" kern="100" dirty="0" smtClean="0">
                          <a:effectLst/>
                          <a:latin typeface="ＭＳ ゴシック" panose="020B0609070205080204" pitchFamily="49" charset="-128"/>
                          <a:ea typeface="ＭＳ ゴシック" panose="020B0609070205080204" pitchFamily="49" charset="-128"/>
                          <a:cs typeface="Times New Roman"/>
                        </a:rPr>
                        <a:t>【</a:t>
                      </a:r>
                      <a:r>
                        <a:rPr lang="ja-JP" altLang="en-US" sz="1200" b="1" kern="100" dirty="0" smtClean="0">
                          <a:effectLst/>
                          <a:latin typeface="ＭＳ ゴシック" panose="020B0609070205080204" pitchFamily="49" charset="-128"/>
                          <a:ea typeface="ＭＳ ゴシック" panose="020B0609070205080204" pitchFamily="49" charset="-128"/>
                          <a:cs typeface="Times New Roman"/>
                        </a:rPr>
                        <a:t>新規</a:t>
                      </a:r>
                      <a:r>
                        <a:rPr lang="en-US" altLang="ja-JP" sz="1200" b="1" kern="100" dirty="0" smtClean="0">
                          <a:effectLst/>
                          <a:latin typeface="ＭＳ ゴシック" panose="020B0609070205080204" pitchFamily="49" charset="-128"/>
                          <a:ea typeface="ＭＳ ゴシック" panose="020B0609070205080204" pitchFamily="49" charset="-128"/>
                          <a:cs typeface="Times New Roman"/>
                        </a:rPr>
                        <a:t>】</a:t>
                      </a:r>
                    </a:p>
                    <a:p>
                      <a:pPr marL="0" marR="0" lvl="0" indent="0" algn="l" defTabSz="914400" rtl="0" eaLnBrk="1" fontAlgn="auto" latinLnBrk="0" hangingPunct="1">
                        <a:lnSpc>
                          <a:spcPct val="125000"/>
                        </a:lnSpc>
                        <a:spcBef>
                          <a:spcPts val="0"/>
                        </a:spcBef>
                        <a:spcAft>
                          <a:spcPts val="0"/>
                        </a:spcAft>
                        <a:buClrTx/>
                        <a:buSzTx/>
                        <a:buFontTx/>
                        <a:buNone/>
                        <a:tabLst/>
                        <a:defRPr/>
                      </a:pPr>
                      <a:r>
                        <a:rPr lang="ja-JP" altLang="en-US" sz="1200" b="1" kern="100" dirty="0" smtClean="0">
                          <a:effectLst/>
                          <a:latin typeface="ＭＳ ゴシック" panose="020B0609070205080204" pitchFamily="49" charset="-128"/>
                          <a:ea typeface="ＭＳ ゴシック" panose="020B0609070205080204" pitchFamily="49" charset="-128"/>
                          <a:cs typeface="Times New Roman"/>
                        </a:rPr>
                        <a:t>医療・病床懇話会（部会）</a:t>
                      </a:r>
                      <a:endParaRPr lang="ja-JP" altLang="ja-JP" sz="1200" b="1" kern="100" dirty="0" smtClean="0">
                        <a:effectLst/>
                        <a:latin typeface="ＭＳ ゴシック" panose="020B0609070205080204" pitchFamily="49" charset="-128"/>
                        <a:ea typeface="ＭＳ ゴシック" panose="020B0609070205080204" pitchFamily="49" charset="-128"/>
                        <a:cs typeface="Times New Roman"/>
                      </a:endParaRPr>
                    </a:p>
                  </a:txBody>
                  <a:tcPr anchor="ctr"/>
                </a:tc>
                <a:tc>
                  <a:txBody>
                    <a:bodyPr/>
                    <a:lstStyle/>
                    <a:p>
                      <a:pPr marL="139700" marR="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ＭＳ ゴシック" panose="020B0609070205080204" pitchFamily="49" charset="-128"/>
                          <a:ea typeface="ＭＳ ゴシック" panose="020B0609070205080204" pitchFamily="49" charset="-128"/>
                          <a:cs typeface="Times New Roman" pitchFamily="18" charset="0"/>
                        </a:rPr>
                        <a:t>懇話会</a:t>
                      </a:r>
                      <a:endParaRPr lang="en-US" altLang="ja-JP" sz="1200" b="0" dirty="0" smtClean="0">
                        <a:latin typeface="ＭＳ ゴシック" panose="020B0609070205080204" pitchFamily="49" charset="-128"/>
                        <a:ea typeface="ＭＳ ゴシック" panose="020B0609070205080204" pitchFamily="49" charset="-128"/>
                        <a:cs typeface="Times New Roman" pitchFamily="18" charset="0"/>
                      </a:endParaRPr>
                    </a:p>
                    <a:p>
                      <a:pPr marL="139700" marR="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ＭＳ ゴシック" panose="020B0609070205080204" pitchFamily="49" charset="-128"/>
                          <a:ea typeface="ＭＳ ゴシック" panose="020B0609070205080204" pitchFamily="49" charset="-128"/>
                          <a:cs typeface="Times New Roman" pitchFamily="18" charset="0"/>
                        </a:rPr>
                        <a:t>（部会）</a:t>
                      </a:r>
                      <a:endParaRPr lang="en-US" altLang="ja-JP" sz="1200" b="0" dirty="0" smtClean="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ＭＳ ゴシック" panose="020B0609070205080204" pitchFamily="49" charset="-128"/>
                          <a:ea typeface="ＭＳ ゴシック" panose="020B0609070205080204" pitchFamily="49" charset="-128"/>
                          <a:cs typeface="Times New Roman" pitchFamily="18" charset="0"/>
                        </a:rPr>
                        <a:t>二次</a:t>
                      </a:r>
                      <a:endParaRPr lang="en-US" altLang="ja-JP" sz="1200" b="0" dirty="0" smtClean="0">
                        <a:latin typeface="ＭＳ ゴシック" panose="020B0609070205080204" pitchFamily="49" charset="-128"/>
                        <a:ea typeface="ＭＳ ゴシック" panose="020B0609070205080204" pitchFamily="49" charset="-128"/>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ＭＳ ゴシック" panose="020B0609070205080204" pitchFamily="49" charset="-128"/>
                          <a:ea typeface="ＭＳ ゴシック" panose="020B0609070205080204" pitchFamily="49" charset="-128"/>
                          <a:cs typeface="Times New Roman" pitchFamily="18" charset="0"/>
                        </a:rPr>
                        <a:t>医療圏</a:t>
                      </a:r>
                      <a:endParaRPr lang="en-US" altLang="ja-JP" sz="1200" b="0" dirty="0" smtClean="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tc>
                <a:tc>
                  <a:txBody>
                    <a:bodyPr/>
                    <a:lstStyle/>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smtClean="0">
                          <a:latin typeface="ＭＳ ゴシック" panose="020B0609070205080204" pitchFamily="49" charset="-128"/>
                          <a:ea typeface="ＭＳ ゴシック" panose="020B0609070205080204" pitchFamily="49" charset="-128"/>
                          <a:cs typeface="Times New Roman"/>
                        </a:rPr>
                        <a:t>・地区医師会　　　　　　　各地区医師会１名</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smtClean="0">
                          <a:latin typeface="ＭＳ ゴシック" panose="020B0609070205080204" pitchFamily="49" charset="-128"/>
                          <a:ea typeface="ＭＳ ゴシック" panose="020B0609070205080204" pitchFamily="49" charset="-128"/>
                          <a:cs typeface="Times New Roman"/>
                        </a:rPr>
                        <a:t>・地区歯科医師会　　　　　１名（圏域代表）</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smtClean="0">
                          <a:latin typeface="ＭＳ ゴシック" panose="020B0609070205080204" pitchFamily="49" charset="-128"/>
                          <a:ea typeface="ＭＳ ゴシック" panose="020B0609070205080204" pitchFamily="49" charset="-128"/>
                          <a:cs typeface="Times New Roman"/>
                        </a:rPr>
                        <a:t>・地区薬剤師会　　　　　　１名（圏域代表）</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smtClean="0">
                          <a:latin typeface="ＭＳ ゴシック" panose="020B0609070205080204" pitchFamily="49" charset="-128"/>
                          <a:ea typeface="ＭＳ ゴシック" panose="020B0609070205080204" pitchFamily="49" charset="-128"/>
                          <a:cs typeface="Times New Roman"/>
                        </a:rPr>
                        <a:t>・大阪府医師会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smtClean="0">
                          <a:latin typeface="ＭＳ ゴシック" panose="020B0609070205080204" pitchFamily="49" charset="-128"/>
                          <a:ea typeface="ＭＳ ゴシック" panose="020B0609070205080204" pitchFamily="49" charset="-128"/>
                          <a:cs typeface="Times New Roman"/>
                        </a:rPr>
                        <a:t>・大阪府病院協会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smtClean="0">
                          <a:latin typeface="ＭＳ ゴシック" panose="020B0609070205080204" pitchFamily="49" charset="-128"/>
                          <a:ea typeface="ＭＳ ゴシック" panose="020B0609070205080204" pitchFamily="49" charset="-128"/>
                          <a:cs typeface="Times New Roman"/>
                        </a:rPr>
                        <a:t>・大阪府私立病院協会　　　２名（協議会委員）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smtClean="0">
                          <a:latin typeface="ＭＳ ゴシック" panose="020B0609070205080204" pitchFamily="49" charset="-128"/>
                          <a:ea typeface="ＭＳ ゴシック" panose="020B0609070205080204" pitchFamily="49" charset="-128"/>
                          <a:cs typeface="Times New Roman"/>
                        </a:rPr>
                        <a:t>・大阪府公立病院協議会　　１名（協議会委員）</a:t>
                      </a:r>
                      <a:endParaRPr lang="en-US" altLang="ja-JP" sz="1200" kern="100" dirty="0" smtClean="0">
                        <a:latin typeface="ＭＳ ゴシック" panose="020B0609070205080204" pitchFamily="49" charset="-128"/>
                        <a:ea typeface="ＭＳ ゴシック" panose="020B0609070205080204" pitchFamily="49" charset="-128"/>
                        <a:cs typeface="Times New Roman"/>
                      </a:endParaRP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smtClean="0">
                          <a:latin typeface="ＭＳ ゴシック" panose="020B0609070205080204" pitchFamily="49" charset="-128"/>
                          <a:ea typeface="ＭＳ ゴシック" panose="020B0609070205080204" pitchFamily="49" charset="-128"/>
                          <a:cs typeface="Times New Roman"/>
                        </a:rPr>
                        <a:t>・大阪府看護協会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smtClean="0">
                          <a:latin typeface="ＭＳ ゴシック" panose="020B0609070205080204" pitchFamily="49" charset="-128"/>
                          <a:ea typeface="ＭＳ ゴシック" panose="020B0609070205080204" pitchFamily="49" charset="-128"/>
                          <a:cs typeface="Times New Roman"/>
                        </a:rPr>
                        <a:t>・医療保険者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smtClean="0">
                          <a:latin typeface="ＭＳ ゴシック" panose="020B0609070205080204" pitchFamily="49" charset="-128"/>
                          <a:ea typeface="ＭＳ ゴシック" panose="020B0609070205080204" pitchFamily="49" charset="-128"/>
                          <a:cs typeface="Times New Roman"/>
                        </a:rPr>
                        <a:t>・市町村（必要に応じて）</a:t>
                      </a:r>
                      <a:endParaRPr lang="en-US" altLang="ja-JP" sz="1200" kern="100" dirty="0" smtClean="0">
                        <a:latin typeface="ＭＳ ゴシック" panose="020B0609070205080204" pitchFamily="49" charset="-128"/>
                        <a:ea typeface="ＭＳ ゴシック" panose="020B0609070205080204" pitchFamily="49" charset="-128"/>
                        <a:cs typeface="Times New Roman"/>
                      </a:endParaRPr>
                    </a:p>
                  </a:txBody>
                  <a:tcPr marL="68580" marR="68580" marT="0" marB="0" anchor="ct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smtClean="0">
                          <a:latin typeface="ＭＳ ゴシック" panose="020B0609070205080204" pitchFamily="49" charset="-128"/>
                          <a:ea typeface="ＭＳ ゴシック" panose="020B0609070205080204" pitchFamily="49" charset="-128"/>
                          <a:cs typeface="Times New Roman"/>
                        </a:rPr>
                        <a:t>２</a:t>
                      </a:r>
                      <a:endParaRPr lang="en-US" altLang="ja-JP" sz="1400" kern="100" dirty="0" smtClean="0">
                        <a:latin typeface="ＭＳ ゴシック" panose="020B0609070205080204" pitchFamily="49" charset="-128"/>
                        <a:ea typeface="ＭＳ ゴシック" panose="020B0609070205080204" pitchFamily="49" charset="-128"/>
                        <a:cs typeface="Times New Roman"/>
                      </a:endParaRPr>
                    </a:p>
                  </a:txBody>
                  <a:tcPr marL="68580" marR="68580" marT="0" marB="0" anchor="ctr"/>
                </a:tc>
              </a:tr>
              <a:tr h="1326203">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en-US" altLang="ja-JP" sz="1200" b="1" kern="100" dirty="0" smtClean="0">
                          <a:effectLst/>
                          <a:latin typeface="ＭＳ ゴシック" panose="020B0609070205080204" pitchFamily="49" charset="-128"/>
                          <a:ea typeface="ＭＳ ゴシック" panose="020B0609070205080204" pitchFamily="49" charset="-128"/>
                          <a:cs typeface="+mn-cs"/>
                        </a:rPr>
                        <a:t>【</a:t>
                      </a:r>
                      <a:r>
                        <a:rPr lang="ja-JP" altLang="en-US" sz="1200" b="1" kern="100" dirty="0" smtClean="0">
                          <a:effectLst/>
                          <a:latin typeface="ＭＳ ゴシック" panose="020B0609070205080204" pitchFamily="49" charset="-128"/>
                          <a:ea typeface="ＭＳ ゴシック" panose="020B0609070205080204" pitchFamily="49" charset="-128"/>
                          <a:cs typeface="+mn-cs"/>
                        </a:rPr>
                        <a:t>新規</a:t>
                      </a:r>
                      <a:r>
                        <a:rPr lang="en-US" altLang="ja-JP" sz="1200" b="1" kern="100" dirty="0" smtClean="0">
                          <a:effectLst/>
                          <a:latin typeface="ＭＳ ゴシック" panose="020B0609070205080204" pitchFamily="49" charset="-128"/>
                          <a:ea typeface="ＭＳ ゴシック" panose="020B0609070205080204" pitchFamily="49" charset="-128"/>
                          <a:cs typeface="+mn-cs"/>
                        </a:rPr>
                        <a:t>】</a:t>
                      </a:r>
                    </a:p>
                    <a:p>
                      <a:pPr marL="0" marR="0" lvl="0" indent="0" algn="l" defTabSz="914400" rtl="0" eaLnBrk="1" fontAlgn="auto" latinLnBrk="0" hangingPunct="1">
                        <a:lnSpc>
                          <a:spcPct val="125000"/>
                        </a:lnSpc>
                        <a:spcBef>
                          <a:spcPts val="0"/>
                        </a:spcBef>
                        <a:spcAft>
                          <a:spcPts val="0"/>
                        </a:spcAft>
                        <a:buClrTx/>
                        <a:buSzTx/>
                        <a:buFontTx/>
                        <a:buNone/>
                        <a:tabLst/>
                        <a:defRPr/>
                      </a:pPr>
                      <a:r>
                        <a:rPr lang="ja-JP" altLang="en-US" sz="1200" b="1" kern="100" dirty="0" smtClean="0">
                          <a:effectLst/>
                          <a:latin typeface="ＭＳ ゴシック" panose="020B0609070205080204" pitchFamily="49" charset="-128"/>
                          <a:ea typeface="ＭＳ ゴシック" panose="020B0609070205080204" pitchFamily="49" charset="-128"/>
                          <a:cs typeface="+mn-cs"/>
                        </a:rPr>
                        <a:t>　病院</a:t>
                      </a:r>
                      <a:r>
                        <a:rPr lang="zh-TW" altLang="en-US" sz="1200" b="1" kern="100" dirty="0" smtClean="0">
                          <a:effectLst/>
                          <a:latin typeface="ＭＳ ゴシック" panose="020B0609070205080204" pitchFamily="49" charset="-128"/>
                          <a:ea typeface="ＭＳ ゴシック" panose="020B0609070205080204" pitchFamily="49" charset="-128"/>
                          <a:cs typeface="+mn-cs"/>
                        </a:rPr>
                        <a:t>連絡会</a:t>
                      </a:r>
                      <a:endParaRPr lang="en-US" altLang="zh-TW" sz="1200" b="1" kern="100" dirty="0" smtClean="0">
                        <a:effectLst/>
                        <a:latin typeface="ＭＳ ゴシック" panose="020B0609070205080204" pitchFamily="49" charset="-128"/>
                        <a:ea typeface="ＭＳ ゴシック" panose="020B0609070205080204" pitchFamily="49" charset="-128"/>
                        <a:cs typeface="+mn-cs"/>
                      </a:endParaRPr>
                    </a:p>
                  </a:txBody>
                  <a:tcPr anchor="ctr"/>
                </a:tc>
                <a:tc>
                  <a:txBody>
                    <a:bodyPr/>
                    <a:lstStyle/>
                    <a:p>
                      <a:pPr marL="139700" marR="0" lvl="0" indent="-13970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ゴシック" panose="020B0609070205080204" pitchFamily="49" charset="-128"/>
                          <a:ea typeface="ＭＳ ゴシック" panose="020B0609070205080204" pitchFamily="49" charset="-128"/>
                        </a:rPr>
                        <a:t>自主的な</a:t>
                      </a:r>
                      <a:endParaRPr lang="en-US" altLang="ja-JP" sz="1200" dirty="0" smtClean="0">
                        <a:latin typeface="ＭＳ ゴシック" panose="020B0609070205080204" pitchFamily="49" charset="-128"/>
                        <a:ea typeface="ＭＳ ゴシック" panose="020B0609070205080204" pitchFamily="49" charset="-128"/>
                      </a:endParaRPr>
                    </a:p>
                    <a:p>
                      <a:pPr marL="139700" marR="0" lvl="0" indent="-13970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ＭＳ ゴシック" panose="020B0609070205080204" pitchFamily="49" charset="-128"/>
                          <a:ea typeface="ＭＳ ゴシック" panose="020B0609070205080204" pitchFamily="49" charset="-128"/>
                        </a:rPr>
                        <a:t>意見交換の場</a:t>
                      </a:r>
                      <a:endParaRPr lang="en-US" altLang="ja-JP" sz="1200" dirty="0" smtClean="0">
                        <a:latin typeface="ＭＳ ゴシック" panose="020B0609070205080204" pitchFamily="49" charset="-128"/>
                        <a:ea typeface="ＭＳ ゴシック" panose="020B0609070205080204" pitchFamily="49" charset="-128"/>
                      </a:endParaRPr>
                    </a:p>
                  </a:txBody>
                  <a:tcPr marL="68580" marR="68580" marT="0" marB="0" anchor="ct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ＭＳ ゴシック" panose="020B0609070205080204" pitchFamily="49" charset="-128"/>
                          <a:ea typeface="ＭＳ ゴシック" panose="020B0609070205080204" pitchFamily="49" charset="-128"/>
                          <a:cs typeface="Times New Roman" pitchFamily="18" charset="0"/>
                        </a:rPr>
                        <a:t>二次医療圏</a:t>
                      </a:r>
                      <a:endParaRPr lang="en-US" altLang="ja-JP" sz="1200" b="0" dirty="0" smtClean="0">
                        <a:latin typeface="ＭＳ ゴシック" panose="020B0609070205080204" pitchFamily="49" charset="-128"/>
                        <a:ea typeface="ＭＳ ゴシック" panose="020B0609070205080204" pitchFamily="49" charset="-128"/>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ＭＳ ゴシック" panose="020B0609070205080204" pitchFamily="49" charset="-128"/>
                          <a:ea typeface="ＭＳ ゴシック" panose="020B0609070205080204" pitchFamily="49" charset="-128"/>
                          <a:cs typeface="Times New Roman" pitchFamily="18" charset="0"/>
                        </a:rPr>
                        <a:t>単位</a:t>
                      </a:r>
                      <a:endParaRPr lang="en-US" altLang="ja-JP" sz="1200" b="0" dirty="0" smtClean="0">
                        <a:latin typeface="ＭＳ ゴシック" panose="020B0609070205080204" pitchFamily="49" charset="-128"/>
                        <a:ea typeface="ＭＳ ゴシック" panose="020B0609070205080204" pitchFamily="49" charset="-128"/>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ＭＳ ゴシック" panose="020B0609070205080204" pitchFamily="49" charset="-128"/>
                          <a:ea typeface="ＭＳ ゴシック" panose="020B0609070205080204" pitchFamily="49" charset="-128"/>
                          <a:cs typeface="Times New Roman" pitchFamily="18" charset="0"/>
                        </a:rPr>
                        <a:t>（保健所単位も可）</a:t>
                      </a:r>
                      <a:endParaRPr lang="en-US" altLang="ja-JP" sz="1200" b="0" dirty="0" smtClean="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tc>
                <a:tc>
                  <a:txBody>
                    <a:bodyPr/>
                    <a:lstStyle/>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smtClean="0">
                          <a:latin typeface="ＭＳ ゴシック" panose="020B0609070205080204" pitchFamily="49" charset="-128"/>
                          <a:ea typeface="ＭＳ ゴシック" panose="020B0609070205080204" pitchFamily="49" charset="-128"/>
                          <a:cs typeface="Times New Roman"/>
                        </a:rPr>
                        <a:t>二次医療圏内（保健所管内）の病院等</a:t>
                      </a:r>
                      <a:endParaRPr lang="en-US" altLang="ja-JP" sz="1200" kern="100" dirty="0" smtClean="0">
                        <a:latin typeface="ＭＳ ゴシック" panose="020B0609070205080204" pitchFamily="49" charset="-128"/>
                        <a:ea typeface="ＭＳ ゴシック" panose="020B0609070205080204" pitchFamily="49" charset="-128"/>
                        <a:cs typeface="Times New Roman"/>
                      </a:endParaRP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smtClean="0">
                          <a:latin typeface="ＭＳ ゴシック" panose="020B0609070205080204" pitchFamily="49" charset="-128"/>
                          <a:ea typeface="ＭＳ ゴシック" panose="020B0609070205080204" pitchFamily="49" charset="-128"/>
                          <a:cs typeface="Times New Roman"/>
                        </a:rPr>
                        <a:t>（病床機能報告の対象病院）</a:t>
                      </a:r>
                      <a:endParaRPr lang="en-US" altLang="ja-JP" sz="1200" kern="100" dirty="0" smtClean="0">
                        <a:latin typeface="ＭＳ ゴシック" panose="020B0609070205080204" pitchFamily="49" charset="-128"/>
                        <a:ea typeface="ＭＳ ゴシック" panose="020B0609070205080204" pitchFamily="49" charset="-128"/>
                        <a:cs typeface="Times New Roman"/>
                      </a:endParaRPr>
                    </a:p>
                  </a:txBody>
                  <a:tcPr marL="68580" marR="68580" marT="0" marB="0" anchor="ct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smtClean="0">
                          <a:latin typeface="ＭＳ ゴシック" panose="020B0609070205080204" pitchFamily="49" charset="-128"/>
                          <a:ea typeface="ＭＳ ゴシック" panose="020B0609070205080204" pitchFamily="49" charset="-128"/>
                          <a:cs typeface="Times New Roman"/>
                        </a:rPr>
                        <a:t>２</a:t>
                      </a:r>
                      <a:endParaRPr lang="en-US" altLang="ja-JP" sz="1400" kern="100" dirty="0" smtClean="0">
                        <a:latin typeface="ＭＳ ゴシック" panose="020B0609070205080204" pitchFamily="49" charset="-128"/>
                        <a:ea typeface="ＭＳ ゴシック" panose="020B0609070205080204" pitchFamily="49" charset="-128"/>
                        <a:cs typeface="Times New Roman"/>
                      </a:endParaRPr>
                    </a:p>
                  </a:txBody>
                  <a:tcPr marL="68580" marR="68580" marT="0" marB="0" anchor="ctr"/>
                </a:tc>
              </a:tr>
            </a:tbl>
          </a:graphicData>
        </a:graphic>
      </p:graphicFrame>
      <p:sp>
        <p:nvSpPr>
          <p:cNvPr id="2" name="スライド番号プレースホルダー 1"/>
          <p:cNvSpPr>
            <a:spLocks noGrp="1"/>
          </p:cNvSpPr>
          <p:nvPr>
            <p:ph type="sldNum" sz="quarter" idx="12"/>
          </p:nvPr>
        </p:nvSpPr>
        <p:spPr>
          <a:xfrm>
            <a:off x="6804248" y="6434988"/>
            <a:ext cx="2133600" cy="365125"/>
          </a:xfrm>
        </p:spPr>
        <p:txBody>
          <a:bodyPr/>
          <a:lstStyle/>
          <a:p>
            <a:fld id="{A9848611-8FAA-4BFC-BAAD-33CAF1A3E273}" type="slidenum">
              <a:rPr kumimoji="1" lang="ja-JP" altLang="en-US" sz="1800" smtClean="0">
                <a:solidFill>
                  <a:schemeClr val="tx1"/>
                </a:solidFill>
              </a:rPr>
              <a:t>18</a:t>
            </a:fld>
            <a:endParaRPr kumimoji="1" lang="ja-JP" altLang="en-US" sz="1800" dirty="0">
              <a:solidFill>
                <a:schemeClr val="tx1"/>
              </a:solidFill>
            </a:endParaRPr>
          </a:p>
        </p:txBody>
      </p:sp>
      <p:sp>
        <p:nvSpPr>
          <p:cNvPr id="12" name="テキスト ボックス 11"/>
          <p:cNvSpPr txBox="1"/>
          <p:nvPr/>
        </p:nvSpPr>
        <p:spPr>
          <a:xfrm>
            <a:off x="174310" y="6479052"/>
            <a:ext cx="5909858" cy="276999"/>
          </a:xfrm>
          <a:prstGeom prst="rect">
            <a:avLst/>
          </a:prstGeom>
          <a:noFill/>
        </p:spPr>
        <p:txBody>
          <a:bodyPr wrap="square" rtlCol="0">
            <a:spAutoFit/>
          </a:bodyPr>
          <a:lstStyle/>
          <a:p>
            <a:r>
              <a:rPr lang="en-US" altLang="ja-JP" sz="1200" dirty="0" smtClean="0"/>
              <a:t>※</a:t>
            </a:r>
            <a:r>
              <a:rPr lang="ja-JP" altLang="en-US" sz="1200" dirty="0" smtClean="0"/>
              <a:t>地域医療構想にかかわる開催であり、その他の案件により開催は含まない。</a:t>
            </a:r>
            <a:endParaRPr kumimoji="1" lang="ja-JP" altLang="en-US" sz="1200" dirty="0"/>
          </a:p>
        </p:txBody>
      </p:sp>
      <p:sp>
        <p:nvSpPr>
          <p:cNvPr id="9" name="Oval 64">
            <a:hlinkClick r:id="rId3"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0" name="タイトル 1">
            <a:extLst>
              <a:ext uri="{FF2B5EF4-FFF2-40B4-BE49-F238E27FC236}">
                <a16:creationId xmlns:a16="http://schemas.microsoft.com/office/drawing/2014/main" xmlns="" id="{DFEF89A9-DBB8-496F-B267-B3B7E5718C12}"/>
              </a:ext>
            </a:extLst>
          </p:cNvPr>
          <p:cNvSpPr txBox="1">
            <a:spLocks/>
          </p:cNvSpPr>
          <p:nvPr/>
        </p:nvSpPr>
        <p:spPr>
          <a:xfrm>
            <a:off x="179512" y="4462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dirty="0" smtClean="0">
                <a:solidFill>
                  <a:schemeClr val="bg1"/>
                </a:solidFill>
                <a:latin typeface="HGP創英角ｺﾞｼｯｸUB" panose="020B0900000000000000" pitchFamily="50" charset="-128"/>
                <a:ea typeface="HGP創英角ｺﾞｼｯｸUB" panose="020B0900000000000000" pitchFamily="50" charset="-128"/>
              </a:rPr>
              <a:t>2</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協議の進め方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会議の概要</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1376182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828959052"/>
              </p:ext>
            </p:extLst>
          </p:nvPr>
        </p:nvGraphicFramePr>
        <p:xfrm>
          <a:off x="111137" y="498592"/>
          <a:ext cx="8936920" cy="6314784"/>
        </p:xfrm>
        <a:graphic>
          <a:graphicData uri="http://schemas.openxmlformats.org/drawingml/2006/table">
            <a:tbl>
              <a:tblPr firstRow="1" bandRow="1">
                <a:tableStyleId>{5C22544A-7EE6-4342-B048-85BDC9FD1C3A}</a:tableStyleId>
              </a:tblPr>
              <a:tblGrid>
                <a:gridCol w="352772"/>
                <a:gridCol w="507691"/>
                <a:gridCol w="1728192"/>
                <a:gridCol w="1656184"/>
                <a:gridCol w="1584176"/>
                <a:gridCol w="1554539"/>
                <a:gridCol w="1553366"/>
              </a:tblGrid>
              <a:tr h="554144">
                <a:tc rowSpan="3">
                  <a:txBody>
                    <a:bodyPr/>
                    <a:lstStyle/>
                    <a:p>
                      <a:pPr algn="ctr"/>
                      <a:endParaRPr kumimoji="1" lang="ja-JP" altLang="en-US" sz="11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endParaRPr kumimoji="1" lang="ja-JP" altLang="en-US" sz="9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200" dirty="0" smtClean="0">
                          <a:solidFill>
                            <a:schemeClr val="bg1"/>
                          </a:solidFill>
                        </a:rPr>
                        <a:t>①医療・病床</a:t>
                      </a:r>
                      <a:endParaRPr lang="en-US" altLang="ja-JP" sz="1200" dirty="0" smtClean="0">
                        <a:solidFill>
                          <a:schemeClr val="bg1"/>
                        </a:solidFill>
                      </a:endParaRPr>
                    </a:p>
                    <a:p>
                      <a:pPr algn="ctr"/>
                      <a:r>
                        <a:rPr lang="ja-JP" altLang="en-US" sz="1200" dirty="0" smtClean="0">
                          <a:solidFill>
                            <a:schemeClr val="bg1"/>
                          </a:solidFill>
                        </a:rPr>
                        <a:t>懇話会（部会）</a:t>
                      </a:r>
                      <a:endParaRPr lang="en-US" altLang="ja-JP" sz="1200" dirty="0" smtClean="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b="1" dirty="0" smtClean="0">
                          <a:solidFill>
                            <a:schemeClr val="bg1"/>
                          </a:solidFill>
                          <a:effectLst/>
                        </a:rPr>
                        <a:t>②病院連絡会</a:t>
                      </a:r>
                      <a:endParaRPr kumimoji="1" lang="en-US" altLang="ja-JP" sz="1200" b="1" dirty="0" smtClean="0">
                        <a:solidFill>
                          <a:schemeClr val="bg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effectLst/>
                        </a:rPr>
                        <a:t>③病院連絡会</a:t>
                      </a:r>
                      <a:endParaRPr kumimoji="1" lang="en-US" altLang="ja-JP" sz="1200" dirty="0" smtClean="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bg1"/>
                          </a:solidFill>
                        </a:rPr>
                        <a:t>④医療・病床</a:t>
                      </a:r>
                      <a:endParaRPr lang="en-US" altLang="ja-JP" sz="1200" dirty="0" smtClean="0">
                        <a:solidFill>
                          <a:schemeClr val="bg1"/>
                        </a:solidFill>
                      </a:endParaRPr>
                    </a:p>
                    <a:p>
                      <a:pPr algn="ctr"/>
                      <a:r>
                        <a:rPr lang="ja-JP" altLang="en-US" sz="1200" dirty="0" smtClean="0">
                          <a:solidFill>
                            <a:schemeClr val="bg1"/>
                          </a:solidFill>
                        </a:rPr>
                        <a:t>懇話会（部会）</a:t>
                      </a:r>
                      <a:endParaRPr lang="en-US" altLang="ja-JP" sz="1200" dirty="0" smtClean="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zh-TW" altLang="en-US" sz="1200" b="1" dirty="0" smtClean="0">
                          <a:effectLst/>
                          <a:latin typeface="ＭＳ Ｐゴシック" panose="020B0600070205080204" pitchFamily="50" charset="-128"/>
                          <a:ea typeface="ＭＳ Ｐゴシック" panose="020B0600070205080204" pitchFamily="50" charset="-128"/>
                        </a:rPr>
                        <a:t>⑤保健医療協議会</a:t>
                      </a:r>
                    </a:p>
                    <a:p>
                      <a:pPr algn="ctr"/>
                      <a:r>
                        <a:rPr kumimoji="1" lang="zh-TW" altLang="en-US" sz="1000" b="1" dirty="0" smtClean="0">
                          <a:effectLst/>
                          <a:latin typeface="ＭＳ Ｐゴシック" panose="020B0600070205080204" pitchFamily="50" charset="-128"/>
                          <a:ea typeface="ＭＳ Ｐゴシック" panose="020B0600070205080204" pitchFamily="50" charset="-128"/>
                        </a:rPr>
                        <a:t>（地域医療</a:t>
                      </a:r>
                      <a:r>
                        <a:rPr kumimoji="1" lang="ja-JP" altLang="en-US" sz="1000" b="1" dirty="0" smtClean="0">
                          <a:effectLst/>
                          <a:latin typeface="ＭＳ Ｐゴシック" panose="020B0600070205080204" pitchFamily="50" charset="-128"/>
                          <a:ea typeface="ＭＳ Ｐゴシック" panose="020B0600070205080204" pitchFamily="50" charset="-128"/>
                        </a:rPr>
                        <a:t>構想</a:t>
                      </a:r>
                      <a:r>
                        <a:rPr kumimoji="1" lang="zh-TW" altLang="en-US" sz="1000" b="1" dirty="0" smtClean="0">
                          <a:effectLst/>
                          <a:latin typeface="ＭＳ Ｐゴシック" panose="020B0600070205080204" pitchFamily="50" charset="-128"/>
                          <a:ea typeface="ＭＳ Ｐゴシック" panose="020B0600070205080204" pitchFamily="50" charset="-128"/>
                        </a:rPr>
                        <a:t>調整会議）</a:t>
                      </a:r>
                      <a:endParaRPr kumimoji="1" lang="ja-JP" altLang="en-US" sz="1000" b="1" dirty="0">
                        <a:effectLst/>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6024">
                <a:tc vMerge="1">
                  <a:txBody>
                    <a:bodyPr/>
                    <a:lstStyle/>
                    <a:p>
                      <a:endParaRPr kumimoji="1" lang="ja-JP" altLang="en-US"/>
                    </a:p>
                  </a:txBody>
                  <a:tcPr/>
                </a:tc>
                <a:tc vMerge="1">
                  <a:txBody>
                    <a:bodyPr/>
                    <a:lstStyle/>
                    <a:p>
                      <a:endParaRPr kumimoji="1" lang="ja-JP" altLang="en-US"/>
                    </a:p>
                  </a:txBody>
                  <a:tcPr/>
                </a:tc>
                <a:tc>
                  <a:txBody>
                    <a:bodyPr/>
                    <a:lstStyle/>
                    <a:p>
                      <a:pPr algn="ctr"/>
                      <a:r>
                        <a:rPr lang="ja-JP" altLang="en-US" sz="1200" b="0" dirty="0" smtClean="0">
                          <a:solidFill>
                            <a:schemeClr val="tx1"/>
                          </a:solidFill>
                          <a:latin typeface="+mn-ea"/>
                          <a:ea typeface="+mn-ea"/>
                        </a:rPr>
                        <a:t>７月から８月</a:t>
                      </a:r>
                      <a:endParaRPr lang="en-US" altLang="ja-JP" sz="1200" b="0" dirty="0" smtClean="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b="0" dirty="0" smtClean="0">
                          <a:solidFill>
                            <a:schemeClr val="tx1"/>
                          </a:solidFill>
                          <a:effectLst/>
                          <a:latin typeface="+mn-ea"/>
                          <a:ea typeface="+mn-ea"/>
                        </a:rPr>
                        <a:t>８月から９月</a:t>
                      </a:r>
                      <a:endParaRPr kumimoji="1" lang="en-US" altLang="ja-JP" sz="1200" b="0" dirty="0" smtClean="0">
                        <a:solidFill>
                          <a:schemeClr val="tx1"/>
                        </a:solidFill>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effectLst/>
                          <a:latin typeface="+mn-ea"/>
                          <a:ea typeface="+mn-ea"/>
                        </a:rPr>
                        <a:t>11</a:t>
                      </a:r>
                      <a:r>
                        <a:rPr kumimoji="1" lang="ja-JP" altLang="en-US" sz="1200" b="0" dirty="0" smtClean="0">
                          <a:solidFill>
                            <a:schemeClr val="tx1"/>
                          </a:solidFill>
                          <a:effectLst/>
                          <a:latin typeface="+mn-ea"/>
                          <a:ea typeface="+mn-ea"/>
                        </a:rPr>
                        <a:t>月</a:t>
                      </a:r>
                      <a:endParaRPr kumimoji="1" lang="en-US" altLang="ja-JP" sz="1200" b="0" dirty="0" smtClean="0">
                        <a:solidFill>
                          <a:schemeClr val="tx1"/>
                        </a:solidFill>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b="0" dirty="0" smtClean="0">
                          <a:solidFill>
                            <a:schemeClr val="tx1"/>
                          </a:solidFill>
                          <a:latin typeface="+mn-ea"/>
                          <a:ea typeface="+mn-ea"/>
                        </a:rPr>
                        <a:t>11</a:t>
                      </a:r>
                      <a:r>
                        <a:rPr kumimoji="1" lang="ja-JP" altLang="en-US" sz="1200" b="0" dirty="0" smtClean="0">
                          <a:solidFill>
                            <a:schemeClr val="tx1"/>
                          </a:solidFill>
                          <a:latin typeface="+mn-ea"/>
                          <a:ea typeface="+mn-ea"/>
                        </a:rPr>
                        <a:t>月から</a:t>
                      </a:r>
                      <a:r>
                        <a:rPr kumimoji="1" lang="en-US" altLang="ja-JP" sz="1200" b="0" dirty="0" smtClean="0">
                          <a:solidFill>
                            <a:schemeClr val="tx1"/>
                          </a:solidFill>
                          <a:latin typeface="+mn-ea"/>
                          <a:ea typeface="+mn-ea"/>
                        </a:rPr>
                        <a:t>12</a:t>
                      </a:r>
                      <a:r>
                        <a:rPr kumimoji="1" lang="ja-JP" altLang="en-US" sz="1200" b="0" dirty="0" smtClean="0">
                          <a:solidFill>
                            <a:schemeClr val="tx1"/>
                          </a:solidFill>
                          <a:latin typeface="+mn-ea"/>
                          <a:ea typeface="+mn-ea"/>
                        </a:rPr>
                        <a:t>月</a:t>
                      </a:r>
                      <a:endParaRPr kumimoji="1" lang="en-US" altLang="ja-JP" sz="1200" b="0" dirty="0" smtClean="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b="0" dirty="0" smtClean="0">
                          <a:solidFill>
                            <a:schemeClr val="tx1"/>
                          </a:solidFill>
                          <a:effectLst/>
                          <a:latin typeface="+mn-ea"/>
                          <a:ea typeface="+mn-ea"/>
                        </a:rPr>
                        <a:t>12</a:t>
                      </a:r>
                      <a:r>
                        <a:rPr kumimoji="1" lang="ja-JP" altLang="en-US" sz="1200" b="0" dirty="0" smtClean="0">
                          <a:solidFill>
                            <a:schemeClr val="tx1"/>
                          </a:solidFill>
                          <a:effectLst/>
                          <a:latin typeface="+mn-ea"/>
                          <a:ea typeface="+mn-ea"/>
                        </a:rPr>
                        <a:t>月</a:t>
                      </a:r>
                      <a:endParaRPr kumimoji="1" lang="ja-JP" altLang="en-US" sz="1200" b="0" dirty="0">
                        <a:solidFill>
                          <a:schemeClr val="tx1"/>
                        </a:solidFill>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0001">
                <a:tc vMerge="1">
                  <a:txBody>
                    <a:bodyPr/>
                    <a:lstStyle/>
                    <a:p>
                      <a:pPr algn="ctr"/>
                      <a:endParaRPr kumimoji="1" lang="ja-JP" altLang="en-US" sz="1200" dirty="0" smtClean="0"/>
                    </a:p>
                  </a:txBody>
                  <a:tcPr vert="eaVert" anchor="ctr"/>
                </a:tc>
                <a:tc vMerge="1">
                  <a:txBody>
                    <a:bodyPr/>
                    <a:lstStyle/>
                    <a:p>
                      <a:pPr algn="ctr"/>
                      <a:endParaRPr kumimoji="1" lang="en-US" altLang="ja-JP" sz="11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ja-JP" altLang="en-US" sz="1100" dirty="0" smtClean="0"/>
                        <a:t>ステップ１（現状の病床機能の詳細についての把握）</a:t>
                      </a:r>
                    </a:p>
                    <a:p>
                      <a:pPr algn="ctr"/>
                      <a:r>
                        <a:rPr kumimoji="1" lang="ja-JP" altLang="en-US" sz="1100" dirty="0" smtClean="0"/>
                        <a:t>ステップ２</a:t>
                      </a:r>
                      <a:r>
                        <a:rPr kumimoji="1" lang="ja-JP" altLang="en-US" sz="1100" baseline="0" dirty="0" smtClean="0"/>
                        <a:t> </a:t>
                      </a:r>
                      <a:r>
                        <a:rPr kumimoji="1" lang="ja-JP" altLang="en-US" sz="1100" dirty="0" smtClean="0"/>
                        <a:t>（現状の課題についての認識の共有）</a:t>
                      </a:r>
                      <a:endParaRPr kumimoji="1" lang="en-US" altLang="ja-JP" sz="11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3">
                  <a:txBody>
                    <a:bodyPr/>
                    <a:lstStyle/>
                    <a:p>
                      <a:pPr algn="ctr"/>
                      <a:r>
                        <a:rPr kumimoji="1" lang="ja-JP" altLang="en-US" sz="1200" dirty="0" smtClean="0"/>
                        <a:t>ステップ３</a:t>
                      </a:r>
                      <a:r>
                        <a:rPr kumimoji="1" lang="ja-JP" altLang="en-US" sz="1200" baseline="0" dirty="0" smtClean="0"/>
                        <a:t> </a:t>
                      </a:r>
                      <a:r>
                        <a:rPr kumimoji="1" lang="ja-JP" altLang="en-US" sz="1200" dirty="0" smtClean="0"/>
                        <a:t>（具体的な目標の設定）</a:t>
                      </a:r>
                      <a:endParaRPr kumimoji="1" lang="en-US" altLang="ja-JP" sz="12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13640">
                <a:tc rowSpan="3">
                  <a:txBody>
                    <a:bodyPr/>
                    <a:lstStyle/>
                    <a:p>
                      <a:pPr algn="ctr"/>
                      <a:r>
                        <a:rPr kumimoji="1" lang="ja-JP" altLang="en-US" sz="1000" b="0" dirty="0" smtClean="0"/>
                        <a:t>地域医療構想</a:t>
                      </a:r>
                      <a:endParaRPr kumimoji="1" lang="en-US" altLang="ja-JP" sz="1000" b="0" dirty="0" smtClean="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00" dirty="0" smtClean="0"/>
                        <a:t>主な議題</a:t>
                      </a:r>
                      <a:endParaRPr kumimoji="1" lang="en-US" altLang="ja-JP" sz="1000" dirty="0" smtClean="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000" dirty="0" smtClean="0"/>
                    </a:p>
                    <a:p>
                      <a:r>
                        <a:rPr kumimoji="1" lang="ja-JP" altLang="en-US" sz="1000" dirty="0" smtClean="0"/>
                        <a:t>〇医療機関の役割の確認</a:t>
                      </a:r>
                      <a:endParaRPr kumimoji="1" lang="en-US" altLang="ja-JP" sz="1000" dirty="0" smtClean="0"/>
                    </a:p>
                    <a:p>
                      <a:endParaRPr kumimoji="1" lang="en-US" altLang="ja-JP" sz="1000" dirty="0" smtClean="0"/>
                    </a:p>
                    <a:p>
                      <a:r>
                        <a:rPr kumimoji="1" lang="ja-JP" altLang="en-US" sz="1000" dirty="0" smtClean="0"/>
                        <a:t>〇医療提供体制と</a:t>
                      </a:r>
                      <a:endParaRPr kumimoji="1" lang="en-US" altLang="ja-JP" sz="1000" dirty="0" smtClean="0"/>
                    </a:p>
                    <a:p>
                      <a:r>
                        <a:rPr kumimoji="1" lang="ja-JP" altLang="en-US" sz="1000" dirty="0" smtClean="0"/>
                        <a:t>　診療実績等の確認 </a:t>
                      </a:r>
                      <a:endParaRPr kumimoji="1" lang="en-US" altLang="ja-JP" sz="1000" dirty="0" smtClean="0"/>
                    </a:p>
                    <a:p>
                      <a:endParaRPr kumimoji="1" lang="en-US" altLang="ja-JP" sz="1000" dirty="0" smtClean="0"/>
                    </a:p>
                    <a:p>
                      <a:r>
                        <a:rPr kumimoji="1" lang="ja-JP" altLang="en-US" sz="1000" dirty="0" smtClean="0"/>
                        <a:t>〇地域医療構想の進捗状　</a:t>
                      </a:r>
                      <a:endParaRPr kumimoji="1" lang="en-US" altLang="ja-JP" sz="1000" dirty="0" smtClean="0"/>
                    </a:p>
                    <a:p>
                      <a:r>
                        <a:rPr kumimoji="1" lang="ja-JP" altLang="en-US" sz="1000" dirty="0" smtClean="0"/>
                        <a:t>　況の確認</a:t>
                      </a:r>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r>
                        <a:rPr kumimoji="1" lang="en-US" altLang="ja-JP" sz="1000" dirty="0" smtClean="0"/>
                        <a:t>【</a:t>
                      </a:r>
                      <a:r>
                        <a:rPr kumimoji="1" lang="ja-JP" altLang="en-US" sz="1000" dirty="0" smtClean="0"/>
                        <a:t>趣旨</a:t>
                      </a:r>
                      <a:r>
                        <a:rPr kumimoji="1" lang="en-US" altLang="ja-JP" sz="1000" dirty="0" smtClean="0"/>
                        <a:t>】</a:t>
                      </a:r>
                    </a:p>
                    <a:p>
                      <a:r>
                        <a:rPr kumimoji="1" lang="ja-JP" altLang="en-US" sz="1000" dirty="0" smtClean="0"/>
                        <a:t>・二次医療圏の現状・課題の共有</a:t>
                      </a:r>
                    </a:p>
                    <a:p>
                      <a:r>
                        <a:rPr kumimoji="1" lang="ja-JP" altLang="en-US" sz="1000" dirty="0" smtClean="0"/>
                        <a:t>・今後の目標案に対する意見を伺う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000" dirty="0" smtClean="0"/>
                    </a:p>
                    <a:p>
                      <a:r>
                        <a:rPr kumimoji="1" lang="ja-JP" altLang="en-US" sz="1000" dirty="0" smtClean="0"/>
                        <a:t>〇医療機関の役割の確認</a:t>
                      </a:r>
                      <a:endParaRPr kumimoji="1" lang="en-US" altLang="ja-JP" sz="1000" dirty="0" smtClean="0"/>
                    </a:p>
                    <a:p>
                      <a:endParaRPr kumimoji="1" lang="en-US" altLang="ja-JP" sz="1000" dirty="0" smtClean="0"/>
                    </a:p>
                    <a:p>
                      <a:r>
                        <a:rPr kumimoji="1" lang="ja-JP" altLang="en-US" sz="1000" dirty="0" smtClean="0"/>
                        <a:t>〇医療提供体制と</a:t>
                      </a:r>
                      <a:endParaRPr kumimoji="1" lang="en-US" altLang="ja-JP" sz="1000" dirty="0" smtClean="0"/>
                    </a:p>
                    <a:p>
                      <a:r>
                        <a:rPr kumimoji="1" lang="ja-JP" altLang="en-US" sz="1000" dirty="0" smtClean="0"/>
                        <a:t>　診療実績等の確認 </a:t>
                      </a:r>
                      <a:endParaRPr kumimoji="1" lang="en-US" altLang="ja-JP" sz="1000" dirty="0" smtClean="0"/>
                    </a:p>
                    <a:p>
                      <a:endParaRPr kumimoji="1" lang="en-US" altLang="ja-JP" sz="1000" dirty="0" smtClean="0"/>
                    </a:p>
                    <a:p>
                      <a:r>
                        <a:rPr kumimoji="1" lang="ja-JP" altLang="en-US" sz="1000" dirty="0" smtClean="0"/>
                        <a:t>〇地域医療構想の進捗状　</a:t>
                      </a:r>
                      <a:endParaRPr kumimoji="1" lang="en-US" altLang="ja-JP" sz="1000" dirty="0" smtClean="0"/>
                    </a:p>
                    <a:p>
                      <a:r>
                        <a:rPr kumimoji="1" lang="ja-JP" altLang="en-US" sz="1000" dirty="0" smtClean="0"/>
                        <a:t>　況の確認</a:t>
                      </a:r>
                      <a:endParaRPr kumimoji="1" lang="en-US" altLang="ja-JP" sz="1000" dirty="0" smtClean="0"/>
                    </a:p>
                    <a:p>
                      <a:endParaRPr kumimoji="1" lang="en-US" altLang="ja-JP"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〇第２回連絡会の進め方について</a:t>
                      </a:r>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r>
                        <a:rPr kumimoji="1" lang="en-US" altLang="ja-JP" sz="1000" dirty="0" smtClean="0"/>
                        <a:t>【</a:t>
                      </a:r>
                      <a:r>
                        <a:rPr kumimoji="1" lang="ja-JP" altLang="en-US" sz="1000" dirty="0" smtClean="0"/>
                        <a:t>趣旨</a:t>
                      </a:r>
                      <a:r>
                        <a:rPr kumimoji="1" lang="en-US" altLang="ja-JP" sz="1000" dirty="0" smtClean="0"/>
                        <a:t>】</a:t>
                      </a:r>
                    </a:p>
                    <a:p>
                      <a:r>
                        <a:rPr kumimoji="1" lang="ja-JP" altLang="en-US" sz="1000" dirty="0" smtClean="0"/>
                        <a:t>・二次医療圏の現状・課題の共有</a:t>
                      </a:r>
                    </a:p>
                    <a:p>
                      <a:r>
                        <a:rPr kumimoji="1" lang="ja-JP" altLang="en-US" sz="1000" dirty="0" smtClean="0"/>
                        <a:t>・第１回医療・病床懇話会等での意見についての認識の共有</a:t>
                      </a:r>
                    </a:p>
                    <a:p>
                      <a:r>
                        <a:rPr kumimoji="1" lang="ja-JP" altLang="en-US" sz="1000" dirty="0" smtClean="0"/>
                        <a:t>・第２回病院連絡会の進め方・目的についての理解</a:t>
                      </a:r>
                      <a:endParaRPr kumimoji="1" lang="en-US" altLang="ja-JP" sz="1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000" dirty="0" smtClean="0"/>
                    </a:p>
                    <a:p>
                      <a:r>
                        <a:rPr kumimoji="1" lang="ja-JP" altLang="en-US" sz="1000" dirty="0" smtClean="0"/>
                        <a:t>〇</a:t>
                      </a:r>
                      <a:r>
                        <a:rPr lang="ja-JP" altLang="en-US" sz="1000" dirty="0" smtClean="0">
                          <a:solidFill>
                            <a:srgbClr val="000000"/>
                          </a:solidFill>
                        </a:rPr>
                        <a:t>「地域のあるべき姿（将来の目標）」について意見</a:t>
                      </a:r>
                      <a:endParaRPr lang="en-US" altLang="ja-JP" sz="1000" dirty="0" smtClean="0">
                        <a:solidFill>
                          <a:srgbClr val="000000"/>
                        </a:solidFill>
                      </a:endParaRPr>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r>
                        <a:rPr kumimoji="1" lang="en-US" altLang="ja-JP" sz="1000" dirty="0" smtClean="0"/>
                        <a:t>【</a:t>
                      </a:r>
                      <a:r>
                        <a:rPr kumimoji="1" lang="ja-JP" altLang="en-US" sz="1000" dirty="0" smtClean="0"/>
                        <a:t>趣旨</a:t>
                      </a:r>
                      <a:r>
                        <a:rPr kumimoji="1" lang="en-US" altLang="ja-JP" sz="1000" dirty="0" smtClean="0"/>
                        <a:t>】</a:t>
                      </a:r>
                    </a:p>
                    <a:p>
                      <a:r>
                        <a:rPr kumimoji="1" lang="ja-JP" altLang="en-US" sz="1000" dirty="0" smtClean="0"/>
                        <a:t>・</a:t>
                      </a:r>
                      <a:r>
                        <a:rPr kumimoji="1" lang="en-US" altLang="ja-JP" sz="1000" dirty="0" smtClean="0"/>
                        <a:t>2025</a:t>
                      </a:r>
                      <a:r>
                        <a:rPr kumimoji="1" lang="ja-JP" altLang="en-US" sz="1000" dirty="0" smtClean="0"/>
                        <a:t>年に向けたあるべき姿についての認識の共有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0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〇</a:t>
                      </a:r>
                      <a:r>
                        <a:rPr lang="ja-JP" altLang="en-US" sz="1000" dirty="0" smtClean="0">
                          <a:solidFill>
                            <a:srgbClr val="000000"/>
                          </a:solidFill>
                        </a:rPr>
                        <a:t>「地域のあるべき姿（将来の目標）」について</a:t>
                      </a:r>
                      <a:endParaRPr lang="en-US" altLang="ja-JP" sz="1000" dirty="0" smtClean="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smtClean="0">
                          <a:solidFill>
                            <a:srgbClr val="000000"/>
                          </a:solidFill>
                        </a:rPr>
                        <a:t>（病院連絡会の報告含む）</a:t>
                      </a:r>
                      <a:endParaRPr kumimoji="1" lang="en-US" altLang="ja-JP" sz="9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r>
                        <a:rPr kumimoji="1" lang="en-US" altLang="ja-JP" sz="1000" dirty="0" smtClean="0"/>
                        <a:t>【</a:t>
                      </a:r>
                      <a:r>
                        <a:rPr kumimoji="1" lang="ja-JP" altLang="en-US" sz="1000" dirty="0" smtClean="0"/>
                        <a:t>趣旨</a:t>
                      </a:r>
                      <a:r>
                        <a:rPr kumimoji="1" lang="en-US" altLang="ja-JP" sz="1000" dirty="0" smtClean="0"/>
                        <a:t>】</a:t>
                      </a:r>
                    </a:p>
                    <a:p>
                      <a:r>
                        <a:rPr kumimoji="1" lang="ja-JP" altLang="en-US" sz="1000" dirty="0" smtClean="0"/>
                        <a:t>・</a:t>
                      </a:r>
                      <a:r>
                        <a:rPr kumimoji="1" lang="en-US" altLang="ja-JP" sz="1000" dirty="0" smtClean="0"/>
                        <a:t>2025</a:t>
                      </a:r>
                      <a:r>
                        <a:rPr kumimoji="1" lang="ja-JP" altLang="en-US" sz="1000" dirty="0" smtClean="0"/>
                        <a:t>年に向けたあるべき姿についての認識の共有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kumimoji="1" lang="en-US" altLang="ja-JP" sz="10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〇</a:t>
                      </a:r>
                      <a:r>
                        <a:rPr lang="ja-JP" altLang="en-US" sz="1000" dirty="0" smtClean="0">
                          <a:solidFill>
                            <a:srgbClr val="000000"/>
                          </a:solidFill>
                        </a:rPr>
                        <a:t>「地域のあるべき姿（将来の目標）」について</a:t>
                      </a:r>
                      <a:endParaRPr lang="en-US" altLang="ja-JP" sz="1000" dirty="0" smtClean="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smtClean="0">
                          <a:solidFill>
                            <a:srgbClr val="000000"/>
                          </a:solidFill>
                        </a:rPr>
                        <a:t>（懇話会（部会）の報告含む）</a:t>
                      </a:r>
                      <a:endParaRPr kumimoji="1" lang="en-US" altLang="ja-JP" sz="9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endParaRPr kumimoji="1" lang="en-US" altLang="ja-JP" sz="1000" dirty="0" smtClean="0"/>
                    </a:p>
                    <a:p>
                      <a:r>
                        <a:rPr kumimoji="1" lang="en-US" altLang="ja-JP" sz="1000" dirty="0" smtClean="0"/>
                        <a:t>【</a:t>
                      </a:r>
                      <a:r>
                        <a:rPr kumimoji="1" lang="ja-JP" altLang="en-US" sz="1000" dirty="0" smtClean="0"/>
                        <a:t>趣旨</a:t>
                      </a:r>
                      <a:r>
                        <a:rPr kumimoji="1" lang="en-US" altLang="ja-JP" sz="1000" dirty="0" smtClean="0"/>
                        <a:t>】</a:t>
                      </a:r>
                    </a:p>
                    <a:p>
                      <a:r>
                        <a:rPr kumimoji="1" lang="ja-JP" altLang="en-US" sz="1000" dirty="0" smtClean="0"/>
                        <a:t>・</a:t>
                      </a:r>
                      <a:r>
                        <a:rPr kumimoji="1" lang="en-US" altLang="ja-JP" sz="1000" dirty="0" smtClean="0"/>
                        <a:t>2025</a:t>
                      </a:r>
                      <a:r>
                        <a:rPr kumimoji="1" lang="ja-JP" altLang="en-US" sz="1000" dirty="0" smtClean="0"/>
                        <a:t>年に向けたあるべき姿についての認識の共有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489">
                <a:tc vMerge="1">
                  <a:txBody>
                    <a:bodyPr/>
                    <a:lstStyle/>
                    <a:p>
                      <a:pPr algn="ctr"/>
                      <a:endParaRPr kumimoji="1" lang="en-US" altLang="ja-JP" sz="1100" b="0" dirty="0" smtClean="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0" dirty="0" smtClean="0"/>
                        <a:t>病床転換</a:t>
                      </a:r>
                      <a:endParaRPr kumimoji="1" lang="en-US" altLang="ja-JP" sz="900" b="0" dirty="0" smtClean="0"/>
                    </a:p>
                    <a:p>
                      <a:pPr algn="ctr"/>
                      <a:r>
                        <a:rPr kumimoji="1" lang="ja-JP" altLang="en-US" sz="900" b="0" dirty="0" smtClean="0"/>
                        <a:t>補助金</a:t>
                      </a:r>
                      <a:endParaRPr kumimoji="1" lang="en-US" altLang="ja-JP" sz="900" b="0" dirty="0" smtClean="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smtClean="0"/>
                        <a:t>〇病床転換に関する</a:t>
                      </a:r>
                      <a:endParaRPr kumimoji="1" lang="en-US" altLang="ja-JP" sz="1000" dirty="0" smtClean="0"/>
                    </a:p>
                    <a:p>
                      <a:r>
                        <a:rPr kumimoji="1" lang="ja-JP" altLang="en-US" sz="1000" dirty="0" smtClean="0"/>
                        <a:t>　補助金事業の説明</a:t>
                      </a:r>
                      <a:endParaRPr kumimoji="1" lang="en-US" altLang="ja-JP" sz="1000" dirty="0" smtClean="0"/>
                    </a:p>
                    <a:p>
                      <a:r>
                        <a:rPr kumimoji="1" lang="ja-JP" altLang="en-US" sz="1000" dirty="0" smtClean="0"/>
                        <a:t>〇昨年度の実績報告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smtClean="0"/>
                        <a:t>〇病床転換補助金の</a:t>
                      </a:r>
                      <a:endParaRPr kumimoji="1" lang="en-US" altLang="ja-JP" sz="1000" dirty="0" smtClean="0"/>
                    </a:p>
                    <a:p>
                      <a:r>
                        <a:rPr kumimoji="1" lang="ja-JP" altLang="en-US" sz="1000" dirty="0" smtClean="0"/>
                        <a:t>　説明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r"/>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r>
              <a:tr h="490656">
                <a:tc vMerge="1">
                  <a:txBody>
                    <a:bodyPr/>
                    <a:lstStyle/>
                    <a:p>
                      <a:pPr algn="ctr"/>
                      <a:endParaRPr kumimoji="1" lang="en-US" altLang="ja-JP" sz="1100" b="0" dirty="0" smtClean="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b="0" dirty="0" smtClean="0"/>
                        <a:t>基金</a:t>
                      </a:r>
                      <a:endParaRPr kumimoji="1" lang="en-US" altLang="ja-JP" sz="800" b="0" dirty="0" smtClean="0"/>
                    </a:p>
                    <a:p>
                      <a:pPr algn="ctr"/>
                      <a:r>
                        <a:rPr kumimoji="1" lang="ja-JP" altLang="en-US" sz="800" b="0" dirty="0" smtClean="0"/>
                        <a:t>ＰＤＣＡ</a:t>
                      </a:r>
                      <a:endParaRPr kumimoji="1" lang="en-US" altLang="ja-JP" sz="800" b="0" dirty="0" smtClean="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smtClean="0"/>
                        <a:t>〇地域医療介護総合確保基金の意見聴収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endParaRPr kumimoji="1" lang="ja-JP" altLang="en-US" sz="1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l"/>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r>
              <a:tr h="576064">
                <a:tc gridSpan="2">
                  <a:txBody>
                    <a:bodyPr/>
                    <a:lstStyle/>
                    <a:p>
                      <a:pPr algn="ctr"/>
                      <a:r>
                        <a:rPr kumimoji="1" lang="ja-JP" altLang="en-US" sz="800" b="0" dirty="0" smtClean="0"/>
                        <a:t>医療計画</a:t>
                      </a:r>
                      <a:endParaRPr kumimoji="1" lang="en-US" altLang="ja-JP" sz="800" b="0" dirty="0" smtClean="0"/>
                    </a:p>
                    <a:p>
                      <a:pPr algn="ctr"/>
                      <a:r>
                        <a:rPr kumimoji="1" lang="ja-JP" altLang="en-US" sz="800" b="0" dirty="0" smtClean="0"/>
                        <a:t>ＰＤＣＡ</a:t>
                      </a:r>
                      <a:endParaRPr kumimoji="1" lang="en-US" altLang="ja-JP" sz="800" b="0" dirty="0" smtClean="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en-US" altLang="ja-JP" sz="1100" b="0" dirty="0" smtClean="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endParaRPr kumimoji="1" lang="ja-JP" altLang="en-US" sz="1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〇医療計画における圏域での取組の進捗管理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〇医療計画における圏域での取組の進捗管理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スライド番号プレースホルダー 2"/>
          <p:cNvSpPr>
            <a:spLocks noGrp="1"/>
          </p:cNvSpPr>
          <p:nvPr>
            <p:ph type="sldNum" sz="quarter" idx="12"/>
          </p:nvPr>
        </p:nvSpPr>
        <p:spPr>
          <a:xfrm>
            <a:off x="6876256" y="6492875"/>
            <a:ext cx="2133600" cy="365125"/>
          </a:xfrm>
        </p:spPr>
        <p:txBody>
          <a:bodyPr/>
          <a:lstStyle/>
          <a:p>
            <a:fld id="{A9848611-8FAA-4BFC-BAAD-33CAF1A3E273}" type="slidenum">
              <a:rPr kumimoji="1" lang="ja-JP" altLang="en-US" sz="1800" smtClean="0">
                <a:solidFill>
                  <a:schemeClr val="tx1"/>
                </a:solidFill>
              </a:rPr>
              <a:t>19</a:t>
            </a:fld>
            <a:endParaRPr kumimoji="1" lang="ja-JP" altLang="en-US" sz="1800" dirty="0">
              <a:solidFill>
                <a:schemeClr val="tx1"/>
              </a:solidFill>
            </a:endParaRPr>
          </a:p>
        </p:txBody>
      </p:sp>
      <p:sp>
        <p:nvSpPr>
          <p:cNvPr id="7" name="Oval 64">
            <a:hlinkClick r:id="rId2"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9" name="タイトル 1">
            <a:extLst>
              <a:ext uri="{FF2B5EF4-FFF2-40B4-BE49-F238E27FC236}">
                <a16:creationId xmlns:a16="http://schemas.microsoft.com/office/drawing/2014/main" xmlns="" id="{DFEF89A9-DBB8-496F-B267-B3B7E5718C12}"/>
              </a:ext>
            </a:extLst>
          </p:cNvPr>
          <p:cNvSpPr txBox="1">
            <a:spLocks/>
          </p:cNvSpPr>
          <p:nvPr/>
        </p:nvSpPr>
        <p:spPr>
          <a:xfrm>
            <a:off x="179512" y="4462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dirty="0" smtClean="0">
                <a:solidFill>
                  <a:schemeClr val="bg1"/>
                </a:solidFill>
                <a:latin typeface="HGP創英角ｺﾞｼｯｸUB" panose="020B0900000000000000" pitchFamily="50" charset="-128"/>
                <a:ea typeface="HGP創英角ｺﾞｼｯｸUB" panose="020B0900000000000000" pitchFamily="50" charset="-128"/>
              </a:rPr>
              <a:t>2</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協議の進め方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会議の議題</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2" name="角丸四角形 1"/>
          <p:cNvSpPr/>
          <p:nvPr/>
        </p:nvSpPr>
        <p:spPr>
          <a:xfrm>
            <a:off x="4367014" y="2492896"/>
            <a:ext cx="1512168" cy="158417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ja-JP" altLang="en-US" sz="900" dirty="0" smtClean="0"/>
              <a:t>①</a:t>
            </a:r>
            <a:r>
              <a:rPr lang="en-US" altLang="ja-JP" sz="900" dirty="0"/>
              <a:t>2025</a:t>
            </a:r>
            <a:r>
              <a:rPr lang="ja-JP" altLang="en-US" sz="900" dirty="0"/>
              <a:t>年に各二次医療圏で目標とする指標</a:t>
            </a:r>
            <a:r>
              <a:rPr lang="ja-JP" altLang="en-US" sz="800" dirty="0"/>
              <a:t>（案</a:t>
            </a:r>
            <a:r>
              <a:rPr lang="ja-JP" altLang="en-US" sz="800" dirty="0" smtClean="0"/>
              <a:t>）</a:t>
            </a:r>
            <a:endParaRPr lang="en-US" altLang="ja-JP" sz="800" dirty="0" smtClean="0"/>
          </a:p>
          <a:p>
            <a:endParaRPr lang="en-US" altLang="ja-JP" sz="900" dirty="0" smtClean="0"/>
          </a:p>
          <a:p>
            <a:r>
              <a:rPr lang="en-US" altLang="ja-JP" sz="900" dirty="0" smtClean="0"/>
              <a:t>【</a:t>
            </a:r>
            <a:r>
              <a:rPr lang="ja-JP" altLang="en-US" sz="900" dirty="0"/>
              <a:t>病院</a:t>
            </a:r>
            <a:r>
              <a:rPr lang="ja-JP" altLang="en-US" sz="900" dirty="0" smtClean="0"/>
              <a:t>プラン</a:t>
            </a:r>
            <a:r>
              <a:rPr lang="ja-JP" altLang="en-US" sz="900" dirty="0"/>
              <a:t>等の内容</a:t>
            </a:r>
            <a:r>
              <a:rPr lang="en-US" altLang="ja-JP" sz="900" dirty="0" smtClean="0"/>
              <a:t>】</a:t>
            </a:r>
            <a:endParaRPr lang="ja-JP" altLang="en-US" sz="900" dirty="0"/>
          </a:p>
          <a:p>
            <a:r>
              <a:rPr lang="ja-JP" altLang="en-US" sz="900" dirty="0" smtClean="0"/>
              <a:t>②</a:t>
            </a:r>
            <a:r>
              <a:rPr lang="en-US" altLang="ja-JP" sz="900" dirty="0"/>
              <a:t>2025</a:t>
            </a:r>
            <a:r>
              <a:rPr lang="ja-JP" altLang="en-US" sz="900" dirty="0"/>
              <a:t>年に各病院</a:t>
            </a:r>
            <a:r>
              <a:rPr lang="ja-JP" altLang="en-US" sz="900" dirty="0" smtClean="0"/>
              <a:t>が検討</a:t>
            </a:r>
            <a:r>
              <a:rPr lang="ja-JP" altLang="en-US" sz="900" dirty="0"/>
              <a:t>している医療機能</a:t>
            </a:r>
          </a:p>
          <a:p>
            <a:r>
              <a:rPr lang="ja-JP" altLang="en-US" sz="900" dirty="0" smtClean="0"/>
              <a:t>③</a:t>
            </a:r>
            <a:r>
              <a:rPr lang="en-US" altLang="ja-JP" sz="900" dirty="0"/>
              <a:t>2025</a:t>
            </a:r>
            <a:r>
              <a:rPr lang="ja-JP" altLang="en-US" sz="900" dirty="0"/>
              <a:t>年に各病院が検討している病床機能　</a:t>
            </a:r>
          </a:p>
          <a:p>
            <a:r>
              <a:rPr lang="ja-JP" altLang="en-US" sz="900" dirty="0" smtClean="0"/>
              <a:t>④</a:t>
            </a:r>
            <a:r>
              <a:rPr lang="ja-JP" altLang="en-US" sz="900" dirty="0"/>
              <a:t>非稼働病床への対応に</a:t>
            </a:r>
            <a:r>
              <a:rPr lang="ja-JP" altLang="en-US" sz="900" dirty="0" smtClean="0"/>
              <a:t>ついて</a:t>
            </a:r>
            <a:endParaRPr lang="en-US" altLang="ja-JP" sz="900" dirty="0"/>
          </a:p>
        </p:txBody>
      </p:sp>
      <p:sp>
        <p:nvSpPr>
          <p:cNvPr id="8" name="角丸四角形 7"/>
          <p:cNvSpPr/>
          <p:nvPr/>
        </p:nvSpPr>
        <p:spPr>
          <a:xfrm>
            <a:off x="5940152" y="2492896"/>
            <a:ext cx="1512168" cy="158417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ja-JP" altLang="en-US" sz="900" dirty="0" smtClean="0"/>
              <a:t>①</a:t>
            </a:r>
            <a:r>
              <a:rPr lang="en-US" altLang="ja-JP" sz="900" dirty="0"/>
              <a:t>2025</a:t>
            </a:r>
            <a:r>
              <a:rPr lang="ja-JP" altLang="en-US" sz="900" dirty="0"/>
              <a:t>年に各二次医療圏で目標とする指標</a:t>
            </a:r>
            <a:r>
              <a:rPr lang="ja-JP" altLang="en-US" sz="800" dirty="0"/>
              <a:t>（案）</a:t>
            </a:r>
          </a:p>
          <a:p>
            <a:endParaRPr lang="en-US" altLang="ja-JP" sz="900" dirty="0" smtClean="0"/>
          </a:p>
          <a:p>
            <a:r>
              <a:rPr lang="en-US" altLang="ja-JP" sz="900" dirty="0" smtClean="0"/>
              <a:t>【</a:t>
            </a:r>
            <a:r>
              <a:rPr lang="ja-JP" altLang="en-US" sz="900" dirty="0"/>
              <a:t>病院</a:t>
            </a:r>
            <a:r>
              <a:rPr lang="ja-JP" altLang="en-US" sz="900" dirty="0" smtClean="0"/>
              <a:t>プラン</a:t>
            </a:r>
            <a:r>
              <a:rPr lang="ja-JP" altLang="en-US" sz="900" dirty="0"/>
              <a:t>等の内容</a:t>
            </a:r>
            <a:r>
              <a:rPr lang="en-US" altLang="ja-JP" sz="900" dirty="0"/>
              <a:t>】</a:t>
            </a:r>
            <a:endParaRPr lang="ja-JP" altLang="en-US" sz="900" dirty="0"/>
          </a:p>
          <a:p>
            <a:r>
              <a:rPr lang="ja-JP" altLang="en-US" sz="900" dirty="0" smtClean="0"/>
              <a:t>②</a:t>
            </a:r>
            <a:r>
              <a:rPr lang="en-US" altLang="ja-JP" sz="900" dirty="0"/>
              <a:t>2025</a:t>
            </a:r>
            <a:r>
              <a:rPr lang="ja-JP" altLang="en-US" sz="900" dirty="0"/>
              <a:t>年に各病院が検討している医療機能</a:t>
            </a:r>
          </a:p>
          <a:p>
            <a:r>
              <a:rPr lang="ja-JP" altLang="en-US" sz="900" dirty="0"/>
              <a:t>③</a:t>
            </a:r>
            <a:r>
              <a:rPr lang="en-US" altLang="ja-JP" sz="900" dirty="0"/>
              <a:t>2025</a:t>
            </a:r>
            <a:r>
              <a:rPr lang="ja-JP" altLang="en-US" sz="900" dirty="0"/>
              <a:t>年に各病院が検討している病床機能　</a:t>
            </a:r>
          </a:p>
          <a:p>
            <a:r>
              <a:rPr lang="ja-JP" altLang="en-US" sz="900" dirty="0"/>
              <a:t>④非稼働病床への対応に</a:t>
            </a:r>
            <a:r>
              <a:rPr lang="ja-JP" altLang="en-US" sz="900" dirty="0" smtClean="0"/>
              <a:t>ついて</a:t>
            </a:r>
            <a:endParaRPr lang="en-US" altLang="ja-JP" sz="900" dirty="0"/>
          </a:p>
        </p:txBody>
      </p:sp>
      <p:sp>
        <p:nvSpPr>
          <p:cNvPr id="10" name="角丸四角形 9"/>
          <p:cNvSpPr/>
          <p:nvPr/>
        </p:nvSpPr>
        <p:spPr>
          <a:xfrm>
            <a:off x="7524328" y="2492896"/>
            <a:ext cx="1512168" cy="158417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ja-JP" altLang="en-US" sz="900" dirty="0" smtClean="0"/>
              <a:t>①</a:t>
            </a:r>
            <a:r>
              <a:rPr lang="en-US" altLang="ja-JP" sz="900" dirty="0"/>
              <a:t>2025</a:t>
            </a:r>
            <a:r>
              <a:rPr lang="ja-JP" altLang="en-US" sz="900" dirty="0"/>
              <a:t>年に各二次医療圏で目標とする指標</a:t>
            </a:r>
            <a:r>
              <a:rPr lang="ja-JP" altLang="en-US" sz="800" dirty="0"/>
              <a:t>（案）</a:t>
            </a:r>
          </a:p>
          <a:p>
            <a:endParaRPr lang="en-US" altLang="ja-JP" sz="900" dirty="0" smtClean="0"/>
          </a:p>
          <a:p>
            <a:r>
              <a:rPr lang="en-US" altLang="ja-JP" sz="900" dirty="0" smtClean="0"/>
              <a:t>【</a:t>
            </a:r>
            <a:r>
              <a:rPr lang="ja-JP" altLang="en-US" sz="900"/>
              <a:t>病院</a:t>
            </a:r>
            <a:r>
              <a:rPr lang="ja-JP" altLang="en-US" sz="900" smtClean="0"/>
              <a:t>プラン</a:t>
            </a:r>
            <a:r>
              <a:rPr lang="ja-JP" altLang="en-US" sz="900" dirty="0"/>
              <a:t>等の内容</a:t>
            </a:r>
            <a:r>
              <a:rPr lang="en-US" altLang="ja-JP" sz="900" dirty="0"/>
              <a:t>】</a:t>
            </a:r>
            <a:endParaRPr lang="ja-JP" altLang="en-US" sz="900" dirty="0"/>
          </a:p>
          <a:p>
            <a:r>
              <a:rPr lang="ja-JP" altLang="en-US" sz="900" dirty="0" smtClean="0"/>
              <a:t>②</a:t>
            </a:r>
            <a:r>
              <a:rPr lang="en-US" altLang="ja-JP" sz="900" dirty="0"/>
              <a:t>2025</a:t>
            </a:r>
            <a:r>
              <a:rPr lang="ja-JP" altLang="en-US" sz="900" dirty="0"/>
              <a:t>年に各病院が検討している医療機能</a:t>
            </a:r>
          </a:p>
          <a:p>
            <a:r>
              <a:rPr lang="ja-JP" altLang="en-US" sz="900" dirty="0"/>
              <a:t>③</a:t>
            </a:r>
            <a:r>
              <a:rPr lang="en-US" altLang="ja-JP" sz="900" dirty="0"/>
              <a:t>2025</a:t>
            </a:r>
            <a:r>
              <a:rPr lang="ja-JP" altLang="en-US" sz="900" dirty="0"/>
              <a:t>年に各病院が検討している病床機能　</a:t>
            </a:r>
          </a:p>
          <a:p>
            <a:r>
              <a:rPr lang="ja-JP" altLang="en-US" sz="900" dirty="0"/>
              <a:t>④非稼働病床への対応に</a:t>
            </a:r>
            <a:r>
              <a:rPr lang="ja-JP" altLang="en-US" sz="900" dirty="0" smtClean="0"/>
              <a:t>ついて</a:t>
            </a:r>
            <a:endParaRPr lang="en-US" altLang="ja-JP" sz="900" dirty="0"/>
          </a:p>
        </p:txBody>
      </p:sp>
    </p:spTree>
    <p:extLst>
      <p:ext uri="{BB962C8B-B14F-4D97-AF65-F5344CB8AC3E}">
        <p14:creationId xmlns:p14="http://schemas.microsoft.com/office/powerpoint/2010/main" val="3874131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タイトル 1"/>
          <p:cNvSpPr txBox="1">
            <a:spLocks/>
          </p:cNvSpPr>
          <p:nvPr/>
        </p:nvSpPr>
        <p:spPr>
          <a:xfrm>
            <a:off x="0" y="-27384"/>
            <a:ext cx="9144000" cy="936104"/>
          </a:xfrm>
          <a:prstGeom prst="rect">
            <a:avLst/>
          </a:prstGeom>
          <a:solidFill>
            <a:schemeClr val="accent1">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b="1" dirty="0">
                <a:solidFill>
                  <a:schemeClr val="accent1">
                    <a:lumMod val="75000"/>
                  </a:schemeClr>
                </a:solidFill>
                <a:latin typeface="Microsoft YaHei UI" panose="020B0503020204020204" pitchFamily="34" charset="-122"/>
                <a:ea typeface="Microsoft YaHei UI" panose="020B0503020204020204" pitchFamily="34" charset="-122"/>
              </a:rPr>
              <a:t>　</a:t>
            </a:r>
            <a:r>
              <a:rPr lang="en-US" altLang="ja-JP" b="1" dirty="0">
                <a:solidFill>
                  <a:schemeClr val="accent1">
                    <a:lumMod val="75000"/>
                  </a:schemeClr>
                </a:solidFill>
                <a:latin typeface="Microsoft YaHei UI" panose="020B0503020204020204" pitchFamily="34" charset="-122"/>
                <a:ea typeface="Microsoft YaHei UI" panose="020B0503020204020204" pitchFamily="34" charset="-122"/>
              </a:rPr>
              <a:t>Contents</a:t>
            </a:r>
            <a:endParaRPr lang="ja-JP" altLang="en-US" b="1" dirty="0">
              <a:solidFill>
                <a:schemeClr val="accent1">
                  <a:lumMod val="75000"/>
                </a:schemeClr>
              </a:solidFill>
              <a:latin typeface="Microsoft YaHei UI" panose="020B0503020204020204" pitchFamily="34" charset="-122"/>
              <a:ea typeface="Microsoft YaHei UI" panose="020B0503020204020204" pitchFamily="34" charset="-122"/>
            </a:endParaRPr>
          </a:p>
        </p:txBody>
      </p:sp>
      <p:sp>
        <p:nvSpPr>
          <p:cNvPr id="7" name="Oval 64">
            <a:hlinkClick r:id="rId2" action="ppaction://hlinksldjump"/>
          </p:cNvPr>
          <p:cNvSpPr>
            <a:spLocks/>
          </p:cNvSpPr>
          <p:nvPr/>
        </p:nvSpPr>
        <p:spPr>
          <a:xfrm>
            <a:off x="755576" y="1526850"/>
            <a:ext cx="332137" cy="317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37" name="Rectangle 102"/>
          <p:cNvSpPr/>
          <p:nvPr/>
        </p:nvSpPr>
        <p:spPr>
          <a:xfrm>
            <a:off x="980618" y="3948944"/>
            <a:ext cx="3601095" cy="240065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（１</a:t>
            </a:r>
            <a:r>
              <a:rPr lang="ja-JP" altLang="en-US" sz="2000" dirty="0" smtClean="0">
                <a:solidFill>
                  <a:schemeClr val="tx2"/>
                </a:solidFill>
                <a:latin typeface="HGPｺﾞｼｯｸE" panose="020B0900000000000000" pitchFamily="50" charset="-128"/>
                <a:ea typeface="HGPｺﾞｼｯｸE" panose="020B0900000000000000" pitchFamily="50" charset="-128"/>
              </a:rPr>
              <a:t>）病院連絡会等の設置</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（２</a:t>
            </a:r>
            <a:r>
              <a:rPr lang="ja-JP" altLang="en-US" sz="2000" dirty="0" smtClean="0">
                <a:solidFill>
                  <a:schemeClr val="tx2"/>
                </a:solidFill>
                <a:latin typeface="HGPｺﾞｼｯｸE" panose="020B0900000000000000" pitchFamily="50" charset="-128"/>
                <a:ea typeface="HGPｺﾞｼｯｸE" panose="020B0900000000000000" pitchFamily="50" charset="-128"/>
              </a:rPr>
              <a:t>）会議の概要</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smtClean="0">
                <a:solidFill>
                  <a:schemeClr val="tx2"/>
                </a:solidFill>
                <a:latin typeface="HGPｺﾞｼｯｸE" panose="020B0900000000000000" pitchFamily="50" charset="-128"/>
                <a:ea typeface="HGPｺﾞｼｯｸE" panose="020B0900000000000000" pitchFamily="50" charset="-128"/>
              </a:rPr>
              <a:t>（３）</a:t>
            </a:r>
            <a:r>
              <a:rPr lang="ja-JP" altLang="en-US" sz="2000" dirty="0">
                <a:solidFill>
                  <a:schemeClr val="tx2"/>
                </a:solidFill>
                <a:latin typeface="HGPｺﾞｼｯｸE" panose="020B0900000000000000" pitchFamily="50" charset="-128"/>
                <a:ea typeface="HGPｺﾞｼｯｸE" panose="020B0900000000000000" pitchFamily="50" charset="-128"/>
              </a:rPr>
              <a:t>会議</a:t>
            </a:r>
            <a:r>
              <a:rPr lang="ja-JP" altLang="en-US" sz="2000" dirty="0" smtClean="0">
                <a:solidFill>
                  <a:schemeClr val="tx2"/>
                </a:solidFill>
                <a:latin typeface="HGPｺﾞｼｯｸE" panose="020B0900000000000000" pitchFamily="50" charset="-128"/>
                <a:ea typeface="HGPｺﾞｼｯｸE" panose="020B0900000000000000" pitchFamily="50" charset="-128"/>
              </a:rPr>
              <a:t>の</a:t>
            </a:r>
            <a:r>
              <a:rPr lang="ja-JP" altLang="en-US" sz="2000" dirty="0">
                <a:solidFill>
                  <a:schemeClr val="tx2"/>
                </a:solidFill>
                <a:latin typeface="HGPｺﾞｼｯｸE" panose="020B0900000000000000" pitchFamily="50" charset="-128"/>
                <a:ea typeface="HGPｺﾞｼｯｸE" panose="020B0900000000000000" pitchFamily="50" charset="-128"/>
              </a:rPr>
              <a:t>議題</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smtClean="0">
                <a:solidFill>
                  <a:schemeClr val="tx2"/>
                </a:solidFill>
                <a:latin typeface="HGPｺﾞｼｯｸE" panose="020B0900000000000000" pitchFamily="50" charset="-128"/>
                <a:ea typeface="HGPｺﾞｼｯｸE" panose="020B0900000000000000" pitchFamily="50" charset="-128"/>
              </a:rPr>
              <a:t>（４）</a:t>
            </a:r>
            <a:r>
              <a:rPr lang="en-US" altLang="ja-JP" sz="2000" dirty="0" smtClean="0">
                <a:solidFill>
                  <a:schemeClr val="tx2"/>
                </a:solidFill>
                <a:latin typeface="HGPｺﾞｼｯｸE" panose="020B0900000000000000" pitchFamily="50" charset="-128"/>
                <a:ea typeface="HGPｺﾞｼｯｸE" panose="020B0900000000000000" pitchFamily="50" charset="-128"/>
              </a:rPr>
              <a:t>2018</a:t>
            </a:r>
            <a:r>
              <a:rPr lang="ja-JP" altLang="en-US" sz="2000" dirty="0" smtClean="0">
                <a:solidFill>
                  <a:schemeClr val="tx2"/>
                </a:solidFill>
                <a:latin typeface="HGPｺﾞｼｯｸE" panose="020B0900000000000000" pitchFamily="50" charset="-128"/>
                <a:ea typeface="HGPｺﾞｼｯｸE" panose="020B0900000000000000" pitchFamily="50" charset="-128"/>
              </a:rPr>
              <a:t>年度スケジュール（案）</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smtClean="0">
                <a:solidFill>
                  <a:schemeClr val="tx2"/>
                </a:solidFill>
                <a:latin typeface="HGPｺﾞｼｯｸE" panose="020B0900000000000000" pitchFamily="50" charset="-128"/>
                <a:ea typeface="HGPｺﾞｼｯｸE" panose="020B0900000000000000" pitchFamily="50" charset="-128"/>
              </a:rPr>
              <a:t>（５）会議等で取り扱う事項</a:t>
            </a:r>
            <a:endParaRPr lang="en-US" altLang="ja-JP" sz="2000" dirty="0">
              <a:solidFill>
                <a:schemeClr val="tx2"/>
              </a:solidFill>
              <a:latin typeface="HGPｺﾞｼｯｸE" panose="020B0900000000000000" pitchFamily="50" charset="-128"/>
              <a:ea typeface="HGPｺﾞｼｯｸE" panose="020B0900000000000000" pitchFamily="50" charset="-128"/>
            </a:endParaRPr>
          </a:p>
        </p:txBody>
      </p:sp>
      <p:sp>
        <p:nvSpPr>
          <p:cNvPr id="74" name="Oval 64">
            <a:hlinkClick r:id="rId2" action="ppaction://hlinksldjump"/>
          </p:cNvPr>
          <p:cNvSpPr>
            <a:spLocks/>
          </p:cNvSpPr>
          <p:nvPr/>
        </p:nvSpPr>
        <p:spPr>
          <a:xfrm>
            <a:off x="649176" y="3688088"/>
            <a:ext cx="332137" cy="317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75" name="Oval 64">
            <a:hlinkClick r:id="rId2" action="ppaction://hlinksldjump"/>
          </p:cNvPr>
          <p:cNvSpPr>
            <a:spLocks/>
          </p:cNvSpPr>
          <p:nvPr/>
        </p:nvSpPr>
        <p:spPr>
          <a:xfrm>
            <a:off x="4788024" y="1526850"/>
            <a:ext cx="332137" cy="317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62" name="テキスト ボックス 61"/>
          <p:cNvSpPr txBox="1"/>
          <p:nvPr/>
        </p:nvSpPr>
        <p:spPr>
          <a:xfrm>
            <a:off x="748515" y="1494799"/>
            <a:ext cx="3068550" cy="400110"/>
          </a:xfrm>
          <a:prstGeom prst="rect">
            <a:avLst/>
          </a:prstGeom>
          <a:noFill/>
        </p:spPr>
        <p:txBody>
          <a:bodyPr wrap="square" rtlCol="0">
            <a:spAutoFit/>
          </a:bodyPr>
          <a:lstStyle/>
          <a:p>
            <a:r>
              <a:rPr kumimoji="1" lang="ja-JP" altLang="en-US" sz="2000" dirty="0" smtClean="0">
                <a:solidFill>
                  <a:schemeClr val="bg1"/>
                </a:solidFill>
                <a:latin typeface="HGPｺﾞｼｯｸE" panose="020B0900000000000000" pitchFamily="50" charset="-128"/>
                <a:ea typeface="HGPｺﾞｼｯｸE" panose="020B0900000000000000" pitchFamily="50" charset="-128"/>
              </a:rPr>
              <a:t>１　</a:t>
            </a:r>
            <a:r>
              <a:rPr lang="ja-JP" altLang="en-US" sz="2000" dirty="0" smtClean="0">
                <a:latin typeface="HGPｺﾞｼｯｸE" panose="020B0900000000000000" pitchFamily="50" charset="-128"/>
                <a:ea typeface="HGPｺﾞｼｯｸE" panose="020B0900000000000000" pitchFamily="50" charset="-128"/>
              </a:rPr>
              <a:t>構想の推進</a:t>
            </a:r>
            <a:endParaRPr kumimoji="1" lang="ja-JP" altLang="en-US" sz="2000" dirty="0">
              <a:latin typeface="HGPｺﾞｼｯｸE" panose="020B0900000000000000" pitchFamily="50" charset="-128"/>
              <a:ea typeface="HGPｺﾞｼｯｸE" panose="020B0900000000000000" pitchFamily="50" charset="-128"/>
            </a:endParaRPr>
          </a:p>
        </p:txBody>
      </p:sp>
      <p:sp>
        <p:nvSpPr>
          <p:cNvPr id="73" name="テキスト ボックス 72"/>
          <p:cNvSpPr txBox="1"/>
          <p:nvPr/>
        </p:nvSpPr>
        <p:spPr>
          <a:xfrm>
            <a:off x="649176" y="3647020"/>
            <a:ext cx="4004545" cy="400110"/>
          </a:xfrm>
          <a:prstGeom prst="rect">
            <a:avLst/>
          </a:prstGeom>
          <a:noFill/>
        </p:spPr>
        <p:txBody>
          <a:bodyPr wrap="square" rtlCol="0">
            <a:spAutoFit/>
          </a:bodyPr>
          <a:lstStyle/>
          <a:p>
            <a:r>
              <a:rPr kumimoji="1" lang="ja-JP" altLang="en-US" sz="2000" dirty="0">
                <a:solidFill>
                  <a:schemeClr val="bg1"/>
                </a:solidFill>
                <a:latin typeface="HGPｺﾞｼｯｸE" panose="020B0900000000000000" pitchFamily="50" charset="-128"/>
                <a:ea typeface="HGPｺﾞｼｯｸE" panose="020B0900000000000000" pitchFamily="50" charset="-128"/>
              </a:rPr>
              <a:t>２　</a:t>
            </a:r>
            <a:r>
              <a:rPr lang="ja-JP" altLang="en-US" sz="2000" dirty="0" smtClean="0">
                <a:latin typeface="HGPｺﾞｼｯｸE" panose="020B0900000000000000" pitchFamily="50" charset="-128"/>
                <a:ea typeface="HGPｺﾞｼｯｸE" panose="020B0900000000000000" pitchFamily="50" charset="-128"/>
              </a:rPr>
              <a:t>協議の進め方</a:t>
            </a:r>
            <a:endParaRPr kumimoji="1" lang="ja-JP" altLang="en-US" sz="2000" dirty="0">
              <a:latin typeface="HGPｺﾞｼｯｸE" panose="020B0900000000000000" pitchFamily="50" charset="-128"/>
              <a:ea typeface="HGPｺﾞｼｯｸE" panose="020B0900000000000000" pitchFamily="50" charset="-128"/>
            </a:endParaRPr>
          </a:p>
        </p:txBody>
      </p:sp>
      <p:sp>
        <p:nvSpPr>
          <p:cNvPr id="76" name="テキスト ボックス 75"/>
          <p:cNvSpPr txBox="1"/>
          <p:nvPr/>
        </p:nvSpPr>
        <p:spPr>
          <a:xfrm>
            <a:off x="4788024" y="1483135"/>
            <a:ext cx="3816424" cy="400110"/>
          </a:xfrm>
          <a:prstGeom prst="rect">
            <a:avLst/>
          </a:prstGeom>
          <a:noFill/>
        </p:spPr>
        <p:txBody>
          <a:bodyPr wrap="square" rtlCol="0">
            <a:spAutoFit/>
          </a:bodyPr>
          <a:lstStyle/>
          <a:p>
            <a:r>
              <a:rPr lang="ja-JP" altLang="en-US" sz="2000" dirty="0">
                <a:solidFill>
                  <a:schemeClr val="bg1"/>
                </a:solidFill>
                <a:latin typeface="HGPｺﾞｼｯｸE" panose="020B0900000000000000" pitchFamily="50" charset="-128"/>
                <a:ea typeface="HGPｺﾞｼｯｸE" panose="020B0900000000000000" pitchFamily="50" charset="-128"/>
              </a:rPr>
              <a:t>３</a:t>
            </a:r>
            <a:r>
              <a:rPr kumimoji="1" lang="ja-JP" altLang="en-US" sz="2000" dirty="0">
                <a:solidFill>
                  <a:schemeClr val="bg1"/>
                </a:solidFill>
                <a:latin typeface="HGPｺﾞｼｯｸE" panose="020B0900000000000000" pitchFamily="50" charset="-128"/>
                <a:ea typeface="HGPｺﾞｼｯｸE" panose="020B0900000000000000" pitchFamily="50" charset="-128"/>
              </a:rPr>
              <a:t>　</a:t>
            </a:r>
            <a:r>
              <a:rPr lang="en-US" altLang="ja-JP" sz="2000" dirty="0" smtClean="0">
                <a:latin typeface="HGPｺﾞｼｯｸE" panose="020B0900000000000000" pitchFamily="50" charset="-128"/>
                <a:ea typeface="HGPｺﾞｼｯｸE" panose="020B0900000000000000" pitchFamily="50" charset="-128"/>
              </a:rPr>
              <a:t>【</a:t>
            </a:r>
            <a:r>
              <a:rPr lang="ja-JP" altLang="en-US" sz="2000" dirty="0" smtClean="0">
                <a:latin typeface="HGPｺﾞｼｯｸE" panose="020B0900000000000000" pitchFamily="50" charset="-128"/>
                <a:ea typeface="HGPｺﾞｼｯｸE" panose="020B0900000000000000" pitchFamily="50" charset="-128"/>
              </a:rPr>
              <a:t>参考</a:t>
            </a:r>
            <a:r>
              <a:rPr lang="en-US" altLang="ja-JP" sz="2000" dirty="0" smtClean="0">
                <a:latin typeface="HGPｺﾞｼｯｸE" panose="020B0900000000000000" pitchFamily="50" charset="-128"/>
                <a:ea typeface="HGPｺﾞｼｯｸE" panose="020B0900000000000000" pitchFamily="50" charset="-128"/>
              </a:rPr>
              <a:t>】</a:t>
            </a:r>
            <a:r>
              <a:rPr lang="ja-JP" altLang="en-US" sz="2000" dirty="0" smtClean="0">
                <a:latin typeface="HGPｺﾞｼｯｸE" panose="020B0900000000000000" pitchFamily="50" charset="-128"/>
                <a:ea typeface="HGPｺﾞｼｯｸE" panose="020B0900000000000000" pitchFamily="50" charset="-128"/>
              </a:rPr>
              <a:t>会議資料</a:t>
            </a:r>
            <a:endParaRPr kumimoji="1" lang="ja-JP" altLang="en-US" sz="2000" dirty="0">
              <a:latin typeface="HGPｺﾞｼｯｸE" panose="020B0900000000000000" pitchFamily="50" charset="-128"/>
              <a:ea typeface="HGPｺﾞｼｯｸE" panose="020B0900000000000000" pitchFamily="50" charset="-128"/>
            </a:endParaRPr>
          </a:p>
        </p:txBody>
      </p:sp>
      <p:sp>
        <p:nvSpPr>
          <p:cNvPr id="57" name="Rectangle 102"/>
          <p:cNvSpPr/>
          <p:nvPr/>
        </p:nvSpPr>
        <p:spPr>
          <a:xfrm>
            <a:off x="5119169" y="1889810"/>
            <a:ext cx="3557287" cy="101566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（１</a:t>
            </a:r>
            <a:r>
              <a:rPr lang="ja-JP" altLang="en-US" sz="2000" dirty="0" smtClean="0">
                <a:solidFill>
                  <a:schemeClr val="tx2"/>
                </a:solidFill>
                <a:latin typeface="HGPｺﾞｼｯｸE" panose="020B0900000000000000" pitchFamily="50" charset="-128"/>
                <a:ea typeface="HGPｺﾞｼｯｸE" panose="020B0900000000000000" pitchFamily="50" charset="-128"/>
              </a:rPr>
              <a:t>）協議にかかる資料の概要</a:t>
            </a:r>
            <a:endParaRPr lang="ja-JP" altLang="en-US"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（２</a:t>
            </a:r>
            <a:r>
              <a:rPr lang="ja-JP" altLang="en-US" sz="2000" dirty="0" smtClean="0">
                <a:solidFill>
                  <a:schemeClr val="tx2"/>
                </a:solidFill>
                <a:latin typeface="HGPｺﾞｼｯｸE" panose="020B0900000000000000" pitchFamily="50" charset="-128"/>
                <a:ea typeface="HGPｺﾞｼｯｸE" panose="020B0900000000000000" pitchFamily="50" charset="-128"/>
              </a:rPr>
              <a:t>）各会議にて使用する資料</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p:txBody>
      </p:sp>
      <p:sp>
        <p:nvSpPr>
          <p:cNvPr id="12" name="Rectangle 102"/>
          <p:cNvSpPr/>
          <p:nvPr/>
        </p:nvSpPr>
        <p:spPr>
          <a:xfrm>
            <a:off x="980146" y="1905834"/>
            <a:ext cx="3591854" cy="101566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（１</a:t>
            </a:r>
            <a:r>
              <a:rPr lang="ja-JP" altLang="en-US" sz="2000" dirty="0" smtClean="0">
                <a:solidFill>
                  <a:schemeClr val="tx2"/>
                </a:solidFill>
                <a:latin typeface="HGPｺﾞｼｯｸE" panose="020B0900000000000000" pitchFamily="50" charset="-128"/>
                <a:ea typeface="HGPｺﾞｼｯｸE" panose="020B0900000000000000" pitchFamily="50" charset="-128"/>
              </a:rPr>
              <a:t>）</a:t>
            </a:r>
            <a:r>
              <a:rPr lang="ja-JP" altLang="en-US" sz="2000" dirty="0">
                <a:solidFill>
                  <a:schemeClr val="tx2"/>
                </a:solidFill>
                <a:latin typeface="HGPｺﾞｼｯｸE" panose="020B0900000000000000" pitchFamily="50" charset="-128"/>
                <a:ea typeface="HGPｺﾞｼｯｸE" panose="020B0900000000000000" pitchFamily="50" charset="-128"/>
              </a:rPr>
              <a:t>基本的</a:t>
            </a:r>
            <a:r>
              <a:rPr lang="ja-JP" altLang="en-US" sz="2000" dirty="0" smtClean="0">
                <a:solidFill>
                  <a:schemeClr val="tx2"/>
                </a:solidFill>
                <a:latin typeface="HGPｺﾞｼｯｸE" panose="020B0900000000000000" pitchFamily="50" charset="-128"/>
                <a:ea typeface="HGPｺﾞｼｯｸE" panose="020B0900000000000000" pitchFamily="50" charset="-128"/>
              </a:rPr>
              <a:t>な考え方</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（２</a:t>
            </a:r>
            <a:r>
              <a:rPr lang="ja-JP" altLang="en-US" sz="2000" dirty="0" smtClean="0">
                <a:solidFill>
                  <a:schemeClr val="tx2"/>
                </a:solidFill>
                <a:latin typeface="HGPｺﾞｼｯｸE" panose="020B0900000000000000" pitchFamily="50" charset="-128"/>
                <a:ea typeface="HGPｺﾞｼｯｸE" panose="020B0900000000000000" pitchFamily="50" charset="-128"/>
              </a:rPr>
              <a:t>）病棟ごとの診療実態の分析</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p:txBody>
      </p:sp>
      <p:sp>
        <p:nvSpPr>
          <p:cNvPr id="13" name="スライド番号プレースホルダー 3"/>
          <p:cNvSpPr>
            <a:spLocks noGrp="1"/>
          </p:cNvSpPr>
          <p:nvPr>
            <p:ph type="sldNum" sz="quarter" idx="12"/>
          </p:nvPr>
        </p:nvSpPr>
        <p:spPr>
          <a:xfrm>
            <a:off x="6902896" y="6453336"/>
            <a:ext cx="2133600" cy="365125"/>
          </a:xfrm>
        </p:spPr>
        <p:txBody>
          <a:bodyPr/>
          <a:lstStyle/>
          <a:p>
            <a:pPr>
              <a:defRPr/>
            </a:pPr>
            <a:fld id="{845FDA58-8628-4030-A7FF-2946B2EE6B4C}" type="slidenum">
              <a:rPr lang="ja-JP" altLang="en-US" sz="1800" smtClean="0">
                <a:solidFill>
                  <a:schemeClr val="tx1"/>
                </a:solidFill>
              </a:rPr>
              <a:pPr>
                <a:defRPr/>
              </a:pPr>
              <a:t>2</a:t>
            </a:fld>
            <a:endParaRPr lang="ja-JP" altLang="en-US" sz="1800" dirty="0">
              <a:solidFill>
                <a:schemeClr val="tx1"/>
              </a:solidFill>
            </a:endParaRPr>
          </a:p>
        </p:txBody>
      </p:sp>
    </p:spTree>
    <p:extLst>
      <p:ext uri="{BB962C8B-B14F-4D97-AF65-F5344CB8AC3E}">
        <p14:creationId xmlns:p14="http://schemas.microsoft.com/office/powerpoint/2010/main" val="18924351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063490029"/>
              </p:ext>
            </p:extLst>
          </p:nvPr>
        </p:nvGraphicFramePr>
        <p:xfrm>
          <a:off x="35497" y="518631"/>
          <a:ext cx="9073007" cy="6150729"/>
        </p:xfrm>
        <a:graphic>
          <a:graphicData uri="http://schemas.openxmlformats.org/drawingml/2006/table">
            <a:tbl>
              <a:tblPr firstRow="1" bandRow="1">
                <a:tableStyleId>{5C22544A-7EE6-4342-B048-85BDC9FD1C3A}</a:tableStyleId>
              </a:tblPr>
              <a:tblGrid>
                <a:gridCol w="576064"/>
                <a:gridCol w="792088"/>
                <a:gridCol w="648072"/>
                <a:gridCol w="648072"/>
                <a:gridCol w="720080"/>
                <a:gridCol w="493465"/>
                <a:gridCol w="646236"/>
                <a:gridCol w="588490"/>
                <a:gridCol w="1063001"/>
                <a:gridCol w="881216"/>
                <a:gridCol w="864095"/>
                <a:gridCol w="648072"/>
                <a:gridCol w="504056"/>
              </a:tblGrid>
              <a:tr h="541964">
                <a:tc>
                  <a:txBody>
                    <a:bodyPr/>
                    <a:lstStyle/>
                    <a:p>
                      <a:pPr algn="ctr"/>
                      <a:endParaRPr kumimoji="1" lang="ja-JP" altLang="en-US" dirty="0" smtClean="0"/>
                    </a:p>
                  </a:txBody>
                  <a:tcPr anchor="ctr"/>
                </a:tc>
                <a:tc>
                  <a:txBody>
                    <a:bodyPr/>
                    <a:lstStyle/>
                    <a:p>
                      <a:pPr algn="ctr"/>
                      <a:r>
                        <a:rPr kumimoji="1" lang="en-US" altLang="ja-JP" sz="1400" dirty="0" smtClean="0">
                          <a:effectLst/>
                        </a:rPr>
                        <a:t>2018</a:t>
                      </a:r>
                      <a:r>
                        <a:rPr kumimoji="1" lang="ja-JP" altLang="en-US" sz="1400" dirty="0" smtClean="0">
                          <a:effectLst/>
                        </a:rPr>
                        <a:t>年</a:t>
                      </a:r>
                      <a:endParaRPr kumimoji="1" lang="en-US" altLang="ja-JP" sz="1400" dirty="0" smtClean="0">
                        <a:effectLst/>
                      </a:endParaRPr>
                    </a:p>
                    <a:p>
                      <a:pPr algn="ctr"/>
                      <a:r>
                        <a:rPr kumimoji="1" lang="ja-JP" altLang="en-US" sz="1400" dirty="0" smtClean="0">
                          <a:effectLst/>
                        </a:rPr>
                        <a:t>４月　</a:t>
                      </a:r>
                      <a:endParaRPr kumimoji="1" lang="ja-JP" altLang="en-US" sz="1400" b="1" dirty="0">
                        <a:effectLst/>
                      </a:endParaRPr>
                    </a:p>
                  </a:txBody>
                  <a:tcPr anchor="ctr"/>
                </a:tc>
                <a:tc>
                  <a:txBody>
                    <a:bodyPr/>
                    <a:lstStyle/>
                    <a:p>
                      <a:pPr algn="ctr"/>
                      <a:r>
                        <a:rPr kumimoji="1" lang="ja-JP" altLang="en-US" sz="1400" dirty="0" smtClean="0">
                          <a:effectLst/>
                        </a:rPr>
                        <a:t>５月</a:t>
                      </a:r>
                      <a:endParaRPr kumimoji="1" lang="ja-JP" altLang="en-US" sz="1400" b="1" dirty="0">
                        <a:effectLst/>
                      </a:endParaRPr>
                    </a:p>
                  </a:txBody>
                  <a:tcPr anchor="ctr"/>
                </a:tc>
                <a:tc>
                  <a:txBody>
                    <a:bodyPr/>
                    <a:lstStyle/>
                    <a:p>
                      <a:pPr algn="ctr"/>
                      <a:r>
                        <a:rPr kumimoji="1" lang="ja-JP" altLang="en-US" sz="1400" dirty="0" smtClean="0">
                          <a:effectLst/>
                        </a:rPr>
                        <a:t>６月</a:t>
                      </a:r>
                      <a:endParaRPr kumimoji="1" lang="en-US" altLang="ja-JP" sz="1400" b="1" dirty="0" smtClean="0">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effectLst/>
                        </a:rPr>
                        <a:t>７月</a:t>
                      </a:r>
                      <a:endParaRPr kumimoji="1" lang="en-US" altLang="ja-JP" sz="1400" b="1" dirty="0" smtClean="0">
                        <a:effectLst/>
                      </a:endParaRPr>
                    </a:p>
                  </a:txBody>
                  <a:tcPr anchor="ctr"/>
                </a:tc>
                <a:tc>
                  <a:txBody>
                    <a:bodyPr/>
                    <a:lstStyle/>
                    <a:p>
                      <a:pPr algn="ctr"/>
                      <a:r>
                        <a:rPr kumimoji="1" lang="ja-JP" altLang="en-US" sz="1400" dirty="0" smtClean="0">
                          <a:effectLst/>
                        </a:rPr>
                        <a:t>８月</a:t>
                      </a:r>
                      <a:endParaRPr kumimoji="1" lang="ja-JP" altLang="en-US" sz="1400" b="1" dirty="0">
                        <a:effectLst/>
                      </a:endParaRPr>
                    </a:p>
                  </a:txBody>
                  <a:tcPr anchor="ctr"/>
                </a:tc>
                <a:tc>
                  <a:txBody>
                    <a:bodyPr/>
                    <a:lstStyle/>
                    <a:p>
                      <a:pPr algn="ctr"/>
                      <a:r>
                        <a:rPr kumimoji="1" lang="ja-JP" altLang="en-US" sz="1400" dirty="0" smtClean="0">
                          <a:effectLst/>
                        </a:rPr>
                        <a:t>９月</a:t>
                      </a:r>
                      <a:endParaRPr kumimoji="1" lang="ja-JP" altLang="en-US" sz="1400" b="1" dirty="0">
                        <a:effectLst/>
                      </a:endParaRPr>
                    </a:p>
                  </a:txBody>
                  <a:tcPr anchor="ctr"/>
                </a:tc>
                <a:tc>
                  <a:txBody>
                    <a:bodyPr/>
                    <a:lstStyle/>
                    <a:p>
                      <a:pPr algn="ctr"/>
                      <a:r>
                        <a:rPr kumimoji="1" lang="en-US" altLang="ja-JP" sz="1400" b="1" dirty="0" smtClean="0">
                          <a:effectLst/>
                        </a:rPr>
                        <a:t>10</a:t>
                      </a:r>
                      <a:r>
                        <a:rPr kumimoji="1" lang="ja-JP" altLang="en-US" sz="1400" b="1" dirty="0" smtClean="0">
                          <a:effectLst/>
                        </a:rPr>
                        <a:t>月</a:t>
                      </a:r>
                      <a:endParaRPr kumimoji="1" lang="ja-JP" altLang="en-US" sz="1400" b="1" dirty="0">
                        <a:effectLst/>
                      </a:endParaRPr>
                    </a:p>
                  </a:txBody>
                  <a:tcPr anchor="ctr"/>
                </a:tc>
                <a:tc>
                  <a:txBody>
                    <a:bodyPr/>
                    <a:lstStyle/>
                    <a:p>
                      <a:pPr algn="ctr"/>
                      <a:r>
                        <a:rPr kumimoji="1" lang="en-US" altLang="ja-JP" sz="1400" b="1" dirty="0" smtClean="0">
                          <a:effectLst/>
                        </a:rPr>
                        <a:t>11</a:t>
                      </a:r>
                      <a:r>
                        <a:rPr kumimoji="1" lang="ja-JP" altLang="en-US" sz="1400" b="1" dirty="0" smtClean="0">
                          <a:effectLst/>
                        </a:rPr>
                        <a:t>月</a:t>
                      </a:r>
                      <a:endParaRPr kumimoji="1" lang="ja-JP" altLang="en-US" sz="1400" b="1" dirty="0">
                        <a:effectLst/>
                      </a:endParaRPr>
                    </a:p>
                  </a:txBody>
                  <a:tcPr anchor="ctr"/>
                </a:tc>
                <a:tc>
                  <a:txBody>
                    <a:bodyPr/>
                    <a:lstStyle/>
                    <a:p>
                      <a:pPr algn="ctr"/>
                      <a:r>
                        <a:rPr kumimoji="1" lang="en-US" altLang="ja-JP" sz="1400" b="1" dirty="0" smtClean="0">
                          <a:effectLst/>
                        </a:rPr>
                        <a:t>12</a:t>
                      </a:r>
                      <a:r>
                        <a:rPr kumimoji="1" lang="ja-JP" altLang="en-US" sz="1400" b="1" dirty="0" smtClean="0">
                          <a:effectLst/>
                        </a:rPr>
                        <a:t>月</a:t>
                      </a:r>
                      <a:endParaRPr kumimoji="1" lang="ja-JP" altLang="en-US" sz="1400" b="1" dirty="0">
                        <a:effectLst/>
                      </a:endParaRPr>
                    </a:p>
                  </a:txBody>
                  <a:tcPr anchor="ctr"/>
                </a:tc>
                <a:tc>
                  <a:txBody>
                    <a:bodyPr/>
                    <a:lstStyle/>
                    <a:p>
                      <a:pPr algn="ctr"/>
                      <a:r>
                        <a:rPr kumimoji="1" lang="en-US" altLang="ja-JP" sz="1400" dirty="0" smtClean="0">
                          <a:effectLst/>
                        </a:rPr>
                        <a:t>2019</a:t>
                      </a:r>
                      <a:r>
                        <a:rPr kumimoji="1" lang="ja-JP" altLang="en-US" sz="1400" dirty="0" smtClean="0">
                          <a:effectLst/>
                        </a:rPr>
                        <a:t>年</a:t>
                      </a:r>
                      <a:endParaRPr kumimoji="1" lang="en-US" altLang="ja-JP" sz="1400" dirty="0" smtClean="0">
                        <a:effectLst/>
                      </a:endParaRPr>
                    </a:p>
                    <a:p>
                      <a:pPr algn="ctr"/>
                      <a:r>
                        <a:rPr kumimoji="1" lang="ja-JP" altLang="en-US" sz="1400" dirty="0" smtClean="0">
                          <a:effectLst/>
                        </a:rPr>
                        <a:t>１月</a:t>
                      </a:r>
                      <a:endParaRPr kumimoji="1" lang="ja-JP" altLang="en-US" sz="1400" b="1" dirty="0">
                        <a:effectLst/>
                      </a:endParaRPr>
                    </a:p>
                  </a:txBody>
                  <a:tcPr anchor="ctr"/>
                </a:tc>
                <a:tc>
                  <a:txBody>
                    <a:bodyPr/>
                    <a:lstStyle/>
                    <a:p>
                      <a:pPr algn="ctr"/>
                      <a:r>
                        <a:rPr kumimoji="1" lang="ja-JP" altLang="en-US" sz="1400" b="1" dirty="0" smtClean="0">
                          <a:effectLst/>
                        </a:rPr>
                        <a:t>２月</a:t>
                      </a:r>
                      <a:endParaRPr kumimoji="1" lang="ja-JP" altLang="en-US" sz="1400" b="1" dirty="0">
                        <a:effectLst/>
                      </a:endParaRPr>
                    </a:p>
                  </a:txBody>
                  <a:tcPr anchor="ctr"/>
                </a:tc>
                <a:tc>
                  <a:txBody>
                    <a:bodyPr/>
                    <a:lstStyle/>
                    <a:p>
                      <a:pPr algn="ctr"/>
                      <a:r>
                        <a:rPr kumimoji="1" lang="ja-JP" altLang="en-US" sz="1400" b="1" dirty="0" smtClean="0">
                          <a:effectLst/>
                        </a:rPr>
                        <a:t>３月</a:t>
                      </a:r>
                      <a:endParaRPr kumimoji="1" lang="ja-JP" altLang="en-US" sz="1400" b="1" dirty="0">
                        <a:effectLst/>
                      </a:endParaRPr>
                    </a:p>
                  </a:txBody>
                  <a:tcPr anchor="ctr"/>
                </a:tc>
              </a:tr>
              <a:tr h="1522999">
                <a:tc>
                  <a:txBody>
                    <a:bodyPr/>
                    <a:lstStyle/>
                    <a:p>
                      <a:pPr algn="ctr"/>
                      <a:r>
                        <a:rPr kumimoji="1" lang="ja-JP" altLang="en-US" dirty="0" smtClean="0"/>
                        <a:t>医療機関</a:t>
                      </a:r>
                    </a:p>
                  </a:txBody>
                  <a:tcPr vert="eaVert" anchor="ctr"/>
                </a:tc>
                <a:tc gridSpan="12">
                  <a:txBody>
                    <a:bodyPr/>
                    <a:lstStyle/>
                    <a:p>
                      <a:endParaRPr kumimoji="1" lang="en-US" altLang="ja-JP" sz="1400" dirty="0" smtClean="0"/>
                    </a:p>
                    <a:p>
                      <a:endParaRPr kumimoji="1" lang="en-US" altLang="ja-JP" sz="1400" dirty="0" smtClean="0"/>
                    </a:p>
                  </a:txBody>
                  <a:tcPr vert="eaVert"/>
                </a:tc>
                <a:tc hMerge="1">
                  <a:txBody>
                    <a:bodyPr/>
                    <a:lstStyle/>
                    <a:p>
                      <a:endParaRPr kumimoji="1" lang="ja-JP" altLang="en-US" sz="1400" dirty="0"/>
                    </a:p>
                  </a:txBody>
                  <a:tcPr vert="eaVert"/>
                </a:tc>
                <a:tc hMerge="1">
                  <a:txBody>
                    <a:bodyPr/>
                    <a:lstStyle/>
                    <a:p>
                      <a:endParaRPr kumimoji="1" lang="en-US" altLang="ja-JP" sz="1400" dirty="0" smtClean="0"/>
                    </a:p>
                  </a:txBody>
                  <a:tcPr vert="eaVert"/>
                </a:tc>
                <a:tc hMerge="1">
                  <a:txBody>
                    <a:bodyPr/>
                    <a:lstStyle/>
                    <a:p>
                      <a:endParaRPr kumimoji="1" lang="en-US" altLang="ja-JP" sz="1400" dirty="0" smtClean="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r>
              <a:tr h="1781510">
                <a:tc>
                  <a:txBody>
                    <a:bodyPr/>
                    <a:lstStyle/>
                    <a:p>
                      <a:pPr algn="ctr"/>
                      <a:r>
                        <a:rPr kumimoji="1" lang="ja-JP" altLang="en-US" sz="1400" b="0" dirty="0" smtClean="0"/>
                        <a:t>二次医療圏での</a:t>
                      </a:r>
                      <a:endParaRPr kumimoji="1" lang="en-US" altLang="ja-JP" sz="1400" b="0" dirty="0" smtClean="0"/>
                    </a:p>
                    <a:p>
                      <a:pPr algn="ctr"/>
                      <a:r>
                        <a:rPr kumimoji="1" lang="ja-JP" altLang="en-US" sz="1400" b="0" dirty="0" smtClean="0"/>
                        <a:t>会議</a:t>
                      </a:r>
                      <a:endParaRPr kumimoji="1" lang="en-US" altLang="ja-JP" sz="1400" b="0" dirty="0" smtClean="0"/>
                    </a:p>
                  </a:txBody>
                  <a:tcPr vert="eaVert" anchor="ctr"/>
                </a:tc>
                <a:tc gridSpan="12">
                  <a:txBody>
                    <a:bodyPr/>
                    <a:lstStyle/>
                    <a:p>
                      <a:endParaRPr kumimoji="1" lang="en-US" altLang="ja-JP" sz="1400" dirty="0" smtClean="0"/>
                    </a:p>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pPr algn="r"/>
                      <a:endParaRPr kumimoji="1" lang="ja-JP" altLang="en-US" sz="1400" dirty="0"/>
                    </a:p>
                  </a:txBody>
                  <a:tcPr vert="eaVert"/>
                </a:tc>
                <a:tc hMerge="1">
                  <a:txBody>
                    <a:bodyPr/>
                    <a:lstStyle/>
                    <a:p>
                      <a:pPr algn="r"/>
                      <a:endParaRPr kumimoji="1" lang="ja-JP" altLang="en-US" sz="1400" dirty="0"/>
                    </a:p>
                  </a:txBody>
                  <a:tcPr vert="eaVert"/>
                </a:tc>
                <a:tc hMerge="1">
                  <a:txBody>
                    <a:bodyPr/>
                    <a:lstStyle/>
                    <a:p>
                      <a:pPr algn="r"/>
                      <a:endParaRPr kumimoji="1" lang="ja-JP" altLang="en-US" sz="1400" dirty="0"/>
                    </a:p>
                  </a:txBody>
                  <a:tcPr vert="eaVert"/>
                </a:tc>
                <a:tc hMerge="1">
                  <a:txBody>
                    <a:bodyPr/>
                    <a:lstStyle/>
                    <a:p>
                      <a:pPr algn="r"/>
                      <a:endParaRPr kumimoji="1" lang="ja-JP" altLang="en-US" sz="1400" dirty="0"/>
                    </a:p>
                  </a:txBody>
                  <a:tcPr vert="eaVert"/>
                </a:tc>
                <a:tc hMerge="1">
                  <a:txBody>
                    <a:bodyPr/>
                    <a:lstStyle/>
                    <a:p>
                      <a:pPr algn="r"/>
                      <a:endParaRPr kumimoji="1" lang="ja-JP" altLang="en-US" sz="1400" dirty="0"/>
                    </a:p>
                  </a:txBody>
                  <a:tcPr vert="eaVert"/>
                </a:tc>
                <a:tc hMerge="1">
                  <a:txBody>
                    <a:bodyPr/>
                    <a:lstStyle/>
                    <a:p>
                      <a:pPr algn="r"/>
                      <a:endParaRPr kumimoji="1" lang="ja-JP" altLang="en-US" sz="1400" dirty="0"/>
                    </a:p>
                  </a:txBody>
                  <a:tcPr vert="eaVert"/>
                </a:tc>
                <a:tc hMerge="1">
                  <a:txBody>
                    <a:bodyPr/>
                    <a:lstStyle/>
                    <a:p>
                      <a:pPr algn="r"/>
                      <a:endParaRPr kumimoji="1" lang="ja-JP" altLang="en-US" sz="1400" dirty="0"/>
                    </a:p>
                  </a:txBody>
                  <a:tcPr vert="eaVert"/>
                </a:tc>
                <a:tc hMerge="1">
                  <a:txBody>
                    <a:bodyPr/>
                    <a:lstStyle/>
                    <a:p>
                      <a:pPr algn="r"/>
                      <a:endParaRPr kumimoji="1" lang="ja-JP" altLang="en-US" sz="1400" dirty="0"/>
                    </a:p>
                  </a:txBody>
                  <a:tcPr vert="eaVert"/>
                </a:tc>
              </a:tr>
              <a:tr h="2304256">
                <a:tc>
                  <a:txBody>
                    <a:bodyPr/>
                    <a:lstStyle/>
                    <a:p>
                      <a:pPr algn="ctr"/>
                      <a:r>
                        <a:rPr kumimoji="1" lang="ja-JP" altLang="en-US" dirty="0" smtClean="0"/>
                        <a:t>大阪府</a:t>
                      </a:r>
                      <a:endParaRPr kumimoji="1" lang="ja-JP" altLang="en-US" dirty="0"/>
                    </a:p>
                  </a:txBody>
                  <a:tcPr vert="eaVert" anchor="ctr"/>
                </a:tc>
                <a:tc gridSpan="12">
                  <a:txBody>
                    <a:bodyPr/>
                    <a:lstStyle/>
                    <a:p>
                      <a:endParaRPr kumimoji="1" lang="en-US" altLang="ja-JP" sz="1400" dirty="0" smtClean="0"/>
                    </a:p>
                  </a:txBody>
                  <a:tcPr vert="eaVert"/>
                </a:tc>
                <a:tc hMerge="1">
                  <a:txBody>
                    <a:bodyPr/>
                    <a:lstStyle/>
                    <a:p>
                      <a:endParaRPr kumimoji="1" lang="en-US" altLang="ja-JP" sz="1400" dirty="0" smtClean="0"/>
                    </a:p>
                  </a:txBody>
                  <a:tcPr vert="eaVert"/>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p>
                  </a:txBody>
                  <a:tcPr vert="eaVert"/>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vert="eaVert"/>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r>
            </a:tbl>
          </a:graphicData>
        </a:graphic>
      </p:graphicFrame>
      <p:cxnSp>
        <p:nvCxnSpPr>
          <p:cNvPr id="7" name="直線矢印コネクタ 6"/>
          <p:cNvCxnSpPr/>
          <p:nvPr/>
        </p:nvCxnSpPr>
        <p:spPr>
          <a:xfrm flipV="1">
            <a:off x="4030667" y="1816229"/>
            <a:ext cx="841767" cy="1"/>
          </a:xfrm>
          <a:prstGeom prst="straightConnector1">
            <a:avLst/>
          </a:prstGeom>
          <a:ln w="57150">
            <a:headEnd type="oval"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683567" y="1819196"/>
            <a:ext cx="3467721" cy="9309"/>
          </a:xfrm>
          <a:prstGeom prst="straightConnector1">
            <a:avLst/>
          </a:prstGeom>
          <a:ln w="57150">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683566" y="5899930"/>
            <a:ext cx="1832353" cy="700262"/>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vert="horz" wrap="square" tIns="108000" bIns="72000" rtlCol="0" anchor="ctr" anchorCtr="0">
            <a:noAutofit/>
          </a:bodyPr>
          <a:lstStyle/>
          <a:p>
            <a:r>
              <a:rPr kumimoji="1" lang="en-US" altLang="ja-JP" sz="1200" dirty="0" smtClean="0"/>
              <a:t>【</a:t>
            </a:r>
            <a:r>
              <a:rPr kumimoji="1" lang="ja-JP" altLang="en-US" sz="1200" dirty="0" smtClean="0"/>
              <a:t>病床機能報告</a:t>
            </a:r>
            <a:r>
              <a:rPr kumimoji="1" lang="en-US" altLang="ja-JP" sz="1200" dirty="0" smtClean="0"/>
              <a:t>】</a:t>
            </a:r>
          </a:p>
          <a:p>
            <a:r>
              <a:rPr lang="ja-JP" altLang="en-US" sz="1200" dirty="0" smtClean="0"/>
              <a:t>未報告医療機関に対する</a:t>
            </a:r>
            <a:endParaRPr lang="en-US" altLang="ja-JP" sz="1200" dirty="0" smtClean="0"/>
          </a:p>
          <a:p>
            <a:r>
              <a:rPr lang="ja-JP" altLang="en-US" sz="1200" dirty="0" smtClean="0"/>
              <a:t>催促（４月末に締切設定）</a:t>
            </a:r>
            <a:endParaRPr kumimoji="1" lang="ja-JP" altLang="en-US" sz="1200" dirty="0"/>
          </a:p>
        </p:txBody>
      </p:sp>
      <p:sp>
        <p:nvSpPr>
          <p:cNvPr id="78" name="テキスト ボックス 77"/>
          <p:cNvSpPr txBox="1"/>
          <p:nvPr/>
        </p:nvSpPr>
        <p:spPr>
          <a:xfrm>
            <a:off x="765717" y="1919479"/>
            <a:ext cx="2279229" cy="276999"/>
          </a:xfrm>
          <a:prstGeom prst="rect">
            <a:avLst/>
          </a:prstGeom>
          <a:noFill/>
        </p:spPr>
        <p:txBody>
          <a:bodyPr wrap="square" rtlCol="0">
            <a:spAutoFit/>
          </a:bodyPr>
          <a:lstStyle/>
          <a:p>
            <a:pPr algn="ctr"/>
            <a:r>
              <a:rPr kumimoji="1" lang="ja-JP" altLang="en-US" sz="1200" dirty="0" smtClean="0"/>
              <a:t>病院プラン等修正（必要に応じ）</a:t>
            </a:r>
            <a:endParaRPr kumimoji="1" lang="ja-JP" altLang="en-US" sz="1200" dirty="0"/>
          </a:p>
        </p:txBody>
      </p:sp>
      <p:sp>
        <p:nvSpPr>
          <p:cNvPr id="58" name="角丸四角形 57"/>
          <p:cNvSpPr/>
          <p:nvPr/>
        </p:nvSpPr>
        <p:spPr>
          <a:xfrm>
            <a:off x="6399198" y="2602133"/>
            <a:ext cx="1050401" cy="789637"/>
          </a:xfrm>
          <a:prstGeom prst="roundRect">
            <a:avLst>
              <a:gd name="adj" fmla="val 1928"/>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⑤</a:t>
            </a:r>
            <a:r>
              <a:rPr kumimoji="1" lang="ja-JP" altLang="en-US" sz="1200" dirty="0" smtClean="0">
                <a:solidFill>
                  <a:schemeClr val="tx1"/>
                </a:solidFill>
              </a:rPr>
              <a:t>保健医療協議会</a:t>
            </a:r>
            <a:endParaRPr kumimoji="1" lang="en-US" altLang="ja-JP" sz="1200" dirty="0" smtClean="0">
              <a:solidFill>
                <a:schemeClr val="tx1"/>
              </a:solidFill>
            </a:endParaRPr>
          </a:p>
          <a:p>
            <a:pPr algn="ctr"/>
            <a:r>
              <a:rPr kumimoji="1" lang="ja-JP" altLang="en-US" sz="1200" dirty="0" smtClean="0">
                <a:solidFill>
                  <a:schemeClr val="tx1"/>
                </a:solidFill>
              </a:rPr>
              <a:t>（地域医療構想調整会議）</a:t>
            </a:r>
            <a:endParaRPr kumimoji="1" lang="ja-JP" altLang="en-US" sz="1200" dirty="0">
              <a:solidFill>
                <a:schemeClr val="tx1"/>
              </a:solidFill>
            </a:endParaRPr>
          </a:p>
        </p:txBody>
      </p:sp>
      <p:sp>
        <p:nvSpPr>
          <p:cNvPr id="44" name="角丸四角形 43"/>
          <p:cNvSpPr/>
          <p:nvPr/>
        </p:nvSpPr>
        <p:spPr>
          <a:xfrm>
            <a:off x="3199910" y="3643859"/>
            <a:ext cx="1336822" cy="60076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rPr>
              <a:t>②</a:t>
            </a:r>
            <a:r>
              <a:rPr lang="ja-JP" altLang="en-US" sz="1200" b="1" dirty="0">
                <a:solidFill>
                  <a:schemeClr val="tx1"/>
                </a:solidFill>
              </a:rPr>
              <a:t>病院</a:t>
            </a:r>
            <a:r>
              <a:rPr lang="ja-JP" altLang="en-US" sz="1200" b="1" dirty="0" smtClean="0">
                <a:solidFill>
                  <a:schemeClr val="tx1"/>
                </a:solidFill>
              </a:rPr>
              <a:t>連絡会</a:t>
            </a:r>
            <a:endParaRPr lang="en-US" altLang="ja-JP" sz="1200" b="1" dirty="0" smtClean="0">
              <a:solidFill>
                <a:schemeClr val="tx1"/>
              </a:solidFill>
            </a:endParaRPr>
          </a:p>
          <a:p>
            <a:pPr algn="ctr"/>
            <a:r>
              <a:rPr lang="ja-JP" altLang="en-US" sz="1200" b="1" dirty="0" smtClean="0">
                <a:solidFill>
                  <a:schemeClr val="tx1"/>
                </a:solidFill>
              </a:rPr>
              <a:t>（課題の共有）</a:t>
            </a:r>
            <a:endParaRPr lang="en-US" altLang="ja-JP" sz="1200" b="1" dirty="0" smtClean="0">
              <a:solidFill>
                <a:schemeClr val="tx1"/>
              </a:solidFill>
            </a:endParaRPr>
          </a:p>
        </p:txBody>
      </p:sp>
      <p:sp>
        <p:nvSpPr>
          <p:cNvPr id="49" name="角丸四角形 48"/>
          <p:cNvSpPr/>
          <p:nvPr/>
        </p:nvSpPr>
        <p:spPr>
          <a:xfrm>
            <a:off x="5151308" y="2996952"/>
            <a:ext cx="1135205" cy="428361"/>
          </a:xfrm>
          <a:prstGeom prst="roundRect">
            <a:avLst>
              <a:gd name="adj" fmla="val 1928"/>
            </a:avLst>
          </a:prstGeom>
          <a:solidFill>
            <a:schemeClr val="tx2">
              <a:lumMod val="40000"/>
              <a:lumOff val="6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④</a:t>
            </a:r>
            <a:r>
              <a:rPr lang="ja-JP" altLang="en-US" sz="1200" dirty="0" smtClean="0">
                <a:solidFill>
                  <a:schemeClr val="tx1"/>
                </a:solidFill>
              </a:rPr>
              <a:t>医療・病床</a:t>
            </a:r>
            <a:endParaRPr lang="en-US" altLang="ja-JP" sz="1200" dirty="0" smtClean="0">
              <a:solidFill>
                <a:schemeClr val="tx1"/>
              </a:solidFill>
            </a:endParaRPr>
          </a:p>
          <a:p>
            <a:pPr algn="ctr"/>
            <a:r>
              <a:rPr lang="ja-JP" altLang="en-US" sz="1200" dirty="0" smtClean="0">
                <a:solidFill>
                  <a:schemeClr val="tx1"/>
                </a:solidFill>
              </a:rPr>
              <a:t>懇話会</a:t>
            </a:r>
            <a:endParaRPr lang="en-US" altLang="ja-JP" sz="1200" dirty="0" smtClean="0">
              <a:solidFill>
                <a:schemeClr val="tx1"/>
              </a:solidFill>
            </a:endParaRPr>
          </a:p>
        </p:txBody>
      </p:sp>
      <p:cxnSp>
        <p:nvCxnSpPr>
          <p:cNvPr id="59" name="直線矢印コネクタ 58"/>
          <p:cNvCxnSpPr/>
          <p:nvPr/>
        </p:nvCxnSpPr>
        <p:spPr>
          <a:xfrm flipV="1">
            <a:off x="4872434" y="1828505"/>
            <a:ext cx="4227110" cy="7147"/>
          </a:xfrm>
          <a:prstGeom prst="straightConnector1">
            <a:avLst/>
          </a:prstGeom>
          <a:ln w="57150">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3282082" y="1964086"/>
            <a:ext cx="2338935" cy="461665"/>
          </a:xfrm>
          <a:prstGeom prst="rect">
            <a:avLst/>
          </a:prstGeom>
          <a:noFill/>
        </p:spPr>
        <p:txBody>
          <a:bodyPr wrap="square" rtlCol="0">
            <a:spAutoFit/>
          </a:bodyPr>
          <a:lstStyle/>
          <a:p>
            <a:pPr algn="ctr"/>
            <a:r>
              <a:rPr kumimoji="1" lang="ja-JP" altLang="en-US" sz="1200" dirty="0" smtClean="0"/>
              <a:t>病院プラン等修正・</a:t>
            </a:r>
            <a:endParaRPr kumimoji="1" lang="en-US" altLang="ja-JP" sz="1200" dirty="0" smtClean="0"/>
          </a:p>
          <a:p>
            <a:pPr algn="ctr"/>
            <a:r>
              <a:rPr lang="ja-JP" altLang="en-US" sz="1200" dirty="0" smtClean="0"/>
              <a:t>未報告の場合提出</a:t>
            </a:r>
            <a:endParaRPr kumimoji="1" lang="ja-JP" altLang="en-US" sz="1200" dirty="0"/>
          </a:p>
        </p:txBody>
      </p:sp>
      <p:cxnSp>
        <p:nvCxnSpPr>
          <p:cNvPr id="92" name="直線矢印コネクタ 91"/>
          <p:cNvCxnSpPr/>
          <p:nvPr/>
        </p:nvCxnSpPr>
        <p:spPr>
          <a:xfrm flipV="1">
            <a:off x="2006084" y="4840749"/>
            <a:ext cx="0" cy="213908"/>
          </a:xfrm>
          <a:prstGeom prst="straightConnector1">
            <a:avLst/>
          </a:prstGeom>
          <a:ln w="28575">
            <a:headEnd type="none"/>
            <a:tailEnd type="stealth"/>
          </a:ln>
        </p:spPr>
        <p:style>
          <a:lnRef idx="1">
            <a:schemeClr val="accent1"/>
          </a:lnRef>
          <a:fillRef idx="0">
            <a:schemeClr val="accent1"/>
          </a:fillRef>
          <a:effectRef idx="0">
            <a:schemeClr val="accent1"/>
          </a:effectRef>
          <a:fontRef idx="minor">
            <a:schemeClr val="tx1"/>
          </a:fontRef>
        </p:style>
      </p:cxnSp>
      <p:sp>
        <p:nvSpPr>
          <p:cNvPr id="102" name="テキスト ボックス 101"/>
          <p:cNvSpPr txBox="1"/>
          <p:nvPr/>
        </p:nvSpPr>
        <p:spPr>
          <a:xfrm>
            <a:off x="683566" y="5054656"/>
            <a:ext cx="1611227" cy="806282"/>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vert="horz" wrap="square" tIns="108000" bIns="72000" rtlCol="0" anchor="ctr" anchorCtr="0">
            <a:noAutofit/>
          </a:bodyPr>
          <a:lstStyle/>
          <a:p>
            <a:r>
              <a:rPr lang="en-US" altLang="ja-JP" sz="1200" dirty="0" smtClean="0"/>
              <a:t>【</a:t>
            </a:r>
            <a:r>
              <a:rPr lang="ja-JP" altLang="en-US" sz="1200" dirty="0" smtClean="0"/>
              <a:t>病院プラン等</a:t>
            </a:r>
            <a:r>
              <a:rPr lang="en-US" altLang="ja-JP" sz="1200" dirty="0" smtClean="0"/>
              <a:t>】</a:t>
            </a:r>
          </a:p>
          <a:p>
            <a:r>
              <a:rPr lang="ja-JP" altLang="en-US" sz="1200" dirty="0" smtClean="0"/>
              <a:t>未提出医療機関に対する催促（</a:t>
            </a:r>
            <a:r>
              <a:rPr lang="en-US" altLang="ja-JP" sz="1200" dirty="0" smtClean="0"/>
              <a:t>5</a:t>
            </a:r>
            <a:r>
              <a:rPr lang="ja-JP" altLang="en-US" sz="1200" dirty="0" smtClean="0"/>
              <a:t>月</a:t>
            </a:r>
            <a:r>
              <a:rPr lang="en-US" altLang="ja-JP" sz="1200" dirty="0" smtClean="0"/>
              <a:t>17</a:t>
            </a:r>
            <a:r>
              <a:rPr lang="ja-JP" altLang="en-US" sz="1200" dirty="0" smtClean="0"/>
              <a:t>日締め）</a:t>
            </a:r>
            <a:endParaRPr lang="en-US" altLang="ja-JP" sz="1200" dirty="0" smtClean="0"/>
          </a:p>
        </p:txBody>
      </p:sp>
      <p:sp>
        <p:nvSpPr>
          <p:cNvPr id="57" name="正方形/長方形 56"/>
          <p:cNvSpPr/>
          <p:nvPr/>
        </p:nvSpPr>
        <p:spPr>
          <a:xfrm>
            <a:off x="255522" y="6575345"/>
            <a:ext cx="8771160" cy="3600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en-US" altLang="ja-JP" sz="12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保健医療協議会は、その他案件（地域医療支援病院の認定の件等）に応じて、別途開催することもある。</a:t>
            </a:r>
            <a:endParaRPr kumimoji="1" lang="ja-JP" altLang="en-US" sz="1200" dirty="0">
              <a:solidFill>
                <a:schemeClr val="tx1"/>
              </a:solidFill>
              <a:latin typeface="ＭＳ ゴシック" panose="020B0609070205080204" pitchFamily="49" charset="-128"/>
              <a:ea typeface="ＭＳ ゴシック" panose="020B0609070205080204" pitchFamily="49" charset="-128"/>
            </a:endParaRPr>
          </a:p>
        </p:txBody>
      </p:sp>
      <p:sp>
        <p:nvSpPr>
          <p:cNvPr id="46" name="テキスト ボックス 45"/>
          <p:cNvSpPr txBox="1"/>
          <p:nvPr/>
        </p:nvSpPr>
        <p:spPr>
          <a:xfrm>
            <a:off x="827585" y="1263008"/>
            <a:ext cx="7979652"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ja-JP" altLang="en-US" sz="1200" dirty="0" smtClean="0">
                <a:latin typeface="ＭＳ ゴシック" panose="020B0609070205080204" pitchFamily="49" charset="-128"/>
                <a:ea typeface="ＭＳ ゴシック" panose="020B0609070205080204" pitchFamily="49" charset="-128"/>
              </a:rPr>
              <a:t>　　　　　　　　　　基金による病床転換の活用</a:t>
            </a:r>
            <a:endParaRPr lang="en-US" altLang="ja-JP" dirty="0"/>
          </a:p>
        </p:txBody>
      </p:sp>
      <p:sp>
        <p:nvSpPr>
          <p:cNvPr id="2" name="スライド番号プレースホルダー 1"/>
          <p:cNvSpPr>
            <a:spLocks noGrp="1"/>
          </p:cNvSpPr>
          <p:nvPr>
            <p:ph type="sldNum" sz="quarter" idx="12"/>
          </p:nvPr>
        </p:nvSpPr>
        <p:spPr>
          <a:xfrm>
            <a:off x="6893082" y="6417629"/>
            <a:ext cx="2133600" cy="365125"/>
          </a:xfrm>
        </p:spPr>
        <p:txBody>
          <a:bodyPr/>
          <a:lstStyle/>
          <a:p>
            <a:fld id="{A9848611-8FAA-4BFC-BAAD-33CAF1A3E273}" type="slidenum">
              <a:rPr kumimoji="1" lang="ja-JP" altLang="en-US" sz="1800" smtClean="0">
                <a:solidFill>
                  <a:schemeClr val="tx1"/>
                </a:solidFill>
              </a:rPr>
              <a:t>20</a:t>
            </a:fld>
            <a:endParaRPr kumimoji="1" lang="ja-JP" altLang="en-US" sz="1800" dirty="0">
              <a:solidFill>
                <a:schemeClr val="tx1"/>
              </a:solidFill>
            </a:endParaRPr>
          </a:p>
        </p:txBody>
      </p:sp>
      <p:cxnSp>
        <p:nvCxnSpPr>
          <p:cNvPr id="22" name="直線矢印コネクタ 21"/>
          <p:cNvCxnSpPr/>
          <p:nvPr/>
        </p:nvCxnSpPr>
        <p:spPr>
          <a:xfrm>
            <a:off x="3361873" y="3317896"/>
            <a:ext cx="0" cy="3390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3" name="テキスト ボックス 62"/>
          <p:cNvSpPr txBox="1"/>
          <p:nvPr/>
        </p:nvSpPr>
        <p:spPr>
          <a:xfrm>
            <a:off x="3389111" y="3425314"/>
            <a:ext cx="910312" cy="261610"/>
          </a:xfrm>
          <a:prstGeom prst="rect">
            <a:avLst/>
          </a:prstGeom>
          <a:noFill/>
        </p:spPr>
        <p:txBody>
          <a:bodyPr vert="horz" wrap="square" rtlCol="0">
            <a:spAutoFit/>
          </a:bodyPr>
          <a:lstStyle/>
          <a:p>
            <a:pPr algn="ctr"/>
            <a:r>
              <a:rPr lang="ja-JP" altLang="en-US" sz="1100" dirty="0"/>
              <a:t>情報</a:t>
            </a:r>
            <a:r>
              <a:rPr lang="ja-JP" altLang="en-US" sz="1100" dirty="0" smtClean="0"/>
              <a:t>共有</a:t>
            </a:r>
            <a:endParaRPr kumimoji="1" lang="ja-JP" altLang="en-US" sz="1100" dirty="0"/>
          </a:p>
        </p:txBody>
      </p:sp>
      <p:sp>
        <p:nvSpPr>
          <p:cNvPr id="64" name="テキスト ボックス 63"/>
          <p:cNvSpPr txBox="1"/>
          <p:nvPr/>
        </p:nvSpPr>
        <p:spPr>
          <a:xfrm>
            <a:off x="5718910" y="3395957"/>
            <a:ext cx="1224091" cy="261610"/>
          </a:xfrm>
          <a:prstGeom prst="rect">
            <a:avLst/>
          </a:prstGeom>
          <a:noFill/>
        </p:spPr>
        <p:txBody>
          <a:bodyPr vert="horz" wrap="square" rtlCol="0">
            <a:spAutoFit/>
          </a:bodyPr>
          <a:lstStyle/>
          <a:p>
            <a:pPr algn="ctr"/>
            <a:r>
              <a:rPr lang="ja-JP" altLang="en-US" sz="1100" dirty="0" smtClean="0"/>
              <a:t>報告</a:t>
            </a:r>
            <a:endParaRPr kumimoji="1" lang="ja-JP" altLang="en-US" sz="1100" dirty="0"/>
          </a:p>
        </p:txBody>
      </p:sp>
      <p:cxnSp>
        <p:nvCxnSpPr>
          <p:cNvPr id="30" name="直線矢印コネクタ 29"/>
          <p:cNvCxnSpPr/>
          <p:nvPr/>
        </p:nvCxnSpPr>
        <p:spPr>
          <a:xfrm flipV="1">
            <a:off x="6286513" y="3203125"/>
            <a:ext cx="172914" cy="80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V="1">
            <a:off x="5343333" y="3416275"/>
            <a:ext cx="8324" cy="31861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4872434" y="3236622"/>
            <a:ext cx="353943" cy="501618"/>
          </a:xfrm>
          <a:prstGeom prst="rect">
            <a:avLst/>
          </a:prstGeom>
          <a:noFill/>
        </p:spPr>
        <p:txBody>
          <a:bodyPr vert="eaVert" wrap="square" rtlCol="0">
            <a:spAutoFit/>
          </a:bodyPr>
          <a:lstStyle/>
          <a:p>
            <a:pPr algn="ctr"/>
            <a:r>
              <a:rPr lang="ja-JP" altLang="en-US" sz="1100" dirty="0"/>
              <a:t>報告</a:t>
            </a:r>
            <a:endParaRPr kumimoji="1" lang="ja-JP" altLang="en-US" sz="1100" dirty="0"/>
          </a:p>
        </p:txBody>
      </p:sp>
      <p:sp>
        <p:nvSpPr>
          <p:cNvPr id="35" name="Oval 64">
            <a:hlinkClick r:id="rId2"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36" name="タイトル 1">
            <a:extLst>
              <a:ext uri="{FF2B5EF4-FFF2-40B4-BE49-F238E27FC236}">
                <a16:creationId xmlns:a16="http://schemas.microsoft.com/office/drawing/2014/main" xmlns="" id="{DFEF89A9-DBB8-496F-B267-B3B7E5718C12}"/>
              </a:ext>
            </a:extLst>
          </p:cNvPr>
          <p:cNvSpPr txBox="1">
            <a:spLocks/>
          </p:cNvSpPr>
          <p:nvPr/>
        </p:nvSpPr>
        <p:spPr>
          <a:xfrm>
            <a:off x="179512" y="4462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dirty="0" smtClean="0">
                <a:solidFill>
                  <a:schemeClr val="bg1"/>
                </a:solidFill>
                <a:latin typeface="HGP創英角ｺﾞｼｯｸUB" panose="020B0900000000000000" pitchFamily="50" charset="-128"/>
                <a:ea typeface="HGP創英角ｺﾞｼｯｸUB" panose="020B0900000000000000" pitchFamily="50" charset="-128"/>
              </a:rPr>
              <a:t>2</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協議の進め方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(4)2018</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年度スケジュール</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案）</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40" name="テキスト ボックス 74"/>
          <p:cNvSpPr txBox="1"/>
          <p:nvPr/>
        </p:nvSpPr>
        <p:spPr>
          <a:xfrm>
            <a:off x="2421063" y="5899930"/>
            <a:ext cx="1163972" cy="700980"/>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vert="horz" wrap="square" tIns="108000" bIns="72000" rtlCol="0" anchor="ctr" anchorCtr="0">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en-US" altLang="ja-JP" sz="1100" dirty="0" smtClean="0"/>
              <a:t>【</a:t>
            </a:r>
            <a:r>
              <a:rPr lang="ja-JP" altLang="en-US" sz="1100" dirty="0" smtClean="0"/>
              <a:t>病床機能報告</a:t>
            </a:r>
            <a:r>
              <a:rPr lang="en-US" altLang="ja-JP" sz="1100" dirty="0" smtClean="0"/>
              <a:t>】</a:t>
            </a:r>
          </a:p>
          <a:p>
            <a:pPr algn="ctr"/>
            <a:r>
              <a:rPr lang="ja-JP" altLang="en-US" sz="1200" dirty="0" smtClean="0"/>
              <a:t>厚労省より</a:t>
            </a:r>
            <a:endParaRPr lang="en-US" altLang="ja-JP" sz="1200" dirty="0" smtClean="0"/>
          </a:p>
          <a:p>
            <a:pPr algn="ctr"/>
            <a:r>
              <a:rPr lang="ja-JP" altLang="en-US" sz="1200" dirty="0" smtClean="0"/>
              <a:t>データ提供</a:t>
            </a:r>
            <a:endParaRPr kumimoji="1" lang="ja-JP" altLang="en-US" sz="1200" dirty="0"/>
          </a:p>
        </p:txBody>
      </p:sp>
      <p:sp>
        <p:nvSpPr>
          <p:cNvPr id="42" name="テキスト ボックス 41"/>
          <p:cNvSpPr txBox="1"/>
          <p:nvPr/>
        </p:nvSpPr>
        <p:spPr>
          <a:xfrm>
            <a:off x="683566" y="4505630"/>
            <a:ext cx="2232829" cy="357272"/>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vert="horz" wrap="square" tIns="108000" bIns="72000" rtlCol="0" anchor="ctr" anchorCtr="0">
            <a:noAutofit/>
          </a:bodyPr>
          <a:lstStyle/>
          <a:p>
            <a:pPr algn="ctr"/>
            <a:r>
              <a:rPr lang="ja-JP" altLang="en-US" sz="1200" dirty="0" smtClean="0"/>
              <a:t>会議資料作成</a:t>
            </a:r>
            <a:endParaRPr lang="en-US" altLang="ja-JP" sz="1200" dirty="0" smtClean="0"/>
          </a:p>
        </p:txBody>
      </p:sp>
      <p:sp>
        <p:nvSpPr>
          <p:cNvPr id="43" name="テキスト ボックス 42"/>
          <p:cNvSpPr txBox="1"/>
          <p:nvPr/>
        </p:nvSpPr>
        <p:spPr>
          <a:xfrm>
            <a:off x="1967638" y="4840749"/>
            <a:ext cx="910312" cy="261610"/>
          </a:xfrm>
          <a:prstGeom prst="rect">
            <a:avLst/>
          </a:prstGeom>
          <a:noFill/>
        </p:spPr>
        <p:txBody>
          <a:bodyPr vert="horz" wrap="square" rtlCol="0">
            <a:spAutoFit/>
          </a:bodyPr>
          <a:lstStyle/>
          <a:p>
            <a:pPr algn="ctr"/>
            <a:r>
              <a:rPr lang="ja-JP" altLang="en-US" sz="1100" dirty="0" smtClean="0"/>
              <a:t>データ</a:t>
            </a:r>
            <a:r>
              <a:rPr lang="ja-JP" altLang="en-US" sz="1100" dirty="0"/>
              <a:t>反映</a:t>
            </a:r>
            <a:endParaRPr kumimoji="1" lang="ja-JP" altLang="en-US" sz="1100" dirty="0"/>
          </a:p>
        </p:txBody>
      </p:sp>
      <p:sp>
        <p:nvSpPr>
          <p:cNvPr id="47" name="テキスト ボックス 46"/>
          <p:cNvSpPr txBox="1"/>
          <p:nvPr/>
        </p:nvSpPr>
        <p:spPr>
          <a:xfrm>
            <a:off x="3358944" y="4873640"/>
            <a:ext cx="1928286" cy="357272"/>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vert="horz" wrap="square" tIns="108000" bIns="72000" rtlCol="0" anchor="ctr" anchorCtr="0">
            <a:noAutofit/>
          </a:bodyPr>
          <a:lstStyle/>
          <a:p>
            <a:pPr algn="ctr"/>
            <a:r>
              <a:rPr lang="ja-JP" altLang="en-US" sz="1200" dirty="0" smtClean="0"/>
              <a:t>会議資料作成</a:t>
            </a:r>
            <a:endParaRPr lang="en-US" altLang="ja-JP" sz="1200" dirty="0" smtClean="0"/>
          </a:p>
        </p:txBody>
      </p:sp>
      <p:cxnSp>
        <p:nvCxnSpPr>
          <p:cNvPr id="48" name="直線矢印コネクタ 47"/>
          <p:cNvCxnSpPr/>
          <p:nvPr/>
        </p:nvCxnSpPr>
        <p:spPr>
          <a:xfrm flipV="1">
            <a:off x="2793057" y="3415756"/>
            <a:ext cx="0" cy="1083807"/>
          </a:xfrm>
          <a:prstGeom prst="straightConnector1">
            <a:avLst/>
          </a:prstGeom>
          <a:ln w="28575">
            <a:headEnd type="none"/>
            <a:tailEnd type="stealth"/>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1905679" y="3870329"/>
            <a:ext cx="910312" cy="261610"/>
          </a:xfrm>
          <a:prstGeom prst="rect">
            <a:avLst/>
          </a:prstGeom>
          <a:noFill/>
        </p:spPr>
        <p:txBody>
          <a:bodyPr vert="horz" wrap="square" rtlCol="0">
            <a:spAutoFit/>
          </a:bodyPr>
          <a:lstStyle/>
          <a:p>
            <a:pPr algn="ctr"/>
            <a:r>
              <a:rPr lang="ja-JP" altLang="en-US" sz="1100" dirty="0" smtClean="0"/>
              <a:t>資料</a:t>
            </a:r>
            <a:r>
              <a:rPr lang="ja-JP" altLang="en-US" sz="1100" dirty="0"/>
              <a:t>提供</a:t>
            </a:r>
            <a:endParaRPr kumimoji="1" lang="ja-JP" altLang="en-US" sz="1100" dirty="0"/>
          </a:p>
        </p:txBody>
      </p:sp>
      <p:cxnSp>
        <p:nvCxnSpPr>
          <p:cNvPr id="51" name="直線矢印コネクタ 50"/>
          <p:cNvCxnSpPr/>
          <p:nvPr/>
        </p:nvCxnSpPr>
        <p:spPr>
          <a:xfrm flipV="1">
            <a:off x="3491880" y="5242627"/>
            <a:ext cx="0" cy="674377"/>
          </a:xfrm>
          <a:prstGeom prst="straightConnector1">
            <a:avLst/>
          </a:prstGeom>
          <a:ln w="28575">
            <a:headEnd type="none"/>
            <a:tailEnd type="stealth"/>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2640827" y="5457797"/>
            <a:ext cx="910312" cy="261610"/>
          </a:xfrm>
          <a:prstGeom prst="rect">
            <a:avLst/>
          </a:prstGeom>
          <a:noFill/>
        </p:spPr>
        <p:txBody>
          <a:bodyPr vert="horz" wrap="square" rtlCol="0">
            <a:spAutoFit/>
          </a:bodyPr>
          <a:lstStyle/>
          <a:p>
            <a:pPr algn="ctr"/>
            <a:r>
              <a:rPr lang="ja-JP" altLang="en-US" sz="1100" dirty="0" smtClean="0"/>
              <a:t>データ</a:t>
            </a:r>
            <a:r>
              <a:rPr lang="ja-JP" altLang="en-US" sz="1100" dirty="0"/>
              <a:t>反映</a:t>
            </a:r>
            <a:endParaRPr kumimoji="1" lang="ja-JP" altLang="en-US" sz="1100" dirty="0"/>
          </a:p>
        </p:txBody>
      </p:sp>
      <p:cxnSp>
        <p:nvCxnSpPr>
          <p:cNvPr id="53" name="直線矢印コネクタ 52"/>
          <p:cNvCxnSpPr/>
          <p:nvPr/>
        </p:nvCxnSpPr>
        <p:spPr>
          <a:xfrm flipV="1">
            <a:off x="5170741" y="4223939"/>
            <a:ext cx="0" cy="667662"/>
          </a:xfrm>
          <a:prstGeom prst="straightConnector1">
            <a:avLst/>
          </a:prstGeom>
          <a:ln w="28575">
            <a:headEnd type="none"/>
            <a:tailEnd type="stealth"/>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5228890" y="4425538"/>
            <a:ext cx="910312" cy="261610"/>
          </a:xfrm>
          <a:prstGeom prst="rect">
            <a:avLst/>
          </a:prstGeom>
          <a:noFill/>
        </p:spPr>
        <p:txBody>
          <a:bodyPr vert="horz" wrap="square" rtlCol="0">
            <a:spAutoFit/>
          </a:bodyPr>
          <a:lstStyle/>
          <a:p>
            <a:pPr algn="ctr"/>
            <a:r>
              <a:rPr lang="ja-JP" altLang="en-US" sz="1100" dirty="0" smtClean="0"/>
              <a:t>資料</a:t>
            </a:r>
            <a:r>
              <a:rPr lang="ja-JP" altLang="en-US" sz="1100" dirty="0"/>
              <a:t>提供</a:t>
            </a:r>
            <a:endParaRPr kumimoji="1" lang="ja-JP" altLang="en-US" sz="1100" dirty="0"/>
          </a:p>
        </p:txBody>
      </p:sp>
      <p:sp>
        <p:nvSpPr>
          <p:cNvPr id="14" name="角丸四角形 13"/>
          <p:cNvSpPr/>
          <p:nvPr/>
        </p:nvSpPr>
        <p:spPr>
          <a:xfrm>
            <a:off x="5041238" y="3623173"/>
            <a:ext cx="1243192" cy="600766"/>
          </a:xfrm>
          <a:prstGeom prst="roundRect">
            <a:avLst/>
          </a:prstGeom>
          <a:solidFill>
            <a:schemeClr val="accent6">
              <a:lumMod val="40000"/>
              <a:lumOff val="6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rPr>
              <a:t>③</a:t>
            </a:r>
            <a:r>
              <a:rPr lang="ja-JP" altLang="en-US" sz="1200" b="1" dirty="0">
                <a:solidFill>
                  <a:schemeClr val="tx1"/>
                </a:solidFill>
              </a:rPr>
              <a:t>病院</a:t>
            </a:r>
            <a:r>
              <a:rPr lang="ja-JP" altLang="en-US" sz="1200" b="1" dirty="0" smtClean="0">
                <a:solidFill>
                  <a:schemeClr val="tx1"/>
                </a:solidFill>
              </a:rPr>
              <a:t>連絡会</a:t>
            </a:r>
            <a:endParaRPr lang="en-US" altLang="ja-JP" sz="1200" b="1" dirty="0" smtClean="0">
              <a:solidFill>
                <a:schemeClr val="tx1"/>
              </a:solidFill>
            </a:endParaRPr>
          </a:p>
          <a:p>
            <a:pPr algn="ctr"/>
            <a:r>
              <a:rPr lang="ja-JP" altLang="en-US" sz="1000" b="1" dirty="0" smtClean="0">
                <a:solidFill>
                  <a:schemeClr val="tx1"/>
                </a:solidFill>
              </a:rPr>
              <a:t>（グループ別討議）</a:t>
            </a:r>
            <a:endParaRPr lang="en-US" altLang="ja-JP" sz="1000" b="1" dirty="0" smtClean="0">
              <a:solidFill>
                <a:schemeClr val="tx1"/>
              </a:solidFill>
            </a:endParaRPr>
          </a:p>
        </p:txBody>
      </p:sp>
      <p:sp>
        <p:nvSpPr>
          <p:cNvPr id="38" name="角丸四角形 37"/>
          <p:cNvSpPr/>
          <p:nvPr/>
        </p:nvSpPr>
        <p:spPr>
          <a:xfrm>
            <a:off x="2605835" y="2996952"/>
            <a:ext cx="1258120" cy="428362"/>
          </a:xfrm>
          <a:prstGeom prst="roundRect">
            <a:avLst>
              <a:gd name="adj" fmla="val 1928"/>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①医療・病床</a:t>
            </a:r>
            <a:endParaRPr lang="en-US" altLang="ja-JP" sz="1200" dirty="0" smtClean="0">
              <a:solidFill>
                <a:schemeClr val="tx1"/>
              </a:solidFill>
            </a:endParaRPr>
          </a:p>
          <a:p>
            <a:pPr algn="ctr"/>
            <a:r>
              <a:rPr lang="ja-JP" altLang="en-US" sz="1200" dirty="0" smtClean="0">
                <a:solidFill>
                  <a:schemeClr val="tx1"/>
                </a:solidFill>
              </a:rPr>
              <a:t>懇話会</a:t>
            </a:r>
            <a:endParaRPr lang="en-US" altLang="ja-JP" sz="1200" dirty="0" smtClean="0">
              <a:solidFill>
                <a:schemeClr val="tx1"/>
              </a:solidFill>
            </a:endParaRPr>
          </a:p>
        </p:txBody>
      </p:sp>
      <p:cxnSp>
        <p:nvCxnSpPr>
          <p:cNvPr id="56" name="直線矢印コネクタ 55"/>
          <p:cNvCxnSpPr/>
          <p:nvPr/>
        </p:nvCxnSpPr>
        <p:spPr>
          <a:xfrm flipV="1">
            <a:off x="4519197" y="2801976"/>
            <a:ext cx="194023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4" name="角丸四角形 53"/>
          <p:cNvSpPr/>
          <p:nvPr/>
        </p:nvSpPr>
        <p:spPr>
          <a:xfrm>
            <a:off x="3284942" y="2593742"/>
            <a:ext cx="1258120" cy="381297"/>
          </a:xfrm>
          <a:prstGeom prst="roundRect">
            <a:avLst>
              <a:gd name="adj" fmla="val 1928"/>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在宅医療</a:t>
            </a:r>
            <a:endParaRPr lang="en-US" altLang="ja-JP" sz="1200" dirty="0" smtClean="0">
              <a:solidFill>
                <a:schemeClr val="tx1"/>
              </a:solidFill>
            </a:endParaRPr>
          </a:p>
          <a:p>
            <a:pPr algn="ctr"/>
            <a:r>
              <a:rPr lang="ja-JP" altLang="en-US" sz="1200" dirty="0" smtClean="0">
                <a:solidFill>
                  <a:schemeClr val="tx1"/>
                </a:solidFill>
              </a:rPr>
              <a:t>懇話会</a:t>
            </a:r>
            <a:endParaRPr lang="en-US" altLang="ja-JP" sz="1200" dirty="0" smtClean="0">
              <a:solidFill>
                <a:schemeClr val="tx1"/>
              </a:solidFill>
            </a:endParaRPr>
          </a:p>
        </p:txBody>
      </p:sp>
      <p:sp>
        <p:nvSpPr>
          <p:cNvPr id="62" name="テキスト ボックス 61"/>
          <p:cNvSpPr txBox="1"/>
          <p:nvPr/>
        </p:nvSpPr>
        <p:spPr>
          <a:xfrm>
            <a:off x="4747851" y="2540366"/>
            <a:ext cx="1224091" cy="261610"/>
          </a:xfrm>
          <a:prstGeom prst="rect">
            <a:avLst/>
          </a:prstGeom>
          <a:noFill/>
        </p:spPr>
        <p:txBody>
          <a:bodyPr vert="horz" wrap="square" rtlCol="0">
            <a:spAutoFit/>
          </a:bodyPr>
          <a:lstStyle/>
          <a:p>
            <a:pPr algn="ctr"/>
            <a:r>
              <a:rPr lang="ja-JP" altLang="en-US" sz="1100" dirty="0" smtClean="0"/>
              <a:t>報告</a:t>
            </a:r>
            <a:endParaRPr kumimoji="1" lang="ja-JP" altLang="en-US" sz="1100" dirty="0"/>
          </a:p>
        </p:txBody>
      </p:sp>
      <p:sp>
        <p:nvSpPr>
          <p:cNvPr id="65" name="角丸四角形 64"/>
          <p:cNvSpPr/>
          <p:nvPr/>
        </p:nvSpPr>
        <p:spPr>
          <a:xfrm>
            <a:off x="4603138" y="1187326"/>
            <a:ext cx="2705166" cy="428361"/>
          </a:xfrm>
          <a:prstGeom prst="roundRect">
            <a:avLst>
              <a:gd name="adj" fmla="val 1928"/>
            </a:avLst>
          </a:prstGeom>
          <a:solidFill>
            <a:schemeClr val="tx2">
              <a:lumMod val="60000"/>
              <a:lumOff val="40000"/>
            </a:schemeClr>
          </a:solidFill>
          <a:ln>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bg1"/>
                </a:solidFill>
              </a:rPr>
              <a:t>平成</a:t>
            </a:r>
            <a:r>
              <a:rPr lang="en-US" altLang="ja-JP" sz="1200" dirty="0" smtClean="0">
                <a:solidFill>
                  <a:schemeClr val="bg1"/>
                </a:solidFill>
              </a:rPr>
              <a:t>30</a:t>
            </a:r>
            <a:r>
              <a:rPr lang="ja-JP" altLang="en-US" sz="1200" dirty="0" smtClean="0">
                <a:solidFill>
                  <a:schemeClr val="bg1"/>
                </a:solidFill>
              </a:rPr>
              <a:t>年度病床機能報告</a:t>
            </a:r>
            <a:endParaRPr lang="en-US" altLang="ja-JP" sz="1200" dirty="0" smtClean="0">
              <a:solidFill>
                <a:schemeClr val="bg1"/>
              </a:solidFill>
            </a:endParaRPr>
          </a:p>
        </p:txBody>
      </p:sp>
      <p:cxnSp>
        <p:nvCxnSpPr>
          <p:cNvPr id="66" name="直線矢印コネクタ 65"/>
          <p:cNvCxnSpPr/>
          <p:nvPr/>
        </p:nvCxnSpPr>
        <p:spPr>
          <a:xfrm flipH="1">
            <a:off x="4777642" y="2424207"/>
            <a:ext cx="29793" cy="246739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5" name="角丸四角形 44"/>
          <p:cNvSpPr/>
          <p:nvPr/>
        </p:nvSpPr>
        <p:spPr>
          <a:xfrm>
            <a:off x="7205578" y="1997390"/>
            <a:ext cx="1749850" cy="428361"/>
          </a:xfrm>
          <a:prstGeom prst="roundRect">
            <a:avLst>
              <a:gd name="adj" fmla="val 1928"/>
            </a:avLst>
          </a:prstGeom>
          <a:solidFill>
            <a:schemeClr val="tx2">
              <a:lumMod val="60000"/>
              <a:lumOff val="40000"/>
            </a:schemeClr>
          </a:solidFill>
          <a:ln>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bg1"/>
                </a:solidFill>
              </a:rPr>
              <a:t>医療機関情報システム</a:t>
            </a:r>
            <a:r>
              <a:rPr lang="ja-JP" altLang="en-US" sz="1200" dirty="0" smtClean="0">
                <a:solidFill>
                  <a:schemeClr val="bg1"/>
                </a:solidFill>
              </a:rPr>
              <a:t>調査</a:t>
            </a:r>
            <a:endParaRPr lang="en-US" altLang="ja-JP" sz="1200" dirty="0" smtClean="0">
              <a:solidFill>
                <a:schemeClr val="bg1"/>
              </a:solidFill>
            </a:endParaRPr>
          </a:p>
        </p:txBody>
      </p:sp>
    </p:spTree>
    <p:extLst>
      <p:ext uri="{BB962C8B-B14F-4D97-AF65-F5344CB8AC3E}">
        <p14:creationId xmlns:p14="http://schemas.microsoft.com/office/powerpoint/2010/main" val="3803080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テキスト ボックス 5"/>
          <p:cNvSpPr txBox="1"/>
          <p:nvPr/>
        </p:nvSpPr>
        <p:spPr>
          <a:xfrm>
            <a:off x="215516" y="5898444"/>
            <a:ext cx="8712967" cy="600164"/>
          </a:xfrm>
          <a:prstGeom prst="rect">
            <a:avLst/>
          </a:prstGeom>
          <a:noFill/>
        </p:spPr>
        <p:txBody>
          <a:bodyPr wrap="square" rtlCol="0">
            <a:spAutoFit/>
          </a:bodyPr>
          <a:lstStyle/>
          <a:p>
            <a:r>
              <a:rPr kumimoji="1" lang="en-US" altLang="ja-JP" sz="1100" dirty="0" smtClean="0"/>
              <a:t>※</a:t>
            </a:r>
            <a:r>
              <a:rPr kumimoji="1" lang="ja-JP" altLang="en-US" sz="1100" dirty="0" smtClean="0"/>
              <a:t>２：</a:t>
            </a:r>
            <a:r>
              <a:rPr lang="ja-JP" altLang="en-US" sz="1100" dirty="0" smtClean="0"/>
              <a:t>国</a:t>
            </a:r>
            <a:r>
              <a:rPr lang="ja-JP" altLang="en-US" sz="1100" dirty="0"/>
              <a:t>（厚生労働省、独立行政法人国立病院機構、国立大学法人、独立行政法人労働者健康福祉機構、国立高度専門医療研究センター、独立行政法人地域医療機能推進機構、その他（国の機関））、公的医療機関（都道府県、市町村、地方独立行政法人、日赤、済生会、北海道社会事業協会、厚生連、国民健康保険団体連合会）、社会保険関係団体（健康保険組合及びその連合会、共済組合及びその連合会、国民健康保険組合）</a:t>
            </a:r>
            <a:r>
              <a:rPr lang="ja-JP" altLang="en-US" sz="1100" dirty="0" smtClean="0"/>
              <a:t>。</a:t>
            </a:r>
            <a:endParaRPr lang="en-US" altLang="ja-JP" sz="1100" dirty="0" smtClean="0"/>
          </a:p>
        </p:txBody>
      </p:sp>
      <p:sp>
        <p:nvSpPr>
          <p:cNvPr id="7" name="Oval 64">
            <a:hlinkClick r:id="rId3"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8" name="タイトル 1">
            <a:extLst>
              <a:ext uri="{FF2B5EF4-FFF2-40B4-BE49-F238E27FC236}">
                <a16:creationId xmlns:a16="http://schemas.microsoft.com/office/drawing/2014/main" xmlns="" id="{DFEF89A9-DBB8-496F-B267-B3B7E5718C12}"/>
              </a:ext>
            </a:extLst>
          </p:cNvPr>
          <p:cNvSpPr txBox="1">
            <a:spLocks/>
          </p:cNvSpPr>
          <p:nvPr/>
        </p:nvSpPr>
        <p:spPr>
          <a:xfrm>
            <a:off x="179512" y="4462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dirty="0" smtClean="0">
                <a:solidFill>
                  <a:schemeClr val="bg1"/>
                </a:solidFill>
                <a:latin typeface="HGP創英角ｺﾞｼｯｸUB" panose="020B0900000000000000" pitchFamily="50" charset="-128"/>
                <a:ea typeface="HGP創英角ｺﾞｼｯｸUB" panose="020B0900000000000000" pitchFamily="50" charset="-128"/>
              </a:rPr>
              <a:t>2</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協議の進め方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(5)</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会議等で取り扱う事項</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9" name="テキスト ボックス 8"/>
          <p:cNvSpPr txBox="1"/>
          <p:nvPr/>
        </p:nvSpPr>
        <p:spPr>
          <a:xfrm>
            <a:off x="4994441" y="897687"/>
            <a:ext cx="3771565" cy="276999"/>
          </a:xfrm>
          <a:prstGeom prst="rect">
            <a:avLst/>
          </a:prstGeom>
          <a:noFill/>
        </p:spPr>
        <p:txBody>
          <a:bodyPr wrap="square" rtlCol="0">
            <a:spAutoFit/>
          </a:bodyPr>
          <a:lstStyle/>
          <a:p>
            <a:r>
              <a:rPr lang="ja-JP" altLang="en-US" sz="1200" dirty="0"/>
              <a:t>◎</a:t>
            </a:r>
            <a:r>
              <a:rPr kumimoji="1" lang="ja-JP" altLang="en-US" sz="1200" dirty="0" smtClean="0"/>
              <a:t>：病院の出席による説明、〇</a:t>
            </a:r>
            <a:r>
              <a:rPr lang="ja-JP" altLang="en-US" sz="1200" dirty="0"/>
              <a:t>：事務局等説明　　　</a:t>
            </a:r>
            <a:r>
              <a:rPr kumimoji="1" lang="ja-JP" altLang="en-US" sz="1200" dirty="0" smtClean="0"/>
              <a:t>　　　</a:t>
            </a:r>
            <a:endParaRPr kumimoji="1" lang="en-US" altLang="ja-JP" sz="1200" dirty="0" smtClean="0"/>
          </a:p>
        </p:txBody>
      </p:sp>
      <p:sp>
        <p:nvSpPr>
          <p:cNvPr id="10" name="スライド番号プレースホルダー 1"/>
          <p:cNvSpPr>
            <a:spLocks noGrp="1"/>
          </p:cNvSpPr>
          <p:nvPr>
            <p:ph type="sldNum" sz="quarter" idx="12"/>
          </p:nvPr>
        </p:nvSpPr>
        <p:spPr>
          <a:xfrm>
            <a:off x="7020271" y="6431728"/>
            <a:ext cx="2077553" cy="365125"/>
          </a:xfrm>
        </p:spPr>
        <p:txBody>
          <a:bodyPr/>
          <a:lstStyle/>
          <a:p>
            <a:fld id="{A9848611-8FAA-4BFC-BAAD-33CAF1A3E273}" type="slidenum">
              <a:rPr kumimoji="1" lang="ja-JP" altLang="en-US" sz="1800" smtClean="0">
                <a:solidFill>
                  <a:schemeClr val="tx1"/>
                </a:solidFill>
              </a:rPr>
              <a:t>21</a:t>
            </a:fld>
            <a:endParaRPr kumimoji="1" lang="ja-JP" altLang="en-US" sz="1800" dirty="0">
              <a:solidFill>
                <a:schemeClr val="tx1"/>
              </a:solidFill>
            </a:endParaRPr>
          </a:p>
        </p:txBody>
      </p:sp>
      <p:graphicFrame>
        <p:nvGraphicFramePr>
          <p:cNvPr id="4" name="表 3"/>
          <p:cNvGraphicFramePr>
            <a:graphicFrameLocks noGrp="1"/>
          </p:cNvGraphicFramePr>
          <p:nvPr>
            <p:extLst>
              <p:ext uri="{D42A27DB-BD31-4B8C-83A1-F6EECF244321}">
                <p14:modId xmlns:p14="http://schemas.microsoft.com/office/powerpoint/2010/main" val="136214313"/>
              </p:ext>
            </p:extLst>
          </p:nvPr>
        </p:nvGraphicFramePr>
        <p:xfrm>
          <a:off x="321507" y="1196753"/>
          <a:ext cx="8444499" cy="4176464"/>
        </p:xfrm>
        <a:graphic>
          <a:graphicData uri="http://schemas.openxmlformats.org/drawingml/2006/table">
            <a:tbl>
              <a:tblPr>
                <a:tableStyleId>{BC89EF96-8CEA-46FF-86C4-4CE0E7609802}</a:tableStyleId>
              </a:tblPr>
              <a:tblGrid>
                <a:gridCol w="5297243"/>
                <a:gridCol w="1237484"/>
                <a:gridCol w="954886"/>
                <a:gridCol w="954886"/>
              </a:tblGrid>
              <a:tr h="292237">
                <a:tc rowSpan="2">
                  <a:txBody>
                    <a:bodyPr/>
                    <a:lstStyle/>
                    <a:p>
                      <a:pPr algn="ctr" rtl="0" fontAlgn="ctr"/>
                      <a:r>
                        <a:rPr lang="ja-JP" altLang="en-US" sz="1200" u="none" strike="noStrike" dirty="0">
                          <a:effectLst/>
                        </a:rPr>
                        <a:t>項目</a:t>
                      </a:r>
                      <a:endParaRPr lang="ja-JP" altLang="en-US" sz="1200" b="1" i="0" u="none" strike="noStrike" dirty="0">
                        <a:solidFill>
                          <a:srgbClr val="000000"/>
                        </a:solidFill>
                        <a:effectLst/>
                        <a:latin typeface="ＭＳ Ｐゴシック"/>
                      </a:endParaRPr>
                    </a:p>
                  </a:txBody>
                  <a:tcPr marL="0" marR="0" marT="0" marB="0" anchor="ctr">
                    <a:solidFill>
                      <a:schemeClr val="accent1">
                        <a:lumMod val="20000"/>
                        <a:lumOff val="80000"/>
                      </a:schemeClr>
                    </a:solidFill>
                  </a:tcPr>
                </a:tc>
                <a:tc gridSpan="3">
                  <a:txBody>
                    <a:bodyPr/>
                    <a:lstStyle/>
                    <a:p>
                      <a:pPr algn="ctr" rtl="0" fontAlgn="ctr"/>
                      <a:r>
                        <a:rPr lang="ja-JP" altLang="en-US" sz="1200" u="none" strike="noStrike" dirty="0">
                          <a:effectLst/>
                        </a:rPr>
                        <a:t>会議名</a:t>
                      </a:r>
                      <a:endParaRPr lang="ja-JP" altLang="en-US" sz="1200" b="1"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tc>
              </a:tr>
              <a:tr h="615237">
                <a:tc vMerge="1">
                  <a:txBody>
                    <a:bodyPr/>
                    <a:lstStyle/>
                    <a:p>
                      <a:endParaRPr kumimoji="1" lang="ja-JP" altLang="en-US"/>
                    </a:p>
                  </a:txBody>
                  <a:tcPr/>
                </a:tc>
                <a:tc>
                  <a:txBody>
                    <a:bodyPr/>
                    <a:lstStyle/>
                    <a:p>
                      <a:pPr algn="ctr" rtl="0" fontAlgn="ctr"/>
                      <a:r>
                        <a:rPr lang="ja-JP" altLang="en-US" sz="1200" u="none" strike="noStrike" dirty="0">
                          <a:effectLst/>
                        </a:rPr>
                        <a:t>医療審・部会</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a:txBody>
                    <a:bodyPr/>
                    <a:lstStyle/>
                    <a:p>
                      <a:pPr algn="ctr" rtl="0" fontAlgn="ctr"/>
                      <a:r>
                        <a:rPr lang="zh-TW" altLang="en-US" sz="1100" u="none" strike="noStrike" dirty="0">
                          <a:effectLst/>
                          <a:latin typeface="ＭＳ Ｐゴシック" panose="020B0600070205080204" pitchFamily="50" charset="-128"/>
                          <a:ea typeface="ＭＳ Ｐゴシック" panose="020B0600070205080204" pitchFamily="50" charset="-128"/>
                        </a:rPr>
                        <a:t>保健医療</a:t>
                      </a:r>
                      <a:br>
                        <a:rPr lang="zh-TW" altLang="en-US" sz="1100" u="none" strike="noStrike" dirty="0">
                          <a:effectLst/>
                          <a:latin typeface="ＭＳ Ｐゴシック" panose="020B0600070205080204" pitchFamily="50" charset="-128"/>
                          <a:ea typeface="ＭＳ Ｐゴシック" panose="020B0600070205080204" pitchFamily="50" charset="-128"/>
                        </a:rPr>
                      </a:br>
                      <a:r>
                        <a:rPr lang="zh-TW" altLang="en-US" sz="1100" u="none" strike="noStrike" dirty="0">
                          <a:effectLst/>
                          <a:latin typeface="ＭＳ Ｐゴシック" panose="020B0600070205080204" pitchFamily="50" charset="-128"/>
                          <a:ea typeface="ＭＳ Ｐゴシック" panose="020B0600070205080204" pitchFamily="50" charset="-128"/>
                        </a:rPr>
                        <a:t>協</a:t>
                      </a:r>
                      <a:r>
                        <a:rPr lang="zh-TW" altLang="en-US" sz="1100" u="none" strike="noStrike" dirty="0" smtClean="0">
                          <a:effectLst/>
                          <a:latin typeface="ＭＳ Ｐゴシック" panose="020B0600070205080204" pitchFamily="50" charset="-128"/>
                          <a:ea typeface="ＭＳ Ｐゴシック" panose="020B0600070205080204" pitchFamily="50" charset="-128"/>
                        </a:rPr>
                        <a:t>議会</a:t>
                      </a:r>
                      <a:r>
                        <a:rPr lang="ja-JP" altLang="en-US" sz="1100" u="none" strike="noStrike" dirty="0" smtClean="0">
                          <a:effectLst/>
                          <a:latin typeface="ＭＳ Ｐゴシック" panose="020B0600070205080204" pitchFamily="50" charset="-128"/>
                          <a:ea typeface="ＭＳ Ｐゴシック" panose="020B0600070205080204" pitchFamily="50" charset="-128"/>
                        </a:rPr>
                        <a:t>（部会）</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1">
                        <a:lumMod val="20000"/>
                        <a:lumOff val="80000"/>
                      </a:schemeClr>
                    </a:solidFill>
                  </a:tcPr>
                </a:tc>
                <a:tc>
                  <a:txBody>
                    <a:bodyPr/>
                    <a:lstStyle/>
                    <a:p>
                      <a:pPr algn="ctr" rtl="0" fontAlgn="ctr"/>
                      <a:r>
                        <a:rPr lang="ja-JP" altLang="en-US" sz="1200" u="none" strike="noStrike" dirty="0">
                          <a:effectLst/>
                          <a:latin typeface="ＭＳ Ｐゴシック" panose="020B0600070205080204" pitchFamily="50" charset="-128"/>
                          <a:ea typeface="ＭＳ Ｐゴシック" panose="020B0600070205080204" pitchFamily="50" charset="-128"/>
                        </a:rPr>
                        <a:t>医療・病床</a:t>
                      </a:r>
                      <a:br>
                        <a:rPr lang="ja-JP" altLang="en-US" sz="1200" u="none" strike="noStrike" dirty="0">
                          <a:effectLst/>
                          <a:latin typeface="ＭＳ Ｐゴシック" panose="020B0600070205080204" pitchFamily="50" charset="-128"/>
                          <a:ea typeface="ＭＳ Ｐゴシック" panose="020B0600070205080204" pitchFamily="50" charset="-128"/>
                        </a:rPr>
                      </a:br>
                      <a:r>
                        <a:rPr lang="ja-JP" altLang="en-US" sz="1200" u="none" strike="noStrike" dirty="0">
                          <a:effectLst/>
                          <a:latin typeface="ＭＳ Ｐゴシック" panose="020B0600070205080204" pitchFamily="50" charset="-128"/>
                          <a:ea typeface="ＭＳ Ｐゴシック" panose="020B0600070205080204" pitchFamily="50" charset="-128"/>
                        </a:rPr>
                        <a:t>懇話会</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1">
                        <a:lumMod val="20000"/>
                        <a:lumOff val="80000"/>
                      </a:schemeClr>
                    </a:solidFill>
                  </a:tcPr>
                </a:tc>
              </a:tr>
              <a:tr h="476808">
                <a:tc>
                  <a:txBody>
                    <a:bodyPr/>
                    <a:lstStyle/>
                    <a:p>
                      <a:pPr algn="l" rtl="0" fontAlgn="ctr"/>
                      <a:r>
                        <a:rPr lang="ja-JP" altLang="en-US" sz="1400" u="none" strike="noStrike" dirty="0" smtClean="0">
                          <a:effectLst/>
                        </a:rPr>
                        <a:t>　地域</a:t>
                      </a:r>
                      <a:r>
                        <a:rPr lang="ja-JP" altLang="en-US" sz="1400" u="none" strike="noStrike" dirty="0">
                          <a:effectLst/>
                        </a:rPr>
                        <a:t>医療支援病院の承認</a:t>
                      </a:r>
                      <a:endParaRPr lang="ja-JP" altLang="en-US" sz="1400" b="0" i="0" u="none" strike="noStrike" dirty="0">
                        <a:solidFill>
                          <a:srgbClr val="000000"/>
                        </a:solidFill>
                        <a:effectLst/>
                        <a:latin typeface="ＭＳ Ｐゴシック"/>
                      </a:endParaRPr>
                    </a:p>
                  </a:txBody>
                  <a:tcPr marL="0" marR="0" marT="0" marB="0" anchor="ctr"/>
                </a:tc>
                <a:tc>
                  <a:txBody>
                    <a:bodyPr/>
                    <a:lstStyle/>
                    <a:p>
                      <a:pPr algn="ctr" fontAlgn="b"/>
                      <a:r>
                        <a:rPr lang="ja-JP" altLang="en-US" sz="1200" u="none" strike="noStrike" dirty="0" smtClean="0">
                          <a:effectLst/>
                        </a:rPr>
                        <a:t>審議○</a:t>
                      </a:r>
                      <a:endParaRPr lang="ja-JP" altLang="en-US" sz="1200" b="0" i="0" u="none" strike="noStrike" dirty="0">
                        <a:solidFill>
                          <a:srgbClr val="000000"/>
                        </a:solidFill>
                        <a:effectLst/>
                        <a:latin typeface="ＭＳ Ｐゴシック"/>
                      </a:endParaRPr>
                    </a:p>
                  </a:txBody>
                  <a:tcPr marL="0" marR="0" marT="0" marB="0" anchor="ctr"/>
                </a:tc>
                <a:tc>
                  <a:txBody>
                    <a:bodyPr/>
                    <a:lstStyle/>
                    <a:p>
                      <a:pPr algn="ctr" rtl="0" fontAlgn="ctr"/>
                      <a:r>
                        <a:rPr lang="ja-JP" altLang="en-US" sz="1200" u="none" strike="noStrike" dirty="0" smtClean="0">
                          <a:effectLst/>
                        </a:rPr>
                        <a:t>審議◎</a:t>
                      </a:r>
                      <a:endParaRPr lang="ja-JP" altLang="en-US" sz="1200" b="0" i="0" u="none" strike="noStrike" dirty="0">
                        <a:solidFill>
                          <a:srgbClr val="000000"/>
                        </a:solidFill>
                        <a:effectLst/>
                        <a:latin typeface="ＭＳ Ｐゴシック"/>
                      </a:endParaRPr>
                    </a:p>
                  </a:txBody>
                  <a:tcPr marL="0" marR="0" marT="0" marB="0" anchor="ctr"/>
                </a:tc>
                <a:tc>
                  <a:txBody>
                    <a:bodyPr/>
                    <a:lstStyle/>
                    <a:p>
                      <a:pPr algn="ctr" rtl="0" fontAlgn="ct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0" marR="0" marT="0" marB="0" anchor="ctr"/>
                </a:tc>
              </a:tr>
              <a:tr h="369142">
                <a:tc>
                  <a:txBody>
                    <a:bodyPr/>
                    <a:lstStyle/>
                    <a:p>
                      <a:pPr algn="l" rtl="0" fontAlgn="ctr"/>
                      <a:r>
                        <a:rPr lang="ja-JP" altLang="en-US" sz="1400" u="none" strike="noStrike" dirty="0" smtClean="0">
                          <a:effectLst/>
                        </a:rPr>
                        <a:t>　地域</a:t>
                      </a:r>
                      <a:r>
                        <a:rPr lang="ja-JP" altLang="en-US" sz="1400" u="none" strike="noStrike" dirty="0">
                          <a:effectLst/>
                        </a:rPr>
                        <a:t>医療連携推進法人の認定</a:t>
                      </a:r>
                      <a:endParaRPr lang="ja-JP" altLang="en-US" sz="1400" b="0" i="0" u="none" strike="noStrike" dirty="0">
                        <a:solidFill>
                          <a:srgbClr val="000000"/>
                        </a:solidFill>
                        <a:effectLst/>
                        <a:latin typeface="ＭＳ Ｐゴシック"/>
                      </a:endParaRPr>
                    </a:p>
                  </a:txBody>
                  <a:tcPr marL="0" marR="0" marT="0" marB="0" anchor="ctr"/>
                </a:tc>
                <a:tc rowSpan="5">
                  <a:txBody>
                    <a:bodyPr/>
                    <a:lstStyle/>
                    <a:p>
                      <a:pPr algn="ctr" fontAlgn="b"/>
                      <a:r>
                        <a:rPr lang="ja-JP" altLang="en-US" sz="1200" u="none" strike="noStrike" dirty="0" smtClean="0">
                          <a:effectLst/>
                        </a:rPr>
                        <a:t>審議○</a:t>
                      </a:r>
                      <a:endParaRPr lang="ja-JP" altLang="en-US" sz="1200" b="0" i="0" u="none" strike="noStrike" dirty="0">
                        <a:solidFill>
                          <a:srgbClr val="000000"/>
                        </a:solidFill>
                        <a:effectLst/>
                        <a:latin typeface="ＭＳ Ｐゴシック"/>
                      </a:endParaRPr>
                    </a:p>
                  </a:txBody>
                  <a:tcPr marL="0" marR="0" marT="0" marB="0" anchor="ctr"/>
                </a:tc>
                <a:tc rowSpan="5">
                  <a:txBody>
                    <a:bodyPr/>
                    <a:lstStyle/>
                    <a:p>
                      <a:pPr algn="ctr" fontAlgn="b"/>
                      <a:r>
                        <a:rPr lang="ja-JP" altLang="en-US" sz="1200" u="none" strike="noStrike" dirty="0" smtClean="0">
                          <a:effectLst/>
                        </a:rPr>
                        <a:t>審議◎</a:t>
                      </a:r>
                      <a:endParaRPr lang="ja-JP" altLang="en-US" sz="1200" b="0" i="0" u="none" strike="noStrike" dirty="0">
                        <a:solidFill>
                          <a:srgbClr val="000000"/>
                        </a:solidFill>
                        <a:effectLst/>
                        <a:latin typeface="ＭＳ Ｐゴシック"/>
                      </a:endParaRPr>
                    </a:p>
                  </a:txBody>
                  <a:tcPr marL="0" marR="0" marT="0" marB="0" anchor="ctr"/>
                </a:tc>
                <a:tc rowSpan="5">
                  <a:txBody>
                    <a:bodyPr/>
                    <a:lstStyle/>
                    <a:p>
                      <a:pPr algn="ctr" rtl="0" fontAlgn="ctr"/>
                      <a:r>
                        <a:rPr lang="ja-JP" altLang="en-US" sz="1200" u="none" strike="noStrike" dirty="0">
                          <a:effectLst/>
                        </a:rPr>
                        <a:t/>
                      </a:r>
                      <a:br>
                        <a:rPr lang="ja-JP" altLang="en-US" sz="1200" u="none" strike="noStrike" dirty="0">
                          <a:effectLst/>
                        </a:rPr>
                      </a:br>
                      <a:r>
                        <a:rPr lang="ja-JP" altLang="en-US" sz="1200" u="none" strike="noStrike" dirty="0" smtClean="0">
                          <a:effectLst/>
                        </a:rPr>
                        <a:t>◎</a:t>
                      </a:r>
                      <a:r>
                        <a:rPr lang="ja-JP" altLang="en-US" sz="1200" u="none" strike="noStrike" dirty="0">
                          <a:effectLst/>
                        </a:rPr>
                        <a:t/>
                      </a:r>
                      <a:br>
                        <a:rPr lang="ja-JP" altLang="en-US" sz="1200" u="none" strike="noStrike" dirty="0">
                          <a:effectLst/>
                        </a:rPr>
                      </a:br>
                      <a:r>
                        <a:rPr lang="ja-JP" altLang="en-US" sz="1200" u="none" strike="noStrike" dirty="0">
                          <a:effectLst/>
                        </a:rPr>
                        <a:t>（</a:t>
                      </a:r>
                      <a:r>
                        <a:rPr lang="en-US" altLang="ja-JP" sz="1200" u="none" strike="noStrike" dirty="0" smtClean="0">
                          <a:effectLst/>
                        </a:rPr>
                        <a:t>※</a:t>
                      </a:r>
                      <a:r>
                        <a:rPr lang="ja-JP" altLang="en-US" sz="1200" u="none" strike="noStrike" dirty="0" smtClean="0">
                          <a:effectLst/>
                        </a:rPr>
                        <a:t>１）</a:t>
                      </a:r>
                      <a:endParaRPr lang="ja-JP" altLang="en-US" sz="1200" b="0" i="0" u="none" strike="noStrike" dirty="0">
                        <a:solidFill>
                          <a:srgbClr val="000000"/>
                        </a:solidFill>
                        <a:effectLst/>
                        <a:latin typeface="ＭＳ Ｐゴシック"/>
                      </a:endParaRPr>
                    </a:p>
                  </a:txBody>
                  <a:tcPr marL="0" marR="0" marT="0" marB="0" anchor="ctr"/>
                </a:tc>
              </a:tr>
              <a:tr h="341086">
                <a:tc>
                  <a:txBody>
                    <a:bodyPr/>
                    <a:lstStyle/>
                    <a:p>
                      <a:pPr algn="l" rtl="0" fontAlgn="ctr"/>
                      <a:r>
                        <a:rPr lang="ja-JP" altLang="en-US" sz="1400" u="none" strike="noStrike" dirty="0" smtClean="0">
                          <a:effectLst/>
                        </a:rPr>
                        <a:t>　特定</a:t>
                      </a:r>
                      <a:r>
                        <a:rPr lang="ja-JP" altLang="en-US" sz="1400" u="none" strike="noStrike" dirty="0">
                          <a:effectLst/>
                        </a:rPr>
                        <a:t>病床等による新たな病床整備</a:t>
                      </a:r>
                      <a:endParaRPr lang="ja-JP" altLang="en-US" sz="1400" b="0" i="0" u="none" strike="noStrike" dirty="0">
                        <a:solidFill>
                          <a:srgbClr val="000000"/>
                        </a:solidFill>
                        <a:effectLst/>
                        <a:latin typeface="ＭＳ Ｐゴシック"/>
                      </a:endParaRP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69142">
                <a:tc>
                  <a:txBody>
                    <a:bodyPr/>
                    <a:lstStyle/>
                    <a:p>
                      <a:pPr algn="l" rtl="0" fontAlgn="ctr"/>
                      <a:r>
                        <a:rPr lang="ja-JP" altLang="en-US" sz="1400" u="none" strike="noStrike" dirty="0" smtClean="0">
                          <a:effectLst/>
                        </a:rPr>
                        <a:t>　二次</a:t>
                      </a:r>
                      <a:r>
                        <a:rPr lang="ja-JP" altLang="en-US" sz="1400" u="none" strike="noStrike" dirty="0">
                          <a:effectLst/>
                        </a:rPr>
                        <a:t>医療圏を超えた病院移転</a:t>
                      </a:r>
                      <a:endParaRPr lang="ja-JP" altLang="en-US" sz="1400" b="0" i="0" u="none" strike="noStrike" dirty="0">
                        <a:solidFill>
                          <a:srgbClr val="000000"/>
                        </a:solidFill>
                        <a:effectLst/>
                        <a:latin typeface="ＭＳ Ｐゴシック"/>
                      </a:endParaRP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69142">
                <a:tc>
                  <a:txBody>
                    <a:bodyPr/>
                    <a:lstStyle/>
                    <a:p>
                      <a:pPr algn="l" rtl="0" fontAlgn="ctr"/>
                      <a:r>
                        <a:rPr lang="ja-JP" altLang="en-US" sz="1400" u="none" strike="noStrike" dirty="0" smtClean="0">
                          <a:effectLst/>
                        </a:rPr>
                        <a:t>　公的</a:t>
                      </a:r>
                      <a:r>
                        <a:rPr lang="ja-JP" altLang="en-US" sz="1400" u="none" strike="noStrike" dirty="0">
                          <a:effectLst/>
                        </a:rPr>
                        <a:t>医療機関</a:t>
                      </a:r>
                      <a:r>
                        <a:rPr lang="ja-JP" altLang="en-US" sz="1400" u="none" strike="noStrike" dirty="0" smtClean="0">
                          <a:effectLst/>
                        </a:rPr>
                        <a:t>等</a:t>
                      </a:r>
                      <a:r>
                        <a:rPr lang="en-US" altLang="ja-JP" sz="1400" u="none" strike="noStrike" dirty="0" smtClean="0">
                          <a:effectLst/>
                        </a:rPr>
                        <a:t>※</a:t>
                      </a:r>
                      <a:r>
                        <a:rPr lang="ja-JP" altLang="en-US" sz="1400" u="none" strike="noStrike" dirty="0" smtClean="0">
                          <a:effectLst/>
                        </a:rPr>
                        <a:t>２の</a:t>
                      </a:r>
                      <a:r>
                        <a:rPr lang="ja-JP" altLang="en-US" sz="1400" u="none" strike="noStrike" dirty="0">
                          <a:effectLst/>
                        </a:rPr>
                        <a:t>再編</a:t>
                      </a:r>
                      <a:endParaRPr lang="ja-JP" altLang="en-US" sz="1400" b="0" i="0" u="none" strike="noStrike" dirty="0">
                        <a:solidFill>
                          <a:srgbClr val="000000"/>
                        </a:solidFill>
                        <a:effectLst/>
                        <a:latin typeface="ＭＳ Ｐゴシック"/>
                      </a:endParaRP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69142">
                <a:tc>
                  <a:txBody>
                    <a:bodyPr/>
                    <a:lstStyle/>
                    <a:p>
                      <a:pPr algn="l" rtl="0" fontAlgn="ctr"/>
                      <a:r>
                        <a:rPr lang="ja-JP" altLang="en-US" sz="1400" u="none" strike="noStrike" dirty="0" smtClean="0">
                          <a:effectLst/>
                        </a:rPr>
                        <a:t>　有</a:t>
                      </a:r>
                      <a:r>
                        <a:rPr lang="ja-JP" altLang="en-US" sz="1400" u="none" strike="noStrike" dirty="0">
                          <a:effectLst/>
                        </a:rPr>
                        <a:t>床診療所の新たな病床整備</a:t>
                      </a:r>
                      <a:endParaRPr lang="ja-JP" altLang="en-US" sz="1400" b="0" i="0" u="none" strike="noStrike" dirty="0">
                        <a:solidFill>
                          <a:srgbClr val="000000"/>
                        </a:solidFill>
                        <a:effectLst/>
                        <a:latin typeface="ＭＳ Ｐゴシック"/>
                      </a:endParaRP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974528">
                <a:tc>
                  <a:txBody>
                    <a:bodyPr/>
                    <a:lstStyle/>
                    <a:p>
                      <a:pPr algn="l" rtl="0" fontAlgn="ctr"/>
                      <a:r>
                        <a:rPr lang="ja-JP" altLang="en-US" sz="1400" u="none" strike="noStrike" dirty="0" smtClean="0">
                          <a:effectLst/>
                        </a:rPr>
                        <a:t>　病院</a:t>
                      </a:r>
                      <a:r>
                        <a:rPr lang="ja-JP" altLang="en-US" sz="1400" u="none" strike="noStrike" dirty="0">
                          <a:effectLst/>
                        </a:rPr>
                        <a:t>の開設者変更</a:t>
                      </a:r>
                    </a:p>
                    <a:p>
                      <a:pPr algn="l" rtl="0" fontAlgn="ctr"/>
                      <a:r>
                        <a:rPr lang="ja-JP" altLang="en-US" sz="1400" u="none" strike="noStrike" dirty="0" smtClean="0">
                          <a:effectLst/>
                        </a:rPr>
                        <a:t>　　</a:t>
                      </a:r>
                      <a:r>
                        <a:rPr lang="ja-JP" altLang="en-US" sz="1200" u="none" strike="noStrike" dirty="0" smtClean="0">
                          <a:effectLst/>
                        </a:rPr>
                        <a:t>病院</a:t>
                      </a:r>
                      <a:r>
                        <a:rPr lang="ja-JP" altLang="en-US" sz="1200" u="none" strike="noStrike" dirty="0">
                          <a:effectLst/>
                        </a:rPr>
                        <a:t>再編（公立病院を除く）をはじめ病院が担う役割</a:t>
                      </a:r>
                      <a:r>
                        <a:rPr lang="ja-JP" altLang="en-US" sz="1200" u="none" strike="noStrike" dirty="0" smtClean="0">
                          <a:effectLst/>
                        </a:rPr>
                        <a:t>が</a:t>
                      </a:r>
                      <a:endParaRPr lang="en-US" altLang="ja-JP" sz="1200" u="none" strike="noStrike" dirty="0" smtClean="0">
                        <a:effectLst/>
                      </a:endParaRPr>
                    </a:p>
                    <a:p>
                      <a:pPr algn="l" rtl="0" fontAlgn="ctr"/>
                      <a:r>
                        <a:rPr lang="ja-JP" altLang="en-US" sz="1200" u="none" strike="noStrike" dirty="0" smtClean="0">
                          <a:effectLst/>
                        </a:rPr>
                        <a:t>　　大きく変わる場合</a:t>
                      </a:r>
                      <a:endParaRPr lang="ja-JP" altLang="en-US" sz="1200" b="0" i="0" u="none" strike="noStrike" dirty="0">
                        <a:solidFill>
                          <a:srgbClr val="000000"/>
                        </a:solidFill>
                        <a:effectLst/>
                        <a:latin typeface="ＭＳ Ｐゴシック"/>
                      </a:endParaRPr>
                    </a:p>
                  </a:txBody>
                  <a:tcPr marL="0" marR="0" marT="0" marB="0" anchor="ctr"/>
                </a:tc>
                <a:tc>
                  <a:txBody>
                    <a:bodyPr/>
                    <a:lstStyle/>
                    <a:p>
                      <a:pPr algn="ctr" fontAlgn="ctr"/>
                      <a:r>
                        <a:rPr lang="ja-JP" altLang="en-US" sz="1200" u="none" strike="noStrike" dirty="0">
                          <a:effectLst/>
                        </a:rPr>
                        <a:t>　</a:t>
                      </a:r>
                      <a:endParaRPr lang="ja-JP" altLang="en-US" sz="1200" b="0" i="0" u="none" strike="noStrike" dirty="0">
                        <a:solidFill>
                          <a:srgbClr val="000000"/>
                        </a:solidFill>
                        <a:effectLst/>
                        <a:latin typeface="Arial"/>
                      </a:endParaRPr>
                    </a:p>
                  </a:txBody>
                  <a:tcPr marL="0" marR="0" marT="0" marB="0" anchor="ctr"/>
                </a:tc>
                <a:tc gridSpan="2">
                  <a:txBody>
                    <a:bodyPr/>
                    <a:lstStyle/>
                    <a:p>
                      <a:pPr algn="ctr" rtl="0" fontAlgn="ctr"/>
                      <a:r>
                        <a:rPr lang="ja-JP" altLang="en-US" sz="1200" u="none" strike="noStrike" dirty="0" smtClean="0">
                          <a:effectLst/>
                        </a:rPr>
                        <a:t>◎</a:t>
                      </a:r>
                      <a:endParaRPr lang="en-US" altLang="ja-JP" sz="1200" u="none" strike="noStrike" dirty="0" smtClean="0">
                        <a:effectLst/>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u="none" strike="noStrike" dirty="0" smtClean="0">
                          <a:effectLst/>
                        </a:rPr>
                        <a:t>懇話会で説明した場合、調整会議は、事務局からの報告で可</a:t>
                      </a:r>
                      <a:endParaRPr lang="ja-JP" altLang="en-US" sz="1000" b="0" i="0" u="none" strike="noStrike" dirty="0" smtClean="0">
                        <a:solidFill>
                          <a:srgbClr val="000000"/>
                        </a:solidFill>
                        <a:effectLst/>
                        <a:latin typeface="ＭＳ Ｐゴシック"/>
                      </a:endParaRPr>
                    </a:p>
                  </a:txBody>
                  <a:tcPr marL="0" marR="0" marT="0" marB="0" anchor="ctr"/>
                </a:tc>
                <a:tc hMerge="1">
                  <a:txBody>
                    <a:bodyPr/>
                    <a:lstStyle/>
                    <a:p>
                      <a:endParaRPr kumimoji="1" lang="ja-JP" altLang="en-US" dirty="0"/>
                    </a:p>
                  </a:txBody>
                  <a:tcPr/>
                </a:tc>
              </a:tr>
            </a:tbl>
          </a:graphicData>
        </a:graphic>
      </p:graphicFrame>
      <p:sp>
        <p:nvSpPr>
          <p:cNvPr id="19" name="左矢印 18"/>
          <p:cNvSpPr/>
          <p:nvPr/>
        </p:nvSpPr>
        <p:spPr>
          <a:xfrm>
            <a:off x="6719458" y="2265488"/>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左矢印 17"/>
          <p:cNvSpPr/>
          <p:nvPr/>
        </p:nvSpPr>
        <p:spPr>
          <a:xfrm>
            <a:off x="6719458" y="3343752"/>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左矢印 35"/>
          <p:cNvSpPr/>
          <p:nvPr/>
        </p:nvSpPr>
        <p:spPr>
          <a:xfrm>
            <a:off x="7675500" y="3331784"/>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
          <p:cNvSpPr txBox="1">
            <a:spLocks noChangeArrowheads="1"/>
          </p:cNvSpPr>
          <p:nvPr/>
        </p:nvSpPr>
        <p:spPr bwMode="auto">
          <a:xfrm>
            <a:off x="0" y="825217"/>
            <a:ext cx="26856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285750">
              <a:buFont typeface="Wingdings" panose="05000000000000000000" pitchFamily="2" charset="2"/>
              <a:buChar char="l"/>
            </a:pPr>
            <a:r>
              <a:rPr lang="ja-JP" altLang="en-US" sz="1600" dirty="0" smtClean="0">
                <a:solidFill>
                  <a:srgbClr val="000000"/>
                </a:solidFill>
              </a:rPr>
              <a:t>開設等に関する</a:t>
            </a:r>
            <a:r>
              <a:rPr lang="ja-JP" altLang="en-US" sz="1600" dirty="0">
                <a:solidFill>
                  <a:srgbClr val="000000"/>
                </a:solidFill>
              </a:rPr>
              <a:t>手続き</a:t>
            </a:r>
            <a:endParaRPr lang="en-US" altLang="ja-JP" sz="1600" dirty="0">
              <a:solidFill>
                <a:srgbClr val="000000"/>
              </a:solidFill>
            </a:endParaRPr>
          </a:p>
        </p:txBody>
      </p:sp>
      <p:sp>
        <p:nvSpPr>
          <p:cNvPr id="46" name="テキスト ボックス 45"/>
          <p:cNvSpPr txBox="1"/>
          <p:nvPr/>
        </p:nvSpPr>
        <p:spPr>
          <a:xfrm>
            <a:off x="215516" y="5636834"/>
            <a:ext cx="8712967" cy="261610"/>
          </a:xfrm>
          <a:prstGeom prst="rect">
            <a:avLst/>
          </a:prstGeom>
          <a:noFill/>
        </p:spPr>
        <p:txBody>
          <a:bodyPr wrap="square" rtlCol="0">
            <a:spAutoFit/>
          </a:bodyPr>
          <a:lstStyle/>
          <a:p>
            <a:r>
              <a:rPr kumimoji="1" lang="en-US" altLang="ja-JP" sz="1100" dirty="0" smtClean="0"/>
              <a:t>※</a:t>
            </a:r>
            <a:r>
              <a:rPr lang="ja-JP" altLang="en-US" sz="1100" dirty="0"/>
              <a:t>１：病院等の出席による説明が望ましい。</a:t>
            </a:r>
            <a:endParaRPr lang="en-US" altLang="ja-JP" sz="1100" dirty="0" smtClean="0"/>
          </a:p>
        </p:txBody>
      </p:sp>
    </p:spTree>
    <p:extLst>
      <p:ext uri="{BB962C8B-B14F-4D97-AF65-F5344CB8AC3E}">
        <p14:creationId xmlns:p14="http://schemas.microsoft.com/office/powerpoint/2010/main" val="649559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Oval 64">
            <a:hlinkClick r:id="rId3"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8" name="タイトル 1">
            <a:extLst>
              <a:ext uri="{FF2B5EF4-FFF2-40B4-BE49-F238E27FC236}">
                <a16:creationId xmlns:a16="http://schemas.microsoft.com/office/drawing/2014/main" xmlns="" id="{DFEF89A9-DBB8-496F-B267-B3B7E5718C12}"/>
              </a:ext>
            </a:extLst>
          </p:cNvPr>
          <p:cNvSpPr txBox="1">
            <a:spLocks/>
          </p:cNvSpPr>
          <p:nvPr/>
        </p:nvSpPr>
        <p:spPr>
          <a:xfrm>
            <a:off x="179512" y="4462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dirty="0" smtClean="0">
                <a:solidFill>
                  <a:schemeClr val="bg1"/>
                </a:solidFill>
                <a:latin typeface="HGP創英角ｺﾞｼｯｸUB" panose="020B0900000000000000" pitchFamily="50" charset="-128"/>
                <a:ea typeface="HGP創英角ｺﾞｼｯｸUB" panose="020B0900000000000000" pitchFamily="50" charset="-128"/>
              </a:rPr>
              <a:t>2</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協議の進め方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(5)</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会議等で取り扱う事項</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スライド番号プレースホルダー 1"/>
          <p:cNvSpPr>
            <a:spLocks noGrp="1"/>
          </p:cNvSpPr>
          <p:nvPr>
            <p:ph type="sldNum" sz="quarter" idx="12"/>
          </p:nvPr>
        </p:nvSpPr>
        <p:spPr>
          <a:xfrm>
            <a:off x="7020271" y="6431728"/>
            <a:ext cx="2077553" cy="365125"/>
          </a:xfrm>
        </p:spPr>
        <p:txBody>
          <a:bodyPr/>
          <a:lstStyle/>
          <a:p>
            <a:fld id="{A9848611-8FAA-4BFC-BAAD-33CAF1A3E273}" type="slidenum">
              <a:rPr kumimoji="1" lang="ja-JP" altLang="en-US" sz="1800" smtClean="0">
                <a:solidFill>
                  <a:schemeClr val="tx1"/>
                </a:solidFill>
              </a:rPr>
              <a:t>22</a:t>
            </a:fld>
            <a:endParaRPr kumimoji="1" lang="ja-JP" altLang="en-US" sz="1800" dirty="0">
              <a:solidFill>
                <a:schemeClr val="tx1"/>
              </a:solidFill>
            </a:endParaRPr>
          </a:p>
        </p:txBody>
      </p:sp>
      <p:graphicFrame>
        <p:nvGraphicFramePr>
          <p:cNvPr id="5" name="表 4"/>
          <p:cNvGraphicFramePr>
            <a:graphicFrameLocks noGrp="1"/>
          </p:cNvGraphicFramePr>
          <p:nvPr>
            <p:extLst>
              <p:ext uri="{D42A27DB-BD31-4B8C-83A1-F6EECF244321}">
                <p14:modId xmlns:p14="http://schemas.microsoft.com/office/powerpoint/2010/main" val="3810730176"/>
              </p:ext>
            </p:extLst>
          </p:nvPr>
        </p:nvGraphicFramePr>
        <p:xfrm>
          <a:off x="467544" y="1412776"/>
          <a:ext cx="8352927" cy="3844651"/>
        </p:xfrm>
        <a:graphic>
          <a:graphicData uri="http://schemas.openxmlformats.org/drawingml/2006/table">
            <a:tbl>
              <a:tblPr>
                <a:tableStyleId>{BC89EF96-8CEA-46FF-86C4-4CE0E7609802}</a:tableStyleId>
              </a:tblPr>
              <a:tblGrid>
                <a:gridCol w="3626293"/>
                <a:gridCol w="1439444"/>
                <a:gridCol w="1110724"/>
                <a:gridCol w="1110724"/>
                <a:gridCol w="1065742"/>
              </a:tblGrid>
              <a:tr h="383706">
                <a:tc rowSpan="2">
                  <a:txBody>
                    <a:bodyPr/>
                    <a:lstStyle/>
                    <a:p>
                      <a:pPr algn="ctr" rtl="0" fontAlgn="ctr"/>
                      <a:r>
                        <a:rPr lang="ja-JP" altLang="en-US" sz="1200" u="none" strike="noStrike" dirty="0">
                          <a:effectLst/>
                        </a:rPr>
                        <a:t>項目</a:t>
                      </a:r>
                      <a:endParaRPr lang="ja-JP" altLang="en-US" sz="1200" b="1"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gridSpan="4">
                  <a:txBody>
                    <a:bodyPr/>
                    <a:lstStyle/>
                    <a:p>
                      <a:pPr algn="ctr" rtl="0" fontAlgn="ctr"/>
                      <a:r>
                        <a:rPr lang="ja-JP" altLang="en-US" sz="1200" u="none" strike="noStrike" dirty="0">
                          <a:effectLst/>
                        </a:rPr>
                        <a:t>会議名</a:t>
                      </a:r>
                      <a:endParaRPr lang="ja-JP" altLang="en-US" sz="1200" b="1"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607536">
                <a:tc vMerge="1">
                  <a:txBody>
                    <a:bodyPr/>
                    <a:lstStyle/>
                    <a:p>
                      <a:endParaRPr kumimoji="1" lang="ja-JP" altLang="en-US"/>
                    </a:p>
                  </a:txBody>
                  <a:tcPr/>
                </a:tc>
                <a:tc>
                  <a:txBody>
                    <a:bodyPr/>
                    <a:lstStyle/>
                    <a:p>
                      <a:pPr algn="ctr" rtl="0" fontAlgn="ctr"/>
                      <a:r>
                        <a:rPr lang="ja-JP" altLang="en-US" sz="1200" u="none" strike="noStrike" dirty="0">
                          <a:effectLst/>
                          <a:latin typeface="+mn-ea"/>
                          <a:ea typeface="+mn-ea"/>
                        </a:rPr>
                        <a:t>医療審・部会</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a:txBody>
                    <a:bodyPr/>
                    <a:lstStyle/>
                    <a:p>
                      <a:pPr algn="ctr" rtl="0" fontAlgn="ctr"/>
                      <a:r>
                        <a:rPr lang="zh-TW" altLang="en-US" sz="1100" u="none" strike="noStrike" dirty="0">
                          <a:effectLst/>
                          <a:latin typeface="ＭＳ Ｐゴシック" panose="020B0600070205080204" pitchFamily="50" charset="-128"/>
                          <a:ea typeface="ＭＳ Ｐゴシック" panose="020B0600070205080204" pitchFamily="50" charset="-128"/>
                        </a:rPr>
                        <a:t>保健医療</a:t>
                      </a:r>
                      <a:br>
                        <a:rPr lang="zh-TW" altLang="en-US" sz="1100" u="none" strike="noStrike" dirty="0">
                          <a:effectLst/>
                          <a:latin typeface="ＭＳ Ｐゴシック" panose="020B0600070205080204" pitchFamily="50" charset="-128"/>
                          <a:ea typeface="ＭＳ Ｐゴシック" panose="020B0600070205080204" pitchFamily="50" charset="-128"/>
                        </a:rPr>
                      </a:br>
                      <a:r>
                        <a:rPr lang="zh-TW" altLang="en-US" sz="1100" u="none" strike="noStrike" dirty="0">
                          <a:effectLst/>
                          <a:latin typeface="ＭＳ Ｐゴシック" panose="020B0600070205080204" pitchFamily="50" charset="-128"/>
                          <a:ea typeface="ＭＳ Ｐゴシック" panose="020B0600070205080204" pitchFamily="50" charset="-128"/>
                        </a:rPr>
                        <a:t>協</a:t>
                      </a:r>
                      <a:r>
                        <a:rPr lang="zh-TW" altLang="en-US" sz="1100" u="none" strike="noStrike" dirty="0" smtClean="0">
                          <a:effectLst/>
                          <a:latin typeface="ＭＳ Ｐゴシック" panose="020B0600070205080204" pitchFamily="50" charset="-128"/>
                          <a:ea typeface="ＭＳ Ｐゴシック" panose="020B0600070205080204" pitchFamily="50" charset="-128"/>
                        </a:rPr>
                        <a:t>議会</a:t>
                      </a:r>
                      <a:r>
                        <a:rPr lang="ja-JP" altLang="en-US" sz="1100" u="none" strike="noStrike" dirty="0" smtClean="0">
                          <a:effectLst/>
                          <a:latin typeface="ＭＳ Ｐゴシック" panose="020B0600070205080204" pitchFamily="50" charset="-128"/>
                          <a:ea typeface="ＭＳ Ｐゴシック" panose="020B0600070205080204" pitchFamily="50" charset="-128"/>
                        </a:rPr>
                        <a:t>（部会）</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1">
                        <a:lumMod val="20000"/>
                        <a:lumOff val="80000"/>
                      </a:schemeClr>
                    </a:solidFill>
                  </a:tcPr>
                </a:tc>
                <a:tc>
                  <a:txBody>
                    <a:bodyPr/>
                    <a:lstStyle/>
                    <a:p>
                      <a:pPr algn="ctr" rtl="0" fontAlgn="ctr"/>
                      <a:r>
                        <a:rPr lang="ja-JP" altLang="en-US" sz="1200" u="none" strike="noStrike" dirty="0">
                          <a:effectLst/>
                          <a:latin typeface="+mn-ea"/>
                          <a:ea typeface="+mn-ea"/>
                        </a:rPr>
                        <a:t>医療・病床</a:t>
                      </a:r>
                      <a:br>
                        <a:rPr lang="ja-JP" altLang="en-US" sz="1200" u="none" strike="noStrike" dirty="0">
                          <a:effectLst/>
                          <a:latin typeface="+mn-ea"/>
                          <a:ea typeface="+mn-ea"/>
                        </a:rPr>
                      </a:br>
                      <a:r>
                        <a:rPr lang="ja-JP" altLang="en-US" sz="1200" u="none" strike="noStrike" dirty="0">
                          <a:effectLst/>
                          <a:latin typeface="+mn-ea"/>
                          <a:ea typeface="+mn-ea"/>
                        </a:rPr>
                        <a:t>懇話会</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a:txBody>
                    <a:bodyPr/>
                    <a:lstStyle/>
                    <a:p>
                      <a:pPr algn="ctr" fontAlgn="ctr"/>
                      <a:r>
                        <a:rPr lang="ja-JP" altLang="en-US" sz="1200" u="none" strike="noStrike" dirty="0">
                          <a:effectLst/>
                          <a:latin typeface="+mn-ea"/>
                          <a:ea typeface="+mn-ea"/>
                        </a:rPr>
                        <a:t>病院連絡会</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r>
              <a:tr h="786738">
                <a:tc>
                  <a:txBody>
                    <a:bodyPr/>
                    <a:lstStyle/>
                    <a:p>
                      <a:pPr algn="l" rtl="0" fontAlgn="ctr"/>
                      <a:r>
                        <a:rPr lang="ja-JP" altLang="en-US" sz="1400" u="none" strike="noStrike" dirty="0" smtClean="0">
                          <a:effectLst/>
                        </a:rPr>
                        <a:t>　</a:t>
                      </a:r>
                      <a:r>
                        <a:rPr lang="en-US" altLang="ja-JP" sz="1400" u="none" strike="noStrike" dirty="0" smtClean="0">
                          <a:effectLst/>
                        </a:rPr>
                        <a:t>2025</a:t>
                      </a:r>
                      <a:r>
                        <a:rPr lang="ja-JP" altLang="en-US" sz="1400" u="none" strike="noStrike" dirty="0">
                          <a:effectLst/>
                        </a:rPr>
                        <a:t>年（まで）に各病院が検討して</a:t>
                      </a:r>
                      <a:r>
                        <a:rPr lang="ja-JP" altLang="en-US" sz="1400" u="none" strike="noStrike" dirty="0" smtClean="0">
                          <a:effectLst/>
                        </a:rPr>
                        <a:t>いる</a:t>
                      </a:r>
                      <a:endParaRPr lang="en-US" altLang="ja-JP" sz="1400" u="none" strike="noStrike" dirty="0" smtClean="0">
                        <a:effectLst/>
                      </a:endParaRPr>
                    </a:p>
                    <a:p>
                      <a:pPr algn="l" rtl="0" fontAlgn="ctr"/>
                      <a:r>
                        <a:rPr lang="ja-JP" altLang="en-US" sz="1400" u="none" strike="noStrike" dirty="0" smtClean="0">
                          <a:effectLst/>
                        </a:rPr>
                        <a:t>　医療</a:t>
                      </a:r>
                      <a:r>
                        <a:rPr lang="ja-JP" altLang="en-US" sz="1400" u="none" strike="noStrike" dirty="0">
                          <a:effectLst/>
                        </a:rPr>
                        <a:t>機能・病床機能</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　</a:t>
                      </a:r>
                      <a:endParaRPr lang="ja-JP" altLang="en-US" sz="1400" b="0" i="0" u="none" strike="noStrike" dirty="0">
                        <a:solidFill>
                          <a:srgbClr val="7F7F7F"/>
                        </a:solidFill>
                        <a:effectLst/>
                        <a:latin typeface="+mn-ea"/>
                        <a:ea typeface="+mn-ea"/>
                      </a:endParaRPr>
                    </a:p>
                  </a:txBody>
                  <a:tcPr marL="0" marR="0" marT="0" marB="0" anchor="ctr"/>
                </a:tc>
                <a:tc>
                  <a:txBody>
                    <a:bodyPr/>
                    <a:lstStyle/>
                    <a:p>
                      <a:pPr algn="ctr" fontAlgn="b"/>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r>
              <a:tr h="70244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smtClean="0">
                          <a:effectLst/>
                        </a:rPr>
                        <a:t>　　</a:t>
                      </a:r>
                      <a:r>
                        <a:rPr lang="ja-JP" altLang="en-US" sz="1100" u="none" strike="noStrike" dirty="0" smtClean="0">
                          <a:effectLst/>
                        </a:rPr>
                        <a:t>過剰な病床への転換への中止への命令（公的医療</a:t>
                      </a:r>
                      <a:endParaRPr lang="en-US" altLang="ja-JP" sz="1100" u="none" strike="noStrike" dirty="0" smtClean="0">
                        <a:effectLst/>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u="none" strike="noStrike" dirty="0" smtClean="0">
                          <a:effectLst/>
                        </a:rPr>
                        <a:t>　　　機関等）又は要請（民間医療機関）についての検討</a:t>
                      </a:r>
                      <a:endParaRPr lang="en-US" altLang="ja-JP" sz="1100" u="none" strike="noStrike" dirty="0" smtClean="0">
                        <a:effectLst/>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effectLst/>
                          <a:latin typeface="ＭＳ Ｐゴシック"/>
                        </a:rPr>
                        <a:t>　　　</a:t>
                      </a:r>
                      <a:r>
                        <a:rPr lang="en-US" altLang="ja-JP" sz="1100" b="0" i="0" u="none" strike="noStrike" dirty="0" smtClean="0">
                          <a:solidFill>
                            <a:srgbClr val="000000"/>
                          </a:solidFill>
                          <a:effectLst/>
                          <a:latin typeface="ＭＳ Ｐゴシック"/>
                        </a:rPr>
                        <a:t>【</a:t>
                      </a:r>
                      <a:r>
                        <a:rPr lang="ja-JP" altLang="en-US" sz="1100" b="0" i="0" u="none" strike="noStrike" dirty="0" smtClean="0">
                          <a:solidFill>
                            <a:srgbClr val="000000"/>
                          </a:solidFill>
                          <a:effectLst/>
                          <a:latin typeface="ＭＳ Ｐゴシック"/>
                        </a:rPr>
                        <a:t>医療法第</a:t>
                      </a:r>
                      <a:r>
                        <a:rPr lang="en-US" altLang="ja-JP" sz="1100" b="0" i="0" u="none" strike="noStrike" dirty="0" smtClean="0">
                          <a:solidFill>
                            <a:srgbClr val="000000"/>
                          </a:solidFill>
                          <a:effectLst/>
                          <a:latin typeface="ＭＳ Ｐゴシック"/>
                        </a:rPr>
                        <a:t>30</a:t>
                      </a:r>
                      <a:r>
                        <a:rPr lang="ja-JP" altLang="en-US" sz="1100" b="0" i="0" u="none" strike="noStrike" dirty="0" smtClean="0">
                          <a:solidFill>
                            <a:srgbClr val="000000"/>
                          </a:solidFill>
                          <a:effectLst/>
                          <a:latin typeface="ＭＳ Ｐゴシック"/>
                        </a:rPr>
                        <a:t>条の</a:t>
                      </a:r>
                      <a:r>
                        <a:rPr lang="en-US" altLang="ja-JP" sz="1100" b="0" i="0" u="none" strike="noStrike" dirty="0" smtClean="0">
                          <a:solidFill>
                            <a:srgbClr val="000000"/>
                          </a:solidFill>
                          <a:effectLst/>
                          <a:latin typeface="ＭＳ Ｐゴシック"/>
                        </a:rPr>
                        <a:t>15</a:t>
                      </a:r>
                      <a:r>
                        <a:rPr lang="ja-JP" altLang="en-US" sz="1100" b="0" i="0" u="none" strike="noStrike" dirty="0" smtClean="0">
                          <a:solidFill>
                            <a:srgbClr val="000000"/>
                          </a:solidFill>
                          <a:effectLst/>
                          <a:latin typeface="ＭＳ Ｐゴシック"/>
                        </a:rPr>
                        <a:t>に基づく知事権限</a:t>
                      </a:r>
                      <a:r>
                        <a:rPr lang="en-US" altLang="ja-JP" sz="1100" b="0" i="0" u="none" strike="noStrike" dirty="0" smtClean="0">
                          <a:solidFill>
                            <a:srgbClr val="000000"/>
                          </a:solidFill>
                          <a:effectLst/>
                          <a:latin typeface="ＭＳ Ｐゴシック"/>
                        </a:rPr>
                        <a:t>】</a:t>
                      </a:r>
                      <a:endParaRPr lang="ja-JP" altLang="en-US" sz="1100" b="0" i="0" u="none" strike="noStrike" dirty="0" smtClean="0">
                        <a:solidFill>
                          <a:srgbClr val="000000"/>
                        </a:solidFill>
                        <a:effectLst/>
                        <a:latin typeface="ＭＳ Ｐゴシック"/>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u="none" strike="noStrike" dirty="0" smtClean="0">
                          <a:effectLst/>
                        </a:rPr>
                        <a:t>審議　○</a:t>
                      </a:r>
                      <a:endParaRPr lang="ja-JP" altLang="en-US" sz="1400" b="0" i="0" u="none" strike="noStrike" dirty="0" smtClean="0">
                        <a:solidFill>
                          <a:srgbClr val="000000"/>
                        </a:solidFill>
                        <a:effectLst/>
                        <a:latin typeface="ＭＳ Ｐゴシック"/>
                      </a:endParaRPr>
                    </a:p>
                  </a:txBody>
                  <a:tcPr marL="0" marR="0" marT="0" marB="0" anchor="ctr"/>
                </a:tc>
                <a:tc>
                  <a:txBody>
                    <a:bodyPr/>
                    <a:lstStyle/>
                    <a:p>
                      <a:pPr algn="ctr" fontAlgn="b"/>
                      <a:r>
                        <a:rPr lang="ja-JP" altLang="en-US" sz="1400" u="none" strike="noStrike" dirty="0" smtClean="0">
                          <a:effectLst/>
                        </a:rPr>
                        <a:t>審議◎</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tr>
              <a:tr h="607536">
                <a:tc>
                  <a:txBody>
                    <a:bodyPr/>
                    <a:lstStyle/>
                    <a:p>
                      <a:pPr algn="just" rtl="0" fontAlgn="ctr"/>
                      <a:r>
                        <a:rPr lang="ja-JP" altLang="en-US" sz="1400" u="none" strike="noStrike" dirty="0" smtClean="0">
                          <a:effectLst/>
                        </a:rPr>
                        <a:t>　非稼働</a:t>
                      </a:r>
                      <a:r>
                        <a:rPr lang="ja-JP" altLang="en-US" sz="1400" u="none" strike="noStrike" dirty="0">
                          <a:effectLst/>
                        </a:rPr>
                        <a:t>病床の理由説明</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　</a:t>
                      </a:r>
                      <a:endParaRPr lang="ja-JP" altLang="en-US" sz="1400" b="0" i="0" u="none" strike="noStrike" dirty="0">
                        <a:solidFill>
                          <a:srgbClr val="7F7F7F"/>
                        </a:solidFill>
                        <a:effectLst/>
                        <a:latin typeface="+mn-ea"/>
                        <a:ea typeface="+mn-ea"/>
                      </a:endParaRPr>
                    </a:p>
                  </a:txBody>
                  <a:tcPr marL="0" marR="0" marT="0" marB="0" anchor="ctr"/>
                </a:tc>
                <a:tc>
                  <a:txBody>
                    <a:bodyPr/>
                    <a:lstStyle/>
                    <a:p>
                      <a:pPr algn="ctr" fontAlgn="b"/>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r>
              <a:tr h="756690">
                <a:tc>
                  <a:txBody>
                    <a:bodyPr/>
                    <a:lstStyle/>
                    <a:p>
                      <a:pPr algn="just" rtl="0" fontAlgn="ctr"/>
                      <a:r>
                        <a:rPr lang="ja-JP" altLang="en-US" sz="1200" u="none" strike="noStrike" dirty="0" smtClean="0">
                          <a:effectLst/>
                        </a:rPr>
                        <a:t>　　　</a:t>
                      </a:r>
                      <a:r>
                        <a:rPr lang="ja-JP" altLang="en-US" sz="1100" u="none" strike="noStrike" dirty="0" smtClean="0">
                          <a:effectLst/>
                        </a:rPr>
                        <a:t>１年以上病床がすべて稼働していない病棟について、</a:t>
                      </a:r>
                      <a:endParaRPr lang="en-US" altLang="ja-JP" sz="1100" u="none" strike="noStrike" dirty="0" smtClean="0">
                        <a:effectLst/>
                      </a:endParaRPr>
                    </a:p>
                    <a:p>
                      <a:pPr algn="just" rtl="0" fontAlgn="ctr"/>
                      <a:r>
                        <a:rPr lang="ja-JP" altLang="en-US" sz="1100" u="none" strike="noStrike" dirty="0" smtClean="0">
                          <a:effectLst/>
                        </a:rPr>
                        <a:t>　　　削減を命令（公的医療機関等）又は要請（民間医療機関）　　</a:t>
                      </a:r>
                      <a:endParaRPr lang="en-US" altLang="ja-JP" sz="1100" u="none" strike="noStrike" dirty="0" smtClean="0">
                        <a:effectLst/>
                      </a:endParaRPr>
                    </a:p>
                    <a:p>
                      <a:pPr algn="just" rtl="0" fontAlgn="ctr"/>
                      <a:r>
                        <a:rPr lang="ja-JP" altLang="en-US" sz="1100" u="none" strike="noStrike" dirty="0" smtClean="0">
                          <a:effectLst/>
                        </a:rPr>
                        <a:t>　　　についての検討</a:t>
                      </a:r>
                      <a:endParaRPr lang="en-US" altLang="ja-JP" sz="1100" u="none" strike="noStrike" dirty="0" smtClean="0">
                        <a:effectLst/>
                      </a:endParaRPr>
                    </a:p>
                    <a:p>
                      <a:pPr algn="just" rtl="0" fontAlgn="ctr"/>
                      <a:r>
                        <a:rPr lang="ja-JP" altLang="en-US" sz="1100" b="0" i="0" u="none" strike="noStrike" dirty="0" smtClean="0">
                          <a:solidFill>
                            <a:srgbClr val="000000"/>
                          </a:solidFill>
                          <a:effectLst/>
                          <a:latin typeface="ＭＳ Ｐゴシック"/>
                        </a:rPr>
                        <a:t>　　　　　</a:t>
                      </a:r>
                      <a:r>
                        <a:rPr lang="en-US" altLang="ja-JP" sz="1100" b="0" i="0" u="none" strike="noStrike" dirty="0" smtClean="0">
                          <a:solidFill>
                            <a:srgbClr val="000000"/>
                          </a:solidFill>
                          <a:effectLst/>
                          <a:latin typeface="ＭＳ Ｐゴシック"/>
                        </a:rPr>
                        <a:t>【</a:t>
                      </a:r>
                      <a:r>
                        <a:rPr lang="ja-JP" altLang="en-US" sz="1100" b="0" i="0" u="none" strike="noStrike" dirty="0" smtClean="0">
                          <a:solidFill>
                            <a:srgbClr val="000000"/>
                          </a:solidFill>
                          <a:effectLst/>
                          <a:latin typeface="ＭＳ Ｐゴシック"/>
                        </a:rPr>
                        <a:t>医療法第７条の２第３項、医療法第</a:t>
                      </a:r>
                      <a:r>
                        <a:rPr lang="en-US" altLang="ja-JP" sz="1100" b="0" i="0" u="none" strike="noStrike" dirty="0" smtClean="0">
                          <a:solidFill>
                            <a:srgbClr val="000000"/>
                          </a:solidFill>
                          <a:effectLst/>
                          <a:latin typeface="ＭＳ Ｐゴシック"/>
                        </a:rPr>
                        <a:t>30</a:t>
                      </a:r>
                      <a:r>
                        <a:rPr lang="ja-JP" altLang="en-US" sz="1100" b="0" i="0" u="none" strike="noStrike" dirty="0" smtClean="0">
                          <a:solidFill>
                            <a:srgbClr val="000000"/>
                          </a:solidFill>
                          <a:effectLst/>
                          <a:latin typeface="ＭＳ Ｐゴシック"/>
                        </a:rPr>
                        <a:t>条の</a:t>
                      </a:r>
                      <a:r>
                        <a:rPr lang="en-US" altLang="ja-JP" sz="1100" b="0" i="0" u="none" strike="noStrike" dirty="0" smtClean="0">
                          <a:solidFill>
                            <a:srgbClr val="000000"/>
                          </a:solidFill>
                          <a:effectLst/>
                          <a:latin typeface="ＭＳ Ｐゴシック"/>
                        </a:rPr>
                        <a:t>12】</a:t>
                      </a:r>
                      <a:endParaRPr lang="ja-JP" altLang="en-US" sz="1100" b="0" i="0" u="none" strike="noStrike" dirty="0">
                        <a:solidFill>
                          <a:srgbClr val="000000"/>
                        </a:solidFill>
                        <a:effectLst/>
                        <a:latin typeface="ＭＳ Ｐゴシック"/>
                      </a:endParaRPr>
                    </a:p>
                  </a:txBody>
                  <a:tcPr marL="0" marR="0" marT="0" marB="0" anchor="ctr"/>
                </a:tc>
                <a:tc>
                  <a:txBody>
                    <a:bodyPr/>
                    <a:lstStyle/>
                    <a:p>
                      <a:pPr algn="ctr" fontAlgn="b"/>
                      <a:r>
                        <a:rPr lang="ja-JP" altLang="en-US" sz="1400" u="none" strike="noStrike" dirty="0">
                          <a:effectLst/>
                        </a:rPr>
                        <a:t>審議　○</a:t>
                      </a:r>
                      <a:endParaRPr lang="ja-JP" altLang="en-US" sz="1400" b="0" i="0" u="none" strike="noStrike" dirty="0">
                        <a:solidFill>
                          <a:srgbClr val="000000"/>
                        </a:solidFill>
                        <a:effectLst/>
                        <a:latin typeface="ＭＳ Ｐゴシック"/>
                      </a:endParaRPr>
                    </a:p>
                  </a:txBody>
                  <a:tcPr marL="0" marR="0" marT="0" marB="0" anchor="ctr"/>
                </a:tc>
                <a:tc>
                  <a:txBody>
                    <a:bodyPr/>
                    <a:lstStyle/>
                    <a:p>
                      <a:pPr algn="ctr" rtl="0" fontAlgn="ctr"/>
                      <a:r>
                        <a:rPr lang="ja-JP" altLang="en-US" sz="1400" u="none" strike="noStrike" dirty="0" smtClean="0">
                          <a:effectLst/>
                        </a:rPr>
                        <a:t>審議◎</a:t>
                      </a:r>
                      <a:endParaRPr lang="ja-JP" altLang="en-US" sz="1400" b="0" i="0" u="none" strike="noStrike" dirty="0">
                        <a:solidFill>
                          <a:srgbClr val="000000"/>
                        </a:solidFill>
                        <a:effectLst/>
                        <a:latin typeface="ＭＳ Ｐゴシック"/>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tr>
            </a:tbl>
          </a:graphicData>
        </a:graphic>
      </p:graphicFrame>
      <p:sp>
        <p:nvSpPr>
          <p:cNvPr id="38" name="テキスト ボックス 3"/>
          <p:cNvSpPr txBox="1">
            <a:spLocks noChangeArrowheads="1"/>
          </p:cNvSpPr>
          <p:nvPr/>
        </p:nvSpPr>
        <p:spPr bwMode="auto">
          <a:xfrm>
            <a:off x="55167" y="1033481"/>
            <a:ext cx="65380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285750">
              <a:buFont typeface="Wingdings" panose="05000000000000000000" pitchFamily="2" charset="2"/>
              <a:buChar char="l"/>
            </a:pPr>
            <a:r>
              <a:rPr lang="ja-JP" altLang="en-US" sz="1600" dirty="0" smtClean="0">
                <a:solidFill>
                  <a:srgbClr val="000000"/>
                </a:solidFill>
              </a:rPr>
              <a:t>地域医療構想</a:t>
            </a:r>
            <a:r>
              <a:rPr lang="ja-JP" altLang="en-US" sz="1600" dirty="0">
                <a:solidFill>
                  <a:srgbClr val="000000"/>
                </a:solidFill>
              </a:rPr>
              <a:t>等</a:t>
            </a:r>
            <a:r>
              <a:rPr lang="ja-JP" altLang="en-US" sz="1600" dirty="0" smtClean="0">
                <a:solidFill>
                  <a:srgbClr val="000000"/>
                </a:solidFill>
              </a:rPr>
              <a:t>に関する事項</a:t>
            </a:r>
            <a:endParaRPr lang="en-US" altLang="ja-JP" sz="1600" dirty="0">
              <a:solidFill>
                <a:srgbClr val="000000"/>
              </a:solidFill>
            </a:endParaRPr>
          </a:p>
        </p:txBody>
      </p:sp>
      <p:sp>
        <p:nvSpPr>
          <p:cNvPr id="16" name="左矢印 15"/>
          <p:cNvSpPr/>
          <p:nvPr/>
        </p:nvSpPr>
        <p:spPr>
          <a:xfrm>
            <a:off x="7638341" y="2707523"/>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左矢印 38"/>
          <p:cNvSpPr/>
          <p:nvPr/>
        </p:nvSpPr>
        <p:spPr>
          <a:xfrm>
            <a:off x="6516189" y="2699254"/>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左矢印 39"/>
          <p:cNvSpPr/>
          <p:nvPr/>
        </p:nvSpPr>
        <p:spPr>
          <a:xfrm>
            <a:off x="7636761" y="3796272"/>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左矢印 40"/>
          <p:cNvSpPr/>
          <p:nvPr/>
        </p:nvSpPr>
        <p:spPr>
          <a:xfrm>
            <a:off x="6525719" y="3796272"/>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屈折矢印 41"/>
          <p:cNvSpPr/>
          <p:nvPr/>
        </p:nvSpPr>
        <p:spPr>
          <a:xfrm rot="16200000" flipH="1">
            <a:off x="6516575" y="2910573"/>
            <a:ext cx="630340" cy="919090"/>
          </a:xfrm>
          <a:prstGeom prst="bentUpArrow">
            <a:avLst>
              <a:gd name="adj1" fmla="val 15393"/>
              <a:gd name="adj2" fmla="val 22704"/>
              <a:gd name="adj3" fmla="val 26922"/>
            </a:avLst>
          </a:prstGeom>
          <a:solidFill>
            <a:schemeClr val="accent1">
              <a:lumMod val="20000"/>
              <a:lumOff val="80000"/>
            </a:schemeClr>
          </a:solid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左矢印 42"/>
          <p:cNvSpPr/>
          <p:nvPr/>
        </p:nvSpPr>
        <p:spPr>
          <a:xfrm>
            <a:off x="5384648" y="3364540"/>
            <a:ext cx="216024" cy="288032"/>
          </a:xfrm>
          <a:prstGeom prst="leftArrow">
            <a:avLst/>
          </a:prstGeom>
          <a:solidFill>
            <a:schemeClr val="accent1">
              <a:lumMod val="20000"/>
              <a:lumOff val="80000"/>
            </a:schemeClr>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左矢印 43"/>
          <p:cNvSpPr/>
          <p:nvPr/>
        </p:nvSpPr>
        <p:spPr>
          <a:xfrm>
            <a:off x="5384648" y="4771817"/>
            <a:ext cx="216024" cy="288032"/>
          </a:xfrm>
          <a:prstGeom prst="leftArrow">
            <a:avLst/>
          </a:prstGeom>
          <a:solidFill>
            <a:schemeClr val="accent1">
              <a:lumMod val="20000"/>
              <a:lumOff val="80000"/>
            </a:schemeClr>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5259969" y="1106531"/>
            <a:ext cx="3771565" cy="276999"/>
          </a:xfrm>
          <a:prstGeom prst="rect">
            <a:avLst/>
          </a:prstGeom>
          <a:noFill/>
        </p:spPr>
        <p:txBody>
          <a:bodyPr wrap="square" rtlCol="0">
            <a:spAutoFit/>
          </a:bodyPr>
          <a:lstStyle/>
          <a:p>
            <a:r>
              <a:rPr lang="ja-JP" altLang="en-US" sz="1200" dirty="0"/>
              <a:t>◎</a:t>
            </a:r>
            <a:r>
              <a:rPr kumimoji="1" lang="ja-JP" altLang="en-US" sz="1200" dirty="0" smtClean="0"/>
              <a:t>：病院の出席に</a:t>
            </a:r>
            <a:r>
              <a:rPr kumimoji="1" lang="ja-JP" altLang="en-US" sz="1200" smtClean="0"/>
              <a:t>よる説明、</a:t>
            </a:r>
            <a:r>
              <a:rPr kumimoji="1" lang="ja-JP" altLang="en-US" sz="1200" dirty="0" smtClean="0"/>
              <a:t>〇：事務局等説明　　　　</a:t>
            </a:r>
            <a:endParaRPr kumimoji="1" lang="en-US" altLang="ja-JP" sz="1200" dirty="0" smtClean="0"/>
          </a:p>
        </p:txBody>
      </p:sp>
      <p:sp>
        <p:nvSpPr>
          <p:cNvPr id="47" name="テキスト ボックス 46"/>
          <p:cNvSpPr txBox="1"/>
          <p:nvPr/>
        </p:nvSpPr>
        <p:spPr>
          <a:xfrm>
            <a:off x="436289" y="5388232"/>
            <a:ext cx="7310064" cy="261610"/>
          </a:xfrm>
          <a:prstGeom prst="rect">
            <a:avLst/>
          </a:prstGeom>
          <a:noFill/>
        </p:spPr>
        <p:txBody>
          <a:bodyPr wrap="square" rtlCol="0">
            <a:spAutoFit/>
          </a:bodyPr>
          <a:lstStyle/>
          <a:p>
            <a:r>
              <a:rPr kumimoji="1" lang="en-US" altLang="ja-JP" sz="1100" dirty="0" smtClean="0"/>
              <a:t>※</a:t>
            </a:r>
            <a:r>
              <a:rPr lang="ja-JP" altLang="en-US" sz="1100" dirty="0"/>
              <a:t>１</a:t>
            </a:r>
            <a:r>
              <a:rPr lang="ja-JP" altLang="en-US" sz="1100" dirty="0" smtClean="0"/>
              <a:t>：懇話会の意見を踏まえ、保健医療協議会において、該当医療機関に対し、直接の説明が必要となった場合。</a:t>
            </a:r>
            <a:endParaRPr lang="en-US" altLang="ja-JP" sz="1100" dirty="0" smtClean="0"/>
          </a:p>
        </p:txBody>
      </p:sp>
      <p:sp>
        <p:nvSpPr>
          <p:cNvPr id="48" name="テキスト ボックス 47"/>
          <p:cNvSpPr txBox="1"/>
          <p:nvPr/>
        </p:nvSpPr>
        <p:spPr>
          <a:xfrm>
            <a:off x="464733" y="5798792"/>
            <a:ext cx="8712967" cy="261610"/>
          </a:xfrm>
          <a:prstGeom prst="rect">
            <a:avLst/>
          </a:prstGeom>
          <a:noFill/>
        </p:spPr>
        <p:txBody>
          <a:bodyPr wrap="square" rtlCol="0">
            <a:spAutoFit/>
          </a:bodyPr>
          <a:lstStyle/>
          <a:p>
            <a:r>
              <a:rPr kumimoji="1" lang="en-US" altLang="ja-JP" sz="1100" dirty="0" smtClean="0"/>
              <a:t>※</a:t>
            </a:r>
            <a:r>
              <a:rPr lang="ja-JP" altLang="en-US" sz="1100" dirty="0" smtClean="0"/>
              <a:t>２：保健医療協議会において、知事権限の行使について、医療審議会で審議が必要と判断された場合。</a:t>
            </a:r>
            <a:endParaRPr lang="en-US" altLang="ja-JP" sz="1100" dirty="0" smtClean="0"/>
          </a:p>
        </p:txBody>
      </p:sp>
      <p:sp>
        <p:nvSpPr>
          <p:cNvPr id="49" name="テキスト ボックス 48"/>
          <p:cNvSpPr txBox="1"/>
          <p:nvPr/>
        </p:nvSpPr>
        <p:spPr>
          <a:xfrm>
            <a:off x="7268770" y="3305744"/>
            <a:ext cx="552542" cy="276999"/>
          </a:xfrm>
          <a:prstGeom prst="rect">
            <a:avLst/>
          </a:prstGeom>
          <a:noFill/>
        </p:spPr>
        <p:txBody>
          <a:bodyPr wrap="square" rtlCol="0">
            <a:spAutoFit/>
          </a:bodyPr>
          <a:lstStyle/>
          <a:p>
            <a:r>
              <a:rPr kumimoji="1" lang="en-US" altLang="ja-JP" sz="1200" dirty="0" smtClean="0"/>
              <a:t>※</a:t>
            </a:r>
            <a:r>
              <a:rPr kumimoji="1" lang="ja-JP" altLang="en-US" sz="1200" dirty="0" smtClean="0"/>
              <a:t>１</a:t>
            </a:r>
            <a:endParaRPr kumimoji="1" lang="en-US" altLang="ja-JP" sz="1200" dirty="0" smtClean="0"/>
          </a:p>
        </p:txBody>
      </p:sp>
      <p:sp>
        <p:nvSpPr>
          <p:cNvPr id="50" name="テキスト ボックス 49"/>
          <p:cNvSpPr txBox="1"/>
          <p:nvPr/>
        </p:nvSpPr>
        <p:spPr>
          <a:xfrm>
            <a:off x="7259923" y="4784840"/>
            <a:ext cx="552542" cy="276999"/>
          </a:xfrm>
          <a:prstGeom prst="rect">
            <a:avLst/>
          </a:prstGeom>
          <a:noFill/>
        </p:spPr>
        <p:txBody>
          <a:bodyPr wrap="square" rtlCol="0">
            <a:spAutoFit/>
          </a:bodyPr>
          <a:lstStyle/>
          <a:p>
            <a:r>
              <a:rPr kumimoji="1" lang="en-US" altLang="ja-JP" sz="1200" dirty="0" smtClean="0"/>
              <a:t>※</a:t>
            </a:r>
            <a:r>
              <a:rPr kumimoji="1" lang="ja-JP" altLang="en-US" sz="1200" dirty="0" smtClean="0"/>
              <a:t>１</a:t>
            </a:r>
            <a:endParaRPr kumimoji="1" lang="en-US" altLang="ja-JP" sz="1200" dirty="0" smtClean="0"/>
          </a:p>
        </p:txBody>
      </p:sp>
      <p:sp>
        <p:nvSpPr>
          <p:cNvPr id="51" name="テキスト ボックス 50"/>
          <p:cNvSpPr txBox="1"/>
          <p:nvPr/>
        </p:nvSpPr>
        <p:spPr>
          <a:xfrm>
            <a:off x="5535856" y="3577715"/>
            <a:ext cx="552542" cy="276999"/>
          </a:xfrm>
          <a:prstGeom prst="rect">
            <a:avLst/>
          </a:prstGeom>
          <a:noFill/>
        </p:spPr>
        <p:txBody>
          <a:bodyPr wrap="square" rtlCol="0">
            <a:spAutoFit/>
          </a:bodyPr>
          <a:lstStyle/>
          <a:p>
            <a:r>
              <a:rPr kumimoji="1" lang="en-US" altLang="ja-JP" sz="1200" dirty="0" smtClean="0"/>
              <a:t>※</a:t>
            </a:r>
            <a:r>
              <a:rPr lang="ja-JP" altLang="en-US" sz="1200" dirty="0"/>
              <a:t>２</a:t>
            </a:r>
            <a:endParaRPr kumimoji="1" lang="en-US" altLang="ja-JP" sz="1200" dirty="0" smtClean="0"/>
          </a:p>
        </p:txBody>
      </p:sp>
      <p:sp>
        <p:nvSpPr>
          <p:cNvPr id="52" name="テキスト ボックス 51"/>
          <p:cNvSpPr txBox="1"/>
          <p:nvPr/>
        </p:nvSpPr>
        <p:spPr>
          <a:xfrm>
            <a:off x="5535856" y="4958105"/>
            <a:ext cx="552542" cy="276999"/>
          </a:xfrm>
          <a:prstGeom prst="rect">
            <a:avLst/>
          </a:prstGeom>
          <a:noFill/>
        </p:spPr>
        <p:txBody>
          <a:bodyPr wrap="square" rtlCol="0">
            <a:spAutoFit/>
          </a:bodyPr>
          <a:lstStyle/>
          <a:p>
            <a:r>
              <a:rPr kumimoji="1" lang="en-US" altLang="ja-JP" sz="1200" dirty="0" smtClean="0"/>
              <a:t>※</a:t>
            </a:r>
            <a:r>
              <a:rPr lang="ja-JP" altLang="en-US" sz="1200" dirty="0"/>
              <a:t>２</a:t>
            </a:r>
            <a:endParaRPr kumimoji="1" lang="en-US" altLang="ja-JP" sz="1200" dirty="0" smtClean="0"/>
          </a:p>
        </p:txBody>
      </p:sp>
      <p:sp>
        <p:nvSpPr>
          <p:cNvPr id="25" name="屈折矢印 24"/>
          <p:cNvSpPr/>
          <p:nvPr/>
        </p:nvSpPr>
        <p:spPr>
          <a:xfrm rot="16200000" flipH="1">
            <a:off x="6516575" y="4285134"/>
            <a:ext cx="630340" cy="919090"/>
          </a:xfrm>
          <a:prstGeom prst="bentUpArrow">
            <a:avLst>
              <a:gd name="adj1" fmla="val 15393"/>
              <a:gd name="adj2" fmla="val 22704"/>
              <a:gd name="adj3" fmla="val 26922"/>
            </a:avLst>
          </a:prstGeom>
          <a:solidFill>
            <a:schemeClr val="accent1">
              <a:lumMod val="20000"/>
              <a:lumOff val="80000"/>
            </a:schemeClr>
          </a:solid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612285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898759" y="6427819"/>
            <a:ext cx="2133600" cy="365125"/>
          </a:xfrm>
        </p:spPr>
        <p:txBody>
          <a:bodyPr/>
          <a:lstStyle/>
          <a:p>
            <a:fld id="{A9848611-8FAA-4BFC-BAAD-33CAF1A3E273}" type="slidenum">
              <a:rPr kumimoji="1" lang="ja-JP" altLang="en-US" sz="1800" smtClean="0">
                <a:solidFill>
                  <a:schemeClr val="tx1"/>
                </a:solidFill>
              </a:rPr>
              <a:t>23</a:t>
            </a:fld>
            <a:endParaRPr kumimoji="1" lang="ja-JP" altLang="en-US" sz="1800" dirty="0">
              <a:solidFill>
                <a:schemeClr val="tx1"/>
              </a:solidFill>
            </a:endParaRPr>
          </a:p>
        </p:txBody>
      </p:sp>
      <p:pic>
        <p:nvPicPr>
          <p:cNvPr id="1027" name="Picture 3" descr="D:\HatayamaH\Desktop\キャプチャ.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63" y="476672"/>
            <a:ext cx="8579209" cy="6044026"/>
          </a:xfrm>
          <a:prstGeom prst="rect">
            <a:avLst/>
          </a:prstGeom>
          <a:noFill/>
          <a:extLst>
            <a:ext uri="{909E8E84-426E-40DD-AFC4-6F175D3DCCD1}">
              <a14:hiddenFill xmlns:a14="http://schemas.microsoft.com/office/drawing/2010/main">
                <a:solidFill>
                  <a:srgbClr val="FFFFFF"/>
                </a:solidFill>
              </a14:hiddenFill>
            </a:ext>
          </a:extLst>
        </p:spPr>
      </p:pic>
      <p:sp>
        <p:nvSpPr>
          <p:cNvPr id="5" name="Oval 64">
            <a:hlinkClick r:id="rId3"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6" name="タイトル 1">
            <a:extLst>
              <a:ext uri="{FF2B5EF4-FFF2-40B4-BE49-F238E27FC236}">
                <a16:creationId xmlns:a16="http://schemas.microsoft.com/office/drawing/2014/main" xmlns="" id="{DFEF89A9-DBB8-496F-B267-B3B7E5718C12}"/>
              </a:ext>
            </a:extLst>
          </p:cNvPr>
          <p:cNvSpPr txBox="1">
            <a:spLocks/>
          </p:cNvSpPr>
          <p:nvPr/>
        </p:nvSpPr>
        <p:spPr>
          <a:xfrm>
            <a:off x="179512" y="4462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dirty="0" smtClean="0">
                <a:solidFill>
                  <a:schemeClr val="bg1"/>
                </a:solidFill>
                <a:latin typeface="HGP創英角ｺﾞｼｯｸUB" panose="020B0900000000000000" pitchFamily="50" charset="-128"/>
                <a:ea typeface="HGP創英角ｺﾞｼｯｸUB" panose="020B0900000000000000" pitchFamily="50" charset="-128"/>
              </a:rPr>
              <a:t>2</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協議の進め方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参考</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厚生労働省 資料</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3690549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961614271"/>
              </p:ext>
            </p:extLst>
          </p:nvPr>
        </p:nvGraphicFramePr>
        <p:xfrm>
          <a:off x="107505" y="1572467"/>
          <a:ext cx="8496942" cy="5166773"/>
        </p:xfrm>
        <a:graphic>
          <a:graphicData uri="http://schemas.openxmlformats.org/drawingml/2006/table">
            <a:tbl>
              <a:tblPr firstRow="1" bandRow="1">
                <a:tableStyleId>{5940675A-B579-460E-94D1-54222C63F5DA}</a:tableStyleId>
              </a:tblPr>
              <a:tblGrid>
                <a:gridCol w="444465"/>
                <a:gridCol w="1508023">
                  <a:extLst>
                    <a:ext uri="{9D8B030D-6E8A-4147-A177-3AD203B41FA5}">
                      <a16:colId xmlns="" xmlns:a16="http://schemas.microsoft.com/office/drawing/2014/main" val="20000"/>
                    </a:ext>
                  </a:extLst>
                </a:gridCol>
                <a:gridCol w="1864866">
                  <a:extLst>
                    <a:ext uri="{9D8B030D-6E8A-4147-A177-3AD203B41FA5}">
                      <a16:colId xmlns="" xmlns:a16="http://schemas.microsoft.com/office/drawing/2014/main" val="20001"/>
                    </a:ext>
                  </a:extLst>
                </a:gridCol>
                <a:gridCol w="1700550">
                  <a:extLst>
                    <a:ext uri="{9D8B030D-6E8A-4147-A177-3AD203B41FA5}">
                      <a16:colId xmlns="" xmlns:a16="http://schemas.microsoft.com/office/drawing/2014/main" val="20002"/>
                    </a:ext>
                  </a:extLst>
                </a:gridCol>
                <a:gridCol w="1612926">
                  <a:extLst>
                    <a:ext uri="{9D8B030D-6E8A-4147-A177-3AD203B41FA5}">
                      <a16:colId xmlns="" xmlns:a16="http://schemas.microsoft.com/office/drawing/2014/main" val="20003"/>
                    </a:ext>
                  </a:extLst>
                </a:gridCol>
                <a:gridCol w="1366112"/>
              </a:tblGrid>
              <a:tr h="475695">
                <a:tc gridSpan="2">
                  <a:txBody>
                    <a:bodyPr/>
                    <a:lstStyle/>
                    <a:p>
                      <a:endParaRPr kumimoji="1" lang="ja-JP" altLang="en-US" sz="1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kumimoji="1" lang="ja-JP" altLang="en-US" sz="1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t>国資料・</a:t>
                      </a:r>
                      <a:endParaRPr kumimoji="1" lang="en-US" altLang="ja-JP" sz="1200" b="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t>データブック</a:t>
                      </a:r>
                      <a:endParaRPr kumimoji="1" lang="ja-JP" altLang="en-US" sz="1200" b="1" dirty="0"/>
                    </a:p>
                  </a:txBody>
                  <a:tcPr anchor="ctr">
                    <a:lnL w="28575"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b="1" dirty="0"/>
                        <a:t>病床機能報告</a:t>
                      </a:r>
                    </a:p>
                  </a:txBody>
                  <a:tcPr anchor="ctr">
                    <a:lnL w="28575" cap="flat" cmpd="sng" algn="ctr">
                      <a:solidFill>
                        <a:schemeClr val="tx2"/>
                      </a:solidFill>
                      <a:prstDash val="solid"/>
                      <a:round/>
                      <a:headEnd type="none" w="med" len="med"/>
                      <a:tailEnd type="none" w="med" len="med"/>
                    </a:lnL>
                    <a:lnT w="28575" cap="flat" cmpd="sng" algn="ctr">
                      <a:solidFill>
                        <a:schemeClr val="tx2"/>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b="1" dirty="0" smtClean="0"/>
                        <a:t>病院プラン等</a:t>
                      </a:r>
                      <a:endParaRPr kumimoji="1" lang="en-US" altLang="ja-JP" sz="1200" b="1" dirty="0" smtClean="0"/>
                    </a:p>
                  </a:txBody>
                  <a:tcPr anchor="ctr">
                    <a:lnT w="28575" cap="flat" cmpd="sng" algn="ctr">
                      <a:solidFill>
                        <a:schemeClr val="tx2"/>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b="1" dirty="0" smtClean="0"/>
                        <a:t>医療機関情報　　システム</a:t>
                      </a:r>
                      <a:endParaRPr kumimoji="1" lang="ja-JP" altLang="en-US" sz="1200" b="1" dirty="0"/>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0"/>
                  </a:ext>
                </a:extLst>
              </a:tr>
              <a:tr h="1024242">
                <a:tc rowSpan="6">
                  <a:txBody>
                    <a:bodyPr/>
                    <a:lstStyle/>
                    <a:p>
                      <a:r>
                        <a:rPr kumimoji="1" lang="ja-JP" altLang="en-US" sz="1400" dirty="0" smtClean="0"/>
                        <a:t>　　　　　　　　医療機関単位</a:t>
                      </a:r>
                      <a:endParaRPr kumimoji="1" lang="en-US" altLang="ja-JP" sz="1400" dirty="0" smtClean="0"/>
                    </a:p>
                  </a:txBody>
                  <a:tcPr vert="eaVert"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tc>
                  <a:txBody>
                    <a:bodyPr/>
                    <a:lstStyle/>
                    <a:p>
                      <a:r>
                        <a:rPr kumimoji="1" lang="ja-JP" altLang="en-US" sz="1200" dirty="0" smtClean="0"/>
                        <a:t>診療実績</a:t>
                      </a:r>
                      <a:endParaRPr kumimoji="1" lang="ja-JP" altLang="en-US" sz="12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CFF"/>
                    </a:solidFill>
                  </a:tcPr>
                </a:tc>
                <a:tc>
                  <a:txBody>
                    <a:bodyPr/>
                    <a:lstStyle/>
                    <a:p>
                      <a:pPr marL="0" indent="0">
                        <a:buFont typeface="Wingdings" panose="05000000000000000000" pitchFamily="2" charset="2"/>
                        <a:buNone/>
                      </a:pPr>
                      <a:endParaRPr kumimoji="1" lang="en-US" altLang="ja-JP" sz="1050" dirty="0"/>
                    </a:p>
                    <a:p>
                      <a:pPr marL="171450" indent="-171450">
                        <a:buFont typeface="Wingdings" panose="05000000000000000000" pitchFamily="2" charset="2"/>
                        <a:buChar char="l"/>
                      </a:pPr>
                      <a:r>
                        <a:rPr kumimoji="1" lang="ja-JP" altLang="en-US" sz="1050" dirty="0"/>
                        <a:t>ＭＤＣごと</a:t>
                      </a:r>
                      <a:r>
                        <a:rPr kumimoji="1" lang="ja-JP" altLang="en-US" sz="1050" dirty="0" smtClean="0"/>
                        <a:t>の診療実績等</a:t>
                      </a:r>
                      <a:endParaRPr kumimoji="1" lang="en-US" altLang="ja-JP" sz="1050" dirty="0" smtClean="0"/>
                    </a:p>
                    <a:p>
                      <a:pPr marL="0" indent="0" algn="ctr">
                        <a:buFont typeface="Wingdings" panose="05000000000000000000" pitchFamily="2" charset="2"/>
                        <a:buNone/>
                      </a:pPr>
                      <a:r>
                        <a:rPr kumimoji="1" lang="ja-JP" altLang="en-US" sz="1050" dirty="0" smtClean="0"/>
                        <a:t>＜</a:t>
                      </a:r>
                      <a:r>
                        <a:rPr kumimoji="1" lang="ja-JP" altLang="en-US" sz="1050" dirty="0"/>
                        <a:t>ＤＰＣ</a:t>
                      </a:r>
                      <a:r>
                        <a:rPr kumimoji="1" lang="ja-JP" altLang="en-US" sz="1050" dirty="0" smtClean="0"/>
                        <a:t>＞</a:t>
                      </a:r>
                      <a:endParaRPr kumimoji="1" lang="en-US" altLang="ja-JP" sz="1050" dirty="0" smtClean="0"/>
                    </a:p>
                  </a:txBody>
                  <a:tcPr>
                    <a:lnL w="28575"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171450" indent="-171450">
                        <a:buFont typeface="Wingdings" panose="05000000000000000000" pitchFamily="2" charset="2"/>
                        <a:buChar char="l"/>
                      </a:pPr>
                      <a:endParaRPr kumimoji="1" lang="en-US" altLang="ja-JP" sz="1000" dirty="0" smtClean="0"/>
                    </a:p>
                    <a:p>
                      <a:pPr marL="171450" indent="-171450">
                        <a:buFont typeface="Wingdings" panose="05000000000000000000" pitchFamily="2" charset="2"/>
                        <a:buChar char="l"/>
                      </a:pPr>
                      <a:r>
                        <a:rPr kumimoji="1" lang="ja-JP" altLang="en-US" sz="1000" dirty="0" smtClean="0"/>
                        <a:t>救急搬送実績</a:t>
                      </a:r>
                      <a:endParaRPr kumimoji="1" lang="en-US" altLang="ja-JP" sz="1000" dirty="0"/>
                    </a:p>
                    <a:p>
                      <a:pPr marL="171450" indent="-171450">
                        <a:buFont typeface="Wingdings" panose="05000000000000000000" pitchFamily="2" charset="2"/>
                        <a:buChar char="l"/>
                      </a:pPr>
                      <a:r>
                        <a:rPr kumimoji="1" lang="ja-JP" altLang="en-US" sz="1000" dirty="0" smtClean="0"/>
                        <a:t>手術件数</a:t>
                      </a:r>
                      <a:endParaRPr kumimoji="1" lang="en-US" altLang="ja-JP" sz="1000" dirty="0" smtClean="0"/>
                    </a:p>
                    <a:p>
                      <a:pPr marL="171450" indent="-171450">
                        <a:buFont typeface="Wingdings" panose="05000000000000000000" pitchFamily="2" charset="2"/>
                        <a:buChar char="l"/>
                      </a:pPr>
                      <a:r>
                        <a:rPr kumimoji="1" lang="ja-JP" altLang="en-US" sz="1000" dirty="0" smtClean="0"/>
                        <a:t>在宅復帰割合</a:t>
                      </a:r>
                      <a:endParaRPr kumimoji="1" lang="en-US" altLang="ja-JP" sz="1000" dirty="0" smtClean="0"/>
                    </a:p>
                    <a:p>
                      <a:pPr marL="171450" indent="-171450">
                        <a:buFont typeface="Wingdings" panose="05000000000000000000" pitchFamily="2" charset="2"/>
                        <a:buChar char="l"/>
                      </a:pPr>
                      <a:r>
                        <a:rPr kumimoji="1" lang="ja-JP" altLang="en-US" sz="1000" dirty="0" smtClean="0"/>
                        <a:t>リハビリの実施状況　等</a:t>
                      </a:r>
                      <a:endParaRPr kumimoji="1" lang="en-US" altLang="ja-JP" sz="1000" dirty="0"/>
                    </a:p>
                  </a:txBody>
                  <a:tcPr>
                    <a:lnL w="28575" cap="flat" cmpd="sng" algn="ctr">
                      <a:solidFill>
                        <a:schemeClr val="tx2"/>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rgbClr val="66CCFF">
                        <a:alpha val="12157"/>
                      </a:srgbClr>
                    </a:solidFill>
                  </a:tcPr>
                </a:tc>
                <a:tc>
                  <a:txBody>
                    <a:bodyPr/>
                    <a:lstStyle/>
                    <a:p>
                      <a:pPr marL="171450" indent="-171450">
                        <a:buFont typeface="Wingdings" panose="05000000000000000000" pitchFamily="2" charset="2"/>
                        <a:buChar char="l"/>
                      </a:pPr>
                      <a:endParaRPr kumimoji="1" lang="en-US" altLang="ja-JP" sz="1000" dirty="0" smtClean="0"/>
                    </a:p>
                    <a:p>
                      <a:pPr marL="171450" indent="-171450">
                        <a:buFont typeface="Wingdings" panose="05000000000000000000" pitchFamily="2" charset="2"/>
                        <a:buChar char="l"/>
                      </a:pPr>
                      <a:r>
                        <a:rPr kumimoji="1" lang="ja-JP" altLang="en-US" sz="1000" dirty="0" smtClean="0"/>
                        <a:t>入院患者数の推移</a:t>
                      </a:r>
                      <a:endParaRPr kumimoji="1" lang="en-US" altLang="ja-JP" sz="1000" dirty="0" smtClean="0"/>
                    </a:p>
                    <a:p>
                      <a:pPr marL="171450" indent="-171450">
                        <a:buFont typeface="Wingdings" panose="05000000000000000000" pitchFamily="2" charset="2"/>
                        <a:buChar char="l"/>
                      </a:pPr>
                      <a:r>
                        <a:rPr kumimoji="1" lang="ja-JP" altLang="en-US" sz="1000" dirty="0" smtClean="0"/>
                        <a:t>非稼働病床に対する</a:t>
                      </a:r>
                      <a:endParaRPr kumimoji="1" lang="en-US" altLang="ja-JP" sz="1000" dirty="0" smtClean="0"/>
                    </a:p>
                    <a:p>
                      <a:pPr marL="0" indent="0">
                        <a:buFont typeface="Wingdings" panose="05000000000000000000" pitchFamily="2" charset="2"/>
                        <a:buNone/>
                      </a:pPr>
                      <a:r>
                        <a:rPr kumimoji="1" lang="ja-JP" altLang="en-US" sz="1000" dirty="0" smtClean="0"/>
                        <a:t>　　考え方　　　　　　　等</a:t>
                      </a:r>
                      <a:endParaRPr kumimoji="1" lang="en-US" altLang="ja-JP" sz="1000" dirty="0" smtClean="0"/>
                    </a:p>
                  </a:txBody>
                  <a:tcPr>
                    <a:lnT w="28575" cap="flat" cmpd="sng" algn="ctr">
                      <a:solidFill>
                        <a:schemeClr val="tx1"/>
                      </a:solidFill>
                      <a:prstDash val="solid"/>
                      <a:round/>
                      <a:headEnd type="none" w="med" len="med"/>
                      <a:tailEnd type="none" w="med" len="med"/>
                    </a:lnT>
                    <a:solidFill>
                      <a:srgbClr val="66CCFF">
                        <a:alpha val="12157"/>
                      </a:srgbClr>
                    </a:solidFill>
                  </a:tcPr>
                </a:tc>
                <a:tc>
                  <a:txBody>
                    <a:bodyPr/>
                    <a:lstStyle/>
                    <a:p>
                      <a:pPr marL="0" indent="0">
                        <a:buFont typeface="Wingdings" panose="05000000000000000000" pitchFamily="2" charset="2"/>
                        <a:buNone/>
                      </a:pPr>
                      <a:endParaRPr kumimoji="1" lang="en-US" altLang="ja-JP" sz="1100" dirty="0"/>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1"/>
                  </a:ext>
                </a:extLst>
              </a:tr>
              <a:tr h="467056">
                <a:tc vMerge="1">
                  <a:txBody>
                    <a:bodyPr/>
                    <a:lstStyle/>
                    <a:p>
                      <a:endParaRPr kumimoji="1" lang="ja-JP" altLang="en-US" sz="12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CFF"/>
                    </a:solidFill>
                  </a:tcPr>
                </a:tc>
                <a:tc>
                  <a:txBody>
                    <a:bodyPr/>
                    <a:lstStyle/>
                    <a:p>
                      <a:r>
                        <a:rPr kumimoji="1" lang="ja-JP" altLang="en-US" sz="1200" dirty="0" smtClean="0"/>
                        <a:t>病床機能</a:t>
                      </a:r>
                      <a:endParaRPr kumimoji="1" lang="en-US" altLang="ja-JP" sz="1200" dirty="0" smtClean="0"/>
                    </a:p>
                    <a:p>
                      <a:r>
                        <a:rPr kumimoji="1" lang="en-US" altLang="ja-JP" sz="1200" dirty="0" smtClean="0"/>
                        <a:t>【</a:t>
                      </a:r>
                      <a:r>
                        <a:rPr kumimoji="1" lang="ja-JP" altLang="en-US" sz="1200" dirty="0" smtClean="0"/>
                        <a:t>４機能</a:t>
                      </a:r>
                      <a:r>
                        <a:rPr kumimoji="1" lang="en-US" altLang="ja-JP" sz="1200" dirty="0" smtClean="0"/>
                        <a:t>】</a:t>
                      </a:r>
                      <a:endParaRPr kumimoji="1" lang="ja-JP" altLang="en-US" sz="12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CFF"/>
                    </a:solidFill>
                  </a:tcPr>
                </a:tc>
                <a:tc>
                  <a:txBody>
                    <a:bodyPr/>
                    <a:lstStyle/>
                    <a:p>
                      <a:pPr marL="171450" indent="-171450">
                        <a:buFont typeface="Wingdings" panose="05000000000000000000" pitchFamily="2" charset="2"/>
                        <a:buChar char="l"/>
                      </a:pPr>
                      <a:endParaRPr kumimoji="1" lang="ja-JP" altLang="en-US" sz="1100" dirty="0"/>
                    </a:p>
                  </a:txBody>
                  <a:tcPr>
                    <a:lnL w="28575"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lToBr w="6350" cap="flat" cmpd="sng" algn="ctr">
                      <a:solidFill>
                        <a:schemeClr val="tx1"/>
                      </a:solidFill>
                      <a:prstDash val="solid"/>
                      <a:round/>
                      <a:headEnd type="none" w="med" len="med"/>
                      <a:tailEnd type="none" w="med" len="med"/>
                    </a:lnTlToBr>
                  </a:tcPr>
                </a:tc>
                <a:tc>
                  <a:txBody>
                    <a:bodyPr/>
                    <a:lstStyle/>
                    <a:p>
                      <a:pPr marL="0" indent="0" algn="ctr">
                        <a:buFont typeface="Wingdings" panose="05000000000000000000" pitchFamily="2" charset="2"/>
                        <a:buNone/>
                      </a:pPr>
                      <a:r>
                        <a:rPr kumimoji="1" lang="ja-JP" altLang="en-US" sz="2000" dirty="0" smtClean="0"/>
                        <a:t>○</a:t>
                      </a:r>
                      <a:endParaRPr kumimoji="1" lang="ja-JP" altLang="en-US" sz="2000" dirty="0"/>
                    </a:p>
                  </a:txBody>
                  <a:tcPr anchor="ctr">
                    <a:lnL w="28575" cap="flat" cmpd="sng" algn="ctr">
                      <a:solidFill>
                        <a:schemeClr val="tx2"/>
                      </a:solidFill>
                      <a:prstDash val="solid"/>
                      <a:round/>
                      <a:headEnd type="none" w="med" len="med"/>
                      <a:tailEnd type="none" w="med" len="med"/>
                    </a:lnL>
                    <a:solidFill>
                      <a:srgbClr val="66CCFF">
                        <a:alpha val="12157"/>
                      </a:srgbClr>
                    </a:solidFill>
                  </a:tcPr>
                </a:tc>
                <a:tc>
                  <a:txBody>
                    <a:bodyPr/>
                    <a:lstStyle/>
                    <a:p>
                      <a:pPr marL="0" indent="0" algn="ctr">
                        <a:buFont typeface="Wingdings" panose="05000000000000000000" pitchFamily="2" charset="2"/>
                        <a:buNone/>
                      </a:pPr>
                      <a:r>
                        <a:rPr kumimoji="1" lang="ja-JP" altLang="en-US" sz="2000" dirty="0" smtClean="0"/>
                        <a:t>○</a:t>
                      </a:r>
                      <a:endParaRPr kumimoji="1" lang="ja-JP" altLang="en-US" sz="2000" dirty="0"/>
                    </a:p>
                  </a:txBody>
                  <a:tcPr anchor="ctr">
                    <a:solidFill>
                      <a:srgbClr val="66CCFF">
                        <a:alpha val="12157"/>
                      </a:srgbClr>
                    </a:solidFill>
                  </a:tcPr>
                </a:tc>
                <a:tc>
                  <a:txBody>
                    <a:bodyPr/>
                    <a:lstStyle/>
                    <a:p>
                      <a:pPr marL="0" indent="0" algn="ctr">
                        <a:buFont typeface="Wingdings" panose="05000000000000000000" pitchFamily="2" charset="2"/>
                        <a:buNone/>
                      </a:pPr>
                      <a:endParaRPr kumimoji="1" lang="en-US" altLang="ja-JP" sz="2000" dirty="0"/>
                    </a:p>
                  </a:txBody>
                  <a:tcPr anchor="ctr">
                    <a:lnR w="28575"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3"/>
                  </a:ext>
                </a:extLst>
              </a:tr>
              <a:tr h="509920">
                <a:tc vMerge="1">
                  <a:txBody>
                    <a:bodyPr/>
                    <a:lstStyle/>
                    <a:p>
                      <a:endParaRPr kumimoji="1" lang="ja-JP" altLang="en-US" sz="12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tc>
                  <a:txBody>
                    <a:bodyPr/>
                    <a:lstStyle/>
                    <a:p>
                      <a:r>
                        <a:rPr kumimoji="1" lang="ja-JP" altLang="en-US" sz="1200" dirty="0" smtClean="0"/>
                        <a:t>病床機能</a:t>
                      </a:r>
                      <a:endParaRPr kumimoji="1" lang="en-US" altLang="ja-JP" sz="1200" dirty="0" smtClean="0"/>
                    </a:p>
                    <a:p>
                      <a:r>
                        <a:rPr kumimoji="1" lang="en-US" altLang="ja-JP" sz="1200" dirty="0" smtClean="0"/>
                        <a:t>【</a:t>
                      </a:r>
                      <a:r>
                        <a:rPr kumimoji="1" lang="ja-JP" altLang="en-US" sz="1200" dirty="0" smtClean="0"/>
                        <a:t>入院基本料</a:t>
                      </a:r>
                      <a:r>
                        <a:rPr kumimoji="1" lang="en-US" altLang="ja-JP" sz="1200" dirty="0" smtClean="0"/>
                        <a:t>】</a:t>
                      </a:r>
                      <a:endParaRPr kumimoji="1" lang="ja-JP" altLang="en-US" sz="12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tc>
                  <a:txBody>
                    <a:bodyPr/>
                    <a:lstStyle/>
                    <a:p>
                      <a:pPr marL="171450" indent="-171450">
                        <a:buFont typeface="Wingdings" panose="05000000000000000000" pitchFamily="2" charset="2"/>
                        <a:buChar char="l"/>
                      </a:pPr>
                      <a:endParaRPr kumimoji="1" lang="ja-JP" altLang="en-US" sz="1100" dirty="0"/>
                    </a:p>
                  </a:txBody>
                  <a:tcPr>
                    <a:lnL w="28575"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B w="28575" cap="flat" cmpd="sng" algn="ctr">
                      <a:solidFill>
                        <a:schemeClr val="tx1"/>
                      </a:solidFill>
                      <a:prstDash val="solid"/>
                      <a:round/>
                      <a:headEnd type="none" w="med" len="med"/>
                      <a:tailEnd type="none" w="med" len="med"/>
                    </a:lnB>
                    <a:lnTlToBr w="6350" cap="flat" cmpd="sng" algn="ctr">
                      <a:solidFill>
                        <a:schemeClr val="tx1"/>
                      </a:solidFill>
                      <a:prstDash val="solid"/>
                      <a:round/>
                      <a:headEnd type="none" w="med" len="med"/>
                      <a:tailEnd type="none" w="med" len="med"/>
                    </a:lnTlToBr>
                  </a:tcPr>
                </a:tc>
                <a:tc>
                  <a:txBody>
                    <a:bodyPr/>
                    <a:lstStyle/>
                    <a:p>
                      <a:pPr marL="0" indent="0" algn="ctr">
                        <a:buFont typeface="Wingdings" panose="05000000000000000000" pitchFamily="2" charset="2"/>
                        <a:buNone/>
                      </a:pPr>
                      <a:r>
                        <a:rPr kumimoji="1" lang="ja-JP" altLang="en-US" sz="2000" dirty="0" smtClean="0"/>
                        <a:t>〇</a:t>
                      </a:r>
                      <a:endParaRPr kumimoji="1" lang="ja-JP" altLang="en-US" sz="2000" dirty="0"/>
                    </a:p>
                  </a:txBody>
                  <a:tcPr anchor="ctr">
                    <a:lnL w="28575" cap="flat" cmpd="sng" algn="ctr">
                      <a:solidFill>
                        <a:schemeClr val="tx2"/>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rgbClr val="66CCFF">
                        <a:alpha val="12157"/>
                      </a:srgbClr>
                    </a:solidFill>
                  </a:tcPr>
                </a:tc>
                <a:tc>
                  <a:txBody>
                    <a:bodyPr/>
                    <a:lstStyle/>
                    <a:p>
                      <a:pPr marL="0" indent="0" algn="ctr">
                        <a:buFont typeface="Wingdings" panose="05000000000000000000" pitchFamily="2" charset="2"/>
                        <a:buNone/>
                      </a:pPr>
                      <a:r>
                        <a:rPr kumimoji="1" lang="ja-JP" altLang="en-US" sz="2000" dirty="0" smtClean="0"/>
                        <a:t>○</a:t>
                      </a:r>
                      <a:endParaRPr kumimoji="1" lang="ja-JP" altLang="en-US" sz="2000" dirty="0"/>
                    </a:p>
                  </a:txBody>
                  <a:tcPr anchor="ctr">
                    <a:lnB w="28575" cap="flat" cmpd="sng" algn="ctr">
                      <a:solidFill>
                        <a:schemeClr val="tx1"/>
                      </a:solidFill>
                      <a:prstDash val="solid"/>
                      <a:round/>
                      <a:headEnd type="none" w="med" len="med"/>
                      <a:tailEnd type="none" w="med" len="med"/>
                    </a:lnB>
                    <a:solidFill>
                      <a:srgbClr val="66CCFF">
                        <a:alpha val="12157"/>
                      </a:srgbClr>
                    </a:solidFill>
                  </a:tcPr>
                </a:tc>
                <a:tc>
                  <a:txBody>
                    <a:bodyPr/>
                    <a:lstStyle/>
                    <a:p>
                      <a:pPr marL="0" indent="0" algn="ctr">
                        <a:buFont typeface="Wingdings" panose="05000000000000000000" pitchFamily="2" charset="2"/>
                        <a:buNone/>
                      </a:pPr>
                      <a:endParaRPr kumimoji="1" lang="ja-JP" altLang="en-US" sz="2000" dirty="0"/>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578919">
                <a:tc vMerge="1">
                  <a:txBody>
                    <a:bodyPr/>
                    <a:lstStyle/>
                    <a:p>
                      <a:endParaRPr kumimoji="1" lang="ja-JP" altLang="en-US" sz="12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200" dirty="0" smtClean="0"/>
                        <a:t>将来の動向</a:t>
                      </a:r>
                      <a:endParaRPr kumimoji="1" lang="ja-JP" altLang="en-US" sz="12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171450" indent="-171450">
                        <a:buFont typeface="Wingdings" panose="05000000000000000000" pitchFamily="2" charset="2"/>
                        <a:buChar char="l"/>
                      </a:pPr>
                      <a:endParaRPr kumimoji="1" lang="ja-JP" altLang="en-US" sz="1100" dirty="0"/>
                    </a:p>
                  </a:txBody>
                  <a:tcPr>
                    <a:lnL w="28575"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1"/>
                      </a:solidFill>
                      <a:prstDash val="solid"/>
                      <a:round/>
                      <a:headEnd type="none" w="med" len="med"/>
                      <a:tailEnd type="none" w="med" len="med"/>
                    </a:lnT>
                    <a:lnTlToBr w="6350" cap="flat" cmpd="sng" algn="ctr">
                      <a:solidFill>
                        <a:schemeClr val="tx1"/>
                      </a:solidFill>
                      <a:prstDash val="solid"/>
                      <a:round/>
                      <a:headEnd type="none" w="med" len="med"/>
                      <a:tailEnd type="none" w="med" len="med"/>
                    </a:lnTlToBr>
                  </a:tcPr>
                </a:tc>
                <a:tc>
                  <a:txBody>
                    <a:bodyPr/>
                    <a:lstStyle/>
                    <a:p>
                      <a:pPr marL="0" indent="0">
                        <a:buFont typeface="Wingdings" panose="05000000000000000000" pitchFamily="2" charset="2"/>
                        <a:buNone/>
                      </a:pPr>
                      <a:endParaRPr kumimoji="1" lang="ja-JP" altLang="en-US" sz="1100" dirty="0"/>
                    </a:p>
                  </a:txBody>
                  <a:tcPr>
                    <a:lnL w="28575" cap="flat" cmpd="sng" algn="ctr">
                      <a:solidFill>
                        <a:schemeClr val="tx2"/>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rgbClr val="66CCFF">
                        <a:alpha val="12157"/>
                      </a:srgb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dirty="0" smtClean="0"/>
                        <a:t>今後の経営方針</a:t>
                      </a:r>
                      <a:endParaRPr kumimoji="1" lang="en-US" altLang="ja-JP" sz="1100" dirty="0" smtClean="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100" dirty="0" smtClean="0"/>
                        <a:t>　・病床の再編</a:t>
                      </a:r>
                      <a:endParaRPr kumimoji="1" lang="en-US" altLang="ja-JP" sz="1100" dirty="0" smtClean="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100" dirty="0" smtClean="0"/>
                        <a:t>　・診療科の再編等</a:t>
                      </a:r>
                      <a:endParaRPr kumimoji="1" lang="en-US" altLang="ja-JP" sz="1100" dirty="0" smtClean="0"/>
                    </a:p>
                  </a:txBody>
                  <a:tcPr>
                    <a:lnT w="28575" cap="flat" cmpd="sng" algn="ctr">
                      <a:solidFill>
                        <a:schemeClr val="tx1"/>
                      </a:solidFill>
                      <a:prstDash val="solid"/>
                      <a:round/>
                      <a:headEnd type="none" w="med" len="med"/>
                      <a:tailEnd type="none" w="med" len="med"/>
                    </a:lnT>
                    <a:solidFill>
                      <a:srgbClr val="66CCFF">
                        <a:alpha val="12157"/>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1100" dirty="0" smtClean="0"/>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r>
              <a:tr h="445323">
                <a:tc vMerge="1">
                  <a:txBody>
                    <a:bodyPr/>
                    <a:lstStyle/>
                    <a:p>
                      <a:endParaRPr kumimoji="1" lang="ja-JP" altLang="en-US" sz="12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200" dirty="0" smtClean="0"/>
                        <a:t>将来の病床機能</a:t>
                      </a:r>
                      <a:endParaRPr kumimoji="1" lang="en-US" altLang="ja-JP" sz="1200" dirty="0" smtClean="0"/>
                    </a:p>
                    <a:p>
                      <a:r>
                        <a:rPr kumimoji="1" lang="en-US" altLang="ja-JP" sz="1200" dirty="0" smtClean="0"/>
                        <a:t>【</a:t>
                      </a:r>
                      <a:r>
                        <a:rPr kumimoji="1" lang="ja-JP" altLang="en-US" sz="1200" dirty="0" smtClean="0"/>
                        <a:t>４機能</a:t>
                      </a:r>
                      <a:r>
                        <a:rPr kumimoji="1" lang="en-US" altLang="ja-JP" sz="1200" dirty="0" smtClean="0"/>
                        <a:t>】</a:t>
                      </a:r>
                      <a:endParaRPr kumimoji="1" lang="ja-JP" altLang="en-US" sz="12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171450" indent="-171450">
                        <a:buFont typeface="Wingdings" panose="05000000000000000000" pitchFamily="2" charset="2"/>
                        <a:buChar char="l"/>
                      </a:pPr>
                      <a:endParaRPr kumimoji="1" lang="ja-JP" altLang="en-US" sz="1100" dirty="0"/>
                    </a:p>
                  </a:txBody>
                  <a:tcPr>
                    <a:lnL w="28575"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lToBr w="6350" cap="flat" cmpd="sng" algn="ctr">
                      <a:solidFill>
                        <a:schemeClr val="tx1"/>
                      </a:solidFill>
                      <a:prstDash val="solid"/>
                      <a:round/>
                      <a:headEnd type="none" w="med" len="med"/>
                      <a:tailEnd type="none" w="med" len="med"/>
                    </a:lnTlToBr>
                  </a:tcPr>
                </a:tc>
                <a:tc>
                  <a:txBody>
                    <a:bodyPr/>
                    <a:lstStyle/>
                    <a:p>
                      <a:pPr marL="0" indent="0" algn="ctr">
                        <a:buFont typeface="Wingdings" panose="05000000000000000000" pitchFamily="2" charset="2"/>
                        <a:buNone/>
                      </a:pPr>
                      <a:r>
                        <a:rPr kumimoji="1" lang="ja-JP" altLang="en-US" sz="2000" dirty="0" smtClean="0"/>
                        <a:t>○</a:t>
                      </a:r>
                      <a:endParaRPr kumimoji="1" lang="ja-JP" altLang="en-US" sz="2000" dirty="0"/>
                    </a:p>
                  </a:txBody>
                  <a:tcPr anchor="ctr">
                    <a:lnL w="28575" cap="flat" cmpd="sng" algn="ctr">
                      <a:solidFill>
                        <a:schemeClr val="tx2"/>
                      </a:solidFill>
                      <a:prstDash val="solid"/>
                      <a:round/>
                      <a:headEnd type="none" w="med" len="med"/>
                      <a:tailEnd type="none" w="med" len="med"/>
                    </a:lnL>
                    <a:solidFill>
                      <a:srgbClr val="66CCFF">
                        <a:alpha val="12157"/>
                      </a:srgbClr>
                    </a:solidFill>
                  </a:tcPr>
                </a:tc>
                <a:tc>
                  <a:txBody>
                    <a:bodyPr/>
                    <a:lstStyle/>
                    <a:p>
                      <a:pPr marL="0" indent="0" algn="ctr">
                        <a:buFont typeface="Wingdings" panose="05000000000000000000" pitchFamily="2" charset="2"/>
                        <a:buNone/>
                      </a:pPr>
                      <a:r>
                        <a:rPr kumimoji="1" lang="ja-JP" altLang="en-US" sz="2000" dirty="0" smtClean="0"/>
                        <a:t>○</a:t>
                      </a:r>
                      <a:endParaRPr kumimoji="1" lang="ja-JP" altLang="en-US" sz="2000" dirty="0"/>
                    </a:p>
                  </a:txBody>
                  <a:tcPr anchor="ctr">
                    <a:solidFill>
                      <a:srgbClr val="66CCFF">
                        <a:alpha val="12157"/>
                      </a:srgbClr>
                    </a:solidFill>
                  </a:tcPr>
                </a:tc>
                <a:tc>
                  <a:txBody>
                    <a:bodyPr/>
                    <a:lstStyle/>
                    <a:p>
                      <a:pPr marL="0" indent="0" algn="ctr">
                        <a:buFont typeface="Wingdings" panose="05000000000000000000" pitchFamily="2" charset="2"/>
                        <a:buNone/>
                      </a:pPr>
                      <a:endParaRPr kumimoji="1" lang="ja-JP" altLang="en-US" sz="2000" dirty="0"/>
                    </a:p>
                  </a:txBody>
                  <a:tcPr anchor="ctr">
                    <a:lnR w="28575" cap="flat" cmpd="sng" algn="ctr">
                      <a:solidFill>
                        <a:schemeClr val="tx1"/>
                      </a:solidFill>
                      <a:prstDash val="solid"/>
                      <a:round/>
                      <a:headEnd type="none" w="med" len="med"/>
                      <a:tailEnd type="none" w="med" len="med"/>
                    </a:lnR>
                  </a:tcPr>
                </a:tc>
              </a:tr>
              <a:tr h="445323">
                <a:tc vMerge="1">
                  <a:txBody>
                    <a:bodyPr/>
                    <a:lstStyle/>
                    <a:p>
                      <a:endParaRPr kumimoji="1" lang="ja-JP" altLang="en-US" sz="12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200" dirty="0" smtClean="0"/>
                        <a:t>将来の病床機能</a:t>
                      </a:r>
                      <a:r>
                        <a:rPr kumimoji="1" lang="en-US" altLang="ja-JP" sz="1200" dirty="0" smtClean="0"/>
                        <a:t>【</a:t>
                      </a:r>
                      <a:r>
                        <a:rPr kumimoji="1" lang="ja-JP" altLang="en-US" sz="1200" dirty="0" smtClean="0"/>
                        <a:t>入院基本料</a:t>
                      </a:r>
                      <a:r>
                        <a:rPr kumimoji="1" lang="en-US" altLang="ja-JP" sz="1200" dirty="0" smtClean="0"/>
                        <a:t>】</a:t>
                      </a:r>
                      <a:endParaRPr kumimoji="1" lang="ja-JP" altLang="en-US" sz="12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171450" indent="-171450">
                        <a:buFont typeface="Wingdings" panose="05000000000000000000" pitchFamily="2" charset="2"/>
                        <a:buChar char="l"/>
                      </a:pPr>
                      <a:endParaRPr kumimoji="1" lang="ja-JP" altLang="en-US" sz="1100" dirty="0"/>
                    </a:p>
                  </a:txBody>
                  <a:tcPr>
                    <a:lnL w="28575"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B w="28575" cap="flat" cmpd="sng" algn="ctr">
                      <a:solidFill>
                        <a:schemeClr val="tx1"/>
                      </a:solidFill>
                      <a:prstDash val="solid"/>
                      <a:round/>
                      <a:headEnd type="none" w="med" len="med"/>
                      <a:tailEnd type="none" w="med" len="med"/>
                    </a:lnB>
                    <a:lnTlToBr w="6350" cap="flat" cmpd="sng" algn="ctr">
                      <a:solidFill>
                        <a:schemeClr val="tx1"/>
                      </a:solidFill>
                      <a:prstDash val="solid"/>
                      <a:round/>
                      <a:headEnd type="none" w="med" len="med"/>
                      <a:tailEnd type="none" w="med" len="med"/>
                    </a:lnTlToBr>
                  </a:tcPr>
                </a:tc>
                <a:tc>
                  <a:txBody>
                    <a:bodyPr/>
                    <a:lstStyle/>
                    <a:p>
                      <a:pPr marL="171450" indent="-171450">
                        <a:buFont typeface="Wingdings" panose="05000000000000000000" pitchFamily="2" charset="2"/>
                        <a:buChar char="l"/>
                      </a:pPr>
                      <a:endParaRPr kumimoji="1" lang="ja-JP" altLang="en-US" sz="1100" dirty="0"/>
                    </a:p>
                  </a:txBody>
                  <a:tcPr>
                    <a:lnL w="28575" cap="flat" cmpd="sng" algn="ctr">
                      <a:solidFill>
                        <a:schemeClr val="tx2"/>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rgbClr val="66CCFF">
                        <a:alpha val="12157"/>
                      </a:srgbClr>
                    </a:solidFill>
                  </a:tcPr>
                </a:tc>
                <a:tc>
                  <a:txBody>
                    <a:bodyPr/>
                    <a:lstStyle/>
                    <a:p>
                      <a:pPr marL="0" indent="0" algn="ctr">
                        <a:buFont typeface="Wingdings" panose="05000000000000000000" pitchFamily="2" charset="2"/>
                        <a:buNone/>
                      </a:pPr>
                      <a:r>
                        <a:rPr kumimoji="1" lang="ja-JP" altLang="en-US" sz="2000" dirty="0" smtClean="0"/>
                        <a:t>○</a:t>
                      </a:r>
                      <a:endParaRPr kumimoji="1" lang="ja-JP" altLang="en-US" sz="2000" dirty="0"/>
                    </a:p>
                  </a:txBody>
                  <a:tcPr anchor="ctr">
                    <a:lnB w="28575" cap="flat" cmpd="sng" algn="ctr">
                      <a:solidFill>
                        <a:schemeClr val="tx1"/>
                      </a:solidFill>
                      <a:prstDash val="solid"/>
                      <a:round/>
                      <a:headEnd type="none" w="med" len="med"/>
                      <a:tailEnd type="none" w="med" len="med"/>
                    </a:lnB>
                    <a:solidFill>
                      <a:srgbClr val="66CCFF">
                        <a:alpha val="12157"/>
                      </a:srgbClr>
                    </a:solidFill>
                  </a:tcPr>
                </a:tc>
                <a:tc>
                  <a:txBody>
                    <a:bodyPr/>
                    <a:lstStyle/>
                    <a:p>
                      <a:pPr marL="0" indent="0" algn="ctr">
                        <a:buFont typeface="Wingdings" panose="05000000000000000000" pitchFamily="2" charset="2"/>
                        <a:buNone/>
                      </a:pPr>
                      <a:endParaRPr kumimoji="1" lang="ja-JP" altLang="en-US" sz="2000" dirty="0"/>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r h="578919">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　二次医療圏</a:t>
                      </a:r>
                    </a:p>
                  </a:txBody>
                  <a:tcPr vert="eaVert"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医療提供体制</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dirty="0" smtClean="0"/>
                        <a:t>医療提供状況・実施状況</a:t>
                      </a:r>
                      <a:endParaRPr kumimoji="1" lang="en-US" altLang="ja-JP" sz="1100" dirty="0" smtClean="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100" dirty="0" smtClean="0"/>
                        <a:t>　</a:t>
                      </a:r>
                      <a:r>
                        <a:rPr kumimoji="1" lang="ja-JP" altLang="en-US" sz="1100" dirty="0" smtClean="0">
                          <a:latin typeface="+mn-ea"/>
                          <a:ea typeface="+mn-ea"/>
                        </a:rPr>
                        <a:t>＜</a:t>
                      </a:r>
                      <a:r>
                        <a:rPr kumimoji="1" lang="en-US" altLang="ja-JP" sz="1100" dirty="0" smtClean="0">
                          <a:latin typeface="+mn-ea"/>
                          <a:ea typeface="+mn-ea"/>
                        </a:rPr>
                        <a:t>NDB</a:t>
                      </a:r>
                      <a:r>
                        <a:rPr kumimoji="1" lang="ja-JP" altLang="en-US" sz="1100" dirty="0" smtClean="0">
                          <a:latin typeface="+mn-ea"/>
                          <a:ea typeface="+mn-ea"/>
                        </a:rPr>
                        <a:t>・</a:t>
                      </a:r>
                      <a:r>
                        <a:rPr kumimoji="1" lang="en-US" altLang="ja-JP" sz="1100" dirty="0" smtClean="0">
                          <a:latin typeface="+mn-ea"/>
                          <a:ea typeface="+mn-ea"/>
                        </a:rPr>
                        <a:t>SCR</a:t>
                      </a:r>
                      <a:r>
                        <a:rPr kumimoji="1" lang="ja-JP" altLang="en-US" sz="1100" dirty="0" smtClean="0">
                          <a:latin typeface="+mn-ea"/>
                          <a:ea typeface="+mn-ea"/>
                        </a:rPr>
                        <a:t>＞</a:t>
                      </a:r>
                      <a:endParaRPr kumimoji="1" lang="en-US" altLang="ja-JP" sz="1100" dirty="0" smtClean="0">
                        <a:latin typeface="+mn-ea"/>
                        <a:ea typeface="+mn-ea"/>
                      </a:endParaRPr>
                    </a:p>
                  </a:txBody>
                  <a:tcPr>
                    <a:lnL w="28575"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1"/>
                      </a:solidFill>
                      <a:prstDash val="solid"/>
                      <a:round/>
                      <a:headEnd type="none" w="med" len="med"/>
                      <a:tailEnd type="none" w="med" len="med"/>
                    </a:lnT>
                    <a:lnTlToBr w="6350" cap="flat" cmpd="sng" algn="ctr">
                      <a:noFill/>
                      <a:prstDash val="solid"/>
                      <a:round/>
                      <a:headEnd type="none" w="med" len="med"/>
                      <a:tailEnd type="none" w="med" len="med"/>
                    </a:lnTlToBr>
                  </a:tcPr>
                </a:tc>
                <a:tc>
                  <a:txBody>
                    <a:bodyPr/>
                    <a:lstStyle/>
                    <a:p>
                      <a:pPr marL="171450" indent="-171450">
                        <a:buFont typeface="Wingdings" panose="05000000000000000000" pitchFamily="2" charset="2"/>
                        <a:buChar char="l"/>
                      </a:pPr>
                      <a:endParaRPr kumimoji="1" lang="ja-JP" altLang="en-US" sz="1100" dirty="0"/>
                    </a:p>
                  </a:txBody>
                  <a:tcPr>
                    <a:lnL w="28575" cap="flat" cmpd="sng" algn="ctr">
                      <a:solidFill>
                        <a:schemeClr val="tx2"/>
                      </a:solidFill>
                      <a:prstDash val="solid"/>
                      <a:round/>
                      <a:headEnd type="none" w="med" len="med"/>
                      <a:tailEnd type="none" w="med" len="med"/>
                    </a:lnL>
                    <a:lnT w="28575" cap="flat" cmpd="sng" algn="ctr">
                      <a:solidFill>
                        <a:schemeClr val="tx1"/>
                      </a:solidFill>
                      <a:prstDash val="solid"/>
                      <a:round/>
                      <a:headEnd type="none" w="med" len="med"/>
                      <a:tailEnd type="none" w="med" len="med"/>
                    </a:lnT>
                    <a:lnTlToBr w="6350" cap="flat" cmpd="sng" algn="ctr">
                      <a:solidFill>
                        <a:schemeClr val="tx1"/>
                      </a:solidFill>
                      <a:prstDash val="solid"/>
                      <a:round/>
                      <a:headEnd type="none" w="med" len="med"/>
                      <a:tailEnd type="none" w="med" len="med"/>
                    </a:lnTlToBr>
                    <a:solidFill>
                      <a:srgbClr val="66CCFF">
                        <a:alpha val="12157"/>
                      </a:srgbClr>
                    </a:solidFill>
                  </a:tcPr>
                </a:tc>
                <a:tc>
                  <a:txBody>
                    <a:bodyPr/>
                    <a:lstStyle/>
                    <a:p>
                      <a:pPr marL="0" indent="0" algn="ctr">
                        <a:buFont typeface="Wingdings" panose="05000000000000000000" pitchFamily="2" charset="2"/>
                        <a:buNone/>
                      </a:pPr>
                      <a:endParaRPr kumimoji="1" lang="ja-JP" altLang="en-US" sz="2000" dirty="0"/>
                    </a:p>
                  </a:txBody>
                  <a:tcPr anchor="ctr">
                    <a:lnT w="28575" cap="flat" cmpd="sng" algn="ctr">
                      <a:solidFill>
                        <a:schemeClr val="tx1"/>
                      </a:solidFill>
                      <a:prstDash val="solid"/>
                      <a:round/>
                      <a:headEnd type="none" w="med" len="med"/>
                      <a:tailEnd type="none" w="med" len="med"/>
                    </a:lnT>
                    <a:lnTlToBr w="6350" cap="flat" cmpd="sng" algn="ctr">
                      <a:solidFill>
                        <a:schemeClr val="tx1"/>
                      </a:solidFill>
                      <a:prstDash val="solid"/>
                      <a:round/>
                      <a:headEnd type="none" w="med" len="med"/>
                      <a:tailEnd type="none" w="med" len="med"/>
                    </a:lnTlToBr>
                    <a:solidFill>
                      <a:srgbClr val="66CCFF">
                        <a:alpha val="12157"/>
                      </a:srgb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dirty="0" smtClean="0"/>
                        <a:t>５疾病４事業ごとの医療機関の役割</a:t>
                      </a:r>
                      <a:endParaRPr kumimoji="1" lang="en-US" altLang="ja-JP" sz="1100" dirty="0" smtClean="0"/>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TlToBr w="28575" cap="flat" cmpd="sng" algn="ctr">
                      <a:noFill/>
                      <a:prstDash val="solid"/>
                      <a:round/>
                      <a:headEnd type="none" w="med" len="med"/>
                      <a:tailEnd type="none" w="med" len="med"/>
                    </a:lnTlToBr>
                  </a:tcPr>
                </a:tc>
              </a:tr>
              <a:tr h="571497">
                <a:tc vMerge="1">
                  <a:txBody>
                    <a:bodyPr/>
                    <a:lstStyle/>
                    <a:p>
                      <a:endParaRPr kumimoji="1" lang="ja-JP" altLang="en-US" sz="14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200" dirty="0" smtClean="0"/>
                        <a:t>患者受療動向</a:t>
                      </a:r>
                      <a:endParaRPr kumimoji="1" lang="ja-JP" altLang="en-US" sz="12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dirty="0" smtClean="0"/>
                        <a:t>５疾病４事業に関する圏域間流出・流入</a:t>
                      </a:r>
                      <a:endParaRPr kumimoji="1" lang="en-US" altLang="ja-JP" sz="1100" dirty="0" smtClean="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050" dirty="0" smtClean="0">
                          <a:latin typeface="+mn-ea"/>
                          <a:ea typeface="+mn-ea"/>
                        </a:rPr>
                        <a:t>＜国保・後期レセプト＞</a:t>
                      </a:r>
                      <a:endParaRPr kumimoji="1" lang="en-US" altLang="ja-JP" sz="1050" dirty="0" smtClean="0">
                        <a:latin typeface="+mn-ea"/>
                        <a:ea typeface="+mn-ea"/>
                      </a:endParaRPr>
                    </a:p>
                  </a:txBody>
                  <a:tcPr>
                    <a:lnL w="28575" cap="flat" cmpd="sng" algn="ctr">
                      <a:solidFill>
                        <a:schemeClr val="tx1"/>
                      </a:solidFill>
                      <a:prstDash val="solid"/>
                      <a:round/>
                      <a:headEnd type="none" w="med" len="med"/>
                      <a:tailEnd type="none" w="med" len="med"/>
                    </a:lnL>
                    <a:lnR w="28575" cap="flat" cmpd="sng" algn="ctr">
                      <a:solidFill>
                        <a:schemeClr val="tx2"/>
                      </a:solidFill>
                      <a:prstDash val="solid"/>
                      <a:round/>
                      <a:headEnd type="none" w="med" len="med"/>
                      <a:tailEnd type="none" w="med" len="med"/>
                    </a:lnR>
                    <a:lnB w="28575" cap="flat" cmpd="sng" algn="ctr">
                      <a:solidFill>
                        <a:schemeClr val="tx1"/>
                      </a:solidFill>
                      <a:prstDash val="solid"/>
                      <a:round/>
                      <a:headEnd type="none" w="med" len="med"/>
                      <a:tailEnd type="none" w="med" len="med"/>
                    </a:lnB>
                    <a:lnTlToBr w="6350" cap="flat" cmpd="sng" algn="ctr">
                      <a:noFill/>
                      <a:prstDash val="solid"/>
                      <a:round/>
                      <a:headEnd type="none" w="med" len="med"/>
                      <a:tailEnd type="none" w="med" len="med"/>
                    </a:lnTlToBr>
                  </a:tcPr>
                </a:tc>
                <a:tc>
                  <a:txBody>
                    <a:bodyPr/>
                    <a:lstStyle/>
                    <a:p>
                      <a:pPr marL="171450" indent="-171450">
                        <a:buFont typeface="Wingdings" panose="05000000000000000000" pitchFamily="2" charset="2"/>
                        <a:buChar char="l"/>
                      </a:pPr>
                      <a:endParaRPr kumimoji="1" lang="ja-JP" altLang="en-US" sz="1100" dirty="0"/>
                    </a:p>
                  </a:txBody>
                  <a:tcPr>
                    <a:lnL w="28575" cap="flat" cmpd="sng" algn="ctr">
                      <a:solidFill>
                        <a:schemeClr val="tx2"/>
                      </a:solidFill>
                      <a:prstDash val="solid"/>
                      <a:round/>
                      <a:headEnd type="none" w="med" len="med"/>
                      <a:tailEnd type="none" w="med" len="med"/>
                    </a:lnL>
                    <a:lnB w="28575" cap="flat" cmpd="sng" algn="ctr">
                      <a:solidFill>
                        <a:schemeClr val="tx2"/>
                      </a:solidFill>
                      <a:prstDash val="solid"/>
                      <a:round/>
                      <a:headEnd type="none" w="med" len="med"/>
                      <a:tailEnd type="none" w="med" len="med"/>
                    </a:lnB>
                    <a:lnTlToBr w="6350" cap="flat" cmpd="sng" algn="ctr">
                      <a:solidFill>
                        <a:schemeClr val="tx1"/>
                      </a:solidFill>
                      <a:prstDash val="solid"/>
                      <a:round/>
                      <a:headEnd type="none" w="med" len="med"/>
                      <a:tailEnd type="none" w="med" len="med"/>
                    </a:lnTlToBr>
                    <a:solidFill>
                      <a:srgbClr val="66CCFF">
                        <a:alpha val="12157"/>
                      </a:srgbClr>
                    </a:solidFill>
                  </a:tcPr>
                </a:tc>
                <a:tc>
                  <a:txBody>
                    <a:bodyPr/>
                    <a:lstStyle/>
                    <a:p>
                      <a:pPr marL="171450" indent="-171450">
                        <a:buFont typeface="Wingdings" panose="05000000000000000000" pitchFamily="2" charset="2"/>
                        <a:buChar char="l"/>
                      </a:pPr>
                      <a:endParaRPr kumimoji="1" lang="ja-JP" altLang="en-US" sz="1100" dirty="0"/>
                    </a:p>
                  </a:txBody>
                  <a:tcPr>
                    <a:lnB w="28575" cap="flat" cmpd="sng" algn="ctr">
                      <a:solidFill>
                        <a:schemeClr val="tx2"/>
                      </a:solidFill>
                      <a:prstDash val="solid"/>
                      <a:round/>
                      <a:headEnd type="none" w="med" len="med"/>
                      <a:tailEnd type="none" w="med" len="med"/>
                    </a:lnB>
                    <a:lnTlToBr w="6350" cap="flat" cmpd="sng" algn="ctr">
                      <a:solidFill>
                        <a:schemeClr val="tx1"/>
                      </a:solidFill>
                      <a:prstDash val="solid"/>
                      <a:round/>
                      <a:headEnd type="none" w="med" len="med"/>
                      <a:tailEnd type="none" w="med" len="med"/>
                    </a:lnTlToBr>
                    <a:solidFill>
                      <a:srgbClr val="66CCFF">
                        <a:alpha val="12157"/>
                      </a:srgbClr>
                    </a:solidFill>
                  </a:tcPr>
                </a:tc>
                <a:tc>
                  <a:txBody>
                    <a:bodyPr/>
                    <a:lstStyle/>
                    <a:p>
                      <a:pPr marL="171450" indent="-171450">
                        <a:buFont typeface="Wingdings" panose="05000000000000000000" pitchFamily="2" charset="2"/>
                        <a:buChar char="l"/>
                      </a:pPr>
                      <a:endParaRPr kumimoji="1" lang="ja-JP" altLang="en-US" sz="1100" dirty="0"/>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lnTlToBr w="28575" cap="flat" cmpd="sng" algn="ctr">
                      <a:noFill/>
                      <a:prstDash val="solid"/>
                      <a:round/>
                      <a:headEnd type="none" w="med" len="med"/>
                      <a:tailEnd type="none" w="med" len="med"/>
                    </a:lnTlToBr>
                  </a:tcPr>
                </a:tc>
              </a:tr>
            </a:tbl>
          </a:graphicData>
        </a:graphic>
      </p:graphicFrame>
      <p:sp>
        <p:nvSpPr>
          <p:cNvPr id="2" name="スライド番号プレースホルダー 1"/>
          <p:cNvSpPr>
            <a:spLocks noGrp="1"/>
          </p:cNvSpPr>
          <p:nvPr>
            <p:ph type="sldNum" sz="quarter" idx="12"/>
          </p:nvPr>
        </p:nvSpPr>
        <p:spPr>
          <a:xfrm>
            <a:off x="6859225" y="6484451"/>
            <a:ext cx="2133600" cy="365125"/>
          </a:xfrm>
        </p:spPr>
        <p:txBody>
          <a:bodyPr/>
          <a:lstStyle/>
          <a:p>
            <a:fld id="{A9848611-8FAA-4BFC-BAAD-33CAF1A3E273}" type="slidenum">
              <a:rPr kumimoji="1" lang="ja-JP" altLang="en-US" sz="1800" smtClean="0">
                <a:solidFill>
                  <a:schemeClr val="tx1"/>
                </a:solidFill>
              </a:rPr>
              <a:t>24</a:t>
            </a:fld>
            <a:endParaRPr kumimoji="1" lang="ja-JP" altLang="en-US" sz="1800" dirty="0">
              <a:solidFill>
                <a:schemeClr val="tx1"/>
              </a:solidFill>
            </a:endParaRPr>
          </a:p>
        </p:txBody>
      </p:sp>
      <p:sp>
        <p:nvSpPr>
          <p:cNvPr id="7" name="Oval 64">
            <a:hlinkClick r:id="rId2"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1" name="タイトル 1">
            <a:extLst>
              <a:ext uri="{FF2B5EF4-FFF2-40B4-BE49-F238E27FC236}">
                <a16:creationId xmlns:a16="http://schemas.microsoft.com/office/drawing/2014/main" xmlns="" id="{DFEF89A9-DBB8-496F-B267-B3B7E5718C12}"/>
              </a:ext>
            </a:extLst>
          </p:cNvPr>
          <p:cNvSpPr txBox="1">
            <a:spLocks/>
          </p:cNvSpPr>
          <p:nvPr/>
        </p:nvSpPr>
        <p:spPr>
          <a:xfrm>
            <a:off x="179512" y="4462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dirty="0">
                <a:solidFill>
                  <a:schemeClr val="bg1"/>
                </a:solidFill>
                <a:latin typeface="HGP創英角ｺﾞｼｯｸUB" panose="020B0900000000000000" pitchFamily="50" charset="-128"/>
                <a:ea typeface="HGP創英角ｺﾞｼｯｸUB" panose="020B0900000000000000" pitchFamily="50" charset="-128"/>
              </a:rPr>
              <a:t>3</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参考</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会議</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資料</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協議にかかる資料の概要</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8" name="タイトル 1">
            <a:extLst>
              <a:ext uri="{FF2B5EF4-FFF2-40B4-BE49-F238E27FC236}">
                <a16:creationId xmlns:a16="http://schemas.microsoft.com/office/drawing/2014/main" xmlns="" id="{77D78C8B-7190-4F9F-BF24-FAD4DFE9F181}"/>
              </a:ext>
            </a:extLst>
          </p:cNvPr>
          <p:cNvSpPr txBox="1">
            <a:spLocks/>
          </p:cNvSpPr>
          <p:nvPr/>
        </p:nvSpPr>
        <p:spPr>
          <a:xfrm>
            <a:off x="127332" y="560880"/>
            <a:ext cx="8712968" cy="869227"/>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a:latin typeface="HGP創英角ｺﾞｼｯｸUB" panose="020B0900000000000000" pitchFamily="50" charset="-128"/>
                <a:ea typeface="HGP創英角ｺﾞｼｯｸUB" panose="020B0900000000000000" pitchFamily="50" charset="-128"/>
              </a:rPr>
              <a:t>医療機関の診療実績を、医療機関間で相互に共有するなど、医療ニーズや医療資源に関する情報の「見える化」を</a:t>
            </a:r>
            <a:r>
              <a:rPr lang="ja-JP" altLang="en-US" sz="2200" dirty="0" smtClean="0">
                <a:latin typeface="HGP創英角ｺﾞｼｯｸUB" panose="020B0900000000000000" pitchFamily="50" charset="-128"/>
                <a:ea typeface="HGP創英角ｺﾞｼｯｸUB" panose="020B0900000000000000" pitchFamily="50" charset="-128"/>
              </a:rPr>
              <a:t>図る</a:t>
            </a:r>
            <a:endParaRPr lang="ja-JP" altLang="en-US" sz="22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0659183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2" name="表 11"/>
          <p:cNvGraphicFramePr>
            <a:graphicFrameLocks noGrp="1"/>
          </p:cNvGraphicFramePr>
          <p:nvPr>
            <p:extLst>
              <p:ext uri="{D42A27DB-BD31-4B8C-83A1-F6EECF244321}">
                <p14:modId xmlns:p14="http://schemas.microsoft.com/office/powerpoint/2010/main" val="3535838433"/>
              </p:ext>
            </p:extLst>
          </p:nvPr>
        </p:nvGraphicFramePr>
        <p:xfrm>
          <a:off x="213048" y="764704"/>
          <a:ext cx="8828259" cy="5161924"/>
        </p:xfrm>
        <a:graphic>
          <a:graphicData uri="http://schemas.openxmlformats.org/drawingml/2006/table">
            <a:tbl>
              <a:tblPr firstRow="1" bandRow="1">
                <a:tableStyleId>{BC89EF96-8CEA-46FF-86C4-4CE0E7609802}</a:tableStyleId>
              </a:tblPr>
              <a:tblGrid>
                <a:gridCol w="1033711"/>
                <a:gridCol w="4164109"/>
                <a:gridCol w="806764"/>
                <a:gridCol w="968117"/>
                <a:gridCol w="968117"/>
                <a:gridCol w="887441"/>
              </a:tblGrid>
              <a:tr h="439694">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400" kern="100" dirty="0" smtClean="0">
                          <a:effectLst/>
                          <a:latin typeface="+mn-ea"/>
                          <a:ea typeface="+mn-ea"/>
                        </a:rPr>
                        <a:t>分類</a:t>
                      </a:r>
                      <a:endParaRPr lang="ja-JP" altLang="ja-JP" sz="1400" kern="100" dirty="0" smtClean="0">
                        <a:effectLst/>
                        <a:latin typeface="+mn-ea"/>
                        <a:ea typeface="+mn-ea"/>
                        <a:cs typeface="Times New Roman"/>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2">
                        <a:lumMod val="20000"/>
                        <a:lumOff val="80000"/>
                      </a:schemeClr>
                    </a:solidFill>
                  </a:tcPr>
                </a:tc>
                <a:tc rowSpan="2">
                  <a:txBody>
                    <a:bodyPr/>
                    <a:lstStyle/>
                    <a:p>
                      <a:pPr marL="139700" indent="-139700" algn="ctr">
                        <a:spcAft>
                          <a:spcPts val="0"/>
                        </a:spcAft>
                      </a:pPr>
                      <a:r>
                        <a:rPr lang="ja-JP" altLang="en-US" sz="1400" kern="100" dirty="0" smtClean="0">
                          <a:effectLst/>
                          <a:latin typeface="+mn-ea"/>
                          <a:ea typeface="+mn-ea"/>
                          <a:cs typeface="+mn-cs"/>
                        </a:rPr>
                        <a:t>資料名</a:t>
                      </a:r>
                      <a:endParaRPr lang="ja-JP" sz="1400" kern="100" dirty="0">
                        <a:effectLst/>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2">
                        <a:lumMod val="20000"/>
                        <a:lumOff val="80000"/>
                      </a:schemeClr>
                    </a:solidFill>
                  </a:tcPr>
                </a:tc>
                <a:tc gridSpan="4">
                  <a:txBody>
                    <a:bodyPr/>
                    <a:lstStyle/>
                    <a:p>
                      <a:pPr algn="ctr"/>
                      <a:r>
                        <a:rPr kumimoji="1" lang="ja-JP" altLang="en-US" sz="1400" dirty="0" smtClean="0"/>
                        <a:t>会議名</a:t>
                      </a:r>
                      <a:endParaRPr kumimoji="1" lang="ja-JP" altLang="en-US" sz="1400" dirty="0"/>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B w="12700" cap="flat" cmpd="sng" algn="ctr">
                      <a:solidFill>
                        <a:schemeClr val="tx2">
                          <a:lumMod val="60000"/>
                          <a:lumOff val="40000"/>
                        </a:schemeClr>
                      </a:solidFill>
                      <a:prstDash val="solid"/>
                      <a:round/>
                      <a:headEnd type="none" w="med" len="med"/>
                      <a:tailEnd type="none" w="med" len="med"/>
                    </a:lnB>
                    <a:solidFill>
                      <a:schemeClr val="accent2">
                        <a:lumMod val="20000"/>
                        <a:lumOff val="80000"/>
                      </a:schemeClr>
                    </a:solidFill>
                  </a:tcPr>
                </a:tc>
                <a:tc hMerge="1">
                  <a:txBody>
                    <a:bodyPr/>
                    <a:lstStyle/>
                    <a:p>
                      <a:pPr marL="139700" indent="-139700" algn="ctr">
                        <a:spcAft>
                          <a:spcPts val="0"/>
                        </a:spcAft>
                      </a:pPr>
                      <a:endParaRPr lang="en-US" altLang="ja-JP" sz="1000" kern="100" dirty="0" smtClean="0">
                        <a:effectLst/>
                        <a:latin typeface="ＭＳ ゴシック" panose="020B0609070205080204" pitchFamily="49" charset="-128"/>
                        <a:ea typeface="ＭＳ ゴシック" panose="020B0609070205080204" pitchFamily="49" charset="-128"/>
                        <a:cs typeface="Times New Roman"/>
                      </a:endParaRPr>
                    </a:p>
                  </a:txBody>
                  <a:tcPr marL="68580" marR="68580" marT="0" marB="0" anchor="ctr">
                    <a:lnB w="12700" cap="flat" cmpd="sng" algn="ctr">
                      <a:solidFill>
                        <a:schemeClr val="tx2">
                          <a:lumMod val="60000"/>
                          <a:lumOff val="40000"/>
                        </a:schemeClr>
                      </a:solidFill>
                      <a:prstDash val="solid"/>
                      <a:round/>
                      <a:headEnd type="none" w="med" len="med"/>
                      <a:tailEnd type="none" w="med" len="med"/>
                    </a:lnB>
                    <a:solidFill>
                      <a:schemeClr val="tx2">
                        <a:lumMod val="20000"/>
                        <a:lumOff val="80000"/>
                      </a:schemeClr>
                    </a:solidFill>
                  </a:tcPr>
                </a:tc>
                <a:tc hMerge="1">
                  <a:txBody>
                    <a:bodyPr/>
                    <a:lstStyle/>
                    <a:p>
                      <a:pPr marL="139700" indent="-139700" algn="ctr">
                        <a:spcAft>
                          <a:spcPts val="0"/>
                        </a:spcAft>
                      </a:pPr>
                      <a:endParaRPr lang="ja-JP" sz="1000" kern="100" dirty="0">
                        <a:effectLst/>
                        <a:latin typeface="ＭＳ ゴシック" panose="020B0609070205080204" pitchFamily="49" charset="-128"/>
                        <a:ea typeface="ＭＳ ゴシック" panose="020B0609070205080204" pitchFamily="49" charset="-128"/>
                        <a:cs typeface="Times New Roman"/>
                      </a:endParaRPr>
                    </a:p>
                  </a:txBody>
                  <a:tcPr marL="68580" marR="68580" marT="0" marB="0" anchor="ctr">
                    <a:lnB w="12700" cap="flat" cmpd="sng" algn="ctr">
                      <a:solidFill>
                        <a:schemeClr val="tx2">
                          <a:lumMod val="60000"/>
                          <a:lumOff val="40000"/>
                        </a:schemeClr>
                      </a:solidFill>
                      <a:prstDash val="solid"/>
                      <a:round/>
                      <a:headEnd type="none" w="med" len="med"/>
                      <a:tailEnd type="none" w="med" len="med"/>
                    </a:lnB>
                    <a:solidFill>
                      <a:schemeClr val="tx2">
                        <a:lumMod val="20000"/>
                        <a:lumOff val="80000"/>
                      </a:schemeClr>
                    </a:solidFill>
                  </a:tcPr>
                </a:tc>
                <a:tc hMerge="1">
                  <a:txBody>
                    <a:bodyPr/>
                    <a:lstStyle/>
                    <a:p>
                      <a:pPr marL="139700" indent="-139700" algn="ctr">
                        <a:spcAft>
                          <a:spcPts val="0"/>
                        </a:spcAft>
                      </a:pPr>
                      <a:endParaRPr lang="ja-JP" sz="1000" kern="100" dirty="0">
                        <a:effectLst/>
                        <a:latin typeface="ＭＳ ゴシック" panose="020B0609070205080204" pitchFamily="49" charset="-128"/>
                        <a:ea typeface="ＭＳ ゴシック" panose="020B0609070205080204" pitchFamily="49" charset="-128"/>
                        <a:cs typeface="Times New Roman"/>
                      </a:endParaRPr>
                    </a:p>
                  </a:txBody>
                  <a:tcPr marL="68580" marR="68580" marT="0" marB="0" anchor="ctr">
                    <a:lnR w="12700" cap="flat" cmpd="sng" algn="ctr">
                      <a:solidFill>
                        <a:schemeClr val="tx2">
                          <a:lumMod val="60000"/>
                          <a:lumOff val="40000"/>
                        </a:schemeClr>
                      </a:solidFill>
                      <a:prstDash val="solid"/>
                      <a:round/>
                      <a:headEnd type="none" w="med" len="med"/>
                      <a:tailEnd type="none" w="med" len="med"/>
                    </a:lnR>
                    <a:lnB w="12700" cap="flat" cmpd="sng" algn="ctr">
                      <a:solidFill>
                        <a:schemeClr val="tx2">
                          <a:lumMod val="60000"/>
                          <a:lumOff val="40000"/>
                        </a:schemeClr>
                      </a:solidFill>
                      <a:prstDash val="solid"/>
                      <a:round/>
                      <a:headEnd type="none" w="med" len="med"/>
                      <a:tailEnd type="none" w="med" len="med"/>
                    </a:lnB>
                    <a:solidFill>
                      <a:schemeClr val="tx2">
                        <a:lumMod val="20000"/>
                        <a:lumOff val="80000"/>
                      </a:schemeClr>
                    </a:solidFill>
                  </a:tcPr>
                </a:tc>
              </a:tr>
              <a:tr h="733196">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200" kern="100" dirty="0" smtClean="0">
                        <a:effectLst/>
                        <a:latin typeface="ＭＳ ゴシック" panose="020B0609070205080204" pitchFamily="49" charset="-128"/>
                        <a:ea typeface="ＭＳ ゴシック" panose="020B0609070205080204" pitchFamily="49" charset="-128"/>
                        <a:cs typeface="Times New Roman"/>
                      </a:endParaRPr>
                    </a:p>
                  </a:txBody>
                  <a:tcPr anchor="ctr"/>
                </a:tc>
                <a:tc vMerge="1">
                  <a:txBody>
                    <a:bodyPr/>
                    <a:lstStyle/>
                    <a:p>
                      <a:pPr marL="139700" indent="-139700" algn="ctr">
                        <a:spcAft>
                          <a:spcPts val="0"/>
                        </a:spcAft>
                      </a:pPr>
                      <a:endParaRPr lang="ja-JP" sz="1200" kern="100" dirty="0">
                        <a:effectLst/>
                        <a:latin typeface="ＭＳ ゴシック" panose="020B0609070205080204" pitchFamily="49" charset="-128"/>
                        <a:ea typeface="ＭＳ ゴシック" panose="020B0609070205080204" pitchFamily="49" charset="-128"/>
                        <a:cs typeface="Times New Roman"/>
                      </a:endParaRPr>
                    </a:p>
                  </a:txBody>
                  <a:tcPr marL="68580" marR="68580" marT="0" marB="0" anchor="ctr"/>
                </a:tc>
                <a:tc>
                  <a:txBody>
                    <a:bodyPr/>
                    <a:lstStyle/>
                    <a:p>
                      <a:pPr marL="139700" marR="0" indent="-139700" algn="ctr" defTabSz="914400" rtl="0" eaLnBrk="1" fontAlgn="auto" latinLnBrk="0" hangingPunct="1">
                        <a:lnSpc>
                          <a:spcPct val="100000"/>
                        </a:lnSpc>
                        <a:spcBef>
                          <a:spcPts val="0"/>
                        </a:spcBef>
                        <a:spcAft>
                          <a:spcPts val="0"/>
                        </a:spcAft>
                        <a:buClrTx/>
                        <a:buSzTx/>
                        <a:buFontTx/>
                        <a:buNone/>
                        <a:tabLst/>
                        <a:defRPr/>
                      </a:pPr>
                      <a:r>
                        <a:rPr lang="ja-JP" altLang="en-US" sz="1200" kern="100" dirty="0" smtClean="0">
                          <a:effectLst/>
                          <a:latin typeface="+mn-ea"/>
                          <a:ea typeface="+mn-ea"/>
                        </a:rPr>
                        <a:t>調整会議</a:t>
                      </a:r>
                      <a:endParaRPr lang="ja-JP" altLang="ja-JP" sz="1200" kern="100" dirty="0" smtClean="0">
                        <a:effectLst/>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2">
                        <a:lumMod val="20000"/>
                        <a:lumOff val="80000"/>
                      </a:schemeClr>
                    </a:solidFill>
                  </a:tcPr>
                </a:tc>
                <a:tc>
                  <a:txBody>
                    <a:bodyPr/>
                    <a:lstStyle/>
                    <a:p>
                      <a:pPr marL="139700" indent="-139700" algn="ctr">
                        <a:spcAft>
                          <a:spcPts val="0"/>
                        </a:spcAft>
                      </a:pPr>
                      <a:r>
                        <a:rPr lang="ja-JP" altLang="en-US" sz="1200" kern="100" dirty="0" smtClean="0">
                          <a:effectLst/>
                          <a:latin typeface="+mn-ea"/>
                          <a:ea typeface="+mn-ea"/>
                        </a:rPr>
                        <a:t>基本医療圏</a:t>
                      </a:r>
                      <a:endParaRPr lang="en-US" altLang="ja-JP" sz="1200" kern="100" dirty="0" smtClean="0">
                        <a:effectLst/>
                        <a:latin typeface="+mn-ea"/>
                        <a:ea typeface="+mn-ea"/>
                      </a:endParaRPr>
                    </a:p>
                    <a:p>
                      <a:pPr marL="139700" indent="-139700" algn="ctr">
                        <a:spcAft>
                          <a:spcPts val="0"/>
                        </a:spcAft>
                      </a:pPr>
                      <a:r>
                        <a:rPr lang="ja-JP" altLang="en-US" sz="1200" kern="100" dirty="0" smtClean="0">
                          <a:effectLst/>
                          <a:latin typeface="+mn-ea"/>
                          <a:ea typeface="+mn-ea"/>
                        </a:rPr>
                        <a:t>（大阪市）</a:t>
                      </a:r>
                      <a:endParaRPr lang="en-US" altLang="ja-JP" sz="1200" kern="100" dirty="0" smtClean="0">
                        <a:effectLst/>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2">
                        <a:lumMod val="20000"/>
                        <a:lumOff val="80000"/>
                      </a:schemeClr>
                    </a:solidFill>
                  </a:tcPr>
                </a:tc>
                <a:tc>
                  <a:txBody>
                    <a:bodyPr/>
                    <a:lstStyle/>
                    <a:p>
                      <a:pPr marL="139700" indent="-139700" algn="ctr">
                        <a:spcAft>
                          <a:spcPts val="0"/>
                        </a:spcAft>
                      </a:pPr>
                      <a:r>
                        <a:rPr lang="ja-JP" altLang="en-US" sz="1200" kern="100" dirty="0" smtClean="0">
                          <a:effectLst/>
                          <a:latin typeface="+mn-ea"/>
                          <a:ea typeface="+mn-ea"/>
                        </a:rPr>
                        <a:t>医療・病床</a:t>
                      </a:r>
                      <a:endParaRPr lang="en-US" altLang="ja-JP" sz="1200" kern="100" dirty="0" smtClean="0">
                        <a:effectLst/>
                        <a:latin typeface="+mn-ea"/>
                        <a:ea typeface="+mn-ea"/>
                      </a:endParaRPr>
                    </a:p>
                    <a:p>
                      <a:pPr marL="139700" indent="-139700" algn="ctr">
                        <a:spcAft>
                          <a:spcPts val="0"/>
                        </a:spcAft>
                      </a:pPr>
                      <a:r>
                        <a:rPr lang="ja-JP" altLang="en-US" sz="1200" kern="100" dirty="0" smtClean="0">
                          <a:effectLst/>
                          <a:latin typeface="+mn-ea"/>
                          <a:ea typeface="+mn-ea"/>
                        </a:rPr>
                        <a:t>懇話会</a:t>
                      </a:r>
                      <a:endParaRPr lang="ja-JP" sz="1200" kern="100" dirty="0">
                        <a:effectLst/>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2">
                        <a:lumMod val="20000"/>
                        <a:lumOff val="80000"/>
                      </a:schemeClr>
                    </a:solidFill>
                  </a:tcPr>
                </a:tc>
                <a:tc>
                  <a:txBody>
                    <a:bodyPr/>
                    <a:lstStyle/>
                    <a:p>
                      <a:pPr marL="139700" indent="-139700" algn="ctr">
                        <a:spcAft>
                          <a:spcPts val="0"/>
                        </a:spcAft>
                      </a:pPr>
                      <a:r>
                        <a:rPr lang="ja-JP" altLang="en-US" sz="1200" kern="100" dirty="0" smtClean="0">
                          <a:effectLst/>
                          <a:latin typeface="+mn-ea"/>
                          <a:ea typeface="+mn-ea"/>
                        </a:rPr>
                        <a:t>病院</a:t>
                      </a:r>
                      <a:endParaRPr lang="en-US" altLang="ja-JP" sz="1200" kern="100" dirty="0" smtClean="0">
                        <a:effectLst/>
                        <a:latin typeface="+mn-ea"/>
                        <a:ea typeface="+mn-ea"/>
                      </a:endParaRPr>
                    </a:p>
                    <a:p>
                      <a:pPr marL="139700" indent="-139700" algn="ctr">
                        <a:spcAft>
                          <a:spcPts val="0"/>
                        </a:spcAft>
                      </a:pPr>
                      <a:r>
                        <a:rPr lang="ja-JP" altLang="en-US" sz="1200" kern="100" dirty="0" smtClean="0">
                          <a:effectLst/>
                          <a:latin typeface="+mn-ea"/>
                          <a:ea typeface="+mn-ea"/>
                        </a:rPr>
                        <a:t>連絡会</a:t>
                      </a:r>
                      <a:endParaRPr lang="ja-JP" sz="1200" kern="100" dirty="0">
                        <a:effectLst/>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2">
                        <a:lumMod val="20000"/>
                        <a:lumOff val="80000"/>
                      </a:schemeClr>
                    </a:solidFill>
                  </a:tcPr>
                </a:tc>
              </a:tr>
              <a:tr h="733196">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ja-JP" altLang="en-US" sz="1400" b="0" dirty="0" smtClean="0">
                          <a:latin typeface="+mn-ea"/>
                          <a:ea typeface="+mn-ea"/>
                        </a:rPr>
                        <a:t>協議用</a:t>
                      </a:r>
                      <a:endParaRPr lang="en-US" altLang="ja-JP" sz="1400" b="0" dirty="0" smtClean="0">
                        <a:latin typeface="+mn-ea"/>
                        <a:ea typeface="+mn-ea"/>
                      </a:endParaRPr>
                    </a:p>
                    <a:p>
                      <a:pPr marL="0" marR="0" lvl="0" indent="0" algn="ctr" defTabSz="914400" rtl="0" eaLnBrk="1" fontAlgn="auto" latinLnBrk="0" hangingPunct="1">
                        <a:lnSpc>
                          <a:spcPct val="125000"/>
                        </a:lnSpc>
                        <a:spcBef>
                          <a:spcPts val="0"/>
                        </a:spcBef>
                        <a:spcAft>
                          <a:spcPts val="0"/>
                        </a:spcAft>
                        <a:buClrTx/>
                        <a:buSzTx/>
                        <a:buFontTx/>
                        <a:buNone/>
                        <a:tabLst/>
                        <a:defRPr/>
                      </a:pPr>
                      <a:r>
                        <a:rPr lang="ja-JP" altLang="en-US" sz="1400" b="0" dirty="0" smtClean="0">
                          <a:latin typeface="+mn-ea"/>
                          <a:ea typeface="+mn-ea"/>
                        </a:rPr>
                        <a:t>資料</a:t>
                      </a:r>
                      <a:endParaRPr lang="en-US" altLang="ja-JP" sz="1400" b="0" dirty="0" smtClean="0">
                        <a:latin typeface="+mn-ea"/>
                        <a:ea typeface="+mn-ea"/>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139700" marR="0" lvl="0" indent="-139700" algn="just" defTabSz="914400" rtl="0" eaLnBrk="1" fontAlgn="auto" latinLnBrk="0" hangingPunct="1">
                        <a:lnSpc>
                          <a:spcPct val="100000"/>
                        </a:lnSpc>
                        <a:spcBef>
                          <a:spcPts val="0"/>
                        </a:spcBef>
                        <a:spcAft>
                          <a:spcPts val="0"/>
                        </a:spcAft>
                        <a:buClrTx/>
                        <a:buSzTx/>
                        <a:buFontTx/>
                        <a:buNone/>
                        <a:tabLst/>
                        <a:defRPr/>
                      </a:pPr>
                      <a:r>
                        <a:rPr lang="en-US" altLang="ja-JP" sz="1400" b="0" dirty="0" smtClean="0">
                          <a:latin typeface="+mn-ea"/>
                          <a:ea typeface="+mn-ea"/>
                          <a:cs typeface="+mn-cs"/>
                        </a:rPr>
                        <a:t>【</a:t>
                      </a:r>
                      <a:r>
                        <a:rPr lang="ja-JP" altLang="en-US" sz="1400" b="0" dirty="0" smtClean="0">
                          <a:latin typeface="+mn-ea"/>
                          <a:ea typeface="+mn-ea"/>
                          <a:cs typeface="+mn-cs"/>
                        </a:rPr>
                        <a:t>資料</a:t>
                      </a:r>
                      <a:r>
                        <a:rPr lang="en-US" altLang="ja-JP" sz="1400" b="0" dirty="0" smtClean="0">
                          <a:latin typeface="+mn-ea"/>
                          <a:ea typeface="+mn-ea"/>
                          <a:cs typeface="+mn-cs"/>
                        </a:rPr>
                        <a:t>2-1】</a:t>
                      </a:r>
                      <a:r>
                        <a:rPr lang="ja-JP" altLang="en-US" sz="1400" b="0" dirty="0" smtClean="0">
                          <a:latin typeface="+mn-ea"/>
                          <a:ea typeface="+mn-ea"/>
                          <a:cs typeface="+mn-cs"/>
                        </a:rPr>
                        <a:t>〇〇二次医療圏「地域医療構想」現状と今後の方向性（資料</a:t>
                      </a:r>
                      <a:r>
                        <a:rPr lang="en-US" altLang="ja-JP" sz="1400" b="0" dirty="0" smtClean="0">
                          <a:latin typeface="+mn-ea"/>
                          <a:ea typeface="+mn-ea"/>
                          <a:cs typeface="+mn-cs"/>
                        </a:rPr>
                        <a:t>2</a:t>
                      </a:r>
                      <a:r>
                        <a:rPr lang="ja-JP" altLang="en-US" sz="1400" b="0" dirty="0" smtClean="0">
                          <a:latin typeface="+mn-ea"/>
                          <a:ea typeface="+mn-ea"/>
                          <a:cs typeface="+mn-cs"/>
                        </a:rPr>
                        <a:t>－</a:t>
                      </a:r>
                      <a:r>
                        <a:rPr lang="en-US" altLang="ja-JP" sz="1400" b="0" dirty="0" smtClean="0">
                          <a:latin typeface="+mn-ea"/>
                          <a:ea typeface="+mn-ea"/>
                          <a:cs typeface="+mn-cs"/>
                        </a:rPr>
                        <a:t>1</a:t>
                      </a:r>
                      <a:r>
                        <a:rPr lang="ja-JP" altLang="en-US" sz="1400" b="0" dirty="0" smtClean="0">
                          <a:latin typeface="+mn-ea"/>
                          <a:ea typeface="+mn-ea"/>
                          <a:cs typeface="+mn-cs"/>
                        </a:rPr>
                        <a:t>～</a:t>
                      </a:r>
                      <a:r>
                        <a:rPr lang="en-US" altLang="ja-JP" sz="1400" b="0" dirty="0" smtClean="0">
                          <a:latin typeface="+mn-ea"/>
                          <a:ea typeface="+mn-ea"/>
                          <a:cs typeface="+mn-cs"/>
                        </a:rPr>
                        <a:t>2</a:t>
                      </a:r>
                      <a:r>
                        <a:rPr lang="ja-JP" altLang="en-US" sz="1400" b="0" dirty="0" smtClean="0">
                          <a:latin typeface="+mn-ea"/>
                          <a:ea typeface="+mn-ea"/>
                          <a:cs typeface="+mn-cs"/>
                        </a:rPr>
                        <a:t>－</a:t>
                      </a:r>
                      <a:r>
                        <a:rPr lang="en-US" altLang="ja-JP" sz="1400" b="0" dirty="0" smtClean="0">
                          <a:latin typeface="+mn-ea"/>
                          <a:ea typeface="+mn-ea"/>
                          <a:cs typeface="+mn-cs"/>
                        </a:rPr>
                        <a:t>6</a:t>
                      </a:r>
                      <a:r>
                        <a:rPr lang="ja-JP" altLang="en-US" sz="1400" b="0" dirty="0" smtClean="0">
                          <a:latin typeface="+mn-ea"/>
                          <a:ea typeface="+mn-ea"/>
                          <a:cs typeface="+mn-cs"/>
                        </a:rPr>
                        <a:t>のまとめ）</a:t>
                      </a:r>
                      <a:endParaRPr lang="en-US" altLang="ja-JP" sz="1400" b="0" dirty="0" smtClean="0">
                        <a:latin typeface="+mn-ea"/>
                        <a:ea typeface="+mn-ea"/>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smtClean="0">
                          <a:latin typeface="+mn-ea"/>
                          <a:ea typeface="+mn-ea"/>
                          <a:cs typeface="Times New Roman"/>
                        </a:rPr>
                        <a:t>○</a:t>
                      </a: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smtClean="0">
                          <a:latin typeface="+mn-ea"/>
                          <a:ea typeface="+mn-ea"/>
                          <a:cs typeface="Times New Roman"/>
                        </a:rPr>
                        <a:t>○</a:t>
                      </a: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smtClean="0">
                          <a:latin typeface="+mn-ea"/>
                          <a:ea typeface="+mn-ea"/>
                          <a:cs typeface="Times New Roman"/>
                        </a:rPr>
                        <a:t>○</a:t>
                      </a: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smtClean="0">
                          <a:latin typeface="+mn-ea"/>
                          <a:ea typeface="+mn-ea"/>
                          <a:cs typeface="Times New Roman"/>
                        </a:rPr>
                        <a:t>○</a:t>
                      </a: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r>
              <a:tr h="654304">
                <a:tc rowSpan="2">
                  <a:txBody>
                    <a:bodyPr/>
                    <a:lstStyle/>
                    <a:p>
                      <a:pPr lvl="0" algn="ctr">
                        <a:lnSpc>
                          <a:spcPct val="125000"/>
                        </a:lnSpc>
                      </a:pPr>
                      <a:r>
                        <a:rPr lang="en-US" altLang="ja-JP" sz="1100" b="0" dirty="0" smtClean="0">
                          <a:latin typeface="+mn-ea"/>
                          <a:ea typeface="+mn-ea"/>
                          <a:cs typeface="Times New Roman" pitchFamily="18" charset="0"/>
                        </a:rPr>
                        <a:t>【</a:t>
                      </a:r>
                      <a:r>
                        <a:rPr lang="ja-JP" altLang="en-US" sz="1100" b="0" dirty="0" smtClean="0">
                          <a:latin typeface="+mn-ea"/>
                          <a:ea typeface="+mn-ea"/>
                          <a:cs typeface="Times New Roman" pitchFamily="18" charset="0"/>
                        </a:rPr>
                        <a:t>基礎データ</a:t>
                      </a:r>
                      <a:r>
                        <a:rPr lang="en-US" altLang="ja-JP" sz="1100" b="0" dirty="0" smtClean="0">
                          <a:latin typeface="+mn-ea"/>
                          <a:ea typeface="+mn-ea"/>
                          <a:cs typeface="Times New Roman" pitchFamily="18" charset="0"/>
                        </a:rPr>
                        <a:t>】</a:t>
                      </a:r>
                      <a:r>
                        <a:rPr lang="ja-JP" altLang="en-US" sz="1400" b="0" dirty="0" smtClean="0">
                          <a:latin typeface="+mn-ea"/>
                          <a:ea typeface="+mn-ea"/>
                          <a:cs typeface="Times New Roman" pitchFamily="18" charset="0"/>
                        </a:rPr>
                        <a:t>病院への調査関係</a:t>
                      </a:r>
                      <a:r>
                        <a:rPr lang="en-US" altLang="ja-JP" sz="1400" b="0" baseline="30000" dirty="0" smtClean="0">
                          <a:latin typeface="+mn-ea"/>
                          <a:ea typeface="+mn-ea"/>
                          <a:cs typeface="Times New Roman" pitchFamily="18" charset="0"/>
                        </a:rPr>
                        <a:t>※</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lvl="0">
                        <a:lnSpc>
                          <a:spcPct val="125000"/>
                        </a:lnSpc>
                      </a:pPr>
                      <a:r>
                        <a:rPr lang="en-US" altLang="ja-JP" sz="1400" dirty="0" smtClean="0">
                          <a:latin typeface="+mn-ea"/>
                          <a:ea typeface="+mn-ea"/>
                        </a:rPr>
                        <a:t>【</a:t>
                      </a:r>
                      <a:r>
                        <a:rPr lang="ja-JP" altLang="en-US" sz="1400" dirty="0" smtClean="0">
                          <a:latin typeface="+mn-ea"/>
                          <a:ea typeface="+mn-ea"/>
                        </a:rPr>
                        <a:t>資料</a:t>
                      </a:r>
                      <a:r>
                        <a:rPr lang="en-US" altLang="ja-JP" sz="1400" dirty="0" smtClean="0">
                          <a:latin typeface="+mn-ea"/>
                          <a:ea typeface="+mn-ea"/>
                        </a:rPr>
                        <a:t>2-2】</a:t>
                      </a:r>
                      <a:r>
                        <a:rPr lang="ja-JP" altLang="en-US" sz="1400" dirty="0" smtClean="0">
                          <a:latin typeface="+mn-ea"/>
                          <a:ea typeface="+mn-ea"/>
                        </a:rPr>
                        <a:t>病院ごとの医療機能一覧（病院プラン等結果）</a:t>
                      </a:r>
                      <a:endParaRPr lang="en-US" altLang="ja-JP" sz="1400" dirty="0" smtClean="0">
                        <a:latin typeface="+mn-ea"/>
                        <a:ea typeface="+mn-ea"/>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lnSpc>
                          <a:spcPct val="125000"/>
                        </a:lnSpc>
                      </a:pPr>
                      <a:r>
                        <a:rPr lang="ja-JP" altLang="en-US" sz="1400" kern="100" dirty="0" smtClean="0">
                          <a:latin typeface="+mn-ea"/>
                          <a:ea typeface="+mn-ea"/>
                          <a:cs typeface="Times New Roman"/>
                        </a:rPr>
                        <a:t>○</a:t>
                      </a:r>
                      <a:endParaRPr lang="en-US" altLang="ja-JP" sz="1400" kern="100" dirty="0" smtClean="0">
                        <a:latin typeface="+mn-ea"/>
                        <a:ea typeface="+mn-ea"/>
                        <a:cs typeface="Times New Roman"/>
                      </a:endParaRPr>
                    </a:p>
                    <a:p>
                      <a:pPr algn="ctr">
                        <a:lnSpc>
                          <a:spcPct val="125000"/>
                        </a:lnSpc>
                      </a:pPr>
                      <a:r>
                        <a:rPr lang="ja-JP" altLang="en-US" sz="1400" kern="100" dirty="0" smtClean="0">
                          <a:latin typeface="+mn-ea"/>
                          <a:ea typeface="+mn-ea"/>
                          <a:cs typeface="Times New Roman"/>
                        </a:rPr>
                        <a:t>（抜粋）</a:t>
                      </a: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lnSpc>
                          <a:spcPct val="125000"/>
                        </a:lnSpc>
                      </a:pPr>
                      <a:r>
                        <a:rPr lang="ja-JP" altLang="en-US" sz="1400" kern="100" dirty="0" smtClean="0">
                          <a:latin typeface="+mn-ea"/>
                          <a:ea typeface="+mn-ea"/>
                          <a:cs typeface="Times New Roman"/>
                        </a:rPr>
                        <a:t>○</a:t>
                      </a:r>
                      <a:endParaRPr lang="en-US" altLang="ja-JP" sz="1400" kern="100" dirty="0" smtClean="0">
                        <a:latin typeface="+mn-ea"/>
                        <a:ea typeface="+mn-ea"/>
                        <a:cs typeface="Times New Roman"/>
                      </a:endParaRPr>
                    </a:p>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smtClean="0">
                          <a:latin typeface="+mn-ea"/>
                          <a:ea typeface="+mn-ea"/>
                          <a:cs typeface="Times New Roman"/>
                        </a:rPr>
                        <a:t>（抜粋）</a:t>
                      </a: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lnSpc>
                          <a:spcPct val="125000"/>
                        </a:lnSpc>
                      </a:pPr>
                      <a:r>
                        <a:rPr lang="ja-JP" altLang="en-US" sz="1400" kern="100" dirty="0" smtClean="0">
                          <a:latin typeface="+mn-ea"/>
                          <a:ea typeface="+mn-ea"/>
                          <a:cs typeface="Times New Roman"/>
                        </a:rPr>
                        <a:t>○</a:t>
                      </a:r>
                      <a:endParaRPr lang="en-US" altLang="ja-JP" sz="1400" kern="100" dirty="0" smtClean="0">
                        <a:latin typeface="+mn-ea"/>
                        <a:ea typeface="+mn-ea"/>
                        <a:cs typeface="Times New Roman"/>
                      </a:endParaRPr>
                    </a:p>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smtClean="0">
                          <a:latin typeface="+mn-ea"/>
                          <a:ea typeface="+mn-ea"/>
                          <a:cs typeface="Times New Roman"/>
                        </a:rPr>
                        <a:t>（抜粋）</a:t>
                      </a: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lnSpc>
                          <a:spcPct val="125000"/>
                        </a:lnSpc>
                      </a:pPr>
                      <a:r>
                        <a:rPr lang="ja-JP" altLang="en-US" sz="1400" kern="100" dirty="0" smtClean="0">
                          <a:latin typeface="+mn-ea"/>
                          <a:ea typeface="+mn-ea"/>
                          <a:cs typeface="Times New Roman"/>
                        </a:rPr>
                        <a:t>○</a:t>
                      </a: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r>
              <a:tr h="654304">
                <a:tc vMerge="1">
                  <a:txBody>
                    <a:bodyPr/>
                    <a:lstStyle/>
                    <a:p>
                      <a:pPr lvl="0" algn="ctr">
                        <a:lnSpc>
                          <a:spcPct val="125000"/>
                        </a:lnSpc>
                      </a:pPr>
                      <a:endParaRPr lang="en-US" altLang="ja-JP" sz="1400" b="0" dirty="0" smtClean="0">
                        <a:latin typeface="+mn-ea"/>
                        <a:ea typeface="+mn-ea"/>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ja-JP" altLang="en-US" sz="1400" dirty="0" smtClean="0">
                          <a:latin typeface="+mn-ea"/>
                          <a:ea typeface="+mn-ea"/>
                        </a:rPr>
                        <a:t> </a:t>
                      </a:r>
                      <a:r>
                        <a:rPr lang="en-US" altLang="ja-JP" sz="1400" dirty="0" smtClean="0">
                          <a:latin typeface="+mn-ea"/>
                          <a:ea typeface="+mn-ea"/>
                        </a:rPr>
                        <a:t>【</a:t>
                      </a:r>
                      <a:r>
                        <a:rPr lang="ja-JP" altLang="en-US" sz="1400" dirty="0" smtClean="0">
                          <a:latin typeface="+mn-ea"/>
                          <a:ea typeface="+mn-ea"/>
                        </a:rPr>
                        <a:t>資料</a:t>
                      </a:r>
                      <a:r>
                        <a:rPr lang="en-US" altLang="ja-JP" sz="1400" dirty="0" smtClean="0">
                          <a:latin typeface="+mn-ea"/>
                          <a:ea typeface="+mn-ea"/>
                        </a:rPr>
                        <a:t>2-3】</a:t>
                      </a:r>
                      <a:r>
                        <a:rPr lang="ja-JP" altLang="en-US" sz="1400" dirty="0" smtClean="0">
                          <a:latin typeface="+mn-ea"/>
                          <a:ea typeface="+mn-ea"/>
                        </a:rPr>
                        <a:t>病棟ごとの医療機能一覧（病床機能報告暫定結果）</a:t>
                      </a:r>
                      <a:endParaRPr lang="en-US" altLang="ja-JP" sz="1400" dirty="0" smtClean="0">
                        <a:latin typeface="+mn-ea"/>
                        <a:ea typeface="+mn-ea"/>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lnSpc>
                          <a:spcPct val="125000"/>
                        </a:lnSpc>
                      </a:pPr>
                      <a:r>
                        <a:rPr lang="ja-JP" altLang="en-US" sz="1400" kern="100" dirty="0" smtClean="0">
                          <a:latin typeface="+mn-ea"/>
                          <a:ea typeface="+mn-ea"/>
                          <a:cs typeface="Times New Roman"/>
                        </a:rPr>
                        <a:t>○</a:t>
                      </a:r>
                      <a:endParaRPr lang="en-US" altLang="ja-JP" sz="1400" kern="100" dirty="0" smtClean="0">
                        <a:latin typeface="+mn-ea"/>
                        <a:ea typeface="+mn-ea"/>
                        <a:cs typeface="Times New Roman"/>
                      </a:endParaRPr>
                    </a:p>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smtClean="0">
                          <a:latin typeface="+mn-ea"/>
                          <a:ea typeface="+mn-ea"/>
                          <a:cs typeface="Times New Roman"/>
                        </a:rPr>
                        <a:t>（抜粋）</a:t>
                      </a: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lnSpc>
                          <a:spcPct val="125000"/>
                        </a:lnSpc>
                      </a:pPr>
                      <a:r>
                        <a:rPr lang="ja-JP" altLang="en-US" sz="1400" kern="100" dirty="0" smtClean="0">
                          <a:latin typeface="+mn-ea"/>
                          <a:ea typeface="+mn-ea"/>
                          <a:cs typeface="Times New Roman"/>
                        </a:rPr>
                        <a:t>○</a:t>
                      </a:r>
                      <a:endParaRPr lang="en-US" altLang="ja-JP" sz="1400" kern="100" dirty="0" smtClean="0">
                        <a:latin typeface="+mn-ea"/>
                        <a:ea typeface="+mn-ea"/>
                        <a:cs typeface="Times New Roman"/>
                      </a:endParaRPr>
                    </a:p>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smtClean="0">
                          <a:latin typeface="+mn-ea"/>
                          <a:ea typeface="+mn-ea"/>
                          <a:cs typeface="Times New Roman"/>
                        </a:rPr>
                        <a:t>（抜粋）</a:t>
                      </a: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smtClean="0">
                          <a:latin typeface="+mn-ea"/>
                          <a:ea typeface="+mn-ea"/>
                          <a:cs typeface="Times New Roman"/>
                        </a:rPr>
                        <a:t>○</a:t>
                      </a:r>
                      <a:endParaRPr lang="en-US" altLang="ja-JP" sz="1400" kern="100" dirty="0" smtClean="0">
                        <a:latin typeface="+mn-ea"/>
                        <a:ea typeface="+mn-ea"/>
                        <a:cs typeface="Times New Roman"/>
                      </a:endParaRPr>
                    </a:p>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smtClean="0">
                          <a:latin typeface="+mn-ea"/>
                          <a:ea typeface="+mn-ea"/>
                          <a:cs typeface="Times New Roman"/>
                        </a:rPr>
                        <a:t>（抜粋）</a:t>
                      </a: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lnSpc>
                          <a:spcPct val="125000"/>
                        </a:lnSpc>
                      </a:pPr>
                      <a:r>
                        <a:rPr lang="ja-JP" altLang="en-US" sz="1400" kern="100" dirty="0" smtClean="0">
                          <a:latin typeface="+mn-ea"/>
                          <a:ea typeface="+mn-ea"/>
                          <a:cs typeface="Times New Roman"/>
                        </a:rPr>
                        <a:t>○</a:t>
                      </a: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r>
              <a:tr h="654304">
                <a:tc rowSpan="3">
                  <a:txBody>
                    <a:bodyPr/>
                    <a:lstStyle/>
                    <a:p>
                      <a:pPr lvl="0" algn="ctr">
                        <a:lnSpc>
                          <a:spcPct val="125000"/>
                        </a:lnSpc>
                      </a:pPr>
                      <a:r>
                        <a:rPr lang="en-US" altLang="ja-JP" sz="1100" b="0" dirty="0" smtClean="0">
                          <a:latin typeface="+mn-ea"/>
                          <a:ea typeface="+mn-ea"/>
                          <a:cs typeface="+mn-cs"/>
                        </a:rPr>
                        <a:t>【</a:t>
                      </a:r>
                      <a:r>
                        <a:rPr lang="ja-JP" altLang="en-US" sz="1100" b="0" dirty="0" smtClean="0">
                          <a:latin typeface="+mn-ea"/>
                          <a:ea typeface="+mn-ea"/>
                          <a:cs typeface="+mn-cs"/>
                        </a:rPr>
                        <a:t>基礎データ</a:t>
                      </a:r>
                      <a:r>
                        <a:rPr lang="en-US" altLang="ja-JP" sz="1100" b="0" dirty="0" smtClean="0">
                          <a:latin typeface="+mn-ea"/>
                          <a:ea typeface="+mn-ea"/>
                          <a:cs typeface="+mn-cs"/>
                        </a:rPr>
                        <a:t>】</a:t>
                      </a:r>
                    </a:p>
                    <a:p>
                      <a:pPr lvl="0" algn="ctr">
                        <a:lnSpc>
                          <a:spcPct val="125000"/>
                        </a:lnSpc>
                      </a:pPr>
                      <a:r>
                        <a:rPr lang="ja-JP" altLang="en-US" sz="1200" b="0" dirty="0" smtClean="0">
                          <a:latin typeface="+mn-ea"/>
                          <a:ea typeface="+mn-ea"/>
                          <a:cs typeface="+mn-cs"/>
                        </a:rPr>
                        <a:t>厚労省提供</a:t>
                      </a:r>
                      <a:endParaRPr lang="en-US" altLang="ja-JP" sz="1200" b="0" dirty="0" smtClean="0">
                        <a:latin typeface="+mn-ea"/>
                        <a:ea typeface="+mn-ea"/>
                        <a:cs typeface="+mn-cs"/>
                      </a:endParaRPr>
                    </a:p>
                    <a:p>
                      <a:pPr lvl="0" algn="ctr">
                        <a:lnSpc>
                          <a:spcPct val="125000"/>
                        </a:lnSpc>
                      </a:pPr>
                      <a:r>
                        <a:rPr lang="ja-JP" altLang="en-US" sz="1200" b="0" dirty="0" smtClean="0">
                          <a:latin typeface="+mn-ea"/>
                          <a:ea typeface="+mn-ea"/>
                          <a:cs typeface="+mn-cs"/>
                        </a:rPr>
                        <a:t>データ等</a:t>
                      </a:r>
                      <a:endParaRPr lang="en-US" altLang="ja-JP" sz="1200" b="0" dirty="0" smtClean="0">
                        <a:latin typeface="+mn-ea"/>
                        <a:ea typeface="+mn-ea"/>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en-US" altLang="ja-JP" sz="1400" dirty="0" smtClean="0">
                          <a:latin typeface="+mn-ea"/>
                          <a:ea typeface="+mn-ea"/>
                        </a:rPr>
                        <a:t>【</a:t>
                      </a:r>
                      <a:r>
                        <a:rPr lang="ja-JP" altLang="en-US" sz="1400" dirty="0" smtClean="0">
                          <a:latin typeface="+mn-ea"/>
                          <a:ea typeface="+mn-ea"/>
                        </a:rPr>
                        <a:t>資料</a:t>
                      </a:r>
                      <a:r>
                        <a:rPr lang="en-US" altLang="ja-JP" sz="1400" dirty="0" smtClean="0">
                          <a:latin typeface="+mn-ea"/>
                          <a:ea typeface="+mn-ea"/>
                        </a:rPr>
                        <a:t>2-4】</a:t>
                      </a:r>
                      <a:r>
                        <a:rPr lang="ja-JP" altLang="en-US" sz="1400" dirty="0" smtClean="0">
                          <a:latin typeface="+mn-ea"/>
                          <a:ea typeface="+mn-ea"/>
                        </a:rPr>
                        <a:t>〇〇二次医療圏における患者受療状況（</a:t>
                      </a:r>
                      <a:r>
                        <a:rPr lang="en-US" altLang="ja-JP" sz="1400" dirty="0" smtClean="0">
                          <a:latin typeface="+mn-ea"/>
                          <a:ea typeface="+mn-ea"/>
                        </a:rPr>
                        <a:t>NDB</a:t>
                      </a:r>
                      <a:r>
                        <a:rPr lang="ja-JP" altLang="en-US" sz="1400" dirty="0" smtClean="0">
                          <a:latin typeface="+mn-ea"/>
                          <a:ea typeface="+mn-ea"/>
                        </a:rPr>
                        <a:t>データ）</a:t>
                      </a:r>
                      <a:endParaRPr lang="en-US" altLang="ja-JP" sz="1400" b="0" dirty="0" smtClean="0">
                        <a:latin typeface="+mn-ea"/>
                        <a:ea typeface="+mn-ea"/>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lnSpc>
                          <a:spcPct val="125000"/>
                        </a:lnSpc>
                      </a:pP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lnSpc>
                          <a:spcPct val="125000"/>
                        </a:lnSpc>
                      </a:pP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lnSpc>
                          <a:spcPct val="125000"/>
                        </a:lnSpc>
                      </a:pPr>
                      <a:r>
                        <a:rPr lang="ja-JP" altLang="en-US" sz="1400" kern="100" dirty="0" smtClean="0">
                          <a:latin typeface="+mn-ea"/>
                          <a:ea typeface="+mn-ea"/>
                          <a:cs typeface="Times New Roman"/>
                        </a:rPr>
                        <a:t>○</a:t>
                      </a: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lnSpc>
                          <a:spcPct val="125000"/>
                        </a:lnSpc>
                      </a:pPr>
                      <a:r>
                        <a:rPr lang="ja-JP" altLang="en-US" sz="1400" kern="100" dirty="0" smtClean="0">
                          <a:latin typeface="+mn-ea"/>
                          <a:ea typeface="+mn-ea"/>
                          <a:cs typeface="Times New Roman"/>
                        </a:rPr>
                        <a:t>○</a:t>
                      </a: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r>
              <a:tr h="601957">
                <a:tc vMerge="1">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endParaRPr lang="en-US" altLang="ja-JP" sz="1050" b="1" dirty="0" smtClean="0">
                        <a:latin typeface="+mn-ea"/>
                        <a:ea typeface="+mn-ea"/>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139700" marR="0" lvl="0" indent="-139700" algn="just" defTabSz="914400" rtl="0" eaLnBrk="1" fontAlgn="auto" latinLnBrk="0" hangingPunct="1">
                        <a:lnSpc>
                          <a:spcPct val="100000"/>
                        </a:lnSpc>
                        <a:spcBef>
                          <a:spcPts val="0"/>
                        </a:spcBef>
                        <a:spcAft>
                          <a:spcPts val="0"/>
                        </a:spcAft>
                        <a:buClrTx/>
                        <a:buSzTx/>
                        <a:buFontTx/>
                        <a:buNone/>
                        <a:tabLst/>
                        <a:defRPr/>
                      </a:pPr>
                      <a:r>
                        <a:rPr lang="en-US" altLang="ja-JP" sz="1400" dirty="0" smtClean="0">
                          <a:latin typeface="+mn-ea"/>
                          <a:ea typeface="+mn-ea"/>
                        </a:rPr>
                        <a:t>【</a:t>
                      </a:r>
                      <a:r>
                        <a:rPr lang="ja-JP" altLang="en-US" sz="1400" dirty="0" smtClean="0">
                          <a:latin typeface="+mn-ea"/>
                          <a:ea typeface="+mn-ea"/>
                        </a:rPr>
                        <a:t>資料</a:t>
                      </a:r>
                      <a:r>
                        <a:rPr lang="en-US" altLang="ja-JP" sz="1400" dirty="0" smtClean="0">
                          <a:latin typeface="+mn-ea"/>
                          <a:ea typeface="+mn-ea"/>
                        </a:rPr>
                        <a:t>2-5】</a:t>
                      </a:r>
                      <a:r>
                        <a:rPr lang="ja-JP" altLang="en-US" sz="1400" dirty="0" smtClean="0">
                          <a:latin typeface="+mn-ea"/>
                          <a:ea typeface="+mn-ea"/>
                        </a:rPr>
                        <a:t>二次医療圏毎の医療提供状況</a:t>
                      </a:r>
                      <a:endParaRPr lang="en-US" altLang="ja-JP" sz="1400" dirty="0" smtClean="0">
                        <a:latin typeface="+mn-ea"/>
                        <a:ea typeface="+mn-ea"/>
                      </a:endParaRPr>
                    </a:p>
                    <a:p>
                      <a:pPr marL="139700" marR="0" lvl="0" indent="-139700" algn="just"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n-ea"/>
                          <a:ea typeface="+mn-ea"/>
                        </a:rPr>
                        <a:t>（</a:t>
                      </a:r>
                      <a:r>
                        <a:rPr lang="en-US" altLang="ja-JP" sz="1400" dirty="0" smtClean="0">
                          <a:latin typeface="+mn-ea"/>
                          <a:ea typeface="+mn-ea"/>
                        </a:rPr>
                        <a:t>NDB</a:t>
                      </a:r>
                      <a:r>
                        <a:rPr lang="ja-JP" altLang="en-US" sz="1400" dirty="0" smtClean="0">
                          <a:latin typeface="+mn-ea"/>
                          <a:ea typeface="+mn-ea"/>
                        </a:rPr>
                        <a:t>データ）</a:t>
                      </a:r>
                      <a:endParaRPr lang="en-US" altLang="ja-JP" sz="1400" b="0" dirty="0" smtClean="0">
                        <a:latin typeface="+mn-ea"/>
                        <a:ea typeface="+mn-ea"/>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smtClean="0">
                          <a:latin typeface="+mn-ea"/>
                          <a:ea typeface="+mn-ea"/>
                          <a:cs typeface="Times New Roman"/>
                        </a:rPr>
                        <a:t>○</a:t>
                      </a: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smtClean="0">
                          <a:latin typeface="+mn-ea"/>
                          <a:ea typeface="+mn-ea"/>
                          <a:cs typeface="Times New Roman"/>
                        </a:rPr>
                        <a:t>○</a:t>
                      </a: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r>
              <a:tr h="690969">
                <a:tc vMerge="1">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endParaRPr lang="en-US" altLang="ja-JP" sz="1050" b="1" dirty="0" smtClean="0">
                        <a:latin typeface="+mn-ea"/>
                        <a:ea typeface="+mn-ea"/>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139700" marR="0" lvl="0" indent="-139700" algn="just" defTabSz="914400" rtl="0" eaLnBrk="1" fontAlgn="auto" latinLnBrk="0" hangingPunct="1">
                        <a:lnSpc>
                          <a:spcPct val="100000"/>
                        </a:lnSpc>
                        <a:spcBef>
                          <a:spcPts val="0"/>
                        </a:spcBef>
                        <a:spcAft>
                          <a:spcPts val="0"/>
                        </a:spcAft>
                        <a:buClrTx/>
                        <a:buSzTx/>
                        <a:buFontTx/>
                        <a:buNone/>
                        <a:tabLst/>
                        <a:defRPr/>
                      </a:pPr>
                      <a:r>
                        <a:rPr lang="en-US" altLang="ja-JP" sz="1400" dirty="0" smtClean="0">
                          <a:latin typeface="+mn-ea"/>
                          <a:ea typeface="+mn-ea"/>
                        </a:rPr>
                        <a:t>【</a:t>
                      </a:r>
                      <a:r>
                        <a:rPr lang="ja-JP" altLang="en-US" sz="1400" dirty="0" smtClean="0">
                          <a:latin typeface="+mn-ea"/>
                          <a:ea typeface="+mn-ea"/>
                        </a:rPr>
                        <a:t>資料</a:t>
                      </a:r>
                      <a:r>
                        <a:rPr lang="en-US" altLang="ja-JP" sz="1400" dirty="0" smtClean="0">
                          <a:latin typeface="+mn-ea"/>
                          <a:ea typeface="+mn-ea"/>
                        </a:rPr>
                        <a:t>2-6】DPC</a:t>
                      </a:r>
                      <a:r>
                        <a:rPr lang="ja-JP" altLang="en-US" sz="1400" dirty="0" smtClean="0">
                          <a:latin typeface="+mn-ea"/>
                          <a:ea typeface="+mn-ea"/>
                        </a:rPr>
                        <a:t>参加病院と〇〇二次医療圏における</a:t>
                      </a:r>
                      <a:r>
                        <a:rPr lang="en-US" altLang="ja-JP" sz="1400" dirty="0" smtClean="0">
                          <a:latin typeface="+mn-ea"/>
                          <a:ea typeface="+mn-ea"/>
                        </a:rPr>
                        <a:t>MDC</a:t>
                      </a:r>
                      <a:r>
                        <a:rPr lang="ja-JP" altLang="en-US" sz="1400" dirty="0" smtClean="0">
                          <a:latin typeface="+mn-ea"/>
                          <a:ea typeface="+mn-ea"/>
                        </a:rPr>
                        <a:t>別診療実績の推移</a:t>
                      </a:r>
                      <a:endParaRPr lang="en-US" altLang="ja-JP" sz="1400" dirty="0" smtClean="0">
                        <a:latin typeface="+mn-ea"/>
                        <a:ea typeface="+mn-ea"/>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smtClean="0">
                          <a:latin typeface="+mn-ea"/>
                          <a:ea typeface="+mn-ea"/>
                          <a:cs typeface="Times New Roman"/>
                        </a:rPr>
                        <a:t>○</a:t>
                      </a: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smtClean="0">
                          <a:latin typeface="+mn-ea"/>
                          <a:ea typeface="+mn-ea"/>
                          <a:cs typeface="Times New Roman"/>
                        </a:rPr>
                        <a:t>○</a:t>
                      </a: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r>
            </a:tbl>
          </a:graphicData>
        </a:graphic>
      </p:graphicFrame>
      <p:sp>
        <p:nvSpPr>
          <p:cNvPr id="5" name="Oval 64">
            <a:hlinkClick r:id="rId3"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6" name="タイトル 1">
            <a:extLst>
              <a:ext uri="{FF2B5EF4-FFF2-40B4-BE49-F238E27FC236}">
                <a16:creationId xmlns:a16="http://schemas.microsoft.com/office/drawing/2014/main" xmlns="" id="{DFEF89A9-DBB8-496F-B267-B3B7E5718C12}"/>
              </a:ext>
            </a:extLst>
          </p:cNvPr>
          <p:cNvSpPr txBox="1">
            <a:spLocks/>
          </p:cNvSpPr>
          <p:nvPr/>
        </p:nvSpPr>
        <p:spPr>
          <a:xfrm>
            <a:off x="179512" y="4462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dirty="0">
                <a:solidFill>
                  <a:schemeClr val="bg1"/>
                </a:solidFill>
                <a:latin typeface="HGP創英角ｺﾞｼｯｸUB" panose="020B0900000000000000" pitchFamily="50" charset="-128"/>
                <a:ea typeface="HGP創英角ｺﾞｼｯｸUB" panose="020B0900000000000000" pitchFamily="50" charset="-128"/>
              </a:rPr>
              <a:t>3</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参考</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会議資料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各会議にて使用する資料①</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8" name="スライド番号プレースホルダー 1"/>
          <p:cNvSpPr>
            <a:spLocks noGrp="1"/>
          </p:cNvSpPr>
          <p:nvPr>
            <p:ph type="sldNum" sz="quarter" idx="12"/>
          </p:nvPr>
        </p:nvSpPr>
        <p:spPr>
          <a:xfrm>
            <a:off x="7010400" y="6492875"/>
            <a:ext cx="2133600" cy="365125"/>
          </a:xfrm>
        </p:spPr>
        <p:txBody>
          <a:bodyPr/>
          <a:lstStyle/>
          <a:p>
            <a:fld id="{A9848611-8FAA-4BFC-BAAD-33CAF1A3E273}" type="slidenum">
              <a:rPr kumimoji="1" lang="ja-JP" altLang="en-US" sz="1800" smtClean="0">
                <a:solidFill>
                  <a:schemeClr val="tx1"/>
                </a:solidFill>
              </a:rPr>
              <a:t>25</a:t>
            </a:fld>
            <a:endParaRPr kumimoji="1" lang="ja-JP" altLang="en-US" sz="1800" dirty="0">
              <a:solidFill>
                <a:schemeClr val="tx1"/>
              </a:solidFill>
            </a:endParaRPr>
          </a:p>
        </p:txBody>
      </p:sp>
    </p:spTree>
    <p:extLst>
      <p:ext uri="{BB962C8B-B14F-4D97-AF65-F5344CB8AC3E}">
        <p14:creationId xmlns:p14="http://schemas.microsoft.com/office/powerpoint/2010/main" val="21139647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2" name="表 11"/>
          <p:cNvGraphicFramePr>
            <a:graphicFrameLocks noGrp="1"/>
          </p:cNvGraphicFramePr>
          <p:nvPr>
            <p:extLst>
              <p:ext uri="{D42A27DB-BD31-4B8C-83A1-F6EECF244321}">
                <p14:modId xmlns:p14="http://schemas.microsoft.com/office/powerpoint/2010/main" val="3434314477"/>
              </p:ext>
            </p:extLst>
          </p:nvPr>
        </p:nvGraphicFramePr>
        <p:xfrm>
          <a:off x="246181" y="1412776"/>
          <a:ext cx="8651638" cy="4717635"/>
        </p:xfrm>
        <a:graphic>
          <a:graphicData uri="http://schemas.openxmlformats.org/drawingml/2006/table">
            <a:tbl>
              <a:tblPr firstRow="1" bandRow="1">
                <a:tableStyleId>{BC89EF96-8CEA-46FF-86C4-4CE0E7609802}</a:tableStyleId>
              </a:tblPr>
              <a:tblGrid>
                <a:gridCol w="1846891"/>
                <a:gridCol w="3348363"/>
                <a:gridCol w="1385171"/>
                <a:gridCol w="1194284"/>
                <a:gridCol w="876929"/>
              </a:tblGrid>
              <a:tr h="738375">
                <a:tc>
                  <a:txBody>
                    <a:bodyPr/>
                    <a:lstStyle/>
                    <a:p>
                      <a:pPr marL="139700" indent="-139700" algn="ctr">
                        <a:spcAft>
                          <a:spcPts val="0"/>
                        </a:spcAft>
                      </a:pPr>
                      <a:r>
                        <a:rPr lang="ja-JP" altLang="en-US" sz="1400" kern="100" dirty="0" smtClean="0">
                          <a:effectLst/>
                          <a:latin typeface="+mn-ea"/>
                          <a:ea typeface="+mn-ea"/>
                          <a:cs typeface="+mn-cs"/>
                        </a:rPr>
                        <a:t>資料名</a:t>
                      </a:r>
                      <a:endParaRPr lang="ja-JP" sz="1400" kern="100" dirty="0">
                        <a:effectLst/>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2">
                        <a:lumMod val="20000"/>
                        <a:lumOff val="80000"/>
                      </a:schemeClr>
                    </a:solidFill>
                  </a:tcPr>
                </a:tc>
                <a:tc>
                  <a:txBody>
                    <a:bodyPr/>
                    <a:lstStyle/>
                    <a:p>
                      <a:pPr marL="139700" marR="0" indent="-139700" algn="ctr" defTabSz="914400" rtl="0" eaLnBrk="1" fontAlgn="auto" latinLnBrk="0" hangingPunct="1">
                        <a:lnSpc>
                          <a:spcPct val="100000"/>
                        </a:lnSpc>
                        <a:spcBef>
                          <a:spcPts val="0"/>
                        </a:spcBef>
                        <a:spcAft>
                          <a:spcPts val="0"/>
                        </a:spcAft>
                        <a:buClrTx/>
                        <a:buSzTx/>
                        <a:buFontTx/>
                        <a:buNone/>
                        <a:tabLst/>
                        <a:defRPr/>
                      </a:pPr>
                      <a:r>
                        <a:rPr lang="ja-JP" altLang="en-US" sz="1200" b="0" kern="100" dirty="0" smtClean="0">
                          <a:effectLst/>
                          <a:latin typeface="+mn-ea"/>
                          <a:ea typeface="+mn-ea"/>
                          <a:cs typeface="Times New Roman"/>
                        </a:rPr>
                        <a:t>調査名等</a:t>
                      </a:r>
                      <a:endParaRPr lang="ja-JP" altLang="ja-JP" sz="1200" b="0" kern="100" dirty="0" smtClean="0">
                        <a:effectLst/>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139700" marR="0" indent="-139700" algn="ctr" defTabSz="914400" rtl="0" eaLnBrk="1" fontAlgn="auto" latinLnBrk="0" hangingPunct="1">
                        <a:lnSpc>
                          <a:spcPct val="100000"/>
                        </a:lnSpc>
                        <a:spcBef>
                          <a:spcPts val="0"/>
                        </a:spcBef>
                        <a:spcAft>
                          <a:spcPts val="0"/>
                        </a:spcAft>
                        <a:buClrTx/>
                        <a:buSzTx/>
                        <a:buFontTx/>
                        <a:buNone/>
                        <a:tabLst/>
                        <a:defRPr/>
                      </a:pPr>
                      <a:r>
                        <a:rPr lang="ja-JP" altLang="en-US" sz="1100" b="0" kern="100" dirty="0" smtClean="0">
                          <a:effectLst/>
                          <a:latin typeface="+mn-ea"/>
                          <a:ea typeface="+mn-ea"/>
                          <a:cs typeface="Times New Roman"/>
                        </a:rPr>
                        <a:t>対象医療機関数</a:t>
                      </a:r>
                      <a:endParaRPr lang="ja-JP" altLang="ja-JP" sz="1100" b="0" kern="100" dirty="0" smtClean="0">
                        <a:effectLst/>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gridSpan="2">
                  <a:txBody>
                    <a:bodyPr/>
                    <a:lstStyle/>
                    <a:p>
                      <a:pPr marL="139700" indent="-139700" algn="ctr">
                        <a:spcAft>
                          <a:spcPts val="0"/>
                        </a:spcAft>
                      </a:pPr>
                      <a:r>
                        <a:rPr lang="ja-JP" altLang="en-US" sz="1200" b="0" kern="100" dirty="0" smtClean="0">
                          <a:effectLst/>
                          <a:latin typeface="+mn-ea"/>
                          <a:ea typeface="+mn-ea"/>
                        </a:rPr>
                        <a:t>回答率</a:t>
                      </a:r>
                      <a:endParaRPr lang="en-US" altLang="ja-JP" sz="1200" b="0" kern="100" dirty="0" smtClean="0">
                        <a:effectLst/>
                        <a:latin typeface="+mn-ea"/>
                        <a:ea typeface="+mn-ea"/>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hMerge="1">
                  <a:txBody>
                    <a:bodyPr/>
                    <a:lstStyle/>
                    <a:p>
                      <a:pPr marL="139700" indent="-139700" algn="ctr">
                        <a:spcAft>
                          <a:spcPts val="0"/>
                        </a:spcAft>
                      </a:pPr>
                      <a:endParaRPr lang="ja-JP" sz="1200" b="0" kern="100" dirty="0">
                        <a:effectLst/>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r>
              <a:tr h="862238">
                <a:tc rowSpan="3">
                  <a:txBody>
                    <a:bodyPr/>
                    <a:lstStyle/>
                    <a:p>
                      <a:pPr lvl="0">
                        <a:lnSpc>
                          <a:spcPct val="125000"/>
                        </a:lnSpc>
                      </a:pPr>
                      <a:r>
                        <a:rPr lang="en-US" altLang="ja-JP" sz="1400" dirty="0" smtClean="0">
                          <a:latin typeface="+mn-ea"/>
                          <a:ea typeface="+mn-ea"/>
                        </a:rPr>
                        <a:t>【</a:t>
                      </a:r>
                      <a:r>
                        <a:rPr lang="ja-JP" altLang="en-US" sz="1400" dirty="0" smtClean="0">
                          <a:latin typeface="+mn-ea"/>
                          <a:ea typeface="+mn-ea"/>
                        </a:rPr>
                        <a:t>資料</a:t>
                      </a:r>
                      <a:r>
                        <a:rPr lang="en-US" altLang="ja-JP" sz="1400" dirty="0" smtClean="0">
                          <a:latin typeface="+mn-ea"/>
                          <a:ea typeface="+mn-ea"/>
                        </a:rPr>
                        <a:t>2-2】</a:t>
                      </a:r>
                      <a:r>
                        <a:rPr lang="ja-JP" altLang="en-US" sz="1400" dirty="0" smtClean="0">
                          <a:latin typeface="+mn-ea"/>
                          <a:ea typeface="+mn-ea"/>
                        </a:rPr>
                        <a:t>病院ごとの医療機能一覧（病院プラン等結果）</a:t>
                      </a:r>
                      <a:endParaRPr lang="en-US" altLang="ja-JP" sz="1400" dirty="0" smtClean="0">
                        <a:latin typeface="+mn-ea"/>
                        <a:ea typeface="+mn-ea"/>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algn="l">
                        <a:lnSpc>
                          <a:spcPct val="125000"/>
                        </a:lnSpc>
                      </a:pPr>
                      <a:r>
                        <a:rPr lang="ja-JP" altLang="en-US" sz="1400" kern="100" dirty="0" smtClean="0">
                          <a:latin typeface="+mn-ea"/>
                          <a:ea typeface="+mn-ea"/>
                          <a:cs typeface="Times New Roman"/>
                        </a:rPr>
                        <a:t>公的医療機関等</a:t>
                      </a:r>
                      <a:r>
                        <a:rPr lang="en-US" altLang="ja-JP" sz="1400" kern="100" dirty="0" smtClean="0">
                          <a:latin typeface="+mn-ea"/>
                          <a:ea typeface="+mn-ea"/>
                          <a:cs typeface="Times New Roman"/>
                        </a:rPr>
                        <a:t>2025</a:t>
                      </a:r>
                      <a:r>
                        <a:rPr lang="ja-JP" altLang="en-US" sz="1400" kern="100" dirty="0" smtClean="0">
                          <a:latin typeface="+mn-ea"/>
                          <a:ea typeface="+mn-ea"/>
                          <a:cs typeface="Times New Roman"/>
                        </a:rPr>
                        <a:t>プラン</a:t>
                      </a: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algn="ctr">
                        <a:lnSpc>
                          <a:spcPct val="125000"/>
                        </a:lnSpc>
                      </a:pPr>
                      <a:r>
                        <a:rPr lang="en-US" altLang="ja-JP" sz="1400" kern="100" dirty="0" smtClean="0">
                          <a:latin typeface="+mn-ea"/>
                          <a:ea typeface="+mn-ea"/>
                          <a:cs typeface="Times New Roman"/>
                        </a:rPr>
                        <a:t>41</a:t>
                      </a: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gridSpan="2">
                  <a:txBody>
                    <a:bodyPr/>
                    <a:lstStyle/>
                    <a:p>
                      <a:pPr algn="ctr">
                        <a:lnSpc>
                          <a:spcPct val="125000"/>
                        </a:lnSpc>
                      </a:pPr>
                      <a:r>
                        <a:rPr lang="en-US" altLang="ja-JP" sz="1400" kern="100" dirty="0" smtClean="0">
                          <a:latin typeface="+mn-ea"/>
                          <a:ea typeface="+mn-ea"/>
                          <a:cs typeface="Times New Roman"/>
                        </a:rPr>
                        <a:t>100%</a:t>
                      </a: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hMerge="1">
                  <a:txBody>
                    <a:bodyPr/>
                    <a:lstStyle/>
                    <a:p>
                      <a:pPr algn="ctr">
                        <a:lnSpc>
                          <a:spcPct val="125000"/>
                        </a:lnSpc>
                      </a:pP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r>
              <a:tr h="862238">
                <a:tc vMerge="1">
                  <a:txBody>
                    <a:bodyPr/>
                    <a:lstStyle/>
                    <a:p>
                      <a:pPr lvl="0">
                        <a:lnSpc>
                          <a:spcPct val="125000"/>
                        </a:lnSpc>
                      </a:pPr>
                      <a:endParaRPr lang="en-US" altLang="ja-JP" sz="1400" dirty="0" smtClean="0">
                        <a:latin typeface="+mn-ea"/>
                        <a:ea typeface="+mn-ea"/>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algn="l">
                        <a:lnSpc>
                          <a:spcPct val="125000"/>
                        </a:lnSpc>
                      </a:pPr>
                      <a:r>
                        <a:rPr lang="ja-JP" altLang="en-US" sz="1400" kern="100" dirty="0" smtClean="0">
                          <a:latin typeface="+mn-ea"/>
                          <a:ea typeface="+mn-ea"/>
                          <a:cs typeface="Times New Roman"/>
                        </a:rPr>
                        <a:t>新公立病院改革プランの補足に</a:t>
                      </a:r>
                      <a:endParaRPr lang="en-US" altLang="ja-JP" sz="1400" kern="100" dirty="0" smtClean="0">
                        <a:latin typeface="+mn-ea"/>
                        <a:ea typeface="+mn-ea"/>
                        <a:cs typeface="Times New Roman"/>
                      </a:endParaRPr>
                    </a:p>
                    <a:p>
                      <a:pPr algn="l">
                        <a:lnSpc>
                          <a:spcPct val="125000"/>
                        </a:lnSpc>
                      </a:pPr>
                      <a:r>
                        <a:rPr lang="ja-JP" altLang="en-US" sz="1400" kern="100" dirty="0" smtClean="0">
                          <a:latin typeface="+mn-ea"/>
                          <a:ea typeface="+mn-ea"/>
                          <a:cs typeface="Times New Roman"/>
                        </a:rPr>
                        <a:t>関する調査</a:t>
                      </a: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algn="ctr">
                        <a:lnSpc>
                          <a:spcPct val="125000"/>
                        </a:lnSpc>
                      </a:pPr>
                      <a:r>
                        <a:rPr lang="en-US" altLang="ja-JP" sz="1400" kern="100" dirty="0" smtClean="0">
                          <a:latin typeface="+mn-ea"/>
                          <a:ea typeface="+mn-ea"/>
                          <a:cs typeface="Times New Roman"/>
                        </a:rPr>
                        <a:t>18</a:t>
                      </a: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gridSpan="2">
                  <a:txBody>
                    <a:bodyPr/>
                    <a:lstStyle/>
                    <a:p>
                      <a:pPr algn="ctr">
                        <a:lnSpc>
                          <a:spcPct val="125000"/>
                        </a:lnSpc>
                      </a:pPr>
                      <a:r>
                        <a:rPr lang="en-US" altLang="ja-JP" sz="1400" kern="100" dirty="0" smtClean="0">
                          <a:latin typeface="+mn-ea"/>
                          <a:ea typeface="+mn-ea"/>
                          <a:cs typeface="Times New Roman"/>
                        </a:rPr>
                        <a:t>100%</a:t>
                      </a: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hMerge="1">
                  <a:txBody>
                    <a:bodyPr/>
                    <a:lstStyle/>
                    <a:p>
                      <a:pPr algn="ctr">
                        <a:lnSpc>
                          <a:spcPct val="125000"/>
                        </a:lnSpc>
                      </a:pP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r>
              <a:tr h="862238">
                <a:tc vMerge="1">
                  <a:txBody>
                    <a:bodyPr/>
                    <a:lstStyle/>
                    <a:p>
                      <a:pPr lvl="0">
                        <a:lnSpc>
                          <a:spcPct val="125000"/>
                        </a:lnSpc>
                      </a:pPr>
                      <a:endParaRPr lang="en-US" altLang="ja-JP" sz="1400" dirty="0" smtClean="0">
                        <a:latin typeface="+mn-ea"/>
                        <a:ea typeface="+mn-ea"/>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algn="l">
                        <a:lnSpc>
                          <a:spcPct val="125000"/>
                        </a:lnSpc>
                      </a:pPr>
                      <a:r>
                        <a:rPr lang="ja-JP" altLang="en-US" sz="1400" kern="100" dirty="0" smtClean="0">
                          <a:latin typeface="+mn-ea"/>
                          <a:ea typeface="+mn-ea"/>
                          <a:cs typeface="Times New Roman"/>
                        </a:rPr>
                        <a:t>将来に向けた病院のプランに関する調査</a:t>
                      </a: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algn="ctr">
                        <a:lnSpc>
                          <a:spcPct val="125000"/>
                        </a:lnSpc>
                      </a:pPr>
                      <a:r>
                        <a:rPr lang="en-US" altLang="ja-JP" sz="1400" kern="100" dirty="0" smtClean="0">
                          <a:latin typeface="+mn-ea"/>
                          <a:ea typeface="+mn-ea"/>
                          <a:cs typeface="Times New Roman"/>
                        </a:rPr>
                        <a:t>415</a:t>
                      </a: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algn="ctr">
                        <a:lnSpc>
                          <a:spcPct val="125000"/>
                        </a:lnSpc>
                      </a:pPr>
                      <a:r>
                        <a:rPr lang="en-US" altLang="ja-JP" sz="1400" kern="100" dirty="0" smtClean="0">
                          <a:latin typeface="+mn-ea"/>
                          <a:ea typeface="+mn-ea"/>
                          <a:cs typeface="Times New Roman"/>
                        </a:rPr>
                        <a:t>86.5%</a:t>
                      </a: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algn="l">
                        <a:lnSpc>
                          <a:spcPct val="125000"/>
                        </a:lnSpc>
                      </a:pPr>
                      <a:r>
                        <a:rPr lang="en-US" altLang="ja-JP" sz="1100" kern="100" dirty="0" smtClean="0">
                          <a:latin typeface="+mn-ea"/>
                          <a:ea typeface="+mn-ea"/>
                          <a:cs typeface="Times New Roman"/>
                        </a:rPr>
                        <a:t>2018</a:t>
                      </a:r>
                      <a:r>
                        <a:rPr lang="ja-JP" altLang="en-US" sz="1100" kern="100" dirty="0" smtClean="0">
                          <a:latin typeface="+mn-ea"/>
                          <a:ea typeface="+mn-ea"/>
                          <a:cs typeface="Times New Roman"/>
                        </a:rPr>
                        <a:t>年</a:t>
                      </a:r>
                      <a:r>
                        <a:rPr lang="en-US" altLang="ja-JP" sz="1100" kern="100" dirty="0" smtClean="0">
                          <a:latin typeface="+mn-ea"/>
                          <a:ea typeface="+mn-ea"/>
                          <a:cs typeface="Times New Roman"/>
                        </a:rPr>
                        <a:t>5</a:t>
                      </a:r>
                      <a:r>
                        <a:rPr lang="ja-JP" altLang="en-US" sz="1100" kern="100" dirty="0" smtClean="0">
                          <a:latin typeface="+mn-ea"/>
                          <a:ea typeface="+mn-ea"/>
                          <a:cs typeface="Times New Roman"/>
                        </a:rPr>
                        <a:t>月</a:t>
                      </a:r>
                      <a:r>
                        <a:rPr lang="en-US" altLang="ja-JP" sz="1100" kern="100" dirty="0" smtClean="0">
                          <a:latin typeface="+mn-ea"/>
                          <a:ea typeface="+mn-ea"/>
                          <a:cs typeface="Times New Roman"/>
                        </a:rPr>
                        <a:t>28</a:t>
                      </a:r>
                      <a:r>
                        <a:rPr lang="ja-JP" altLang="en-US" sz="1100" kern="100" dirty="0" smtClean="0">
                          <a:latin typeface="+mn-ea"/>
                          <a:ea typeface="+mn-ea"/>
                          <a:cs typeface="Times New Roman"/>
                        </a:rPr>
                        <a:t>日時点</a:t>
                      </a:r>
                      <a:endParaRPr lang="en-US" altLang="ja-JP" sz="11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r>
              <a:tr h="1392546">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ja-JP" altLang="en-US" sz="1400" dirty="0" smtClean="0">
                          <a:latin typeface="+mn-ea"/>
                          <a:ea typeface="+mn-ea"/>
                        </a:rPr>
                        <a:t> </a:t>
                      </a:r>
                      <a:r>
                        <a:rPr lang="en-US" altLang="ja-JP" sz="1400" dirty="0" smtClean="0">
                          <a:latin typeface="+mn-ea"/>
                          <a:ea typeface="+mn-ea"/>
                        </a:rPr>
                        <a:t>【</a:t>
                      </a:r>
                      <a:r>
                        <a:rPr lang="ja-JP" altLang="en-US" sz="1400" dirty="0" smtClean="0">
                          <a:latin typeface="+mn-ea"/>
                          <a:ea typeface="+mn-ea"/>
                        </a:rPr>
                        <a:t>資料</a:t>
                      </a:r>
                      <a:r>
                        <a:rPr lang="en-US" altLang="ja-JP" sz="1400" dirty="0" smtClean="0">
                          <a:latin typeface="+mn-ea"/>
                          <a:ea typeface="+mn-ea"/>
                        </a:rPr>
                        <a:t>2-3】</a:t>
                      </a:r>
                      <a:r>
                        <a:rPr lang="ja-JP" altLang="en-US" sz="1400" dirty="0" smtClean="0">
                          <a:latin typeface="+mn-ea"/>
                          <a:ea typeface="+mn-ea"/>
                        </a:rPr>
                        <a:t>病棟ごとの医療機能一覧（病床機能報告暫定結果）</a:t>
                      </a:r>
                      <a:endParaRPr lang="en-US" altLang="ja-JP" sz="1400" dirty="0" smtClean="0">
                        <a:latin typeface="+mn-ea"/>
                        <a:ea typeface="+mn-ea"/>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a:lnSpc>
                          <a:spcPct val="125000"/>
                        </a:lnSpc>
                      </a:pPr>
                      <a:r>
                        <a:rPr lang="ja-JP" altLang="en-US" sz="1400" kern="100" dirty="0" smtClean="0">
                          <a:latin typeface="+mn-ea"/>
                          <a:ea typeface="+mn-ea"/>
                          <a:cs typeface="Times New Roman"/>
                        </a:rPr>
                        <a:t>平成</a:t>
                      </a:r>
                      <a:r>
                        <a:rPr lang="en-US" altLang="ja-JP" sz="1400" kern="100" dirty="0" smtClean="0">
                          <a:latin typeface="+mn-ea"/>
                          <a:ea typeface="+mn-ea"/>
                          <a:cs typeface="Times New Roman"/>
                        </a:rPr>
                        <a:t>29</a:t>
                      </a:r>
                      <a:r>
                        <a:rPr lang="ja-JP" altLang="en-US" sz="1400" kern="100" dirty="0" smtClean="0">
                          <a:latin typeface="+mn-ea"/>
                          <a:ea typeface="+mn-ea"/>
                          <a:cs typeface="Times New Roman"/>
                        </a:rPr>
                        <a:t>年度病床機能報告</a:t>
                      </a: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ctr">
                        <a:lnSpc>
                          <a:spcPct val="125000"/>
                        </a:lnSpc>
                      </a:pPr>
                      <a:r>
                        <a:rPr lang="en-US" altLang="ja-JP" sz="1400" kern="100" dirty="0" smtClean="0">
                          <a:latin typeface="+mn-ea"/>
                          <a:ea typeface="+mn-ea"/>
                          <a:cs typeface="Times New Roman"/>
                        </a:rPr>
                        <a:t>689</a:t>
                      </a:r>
                    </a:p>
                    <a:p>
                      <a:pPr algn="ctr">
                        <a:lnSpc>
                          <a:spcPct val="125000"/>
                        </a:lnSpc>
                      </a:pPr>
                      <a:r>
                        <a:rPr lang="ja-JP" altLang="en-US" sz="1400" kern="100" dirty="0" smtClean="0">
                          <a:latin typeface="+mn-ea"/>
                          <a:ea typeface="+mn-ea"/>
                          <a:cs typeface="Times New Roman"/>
                        </a:rPr>
                        <a:t>（病院</a:t>
                      </a:r>
                      <a:r>
                        <a:rPr lang="en-US" altLang="ja-JP" sz="1400" kern="100" dirty="0" smtClean="0">
                          <a:latin typeface="+mn-ea"/>
                          <a:ea typeface="+mn-ea"/>
                          <a:cs typeface="Times New Roman"/>
                        </a:rPr>
                        <a:t>479</a:t>
                      </a:r>
                      <a:r>
                        <a:rPr lang="ja-JP" altLang="en-US" sz="1400" kern="100" dirty="0" smtClean="0">
                          <a:latin typeface="+mn-ea"/>
                          <a:ea typeface="+mn-ea"/>
                          <a:cs typeface="Times New Roman"/>
                        </a:rPr>
                        <a:t>）</a:t>
                      </a:r>
                      <a:endParaRPr lang="en-US" altLang="ja-JP" sz="1400" kern="100" dirty="0" smtClean="0">
                        <a:latin typeface="+mn-ea"/>
                        <a:ea typeface="+mn-ea"/>
                        <a:cs typeface="Times New Roman"/>
                      </a:endParaRPr>
                    </a:p>
                    <a:p>
                      <a:pPr algn="ctr">
                        <a:lnSpc>
                          <a:spcPct val="125000"/>
                        </a:lnSpc>
                      </a:pPr>
                      <a:r>
                        <a:rPr lang="ja-JP" altLang="en-US" sz="1400" kern="100" dirty="0" smtClean="0">
                          <a:latin typeface="+mn-ea"/>
                          <a:ea typeface="+mn-ea"/>
                          <a:cs typeface="Times New Roman"/>
                        </a:rPr>
                        <a:t>（診療所</a:t>
                      </a:r>
                      <a:r>
                        <a:rPr lang="en-US" altLang="ja-JP" sz="1400" kern="100" dirty="0" smtClean="0">
                          <a:latin typeface="+mn-ea"/>
                          <a:ea typeface="+mn-ea"/>
                          <a:cs typeface="Times New Roman"/>
                        </a:rPr>
                        <a:t>210</a:t>
                      </a:r>
                      <a:r>
                        <a:rPr lang="ja-JP" altLang="en-US" sz="1400" kern="100" dirty="0" smtClean="0">
                          <a:latin typeface="+mn-ea"/>
                          <a:ea typeface="+mn-ea"/>
                          <a:cs typeface="Times New Roman"/>
                        </a:rPr>
                        <a:t>）</a:t>
                      </a: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a:lnSpc>
                          <a:spcPct val="125000"/>
                        </a:lnSpc>
                      </a:pPr>
                      <a:r>
                        <a:rPr lang="ja-JP" altLang="en-US" sz="1400" kern="100" dirty="0" smtClean="0">
                          <a:latin typeface="+mn-ea"/>
                          <a:ea typeface="+mn-ea"/>
                          <a:cs typeface="Times New Roman"/>
                        </a:rPr>
                        <a:t>報告様式１</a:t>
                      </a:r>
                      <a:endParaRPr lang="en-US" altLang="ja-JP" sz="1400" kern="100" dirty="0" smtClean="0">
                        <a:latin typeface="+mn-ea"/>
                        <a:ea typeface="+mn-ea"/>
                        <a:cs typeface="Times New Roman"/>
                      </a:endParaRPr>
                    </a:p>
                    <a:p>
                      <a:pPr algn="l">
                        <a:lnSpc>
                          <a:spcPct val="125000"/>
                        </a:lnSpc>
                      </a:pPr>
                      <a:r>
                        <a:rPr lang="en-US" altLang="ja-JP" sz="1400" kern="100" dirty="0" smtClean="0">
                          <a:latin typeface="+mn-ea"/>
                          <a:ea typeface="+mn-ea"/>
                          <a:cs typeface="Times New Roman"/>
                        </a:rPr>
                        <a:t>91.0</a:t>
                      </a:r>
                      <a:r>
                        <a:rPr lang="ja-JP" altLang="en-US" sz="1400" kern="100" dirty="0" smtClean="0">
                          <a:latin typeface="+mn-ea"/>
                          <a:ea typeface="+mn-ea"/>
                          <a:cs typeface="Times New Roman"/>
                        </a:rPr>
                        <a:t>％</a:t>
                      </a:r>
                      <a:endParaRPr lang="en-US" altLang="ja-JP" sz="1400" kern="100" dirty="0" smtClean="0">
                        <a:latin typeface="+mn-ea"/>
                        <a:ea typeface="+mn-ea"/>
                        <a:cs typeface="Times New Roman"/>
                      </a:endParaRPr>
                    </a:p>
                    <a:p>
                      <a:pPr algn="l">
                        <a:lnSpc>
                          <a:spcPct val="125000"/>
                        </a:lnSpc>
                      </a:pPr>
                      <a:r>
                        <a:rPr lang="ja-JP" altLang="en-US" sz="1400" kern="100" dirty="0" smtClean="0">
                          <a:latin typeface="+mn-ea"/>
                          <a:ea typeface="+mn-ea"/>
                          <a:cs typeface="Times New Roman"/>
                        </a:rPr>
                        <a:t>報告様式２</a:t>
                      </a:r>
                      <a:endParaRPr lang="en-US" altLang="ja-JP" sz="1400" kern="100" dirty="0" smtClean="0">
                        <a:latin typeface="+mn-ea"/>
                        <a:ea typeface="+mn-ea"/>
                        <a:cs typeface="Times New Roman"/>
                      </a:endParaRPr>
                    </a:p>
                    <a:p>
                      <a:pPr algn="l">
                        <a:lnSpc>
                          <a:spcPct val="125000"/>
                        </a:lnSpc>
                      </a:pPr>
                      <a:r>
                        <a:rPr lang="en-US" altLang="ja-JP" sz="1400" kern="100" dirty="0" smtClean="0">
                          <a:latin typeface="+mn-ea"/>
                          <a:ea typeface="+mn-ea"/>
                          <a:cs typeface="Times New Roman"/>
                        </a:rPr>
                        <a:t>85.6</a:t>
                      </a:r>
                      <a:r>
                        <a:rPr lang="ja-JP" altLang="en-US" sz="1400" kern="100" dirty="0" smtClean="0">
                          <a:latin typeface="+mn-ea"/>
                          <a:ea typeface="+mn-ea"/>
                          <a:cs typeface="Times New Roman"/>
                        </a:rPr>
                        <a:t>％</a:t>
                      </a:r>
                      <a:endParaRPr lang="en-US" altLang="ja-JP" sz="14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algn="l">
                        <a:lnSpc>
                          <a:spcPct val="125000"/>
                        </a:lnSpc>
                      </a:pPr>
                      <a:r>
                        <a:rPr lang="en-US" altLang="ja-JP" sz="1100" kern="100" dirty="0" smtClean="0">
                          <a:latin typeface="+mn-ea"/>
                          <a:ea typeface="+mn-ea"/>
                          <a:cs typeface="Times New Roman"/>
                        </a:rPr>
                        <a:t>2018</a:t>
                      </a:r>
                      <a:r>
                        <a:rPr lang="ja-JP" altLang="en-US" sz="1100" kern="100" dirty="0" smtClean="0">
                          <a:latin typeface="+mn-ea"/>
                          <a:ea typeface="+mn-ea"/>
                          <a:cs typeface="Times New Roman"/>
                        </a:rPr>
                        <a:t>年</a:t>
                      </a:r>
                      <a:r>
                        <a:rPr lang="en-US" altLang="ja-JP" sz="1100" kern="100" dirty="0" smtClean="0">
                          <a:latin typeface="+mn-ea"/>
                          <a:ea typeface="+mn-ea"/>
                          <a:cs typeface="Times New Roman"/>
                        </a:rPr>
                        <a:t>2</a:t>
                      </a:r>
                      <a:r>
                        <a:rPr lang="ja-JP" altLang="en-US" sz="1100" kern="100" dirty="0" smtClean="0">
                          <a:latin typeface="+mn-ea"/>
                          <a:ea typeface="+mn-ea"/>
                          <a:cs typeface="Times New Roman"/>
                        </a:rPr>
                        <a:t>月</a:t>
                      </a:r>
                      <a:r>
                        <a:rPr lang="en-US" altLang="ja-JP" sz="1100" kern="100" dirty="0" smtClean="0">
                          <a:latin typeface="+mn-ea"/>
                          <a:ea typeface="+mn-ea"/>
                          <a:cs typeface="Times New Roman"/>
                        </a:rPr>
                        <a:t>16</a:t>
                      </a:r>
                      <a:r>
                        <a:rPr lang="ja-JP" altLang="en-US" sz="1100" kern="100" dirty="0" smtClean="0">
                          <a:latin typeface="+mn-ea"/>
                          <a:ea typeface="+mn-ea"/>
                          <a:cs typeface="Times New Roman"/>
                        </a:rPr>
                        <a:t>日時点</a:t>
                      </a:r>
                      <a:endParaRPr lang="en-US" altLang="ja-JP" sz="1100" kern="100" dirty="0" smtClean="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r>
            </a:tbl>
          </a:graphicData>
        </a:graphic>
      </p:graphicFrame>
      <p:sp>
        <p:nvSpPr>
          <p:cNvPr id="5" name="Oval 64">
            <a:hlinkClick r:id="rId3"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6" name="タイトル 1">
            <a:extLst>
              <a:ext uri="{FF2B5EF4-FFF2-40B4-BE49-F238E27FC236}">
                <a16:creationId xmlns:a16="http://schemas.microsoft.com/office/drawing/2014/main" xmlns="" id="{DFEF89A9-DBB8-496F-B267-B3B7E5718C12}"/>
              </a:ext>
            </a:extLst>
          </p:cNvPr>
          <p:cNvSpPr txBox="1">
            <a:spLocks/>
          </p:cNvSpPr>
          <p:nvPr/>
        </p:nvSpPr>
        <p:spPr>
          <a:xfrm>
            <a:off x="179512" y="4462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dirty="0">
                <a:solidFill>
                  <a:schemeClr val="bg1"/>
                </a:solidFill>
                <a:latin typeface="HGP創英角ｺﾞｼｯｸUB" panose="020B0900000000000000" pitchFamily="50" charset="-128"/>
                <a:ea typeface="HGP創英角ｺﾞｼｯｸUB" panose="020B0900000000000000" pitchFamily="50" charset="-128"/>
              </a:rPr>
              <a:t>3</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参考</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会議資料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各会議にて使用する資料（詳細①）</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8" name="スライド番号プレースホルダー 1"/>
          <p:cNvSpPr>
            <a:spLocks noGrp="1"/>
          </p:cNvSpPr>
          <p:nvPr>
            <p:ph type="sldNum" sz="quarter" idx="12"/>
          </p:nvPr>
        </p:nvSpPr>
        <p:spPr>
          <a:xfrm>
            <a:off x="7010400" y="6492875"/>
            <a:ext cx="2133600" cy="365125"/>
          </a:xfrm>
        </p:spPr>
        <p:txBody>
          <a:bodyPr/>
          <a:lstStyle/>
          <a:p>
            <a:fld id="{A9848611-8FAA-4BFC-BAAD-33CAF1A3E273}" type="slidenum">
              <a:rPr kumimoji="1" lang="ja-JP" altLang="en-US" sz="1800" smtClean="0">
                <a:solidFill>
                  <a:schemeClr val="tx1"/>
                </a:solidFill>
              </a:rPr>
              <a:t>26</a:t>
            </a:fld>
            <a:endParaRPr kumimoji="1" lang="ja-JP" altLang="en-US" sz="1800" dirty="0">
              <a:solidFill>
                <a:schemeClr val="tx1"/>
              </a:solidFill>
            </a:endParaRPr>
          </a:p>
        </p:txBody>
      </p:sp>
      <p:sp>
        <p:nvSpPr>
          <p:cNvPr id="7" name="テキスト ボックス 6"/>
          <p:cNvSpPr txBox="1"/>
          <p:nvPr/>
        </p:nvSpPr>
        <p:spPr>
          <a:xfrm>
            <a:off x="198600" y="620688"/>
            <a:ext cx="8693880" cy="646331"/>
          </a:xfrm>
          <a:prstGeom prst="rect">
            <a:avLst/>
          </a:prstGeom>
          <a:noFill/>
        </p:spPr>
        <p:txBody>
          <a:bodyPr wrap="square" rtlCol="0">
            <a:spAutoFit/>
          </a:bodyPr>
          <a:lstStyle/>
          <a:p>
            <a:r>
              <a:rPr lang="ja-JP" altLang="en-US" dirty="0" smtClean="0"/>
              <a:t>〇</a:t>
            </a:r>
            <a:r>
              <a:rPr lang="en-US" altLang="ja-JP" dirty="0" smtClean="0"/>
              <a:t>【</a:t>
            </a:r>
            <a:r>
              <a:rPr lang="ja-JP" altLang="en-US" dirty="0"/>
              <a:t>資料</a:t>
            </a:r>
            <a:r>
              <a:rPr lang="en-US" altLang="ja-JP" dirty="0"/>
              <a:t>2-2】</a:t>
            </a:r>
            <a:r>
              <a:rPr lang="ja-JP" altLang="en-US" dirty="0"/>
              <a:t>病院ごとの医療機能一覧</a:t>
            </a:r>
            <a:r>
              <a:rPr lang="ja-JP" altLang="en-US" dirty="0" smtClean="0"/>
              <a:t>（</a:t>
            </a:r>
            <a:r>
              <a:rPr lang="ja-JP" altLang="en-US" dirty="0"/>
              <a:t>病院</a:t>
            </a:r>
            <a:r>
              <a:rPr lang="ja-JP" altLang="en-US" dirty="0" smtClean="0"/>
              <a:t>プラン</a:t>
            </a:r>
            <a:r>
              <a:rPr lang="ja-JP" altLang="en-US" dirty="0"/>
              <a:t>等結果</a:t>
            </a:r>
            <a:r>
              <a:rPr lang="ja-JP" altLang="en-US" dirty="0" smtClean="0"/>
              <a:t>）・</a:t>
            </a:r>
            <a:r>
              <a:rPr lang="en-US" altLang="ja-JP" dirty="0" smtClean="0"/>
              <a:t>【</a:t>
            </a:r>
            <a:r>
              <a:rPr lang="ja-JP" altLang="en-US" dirty="0"/>
              <a:t>資料</a:t>
            </a:r>
            <a:r>
              <a:rPr lang="en-US" altLang="ja-JP" dirty="0"/>
              <a:t>2-3】</a:t>
            </a:r>
            <a:r>
              <a:rPr lang="ja-JP" altLang="en-US" dirty="0"/>
              <a:t>病棟ごとの</a:t>
            </a:r>
            <a:r>
              <a:rPr lang="ja-JP" altLang="en-US" dirty="0" smtClean="0"/>
              <a:t>医療</a:t>
            </a:r>
            <a:endParaRPr lang="en-US" altLang="ja-JP" dirty="0" smtClean="0"/>
          </a:p>
          <a:p>
            <a:r>
              <a:rPr lang="ja-JP" altLang="en-US" dirty="0"/>
              <a:t>　</a:t>
            </a:r>
            <a:r>
              <a:rPr lang="ja-JP" altLang="en-US" dirty="0" smtClean="0"/>
              <a:t>機能</a:t>
            </a:r>
            <a:r>
              <a:rPr lang="ja-JP" altLang="en-US" dirty="0"/>
              <a:t>一覧（病床機能報告暫定結果</a:t>
            </a:r>
            <a:r>
              <a:rPr lang="ja-JP" altLang="en-US" dirty="0" smtClean="0"/>
              <a:t>）の概要</a:t>
            </a:r>
            <a:endParaRPr kumimoji="1" lang="en-US" altLang="ja-JP" dirty="0"/>
          </a:p>
        </p:txBody>
      </p:sp>
    </p:spTree>
    <p:extLst>
      <p:ext uri="{BB962C8B-B14F-4D97-AF65-F5344CB8AC3E}">
        <p14:creationId xmlns:p14="http://schemas.microsoft.com/office/powerpoint/2010/main" val="22414574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 name="Oval 64">
            <a:hlinkClick r:id="rId3"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6" name="タイトル 1">
            <a:extLst>
              <a:ext uri="{FF2B5EF4-FFF2-40B4-BE49-F238E27FC236}">
                <a16:creationId xmlns:a16="http://schemas.microsoft.com/office/drawing/2014/main" xmlns="" id="{DFEF89A9-DBB8-496F-B267-B3B7E5718C12}"/>
              </a:ext>
            </a:extLst>
          </p:cNvPr>
          <p:cNvSpPr txBox="1">
            <a:spLocks/>
          </p:cNvSpPr>
          <p:nvPr/>
        </p:nvSpPr>
        <p:spPr>
          <a:xfrm>
            <a:off x="179512" y="4462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dirty="0">
                <a:solidFill>
                  <a:schemeClr val="bg1"/>
                </a:solidFill>
                <a:latin typeface="HGP創英角ｺﾞｼｯｸUB" panose="020B0900000000000000" pitchFamily="50" charset="-128"/>
                <a:ea typeface="HGP創英角ｺﾞｼｯｸUB" panose="020B0900000000000000" pitchFamily="50" charset="-128"/>
              </a:rPr>
              <a:t>3</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参考</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会議資料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各会議にて使用する資料（詳細②）</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8" name="スライド番号プレースホルダー 1"/>
          <p:cNvSpPr>
            <a:spLocks noGrp="1"/>
          </p:cNvSpPr>
          <p:nvPr>
            <p:ph type="sldNum" sz="quarter" idx="12"/>
          </p:nvPr>
        </p:nvSpPr>
        <p:spPr>
          <a:xfrm>
            <a:off x="7010400" y="6492875"/>
            <a:ext cx="2133600" cy="365125"/>
          </a:xfrm>
        </p:spPr>
        <p:txBody>
          <a:bodyPr/>
          <a:lstStyle/>
          <a:p>
            <a:fld id="{A9848611-8FAA-4BFC-BAAD-33CAF1A3E273}" type="slidenum">
              <a:rPr kumimoji="1" lang="ja-JP" altLang="en-US" sz="1800" smtClean="0">
                <a:solidFill>
                  <a:schemeClr val="tx1"/>
                </a:solidFill>
              </a:rPr>
              <a:t>27</a:t>
            </a:fld>
            <a:endParaRPr kumimoji="1" lang="ja-JP" altLang="en-US" sz="1800" dirty="0">
              <a:solidFill>
                <a:schemeClr val="tx1"/>
              </a:solidFill>
            </a:endParaRPr>
          </a:p>
        </p:txBody>
      </p:sp>
      <p:sp>
        <p:nvSpPr>
          <p:cNvPr id="7" name="テキスト ボックス 6"/>
          <p:cNvSpPr txBox="1"/>
          <p:nvPr/>
        </p:nvSpPr>
        <p:spPr>
          <a:xfrm>
            <a:off x="158156" y="510874"/>
            <a:ext cx="8374284" cy="369332"/>
          </a:xfrm>
          <a:prstGeom prst="rect">
            <a:avLst/>
          </a:prstGeom>
          <a:noFill/>
        </p:spPr>
        <p:txBody>
          <a:bodyPr wrap="square" rtlCol="0">
            <a:spAutoFit/>
          </a:bodyPr>
          <a:lstStyle/>
          <a:p>
            <a:r>
              <a:rPr lang="ja-JP" altLang="en-US" dirty="0"/>
              <a:t>　</a:t>
            </a:r>
            <a:r>
              <a:rPr lang="en-US" altLang="ja-JP" dirty="0" smtClean="0"/>
              <a:t>【</a:t>
            </a:r>
            <a:r>
              <a:rPr lang="ja-JP" altLang="en-US" dirty="0"/>
              <a:t>資料</a:t>
            </a:r>
            <a:r>
              <a:rPr lang="en-US" altLang="ja-JP" dirty="0"/>
              <a:t>2-4】</a:t>
            </a:r>
            <a:r>
              <a:rPr lang="ja-JP" altLang="en-US" dirty="0"/>
              <a:t>〇〇二次医療圏における患者受療状況（</a:t>
            </a:r>
            <a:r>
              <a:rPr lang="en-US" altLang="ja-JP" dirty="0"/>
              <a:t>NDB</a:t>
            </a:r>
            <a:r>
              <a:rPr lang="ja-JP" altLang="en-US" dirty="0"/>
              <a:t>データ</a:t>
            </a:r>
            <a:r>
              <a:rPr lang="ja-JP" altLang="en-US" dirty="0" smtClean="0"/>
              <a:t>）の概要</a:t>
            </a:r>
            <a:endParaRPr kumimoji="1" lang="en-US" altLang="ja-JP" dirty="0"/>
          </a:p>
        </p:txBody>
      </p:sp>
      <p:sp>
        <p:nvSpPr>
          <p:cNvPr id="9" name="テキスト ボックス 3">
            <a:extLst>
              <a:ext uri="{FF2B5EF4-FFF2-40B4-BE49-F238E27FC236}">
                <a16:creationId xmlns:a16="http://schemas.microsoft.com/office/drawing/2014/main" xmlns="" id="{CB56480A-4EC9-40C3-9235-49169A6E0760}"/>
              </a:ext>
            </a:extLst>
          </p:cNvPr>
          <p:cNvSpPr txBox="1">
            <a:spLocks noChangeArrowheads="1"/>
          </p:cNvSpPr>
          <p:nvPr/>
        </p:nvSpPr>
        <p:spPr bwMode="auto">
          <a:xfrm>
            <a:off x="215792" y="857758"/>
            <a:ext cx="8479501"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ja-JP" altLang="en-US" sz="1600" dirty="0" smtClean="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NDB</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National Data Base</a:t>
            </a:r>
            <a:r>
              <a:rPr lang="ja-JP" altLang="en-US" sz="1600" dirty="0">
                <a:latin typeface="Meiryo UI" panose="020B0604030504040204" pitchFamily="50" charset="-128"/>
                <a:ea typeface="Meiryo UI" panose="020B0604030504040204" pitchFamily="50" charset="-128"/>
              </a:rPr>
              <a:t>）とは、保険医療機関（医科、歯科、調剤）から提出されるレセプトをデータベース化した</a:t>
            </a:r>
            <a:r>
              <a:rPr lang="ja-JP" altLang="en-US" sz="1600" dirty="0" smtClean="0">
                <a:latin typeface="Meiryo UI" panose="020B0604030504040204" pitchFamily="50" charset="-128"/>
                <a:ea typeface="Meiryo UI" panose="020B0604030504040204" pitchFamily="50" charset="-128"/>
              </a:rPr>
              <a:t>もの。</a:t>
            </a:r>
            <a:r>
              <a:rPr lang="ja-JP" altLang="en-US" sz="1600" dirty="0">
                <a:latin typeface="Meiryo UI" panose="020B0604030504040204" pitchFamily="50" charset="-128"/>
                <a:ea typeface="Meiryo UI" panose="020B0604030504040204" pitchFamily="50" charset="-128"/>
              </a:rPr>
              <a:t>レセプトには病名及び患者に対して行われた医療行為が記載されており、この情報を活用し、各地域の医療提供の状況を把握することが可能となって</a:t>
            </a:r>
            <a:r>
              <a:rPr lang="ja-JP" altLang="en-US" sz="1600" dirty="0" smtClean="0">
                <a:latin typeface="Meiryo UI" panose="020B0604030504040204" pitchFamily="50" charset="-128"/>
                <a:ea typeface="Meiryo UI" panose="020B0604030504040204" pitchFamily="50" charset="-128"/>
              </a:rPr>
              <a:t>いる。</a:t>
            </a:r>
            <a:endParaRPr lang="en-US" altLang="ja-JP" sz="1600" dirty="0" smtClean="0">
              <a:latin typeface="Meiryo UI" panose="020B0604030504040204" pitchFamily="50" charset="-128"/>
              <a:ea typeface="Meiryo UI" panose="020B0604030504040204" pitchFamily="50" charset="-128"/>
            </a:endParaRPr>
          </a:p>
          <a:p>
            <a:pPr marL="449263" indent="-163513">
              <a:lnSpc>
                <a:spcPct val="125000"/>
              </a:lnSpc>
            </a:pPr>
            <a:endParaRPr lang="en-US" altLang="ja-JP" sz="1600" dirty="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NDB</a:t>
            </a:r>
            <a:r>
              <a:rPr lang="ja-JP" altLang="en-US" sz="1600" dirty="0">
                <a:latin typeface="Meiryo UI" panose="020B0604030504040204" pitchFamily="50" charset="-128"/>
                <a:ea typeface="Meiryo UI" panose="020B0604030504040204" pitchFamily="50" charset="-128"/>
              </a:rPr>
              <a:t>を可視化したもので、様々な医療行為について、構想区域ごとにどの程度その医療行為が完結しているか、あるいは他の区域に流出しているかを示している</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pPr marL="449263" indent="-163513">
              <a:lnSpc>
                <a:spcPct val="125000"/>
              </a:lnSpc>
            </a:pPr>
            <a:endParaRPr lang="en-US" altLang="ja-JP" sz="1600" dirty="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smtClean="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しかし、患者受療状況にかかる本データには、住所の把握できる</a:t>
            </a:r>
            <a:r>
              <a:rPr lang="ja-JP" altLang="en-US" sz="1600" dirty="0">
                <a:latin typeface="Meiryo UI" panose="020B0604030504040204" pitchFamily="50" charset="-128"/>
                <a:ea typeface="Meiryo UI" panose="020B0604030504040204" pitchFamily="50" charset="-128"/>
              </a:rPr>
              <a:t>国民健康保険及び後期高齢者医療制度に加入の方々のレセプトしかデータに反映されて</a:t>
            </a:r>
            <a:r>
              <a:rPr lang="ja-JP" altLang="en-US" sz="1600" dirty="0" smtClean="0">
                <a:latin typeface="Meiryo UI" panose="020B0604030504040204" pitchFamily="50" charset="-128"/>
                <a:ea typeface="Meiryo UI" panose="020B0604030504040204" pitchFamily="50" charset="-128"/>
              </a:rPr>
              <a:t>おらず、</a:t>
            </a:r>
            <a:r>
              <a:rPr lang="ja-JP" altLang="en-US" sz="1600" dirty="0">
                <a:latin typeface="Meiryo UI" panose="020B0604030504040204" pitchFamily="50" charset="-128"/>
                <a:ea typeface="Meiryo UI" panose="020B0604030504040204" pitchFamily="50" charset="-128"/>
              </a:rPr>
              <a:t>働く世代の加入が比較的多い健康保険等のデータを反映して</a:t>
            </a:r>
            <a:r>
              <a:rPr lang="ja-JP" altLang="en-US" sz="1600" dirty="0" smtClean="0">
                <a:latin typeface="Meiryo UI" panose="020B0604030504040204" pitchFamily="50" charset="-128"/>
                <a:ea typeface="Meiryo UI" panose="020B0604030504040204" pitchFamily="50" charset="-128"/>
              </a:rPr>
              <a:t>いない。</a:t>
            </a:r>
            <a:endParaRPr lang="ja-JP" altLang="en-US" sz="1600" dirty="0">
              <a:latin typeface="Meiryo UI" panose="020B0604030504040204" pitchFamily="50" charset="-128"/>
              <a:ea typeface="Meiryo UI" panose="020B0604030504040204" pitchFamily="50" charset="-128"/>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0" y="4188545"/>
            <a:ext cx="4556610" cy="2660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5156213" y="5198523"/>
            <a:ext cx="3539080" cy="646331"/>
          </a:xfrm>
          <a:prstGeom prst="rect">
            <a:avLst/>
          </a:prstGeom>
          <a:solidFill>
            <a:schemeClr val="accent1">
              <a:lumMod val="20000"/>
              <a:lumOff val="80000"/>
            </a:schemeClr>
          </a:solid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〇当該</a:t>
            </a:r>
            <a:r>
              <a:rPr lang="ja-JP" altLang="en-US" dirty="0">
                <a:latin typeface="Meiryo UI" panose="020B0604030504040204" pitchFamily="50" charset="-128"/>
                <a:ea typeface="Meiryo UI" panose="020B0604030504040204" pitchFamily="50" charset="-128"/>
                <a:cs typeface="Meiryo UI" panose="020B0604030504040204" pitchFamily="50" charset="-128"/>
              </a:rPr>
              <a:t>機能について、各構想区域</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自己</a:t>
            </a:r>
            <a:r>
              <a:rPr lang="ja-JP" altLang="en-US" dirty="0">
                <a:latin typeface="Meiryo UI" panose="020B0604030504040204" pitchFamily="50" charset="-128"/>
                <a:ea typeface="Meiryo UI" panose="020B0604030504040204" pitchFamily="50" charset="-128"/>
                <a:cs typeface="Meiryo UI" panose="020B0604030504040204" pitchFamily="50" charset="-128"/>
              </a:rPr>
              <a:t>完結率はどうか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flipV="1">
            <a:off x="3142370" y="4372596"/>
            <a:ext cx="1364980" cy="33612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角丸四角形 17"/>
          <p:cNvSpPr/>
          <p:nvPr/>
        </p:nvSpPr>
        <p:spPr>
          <a:xfrm>
            <a:off x="4343010" y="4211193"/>
            <a:ext cx="3648384" cy="348554"/>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t"/>
          <a:lstStyle/>
          <a:p>
            <a:r>
              <a:rPr kumimoji="1" lang="ja-JP" altLang="en-US" sz="1200" dirty="0" smtClean="0"/>
              <a:t>救命救急入院料にかかる自己完結率は</a:t>
            </a:r>
            <a:r>
              <a:rPr kumimoji="1" lang="ja-JP" altLang="en-US" sz="1200" dirty="0" smtClean="0">
                <a:latin typeface="+mn-ea"/>
              </a:rPr>
              <a:t>、「</a:t>
            </a:r>
            <a:r>
              <a:rPr kumimoji="1" lang="en-US" altLang="ja-JP" sz="1200" dirty="0" smtClean="0">
                <a:latin typeface="+mn-ea"/>
              </a:rPr>
              <a:t>89.7</a:t>
            </a:r>
            <a:r>
              <a:rPr kumimoji="1" lang="ja-JP" altLang="en-US" sz="1200" dirty="0" smtClean="0">
                <a:latin typeface="+mn-ea"/>
              </a:rPr>
              <a:t>％」</a:t>
            </a:r>
            <a:endParaRPr kumimoji="1" lang="ja-JP" altLang="en-US" sz="1200" dirty="0">
              <a:latin typeface="+mn-ea"/>
            </a:endParaRPr>
          </a:p>
        </p:txBody>
      </p:sp>
      <p:sp>
        <p:nvSpPr>
          <p:cNvPr id="19" name="テキスト ボックス 11"/>
          <p:cNvSpPr txBox="1"/>
          <p:nvPr/>
        </p:nvSpPr>
        <p:spPr>
          <a:xfrm>
            <a:off x="611560" y="4042269"/>
            <a:ext cx="3843982" cy="3048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400" kern="100" dirty="0" smtClean="0">
                <a:solidFill>
                  <a:srgbClr val="000000"/>
                </a:solidFill>
                <a:effectLst/>
                <a:ea typeface="ＭＳ Ｐゴシック"/>
                <a:cs typeface="Times New Roman"/>
              </a:rPr>
              <a:t>図</a:t>
            </a:r>
            <a:r>
              <a:rPr lang="en-US" altLang="ja-JP" sz="1400" kern="100" dirty="0">
                <a:solidFill>
                  <a:srgbClr val="000000"/>
                </a:solidFill>
                <a:ea typeface="ＭＳ Ｐゴシック"/>
                <a:cs typeface="Times New Roman"/>
              </a:rPr>
              <a:t> </a:t>
            </a:r>
            <a:r>
              <a:rPr lang="en-US" sz="1400" kern="100" dirty="0" smtClean="0">
                <a:solidFill>
                  <a:srgbClr val="000000"/>
                </a:solidFill>
                <a:effectLst/>
                <a:ea typeface="ＭＳ Ｐゴシック"/>
                <a:cs typeface="Times New Roman"/>
              </a:rPr>
              <a:t>NDB</a:t>
            </a:r>
            <a:r>
              <a:rPr lang="ja-JP" sz="1400" kern="100" dirty="0" smtClean="0">
                <a:solidFill>
                  <a:srgbClr val="000000"/>
                </a:solidFill>
                <a:effectLst/>
                <a:ea typeface="ＭＳ Ｐゴシック"/>
                <a:cs typeface="Times New Roman"/>
              </a:rPr>
              <a:t>データ</a:t>
            </a:r>
            <a:r>
              <a:rPr lang="ja-JP" altLang="en-US" sz="1400" kern="100" dirty="0" smtClean="0">
                <a:solidFill>
                  <a:srgbClr val="000000"/>
                </a:solidFill>
                <a:effectLst/>
                <a:ea typeface="ＭＳ Ｐゴシック"/>
                <a:cs typeface="Times New Roman"/>
              </a:rPr>
              <a:t>（患者流出入）</a:t>
            </a:r>
            <a:r>
              <a:rPr lang="ja-JP" sz="1400" kern="100" dirty="0" smtClean="0">
                <a:solidFill>
                  <a:srgbClr val="000000"/>
                </a:solidFill>
                <a:effectLst/>
                <a:ea typeface="ＭＳ Ｐゴシック"/>
                <a:cs typeface="Times New Roman"/>
              </a:rPr>
              <a:t>の</a:t>
            </a:r>
            <a:r>
              <a:rPr lang="ja-JP" sz="1400" kern="100" dirty="0">
                <a:solidFill>
                  <a:srgbClr val="000000"/>
                </a:solidFill>
                <a:effectLst/>
                <a:ea typeface="ＭＳ Ｐゴシック"/>
                <a:cs typeface="Times New Roman"/>
              </a:rPr>
              <a:t>検討</a:t>
            </a:r>
            <a:endParaRPr lang="ja-JP" sz="1400" kern="100" dirty="0">
              <a:effectLst/>
              <a:ea typeface="ＭＳ 明朝"/>
              <a:cs typeface="Times New Roman"/>
            </a:endParaRPr>
          </a:p>
        </p:txBody>
      </p:sp>
      <p:sp>
        <p:nvSpPr>
          <p:cNvPr id="20" name="二等辺三角形 19"/>
          <p:cNvSpPr/>
          <p:nvPr/>
        </p:nvSpPr>
        <p:spPr>
          <a:xfrm rot="5400000">
            <a:off x="4360844" y="5194844"/>
            <a:ext cx="640714" cy="648072"/>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1234185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 name="Oval 64">
            <a:hlinkClick r:id="rId3"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6" name="タイトル 1">
            <a:extLst>
              <a:ext uri="{FF2B5EF4-FFF2-40B4-BE49-F238E27FC236}">
                <a16:creationId xmlns:a16="http://schemas.microsoft.com/office/drawing/2014/main" xmlns="" id="{DFEF89A9-DBB8-496F-B267-B3B7E5718C12}"/>
              </a:ext>
            </a:extLst>
          </p:cNvPr>
          <p:cNvSpPr txBox="1">
            <a:spLocks/>
          </p:cNvSpPr>
          <p:nvPr/>
        </p:nvSpPr>
        <p:spPr>
          <a:xfrm>
            <a:off x="179512" y="4462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dirty="0">
                <a:solidFill>
                  <a:schemeClr val="bg1"/>
                </a:solidFill>
                <a:latin typeface="HGP創英角ｺﾞｼｯｸUB" panose="020B0900000000000000" pitchFamily="50" charset="-128"/>
                <a:ea typeface="HGP創英角ｺﾞｼｯｸUB" panose="020B0900000000000000" pitchFamily="50" charset="-128"/>
              </a:rPr>
              <a:t>3</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参考</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会議資料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各会議にて使用する資料（詳細③）</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8" name="スライド番号プレースホルダー 1"/>
          <p:cNvSpPr>
            <a:spLocks noGrp="1"/>
          </p:cNvSpPr>
          <p:nvPr>
            <p:ph type="sldNum" sz="quarter" idx="12"/>
          </p:nvPr>
        </p:nvSpPr>
        <p:spPr>
          <a:xfrm>
            <a:off x="7010400" y="6492875"/>
            <a:ext cx="2133600" cy="365125"/>
          </a:xfrm>
        </p:spPr>
        <p:txBody>
          <a:bodyPr/>
          <a:lstStyle/>
          <a:p>
            <a:fld id="{A9848611-8FAA-4BFC-BAAD-33CAF1A3E273}" type="slidenum">
              <a:rPr kumimoji="1" lang="ja-JP" altLang="en-US" sz="1800" smtClean="0">
                <a:solidFill>
                  <a:schemeClr val="tx1"/>
                </a:solidFill>
              </a:rPr>
              <a:t>28</a:t>
            </a:fld>
            <a:endParaRPr kumimoji="1" lang="ja-JP" altLang="en-US" sz="1800" dirty="0">
              <a:solidFill>
                <a:schemeClr val="tx1"/>
              </a:solidFill>
            </a:endParaRPr>
          </a:p>
        </p:txBody>
      </p:sp>
      <p:sp>
        <p:nvSpPr>
          <p:cNvPr id="7" name="テキスト ボックス 6"/>
          <p:cNvSpPr txBox="1"/>
          <p:nvPr/>
        </p:nvSpPr>
        <p:spPr>
          <a:xfrm>
            <a:off x="158156" y="510874"/>
            <a:ext cx="8374284" cy="369332"/>
          </a:xfrm>
          <a:prstGeom prst="rect">
            <a:avLst/>
          </a:prstGeom>
          <a:noFill/>
        </p:spPr>
        <p:txBody>
          <a:bodyPr wrap="square" rtlCol="0">
            <a:spAutoFit/>
          </a:bodyPr>
          <a:lstStyle/>
          <a:p>
            <a:r>
              <a:rPr lang="en-US" altLang="ja-JP" dirty="0"/>
              <a:t>【</a:t>
            </a:r>
            <a:r>
              <a:rPr lang="ja-JP" altLang="en-US" dirty="0"/>
              <a:t>資料</a:t>
            </a:r>
            <a:r>
              <a:rPr lang="en-US" altLang="ja-JP" dirty="0"/>
              <a:t>2-5】</a:t>
            </a:r>
            <a:r>
              <a:rPr lang="ja-JP" altLang="en-US" dirty="0"/>
              <a:t>二次医療圏毎の医療提供</a:t>
            </a:r>
            <a:r>
              <a:rPr lang="ja-JP" altLang="en-US" dirty="0" smtClean="0"/>
              <a:t>状況（</a:t>
            </a:r>
            <a:r>
              <a:rPr lang="en-US" altLang="ja-JP" dirty="0"/>
              <a:t>NDB</a:t>
            </a:r>
            <a:r>
              <a:rPr lang="ja-JP" altLang="en-US" dirty="0"/>
              <a:t>データ）の</a:t>
            </a:r>
            <a:r>
              <a:rPr lang="ja-JP" altLang="en-US" dirty="0" smtClean="0"/>
              <a:t>概要</a:t>
            </a:r>
            <a:endParaRPr kumimoji="1" lang="en-US" altLang="ja-JP" dirty="0"/>
          </a:p>
        </p:txBody>
      </p:sp>
      <p:sp>
        <p:nvSpPr>
          <p:cNvPr id="9" name="テキスト ボックス 3">
            <a:extLst>
              <a:ext uri="{FF2B5EF4-FFF2-40B4-BE49-F238E27FC236}">
                <a16:creationId xmlns:a16="http://schemas.microsoft.com/office/drawing/2014/main" xmlns="" id="{CB56480A-4EC9-40C3-9235-49169A6E0760}"/>
              </a:ext>
            </a:extLst>
          </p:cNvPr>
          <p:cNvSpPr txBox="1">
            <a:spLocks noChangeArrowheads="1"/>
          </p:cNvSpPr>
          <p:nvPr/>
        </p:nvSpPr>
        <p:spPr bwMode="auto">
          <a:xfrm>
            <a:off x="215792" y="857758"/>
            <a:ext cx="8479501"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ja-JP" altLang="en-US" sz="1600" dirty="0" smtClean="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SCR</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Standardized </a:t>
            </a:r>
            <a:r>
              <a:rPr lang="en-US" altLang="ja-JP" sz="1600" dirty="0" err="1">
                <a:latin typeface="Meiryo UI" panose="020B0604030504040204" pitchFamily="50" charset="-128"/>
                <a:ea typeface="Meiryo UI" panose="020B0604030504040204" pitchFamily="50" charset="-128"/>
              </a:rPr>
              <a:t>ClaimRation</a:t>
            </a:r>
            <a:r>
              <a:rPr lang="ja-JP" altLang="en-US" sz="1600" dirty="0">
                <a:latin typeface="Meiryo UI" panose="020B0604030504040204" pitchFamily="50" charset="-128"/>
                <a:ea typeface="Meiryo UI" panose="020B0604030504040204" pitchFamily="50" charset="-128"/>
              </a:rPr>
              <a:t>）とは</a:t>
            </a:r>
            <a:r>
              <a:rPr lang="ja-JP" altLang="en-US" sz="1600" dirty="0" smtClean="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NDB</a:t>
            </a:r>
            <a:r>
              <a:rPr lang="ja-JP" altLang="en-US" sz="1600" dirty="0" smtClean="0">
                <a:latin typeface="Meiryo UI" panose="020B0604030504040204" pitchFamily="50" charset="-128"/>
                <a:ea typeface="Meiryo UI" panose="020B0604030504040204" pitchFamily="50" charset="-128"/>
              </a:rPr>
              <a:t>データから、各構想</a:t>
            </a:r>
            <a:r>
              <a:rPr lang="ja-JP" altLang="en-US" sz="1600" dirty="0">
                <a:latin typeface="Meiryo UI" panose="020B0604030504040204" pitchFamily="50" charset="-128"/>
                <a:ea typeface="Meiryo UI" panose="020B0604030504040204" pitchFamily="50" charset="-128"/>
              </a:rPr>
              <a:t>区域における医療機能に対応するレセプトの出現状況を指標化し、可視化した</a:t>
            </a:r>
            <a:r>
              <a:rPr lang="ja-JP" altLang="en-US" sz="1600" dirty="0" smtClean="0">
                <a:latin typeface="Meiryo UI" panose="020B0604030504040204" pitchFamily="50" charset="-128"/>
                <a:ea typeface="Meiryo UI" panose="020B0604030504040204" pitchFamily="50" charset="-128"/>
              </a:rPr>
              <a:t>もの。</a:t>
            </a:r>
            <a:endParaRPr lang="ja-JP" altLang="en-US" sz="1600" dirty="0">
              <a:latin typeface="Meiryo UI" panose="020B0604030504040204" pitchFamily="50" charset="-128"/>
              <a:ea typeface="Meiryo UI" panose="020B0604030504040204" pitchFamily="50" charset="-128"/>
            </a:endParaRPr>
          </a:p>
          <a:p>
            <a:pPr marL="449263" indent="-163513">
              <a:lnSpc>
                <a:spcPct val="125000"/>
              </a:lnSpc>
            </a:pPr>
            <a:endParaRPr lang="ja-JP" altLang="en-US" sz="1600" dirty="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SCR</a:t>
            </a:r>
            <a:r>
              <a:rPr lang="ja-JP" altLang="en-US" sz="1600" dirty="0">
                <a:latin typeface="Meiryo UI" panose="020B0604030504040204" pitchFamily="50" charset="-128"/>
                <a:ea typeface="Meiryo UI" panose="020B0604030504040204" pitchFamily="50" charset="-128"/>
              </a:rPr>
              <a:t>の値が</a:t>
            </a:r>
            <a:r>
              <a:rPr lang="en-US" altLang="ja-JP" sz="1600" dirty="0">
                <a:latin typeface="Meiryo UI" panose="020B0604030504040204" pitchFamily="50" charset="-128"/>
                <a:ea typeface="Meiryo UI" panose="020B0604030504040204" pitchFamily="50" charset="-128"/>
              </a:rPr>
              <a:t>100.0</a:t>
            </a:r>
            <a:r>
              <a:rPr lang="ja-JP" altLang="en-US" sz="1600" dirty="0">
                <a:latin typeface="Meiryo UI" panose="020B0604030504040204" pitchFamily="50" charset="-128"/>
                <a:ea typeface="Meiryo UI" panose="020B0604030504040204" pitchFamily="50" charset="-128"/>
              </a:rPr>
              <a:t>より大きければその医療行為が全国平均よりも多く行われていることを示し、</a:t>
            </a:r>
            <a:r>
              <a:rPr lang="en-US" altLang="ja-JP" sz="1600" dirty="0">
                <a:latin typeface="Meiryo UI" panose="020B0604030504040204" pitchFamily="50" charset="-128"/>
                <a:ea typeface="Meiryo UI" panose="020B0604030504040204" pitchFamily="50" charset="-128"/>
              </a:rPr>
              <a:t>100.0</a:t>
            </a:r>
            <a:r>
              <a:rPr lang="ja-JP" altLang="en-US" sz="1600" dirty="0">
                <a:latin typeface="Meiryo UI" panose="020B0604030504040204" pitchFamily="50" charset="-128"/>
                <a:ea typeface="Meiryo UI" panose="020B0604030504040204" pitchFamily="50" charset="-128"/>
              </a:rPr>
              <a:t>より小さければ、その医療行為が全国平均よりも少ないことが</a:t>
            </a:r>
            <a:r>
              <a:rPr lang="ja-JP" altLang="en-US" sz="1600" dirty="0" smtClean="0">
                <a:latin typeface="Meiryo UI" panose="020B0604030504040204" pitchFamily="50" charset="-128"/>
                <a:ea typeface="Meiryo UI" panose="020B0604030504040204" pitchFamily="50" charset="-128"/>
              </a:rPr>
              <a:t>示される。</a:t>
            </a:r>
            <a:endParaRPr lang="ja-JP" altLang="en-US" sz="1600" dirty="0">
              <a:latin typeface="Meiryo UI" panose="020B0604030504040204" pitchFamily="50" charset="-128"/>
              <a:ea typeface="Meiryo UI" panose="020B0604030504040204" pitchFamily="50" charset="-128"/>
            </a:endParaRPr>
          </a:p>
          <a:p>
            <a:pPr marL="449263" indent="-163513">
              <a:lnSpc>
                <a:spcPct val="125000"/>
              </a:lnSpc>
            </a:pPr>
            <a:endParaRPr lang="ja-JP" altLang="en-US" sz="1600" dirty="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SCR</a:t>
            </a:r>
            <a:r>
              <a:rPr lang="ja-JP" altLang="en-US" sz="1600" dirty="0">
                <a:latin typeface="Meiryo UI" panose="020B0604030504040204" pitchFamily="50" charset="-128"/>
                <a:ea typeface="Meiryo UI" panose="020B0604030504040204" pitchFamily="50" charset="-128"/>
              </a:rPr>
              <a:t>は</a:t>
            </a:r>
            <a:r>
              <a:rPr lang="ja-JP" altLang="en-US" sz="1600" dirty="0" smtClean="0">
                <a:latin typeface="Meiryo UI" panose="020B0604030504040204" pitchFamily="50" charset="-128"/>
                <a:ea typeface="Meiryo UI" panose="020B0604030504040204" pitchFamily="50" charset="-128"/>
              </a:rPr>
              <a:t>、「患者受療状況の分析</a:t>
            </a:r>
            <a:r>
              <a:rPr lang="ja-JP" altLang="en-US" sz="1600" dirty="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とは違い、健康</a:t>
            </a:r>
            <a:r>
              <a:rPr lang="ja-JP" altLang="en-US" sz="1600" dirty="0">
                <a:latin typeface="Meiryo UI" panose="020B0604030504040204" pitchFamily="50" charset="-128"/>
                <a:ea typeface="Meiryo UI" panose="020B0604030504040204" pitchFamily="50" charset="-128"/>
              </a:rPr>
              <a:t>保険の種類に関わらず全てのレセプト情報を反映したものとなって</a:t>
            </a:r>
            <a:r>
              <a:rPr lang="ja-JP" altLang="en-US" sz="1600" dirty="0" smtClean="0">
                <a:latin typeface="Meiryo UI" panose="020B0604030504040204" pitchFamily="50" charset="-128"/>
                <a:ea typeface="Meiryo UI" panose="020B0604030504040204" pitchFamily="50" charset="-128"/>
              </a:rPr>
              <a:t>いる。</a:t>
            </a:r>
            <a:r>
              <a:rPr lang="ja-JP" altLang="en-US" sz="1600" dirty="0">
                <a:latin typeface="Meiryo UI" panose="020B0604030504040204" pitchFamily="50" charset="-128"/>
                <a:ea typeface="Meiryo UI" panose="020B0604030504040204" pitchFamily="50" charset="-128"/>
              </a:rPr>
              <a:t>また、患者住所地ではなく医療機関所在地をベースで指標化されて</a:t>
            </a:r>
            <a:r>
              <a:rPr lang="ja-JP" altLang="en-US" sz="1600" dirty="0" smtClean="0">
                <a:latin typeface="Meiryo UI" panose="020B0604030504040204" pitchFamily="50" charset="-128"/>
                <a:ea typeface="Meiryo UI" panose="020B0604030504040204" pitchFamily="50" charset="-128"/>
              </a:rPr>
              <a:t>いる。</a:t>
            </a:r>
            <a:endParaRPr lang="ja-JP" altLang="en-US" sz="1600" dirty="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a:latin typeface="Meiryo UI" panose="020B0604030504040204" pitchFamily="50" charset="-128"/>
                <a:ea typeface="Meiryo UI" panose="020B0604030504040204" pitchFamily="50" charset="-128"/>
              </a:rPr>
              <a:t> </a:t>
            </a:r>
          </a:p>
        </p:txBody>
      </p:sp>
      <p:sp>
        <p:nvSpPr>
          <p:cNvPr id="15" name="テキスト ボックス 14"/>
          <p:cNvSpPr txBox="1"/>
          <p:nvPr/>
        </p:nvSpPr>
        <p:spPr>
          <a:xfrm>
            <a:off x="563304" y="6121377"/>
            <a:ext cx="3863267" cy="646331"/>
          </a:xfrm>
          <a:prstGeom prst="rect">
            <a:avLst/>
          </a:prstGeom>
          <a:solidFill>
            <a:schemeClr val="accent1">
              <a:lumMod val="20000"/>
              <a:lumOff val="80000"/>
            </a:schemeClr>
          </a:solid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〇全国</a:t>
            </a:r>
            <a:r>
              <a:rPr lang="ja-JP" altLang="en-US" dirty="0">
                <a:latin typeface="Meiryo UI" panose="020B0604030504040204" pitchFamily="50" charset="-128"/>
                <a:ea typeface="Meiryo UI" panose="020B0604030504040204" pitchFamily="50" charset="-128"/>
                <a:cs typeface="Meiryo UI" panose="020B0604030504040204" pitchFamily="50" charset="-128"/>
              </a:rPr>
              <a:t>よりも多く出て</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いる　　　</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機能</a:t>
            </a:r>
            <a:r>
              <a:rPr lang="ja-JP" altLang="en-US" dirty="0">
                <a:latin typeface="Meiryo UI" panose="020B0604030504040204" pitchFamily="50" charset="-128"/>
                <a:ea typeface="Meiryo UI" panose="020B0604030504040204" pitchFamily="50" charset="-128"/>
                <a:cs typeface="Meiryo UI" panose="020B0604030504040204" pitchFamily="50" charset="-128"/>
              </a:rPr>
              <a:t>・欠けている機能</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はない</a:t>
            </a:r>
            <a:r>
              <a:rPr lang="ja-JP" altLang="en-US" dirty="0">
                <a:latin typeface="Meiryo UI" panose="020B0604030504040204" pitchFamily="50" charset="-128"/>
                <a:ea typeface="Meiryo UI" panose="020B0604030504040204" pitchFamily="50" charset="-128"/>
                <a:cs typeface="Meiryo UI" panose="020B0604030504040204" pitchFamily="50" charset="-128"/>
              </a:rPr>
              <a:t>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二等辺三角形 15"/>
          <p:cNvSpPr/>
          <p:nvPr/>
        </p:nvSpPr>
        <p:spPr>
          <a:xfrm rot="5400000">
            <a:off x="21173" y="6279716"/>
            <a:ext cx="640714" cy="324036"/>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pic>
        <p:nvPicPr>
          <p:cNvPr id="1026" name="Picture 2" descr="D:\HatayamaH\Desktop\キャプチャ.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574" y="3421997"/>
            <a:ext cx="4622846" cy="2671299"/>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24808" y="3421997"/>
            <a:ext cx="3843982" cy="3048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400" kern="100" dirty="0" smtClean="0">
                <a:solidFill>
                  <a:srgbClr val="000000"/>
                </a:solidFill>
                <a:effectLst/>
                <a:ea typeface="ＭＳ Ｐゴシック"/>
                <a:cs typeface="Times New Roman"/>
              </a:rPr>
              <a:t>図</a:t>
            </a:r>
            <a:r>
              <a:rPr lang="en-US" altLang="ja-JP" sz="1400" kern="100" dirty="0">
                <a:solidFill>
                  <a:srgbClr val="000000"/>
                </a:solidFill>
                <a:ea typeface="ＭＳ Ｐゴシック"/>
                <a:cs typeface="Times New Roman"/>
              </a:rPr>
              <a:t> </a:t>
            </a:r>
            <a:r>
              <a:rPr lang="en-US" sz="1400" kern="100" dirty="0" smtClean="0">
                <a:solidFill>
                  <a:srgbClr val="000000"/>
                </a:solidFill>
                <a:effectLst/>
                <a:ea typeface="ＭＳ Ｐゴシック"/>
                <a:cs typeface="Times New Roman"/>
              </a:rPr>
              <a:t>NDB</a:t>
            </a:r>
            <a:r>
              <a:rPr lang="ja-JP" sz="1400" kern="100" dirty="0" smtClean="0">
                <a:solidFill>
                  <a:srgbClr val="000000"/>
                </a:solidFill>
                <a:effectLst/>
                <a:ea typeface="ＭＳ Ｐゴシック"/>
                <a:cs typeface="Times New Roman"/>
              </a:rPr>
              <a:t>データ</a:t>
            </a:r>
            <a:r>
              <a:rPr lang="ja-JP" altLang="en-US" sz="1400" kern="100" dirty="0" smtClean="0">
                <a:solidFill>
                  <a:srgbClr val="000000"/>
                </a:solidFill>
                <a:effectLst/>
                <a:ea typeface="ＭＳ Ｐゴシック"/>
                <a:cs typeface="Times New Roman"/>
              </a:rPr>
              <a:t>（医療提供状況（</a:t>
            </a:r>
            <a:r>
              <a:rPr lang="en-US" altLang="ja-JP" sz="1400" kern="100" dirty="0" smtClean="0">
                <a:solidFill>
                  <a:srgbClr val="000000"/>
                </a:solidFill>
                <a:effectLst/>
                <a:ea typeface="ＭＳ Ｐゴシック"/>
                <a:cs typeface="Times New Roman"/>
              </a:rPr>
              <a:t>SCR</a:t>
            </a:r>
            <a:r>
              <a:rPr lang="ja-JP" altLang="en-US" sz="1400" kern="100" dirty="0" smtClean="0">
                <a:solidFill>
                  <a:srgbClr val="000000"/>
                </a:solidFill>
                <a:effectLst/>
                <a:ea typeface="ＭＳ Ｐゴシック"/>
                <a:cs typeface="Times New Roman"/>
              </a:rPr>
              <a:t>））</a:t>
            </a:r>
            <a:r>
              <a:rPr lang="ja-JP" sz="1400" kern="100" dirty="0" smtClean="0">
                <a:solidFill>
                  <a:srgbClr val="000000"/>
                </a:solidFill>
                <a:effectLst/>
                <a:ea typeface="ＭＳ Ｐゴシック"/>
                <a:cs typeface="Times New Roman"/>
              </a:rPr>
              <a:t>の</a:t>
            </a:r>
            <a:r>
              <a:rPr lang="ja-JP" sz="1400" kern="100" dirty="0">
                <a:solidFill>
                  <a:srgbClr val="000000"/>
                </a:solidFill>
                <a:effectLst/>
                <a:ea typeface="ＭＳ Ｐゴシック"/>
                <a:cs typeface="Times New Roman"/>
              </a:rPr>
              <a:t>検討</a:t>
            </a:r>
            <a:endParaRPr lang="ja-JP" sz="1400" kern="100" dirty="0">
              <a:effectLst/>
              <a:ea typeface="ＭＳ 明朝"/>
              <a:cs typeface="Times New Roman"/>
            </a:endParaRPr>
          </a:p>
        </p:txBody>
      </p:sp>
      <p:pic>
        <p:nvPicPr>
          <p:cNvPr id="1028" name="Picture 4" descr="D:\HatayamaH\Desktop\キャプチャ.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5229200"/>
            <a:ext cx="3757160" cy="727594"/>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p:cNvSpPr txBox="1"/>
          <p:nvPr/>
        </p:nvSpPr>
        <p:spPr>
          <a:xfrm>
            <a:off x="5004048" y="3549222"/>
            <a:ext cx="3843982" cy="3048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kern="100" dirty="0" smtClean="0">
                <a:effectLst/>
                <a:ea typeface="ＭＳ 明朝"/>
                <a:cs typeface="Times New Roman"/>
              </a:rPr>
              <a:t>〇 </a:t>
            </a:r>
            <a:r>
              <a:rPr lang="en-US" altLang="ja-JP" kern="100" dirty="0" smtClean="0">
                <a:effectLst/>
                <a:ea typeface="ＭＳ 明朝"/>
                <a:cs typeface="Times New Roman"/>
              </a:rPr>
              <a:t>SCR</a:t>
            </a:r>
            <a:r>
              <a:rPr lang="ja-JP" altLang="en-US" kern="100" dirty="0" smtClean="0">
                <a:effectLst/>
                <a:latin typeface="ＭＳ ゴシック" panose="020B0609070205080204" pitchFamily="49" charset="-128"/>
                <a:ea typeface="ＭＳ ゴシック" panose="020B0609070205080204" pitchFamily="49" charset="-128"/>
                <a:cs typeface="Times New Roman"/>
              </a:rPr>
              <a:t>算出方法</a:t>
            </a:r>
            <a:endParaRPr lang="en-US" altLang="ja-JP" kern="100" dirty="0" smtClean="0">
              <a:effectLst/>
              <a:latin typeface="ＭＳ ゴシック" panose="020B0609070205080204" pitchFamily="49" charset="-128"/>
              <a:ea typeface="ＭＳ ゴシック" panose="020B0609070205080204" pitchFamily="49" charset="-128"/>
              <a:cs typeface="Times New Roman"/>
            </a:endParaRPr>
          </a:p>
        </p:txBody>
      </p:sp>
      <p:pic>
        <p:nvPicPr>
          <p:cNvPr id="4" name="Picture 2" descr="D:\HatayamaH\Desktop\キャプチャ.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5249" y="4077072"/>
            <a:ext cx="3971983"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7664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 name="Oval 64">
            <a:hlinkClick r:id="rId3"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6" name="タイトル 1">
            <a:extLst>
              <a:ext uri="{FF2B5EF4-FFF2-40B4-BE49-F238E27FC236}">
                <a16:creationId xmlns:a16="http://schemas.microsoft.com/office/drawing/2014/main" xmlns="" id="{DFEF89A9-DBB8-496F-B267-B3B7E5718C12}"/>
              </a:ext>
            </a:extLst>
          </p:cNvPr>
          <p:cNvSpPr txBox="1">
            <a:spLocks/>
          </p:cNvSpPr>
          <p:nvPr/>
        </p:nvSpPr>
        <p:spPr>
          <a:xfrm>
            <a:off x="179512" y="4462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dirty="0">
                <a:solidFill>
                  <a:schemeClr val="bg1"/>
                </a:solidFill>
                <a:latin typeface="HGP創英角ｺﾞｼｯｸUB" panose="020B0900000000000000" pitchFamily="50" charset="-128"/>
                <a:ea typeface="HGP創英角ｺﾞｼｯｸUB" panose="020B0900000000000000" pitchFamily="50" charset="-128"/>
              </a:rPr>
              <a:t>3</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参考</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会議資料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各会議にて使用する資料（詳細④）</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8" name="スライド番号プレースホルダー 1"/>
          <p:cNvSpPr>
            <a:spLocks noGrp="1"/>
          </p:cNvSpPr>
          <p:nvPr>
            <p:ph type="sldNum" sz="quarter" idx="12"/>
          </p:nvPr>
        </p:nvSpPr>
        <p:spPr>
          <a:xfrm>
            <a:off x="7010400" y="6492875"/>
            <a:ext cx="2133600" cy="365125"/>
          </a:xfrm>
        </p:spPr>
        <p:txBody>
          <a:bodyPr/>
          <a:lstStyle/>
          <a:p>
            <a:fld id="{A9848611-8FAA-4BFC-BAAD-33CAF1A3E273}" type="slidenum">
              <a:rPr kumimoji="1" lang="ja-JP" altLang="en-US" sz="1800" smtClean="0">
                <a:solidFill>
                  <a:schemeClr val="tx1"/>
                </a:solidFill>
              </a:rPr>
              <a:t>29</a:t>
            </a:fld>
            <a:endParaRPr kumimoji="1" lang="ja-JP" altLang="en-US" sz="1800" dirty="0">
              <a:solidFill>
                <a:schemeClr val="tx1"/>
              </a:solidFill>
            </a:endParaRPr>
          </a:p>
        </p:txBody>
      </p:sp>
      <p:sp>
        <p:nvSpPr>
          <p:cNvPr id="7" name="テキスト ボックス 6"/>
          <p:cNvSpPr txBox="1"/>
          <p:nvPr/>
        </p:nvSpPr>
        <p:spPr>
          <a:xfrm>
            <a:off x="158156" y="510874"/>
            <a:ext cx="8374284" cy="369332"/>
          </a:xfrm>
          <a:prstGeom prst="rect">
            <a:avLst/>
          </a:prstGeom>
          <a:noFill/>
        </p:spPr>
        <p:txBody>
          <a:bodyPr wrap="square" rtlCol="0">
            <a:spAutoFit/>
          </a:bodyPr>
          <a:lstStyle/>
          <a:p>
            <a:r>
              <a:rPr lang="en-US" altLang="ja-JP" dirty="0"/>
              <a:t>【</a:t>
            </a:r>
            <a:r>
              <a:rPr lang="ja-JP" altLang="en-US" dirty="0"/>
              <a:t>資料</a:t>
            </a:r>
            <a:r>
              <a:rPr lang="en-US" altLang="ja-JP" dirty="0"/>
              <a:t>2-6】DPC</a:t>
            </a:r>
            <a:r>
              <a:rPr lang="ja-JP" altLang="en-US" dirty="0"/>
              <a:t>参加病院と〇〇二次医療圏における</a:t>
            </a:r>
            <a:r>
              <a:rPr lang="en-US" altLang="ja-JP" dirty="0"/>
              <a:t>MDC</a:t>
            </a:r>
            <a:r>
              <a:rPr lang="ja-JP" altLang="en-US" dirty="0"/>
              <a:t>別診療実績の推移の</a:t>
            </a:r>
            <a:r>
              <a:rPr lang="ja-JP" altLang="en-US" dirty="0" smtClean="0"/>
              <a:t>概要</a:t>
            </a:r>
            <a:endParaRPr kumimoji="1" lang="en-US" altLang="ja-JP" dirty="0"/>
          </a:p>
        </p:txBody>
      </p:sp>
      <p:sp>
        <p:nvSpPr>
          <p:cNvPr id="9" name="テキスト ボックス 3">
            <a:extLst>
              <a:ext uri="{FF2B5EF4-FFF2-40B4-BE49-F238E27FC236}">
                <a16:creationId xmlns:a16="http://schemas.microsoft.com/office/drawing/2014/main" xmlns="" id="{CB56480A-4EC9-40C3-9235-49169A6E0760}"/>
              </a:ext>
            </a:extLst>
          </p:cNvPr>
          <p:cNvSpPr txBox="1">
            <a:spLocks noChangeArrowheads="1"/>
          </p:cNvSpPr>
          <p:nvPr/>
        </p:nvSpPr>
        <p:spPr bwMode="auto">
          <a:xfrm>
            <a:off x="215792" y="857758"/>
            <a:ext cx="867668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ja-JP" altLang="en-US" sz="1600" dirty="0" smtClean="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DPC</a:t>
            </a:r>
            <a:r>
              <a:rPr lang="ja-JP" altLang="en-US" sz="1600" dirty="0">
                <a:latin typeface="Meiryo UI" panose="020B0604030504040204" pitchFamily="50" charset="-128"/>
                <a:ea typeface="Meiryo UI" panose="020B0604030504040204" pitchFamily="50" charset="-128"/>
              </a:rPr>
              <a:t>に参加している</a:t>
            </a:r>
            <a:r>
              <a:rPr lang="ja-JP" altLang="en-US" sz="1600" dirty="0" smtClean="0">
                <a:latin typeface="Meiryo UI" panose="020B0604030504040204" pitchFamily="50" charset="-128"/>
                <a:ea typeface="Meiryo UI" panose="020B0604030504040204" pitchFamily="50" charset="-128"/>
              </a:rPr>
              <a:t>病院は</a:t>
            </a:r>
            <a:r>
              <a:rPr lang="ja-JP" altLang="en-US" sz="1600" dirty="0">
                <a:latin typeface="Meiryo UI" panose="020B0604030504040204" pitchFamily="50" charset="-128"/>
                <a:ea typeface="Meiryo UI" panose="020B0604030504040204" pitchFamily="50" charset="-128"/>
              </a:rPr>
              <a:t>、全国統一形式の電子データで診断群ごとの診療実績を国に提出しており、このデータを活用することで</a:t>
            </a:r>
            <a:r>
              <a:rPr lang="en-US" altLang="ja-JP" sz="1600" dirty="0">
                <a:latin typeface="Meiryo UI" panose="020B0604030504040204" pitchFamily="50" charset="-128"/>
                <a:ea typeface="Meiryo UI" panose="020B0604030504040204" pitchFamily="50" charset="-128"/>
              </a:rPr>
              <a:t>DPC</a:t>
            </a:r>
            <a:r>
              <a:rPr lang="ja-JP" altLang="en-US" sz="1600" dirty="0">
                <a:latin typeface="Meiryo UI" panose="020B0604030504040204" pitchFamily="50" charset="-128"/>
                <a:ea typeface="Meiryo UI" panose="020B0604030504040204" pitchFamily="50" charset="-128"/>
              </a:rPr>
              <a:t>参加病院に関する、診断群ごとの診療実績を把握することが可能となって</a:t>
            </a:r>
            <a:r>
              <a:rPr lang="ja-JP" altLang="en-US" sz="1600" dirty="0" smtClean="0">
                <a:latin typeface="Meiryo UI" panose="020B0604030504040204" pitchFamily="50" charset="-128"/>
                <a:ea typeface="Meiryo UI" panose="020B0604030504040204" pitchFamily="50" charset="-128"/>
              </a:rPr>
              <a:t>いる。</a:t>
            </a:r>
            <a:endParaRPr lang="ja-JP" altLang="en-US" sz="1600" dirty="0">
              <a:latin typeface="Meiryo UI" panose="020B0604030504040204" pitchFamily="50" charset="-128"/>
              <a:ea typeface="Meiryo UI" panose="020B0604030504040204" pitchFamily="50" charset="-128"/>
            </a:endParaRPr>
          </a:p>
          <a:p>
            <a:pPr marL="449263" indent="-163513">
              <a:lnSpc>
                <a:spcPct val="125000"/>
              </a:lnSpc>
            </a:pPr>
            <a:endParaRPr lang="ja-JP" altLang="en-US" sz="1600" dirty="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各年度ごとの</a:t>
            </a:r>
            <a:r>
              <a:rPr lang="en-US" altLang="ja-JP" sz="1600" dirty="0" smtClean="0">
                <a:latin typeface="Meiryo UI" panose="020B0604030504040204" pitchFamily="50" charset="-128"/>
                <a:ea typeface="Meiryo UI" panose="020B0604030504040204" pitchFamily="50" charset="-128"/>
              </a:rPr>
              <a:t>DPC</a:t>
            </a:r>
            <a:r>
              <a:rPr lang="ja-JP" altLang="en-US" sz="1600" dirty="0">
                <a:latin typeface="Meiryo UI" panose="020B0604030504040204" pitchFamily="50" charset="-128"/>
                <a:ea typeface="Meiryo UI" panose="020B0604030504040204" pitchFamily="50" charset="-128"/>
              </a:rPr>
              <a:t>データを可視化したものとなっており、</a:t>
            </a:r>
            <a:r>
              <a:rPr lang="en-US" altLang="ja-JP" sz="1600" dirty="0">
                <a:latin typeface="Meiryo UI" panose="020B0604030504040204" pitchFamily="50" charset="-128"/>
                <a:ea typeface="Meiryo UI" panose="020B0604030504040204" pitchFamily="50" charset="-128"/>
              </a:rPr>
              <a:t>DPC</a:t>
            </a:r>
            <a:r>
              <a:rPr lang="ja-JP" altLang="en-US" sz="1600" dirty="0">
                <a:latin typeface="Meiryo UI" panose="020B0604030504040204" pitchFamily="50" charset="-128"/>
                <a:ea typeface="Meiryo UI" panose="020B0604030504040204" pitchFamily="50" charset="-128"/>
              </a:rPr>
              <a:t>参加病院ごとに示す主要診断群（</a:t>
            </a:r>
            <a:r>
              <a:rPr lang="en-US" altLang="ja-JP" sz="1600" dirty="0" smtClean="0">
                <a:latin typeface="Meiryo UI" panose="020B0604030504040204" pitchFamily="50" charset="-128"/>
                <a:ea typeface="Meiryo UI" panose="020B0604030504040204" pitchFamily="50" charset="-128"/>
              </a:rPr>
              <a:t>MDC</a:t>
            </a:r>
            <a:r>
              <a:rPr lang="ja-JP" altLang="en-US" sz="1600" dirty="0" smtClean="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Major Diagnostic Category </a:t>
            </a:r>
            <a:r>
              <a:rPr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ごとの診療実績（件数）が色分けして棒グラフで示されて</a:t>
            </a:r>
            <a:r>
              <a:rPr lang="ja-JP" altLang="en-US" sz="1600" dirty="0" smtClean="0">
                <a:latin typeface="Meiryo UI" panose="020B0604030504040204" pitchFamily="50" charset="-128"/>
                <a:ea typeface="Meiryo UI" panose="020B0604030504040204" pitchFamily="50" charset="-128"/>
              </a:rPr>
              <a:t>いる。</a:t>
            </a:r>
            <a:endParaRPr lang="ja-JP" altLang="en-US" sz="1600" dirty="0">
              <a:latin typeface="Meiryo UI" panose="020B0604030504040204" pitchFamily="50" charset="-128"/>
              <a:ea typeface="Meiryo UI" panose="020B0604030504040204" pitchFamily="50" charset="-128"/>
            </a:endParaRPr>
          </a:p>
          <a:p>
            <a:pPr marL="449263" indent="-163513">
              <a:lnSpc>
                <a:spcPct val="125000"/>
              </a:lnSpc>
            </a:pPr>
            <a:endParaRPr lang="ja-JP" altLang="en-US" sz="1600" dirty="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また</a:t>
            </a:r>
            <a:r>
              <a:rPr lang="ja-JP" altLang="en-US" sz="1600" dirty="0">
                <a:latin typeface="Meiryo UI" panose="020B0604030504040204" pitchFamily="50" charset="-128"/>
                <a:ea typeface="Meiryo UI" panose="020B0604030504040204" pitchFamily="50" charset="-128"/>
              </a:rPr>
              <a:t>、年度間で件数に大きな差が発生していないかを確認することも可能となって</a:t>
            </a:r>
            <a:r>
              <a:rPr lang="ja-JP" altLang="en-US" sz="1600" dirty="0" smtClean="0">
                <a:latin typeface="Meiryo UI" panose="020B0604030504040204" pitchFamily="50" charset="-128"/>
                <a:ea typeface="Meiryo UI" panose="020B0604030504040204" pitchFamily="50" charset="-128"/>
              </a:rPr>
              <a:t>いる。</a:t>
            </a:r>
            <a:endParaRPr lang="ja-JP" altLang="en-US" sz="16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51648" y="3752638"/>
            <a:ext cx="3843982" cy="3048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400" kern="100" dirty="0" smtClean="0">
                <a:solidFill>
                  <a:srgbClr val="000000"/>
                </a:solidFill>
                <a:effectLst/>
                <a:ea typeface="ＭＳ Ｐゴシック"/>
                <a:cs typeface="Times New Roman"/>
              </a:rPr>
              <a:t>図</a:t>
            </a:r>
            <a:r>
              <a:rPr lang="en-US" altLang="ja-JP" sz="1400" kern="100" dirty="0">
                <a:solidFill>
                  <a:srgbClr val="000000"/>
                </a:solidFill>
                <a:ea typeface="ＭＳ Ｐゴシック"/>
                <a:cs typeface="Times New Roman"/>
              </a:rPr>
              <a:t> </a:t>
            </a:r>
            <a:r>
              <a:rPr lang="en-US" altLang="ja-JP" sz="1400" kern="100" dirty="0">
                <a:solidFill>
                  <a:srgbClr val="000000"/>
                </a:solidFill>
                <a:cs typeface="Times New Roman"/>
              </a:rPr>
              <a:t>DPC</a:t>
            </a:r>
            <a:r>
              <a:rPr lang="ja-JP" altLang="en-US" sz="1400" kern="100" dirty="0">
                <a:solidFill>
                  <a:srgbClr val="000000"/>
                </a:solidFill>
                <a:cs typeface="Times New Roman"/>
              </a:rPr>
              <a:t>データの検討</a:t>
            </a:r>
            <a:endParaRPr lang="ja-JP" sz="1400" kern="100" dirty="0">
              <a:effectLst/>
              <a:ea typeface="ＭＳ 明朝"/>
              <a:cs typeface="Times New Roman"/>
            </a:endParaRPr>
          </a:p>
        </p:txBody>
      </p:sp>
      <p:pic>
        <p:nvPicPr>
          <p:cNvPr id="13" name="図 12" descr="D:\HatayamaH\Desktop\キャプチャ.PNG"/>
          <p:cNvPicPr/>
          <p:nvPr/>
        </p:nvPicPr>
        <p:blipFill>
          <a:blip r:embed="rId4">
            <a:extLst>
              <a:ext uri="{28A0092B-C50C-407E-A947-70E740481C1C}">
                <a14:useLocalDpi xmlns:a14="http://schemas.microsoft.com/office/drawing/2010/main" val="0"/>
              </a:ext>
            </a:extLst>
          </a:blip>
          <a:srcRect/>
          <a:stretch>
            <a:fillRect/>
          </a:stretch>
        </p:blipFill>
        <p:spPr bwMode="auto">
          <a:xfrm>
            <a:off x="246712" y="4013374"/>
            <a:ext cx="4722925" cy="2847340"/>
          </a:xfrm>
          <a:prstGeom prst="rect">
            <a:avLst/>
          </a:prstGeom>
          <a:noFill/>
          <a:ln>
            <a:noFill/>
          </a:ln>
        </p:spPr>
      </p:pic>
      <p:sp>
        <p:nvSpPr>
          <p:cNvPr id="14" name="テキスト ボックス 13"/>
          <p:cNvSpPr txBox="1"/>
          <p:nvPr/>
        </p:nvSpPr>
        <p:spPr>
          <a:xfrm>
            <a:off x="5407721" y="4653136"/>
            <a:ext cx="3327459" cy="1754326"/>
          </a:xfrm>
          <a:prstGeom prst="rect">
            <a:avLst/>
          </a:prstGeom>
          <a:solidFill>
            <a:schemeClr val="accent1">
              <a:lumMod val="20000"/>
              <a:lumOff val="80000"/>
            </a:schemeClr>
          </a:solidFill>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〇</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欠けて</a:t>
            </a:r>
            <a:r>
              <a:rPr lang="ja-JP" altLang="en-US" dirty="0">
                <a:latin typeface="Meiryo UI" panose="020B0604030504040204" pitchFamily="50" charset="-128"/>
                <a:ea typeface="Meiryo UI" panose="020B0604030504040204" pitchFamily="50" charset="-128"/>
                <a:cs typeface="Meiryo UI" panose="020B0604030504040204" pitchFamily="50" charset="-128"/>
              </a:rPr>
              <a:t>いる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機能（</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MDC</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分類）　</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en-US" dirty="0">
                <a:latin typeface="Meiryo UI" panose="020B0604030504040204" pitchFamily="50" charset="-128"/>
                <a:ea typeface="Meiryo UI" panose="020B0604030504040204" pitchFamily="50" charset="-128"/>
                <a:cs typeface="Meiryo UI" panose="020B0604030504040204" pitchFamily="50" charset="-128"/>
              </a:rPr>
              <a:t>ない</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か。</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〇</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各病院</a:t>
            </a:r>
            <a:r>
              <a:rPr lang="ja-JP" altLang="en-US" dirty="0">
                <a:latin typeface="Meiryo UI" panose="020B0604030504040204" pitchFamily="50" charset="-128"/>
                <a:ea typeface="Meiryo UI" panose="020B0604030504040204" pitchFamily="50" charset="-128"/>
                <a:cs typeface="Meiryo UI" panose="020B0604030504040204" pitchFamily="50" charset="-128"/>
              </a:rPr>
              <a:t>の機能は年度間で</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安定　</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して</a:t>
            </a:r>
            <a:r>
              <a:rPr lang="ja-JP" altLang="en-US" dirty="0">
                <a:latin typeface="Meiryo UI" panose="020B0604030504040204" pitchFamily="50" charset="-128"/>
                <a:ea typeface="Meiryo UI" panose="020B0604030504040204" pitchFamily="50" charset="-128"/>
                <a:cs typeface="Meiryo UI" panose="020B0604030504040204" pitchFamily="50" charset="-128"/>
              </a:rPr>
              <a:t>いるのか。</a:t>
            </a: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○構想</a:t>
            </a:r>
            <a:r>
              <a:rPr lang="ja-JP" altLang="en-US" dirty="0">
                <a:latin typeface="Meiryo UI" panose="020B0604030504040204" pitchFamily="50" charset="-128"/>
                <a:ea typeface="Meiryo UI" panose="020B0604030504040204" pitchFamily="50" charset="-128"/>
                <a:cs typeface="Meiryo UI" panose="020B0604030504040204" pitchFamily="50" charset="-128"/>
              </a:rPr>
              <a:t>区域内の各病院の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機能</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分化</a:t>
            </a:r>
            <a:r>
              <a:rPr lang="ja-JP" altLang="en-US" dirty="0">
                <a:latin typeface="Meiryo UI" panose="020B0604030504040204" pitchFamily="50" charset="-128"/>
                <a:ea typeface="Meiryo UI" panose="020B0604030504040204" pitchFamily="50" charset="-128"/>
                <a:cs typeface="Meiryo UI" panose="020B0604030504040204" pitchFamily="50" charset="-128"/>
              </a:rPr>
              <a:t>はどうか。</a:t>
            </a:r>
          </a:p>
        </p:txBody>
      </p:sp>
      <p:sp>
        <p:nvSpPr>
          <p:cNvPr id="15" name="二等辺三角形 14"/>
          <p:cNvSpPr/>
          <p:nvPr/>
        </p:nvSpPr>
        <p:spPr>
          <a:xfrm rot="5400000">
            <a:off x="4848558" y="5210365"/>
            <a:ext cx="640714" cy="453359"/>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573766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円/楕円 23"/>
          <p:cNvSpPr/>
          <p:nvPr/>
        </p:nvSpPr>
        <p:spPr>
          <a:xfrm>
            <a:off x="3816980" y="1950381"/>
            <a:ext cx="4364890" cy="1353414"/>
          </a:xfrm>
          <a:prstGeom prst="ellipse">
            <a:avLst/>
          </a:prstGeom>
          <a:solidFill>
            <a:schemeClr val="accent5">
              <a:lumMod val="20000"/>
              <a:lumOff val="8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円/楕円 2"/>
          <p:cNvSpPr/>
          <p:nvPr/>
        </p:nvSpPr>
        <p:spPr>
          <a:xfrm>
            <a:off x="214419" y="2157716"/>
            <a:ext cx="2808206" cy="1353414"/>
          </a:xfrm>
          <a:prstGeom prst="ellipse">
            <a:avLst/>
          </a:prstGeom>
          <a:solidFill>
            <a:schemeClr val="accent5">
              <a:lumMod val="20000"/>
              <a:lumOff val="8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2483768" y="4738300"/>
            <a:ext cx="3168352" cy="1079992"/>
          </a:xfrm>
          <a:prstGeom prst="ellipse">
            <a:avLst/>
          </a:prstGeom>
          <a:solidFill>
            <a:schemeClr val="accent5">
              <a:lumMod val="20000"/>
              <a:lumOff val="8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6902896" y="6453336"/>
            <a:ext cx="2133600" cy="365125"/>
          </a:xfrm>
        </p:spPr>
        <p:txBody>
          <a:bodyPr/>
          <a:lstStyle/>
          <a:p>
            <a:pPr>
              <a:defRPr/>
            </a:pPr>
            <a:fld id="{845FDA58-8628-4030-A7FF-2946B2EE6B4C}" type="slidenum">
              <a:rPr lang="ja-JP" altLang="en-US" sz="1800" smtClean="0">
                <a:solidFill>
                  <a:schemeClr val="tx1"/>
                </a:solidFill>
              </a:rPr>
              <a:pPr>
                <a:defRPr/>
              </a:pPr>
              <a:t>3</a:t>
            </a:fld>
            <a:endParaRPr lang="ja-JP" altLang="en-US" sz="1800" dirty="0">
              <a:solidFill>
                <a:schemeClr val="tx1"/>
              </a:solidFill>
            </a:endParaRPr>
          </a:p>
        </p:txBody>
      </p:sp>
      <p:sp>
        <p:nvSpPr>
          <p:cNvPr id="11" name="タイトル 1">
            <a:extLst>
              <a:ext uri="{FF2B5EF4-FFF2-40B4-BE49-F238E27FC236}">
                <a16:creationId xmlns="" xmlns:a16="http://schemas.microsoft.com/office/drawing/2014/main" id="{77D78C8B-7190-4F9F-BF24-FAD4DFE9F181}"/>
              </a:ext>
            </a:extLst>
          </p:cNvPr>
          <p:cNvSpPr txBox="1">
            <a:spLocks/>
          </p:cNvSpPr>
          <p:nvPr/>
        </p:nvSpPr>
        <p:spPr>
          <a:xfrm>
            <a:off x="179512" y="677447"/>
            <a:ext cx="8712968" cy="1023362"/>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医療</a:t>
            </a:r>
            <a:r>
              <a:rPr lang="ja-JP" altLang="en-US" sz="2400" dirty="0">
                <a:latin typeface="HGP創英角ｺﾞｼｯｸUB" panose="020B0900000000000000" pitchFamily="50" charset="-128"/>
                <a:ea typeface="HGP創英角ｺﾞｼｯｸUB" panose="020B0900000000000000" pitchFamily="50" charset="-128"/>
              </a:rPr>
              <a:t>実態を可視化し</a:t>
            </a:r>
            <a:r>
              <a:rPr lang="ja-JP" altLang="en-US" sz="2400" dirty="0" smtClean="0">
                <a:latin typeface="HGP創英角ｺﾞｼｯｸUB" panose="020B0900000000000000" pitchFamily="50" charset="-128"/>
                <a:ea typeface="HGP創英角ｺﾞｼｯｸUB" panose="020B0900000000000000" pitchFamily="50" charset="-128"/>
              </a:rPr>
              <a:t>、すべて</a:t>
            </a:r>
            <a:r>
              <a:rPr lang="ja-JP" altLang="en-US" sz="2400" dirty="0">
                <a:latin typeface="HGP創英角ｺﾞｼｯｸUB" panose="020B0900000000000000" pitchFamily="50" charset="-128"/>
                <a:ea typeface="HGP創英角ｺﾞｼｯｸUB" panose="020B0900000000000000" pitchFamily="50" charset="-128"/>
              </a:rPr>
              <a:t>の関係医療機関の参画による</a:t>
            </a:r>
            <a:r>
              <a:rPr lang="ja-JP" altLang="en-US" sz="2400" dirty="0" smtClean="0">
                <a:latin typeface="HGP創英角ｺﾞｼｯｸUB" panose="020B0900000000000000" pitchFamily="50" charset="-128"/>
                <a:ea typeface="HGP創英角ｺﾞｼｯｸUB" panose="020B0900000000000000" pitchFamily="50" charset="-128"/>
              </a:rPr>
              <a:t>協議、</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smtClean="0">
                <a:latin typeface="HGP創英角ｺﾞｼｯｸUB" panose="020B0900000000000000" pitchFamily="50" charset="-128"/>
                <a:ea typeface="HGP創英角ｺﾞｼｯｸUB" panose="020B0900000000000000" pitchFamily="50" charset="-128"/>
              </a:rPr>
              <a:t>高い</a:t>
            </a:r>
            <a:r>
              <a:rPr lang="ja-JP" altLang="en-US" sz="2400" dirty="0">
                <a:latin typeface="HGP創英角ｺﾞｼｯｸUB" panose="020B0900000000000000" pitchFamily="50" charset="-128"/>
                <a:ea typeface="HGP創英角ｺﾞｼｯｸUB" panose="020B0900000000000000" pitchFamily="50" charset="-128"/>
              </a:rPr>
              <a:t>納得性の</a:t>
            </a:r>
            <a:r>
              <a:rPr lang="ja-JP" altLang="en-US" sz="2400" dirty="0" smtClean="0">
                <a:latin typeface="HGP創英角ｺﾞｼｯｸUB" panose="020B0900000000000000" pitchFamily="50" charset="-128"/>
                <a:ea typeface="HGP創英角ｺﾞｼｯｸUB" panose="020B0900000000000000" pitchFamily="50" charset="-128"/>
              </a:rPr>
              <a:t>もと、医療</a:t>
            </a:r>
            <a:r>
              <a:rPr lang="ja-JP" altLang="en-US" sz="2400" dirty="0">
                <a:latin typeface="HGP創英角ｺﾞｼｯｸUB" panose="020B0900000000000000" pitchFamily="50" charset="-128"/>
                <a:ea typeface="HGP創英角ｺﾞｼｯｸUB" panose="020B0900000000000000" pitchFamily="50" charset="-128"/>
              </a:rPr>
              <a:t>機関の自主的な取組みをサポート　</a:t>
            </a:r>
          </a:p>
        </p:txBody>
      </p:sp>
      <p:sp>
        <p:nvSpPr>
          <p:cNvPr id="8" name="Text Placeholder 40">
            <a:extLst>
              <a:ext uri="{FF2B5EF4-FFF2-40B4-BE49-F238E27FC236}">
                <a16:creationId xmlns="" xmlns:a16="http://schemas.microsoft.com/office/drawing/2014/main" id="{6147A621-87CB-4051-9E7F-3CAFA03182FA}"/>
              </a:ext>
            </a:extLst>
          </p:cNvPr>
          <p:cNvSpPr>
            <a:spLocks noGrp="1"/>
          </p:cNvSpPr>
          <p:nvPr/>
        </p:nvSpPr>
        <p:spPr>
          <a:xfrm>
            <a:off x="2589246" y="4329980"/>
            <a:ext cx="2494584" cy="519866"/>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171450" indent="-171450" algn="ctr" defTabSz="914400" rtl="0" eaLnBrk="1" latinLnBrk="0" hangingPunct="1">
              <a:lnSpc>
                <a:spcPct val="90000"/>
              </a:lnSpc>
              <a:spcBef>
                <a:spcPts val="1000"/>
              </a:spcBef>
              <a:buFont typeface="Arial" panose="020B0604020202020204" pitchFamily="34" charset="0"/>
              <a:buNone/>
              <a:defRPr lang="en-US" sz="1350" b="1" kern="1200" cap="none"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ja-JP" sz="2000" dirty="0"/>
              <a:t>STEP</a:t>
            </a:r>
            <a:r>
              <a:rPr lang="en-US" sz="2000" dirty="0"/>
              <a:t> </a:t>
            </a:r>
            <a:r>
              <a:rPr lang="en-US" altLang="ja-JP" sz="2000" dirty="0"/>
              <a:t>2</a:t>
            </a:r>
            <a:endParaRPr lang="en-US" sz="2000" dirty="0"/>
          </a:p>
        </p:txBody>
      </p:sp>
      <p:sp>
        <p:nvSpPr>
          <p:cNvPr id="12" name="Text Placeholder 42">
            <a:extLst>
              <a:ext uri="{FF2B5EF4-FFF2-40B4-BE49-F238E27FC236}">
                <a16:creationId xmlns="" xmlns:a16="http://schemas.microsoft.com/office/drawing/2014/main" id="{CD6A62DE-5642-46D2-95AF-D756FB8F758D}"/>
              </a:ext>
            </a:extLst>
          </p:cNvPr>
          <p:cNvSpPr>
            <a:spLocks noGrp="1"/>
          </p:cNvSpPr>
          <p:nvPr/>
        </p:nvSpPr>
        <p:spPr>
          <a:xfrm>
            <a:off x="4946285" y="3336461"/>
            <a:ext cx="2267712" cy="537052"/>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171450" indent="-171450" algn="ctr" defTabSz="914400" rtl="0" eaLnBrk="1" latinLnBrk="0" hangingPunct="1">
              <a:lnSpc>
                <a:spcPct val="90000"/>
              </a:lnSpc>
              <a:spcBef>
                <a:spcPts val="1000"/>
              </a:spcBef>
              <a:buFont typeface="Arial" panose="020B0604020202020204" pitchFamily="34" charset="0"/>
              <a:buNone/>
              <a:defRPr lang="en-US" sz="1350" b="1" kern="1200" cap="none"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ja-JP" sz="2000" dirty="0"/>
              <a:t>STEP</a:t>
            </a:r>
            <a:r>
              <a:rPr lang="ja-JP" altLang="en-US" sz="2000" dirty="0"/>
              <a:t> </a:t>
            </a:r>
            <a:r>
              <a:rPr lang="en-US" altLang="ja-JP" sz="2000" dirty="0"/>
              <a:t>3</a:t>
            </a:r>
            <a:endParaRPr lang="en-US" sz="2000" dirty="0"/>
          </a:p>
        </p:txBody>
      </p:sp>
      <p:sp>
        <p:nvSpPr>
          <p:cNvPr id="13" name="Text Placeholder 71">
            <a:extLst>
              <a:ext uri="{FF2B5EF4-FFF2-40B4-BE49-F238E27FC236}">
                <a16:creationId xmlns="" xmlns:a16="http://schemas.microsoft.com/office/drawing/2014/main" id="{7DEFD8B5-B725-44A0-A35C-1A302BD93416}"/>
              </a:ext>
            </a:extLst>
          </p:cNvPr>
          <p:cNvSpPr>
            <a:spLocks noGrp="1"/>
          </p:cNvSpPr>
          <p:nvPr/>
        </p:nvSpPr>
        <p:spPr>
          <a:xfrm>
            <a:off x="384858" y="3945932"/>
            <a:ext cx="6964198" cy="384048"/>
          </a:xfrm>
          <a:prstGeom prst="homePlate">
            <a:avLst/>
          </a:prstGeom>
          <a:solidFill>
            <a:schemeClr val="accent1">
              <a:lumMod val="40000"/>
              <a:lumOff val="60000"/>
            </a:schemeClr>
          </a:solidFill>
          <a:ln>
            <a:noFill/>
          </a:ln>
        </p:spPr>
        <p:txBody>
          <a:bodyPr vert="horz" wrap="square" lIns="91440" tIns="45720" rIns="91440" bIns="45720" rtlCol="0" anchor="ctr">
            <a:noAutofit/>
          </a:bodyPr>
          <a:lstStyle>
            <a:lvl1pPr marL="171450" indent="-171450" algn="ctr" defTabSz="914400" rtl="0" eaLnBrk="1" latinLnBrk="0" hangingPunct="1">
              <a:lnSpc>
                <a:spcPct val="90000"/>
              </a:lnSpc>
              <a:spcBef>
                <a:spcPts val="1000"/>
              </a:spcBef>
              <a:buFont typeface="Arial" panose="020B0604020202020204" pitchFamily="34" charset="0"/>
              <a:buNone/>
              <a:defRPr lang="en-US" sz="1350" b="1" kern="1200" cap="none"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すべての関係医療機関参画による分析・</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協議</a:t>
            </a:r>
            <a:r>
              <a:rPr lang="zh-TW"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地域医療構想調整会議</a:t>
            </a:r>
            <a:endParaRPr 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Text Placeholder 72">
            <a:extLst>
              <a:ext uri="{FF2B5EF4-FFF2-40B4-BE49-F238E27FC236}">
                <a16:creationId xmlns="" xmlns:a16="http://schemas.microsoft.com/office/drawing/2014/main" id="{5E40D74F-EE44-4438-81E1-7DBDC3C8A14A}"/>
              </a:ext>
            </a:extLst>
          </p:cNvPr>
          <p:cNvSpPr>
            <a:spLocks noGrp="1"/>
          </p:cNvSpPr>
          <p:nvPr/>
        </p:nvSpPr>
        <p:spPr>
          <a:xfrm>
            <a:off x="7371583" y="3582278"/>
            <a:ext cx="1620574" cy="1111356"/>
          </a:xfrm>
          <a:prstGeom prst="ellipse">
            <a:avLst/>
          </a:prstGeom>
          <a:solidFill>
            <a:schemeClr val="accent1">
              <a:lumMod val="75000"/>
            </a:schemeClr>
          </a:solidFill>
        </p:spPr>
        <p:txBody>
          <a:bodyPr vert="horz" wrap="square" lIns="0" tIns="45720" rIns="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50" b="1"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ja-JP" sz="1800" dirty="0">
                <a:latin typeface="Meiryo UI" panose="020B0604030504040204" pitchFamily="50" charset="-128"/>
                <a:ea typeface="Meiryo UI" panose="020B0604030504040204" pitchFamily="50" charset="-128"/>
              </a:rPr>
              <a:t>2025</a:t>
            </a:r>
            <a:r>
              <a:rPr lang="ja-JP" altLang="en-US" sz="1800" dirty="0">
                <a:latin typeface="Meiryo UI" panose="020B0604030504040204" pitchFamily="50" charset="-128"/>
                <a:ea typeface="Meiryo UI" panose="020B0604030504040204" pitchFamily="50" charset="-128"/>
              </a:rPr>
              <a:t>年の</a:t>
            </a:r>
            <a:endParaRPr lang="en-US" altLang="ja-JP" sz="1800" dirty="0">
              <a:latin typeface="Meiryo UI" panose="020B0604030504040204" pitchFamily="50" charset="-128"/>
              <a:ea typeface="Meiryo UI" panose="020B0604030504040204" pitchFamily="50" charset="-128"/>
            </a:endParaRPr>
          </a:p>
          <a:p>
            <a:r>
              <a:rPr lang="ja-JP" altLang="en-US" sz="1800" cap="none" dirty="0">
                <a:latin typeface="Meiryo UI" panose="020B0604030504040204" pitchFamily="50" charset="-128"/>
                <a:ea typeface="Meiryo UI" panose="020B0604030504040204" pitchFamily="50" charset="-128"/>
              </a:rPr>
              <a:t>あるべき姿</a:t>
            </a:r>
            <a:endParaRPr lang="en-US" sz="1800" cap="none" dirty="0">
              <a:latin typeface="Meiryo UI" panose="020B0604030504040204" pitchFamily="50" charset="-128"/>
              <a:ea typeface="Meiryo UI" panose="020B0604030504040204" pitchFamily="50" charset="-128"/>
            </a:endParaRPr>
          </a:p>
        </p:txBody>
      </p:sp>
      <p:sp>
        <p:nvSpPr>
          <p:cNvPr id="15" name="Text Placeholder 43">
            <a:extLst>
              <a:ext uri="{FF2B5EF4-FFF2-40B4-BE49-F238E27FC236}">
                <a16:creationId xmlns="" xmlns:a16="http://schemas.microsoft.com/office/drawing/2014/main" id="{F4475303-CE8A-4E7A-8F72-B774579F482E}"/>
              </a:ext>
            </a:extLst>
          </p:cNvPr>
          <p:cNvSpPr>
            <a:spLocks noGrp="1"/>
          </p:cNvSpPr>
          <p:nvPr/>
        </p:nvSpPr>
        <p:spPr>
          <a:xfrm>
            <a:off x="363396" y="3336461"/>
            <a:ext cx="2602966" cy="537052"/>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171450" indent="-171450" algn="ctr" defTabSz="914400" rtl="0" eaLnBrk="1" latinLnBrk="0" hangingPunct="1">
              <a:lnSpc>
                <a:spcPct val="90000"/>
              </a:lnSpc>
              <a:spcBef>
                <a:spcPts val="1000"/>
              </a:spcBef>
              <a:buFont typeface="Arial" panose="020B0604020202020204" pitchFamily="34" charset="0"/>
              <a:buNone/>
              <a:defRPr lang="en-US" sz="1350" b="1" kern="1200" cap="none"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ja-JP" sz="2000" dirty="0"/>
              <a:t>STEP</a:t>
            </a:r>
            <a:r>
              <a:rPr lang="en-US" sz="2000" dirty="0"/>
              <a:t> 1</a:t>
            </a:r>
          </a:p>
        </p:txBody>
      </p:sp>
      <p:sp>
        <p:nvSpPr>
          <p:cNvPr id="16" name="正方形/長方形 15">
            <a:extLst>
              <a:ext uri="{FF2B5EF4-FFF2-40B4-BE49-F238E27FC236}">
                <a16:creationId xmlns="" xmlns:a16="http://schemas.microsoft.com/office/drawing/2014/main" id="{FFB44F19-08F8-4B8D-9885-CE3608536F70}"/>
              </a:ext>
            </a:extLst>
          </p:cNvPr>
          <p:cNvSpPr/>
          <p:nvPr/>
        </p:nvSpPr>
        <p:spPr>
          <a:xfrm>
            <a:off x="2650806" y="4795029"/>
            <a:ext cx="3361328" cy="830997"/>
          </a:xfrm>
          <a:prstGeom prst="rect">
            <a:avLst/>
          </a:prstGeom>
        </p:spPr>
        <p:txBody>
          <a:bodyPr wrap="square">
            <a:spAutoFit/>
          </a:bodyPr>
          <a:lstStyle/>
          <a:p>
            <a:r>
              <a:rPr lang="ja-JP" altLang="en-US" sz="2400" b="1" dirty="0" smtClean="0">
                <a:solidFill>
                  <a:srgbClr val="FF0000"/>
                </a:solidFill>
                <a:latin typeface="Meiryo UI" panose="020B0604030504040204" pitchFamily="50" charset="-128"/>
                <a:ea typeface="Meiryo UI" panose="020B0604030504040204" pitchFamily="50" charset="-128"/>
              </a:rPr>
              <a:t>公</a:t>
            </a:r>
            <a:r>
              <a:rPr lang="ja-JP" altLang="en-US" sz="2400" b="1" dirty="0">
                <a:solidFill>
                  <a:srgbClr val="FF0000"/>
                </a:solidFill>
                <a:latin typeface="Meiryo UI" panose="020B0604030504040204" pitchFamily="50" charset="-128"/>
                <a:ea typeface="Meiryo UI" panose="020B0604030504040204" pitchFamily="50" charset="-128"/>
              </a:rPr>
              <a:t>・民分け</a:t>
            </a:r>
            <a:r>
              <a:rPr lang="ja-JP" altLang="en-US" sz="2400" b="1" dirty="0" smtClean="0">
                <a:solidFill>
                  <a:srgbClr val="FF0000"/>
                </a:solidFill>
                <a:latin typeface="Meiryo UI" panose="020B0604030504040204" pitchFamily="50" charset="-128"/>
                <a:ea typeface="Meiryo UI" panose="020B0604030504040204" pitchFamily="50" charset="-128"/>
              </a:rPr>
              <a:t>隔てなく</a:t>
            </a:r>
            <a:endParaRPr lang="en-US" altLang="ja-JP" sz="2400" b="1" dirty="0" smtClean="0">
              <a:solidFill>
                <a:srgbClr val="FF0000"/>
              </a:solidFill>
              <a:latin typeface="Meiryo UI" panose="020B0604030504040204" pitchFamily="50" charset="-128"/>
              <a:ea typeface="Meiryo UI" panose="020B0604030504040204" pitchFamily="50" charset="-128"/>
            </a:endParaRPr>
          </a:p>
          <a:p>
            <a:r>
              <a:rPr lang="ja-JP" altLang="en-US" sz="2400" b="1" dirty="0" smtClean="0">
                <a:solidFill>
                  <a:srgbClr val="FF0000"/>
                </a:solidFill>
                <a:latin typeface="Meiryo UI" panose="020B0604030504040204" pitchFamily="50" charset="-128"/>
                <a:ea typeface="Meiryo UI" panose="020B0604030504040204" pitchFamily="50" charset="-128"/>
              </a:rPr>
              <a:t>「</a:t>
            </a:r>
            <a:r>
              <a:rPr lang="ja-JP" altLang="en-US" sz="2400" b="1" dirty="0">
                <a:solidFill>
                  <a:srgbClr val="FF0000"/>
                </a:solidFill>
                <a:latin typeface="Meiryo UI" panose="020B0604030504040204" pitchFamily="50" charset="-128"/>
                <a:ea typeface="Meiryo UI" panose="020B0604030504040204" pitchFamily="50" charset="-128"/>
              </a:rPr>
              <a:t>地域の課題</a:t>
            </a:r>
            <a:r>
              <a:rPr lang="ja-JP" altLang="en-US" sz="2400" b="1" dirty="0" smtClean="0">
                <a:solidFill>
                  <a:srgbClr val="FF0000"/>
                </a:solidFill>
                <a:latin typeface="Meiryo UI" panose="020B0604030504040204" pitchFamily="50" charset="-128"/>
                <a:ea typeface="Meiryo UI" panose="020B0604030504040204" pitchFamily="50" charset="-128"/>
              </a:rPr>
              <a:t>」を共有</a:t>
            </a:r>
            <a:endParaRPr lang="ja-JP" altLang="en-US" sz="2000" b="1" dirty="0">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 xmlns:a16="http://schemas.microsoft.com/office/drawing/2014/main" id="{BE6EE783-5806-4357-87A8-C0D9E251661E}"/>
              </a:ext>
            </a:extLst>
          </p:cNvPr>
          <p:cNvSpPr/>
          <p:nvPr/>
        </p:nvSpPr>
        <p:spPr>
          <a:xfrm>
            <a:off x="363396" y="2418925"/>
            <a:ext cx="2952431" cy="830997"/>
          </a:xfrm>
          <a:prstGeom prst="rect">
            <a:avLst/>
          </a:prstGeom>
        </p:spPr>
        <p:txBody>
          <a:bodyPr wrap="square">
            <a:spAutoFit/>
          </a:bodyPr>
          <a:lstStyle/>
          <a:p>
            <a:r>
              <a:rPr lang="ja-JP" altLang="en-US" sz="2400" b="1" dirty="0" smtClean="0">
                <a:solidFill>
                  <a:srgbClr val="FF0000"/>
                </a:solidFill>
                <a:latin typeface="Meiryo UI" panose="020B0604030504040204" pitchFamily="50" charset="-128"/>
                <a:ea typeface="Meiryo UI" panose="020B0604030504040204" pitchFamily="50" charset="-128"/>
              </a:rPr>
              <a:t>診療</a:t>
            </a:r>
            <a:r>
              <a:rPr lang="ja-JP" altLang="en-US" sz="2400" b="1" dirty="0">
                <a:solidFill>
                  <a:srgbClr val="FF0000"/>
                </a:solidFill>
                <a:latin typeface="Meiryo UI" panose="020B0604030504040204" pitchFamily="50" charset="-128"/>
                <a:ea typeface="Meiryo UI" panose="020B0604030504040204" pitchFamily="50" charset="-128"/>
              </a:rPr>
              <a:t>実態を分析</a:t>
            </a:r>
            <a:r>
              <a:rPr lang="ja-JP" altLang="en-US" sz="2400" b="1" dirty="0" smtClean="0">
                <a:solidFill>
                  <a:srgbClr val="FF0000"/>
                </a:solidFill>
                <a:latin typeface="Meiryo UI" panose="020B0604030504040204" pitchFamily="50" charset="-128"/>
                <a:ea typeface="Meiryo UI" panose="020B0604030504040204" pitchFamily="50" charset="-128"/>
              </a:rPr>
              <a:t>・</a:t>
            </a:r>
            <a:endParaRPr lang="en-US" altLang="ja-JP" sz="2400" b="1" dirty="0" smtClean="0">
              <a:solidFill>
                <a:srgbClr val="FF0000"/>
              </a:solidFill>
              <a:latin typeface="Meiryo UI" panose="020B0604030504040204" pitchFamily="50" charset="-128"/>
              <a:ea typeface="Meiryo UI" panose="020B0604030504040204" pitchFamily="50" charset="-128"/>
            </a:endParaRPr>
          </a:p>
          <a:p>
            <a:r>
              <a:rPr lang="ja-JP" altLang="en-US" sz="2400" b="1" dirty="0" smtClean="0">
                <a:solidFill>
                  <a:srgbClr val="FF0000"/>
                </a:solidFill>
                <a:latin typeface="Meiryo UI" panose="020B0604030504040204" pitchFamily="50" charset="-128"/>
                <a:ea typeface="Meiryo UI" panose="020B0604030504040204" pitchFamily="50" charset="-128"/>
              </a:rPr>
              <a:t>徹底</a:t>
            </a:r>
            <a:r>
              <a:rPr lang="ja-JP" altLang="en-US" sz="2400" b="1" dirty="0">
                <a:solidFill>
                  <a:srgbClr val="FF0000"/>
                </a:solidFill>
                <a:latin typeface="Meiryo UI" panose="020B0604030504040204" pitchFamily="50" charset="-128"/>
                <a:ea typeface="Meiryo UI" panose="020B0604030504040204" pitchFamily="50" charset="-128"/>
              </a:rPr>
              <a:t>した見える化</a:t>
            </a:r>
          </a:p>
        </p:txBody>
      </p:sp>
      <p:sp>
        <p:nvSpPr>
          <p:cNvPr id="18" name="正方形/長方形 17">
            <a:extLst>
              <a:ext uri="{FF2B5EF4-FFF2-40B4-BE49-F238E27FC236}">
                <a16:creationId xmlns="" xmlns:a16="http://schemas.microsoft.com/office/drawing/2014/main" id="{947B9AF1-8A83-42B4-98B6-427C64780957}"/>
              </a:ext>
            </a:extLst>
          </p:cNvPr>
          <p:cNvSpPr/>
          <p:nvPr/>
        </p:nvSpPr>
        <p:spPr>
          <a:xfrm>
            <a:off x="3925490" y="2432339"/>
            <a:ext cx="4476468" cy="461665"/>
          </a:xfrm>
          <a:prstGeom prst="rect">
            <a:avLst/>
          </a:prstGeom>
        </p:spPr>
        <p:txBody>
          <a:bodyPr wrap="square">
            <a:spAutoFit/>
          </a:bodyPr>
          <a:lstStyle/>
          <a:p>
            <a:r>
              <a:rPr lang="ja-JP" altLang="en-US" sz="2400" b="1" dirty="0" smtClean="0">
                <a:solidFill>
                  <a:srgbClr val="FF0000"/>
                </a:solidFill>
                <a:latin typeface="Meiryo UI" panose="020B0604030504040204" pitchFamily="50" charset="-128"/>
                <a:ea typeface="Meiryo UI" panose="020B0604030504040204" pitchFamily="50" charset="-128"/>
              </a:rPr>
              <a:t>「</a:t>
            </a:r>
            <a:r>
              <a:rPr lang="ja-JP" altLang="en-US" sz="2400" b="1" dirty="0">
                <a:solidFill>
                  <a:srgbClr val="FF0000"/>
                </a:solidFill>
                <a:latin typeface="Meiryo UI" panose="020B0604030504040204" pitchFamily="50" charset="-128"/>
                <a:ea typeface="Meiryo UI" panose="020B0604030504040204" pitchFamily="50" charset="-128"/>
              </a:rPr>
              <a:t>将来のあるべき姿」をとりまとめ</a:t>
            </a:r>
          </a:p>
        </p:txBody>
      </p:sp>
      <p:sp>
        <p:nvSpPr>
          <p:cNvPr id="19" name="正方形/長方形 18">
            <a:extLst>
              <a:ext uri="{FF2B5EF4-FFF2-40B4-BE49-F238E27FC236}">
                <a16:creationId xmlns="" xmlns:a16="http://schemas.microsoft.com/office/drawing/2014/main" id="{35F3164A-1EA0-42DF-B3DD-0EAB63BC108F}"/>
              </a:ext>
            </a:extLst>
          </p:cNvPr>
          <p:cNvSpPr/>
          <p:nvPr/>
        </p:nvSpPr>
        <p:spPr>
          <a:xfrm>
            <a:off x="3942859" y="2773155"/>
            <a:ext cx="4571110" cy="461665"/>
          </a:xfrm>
          <a:prstGeom prst="rect">
            <a:avLst/>
          </a:prstGeom>
        </p:spPr>
        <p:txBody>
          <a:bodyPr wrap="square">
            <a:spAutoFit/>
          </a:bodyPr>
          <a:lstStyle/>
          <a:p>
            <a:r>
              <a:rPr lang="ja-JP" altLang="en-US" sz="2400" b="1" dirty="0" smtClean="0">
                <a:solidFill>
                  <a:srgbClr val="FF0000"/>
                </a:solidFill>
                <a:latin typeface="Meiryo UI" panose="020B0604030504040204" pitchFamily="50" charset="-128"/>
                <a:ea typeface="Meiryo UI" panose="020B0604030504040204" pitchFamily="50" charset="-128"/>
              </a:rPr>
              <a:t>達成度を測定する指標の設定</a:t>
            </a:r>
            <a:endParaRPr lang="ja-JP" altLang="en-US" sz="2400" b="1" dirty="0">
              <a:solidFill>
                <a:srgbClr val="FF0000"/>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 xmlns:a16="http://schemas.microsoft.com/office/drawing/2014/main" id="{5EF7DD15-71BA-43A3-8FEC-9F4F5DB1C180}"/>
              </a:ext>
            </a:extLst>
          </p:cNvPr>
          <p:cNvSpPr/>
          <p:nvPr/>
        </p:nvSpPr>
        <p:spPr>
          <a:xfrm>
            <a:off x="5723984" y="5445224"/>
            <a:ext cx="3096487" cy="923330"/>
          </a:xfrm>
          <a:prstGeom prst="rect">
            <a:avLst/>
          </a:prstGeom>
        </p:spPr>
        <p:txBody>
          <a:bodyPr wrap="square">
            <a:noAutofit/>
          </a:bodyPr>
          <a:lstStyle/>
          <a:p>
            <a:r>
              <a:rPr lang="ja-JP" altLang="en-US" sz="1200" dirty="0" smtClean="0">
                <a:latin typeface="Meiryo UI" panose="020B0604030504040204" pitchFamily="50" charset="-128"/>
                <a:ea typeface="Meiryo UI" panose="020B0604030504040204" pitchFamily="50" charset="-128"/>
              </a:rPr>
              <a:t>（例）病床</a:t>
            </a:r>
            <a:r>
              <a:rPr lang="ja-JP" altLang="en-US" sz="1200" dirty="0">
                <a:latin typeface="Meiryo UI" panose="020B0604030504040204" pitchFamily="50" charset="-128"/>
                <a:ea typeface="Meiryo UI" panose="020B0604030504040204" pitchFamily="50" charset="-128"/>
              </a:rPr>
              <a:t>機能</a:t>
            </a:r>
            <a:endParaRPr lang="en-US" altLang="ja-JP" sz="1200"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・回復期</a:t>
            </a:r>
            <a:r>
              <a:rPr lang="ja-JP" altLang="en-US" sz="1050" dirty="0" smtClean="0">
                <a:latin typeface="Meiryo UI" panose="020B0604030504040204" pitchFamily="50" charset="-128"/>
                <a:ea typeface="Meiryo UI" panose="020B0604030504040204" pitchFamily="50" charset="-128"/>
              </a:rPr>
              <a:t>（サブアキュート・ポストアキュート機能）</a:t>
            </a:r>
            <a:r>
              <a:rPr lang="ja-JP" altLang="en-US" sz="1200" dirty="0" smtClean="0">
                <a:latin typeface="Meiryo UI" panose="020B0604030504040204" pitchFamily="50" charset="-128"/>
                <a:ea typeface="Meiryo UI" panose="020B0604030504040204" pitchFamily="50" charset="-128"/>
              </a:rPr>
              <a:t>を　</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担う病床数</a:t>
            </a:r>
            <a:endParaRPr lang="en-US" altLang="ja-JP" sz="1200"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患者の受療状況</a:t>
            </a:r>
            <a:endParaRPr lang="en-US" altLang="ja-JP" sz="1200"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患者</a:t>
            </a:r>
            <a:r>
              <a:rPr lang="ja-JP" altLang="en-US" sz="1200" dirty="0" smtClean="0">
                <a:latin typeface="Meiryo UI" panose="020B0604030504040204" pitchFamily="50" charset="-128"/>
                <a:ea typeface="Meiryo UI" panose="020B0604030504040204" pitchFamily="50" charset="-128"/>
              </a:rPr>
              <a:t>の</a:t>
            </a:r>
            <a:r>
              <a:rPr lang="ja-JP" altLang="en-US" sz="1200" dirty="0">
                <a:latin typeface="Meiryo UI" panose="020B0604030504040204" pitchFamily="50" charset="-128"/>
                <a:ea typeface="Meiryo UI" panose="020B0604030504040204" pitchFamily="50" charset="-128"/>
              </a:rPr>
              <a:t>流入・</a:t>
            </a:r>
            <a:r>
              <a:rPr lang="ja-JP" altLang="en-US" sz="1200" dirty="0" smtClean="0">
                <a:latin typeface="Meiryo UI" panose="020B0604030504040204" pitchFamily="50" charset="-128"/>
                <a:ea typeface="Meiryo UI" panose="020B0604030504040204" pitchFamily="50" charset="-128"/>
              </a:rPr>
              <a:t>流出率</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病床稼働率</a:t>
            </a:r>
            <a:endParaRPr lang="en-US" altLang="ja-JP" sz="1200"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・入院基本料別稼働率</a:t>
            </a:r>
            <a:endParaRPr lang="ja-JP" altLang="en-US" sz="1200" dirty="0">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 xmlns:a16="http://schemas.microsoft.com/office/drawing/2014/main" id="{1BE23722-240B-450B-A2FF-1386E029FF9A}"/>
              </a:ext>
            </a:extLst>
          </p:cNvPr>
          <p:cNvSpPr/>
          <p:nvPr/>
        </p:nvSpPr>
        <p:spPr>
          <a:xfrm>
            <a:off x="5723984" y="4738300"/>
            <a:ext cx="3096487" cy="2119700"/>
          </a:xfrm>
          <a:prstGeom prst="rect">
            <a:avLst/>
          </a:prstGeom>
          <a:ln>
            <a:solidFill>
              <a:schemeClr val="tx1"/>
            </a:solidFill>
            <a:prstDash val="dash"/>
          </a:ln>
        </p:spPr>
        <p:txBody>
          <a:bodyPr wrap="square">
            <a:noAutofit/>
          </a:bodyPr>
          <a:lstStyle/>
          <a:p>
            <a:r>
              <a:rPr lang="ja-JP" altLang="en-US" sz="1600" dirty="0" smtClean="0">
                <a:solidFill>
                  <a:schemeClr val="accent1">
                    <a:lumMod val="75000"/>
                  </a:schemeClr>
                </a:solidFill>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指標</a:t>
            </a:r>
            <a:endParaRPr lang="en-US" altLang="ja-JP" sz="1600" dirty="0" smtClean="0">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 xmlns:a16="http://schemas.microsoft.com/office/drawing/2014/main" id="{78A4781B-CDAA-49DE-9574-3A79337A98EB}"/>
              </a:ext>
            </a:extLst>
          </p:cNvPr>
          <p:cNvSpPr/>
          <p:nvPr/>
        </p:nvSpPr>
        <p:spPr>
          <a:xfrm>
            <a:off x="349224" y="5795413"/>
            <a:ext cx="4464496" cy="677108"/>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「病床機能」</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「診療機能」</a:t>
            </a:r>
          </a:p>
          <a:p>
            <a:r>
              <a:rPr lang="ja-JP" altLang="en-US" sz="1200" dirty="0">
                <a:latin typeface="Meiryo UI" panose="020B0604030504040204" pitchFamily="50" charset="-128"/>
                <a:ea typeface="Meiryo UI" panose="020B0604030504040204" pitchFamily="50" charset="-128"/>
              </a:rPr>
              <a:t>　・「回復期</a:t>
            </a:r>
            <a:r>
              <a:rPr lang="ja-JP" altLang="en-US" sz="1000" dirty="0">
                <a:latin typeface="Meiryo UI" panose="020B0604030504040204" pitchFamily="50" charset="-128"/>
                <a:ea typeface="Meiryo UI" panose="020B0604030504040204" pitchFamily="50" charset="-128"/>
              </a:rPr>
              <a:t>」（サブアキュート・ポストアキュート機能）</a:t>
            </a:r>
            <a:r>
              <a:rPr lang="ja-JP" altLang="en-US" sz="1200" dirty="0">
                <a:latin typeface="Meiryo UI" panose="020B0604030504040204" pitchFamily="50" charset="-128"/>
                <a:ea typeface="Meiryo UI" panose="020B0604030504040204" pitchFamily="50" charset="-128"/>
              </a:rPr>
              <a:t>を持つ病床機能等</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・地域で必要となる診療機能（５疾病４事業）</a:t>
            </a:r>
          </a:p>
        </p:txBody>
      </p:sp>
      <p:sp>
        <p:nvSpPr>
          <p:cNvPr id="22" name="Oval 64">
            <a:hlinkClick r:id="rId3"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3" name="タイトル 1">
            <a:extLst>
              <a:ext uri="{FF2B5EF4-FFF2-40B4-BE49-F238E27FC236}">
                <a16:creationId xmlns:a16="http://schemas.microsoft.com/office/drawing/2014/main" xmlns="" id="{30BE5A27-A407-4A14-A9BE-5866682C3C6B}"/>
              </a:ext>
            </a:extLst>
          </p:cNvPr>
          <p:cNvSpPr>
            <a:spLocks noGrp="1"/>
          </p:cNvSpPr>
          <p:nvPr>
            <p:ph type="title"/>
          </p:nvPr>
        </p:nvSpPr>
        <p:spPr>
          <a:xfrm>
            <a:off x="179512" y="39493"/>
            <a:ext cx="8352928" cy="576064"/>
          </a:xfrm>
        </p:spPr>
        <p:txBody>
          <a:bodyPr>
            <a:noAutofit/>
          </a:body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構想の推進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基本的</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な</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考え方</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全体概要</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kumimoji="1"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5" name="角丸四角形 4"/>
          <p:cNvSpPr/>
          <p:nvPr/>
        </p:nvSpPr>
        <p:spPr>
          <a:xfrm>
            <a:off x="5823339" y="5013176"/>
            <a:ext cx="2997132" cy="432048"/>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smtClean="0"/>
              <a:t>次</a:t>
            </a:r>
            <a:r>
              <a:rPr lang="ja-JP" altLang="en-US" sz="1400" dirty="0"/>
              <a:t>年度以降、進捗状況</a:t>
            </a:r>
            <a:r>
              <a:rPr lang="ja-JP" altLang="en-US" sz="1400" dirty="0" smtClean="0"/>
              <a:t>の</a:t>
            </a:r>
            <a:endParaRPr lang="en-US" altLang="ja-JP" sz="1400" dirty="0" smtClean="0"/>
          </a:p>
          <a:p>
            <a:pPr algn="ctr"/>
            <a:r>
              <a:rPr lang="ja-JP" altLang="en-US" sz="1400" dirty="0" smtClean="0"/>
              <a:t>モニタリング</a:t>
            </a:r>
            <a:r>
              <a:rPr lang="ja-JP" altLang="en-US" sz="1400" dirty="0"/>
              <a:t>に使用</a:t>
            </a:r>
            <a:r>
              <a:rPr lang="ja-JP" altLang="en-US" sz="1400" dirty="0" smtClean="0"/>
              <a:t>予定</a:t>
            </a:r>
            <a:endParaRPr kumimoji="1" lang="ja-JP" altLang="en-US" sz="1400" dirty="0"/>
          </a:p>
        </p:txBody>
      </p:sp>
    </p:spTree>
    <p:extLst>
      <p:ext uri="{BB962C8B-B14F-4D97-AF65-F5344CB8AC3E}">
        <p14:creationId xmlns:p14="http://schemas.microsoft.com/office/powerpoint/2010/main" val="25138813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 name="Oval 64">
            <a:hlinkClick r:id="rId3"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6" name="タイトル 1">
            <a:extLst>
              <a:ext uri="{FF2B5EF4-FFF2-40B4-BE49-F238E27FC236}">
                <a16:creationId xmlns:a16="http://schemas.microsoft.com/office/drawing/2014/main" xmlns="" id="{DFEF89A9-DBB8-496F-B267-B3B7E5718C12}"/>
              </a:ext>
            </a:extLst>
          </p:cNvPr>
          <p:cNvSpPr txBox="1">
            <a:spLocks/>
          </p:cNvSpPr>
          <p:nvPr/>
        </p:nvSpPr>
        <p:spPr>
          <a:xfrm>
            <a:off x="179512" y="4462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dirty="0">
                <a:solidFill>
                  <a:schemeClr val="bg1"/>
                </a:solidFill>
                <a:latin typeface="HGP創英角ｺﾞｼｯｸUB" panose="020B0900000000000000" pitchFamily="50" charset="-128"/>
                <a:ea typeface="HGP創英角ｺﾞｼｯｸUB" panose="020B0900000000000000" pitchFamily="50" charset="-128"/>
              </a:rPr>
              <a:t>3</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参考</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会議資料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各会議にて使用する資料（詳細⑤）</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8" name="スライド番号プレースホルダー 1"/>
          <p:cNvSpPr>
            <a:spLocks noGrp="1"/>
          </p:cNvSpPr>
          <p:nvPr>
            <p:ph type="sldNum" sz="quarter" idx="12"/>
          </p:nvPr>
        </p:nvSpPr>
        <p:spPr>
          <a:xfrm>
            <a:off x="7010400" y="6492875"/>
            <a:ext cx="2133600" cy="365125"/>
          </a:xfrm>
        </p:spPr>
        <p:txBody>
          <a:bodyPr/>
          <a:lstStyle/>
          <a:p>
            <a:fld id="{A9848611-8FAA-4BFC-BAAD-33CAF1A3E273}" type="slidenum">
              <a:rPr kumimoji="1" lang="ja-JP" altLang="en-US" sz="1800" smtClean="0">
                <a:solidFill>
                  <a:schemeClr val="tx1"/>
                </a:solidFill>
              </a:rPr>
              <a:t>30</a:t>
            </a:fld>
            <a:endParaRPr kumimoji="1" lang="ja-JP" altLang="en-US" sz="1800" dirty="0">
              <a:solidFill>
                <a:schemeClr val="tx1"/>
              </a:solidFill>
            </a:endParaRPr>
          </a:p>
        </p:txBody>
      </p:sp>
      <p:sp>
        <p:nvSpPr>
          <p:cNvPr id="7" name="テキスト ボックス 6"/>
          <p:cNvSpPr txBox="1"/>
          <p:nvPr/>
        </p:nvSpPr>
        <p:spPr>
          <a:xfrm>
            <a:off x="188652" y="598686"/>
            <a:ext cx="8374284" cy="369332"/>
          </a:xfrm>
          <a:prstGeom prst="rect">
            <a:avLst/>
          </a:prstGeom>
          <a:noFill/>
        </p:spPr>
        <p:txBody>
          <a:bodyPr wrap="square" rtlCol="0">
            <a:spAutoFit/>
          </a:bodyPr>
          <a:lstStyle/>
          <a:p>
            <a:r>
              <a:rPr lang="en-US" altLang="ja-JP" dirty="0"/>
              <a:t>【</a:t>
            </a:r>
            <a:r>
              <a:rPr lang="ja-JP" altLang="en-US" dirty="0"/>
              <a:t>資料</a:t>
            </a:r>
            <a:r>
              <a:rPr lang="en-US" altLang="ja-JP" dirty="0"/>
              <a:t>2-6】DPC</a:t>
            </a:r>
            <a:r>
              <a:rPr lang="ja-JP" altLang="en-US" dirty="0"/>
              <a:t>参加病院</a:t>
            </a:r>
            <a:r>
              <a:rPr lang="ja-JP" altLang="en-US" dirty="0" smtClean="0"/>
              <a:t>と〇〇二次</a:t>
            </a:r>
            <a:r>
              <a:rPr lang="ja-JP" altLang="en-US" dirty="0"/>
              <a:t>医療圏における</a:t>
            </a:r>
            <a:r>
              <a:rPr lang="en-US" altLang="ja-JP" dirty="0"/>
              <a:t>MDC</a:t>
            </a:r>
            <a:r>
              <a:rPr lang="ja-JP" altLang="en-US" dirty="0"/>
              <a:t>別診療実績の推移の</a:t>
            </a:r>
            <a:r>
              <a:rPr lang="ja-JP" altLang="en-US" dirty="0" smtClean="0"/>
              <a:t>概要</a:t>
            </a:r>
            <a:endParaRPr kumimoji="1" lang="en-US" altLang="ja-JP" dirty="0"/>
          </a:p>
        </p:txBody>
      </p:sp>
      <p:sp>
        <p:nvSpPr>
          <p:cNvPr id="11" name="テキスト ボックス 10"/>
          <p:cNvSpPr txBox="1"/>
          <p:nvPr/>
        </p:nvSpPr>
        <p:spPr>
          <a:xfrm>
            <a:off x="971600" y="1081344"/>
            <a:ext cx="3843982" cy="3048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kern="100" dirty="0" smtClean="0">
                <a:solidFill>
                  <a:srgbClr val="000000"/>
                </a:solidFill>
                <a:cs typeface="Times New Roman"/>
              </a:rPr>
              <a:t>表 主要</a:t>
            </a:r>
            <a:r>
              <a:rPr lang="ja-JP" altLang="en-US" kern="100" dirty="0">
                <a:solidFill>
                  <a:srgbClr val="000000"/>
                </a:solidFill>
                <a:cs typeface="Times New Roman"/>
              </a:rPr>
              <a:t>診断群（</a:t>
            </a:r>
            <a:r>
              <a:rPr lang="en-US" altLang="ja-JP" kern="100" dirty="0">
                <a:solidFill>
                  <a:srgbClr val="000000"/>
                </a:solidFill>
                <a:cs typeface="Times New Roman"/>
              </a:rPr>
              <a:t>MDC</a:t>
            </a:r>
            <a:r>
              <a:rPr lang="ja-JP" altLang="en-US" kern="100" dirty="0">
                <a:solidFill>
                  <a:srgbClr val="000000"/>
                </a:solidFill>
                <a:cs typeface="Times New Roman"/>
              </a:rPr>
              <a:t>）の分類</a:t>
            </a:r>
            <a:endParaRPr lang="ja-JP" kern="100" dirty="0">
              <a:effectLst/>
              <a:ea typeface="ＭＳ 明朝"/>
              <a:cs typeface="Times New Roman"/>
            </a:endParaRPr>
          </a:p>
        </p:txBody>
      </p:sp>
      <p:graphicFrame>
        <p:nvGraphicFramePr>
          <p:cNvPr id="3" name="表 2"/>
          <p:cNvGraphicFramePr>
            <a:graphicFrameLocks noGrp="1"/>
          </p:cNvGraphicFramePr>
          <p:nvPr>
            <p:extLst>
              <p:ext uri="{D42A27DB-BD31-4B8C-83A1-F6EECF244321}">
                <p14:modId xmlns:p14="http://schemas.microsoft.com/office/powerpoint/2010/main" val="1844350797"/>
              </p:ext>
            </p:extLst>
          </p:nvPr>
        </p:nvGraphicFramePr>
        <p:xfrm>
          <a:off x="1043608" y="1386144"/>
          <a:ext cx="7344816" cy="5211201"/>
        </p:xfrm>
        <a:graphic>
          <a:graphicData uri="http://schemas.openxmlformats.org/drawingml/2006/table">
            <a:tbl>
              <a:tblPr firstRow="1" firstCol="1" bandRow="1">
                <a:tableStyleId>{BC89EF96-8CEA-46FF-86C4-4CE0E7609802}</a:tableStyleId>
              </a:tblPr>
              <a:tblGrid>
                <a:gridCol w="1423995"/>
                <a:gridCol w="5920821"/>
              </a:tblGrid>
              <a:tr h="521121">
                <a:tc>
                  <a:txBody>
                    <a:bodyPr/>
                    <a:lstStyle/>
                    <a:p>
                      <a:pPr algn="ctr">
                        <a:spcAft>
                          <a:spcPts val="0"/>
                        </a:spcAft>
                      </a:pPr>
                      <a:r>
                        <a:rPr lang="ja-JP" sz="1600" b="0" kern="100" dirty="0">
                          <a:effectLst/>
                          <a:latin typeface="+mn-ea"/>
                          <a:ea typeface="+mn-ea"/>
                        </a:rPr>
                        <a:t>主要診断群</a:t>
                      </a:r>
                    </a:p>
                    <a:p>
                      <a:pPr algn="ctr">
                        <a:spcAft>
                          <a:spcPts val="0"/>
                        </a:spcAft>
                      </a:pPr>
                      <a:r>
                        <a:rPr lang="ja-JP" sz="1600" b="0" kern="100" dirty="0">
                          <a:effectLst/>
                          <a:latin typeface="+mn-ea"/>
                          <a:ea typeface="+mn-ea"/>
                        </a:rPr>
                        <a:t>（</a:t>
                      </a:r>
                      <a:r>
                        <a:rPr lang="en-US" sz="1600" b="0" kern="100" dirty="0">
                          <a:effectLst/>
                          <a:latin typeface="+mn-ea"/>
                          <a:ea typeface="+mn-ea"/>
                        </a:rPr>
                        <a:t>MDC</a:t>
                      </a:r>
                      <a:r>
                        <a:rPr lang="ja-JP" sz="1600" b="0" kern="100" dirty="0">
                          <a:effectLst/>
                          <a:latin typeface="+mn-ea"/>
                          <a:ea typeface="+mn-ea"/>
                        </a:rPr>
                        <a:t>）</a:t>
                      </a:r>
                      <a:endParaRPr lang="ja-JP" sz="1600" b="0" kern="100" dirty="0">
                        <a:effectLst/>
                        <a:latin typeface="+mn-ea"/>
                        <a:ea typeface="+mn-ea"/>
                        <a:cs typeface="Times New Roman"/>
                      </a:endParaRPr>
                    </a:p>
                  </a:txBody>
                  <a:tcPr marL="68580" marR="68580" marT="0" marB="0" anchor="ctr"/>
                </a:tc>
                <a:tc>
                  <a:txBody>
                    <a:bodyPr/>
                    <a:lstStyle/>
                    <a:p>
                      <a:pPr algn="ctr">
                        <a:spcAft>
                          <a:spcPts val="0"/>
                        </a:spcAft>
                      </a:pPr>
                      <a:r>
                        <a:rPr lang="ja-JP" sz="1600" kern="100">
                          <a:effectLst/>
                          <a:latin typeface="+mn-ea"/>
                          <a:ea typeface="+mn-ea"/>
                        </a:rPr>
                        <a:t>区分</a:t>
                      </a:r>
                      <a:endParaRPr lang="ja-JP" sz="1600" kern="100">
                        <a:effectLst/>
                        <a:latin typeface="+mn-ea"/>
                        <a:ea typeface="+mn-ea"/>
                        <a:cs typeface="Times New Roman"/>
                      </a:endParaRPr>
                    </a:p>
                  </a:txBody>
                  <a:tcPr marL="68580" marR="68580" marT="0" marB="0" anchor="ctr"/>
                </a:tc>
              </a:tr>
              <a:tr h="260560">
                <a:tc>
                  <a:txBody>
                    <a:bodyPr/>
                    <a:lstStyle/>
                    <a:p>
                      <a:pPr algn="ctr">
                        <a:spcAft>
                          <a:spcPts val="0"/>
                        </a:spcAft>
                      </a:pPr>
                      <a:r>
                        <a:rPr lang="ja-JP" sz="1600" b="0" kern="100" dirty="0">
                          <a:effectLst/>
                          <a:latin typeface="+mn-ea"/>
                          <a:ea typeface="+mn-ea"/>
                        </a:rPr>
                        <a:t>１</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a:effectLst/>
                          <a:latin typeface="+mn-ea"/>
                          <a:ea typeface="+mn-ea"/>
                        </a:rPr>
                        <a:t>　神経系疾患</a:t>
                      </a:r>
                      <a:endParaRPr lang="ja-JP" sz="1600" kern="100">
                        <a:effectLst/>
                        <a:latin typeface="+mn-ea"/>
                        <a:ea typeface="+mn-ea"/>
                        <a:cs typeface="Times New Roman"/>
                      </a:endParaRPr>
                    </a:p>
                  </a:txBody>
                  <a:tcPr marL="68580" marR="68580" marT="0" marB="0" anchor="ctr"/>
                </a:tc>
              </a:tr>
              <a:tr h="260560">
                <a:tc>
                  <a:txBody>
                    <a:bodyPr/>
                    <a:lstStyle/>
                    <a:p>
                      <a:pPr algn="ctr">
                        <a:spcAft>
                          <a:spcPts val="0"/>
                        </a:spcAft>
                      </a:pPr>
                      <a:r>
                        <a:rPr lang="ja-JP" sz="1600" b="0" kern="100" dirty="0">
                          <a:effectLst/>
                          <a:latin typeface="+mn-ea"/>
                          <a:ea typeface="+mn-ea"/>
                        </a:rPr>
                        <a:t>２</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a:effectLst/>
                          <a:latin typeface="+mn-ea"/>
                          <a:ea typeface="+mn-ea"/>
                        </a:rPr>
                        <a:t>　眼科系疾患</a:t>
                      </a:r>
                      <a:endParaRPr lang="ja-JP" sz="1600" kern="100">
                        <a:effectLst/>
                        <a:latin typeface="+mn-ea"/>
                        <a:ea typeface="+mn-ea"/>
                        <a:cs typeface="Times New Roman"/>
                      </a:endParaRPr>
                    </a:p>
                  </a:txBody>
                  <a:tcPr marL="68580" marR="68580" marT="0" marB="0" anchor="ctr"/>
                </a:tc>
              </a:tr>
              <a:tr h="260560">
                <a:tc>
                  <a:txBody>
                    <a:bodyPr/>
                    <a:lstStyle/>
                    <a:p>
                      <a:pPr algn="ctr">
                        <a:spcAft>
                          <a:spcPts val="0"/>
                        </a:spcAft>
                      </a:pPr>
                      <a:r>
                        <a:rPr lang="ja-JP" sz="1600" b="0" kern="100" dirty="0">
                          <a:effectLst/>
                          <a:latin typeface="+mn-ea"/>
                          <a:ea typeface="+mn-ea"/>
                        </a:rPr>
                        <a:t>３</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a:effectLst/>
                          <a:latin typeface="+mn-ea"/>
                          <a:ea typeface="+mn-ea"/>
                        </a:rPr>
                        <a:t>　耳鼻咽喉科系疾患</a:t>
                      </a:r>
                      <a:endParaRPr lang="ja-JP" sz="1600" kern="100">
                        <a:effectLst/>
                        <a:latin typeface="+mn-ea"/>
                        <a:ea typeface="+mn-ea"/>
                        <a:cs typeface="Times New Roman"/>
                      </a:endParaRPr>
                    </a:p>
                  </a:txBody>
                  <a:tcPr marL="68580" marR="68580" marT="0" marB="0" anchor="ctr"/>
                </a:tc>
              </a:tr>
              <a:tr h="260560">
                <a:tc>
                  <a:txBody>
                    <a:bodyPr/>
                    <a:lstStyle/>
                    <a:p>
                      <a:pPr algn="ctr">
                        <a:spcAft>
                          <a:spcPts val="0"/>
                        </a:spcAft>
                      </a:pPr>
                      <a:r>
                        <a:rPr lang="ja-JP" sz="1600" b="0" kern="100" dirty="0">
                          <a:effectLst/>
                          <a:latin typeface="+mn-ea"/>
                          <a:ea typeface="+mn-ea"/>
                        </a:rPr>
                        <a:t>４</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呼吸器疾患</a:t>
                      </a:r>
                      <a:endParaRPr lang="ja-JP" sz="1600" kern="100" dirty="0">
                        <a:effectLst/>
                        <a:latin typeface="+mn-ea"/>
                        <a:ea typeface="+mn-ea"/>
                        <a:cs typeface="Times New Roman"/>
                      </a:endParaRPr>
                    </a:p>
                  </a:txBody>
                  <a:tcPr marL="68580" marR="68580" marT="0" marB="0" anchor="ctr"/>
                </a:tc>
              </a:tr>
              <a:tr h="260560">
                <a:tc>
                  <a:txBody>
                    <a:bodyPr/>
                    <a:lstStyle/>
                    <a:p>
                      <a:pPr algn="ctr">
                        <a:spcAft>
                          <a:spcPts val="0"/>
                        </a:spcAft>
                      </a:pPr>
                      <a:r>
                        <a:rPr lang="ja-JP" sz="1600" b="0" kern="100" dirty="0">
                          <a:effectLst/>
                          <a:latin typeface="+mn-ea"/>
                          <a:ea typeface="+mn-ea"/>
                        </a:rPr>
                        <a:t>５</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循環器系疾患</a:t>
                      </a:r>
                      <a:endParaRPr lang="ja-JP" sz="1600" kern="100" dirty="0">
                        <a:effectLst/>
                        <a:latin typeface="+mn-ea"/>
                        <a:ea typeface="+mn-ea"/>
                        <a:cs typeface="Times New Roman"/>
                      </a:endParaRPr>
                    </a:p>
                  </a:txBody>
                  <a:tcPr marL="68580" marR="68580" marT="0" marB="0" anchor="ctr"/>
                </a:tc>
              </a:tr>
              <a:tr h="260560">
                <a:tc>
                  <a:txBody>
                    <a:bodyPr/>
                    <a:lstStyle/>
                    <a:p>
                      <a:pPr algn="ctr">
                        <a:spcAft>
                          <a:spcPts val="0"/>
                        </a:spcAft>
                      </a:pPr>
                      <a:r>
                        <a:rPr lang="ja-JP" sz="1600" b="0" kern="100" dirty="0">
                          <a:effectLst/>
                          <a:latin typeface="+mn-ea"/>
                          <a:ea typeface="+mn-ea"/>
                        </a:rPr>
                        <a:t>６</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消化器系疾患、肝臓・胆道・膵臓疾患</a:t>
                      </a:r>
                      <a:endParaRPr lang="ja-JP" sz="1600" kern="100" dirty="0">
                        <a:effectLst/>
                        <a:latin typeface="+mn-ea"/>
                        <a:ea typeface="+mn-ea"/>
                        <a:cs typeface="Times New Roman"/>
                      </a:endParaRPr>
                    </a:p>
                  </a:txBody>
                  <a:tcPr marL="68580" marR="68580" marT="0" marB="0" anchor="ctr"/>
                </a:tc>
              </a:tr>
              <a:tr h="260560">
                <a:tc>
                  <a:txBody>
                    <a:bodyPr/>
                    <a:lstStyle/>
                    <a:p>
                      <a:pPr algn="ctr">
                        <a:spcAft>
                          <a:spcPts val="0"/>
                        </a:spcAft>
                      </a:pPr>
                      <a:r>
                        <a:rPr lang="ja-JP" sz="1600" b="0" kern="100" dirty="0">
                          <a:effectLst/>
                          <a:latin typeface="+mn-ea"/>
                          <a:ea typeface="+mn-ea"/>
                        </a:rPr>
                        <a:t>７</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筋骨格系疾患</a:t>
                      </a:r>
                      <a:endParaRPr lang="ja-JP" sz="1600" kern="100" dirty="0">
                        <a:effectLst/>
                        <a:latin typeface="+mn-ea"/>
                        <a:ea typeface="+mn-ea"/>
                        <a:cs typeface="Times New Roman"/>
                      </a:endParaRPr>
                    </a:p>
                  </a:txBody>
                  <a:tcPr marL="68580" marR="68580" marT="0" marB="0" anchor="ctr"/>
                </a:tc>
              </a:tr>
              <a:tr h="260560">
                <a:tc>
                  <a:txBody>
                    <a:bodyPr/>
                    <a:lstStyle/>
                    <a:p>
                      <a:pPr algn="ctr">
                        <a:spcAft>
                          <a:spcPts val="0"/>
                        </a:spcAft>
                      </a:pPr>
                      <a:r>
                        <a:rPr lang="ja-JP" sz="1600" b="0" kern="100" dirty="0">
                          <a:effectLst/>
                          <a:latin typeface="+mn-ea"/>
                          <a:ea typeface="+mn-ea"/>
                        </a:rPr>
                        <a:t>８</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皮膚・皮下組織の疾患</a:t>
                      </a:r>
                      <a:endParaRPr lang="ja-JP" sz="1600" kern="100" dirty="0">
                        <a:effectLst/>
                        <a:latin typeface="+mn-ea"/>
                        <a:ea typeface="+mn-ea"/>
                        <a:cs typeface="Times New Roman"/>
                      </a:endParaRPr>
                    </a:p>
                  </a:txBody>
                  <a:tcPr marL="68580" marR="68580" marT="0" marB="0" anchor="ctr"/>
                </a:tc>
              </a:tr>
              <a:tr h="260560">
                <a:tc>
                  <a:txBody>
                    <a:bodyPr/>
                    <a:lstStyle/>
                    <a:p>
                      <a:pPr algn="ctr">
                        <a:spcAft>
                          <a:spcPts val="0"/>
                        </a:spcAft>
                      </a:pPr>
                      <a:r>
                        <a:rPr lang="ja-JP" sz="1600" b="0" kern="100" dirty="0">
                          <a:effectLst/>
                          <a:latin typeface="+mn-ea"/>
                          <a:ea typeface="+mn-ea"/>
                        </a:rPr>
                        <a:t>９</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乳房の疾患</a:t>
                      </a:r>
                      <a:endParaRPr lang="ja-JP" sz="1600" kern="100" dirty="0">
                        <a:effectLst/>
                        <a:latin typeface="+mn-ea"/>
                        <a:ea typeface="+mn-ea"/>
                        <a:cs typeface="Times New Roman"/>
                      </a:endParaRPr>
                    </a:p>
                  </a:txBody>
                  <a:tcPr marL="68580" marR="68580" marT="0" marB="0" anchor="ctr"/>
                </a:tc>
              </a:tr>
              <a:tr h="260560">
                <a:tc>
                  <a:txBody>
                    <a:bodyPr/>
                    <a:lstStyle/>
                    <a:p>
                      <a:pPr algn="ctr">
                        <a:spcAft>
                          <a:spcPts val="0"/>
                        </a:spcAft>
                      </a:pPr>
                      <a:r>
                        <a:rPr lang="en-US" sz="1600" b="0" kern="100" dirty="0">
                          <a:effectLst/>
                          <a:latin typeface="+mn-ea"/>
                          <a:ea typeface="+mn-ea"/>
                        </a:rPr>
                        <a:t>10</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内分泌・栄養・代謝に関する疾患</a:t>
                      </a:r>
                      <a:endParaRPr lang="ja-JP" sz="1600" kern="100" dirty="0">
                        <a:effectLst/>
                        <a:latin typeface="+mn-ea"/>
                        <a:ea typeface="+mn-ea"/>
                        <a:cs typeface="Times New Roman"/>
                      </a:endParaRPr>
                    </a:p>
                  </a:txBody>
                  <a:tcPr marL="68580" marR="68580" marT="0" marB="0" anchor="ctr"/>
                </a:tc>
              </a:tr>
              <a:tr h="260560">
                <a:tc>
                  <a:txBody>
                    <a:bodyPr/>
                    <a:lstStyle/>
                    <a:p>
                      <a:pPr algn="ctr">
                        <a:spcAft>
                          <a:spcPts val="0"/>
                        </a:spcAft>
                      </a:pPr>
                      <a:r>
                        <a:rPr lang="en-US" sz="1600" b="0" kern="100" dirty="0">
                          <a:effectLst/>
                          <a:latin typeface="+mn-ea"/>
                          <a:ea typeface="+mn-ea"/>
                        </a:rPr>
                        <a:t>11</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腎・尿路系疾患及び男性器生殖器系疾患</a:t>
                      </a:r>
                      <a:endParaRPr lang="ja-JP" sz="1600" kern="100" dirty="0">
                        <a:effectLst/>
                        <a:latin typeface="+mn-ea"/>
                        <a:ea typeface="+mn-ea"/>
                        <a:cs typeface="Times New Roman"/>
                      </a:endParaRPr>
                    </a:p>
                  </a:txBody>
                  <a:tcPr marL="68580" marR="68580" marT="0" marB="0" anchor="ctr"/>
                </a:tc>
              </a:tr>
              <a:tr h="260560">
                <a:tc>
                  <a:txBody>
                    <a:bodyPr/>
                    <a:lstStyle/>
                    <a:p>
                      <a:pPr algn="ctr">
                        <a:spcAft>
                          <a:spcPts val="0"/>
                        </a:spcAft>
                      </a:pPr>
                      <a:r>
                        <a:rPr lang="en-US" sz="1600" b="0" kern="100" dirty="0">
                          <a:effectLst/>
                          <a:latin typeface="+mn-ea"/>
                          <a:ea typeface="+mn-ea"/>
                        </a:rPr>
                        <a:t>12</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女性生殖器系疾患及び産褥期疾患・異常妊娠分娩</a:t>
                      </a:r>
                      <a:endParaRPr lang="ja-JP" sz="1600" kern="100" dirty="0">
                        <a:effectLst/>
                        <a:latin typeface="+mn-ea"/>
                        <a:ea typeface="+mn-ea"/>
                        <a:cs typeface="Times New Roman"/>
                      </a:endParaRPr>
                    </a:p>
                  </a:txBody>
                  <a:tcPr marL="68580" marR="68580" marT="0" marB="0" anchor="ctr"/>
                </a:tc>
              </a:tr>
              <a:tr h="260560">
                <a:tc>
                  <a:txBody>
                    <a:bodyPr/>
                    <a:lstStyle/>
                    <a:p>
                      <a:pPr algn="ctr">
                        <a:spcAft>
                          <a:spcPts val="0"/>
                        </a:spcAft>
                      </a:pPr>
                      <a:r>
                        <a:rPr lang="en-US" sz="1600" b="0" kern="100" dirty="0">
                          <a:effectLst/>
                          <a:latin typeface="+mn-ea"/>
                          <a:ea typeface="+mn-ea"/>
                        </a:rPr>
                        <a:t>13</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血液・造血器・免疫臓器の疾患</a:t>
                      </a:r>
                      <a:endParaRPr lang="ja-JP" sz="1600" kern="100" dirty="0">
                        <a:effectLst/>
                        <a:latin typeface="+mn-ea"/>
                        <a:ea typeface="+mn-ea"/>
                        <a:cs typeface="Times New Roman"/>
                      </a:endParaRPr>
                    </a:p>
                  </a:txBody>
                  <a:tcPr marL="68580" marR="68580" marT="0" marB="0" anchor="ctr"/>
                </a:tc>
              </a:tr>
              <a:tr h="260560">
                <a:tc>
                  <a:txBody>
                    <a:bodyPr/>
                    <a:lstStyle/>
                    <a:p>
                      <a:pPr algn="ctr">
                        <a:spcAft>
                          <a:spcPts val="0"/>
                        </a:spcAft>
                      </a:pPr>
                      <a:r>
                        <a:rPr lang="en-US" sz="1600" b="0" kern="100" dirty="0">
                          <a:effectLst/>
                          <a:latin typeface="+mn-ea"/>
                          <a:ea typeface="+mn-ea"/>
                        </a:rPr>
                        <a:t>14</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新生児疾患、先天性奇形</a:t>
                      </a:r>
                      <a:endParaRPr lang="ja-JP" sz="1600" kern="100" dirty="0">
                        <a:effectLst/>
                        <a:latin typeface="+mn-ea"/>
                        <a:ea typeface="+mn-ea"/>
                        <a:cs typeface="Times New Roman"/>
                      </a:endParaRPr>
                    </a:p>
                  </a:txBody>
                  <a:tcPr marL="68580" marR="68580" marT="0" marB="0" anchor="ctr"/>
                </a:tc>
              </a:tr>
              <a:tr h="260560">
                <a:tc>
                  <a:txBody>
                    <a:bodyPr/>
                    <a:lstStyle/>
                    <a:p>
                      <a:pPr algn="ctr">
                        <a:spcAft>
                          <a:spcPts val="0"/>
                        </a:spcAft>
                      </a:pPr>
                      <a:r>
                        <a:rPr lang="en-US" sz="1600" b="0" kern="100" dirty="0">
                          <a:effectLst/>
                          <a:latin typeface="+mn-ea"/>
                          <a:ea typeface="+mn-ea"/>
                        </a:rPr>
                        <a:t>15</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小児疾患</a:t>
                      </a:r>
                      <a:endParaRPr lang="ja-JP" sz="1600" kern="100" dirty="0">
                        <a:effectLst/>
                        <a:latin typeface="+mn-ea"/>
                        <a:ea typeface="+mn-ea"/>
                        <a:cs typeface="Times New Roman"/>
                      </a:endParaRPr>
                    </a:p>
                  </a:txBody>
                  <a:tcPr marL="68580" marR="68580" marT="0" marB="0" anchor="ctr"/>
                </a:tc>
              </a:tr>
              <a:tr h="260560">
                <a:tc>
                  <a:txBody>
                    <a:bodyPr/>
                    <a:lstStyle/>
                    <a:p>
                      <a:pPr algn="ctr">
                        <a:spcAft>
                          <a:spcPts val="0"/>
                        </a:spcAft>
                      </a:pPr>
                      <a:r>
                        <a:rPr lang="en-US" sz="1600" b="0" kern="100" dirty="0">
                          <a:effectLst/>
                          <a:latin typeface="+mn-ea"/>
                          <a:ea typeface="+mn-ea"/>
                        </a:rPr>
                        <a:t>16</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外傷・熱傷・中毒</a:t>
                      </a:r>
                      <a:endParaRPr lang="ja-JP" sz="1600" kern="100" dirty="0">
                        <a:effectLst/>
                        <a:latin typeface="+mn-ea"/>
                        <a:ea typeface="+mn-ea"/>
                        <a:cs typeface="Times New Roman"/>
                      </a:endParaRPr>
                    </a:p>
                  </a:txBody>
                  <a:tcPr marL="68580" marR="68580" marT="0" marB="0" anchor="ctr"/>
                </a:tc>
              </a:tr>
              <a:tr h="260560">
                <a:tc>
                  <a:txBody>
                    <a:bodyPr/>
                    <a:lstStyle/>
                    <a:p>
                      <a:pPr algn="ctr">
                        <a:spcAft>
                          <a:spcPts val="0"/>
                        </a:spcAft>
                      </a:pPr>
                      <a:r>
                        <a:rPr lang="en-US" sz="1600" b="0" kern="100" dirty="0">
                          <a:effectLst/>
                          <a:latin typeface="+mn-ea"/>
                          <a:ea typeface="+mn-ea"/>
                        </a:rPr>
                        <a:t>17</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精神疾患</a:t>
                      </a:r>
                      <a:endParaRPr lang="ja-JP" sz="1600" kern="100" dirty="0">
                        <a:effectLst/>
                        <a:latin typeface="+mn-ea"/>
                        <a:ea typeface="+mn-ea"/>
                        <a:cs typeface="Times New Roman"/>
                      </a:endParaRPr>
                    </a:p>
                  </a:txBody>
                  <a:tcPr marL="68580" marR="68580" marT="0" marB="0" anchor="ctr"/>
                </a:tc>
              </a:tr>
              <a:tr h="260560">
                <a:tc>
                  <a:txBody>
                    <a:bodyPr/>
                    <a:lstStyle/>
                    <a:p>
                      <a:pPr algn="ctr">
                        <a:spcAft>
                          <a:spcPts val="0"/>
                        </a:spcAft>
                      </a:pPr>
                      <a:r>
                        <a:rPr lang="en-US" sz="1600" b="0" kern="100" dirty="0">
                          <a:effectLst/>
                          <a:latin typeface="+mn-ea"/>
                          <a:ea typeface="+mn-ea"/>
                        </a:rPr>
                        <a:t>18</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その他の疾患</a:t>
                      </a:r>
                      <a:endParaRPr lang="ja-JP" sz="1600" kern="100" dirty="0">
                        <a:effectLst/>
                        <a:latin typeface="+mn-ea"/>
                        <a:ea typeface="+mn-ea"/>
                        <a:cs typeface="Times New Roman"/>
                      </a:endParaRPr>
                    </a:p>
                  </a:txBody>
                  <a:tcPr marL="68580" marR="68580" marT="0" marB="0" anchor="ctr"/>
                </a:tc>
              </a:tr>
            </a:tbl>
          </a:graphicData>
        </a:graphic>
      </p:graphicFrame>
    </p:spTree>
    <p:extLst>
      <p:ext uri="{BB962C8B-B14F-4D97-AF65-F5344CB8AC3E}">
        <p14:creationId xmlns:p14="http://schemas.microsoft.com/office/powerpoint/2010/main" val="689450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02896" y="6453336"/>
            <a:ext cx="2133600" cy="365125"/>
          </a:xfrm>
        </p:spPr>
        <p:txBody>
          <a:bodyPr/>
          <a:lstStyle/>
          <a:p>
            <a:pPr>
              <a:defRPr/>
            </a:pPr>
            <a:fld id="{845FDA58-8628-4030-A7FF-2946B2EE6B4C}" type="slidenum">
              <a:rPr lang="ja-JP" altLang="en-US" sz="1800" smtClean="0">
                <a:solidFill>
                  <a:schemeClr val="tx1"/>
                </a:solidFill>
              </a:rPr>
              <a:pPr>
                <a:defRPr/>
              </a:pPr>
              <a:t>4</a:t>
            </a:fld>
            <a:endParaRPr lang="ja-JP" altLang="en-US" sz="1800" dirty="0">
              <a:solidFill>
                <a:schemeClr val="tx1"/>
              </a:solidFill>
            </a:endParaRPr>
          </a:p>
        </p:txBody>
      </p:sp>
      <p:sp>
        <p:nvSpPr>
          <p:cNvPr id="11" name="タイトル 1">
            <a:extLst>
              <a:ext uri="{FF2B5EF4-FFF2-40B4-BE49-F238E27FC236}">
                <a16:creationId xmlns="" xmlns:a16="http://schemas.microsoft.com/office/drawing/2014/main" id="{77D78C8B-7190-4F9F-BF24-FAD4DFE9F181}"/>
              </a:ext>
            </a:extLst>
          </p:cNvPr>
          <p:cNvSpPr txBox="1">
            <a:spLocks/>
          </p:cNvSpPr>
          <p:nvPr/>
        </p:nvSpPr>
        <p:spPr>
          <a:xfrm>
            <a:off x="235176" y="698047"/>
            <a:ext cx="8712968" cy="87934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保健</a:t>
            </a:r>
            <a:r>
              <a:rPr lang="ja-JP" altLang="en-US" sz="2400" dirty="0">
                <a:latin typeface="HGP創英角ｺﾞｼｯｸUB" panose="020B0900000000000000" pitchFamily="50" charset="-128"/>
                <a:ea typeface="HGP創英角ｺﾞｼｯｸUB" panose="020B0900000000000000" pitchFamily="50" charset="-128"/>
              </a:rPr>
              <a:t>医療協議会</a:t>
            </a:r>
            <a:r>
              <a:rPr lang="ja-JP" altLang="en-US" sz="2400" dirty="0" smtClean="0">
                <a:latin typeface="HGP創英角ｺﾞｼｯｸUB" panose="020B0900000000000000" pitchFamily="50" charset="-128"/>
                <a:ea typeface="HGP創英角ｺﾞｼｯｸUB" panose="020B0900000000000000" pitchFamily="50" charset="-128"/>
              </a:rPr>
              <a:t>（</a:t>
            </a:r>
            <a:r>
              <a:rPr lang="en-US" altLang="ja-JP" sz="2400" dirty="0" smtClean="0">
                <a:latin typeface="HGP創英角ｺﾞｼｯｸUB" panose="020B0900000000000000" pitchFamily="50" charset="-128"/>
                <a:ea typeface="HGP創英角ｺﾞｼｯｸUB" panose="020B0900000000000000" pitchFamily="50" charset="-128"/>
              </a:rPr>
              <a:t>12</a:t>
            </a:r>
            <a:r>
              <a:rPr lang="ja-JP" altLang="en-US" sz="2400" dirty="0" smtClean="0">
                <a:latin typeface="HGP創英角ｺﾞｼｯｸUB" panose="020B0900000000000000" pitchFamily="50" charset="-128"/>
                <a:ea typeface="HGP創英角ｺﾞｼｯｸUB" panose="020B0900000000000000" pitchFamily="50" charset="-128"/>
              </a:rPr>
              <a:t>月開催予定）</a:t>
            </a:r>
            <a:r>
              <a:rPr lang="ja-JP" altLang="en-US" sz="2400" dirty="0">
                <a:latin typeface="HGP創英角ｺﾞｼｯｸUB" panose="020B0900000000000000" pitchFamily="50" charset="-128"/>
                <a:ea typeface="HGP創英角ｺﾞｼｯｸUB" panose="020B0900000000000000" pitchFamily="50" charset="-128"/>
              </a:rPr>
              <a:t>に向け、「病院連絡会」を開催し</a:t>
            </a:r>
            <a:r>
              <a:rPr lang="ja-JP" altLang="en-US" sz="2400" dirty="0" smtClean="0">
                <a:latin typeface="HGP創英角ｺﾞｼｯｸUB" panose="020B0900000000000000" pitchFamily="50" charset="-128"/>
                <a:ea typeface="HGP創英角ｺﾞｼｯｸUB" panose="020B0900000000000000" pitchFamily="50" charset="-128"/>
              </a:rPr>
              <a:t>、将来像について、病院</a:t>
            </a:r>
            <a:r>
              <a:rPr lang="ja-JP" altLang="en-US" sz="2400" dirty="0">
                <a:latin typeface="HGP創英角ｺﾞｼｯｸUB" panose="020B0900000000000000" pitchFamily="50" charset="-128"/>
                <a:ea typeface="HGP創英角ｺﾞｼｯｸUB" panose="020B0900000000000000" pitchFamily="50" charset="-128"/>
              </a:rPr>
              <a:t>関係者と認識の共有を図って</a:t>
            </a:r>
            <a:r>
              <a:rPr lang="ja-JP" altLang="en-US" sz="2400" dirty="0" smtClean="0">
                <a:latin typeface="HGP創英角ｺﾞｼｯｸUB" panose="020B0900000000000000" pitchFamily="50" charset="-128"/>
                <a:ea typeface="HGP創英角ｺﾞｼｯｸUB" panose="020B0900000000000000" pitchFamily="50" charset="-128"/>
              </a:rPr>
              <a:t>いく</a:t>
            </a:r>
            <a:endParaRPr lang="ja-JP" altLang="en-US" sz="2400" dirty="0">
              <a:latin typeface="HGP創英角ｺﾞｼｯｸUB" panose="020B0900000000000000" pitchFamily="50" charset="-128"/>
              <a:ea typeface="HGP創英角ｺﾞｼｯｸUB" panose="020B0900000000000000" pitchFamily="50" charset="-128"/>
            </a:endParaRPr>
          </a:p>
        </p:txBody>
      </p:sp>
      <p:sp>
        <p:nvSpPr>
          <p:cNvPr id="22" name="Oval 64">
            <a:hlinkClick r:id="rId3"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3" name="タイトル 1">
            <a:extLst>
              <a:ext uri="{FF2B5EF4-FFF2-40B4-BE49-F238E27FC236}">
                <a16:creationId xmlns:a16="http://schemas.microsoft.com/office/drawing/2014/main" xmlns="" id="{30BE5A27-A407-4A14-A9BE-5866682C3C6B}"/>
              </a:ext>
            </a:extLst>
          </p:cNvPr>
          <p:cNvSpPr>
            <a:spLocks noGrp="1"/>
          </p:cNvSpPr>
          <p:nvPr>
            <p:ph type="title"/>
          </p:nvPr>
        </p:nvSpPr>
        <p:spPr>
          <a:xfrm>
            <a:off x="179512" y="39493"/>
            <a:ext cx="8712968" cy="576064"/>
          </a:xfrm>
        </p:spPr>
        <p:txBody>
          <a:bodyPr>
            <a:noAutofit/>
          </a:body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構想の推進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基本的</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な</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考え方</a:t>
            </a:r>
            <a:r>
              <a:rPr lang="ja-JP" altLang="en-US" sz="22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（病院関係者との一体的な取組）</a:t>
            </a:r>
            <a:endParaRPr kumimoji="1"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26" name="角丸四角形 25"/>
          <p:cNvSpPr/>
          <p:nvPr/>
        </p:nvSpPr>
        <p:spPr>
          <a:xfrm>
            <a:off x="725992" y="3778955"/>
            <a:ext cx="7825426" cy="2227131"/>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pPr algn="ctr"/>
            <a:r>
              <a:rPr lang="ja-JP" altLang="en-US" sz="2200" dirty="0" smtClean="0">
                <a:latin typeface="HGP創英角ｺﾞｼｯｸUB" panose="020B0900000000000000" pitchFamily="50" charset="-128"/>
                <a:ea typeface="HGP創英角ｺﾞｼｯｸUB" panose="020B0900000000000000" pitchFamily="50" charset="-128"/>
              </a:rPr>
              <a:t>第２回病院連絡会で特に説明をお願いする内容</a:t>
            </a:r>
            <a:endParaRPr lang="en-US" altLang="ja-JP" sz="2200" dirty="0" smtClean="0">
              <a:latin typeface="HGP創英角ｺﾞｼｯｸUB" panose="020B0900000000000000" pitchFamily="50" charset="-128"/>
              <a:ea typeface="HGP創英角ｺﾞｼｯｸUB" panose="020B0900000000000000" pitchFamily="50" charset="-128"/>
            </a:endParaRPr>
          </a:p>
          <a:p>
            <a:pPr algn="ctr"/>
            <a:endParaRPr lang="en-US" altLang="ja-JP" sz="2200" dirty="0" smtClean="0">
              <a:latin typeface="HGP創英角ｺﾞｼｯｸUB" panose="020B0900000000000000" pitchFamily="50" charset="-128"/>
              <a:ea typeface="HGP創英角ｺﾞｼｯｸUB" panose="020B0900000000000000" pitchFamily="50" charset="-128"/>
            </a:endParaRPr>
          </a:p>
          <a:p>
            <a:r>
              <a:rPr lang="ja-JP" altLang="en-US" sz="2000" dirty="0" smtClean="0">
                <a:latin typeface="HGP創英角ｺﾞｼｯｸUB" panose="020B0900000000000000" pitchFamily="50" charset="-128"/>
                <a:ea typeface="HGP創英角ｺﾞｼｯｸUB" panose="020B0900000000000000" pitchFamily="50" charset="-128"/>
              </a:rPr>
              <a:t>　　</a:t>
            </a:r>
            <a:r>
              <a:rPr lang="en-US" altLang="ja-JP" sz="2000" dirty="0" smtClean="0">
                <a:latin typeface="HGP創英角ｺﾞｼｯｸUB" panose="020B0900000000000000" pitchFamily="50" charset="-128"/>
                <a:ea typeface="HGP創英角ｺﾞｼｯｸUB" panose="020B0900000000000000" pitchFamily="50" charset="-128"/>
              </a:rPr>
              <a:t>【</a:t>
            </a:r>
            <a:r>
              <a:rPr lang="ja-JP" altLang="en-US" sz="2000" dirty="0" smtClean="0">
                <a:latin typeface="HGP創英角ｺﾞｼｯｸUB" panose="020B0900000000000000" pitchFamily="50" charset="-128"/>
                <a:ea typeface="HGP創英角ｺﾞｼｯｸUB" panose="020B0900000000000000" pitchFamily="50" charset="-128"/>
              </a:rPr>
              <a:t>病院プラン等</a:t>
            </a:r>
            <a:r>
              <a:rPr lang="en-US" altLang="ja-JP" sz="2000" baseline="30000" dirty="0" smtClean="0">
                <a:latin typeface="HGP創英角ｺﾞｼｯｸUB" panose="020B0900000000000000" pitchFamily="50" charset="-128"/>
                <a:ea typeface="HGP創英角ｺﾞｼｯｸUB" panose="020B0900000000000000" pitchFamily="50" charset="-128"/>
              </a:rPr>
              <a:t>※</a:t>
            </a:r>
            <a:r>
              <a:rPr lang="ja-JP" altLang="en-US" sz="2000" dirty="0">
                <a:latin typeface="HGP創英角ｺﾞｼｯｸUB" panose="020B0900000000000000" pitchFamily="50" charset="-128"/>
                <a:ea typeface="HGP創英角ｺﾞｼｯｸUB" panose="020B0900000000000000" pitchFamily="50" charset="-128"/>
              </a:rPr>
              <a:t>の</a:t>
            </a:r>
            <a:r>
              <a:rPr lang="ja-JP" altLang="en-US" sz="2000" dirty="0" smtClean="0">
                <a:latin typeface="HGP創英角ｺﾞｼｯｸUB" panose="020B0900000000000000" pitchFamily="50" charset="-128"/>
                <a:ea typeface="HGP創英角ｺﾞｼｯｸUB" panose="020B0900000000000000" pitchFamily="50" charset="-128"/>
              </a:rPr>
              <a:t>記載の下記項目</a:t>
            </a:r>
            <a:r>
              <a:rPr lang="en-US" altLang="ja-JP" sz="2000" dirty="0" smtClean="0">
                <a:latin typeface="HGP創英角ｺﾞｼｯｸUB" panose="020B0900000000000000" pitchFamily="50" charset="-128"/>
                <a:ea typeface="HGP創英角ｺﾞｼｯｸUB" panose="020B0900000000000000" pitchFamily="50" charset="-128"/>
              </a:rPr>
              <a:t>】</a:t>
            </a:r>
            <a:endParaRPr lang="en-US" altLang="ja-JP" sz="2000" dirty="0">
              <a:latin typeface="HGP創英角ｺﾞｼｯｸUB" panose="020B0900000000000000" pitchFamily="50" charset="-128"/>
              <a:ea typeface="HGP創英角ｺﾞｼｯｸUB" panose="020B0900000000000000" pitchFamily="50" charset="-128"/>
            </a:endParaRPr>
          </a:p>
          <a:p>
            <a:r>
              <a:rPr lang="ja-JP" altLang="en-US" sz="2000" dirty="0" smtClean="0">
                <a:latin typeface="HGP創英角ｺﾞｼｯｸUB" panose="020B0900000000000000" pitchFamily="50" charset="-128"/>
                <a:ea typeface="HGP創英角ｺﾞｼｯｸUB" panose="020B0900000000000000" pitchFamily="50" charset="-128"/>
              </a:rPr>
              <a:t>　　　①</a:t>
            </a:r>
            <a:r>
              <a:rPr lang="en-US" altLang="ja-JP" sz="2000" dirty="0" smtClean="0">
                <a:latin typeface="HGP創英角ｺﾞｼｯｸUB" panose="020B0900000000000000" pitchFamily="50" charset="-128"/>
                <a:ea typeface="HGP創英角ｺﾞｼｯｸUB" panose="020B0900000000000000" pitchFamily="50" charset="-128"/>
              </a:rPr>
              <a:t>2025</a:t>
            </a:r>
            <a:r>
              <a:rPr lang="ja-JP" altLang="en-US" sz="2000" dirty="0">
                <a:latin typeface="HGP創英角ｺﾞｼｯｸUB" panose="020B0900000000000000" pitchFamily="50" charset="-128"/>
                <a:ea typeface="HGP創英角ｺﾞｼｯｸUB" panose="020B0900000000000000" pitchFamily="50" charset="-128"/>
              </a:rPr>
              <a:t>年に各病院</a:t>
            </a:r>
            <a:r>
              <a:rPr lang="ja-JP" altLang="en-US" sz="2000" dirty="0" smtClean="0">
                <a:latin typeface="HGP創英角ｺﾞｼｯｸUB" panose="020B0900000000000000" pitchFamily="50" charset="-128"/>
                <a:ea typeface="HGP創英角ｺﾞｼｯｸUB" panose="020B0900000000000000" pitchFamily="50" charset="-128"/>
              </a:rPr>
              <a:t>が検討</a:t>
            </a:r>
            <a:r>
              <a:rPr lang="ja-JP" altLang="en-US" sz="2000" dirty="0">
                <a:latin typeface="HGP創英角ｺﾞｼｯｸUB" panose="020B0900000000000000" pitchFamily="50" charset="-128"/>
                <a:ea typeface="HGP創英角ｺﾞｼｯｸUB" panose="020B0900000000000000" pitchFamily="50" charset="-128"/>
              </a:rPr>
              <a:t>している医療機能</a:t>
            </a:r>
          </a:p>
          <a:p>
            <a:r>
              <a:rPr lang="ja-JP" altLang="en-US" sz="2000" dirty="0" smtClean="0">
                <a:latin typeface="HGP創英角ｺﾞｼｯｸUB" panose="020B0900000000000000" pitchFamily="50" charset="-128"/>
                <a:ea typeface="HGP創英角ｺﾞｼｯｸUB" panose="020B0900000000000000" pitchFamily="50" charset="-128"/>
              </a:rPr>
              <a:t>　　　②</a:t>
            </a:r>
            <a:r>
              <a:rPr lang="en-US" altLang="ja-JP" sz="2000" dirty="0" smtClean="0">
                <a:latin typeface="HGP創英角ｺﾞｼｯｸUB" panose="020B0900000000000000" pitchFamily="50" charset="-128"/>
                <a:ea typeface="HGP創英角ｺﾞｼｯｸUB" panose="020B0900000000000000" pitchFamily="50" charset="-128"/>
              </a:rPr>
              <a:t>2025</a:t>
            </a:r>
            <a:r>
              <a:rPr lang="ja-JP" altLang="en-US" sz="2000" dirty="0">
                <a:latin typeface="HGP創英角ｺﾞｼｯｸUB" panose="020B0900000000000000" pitchFamily="50" charset="-128"/>
                <a:ea typeface="HGP創英角ｺﾞｼｯｸUB" panose="020B0900000000000000" pitchFamily="50" charset="-128"/>
              </a:rPr>
              <a:t>年に各病院が検討している病床機能　</a:t>
            </a:r>
          </a:p>
          <a:p>
            <a:r>
              <a:rPr lang="ja-JP" altLang="en-US" sz="2000" dirty="0" smtClean="0">
                <a:latin typeface="HGP創英角ｺﾞｼｯｸUB" panose="020B0900000000000000" pitchFamily="50" charset="-128"/>
                <a:ea typeface="HGP創英角ｺﾞｼｯｸUB" panose="020B0900000000000000" pitchFamily="50" charset="-128"/>
              </a:rPr>
              <a:t>　　　③非稼働</a:t>
            </a:r>
            <a:r>
              <a:rPr lang="ja-JP" altLang="en-US" sz="2000" dirty="0">
                <a:latin typeface="HGP創英角ｺﾞｼｯｸUB" panose="020B0900000000000000" pitchFamily="50" charset="-128"/>
                <a:ea typeface="HGP創英角ｺﾞｼｯｸUB" panose="020B0900000000000000" pitchFamily="50" charset="-128"/>
              </a:rPr>
              <a:t>病床への対応に</a:t>
            </a:r>
            <a:r>
              <a:rPr lang="ja-JP" altLang="en-US" sz="2000" dirty="0" smtClean="0">
                <a:latin typeface="HGP創英角ｺﾞｼｯｸUB" panose="020B0900000000000000" pitchFamily="50" charset="-128"/>
                <a:ea typeface="HGP創英角ｺﾞｼｯｸUB" panose="020B0900000000000000" pitchFamily="50" charset="-128"/>
              </a:rPr>
              <a:t>ついて</a:t>
            </a:r>
            <a:endParaRPr lang="en-US" altLang="ja-JP" sz="2000" dirty="0" smtClean="0">
              <a:latin typeface="HGP創英角ｺﾞｼｯｸUB" panose="020B0900000000000000" pitchFamily="50" charset="-128"/>
              <a:ea typeface="HGP創英角ｺﾞｼｯｸUB" panose="020B0900000000000000" pitchFamily="50" charset="-128"/>
            </a:endParaRPr>
          </a:p>
        </p:txBody>
      </p:sp>
      <p:sp>
        <p:nvSpPr>
          <p:cNvPr id="28" name="テキスト ボックス 3">
            <a:extLst>
              <a:ext uri="{FF2B5EF4-FFF2-40B4-BE49-F238E27FC236}">
                <a16:creationId xmlns:a16="http://schemas.microsoft.com/office/drawing/2014/main" xmlns="" id="{CB56480A-4EC9-40C3-9235-49169A6E0760}"/>
              </a:ext>
            </a:extLst>
          </p:cNvPr>
          <p:cNvSpPr txBox="1">
            <a:spLocks noChangeArrowheads="1"/>
          </p:cNvSpPr>
          <p:nvPr/>
        </p:nvSpPr>
        <p:spPr bwMode="auto">
          <a:xfrm>
            <a:off x="158156" y="1772816"/>
            <a:ext cx="8479501" cy="182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開催趣旨</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p>
          <a:p>
            <a:pPr marL="449263" indent="-163513">
              <a:lnSpc>
                <a:spcPct val="125000"/>
              </a:lnSpc>
            </a:pPr>
            <a:r>
              <a:rPr lang="ja-JP" altLang="en-US" dirty="0" smtClean="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2025</a:t>
            </a:r>
            <a:r>
              <a:rPr lang="ja-JP" altLang="en-US" dirty="0" smtClean="0">
                <a:latin typeface="Meiryo UI" panose="020B0604030504040204" pitchFamily="50" charset="-128"/>
                <a:ea typeface="Meiryo UI" panose="020B0604030504040204" pitchFamily="50" charset="-128"/>
              </a:rPr>
              <a:t>年</a:t>
            </a:r>
            <a:r>
              <a:rPr lang="ja-JP" altLang="en-US" dirty="0">
                <a:latin typeface="Meiryo UI" panose="020B0604030504040204" pitchFamily="50" charset="-128"/>
                <a:ea typeface="Meiryo UI" panose="020B0604030504040204" pitchFamily="50" charset="-128"/>
              </a:rPr>
              <a:t>に</a:t>
            </a:r>
            <a:r>
              <a:rPr lang="ja-JP" altLang="en-US" dirty="0" smtClean="0">
                <a:latin typeface="Meiryo UI" panose="020B0604030504040204" pitchFamily="50" charset="-128"/>
                <a:ea typeface="Meiryo UI" panose="020B0604030504040204" pitchFamily="50" charset="-128"/>
              </a:rPr>
              <a:t>向け病院の自主的な取組を支援していくため、すべての病床機能報告対象病院を対象とした病院連絡会を開催し、府が有する医療実態に関する資料を提供するとともに、将来のあるべき医療体制の方向性等について協議を行い認識の共有を図る（スライド</a:t>
            </a:r>
            <a:r>
              <a:rPr lang="en-US" altLang="ja-JP" dirty="0">
                <a:latin typeface="Meiryo UI" panose="020B0604030504040204" pitchFamily="50" charset="-128"/>
                <a:ea typeface="Meiryo UI" panose="020B0604030504040204" pitchFamily="50" charset="-128"/>
              </a:rPr>
              <a:t>17</a:t>
            </a:r>
            <a:r>
              <a:rPr lang="ja-JP" altLang="en-US" dirty="0">
                <a:latin typeface="Meiryo UI" panose="020B0604030504040204" pitchFamily="50" charset="-128"/>
                <a:ea typeface="Meiryo UI" panose="020B0604030504040204" pitchFamily="50" charset="-128"/>
              </a:rPr>
              <a:t>以降</a:t>
            </a:r>
            <a:r>
              <a:rPr lang="ja-JP" altLang="en-US" dirty="0" smtClean="0">
                <a:latin typeface="Meiryo UI" panose="020B0604030504040204" pitchFamily="50" charset="-128"/>
                <a:ea typeface="Meiryo UI" panose="020B0604030504040204" pitchFamily="50" charset="-128"/>
              </a:rPr>
              <a:t>参照）。</a:t>
            </a:r>
            <a:endParaRPr lang="en-US" altLang="ja-JP" dirty="0" smtClean="0">
              <a:latin typeface="Meiryo UI" panose="020B0604030504040204" pitchFamily="50" charset="-128"/>
              <a:ea typeface="Meiryo UI" panose="020B0604030504040204" pitchFamily="50" charset="-128"/>
            </a:endParaRPr>
          </a:p>
        </p:txBody>
      </p:sp>
      <p:sp>
        <p:nvSpPr>
          <p:cNvPr id="30" name="テキスト ボックス 3">
            <a:extLst>
              <a:ext uri="{FF2B5EF4-FFF2-40B4-BE49-F238E27FC236}">
                <a16:creationId xmlns:a16="http://schemas.microsoft.com/office/drawing/2014/main" xmlns="" id="{CB56480A-4EC9-40C3-9235-49169A6E0760}"/>
              </a:ext>
            </a:extLst>
          </p:cNvPr>
          <p:cNvSpPr txBox="1">
            <a:spLocks noChangeArrowheads="1"/>
          </p:cNvSpPr>
          <p:nvPr/>
        </p:nvSpPr>
        <p:spPr bwMode="auto">
          <a:xfrm>
            <a:off x="725992" y="6058962"/>
            <a:ext cx="7731335"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en-US" altLang="ja-JP"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公的医療機関等</a:t>
            </a:r>
            <a:r>
              <a:rPr lang="en-US" altLang="ja-JP" sz="1400" dirty="0">
                <a:latin typeface="Meiryo UI" panose="020B0604030504040204" pitchFamily="50" charset="-128"/>
                <a:ea typeface="Meiryo UI" panose="020B0604030504040204" pitchFamily="50" charset="-128"/>
              </a:rPr>
              <a:t>2025</a:t>
            </a:r>
            <a:r>
              <a:rPr lang="ja-JP" altLang="en-US" sz="1400" dirty="0">
                <a:latin typeface="Meiryo UI" panose="020B0604030504040204" pitchFamily="50" charset="-128"/>
                <a:ea typeface="Meiryo UI" panose="020B0604030504040204" pitchFamily="50" charset="-128"/>
              </a:rPr>
              <a:t>プラン、新公立病院改革プランにかかる補足調査</a:t>
            </a:r>
            <a:r>
              <a:rPr lang="ja-JP" altLang="en-US" sz="1400" dirty="0" smtClean="0">
                <a:latin typeface="Meiryo UI" panose="020B0604030504040204" pitchFamily="50" charset="-128"/>
                <a:ea typeface="Meiryo UI" panose="020B0604030504040204" pitchFamily="50" charset="-128"/>
              </a:rPr>
              <a:t>、将来</a:t>
            </a:r>
            <a:r>
              <a:rPr lang="ja-JP" altLang="en-US" sz="1400" dirty="0">
                <a:latin typeface="Meiryo UI" panose="020B0604030504040204" pitchFamily="50" charset="-128"/>
                <a:ea typeface="Meiryo UI" panose="020B0604030504040204" pitchFamily="50" charset="-128"/>
              </a:rPr>
              <a:t>に向けた病院のプランに関する調査</a:t>
            </a:r>
            <a:endParaRPr lang="en-US" altLang="ja-JP" sz="14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512726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6881337" y="6427349"/>
            <a:ext cx="2133600" cy="365125"/>
          </a:xfrm>
        </p:spPr>
        <p:txBody>
          <a:bodyPr/>
          <a:lstStyle/>
          <a:p>
            <a:fld id="{A9848611-8FAA-4BFC-BAAD-33CAF1A3E273}" type="slidenum">
              <a:rPr kumimoji="1" lang="ja-JP" altLang="en-US" sz="1800" smtClean="0">
                <a:solidFill>
                  <a:schemeClr val="tx1"/>
                </a:solidFill>
              </a:rPr>
              <a:t>5</a:t>
            </a:fld>
            <a:endParaRPr kumimoji="1" lang="ja-JP" altLang="en-US" sz="1800" dirty="0">
              <a:solidFill>
                <a:schemeClr val="tx1"/>
              </a:solidFill>
            </a:endParaRPr>
          </a:p>
        </p:txBody>
      </p:sp>
      <p:graphicFrame>
        <p:nvGraphicFramePr>
          <p:cNvPr id="4" name="表 3"/>
          <p:cNvGraphicFramePr>
            <a:graphicFrameLocks noGrp="1"/>
          </p:cNvGraphicFramePr>
          <p:nvPr>
            <p:extLst>
              <p:ext uri="{D42A27DB-BD31-4B8C-83A1-F6EECF244321}">
                <p14:modId xmlns:p14="http://schemas.microsoft.com/office/powerpoint/2010/main" val="689263527"/>
              </p:ext>
            </p:extLst>
          </p:nvPr>
        </p:nvGraphicFramePr>
        <p:xfrm>
          <a:off x="388394" y="1606038"/>
          <a:ext cx="8352929" cy="5187989"/>
        </p:xfrm>
        <a:graphic>
          <a:graphicData uri="http://schemas.openxmlformats.org/drawingml/2006/table">
            <a:tbl>
              <a:tblPr firstRow="1" bandRow="1">
                <a:tableStyleId>{5940675A-B579-460E-94D1-54222C63F5DA}</a:tableStyleId>
              </a:tblPr>
              <a:tblGrid>
                <a:gridCol w="3628732"/>
                <a:gridCol w="1437799"/>
                <a:gridCol w="3286398"/>
              </a:tblGrid>
              <a:tr h="736951">
                <a:tc>
                  <a:txBody>
                    <a:bodyPr/>
                    <a:lstStyle/>
                    <a:p>
                      <a:pPr algn="ctr"/>
                      <a:r>
                        <a:rPr kumimoji="1" lang="ja-JP" altLang="en-US" b="1" dirty="0" smtClean="0"/>
                        <a:t>病床数の必要量</a:t>
                      </a:r>
                      <a:endParaRPr kumimoji="1" lang="en-US" altLang="ja-JP" b="1" dirty="0" smtClean="0"/>
                    </a:p>
                    <a:p>
                      <a:pPr algn="ctr"/>
                      <a:r>
                        <a:rPr lang="en-US" altLang="ja-JP" sz="1200" dirty="0" smtClean="0">
                          <a:latin typeface="+mn-ea"/>
                          <a:ea typeface="+mn-ea"/>
                        </a:rPr>
                        <a:t>2013</a:t>
                      </a:r>
                      <a:r>
                        <a:rPr lang="ja-JP" altLang="ja-JP" sz="1200" dirty="0" smtClean="0">
                          <a:latin typeface="+mn-ea"/>
                          <a:ea typeface="+mn-ea"/>
                        </a:rPr>
                        <a:t>年の個々の患者の受療状況を</a:t>
                      </a:r>
                      <a:r>
                        <a:rPr lang="ja-JP" altLang="en-US" sz="1200" dirty="0" smtClean="0">
                          <a:latin typeface="+mn-ea"/>
                          <a:ea typeface="+mn-ea"/>
                        </a:rPr>
                        <a:t>ベース</a:t>
                      </a:r>
                      <a:r>
                        <a:rPr lang="ja-JP" altLang="ja-JP" sz="1200" dirty="0" smtClean="0">
                          <a:latin typeface="+mn-ea"/>
                          <a:ea typeface="+mn-ea"/>
                        </a:rPr>
                        <a:t>に、</a:t>
                      </a:r>
                      <a:endParaRPr lang="en-US" altLang="ja-JP" sz="1200" dirty="0" smtClean="0">
                        <a:latin typeface="+mn-ea"/>
                        <a:ea typeface="+mn-ea"/>
                      </a:endParaRPr>
                    </a:p>
                    <a:p>
                      <a:pPr algn="ctr"/>
                      <a:r>
                        <a:rPr lang="ja-JP" altLang="ja-JP" sz="1200" dirty="0" smtClean="0">
                          <a:latin typeface="+mn-ea"/>
                          <a:ea typeface="+mn-ea"/>
                        </a:rPr>
                        <a:t>医療資源供給量に沿って機能ごと区分したもの</a:t>
                      </a:r>
                      <a:endParaRPr lang="en-US" altLang="ja-JP" sz="1200" dirty="0" smtClean="0">
                        <a:latin typeface="+mn-ea"/>
                        <a:ea typeface="+mn-ea"/>
                      </a:endParaRPr>
                    </a:p>
                    <a:p>
                      <a:pPr algn="ctr">
                        <a:lnSpc>
                          <a:spcPts val="600"/>
                        </a:lnSpc>
                      </a:pPr>
                      <a:endParaRPr lang="ja-JP" altLang="ja-JP" sz="1200" dirty="0" smtClean="0">
                        <a:latin typeface="+mn-ea"/>
                        <a:ea typeface="+mn-ea"/>
                      </a:endParaRPr>
                    </a:p>
                    <a:p>
                      <a:pPr algn="ctr">
                        <a:lnSpc>
                          <a:spcPts val="120"/>
                        </a:lnSpc>
                      </a:pPr>
                      <a:r>
                        <a:rPr lang="en-US" altLang="ja-JP" sz="1200" dirty="0" smtClean="0">
                          <a:latin typeface="+mn-ea"/>
                          <a:ea typeface="+mn-ea"/>
                        </a:rPr>
                        <a:t> </a:t>
                      </a:r>
                      <a:endParaRPr lang="ja-JP" altLang="ja-JP" sz="1200" dirty="0" smtClean="0">
                        <a:latin typeface="+mn-ea"/>
                        <a:ea typeface="+mn-ea"/>
                      </a:endParaRPr>
                    </a:p>
                    <a:p>
                      <a:pPr algn="ctr"/>
                      <a:r>
                        <a:rPr lang="en-US" altLang="ja-JP" sz="1200" dirty="0" smtClean="0">
                          <a:latin typeface="+mn-ea"/>
                          <a:ea typeface="+mn-ea"/>
                        </a:rPr>
                        <a:t>  </a:t>
                      </a:r>
                      <a:r>
                        <a:rPr lang="ja-JP" altLang="ja-JP" sz="1200" dirty="0" smtClean="0">
                          <a:latin typeface="+mn-ea"/>
                          <a:ea typeface="+mn-ea"/>
                        </a:rPr>
                        <a:t>⇒地域における「推計病床数」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600" b="1" dirty="0" smtClean="0"/>
                        <a:t>病床機能区分</a:t>
                      </a:r>
                      <a:endParaRPr kumimoji="1" lang="ja-JP" altLang="en-US" sz="16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b="1" dirty="0" smtClean="0"/>
                        <a:t>病床機能報告</a:t>
                      </a:r>
                      <a:endParaRPr kumimoji="1" lang="en-US" altLang="ja-JP" b="1" dirty="0" smtClean="0"/>
                    </a:p>
                    <a:p>
                      <a:pPr algn="l"/>
                      <a:r>
                        <a:rPr lang="ja-JP" altLang="ja-JP" sz="1200" dirty="0" smtClean="0">
                          <a:solidFill>
                            <a:schemeClr val="tx1"/>
                          </a:solidFill>
                          <a:latin typeface="+mn-ea"/>
                        </a:rPr>
                        <a:t>どの「医療機能」に該当するかの「定義」を踏まえ、病棟</a:t>
                      </a:r>
                      <a:r>
                        <a:rPr lang="ja-JP" altLang="en-US" sz="1200" dirty="0" smtClean="0">
                          <a:solidFill>
                            <a:schemeClr val="tx1"/>
                          </a:solidFill>
                          <a:latin typeface="+mn-ea"/>
                        </a:rPr>
                        <a:t>ごとに</a:t>
                      </a:r>
                      <a:r>
                        <a:rPr lang="ja-JP" altLang="ja-JP" sz="1200" dirty="0" smtClean="0">
                          <a:solidFill>
                            <a:schemeClr val="tx1"/>
                          </a:solidFill>
                          <a:latin typeface="+mn-ea"/>
                        </a:rPr>
                        <a:t>医療機関が判断したもの</a:t>
                      </a:r>
                    </a:p>
                    <a:p>
                      <a:pPr algn="ctr">
                        <a:lnSpc>
                          <a:spcPts val="600"/>
                        </a:lnSpc>
                      </a:pPr>
                      <a:r>
                        <a:rPr lang="en-US" altLang="ja-JP" sz="1200" dirty="0" smtClean="0">
                          <a:solidFill>
                            <a:schemeClr val="tx1"/>
                          </a:solidFill>
                          <a:latin typeface="+mn-ea"/>
                        </a:rPr>
                        <a:t> </a:t>
                      </a:r>
                      <a:endParaRPr lang="ja-JP" altLang="ja-JP" sz="1200" dirty="0" smtClean="0">
                        <a:solidFill>
                          <a:schemeClr val="tx1"/>
                        </a:solidFill>
                        <a:latin typeface="+mn-ea"/>
                      </a:endParaRPr>
                    </a:p>
                    <a:p>
                      <a:pPr algn="ctr"/>
                      <a:r>
                        <a:rPr lang="en-US" altLang="ja-JP" sz="1200" dirty="0" smtClean="0">
                          <a:solidFill>
                            <a:schemeClr val="tx1"/>
                          </a:solidFill>
                          <a:latin typeface="+mn-ea"/>
                        </a:rPr>
                        <a:t> </a:t>
                      </a:r>
                      <a:r>
                        <a:rPr lang="ja-JP" altLang="ja-JP" sz="1200" dirty="0" smtClean="0">
                          <a:solidFill>
                            <a:schemeClr val="tx1"/>
                          </a:solidFill>
                          <a:latin typeface="+mn-ea"/>
                        </a:rPr>
                        <a:t>⇒地域において「医療機関が表示した機能」</a:t>
                      </a:r>
                      <a:endParaRPr lang="en-US" altLang="ja-JP" sz="1200" dirty="0" smtClean="0">
                        <a:solidFill>
                          <a:schemeClr val="tx1"/>
                        </a:solidFill>
                        <a:latin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59622">
                <a:tc>
                  <a:txBody>
                    <a:bodyPr/>
                    <a:lstStyle/>
                    <a:p>
                      <a:r>
                        <a:rPr kumimoji="1" lang="ja-JP" altLang="en-US" sz="1200" dirty="0" smtClean="0">
                          <a:latin typeface="HGPｺﾞｼｯｸM" panose="020B0600000000000000" pitchFamily="50" charset="-128"/>
                          <a:ea typeface="HGPｺﾞｼｯｸM" panose="020B0600000000000000" pitchFamily="50" charset="-128"/>
                        </a:rPr>
                        <a:t>医療資源量：</a:t>
                      </a:r>
                      <a:r>
                        <a:rPr kumimoji="1" lang="en-US" altLang="ja-JP" sz="1200" dirty="0" smtClean="0">
                          <a:latin typeface="HGPｺﾞｼｯｸM" panose="020B0600000000000000" pitchFamily="50" charset="-128"/>
                          <a:ea typeface="HGPｺﾞｼｯｸM" panose="020B0600000000000000" pitchFamily="50" charset="-128"/>
                        </a:rPr>
                        <a:t>3,000</a:t>
                      </a:r>
                      <a:r>
                        <a:rPr kumimoji="1" lang="ja-JP" altLang="en-US" sz="1200" dirty="0" smtClean="0">
                          <a:latin typeface="HGPｺﾞｼｯｸM" panose="020B0600000000000000" pitchFamily="50" charset="-128"/>
                          <a:ea typeface="HGPｺﾞｼｯｸM" panose="020B0600000000000000" pitchFamily="50" charset="-128"/>
                        </a:rPr>
                        <a:t>点以上</a:t>
                      </a:r>
                      <a:endParaRPr kumimoji="1" lang="ja-JP" altLang="en-US" sz="1200" dirty="0">
                        <a:latin typeface="HGPｺﾞｼｯｸM" panose="020B0600000000000000" pitchFamily="50" charset="-128"/>
                        <a:ea typeface="HGPｺﾞｼｯｸM" panose="020B06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smtClean="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kumimoji="1" lang="ja-JP" altLang="en-US" sz="1200" dirty="0" smtClean="0">
                          <a:latin typeface="HGPｺﾞｼｯｸM" panose="020B0600000000000000" pitchFamily="50" charset="-128"/>
                          <a:ea typeface="HGPｺﾞｼｯｸM" panose="020B0600000000000000" pitchFamily="50" charset="-128"/>
                        </a:rPr>
                        <a:t>急性期の患者に対し、状態の早期安定化に向けて、診療密度が特に高い医療を提供する機能</a:t>
                      </a:r>
                      <a:endParaRPr kumimoji="1" lang="ja-JP" altLang="en-US" sz="1200" dirty="0">
                        <a:latin typeface="HGPｺﾞｼｯｸM" panose="020B0600000000000000" pitchFamily="50" charset="-128"/>
                        <a:ea typeface="HGPｺﾞｼｯｸM" panose="020B06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r>
              <a:tr h="616107">
                <a:tc>
                  <a:txBody>
                    <a:bodyPr/>
                    <a:lstStyle/>
                    <a:p>
                      <a:r>
                        <a:rPr kumimoji="1" lang="ja-JP" altLang="en-US" sz="1200" dirty="0" smtClean="0">
                          <a:latin typeface="HGPｺﾞｼｯｸM" panose="020B0600000000000000" pitchFamily="50" charset="-128"/>
                          <a:ea typeface="HGPｺﾞｼｯｸM" panose="020B0600000000000000" pitchFamily="50" charset="-128"/>
                        </a:rPr>
                        <a:t>医療資源量：</a:t>
                      </a:r>
                      <a:r>
                        <a:rPr kumimoji="1" lang="en-US" altLang="ja-JP" sz="1200" dirty="0" smtClean="0">
                          <a:latin typeface="HGPｺﾞｼｯｸM" panose="020B0600000000000000" pitchFamily="50" charset="-128"/>
                          <a:ea typeface="HGPｺﾞｼｯｸM" panose="020B0600000000000000" pitchFamily="50" charset="-128"/>
                        </a:rPr>
                        <a:t>600</a:t>
                      </a:r>
                      <a:r>
                        <a:rPr kumimoji="1" lang="ja-JP" altLang="en-US" sz="1200" dirty="0" smtClean="0">
                          <a:latin typeface="HGPｺﾞｼｯｸM" panose="020B0600000000000000" pitchFamily="50" charset="-128"/>
                          <a:ea typeface="HGPｺﾞｼｯｸM" panose="020B0600000000000000" pitchFamily="50" charset="-128"/>
                        </a:rPr>
                        <a:t>～</a:t>
                      </a:r>
                      <a:r>
                        <a:rPr kumimoji="1" lang="en-US" altLang="ja-JP" sz="1200" dirty="0" smtClean="0">
                          <a:latin typeface="HGPｺﾞｼｯｸM" panose="020B0600000000000000" pitchFamily="50" charset="-128"/>
                          <a:ea typeface="HGPｺﾞｼｯｸM" panose="020B0600000000000000" pitchFamily="50" charset="-128"/>
                        </a:rPr>
                        <a:t>3,000</a:t>
                      </a:r>
                      <a:r>
                        <a:rPr kumimoji="1" lang="ja-JP" altLang="en-US" sz="1200" dirty="0" smtClean="0">
                          <a:latin typeface="HGPｺﾞｼｯｸM" panose="020B0600000000000000" pitchFamily="50" charset="-128"/>
                          <a:ea typeface="HGPｺﾞｼｯｸM" panose="020B0600000000000000" pitchFamily="50" charset="-128"/>
                        </a:rPr>
                        <a:t>点未満</a:t>
                      </a:r>
                      <a:endParaRPr kumimoji="1" lang="ja-JP" altLang="en-US" sz="1200" dirty="0">
                        <a:latin typeface="HGPｺﾞｼｯｸM" panose="020B0600000000000000" pitchFamily="50" charset="-128"/>
                        <a:ea typeface="HGPｺﾞｼｯｸM" panose="020B06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kumimoji="1" lang="ja-JP" altLang="en-US" sz="1200" u="none" dirty="0" smtClean="0">
                          <a:latin typeface="HGPｺﾞｼｯｸM" panose="020B0600000000000000" pitchFamily="50" charset="-128"/>
                          <a:ea typeface="HGPｺﾞｼｯｸM" panose="020B0600000000000000" pitchFamily="50" charset="-128"/>
                        </a:rPr>
                        <a:t>急性期の患者に対し、状態の早期安定化に向けて、医療を提供する機能</a:t>
                      </a:r>
                      <a:endParaRPr kumimoji="1" lang="ja-JP" altLang="en-US" sz="1200" u="none" dirty="0">
                        <a:latin typeface="HGPｺﾞｼｯｸM" panose="020B0600000000000000" pitchFamily="50" charset="-128"/>
                        <a:ea typeface="HGPｺﾞｼｯｸM" panose="020B06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6800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HGPｺﾞｼｯｸM" panose="020B0600000000000000" pitchFamily="50" charset="-128"/>
                          <a:ea typeface="HGPｺﾞｼｯｸM" panose="020B0600000000000000" pitchFamily="50" charset="-128"/>
                        </a:rPr>
                        <a:t>・</a:t>
                      </a:r>
                      <a:r>
                        <a:rPr kumimoji="1" lang="ja-JP" altLang="en-US" sz="1200" u="none" dirty="0" smtClean="0">
                          <a:latin typeface="HGPｺﾞｼｯｸM" panose="020B0600000000000000" pitchFamily="50" charset="-128"/>
                          <a:ea typeface="HGPｺﾞｼｯｸM" panose="020B0600000000000000" pitchFamily="50" charset="-128"/>
                        </a:rPr>
                        <a:t>医療資源量：</a:t>
                      </a:r>
                      <a:r>
                        <a:rPr kumimoji="1" lang="en-US" altLang="ja-JP" sz="1200" u="none" dirty="0" smtClean="0">
                          <a:latin typeface="HGPｺﾞｼｯｸM" panose="020B0600000000000000" pitchFamily="50" charset="-128"/>
                          <a:ea typeface="HGPｺﾞｼｯｸM" panose="020B0600000000000000" pitchFamily="50" charset="-128"/>
                        </a:rPr>
                        <a:t>175</a:t>
                      </a:r>
                      <a:r>
                        <a:rPr kumimoji="1" lang="ja-JP" altLang="en-US" sz="1200" u="none" dirty="0" smtClean="0">
                          <a:latin typeface="HGPｺﾞｼｯｸM" panose="020B0600000000000000" pitchFamily="50" charset="-128"/>
                          <a:ea typeface="HGPｺﾞｼｯｸM" panose="020B0600000000000000" pitchFamily="50" charset="-128"/>
                        </a:rPr>
                        <a:t>～</a:t>
                      </a:r>
                      <a:r>
                        <a:rPr kumimoji="1" lang="en-US" altLang="ja-JP" sz="1200" u="none" dirty="0" smtClean="0">
                          <a:latin typeface="HGPｺﾞｼｯｸM" panose="020B0600000000000000" pitchFamily="50" charset="-128"/>
                          <a:ea typeface="HGPｺﾞｼｯｸM" panose="020B0600000000000000" pitchFamily="50" charset="-128"/>
                        </a:rPr>
                        <a:t>600</a:t>
                      </a:r>
                      <a:r>
                        <a:rPr kumimoji="1" lang="ja-JP" altLang="en-US" sz="1200" u="none" dirty="0" smtClean="0">
                          <a:latin typeface="HGPｺﾞｼｯｸM" panose="020B0600000000000000" pitchFamily="50" charset="-128"/>
                          <a:ea typeface="HGPｺﾞｼｯｸM" panose="020B0600000000000000" pitchFamily="50" charset="-128"/>
                        </a:rPr>
                        <a:t>点未満</a:t>
                      </a:r>
                      <a:endParaRPr kumimoji="1" lang="en-US" altLang="ja-JP" sz="1200" u="none" dirty="0" smtClean="0">
                        <a:latin typeface="HGPｺﾞｼｯｸM" panose="020B0600000000000000" pitchFamily="50" charset="-128"/>
                        <a:ea typeface="HGPｺﾞｼｯｸM" panose="020B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latin typeface="HGPｺﾞｼｯｸM" panose="020B0600000000000000" pitchFamily="50" charset="-128"/>
                        <a:ea typeface="HGPｺﾞｼｯｸM" panose="020B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HGPｺﾞｼｯｸM" panose="020B0600000000000000" pitchFamily="50" charset="-128"/>
                          <a:ea typeface="HGPｺﾞｼｯｸM" panose="020B0600000000000000" pitchFamily="50" charset="-128"/>
                        </a:rPr>
                        <a:t>・回復期リハビリテーション病棟入院料を算定した　　　　患者数</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kumimoji="1" lang="ja-JP" altLang="en-US" sz="1200" dirty="0" smtClean="0">
                          <a:latin typeface="HGPｺﾞｼｯｸM" panose="020B0600000000000000" pitchFamily="50" charset="-128"/>
                          <a:ea typeface="HGPｺﾞｼｯｸM" panose="020B0600000000000000" pitchFamily="50" charset="-128"/>
                        </a:rPr>
                        <a:t>・急性期を経過した患者への在宅復帰に向けた医療やリハビリテーションを提供する機能</a:t>
                      </a:r>
                      <a:endParaRPr kumimoji="1" lang="en-US" altLang="ja-JP" sz="1200" dirty="0" smtClean="0">
                        <a:latin typeface="HGPｺﾞｼｯｸM" panose="020B0600000000000000" pitchFamily="50" charset="-128"/>
                        <a:ea typeface="HGPｺﾞｼｯｸM" panose="020B06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1285677">
                <a:tc>
                  <a:txBody>
                    <a:bodyPr/>
                    <a:lstStyle/>
                    <a:p>
                      <a:r>
                        <a:rPr kumimoji="1" lang="ja-JP" altLang="en-US" sz="1200" dirty="0" smtClean="0">
                          <a:latin typeface="HGPｺﾞｼｯｸM" panose="020B0600000000000000" pitchFamily="50" charset="-128"/>
                          <a:ea typeface="HGPｺﾞｼｯｸM" panose="020B0600000000000000" pitchFamily="50" charset="-128"/>
                        </a:rPr>
                        <a:t>（一般病床）</a:t>
                      </a:r>
                      <a:endParaRPr kumimoji="1" lang="en-US" altLang="ja-JP" sz="1200" dirty="0" smtClean="0">
                        <a:latin typeface="HGPｺﾞｼｯｸM" panose="020B0600000000000000" pitchFamily="50" charset="-128"/>
                        <a:ea typeface="HGPｺﾞｼｯｸM" panose="020B0600000000000000" pitchFamily="50" charset="-128"/>
                      </a:endParaRPr>
                    </a:p>
                    <a:p>
                      <a:r>
                        <a:rPr kumimoji="1" lang="ja-JP" altLang="en-US" sz="1200" dirty="0" smtClean="0">
                          <a:latin typeface="HGPｺﾞｼｯｸM" panose="020B0600000000000000" pitchFamily="50" charset="-128"/>
                          <a:ea typeface="HGPｺﾞｼｯｸM" panose="020B0600000000000000" pitchFamily="50" charset="-128"/>
                        </a:rPr>
                        <a:t>障害者施設等入院基本料、特殊疾患病棟入院基本料及び特殊疾患入院医療管理料を算定している患者</a:t>
                      </a:r>
                      <a:endParaRPr kumimoji="1" lang="en-US" altLang="ja-JP" sz="1200" dirty="0" smtClean="0">
                        <a:latin typeface="HGPｺﾞｼｯｸM" panose="020B0600000000000000" pitchFamily="50" charset="-128"/>
                        <a:ea typeface="HGPｺﾞｼｯｸM" panose="020B0600000000000000" pitchFamily="50" charset="-128"/>
                      </a:endParaRPr>
                    </a:p>
                    <a:p>
                      <a:r>
                        <a:rPr kumimoji="1" lang="ja-JP" altLang="en-US" sz="1200" dirty="0" smtClean="0">
                          <a:latin typeface="HGPｺﾞｼｯｸM" panose="020B0600000000000000" pitchFamily="50" charset="-128"/>
                          <a:ea typeface="HGPｺﾞｼｯｸM" panose="020B0600000000000000" pitchFamily="50" charset="-128"/>
                        </a:rPr>
                        <a:t>（療養病床）</a:t>
                      </a:r>
                      <a:endParaRPr kumimoji="1" lang="en-US" altLang="ja-JP" sz="1200" dirty="0" smtClean="0">
                        <a:latin typeface="HGPｺﾞｼｯｸM" panose="020B0600000000000000" pitchFamily="50" charset="-128"/>
                        <a:ea typeface="HGPｺﾞｼｯｸM" panose="020B0600000000000000" pitchFamily="50" charset="-128"/>
                      </a:endParaRPr>
                    </a:p>
                    <a:p>
                      <a:r>
                        <a:rPr kumimoji="1" lang="ja-JP" altLang="en-US" sz="1200" dirty="0" smtClean="0">
                          <a:latin typeface="HGPｺﾞｼｯｸM" panose="020B0600000000000000" pitchFamily="50" charset="-128"/>
                          <a:ea typeface="HGPｺﾞｼｯｸM" panose="020B0600000000000000" pitchFamily="50" charset="-128"/>
                        </a:rPr>
                        <a:t>療養病床（回復期リハビリテーション病棟入院料を算定した患者数を除く）</a:t>
                      </a:r>
                      <a:r>
                        <a:rPr kumimoji="1" lang="en-US" altLang="ja-JP" sz="1200" dirty="0" smtClean="0">
                          <a:latin typeface="HGPｺﾞｼｯｸM" panose="020B0600000000000000" pitchFamily="50" charset="-128"/>
                          <a:ea typeface="HGPｺﾞｼｯｸM" panose="020B0600000000000000" pitchFamily="50" charset="-128"/>
                        </a:rPr>
                        <a:t>-</a:t>
                      </a:r>
                      <a:r>
                        <a:rPr kumimoji="1" lang="ja-JP" altLang="en-US" sz="1200" dirty="0" smtClean="0">
                          <a:latin typeface="HGPｺﾞｼｯｸM" panose="020B0600000000000000" pitchFamily="50" charset="-128"/>
                          <a:ea typeface="HGPｺﾞｼｯｸM" panose="020B0600000000000000" pitchFamily="50" charset="-128"/>
                        </a:rPr>
                        <a:t>医療区分</a:t>
                      </a:r>
                      <a:r>
                        <a:rPr kumimoji="1" lang="en-US" altLang="ja-JP" sz="1200" dirty="0" smtClean="0">
                          <a:latin typeface="HGPｺﾞｼｯｸM" panose="020B0600000000000000" pitchFamily="50" charset="-128"/>
                          <a:ea typeface="HGPｺﾞｼｯｸM" panose="020B0600000000000000" pitchFamily="50" charset="-128"/>
                        </a:rPr>
                        <a:t>Ⅰ</a:t>
                      </a:r>
                      <a:r>
                        <a:rPr kumimoji="1" lang="ja-JP" altLang="en-US" sz="1200" dirty="0" smtClean="0">
                          <a:latin typeface="HGPｺﾞｼｯｸM" panose="020B0600000000000000" pitchFamily="50" charset="-128"/>
                          <a:ea typeface="HGPｺﾞｼｯｸM" panose="020B0600000000000000" pitchFamily="50" charset="-128"/>
                        </a:rPr>
                        <a:t>の患者数の</a:t>
                      </a:r>
                      <a:r>
                        <a:rPr kumimoji="1" lang="en-US" altLang="ja-JP" sz="1200" dirty="0" smtClean="0">
                          <a:latin typeface="HGPｺﾞｼｯｸM" panose="020B0600000000000000" pitchFamily="50" charset="-128"/>
                          <a:ea typeface="HGPｺﾞｼｯｸM" panose="020B0600000000000000" pitchFamily="50" charset="-128"/>
                        </a:rPr>
                        <a:t>70</a:t>
                      </a:r>
                      <a:r>
                        <a:rPr kumimoji="1" lang="ja-JP" altLang="en-US" sz="1200" dirty="0" smtClean="0">
                          <a:latin typeface="HGPｺﾞｼｯｸM" panose="020B0600000000000000" pitchFamily="50" charset="-128"/>
                          <a:ea typeface="HGPｺﾞｼｯｸM" panose="020B0600000000000000" pitchFamily="50" charset="-128"/>
                        </a:rPr>
                        <a:t>％</a:t>
                      </a:r>
                      <a:r>
                        <a:rPr kumimoji="1" lang="en-US" altLang="ja-JP" sz="1200" dirty="0" smtClean="0">
                          <a:latin typeface="HGPｺﾞｼｯｸM" panose="020B0600000000000000" pitchFamily="50" charset="-128"/>
                          <a:ea typeface="HGPｺﾞｼｯｸM" panose="020B0600000000000000" pitchFamily="50" charset="-128"/>
                        </a:rPr>
                        <a:t>-</a:t>
                      </a:r>
                      <a:r>
                        <a:rPr kumimoji="1" lang="ja-JP" altLang="en-US" sz="1200" dirty="0" smtClean="0">
                          <a:latin typeface="HGPｺﾞｼｯｸM" panose="020B0600000000000000" pitchFamily="50" charset="-128"/>
                          <a:ea typeface="HGPｺﾞｼｯｸM" panose="020B0600000000000000" pitchFamily="50" charset="-128"/>
                        </a:rPr>
                        <a:t>地域差解消分</a:t>
                      </a:r>
                      <a:endParaRPr kumimoji="1" lang="ja-JP" altLang="en-US" sz="1200" dirty="0">
                        <a:latin typeface="HGPｺﾞｼｯｸM" panose="020B0600000000000000" pitchFamily="50" charset="-128"/>
                        <a:ea typeface="HGPｺﾞｼｯｸM" panose="020B0600000000000000"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dirty="0" smtClean="0">
                          <a:latin typeface="HGPｺﾞｼｯｸM" panose="020B0600000000000000" pitchFamily="50" charset="-128"/>
                          <a:ea typeface="HGPｺﾞｼｯｸM" panose="020B0600000000000000" pitchFamily="50" charset="-128"/>
                        </a:rPr>
                        <a:t>・長期にわたり療養が必要な患者を入院させる機能</a:t>
                      </a:r>
                      <a:endParaRPr kumimoji="1" lang="en-US" altLang="ja-JP" sz="1200" dirty="0" smtClean="0">
                        <a:latin typeface="HGPｺﾞｼｯｸM" panose="020B0600000000000000" pitchFamily="50" charset="-128"/>
                        <a:ea typeface="HGPｺﾞｼｯｸM" panose="020B0600000000000000" pitchFamily="50" charset="-128"/>
                      </a:endParaRPr>
                    </a:p>
                    <a:p>
                      <a:endParaRPr kumimoji="1" lang="en-US" altLang="ja-JP" sz="1200" dirty="0" smtClean="0">
                        <a:latin typeface="HGPｺﾞｼｯｸM" panose="020B0600000000000000" pitchFamily="50" charset="-128"/>
                        <a:ea typeface="HGPｺﾞｼｯｸM" panose="020B0600000000000000" pitchFamily="50" charset="-128"/>
                      </a:endParaRPr>
                    </a:p>
                    <a:p>
                      <a:r>
                        <a:rPr kumimoji="1" lang="ja-JP" altLang="en-US" sz="1200" dirty="0" smtClean="0">
                          <a:latin typeface="HGPｺﾞｼｯｸM" panose="020B0600000000000000" pitchFamily="50" charset="-128"/>
                          <a:ea typeface="HGPｺﾞｼｯｸM" panose="020B0600000000000000" pitchFamily="50" charset="-128"/>
                        </a:rPr>
                        <a:t>・長期にわたり療養が必要な重度の障害者（重度の意識障害者含む）、筋ジストロフィー患者又は難病患者等を入院させる機能</a:t>
                      </a:r>
                      <a:endParaRPr kumimoji="1" lang="ja-JP" altLang="en-US" sz="1200" dirty="0">
                        <a:latin typeface="HGPｺﾞｼｯｸM" panose="020B0600000000000000" pitchFamily="50" charset="-128"/>
                        <a:ea typeface="HGPｺﾞｼｯｸM" panose="020B06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11264">
                <a:tc>
                  <a:txBody>
                    <a:bodyPr/>
                    <a:lstStyle/>
                    <a:p>
                      <a:r>
                        <a:rPr kumimoji="1" lang="en-US" altLang="ja-JP" sz="900" dirty="0" smtClean="0">
                          <a:latin typeface="HGPｺﾞｼｯｸM" panose="020B0600000000000000" pitchFamily="50" charset="-128"/>
                          <a:ea typeface="HGPｺﾞｼｯｸM" panose="020B0600000000000000" pitchFamily="50" charset="-128"/>
                        </a:rPr>
                        <a:t>【</a:t>
                      </a:r>
                      <a:r>
                        <a:rPr kumimoji="1" lang="ja-JP" altLang="en-US" sz="900" dirty="0" smtClean="0">
                          <a:latin typeface="HGPｺﾞｼｯｸM" panose="020B0600000000000000" pitchFamily="50" charset="-128"/>
                          <a:ea typeface="HGPｺﾞｼｯｸM" panose="020B0600000000000000" pitchFamily="50" charset="-128"/>
                        </a:rPr>
                        <a:t>訪問診療</a:t>
                      </a:r>
                      <a:r>
                        <a:rPr kumimoji="1" lang="en-US" altLang="ja-JP" sz="900" dirty="0" smtClean="0">
                          <a:latin typeface="HGPｺﾞｼｯｸM" panose="020B0600000000000000" pitchFamily="50" charset="-128"/>
                          <a:ea typeface="HGPｺﾞｼｯｸM" panose="020B0600000000000000" pitchFamily="50" charset="-128"/>
                        </a:rPr>
                        <a:t>】</a:t>
                      </a:r>
                      <a:r>
                        <a:rPr kumimoji="1" lang="ja-JP" altLang="en-US" sz="900" dirty="0" smtClean="0">
                          <a:latin typeface="HGPｺﾞｼｯｸM" panose="020B0600000000000000" pitchFamily="50" charset="-128"/>
                          <a:ea typeface="HGPｺﾞｼｯｸM" panose="020B0600000000000000" pitchFamily="50" charset="-128"/>
                        </a:rPr>
                        <a:t>在宅訪問診療患者</a:t>
                      </a:r>
                    </a:p>
                    <a:p>
                      <a:r>
                        <a:rPr kumimoji="1" lang="en-US" altLang="ja-JP" sz="900" dirty="0" smtClean="0">
                          <a:latin typeface="HGPｺﾞｼｯｸM" panose="020B0600000000000000" pitchFamily="50" charset="-128"/>
                          <a:ea typeface="HGPｺﾞｼｯｸM" panose="020B0600000000000000" pitchFamily="50" charset="-128"/>
                        </a:rPr>
                        <a:t>【</a:t>
                      </a:r>
                      <a:r>
                        <a:rPr kumimoji="1" lang="ja-JP" altLang="en-US" sz="900" dirty="0" smtClean="0">
                          <a:latin typeface="HGPｺﾞｼｯｸM" panose="020B0600000000000000" pitchFamily="50" charset="-128"/>
                          <a:ea typeface="HGPｺﾞｼｯｸM" panose="020B0600000000000000" pitchFamily="50" charset="-128"/>
                        </a:rPr>
                        <a:t>介護老人保健施設</a:t>
                      </a:r>
                      <a:r>
                        <a:rPr kumimoji="1" lang="en-US" altLang="ja-JP" sz="900" dirty="0" smtClean="0">
                          <a:latin typeface="HGPｺﾞｼｯｸM" panose="020B0600000000000000" pitchFamily="50" charset="-128"/>
                          <a:ea typeface="HGPｺﾞｼｯｸM" panose="020B0600000000000000" pitchFamily="50" charset="-128"/>
                        </a:rPr>
                        <a:t>】</a:t>
                      </a:r>
                      <a:r>
                        <a:rPr kumimoji="1" lang="ja-JP" altLang="en-US" sz="900" dirty="0" smtClean="0">
                          <a:latin typeface="HGPｺﾞｼｯｸM" panose="020B0600000000000000" pitchFamily="50" charset="-128"/>
                          <a:ea typeface="HGPｺﾞｼｯｸM" panose="020B0600000000000000" pitchFamily="50" charset="-128"/>
                        </a:rPr>
                        <a:t>介護老人施設入所者</a:t>
                      </a:r>
                    </a:p>
                    <a:p>
                      <a:r>
                        <a:rPr kumimoji="1" lang="en-US" altLang="ja-JP" sz="900" dirty="0" smtClean="0">
                          <a:latin typeface="HGPｺﾞｼｯｸM" panose="020B0600000000000000" pitchFamily="50" charset="-128"/>
                          <a:ea typeface="HGPｺﾞｼｯｸM" panose="020B0600000000000000" pitchFamily="50" charset="-128"/>
                        </a:rPr>
                        <a:t>【</a:t>
                      </a:r>
                      <a:r>
                        <a:rPr kumimoji="1" lang="ja-JP" altLang="en-US" sz="900" dirty="0" smtClean="0">
                          <a:latin typeface="HGPｺﾞｼｯｸM" panose="020B0600000000000000" pitchFamily="50" charset="-128"/>
                          <a:ea typeface="HGPｺﾞｼｯｸM" panose="020B0600000000000000" pitchFamily="50" charset="-128"/>
                        </a:rPr>
                        <a:t>病床からの移行分</a:t>
                      </a:r>
                      <a:r>
                        <a:rPr kumimoji="1" lang="en-US" altLang="ja-JP" sz="900" dirty="0" smtClean="0">
                          <a:latin typeface="HGPｺﾞｼｯｸM" panose="020B0600000000000000" pitchFamily="50" charset="-128"/>
                          <a:ea typeface="HGPｺﾞｼｯｸM" panose="020B0600000000000000" pitchFamily="50" charset="-128"/>
                        </a:rPr>
                        <a:t>】</a:t>
                      </a:r>
                    </a:p>
                    <a:p>
                      <a:r>
                        <a:rPr kumimoji="1" lang="ja-JP" altLang="en-US" sz="900" dirty="0" smtClean="0">
                          <a:latin typeface="HGPｺﾞｼｯｸM" panose="020B0600000000000000" pitchFamily="50" charset="-128"/>
                          <a:ea typeface="HGPｺﾞｼｯｸM" panose="020B0600000000000000" pitchFamily="50" charset="-128"/>
                        </a:rPr>
                        <a:t>〇一般病床の医療資源投入量：</a:t>
                      </a:r>
                      <a:r>
                        <a:rPr kumimoji="1" lang="en-US" altLang="ja-JP" sz="900" dirty="0" smtClean="0">
                          <a:latin typeface="HGPｺﾞｼｯｸM" panose="020B0600000000000000" pitchFamily="50" charset="-128"/>
                          <a:ea typeface="HGPｺﾞｼｯｸM" panose="020B0600000000000000" pitchFamily="50" charset="-128"/>
                        </a:rPr>
                        <a:t>175</a:t>
                      </a:r>
                      <a:r>
                        <a:rPr kumimoji="1" lang="ja-JP" altLang="en-US" sz="900" dirty="0" smtClean="0">
                          <a:latin typeface="HGPｺﾞｼｯｸM" panose="020B0600000000000000" pitchFamily="50" charset="-128"/>
                          <a:ea typeface="HGPｺﾞｼｯｸM" panose="020B0600000000000000" pitchFamily="50" charset="-128"/>
                        </a:rPr>
                        <a:t>点未満</a:t>
                      </a:r>
                    </a:p>
                    <a:p>
                      <a:r>
                        <a:rPr kumimoji="1" lang="ja-JP" altLang="en-US" sz="900" dirty="0" smtClean="0">
                          <a:latin typeface="HGPｺﾞｼｯｸM" panose="020B0600000000000000" pitchFamily="50" charset="-128"/>
                          <a:ea typeface="HGPｺﾞｼｯｸM" panose="020B0600000000000000" pitchFamily="50" charset="-128"/>
                        </a:rPr>
                        <a:t>○療養病床の医療区分１の</a:t>
                      </a:r>
                      <a:r>
                        <a:rPr kumimoji="1" lang="en-US" altLang="ja-JP" sz="900" dirty="0" smtClean="0">
                          <a:latin typeface="HGPｺﾞｼｯｸM" panose="020B0600000000000000" pitchFamily="50" charset="-128"/>
                          <a:ea typeface="HGPｺﾞｼｯｸM" panose="020B0600000000000000" pitchFamily="50" charset="-128"/>
                        </a:rPr>
                        <a:t>70</a:t>
                      </a:r>
                      <a:r>
                        <a:rPr kumimoji="1" lang="ja-JP" altLang="en-US" sz="900" dirty="0" smtClean="0">
                          <a:latin typeface="HGPｺﾞｼｯｸM" panose="020B0600000000000000" pitchFamily="50" charset="-128"/>
                          <a:ea typeface="HGPｺﾞｼｯｸM" panose="020B0600000000000000" pitchFamily="50" charset="-128"/>
                        </a:rPr>
                        <a:t>％の患者</a:t>
                      </a:r>
                    </a:p>
                    <a:p>
                      <a:r>
                        <a:rPr kumimoji="1" lang="ja-JP" altLang="en-US" sz="900" dirty="0" smtClean="0">
                          <a:latin typeface="HGPｺﾞｼｯｸM" panose="020B0600000000000000" pitchFamily="50" charset="-128"/>
                          <a:ea typeface="HGPｺﾞｼｯｸM" panose="020B0600000000000000" pitchFamily="50" charset="-128"/>
                        </a:rPr>
                        <a:t>○療養病床入院受療率の地域差解消分（加算）</a:t>
                      </a:r>
                      <a:endParaRPr kumimoji="1" lang="ja-JP" altLang="en-US" sz="900" dirty="0">
                        <a:latin typeface="HGPｺﾞｼｯｸM" panose="020B0600000000000000" pitchFamily="50" charset="-128"/>
                        <a:ea typeface="HGPｺﾞｼｯｸM" panose="020B0600000000000000"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bl>
          </a:graphicData>
        </a:graphic>
      </p:graphicFrame>
      <p:sp>
        <p:nvSpPr>
          <p:cNvPr id="5" name="角丸四角形 4"/>
          <p:cNvSpPr/>
          <p:nvPr/>
        </p:nvSpPr>
        <p:spPr>
          <a:xfrm>
            <a:off x="4078707" y="2636911"/>
            <a:ext cx="1300866" cy="3872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HG丸ｺﾞｼｯｸM-PRO" panose="020F0600000000000000" pitchFamily="50" charset="-128"/>
                <a:ea typeface="HG丸ｺﾞｼｯｸM-PRO" panose="020F0600000000000000" pitchFamily="50" charset="-128"/>
              </a:rPr>
              <a:t>高度急性期</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6" name="角丸四角形 5"/>
          <p:cNvSpPr/>
          <p:nvPr/>
        </p:nvSpPr>
        <p:spPr>
          <a:xfrm>
            <a:off x="4078707" y="3134395"/>
            <a:ext cx="1300866" cy="5288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HG丸ｺﾞｼｯｸM-PRO" panose="020F0600000000000000" pitchFamily="50" charset="-128"/>
                <a:ea typeface="HG丸ｺﾞｼｯｸM-PRO" panose="020F0600000000000000" pitchFamily="50" charset="-128"/>
              </a:rPr>
              <a:t>急性期</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7" name="角丸四角形 6"/>
          <p:cNvSpPr/>
          <p:nvPr/>
        </p:nvSpPr>
        <p:spPr>
          <a:xfrm>
            <a:off x="4078707" y="3716435"/>
            <a:ext cx="1300866" cy="730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latin typeface="HG丸ｺﾞｼｯｸM-PRO" panose="020F0600000000000000" pitchFamily="50" charset="-128"/>
                <a:ea typeface="HG丸ｺﾞｼｯｸM-PRO" panose="020F0600000000000000" pitchFamily="50" charset="-128"/>
              </a:rPr>
              <a:t>回復</a:t>
            </a:r>
            <a:r>
              <a:rPr lang="ja-JP" altLang="en-US" sz="1400" dirty="0">
                <a:latin typeface="HG丸ｺﾞｼｯｸM-PRO" panose="020F0600000000000000" pitchFamily="50" charset="-128"/>
                <a:ea typeface="HG丸ｺﾞｼｯｸM-PRO" panose="020F0600000000000000" pitchFamily="50" charset="-128"/>
              </a:rPr>
              <a:t>期</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8" name="角丸四角形 7"/>
          <p:cNvSpPr/>
          <p:nvPr/>
        </p:nvSpPr>
        <p:spPr>
          <a:xfrm>
            <a:off x="4090265" y="4550702"/>
            <a:ext cx="1277749" cy="12475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HG丸ｺﾞｼｯｸM-PRO" panose="020F0600000000000000" pitchFamily="50" charset="-128"/>
                <a:ea typeface="HG丸ｺﾞｼｯｸM-PRO" panose="020F0600000000000000" pitchFamily="50" charset="-128"/>
              </a:rPr>
              <a:t>慢性期</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9" name="角丸四角形 8"/>
          <p:cNvSpPr/>
          <p:nvPr/>
        </p:nvSpPr>
        <p:spPr>
          <a:xfrm>
            <a:off x="4055590" y="5949279"/>
            <a:ext cx="1282073" cy="76910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在宅医療</a:t>
            </a:r>
            <a:r>
              <a:rPr lang="ja-JP" altLang="en-US" sz="1400" dirty="0">
                <a:solidFill>
                  <a:schemeClr val="tx1"/>
                </a:solidFill>
                <a:latin typeface="HG丸ｺﾞｼｯｸM-PRO" panose="020F0600000000000000" pitchFamily="50" charset="-128"/>
                <a:ea typeface="HG丸ｺﾞｼｯｸM-PRO" panose="020F0600000000000000" pitchFamily="50" charset="-128"/>
              </a:rPr>
              <a:t>等</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2700387" y="2844903"/>
            <a:ext cx="1232399" cy="3319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t>C1</a:t>
            </a:r>
            <a:r>
              <a:rPr kumimoji="1" lang="ja-JP" altLang="en-US" sz="1400" dirty="0" smtClean="0"/>
              <a:t>：</a:t>
            </a:r>
            <a:r>
              <a:rPr kumimoji="1" lang="en-US" altLang="ja-JP" sz="1400" dirty="0" smtClean="0"/>
              <a:t>3,000</a:t>
            </a:r>
            <a:r>
              <a:rPr kumimoji="1" lang="ja-JP" altLang="en-US" sz="1400" dirty="0" smtClean="0"/>
              <a:t>点</a:t>
            </a:r>
            <a:endParaRPr kumimoji="1" lang="ja-JP" altLang="en-US" sz="1400" dirty="0"/>
          </a:p>
        </p:txBody>
      </p:sp>
      <p:sp>
        <p:nvSpPr>
          <p:cNvPr id="11" name="正方形/長方形 10"/>
          <p:cNvSpPr/>
          <p:nvPr/>
        </p:nvSpPr>
        <p:spPr>
          <a:xfrm>
            <a:off x="2691528" y="3488350"/>
            <a:ext cx="1232399" cy="3319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t>C2</a:t>
            </a:r>
            <a:r>
              <a:rPr kumimoji="1" lang="ja-JP" altLang="en-US" sz="1400" dirty="0" smtClean="0"/>
              <a:t>：</a:t>
            </a:r>
            <a:r>
              <a:rPr lang="en-US" altLang="ja-JP" sz="1400" dirty="0"/>
              <a:t>6</a:t>
            </a:r>
            <a:r>
              <a:rPr kumimoji="1" lang="en-US" altLang="ja-JP" sz="1400" dirty="0" smtClean="0"/>
              <a:t>00</a:t>
            </a:r>
            <a:r>
              <a:rPr kumimoji="1" lang="ja-JP" altLang="en-US" sz="1400" dirty="0" smtClean="0"/>
              <a:t>点</a:t>
            </a:r>
            <a:endParaRPr kumimoji="1" lang="ja-JP" altLang="en-US" sz="1400" dirty="0"/>
          </a:p>
        </p:txBody>
      </p:sp>
      <p:sp>
        <p:nvSpPr>
          <p:cNvPr id="12" name="正方形/長方形 11"/>
          <p:cNvSpPr/>
          <p:nvPr/>
        </p:nvSpPr>
        <p:spPr>
          <a:xfrm>
            <a:off x="2691527" y="4384710"/>
            <a:ext cx="1232399" cy="3319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t>C3</a:t>
            </a:r>
            <a:r>
              <a:rPr kumimoji="1" lang="ja-JP" altLang="en-US" sz="1400" dirty="0" smtClean="0"/>
              <a:t>：</a:t>
            </a:r>
            <a:r>
              <a:rPr lang="en-US" altLang="ja-JP" sz="1400" dirty="0" smtClean="0"/>
              <a:t>175</a:t>
            </a:r>
            <a:r>
              <a:rPr kumimoji="1" lang="ja-JP" altLang="en-US" sz="1400" dirty="0" smtClean="0"/>
              <a:t>点</a:t>
            </a:r>
            <a:endParaRPr kumimoji="1" lang="ja-JP" altLang="en-US" sz="1400" dirty="0"/>
          </a:p>
        </p:txBody>
      </p:sp>
      <p:sp>
        <p:nvSpPr>
          <p:cNvPr id="17" name="Oval 64">
            <a:hlinkClick r:id="rId2"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8" name="タイトル 1">
            <a:extLst>
              <a:ext uri="{FF2B5EF4-FFF2-40B4-BE49-F238E27FC236}">
                <a16:creationId xmlns:a16="http://schemas.microsoft.com/office/drawing/2014/main" xmlns="" id="{30BE5A27-A407-4A14-A9BE-5866682C3C6B}"/>
              </a:ext>
            </a:extLst>
          </p:cNvPr>
          <p:cNvSpPr txBox="1">
            <a:spLocks/>
          </p:cNvSpPr>
          <p:nvPr/>
        </p:nvSpPr>
        <p:spPr>
          <a:xfrm>
            <a:off x="179511" y="39493"/>
            <a:ext cx="8866789"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病棟ごとの診療実態の分析①（はじめに）</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23" name="タイトル 1">
            <a:extLst>
              <a:ext uri="{FF2B5EF4-FFF2-40B4-BE49-F238E27FC236}">
                <a16:creationId xmlns:a16="http://schemas.microsoft.com/office/drawing/2014/main" xmlns="" id="{77D78C8B-7190-4F9F-BF24-FAD4DFE9F181}"/>
              </a:ext>
            </a:extLst>
          </p:cNvPr>
          <p:cNvSpPr txBox="1">
            <a:spLocks/>
          </p:cNvSpPr>
          <p:nvPr/>
        </p:nvSpPr>
        <p:spPr>
          <a:xfrm>
            <a:off x="333333" y="615557"/>
            <a:ext cx="8712968" cy="840933"/>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現状の病床機能の指標となる「病床機能報告」は</a:t>
            </a:r>
            <a:r>
              <a:rPr lang="ja-JP" altLang="en-US" sz="2400" dirty="0" smtClean="0">
                <a:latin typeface="HGP創英角ｺﾞｼｯｸUB" panose="020B0900000000000000" pitchFamily="50" charset="-128"/>
                <a:ea typeface="HGP創英角ｺﾞｼｯｸUB" panose="020B0900000000000000" pitchFamily="50" charset="-128"/>
              </a:rPr>
              <a:t>、</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smtClean="0">
                <a:latin typeface="HGP創英角ｺﾞｼｯｸUB" panose="020B0900000000000000" pitchFamily="50" charset="-128"/>
                <a:ea typeface="HGP創英角ｺﾞｼｯｸUB" panose="020B0900000000000000" pitchFamily="50" charset="-128"/>
              </a:rPr>
              <a:t>　　　　　</a:t>
            </a:r>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　「</a:t>
            </a:r>
            <a:r>
              <a:rPr lang="ja-JP" altLang="en-US" sz="2400" dirty="0">
                <a:latin typeface="HGP創英角ｺﾞｼｯｸUB" panose="020B0900000000000000" pitchFamily="50" charset="-128"/>
                <a:ea typeface="HGP創英角ｺﾞｼｯｸUB" panose="020B0900000000000000" pitchFamily="50" charset="-128"/>
              </a:rPr>
              <a:t>病床数の必要量」と病床機能区分の定義が</a:t>
            </a:r>
            <a:r>
              <a:rPr lang="ja-JP" altLang="en-US" sz="2400" dirty="0" smtClean="0">
                <a:latin typeface="HGP創英角ｺﾞｼｯｸUB" panose="020B0900000000000000" pitchFamily="50" charset="-128"/>
                <a:ea typeface="HGP創英角ｺﾞｼｯｸUB" panose="020B0900000000000000" pitchFamily="50" charset="-128"/>
              </a:rPr>
              <a:t>異なる</a:t>
            </a:r>
            <a:endParaRPr lang="en-US" altLang="ja-JP" sz="2400" dirty="0" smtClean="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8119428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xmlns="" id="{30BE5A27-A407-4A14-A9BE-5866682C3C6B}"/>
              </a:ext>
            </a:extLst>
          </p:cNvPr>
          <p:cNvSpPr>
            <a:spLocks noGrp="1"/>
          </p:cNvSpPr>
          <p:nvPr>
            <p:ph type="title"/>
          </p:nvPr>
        </p:nvSpPr>
        <p:spPr>
          <a:xfrm>
            <a:off x="179512" y="521848"/>
            <a:ext cx="8352928" cy="576064"/>
          </a:xfrm>
        </p:spPr>
        <p:txBody>
          <a:bodyPr>
            <a:noAutofit/>
          </a:body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取組実績と課題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(1)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病床</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機能報告　</a:t>
            </a:r>
            <a:endParaRPr kumimoji="1"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1" name="タイトル 1">
            <a:extLst>
              <a:ext uri="{FF2B5EF4-FFF2-40B4-BE49-F238E27FC236}">
                <a16:creationId xmlns:a16="http://schemas.microsoft.com/office/drawing/2014/main" xmlns="" id="{77D78C8B-7190-4F9F-BF24-FAD4DFE9F181}"/>
              </a:ext>
            </a:extLst>
          </p:cNvPr>
          <p:cNvSpPr txBox="1">
            <a:spLocks/>
          </p:cNvSpPr>
          <p:nvPr/>
        </p:nvSpPr>
        <p:spPr>
          <a:xfrm>
            <a:off x="179512" y="677446"/>
            <a:ext cx="8712968" cy="840933"/>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病床機能報告という制度上の限界があり、</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smtClean="0">
                <a:latin typeface="HGP創英角ｺﾞｼｯｸUB" panose="020B0900000000000000" pitchFamily="50" charset="-128"/>
                <a:ea typeface="HGP創英角ｺﾞｼｯｸUB" panose="020B0900000000000000" pitchFamily="50" charset="-128"/>
              </a:rPr>
              <a:t>病床</a:t>
            </a:r>
            <a:r>
              <a:rPr lang="ja-JP" altLang="en-US" sz="2400" dirty="0">
                <a:latin typeface="HGP創英角ｺﾞｼｯｸUB" panose="020B0900000000000000" pitchFamily="50" charset="-128"/>
                <a:ea typeface="HGP創英角ｺﾞｼｯｸUB" panose="020B0900000000000000" pitchFamily="50" charset="-128"/>
              </a:rPr>
              <a:t>４機能のデータのみでは、病床機能の実態を把握できない</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30" name="テキスト ボックス 3">
            <a:extLst>
              <a:ext uri="{FF2B5EF4-FFF2-40B4-BE49-F238E27FC236}">
                <a16:creationId xmlns:a16="http://schemas.microsoft.com/office/drawing/2014/main" xmlns="" id="{CB56480A-4EC9-40C3-9235-49169A6E0760}"/>
              </a:ext>
            </a:extLst>
          </p:cNvPr>
          <p:cNvSpPr txBox="1">
            <a:spLocks noChangeArrowheads="1"/>
          </p:cNvSpPr>
          <p:nvPr/>
        </p:nvSpPr>
        <p:spPr bwMode="auto">
          <a:xfrm>
            <a:off x="196955" y="1556792"/>
            <a:ext cx="855150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rgbClr val="FF0000"/>
                </a:solidFill>
                <a:latin typeface="Meiryo UI" panose="020B0604030504040204" pitchFamily="50" charset="-128"/>
                <a:ea typeface="Meiryo UI" panose="020B0604030504040204" pitchFamily="50" charset="-128"/>
              </a:rPr>
              <a:t>特定機能</a:t>
            </a:r>
            <a:r>
              <a:rPr lang="ja-JP" altLang="en-US" sz="1600" dirty="0" smtClean="0">
                <a:solidFill>
                  <a:srgbClr val="FF0000"/>
                </a:solidFill>
                <a:latin typeface="Meiryo UI" panose="020B0604030504040204" pitchFamily="50" charset="-128"/>
                <a:ea typeface="Meiryo UI" panose="020B0604030504040204" pitchFamily="50" charset="-128"/>
              </a:rPr>
              <a:t>病院</a:t>
            </a:r>
            <a:r>
              <a:rPr lang="ja-JP" altLang="en-US" sz="1600" dirty="0">
                <a:latin typeface="Meiryo UI" panose="020B0604030504040204" pitchFamily="50" charset="-128"/>
                <a:ea typeface="Meiryo UI" panose="020B0604030504040204" pitchFamily="50" charset="-128"/>
              </a:rPr>
              <a:t>は</a:t>
            </a:r>
            <a:r>
              <a:rPr lang="ja-JP" altLang="en-US" sz="1600" dirty="0" smtClean="0">
                <a:latin typeface="Meiryo UI" panose="020B0604030504040204" pitchFamily="50" charset="-128"/>
                <a:ea typeface="Meiryo UI" panose="020B0604030504040204" pitchFamily="50" charset="-128"/>
              </a:rPr>
              <a:t>、高度医療を提供することが主な役割であるため、病棟単位の病床機能報告では</a:t>
            </a:r>
            <a:r>
              <a:rPr lang="ja-JP" altLang="en-US" sz="1600" dirty="0" smtClean="0">
                <a:solidFill>
                  <a:srgbClr val="FF0000"/>
                </a:solidFill>
                <a:latin typeface="Meiryo UI" panose="020B0604030504040204" pitchFamily="50" charset="-128"/>
                <a:ea typeface="Meiryo UI" panose="020B0604030504040204" pitchFamily="50" charset="-128"/>
              </a:rPr>
              <a:t>「高度急性期」での報告</a:t>
            </a:r>
            <a:r>
              <a:rPr lang="ja-JP" altLang="en-US" sz="1600" dirty="0" smtClean="0">
                <a:latin typeface="Meiryo UI" panose="020B0604030504040204" pitchFamily="50" charset="-128"/>
                <a:ea typeface="Meiryo UI" panose="020B0604030504040204" pitchFamily="50" charset="-128"/>
              </a:rPr>
              <a:t>となっている。</a:t>
            </a:r>
            <a:endParaRPr lang="en-US" altLang="ja-JP" sz="1600" dirty="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smtClean="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rgbClr val="FF0000"/>
                </a:solidFill>
                <a:latin typeface="Meiryo UI" panose="020B0604030504040204" pitchFamily="50" charset="-128"/>
                <a:ea typeface="Meiryo UI" panose="020B0604030504040204" pitchFamily="50" charset="-128"/>
              </a:rPr>
              <a:t>「一般入院基本料」を算定している病床</a:t>
            </a:r>
            <a:r>
              <a:rPr lang="ja-JP" altLang="en-US" sz="1600" dirty="0" smtClean="0">
                <a:latin typeface="Meiryo UI" panose="020B0604030504040204" pitchFamily="50" charset="-128"/>
                <a:ea typeface="Meiryo UI" panose="020B0604030504040204" pitchFamily="50" charset="-128"/>
              </a:rPr>
              <a:t>においても、急性期症状を脱した患者、重篤ではない　　急性期症状の患者の入院実態があると考えられるが、</a:t>
            </a:r>
            <a:r>
              <a:rPr lang="ja-JP" altLang="en-US" sz="1600" dirty="0" smtClean="0">
                <a:solidFill>
                  <a:srgbClr val="FF0000"/>
                </a:solidFill>
                <a:latin typeface="Meiryo UI" panose="020B0604030504040204" pitchFamily="50" charset="-128"/>
                <a:ea typeface="Meiryo UI" panose="020B0604030504040204" pitchFamily="50" charset="-128"/>
              </a:rPr>
              <a:t>「回復期」での報告はほとんどない</a:t>
            </a:r>
            <a:r>
              <a:rPr lang="ja-JP" altLang="en-US" sz="1600" dirty="0" smtClean="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p:txBody>
      </p:sp>
      <p:grpSp>
        <p:nvGrpSpPr>
          <p:cNvPr id="45" name="グループ化 44">
            <a:extLst>
              <a:ext uri="{FF2B5EF4-FFF2-40B4-BE49-F238E27FC236}">
                <a16:creationId xmlns:a16="http://schemas.microsoft.com/office/drawing/2014/main" xmlns="" id="{E168FCA6-35CB-49A6-9124-677DD0DF3CF8}"/>
              </a:ext>
            </a:extLst>
          </p:cNvPr>
          <p:cNvGrpSpPr/>
          <p:nvPr/>
        </p:nvGrpSpPr>
        <p:grpSpPr>
          <a:xfrm>
            <a:off x="129897" y="3240010"/>
            <a:ext cx="4699886" cy="3357342"/>
            <a:chOff x="4402651" y="722114"/>
            <a:chExt cx="4680520" cy="3047377"/>
          </a:xfrm>
        </p:grpSpPr>
        <p:pic>
          <p:nvPicPr>
            <p:cNvPr id="46" name="図 45">
              <a:extLst>
                <a:ext uri="{FF2B5EF4-FFF2-40B4-BE49-F238E27FC236}">
                  <a16:creationId xmlns:a16="http://schemas.microsoft.com/office/drawing/2014/main" xmlns="" id="{E84F996C-AC12-48BB-A8AE-055F557ED3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2651" y="722114"/>
              <a:ext cx="4680520" cy="2913624"/>
            </a:xfrm>
            <a:prstGeom prst="rect">
              <a:avLst/>
            </a:prstGeom>
          </p:spPr>
        </p:pic>
        <p:pic>
          <p:nvPicPr>
            <p:cNvPr id="47" name="図 46">
              <a:extLst>
                <a:ext uri="{FF2B5EF4-FFF2-40B4-BE49-F238E27FC236}">
                  <a16:creationId xmlns:a16="http://schemas.microsoft.com/office/drawing/2014/main" xmlns="" id="{D84658DE-1FDF-4C84-9A15-586CD1E64A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160" y="3617069"/>
              <a:ext cx="2214872" cy="152422"/>
            </a:xfrm>
            <a:prstGeom prst="rect">
              <a:avLst/>
            </a:prstGeom>
          </p:spPr>
        </p:pic>
      </p:grpSp>
      <p:pic>
        <p:nvPicPr>
          <p:cNvPr id="51" name="Picture 2" descr="D:\HatayamaH\Desktop\キャプチャ.PNG">
            <a:extLst>
              <a:ext uri="{FF2B5EF4-FFF2-40B4-BE49-F238E27FC236}">
                <a16:creationId xmlns:a16="http://schemas.microsoft.com/office/drawing/2014/main" xmlns="" id="{C89EEE1C-7A5B-468E-9238-AF13270586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9783" y="3212510"/>
            <a:ext cx="4206713" cy="2340060"/>
          </a:xfrm>
          <a:prstGeom prst="rect">
            <a:avLst/>
          </a:prstGeom>
          <a:noFill/>
          <a:extLst>
            <a:ext uri="{909E8E84-426E-40DD-AFC4-6F175D3DCCD1}">
              <a14:hiddenFill xmlns:a14="http://schemas.microsoft.com/office/drawing/2010/main">
                <a:solidFill>
                  <a:srgbClr val="FFFFFF"/>
                </a:solidFill>
              </a14:hiddenFill>
            </a:ext>
          </a:extLst>
        </p:spPr>
      </p:pic>
      <p:sp>
        <p:nvSpPr>
          <p:cNvPr id="52" name="テキスト ボックス 10">
            <a:extLst>
              <a:ext uri="{FF2B5EF4-FFF2-40B4-BE49-F238E27FC236}">
                <a16:creationId xmlns:a16="http://schemas.microsoft.com/office/drawing/2014/main" xmlns="" id="{6B8C704F-A5A7-4CC4-8EB4-66C437D48D03}"/>
              </a:ext>
            </a:extLst>
          </p:cNvPr>
          <p:cNvSpPr txBox="1"/>
          <p:nvPr/>
        </p:nvSpPr>
        <p:spPr>
          <a:xfrm>
            <a:off x="4755831" y="2894568"/>
            <a:ext cx="3696589"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200" dirty="0">
                <a:solidFill>
                  <a:schemeClr val="accent1">
                    <a:lumMod val="75000"/>
                  </a:schemeClr>
                </a:solidFill>
              </a:rPr>
              <a:t>●</a:t>
            </a:r>
            <a:r>
              <a:rPr lang="ja-JP" altLang="en-US" sz="1200" dirty="0">
                <a:solidFill>
                  <a:schemeClr val="tx1"/>
                </a:solidFill>
              </a:rPr>
              <a:t>病床機能区分別入院基本料（割合）</a:t>
            </a:r>
          </a:p>
        </p:txBody>
      </p:sp>
      <p:cxnSp>
        <p:nvCxnSpPr>
          <p:cNvPr id="56" name="直線コネクタ 55">
            <a:extLst>
              <a:ext uri="{FF2B5EF4-FFF2-40B4-BE49-F238E27FC236}">
                <a16:creationId xmlns:a16="http://schemas.microsoft.com/office/drawing/2014/main" xmlns="" id="{309574AA-A930-446E-B766-8B7D2D0E2843}"/>
              </a:ext>
            </a:extLst>
          </p:cNvPr>
          <p:cNvCxnSpPr/>
          <p:nvPr/>
        </p:nvCxnSpPr>
        <p:spPr>
          <a:xfrm>
            <a:off x="5429605" y="4837425"/>
            <a:ext cx="288032" cy="198109"/>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8" name="テキスト ボックス 10">
            <a:extLst>
              <a:ext uri="{FF2B5EF4-FFF2-40B4-BE49-F238E27FC236}">
                <a16:creationId xmlns:a16="http://schemas.microsoft.com/office/drawing/2014/main" xmlns="" id="{47FDF32D-43ED-4A66-9CFA-E114E8625D81}"/>
              </a:ext>
            </a:extLst>
          </p:cNvPr>
          <p:cNvSpPr txBox="1"/>
          <p:nvPr/>
        </p:nvSpPr>
        <p:spPr>
          <a:xfrm>
            <a:off x="179512" y="2890114"/>
            <a:ext cx="4699886"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200" dirty="0">
                <a:solidFill>
                  <a:schemeClr val="accent1">
                    <a:lumMod val="75000"/>
                  </a:schemeClr>
                </a:solidFill>
              </a:rPr>
              <a:t>●</a:t>
            </a:r>
            <a:r>
              <a:rPr lang="ja-JP" altLang="ja-JP" sz="1200" dirty="0">
                <a:solidFill>
                  <a:schemeClr val="tx1"/>
                </a:solidFill>
              </a:rPr>
              <a:t>入院基本料</a:t>
            </a:r>
            <a:r>
              <a:rPr lang="ja-JP" altLang="en-US" sz="1200" dirty="0">
                <a:solidFill>
                  <a:schemeClr val="tx1"/>
                </a:solidFill>
              </a:rPr>
              <a:t>別</a:t>
            </a:r>
            <a:r>
              <a:rPr lang="ja-JP" altLang="ja-JP" sz="1200" dirty="0">
                <a:solidFill>
                  <a:schemeClr val="tx1"/>
                </a:solidFill>
              </a:rPr>
              <a:t>病床機能区分</a:t>
            </a:r>
            <a:r>
              <a:rPr lang="ja-JP" altLang="en-US" sz="1200" dirty="0">
                <a:solidFill>
                  <a:schemeClr val="tx1"/>
                </a:solidFill>
              </a:rPr>
              <a:t>（</a:t>
            </a:r>
            <a:r>
              <a:rPr lang="ja-JP" altLang="ja-JP" sz="1200" dirty="0">
                <a:solidFill>
                  <a:schemeClr val="tx1"/>
                </a:solidFill>
              </a:rPr>
              <a:t>割合）</a:t>
            </a:r>
            <a:endParaRPr lang="ja-JP" altLang="en-US" sz="1200" dirty="0">
              <a:solidFill>
                <a:schemeClr val="tx1"/>
              </a:solidFill>
            </a:endParaRPr>
          </a:p>
        </p:txBody>
      </p:sp>
      <p:sp>
        <p:nvSpPr>
          <p:cNvPr id="2" name="正方形/長方形 1">
            <a:extLst>
              <a:ext uri="{FF2B5EF4-FFF2-40B4-BE49-F238E27FC236}">
                <a16:creationId xmlns:a16="http://schemas.microsoft.com/office/drawing/2014/main" xmlns="" id="{17B04181-F98E-464A-AC56-2B5061062FDC}"/>
              </a:ext>
            </a:extLst>
          </p:cNvPr>
          <p:cNvSpPr/>
          <p:nvPr/>
        </p:nvSpPr>
        <p:spPr>
          <a:xfrm>
            <a:off x="251520" y="3747631"/>
            <a:ext cx="4504311" cy="234000"/>
          </a:xfrm>
          <a:prstGeom prst="rect">
            <a:avLst/>
          </a:prstGeom>
          <a:noFill/>
          <a:ln>
            <a:solidFill>
              <a:srgbClr val="FF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xmlns="" id="{86F83A69-B5D3-4477-92DB-A2BB5BE489FF}"/>
              </a:ext>
            </a:extLst>
          </p:cNvPr>
          <p:cNvSpPr/>
          <p:nvPr/>
        </p:nvSpPr>
        <p:spPr>
          <a:xfrm>
            <a:off x="5848041" y="3530709"/>
            <a:ext cx="1512168" cy="396000"/>
          </a:xfrm>
          <a:prstGeom prst="rect">
            <a:avLst/>
          </a:prstGeom>
          <a:noFill/>
          <a:ln>
            <a:solidFill>
              <a:srgbClr val="FF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xmlns="" id="{2DA4ACB0-DD74-486E-AE5E-09079C9B31DF}"/>
              </a:ext>
            </a:extLst>
          </p:cNvPr>
          <p:cNvSpPr/>
          <p:nvPr/>
        </p:nvSpPr>
        <p:spPr>
          <a:xfrm>
            <a:off x="251520" y="3981631"/>
            <a:ext cx="4504311" cy="792867"/>
          </a:xfrm>
          <a:prstGeom prst="rect">
            <a:avLst/>
          </a:prstGeom>
          <a:noFill/>
          <a:ln>
            <a:solidFill>
              <a:srgbClr val="FF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a:extLst>
              <a:ext uri="{FF2B5EF4-FFF2-40B4-BE49-F238E27FC236}">
                <a16:creationId xmlns:a16="http://schemas.microsoft.com/office/drawing/2014/main" xmlns="" id="{B64C308A-2438-4511-9615-9E329B5E5D14}"/>
              </a:ext>
            </a:extLst>
          </p:cNvPr>
          <p:cNvSpPr/>
          <p:nvPr/>
        </p:nvSpPr>
        <p:spPr>
          <a:xfrm>
            <a:off x="5319084" y="4576498"/>
            <a:ext cx="189020" cy="396000"/>
          </a:xfrm>
          <a:prstGeom prst="rect">
            <a:avLst/>
          </a:prstGeom>
          <a:noFill/>
          <a:ln>
            <a:solidFill>
              <a:srgbClr val="FF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a:extLst>
              <a:ext uri="{FF2B5EF4-FFF2-40B4-BE49-F238E27FC236}">
                <a16:creationId xmlns:a16="http://schemas.microsoft.com/office/drawing/2014/main" xmlns="" id="{86D12EE2-C3E0-41B5-8AE0-8C99CF8BA036}"/>
              </a:ext>
            </a:extLst>
          </p:cNvPr>
          <p:cNvSpPr/>
          <p:nvPr/>
        </p:nvSpPr>
        <p:spPr>
          <a:xfrm>
            <a:off x="5481100" y="5043351"/>
            <a:ext cx="1008112" cy="262028"/>
          </a:xfrm>
          <a:prstGeom prst="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kumimoji="1" lang="en-US" altLang="ja-JP" sz="1050" dirty="0">
                <a:solidFill>
                  <a:schemeClr val="tx1"/>
                </a:solidFill>
              </a:rPr>
              <a:t>13</a:t>
            </a:r>
            <a:r>
              <a:rPr kumimoji="1" lang="ja-JP" altLang="en-US" sz="1050" dirty="0">
                <a:solidFill>
                  <a:schemeClr val="tx1"/>
                </a:solidFill>
              </a:rPr>
              <a:t>対１・</a:t>
            </a:r>
            <a:r>
              <a:rPr kumimoji="1" lang="en-US" altLang="ja-JP" sz="1050" dirty="0">
                <a:solidFill>
                  <a:schemeClr val="tx1"/>
                </a:solidFill>
              </a:rPr>
              <a:t>15</a:t>
            </a:r>
            <a:r>
              <a:rPr kumimoji="1" lang="ja-JP" altLang="en-US" sz="1050" dirty="0">
                <a:solidFill>
                  <a:schemeClr val="tx1"/>
                </a:solidFill>
              </a:rPr>
              <a:t>対１等</a:t>
            </a:r>
          </a:p>
        </p:txBody>
      </p:sp>
      <p:sp>
        <p:nvSpPr>
          <p:cNvPr id="65" name="正方形/長方形 64">
            <a:extLst>
              <a:ext uri="{FF2B5EF4-FFF2-40B4-BE49-F238E27FC236}">
                <a16:creationId xmlns:a16="http://schemas.microsoft.com/office/drawing/2014/main" xmlns="" id="{55A781F8-D400-4A2F-A6FE-1B842FB05961}"/>
              </a:ext>
            </a:extLst>
          </p:cNvPr>
          <p:cNvSpPr/>
          <p:nvPr/>
        </p:nvSpPr>
        <p:spPr>
          <a:xfrm>
            <a:off x="5319084" y="4058971"/>
            <a:ext cx="3357372" cy="396000"/>
          </a:xfrm>
          <a:prstGeom prst="rect">
            <a:avLst/>
          </a:prstGeom>
          <a:noFill/>
          <a:ln>
            <a:solidFill>
              <a:srgbClr val="FF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Oval 64">
            <a:hlinkClick r:id="rId6"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2" name="タイトル 1">
            <a:extLst>
              <a:ext uri="{FF2B5EF4-FFF2-40B4-BE49-F238E27FC236}">
                <a16:creationId xmlns:a16="http://schemas.microsoft.com/office/drawing/2014/main" xmlns="" id="{30BE5A27-A407-4A14-A9BE-5866682C3C6B}"/>
              </a:ext>
            </a:extLst>
          </p:cNvPr>
          <p:cNvSpPr txBox="1">
            <a:spLocks/>
          </p:cNvSpPr>
          <p:nvPr/>
        </p:nvSpPr>
        <p:spPr>
          <a:xfrm>
            <a:off x="179511" y="39493"/>
            <a:ext cx="8866789"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②</a:t>
            </a:r>
            <a:r>
              <a:rPr lang="ja-JP" altLang="en-US" sz="20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（病床機能報告実態）</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23" name="スライド番号プレースホルダー 3"/>
          <p:cNvSpPr>
            <a:spLocks noGrp="1"/>
          </p:cNvSpPr>
          <p:nvPr>
            <p:ph type="sldNum" sz="quarter" idx="12"/>
          </p:nvPr>
        </p:nvSpPr>
        <p:spPr>
          <a:xfrm>
            <a:off x="6902896" y="6453336"/>
            <a:ext cx="2133600" cy="365125"/>
          </a:xfrm>
        </p:spPr>
        <p:txBody>
          <a:bodyPr/>
          <a:lstStyle/>
          <a:p>
            <a:pPr>
              <a:defRPr/>
            </a:pPr>
            <a:fld id="{845FDA58-8628-4030-A7FF-2946B2EE6B4C}" type="slidenum">
              <a:rPr lang="ja-JP" altLang="en-US" sz="1800" smtClean="0">
                <a:solidFill>
                  <a:schemeClr val="tx1"/>
                </a:solidFill>
              </a:rPr>
              <a:pPr>
                <a:defRPr/>
              </a:pPr>
              <a:t>6</a:t>
            </a:fld>
            <a:endParaRPr lang="ja-JP" altLang="en-US" sz="1800" dirty="0">
              <a:solidFill>
                <a:schemeClr val="tx1"/>
              </a:solidFill>
            </a:endParaRPr>
          </a:p>
        </p:txBody>
      </p:sp>
    </p:spTree>
    <p:extLst>
      <p:ext uri="{BB962C8B-B14F-4D97-AF65-F5344CB8AC3E}">
        <p14:creationId xmlns:p14="http://schemas.microsoft.com/office/powerpoint/2010/main" val="38130124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6881337" y="6427349"/>
            <a:ext cx="2133600" cy="365125"/>
          </a:xfrm>
        </p:spPr>
        <p:txBody>
          <a:bodyPr/>
          <a:lstStyle/>
          <a:p>
            <a:fld id="{A9848611-8FAA-4BFC-BAAD-33CAF1A3E273}" type="slidenum">
              <a:rPr kumimoji="1" lang="ja-JP" altLang="en-US" sz="1800" smtClean="0">
                <a:solidFill>
                  <a:schemeClr val="tx1"/>
                </a:solidFill>
              </a:rPr>
              <a:t>7</a:t>
            </a:fld>
            <a:endParaRPr kumimoji="1" lang="ja-JP" altLang="en-US" sz="1800" dirty="0">
              <a:solidFill>
                <a:schemeClr val="tx1"/>
              </a:solidFill>
            </a:endParaRPr>
          </a:p>
        </p:txBody>
      </p:sp>
      <p:graphicFrame>
        <p:nvGraphicFramePr>
          <p:cNvPr id="4" name="表 3"/>
          <p:cNvGraphicFramePr>
            <a:graphicFrameLocks noGrp="1"/>
          </p:cNvGraphicFramePr>
          <p:nvPr>
            <p:extLst>
              <p:ext uri="{D42A27DB-BD31-4B8C-83A1-F6EECF244321}">
                <p14:modId xmlns:p14="http://schemas.microsoft.com/office/powerpoint/2010/main" val="4160158118"/>
              </p:ext>
            </p:extLst>
          </p:nvPr>
        </p:nvGraphicFramePr>
        <p:xfrm>
          <a:off x="384859" y="1838267"/>
          <a:ext cx="8579629" cy="4880225"/>
        </p:xfrm>
        <a:graphic>
          <a:graphicData uri="http://schemas.openxmlformats.org/drawingml/2006/table">
            <a:tbl>
              <a:tblPr firstRow="1" bandRow="1">
                <a:tableStyleId>{5940675A-B579-460E-94D1-54222C63F5DA}</a:tableStyleId>
              </a:tblPr>
              <a:tblGrid>
                <a:gridCol w="2098910"/>
                <a:gridCol w="4392487"/>
                <a:gridCol w="2088232"/>
              </a:tblGrid>
              <a:tr h="535861">
                <a:tc>
                  <a:txBody>
                    <a:bodyPr/>
                    <a:lstStyle/>
                    <a:p>
                      <a:pPr algn="ctr"/>
                      <a:r>
                        <a:rPr kumimoji="1" lang="ja-JP" altLang="en-US" sz="1600" b="1" dirty="0" smtClean="0"/>
                        <a:t>病床数の必要量</a:t>
                      </a:r>
                      <a:endParaRPr lang="ja-JP" altLang="ja-JP" sz="1600" dirty="0" smtClean="0">
                        <a:latin typeface="+mn-ea"/>
                        <a:ea typeface="+mn-ea"/>
                      </a:endParaRPr>
                    </a:p>
                    <a:p>
                      <a:pPr algn="ctr">
                        <a:lnSpc>
                          <a:spcPts val="120"/>
                        </a:lnSpc>
                      </a:pPr>
                      <a:r>
                        <a:rPr lang="en-US" altLang="ja-JP" sz="1600" dirty="0" smtClean="0">
                          <a:latin typeface="+mn-ea"/>
                          <a:ea typeface="+mn-ea"/>
                        </a:rPr>
                        <a:t> </a:t>
                      </a:r>
                      <a:endParaRPr lang="ja-JP" altLang="ja-JP" sz="1600" b="1" dirty="0" smtClean="0">
                        <a:latin typeface="+mn-ea"/>
                        <a:ea typeface="+mn-ea"/>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800" b="1" dirty="0" smtClean="0">
                          <a:latin typeface="+mn-lt"/>
                          <a:ea typeface="+mn-ea"/>
                        </a:rPr>
                        <a:t>患者像（イメージ）</a:t>
                      </a:r>
                      <a:endParaRPr lang="ja-JP" altLang="ja-JP" sz="1800" dirty="0" smtClean="0">
                        <a:latin typeface="+mn-ea"/>
                        <a:ea typeface="+mn-ea"/>
                      </a:endParaRPr>
                    </a:p>
                    <a:p>
                      <a:pPr algn="ctr">
                        <a:lnSpc>
                          <a:spcPts val="120"/>
                        </a:lnSpc>
                      </a:pPr>
                      <a:r>
                        <a:rPr lang="en-US" altLang="ja-JP" sz="1800" dirty="0" smtClean="0">
                          <a:latin typeface="+mn-ea"/>
                          <a:ea typeface="+mn-ea"/>
                        </a:rPr>
                        <a:t> </a:t>
                      </a:r>
                      <a:endParaRPr lang="ja-JP" altLang="ja-JP" sz="1800" dirty="0" smtClean="0">
                        <a:latin typeface="+mn-ea"/>
                        <a:ea typeface="+mn-ea"/>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b="1" dirty="0" smtClean="0"/>
                        <a:t>病床機能報告</a:t>
                      </a:r>
                      <a:endParaRPr kumimoji="1" lang="en-US" altLang="ja-JP" b="1" dirty="0" smtClean="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344364">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5" name="角丸四角形 4"/>
          <p:cNvSpPr/>
          <p:nvPr/>
        </p:nvSpPr>
        <p:spPr>
          <a:xfrm>
            <a:off x="433736" y="2461612"/>
            <a:ext cx="1978024" cy="472055"/>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rPr>
              <a:t>高度急性期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 name="角丸四角形 5"/>
          <p:cNvSpPr/>
          <p:nvPr/>
        </p:nvSpPr>
        <p:spPr>
          <a:xfrm>
            <a:off x="433736" y="3043783"/>
            <a:ext cx="1978024" cy="1249313"/>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rPr>
              <a:t>急性期</a:t>
            </a:r>
            <a:endParaRPr lang="ja-JP" altLang="ja-JP" sz="1400" dirty="0">
              <a:solidFill>
                <a:schemeClr val="tx1"/>
              </a:solidFill>
              <a:latin typeface="Arial"/>
            </a:endParaRPr>
          </a:p>
          <a:p>
            <a:pPr algn="ct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7" name="角丸四角形 6"/>
          <p:cNvSpPr/>
          <p:nvPr/>
        </p:nvSpPr>
        <p:spPr>
          <a:xfrm>
            <a:off x="433736" y="4385066"/>
            <a:ext cx="1978024" cy="1562805"/>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回復</a:t>
            </a:r>
            <a:r>
              <a:rPr lang="ja-JP" altLang="en-US" sz="1400" dirty="0">
                <a:solidFill>
                  <a:schemeClr val="tx1"/>
                </a:solidFill>
                <a:latin typeface="HG丸ｺﾞｼｯｸM-PRO" panose="020F0600000000000000" pitchFamily="50" charset="-128"/>
                <a:ea typeface="HG丸ｺﾞｼｯｸM-PRO" panose="020F0600000000000000" pitchFamily="50" charset="-128"/>
              </a:rPr>
              <a:t>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角丸四角形 7"/>
          <p:cNvSpPr/>
          <p:nvPr/>
        </p:nvSpPr>
        <p:spPr>
          <a:xfrm>
            <a:off x="6885726" y="6049011"/>
            <a:ext cx="1978024" cy="623690"/>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慢性期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7" name="Oval 64">
            <a:hlinkClick r:id="rId2"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8" name="タイトル 1">
            <a:extLst>
              <a:ext uri="{FF2B5EF4-FFF2-40B4-BE49-F238E27FC236}">
                <a16:creationId xmlns:a16="http://schemas.microsoft.com/office/drawing/2014/main" xmlns="" id="{30BE5A27-A407-4A14-A9BE-5866682C3C6B}"/>
              </a:ext>
            </a:extLst>
          </p:cNvPr>
          <p:cNvSpPr txBox="1">
            <a:spLocks/>
          </p:cNvSpPr>
          <p:nvPr/>
        </p:nvSpPr>
        <p:spPr>
          <a:xfrm>
            <a:off x="179512" y="39493"/>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病棟ごとの診療実態の分析③</a:t>
            </a:r>
            <a:r>
              <a:rPr lang="ja-JP" altLang="en-US" sz="20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（患者像の</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イメージ</a:t>
            </a:r>
            <a:r>
              <a:rPr lang="ja-JP" altLang="en-US" sz="20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23" name="タイトル 1">
            <a:extLst>
              <a:ext uri="{FF2B5EF4-FFF2-40B4-BE49-F238E27FC236}">
                <a16:creationId xmlns:a16="http://schemas.microsoft.com/office/drawing/2014/main" xmlns="" id="{77D78C8B-7190-4F9F-BF24-FAD4DFE9F181}"/>
              </a:ext>
            </a:extLst>
          </p:cNvPr>
          <p:cNvSpPr txBox="1">
            <a:spLocks/>
          </p:cNvSpPr>
          <p:nvPr/>
        </p:nvSpPr>
        <p:spPr>
          <a:xfrm>
            <a:off x="333333" y="615557"/>
            <a:ext cx="8712968" cy="840933"/>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病床機能報告</a:t>
            </a:r>
            <a:r>
              <a:rPr lang="ja-JP" altLang="en-US" sz="2400" dirty="0" smtClean="0">
                <a:latin typeface="HGP創英角ｺﾞｼｯｸUB" panose="020B0900000000000000" pitchFamily="50" charset="-128"/>
                <a:ea typeface="HGP創英角ｺﾞｼｯｸUB" panose="020B0900000000000000" pitchFamily="50" charset="-128"/>
              </a:rPr>
              <a:t>」における想定される患者像は</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smtClean="0">
                <a:latin typeface="HGP創英角ｺﾞｼｯｸUB" panose="020B0900000000000000" pitchFamily="50" charset="-128"/>
                <a:ea typeface="HGP創英角ｺﾞｼｯｸUB" panose="020B0900000000000000" pitchFamily="50" charset="-128"/>
              </a:rPr>
              <a:t>　　　　　</a:t>
            </a:r>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　　　　　「</a:t>
            </a:r>
            <a:r>
              <a:rPr lang="ja-JP" altLang="en-US" sz="2400" dirty="0">
                <a:latin typeface="HGP創英角ｺﾞｼｯｸUB" panose="020B0900000000000000" pitchFamily="50" charset="-128"/>
                <a:ea typeface="HGP創英角ｺﾞｼｯｸUB" panose="020B0900000000000000" pitchFamily="50" charset="-128"/>
              </a:rPr>
              <a:t>病床数の必要量</a:t>
            </a:r>
            <a:r>
              <a:rPr lang="ja-JP" altLang="en-US" sz="2400" dirty="0" smtClean="0">
                <a:latin typeface="HGP創英角ｺﾞｼｯｸUB" panose="020B0900000000000000" pitchFamily="50" charset="-128"/>
                <a:ea typeface="HGP創英角ｺﾞｼｯｸUB" panose="020B0900000000000000" pitchFamily="50" charset="-128"/>
              </a:rPr>
              <a:t>」とは異なっていると考えられる</a:t>
            </a:r>
            <a:endParaRPr lang="en-US" altLang="ja-JP" sz="2400" dirty="0" smtClean="0">
              <a:latin typeface="HGP創英角ｺﾞｼｯｸUB" panose="020B0900000000000000" pitchFamily="50" charset="-128"/>
              <a:ea typeface="HGP創英角ｺﾞｼｯｸUB" panose="020B0900000000000000" pitchFamily="50" charset="-128"/>
            </a:endParaRPr>
          </a:p>
        </p:txBody>
      </p:sp>
      <p:sp>
        <p:nvSpPr>
          <p:cNvPr id="19" name="正方形/長方形 18"/>
          <p:cNvSpPr/>
          <p:nvPr/>
        </p:nvSpPr>
        <p:spPr>
          <a:xfrm>
            <a:off x="322972" y="1456490"/>
            <a:ext cx="6851438" cy="369332"/>
          </a:xfrm>
          <a:prstGeom prst="rect">
            <a:avLst/>
          </a:prstGeom>
        </p:spPr>
        <p:txBody>
          <a:bodyPr wrap="square">
            <a:spAutoFit/>
          </a:bodyPr>
          <a:lstStyle/>
          <a:p>
            <a:r>
              <a:rPr lang="ja-JP" altLang="en-US" dirty="0" smtClean="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dirty="0" smtClean="0">
                <a:latin typeface="HGPｺﾞｼｯｸE" panose="020B0900000000000000" pitchFamily="50" charset="-128"/>
                <a:ea typeface="HGPｺﾞｼｯｸE" panose="020B0900000000000000" pitchFamily="50" charset="-128"/>
                <a:cs typeface="Meiryo UI" panose="020B0604030504040204" pitchFamily="50" charset="-128"/>
              </a:rPr>
              <a:t>病床機能報告の結果を踏まえ想定される患者イメージ像</a:t>
            </a:r>
            <a:endParaRPr lang="ja-JP" altLang="en-US" dirty="0">
              <a:latin typeface="HGPｺﾞｼｯｸE" panose="020B0900000000000000" pitchFamily="50" charset="-128"/>
              <a:ea typeface="HGPｺﾞｼｯｸE" panose="020B0900000000000000" pitchFamily="50" charset="-128"/>
              <a:cs typeface="Meiryo UI" panose="020B0604030504040204" pitchFamily="50" charset="-128"/>
            </a:endParaRPr>
          </a:p>
        </p:txBody>
      </p:sp>
      <p:sp>
        <p:nvSpPr>
          <p:cNvPr id="22" name="角丸四角形 21"/>
          <p:cNvSpPr/>
          <p:nvPr/>
        </p:nvSpPr>
        <p:spPr>
          <a:xfrm>
            <a:off x="2542433" y="2461612"/>
            <a:ext cx="4237119" cy="1831484"/>
          </a:xfrm>
          <a:prstGeom prst="roundRect">
            <a:avLst/>
          </a:prstGeom>
          <a:solidFill>
            <a:schemeClr val="tx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（重症）急性期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latin typeface="+mn-ea"/>
                <a:cs typeface="Meiryo UI" panose="020B0604030504040204" pitchFamily="50" charset="-128"/>
              </a:rPr>
              <a:t>重篤患者や全身麻酔による手術等を</a:t>
            </a:r>
            <a:endParaRPr lang="en-US" altLang="ja-JP" sz="1200" dirty="0" smtClean="0">
              <a:latin typeface="+mn-ea"/>
              <a:cs typeface="Meiryo UI" panose="020B0604030504040204" pitchFamily="50" charset="-128"/>
            </a:endParaRPr>
          </a:p>
          <a:p>
            <a:pPr algn="ctr"/>
            <a:r>
              <a:rPr lang="ja-JP" altLang="en-US" sz="1200" dirty="0" smtClean="0">
                <a:latin typeface="+mn-ea"/>
                <a:cs typeface="Meiryo UI" panose="020B0604030504040204" pitchFamily="50" charset="-128"/>
              </a:rPr>
              <a:t>要する患者の受入</a:t>
            </a:r>
            <a:endParaRPr lang="en-US" altLang="ja-JP" sz="1200" dirty="0" smtClean="0">
              <a:latin typeface="+mn-ea"/>
              <a:cs typeface="Meiryo UI" panose="020B0604030504040204" pitchFamily="50" charset="-128"/>
            </a:endParaRPr>
          </a:p>
        </p:txBody>
      </p:sp>
      <p:sp>
        <p:nvSpPr>
          <p:cNvPr id="25" name="角丸四角形 24"/>
          <p:cNvSpPr/>
          <p:nvPr/>
        </p:nvSpPr>
        <p:spPr>
          <a:xfrm>
            <a:off x="2526507" y="4376884"/>
            <a:ext cx="2009489" cy="996332"/>
          </a:xfrm>
          <a:prstGeom prst="round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サブアキュート</a:t>
            </a:r>
            <a:endParaRPr lang="en-US" altLang="ja-JP" sz="1200" dirty="0" smtClean="0">
              <a:latin typeface="+mn-ea"/>
              <a:cs typeface="Meiryo UI" panose="020B0604030504040204" pitchFamily="50" charset="-128"/>
            </a:endParaRPr>
          </a:p>
          <a:p>
            <a:pPr algn="ctr"/>
            <a:r>
              <a:rPr lang="ja-JP" altLang="en-US" sz="1100" dirty="0" smtClean="0">
                <a:latin typeface="+mn-ea"/>
                <a:cs typeface="Meiryo UI" panose="020B0604030504040204" pitchFamily="50" charset="-128"/>
              </a:rPr>
              <a:t>肺炎や軽度の外傷など比較的軽症な症状を持つ</a:t>
            </a:r>
            <a:endParaRPr lang="en-US" altLang="ja-JP" sz="1100" dirty="0" smtClean="0">
              <a:latin typeface="+mn-ea"/>
              <a:cs typeface="Meiryo UI" panose="020B0604030504040204" pitchFamily="50" charset="-128"/>
            </a:endParaRPr>
          </a:p>
          <a:p>
            <a:pPr algn="ctr"/>
            <a:r>
              <a:rPr lang="ja-JP" altLang="en-US" sz="1100" dirty="0" smtClean="0">
                <a:latin typeface="+mn-ea"/>
                <a:cs typeface="Meiryo UI" panose="020B0604030504040204" pitchFamily="50" charset="-128"/>
              </a:rPr>
              <a:t>患者の受入</a:t>
            </a:r>
            <a:endParaRPr lang="en-US" altLang="ja-JP" sz="1100" dirty="0" smtClean="0">
              <a:latin typeface="+mn-ea"/>
              <a:cs typeface="Meiryo UI" panose="020B0604030504040204" pitchFamily="50" charset="-128"/>
            </a:endParaRPr>
          </a:p>
        </p:txBody>
      </p:sp>
      <p:sp>
        <p:nvSpPr>
          <p:cNvPr id="27" name="角丸四角形 26"/>
          <p:cNvSpPr/>
          <p:nvPr/>
        </p:nvSpPr>
        <p:spPr>
          <a:xfrm>
            <a:off x="4782041" y="4376884"/>
            <a:ext cx="1767936" cy="996332"/>
          </a:xfrm>
          <a:prstGeom prst="round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ポストアキュート</a:t>
            </a:r>
            <a:endParaRPr lang="en-US" altLang="ja-JP" sz="1100" dirty="0" smtClean="0">
              <a:latin typeface="+mn-ea"/>
              <a:cs typeface="Meiryo UI" panose="020B0604030504040204" pitchFamily="50" charset="-128"/>
            </a:endParaRPr>
          </a:p>
          <a:p>
            <a:pPr algn="ctr"/>
            <a:r>
              <a:rPr lang="ja-JP" altLang="en-US" sz="1100" dirty="0" smtClean="0">
                <a:latin typeface="+mn-ea"/>
                <a:cs typeface="Meiryo UI" panose="020B0604030504040204" pitchFamily="50" charset="-128"/>
              </a:rPr>
              <a:t>急性期後の在宅復帰に向けた患者</a:t>
            </a:r>
            <a:r>
              <a:rPr lang="ja-JP" altLang="en-US" sz="1100" dirty="0">
                <a:latin typeface="+mn-ea"/>
                <a:cs typeface="Meiryo UI" panose="020B0604030504040204" pitchFamily="50" charset="-128"/>
              </a:rPr>
              <a:t>の</a:t>
            </a:r>
            <a:r>
              <a:rPr lang="ja-JP" altLang="en-US" sz="1100" dirty="0" smtClean="0">
                <a:latin typeface="+mn-ea"/>
                <a:cs typeface="Meiryo UI" panose="020B0604030504040204" pitchFamily="50" charset="-128"/>
              </a:rPr>
              <a:t>受入</a:t>
            </a:r>
            <a:endParaRPr lang="en-US" altLang="ja-JP" sz="1100" dirty="0" smtClean="0">
              <a:latin typeface="+mn-ea"/>
              <a:cs typeface="Meiryo UI" panose="020B0604030504040204" pitchFamily="50" charset="-128"/>
            </a:endParaRPr>
          </a:p>
          <a:p>
            <a:pPr algn="ctr"/>
            <a:endParaRPr lang="en-US" altLang="ja-JP" sz="1200" dirty="0">
              <a:latin typeface="+mn-ea"/>
              <a:cs typeface="Meiryo UI" panose="020B0604030504040204" pitchFamily="50" charset="-128"/>
            </a:endParaRPr>
          </a:p>
        </p:txBody>
      </p:sp>
      <p:sp>
        <p:nvSpPr>
          <p:cNvPr id="29" name="角丸四角形 28"/>
          <p:cNvSpPr/>
          <p:nvPr/>
        </p:nvSpPr>
        <p:spPr>
          <a:xfrm>
            <a:off x="2542434" y="5517232"/>
            <a:ext cx="4210344" cy="430640"/>
          </a:xfrm>
          <a:prstGeom prst="round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リハビリテーション</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2542434" y="6049011"/>
            <a:ext cx="4237119" cy="623691"/>
          </a:xfrm>
          <a:prstGeom prst="roundRect">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長期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療養</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p:cNvSpPr/>
          <p:nvPr/>
        </p:nvSpPr>
        <p:spPr>
          <a:xfrm>
            <a:off x="6914456" y="2461612"/>
            <a:ext cx="1978024" cy="472055"/>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rPr>
              <a:t>高度急性期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5" name="角丸四角形 34"/>
          <p:cNvSpPr/>
          <p:nvPr/>
        </p:nvSpPr>
        <p:spPr>
          <a:xfrm>
            <a:off x="6914456" y="3043781"/>
            <a:ext cx="1978024" cy="2122687"/>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rPr>
              <a:t>急性期</a:t>
            </a:r>
            <a:endParaRPr lang="ja-JP" altLang="ja-JP" sz="1400" dirty="0">
              <a:solidFill>
                <a:schemeClr val="tx1"/>
              </a:solidFill>
              <a:latin typeface="Arial"/>
            </a:endParaRPr>
          </a:p>
          <a:p>
            <a:pPr algn="ct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6" name="角丸四角形 35"/>
          <p:cNvSpPr/>
          <p:nvPr/>
        </p:nvSpPr>
        <p:spPr>
          <a:xfrm>
            <a:off x="6914456" y="5267609"/>
            <a:ext cx="1978024" cy="680262"/>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回復</a:t>
            </a:r>
            <a:r>
              <a:rPr lang="ja-JP" altLang="en-US" sz="1400" dirty="0">
                <a:solidFill>
                  <a:schemeClr val="tx1"/>
                </a:solidFill>
                <a:latin typeface="HG丸ｺﾞｼｯｸM-PRO" panose="020F0600000000000000" pitchFamily="50" charset="-128"/>
                <a:ea typeface="HG丸ｺﾞｼｯｸM-PRO" panose="020F0600000000000000" pitchFamily="50" charset="-128"/>
              </a:rPr>
              <a:t>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7" name="角丸四角形 36"/>
          <p:cNvSpPr/>
          <p:nvPr/>
        </p:nvSpPr>
        <p:spPr>
          <a:xfrm>
            <a:off x="433736" y="6049011"/>
            <a:ext cx="1978024" cy="623690"/>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慢性期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 name="角丸四角形 1"/>
          <p:cNvSpPr/>
          <p:nvPr/>
        </p:nvSpPr>
        <p:spPr>
          <a:xfrm>
            <a:off x="322972" y="4313200"/>
            <a:ext cx="8540778" cy="1123699"/>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スライド番号プレースホルダー 3"/>
          <p:cNvSpPr txBox="1">
            <a:spLocks/>
          </p:cNvSpPr>
          <p:nvPr/>
        </p:nvSpPr>
        <p:spPr>
          <a:xfrm>
            <a:off x="6902896" y="6453336"/>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845FDA58-8628-4030-A7FF-2946B2EE6B4C}" type="slidenum">
              <a:rPr lang="ja-JP" altLang="en-US" sz="1800" smtClean="0">
                <a:solidFill>
                  <a:schemeClr val="tx1"/>
                </a:solidFill>
              </a:rPr>
              <a:pPr>
                <a:defRPr/>
              </a:pPr>
              <a:t>7</a:t>
            </a:fld>
            <a:endParaRPr lang="ja-JP" altLang="en-US" sz="1800" dirty="0">
              <a:solidFill>
                <a:schemeClr val="tx1"/>
              </a:solidFill>
            </a:endParaRPr>
          </a:p>
        </p:txBody>
      </p:sp>
    </p:spTree>
    <p:extLst>
      <p:ext uri="{BB962C8B-B14F-4D97-AF65-F5344CB8AC3E}">
        <p14:creationId xmlns:p14="http://schemas.microsoft.com/office/powerpoint/2010/main" val="894525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HatayamaH\Desktop\キャプチャ.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221" y="2284136"/>
            <a:ext cx="5316611" cy="3859266"/>
          </a:xfrm>
          <a:prstGeom prst="rect">
            <a:avLst/>
          </a:prstGeom>
          <a:noFill/>
          <a:extLst>
            <a:ext uri="{909E8E84-426E-40DD-AFC4-6F175D3DCCD1}">
              <a14:hiddenFill xmlns:a14="http://schemas.microsoft.com/office/drawing/2010/main">
                <a:solidFill>
                  <a:srgbClr val="FFFFFF"/>
                </a:solidFill>
              </a14:hiddenFill>
            </a:ext>
          </a:extLst>
        </p:spPr>
      </p:pic>
      <p:sp>
        <p:nvSpPr>
          <p:cNvPr id="11" name="タイトル 1">
            <a:extLst>
              <a:ext uri="{FF2B5EF4-FFF2-40B4-BE49-F238E27FC236}">
                <a16:creationId xmlns:a16="http://schemas.microsoft.com/office/drawing/2014/main" xmlns="" id="{77D78C8B-7190-4F9F-BF24-FAD4DFE9F181}"/>
              </a:ext>
            </a:extLst>
          </p:cNvPr>
          <p:cNvSpPr txBox="1">
            <a:spLocks/>
          </p:cNvSpPr>
          <p:nvPr/>
        </p:nvSpPr>
        <p:spPr>
          <a:xfrm>
            <a:off x="179512" y="677446"/>
            <a:ext cx="8712968" cy="879346"/>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病床</a:t>
            </a:r>
            <a:r>
              <a:rPr lang="ja-JP" altLang="en-US" sz="2400" dirty="0">
                <a:latin typeface="HGP創英角ｺﾞｼｯｸUB" panose="020B0900000000000000" pitchFamily="50" charset="-128"/>
                <a:ea typeface="HGP創英角ｺﾞｼｯｸUB" panose="020B0900000000000000" pitchFamily="50" charset="-128"/>
              </a:rPr>
              <a:t>の実態を明らかにした上で</a:t>
            </a:r>
            <a:r>
              <a:rPr lang="ja-JP" altLang="en-US" sz="2400" dirty="0" smtClean="0">
                <a:latin typeface="HGP創英角ｺﾞｼｯｸUB" panose="020B0900000000000000" pitchFamily="50" charset="-128"/>
                <a:ea typeface="HGP創英角ｺﾞｼｯｸUB" panose="020B0900000000000000" pitchFamily="50" charset="-128"/>
              </a:rPr>
              <a:t>、病床機能の確保について</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　　　　　　　　　　　　　　 「既存病床数」・「</a:t>
            </a:r>
            <a:r>
              <a:rPr lang="ja-JP" altLang="en-US" sz="2400" dirty="0">
                <a:latin typeface="HGP創英角ｺﾞｼｯｸUB" panose="020B0900000000000000" pitchFamily="50" charset="-128"/>
                <a:ea typeface="HGP創英角ｺﾞｼｯｸUB" panose="020B0900000000000000" pitchFamily="50" charset="-128"/>
              </a:rPr>
              <a:t>基準病床数</a:t>
            </a:r>
            <a:r>
              <a:rPr lang="ja-JP" altLang="en-US" sz="2400" dirty="0" smtClean="0">
                <a:latin typeface="HGP創英角ｺﾞｼｯｸUB" panose="020B0900000000000000" pitchFamily="50" charset="-128"/>
                <a:ea typeface="HGP創英角ｺﾞｼｯｸUB" panose="020B0900000000000000" pitchFamily="50" charset="-128"/>
              </a:rPr>
              <a:t>」の</a:t>
            </a:r>
            <a:r>
              <a:rPr lang="ja-JP" altLang="en-US" sz="2400" dirty="0">
                <a:latin typeface="HGP創英角ｺﾞｼｯｸUB" panose="020B0900000000000000" pitchFamily="50" charset="-128"/>
                <a:ea typeface="HGP創英角ｺﾞｼｯｸUB" panose="020B0900000000000000" pitchFamily="50" charset="-128"/>
              </a:rPr>
              <a:t>中で</a:t>
            </a:r>
            <a:r>
              <a:rPr lang="ja-JP" altLang="en-US" sz="2400" dirty="0" smtClean="0">
                <a:latin typeface="HGP創英角ｺﾞｼｯｸUB" panose="020B0900000000000000" pitchFamily="50" charset="-128"/>
                <a:ea typeface="HGP創英角ｺﾞｼｯｸUB" panose="020B0900000000000000" pitchFamily="50" charset="-128"/>
              </a:rPr>
              <a:t>検討</a:t>
            </a:r>
            <a:endParaRPr lang="ja-JP" altLang="en-US" sz="2400" dirty="0">
              <a:latin typeface="HGP創英角ｺﾞｼｯｸUB" panose="020B0900000000000000" pitchFamily="50" charset="-128"/>
              <a:ea typeface="HGP創英角ｺﾞｼｯｸUB" panose="020B0900000000000000" pitchFamily="50" charset="-128"/>
            </a:endParaRPr>
          </a:p>
        </p:txBody>
      </p:sp>
      <p:sp>
        <p:nvSpPr>
          <p:cNvPr id="10" name="正方形/長方形 9"/>
          <p:cNvSpPr/>
          <p:nvPr/>
        </p:nvSpPr>
        <p:spPr>
          <a:xfrm>
            <a:off x="845332" y="1762943"/>
            <a:ext cx="5565199" cy="307777"/>
          </a:xfrm>
          <a:prstGeom prst="rect">
            <a:avLst/>
          </a:prstGeom>
        </p:spPr>
        <p:txBody>
          <a:bodyPr wrap="square">
            <a:spAutoFit/>
          </a:bodyPr>
          <a:lstStyle/>
          <a:p>
            <a:r>
              <a:rPr lang="ja-JP" altLang="en-US" sz="1400" dirty="0" smtClean="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smtClean="0">
                <a:latin typeface="HGPｺﾞｼｯｸE" panose="020B0900000000000000" pitchFamily="50" charset="-128"/>
                <a:ea typeface="HGPｺﾞｼｯｸE" panose="020B0900000000000000" pitchFamily="50" charset="-128"/>
                <a:cs typeface="Meiryo UI" panose="020B0604030504040204" pitchFamily="50" charset="-128"/>
              </a:rPr>
              <a:t>病床</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機能報告</a:t>
            </a:r>
            <a:r>
              <a:rPr lang="ja-JP" altLang="en-US" sz="1400" dirty="0" smtClean="0">
                <a:latin typeface="HGPｺﾞｼｯｸE" panose="020B0900000000000000" pitchFamily="50" charset="-128"/>
                <a:ea typeface="HGPｺﾞｼｯｸE" panose="020B0900000000000000" pitchFamily="50" charset="-128"/>
                <a:cs typeface="Meiryo UI" panose="020B0604030504040204" pitchFamily="50" charset="-128"/>
              </a:rPr>
              <a:t>と病床数の必要量の</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病床機能区分ごとの比較（割合）</a:t>
            </a:r>
          </a:p>
        </p:txBody>
      </p:sp>
      <p:cxnSp>
        <p:nvCxnSpPr>
          <p:cNvPr id="26" name="直線コネクタ 25"/>
          <p:cNvCxnSpPr/>
          <p:nvPr/>
        </p:nvCxnSpPr>
        <p:spPr>
          <a:xfrm flipH="1" flipV="1">
            <a:off x="5151620" y="3939413"/>
            <a:ext cx="1940660" cy="319340"/>
          </a:xfrm>
          <a:prstGeom prst="line">
            <a:avLst/>
          </a:prstGeom>
          <a:ln w="28575">
            <a:solidFill>
              <a:schemeClr val="accent1">
                <a:lumMod val="50000"/>
              </a:schemeClr>
            </a:solidFill>
            <a:headEnd type="oval" w="lg" len="lg"/>
          </a:ln>
        </p:spPr>
        <p:style>
          <a:lnRef idx="1">
            <a:schemeClr val="accent1"/>
          </a:lnRef>
          <a:fillRef idx="0">
            <a:schemeClr val="accent1"/>
          </a:fillRef>
          <a:effectRef idx="0">
            <a:schemeClr val="accent1"/>
          </a:effectRef>
          <a:fontRef idx="minor">
            <a:schemeClr val="tx1"/>
          </a:fontRef>
        </p:style>
      </p:cxnSp>
      <p:sp>
        <p:nvSpPr>
          <p:cNvPr id="37" name="二等辺三角形 36"/>
          <p:cNvSpPr/>
          <p:nvPr/>
        </p:nvSpPr>
        <p:spPr>
          <a:xfrm flipV="1">
            <a:off x="7335248" y="3646327"/>
            <a:ext cx="450323" cy="216024"/>
          </a:xfrm>
          <a:prstGeom prst="triangle">
            <a:avLst/>
          </a:prstGeom>
          <a:solidFill>
            <a:srgbClr val="FF5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2195736" y="2801455"/>
            <a:ext cx="2160240" cy="820085"/>
          </a:xfrm>
          <a:prstGeom prst="roundRect">
            <a:avLst/>
          </a:prstGeom>
          <a:noFill/>
          <a:ln w="53975" cap="rnd">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コネクタ 2"/>
          <p:cNvCxnSpPr/>
          <p:nvPr/>
        </p:nvCxnSpPr>
        <p:spPr>
          <a:xfrm flipV="1">
            <a:off x="3435167" y="2269592"/>
            <a:ext cx="162018" cy="720080"/>
          </a:xfrm>
          <a:prstGeom prst="line">
            <a:avLst/>
          </a:prstGeom>
          <a:ln w="28575">
            <a:solidFill>
              <a:srgbClr val="FF5B5B"/>
            </a:solidFill>
            <a:headEnd type="oval" w="lg" len="lg"/>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flipV="1">
            <a:off x="3597185" y="2278889"/>
            <a:ext cx="3222514" cy="5247"/>
          </a:xfrm>
          <a:prstGeom prst="line">
            <a:avLst/>
          </a:prstGeom>
          <a:ln w="28575">
            <a:solidFill>
              <a:srgbClr val="FF5B5B"/>
            </a:solidFill>
          </a:ln>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a:off x="3707904" y="4365104"/>
            <a:ext cx="1443715" cy="939001"/>
          </a:xfrm>
          <a:prstGeom prst="round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p:cNvCxnSpPr/>
          <p:nvPr/>
        </p:nvCxnSpPr>
        <p:spPr>
          <a:xfrm flipV="1">
            <a:off x="4791215" y="3939413"/>
            <a:ext cx="360404" cy="638680"/>
          </a:xfrm>
          <a:prstGeom prst="line">
            <a:avLst/>
          </a:prstGeom>
          <a:ln w="28575">
            <a:solidFill>
              <a:schemeClr val="accent1">
                <a:lumMod val="50000"/>
              </a:schemeClr>
            </a:solidFill>
            <a:headEnd type="oval" w="lg" len="lg"/>
          </a:ln>
        </p:spPr>
        <p:style>
          <a:lnRef idx="1">
            <a:schemeClr val="accent1"/>
          </a:lnRef>
          <a:fillRef idx="0">
            <a:schemeClr val="accent1"/>
          </a:fillRef>
          <a:effectRef idx="0">
            <a:schemeClr val="accent1"/>
          </a:effectRef>
          <a:fontRef idx="minor">
            <a:schemeClr val="tx1"/>
          </a:fontRef>
        </p:style>
      </p:cxnSp>
      <p:sp>
        <p:nvSpPr>
          <p:cNvPr id="17" name="角丸四角形 16"/>
          <p:cNvSpPr/>
          <p:nvPr/>
        </p:nvSpPr>
        <p:spPr>
          <a:xfrm>
            <a:off x="4015527" y="2708921"/>
            <a:ext cx="898860" cy="943728"/>
          </a:xfrm>
          <a:prstGeom prst="round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コネクタ 37"/>
          <p:cNvCxnSpPr/>
          <p:nvPr/>
        </p:nvCxnSpPr>
        <p:spPr>
          <a:xfrm>
            <a:off x="4601994" y="3511668"/>
            <a:ext cx="549625" cy="427745"/>
          </a:xfrm>
          <a:prstGeom prst="line">
            <a:avLst/>
          </a:prstGeom>
          <a:ln w="28575">
            <a:solidFill>
              <a:schemeClr val="accent1">
                <a:lumMod val="50000"/>
              </a:schemeClr>
            </a:solidFill>
            <a:headEnd type="oval" w="lg" len="lg"/>
          </a:ln>
        </p:spPr>
        <p:style>
          <a:lnRef idx="1">
            <a:schemeClr val="accent1"/>
          </a:lnRef>
          <a:fillRef idx="0">
            <a:schemeClr val="accent1"/>
          </a:fillRef>
          <a:effectRef idx="0">
            <a:schemeClr val="accent1"/>
          </a:effectRef>
          <a:fontRef idx="minor">
            <a:schemeClr val="tx1"/>
          </a:fontRef>
        </p:style>
      </p:cxnSp>
      <p:sp>
        <p:nvSpPr>
          <p:cNvPr id="13" name="角丸四角形 12"/>
          <p:cNvSpPr/>
          <p:nvPr/>
        </p:nvSpPr>
        <p:spPr>
          <a:xfrm>
            <a:off x="6435743" y="1916832"/>
            <a:ext cx="2600753" cy="1584176"/>
          </a:xfrm>
          <a:prstGeom prst="roundRect">
            <a:avLst/>
          </a:prstGeom>
          <a:ln w="50800" cap="rnd">
            <a:solidFill>
              <a:srgbClr val="FF3737"/>
            </a:solidFill>
            <a:prstDash val="sysDot"/>
          </a:ln>
        </p:spPr>
        <p:style>
          <a:lnRef idx="2">
            <a:schemeClr val="accent1"/>
          </a:lnRef>
          <a:fillRef idx="1">
            <a:schemeClr val="lt1"/>
          </a:fillRef>
          <a:effectRef idx="0">
            <a:schemeClr val="accent1"/>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sz="1800" b="1" dirty="0" smtClean="0"/>
              <a:t>STEP 1</a:t>
            </a:r>
            <a:endParaRPr lang="en-US" altLang="ja-JP" sz="1800" b="1" dirty="0"/>
          </a:p>
          <a:p>
            <a:pPr>
              <a:spcBef>
                <a:spcPts val="600"/>
              </a:spcBef>
            </a:pP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診療実態を分析</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marL="82550" indent="-82550">
              <a:spcBef>
                <a:spcPts val="60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サブアキュート・ポストア　　　キュートを</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提供する</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病床　数を精査</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Oval 64">
            <a:hlinkClick r:id="rId4"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2" name="タイトル 1">
            <a:extLst>
              <a:ext uri="{FF2B5EF4-FFF2-40B4-BE49-F238E27FC236}">
                <a16:creationId xmlns="" xmlns:a16="http://schemas.microsoft.com/office/drawing/2014/main" id="{DFEF89A9-DBB8-496F-B267-B3B7E5718C12}"/>
              </a:ext>
            </a:extLst>
          </p:cNvPr>
          <p:cNvSpPr>
            <a:spLocks noGrp="1"/>
          </p:cNvSpPr>
          <p:nvPr>
            <p:ph type="title"/>
          </p:nvPr>
        </p:nvSpPr>
        <p:spPr>
          <a:xfrm>
            <a:off x="179512" y="48219"/>
            <a:ext cx="8352928" cy="576064"/>
          </a:xfrm>
        </p:spPr>
        <p:txBody>
          <a:bodyPr>
            <a:noAutofit/>
          </a:body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推進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ごとの診療実態の分析④</a:t>
            </a:r>
            <a:endParaRPr kumimoji="1"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2" name="テキスト ボックス 1"/>
          <p:cNvSpPr txBox="1"/>
          <p:nvPr/>
        </p:nvSpPr>
        <p:spPr>
          <a:xfrm>
            <a:off x="-108520" y="2842166"/>
            <a:ext cx="1907704" cy="738664"/>
          </a:xfrm>
          <a:prstGeom prst="rect">
            <a:avLst/>
          </a:prstGeom>
          <a:noFill/>
        </p:spPr>
        <p:txBody>
          <a:bodyPr wrap="square" rtlCol="0">
            <a:spAutoFit/>
          </a:bodyPr>
          <a:lstStyle/>
          <a:p>
            <a:pPr algn="ctr"/>
            <a:r>
              <a:rPr kumimoji="1" lang="en-US" altLang="ja-JP" sz="1400" b="1" dirty="0" smtClean="0">
                <a:latin typeface="+mn-ea"/>
                <a:cs typeface="Meiryo UI" panose="020B0604030504040204" pitchFamily="50" charset="-128"/>
              </a:rPr>
              <a:t>2017</a:t>
            </a:r>
            <a:r>
              <a:rPr kumimoji="1" lang="ja-JP" altLang="en-US" sz="1400" b="1" dirty="0" smtClean="0">
                <a:latin typeface="+mn-ea"/>
                <a:cs typeface="Meiryo UI" panose="020B0604030504040204" pitchFamily="50" charset="-128"/>
              </a:rPr>
              <a:t>年度</a:t>
            </a:r>
            <a:endParaRPr kumimoji="1" lang="en-US" altLang="ja-JP" sz="1400" b="1" dirty="0" smtClean="0">
              <a:latin typeface="+mn-ea"/>
              <a:cs typeface="Meiryo UI" panose="020B0604030504040204" pitchFamily="50" charset="-128"/>
            </a:endParaRPr>
          </a:p>
          <a:p>
            <a:pPr algn="ctr"/>
            <a:r>
              <a:rPr lang="ja-JP" altLang="en-US" sz="1400" b="1" dirty="0" smtClean="0">
                <a:latin typeface="+mn-ea"/>
                <a:cs typeface="Meiryo UI" panose="020B0604030504040204" pitchFamily="50" charset="-128"/>
              </a:rPr>
              <a:t>病床機能報告</a:t>
            </a:r>
            <a:endParaRPr lang="en-US" altLang="ja-JP" sz="1400" b="1" dirty="0" smtClean="0">
              <a:latin typeface="+mn-ea"/>
              <a:cs typeface="Meiryo UI" panose="020B0604030504040204" pitchFamily="50" charset="-128"/>
            </a:endParaRPr>
          </a:p>
          <a:p>
            <a:pPr algn="ctr"/>
            <a:r>
              <a:rPr kumimoji="1" lang="ja-JP" altLang="en-US" sz="1400" b="1" dirty="0" smtClean="0">
                <a:latin typeface="+mn-ea"/>
                <a:cs typeface="Meiryo UI" panose="020B0604030504040204" pitchFamily="50" charset="-128"/>
              </a:rPr>
              <a:t>（暫定）</a:t>
            </a:r>
            <a:endParaRPr kumimoji="1" lang="ja-JP" altLang="en-US" sz="1400" b="1" dirty="0">
              <a:latin typeface="+mn-ea"/>
              <a:cs typeface="Meiryo UI" panose="020B0604030504040204" pitchFamily="50" charset="-128"/>
            </a:endParaRPr>
          </a:p>
        </p:txBody>
      </p:sp>
      <p:sp>
        <p:nvSpPr>
          <p:cNvPr id="23" name="テキスト ボックス 22"/>
          <p:cNvSpPr txBox="1"/>
          <p:nvPr/>
        </p:nvSpPr>
        <p:spPr>
          <a:xfrm>
            <a:off x="-108520" y="4560230"/>
            <a:ext cx="1907704" cy="523220"/>
          </a:xfrm>
          <a:prstGeom prst="rect">
            <a:avLst/>
          </a:prstGeom>
          <a:noFill/>
        </p:spPr>
        <p:txBody>
          <a:bodyPr wrap="square" rtlCol="0">
            <a:spAutoFit/>
          </a:bodyPr>
          <a:lstStyle/>
          <a:p>
            <a:pPr algn="ctr"/>
            <a:r>
              <a:rPr kumimoji="1" lang="en-US" altLang="ja-JP" sz="1400" b="1" dirty="0" smtClean="0">
                <a:latin typeface="+mn-ea"/>
                <a:cs typeface="Meiryo UI" panose="020B0604030504040204" pitchFamily="50" charset="-128"/>
              </a:rPr>
              <a:t>2025</a:t>
            </a:r>
            <a:r>
              <a:rPr kumimoji="1" lang="ja-JP" altLang="en-US" sz="1400" b="1" dirty="0" smtClean="0">
                <a:latin typeface="+mn-ea"/>
                <a:cs typeface="Meiryo UI" panose="020B0604030504040204" pitchFamily="50" charset="-128"/>
              </a:rPr>
              <a:t>年</a:t>
            </a:r>
            <a:endParaRPr kumimoji="1" lang="en-US" altLang="ja-JP" sz="1400" b="1" dirty="0" smtClean="0">
              <a:latin typeface="+mn-ea"/>
              <a:cs typeface="Meiryo UI" panose="020B0604030504040204" pitchFamily="50" charset="-128"/>
            </a:endParaRPr>
          </a:p>
          <a:p>
            <a:pPr algn="ctr"/>
            <a:r>
              <a:rPr lang="ja-JP" altLang="en-US" sz="1400" b="1" dirty="0" smtClean="0">
                <a:latin typeface="+mn-ea"/>
                <a:cs typeface="Meiryo UI" panose="020B0604030504040204" pitchFamily="50" charset="-128"/>
              </a:rPr>
              <a:t>病床数の必要量</a:t>
            </a:r>
            <a:endParaRPr kumimoji="1" lang="ja-JP" altLang="en-US" sz="1400" b="1" dirty="0">
              <a:latin typeface="+mn-ea"/>
              <a:cs typeface="Meiryo UI" panose="020B0604030504040204" pitchFamily="50" charset="-128"/>
            </a:endParaRPr>
          </a:p>
        </p:txBody>
      </p:sp>
      <p:sp>
        <p:nvSpPr>
          <p:cNvPr id="19" name="角丸四角形 18"/>
          <p:cNvSpPr/>
          <p:nvPr/>
        </p:nvSpPr>
        <p:spPr>
          <a:xfrm>
            <a:off x="6444364" y="3939413"/>
            <a:ext cx="2592132" cy="1865851"/>
          </a:xfrm>
          <a:prstGeom prst="roundRect">
            <a:avLst>
              <a:gd name="adj" fmla="val 11194"/>
            </a:avLst>
          </a:prstGeom>
          <a:solidFill>
            <a:schemeClr val="lt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schemeClr val="tx1"/>
                </a:solidFill>
                <a:ea typeface="Meiryo UI" panose="020B0604030504040204" pitchFamily="50" charset="-128"/>
                <a:cs typeface="Meiryo UI" panose="020B0604030504040204" pitchFamily="50" charset="-128"/>
              </a:rPr>
              <a:t>STEP 2</a:t>
            </a:r>
            <a:r>
              <a:rPr lang="ja-JP" altLang="en-US" b="1" dirty="0" smtClean="0">
                <a:solidFill>
                  <a:schemeClr val="tx1"/>
                </a:solidFill>
                <a:ea typeface="Meiryo UI" panose="020B0604030504040204" pitchFamily="50" charset="-128"/>
                <a:cs typeface="Meiryo UI" panose="020B0604030504040204" pitchFamily="50" charset="-128"/>
              </a:rPr>
              <a:t>･</a:t>
            </a:r>
            <a:r>
              <a:rPr lang="en-US" altLang="ja-JP" b="1" dirty="0" smtClean="0">
                <a:solidFill>
                  <a:schemeClr val="tx1"/>
                </a:solidFill>
                <a:ea typeface="Meiryo UI" panose="020B0604030504040204" pitchFamily="50" charset="-128"/>
                <a:cs typeface="Meiryo UI" panose="020B0604030504040204" pitchFamily="50" charset="-128"/>
              </a:rPr>
              <a:t>3</a:t>
            </a:r>
          </a:p>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・ギャップを将来転換が必要な病床数の目安（指標）として検討。</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スライド番号プレースホルダー 3"/>
          <p:cNvSpPr>
            <a:spLocks noGrp="1"/>
          </p:cNvSpPr>
          <p:nvPr>
            <p:ph type="sldNum" sz="quarter" idx="12"/>
          </p:nvPr>
        </p:nvSpPr>
        <p:spPr>
          <a:xfrm>
            <a:off x="6902896" y="6453336"/>
            <a:ext cx="2133600" cy="365125"/>
          </a:xfrm>
        </p:spPr>
        <p:txBody>
          <a:bodyPr/>
          <a:lstStyle/>
          <a:p>
            <a:pPr>
              <a:defRPr/>
            </a:pPr>
            <a:fld id="{845FDA58-8628-4030-A7FF-2946B2EE6B4C}" type="slidenum">
              <a:rPr lang="ja-JP" altLang="en-US" sz="1800" smtClean="0">
                <a:solidFill>
                  <a:schemeClr val="tx1"/>
                </a:solidFill>
              </a:rPr>
              <a:pPr>
                <a:defRPr/>
              </a:pPr>
              <a:t>8</a:t>
            </a:fld>
            <a:endParaRPr lang="ja-JP" altLang="en-US" sz="1800" dirty="0">
              <a:solidFill>
                <a:schemeClr val="tx1"/>
              </a:solidFill>
            </a:endParaRPr>
          </a:p>
        </p:txBody>
      </p:sp>
      <p:sp>
        <p:nvSpPr>
          <p:cNvPr id="4" name="テキスト ボックス 3"/>
          <p:cNvSpPr txBox="1"/>
          <p:nvPr/>
        </p:nvSpPr>
        <p:spPr>
          <a:xfrm>
            <a:off x="906399" y="5301208"/>
            <a:ext cx="1594854" cy="276999"/>
          </a:xfrm>
          <a:prstGeom prst="rect">
            <a:avLst/>
          </a:prstGeom>
          <a:solidFill>
            <a:schemeClr val="bg1"/>
          </a:solidFill>
        </p:spPr>
        <p:txBody>
          <a:bodyPr wrap="square" rtlCol="0">
            <a:spAutoFit/>
          </a:bodyPr>
          <a:lstStyle/>
          <a:p>
            <a:pPr algn="ctr"/>
            <a:r>
              <a:rPr kumimoji="1" lang="ja-JP" altLang="en-US" sz="1200" dirty="0" smtClean="0">
                <a:latin typeface="HG丸ｺﾞｼｯｸM-PRO" panose="020F0600000000000000" pitchFamily="50" charset="-128"/>
                <a:ea typeface="HG丸ｺﾞｼｯｸM-PRO" panose="020F0600000000000000" pitchFamily="50" charset="-128"/>
              </a:rPr>
              <a:t>高度急性期</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25" name="テキスト ボックス 24"/>
          <p:cNvSpPr txBox="1"/>
          <p:nvPr/>
        </p:nvSpPr>
        <p:spPr>
          <a:xfrm>
            <a:off x="2411760" y="5312241"/>
            <a:ext cx="875008" cy="276999"/>
          </a:xfrm>
          <a:prstGeom prst="rect">
            <a:avLst/>
          </a:prstGeom>
          <a:solidFill>
            <a:schemeClr val="bg1"/>
          </a:solidFill>
        </p:spPr>
        <p:txBody>
          <a:bodyPr wrap="square" rtlCol="0">
            <a:spAutoFit/>
          </a:bodyPr>
          <a:lstStyle/>
          <a:p>
            <a:pPr algn="ctr"/>
            <a:r>
              <a:rPr kumimoji="1" lang="ja-JP" altLang="en-US" sz="1200" dirty="0" smtClean="0">
                <a:latin typeface="HG丸ｺﾞｼｯｸM-PRO" panose="020F0600000000000000" pitchFamily="50" charset="-128"/>
                <a:ea typeface="HG丸ｺﾞｼｯｸM-PRO" panose="020F0600000000000000" pitchFamily="50" charset="-128"/>
              </a:rPr>
              <a:t>急性期</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27" name="テキスト ボックス 26"/>
          <p:cNvSpPr txBox="1"/>
          <p:nvPr/>
        </p:nvSpPr>
        <p:spPr>
          <a:xfrm>
            <a:off x="3995936" y="5331986"/>
            <a:ext cx="875008" cy="276999"/>
          </a:xfrm>
          <a:prstGeom prst="rect">
            <a:avLst/>
          </a:prstGeom>
          <a:solidFill>
            <a:schemeClr val="bg1"/>
          </a:solidFill>
        </p:spPr>
        <p:txBody>
          <a:bodyPr wrap="square" rtlCol="0">
            <a:spAutoFit/>
          </a:bodyPr>
          <a:lstStyle/>
          <a:p>
            <a:pPr algn="ctr"/>
            <a:r>
              <a:rPr lang="ja-JP" altLang="en-US" sz="1200" dirty="0">
                <a:latin typeface="HG丸ｺﾞｼｯｸM-PRO" panose="020F0600000000000000" pitchFamily="50" charset="-128"/>
                <a:ea typeface="HG丸ｺﾞｼｯｸM-PRO" panose="020F0600000000000000" pitchFamily="50" charset="-128"/>
              </a:rPr>
              <a:t>回復</a:t>
            </a:r>
            <a:r>
              <a:rPr kumimoji="1" lang="ja-JP" altLang="en-US" sz="1200" dirty="0" smtClean="0">
                <a:latin typeface="HG丸ｺﾞｼｯｸM-PRO" panose="020F0600000000000000" pitchFamily="50" charset="-128"/>
                <a:ea typeface="HG丸ｺﾞｼｯｸM-PRO" panose="020F0600000000000000" pitchFamily="50" charset="-128"/>
              </a:rPr>
              <a:t>期</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28" name="テキスト ボックス 27"/>
          <p:cNvSpPr txBox="1"/>
          <p:nvPr/>
        </p:nvSpPr>
        <p:spPr>
          <a:xfrm>
            <a:off x="5364088" y="5312241"/>
            <a:ext cx="875008" cy="276999"/>
          </a:xfrm>
          <a:prstGeom prst="rect">
            <a:avLst/>
          </a:prstGeom>
          <a:solidFill>
            <a:schemeClr val="bg1"/>
          </a:solidFill>
        </p:spPr>
        <p:txBody>
          <a:bodyPr wrap="square" rtlCol="0">
            <a:spAutoFit/>
          </a:bodyPr>
          <a:lstStyle/>
          <a:p>
            <a:pPr algn="ctr"/>
            <a:r>
              <a:rPr lang="ja-JP" altLang="en-US" sz="1200" dirty="0">
                <a:latin typeface="HG丸ｺﾞｼｯｸM-PRO" panose="020F0600000000000000" pitchFamily="50" charset="-128"/>
                <a:ea typeface="HG丸ｺﾞｼｯｸM-PRO" panose="020F0600000000000000" pitchFamily="50" charset="-128"/>
              </a:rPr>
              <a:t>慢性</a:t>
            </a:r>
            <a:r>
              <a:rPr kumimoji="1" lang="ja-JP" altLang="en-US" sz="1200" dirty="0" smtClean="0">
                <a:latin typeface="HG丸ｺﾞｼｯｸM-PRO" panose="020F0600000000000000" pitchFamily="50" charset="-128"/>
                <a:ea typeface="HG丸ｺﾞｼｯｸM-PRO" panose="020F0600000000000000" pitchFamily="50" charset="-128"/>
              </a:rPr>
              <a:t>期</a:t>
            </a:r>
            <a:endParaRPr kumimoji="1" lang="ja-JP" altLang="en-US" sz="1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1463395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96770" y="6492875"/>
            <a:ext cx="2133600" cy="365125"/>
          </a:xfrm>
        </p:spPr>
        <p:txBody>
          <a:bodyPr/>
          <a:lstStyle/>
          <a:p>
            <a:fld id="{A9848611-8FAA-4BFC-BAAD-33CAF1A3E273}" type="slidenum">
              <a:rPr kumimoji="1" lang="ja-JP" altLang="en-US" sz="1800" smtClean="0">
                <a:solidFill>
                  <a:schemeClr val="tx1"/>
                </a:solidFill>
              </a:rPr>
              <a:t>9</a:t>
            </a:fld>
            <a:endParaRPr kumimoji="1" lang="ja-JP" altLang="en-US" sz="1800" dirty="0">
              <a:solidFill>
                <a:schemeClr val="tx1"/>
              </a:solidFill>
            </a:endParaRPr>
          </a:p>
        </p:txBody>
      </p:sp>
      <p:sp>
        <p:nvSpPr>
          <p:cNvPr id="9" name="Oval 64">
            <a:hlinkClick r:id="rId2" action="ppaction://hlinksldjump"/>
            <a:extLst>
              <a:ext uri="{FF2B5EF4-FFF2-40B4-BE49-F238E27FC236}">
                <a16:creationId xmlns:a16="http://schemas.microsoft.com/office/drawing/2014/main" xmlns=""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2" name="タイトル 1">
            <a:extLst>
              <a:ext uri="{FF2B5EF4-FFF2-40B4-BE49-F238E27FC236}">
                <a16:creationId xmlns:a16="http://schemas.microsoft.com/office/drawing/2014/main" xmlns="" id="{30BE5A27-A407-4A14-A9BE-5866682C3C6B}"/>
              </a:ext>
            </a:extLst>
          </p:cNvPr>
          <p:cNvSpPr txBox="1">
            <a:spLocks/>
          </p:cNvSpPr>
          <p:nvPr/>
        </p:nvSpPr>
        <p:spPr>
          <a:xfrm>
            <a:off x="179512" y="39493"/>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病棟ごとの診療実態の分析⑤</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タイトル 1">
            <a:extLst>
              <a:ext uri="{FF2B5EF4-FFF2-40B4-BE49-F238E27FC236}">
                <a16:creationId xmlns:a16="http://schemas.microsoft.com/office/drawing/2014/main" xmlns="" id="{77D78C8B-7190-4F9F-BF24-FAD4DFE9F181}"/>
              </a:ext>
            </a:extLst>
          </p:cNvPr>
          <p:cNvSpPr txBox="1">
            <a:spLocks/>
          </p:cNvSpPr>
          <p:nvPr/>
        </p:nvSpPr>
        <p:spPr>
          <a:xfrm>
            <a:off x="180624" y="764704"/>
            <a:ext cx="8712968" cy="797219"/>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病床機能報告の診療実態に</a:t>
            </a:r>
            <a:r>
              <a:rPr lang="ja-JP" altLang="en-US" sz="2400" dirty="0">
                <a:latin typeface="HGP創英角ｺﾞｼｯｸUB" panose="020B0900000000000000" pitchFamily="50" charset="-128"/>
                <a:ea typeface="HGP創英角ｺﾞｼｯｸUB" panose="020B0900000000000000" pitchFamily="50" charset="-128"/>
              </a:rPr>
              <a:t>関する</a:t>
            </a:r>
            <a:r>
              <a:rPr lang="ja-JP" altLang="en-US" sz="2400" dirty="0" smtClean="0">
                <a:latin typeface="HGP創英角ｺﾞｼｯｸUB" panose="020B0900000000000000" pitchFamily="50" charset="-128"/>
                <a:ea typeface="HGP創英角ｺﾞｼｯｸUB" panose="020B0900000000000000" pitchFamily="50" charset="-128"/>
              </a:rPr>
              <a:t>項目の中から、急性期病棟の　実態分析にかかる項目を検討</a:t>
            </a:r>
            <a:endParaRPr lang="ja-JP" altLang="en-US" sz="2400" dirty="0">
              <a:latin typeface="HGP創英角ｺﾞｼｯｸUB" panose="020B0900000000000000" pitchFamily="50" charset="-128"/>
              <a:ea typeface="HGP創英角ｺﾞｼｯｸUB" panose="020B0900000000000000" pitchFamily="50" charset="-128"/>
            </a:endParaRPr>
          </a:p>
        </p:txBody>
      </p:sp>
      <p:sp>
        <p:nvSpPr>
          <p:cNvPr id="8" name="角丸四角形 7"/>
          <p:cNvSpPr/>
          <p:nvPr/>
        </p:nvSpPr>
        <p:spPr>
          <a:xfrm>
            <a:off x="718399" y="3549699"/>
            <a:ext cx="7640426" cy="3191670"/>
          </a:xfrm>
          <a:prstGeom prst="roundRect">
            <a:avLst>
              <a:gd name="adj" fmla="val 7778"/>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kumimoji="1" lang="ja-JP" altLang="en-US" dirty="0"/>
              <a:t>　</a:t>
            </a:r>
            <a:r>
              <a:rPr lang="ja-JP" altLang="en-US" dirty="0"/>
              <a:t>　</a:t>
            </a:r>
            <a:r>
              <a:rPr lang="ja-JP" altLang="en-US" b="1" dirty="0"/>
              <a:t>報告様式②（具体的な医療の内容に関する項目）のうち、急性期治療に　　</a:t>
            </a:r>
            <a:r>
              <a:rPr lang="ja-JP" altLang="en-US" b="1" dirty="0" smtClean="0"/>
              <a:t>　　</a:t>
            </a:r>
            <a:endParaRPr lang="en-US" altLang="ja-JP" b="1" dirty="0" smtClean="0"/>
          </a:p>
          <a:p>
            <a:r>
              <a:rPr lang="ja-JP" altLang="en-US" b="1" dirty="0"/>
              <a:t>　</a:t>
            </a:r>
            <a:r>
              <a:rPr lang="ja-JP" altLang="en-US" b="1" dirty="0" smtClean="0"/>
              <a:t>　関する</a:t>
            </a:r>
            <a:r>
              <a:rPr lang="ja-JP" altLang="en-US" b="1" dirty="0"/>
              <a:t>報告</a:t>
            </a:r>
            <a:r>
              <a:rPr lang="ja-JP" altLang="en-US" b="1" dirty="0" smtClean="0"/>
              <a:t>項目</a:t>
            </a:r>
            <a:endParaRPr lang="en-US" altLang="ja-JP" b="1" dirty="0" smtClean="0"/>
          </a:p>
          <a:p>
            <a:endParaRPr kumimoji="1" lang="en-US" altLang="ja-JP" b="1" dirty="0" smtClean="0"/>
          </a:p>
          <a:p>
            <a:r>
              <a:rPr lang="ja-JP" altLang="en-US" sz="1600" dirty="0"/>
              <a:t>　</a:t>
            </a:r>
            <a:r>
              <a:rPr lang="ja-JP" altLang="en-US" sz="1600" dirty="0" smtClean="0"/>
              <a:t>　　</a:t>
            </a:r>
            <a:r>
              <a:rPr lang="ja-JP" altLang="en-US" sz="1600" dirty="0"/>
              <a:t>　</a:t>
            </a:r>
            <a:r>
              <a:rPr lang="ja-JP" altLang="en-US" sz="1600" dirty="0" smtClean="0"/>
              <a:t>　３</a:t>
            </a:r>
            <a:r>
              <a:rPr lang="ja-JP" altLang="en-US" sz="1600" dirty="0"/>
              <a:t>．幅広い手術の実施状況</a:t>
            </a:r>
          </a:p>
          <a:p>
            <a:r>
              <a:rPr lang="ja-JP" altLang="en-US" sz="1600" dirty="0" smtClean="0"/>
              <a:t>　　　　　４</a:t>
            </a:r>
            <a:r>
              <a:rPr lang="ja-JP" altLang="en-US" sz="1600" dirty="0"/>
              <a:t>．がん・脳卒中・心筋梗塞等への治療状況</a:t>
            </a:r>
          </a:p>
          <a:p>
            <a:r>
              <a:rPr lang="ja-JP" altLang="en-US" sz="1600" dirty="0" smtClean="0"/>
              <a:t>　　　　　６</a:t>
            </a:r>
            <a:r>
              <a:rPr lang="ja-JP" altLang="en-US" sz="1600" dirty="0"/>
              <a:t>．救急医療の実施状況</a:t>
            </a:r>
          </a:p>
          <a:p>
            <a:r>
              <a:rPr lang="ja-JP" altLang="en-US" sz="1600" dirty="0" smtClean="0"/>
              <a:t>　　　　　８</a:t>
            </a:r>
            <a:r>
              <a:rPr lang="ja-JP" altLang="en-US" sz="1600" dirty="0"/>
              <a:t>．全身管理の</a:t>
            </a:r>
            <a:r>
              <a:rPr lang="ja-JP" altLang="en-US" sz="1600" dirty="0" smtClean="0"/>
              <a:t>状況</a:t>
            </a:r>
            <a:endParaRPr lang="en-US" altLang="ja-JP" sz="1600" dirty="0" smtClean="0"/>
          </a:p>
          <a:p>
            <a:r>
              <a:rPr lang="ja-JP" altLang="en-US" sz="1200" dirty="0" smtClean="0"/>
              <a:t>　</a:t>
            </a:r>
            <a:endParaRPr lang="en-US" altLang="ja-JP" sz="1200" dirty="0" smtClean="0"/>
          </a:p>
          <a:p>
            <a:r>
              <a:rPr lang="ja-JP" altLang="en-US" sz="1200" dirty="0" smtClean="0"/>
              <a:t>　</a:t>
            </a:r>
            <a:r>
              <a:rPr lang="en-US" altLang="ja-JP" sz="1200" dirty="0" smtClean="0"/>
              <a:t>【</a:t>
            </a:r>
            <a:r>
              <a:rPr lang="ja-JP" altLang="en-US" sz="1200" dirty="0" smtClean="0"/>
              <a:t>備考</a:t>
            </a:r>
            <a:r>
              <a:rPr lang="en-US" altLang="ja-JP" sz="1200" dirty="0" smtClean="0"/>
              <a:t>】</a:t>
            </a:r>
          </a:p>
          <a:p>
            <a:r>
              <a:rPr lang="ja-JP" altLang="en-US" sz="1200" dirty="0"/>
              <a:t>　</a:t>
            </a:r>
            <a:r>
              <a:rPr lang="ja-JP" altLang="en-US" sz="1200" dirty="0" smtClean="0"/>
              <a:t>　　・報告内容は、「</a:t>
            </a:r>
            <a:r>
              <a:rPr lang="ja-JP" altLang="en-US" sz="1200" dirty="0"/>
              <a:t>平成</a:t>
            </a:r>
            <a:r>
              <a:rPr lang="en-US" altLang="ja-JP" sz="1200" dirty="0"/>
              <a:t>29</a:t>
            </a:r>
            <a:r>
              <a:rPr lang="ja-JP" altLang="en-US" sz="1200" dirty="0"/>
              <a:t>年６月診療分」であってかつ「平成</a:t>
            </a:r>
            <a:r>
              <a:rPr lang="en-US" altLang="ja-JP" sz="1200" dirty="0"/>
              <a:t>29</a:t>
            </a:r>
            <a:r>
              <a:rPr lang="ja-JP" altLang="en-US" sz="1200" dirty="0"/>
              <a:t>年７月審査分</a:t>
            </a:r>
            <a:r>
              <a:rPr lang="ja-JP" altLang="en-US" sz="1200" dirty="0" smtClean="0"/>
              <a:t>」。</a:t>
            </a:r>
            <a:endParaRPr lang="en-US" altLang="ja-JP" sz="1200" dirty="0" smtClean="0"/>
          </a:p>
          <a:p>
            <a:r>
              <a:rPr lang="ja-JP" altLang="en-US" sz="1200" dirty="0"/>
              <a:t>　</a:t>
            </a:r>
            <a:r>
              <a:rPr lang="ja-JP" altLang="en-US" sz="1200" dirty="0" smtClean="0"/>
              <a:t>　　・報告様式２では、各治療実績について、基本「算定回数」、「算定日数」、「レセプト件数」が報告されている。</a:t>
            </a:r>
            <a:endParaRPr lang="en-US" altLang="ja-JP" sz="1200" dirty="0" smtClean="0"/>
          </a:p>
          <a:p>
            <a:r>
              <a:rPr lang="ja-JP" altLang="en-US" sz="1200" dirty="0" smtClean="0"/>
              <a:t>　　　・診療実績の分析では、「算定回数」を使用。しかし、「算定回数」が報告項目にない場合は、「算定日数」を</a:t>
            </a:r>
            <a:endParaRPr lang="en-US" altLang="ja-JP" sz="1200" dirty="0" smtClean="0"/>
          </a:p>
          <a:p>
            <a:r>
              <a:rPr lang="ja-JP" altLang="en-US" sz="1200" dirty="0"/>
              <a:t>　</a:t>
            </a:r>
            <a:r>
              <a:rPr lang="ja-JP" altLang="en-US" sz="1200" dirty="0" smtClean="0"/>
              <a:t>　　　分析し、　「算定日数」も報告項目にない場合は、「レセプト件数」を用いて分析。</a:t>
            </a:r>
            <a:endParaRPr lang="en-US" altLang="ja-JP" sz="1200" dirty="0" smtClean="0"/>
          </a:p>
        </p:txBody>
      </p:sp>
      <p:sp>
        <p:nvSpPr>
          <p:cNvPr id="13" name="テキスト ボックス 3">
            <a:extLst>
              <a:ext uri="{FF2B5EF4-FFF2-40B4-BE49-F238E27FC236}">
                <a16:creationId xmlns:a16="http://schemas.microsoft.com/office/drawing/2014/main" xmlns="" id="{CB56480A-4EC9-40C3-9235-49169A6E0760}"/>
              </a:ext>
            </a:extLst>
          </p:cNvPr>
          <p:cNvSpPr txBox="1">
            <a:spLocks noChangeArrowheads="1"/>
          </p:cNvSpPr>
          <p:nvPr/>
        </p:nvSpPr>
        <p:spPr bwMode="auto">
          <a:xfrm>
            <a:off x="211936" y="1577947"/>
            <a:ext cx="847950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ja-JP" altLang="en-US" sz="1600" dirty="0" smtClean="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病床</a:t>
            </a:r>
            <a:r>
              <a:rPr lang="ja-JP" altLang="en-US" sz="1600" dirty="0">
                <a:latin typeface="Meiryo UI" panose="020B0604030504040204" pitchFamily="50" charset="-128"/>
                <a:ea typeface="Meiryo UI" panose="020B0604030504040204" pitchFamily="50" charset="-128"/>
              </a:rPr>
              <a:t>機能報告の報告様式②（具体的な医療の内容に関する項目）の</a:t>
            </a:r>
            <a:r>
              <a:rPr lang="ja-JP" altLang="en-US" sz="1600" dirty="0" smtClean="0">
                <a:latin typeface="Meiryo UI" panose="020B0604030504040204" pitchFamily="50" charset="-128"/>
                <a:ea typeface="Meiryo UI" panose="020B0604030504040204" pitchFamily="50" charset="-128"/>
              </a:rPr>
              <a:t>うち</a:t>
            </a:r>
            <a:r>
              <a:rPr lang="ja-JP" altLang="en-US" sz="1600" dirty="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急性期</a:t>
            </a:r>
            <a:r>
              <a:rPr lang="ja-JP" altLang="en-US" sz="1600" dirty="0">
                <a:latin typeface="Meiryo UI" panose="020B0604030504040204" pitchFamily="50" charset="-128"/>
                <a:ea typeface="Meiryo UI" panose="020B0604030504040204" pitchFamily="50" charset="-128"/>
              </a:rPr>
              <a:t>治療</a:t>
            </a:r>
            <a:r>
              <a:rPr lang="ja-JP" altLang="en-US" sz="1600" dirty="0" smtClean="0">
                <a:latin typeface="Meiryo UI" panose="020B0604030504040204" pitchFamily="50" charset="-128"/>
                <a:ea typeface="Meiryo UI" panose="020B0604030504040204" pitchFamily="50" charset="-128"/>
              </a:rPr>
              <a:t>に　　関する報告項目（下記）の診療実態（病院）について、特定入院料・入院基本料単位で各治療実施毎に分析。</a:t>
            </a:r>
            <a:endParaRPr lang="en-US" altLang="ja-JP" sz="1600" dirty="0" smtClean="0">
              <a:latin typeface="Meiryo UI" panose="020B0604030504040204" pitchFamily="50" charset="-128"/>
              <a:ea typeface="Meiryo UI" panose="020B0604030504040204" pitchFamily="50" charset="-128"/>
            </a:endParaRPr>
          </a:p>
          <a:p>
            <a:pPr marL="449263" indent="-163513">
              <a:lnSpc>
                <a:spcPct val="125000"/>
              </a:lnSpc>
            </a:pPr>
            <a:endParaRPr lang="en-US" altLang="ja-JP" sz="1600" dirty="0" smtClean="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急性期</a:t>
            </a:r>
            <a:r>
              <a:rPr lang="ja-JP" altLang="en-US" sz="1600" dirty="0">
                <a:latin typeface="Meiryo UI" panose="020B0604030504040204" pitchFamily="50" charset="-128"/>
                <a:ea typeface="Meiryo UI" panose="020B0604030504040204" pitchFamily="50" charset="-128"/>
              </a:rPr>
              <a:t>病棟の実態</a:t>
            </a:r>
            <a:r>
              <a:rPr lang="ja-JP" altLang="en-US" sz="1600" dirty="0" smtClean="0">
                <a:latin typeface="Meiryo UI" panose="020B0604030504040204" pitchFamily="50" charset="-128"/>
                <a:ea typeface="Meiryo UI" panose="020B0604030504040204" pitchFamily="50" charset="-128"/>
              </a:rPr>
              <a:t>分析（サブアキュート・ポストアキュート機能を担う病床数の精査）に</a:t>
            </a:r>
            <a:r>
              <a:rPr lang="ja-JP" altLang="en-US" sz="1600" dirty="0">
                <a:latin typeface="Meiryo UI" panose="020B0604030504040204" pitchFamily="50" charset="-128"/>
                <a:ea typeface="Meiryo UI" panose="020B0604030504040204" pitchFamily="50" charset="-128"/>
              </a:rPr>
              <a:t>使用</a:t>
            </a:r>
            <a:r>
              <a:rPr lang="ja-JP" altLang="en-US" sz="1600" dirty="0" smtClean="0">
                <a:latin typeface="Meiryo UI" panose="020B0604030504040204" pitchFamily="50" charset="-128"/>
                <a:ea typeface="Meiryo UI" panose="020B0604030504040204" pitchFamily="50" charset="-128"/>
              </a:rPr>
              <a:t>する項目</a:t>
            </a:r>
            <a:r>
              <a:rPr lang="ja-JP" altLang="en-US" sz="1600" dirty="0">
                <a:latin typeface="Meiryo UI" panose="020B0604030504040204" pitchFamily="50" charset="-128"/>
                <a:ea typeface="Meiryo UI" panose="020B0604030504040204" pitchFamily="50" charset="-128"/>
              </a:rPr>
              <a:t>を</a:t>
            </a:r>
            <a:r>
              <a:rPr lang="ja-JP" altLang="en-US" sz="1600" dirty="0" smtClean="0">
                <a:latin typeface="Meiryo UI" panose="020B0604030504040204" pitchFamily="50" charset="-128"/>
                <a:ea typeface="Meiryo UI" panose="020B0604030504040204" pitchFamily="50" charset="-128"/>
              </a:rPr>
              <a:t>検討。</a:t>
            </a:r>
            <a:endParaRPr lang="en-US" altLang="ja-JP" sz="16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441738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CB110735879EE44AC0DA5AE7D61CC8B" ma:contentTypeVersion="0" ma:contentTypeDescription="新しいドキュメントを作成します。" ma:contentTypeScope="" ma:versionID="52cf278b219930cbe3bdae6bc175c2bc">
  <xsd:schema xmlns:xsd="http://www.w3.org/2001/XMLSchema" xmlns:xs="http://www.w3.org/2001/XMLSchema" xmlns:p="http://schemas.microsoft.com/office/2006/metadata/properties" targetNamespace="http://schemas.microsoft.com/office/2006/metadata/properties" ma:root="true" ma:fieldsID="8c216975fa0084bb3f54c3fd858a610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D99F2F-664F-4A72-8D0A-9464752B63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0B2E238E-5187-4482-BE1B-2A3B132B829E}">
  <ds:schemaRefs>
    <ds:schemaRef ds:uri="http://purl.org/dc/elements/1.1/"/>
    <ds:schemaRef ds:uri="http://purl.org/dc/dcmitype/"/>
    <ds:schemaRef ds:uri="http://schemas.microsoft.com/office/2006/documentManagement/types"/>
    <ds:schemaRef ds:uri="http://purl.org/dc/terms/"/>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6E6FA492-2F15-4389-9F0F-4BEF001AC0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9208</TotalTime>
  <Words>3756</Words>
  <Application>Microsoft Office PowerPoint</Application>
  <PresentationFormat>画面に合わせる (4:3)</PresentationFormat>
  <Paragraphs>813</Paragraphs>
  <Slides>30</Slides>
  <Notes>14</Notes>
  <HiddenSlides>0</HiddenSlides>
  <MMClips>0</MMClips>
  <ScaleCrop>false</ScaleCrop>
  <HeadingPairs>
    <vt:vector size="4" baseType="variant">
      <vt:variant>
        <vt:lpstr>テーマ</vt:lpstr>
      </vt:variant>
      <vt:variant>
        <vt:i4>1</vt:i4>
      </vt:variant>
      <vt:variant>
        <vt:lpstr>スライド タイトル</vt:lpstr>
      </vt:variant>
      <vt:variant>
        <vt:i4>30</vt:i4>
      </vt:variant>
    </vt:vector>
  </HeadingPairs>
  <TitlesOfParts>
    <vt:vector size="31" baseType="lpstr">
      <vt:lpstr>Office ​​テーマ</vt:lpstr>
      <vt:lpstr>PowerPoint プレゼンテーション</vt:lpstr>
      <vt:lpstr>PowerPoint プレゼンテーション</vt:lpstr>
      <vt:lpstr>１　構想の推進 (1)基本的な考え方(全体概要)</vt:lpstr>
      <vt:lpstr>１　構想の推進 (1)基本的な考え方（病院関係者との一体的な取組）</vt:lpstr>
      <vt:lpstr>PowerPoint プレゼンテーション</vt:lpstr>
      <vt:lpstr>２　取組実績と課題 (1) 病床機能報告　</vt:lpstr>
      <vt:lpstr>PowerPoint プレゼンテーション</vt:lpstr>
      <vt:lpstr>１　構想の推進 (2)病棟ごとの診療実態の分析④</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2　協議の進め方 (1)病院連絡会等の設置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lastModifiedBy>HOSTNAME</cp:lastModifiedBy>
  <cp:revision>651</cp:revision>
  <cp:lastPrinted>2018-07-05T09:32:12Z</cp:lastPrinted>
  <dcterms:created xsi:type="dcterms:W3CDTF">2017-09-06T02:09:24Z</dcterms:created>
  <dcterms:modified xsi:type="dcterms:W3CDTF">2018-07-05T09:33:05Z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0x0101002CB110735879EE44AC0DA5AE7D61CC8B</vt:lpwstr>
  </property>
</Properties>
</file>