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74" r:id="rId5"/>
    <p:sldId id="376" r:id="rId6"/>
    <p:sldId id="375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47" autoAdjust="0"/>
    <p:restoredTop sz="93816" autoAdjust="0"/>
  </p:normalViewPr>
  <p:slideViewPr>
    <p:cSldViewPr>
      <p:cViewPr varScale="1">
        <p:scale>
          <a:sx n="50" d="100"/>
          <a:sy n="50" d="100"/>
        </p:scale>
        <p:origin x="-8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7B3448F-96E3-453A-8EC1-C7037892310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EA8BE3F-AD7C-427F-A529-5229D628D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0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8C0B6B46-DA86-44B1-BF26-2C06D2A671C0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40687962-1732-4DEA-94EE-209433AE6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5AA9B-6616-41D6-A0ED-873BDD6FA2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4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E7C-8E8D-41EB-9594-C5DC1FCA6663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1884-71C5-4CA1-AEB1-8D07AC67AE50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A19F-7284-44BE-9A1F-C02B9A966599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8436-3286-4FEF-B618-369F48507185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4AA4-C779-4EE1-910A-4A7C1CD4543E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2E89-ACA8-453C-98E5-56D551773C7D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F76D-27A6-45FE-A907-12DFDE6D76F8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E5B3-E1CE-4D50-8D88-0BAB252FE96E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74-620F-4559-8998-DD67638A3D1F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F548-034F-4E79-9524-0CA46ED49675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9C08-6B5E-4AFE-AB4D-F32FDDA43A4F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1CAA-F00E-48D3-8907-6F71498EB191}" type="datetime1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56" y="5397314"/>
            <a:ext cx="867300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１地域医療構想で推計した「</a:t>
            </a: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年の病床数の必要量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」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年度のレセプトデータ等（当該構想区域の医療機関の総計）と将来の推計人口、国より指定された病床稼働率から算出（厚労省「地域医療構想策定支援ツール」により算出）。</a:t>
            </a:r>
          </a:p>
          <a:p>
            <a:pPr marL="449263" indent="-163513">
              <a:lnSpc>
                <a:spcPct val="125000"/>
              </a:lnSpc>
            </a:pP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２ 近畿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大学医学部附属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病院が提供した診療実態に応じた</a:t>
            </a: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年の病床数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必要量</a:t>
            </a:r>
            <a:endParaRPr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厚生労働科学研究伏見班における「診療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密度区分別入院日数の全国集計値と厚労省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DPC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結果」等のデータを活用し推計。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高度急性期（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3,000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点以上）：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床、急性期（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2,999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床、回復期（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54176" y="6492875"/>
            <a:ext cx="2133600" cy="365125"/>
          </a:xfrm>
        </p:spPr>
        <p:txBody>
          <a:bodyPr/>
          <a:lstStyle/>
          <a:p>
            <a:fld id="{0E8DCB0C-5B3D-46EB-936D-9D9E68F52628}" type="slidenum">
              <a:rPr kumimoji="1" lang="ja-JP" altLang="en-US" sz="1800" smtClean="0">
                <a:solidFill>
                  <a:schemeClr val="tx1"/>
                </a:solidFill>
              </a:rPr>
              <a:t>1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942" y="351297"/>
            <a:ext cx="8700223" cy="4426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近畿</a:t>
            </a: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</a:t>
            </a:r>
            <a:r>
              <a:rPr lang="ja-JP" altLang="en-US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医学部附属</a:t>
            </a:r>
            <a:r>
              <a:rPr lang="ja-JP" altLang="en-US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再編計画に伴う病床機能への影響</a:t>
            </a: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について</a:t>
            </a:r>
            <a:endParaRPr kumimoji="1" lang="ja-JP" altLang="en-US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1"/>
          <p:cNvSpPr txBox="1"/>
          <p:nvPr/>
        </p:nvSpPr>
        <p:spPr>
          <a:xfrm>
            <a:off x="7596336" y="89359"/>
            <a:ext cx="1473474" cy="523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kern="100" dirty="0" smtClean="0">
                <a:effectLst/>
                <a:ea typeface="ＭＳ ゴシック"/>
                <a:cs typeface="Times New Roman"/>
              </a:rPr>
              <a:t>参考</a:t>
            </a:r>
            <a:r>
              <a:rPr lang="ja-JP" kern="100" dirty="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kern="100" dirty="0" smtClean="0">
                <a:effectLst/>
                <a:ea typeface="ＭＳ ゴシック"/>
                <a:cs typeface="Times New Roman"/>
              </a:rPr>
              <a:t>３</a:t>
            </a:r>
            <a:endParaRPr lang="ja-JP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xmlns="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-43438" y="799054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再編計画に伴う病床数の影響の試算方法</a:t>
            </a:r>
            <a:endParaRPr lang="ja-JP" altLang="en-US" sz="20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379" y="1202746"/>
            <a:ext cx="8295324" cy="3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〇病床機能報告に与える影響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8180021" y="3538449"/>
            <a:ext cx="1591101" cy="3240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69207"/>
              </p:ext>
            </p:extLst>
          </p:nvPr>
        </p:nvGraphicFramePr>
        <p:xfrm>
          <a:off x="1023306" y="1619585"/>
          <a:ext cx="7155954" cy="93862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62369">
                  <a:extLst>
                    <a:ext uri="{9D8B030D-6E8A-4147-A177-3AD203B41FA5}">
                      <a16:colId xmlns:a16="http://schemas.microsoft.com/office/drawing/2014/main" xmlns="" val="252738925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507373866"/>
                    </a:ext>
                  </a:extLst>
                </a:gridCol>
                <a:gridCol w="3161337">
                  <a:extLst>
                    <a:ext uri="{9D8B030D-6E8A-4147-A177-3AD203B41FA5}">
                      <a16:colId xmlns:a16="http://schemas.microsoft.com/office/drawing/2014/main" xmlns="" val="1553927899"/>
                    </a:ext>
                  </a:extLst>
                </a:gridCol>
              </a:tblGrid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構想区域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病床機能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病床数の増減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3762032"/>
                  </a:ext>
                </a:extLst>
              </a:tr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929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報告病床数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1808979"/>
                  </a:ext>
                </a:extLst>
              </a:tr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床（再編後報告予定病床数）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4668796"/>
                  </a:ext>
                </a:extLst>
              </a:tr>
            </a:tbl>
          </a:graphicData>
        </a:graphic>
      </p:graphicFrame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55" y="2663498"/>
            <a:ext cx="8295324" cy="3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〇病床数の必要量に与える影響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6" y="3040808"/>
            <a:ext cx="1154461" cy="36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南河内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87" y="4173885"/>
            <a:ext cx="1154461" cy="36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1904" y="3311158"/>
            <a:ext cx="2520280" cy="666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地域医療構想推計した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46096" y="4444323"/>
            <a:ext cx="2520280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地域医療構想推計した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391" y="3431351"/>
            <a:ext cx="1154461" cy="4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288" y="4560948"/>
            <a:ext cx="1154461" cy="4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01283" y="3318111"/>
            <a:ext cx="3634722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近畿大学医学部附属病院が提供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している診療実態に応じた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37459" y="4411554"/>
            <a:ext cx="3634722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近畿大学医学部附属病院が提供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している診療実態に応じた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4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94" y="4168810"/>
            <a:ext cx="4572000" cy="235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6" y="1058392"/>
            <a:ext cx="4572000" cy="229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56291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2</a:t>
            </a:fld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8806" y="0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堺市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 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機能報告と病床数の必要量の関係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920724" y="1424452"/>
            <a:ext cx="502807" cy="557609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096692" y="2345907"/>
            <a:ext cx="607696" cy="524555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873255" y="2892103"/>
            <a:ext cx="648073" cy="1647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高度急性期</a:t>
            </a:r>
            <a:endParaRPr lang="ja-JP" sz="600" dirty="0"/>
          </a:p>
        </p:txBody>
      </p:sp>
      <p:sp>
        <p:nvSpPr>
          <p:cNvPr id="37" name="角丸四角形 36"/>
          <p:cNvSpPr/>
          <p:nvPr/>
        </p:nvSpPr>
        <p:spPr>
          <a:xfrm>
            <a:off x="1583268" y="2890393"/>
            <a:ext cx="465988" cy="1809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急性期</a:t>
            </a:r>
            <a:endParaRPr lang="ja-JP" sz="600" dirty="0"/>
          </a:p>
        </p:txBody>
      </p:sp>
      <p:sp>
        <p:nvSpPr>
          <p:cNvPr id="38" name="角丸四角形 37"/>
          <p:cNvSpPr/>
          <p:nvPr/>
        </p:nvSpPr>
        <p:spPr>
          <a:xfrm>
            <a:off x="2137974" y="2892103"/>
            <a:ext cx="458833" cy="1809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回復期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829685" y="2890392"/>
            <a:ext cx="458833" cy="1809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慢性期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372367" y="1188778"/>
            <a:ext cx="483635" cy="1987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（重症</a:t>
            </a:r>
            <a:r>
              <a:rPr lang="ja-JP" altLang="en-US" sz="600" dirty="0" smtClean="0"/>
              <a:t>）</a:t>
            </a:r>
            <a:endParaRPr lang="en-US" altLang="ja-JP" sz="600" dirty="0" smtClean="0"/>
          </a:p>
          <a:p>
            <a:pPr algn="ctr"/>
            <a:r>
              <a:rPr lang="ja-JP" altLang="en-US" sz="600" dirty="0" smtClean="0"/>
              <a:t>急性期</a:t>
            </a:r>
            <a:endParaRPr lang="ja-JP" sz="600" dirty="0"/>
          </a:p>
        </p:txBody>
      </p:sp>
      <p:sp>
        <p:nvSpPr>
          <p:cNvPr id="41" name="角丸四角形 40"/>
          <p:cNvSpPr/>
          <p:nvPr/>
        </p:nvSpPr>
        <p:spPr>
          <a:xfrm>
            <a:off x="1886112" y="1193201"/>
            <a:ext cx="499457" cy="19871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地域</a:t>
            </a:r>
            <a:endParaRPr lang="en-US" altLang="ja-JP" sz="6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急性期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068325" y="4504493"/>
            <a:ext cx="452315" cy="531457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2176909" y="5483493"/>
            <a:ext cx="607696" cy="504299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1429146" y="4267241"/>
            <a:ext cx="483635" cy="1987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（重症</a:t>
            </a:r>
            <a:r>
              <a:rPr lang="ja-JP" altLang="en-US" sz="600" dirty="0" smtClean="0"/>
              <a:t>）</a:t>
            </a:r>
            <a:endParaRPr lang="en-US" altLang="ja-JP" sz="600" dirty="0" smtClean="0"/>
          </a:p>
          <a:p>
            <a:pPr algn="ctr"/>
            <a:r>
              <a:rPr lang="ja-JP" altLang="en-US" sz="600" dirty="0" smtClean="0"/>
              <a:t>急性期</a:t>
            </a:r>
            <a:endParaRPr lang="ja-JP" sz="600" dirty="0"/>
          </a:p>
        </p:txBody>
      </p:sp>
      <p:sp>
        <p:nvSpPr>
          <p:cNvPr id="54" name="角丸四角形 53"/>
          <p:cNvSpPr/>
          <p:nvPr/>
        </p:nvSpPr>
        <p:spPr>
          <a:xfrm>
            <a:off x="1945920" y="4267241"/>
            <a:ext cx="499457" cy="19871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地域</a:t>
            </a:r>
            <a:endParaRPr lang="en-US" altLang="ja-JP" sz="6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急性期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10">
            <a:extLst>
              <a:ext uri="{FF2B5EF4-FFF2-40B4-BE49-F238E27FC236}">
                <a16:creationId xmlns:a16="http://schemas.microsoft.com/office/drawing/2014/main" xmlns="" id="{47FDF32D-43ED-4A66-9CFA-E114E8625D81}"/>
              </a:ext>
            </a:extLst>
          </p:cNvPr>
          <p:cNvSpPr txBox="1"/>
          <p:nvPr/>
        </p:nvSpPr>
        <p:spPr>
          <a:xfrm>
            <a:off x="91684" y="582062"/>
            <a:ext cx="469988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●再編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10">
            <a:extLst>
              <a:ext uri="{FF2B5EF4-FFF2-40B4-BE49-F238E27FC236}">
                <a16:creationId xmlns:a16="http://schemas.microsoft.com/office/drawing/2014/main" xmlns="" id="{47FDF32D-43ED-4A66-9CFA-E114E8625D81}"/>
              </a:ext>
            </a:extLst>
          </p:cNvPr>
          <p:cNvSpPr txBox="1"/>
          <p:nvPr/>
        </p:nvSpPr>
        <p:spPr>
          <a:xfrm>
            <a:off x="91684" y="3777888"/>
            <a:ext cx="469988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●再編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959386" y="6074143"/>
            <a:ext cx="648073" cy="1647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高度急性期</a:t>
            </a:r>
            <a:endParaRPr lang="ja-JP" sz="600" dirty="0"/>
          </a:p>
        </p:txBody>
      </p:sp>
      <p:sp>
        <p:nvSpPr>
          <p:cNvPr id="59" name="角丸四角形 58"/>
          <p:cNvSpPr/>
          <p:nvPr/>
        </p:nvSpPr>
        <p:spPr>
          <a:xfrm>
            <a:off x="1669399" y="6072433"/>
            <a:ext cx="465988" cy="1809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急性期</a:t>
            </a:r>
            <a:endParaRPr lang="ja-JP" sz="600" dirty="0"/>
          </a:p>
        </p:txBody>
      </p:sp>
      <p:sp>
        <p:nvSpPr>
          <p:cNvPr id="60" name="角丸四角形 59"/>
          <p:cNvSpPr/>
          <p:nvPr/>
        </p:nvSpPr>
        <p:spPr>
          <a:xfrm>
            <a:off x="2224105" y="6074143"/>
            <a:ext cx="458833" cy="1809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回復期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915816" y="6072432"/>
            <a:ext cx="458833" cy="1809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慢性期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62" name="ホームベース 61"/>
          <p:cNvSpPr/>
          <p:nvPr/>
        </p:nvSpPr>
        <p:spPr>
          <a:xfrm rot="5400000">
            <a:off x="4436935" y="3107724"/>
            <a:ext cx="233938" cy="107127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1888" y="1413123"/>
            <a:ext cx="5347204" cy="1720173"/>
          </a:xfrm>
          <a:prstGeom prst="rect">
            <a:avLst/>
          </a:prstGeom>
        </p:spPr>
      </p:pic>
      <p:sp>
        <p:nvSpPr>
          <p:cNvPr id="65" name="角丸四角形 64"/>
          <p:cNvSpPr/>
          <p:nvPr/>
        </p:nvSpPr>
        <p:spPr>
          <a:xfrm>
            <a:off x="6738258" y="1401940"/>
            <a:ext cx="890684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/>
          <p:nvPr/>
        </p:nvSpPr>
        <p:spPr>
          <a:xfrm>
            <a:off x="5445170" y="1401940"/>
            <a:ext cx="1293670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7628942" y="1387492"/>
            <a:ext cx="459762" cy="1731877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6414" y="4447043"/>
            <a:ext cx="5251986" cy="1709482"/>
          </a:xfrm>
          <a:prstGeom prst="rect">
            <a:avLst/>
          </a:prstGeom>
        </p:spPr>
      </p:pic>
      <p:sp>
        <p:nvSpPr>
          <p:cNvPr id="67" name="角丸四角形 66"/>
          <p:cNvSpPr/>
          <p:nvPr/>
        </p:nvSpPr>
        <p:spPr>
          <a:xfrm>
            <a:off x="5336335" y="4433116"/>
            <a:ext cx="1293670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6641815" y="4433304"/>
            <a:ext cx="890684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7532499" y="4418668"/>
            <a:ext cx="423877" cy="1731877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0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97151" y="6469634"/>
            <a:ext cx="2133600" cy="365125"/>
          </a:xfrm>
        </p:spPr>
        <p:txBody>
          <a:bodyPr/>
          <a:lstStyle/>
          <a:p>
            <a:fld id="{0E8DCB0C-5B3D-46EB-936D-9D9E68F52628}" type="slidenum">
              <a:rPr kumimoji="1" lang="ja-JP" altLang="en-US" sz="1800" smtClean="0">
                <a:solidFill>
                  <a:schemeClr val="tx1"/>
                </a:solidFill>
              </a:rPr>
              <a:t>3</a:t>
            </a:fld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xmlns="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144415" y="0"/>
            <a:ext cx="8856984" cy="638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推計結果の「病床数の必要量」への影響 </a:t>
            </a:r>
            <a:endParaRPr lang="ja-JP" altLang="en-US" sz="20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xmlns="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" y="1052736"/>
            <a:ext cx="8295324" cy="39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〇堺市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71858" y="1625373"/>
            <a:ext cx="8136904" cy="2458036"/>
          </a:xfrm>
          <a:prstGeom prst="roundRect">
            <a:avLst>
              <a:gd name="adj" fmla="val 7047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高度急性期～（重症）急性期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病床数の必要量と病床機能報告の構成割合の差は圧縮される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地域急性期～回復期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（サブアキュート・ポストアキュート・リハビリ）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病床数の必要量と病床機能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報告の構成割合の差は広がる。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慢性期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（長期療養）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母数の増加により、病床機能報告における割合は下がるものの、病床機能報告と病床数の　　　必要量の差はほぼ変わらない。　　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2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6FA492-2F15-4389-9F0F-4BEF001AC0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D99F2F-664F-4A72-8D0A-9464752B6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2E238E-5187-4482-BE1B-2A3B132B829E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11846</TotalTime>
  <Words>234</Words>
  <Application>Microsoft Office PowerPoint</Application>
  <PresentationFormat>画面に合わせる (4:3)</PresentationFormat>
  <Paragraphs>66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911</cp:revision>
  <cp:lastPrinted>2018-11-15T11:50:59Z</cp:lastPrinted>
  <dcterms:created xsi:type="dcterms:W3CDTF">2017-09-06T02:09:24Z</dcterms:created>
  <dcterms:modified xsi:type="dcterms:W3CDTF">2019-02-28T06:06:33Z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