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38"/>
  </p:notesMasterIdLst>
  <p:handoutMasterIdLst>
    <p:handoutMasterId r:id="rId39"/>
  </p:handoutMasterIdLst>
  <p:sldIdLst>
    <p:sldId id="336" r:id="rId7"/>
    <p:sldId id="310" r:id="rId8"/>
    <p:sldId id="409" r:id="rId9"/>
    <p:sldId id="410" r:id="rId10"/>
    <p:sldId id="296" r:id="rId11"/>
    <p:sldId id="419" r:id="rId12"/>
    <p:sldId id="420" r:id="rId13"/>
    <p:sldId id="421" r:id="rId14"/>
    <p:sldId id="422" r:id="rId15"/>
    <p:sldId id="423" r:id="rId16"/>
    <p:sldId id="424" r:id="rId17"/>
    <p:sldId id="413" r:id="rId18"/>
    <p:sldId id="414" r:id="rId19"/>
    <p:sldId id="415" r:id="rId20"/>
    <p:sldId id="416" r:id="rId21"/>
    <p:sldId id="417" r:id="rId22"/>
    <p:sldId id="407" r:id="rId23"/>
    <p:sldId id="408" r:id="rId24"/>
    <p:sldId id="363" r:id="rId25"/>
    <p:sldId id="348" r:id="rId26"/>
    <p:sldId id="418" r:id="rId27"/>
    <p:sldId id="375" r:id="rId28"/>
    <p:sldId id="333" r:id="rId29"/>
    <p:sldId id="334" r:id="rId30"/>
    <p:sldId id="332" r:id="rId31"/>
    <p:sldId id="365" r:id="rId32"/>
    <p:sldId id="338" r:id="rId33"/>
    <p:sldId id="339" r:id="rId34"/>
    <p:sldId id="340" r:id="rId35"/>
    <p:sldId id="341" r:id="rId36"/>
    <p:sldId id="342" r:id="rId3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2819" autoAdjust="0"/>
  </p:normalViewPr>
  <p:slideViewPr>
    <p:cSldViewPr>
      <p:cViewPr varScale="1">
        <p:scale>
          <a:sx n="68" d="100"/>
          <a:sy n="68" d="100"/>
        </p:scale>
        <p:origin x="14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LS-QVL023\share\20-02%20&#22320;&#22495;&#21307;&#30274;&#27083;&#24819;&#65288;&#25512;&#36914;&#65289;&#12539;&#31532;&#65303;&#27425;&#21307;&#30274;&#35336;&#30011;&#65288;&#25512;&#36914;&#65289;&#12539;&#22806;&#26469;&#21307;&#30274;&#35336;&#30011;\02-02%20&#30149;&#38498;&#12503;&#12521;&#12531;&#35519;&#26619;\2020&#24180;&#24230;\04%20&#20196;&#21644;2&#24180;&#24230;&#30149;&#38498;&#12503;&#12521;&#12531;&#22238;&#31572;&#32080;&#26524;&#12414;&#12392;&#12417;\&#20196;&#21644;2&#24180;&#24230;&#30149;&#38498;&#12503;&#12521;&#12531;&#35519;&#26619;&#32080;&#26524;&#19968;&#3523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LS-QVL023\share\20-02%20&#22320;&#22495;&#21307;&#30274;&#27083;&#24819;&#65288;&#25512;&#36914;&#65289;&#12539;&#31532;&#65303;&#27425;&#21307;&#30274;&#35336;&#30011;&#65288;&#25512;&#36914;&#65289;&#12539;&#22806;&#26469;&#21307;&#30274;&#35336;&#30011;\02-02%20&#30149;&#38498;&#12503;&#12521;&#12531;&#35519;&#26619;\2020&#24180;&#24230;\04%20&#20196;&#21644;2&#24180;&#24230;&#30149;&#38498;&#12503;&#12521;&#12531;&#22238;&#31572;&#32080;&#26524;&#12414;&#12392;&#12417;\&#20196;&#21644;2&#24180;&#24230;&#30149;&#38498;&#12503;&#12521;&#12531;&#35519;&#26619;&#32080;&#26524;&#19968;&#3523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9709924890502E-2"/>
          <c:y val="5.1721996306153491E-2"/>
          <c:w val="0.51659564917995193"/>
          <c:h val="0.85776451015807786"/>
        </c:manualLayout>
      </c:layout>
      <c:doughnutChart>
        <c:varyColors val="1"/>
        <c:dLbls>
          <c:showLegendKey val="0"/>
          <c:showVal val="0"/>
          <c:showCatName val="0"/>
          <c:showSerName val="0"/>
          <c:showPercent val="1"/>
          <c:showBubbleSize val="0"/>
          <c:showLeaderLines val="0"/>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入院基本料集計表!$B$94:$B$102</c:f>
              <c:strCache>
                <c:ptCount val="9"/>
                <c:pt idx="0">
                  <c:v>回復期リハビリテーション病棟入院料</c:v>
                </c:pt>
                <c:pt idx="1">
                  <c:v>地域包括ケア病棟入院料・入院医療管理料</c:v>
                </c:pt>
                <c:pt idx="2">
                  <c:v>【参考】介護医療院</c:v>
                </c:pt>
                <c:pt idx="3">
                  <c:v>救命救急入院料・特定集中治療室管理料等</c:v>
                </c:pt>
                <c:pt idx="4">
                  <c:v>障害者施設等・特殊疾患病棟</c:v>
                </c:pt>
                <c:pt idx="5">
                  <c:v>緩和ケア病棟入院料</c:v>
                </c:pt>
                <c:pt idx="6">
                  <c:v>急性期一般入院料１（7対1）</c:v>
                </c:pt>
                <c:pt idx="7">
                  <c:v>周産期・新生児・小児集中治療室管理料等</c:v>
                </c:pt>
                <c:pt idx="8">
                  <c:v>特定機能病院一般病棟入院基本料等</c:v>
                </c:pt>
              </c:strCache>
            </c:strRef>
          </c:cat>
          <c:val>
            <c:numRef>
              <c:f>入院基本料集計表!$C$94:$C$102</c:f>
              <c:numCache>
                <c:formatCode>#,##0;"▲ "#,##0</c:formatCode>
                <c:ptCount val="9"/>
                <c:pt idx="0">
                  <c:v>720</c:v>
                </c:pt>
                <c:pt idx="1">
                  <c:v>546</c:v>
                </c:pt>
                <c:pt idx="2">
                  <c:v>298</c:v>
                </c:pt>
                <c:pt idx="3">
                  <c:v>140</c:v>
                </c:pt>
                <c:pt idx="4">
                  <c:v>58</c:v>
                </c:pt>
                <c:pt idx="5">
                  <c:v>47</c:v>
                </c:pt>
                <c:pt idx="6">
                  <c:v>41</c:v>
                </c:pt>
                <c:pt idx="7">
                  <c:v>20</c:v>
                </c:pt>
                <c:pt idx="8">
                  <c:v>9</c:v>
                </c:pt>
              </c:numCache>
            </c:numRef>
          </c:val>
          <c:extLst>
            <c:ext xmlns:c16="http://schemas.microsoft.com/office/drawing/2014/chart" uri="{C3380CC4-5D6E-409C-BE32-E72D297353CC}">
              <c16:uniqueId val="{00000000-37E2-407D-A2AF-1915B042017A}"/>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入院基本料集計表!$B$104:$B$109</c:f>
              <c:strCache>
                <c:ptCount val="6"/>
                <c:pt idx="0">
                  <c:v>小児入院医療管理料</c:v>
                </c:pt>
                <c:pt idx="1">
                  <c:v>急性期一般入院料２～７（10対1）</c:v>
                </c:pt>
                <c:pt idx="2">
                  <c:v>地域一般入院料１・２（13対1）</c:v>
                </c:pt>
                <c:pt idx="3">
                  <c:v>療養病棟入院料</c:v>
                </c:pt>
                <c:pt idx="4">
                  <c:v>介護療養病床</c:v>
                </c:pt>
                <c:pt idx="5">
                  <c:v>地域一般入院料３・一般病棟特別入院基本料（15対1）</c:v>
                </c:pt>
              </c:strCache>
            </c:strRef>
          </c:cat>
          <c:val>
            <c:numRef>
              <c:f>入院基本料集計表!$C$104:$C$109</c:f>
              <c:numCache>
                <c:formatCode>#,##0;"▲ "#,##0</c:formatCode>
                <c:ptCount val="6"/>
                <c:pt idx="0">
                  <c:v>-36</c:v>
                </c:pt>
                <c:pt idx="1">
                  <c:v>-68</c:v>
                </c:pt>
                <c:pt idx="2">
                  <c:v>-231</c:v>
                </c:pt>
                <c:pt idx="3">
                  <c:v>-280</c:v>
                </c:pt>
                <c:pt idx="4">
                  <c:v>-418</c:v>
                </c:pt>
                <c:pt idx="5">
                  <c:v>-621</c:v>
                </c:pt>
              </c:numCache>
            </c:numRef>
          </c:val>
          <c:extLst>
            <c:ext xmlns:c16="http://schemas.microsoft.com/office/drawing/2014/chart" uri="{C3380CC4-5D6E-409C-BE32-E72D297353CC}">
              <c16:uniqueId val="{00000000-8AAF-4E12-959A-7CABACB5D26B}"/>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2020/12/21</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2020/12/21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15</a:t>
            </a:fld>
            <a:endParaRPr kumimoji="1" lang="ja-JP" altLang="en-US"/>
          </a:p>
        </p:txBody>
      </p:sp>
    </p:spTree>
    <p:extLst>
      <p:ext uri="{BB962C8B-B14F-4D97-AF65-F5344CB8AC3E}">
        <p14:creationId xmlns:p14="http://schemas.microsoft.com/office/powerpoint/2010/main" val="204141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16</a:t>
            </a:fld>
            <a:endParaRPr kumimoji="1" lang="ja-JP" altLang="en-US"/>
          </a:p>
        </p:txBody>
      </p:sp>
    </p:spTree>
    <p:extLst>
      <p:ext uri="{BB962C8B-B14F-4D97-AF65-F5344CB8AC3E}">
        <p14:creationId xmlns:p14="http://schemas.microsoft.com/office/powerpoint/2010/main" val="57263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19</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24</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26</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1C3A760-C582-4B5A-926D-7020B726389C}" type="slidenum">
              <a:rPr kumimoji="1" lang="ja-JP" altLang="en-US" smtClean="0"/>
              <a:t>3</a:t>
            </a:fld>
            <a:endParaRPr kumimoji="1" lang="ja-JP" altLang="en-US"/>
          </a:p>
        </p:txBody>
      </p:sp>
    </p:spTree>
    <p:extLst>
      <p:ext uri="{BB962C8B-B14F-4D97-AF65-F5344CB8AC3E}">
        <p14:creationId xmlns:p14="http://schemas.microsoft.com/office/powerpoint/2010/main" val="113188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a:t>
            </a:fld>
            <a:endParaRPr lang="ja-JP" altLang="en-US"/>
          </a:p>
        </p:txBody>
      </p:sp>
    </p:spTree>
    <p:extLst>
      <p:ext uri="{BB962C8B-B14F-4D97-AF65-F5344CB8AC3E}">
        <p14:creationId xmlns:p14="http://schemas.microsoft.com/office/powerpoint/2010/main" val="427408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5</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6</a:t>
            </a:fld>
            <a:endParaRPr kumimoji="1" lang="ja-JP" altLang="en-US"/>
          </a:p>
        </p:txBody>
      </p:sp>
    </p:spTree>
    <p:extLst>
      <p:ext uri="{BB962C8B-B14F-4D97-AF65-F5344CB8AC3E}">
        <p14:creationId xmlns:p14="http://schemas.microsoft.com/office/powerpoint/2010/main" val="1523425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8</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47670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9</a:t>
            </a:fld>
            <a:endParaRPr kumimoji="1" lang="ja-JP" altLang="en-US"/>
          </a:p>
        </p:txBody>
      </p:sp>
    </p:spTree>
    <p:extLst>
      <p:ext uri="{BB962C8B-B14F-4D97-AF65-F5344CB8AC3E}">
        <p14:creationId xmlns:p14="http://schemas.microsoft.com/office/powerpoint/2010/main" val="217180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13</a:t>
            </a:fld>
            <a:endParaRPr kumimoji="1" lang="ja-JP" altLang="en-US"/>
          </a:p>
        </p:txBody>
      </p:sp>
    </p:spTree>
    <p:extLst>
      <p:ext uri="{BB962C8B-B14F-4D97-AF65-F5344CB8AC3E}">
        <p14:creationId xmlns:p14="http://schemas.microsoft.com/office/powerpoint/2010/main" val="329777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386019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2020/12/21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2020/12/21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2020/12/21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2020/12/21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2020/12/21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2020/12/21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2020/12/21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2020/12/21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2020/12/21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2020/12/21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2020/12/21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2020/12/21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2020/12/21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2020/12/21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2020/12/21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2020/12/21</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slide" Target="slide5.xml"/></Relationships>
</file>

<file path=ppt/slides/_rels/slide1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slide" Target="slide17.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slide" Target="slide5.xml"/><Relationship Id="rId3" Type="http://schemas.openxmlformats.org/officeDocument/2006/relationships/image" Target="../media/image13.wmf"/><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wmf"/><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gif"/></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slide" Target="slide5.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令和２年度</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取組と進捗状況</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nchor="ctr">
            <a:spAutoFit/>
          </a:bodyPr>
          <a:lstStyle/>
          <a:p>
            <a:pPr algn="ctr"/>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a16="http://schemas.microsoft.com/office/drawing/2014/main" val="20000"/>
                    </a:ext>
                  </a:extLst>
                </a:gridCol>
                <a:gridCol w="7077413">
                  <a:extLst>
                    <a:ext uri="{9D8B030D-6E8A-4147-A177-3AD203B41FA5}">
                      <a16:colId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a16="http://schemas.microsoft.com/office/drawing/2014/main" val="10008"/>
                  </a:ext>
                </a:extLst>
              </a:tr>
            </a:tbl>
          </a:graphicData>
        </a:graphic>
      </p:graphicFrame>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388582" y="78607"/>
            <a:ext cx="1691680" cy="515625"/>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3549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5685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a:t>
            </a:r>
          </a:p>
        </p:txBody>
      </p:sp>
    </p:spTree>
    <p:extLst>
      <p:ext uri="{BB962C8B-B14F-4D97-AF65-F5344CB8AC3E}">
        <p14:creationId xmlns:p14="http://schemas.microsoft.com/office/powerpoint/2010/main" val="26651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p:cNvPicPr>
            <a:picLocks noChangeAspect="1"/>
          </p:cNvPicPr>
          <p:nvPr/>
        </p:nvPicPr>
        <p:blipFill>
          <a:blip r:embed="rId2"/>
          <a:stretch>
            <a:fillRect/>
          </a:stretch>
        </p:blipFill>
        <p:spPr>
          <a:xfrm>
            <a:off x="35496" y="4725144"/>
            <a:ext cx="4191000" cy="2114489"/>
          </a:xfrm>
          <a:prstGeom prst="rect">
            <a:avLst/>
          </a:prstGeom>
        </p:spPr>
      </p:pic>
      <p:pic>
        <p:nvPicPr>
          <p:cNvPr id="31" name="図 30"/>
          <p:cNvPicPr>
            <a:picLocks noChangeAspect="1"/>
          </p:cNvPicPr>
          <p:nvPr/>
        </p:nvPicPr>
        <p:blipFill>
          <a:blip r:embed="rId3"/>
          <a:stretch>
            <a:fillRect/>
          </a:stretch>
        </p:blipFill>
        <p:spPr>
          <a:xfrm>
            <a:off x="143508" y="3815961"/>
            <a:ext cx="7568725" cy="825938"/>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smtClean="0">
                <a:latin typeface="HGP創英角ｺﾞｼｯｸUB" panose="020B0900000000000000" pitchFamily="50" charset="-128"/>
                <a:ea typeface="HGP創英角ｺﾞｼｯｸUB" panose="020B0900000000000000" pitchFamily="50" charset="-128"/>
              </a:rPr>
              <a:t>重症急性期の病床数が増加傾向にあり、</a:t>
            </a:r>
            <a:endParaRPr lang="en-US" altLang="ja-JP" sz="2200" dirty="0" smtClean="0">
              <a:latin typeface="HGP創英角ｺﾞｼｯｸUB" panose="020B0900000000000000" pitchFamily="50" charset="-128"/>
              <a:ea typeface="HGP創英角ｺﾞｼｯｸUB" panose="020B0900000000000000" pitchFamily="50" charset="-128"/>
            </a:endParaRPr>
          </a:p>
          <a:p>
            <a:pPr algn="l"/>
            <a:r>
              <a:rPr lang="ja-JP" altLang="en-US" sz="2200" dirty="0" smtClean="0">
                <a:latin typeface="HGP創英角ｺﾞｼｯｸUB" panose="020B0900000000000000" pitchFamily="50" charset="-128"/>
                <a:ea typeface="HGP創英角ｺﾞｼｯｸUB" panose="020B0900000000000000" pitchFamily="50" charset="-128"/>
              </a:rPr>
              <a:t>　　　　　　　回復期病床への転換が必要な割合は、昨年度より約２％拡大</a:t>
            </a:r>
            <a:endParaRPr lang="en-US" altLang="ja-JP" sz="2200" dirty="0">
              <a:latin typeface="HGP創英角ｺﾞｼｯｸUB" panose="020B0900000000000000" pitchFamily="50" charset="-128"/>
              <a:ea typeface="HGP創英角ｺﾞｼｯｸUB" panose="020B09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4145454036"/>
              </p:ext>
            </p:extLst>
          </p:nvPr>
        </p:nvGraphicFramePr>
        <p:xfrm>
          <a:off x="4557241" y="5322273"/>
          <a:ext cx="2030983" cy="466960"/>
        </p:xfrm>
        <a:graphic>
          <a:graphicData uri="http://schemas.openxmlformats.org/drawingml/2006/table">
            <a:tbl>
              <a:tblPr>
                <a:tableStyleId>{BC89EF96-8CEA-46FF-86C4-4CE0E7609802}</a:tableStyleId>
              </a:tblPr>
              <a:tblGrid>
                <a:gridCol w="80684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tblGrid>
              <a:tr h="233480">
                <a:tc>
                  <a:txBody>
                    <a:bodyPr/>
                    <a:lstStyle/>
                    <a:p>
                      <a:pPr algn="l" fontAlgn="ctr"/>
                      <a:r>
                        <a:rPr lang="en-US" altLang="ja-JP" sz="1300" b="0" i="0" u="none" strike="noStrike" dirty="0" smtClean="0">
                          <a:solidFill>
                            <a:schemeClr val="tx1"/>
                          </a:solidFill>
                          <a:effectLst/>
                          <a:latin typeface="+mn-ea"/>
                          <a:ea typeface="+mn-ea"/>
                        </a:rPr>
                        <a:t>2018</a:t>
                      </a:r>
                      <a:r>
                        <a:rPr lang="ja-JP" altLang="en-US" sz="1300" b="0" i="0" u="none" strike="noStrike" dirty="0" smtClean="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smtClean="0">
                          <a:effectLst/>
                          <a:latin typeface="+mn-lt"/>
                          <a:ea typeface="+mn-ea"/>
                        </a:rPr>
                        <a:t>22.7%</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10000"/>
                  </a:ext>
                </a:extLst>
              </a:tr>
              <a:tr h="233480">
                <a:tc>
                  <a:txBody>
                    <a:bodyPr/>
                    <a:lstStyle/>
                    <a:p>
                      <a:pPr algn="l" fontAlgn="ctr"/>
                      <a:r>
                        <a:rPr lang="en-US" altLang="ja-JP" sz="1300" b="0" i="0" u="none" strike="noStrike" dirty="0" smtClean="0">
                          <a:solidFill>
                            <a:srgbClr val="000000"/>
                          </a:solidFill>
                          <a:effectLst/>
                          <a:latin typeface="+mn-ea"/>
                          <a:ea typeface="+mn-ea"/>
                        </a:rPr>
                        <a:t>2019</a:t>
                      </a:r>
                      <a:r>
                        <a:rPr lang="ja-JP" altLang="en-US" sz="1300" b="0" i="0" u="none" strike="noStrike" dirty="0" smtClean="0">
                          <a:solidFill>
                            <a:srgbClr val="000000"/>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smtClean="0">
                          <a:solidFill>
                            <a:srgbClr val="000000"/>
                          </a:solidFill>
                          <a:effectLst/>
                          <a:latin typeface="+mn-lt"/>
                          <a:ea typeface="+mn-ea"/>
                        </a:rPr>
                        <a:t>20.6%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134918889"/>
              </p:ext>
            </p:extLst>
          </p:nvPr>
        </p:nvGraphicFramePr>
        <p:xfrm>
          <a:off x="5410932" y="6163400"/>
          <a:ext cx="1177292" cy="315460"/>
        </p:xfrm>
        <a:graphic>
          <a:graphicData uri="http://schemas.openxmlformats.org/drawingml/2006/table">
            <a:tbl>
              <a:tblPr>
                <a:tableStyleId>{BC89EF96-8CEA-46FF-86C4-4CE0E7609802}</a:tableStyleId>
              </a:tblPr>
              <a:tblGrid>
                <a:gridCol w="1177292">
                  <a:extLst>
                    <a:ext uri="{9D8B030D-6E8A-4147-A177-3AD203B41FA5}">
                      <a16:colId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bl>
          </a:graphicData>
        </a:graphic>
      </p:graphicFrame>
      <p:sp>
        <p:nvSpPr>
          <p:cNvPr id="23" name="右中かっこ 22"/>
          <p:cNvSpPr/>
          <p:nvPr/>
        </p:nvSpPr>
        <p:spPr>
          <a:xfrm>
            <a:off x="6619067" y="5456461"/>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048300" y="5493325"/>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smtClean="0"/>
              <a:t>10.</a:t>
            </a:r>
            <a:r>
              <a:rPr lang="en-US" altLang="ja-JP" sz="1400" dirty="0"/>
              <a:t>3</a:t>
            </a:r>
            <a:r>
              <a:rPr kumimoji="1" lang="en-US" altLang="ja-JP" sz="1400" dirty="0" smtClean="0"/>
              <a:t>%</a:t>
            </a:r>
            <a:endParaRPr kumimoji="1" lang="en-US" altLang="ja-JP" sz="1400" dirty="0"/>
          </a:p>
          <a:p>
            <a:pPr algn="ctr"/>
            <a:r>
              <a:rPr kumimoji="1" lang="en-US" altLang="ja-JP" sz="1400" dirty="0"/>
              <a:t>(</a:t>
            </a:r>
            <a:r>
              <a:rPr kumimoji="1" lang="ja-JP" altLang="en-US" sz="1400" dirty="0" smtClean="0"/>
              <a:t>約</a:t>
            </a:r>
            <a:r>
              <a:rPr lang="en-US" altLang="ja-JP" sz="1400" dirty="0"/>
              <a:t>9,100</a:t>
            </a:r>
            <a:r>
              <a:rPr kumimoji="1" lang="ja-JP" altLang="en-US" sz="1400" dirty="0" smtClean="0"/>
              <a:t>床</a:t>
            </a:r>
            <a:r>
              <a:rPr kumimoji="1" lang="en-US" altLang="ja-JP" sz="1400" dirty="0"/>
              <a:t>)</a:t>
            </a:r>
          </a:p>
        </p:txBody>
      </p:sp>
      <p:sp>
        <p:nvSpPr>
          <p:cNvPr id="27" name="テキスト ボックス 10">
            <a:extLst>
              <a:ext uri="{FF2B5EF4-FFF2-40B4-BE49-F238E27FC236}">
                <a16:creationId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29" name="角丸四角形 28"/>
          <p:cNvSpPr/>
          <p:nvPr/>
        </p:nvSpPr>
        <p:spPr>
          <a:xfrm>
            <a:off x="5793485" y="4435271"/>
            <a:ext cx="635750" cy="18138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（急性期の定量的分析の結果）</a:t>
            </a:r>
          </a:p>
        </p:txBody>
      </p:sp>
      <p:sp>
        <p:nvSpPr>
          <p:cNvPr id="15" name="テキスト ボックス 14">
            <a:extLst>
              <a:ext uri="{FF2B5EF4-FFF2-40B4-BE49-F238E27FC236}">
                <a16:creationId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smtClean="0">
                <a:latin typeface="Meiryo UI" panose="020B0604030504040204" pitchFamily="50" charset="-128"/>
                <a:ea typeface="Meiryo UI" panose="020B0604030504040204" pitchFamily="50" charset="-128"/>
                <a:cs typeface="Times New Roman"/>
              </a:rPr>
              <a:t>2019</a:t>
            </a:r>
            <a:r>
              <a:rPr lang="ja-JP" altLang="en-US" sz="1400" kern="100" dirty="0" smtClean="0">
                <a:latin typeface="Meiryo UI" panose="020B0604030504040204" pitchFamily="50" charset="-128"/>
                <a:ea typeface="Meiryo UI" panose="020B0604030504040204" pitchFamily="50" charset="-128"/>
                <a:cs typeface="Times New Roman"/>
              </a:rPr>
              <a:t>年度</a:t>
            </a:r>
            <a:r>
              <a:rPr lang="ja-JP" altLang="en-US" sz="1400" kern="100" dirty="0">
                <a:latin typeface="Meiryo UI" panose="020B0604030504040204" pitchFamily="50" charset="-128"/>
                <a:ea typeface="Meiryo UI" panose="020B0604030504040204" pitchFamily="50" charset="-128"/>
                <a:cs typeface="Times New Roman"/>
              </a:rPr>
              <a:t>）と病床数の必要量（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HGPｺﾞｼｯｸM" panose="020B0600000000000000" pitchFamily="50" charset="-128"/>
                <a:ea typeface="HGPｺﾞｼｯｸM" panose="020B0600000000000000" pitchFamily="50" charset="-128"/>
              </a:rPr>
              <a:t>サブアキュート・ポスト　アキュート・リハビリ機能の</a:t>
            </a:r>
            <a:r>
              <a:rPr kumimoji="1" lang="ja-JP" altLang="en-US" sz="1400" b="1" dirty="0">
                <a:latin typeface="HGPｺﾞｼｯｸM" panose="020B0600000000000000" pitchFamily="50" charset="-128"/>
                <a:ea typeface="HGPｺﾞｼｯｸM" panose="020B0600000000000000" pitchFamily="50" charset="-128"/>
              </a:rPr>
              <a:t>現状と将来の予測</a:t>
            </a:r>
          </a:p>
        </p:txBody>
      </p:sp>
      <p:sp>
        <p:nvSpPr>
          <p:cNvPr id="39" name="テキスト ボックス 10">
            <a:extLst>
              <a:ext uri="{FF2B5EF4-FFF2-40B4-BE49-F238E27FC236}">
                <a16:creationId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300192" y="4624530"/>
            <a:ext cx="139892" cy="153887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511083" cy="122467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角丸四角形 33"/>
          <p:cNvSpPr/>
          <p:nvPr/>
        </p:nvSpPr>
        <p:spPr>
          <a:xfrm>
            <a:off x="5197717" y="4295669"/>
            <a:ext cx="1216172" cy="15531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3286689" y="1449286"/>
            <a:ext cx="4032448" cy="307777"/>
          </a:xfrm>
          <a:prstGeom prst="rect">
            <a:avLst/>
          </a:prstGeom>
          <a:noFill/>
        </p:spPr>
        <p:txBody>
          <a:bodyPr wrap="square" rtlCol="0">
            <a:spAutoFit/>
          </a:bodyPr>
          <a:lstStyle/>
          <a:p>
            <a:r>
              <a:rPr kumimoji="1" lang="ja-JP" altLang="en-US" sz="1400" dirty="0" smtClean="0"/>
              <a:t>（</a:t>
            </a:r>
            <a:r>
              <a:rPr kumimoji="1" lang="en-US" altLang="ja-JP" sz="1400" dirty="0" smtClean="0"/>
              <a:t>※2019</a:t>
            </a:r>
            <a:r>
              <a:rPr kumimoji="1" lang="ja-JP" altLang="en-US" sz="1400" dirty="0" smtClean="0"/>
              <a:t>年度は、速報値）</a:t>
            </a:r>
            <a:endParaRPr kumimoji="1" lang="ja-JP" altLang="en-US" sz="1400" dirty="0"/>
          </a:p>
        </p:txBody>
      </p:sp>
      <p:pic>
        <p:nvPicPr>
          <p:cNvPr id="18" name="図 17"/>
          <p:cNvPicPr>
            <a:picLocks noChangeAspect="1"/>
          </p:cNvPicPr>
          <p:nvPr/>
        </p:nvPicPr>
        <p:blipFill>
          <a:blip r:embed="rId5"/>
          <a:stretch>
            <a:fillRect/>
          </a:stretch>
        </p:blipFill>
        <p:spPr>
          <a:xfrm>
            <a:off x="158155" y="1716486"/>
            <a:ext cx="8841418" cy="1792419"/>
          </a:xfrm>
          <a:prstGeom prst="rect">
            <a:avLst/>
          </a:prstGeom>
        </p:spPr>
      </p:pic>
    </p:spTree>
    <p:extLst>
      <p:ext uri="{BB962C8B-B14F-4D97-AF65-F5344CB8AC3E}">
        <p14:creationId xmlns:p14="http://schemas.microsoft.com/office/powerpoint/2010/main" val="2364878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79510" y="517306"/>
          <a:ext cx="8640394" cy="5997142"/>
        </p:xfrm>
        <a:graphic>
          <a:graphicData uri="http://schemas.openxmlformats.org/drawingml/2006/table">
            <a:tbl>
              <a:tblPr firstRow="1" bandRow="1">
                <a:tableStyleId>{5C22544A-7EE6-4342-B048-85BDC9FD1C3A}</a:tableStyleId>
              </a:tblPr>
              <a:tblGrid>
                <a:gridCol w="600879">
                  <a:extLst>
                    <a:ext uri="{9D8B030D-6E8A-4147-A177-3AD203B41FA5}">
                      <a16:colId xmlns:a16="http://schemas.microsoft.com/office/drawing/2014/main" val="20000"/>
                    </a:ext>
                  </a:extLst>
                </a:gridCol>
                <a:gridCol w="191940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7"/>
                    </a:ext>
                  </a:extLst>
                </a:gridCol>
                <a:gridCol w="1440160">
                  <a:extLst>
                    <a:ext uri="{9D8B030D-6E8A-4147-A177-3AD203B41FA5}">
                      <a16:colId xmlns:a16="http://schemas.microsoft.com/office/drawing/2014/main" val="216432642"/>
                    </a:ext>
                  </a:extLst>
                </a:gridCol>
                <a:gridCol w="1368152">
                  <a:extLst>
                    <a:ext uri="{9D8B030D-6E8A-4147-A177-3AD203B41FA5}">
                      <a16:colId xmlns:a16="http://schemas.microsoft.com/office/drawing/2014/main" val="20009"/>
                    </a:ext>
                  </a:extLst>
                </a:gridCol>
                <a:gridCol w="1224136">
                  <a:extLst>
                    <a:ext uri="{9D8B030D-6E8A-4147-A177-3AD203B41FA5}">
                      <a16:colId xmlns:a16="http://schemas.microsoft.com/office/drawing/2014/main" val="20010"/>
                    </a:ext>
                  </a:extLst>
                </a:gridCol>
                <a:gridCol w="935536">
                  <a:extLst>
                    <a:ext uri="{9D8B030D-6E8A-4147-A177-3AD203B41FA5}">
                      <a16:colId xmlns:a16="http://schemas.microsoft.com/office/drawing/2014/main" val="20011"/>
                    </a:ext>
                  </a:extLst>
                </a:gridCol>
              </a:tblGrid>
              <a:tr h="477275">
                <a:tc>
                  <a:txBody>
                    <a:bodyPr/>
                    <a:lstStyle/>
                    <a:p>
                      <a:pPr algn="ctr"/>
                      <a:endParaRPr kumimoji="1" lang="ja-JP" altLang="en-US" dirty="0"/>
                    </a:p>
                  </a:txBody>
                  <a:tcPr anchor="ctr"/>
                </a:tc>
                <a:tc>
                  <a:txBody>
                    <a:bodyPr/>
                    <a:lstStyle/>
                    <a:p>
                      <a:pPr algn="ctr"/>
                      <a:r>
                        <a:rPr kumimoji="1" lang="ja-JP" altLang="en-US" sz="1400" dirty="0" smtClean="0">
                          <a:effectLst/>
                        </a:rPr>
                        <a:t>令和２年</a:t>
                      </a:r>
                      <a:endParaRPr kumimoji="1" lang="en-US" altLang="ja-JP" sz="1400" dirty="0">
                        <a:effectLst/>
                      </a:endParaRPr>
                    </a:p>
                    <a:p>
                      <a:pPr algn="ctr"/>
                      <a:r>
                        <a:rPr kumimoji="1" lang="en-US" altLang="ja-JP" sz="1400" dirty="0" smtClean="0">
                          <a:effectLst/>
                        </a:rPr>
                        <a:t>10</a:t>
                      </a:r>
                      <a:r>
                        <a:rPr kumimoji="1" lang="ja-JP" altLang="en-US" sz="1400" dirty="0" smtClean="0">
                          <a:effectLst/>
                        </a:rPr>
                        <a:t>月</a:t>
                      </a:r>
                      <a:r>
                        <a:rPr kumimoji="1" lang="ja-JP" altLang="en-US" sz="1400" dirty="0">
                          <a:effectLst/>
                        </a:rPr>
                        <a:t>　</a:t>
                      </a:r>
                      <a:endParaRPr kumimoji="1" lang="ja-JP" altLang="en-US" sz="1400" b="1" dirty="0">
                        <a:effectLst/>
                      </a:endParaRPr>
                    </a:p>
                  </a:txBody>
                  <a:tcPr anchor="ctr"/>
                </a:tc>
                <a:tc>
                  <a:txBody>
                    <a:bodyPr/>
                    <a:lstStyle/>
                    <a:p>
                      <a:pPr algn="ctr"/>
                      <a:r>
                        <a:rPr kumimoji="1" lang="en-US" altLang="ja-JP" sz="1400" b="1" dirty="0" smtClean="0">
                          <a:effectLst/>
                        </a:rPr>
                        <a:t>11</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en-US" altLang="ja-JP" sz="1400" b="1" dirty="0" smtClean="0">
                          <a:effectLst/>
                        </a:rPr>
                        <a:t>12</a:t>
                      </a:r>
                      <a:r>
                        <a:rPr kumimoji="1" lang="ja-JP" altLang="en-US" sz="1400" b="1" dirty="0" smtClean="0">
                          <a:effectLst/>
                        </a:rPr>
                        <a:t>月</a:t>
                      </a:r>
                      <a:endParaRPr kumimoji="1" lang="ja-JP" altLang="en-US" sz="1400" b="1" dirty="0">
                        <a:effectLst/>
                      </a:endParaRPr>
                    </a:p>
                  </a:txBody>
                  <a:tcPr anchor="ctr"/>
                </a:tc>
                <a:tc>
                  <a:txBody>
                    <a:bodyPr/>
                    <a:lstStyle/>
                    <a:p>
                      <a:pPr algn="ctr"/>
                      <a:r>
                        <a:rPr kumimoji="1" lang="ja-JP" altLang="en-US" sz="1400" b="1" dirty="0" smtClean="0">
                          <a:effectLst/>
                        </a:rPr>
                        <a:t>令和３年</a:t>
                      </a:r>
                      <a:endParaRPr kumimoji="1" lang="en-US" altLang="ja-JP" sz="1400" b="1" dirty="0" smtClean="0">
                        <a:effectLst/>
                      </a:endParaRPr>
                    </a:p>
                    <a:p>
                      <a:pPr algn="ctr"/>
                      <a:r>
                        <a:rPr kumimoji="1" lang="ja-JP" altLang="en-US" sz="1400" b="1" dirty="0" smtClean="0">
                          <a:effectLst/>
                        </a:rPr>
                        <a:t>１月</a:t>
                      </a:r>
                      <a:endParaRPr kumimoji="1" lang="ja-JP" altLang="en-US" sz="1400" b="1" dirty="0">
                        <a:effectLst/>
                      </a:endParaRPr>
                    </a:p>
                  </a:txBody>
                  <a:tcPr anchor="ctr"/>
                </a:tc>
                <a:tc>
                  <a:txBody>
                    <a:bodyPr/>
                    <a:lstStyle/>
                    <a:p>
                      <a:pPr algn="ctr"/>
                      <a:r>
                        <a:rPr kumimoji="1" lang="ja-JP" altLang="en-US" sz="1400" dirty="0" smtClean="0">
                          <a:effectLst/>
                        </a:rPr>
                        <a:t>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a16="http://schemas.microsoft.com/office/drawing/2014/main" val="10000"/>
                  </a:ext>
                </a:extLst>
              </a:tr>
              <a:tr h="1601446">
                <a:tc>
                  <a:txBody>
                    <a:bodyPr/>
                    <a:lstStyle/>
                    <a:p>
                      <a:pPr algn="ctr"/>
                      <a:r>
                        <a:rPr kumimoji="1" lang="ja-JP" altLang="en-US" dirty="0"/>
                        <a:t>病院</a:t>
                      </a:r>
                    </a:p>
                  </a:txBody>
                  <a:tcPr vert="eaVert" anchor="ctr"/>
                </a:tc>
                <a:tc gridSpan="6">
                  <a:txBody>
                    <a:bodyPr/>
                    <a:lstStyle/>
                    <a:p>
                      <a:endParaRPr kumimoji="1" lang="en-US" altLang="ja-JP" sz="1400" dirty="0"/>
                    </a:p>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1"/>
                  </a:ext>
                </a:extLst>
              </a:tr>
              <a:tr h="1898508">
                <a:tc>
                  <a:txBody>
                    <a:bodyPr/>
                    <a:lstStyle/>
                    <a:p>
                      <a:pPr algn="ctr"/>
                      <a:r>
                        <a:rPr kumimoji="1" lang="ja-JP" altLang="en-US" sz="1800" b="0" dirty="0"/>
                        <a:t>二次医療圏会議</a:t>
                      </a:r>
                      <a:endParaRPr kumimoji="1" lang="en-US" altLang="ja-JP" sz="1800" b="0" dirty="0"/>
                    </a:p>
                  </a:txBody>
                  <a:tcPr vert="eaVert" anchor="ctr"/>
                </a:tc>
                <a:tc gridSpan="6">
                  <a:txBody>
                    <a:bodyPr/>
                    <a:lstStyle/>
                    <a:p>
                      <a:endParaRPr kumimoji="1" lang="en-US" altLang="ja-JP" sz="1400" dirty="0"/>
                    </a:p>
                    <a:p>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a16="http://schemas.microsoft.com/office/drawing/2014/main" val="10002"/>
                  </a:ext>
                </a:extLst>
              </a:tr>
              <a:tr h="1979028">
                <a:tc>
                  <a:txBody>
                    <a:bodyPr/>
                    <a:lstStyle/>
                    <a:p>
                      <a:pPr algn="ctr"/>
                      <a:r>
                        <a:rPr kumimoji="1" lang="ja-JP" altLang="en-US" dirty="0"/>
                        <a:t>大阪府</a:t>
                      </a:r>
                    </a:p>
                  </a:txBody>
                  <a:tcPr vert="eaVert" anchor="ctr"/>
                </a:tc>
                <a:tc gridSpan="6">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a16="http://schemas.microsoft.com/office/drawing/2014/main" val="10003"/>
                  </a:ext>
                </a:extLst>
              </a:tr>
            </a:tbl>
          </a:graphicData>
        </a:graphic>
      </p:graphicFrame>
      <p:sp>
        <p:nvSpPr>
          <p:cNvPr id="49" name="角丸四角形 48"/>
          <p:cNvSpPr/>
          <p:nvPr/>
        </p:nvSpPr>
        <p:spPr>
          <a:xfrm>
            <a:off x="4428123" y="2869067"/>
            <a:ext cx="1564365" cy="1054667"/>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200" dirty="0" smtClean="0">
                <a:solidFill>
                  <a:schemeClr val="tx1"/>
                </a:solidFill>
              </a:rPr>
              <a:t>医療</a:t>
            </a:r>
            <a:r>
              <a:rPr lang="ja-JP" altLang="en-US" sz="1200" dirty="0">
                <a:solidFill>
                  <a:schemeClr val="tx1"/>
                </a:solidFill>
              </a:rPr>
              <a:t>・病床</a:t>
            </a:r>
            <a:endParaRPr lang="en-US" altLang="ja-JP" sz="1200" dirty="0">
              <a:solidFill>
                <a:schemeClr val="tx1"/>
              </a:solidFill>
            </a:endParaRPr>
          </a:p>
          <a:p>
            <a:pPr algn="ctr"/>
            <a:r>
              <a:rPr lang="ja-JP" altLang="en-US" sz="1200" dirty="0" smtClean="0">
                <a:solidFill>
                  <a:schemeClr val="tx1"/>
                </a:solidFill>
              </a:rPr>
              <a:t>懇話会（部会）</a:t>
            </a:r>
            <a:endParaRPr lang="en-US" altLang="ja-JP" sz="1200" dirty="0">
              <a:solidFill>
                <a:schemeClr val="tx1"/>
              </a:solidFill>
            </a:endParaRPr>
          </a:p>
        </p:txBody>
      </p:sp>
      <p:sp>
        <p:nvSpPr>
          <p:cNvPr id="57" name="正方形/長方形 56"/>
          <p:cNvSpPr/>
          <p:nvPr/>
        </p:nvSpPr>
        <p:spPr>
          <a:xfrm>
            <a:off x="260808" y="6480224"/>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40252" y="1086225"/>
            <a:ext cx="7979652" cy="276999"/>
          </a:xfrm>
          <a:prstGeom prst="rect">
            <a:avLst/>
          </a:prstGeom>
          <a:ln w="28575">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地域医療介護総合確保</a:t>
            </a:r>
            <a:r>
              <a:rPr kumimoji="1" lang="ja-JP" altLang="en-US" sz="1200" dirty="0" smtClean="0">
                <a:latin typeface="ＭＳ ゴシック" panose="020B0609070205080204" pitchFamily="49" charset="-128"/>
                <a:ea typeface="ＭＳ ゴシック" panose="020B0609070205080204" pitchFamily="49" charset="-128"/>
              </a:rPr>
              <a:t>基金</a:t>
            </a:r>
            <a:r>
              <a:rPr kumimoji="1" lang="ja-JP" altLang="en-US" sz="1200" dirty="0">
                <a:latin typeface="ＭＳ ゴシック" panose="020B0609070205080204" pitchFamily="49" charset="-128"/>
                <a:ea typeface="ＭＳ ゴシック" panose="020B0609070205080204" pitchFamily="49" charset="-128"/>
              </a:rPr>
              <a:t>による病床転換の活用</a:t>
            </a:r>
            <a:endParaRPr lang="en-US" altLang="ja-JP" dirty="0"/>
          </a:p>
        </p:txBody>
      </p:sp>
      <p:cxnSp>
        <p:nvCxnSpPr>
          <p:cNvPr id="30" name="直線矢印コネクタ 29"/>
          <p:cNvCxnSpPr/>
          <p:nvPr/>
        </p:nvCxnSpPr>
        <p:spPr>
          <a:xfrm flipV="1">
            <a:off x="5993959" y="3458077"/>
            <a:ext cx="281948" cy="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438900" y="4572342"/>
            <a:ext cx="31236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62" name="テキスト ボックス 61"/>
          <p:cNvSpPr txBox="1"/>
          <p:nvPr/>
        </p:nvSpPr>
        <p:spPr>
          <a:xfrm>
            <a:off x="3562467" y="3621903"/>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840251" y="1760751"/>
            <a:ext cx="3001089" cy="310235"/>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a:t>
            </a:r>
            <a:r>
              <a:rPr lang="ja-JP" altLang="en-US" sz="1200" dirty="0">
                <a:solidFill>
                  <a:schemeClr val="bg1"/>
                </a:solidFill>
              </a:rPr>
              <a:t>病床機能報告</a:t>
            </a:r>
            <a:endParaRPr lang="en-US" altLang="ja-JP" sz="1200" dirty="0">
              <a:solidFill>
                <a:schemeClr val="bg1"/>
              </a:solidFill>
            </a:endParaRPr>
          </a:p>
        </p:txBody>
      </p:sp>
      <p:cxnSp>
        <p:nvCxnSpPr>
          <p:cNvPr id="72" name="直線コネクタ 71"/>
          <p:cNvCxnSpPr>
            <a:cxnSpLocks/>
          </p:cNvCxnSpPr>
          <p:nvPr/>
        </p:nvCxnSpPr>
        <p:spPr>
          <a:xfrm flipV="1">
            <a:off x="4200780" y="3458077"/>
            <a:ext cx="1889" cy="1359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flipV="1">
            <a:off x="4190874" y="3462384"/>
            <a:ext cx="249044" cy="49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2568230" y="4748152"/>
            <a:ext cx="1966490" cy="47489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a:t>
            </a:r>
            <a:r>
              <a:rPr lang="ja-JP" altLang="en-US" sz="1000" dirty="0" smtClean="0"/>
              <a:t>病院プランとりまとめ</a:t>
            </a:r>
            <a:endParaRPr kumimoji="1" lang="en-US" altLang="ja-JP" sz="1000" dirty="0"/>
          </a:p>
          <a:p>
            <a:endParaRPr kumimoji="1" lang="ja-JP" altLang="en-US" sz="1000" dirty="0"/>
          </a:p>
        </p:txBody>
      </p:sp>
      <p:cxnSp>
        <p:nvCxnSpPr>
          <p:cNvPr id="71" name="直線コネクタ 70">
            <a:extLst>
              <a:ext uri="{FF2B5EF4-FFF2-40B4-BE49-F238E27FC236}">
                <a16:creationId xmlns:a16="http://schemas.microsoft.com/office/drawing/2014/main" id="{B6F28F88-DE6B-4BF5-AA52-7C38E6A32002}"/>
              </a:ext>
            </a:extLst>
          </p:cNvPr>
          <p:cNvCxnSpPr/>
          <p:nvPr/>
        </p:nvCxnSpPr>
        <p:spPr>
          <a:xfrm>
            <a:off x="6898368" y="3944083"/>
            <a:ext cx="0" cy="152860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21D04682-9A60-4BBA-A5CB-3DEDAFCEDF0D}"/>
              </a:ext>
            </a:extLst>
          </p:cNvPr>
          <p:cNvCxnSpPr>
            <a:cxnSpLocks/>
          </p:cNvCxnSpPr>
          <p:nvPr/>
        </p:nvCxnSpPr>
        <p:spPr>
          <a:xfrm>
            <a:off x="2716898" y="2405399"/>
            <a:ext cx="24312" cy="23427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B885682F-3879-47DC-875E-37234F9B9414}"/>
              </a:ext>
            </a:extLst>
          </p:cNvPr>
          <p:cNvCxnSpPr>
            <a:cxnSpLocks/>
          </p:cNvCxnSpPr>
          <p:nvPr/>
        </p:nvCxnSpPr>
        <p:spPr>
          <a:xfrm>
            <a:off x="6876256" y="5472692"/>
            <a:ext cx="156264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793174" y="3144607"/>
            <a:ext cx="662142"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2024543" y="3357492"/>
            <a:ext cx="861507" cy="261610"/>
          </a:xfrm>
          <a:prstGeom prst="rect">
            <a:avLst/>
          </a:prstGeom>
          <a:noFill/>
        </p:spPr>
        <p:txBody>
          <a:bodyPr vert="horz" wrap="square" rtlCol="0">
            <a:spAutoFit/>
          </a:bodyPr>
          <a:lstStyle/>
          <a:p>
            <a:pPr algn="ctr"/>
            <a:r>
              <a:rPr lang="ja-JP" altLang="en-US" sz="1100" dirty="0" smtClean="0"/>
              <a:t>提出</a:t>
            </a:r>
            <a:endParaRPr kumimoji="1" lang="ja-JP" altLang="en-US" sz="1100" dirty="0"/>
          </a:p>
        </p:txBody>
      </p:sp>
      <p:sp>
        <p:nvSpPr>
          <p:cNvPr id="75" name="テキスト ボックス 74"/>
          <p:cNvSpPr txBox="1"/>
          <p:nvPr/>
        </p:nvSpPr>
        <p:spPr>
          <a:xfrm>
            <a:off x="902478" y="5900148"/>
            <a:ext cx="7333837" cy="53506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en-US" altLang="ja-JP" sz="1000" dirty="0" smtClean="0"/>
              <a:t>【</a:t>
            </a:r>
            <a:r>
              <a:rPr lang="ja-JP" altLang="en-US" sz="1000" dirty="0" smtClean="0"/>
              <a:t>外部委託</a:t>
            </a:r>
            <a:r>
              <a:rPr lang="en-US" altLang="ja-JP" sz="1000" dirty="0" smtClean="0"/>
              <a:t>】</a:t>
            </a:r>
          </a:p>
          <a:p>
            <a:pPr algn="ctr"/>
            <a:r>
              <a:rPr lang="ja-JP" altLang="en-US" sz="1000" dirty="0" smtClean="0"/>
              <a:t>病床</a:t>
            </a:r>
            <a:r>
              <a:rPr lang="ja-JP" altLang="en-US" sz="1000" dirty="0"/>
              <a:t>機能</a:t>
            </a:r>
            <a:r>
              <a:rPr lang="ja-JP" altLang="en-US" sz="1000" dirty="0" smtClean="0"/>
              <a:t>報告における入院料毎の報告基準の検討</a:t>
            </a:r>
            <a:endParaRPr lang="en-US" altLang="ja-JP" sz="1000" dirty="0"/>
          </a:p>
        </p:txBody>
      </p:sp>
      <p:sp>
        <p:nvSpPr>
          <p:cNvPr id="73"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82" name="テキスト ボックス 81"/>
          <p:cNvSpPr txBox="1"/>
          <p:nvPr/>
        </p:nvSpPr>
        <p:spPr>
          <a:xfrm>
            <a:off x="840252" y="1414857"/>
            <a:ext cx="7979652" cy="276999"/>
          </a:xfrm>
          <a:prstGeom prst="rect">
            <a:avLst/>
          </a:prstGeom>
          <a:solidFill>
            <a:schemeClr val="bg1"/>
          </a:solidFill>
          <a:ln w="28575">
            <a:solidFill>
              <a:schemeClr val="tx1"/>
            </a:solidFill>
            <a:prstDash val="dash"/>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dirty="0" smtClean="0">
                <a:latin typeface="ＭＳ ゴシック" panose="020B0609070205080204" pitchFamily="49" charset="-128"/>
                <a:ea typeface="ＭＳ ゴシック" panose="020B0609070205080204" pitchFamily="49" charset="-128"/>
              </a:rPr>
              <a:t>（適宜）</a:t>
            </a:r>
            <a:r>
              <a:rPr lang="ja-JP" altLang="en-US" sz="1200" dirty="0" smtClean="0">
                <a:latin typeface="ＭＳ ゴシック" panose="020B0609070205080204" pitchFamily="49" charset="-128"/>
                <a:ea typeface="ＭＳ ゴシック" panose="020B0609070205080204" pitchFamily="49" charset="-128"/>
              </a:rPr>
              <a:t>開設許申請・一部変更許可申請の届け</a:t>
            </a:r>
            <a:r>
              <a:rPr lang="ja-JP" altLang="en-US" sz="1200" dirty="0">
                <a:latin typeface="ＭＳ ゴシック" panose="020B0609070205080204" pitchFamily="49" charset="-128"/>
                <a:ea typeface="ＭＳ ゴシック" panose="020B0609070205080204" pitchFamily="49" charset="-128"/>
              </a:rPr>
              <a:t>に</a:t>
            </a:r>
            <a:r>
              <a:rPr lang="ja-JP" altLang="en-US" sz="1200" dirty="0" smtClean="0">
                <a:latin typeface="ＭＳ ゴシック" panose="020B0609070205080204" pitchFamily="49" charset="-128"/>
                <a:ea typeface="ＭＳ ゴシック" panose="020B0609070205080204" pitchFamily="49" charset="-128"/>
              </a:rPr>
              <a:t>伴う地域医療構想チェックリスト提出</a:t>
            </a:r>
            <a:endParaRPr lang="ja-JP" altLang="en-US" sz="1200" dirty="0">
              <a:latin typeface="ＭＳ ゴシック" panose="020B0609070205080204" pitchFamily="49" charset="-128"/>
              <a:ea typeface="ＭＳ ゴシック" panose="020B0609070205080204" pitchFamily="49" charset="-128"/>
            </a:endParaRPr>
          </a:p>
        </p:txBody>
      </p:sp>
      <p:sp>
        <p:nvSpPr>
          <p:cNvPr id="85" name="角丸四角形 84"/>
          <p:cNvSpPr/>
          <p:nvPr/>
        </p:nvSpPr>
        <p:spPr>
          <a:xfrm>
            <a:off x="840251" y="2118492"/>
            <a:ext cx="1931549" cy="413168"/>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rPr>
              <a:t>令和２年度病院プラン</a:t>
            </a:r>
            <a:endParaRPr lang="en-US" altLang="ja-JP" sz="1200" dirty="0">
              <a:solidFill>
                <a:schemeClr val="bg1"/>
              </a:solidFill>
            </a:endParaRPr>
          </a:p>
        </p:txBody>
      </p:sp>
      <p:sp>
        <p:nvSpPr>
          <p:cNvPr id="40" name="テキスト ボックス 74"/>
          <p:cNvSpPr txBox="1"/>
          <p:nvPr/>
        </p:nvSpPr>
        <p:spPr>
          <a:xfrm>
            <a:off x="844580" y="5300824"/>
            <a:ext cx="3924365"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smtClean="0"/>
              <a:t>令和元年度</a:t>
            </a:r>
            <a:endParaRPr lang="en-US" altLang="ja-JP" sz="1100" dirty="0" smtClean="0"/>
          </a:p>
          <a:p>
            <a:pPr algn="ctr"/>
            <a:r>
              <a:rPr lang="ja-JP" altLang="en-US" sz="1100" dirty="0" smtClean="0"/>
              <a:t>病床</a:t>
            </a:r>
            <a:r>
              <a:rPr lang="ja-JP" altLang="en-US" sz="1100" dirty="0"/>
              <a:t>機能</a:t>
            </a:r>
            <a:r>
              <a:rPr lang="ja-JP" altLang="en-US" sz="1100" dirty="0" smtClean="0"/>
              <a:t>報告</a:t>
            </a:r>
            <a:r>
              <a:rPr lang="ja-JP" altLang="en-US" sz="1000" dirty="0" smtClean="0"/>
              <a:t>分析</a:t>
            </a:r>
            <a:endParaRPr lang="en-US" altLang="ja-JP" sz="1000" dirty="0"/>
          </a:p>
        </p:txBody>
      </p:sp>
      <p:cxnSp>
        <p:nvCxnSpPr>
          <p:cNvPr id="87" name="直線矢印コネクタ 86"/>
          <p:cNvCxnSpPr/>
          <p:nvPr/>
        </p:nvCxnSpPr>
        <p:spPr>
          <a:xfrm flipV="1">
            <a:off x="4652200" y="3888333"/>
            <a:ext cx="0" cy="14124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512583"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58" name="角丸四角形 57"/>
          <p:cNvSpPr/>
          <p:nvPr/>
        </p:nvSpPr>
        <p:spPr>
          <a:xfrm>
            <a:off x="6256001" y="2839881"/>
            <a:ext cx="110153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②</a:t>
            </a:r>
            <a:r>
              <a:rPr kumimoji="1" lang="ja-JP" altLang="en-US" sz="1100" dirty="0" smtClean="0">
                <a:solidFill>
                  <a:schemeClr val="tx1"/>
                </a:solidFill>
              </a:rPr>
              <a:t>保健医療</a:t>
            </a:r>
            <a:endParaRPr kumimoji="1" lang="en-US" altLang="ja-JP" sz="1100" dirty="0" smtClean="0">
              <a:solidFill>
                <a:schemeClr val="tx1"/>
              </a:solidFill>
            </a:endParaRPr>
          </a:p>
          <a:p>
            <a:pPr algn="ctr"/>
            <a:r>
              <a:rPr kumimoji="1" lang="ja-JP" altLang="en-US" sz="1100" dirty="0" smtClean="0">
                <a:solidFill>
                  <a:schemeClr val="tx1"/>
                </a:solidFill>
              </a:rPr>
              <a:t>協</a:t>
            </a:r>
            <a:r>
              <a:rPr kumimoji="1" lang="ja-JP" altLang="en-US" sz="1100" dirty="0">
                <a:solidFill>
                  <a:schemeClr val="tx1"/>
                </a:solidFill>
              </a:rPr>
              <a:t>議会</a:t>
            </a:r>
            <a:endParaRPr kumimoji="1" lang="en-US" altLang="ja-JP" sz="1100" dirty="0">
              <a:solidFill>
                <a:schemeClr val="tx1"/>
              </a:solidFill>
            </a:endParaRPr>
          </a:p>
          <a:p>
            <a:pPr algn="ctr"/>
            <a:r>
              <a:rPr lang="en-US" altLang="ja-JP" sz="1100" dirty="0" smtClean="0">
                <a:solidFill>
                  <a:schemeClr val="tx1"/>
                </a:solidFill>
              </a:rPr>
              <a:t>【</a:t>
            </a:r>
            <a:r>
              <a:rPr kumimoji="1" lang="ja-JP" altLang="en-US" sz="1100" dirty="0" smtClean="0">
                <a:solidFill>
                  <a:schemeClr val="tx1"/>
                </a:solidFill>
              </a:rPr>
              <a:t>地域</a:t>
            </a:r>
            <a:r>
              <a:rPr kumimoji="1" lang="ja-JP" altLang="en-US" sz="1100" dirty="0">
                <a:solidFill>
                  <a:schemeClr val="tx1"/>
                </a:solidFill>
              </a:rPr>
              <a:t>医療構想調整</a:t>
            </a:r>
            <a:r>
              <a:rPr kumimoji="1" lang="ja-JP" altLang="en-US" sz="1100" dirty="0" smtClean="0">
                <a:solidFill>
                  <a:schemeClr val="tx1"/>
                </a:solidFill>
              </a:rPr>
              <a:t>会議</a:t>
            </a:r>
            <a:r>
              <a:rPr lang="en-US" altLang="ja-JP" sz="1200" dirty="0" smtClean="0">
                <a:solidFill>
                  <a:schemeClr val="tx1"/>
                </a:solidFill>
              </a:rPr>
              <a:t>】</a:t>
            </a:r>
            <a:endParaRPr kumimoji="1" lang="ja-JP" altLang="en-US" sz="1200" dirty="0">
              <a:solidFill>
                <a:schemeClr val="tx1"/>
              </a:solidFill>
            </a:endParaRPr>
          </a:p>
        </p:txBody>
      </p:sp>
      <p:sp>
        <p:nvSpPr>
          <p:cNvPr id="93" name="テキスト ボックス 92"/>
          <p:cNvSpPr txBox="1"/>
          <p:nvPr/>
        </p:nvSpPr>
        <p:spPr>
          <a:xfrm>
            <a:off x="6372200" y="4199410"/>
            <a:ext cx="699135"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95" name="角丸四角形 94"/>
          <p:cNvSpPr/>
          <p:nvPr/>
        </p:nvSpPr>
        <p:spPr>
          <a:xfrm>
            <a:off x="2920468" y="2112564"/>
            <a:ext cx="5755988" cy="286907"/>
          </a:xfrm>
          <a:prstGeom prst="roundRect">
            <a:avLst>
              <a:gd name="adj" fmla="val 1928"/>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（適宜）令和２年度病院プラン修正等の調整</a:t>
            </a:r>
            <a:endParaRPr lang="en-US" altLang="ja-JP" sz="1200" dirty="0">
              <a:solidFill>
                <a:schemeClr val="tx1"/>
              </a:solidFill>
            </a:endParaRPr>
          </a:p>
        </p:txBody>
      </p:sp>
      <p:cxnSp>
        <p:nvCxnSpPr>
          <p:cNvPr id="96" name="直線矢印コネクタ 95">
            <a:extLst>
              <a:ext uri="{FF2B5EF4-FFF2-40B4-BE49-F238E27FC236}">
                <a16:creationId xmlns:a16="http://schemas.microsoft.com/office/drawing/2014/main" id="{21D04682-9A60-4BBA-A5CB-3DEDAFCEDF0D}"/>
              </a:ext>
            </a:extLst>
          </p:cNvPr>
          <p:cNvCxnSpPr>
            <a:cxnSpLocks/>
          </p:cNvCxnSpPr>
          <p:nvPr/>
        </p:nvCxnSpPr>
        <p:spPr>
          <a:xfrm flipH="1">
            <a:off x="4715470" y="2414971"/>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21D04682-9A60-4BBA-A5CB-3DEDAFCEDF0D}"/>
              </a:ext>
            </a:extLst>
          </p:cNvPr>
          <p:cNvCxnSpPr>
            <a:cxnSpLocks/>
          </p:cNvCxnSpPr>
          <p:nvPr/>
        </p:nvCxnSpPr>
        <p:spPr>
          <a:xfrm flipH="1">
            <a:off x="6721767" y="2395633"/>
            <a:ext cx="1800" cy="490977"/>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21D04682-9A60-4BBA-A5CB-3DEDAFCEDF0D}"/>
              </a:ext>
            </a:extLst>
          </p:cNvPr>
          <p:cNvCxnSpPr>
            <a:cxnSpLocks/>
          </p:cNvCxnSpPr>
          <p:nvPr/>
        </p:nvCxnSpPr>
        <p:spPr>
          <a:xfrm>
            <a:off x="8584739" y="2395633"/>
            <a:ext cx="10342" cy="21491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03"/>
          <p:cNvSpPr txBox="1"/>
          <p:nvPr/>
        </p:nvSpPr>
        <p:spPr>
          <a:xfrm>
            <a:off x="4130943" y="2641121"/>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6" name="テキスト ボックス 105"/>
          <p:cNvSpPr txBox="1"/>
          <p:nvPr/>
        </p:nvSpPr>
        <p:spPr>
          <a:xfrm>
            <a:off x="6134571" y="2604244"/>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
        <p:nvSpPr>
          <p:cNvPr id="107" name="テキスト ボックス 106"/>
          <p:cNvSpPr txBox="1"/>
          <p:nvPr/>
        </p:nvSpPr>
        <p:spPr>
          <a:xfrm>
            <a:off x="7943420" y="3315165"/>
            <a:ext cx="699135" cy="261610"/>
          </a:xfrm>
          <a:prstGeom prst="rect">
            <a:avLst/>
          </a:prstGeom>
          <a:noFill/>
        </p:spPr>
        <p:txBody>
          <a:bodyPr vert="horz" wrap="square" rtlCol="0">
            <a:spAutoFit/>
          </a:bodyPr>
          <a:lstStyle/>
          <a:p>
            <a:pPr algn="ctr"/>
            <a:r>
              <a:rPr lang="ja-JP" altLang="en-US" sz="1100" dirty="0"/>
              <a:t>説明</a:t>
            </a:r>
            <a:endParaRPr kumimoji="1" lang="ja-JP" altLang="en-US" sz="1100" dirty="0"/>
          </a:p>
        </p:txBody>
      </p:sp>
    </p:spTree>
    <p:extLst>
      <p:ext uri="{BB962C8B-B14F-4D97-AF65-F5344CB8AC3E}">
        <p14:creationId xmlns:p14="http://schemas.microsoft.com/office/powerpoint/2010/main" val="2354916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77249374"/>
              </p:ext>
            </p:extLst>
          </p:nvPr>
        </p:nvGraphicFramePr>
        <p:xfrm>
          <a:off x="390040" y="498000"/>
          <a:ext cx="8424909" cy="6237576"/>
        </p:xfrm>
        <a:graphic>
          <a:graphicData uri="http://schemas.openxmlformats.org/drawingml/2006/table">
            <a:tbl>
              <a:tblPr firstRow="1" bandRow="1">
                <a:tableStyleId>{5C22544A-7EE6-4342-B048-85BDC9FD1C3A}</a:tableStyleId>
              </a:tblPr>
              <a:tblGrid>
                <a:gridCol w="936077">
                  <a:extLst>
                    <a:ext uri="{9D8B030D-6E8A-4147-A177-3AD203B41FA5}">
                      <a16:colId xmlns:a16="http://schemas.microsoft.com/office/drawing/2014/main" val="20000"/>
                    </a:ext>
                  </a:extLst>
                </a:gridCol>
                <a:gridCol w="3672408">
                  <a:extLst>
                    <a:ext uri="{9D8B030D-6E8A-4147-A177-3AD203B41FA5}">
                      <a16:colId xmlns:a16="http://schemas.microsoft.com/office/drawing/2014/main" val="20005"/>
                    </a:ext>
                  </a:extLst>
                </a:gridCol>
                <a:gridCol w="3816424">
                  <a:extLst>
                    <a:ext uri="{9D8B030D-6E8A-4147-A177-3AD203B41FA5}">
                      <a16:colId xmlns:a16="http://schemas.microsoft.com/office/drawing/2014/main" val="20006"/>
                    </a:ext>
                  </a:extLst>
                </a:gridCol>
              </a:tblGrid>
              <a:tr h="482728">
                <a:tc rowSpan="2">
                  <a:txBody>
                    <a:bodyPr/>
                    <a:lstStyle/>
                    <a:p>
                      <a:pPr algn="ctr"/>
                      <a:r>
                        <a:rPr kumimoji="1" lang="ja-JP" altLang="en-US" sz="1400" dirty="0" smtClean="0">
                          <a:solidFill>
                            <a:schemeClr val="tx1"/>
                          </a:solidFill>
                        </a:rPr>
                        <a:t>区分</a:t>
                      </a:r>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rPr>
                        <a:t>①</a:t>
                      </a:r>
                      <a:r>
                        <a:rPr lang="ja-JP" altLang="en-US" sz="1400" dirty="0" smtClean="0">
                          <a:solidFill>
                            <a:schemeClr val="tx1"/>
                          </a:solidFill>
                        </a:rPr>
                        <a:t>医療</a:t>
                      </a:r>
                      <a:r>
                        <a:rPr lang="ja-JP" altLang="en-US" sz="1400" dirty="0">
                          <a:solidFill>
                            <a:schemeClr val="tx1"/>
                          </a:solidFill>
                        </a:rPr>
                        <a:t>・</a:t>
                      </a:r>
                      <a:r>
                        <a:rPr lang="ja-JP" altLang="en-US" sz="1400" dirty="0" smtClean="0">
                          <a:solidFill>
                            <a:schemeClr val="tx1"/>
                          </a:solidFill>
                        </a:rPr>
                        <a:t>病床懇話会</a:t>
                      </a:r>
                      <a:r>
                        <a:rPr lang="ja-JP" altLang="en-US" sz="1400" dirty="0">
                          <a:solidFill>
                            <a:schemeClr val="tx1"/>
                          </a:solidFill>
                        </a:rPr>
                        <a:t>（部会）</a:t>
                      </a:r>
                      <a:endParaRPr lang="en-US" altLang="ja-JP"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②</a:t>
                      </a:r>
                      <a:r>
                        <a:rPr kumimoji="1" lang="zh-TW" altLang="en-US" sz="1400" b="1" dirty="0" smtClean="0">
                          <a:solidFill>
                            <a:schemeClr val="tx1"/>
                          </a:solidFill>
                          <a:effectLst/>
                          <a:latin typeface="ＭＳ Ｐゴシック" panose="020B0600070205080204" pitchFamily="50" charset="-128"/>
                          <a:ea typeface="ＭＳ Ｐゴシック" panose="020B0600070205080204" pitchFamily="50" charset="-128"/>
                        </a:rPr>
                        <a:t>保健</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医療協議会</a:t>
                      </a:r>
                    </a:p>
                    <a:p>
                      <a:pPr algn="ct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（地域医療</a:t>
                      </a:r>
                      <a:r>
                        <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rPr>
                        <a:t>構想</a:t>
                      </a:r>
                      <a:r>
                        <a:rPr kumimoji="1" lang="zh-TW" altLang="en-US" sz="1400" b="1" dirty="0">
                          <a:solidFill>
                            <a:schemeClr val="tx1"/>
                          </a:solidFill>
                          <a:effectLst/>
                          <a:latin typeface="ＭＳ Ｐゴシック" panose="020B0600070205080204" pitchFamily="50" charset="-128"/>
                          <a:ea typeface="ＭＳ Ｐゴシック" panose="020B0600070205080204" pitchFamily="50" charset="-128"/>
                        </a:rPr>
                        <a:t>調整会議）</a:t>
                      </a:r>
                      <a:endParaRPr kumimoji="1" lang="ja-JP" altLang="en-US" sz="1400" b="1" dirty="0">
                        <a:solidFill>
                          <a:schemeClr val="tx1"/>
                        </a:solidFill>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415896">
                <a:tc vMerge="1">
                  <a:txBody>
                    <a:bodyPr/>
                    <a:lstStyle/>
                    <a:p>
                      <a:endParaRPr kumimoji="1" lang="ja-JP" altLang="en-US"/>
                    </a:p>
                  </a:txBody>
                  <a:tcPr/>
                </a:tc>
                <a:tc>
                  <a:txBody>
                    <a:bodyPr/>
                    <a:lstStyle/>
                    <a:p>
                      <a:pPr algn="ctr"/>
                      <a:r>
                        <a:rPr kumimoji="1" lang="en-US" altLang="ja-JP" sz="1400" b="0" dirty="0" smtClean="0">
                          <a:solidFill>
                            <a:schemeClr val="tx1"/>
                          </a:solidFill>
                          <a:latin typeface="+mn-ea"/>
                          <a:ea typeface="+mn-ea"/>
                        </a:rPr>
                        <a:t>12</a:t>
                      </a:r>
                      <a:r>
                        <a:rPr kumimoji="1" lang="ja-JP" altLang="en-US" sz="1400" b="0" dirty="0" smtClean="0">
                          <a:solidFill>
                            <a:schemeClr val="tx1"/>
                          </a:solidFill>
                          <a:latin typeface="+mn-ea"/>
                          <a:ea typeface="+mn-ea"/>
                        </a:rPr>
                        <a:t>月から１月</a:t>
                      </a:r>
                      <a:endParaRPr kumimoji="1" lang="en-US" altLang="ja-JP" sz="1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en-US" altLang="ja-JP" sz="1400" b="0" dirty="0" smtClean="0">
                          <a:solidFill>
                            <a:schemeClr val="tx1"/>
                          </a:solidFill>
                          <a:effectLst/>
                          <a:latin typeface="+mn-ea"/>
                          <a:ea typeface="+mn-ea"/>
                        </a:rPr>
                        <a:t>1</a:t>
                      </a:r>
                      <a:r>
                        <a:rPr kumimoji="1" lang="ja-JP" altLang="en-US" sz="1400" b="0" dirty="0" smtClean="0">
                          <a:solidFill>
                            <a:schemeClr val="tx1"/>
                          </a:solidFill>
                          <a:effectLst/>
                          <a:latin typeface="+mn-ea"/>
                          <a:ea typeface="+mn-ea"/>
                        </a:rPr>
                        <a:t>月から２月</a:t>
                      </a:r>
                      <a:endParaRPr kumimoji="1" lang="ja-JP" altLang="en-US" sz="14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4121429">
                <a:tc>
                  <a:txBody>
                    <a:bodyPr/>
                    <a:lstStyle/>
                    <a:p>
                      <a:pPr algn="ctr"/>
                      <a:r>
                        <a:rPr kumimoji="1" lang="ja-JP" altLang="en-US" sz="1400" b="0" dirty="0"/>
                        <a:t>地域医療構想</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年に向けた各病院の方向性について（「公立・公的病院の今後のあり方」含む）</a:t>
                      </a: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dk1"/>
                        </a:solidFill>
                        <a:latin typeface="+mj-ea"/>
                        <a:ea typeface="+mn-ea"/>
                        <a:cs typeface="+mn-cs"/>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endParaRPr kumimoji="1" lang="en-US" altLang="ja-JP" sz="1400" dirty="0">
                        <a:latin typeface="+mj-ea"/>
                        <a:ea typeface="+mj-ea"/>
                      </a:endParaRPr>
                    </a:p>
                    <a:p>
                      <a:r>
                        <a:rPr kumimoji="1" lang="en-US" altLang="ja-JP" sz="1400" dirty="0" smtClean="0">
                          <a:latin typeface="+mj-ea"/>
                          <a:ea typeface="+mj-ea"/>
                        </a:rPr>
                        <a:t>【</a:t>
                      </a:r>
                      <a:r>
                        <a:rPr kumimoji="1" lang="ja-JP" altLang="en-US" sz="1400" dirty="0">
                          <a:latin typeface="+mj-ea"/>
                          <a:ea typeface="+mj-ea"/>
                        </a:rPr>
                        <a:t>趣旨</a:t>
                      </a:r>
                      <a:r>
                        <a:rPr kumimoji="1" lang="en-US" altLang="ja-JP" sz="14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en-US" altLang="ja-JP" sz="1400" kern="1200" dirty="0">
                          <a:solidFill>
                            <a:schemeClr val="dk1"/>
                          </a:solidFill>
                          <a:latin typeface="+mj-ea"/>
                          <a:ea typeface="+mn-ea"/>
                          <a:cs typeface="+mn-cs"/>
                        </a:rPr>
                        <a:t>2025</a:t>
                      </a:r>
                      <a:r>
                        <a:rPr kumimoji="1" lang="ja-JP" altLang="en-US" sz="1400" kern="1200" dirty="0">
                          <a:solidFill>
                            <a:schemeClr val="dk1"/>
                          </a:solidFill>
                          <a:latin typeface="+mj-ea"/>
                          <a:ea typeface="+mn-ea"/>
                          <a:cs typeface="+mn-cs"/>
                        </a:rPr>
                        <a:t>年に向けた各病院の方向性の共有</a:t>
                      </a:r>
                    </a:p>
                    <a:p>
                      <a:r>
                        <a:rPr kumimoji="1" lang="ja-JP" altLang="en-US" sz="1400" dirty="0">
                          <a:latin typeface="+mj-ea"/>
                          <a:ea typeface="+mj-ea"/>
                        </a:rPr>
                        <a:t>・各病院の過剰な病床への転換・非稼働</a:t>
                      </a:r>
                      <a:r>
                        <a:rPr kumimoji="1" lang="ja-JP" altLang="en-US" sz="1400" dirty="0" smtClean="0">
                          <a:latin typeface="+mj-ea"/>
                          <a:ea typeface="+mj-ea"/>
                        </a:rPr>
                        <a:t>病床　</a:t>
                      </a:r>
                      <a:endParaRPr kumimoji="1" lang="en-US" altLang="ja-JP" sz="1400" dirty="0" smtClean="0">
                        <a:latin typeface="+mj-ea"/>
                        <a:ea typeface="+mj-ea"/>
                      </a:endParaRPr>
                    </a:p>
                    <a:p>
                      <a:r>
                        <a:rPr kumimoji="1" lang="ja-JP" altLang="en-US" sz="1400" dirty="0" smtClean="0">
                          <a:latin typeface="+mj-ea"/>
                          <a:ea typeface="+mj-ea"/>
                        </a:rPr>
                        <a:t>　へ</a:t>
                      </a:r>
                      <a:r>
                        <a:rPr kumimoji="1" lang="ja-JP" altLang="en-US" sz="1400" dirty="0">
                          <a:latin typeface="+mj-ea"/>
                          <a:ea typeface="+mj-ea"/>
                        </a:rPr>
                        <a:t>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○令和２年度地域医療構想の進捗状況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（医師確保・医師の働き方改革含む）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○各二次医療圏における地域医療構想の</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進捗状況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年に向けた各病院の方向性について（「公立・公的病院の今後のあり方」含む）</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○基準病床数の見直しの検討について</a:t>
                      </a:r>
                      <a:endParaRPr kumimoji="1" lang="en-US" altLang="ja-JP" sz="1400" kern="1200" dirty="0" smtClean="0">
                        <a:solidFill>
                          <a:schemeClr val="dk1"/>
                        </a:solidFill>
                        <a:latin typeface="+mj-ea"/>
                        <a:ea typeface="+mn-ea"/>
                        <a:cs typeface="+mn-cs"/>
                      </a:endParaRPr>
                    </a:p>
                    <a:p>
                      <a:r>
                        <a:rPr kumimoji="1" lang="en-US" altLang="ja-JP" sz="1400" kern="1200" dirty="0" smtClean="0">
                          <a:solidFill>
                            <a:schemeClr val="dk1"/>
                          </a:solidFill>
                          <a:latin typeface="+mj-ea"/>
                          <a:ea typeface="+mn-ea"/>
                          <a:cs typeface="+mn-cs"/>
                        </a:rPr>
                        <a:t>【</a:t>
                      </a:r>
                      <a:r>
                        <a:rPr kumimoji="1" lang="ja-JP" altLang="en-US" sz="1400" kern="1200" dirty="0" smtClean="0">
                          <a:solidFill>
                            <a:schemeClr val="dk1"/>
                          </a:solidFill>
                          <a:latin typeface="+mj-ea"/>
                          <a:ea typeface="+mn-ea"/>
                          <a:cs typeface="+mn-cs"/>
                        </a:rPr>
                        <a:t>趣旨</a:t>
                      </a:r>
                      <a:r>
                        <a:rPr kumimoji="1" lang="en-US" altLang="ja-JP" sz="1400" kern="1200" dirty="0" smtClean="0">
                          <a:solidFill>
                            <a:schemeClr val="dk1"/>
                          </a:solidFill>
                          <a:latin typeface="+mj-e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a:t>
                      </a:r>
                      <a:r>
                        <a:rPr kumimoji="1" lang="en-US" altLang="ja-JP" sz="1400" kern="1200" dirty="0" smtClean="0">
                          <a:solidFill>
                            <a:schemeClr val="dk1"/>
                          </a:solidFill>
                          <a:latin typeface="+mj-ea"/>
                          <a:ea typeface="+mn-ea"/>
                          <a:cs typeface="+mn-cs"/>
                        </a:rPr>
                        <a:t>2025</a:t>
                      </a:r>
                      <a:r>
                        <a:rPr kumimoji="1" lang="ja-JP" altLang="en-US" sz="1400" kern="1200" dirty="0" smtClean="0">
                          <a:solidFill>
                            <a:schemeClr val="dk1"/>
                          </a:solidFill>
                          <a:latin typeface="+mj-ea"/>
                          <a:ea typeface="+mn-ea"/>
                          <a:cs typeface="+mn-cs"/>
                        </a:rPr>
                        <a:t>年に向けた各病院の方向性の共有</a:t>
                      </a:r>
                    </a:p>
                    <a:p>
                      <a:r>
                        <a:rPr kumimoji="1" lang="ja-JP" altLang="en-US" sz="1400" kern="1200" dirty="0" smtClean="0">
                          <a:solidFill>
                            <a:schemeClr val="dk1"/>
                          </a:solidFill>
                          <a:latin typeface="+mj-ea"/>
                          <a:ea typeface="+mn-ea"/>
                          <a:cs typeface="+mn-cs"/>
                        </a:rPr>
                        <a:t>・各病院の過剰な病床への転換・非稼働病床</a:t>
                      </a:r>
                      <a:endParaRPr kumimoji="1" lang="en-US" altLang="ja-JP" sz="1400" kern="1200" dirty="0" smtClean="0">
                        <a:solidFill>
                          <a:schemeClr val="dk1"/>
                        </a:solidFill>
                        <a:latin typeface="+mj-ea"/>
                        <a:ea typeface="+mn-ea"/>
                        <a:cs typeface="+mn-cs"/>
                      </a:endParaRPr>
                    </a:p>
                    <a:p>
                      <a:r>
                        <a:rPr kumimoji="1" lang="ja-JP" altLang="en-US" sz="1400" kern="1200" dirty="0" smtClean="0">
                          <a:solidFill>
                            <a:schemeClr val="dk1"/>
                          </a:solidFill>
                          <a:latin typeface="+mj-ea"/>
                          <a:ea typeface="+mn-ea"/>
                          <a:cs typeface="+mn-cs"/>
                        </a:rPr>
                        <a:t>　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7957">
                <a:tc>
                  <a:txBody>
                    <a:bodyPr/>
                    <a:lstStyle/>
                    <a:p>
                      <a:pPr algn="ctr"/>
                      <a:r>
                        <a:rPr kumimoji="1" lang="ja-JP" altLang="en-US" sz="1400" b="0" dirty="0"/>
                        <a:t>医療</a:t>
                      </a:r>
                      <a:endParaRPr kumimoji="1" lang="en-US" altLang="ja-JP" sz="1400" b="0" dirty="0"/>
                    </a:p>
                    <a:p>
                      <a:pPr algn="ctr"/>
                      <a:r>
                        <a:rPr kumimoji="1" lang="ja-JP" altLang="en-US" sz="1400" b="0" dirty="0"/>
                        <a:t>計画</a:t>
                      </a:r>
                      <a:endParaRPr kumimoji="1" lang="en-US" altLang="ja-JP" sz="14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j-ea"/>
                          <a:ea typeface="+mj-ea"/>
                        </a:rPr>
                        <a:t>○</a:t>
                      </a:r>
                      <a:r>
                        <a:rPr kumimoji="1" lang="ja-JP" altLang="en-US" sz="1400" dirty="0" smtClean="0">
                          <a:latin typeface="+mj-ea"/>
                          <a:ea typeface="+mj-ea"/>
                        </a:rPr>
                        <a:t>医療</a:t>
                      </a:r>
                      <a:r>
                        <a:rPr kumimoji="1" lang="ja-JP" altLang="en-US" sz="1400" dirty="0">
                          <a:latin typeface="+mj-ea"/>
                          <a:ea typeface="+mj-ea"/>
                        </a:rPr>
                        <a:t>計画における</a:t>
                      </a:r>
                      <a:r>
                        <a:rPr kumimoji="1" lang="ja-JP" altLang="en-US" sz="1400" dirty="0" smtClean="0">
                          <a:latin typeface="+mj-ea"/>
                          <a:ea typeface="+mj-ea"/>
                        </a:rPr>
                        <a:t>圏域での</a:t>
                      </a:r>
                      <a:r>
                        <a:rPr kumimoji="1" lang="ja-JP" altLang="en-US" sz="1400" dirty="0">
                          <a:latin typeface="+mj-ea"/>
                          <a:ea typeface="+mj-ea"/>
                        </a:rPr>
                        <a:t>取組の進捗管理</a:t>
                      </a:r>
                      <a:endParaRPr kumimoji="1" lang="en-US" altLang="ja-JP" sz="14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○地域医療への協力に関する意向書の提出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状況</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○新型コロナウイルス感染症を踏まえた今後　</a:t>
                      </a:r>
                      <a:endParaRPr kumimoji="1" lang="en-US" altLang="ja-JP" sz="1400" dirty="0" smtClean="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　の医療提供体制について</a:t>
                      </a:r>
                      <a:endParaRPr kumimoji="1" lang="en-US" altLang="ja-JP" sz="140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○医療計画における圏域での取組の進捗管理</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○地域医療への協力に関する意向書の提出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状況</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○新型コロナウイルス感染症を踏まえた今後　</a:t>
                      </a:r>
                      <a:endParaRPr kumimoji="1" lang="en-US" altLang="ja-JP" sz="1400" kern="1200" dirty="0" smtClean="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smtClean="0">
                          <a:solidFill>
                            <a:schemeClr val="dk1"/>
                          </a:solidFill>
                          <a:latin typeface="+mj-ea"/>
                          <a:ea typeface="+mn-ea"/>
                          <a:cs typeface="+mn-cs"/>
                        </a:rPr>
                        <a:t>　の医療提供体制について</a:t>
                      </a:r>
                      <a:endParaRPr kumimoji="1" lang="en-US" altLang="ja-JP" sz="1400" kern="1200" dirty="0" smtClean="0">
                        <a:solidFill>
                          <a:schemeClr val="dk1"/>
                        </a:solidFill>
                        <a:latin typeface="+mj-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2" name="角丸四角形 1"/>
          <p:cNvSpPr/>
          <p:nvPr/>
        </p:nvSpPr>
        <p:spPr>
          <a:xfrm>
            <a:off x="1392957" y="3260859"/>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9" name="角丸四角形 8"/>
          <p:cNvSpPr/>
          <p:nvPr/>
        </p:nvSpPr>
        <p:spPr>
          <a:xfrm>
            <a:off x="1392957" y="4057352"/>
            <a:ext cx="3384376" cy="3539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
        <p:nvSpPr>
          <p:cNvPr id="20"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令和２年度地域医療構想に関する会議の議題（予定）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 18"/>
          <p:cNvSpPr/>
          <p:nvPr/>
        </p:nvSpPr>
        <p:spPr>
          <a:xfrm>
            <a:off x="5151611" y="3260858"/>
            <a:ext cx="3384376" cy="71185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1300" dirty="0"/>
              <a:t>【</a:t>
            </a:r>
            <a:r>
              <a:rPr lang="ja-JP" altLang="en-US" sz="1300" dirty="0"/>
              <a:t>病院</a:t>
            </a:r>
            <a:r>
              <a:rPr lang="ja-JP" altLang="en-US" sz="1300" dirty="0" smtClean="0"/>
              <a:t>プランの</a:t>
            </a:r>
            <a:r>
              <a:rPr lang="ja-JP" altLang="en-US" sz="1300" dirty="0"/>
              <a:t>内容</a:t>
            </a:r>
            <a:r>
              <a:rPr lang="en-US" altLang="ja-JP" sz="1300" dirty="0"/>
              <a:t>】</a:t>
            </a:r>
            <a:endParaRPr lang="ja-JP" altLang="en-US" sz="1300" dirty="0"/>
          </a:p>
          <a:p>
            <a:r>
              <a:rPr lang="ja-JP" altLang="en-US" sz="1300" dirty="0"/>
              <a:t>①</a:t>
            </a:r>
            <a:r>
              <a:rPr lang="en-US" altLang="ja-JP" sz="1300" dirty="0"/>
              <a:t>2025</a:t>
            </a:r>
            <a:r>
              <a:rPr lang="ja-JP" altLang="en-US" sz="1300" dirty="0"/>
              <a:t>年に各病院</a:t>
            </a:r>
            <a:r>
              <a:rPr lang="ja-JP" altLang="en-US" sz="1300" dirty="0" smtClean="0"/>
              <a:t>が検討</a:t>
            </a:r>
            <a:r>
              <a:rPr lang="ja-JP" altLang="en-US" sz="1300" dirty="0"/>
              <a:t>している医療機能</a:t>
            </a:r>
          </a:p>
          <a:p>
            <a:r>
              <a:rPr lang="ja-JP" altLang="en-US" sz="1300" dirty="0"/>
              <a:t>②</a:t>
            </a:r>
            <a:r>
              <a:rPr lang="en-US" altLang="ja-JP" sz="1300" dirty="0"/>
              <a:t>2025</a:t>
            </a:r>
            <a:r>
              <a:rPr lang="ja-JP" altLang="en-US" sz="1300" dirty="0"/>
              <a:t>年に各病院</a:t>
            </a:r>
            <a:r>
              <a:rPr lang="ja-JP" altLang="en-US" sz="1300" dirty="0" smtClean="0"/>
              <a:t>が検討</a:t>
            </a:r>
            <a:r>
              <a:rPr lang="ja-JP" altLang="en-US" sz="1300" dirty="0"/>
              <a:t>している病床機能　</a:t>
            </a:r>
          </a:p>
        </p:txBody>
      </p:sp>
      <p:sp>
        <p:nvSpPr>
          <p:cNvPr id="22" name="角丸四角形 21"/>
          <p:cNvSpPr/>
          <p:nvPr/>
        </p:nvSpPr>
        <p:spPr>
          <a:xfrm>
            <a:off x="5148064" y="4035568"/>
            <a:ext cx="3384376" cy="37121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300" dirty="0"/>
              <a:t>〇非稼働</a:t>
            </a:r>
            <a:r>
              <a:rPr lang="ja-JP" altLang="en-US" sz="1300" dirty="0" smtClean="0"/>
              <a:t>病床の状況について</a:t>
            </a:r>
            <a:endParaRPr lang="en-US" altLang="ja-JP" sz="1300" dirty="0"/>
          </a:p>
        </p:txBody>
      </p:sp>
    </p:spTree>
    <p:extLst>
      <p:ext uri="{BB962C8B-B14F-4D97-AF65-F5344CB8AC3E}">
        <p14:creationId xmlns:p14="http://schemas.microsoft.com/office/powerpoint/2010/main" val="203120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382711947"/>
              </p:ext>
            </p:extLst>
          </p:nvPr>
        </p:nvGraphicFramePr>
        <p:xfrm>
          <a:off x="179512" y="692696"/>
          <a:ext cx="8856984" cy="5616624"/>
        </p:xfrm>
        <a:graphic>
          <a:graphicData uri="http://schemas.openxmlformats.org/drawingml/2006/table">
            <a:tbl>
              <a:tblPr firstRow="1" bandRow="1">
                <a:tableStyleId>{BDBED569-4797-4DF1-A0F4-6AAB3CD982D8}</a:tableStyleId>
              </a:tblPr>
              <a:tblGrid>
                <a:gridCol w="1494560">
                  <a:extLst>
                    <a:ext uri="{9D8B030D-6E8A-4147-A177-3AD203B41FA5}">
                      <a16:colId xmlns:a16="http://schemas.microsoft.com/office/drawing/2014/main" val="20000"/>
                    </a:ext>
                  </a:extLst>
                </a:gridCol>
                <a:gridCol w="774585">
                  <a:extLst>
                    <a:ext uri="{9D8B030D-6E8A-4147-A177-3AD203B41FA5}">
                      <a16:colId xmlns:a16="http://schemas.microsoft.com/office/drawing/2014/main" val="20001"/>
                    </a:ext>
                  </a:extLst>
                </a:gridCol>
                <a:gridCol w="1097973">
                  <a:extLst>
                    <a:ext uri="{9D8B030D-6E8A-4147-A177-3AD203B41FA5}">
                      <a16:colId xmlns:a16="http://schemas.microsoft.com/office/drawing/2014/main" val="20002"/>
                    </a:ext>
                  </a:extLst>
                </a:gridCol>
                <a:gridCol w="433773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lt"/>
                          <a:ea typeface="+mn-ea"/>
                          <a:cs typeface="+mn-cs"/>
                        </a:rPr>
                        <a:t>主な委員</a:t>
                      </a:r>
                      <a:r>
                        <a:rPr lang="ja-JP" altLang="en-US" sz="1200" b="1" dirty="0">
                          <a:latin typeface="+mn-lt"/>
                          <a:ea typeface="+mn-ea"/>
                          <a:cs typeface="+mn-cs"/>
                        </a:rPr>
                        <a:t>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smtClean="0">
                          <a:latin typeface="+mn-ea"/>
                          <a:ea typeface="+mn-ea"/>
                          <a:cs typeface="Times New Roman" pitchFamily="18" charset="0"/>
                        </a:rPr>
                        <a:t>令和２年度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a:t>
                      </a:r>
                      <a:r>
                        <a:rPr lang="ja-JP" altLang="en-US" sz="1200" kern="100" dirty="0" smtClean="0">
                          <a:effectLst/>
                          <a:latin typeface="ＭＳ ゴシック" panose="020B0609070205080204" pitchFamily="49" charset="-128"/>
                          <a:ea typeface="ＭＳ ゴシック" panose="020B0609070205080204" pitchFamily="49" charset="-128"/>
                          <a:cs typeface="+mn-cs"/>
                        </a:rPr>
                        <a:t>構想</a:t>
                      </a:r>
                      <a:endParaRPr lang="en-US" altLang="ja-JP" sz="1200" kern="100" dirty="0" smtClean="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mn-cs"/>
                        </a:rPr>
                        <a:t>　調整</a:t>
                      </a:r>
                      <a:r>
                        <a:rPr lang="ja-JP" altLang="en-US" sz="1200" kern="100" dirty="0">
                          <a:effectLst/>
                          <a:latin typeface="ＭＳ ゴシック" panose="020B0609070205080204" pitchFamily="49" charset="-128"/>
                          <a:ea typeface="ＭＳ ゴシック" panose="020B0609070205080204" pitchFamily="49" charset="-128"/>
                          <a:cs typeface="+mn-cs"/>
                        </a:rPr>
                        <a:t>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a:t>
                      </a:r>
                      <a:r>
                        <a:rPr lang="ja-JP" altLang="en-US" sz="1200" kern="100" dirty="0" smtClean="0">
                          <a:latin typeface="ＭＳ ゴシック" panose="020B0609070205080204" pitchFamily="49" charset="-128"/>
                          <a:ea typeface="ＭＳ ゴシック" panose="020B0609070205080204" pitchFamily="49" charset="-128"/>
                          <a:cs typeface="+mn-cs"/>
                        </a:rPr>
                        <a:t>、</a:t>
                      </a:r>
                      <a:endParaRPr lang="en-US" altLang="ja-JP" sz="1200" kern="100" dirty="0" smtClean="0">
                        <a:latin typeface="ＭＳ ゴシック" panose="020B0609070205080204" pitchFamily="49" charset="-128"/>
                        <a:ea typeface="ＭＳ ゴシック" panose="020B0609070205080204" pitchFamily="49" charset="-128"/>
                        <a:cs typeface="+mn-cs"/>
                      </a:endParaRPr>
                    </a:p>
                    <a:p>
                      <a:pPr algn="l">
                        <a:lnSpc>
                          <a:spcPct val="125000"/>
                        </a:lnSpc>
                      </a:pPr>
                      <a:r>
                        <a:rPr lang="ja-JP" altLang="en-US" sz="1200" kern="100" dirty="0" smtClean="0">
                          <a:latin typeface="ＭＳ ゴシック" panose="020B0609070205080204" pitchFamily="49" charset="-128"/>
                          <a:ea typeface="ＭＳ ゴシック" panose="020B0609070205080204" pitchFamily="49" charset="-128"/>
                          <a:cs typeface="+mn-cs"/>
                        </a:rPr>
                        <a:t>府訪</a:t>
                      </a:r>
                      <a:r>
                        <a:rPr lang="ja-JP" altLang="en-US" sz="1200" kern="100" dirty="0">
                          <a:latin typeface="ＭＳ ゴシック" panose="020B0609070205080204" pitchFamily="49" charset="-128"/>
                          <a:ea typeface="ＭＳ ゴシック" panose="020B0609070205080204" pitchFamily="49" charset="-128"/>
                          <a:cs typeface="+mn-cs"/>
                        </a:rPr>
                        <a:t>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smtClean="0">
                          <a:latin typeface="ＭＳ ゴシック" panose="020B0609070205080204" pitchFamily="49" charset="-128"/>
                          <a:ea typeface="ＭＳ ゴシック" panose="020B0609070205080204" pitchFamily="49" charset="-128"/>
                          <a:cs typeface="+mn-cs"/>
                        </a:rPr>
                        <a:t>１</a:t>
                      </a:r>
                      <a:endParaRPr lang="en-US" altLang="ja-JP" sz="14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extLst>
                  <a:ext uri="{0D108BD9-81ED-4DB2-BD59-A6C34878D82A}">
                    <a16:rowId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１</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solidFill>
                      <a:schemeClr val="accent1">
                        <a:lumMod val="40000"/>
                        <a:lumOff val="60000"/>
                      </a:schemeClr>
                    </a:solid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solidFill>
                      <a:schemeClr val="accent1">
                        <a:lumMod val="40000"/>
                        <a:lumOff val="60000"/>
                      </a:schemeClr>
                    </a:solid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smtClean="0">
                          <a:latin typeface="ＭＳ ゴシック" panose="020B0609070205080204" pitchFamily="49" charset="-128"/>
                          <a:ea typeface="ＭＳ ゴシック" panose="020B0609070205080204" pitchFamily="49" charset="-128"/>
                          <a:cs typeface="Times New Roman"/>
                        </a:rPr>
                        <a:t>０</a:t>
                      </a:r>
                      <a:endParaRPr lang="en-US" altLang="ja-JP" sz="1400" kern="100" dirty="0" smtClean="0">
                        <a:latin typeface="ＭＳ ゴシック" panose="020B0609070205080204" pitchFamily="49" charset="-128"/>
                        <a:ea typeface="ＭＳ ゴシック" panose="020B0609070205080204" pitchFamily="49" charset="-128"/>
                        <a:cs typeface="Times New Roman"/>
                      </a:endParaRPr>
                    </a:p>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200" kern="100" dirty="0" smtClean="0">
                          <a:latin typeface="ＭＳ ゴシック" panose="020B0609070205080204" pitchFamily="49" charset="-128"/>
                          <a:ea typeface="ＭＳ ゴシック" panose="020B0609070205080204" pitchFamily="49" charset="-128"/>
                          <a:cs typeface="Times New Roman"/>
                        </a:rPr>
                        <a:t>（本年度開催予定なし）</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11" name="タイトル 1">
            <a:extLst>
              <a:ext uri="{FF2B5EF4-FFF2-40B4-BE49-F238E27FC236}">
                <a16:creationId xmlns:a16="http://schemas.microsoft.com/office/drawing/2014/main" id="{DFEF89A9-DBB8-496F-B267-B3B7E5718C12}"/>
              </a:ext>
            </a:extLst>
          </p:cNvPr>
          <p:cNvSpPr txBox="1">
            <a:spLocks/>
          </p:cNvSpPr>
          <p:nvPr/>
        </p:nvSpPr>
        <p:spPr>
          <a:xfrm>
            <a:off x="174310" y="8437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地域医療構想に関する会議体の概要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72441" y="13668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sz="2800" dirty="0">
              <a:solidFill>
                <a:schemeClr val="bg1"/>
              </a:solidFill>
              <a:latin typeface="FontAwesome" pitchFamily="2" charset="0"/>
            </a:endParaRPr>
          </a:p>
        </p:txBody>
      </p:sp>
    </p:spTree>
    <p:extLst>
      <p:ext uri="{BB962C8B-B14F-4D97-AF65-F5344CB8AC3E}">
        <p14:creationId xmlns:p14="http://schemas.microsoft.com/office/powerpoint/2010/main" val="408237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15</a:t>
            </a:fld>
            <a:endParaRPr kumimoji="1" lang="ja-JP" altLang="en-US" sz="1800" dirty="0">
              <a:solidFill>
                <a:schemeClr val="tx1"/>
              </a:solidFill>
            </a:endParaRPr>
          </a:p>
        </p:txBody>
      </p:sp>
      <p:graphicFrame>
        <p:nvGraphicFramePr>
          <p:cNvPr id="4" name="表 3"/>
          <p:cNvGraphicFramePr>
            <a:graphicFrameLocks noGrp="1"/>
          </p:cNvGraphicFramePr>
          <p:nvPr>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a16="http://schemas.microsoft.com/office/drawing/2014/main" val="20000"/>
                    </a:ext>
                  </a:extLst>
                </a:gridCol>
                <a:gridCol w="1237484">
                  <a:extLst>
                    <a:ext uri="{9D8B030D-6E8A-4147-A177-3AD203B41FA5}">
                      <a16:colId xmlns:a16="http://schemas.microsoft.com/office/drawing/2014/main" val="20001"/>
                    </a:ext>
                  </a:extLst>
                </a:gridCol>
                <a:gridCol w="954886">
                  <a:extLst>
                    <a:ext uri="{9D8B030D-6E8A-4147-A177-3AD203B41FA5}">
                      <a16:colId xmlns:a16="http://schemas.microsoft.com/office/drawing/2014/main" val="20002"/>
                    </a:ext>
                  </a:extLst>
                </a:gridCol>
                <a:gridCol w="954886">
                  <a:extLst>
                    <a:ext uri="{9D8B030D-6E8A-4147-A177-3AD203B41FA5}">
                      <a16:colId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
        <p:nvSpPr>
          <p:cNvPr id="14" name="タイトル 1">
            <a:extLst>
              <a:ext uri="{FF2B5EF4-FFF2-40B4-BE49-F238E27FC236}">
                <a16:creationId xmlns:a16="http://schemas.microsoft.com/office/drawing/2014/main" id="{DFEF89A9-DBB8-496F-B267-B3B7E5718C12}"/>
              </a:ext>
            </a:extLst>
          </p:cNvPr>
          <p:cNvSpPr txBox="1">
            <a:spLocks/>
          </p:cNvSpPr>
          <p:nvPr/>
        </p:nvSpPr>
        <p:spPr>
          <a:xfrm>
            <a:off x="385694" y="214539"/>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3"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94805" y="257441"/>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414819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16</a:t>
            </a:fld>
            <a:endParaRPr kumimoji="1" lang="ja-JP" altLang="en-US" sz="1800" dirty="0">
              <a:solidFill>
                <a:schemeClr val="tx1"/>
              </a:solidFill>
            </a:endParaRPr>
          </a:p>
        </p:txBody>
      </p:sp>
      <p:graphicFrame>
        <p:nvGraphicFramePr>
          <p:cNvPr id="5" name="表 4"/>
          <p:cNvGraphicFramePr>
            <a:graphicFrameLocks noGrp="1"/>
          </p:cNvGraphicFramePr>
          <p:nvPr>
            <p:extLst/>
          </p:nvPr>
        </p:nvGraphicFramePr>
        <p:xfrm>
          <a:off x="467544" y="1412776"/>
          <a:ext cx="8352927" cy="4099150"/>
        </p:xfrm>
        <a:graphic>
          <a:graphicData uri="http://schemas.openxmlformats.org/drawingml/2006/table">
            <a:tbl>
              <a:tblPr>
                <a:tableStyleId>{BC89EF96-8CEA-46FF-86C4-4CE0E7609802}</a:tableStyleId>
              </a:tblPr>
              <a:tblGrid>
                <a:gridCol w="3626293">
                  <a:extLst>
                    <a:ext uri="{9D8B030D-6E8A-4147-A177-3AD203B41FA5}">
                      <a16:colId xmlns:a16="http://schemas.microsoft.com/office/drawing/2014/main" val="20000"/>
                    </a:ext>
                  </a:extLst>
                </a:gridCol>
                <a:gridCol w="1439444">
                  <a:extLst>
                    <a:ext uri="{9D8B030D-6E8A-4147-A177-3AD203B41FA5}">
                      <a16:colId xmlns:a16="http://schemas.microsoft.com/office/drawing/2014/main" val="20001"/>
                    </a:ext>
                  </a:extLst>
                </a:gridCol>
                <a:gridCol w="1110724">
                  <a:extLst>
                    <a:ext uri="{9D8B030D-6E8A-4147-A177-3AD203B41FA5}">
                      <a16:colId xmlns:a16="http://schemas.microsoft.com/office/drawing/2014/main" val="20002"/>
                    </a:ext>
                  </a:extLst>
                </a:gridCol>
                <a:gridCol w="1110724">
                  <a:extLst>
                    <a:ext uri="{9D8B030D-6E8A-4147-A177-3AD203B41FA5}">
                      <a16:colId xmlns:a16="http://schemas.microsoft.com/office/drawing/2014/main" val="20003"/>
                    </a:ext>
                  </a:extLst>
                </a:gridCol>
                <a:gridCol w="1065742">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a:t>
                      </a:r>
                      <a:r>
                        <a:rPr lang="ja-JP" altLang="en-US" sz="1200" u="none" strike="noStrike" dirty="0" smtClean="0">
                          <a:effectLst/>
                          <a:latin typeface="+mn-ea"/>
                          <a:ea typeface="+mn-ea"/>
                        </a:rPr>
                        <a:t>連絡会</a:t>
                      </a:r>
                      <a:r>
                        <a:rPr lang="en-US" altLang="ja-JP" sz="1200" u="none" strike="noStrike" dirty="0" smtClean="0">
                          <a:effectLst/>
                          <a:latin typeface="+mn-ea"/>
                          <a:ea typeface="+mn-ea"/>
                        </a:rPr>
                        <a:t>※</a:t>
                      </a:r>
                      <a:r>
                        <a:rPr lang="ja-JP" altLang="en-US" sz="1200" u="none" strike="noStrike" dirty="0" smtClean="0">
                          <a:effectLst/>
                          <a:latin typeface="+mn-ea"/>
                          <a:ea typeface="+mn-ea"/>
                        </a:rPr>
                        <a:t>３</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a:t>
                      </a:r>
                      <a:r>
                        <a:rPr lang="ja-JP" altLang="en-US" sz="1400" u="none" strike="noStrike" dirty="0" smtClean="0">
                          <a:effectLst/>
                        </a:rPr>
                        <a:t>機能</a:t>
                      </a:r>
                      <a:endParaRPr lang="en-US" altLang="ja-JP" sz="1400" u="none" strike="noStrike" dirty="0" smtClean="0">
                        <a:effectLst/>
                      </a:endParaRPr>
                    </a:p>
                    <a:p>
                      <a:pPr algn="l" rtl="0" fontAlgn="ctr"/>
                      <a:r>
                        <a:rPr lang="ja-JP" altLang="en-US" sz="1400" b="1" i="0" u="none" strike="noStrike" dirty="0" smtClean="0">
                          <a:solidFill>
                            <a:srgbClr val="FF0000"/>
                          </a:solidFill>
                          <a:effectLst/>
                          <a:latin typeface="+mn-ea"/>
                          <a:ea typeface="+mn-ea"/>
                        </a:rPr>
                        <a:t>　</a:t>
                      </a:r>
                      <a:r>
                        <a:rPr lang="en-US" altLang="ja-JP" sz="1400" b="1" i="0" u="none" strike="noStrike" dirty="0" smtClean="0">
                          <a:solidFill>
                            <a:schemeClr val="tx1"/>
                          </a:solidFill>
                          <a:effectLst/>
                          <a:latin typeface="+mn-ea"/>
                          <a:ea typeface="+mn-ea"/>
                        </a:rPr>
                        <a:t>【</a:t>
                      </a:r>
                      <a:r>
                        <a:rPr lang="ja-JP" altLang="en-US" sz="1400" b="1" i="0" u="none" strike="noStrike" dirty="0" smtClean="0">
                          <a:solidFill>
                            <a:schemeClr val="tx1"/>
                          </a:solidFill>
                          <a:effectLst/>
                          <a:latin typeface="+mn-ea"/>
                          <a:ea typeface="+mn-ea"/>
                        </a:rPr>
                        <a:t>公立・公的病院</a:t>
                      </a:r>
                      <a:r>
                        <a:rPr lang="en-US" altLang="ja-JP" sz="1400" b="1" i="0" u="none" strike="noStrike" dirty="0" smtClean="0">
                          <a:solidFill>
                            <a:schemeClr val="tx1"/>
                          </a:solidFill>
                          <a:effectLst/>
                          <a:latin typeface="+mn-ea"/>
                          <a:ea typeface="+mn-ea"/>
                        </a:rPr>
                        <a:t>】</a:t>
                      </a:r>
                    </a:p>
                    <a:p>
                      <a:pPr algn="l" rtl="0" fontAlgn="ctr"/>
                      <a:r>
                        <a:rPr lang="ja-JP" altLang="en-US" sz="1400" b="1" i="0" u="none" strike="noStrike" dirty="0" smtClean="0">
                          <a:solidFill>
                            <a:schemeClr val="tx1"/>
                          </a:solidFill>
                          <a:effectLst/>
                          <a:latin typeface="+mn-ea"/>
                          <a:ea typeface="+mn-ea"/>
                        </a:rPr>
                        <a:t>　　民間との役割分担を踏まえた病院の方向性</a:t>
                      </a: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59362" y="5650520"/>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59362" y="5901088"/>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630701" y="3652572"/>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600672" y="5104618"/>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DFEF89A9-DBB8-496F-B267-B3B7E5718C12}"/>
              </a:ext>
            </a:extLst>
          </p:cNvPr>
          <p:cNvSpPr txBox="1">
            <a:spLocks/>
          </p:cNvSpPr>
          <p:nvPr/>
        </p:nvSpPr>
        <p:spPr>
          <a:xfrm>
            <a:off x="395536" y="21730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3" name="大かっこ 2"/>
          <p:cNvSpPr/>
          <p:nvPr/>
        </p:nvSpPr>
        <p:spPr>
          <a:xfrm>
            <a:off x="7617303" y="1688642"/>
            <a:ext cx="1353051" cy="4025976"/>
          </a:xfrm>
          <a:prstGeom prst="bracketPair">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59362" y="6197228"/>
            <a:ext cx="8712967" cy="261610"/>
          </a:xfrm>
          <a:prstGeom prst="rect">
            <a:avLst/>
          </a:prstGeom>
          <a:noFill/>
        </p:spPr>
        <p:txBody>
          <a:bodyPr wrap="square" rtlCol="0">
            <a:spAutoFit/>
          </a:bodyPr>
          <a:lstStyle/>
          <a:p>
            <a:r>
              <a:rPr kumimoji="1" lang="en-US" altLang="ja-JP" sz="1100" dirty="0" smtClean="0"/>
              <a:t>※</a:t>
            </a:r>
            <a:r>
              <a:rPr lang="ja-JP" altLang="en-US" sz="1100" dirty="0"/>
              <a:t>３</a:t>
            </a:r>
            <a:r>
              <a:rPr lang="ja-JP" altLang="en-US" sz="1100" dirty="0" smtClean="0"/>
              <a:t>：令和２年度は、病院連絡会を開催しないため、各病院から提出された病院プラン調査結果について、事務局が医療・病床懇話会</a:t>
            </a:r>
            <a:r>
              <a:rPr lang="ja-JP" altLang="en-US" sz="1100" dirty="0"/>
              <a:t>で</a:t>
            </a:r>
            <a:r>
              <a:rPr lang="ja-JP" altLang="en-US" sz="1100" dirty="0" smtClean="0"/>
              <a:t>報告。</a:t>
            </a:r>
            <a:endParaRPr lang="en-US" altLang="ja-JP" sz="1100" dirty="0"/>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68834" y="269563"/>
            <a:ext cx="453404" cy="41676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２</a:t>
            </a:r>
            <a:endParaRPr lang="en-US" altLang="ja-JP" sz="2800" dirty="0">
              <a:solidFill>
                <a:schemeClr val="bg1"/>
              </a:solidFill>
              <a:latin typeface="FontAwesome" pitchFamily="2" charset="0"/>
            </a:endParaRPr>
          </a:p>
        </p:txBody>
      </p:sp>
    </p:spTree>
    <p:extLst>
      <p:ext uri="{BB962C8B-B14F-4D97-AF65-F5344CB8AC3E}">
        <p14:creationId xmlns:p14="http://schemas.microsoft.com/office/powerpoint/2010/main" val="15819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5" name="タイトル 1">
            <a:extLst>
              <a:ext uri="{FF2B5EF4-FFF2-40B4-BE49-F238E27FC236}">
                <a16:creationId xmlns:a16="http://schemas.microsoft.com/office/drawing/2014/main" id="{8836748D-8F2B-4E5E-A363-74374DBE1172}"/>
              </a:ext>
            </a:extLst>
          </p:cNvPr>
          <p:cNvSpPr txBox="1">
            <a:spLocks/>
          </p:cNvSpPr>
          <p:nvPr/>
        </p:nvSpPr>
        <p:spPr>
          <a:xfrm>
            <a:off x="566864" y="1933627"/>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1800" dirty="0" smtClean="0">
                <a:solidFill>
                  <a:schemeClr val="tx2"/>
                </a:solidFill>
                <a:latin typeface="HGPｺﾞｼｯｸE" panose="020B0900000000000000" pitchFamily="50" charset="-128"/>
                <a:ea typeface="HGPｺﾞｼｯｸE" panose="020B0900000000000000" pitchFamily="50" charset="-128"/>
              </a:rPr>
              <a:t>＜病床機能報告に関する意見＞</a:t>
            </a:r>
            <a:endParaRPr lang="en-US" altLang="ja-JP" sz="18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○病床機能毎の報告基準を示す必要があるのではないか。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a:t>
            </a:r>
            <a:r>
              <a:rPr lang="ja-JP" altLang="en-US" sz="1600" dirty="0">
                <a:solidFill>
                  <a:schemeClr val="tx2"/>
                </a:solidFill>
                <a:latin typeface="Meiryo UI" panose="020B0604030504040204" pitchFamily="50" charset="-128"/>
                <a:ea typeface="Meiryo UI" panose="020B0604030504040204" pitchFamily="50" charset="-128"/>
              </a:rPr>
              <a:t>病床機能の転換を議論するにあたって、足元の病棟の報告の仕方</a:t>
            </a:r>
            <a:r>
              <a:rPr lang="ja-JP" altLang="en-US" sz="1600" dirty="0" smtClean="0">
                <a:solidFill>
                  <a:schemeClr val="tx2"/>
                </a:solidFill>
                <a:latin typeface="Meiryo UI" panose="020B0604030504040204" pitchFamily="50" charset="-128"/>
                <a:ea typeface="Meiryo UI" panose="020B0604030504040204" pitchFamily="50" charset="-128"/>
              </a:rPr>
              <a:t>が異なると、　　</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「過剰</a:t>
            </a:r>
            <a:r>
              <a:rPr lang="ja-JP" altLang="en-US" sz="1600" dirty="0">
                <a:solidFill>
                  <a:schemeClr val="tx2"/>
                </a:solidFill>
                <a:latin typeface="Meiryo UI" panose="020B0604030504040204" pitchFamily="50" charset="-128"/>
                <a:ea typeface="Meiryo UI" panose="020B0604030504040204" pitchFamily="50" charset="-128"/>
              </a:rPr>
              <a:t>」もしくは「不足</a:t>
            </a:r>
            <a:r>
              <a:rPr lang="ja-JP" altLang="en-US" sz="1600" dirty="0" smtClean="0">
                <a:solidFill>
                  <a:schemeClr val="tx2"/>
                </a:solidFill>
                <a:latin typeface="Meiryo UI" panose="020B0604030504040204" pitchFamily="50" charset="-128"/>
                <a:ea typeface="Meiryo UI" panose="020B0604030504040204" pitchFamily="50" charset="-128"/>
              </a:rPr>
              <a:t>」病床数</a:t>
            </a:r>
            <a:r>
              <a:rPr lang="ja-JP" altLang="en-US" sz="1600" dirty="0">
                <a:solidFill>
                  <a:schemeClr val="tx2"/>
                </a:solidFill>
                <a:latin typeface="Meiryo UI" panose="020B0604030504040204" pitchFamily="50" charset="-128"/>
                <a:ea typeface="Meiryo UI" panose="020B0604030504040204" pitchFamily="50" charset="-128"/>
              </a:rPr>
              <a:t>に大きく影響する</a:t>
            </a:r>
            <a:r>
              <a:rPr lang="ja-JP" altLang="en-US" sz="1600" dirty="0" smtClean="0">
                <a:solidFill>
                  <a:schemeClr val="tx2"/>
                </a:solidFill>
                <a:latin typeface="Meiryo UI" panose="020B0604030504040204" pitchFamily="50" charset="-128"/>
                <a:ea typeface="Meiryo UI" panose="020B0604030504040204" pitchFamily="50" charset="-128"/>
              </a:rPr>
              <a:t>）</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○急性期</a:t>
            </a:r>
            <a:r>
              <a:rPr lang="ja-JP" altLang="en-US" sz="1800" dirty="0">
                <a:solidFill>
                  <a:schemeClr val="tx2"/>
                </a:solidFill>
                <a:latin typeface="Meiryo UI" panose="020B0604030504040204" pitchFamily="50" charset="-128"/>
                <a:ea typeface="Meiryo UI" panose="020B0604030504040204" pitchFamily="50" charset="-128"/>
              </a:rPr>
              <a:t>の医療機能を分析したように、高度急性期の医療機能を分析</a:t>
            </a:r>
            <a:r>
              <a:rPr lang="ja-JP" altLang="en-US" sz="1800" dirty="0" smtClean="0">
                <a:solidFill>
                  <a:schemeClr val="tx2"/>
                </a:solidFill>
                <a:latin typeface="Meiryo UI" panose="020B0604030504040204" pitchFamily="50" charset="-128"/>
                <a:ea typeface="Meiryo UI" panose="020B0604030504040204" pitchFamily="50" charset="-128"/>
              </a:rPr>
              <a:t>する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smtClean="0">
                <a:solidFill>
                  <a:schemeClr val="tx2"/>
                </a:solidFill>
                <a:latin typeface="Meiryo UI" panose="020B0604030504040204" pitchFamily="50" charset="-128"/>
                <a:ea typeface="Meiryo UI" panose="020B0604030504040204" pitchFamily="50" charset="-128"/>
              </a:rPr>
              <a:t> 必要がある</a:t>
            </a:r>
            <a:r>
              <a:rPr lang="ja-JP" altLang="en-US" sz="1800" dirty="0">
                <a:solidFill>
                  <a:schemeClr val="tx2"/>
                </a:solidFill>
                <a:latin typeface="Meiryo UI" panose="020B0604030504040204" pitchFamily="50" charset="-128"/>
                <a:ea typeface="Meiryo UI" panose="020B0604030504040204" pitchFamily="50" charset="-128"/>
              </a:rPr>
              <a:t>のではないか</a:t>
            </a:r>
            <a:r>
              <a:rPr lang="ja-JP" altLang="en-US" sz="1800" dirty="0" smtClean="0">
                <a:solidFill>
                  <a:schemeClr val="tx2"/>
                </a:solidFill>
                <a:latin typeface="Meiryo UI" panose="020B0604030504040204" pitchFamily="50" charset="-128"/>
                <a:ea typeface="Meiryo UI" panose="020B0604030504040204" pitchFamily="50" charset="-128"/>
              </a:rPr>
              <a:t>。</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HGPｺﾞｼｯｸE" panose="020B0900000000000000" pitchFamily="50" charset="-128"/>
                <a:ea typeface="HGPｺﾞｼｯｸE" panose="020B0900000000000000" pitchFamily="50" charset="-128"/>
              </a:rPr>
              <a:t>＜小児・周産期の集約化の検討について＞</a:t>
            </a:r>
            <a:endParaRPr lang="en-US" altLang="ja-JP" sz="18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a:t>
            </a:r>
            <a:r>
              <a:rPr lang="ja-JP" altLang="en-US" sz="1800" dirty="0">
                <a:solidFill>
                  <a:schemeClr val="tx2"/>
                </a:solidFill>
                <a:latin typeface="Meiryo UI" panose="020B0604030504040204" pitchFamily="50" charset="-128"/>
                <a:ea typeface="Meiryo UI" panose="020B0604030504040204" pitchFamily="50" charset="-128"/>
              </a:rPr>
              <a:t>診療科の集約という観点ではなく、病院の再編という長期的な</a:t>
            </a:r>
            <a:r>
              <a:rPr lang="ja-JP" altLang="en-US" sz="1800" dirty="0" smtClean="0">
                <a:solidFill>
                  <a:schemeClr val="tx2"/>
                </a:solidFill>
                <a:latin typeface="Meiryo UI" panose="020B0604030504040204" pitchFamily="50" charset="-128"/>
                <a:ea typeface="Meiryo UI" panose="020B0604030504040204" pitchFamily="50" charset="-128"/>
              </a:rPr>
              <a:t>観点も必要でないか。</a:t>
            </a:r>
            <a:endParaRPr lang="ja-JP" altLang="en-US"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〇二次</a:t>
            </a:r>
            <a:r>
              <a:rPr lang="ja-JP" altLang="en-US" sz="1800" dirty="0">
                <a:solidFill>
                  <a:schemeClr val="tx2"/>
                </a:solidFill>
                <a:latin typeface="Meiryo UI" panose="020B0604030504040204" pitchFamily="50" charset="-128"/>
                <a:ea typeface="Meiryo UI" panose="020B0604030504040204" pitchFamily="50" charset="-128"/>
              </a:rPr>
              <a:t>医療圏</a:t>
            </a:r>
            <a:r>
              <a:rPr lang="ja-JP" altLang="en-US" sz="1800" dirty="0" smtClean="0">
                <a:solidFill>
                  <a:schemeClr val="tx2"/>
                </a:solidFill>
                <a:latin typeface="Meiryo UI" panose="020B0604030504040204" pitchFamily="50" charset="-128"/>
                <a:ea typeface="Meiryo UI" panose="020B0604030504040204" pitchFamily="50" charset="-128"/>
              </a:rPr>
              <a:t>を越えての広域的</a:t>
            </a:r>
            <a:r>
              <a:rPr lang="ja-JP" altLang="en-US" sz="1800" dirty="0">
                <a:solidFill>
                  <a:schemeClr val="tx2"/>
                </a:solidFill>
                <a:latin typeface="Meiryo UI" panose="020B0604030504040204" pitchFamily="50" charset="-128"/>
                <a:ea typeface="Meiryo UI" panose="020B0604030504040204" pitchFamily="50" charset="-128"/>
              </a:rPr>
              <a:t>な検討</a:t>
            </a:r>
            <a:r>
              <a:rPr lang="ja-JP" altLang="en-US" sz="1800" dirty="0" smtClean="0">
                <a:solidFill>
                  <a:schemeClr val="tx2"/>
                </a:solidFill>
                <a:latin typeface="Meiryo UI" panose="020B0604030504040204" pitchFamily="50" charset="-128"/>
                <a:ea typeface="Meiryo UI" panose="020B0604030504040204" pitchFamily="50" charset="-128"/>
              </a:rPr>
              <a:t>が必要</a:t>
            </a:r>
            <a:r>
              <a:rPr lang="ja-JP" altLang="en-US" sz="1800" dirty="0">
                <a:solidFill>
                  <a:schemeClr val="tx2"/>
                </a:solidFill>
                <a:latin typeface="Meiryo UI" panose="020B0604030504040204" pitchFamily="50" charset="-128"/>
                <a:ea typeface="Meiryo UI" panose="020B0604030504040204" pitchFamily="50" charset="-128"/>
              </a:rPr>
              <a:t>ではないか。</a:t>
            </a:r>
          </a:p>
          <a:p>
            <a:pPr lvl="0" algn="l">
              <a:lnSpc>
                <a:spcPct val="125000"/>
              </a:lnSpc>
              <a:defRPr/>
            </a:pPr>
            <a:endParaRPr lang="en-US" altLang="ja-JP" sz="2000" dirty="0">
              <a:solidFill>
                <a:schemeClr val="tx2"/>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保健医療協議会等では、地域医療構想の推進にあた</a:t>
            </a:r>
            <a:r>
              <a:rPr lang="ja-JP" altLang="en-US" sz="2400" dirty="0">
                <a:latin typeface="HGP創英角ｺﾞｼｯｸUB" panose="020B0900000000000000" pitchFamily="50" charset="-128"/>
                <a:ea typeface="HGP創英角ｺﾞｼｯｸUB" panose="020B0900000000000000" pitchFamily="50" charset="-128"/>
              </a:rPr>
              <a:t>り</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特に、病床機能区分の明確化について意見が多数あった</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717C9A40-4F8F-46E2-9DB3-7539C51807DC}"/>
              </a:ext>
            </a:extLst>
          </p:cNvPr>
          <p:cNvSpPr txBox="1"/>
          <p:nvPr/>
        </p:nvSpPr>
        <p:spPr>
          <a:xfrm>
            <a:off x="397514" y="1627198"/>
            <a:ext cx="489654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保健医療協議会等での主な意見</a:t>
            </a:r>
            <a:r>
              <a:rPr lang="en-US" altLang="ja-JP"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nvPr>
        </p:nvGraphicFramePr>
        <p:xfrm>
          <a:off x="1626183" y="3578551"/>
          <a:ext cx="5339883" cy="1155159"/>
        </p:xfrm>
        <a:graphic>
          <a:graphicData uri="http://schemas.openxmlformats.org/presentationml/2006/ole">
            <mc:AlternateContent xmlns:mc="http://schemas.openxmlformats.org/markup-compatibility/2006">
              <mc:Choice xmlns:v="urn:schemas-microsoft-com:vml" Requires="v">
                <p:oleObj spid="_x0000_s1066" name="ワークシート" r:id="rId3" imgW="4667372" imgH="1009725" progId="Excel.Sheet.12">
                  <p:embed/>
                </p:oleObj>
              </mc:Choice>
              <mc:Fallback>
                <p:oleObj name="ワークシート" r:id="rId3" imgW="4667372" imgH="1009725" progId="Excel.Sheet.12">
                  <p:embed/>
                  <p:pic>
                    <p:nvPicPr>
                      <p:cNvPr id="11" name="オブジェクト 10"/>
                      <p:cNvPicPr/>
                      <p:nvPr/>
                    </p:nvPicPr>
                    <p:blipFill>
                      <a:blip r:embed="rId4"/>
                      <a:stretch>
                        <a:fillRect/>
                      </a:stretch>
                    </p:blipFill>
                    <p:spPr>
                      <a:xfrm>
                        <a:off x="1626183" y="3578551"/>
                        <a:ext cx="5339883" cy="1155159"/>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17C9A40-4F8F-46E2-9DB3-7539C51807DC}"/>
              </a:ext>
            </a:extLst>
          </p:cNvPr>
          <p:cNvSpPr txBox="1"/>
          <p:nvPr/>
        </p:nvSpPr>
        <p:spPr>
          <a:xfrm>
            <a:off x="1403648" y="3317018"/>
            <a:ext cx="48965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（例）Ａ病院の報告</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1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年度の協議結果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24076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20" name="タイトル 1">
            <a:extLst>
              <a:ext uri="{FF2B5EF4-FFF2-40B4-BE49-F238E27FC236}">
                <a16:creationId xmlns:a16="http://schemas.microsoft.com/office/drawing/2014/main" id="{8836748D-8F2B-4E5E-A363-74374DBE1172}"/>
              </a:ext>
            </a:extLst>
          </p:cNvPr>
          <p:cNvSpPr txBox="1">
            <a:spLocks/>
          </p:cNvSpPr>
          <p:nvPr/>
        </p:nvSpPr>
        <p:spPr>
          <a:xfrm>
            <a:off x="151086" y="1610616"/>
            <a:ext cx="8913836"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2025</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年に向けた各病院の方向性にかかる協議＞</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a:t>
            </a:r>
            <a:r>
              <a:rPr lang="en-US" altLang="ja-JP" sz="2000" dirty="0" smtClean="0">
                <a:solidFill>
                  <a:schemeClr val="tx2"/>
                </a:solidFill>
                <a:latin typeface="Meiryo UI" panose="020B0604030504040204" pitchFamily="50" charset="-128"/>
                <a:ea typeface="Meiryo UI" panose="020B0604030504040204" pitchFamily="50" charset="-128"/>
              </a:rPr>
              <a:t>2019</a:t>
            </a:r>
            <a:r>
              <a:rPr lang="ja-JP" altLang="en-US" sz="2000" dirty="0" smtClean="0">
                <a:solidFill>
                  <a:schemeClr val="tx2"/>
                </a:solidFill>
                <a:latin typeface="Meiryo UI" panose="020B0604030504040204" pitchFamily="50" charset="-128"/>
                <a:ea typeface="Meiryo UI" panose="020B0604030504040204" pitchFamily="50" charset="-128"/>
              </a:rPr>
              <a:t>年度継続審議となった医療機関について、改めて地域</a:t>
            </a:r>
            <a:r>
              <a:rPr lang="ja-JP" altLang="en-US" sz="2000" dirty="0">
                <a:solidFill>
                  <a:schemeClr val="tx2"/>
                </a:solidFill>
                <a:latin typeface="Meiryo UI" panose="020B0604030504040204" pitchFamily="50" charset="-128"/>
                <a:ea typeface="Meiryo UI" panose="020B0604030504040204" pitchFamily="50" charset="-128"/>
              </a:rPr>
              <a:t>で</a:t>
            </a:r>
            <a:r>
              <a:rPr lang="ja-JP" altLang="en-US" sz="2000" dirty="0" smtClean="0">
                <a:solidFill>
                  <a:schemeClr val="tx2"/>
                </a:solidFill>
                <a:latin typeface="Meiryo UI" panose="020B0604030504040204" pitchFamily="50" charset="-128"/>
                <a:ea typeface="Meiryo UI" panose="020B0604030504040204" pitchFamily="50" charset="-128"/>
              </a:rPr>
              <a:t>協議し、</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地域と合意形成を図れるよう努める。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○医療機関の自主的な機能分化をさらに推進するため、</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国から手厚い支援が期待される</a:t>
            </a:r>
            <a:r>
              <a:rPr lang="ja-JP" altLang="en-US" sz="2000" dirty="0">
                <a:solidFill>
                  <a:schemeClr val="tx2"/>
                </a:solidFill>
                <a:latin typeface="Meiryo UI" panose="020B0604030504040204" pitchFamily="50" charset="-128"/>
                <a:ea typeface="Meiryo UI" panose="020B0604030504040204" pitchFamily="50" charset="-128"/>
              </a:rPr>
              <a:t>「</a:t>
            </a:r>
            <a:r>
              <a:rPr lang="ja-JP" altLang="en-US" sz="2000" dirty="0" smtClean="0">
                <a:solidFill>
                  <a:schemeClr val="tx2"/>
                </a:solidFill>
                <a:latin typeface="Meiryo UI" panose="020B0604030504040204" pitchFamily="50" charset="-128"/>
                <a:ea typeface="Meiryo UI" panose="020B0604030504040204" pitchFamily="50" charset="-128"/>
              </a:rPr>
              <a:t>重点支援区域」の申請について検討する。</a:t>
            </a:r>
            <a:endParaRPr lang="en-US" altLang="ja-JP" sz="20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＜病床機能報告における入院料毎の報告基準の検討＞</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〇特に課題となっている「急性期一般入院料１」の報告の仕方を中心に、</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報告基準について検討する。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2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＜小児・周産期</a:t>
            </a:r>
            <a:r>
              <a:rPr lang="ja-JP" altLang="en-US" sz="2000" dirty="0">
                <a:solidFill>
                  <a:schemeClr val="tx2"/>
                </a:solidFill>
                <a:latin typeface="HGPｺﾞｼｯｸE" panose="020B0900000000000000" pitchFamily="50" charset="-128"/>
                <a:ea typeface="HGPｺﾞｼｯｸE" panose="020B0900000000000000" pitchFamily="50" charset="-128"/>
              </a:rPr>
              <a:t>の集約化の検討について＞</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〇具体的な再編統合の動き</a:t>
            </a:r>
            <a:r>
              <a:rPr lang="ja-JP" altLang="en-US" sz="2000" smtClean="0">
                <a:solidFill>
                  <a:schemeClr val="tx2"/>
                </a:solidFill>
                <a:latin typeface="Meiryo UI" panose="020B0604030504040204" pitchFamily="50" charset="-128"/>
                <a:ea typeface="Meiryo UI" panose="020B0604030504040204" pitchFamily="50" charset="-128"/>
              </a:rPr>
              <a:t>がある泉州</a:t>
            </a:r>
            <a:r>
              <a:rPr lang="ja-JP" altLang="en-US" sz="2000" dirty="0" smtClean="0">
                <a:solidFill>
                  <a:schemeClr val="tx2"/>
                </a:solidFill>
                <a:latin typeface="Meiryo UI" panose="020B0604030504040204" pitchFamily="50" charset="-128"/>
                <a:ea typeface="Meiryo UI" panose="020B0604030504040204" pitchFamily="50" charset="-128"/>
              </a:rPr>
              <a:t>二次医療圏において、周産期の</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病院関係者等と協議検討の上、今後の方向性について認識の共有を図る。</a:t>
            </a:r>
            <a:endParaRPr lang="en-US" altLang="ja-JP" sz="2400" dirty="0">
              <a:solidFill>
                <a:schemeClr val="tx2"/>
              </a:solidFill>
              <a:latin typeface="Meiryo UI" panose="020B0604030504040204" pitchFamily="50" charset="-128"/>
              <a:ea typeface="Meiryo UI" panose="020B0604030504040204" pitchFamily="50" charset="-128"/>
            </a:endParaRPr>
          </a:p>
        </p:txBody>
      </p:sp>
      <p:sp>
        <p:nvSpPr>
          <p:cNvPr id="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12383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 name="タイトル 1">
            <a:extLst>
              <a:ext uri="{FF2B5EF4-FFF2-40B4-BE49-F238E27FC236}">
                <a16:creationId xmlns:a16="http://schemas.microsoft.com/office/drawing/2014/main" id="{30BE5A27-A407-4A14-A9BE-5866682C3C6B}"/>
              </a:ext>
            </a:extLst>
          </p:cNvPr>
          <p:cNvSpPr txBox="1">
            <a:spLocks/>
          </p:cNvSpPr>
          <p:nvPr/>
        </p:nvSpPr>
        <p:spPr>
          <a:xfrm>
            <a:off x="251520" y="120767"/>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(1)2020</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8" name="タイトル 1">
            <a:extLst>
              <a:ext uri="{FF2B5EF4-FFF2-40B4-BE49-F238E27FC236}">
                <a16:creationId xmlns:a16="http://schemas.microsoft.com/office/drawing/2014/main" id="{77D78C8B-7190-4F9F-BF24-FAD4DFE9F181}"/>
              </a:ext>
            </a:extLst>
          </p:cNvPr>
          <p:cNvSpPr txBox="1">
            <a:spLocks/>
          </p:cNvSpPr>
          <p:nvPr/>
        </p:nvSpPr>
        <p:spPr>
          <a:xfrm>
            <a:off x="397514" y="58238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新型コロナウイルスの感染拡大状況を鑑み、本年度は、</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「病院連絡会」は開催しないが、下記取組を進めていく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73436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9389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smtClean="0">
                <a:solidFill>
                  <a:schemeClr val="tx2"/>
                </a:solidFill>
                <a:latin typeface="HGPｺﾞｼｯｸE" panose="020B0900000000000000" pitchFamily="50" charset="-128"/>
                <a:ea typeface="HGPｺﾞｼｯｸE" panose="020B0900000000000000" pitchFamily="50" charset="-128"/>
              </a:rPr>
              <a:t>2020</a:t>
            </a:r>
            <a:r>
              <a:rPr lang="ja-JP" altLang="en-US" sz="2000" dirty="0" smtClean="0">
                <a:solidFill>
                  <a:schemeClr val="tx2"/>
                </a:solidFill>
                <a:latin typeface="HGPｺﾞｼｯｸE" panose="020B0900000000000000" pitchFamily="50" charset="-128"/>
                <a:ea typeface="HGPｺﾞｼｯｸE" panose="020B0900000000000000" pitchFamily="50" charset="-128"/>
              </a:rPr>
              <a:t>年度</a:t>
            </a:r>
            <a:r>
              <a:rPr lang="ja-JP" altLang="en-US" sz="2000" dirty="0">
                <a:solidFill>
                  <a:schemeClr val="tx2"/>
                </a:solidFill>
                <a:latin typeface="HGPｺﾞｼｯｸE" panose="020B0900000000000000" pitchFamily="50" charset="-128"/>
                <a:ea typeface="HGPｺﾞｼｯｸE" panose="020B0900000000000000" pitchFamily="50" charset="-128"/>
              </a:rPr>
              <a:t>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352" y="3531858"/>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449722"/>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876144"/>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3" name="タイトル 1">
            <a:extLst>
              <a:ext uri="{FF2B5EF4-FFF2-40B4-BE49-F238E27FC236}">
                <a16:creationId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21</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7" name="タイトル 1">
            <a:extLst>
              <a:ext uri="{FF2B5EF4-FFF2-40B4-BE49-F238E27FC236}">
                <a16:creationId xmlns:a16="http://schemas.microsoft.com/office/drawing/2014/main" id="{DFEF89A9-DBB8-496F-B267-B3B7E5718C12}"/>
              </a:ext>
            </a:extLst>
          </p:cNvPr>
          <p:cNvSpPr txBox="1">
            <a:spLocks/>
          </p:cNvSpPr>
          <p:nvPr/>
        </p:nvSpPr>
        <p:spPr>
          <a:xfrm>
            <a:off x="603667" y="30806"/>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都道府県知事の権限の行使の流れ</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0263" y="5040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Tree>
    <p:extLst>
      <p:ext uri="{BB962C8B-B14F-4D97-AF65-F5344CB8AC3E}">
        <p14:creationId xmlns:p14="http://schemas.microsoft.com/office/powerpoint/2010/main" val="276550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a:t>
            </a:r>
            <a:r>
              <a:rPr lang="ja-JP" altLang="en-US" sz="1108" dirty="0" smtClean="0">
                <a:solidFill>
                  <a:prstClr val="black"/>
                </a:solidFill>
              </a:rPr>
              <a:t>が</a:t>
            </a:r>
            <a:endParaRPr lang="en-US" altLang="ja-JP" sz="1108" dirty="0" smtClean="0">
              <a:solidFill>
                <a:prstClr val="black"/>
              </a:solidFill>
            </a:endParaRPr>
          </a:p>
          <a:p>
            <a:pPr marL="79133" indent="-79133" defTabSz="844083">
              <a:defRPr/>
            </a:pPr>
            <a:r>
              <a:rPr lang="ja-JP" altLang="en-US" sz="1108" dirty="0">
                <a:solidFill>
                  <a:prstClr val="black"/>
                </a:solidFill>
              </a:rPr>
              <a:t>　 </a:t>
            </a:r>
            <a:r>
              <a:rPr lang="ja-JP" altLang="en-US" sz="1108" dirty="0" smtClean="0">
                <a:solidFill>
                  <a:prstClr val="black"/>
                </a:solidFill>
              </a:rPr>
              <a:t>見込まれ</a:t>
            </a:r>
            <a:r>
              <a:rPr lang="ja-JP" altLang="en-US" sz="1108" dirty="0">
                <a:solidFill>
                  <a:prstClr val="black"/>
                </a:solidFill>
              </a:rPr>
              <a:t>、さらに人口減に伴う医療人材の不足、医療従事者の働き方改革といった新たな課題への対応も必要。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22</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23</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3680759059"/>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a16="http://schemas.microsoft.com/office/drawing/2014/main" val="20000"/>
                    </a:ext>
                  </a:extLst>
                </a:gridCol>
                <a:gridCol w="1437799">
                  <a:extLst>
                    <a:ext uri="{9D8B030D-6E8A-4147-A177-3AD203B41FA5}">
                      <a16:colId xmlns:a16="http://schemas.microsoft.com/office/drawing/2014/main" val="20001"/>
                    </a:ext>
                  </a:extLst>
                </a:gridCol>
                <a:gridCol w="3286398">
                  <a:extLst>
                    <a:ext uri="{9D8B030D-6E8A-4147-A177-3AD203B41FA5}">
                      <a16:colId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a:t>
                      </a:r>
                      <a:r>
                        <a:rPr kumimoji="1" lang="ja-JP" altLang="en-US" sz="1200" dirty="0" smtClean="0">
                          <a:latin typeface="HGPｺﾞｼｯｸM" panose="020B0600000000000000" pitchFamily="50" charset="-128"/>
                          <a:ea typeface="HGPｺﾞｼｯｸM" panose="020B0600000000000000" pitchFamily="50" charset="-128"/>
                        </a:rPr>
                        <a:t>させる</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a:t>
                      </a:r>
                      <a:r>
                        <a:rPr kumimoji="1" lang="ja-JP" altLang="en-US" sz="1200" dirty="0" smtClean="0">
                          <a:latin typeface="HGPｺﾞｼｯｸM" panose="020B0600000000000000" pitchFamily="50" charset="-128"/>
                          <a:ea typeface="HGPｺﾞｼｯｸM" panose="020B0600000000000000" pitchFamily="50" charset="-128"/>
                        </a:rPr>
                        <a:t>重度</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の</a:t>
                      </a:r>
                      <a:r>
                        <a:rPr kumimoji="1" lang="ja-JP" altLang="en-US" sz="1200" dirty="0">
                          <a:latin typeface="HGPｺﾞｼｯｸM" panose="020B0600000000000000" pitchFamily="50" charset="-128"/>
                          <a:ea typeface="HGPｺﾞｼｯｸM" panose="020B0600000000000000" pitchFamily="50" charset="-128"/>
                        </a:rPr>
                        <a:t>意識障害者含む）、筋ジストロフィー患者又</a:t>
                      </a:r>
                      <a:r>
                        <a:rPr kumimoji="1" lang="ja-JP" altLang="en-US" sz="1200" dirty="0" smtClean="0">
                          <a:latin typeface="HGPｺﾞｼｯｸM" panose="020B0600000000000000" pitchFamily="50" charset="-128"/>
                          <a:ea typeface="HGPｺﾞｼｯｸM" panose="020B0600000000000000" pitchFamily="50" charset="-128"/>
                        </a:rPr>
                        <a:t>は</a:t>
                      </a:r>
                      <a:endParaRPr kumimoji="1"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　難病</a:t>
                      </a:r>
                      <a:r>
                        <a:rPr kumimoji="1" lang="ja-JP" altLang="en-US" sz="1200" dirty="0">
                          <a:latin typeface="HGPｺﾞｼｯｸM" panose="020B0600000000000000" pitchFamily="50" charset="-128"/>
                          <a:ea typeface="HGPｺﾞｼｯｸM" panose="020B0600000000000000" pitchFamily="50" charset="-128"/>
                        </a:rPr>
                        <a:t>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24</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a16="http://schemas.microsoft.com/office/drawing/2014/main" val="20000"/>
                    </a:ext>
                  </a:extLst>
                </a:gridCol>
                <a:gridCol w="4392487">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7010400" y="6558825"/>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25</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770208"/>
            <a:ext cx="2600753" cy="1730800"/>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ポスト</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アキュート</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を提供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病床数</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26</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a:t>
            </a:r>
            <a:r>
              <a:rPr lang="ja-JP" altLang="en-US" sz="1600" dirty="0" smtClean="0">
                <a:latin typeface="Meiryo UI" panose="020B0604030504040204" pitchFamily="50" charset="-128"/>
                <a:ea typeface="Meiryo UI" panose="020B0604030504040204" pitchFamily="50" charset="-128"/>
              </a:rPr>
              <a:t>各</a:t>
            </a:r>
            <a:endParaRPr lang="en-US" altLang="ja-JP" sz="1600" dirty="0" smtClean="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治療</a:t>
            </a:r>
            <a:r>
              <a:rPr lang="ja-JP" altLang="en-US" sz="1600" dirty="0">
                <a:latin typeface="Meiryo UI" panose="020B0604030504040204" pitchFamily="50" charset="-128"/>
                <a:ea typeface="Meiryo UI" panose="020B0604030504040204" pitchFamily="50" charset="-128"/>
              </a:rPr>
              <a:t>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2915816" y="2780928"/>
            <a:ext cx="1652403"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578295" y="2429015"/>
            <a:ext cx="4301075" cy="2360423"/>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25400">
            <a:solidFill>
              <a:schemeClr val="accent6"/>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円/楕円 29"/>
          <p:cNvSpPr/>
          <p:nvPr/>
        </p:nvSpPr>
        <p:spPr>
          <a:xfrm>
            <a:off x="4591405" y="2408296"/>
            <a:ext cx="4301075" cy="2259943"/>
          </a:xfrm>
          <a:prstGeom prst="ellipse">
            <a:avLst/>
          </a:prstGeom>
          <a:gradFill>
            <a:gsLst>
              <a:gs pos="0">
                <a:schemeClr val="accent5">
                  <a:tint val="50000"/>
                  <a:satMod val="300000"/>
                  <a:alpha val="50000"/>
                </a:schemeClr>
              </a:gs>
              <a:gs pos="35000">
                <a:schemeClr val="accent5">
                  <a:tint val="37000"/>
                  <a:satMod val="300000"/>
                  <a:alpha val="50000"/>
                </a:schemeClr>
              </a:gs>
              <a:gs pos="100000">
                <a:schemeClr val="accent5">
                  <a:tint val="15000"/>
                  <a:satMod val="350000"/>
                  <a:alpha val="50000"/>
                </a:schemeClr>
              </a:gs>
            </a:gsLst>
          </a:gra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0" y="276096"/>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今、どのような議論が進んでいるのか</a:t>
            </a:r>
          </a:p>
        </p:txBody>
      </p:sp>
      <p:sp>
        <p:nvSpPr>
          <p:cNvPr id="3" name="スライド番号プレースホルダー 2"/>
          <p:cNvSpPr>
            <a:spLocks noGrp="1"/>
          </p:cNvSpPr>
          <p:nvPr>
            <p:ph type="sldNum" sz="quarter" idx="12"/>
          </p:nvPr>
        </p:nvSpPr>
        <p:spPr>
          <a:xfrm>
            <a:off x="7024932" y="6492875"/>
            <a:ext cx="2133600" cy="365125"/>
          </a:xfrm>
        </p:spPr>
        <p:txBody>
          <a:bodyPr/>
          <a:lstStyle/>
          <a:p>
            <a:fld id="{A9848611-8FAA-4BFC-BAAD-33CAF1A3E273}" type="slidenum">
              <a:rPr lang="ja-JP" altLang="en-US" smtClean="0"/>
              <a:pPr/>
              <a:t>3</a:t>
            </a:fld>
            <a:endParaRPr lang="ja-JP" altLang="en-US" dirty="0"/>
          </a:p>
        </p:txBody>
      </p:sp>
      <p:sp>
        <p:nvSpPr>
          <p:cNvPr id="26" name="Text Placeholder 18">
            <a:extLst>
              <a:ext uri="{FF2B5EF4-FFF2-40B4-BE49-F238E27FC236}">
                <a16:creationId xmlns:a16="http://schemas.microsoft.com/office/drawing/2014/main" id="{65BF0025-FE44-492F-9986-8E6E4837536B}"/>
              </a:ext>
            </a:extLst>
          </p:cNvPr>
          <p:cNvSpPr txBox="1">
            <a:spLocks/>
          </p:cNvSpPr>
          <p:nvPr/>
        </p:nvSpPr>
        <p:spPr>
          <a:xfrm>
            <a:off x="251520" y="923119"/>
            <a:ext cx="8686711" cy="863866"/>
          </a:xfrm>
          <a:prstGeom prst="flowChartAlternateProcess">
            <a:avLst/>
          </a:prstGeom>
          <a:solidFill>
            <a:schemeClr val="tx2">
              <a:lumMod val="60000"/>
              <a:lumOff val="40000"/>
            </a:schemeClr>
          </a:solidFill>
        </p:spPr>
        <p:txBody>
          <a:bodyPr lIns="65306" tIns="32653" rIns="65306" bIns="32653"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spcBef>
                <a:spcPts val="429"/>
              </a:spcBef>
            </a:pPr>
            <a:r>
              <a:rPr lang="ja-JP" altLang="en-US" sz="2400" dirty="0">
                <a:latin typeface="HGPｺﾞｼｯｸE" panose="020B0900000000000000" pitchFamily="50" charset="-128"/>
                <a:ea typeface="HGPｺﾞｼｯｸE" panose="020B0900000000000000" pitchFamily="50" charset="-128"/>
                <a:cs typeface="Arial" pitchFamily="34" charset="0"/>
              </a:rPr>
              <a:t>国は、地域医療構想・医師確保計画・働き方改革を「三位一体で」　　　　　　　　　　　　　　　　　　　　　　　</a:t>
            </a:r>
            <a:endParaRPr lang="en-US" sz="2400" dirty="0">
              <a:latin typeface="HGPｺﾞｼｯｸE" panose="020B0900000000000000" pitchFamily="50" charset="-128"/>
              <a:ea typeface="HGPｺﾞｼｯｸE" panose="020B0900000000000000" pitchFamily="50" charset="-128"/>
              <a:cs typeface="Arial" pitchFamily="34" charset="0"/>
            </a:endParaRPr>
          </a:p>
        </p:txBody>
      </p:sp>
      <p:grpSp>
        <p:nvGrpSpPr>
          <p:cNvPr id="2" name="グループ化 1"/>
          <p:cNvGrpSpPr/>
          <p:nvPr/>
        </p:nvGrpSpPr>
        <p:grpSpPr>
          <a:xfrm>
            <a:off x="756124" y="2619133"/>
            <a:ext cx="7617274" cy="3978219"/>
            <a:chOff x="648476" y="2119021"/>
            <a:chExt cx="7617274" cy="3978219"/>
          </a:xfrm>
        </p:grpSpPr>
        <p:sp>
          <p:nvSpPr>
            <p:cNvPr id="35" name="円/楕円 34"/>
            <p:cNvSpPr/>
            <p:nvPr/>
          </p:nvSpPr>
          <p:spPr>
            <a:xfrm>
              <a:off x="2389460" y="3768343"/>
              <a:ext cx="4533496" cy="2328897"/>
            </a:xfrm>
            <a:prstGeom prst="ellipse">
              <a:avLst/>
            </a:prstGeom>
            <a:gradFill>
              <a:gsLst>
                <a:gs pos="96300">
                  <a:srgbClr val="F4FFE4"/>
                </a:gs>
                <a:gs pos="0">
                  <a:schemeClr val="accent3">
                    <a:tint val="50000"/>
                    <a:satMod val="300000"/>
                    <a:alpha val="50000"/>
                  </a:schemeClr>
                </a:gs>
                <a:gs pos="100000">
                  <a:schemeClr val="accent3">
                    <a:tint val="15000"/>
                    <a:satMod val="35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1662"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テキスト ボックス 8"/>
            <p:cNvSpPr txBox="1"/>
            <p:nvPr/>
          </p:nvSpPr>
          <p:spPr>
            <a:xfrm>
              <a:off x="1507642" y="2143665"/>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地域医療構想</a:t>
              </a:r>
            </a:p>
          </p:txBody>
        </p:sp>
        <p:sp>
          <p:nvSpPr>
            <p:cNvPr id="31" name="テキスト ボックス 30"/>
            <p:cNvSpPr txBox="1"/>
            <p:nvPr/>
          </p:nvSpPr>
          <p:spPr>
            <a:xfrm>
              <a:off x="5444404" y="2119021"/>
              <a:ext cx="2175596"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医師確保計画</a:t>
              </a:r>
            </a:p>
          </p:txBody>
        </p:sp>
        <p:sp>
          <p:nvSpPr>
            <p:cNvPr id="33" name="テキスト ボックス 32"/>
            <p:cNvSpPr txBox="1"/>
            <p:nvPr/>
          </p:nvSpPr>
          <p:spPr>
            <a:xfrm>
              <a:off x="648476" y="2654034"/>
              <a:ext cx="3969356" cy="492443"/>
            </a:xfrm>
            <a:prstGeom prst="rect">
              <a:avLst/>
            </a:prstGeom>
            <a:noFill/>
          </p:spPr>
          <p:txBody>
            <a:bodyPr wrap="none" rtlCol="0">
              <a:spAutoFit/>
            </a:bodyPr>
            <a:lstStyle/>
            <a:p>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b="1" dirty="0" smtClean="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の集中的取組の検証</a:t>
              </a:r>
              <a:endParaRPr lang="en-US" altLang="ja-JP"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732254" y="3987565"/>
              <a:ext cx="1765227" cy="490134"/>
            </a:xfrm>
            <a:prstGeom prst="rect">
              <a:avLst/>
            </a:prstGeom>
            <a:noFill/>
          </p:spPr>
          <p:txBody>
            <a:bodyPr wrap="none" rtlCol="0">
              <a:spAutoFit/>
            </a:bodyPr>
            <a:lstStyle/>
            <a:p>
              <a:r>
                <a:rPr lang="ja-JP" altLang="en-US" sz="2585" b="1" dirty="0">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2" name="テキスト ボックス 41"/>
            <p:cNvSpPr txBox="1"/>
            <p:nvPr/>
          </p:nvSpPr>
          <p:spPr>
            <a:xfrm>
              <a:off x="5497481" y="2674153"/>
              <a:ext cx="2534668" cy="769441"/>
            </a:xfrm>
            <a:prstGeom prst="rect">
              <a:avLst/>
            </a:prstGeom>
            <a:noFill/>
          </p:spPr>
          <p:txBody>
            <a:bodyPr wrap="none" rtlCol="0">
              <a:spAutoFit/>
            </a:bodyPr>
            <a:lstStyle/>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〇医師偏在指標の創設</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〇医師の確保の方針</a:t>
              </a:r>
              <a:endParaRPr lang="en-US" altLang="ja-JP"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2595440" y="4437043"/>
              <a:ext cx="3781805" cy="1046440"/>
            </a:xfrm>
            <a:prstGeom prst="rect">
              <a:avLst/>
            </a:prstGeom>
            <a:noFill/>
          </p:spPr>
          <p:txBody>
            <a:bodyPr wrap="none" rtlCol="0">
              <a:spAutoFit/>
            </a:bodyPr>
            <a:lstStyle/>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〇時間外労働上限の設定</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〇タスク・シフティングなど</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医師の業務負担軽減</a:t>
              </a:r>
              <a:endParaRPr lang="en-US" altLang="ja-JP"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1115617" y="3156275"/>
              <a:ext cx="3217491" cy="79206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→病床の機能分化の進捗管理→</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公的病院のあり方</a:t>
              </a: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5820581" y="3397382"/>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2019</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府県で計画策定</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sp>
          <p:nvSpPr>
            <p:cNvPr id="16" name="タイトル 1">
              <a:extLst>
                <a:ext uri="{FF2B5EF4-FFF2-40B4-BE49-F238E27FC236}">
                  <a16:creationId xmlns:a16="http://schemas.microsoft.com/office/drawing/2014/main" id="{30BE5A27-A407-4A14-A9BE-5866682C3C6B}"/>
                </a:ext>
              </a:extLst>
            </p:cNvPr>
            <p:cNvSpPr txBox="1">
              <a:spLocks/>
            </p:cNvSpPr>
            <p:nvPr/>
          </p:nvSpPr>
          <p:spPr>
            <a:xfrm>
              <a:off x="3549136" y="5456290"/>
              <a:ext cx="2445169" cy="592218"/>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a:t>
              </a:r>
              <a:r>
                <a:rPr lang="en-US" altLang="ja-JP" sz="1800" b="1" dirty="0">
                  <a:solidFill>
                    <a:srgbClr val="FF0000"/>
                  </a:solidFill>
                  <a:latin typeface="HGPｺﾞｼｯｸE" panose="020B0900000000000000" pitchFamily="50" charset="-128"/>
                  <a:ea typeface="HGPｺﾞｼｯｸE" panose="020B0900000000000000" pitchFamily="50" charset="-128"/>
                </a:rPr>
                <a:t>2024</a:t>
              </a:r>
              <a:r>
                <a:rPr lang="ja-JP" altLang="en-US" sz="1800" b="1" dirty="0">
                  <a:solidFill>
                    <a:srgbClr val="FF0000"/>
                  </a:solidFill>
                  <a:latin typeface="HGPｺﾞｼｯｸE" panose="020B0900000000000000" pitchFamily="50" charset="-128"/>
                  <a:ea typeface="HGPｺﾞｼｯｸE" panose="020B0900000000000000" pitchFamily="50" charset="-128"/>
                </a:rPr>
                <a:t>年度～</a:t>
              </a:r>
              <a:endParaRPr lang="en-US" altLang="ja-JP" sz="1800" b="1" dirty="0">
                <a:solidFill>
                  <a:srgbClr val="FF0000"/>
                </a:solidFill>
                <a:latin typeface="HGPｺﾞｼｯｸE" panose="020B0900000000000000" pitchFamily="50" charset="-128"/>
                <a:ea typeface="HGPｺﾞｼｯｸE" panose="020B0900000000000000" pitchFamily="50" charset="-128"/>
              </a:endParaRPr>
            </a:p>
            <a:p>
              <a:pPr algn="l"/>
              <a:r>
                <a:rPr lang="ja-JP" altLang="en-US" sz="1800" b="1" dirty="0">
                  <a:solidFill>
                    <a:srgbClr val="FF0000"/>
                  </a:solidFill>
                  <a:latin typeface="HGPｺﾞｼｯｸE" panose="020B0900000000000000" pitchFamily="50" charset="-128"/>
                  <a:ea typeface="HGPｺﾞｼｯｸE" panose="020B0900000000000000" pitchFamily="50" charset="-128"/>
                </a:rPr>
                <a:t>　上限規制スタート</a:t>
              </a:r>
              <a:endParaRPr lang="ja-JP" altLang="en-US" sz="1800" dirty="0">
                <a:solidFill>
                  <a:srgbClr val="FF0000"/>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679830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4</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将来的な疾病構造の変化に対応した</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病院の役割分担について検討が必要</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25530" y="17114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35360" y="100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医療構想とは　</a:t>
            </a:r>
          </a:p>
        </p:txBody>
      </p:sp>
    </p:spTree>
    <p:extLst>
      <p:ext uri="{BB962C8B-B14F-4D97-AF65-F5344CB8AC3E}">
        <p14:creationId xmlns:p14="http://schemas.microsoft.com/office/powerpoint/2010/main" val="2038136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633585" y="5131949"/>
            <a:ext cx="2903689" cy="103335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911296" y="2220561"/>
            <a:ext cx="4773490" cy="1353414"/>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202050" y="2220561"/>
            <a:ext cx="3362124" cy="1434735"/>
          </a:xfrm>
          <a:prstGeom prst="ellipse">
            <a:avLst/>
          </a:prstGeom>
          <a:solidFill>
            <a:schemeClr val="accent5">
              <a:lumMod val="40000"/>
              <a:lumOff val="6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5</a:t>
            </a:fld>
            <a:endParaRPr lang="ja-JP" altLang="en-US" sz="1800" dirty="0">
              <a:solidFill>
                <a:schemeClr val="tx1"/>
              </a:solidFill>
            </a:endParaRPr>
          </a:p>
        </p:txBody>
      </p:sp>
      <p:sp>
        <p:nvSpPr>
          <p:cNvPr id="11" name="タイトル 1">
            <a:extLst>
              <a:ext uri="{FF2B5EF4-FFF2-40B4-BE49-F238E27FC236}">
                <a16:creationId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a16="http://schemas.microsoft.com/office/drawing/2014/main" id="{6147A621-87CB-4051-9E7F-3CAFA03182FA}"/>
              </a:ext>
            </a:extLst>
          </p:cNvPr>
          <p:cNvSpPr>
            <a:spLocks noGrp="1"/>
          </p:cNvSpPr>
          <p:nvPr/>
        </p:nvSpPr>
        <p:spPr>
          <a:xfrm>
            <a:off x="2633585" y="4570244"/>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a16="http://schemas.microsoft.com/office/drawing/2014/main" id="{CD6A62DE-5642-46D2-95AF-D756FB8F758D}"/>
              </a:ext>
            </a:extLst>
          </p:cNvPr>
          <p:cNvSpPr>
            <a:spLocks noGrp="1"/>
          </p:cNvSpPr>
          <p:nvPr/>
        </p:nvSpPr>
        <p:spPr>
          <a:xfrm>
            <a:off x="4990624" y="3576725"/>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a16="http://schemas.microsoft.com/office/drawing/2014/main" id="{7DEFD8B5-B725-44A0-A35C-1A302BD93416}"/>
              </a:ext>
            </a:extLst>
          </p:cNvPr>
          <p:cNvSpPr>
            <a:spLocks noGrp="1"/>
          </p:cNvSpPr>
          <p:nvPr/>
        </p:nvSpPr>
        <p:spPr>
          <a:xfrm>
            <a:off x="429197" y="4186196"/>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a16="http://schemas.microsoft.com/office/drawing/2014/main" id="{5E40D74F-EE44-4438-81E1-7DBDC3C8A14A}"/>
              </a:ext>
            </a:extLst>
          </p:cNvPr>
          <p:cNvSpPr>
            <a:spLocks noGrp="1"/>
          </p:cNvSpPr>
          <p:nvPr/>
        </p:nvSpPr>
        <p:spPr>
          <a:xfrm>
            <a:off x="7415922" y="3822542"/>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a16="http://schemas.microsoft.com/office/drawing/2014/main" id="{F4475303-CE8A-4E7A-8F72-B774579F482E}"/>
              </a:ext>
            </a:extLst>
          </p:cNvPr>
          <p:cNvSpPr>
            <a:spLocks noGrp="1"/>
          </p:cNvSpPr>
          <p:nvPr/>
        </p:nvSpPr>
        <p:spPr>
          <a:xfrm>
            <a:off x="407735" y="3576725"/>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a16="http://schemas.microsoft.com/office/drawing/2014/main" id="{FFB44F19-08F8-4B8D-9885-CE3608536F70}"/>
              </a:ext>
            </a:extLst>
          </p:cNvPr>
          <p:cNvSpPr/>
          <p:nvPr/>
        </p:nvSpPr>
        <p:spPr>
          <a:xfrm>
            <a:off x="3177746" y="5320030"/>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BE6EE783-5806-4357-87A8-C0D9E251661E}"/>
              </a:ext>
            </a:extLst>
          </p:cNvPr>
          <p:cNvSpPr/>
          <p:nvPr/>
        </p:nvSpPr>
        <p:spPr>
          <a:xfrm>
            <a:off x="407395" y="2490549"/>
            <a:ext cx="2952431" cy="923330"/>
          </a:xfrm>
          <a:prstGeom prst="rect">
            <a:avLst/>
          </a:prstGeom>
        </p:spPr>
        <p:txBody>
          <a:bodyPr wrap="square">
            <a:spAutoFit/>
          </a:bodyPr>
          <a:lstStyle/>
          <a:p>
            <a:r>
              <a:rPr lang="en-US" altLang="ja-JP" b="1" dirty="0" smtClean="0">
                <a:solidFill>
                  <a:srgbClr val="FF0000"/>
                </a:solidFill>
                <a:latin typeface="Meiryo UI" panose="020B0604030504040204" pitchFamily="50" charset="-128"/>
                <a:ea typeface="Meiryo UI" panose="020B0604030504040204" pitchFamily="50" charset="-128"/>
              </a:rPr>
              <a:t>2019</a:t>
            </a:r>
            <a:r>
              <a:rPr lang="ja-JP" altLang="en-US" b="1" dirty="0" smtClean="0">
                <a:solidFill>
                  <a:srgbClr val="FF0000"/>
                </a:solidFill>
                <a:latin typeface="Meiryo UI" panose="020B0604030504040204" pitchFamily="50" charset="-128"/>
                <a:ea typeface="Meiryo UI" panose="020B0604030504040204" pitchFamily="50" charset="-128"/>
              </a:rPr>
              <a:t>年度</a:t>
            </a:r>
            <a:r>
              <a:rPr lang="ja-JP" altLang="en-US" b="1" dirty="0">
                <a:solidFill>
                  <a:srgbClr val="FF0000"/>
                </a:solidFill>
                <a:latin typeface="Meiryo UI" panose="020B0604030504040204" pitchFamily="50" charset="-128"/>
                <a:ea typeface="Meiryo UI" panose="020B0604030504040204" pitchFamily="50" charset="-128"/>
              </a:rPr>
              <a:t>に⾒えてきた課題を踏まえた診療実態を分析・徹底した⾒える化</a:t>
            </a:r>
          </a:p>
        </p:txBody>
      </p:sp>
      <p:sp>
        <p:nvSpPr>
          <p:cNvPr id="18" name="正方形/長方形 17">
            <a:extLst>
              <a:ext uri="{FF2B5EF4-FFF2-40B4-BE49-F238E27FC236}">
                <a16:creationId xmlns:a16="http://schemas.microsoft.com/office/drawing/2014/main" id="{947B9AF1-8A83-42B4-98B6-427C64780957}"/>
              </a:ext>
            </a:extLst>
          </p:cNvPr>
          <p:cNvSpPr/>
          <p:nvPr/>
        </p:nvSpPr>
        <p:spPr>
          <a:xfrm>
            <a:off x="4458526" y="2464216"/>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20" name="グラフ 19"/>
          <p:cNvGraphicFramePr>
            <a:graphicFrameLocks/>
          </p:cNvGraphicFramePr>
          <p:nvPr>
            <p:extLst>
              <p:ext uri="{D42A27DB-BD31-4B8C-83A1-F6EECF244321}">
                <p14:modId xmlns:p14="http://schemas.microsoft.com/office/powerpoint/2010/main" val="462144538"/>
              </p:ext>
            </p:extLst>
          </p:nvPr>
        </p:nvGraphicFramePr>
        <p:xfrm>
          <a:off x="1961069" y="5550338"/>
          <a:ext cx="2345527" cy="1421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0" y="629023"/>
                <a:ext cx="1635297"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41,268</a:t>
              </a:r>
              <a:r>
                <a:rPr lang="ja-JP" altLang="en-US" sz="900" b="1" dirty="0" smtClean="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5,993</a:t>
              </a:r>
              <a:r>
                <a:rPr lang="ja-JP" altLang="en-US" sz="900" dirty="0" smtClean="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a:t>192</a:t>
              </a:r>
              <a:r>
                <a:rPr lang="ja-JP" altLang="en-US" sz="900" b="1" dirty="0" smtClean="0"/>
                <a:t>施設</a:t>
              </a:r>
              <a:endParaRPr lang="en-US" altLang="ja-JP" sz="900" b="1" dirty="0"/>
            </a:p>
            <a:p>
              <a:pPr algn="ctr"/>
              <a:r>
                <a:rPr lang="en-US" altLang="ja-JP" sz="900" b="1" dirty="0" smtClean="0"/>
                <a:t>17,007</a:t>
              </a:r>
              <a:r>
                <a:rPr lang="ja-JP" altLang="en-US" sz="900" b="1" dirty="0" smtClean="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50</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1,827</a:t>
              </a:r>
              <a:r>
                <a:rPr lang="ja-JP" altLang="en-US" sz="900" dirty="0" smtClean="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5,760</a:t>
              </a:r>
              <a:r>
                <a:rPr lang="ja-JP" altLang="en-US" sz="900" dirty="0" smtClean="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58</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8</a:t>
            </a:r>
            <a:r>
              <a:rPr lang="ja-JP" altLang="en-US" sz="900" dirty="0" smtClean="0">
                <a:solidFill>
                  <a:schemeClr val="tx1"/>
                </a:solidFill>
              </a:rPr>
              <a:t>施設</a:t>
            </a:r>
            <a:r>
              <a:rPr lang="ja-JP" altLang="en-US" sz="900" dirty="0">
                <a:solidFill>
                  <a:schemeClr val="tx1"/>
                </a:solidFill>
              </a:rPr>
              <a:t>　</a:t>
            </a:r>
            <a:r>
              <a:rPr lang="en-US" altLang="ja-JP" sz="900" dirty="0">
                <a:solidFill>
                  <a:schemeClr val="tx1"/>
                </a:solidFill>
              </a:rPr>
              <a:t>427</a:t>
            </a:r>
            <a:r>
              <a:rPr lang="ja-JP" altLang="en-US" sz="900" dirty="0" smtClean="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化①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6</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smtClean="0">
                <a:effectLst/>
                <a:ea typeface="ＭＳ ゴシック" panose="020B0609070205080204" pitchFamily="49" charset="-128"/>
                <a:cs typeface="Times New Roman" panose="02020603050405020304" pitchFamily="18" charset="0"/>
              </a:rPr>
              <a:t>）</a:t>
            </a:r>
            <a:endParaRPr lang="en-US" altLang="ja-JP" sz="700" kern="100" dirty="0" smtClean="0">
              <a:effectLst/>
              <a:ea typeface="ＭＳ ゴシック" panose="020B0609070205080204" pitchFamily="49" charset="-128"/>
              <a:cs typeface="Times New Roman" panose="02020603050405020304" pitchFamily="18" charset="0"/>
            </a:endParaRPr>
          </a:p>
          <a:p>
            <a:pPr>
              <a:lnSpc>
                <a:spcPts val="1200"/>
              </a:lnSpc>
            </a:pPr>
            <a:r>
              <a:rPr lang="ja-JP" altLang="en-US" sz="700" kern="100" dirty="0">
                <a:ea typeface="ＭＳ ゴシック" panose="020B0609070205080204" pitchFamily="49" charset="-128"/>
                <a:cs typeface="Times New Roman" panose="02020603050405020304" pitchFamily="18" charset="0"/>
              </a:rPr>
              <a:t>　</a:t>
            </a:r>
            <a:r>
              <a:rPr lang="ja-JP" altLang="en-US" sz="700" kern="100" dirty="0" smtClean="0">
                <a:ea typeface="ＭＳ ゴシック" panose="020B0609070205080204" pitchFamily="49" charset="-128"/>
                <a:cs typeface="Times New Roman" panose="02020603050405020304" pitchFamily="18" charset="0"/>
              </a:rPr>
              <a:t>　　「</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356471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75379" y="1844824"/>
            <a:ext cx="8073084" cy="4909334"/>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7</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a16="http://schemas.microsoft.com/office/drawing/2014/main" id="{30BE5A27-A407-4A14-A9BE-5866682C3C6B}"/>
              </a:ext>
            </a:extLst>
          </p:cNvPr>
          <p:cNvSpPr txBox="1">
            <a:spLocks/>
          </p:cNvSpPr>
          <p:nvPr/>
        </p:nvSpPr>
        <p:spPr>
          <a:xfrm>
            <a:off x="179512" y="89570"/>
            <a:ext cx="9115750"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3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3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3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化②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（入院料別病床数の経年変化）</a:t>
            </a: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655018" y="2290083"/>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2,155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2,243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88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627617" y="2579505"/>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1,827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1,927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+100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5023340" y="283971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4,816</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821682" y="3019537"/>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27,539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142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92695" y="345682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8,861</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+204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92736" y="373059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1,981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177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55018" y="403271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2,493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a:latin typeface="Meiryo UI" panose="020B0604030504040204" pitchFamily="50" charset="-128"/>
                <a:ea typeface="Meiryo UI" panose="020B0604030504040204" pitchFamily="50" charset="-128"/>
                <a:cs typeface="Times New Roman"/>
              </a:rPr>
              <a:t>279</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914931" y="433050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4,555</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+77</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151320" y="460691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6,257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+26</a:t>
            </a:r>
            <a:r>
              <a:rPr lang="en-US" altLang="ja-JP" sz="1100" kern="100" dirty="0">
                <a:latin typeface="Meiryo UI" panose="020B0604030504040204" pitchFamily="50" charset="-128"/>
                <a:ea typeface="Meiryo UI" panose="020B0604030504040204" pitchFamily="50" charset="-128"/>
                <a:cs typeface="Times New Roman"/>
              </a:rPr>
              <a:t>4</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47903" y="494116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64</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68</a:t>
            </a:r>
            <a:r>
              <a:rPr lang="en-US" altLang="ja-JP" sz="1100" kern="100" dirty="0">
                <a:latin typeface="Meiryo UI" panose="020B0604030504040204" pitchFamily="50" charset="-128"/>
                <a:ea typeface="Meiryo UI" panose="020B0604030504040204" pitchFamily="50" charset="-128"/>
                <a:cs typeface="Times New Roman"/>
              </a:rPr>
              <a:t>1</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+3</a:t>
            </a:r>
            <a:r>
              <a:rPr lang="en-US" altLang="ja-JP" sz="1100" kern="100" dirty="0">
                <a:latin typeface="Meiryo UI" panose="020B0604030504040204" pitchFamily="50" charset="-128"/>
                <a:ea typeface="Meiryo UI" panose="020B0604030504040204" pitchFamily="50" charset="-128"/>
                <a:cs typeface="Times New Roman"/>
              </a:rPr>
              <a:t>8</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90709" y="5223851"/>
            <a:ext cx="253456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16,784</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223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5" y="549989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smtClean="0">
                <a:latin typeface="Meiryo UI" panose="020B0604030504040204" pitchFamily="50" charset="-128"/>
                <a:ea typeface="Meiryo UI" panose="020B0604030504040204" pitchFamily="50" charset="-128"/>
                <a:cs typeface="Times New Roman"/>
              </a:rPr>
              <a:t>73</a:t>
            </a:r>
            <a:r>
              <a:rPr lang="en-US" altLang="ja-JP" sz="1100" kern="100" dirty="0">
                <a:latin typeface="Meiryo UI" panose="020B0604030504040204" pitchFamily="50" charset="-128"/>
                <a:ea typeface="Meiryo UI" panose="020B0604030504040204" pitchFamily="50" charset="-128"/>
                <a:cs typeface="Times New Roman"/>
              </a:rPr>
              <a:t>3</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ja-JP" altLang="en-US" sz="1100" kern="100" dirty="0" smtClean="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75</a:t>
            </a:r>
            <a:r>
              <a:rPr lang="en-US" altLang="ja-JP" sz="1100" kern="100" dirty="0">
                <a:latin typeface="Meiryo UI" panose="020B0604030504040204" pitchFamily="50" charset="-128"/>
                <a:ea typeface="Meiryo UI" panose="020B0604030504040204" pitchFamily="50" charset="-128"/>
                <a:cs typeface="Times New Roman"/>
              </a:rPr>
              <a:t>0</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255936" y="579315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smtClean="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6,452</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r>
              <a:rPr lang="en-US" altLang="ja-JP" sz="1100" kern="100" dirty="0" smtClean="0">
                <a:latin typeface="Meiryo UI" panose="020B0604030504040204" pitchFamily="50" charset="-128"/>
                <a:ea typeface="Meiryo UI" panose="020B0604030504040204" pitchFamily="50" charset="-128"/>
                <a:cs typeface="Times New Roman"/>
              </a:rPr>
              <a:t>+15</a:t>
            </a:r>
            <a:r>
              <a:rPr lang="en-US" altLang="ja-JP" sz="1100" kern="100" dirty="0">
                <a:latin typeface="Meiryo UI" panose="020B0604030504040204" pitchFamily="50" charset="-128"/>
                <a:ea typeface="Meiryo UI" panose="020B0604030504040204" pitchFamily="50" charset="-128"/>
                <a:cs typeface="Times New Roman"/>
              </a:rPr>
              <a:t>7</a:t>
            </a:r>
            <a:r>
              <a:rPr lang="ja-JP" altLang="en-US" sz="1100" kern="100" dirty="0" smtClean="0">
                <a:latin typeface="Meiryo UI" panose="020B0604030504040204" pitchFamily="50" charset="-128"/>
                <a:ea typeface="Meiryo UI" panose="020B0604030504040204" pitchFamily="50" charset="-128"/>
                <a:cs typeface="Times New Roman"/>
              </a:rPr>
              <a:t>床</a:t>
            </a:r>
            <a:r>
              <a:rPr lang="ja-JP" altLang="en-US" sz="1100" kern="100" dirty="0">
                <a:latin typeface="Meiryo UI" panose="020B0604030504040204" pitchFamily="50" charset="-128"/>
                <a:ea typeface="Meiryo UI" panose="020B0604030504040204" pitchFamily="50" charset="-128"/>
                <a:cs typeface="Times New Roman"/>
              </a:rPr>
              <a:t>）</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6189131" y="6263474"/>
            <a:ext cx="302609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a:t>
            </a:r>
            <a:r>
              <a:rPr lang="ja-JP" altLang="en-US" sz="1200" kern="100" dirty="0" smtClean="0">
                <a:latin typeface="Meiryo UI" panose="020B0604030504040204" pitchFamily="50" charset="-128"/>
                <a:ea typeface="Meiryo UI" panose="020B0604030504040204" pitchFamily="50" charset="-128"/>
                <a:cs typeface="Times New Roman"/>
              </a:rPr>
              <a:t>報告</a:t>
            </a:r>
            <a:endParaRPr lang="en-US" altLang="ja-JP" sz="1200" kern="100" dirty="0" smtClean="0">
              <a:latin typeface="Meiryo UI" panose="020B0604030504040204" pitchFamily="50" charset="-128"/>
              <a:ea typeface="Meiryo UI" panose="020B0604030504040204" pitchFamily="50" charset="-128"/>
              <a:cs typeface="Times New Roman"/>
            </a:endParaRPr>
          </a:p>
          <a:p>
            <a:pPr>
              <a:spcAft>
                <a:spcPts val="0"/>
              </a:spcAft>
            </a:pPr>
            <a:r>
              <a:rPr lang="ja-JP" altLang="en-US" sz="1200" kern="100" dirty="0" smtClean="0">
                <a:latin typeface="Meiryo UI" panose="020B0604030504040204" pitchFamily="50" charset="-128"/>
                <a:ea typeface="Meiryo UI" panose="020B0604030504040204" pitchFamily="50" charset="-128"/>
                <a:cs typeface="Times New Roman"/>
              </a:rPr>
              <a:t>（</a:t>
            </a:r>
            <a:r>
              <a:rPr lang="en-US" altLang="ja-JP" sz="1200" kern="100" dirty="0" smtClean="0">
                <a:latin typeface="Meiryo UI" panose="020B0604030504040204" pitchFamily="50" charset="-128"/>
                <a:ea typeface="Meiryo UI" panose="020B0604030504040204" pitchFamily="50" charset="-128"/>
                <a:cs typeface="Times New Roman"/>
              </a:rPr>
              <a:t>2018</a:t>
            </a:r>
            <a:r>
              <a:rPr lang="ja-JP" altLang="en-US" sz="1200" kern="100" dirty="0" smtClean="0">
                <a:latin typeface="Meiryo UI" panose="020B0604030504040204" pitchFamily="50" charset="-128"/>
                <a:ea typeface="Meiryo UI" panose="020B0604030504040204" pitchFamily="50" charset="-128"/>
                <a:cs typeface="Times New Roman"/>
              </a:rPr>
              <a:t>暫定集計、</a:t>
            </a:r>
            <a:r>
              <a:rPr lang="en-US" altLang="ja-JP" sz="1200" kern="100" dirty="0" smtClean="0">
                <a:latin typeface="Meiryo UI" panose="020B0604030504040204" pitchFamily="50" charset="-128"/>
                <a:ea typeface="Meiryo UI" panose="020B0604030504040204" pitchFamily="50" charset="-128"/>
                <a:cs typeface="Times New Roman"/>
              </a:rPr>
              <a:t>2019</a:t>
            </a:r>
            <a:r>
              <a:rPr lang="ja-JP" altLang="en-US" sz="1200" kern="100" dirty="0" smtClean="0">
                <a:latin typeface="Meiryo UI" panose="020B0604030504040204" pitchFamily="50" charset="-128"/>
                <a:ea typeface="Meiryo UI" panose="020B0604030504040204" pitchFamily="50" charset="-128"/>
                <a:cs typeface="Times New Roman"/>
              </a:rPr>
              <a:t>最終集計）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79220"/>
            <a:ext cx="8139535" cy="586107"/>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875858" y="2202151"/>
            <a:ext cx="2156169"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smtClean="0">
                <a:latin typeface="Meiryo UI" panose="020B0604030504040204" pitchFamily="50" charset="-128"/>
                <a:ea typeface="Meiryo UI" panose="020B0604030504040204" pitchFamily="50" charset="-128"/>
                <a:cs typeface="Times New Roman"/>
              </a:rPr>
              <a:t>2018</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a:t>
            </a:r>
            <a:r>
              <a:rPr lang="en-US" altLang="ja-JP" sz="1100" kern="100" dirty="0" smtClean="0">
                <a:latin typeface="Meiryo UI" panose="020B0604030504040204" pitchFamily="50" charset="-128"/>
                <a:ea typeface="Meiryo UI" panose="020B0604030504040204" pitchFamily="50" charset="-128"/>
                <a:cs typeface="Times New Roman"/>
              </a:rPr>
              <a:t>2019</a:t>
            </a:r>
            <a:r>
              <a:rPr lang="ja-JP" altLang="en-US" sz="1100" kern="100" dirty="0" smtClean="0">
                <a:latin typeface="Meiryo UI" panose="020B0604030504040204" pitchFamily="50" charset="-128"/>
                <a:ea typeface="Meiryo UI" panose="020B0604030504040204" pitchFamily="50" charset="-128"/>
                <a:cs typeface="Times New Roman"/>
              </a:rPr>
              <a:t>年度</a:t>
            </a:r>
            <a:r>
              <a:rPr lang="ja-JP" altLang="en-US" sz="1100" kern="100" dirty="0">
                <a:latin typeface="Meiryo UI" panose="020B0604030504040204" pitchFamily="50" charset="-128"/>
                <a:ea typeface="Meiryo UI" panose="020B0604030504040204" pitchFamily="50" charset="-128"/>
                <a:cs typeface="Times New Roman"/>
              </a:rPr>
              <a:t>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9749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1532779108"/>
              </p:ext>
            </p:extLst>
          </p:nvPr>
        </p:nvGraphicFramePr>
        <p:xfrm>
          <a:off x="3498165" y="1563688"/>
          <a:ext cx="5417819" cy="28113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val="1516233523"/>
              </p:ext>
            </p:extLst>
          </p:nvPr>
        </p:nvGraphicFramePr>
        <p:xfrm>
          <a:off x="2835069" y="4282543"/>
          <a:ext cx="5714590" cy="2386258"/>
        </p:xfrm>
        <a:graphic>
          <a:graphicData uri="http://schemas.openxmlformats.org/drawingml/2006/chart">
            <c:chart xmlns:c="http://schemas.openxmlformats.org/drawingml/2006/chart" xmlns:r="http://schemas.openxmlformats.org/officeDocument/2006/relationships" r:id="rId4"/>
          </a:graphicData>
        </a:graphic>
      </p:graphicFrame>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3347864" y="4891303"/>
            <a:ext cx="3900771" cy="648491"/>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3203848" y="1684435"/>
            <a:ext cx="5760639"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8</a:t>
            </a:fld>
            <a:endParaRPr lang="ja-JP" altLang="en-US" dirty="0">
              <a:solidFill>
                <a:schemeClr val="tx1"/>
              </a:solidFill>
            </a:endParaRPr>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294344" y="2324399"/>
            <a:ext cx="2621472"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化③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6286496" y="6533385"/>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smtClean="0">
                <a:effectLst/>
                <a:latin typeface="Meiryo UI" panose="020B0604030504040204" pitchFamily="50" charset="-128"/>
                <a:ea typeface="Meiryo UI" panose="020B0604030504040204" pitchFamily="50" charset="-128"/>
                <a:cs typeface="Times New Roman"/>
              </a:rPr>
              <a:t>2020</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pic>
        <p:nvPicPr>
          <p:cNvPr id="6" name="図 5"/>
          <p:cNvPicPr>
            <a:picLocks noChangeAspect="1"/>
          </p:cNvPicPr>
          <p:nvPr/>
        </p:nvPicPr>
        <p:blipFill>
          <a:blip r:embed="rId6"/>
          <a:stretch>
            <a:fillRect/>
          </a:stretch>
        </p:blipFill>
        <p:spPr>
          <a:xfrm>
            <a:off x="192923" y="5643494"/>
            <a:ext cx="4242840" cy="1091564"/>
          </a:xfrm>
          <a:prstGeom prst="rect">
            <a:avLst/>
          </a:prstGeom>
        </p:spPr>
      </p:pic>
    </p:spTree>
    <p:extLst>
      <p:ext uri="{BB962C8B-B14F-4D97-AF65-F5344CB8AC3E}">
        <p14:creationId xmlns:p14="http://schemas.microsoft.com/office/powerpoint/2010/main" val="170099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525072" y="2038657"/>
            <a:ext cx="7931558" cy="4559883"/>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化④ </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9</a:t>
            </a:fld>
            <a:endParaRPr lang="ja-JP" altLang="en-US" dirty="0">
              <a:solidFill>
                <a:schemeClr val="tx1"/>
              </a:solidFill>
            </a:endParaRPr>
          </a:p>
        </p:txBody>
      </p:sp>
      <p:sp>
        <p:nvSpPr>
          <p:cNvPr id="30" name="角丸四角形 29"/>
          <p:cNvSpPr/>
          <p:nvPr/>
        </p:nvSpPr>
        <p:spPr>
          <a:xfrm>
            <a:off x="1475656" y="2234798"/>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smtClean="0"/>
              <a:t>５か年</a:t>
            </a:r>
            <a:r>
              <a:rPr lang="ja-JP" altLang="en-US" sz="1400" dirty="0"/>
              <a:t>合計</a:t>
            </a:r>
            <a:endParaRPr kumimoji="1" lang="en-US" altLang="ja-JP" sz="1400" dirty="0"/>
          </a:p>
          <a:p>
            <a:pPr algn="ctr"/>
            <a:r>
              <a:rPr lang="ja-JP" altLang="en-US" sz="2400" dirty="0" smtClean="0"/>
              <a:t>６３</a:t>
            </a:r>
            <a:r>
              <a:rPr lang="ja-JP" altLang="en-US" sz="2400" dirty="0"/>
              <a:t>６</a:t>
            </a:r>
            <a:r>
              <a:rPr lang="ja-JP" altLang="en-US" sz="1400" dirty="0" smtClean="0"/>
              <a:t>床</a:t>
            </a:r>
            <a:endParaRPr kumimoji="1" lang="ja-JP" altLang="en-US" sz="1400" dirty="0"/>
          </a:p>
        </p:txBody>
      </p:sp>
      <p:sp>
        <p:nvSpPr>
          <p:cNvPr id="5" name="テキスト ボックス 4"/>
          <p:cNvSpPr txBox="1"/>
          <p:nvPr/>
        </p:nvSpPr>
        <p:spPr>
          <a:xfrm>
            <a:off x="370776" y="1927021"/>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710317" y="1927021"/>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
        <p:nvSpPr>
          <p:cNvPr id="11" name="テキスト ボックス 10"/>
          <p:cNvSpPr txBox="1"/>
          <p:nvPr/>
        </p:nvSpPr>
        <p:spPr>
          <a:xfrm>
            <a:off x="419864" y="6516491"/>
            <a:ext cx="8662316" cy="276999"/>
          </a:xfrm>
          <a:prstGeom prst="rect">
            <a:avLst/>
          </a:prstGeom>
          <a:noFill/>
        </p:spPr>
        <p:txBody>
          <a:bodyPr wrap="square" rtlCol="0">
            <a:spAutoFit/>
          </a:bodyPr>
          <a:lstStyle/>
          <a:p>
            <a:r>
              <a:rPr lang="en-US" altLang="ja-JP" sz="1200" dirty="0" smtClean="0"/>
              <a:t>※</a:t>
            </a:r>
            <a:r>
              <a:rPr lang="ja-JP" altLang="en-US" sz="1200" dirty="0" smtClean="0"/>
              <a:t>複数年にわたる計画の場合、「補助金交付病床数」はいずれの年度にもカウントされるため、「病床転換完了病床数」と異なる。</a:t>
            </a:r>
            <a:endParaRPr lang="en-US" altLang="ja-JP" sz="1200" dirty="0" smtClean="0"/>
          </a:p>
        </p:txBody>
      </p:sp>
    </p:spTree>
    <p:extLst>
      <p:ext uri="{BB962C8B-B14F-4D97-AF65-F5344CB8AC3E}">
        <p14:creationId xmlns:p14="http://schemas.microsoft.com/office/powerpoint/2010/main" val="5897156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2.xml><?xml version="1.0" encoding="utf-8"?>
<ds:datastoreItem xmlns:ds="http://schemas.openxmlformats.org/officeDocument/2006/customXml" ds:itemID="{0B2E238E-5187-4482-BE1B-2A3B132B829E}">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13262</TotalTime>
  <Words>6527</Words>
  <Application>Microsoft Office PowerPoint</Application>
  <PresentationFormat>画面に合わせる (4:3)</PresentationFormat>
  <Paragraphs>819</Paragraphs>
  <Slides>31</Slides>
  <Notes>14</Notes>
  <HiddenSlides>0</HiddenSlides>
  <MMClips>0</MMClips>
  <ScaleCrop>false</ScaleCrop>
  <HeadingPairs>
    <vt:vector size="8" baseType="variant">
      <vt:variant>
        <vt:lpstr>使用されているフォント</vt:lpstr>
      </vt:variant>
      <vt:variant>
        <vt:i4>20</vt:i4>
      </vt:variant>
      <vt:variant>
        <vt:lpstr>テーマ</vt:lpstr>
      </vt:variant>
      <vt:variant>
        <vt:i4>3</vt:i4>
      </vt:variant>
      <vt:variant>
        <vt:lpstr>埋め込まれた OLE サーバー</vt:lpstr>
      </vt:variant>
      <vt:variant>
        <vt:i4>1</vt:i4>
      </vt:variant>
      <vt:variant>
        <vt:lpstr>スライド タイトル</vt:lpstr>
      </vt:variant>
      <vt:variant>
        <vt:i4>31</vt:i4>
      </vt:variant>
    </vt:vector>
  </HeadingPairs>
  <TitlesOfParts>
    <vt:vector size="55" baseType="lpstr">
      <vt:lpstr>ＤＨＰ特太ゴシック体</vt:lpstr>
      <vt:lpstr>FontAwesome</vt:lpstr>
      <vt:lpstr>HGPｺﾞｼｯｸE</vt:lpstr>
      <vt:lpstr>HGPｺﾞｼｯｸM</vt:lpstr>
      <vt:lpstr>HGP創英角ｺﾞｼｯｸUB</vt:lpstr>
      <vt:lpstr>HGSｺﾞｼｯｸE</vt:lpstr>
      <vt:lpstr>HGS創英角ｺﾞｼｯｸUB</vt:lpstr>
      <vt:lpstr>HG丸ｺﾞｼｯｸM-PRO</vt:lpstr>
      <vt:lpstr>Meiryo UI</vt:lpstr>
      <vt:lpstr>Microsoft YaHei UI</vt:lpstr>
      <vt:lpstr>ＭＳ Ｐゴシック</vt:lpstr>
      <vt:lpstr>ＭＳ ゴシック</vt:lpstr>
      <vt:lpstr>ＭＳ 明朝</vt:lpstr>
      <vt:lpstr>メイリオ</vt:lpstr>
      <vt:lpstr>Arial</vt:lpstr>
      <vt:lpstr>Calibri</vt:lpstr>
      <vt:lpstr>Calibri Light</vt:lpstr>
      <vt:lpstr>Century</vt:lpstr>
      <vt:lpstr>Times New Roman</vt:lpstr>
      <vt:lpstr>Wingdings</vt:lpstr>
      <vt:lpstr>Office ​​テーマ</vt:lpstr>
      <vt:lpstr>1_デザインの設定</vt:lpstr>
      <vt:lpstr>デザインの設定</vt:lpstr>
      <vt:lpstr>ワークシート</vt:lpstr>
      <vt:lpstr>PowerPoint プレゼンテーション</vt:lpstr>
      <vt:lpstr>PowerPoint プレゼンテーション</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石蔵　加代</cp:lastModifiedBy>
  <cp:revision>947</cp:revision>
  <cp:lastPrinted>2020-12-18T12:25:00Z</cp:lastPrinted>
  <dcterms:created xsi:type="dcterms:W3CDTF">2017-09-06T02:09:24Z</dcterms:created>
  <dcterms:modified xsi:type="dcterms:W3CDTF">2020-12-21T11:12:25Z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