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92" r:id="rId5"/>
    <p:sldId id="283" r:id="rId6"/>
    <p:sldId id="285" r:id="rId7"/>
    <p:sldId id="278" r:id="rId8"/>
    <p:sldId id="276" r:id="rId9"/>
    <p:sldId id="257" r:id="rId10"/>
    <p:sldId id="280" r:id="rId11"/>
    <p:sldId id="290"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100" d="100"/>
          <a:sy n="100" d="100"/>
        </p:scale>
        <p:origin x="-44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2017/12/13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1013117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smtClean="0"/>
          </a:p>
        </p:txBody>
      </p:sp>
    </p:spTree>
    <p:extLst>
      <p:ext uri="{BB962C8B-B14F-4D97-AF65-F5344CB8AC3E}">
        <p14:creationId xmlns:p14="http://schemas.microsoft.com/office/powerpoint/2010/main" val="1013117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smtClean="0"/>
          </a:p>
        </p:txBody>
      </p:sp>
    </p:spTree>
    <p:extLst>
      <p:ext uri="{BB962C8B-B14F-4D97-AF65-F5344CB8AC3E}">
        <p14:creationId xmlns:p14="http://schemas.microsoft.com/office/powerpoint/2010/main" val="101311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2017/12/13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2017/12/13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2017/12/13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2017/12/13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2017/12/13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2017/12/13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2017/12/13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24855"/>
            <a:ext cx="8424936" cy="2331690"/>
          </a:xfrm>
        </p:spPr>
        <p:txBody>
          <a:bodyPr>
            <a:normAutofit/>
          </a:bodyPr>
          <a:lstStyle/>
          <a:p>
            <a:r>
              <a:rPr lang="ja-JP" altLang="en-US" dirty="0" smtClean="0"/>
              <a:t>今後の「地域医療構想」の推進</a:t>
            </a:r>
            <a:r>
              <a:rPr lang="en-US" altLang="ja-JP" dirty="0" smtClean="0"/>
              <a:t/>
            </a:r>
            <a:br>
              <a:rPr lang="en-US" altLang="ja-JP" dirty="0" smtClean="0"/>
            </a:br>
            <a:r>
              <a:rPr lang="ja-JP" altLang="en-US" dirty="0" smtClean="0"/>
              <a:t>について</a:t>
            </a:r>
            <a:endParaRPr lang="ja-JP" altLang="en-US" dirty="0"/>
          </a:p>
        </p:txBody>
      </p:sp>
      <p:sp>
        <p:nvSpPr>
          <p:cNvPr id="3" name="サブタイトル 2"/>
          <p:cNvSpPr>
            <a:spLocks noGrp="1"/>
          </p:cNvSpPr>
          <p:nvPr>
            <p:ph type="subTitle" idx="1"/>
          </p:nvPr>
        </p:nvSpPr>
        <p:spPr>
          <a:xfrm>
            <a:off x="1267544" y="5589240"/>
            <a:ext cx="6400800" cy="1129680"/>
          </a:xfrm>
        </p:spPr>
        <p:txBody>
          <a:bodyPr>
            <a:normAutofit lnSpcReduction="10000"/>
          </a:bodyPr>
          <a:lstStyle/>
          <a:p>
            <a:r>
              <a:rPr kumimoji="1" lang="ja-JP" altLang="en-US" dirty="0" smtClean="0"/>
              <a:t>大阪府</a:t>
            </a:r>
            <a:endParaRPr kumimoji="1" lang="en-US" altLang="ja-JP" dirty="0" smtClean="0"/>
          </a:p>
          <a:p>
            <a:r>
              <a:rPr lang="en-US" altLang="ja-JP" dirty="0" smtClean="0"/>
              <a:t>2017</a:t>
            </a:r>
            <a:r>
              <a:rPr kumimoji="1" lang="ja-JP" altLang="en-US" dirty="0" smtClean="0"/>
              <a:t>年</a:t>
            </a:r>
            <a:r>
              <a:rPr lang="en-US" altLang="ja-JP" dirty="0"/>
              <a:t>11</a:t>
            </a:r>
            <a:r>
              <a:rPr kumimoji="1" lang="ja-JP" altLang="en-US" dirty="0" smtClean="0"/>
              <a:t>月</a:t>
            </a:r>
            <a:r>
              <a:rPr kumimoji="1" lang="en-US" altLang="ja-JP" dirty="0" smtClean="0"/>
              <a:t>30</a:t>
            </a:r>
            <a:r>
              <a:rPr kumimoji="1" lang="ja-JP" altLang="en-US" dirty="0" smtClean="0"/>
              <a:t>日</a:t>
            </a:r>
            <a:endParaRPr kumimoji="1" lang="ja-JP" altLang="en-US" dirty="0"/>
          </a:p>
        </p:txBody>
      </p:sp>
      <p:sp>
        <p:nvSpPr>
          <p:cNvPr id="5" name="タイトル 1"/>
          <p:cNvSpPr txBox="1">
            <a:spLocks/>
          </p:cNvSpPr>
          <p:nvPr/>
        </p:nvSpPr>
        <p:spPr>
          <a:xfrm>
            <a:off x="405061" y="2204864"/>
            <a:ext cx="8586142" cy="3096344"/>
          </a:xfrm>
          <a:prstGeom prst="rect">
            <a:avLst/>
          </a:prstGeom>
          <a:solidFill>
            <a:schemeClr val="accent1">
              <a:lumMod val="20000"/>
              <a:lumOff val="80000"/>
            </a:schemeClr>
          </a:solidFill>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t>圏域における平成</a:t>
            </a:r>
            <a:r>
              <a:rPr lang="en-US" altLang="ja-JP" sz="2800" dirty="0" smtClean="0"/>
              <a:t>30</a:t>
            </a:r>
            <a:r>
              <a:rPr lang="ja-JP" altLang="en-US" sz="2800" dirty="0" smtClean="0"/>
              <a:t>年度からの主な変更点（詳細は後述）</a:t>
            </a:r>
            <a:endParaRPr lang="en-US" altLang="ja-JP" sz="2800" dirty="0" smtClean="0"/>
          </a:p>
          <a:p>
            <a:pPr algn="l"/>
            <a:endParaRPr lang="en-US" altLang="ja-JP" sz="2800" dirty="0" smtClean="0"/>
          </a:p>
          <a:p>
            <a:pPr algn="l"/>
            <a:r>
              <a:rPr lang="ja-JP" altLang="en-US" sz="2800" dirty="0" smtClean="0"/>
              <a:t>１　医療懇話会（部会）と病床機能懇話会（部会）を再編し、</a:t>
            </a:r>
            <a:endParaRPr lang="en-US" altLang="ja-JP" sz="2800" dirty="0" smtClean="0"/>
          </a:p>
          <a:p>
            <a:pPr algn="l"/>
            <a:r>
              <a:rPr lang="ja-JP" altLang="en-US" sz="2800" dirty="0" smtClean="0"/>
              <a:t>　　「医療・病床懇話会（部会）（仮）」を設置</a:t>
            </a:r>
            <a:endParaRPr lang="en-US" altLang="ja-JP" sz="2800" dirty="0" smtClean="0"/>
          </a:p>
          <a:p>
            <a:pPr algn="l"/>
            <a:endParaRPr lang="en-US" altLang="ja-JP" sz="2800" dirty="0" smtClean="0"/>
          </a:p>
          <a:p>
            <a:pPr algn="l"/>
            <a:r>
              <a:rPr lang="ja-JP" altLang="en-US" sz="2800" dirty="0" smtClean="0"/>
              <a:t>２　新たに医療機関（病床機能報告対象病院）を</a:t>
            </a:r>
            <a:endParaRPr lang="en-US" altLang="ja-JP" sz="2800" dirty="0" smtClean="0"/>
          </a:p>
          <a:p>
            <a:pPr algn="l"/>
            <a:r>
              <a:rPr lang="ja-JP" altLang="en-US" sz="2800" dirty="0"/>
              <a:t>　</a:t>
            </a:r>
            <a:r>
              <a:rPr lang="ja-JP" altLang="en-US" sz="2800" dirty="0" smtClean="0"/>
              <a:t>　対象にした「医療機関連絡会（仮）」を開催</a:t>
            </a:r>
            <a:endParaRPr lang="ja-JP" altLang="en-US" sz="2800" dirty="0"/>
          </a:p>
        </p:txBody>
      </p:sp>
      <p:pic>
        <p:nvPicPr>
          <p:cNvPr id="4" name="図 3" descr="D:\HatayamaH\Desktop\キャプチャ.PNG"/>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653136"/>
            <a:ext cx="1535236" cy="2064063"/>
          </a:xfrm>
          <a:prstGeom prst="rect">
            <a:avLst/>
          </a:prstGeom>
          <a:noFill/>
          <a:ln>
            <a:noFill/>
          </a:ln>
        </p:spPr>
      </p:pic>
      <p:sp>
        <p:nvSpPr>
          <p:cNvPr id="6" name="テキスト ボックス 42"/>
          <p:cNvSpPr txBox="1"/>
          <p:nvPr/>
        </p:nvSpPr>
        <p:spPr>
          <a:xfrm>
            <a:off x="7991338" y="260648"/>
            <a:ext cx="883920" cy="246221"/>
          </a:xfrm>
          <a:prstGeom prst="rect">
            <a:avLst/>
          </a:prstGeom>
          <a:noFill/>
          <a:ln w="9525">
            <a:solidFill>
              <a:schemeClr val="tx1"/>
            </a:solidFill>
          </a:ln>
        </p:spPr>
        <p:txBody>
          <a:bodyPr wrap="square"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spcAft>
                <a:spcPts val="0"/>
              </a:spcAft>
            </a:pPr>
            <a:r>
              <a:rPr kumimoji="1" lang="ja-JP" sz="1000" kern="1200" dirty="0">
                <a:solidFill>
                  <a:srgbClr val="000000"/>
                </a:solidFill>
                <a:effectLst/>
                <a:latin typeface="ＭＳ Ｐゴシック"/>
                <a:ea typeface="HG丸ｺﾞｼｯｸM-PRO"/>
                <a:cs typeface="Times New Roman"/>
              </a:rPr>
              <a:t>資料</a:t>
            </a:r>
            <a:r>
              <a:rPr kumimoji="1" lang="ja-JP" sz="1000" kern="1200" dirty="0" smtClean="0">
                <a:solidFill>
                  <a:srgbClr val="000000"/>
                </a:solidFill>
                <a:effectLst/>
                <a:latin typeface="ＭＳ Ｐゴシック"/>
                <a:ea typeface="HG丸ｺﾞｼｯｸM-PRO"/>
                <a:cs typeface="Times New Roman"/>
              </a:rPr>
              <a:t>３－</a:t>
            </a:r>
            <a:r>
              <a:rPr lang="ja-JP" altLang="en-US" sz="1000" dirty="0">
                <a:solidFill>
                  <a:srgbClr val="000000"/>
                </a:solidFill>
                <a:latin typeface="ＭＳ Ｐゴシック"/>
                <a:ea typeface="HG丸ｺﾞｼｯｸM-PRO"/>
                <a:cs typeface="Times New Roman"/>
              </a:rPr>
              <a:t>６</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3629540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正方形/長方形 7"/>
          <p:cNvSpPr/>
          <p:nvPr/>
        </p:nvSpPr>
        <p:spPr>
          <a:xfrm>
            <a:off x="-17471" y="0"/>
            <a:ext cx="9161471" cy="442641"/>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400" b="1" dirty="0" smtClean="0"/>
              <a:t>地域</a:t>
            </a:r>
            <a:r>
              <a:rPr lang="ja-JP" altLang="en-US" sz="2400" b="1" dirty="0"/>
              <a:t>医療</a:t>
            </a:r>
            <a:r>
              <a:rPr lang="ja-JP" altLang="en-US" sz="2400" b="1" dirty="0" smtClean="0"/>
              <a:t>構想（</a:t>
            </a:r>
            <a:r>
              <a:rPr lang="ja-JP" altLang="en-US" sz="2400" b="1" dirty="0"/>
              <a:t>医療</a:t>
            </a:r>
            <a:r>
              <a:rPr lang="ja-JP" altLang="en-US" sz="2400" b="1" dirty="0" smtClean="0"/>
              <a:t>機能分化・連携）の進め方（案）</a:t>
            </a:r>
            <a:endParaRPr lang="en-US" altLang="ja-JP" sz="2400" b="1" dirty="0" smtClean="0"/>
          </a:p>
        </p:txBody>
      </p:sp>
      <p:sp>
        <p:nvSpPr>
          <p:cNvPr id="9" name="テキスト ボックス 3"/>
          <p:cNvSpPr txBox="1">
            <a:spLocks noChangeArrowheads="1"/>
          </p:cNvSpPr>
          <p:nvPr/>
        </p:nvSpPr>
        <p:spPr bwMode="auto">
          <a:xfrm>
            <a:off x="130402" y="597178"/>
            <a:ext cx="8645571"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b="1" dirty="0" smtClean="0"/>
              <a:t>ステップ１　現状の病床機能の詳細についての把握</a:t>
            </a:r>
            <a:endParaRPr lang="en-US" altLang="ja-JP" sz="2000" b="1" dirty="0" smtClean="0"/>
          </a:p>
          <a:p>
            <a:pPr marL="285750">
              <a:buFont typeface="Wingdings" panose="05000000000000000000" pitchFamily="2" charset="2"/>
              <a:buChar char="l"/>
            </a:pPr>
            <a:r>
              <a:rPr lang="ja-JP" altLang="en-US" dirty="0" smtClean="0"/>
              <a:t>病床機能報告制度と、地域医療構想（医療需要、必要病床数）の病床４機能区分の　</a:t>
            </a:r>
            <a:endParaRPr lang="en-US" altLang="ja-JP" dirty="0" smtClean="0"/>
          </a:p>
          <a:p>
            <a:pPr marL="285750"/>
            <a:r>
              <a:rPr lang="ja-JP" altLang="en-US" dirty="0" smtClean="0"/>
              <a:t>　定義が異なっているた</a:t>
            </a:r>
            <a:r>
              <a:rPr lang="ja-JP" altLang="en-US" dirty="0"/>
              <a:t>め</a:t>
            </a:r>
            <a:r>
              <a:rPr lang="ja-JP" altLang="en-US" dirty="0" smtClean="0"/>
              <a:t>、将来必要となる病床数を検討するためには、診療実態を　</a:t>
            </a:r>
            <a:endParaRPr lang="en-US" altLang="ja-JP" dirty="0" smtClean="0"/>
          </a:p>
          <a:p>
            <a:pPr marL="285750"/>
            <a:r>
              <a:rPr lang="ja-JP" altLang="en-US" dirty="0"/>
              <a:t>　</a:t>
            </a:r>
            <a:r>
              <a:rPr lang="ja-JP" altLang="en-US" dirty="0" smtClean="0"/>
              <a:t>踏まえた分析が必要。</a:t>
            </a:r>
            <a:endParaRPr lang="en-US" altLang="ja-JP" dirty="0" smtClean="0"/>
          </a:p>
        </p:txBody>
      </p:sp>
      <p:sp>
        <p:nvSpPr>
          <p:cNvPr id="10" name="テキスト ボックス 3"/>
          <p:cNvSpPr txBox="1">
            <a:spLocks noChangeArrowheads="1"/>
          </p:cNvSpPr>
          <p:nvPr/>
        </p:nvSpPr>
        <p:spPr bwMode="auto">
          <a:xfrm>
            <a:off x="130402" y="2142173"/>
            <a:ext cx="8645571"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b="1" dirty="0" smtClean="0"/>
              <a:t>ステップ２　現状の課題についての認識の共有</a:t>
            </a:r>
            <a:endParaRPr lang="en-US" altLang="ja-JP" sz="2000" b="1" dirty="0" smtClean="0"/>
          </a:p>
          <a:p>
            <a:pPr marL="285750">
              <a:buFont typeface="Wingdings" panose="05000000000000000000" pitchFamily="2" charset="2"/>
              <a:buChar char="l"/>
            </a:pPr>
            <a:r>
              <a:rPr lang="ja-JP" altLang="en-US" sz="2000" dirty="0" smtClean="0"/>
              <a:t>実態分析を踏まえ、将来のあるべき姿に対しての「地域の課題」について、</a:t>
            </a:r>
            <a:endParaRPr lang="en-US" altLang="ja-JP" sz="2000" dirty="0" smtClean="0"/>
          </a:p>
          <a:p>
            <a:pPr marL="285750"/>
            <a:r>
              <a:rPr lang="ja-JP" altLang="en-US" sz="2000" dirty="0" smtClean="0"/>
              <a:t>　関係者間で認識の共有を図る。</a:t>
            </a:r>
            <a:endParaRPr lang="en-US" altLang="ja-JP" sz="2000" dirty="0"/>
          </a:p>
          <a:p>
            <a:pPr marL="285750"/>
            <a:endParaRPr lang="en-US" altLang="ja-JP" sz="2000" dirty="0" smtClean="0"/>
          </a:p>
          <a:p>
            <a:r>
              <a:rPr lang="ja-JP" altLang="en-US" sz="2000" b="1" dirty="0" smtClean="0">
                <a:solidFill>
                  <a:schemeClr val="tx2">
                    <a:lumMod val="60000"/>
                    <a:lumOff val="40000"/>
                  </a:schemeClr>
                </a:solidFill>
              </a:rPr>
              <a:t>　（１）病床機能からの視点</a:t>
            </a:r>
            <a:endParaRPr lang="en-US" altLang="ja-JP" sz="2000" b="1" dirty="0">
              <a:solidFill>
                <a:schemeClr val="tx2">
                  <a:lumMod val="60000"/>
                  <a:lumOff val="40000"/>
                </a:schemeClr>
              </a:solidFill>
            </a:endParaRPr>
          </a:p>
          <a:p>
            <a:pPr marL="285750"/>
            <a:r>
              <a:rPr lang="ja-JP" altLang="en-US" sz="2000" dirty="0" smtClean="0"/>
              <a:t>　⇒「回復期」（サブアキュート・ポストアキュート機能）を持つ病床機能等</a:t>
            </a:r>
            <a:endParaRPr lang="en-US" altLang="ja-JP" sz="2000" dirty="0"/>
          </a:p>
          <a:p>
            <a:pPr marL="285750"/>
            <a:endParaRPr lang="en-US" altLang="ja-JP" sz="1200" dirty="0" smtClean="0"/>
          </a:p>
          <a:p>
            <a:r>
              <a:rPr lang="ja-JP" altLang="en-US" sz="2000" b="1" dirty="0">
                <a:solidFill>
                  <a:schemeClr val="tx2">
                    <a:lumMod val="60000"/>
                    <a:lumOff val="40000"/>
                  </a:schemeClr>
                </a:solidFill>
              </a:rPr>
              <a:t>　</a:t>
            </a:r>
            <a:r>
              <a:rPr lang="ja-JP" altLang="en-US" sz="2000" b="1" dirty="0" smtClean="0">
                <a:solidFill>
                  <a:schemeClr val="tx2">
                    <a:lumMod val="60000"/>
                    <a:lumOff val="40000"/>
                  </a:schemeClr>
                </a:solidFill>
              </a:rPr>
              <a:t>（２）診療機能からの視点</a:t>
            </a:r>
            <a:endParaRPr lang="en-US" altLang="ja-JP" sz="2000" b="1" dirty="0" smtClean="0">
              <a:solidFill>
                <a:schemeClr val="tx2">
                  <a:lumMod val="60000"/>
                  <a:lumOff val="40000"/>
                </a:schemeClr>
              </a:solidFill>
            </a:endParaRPr>
          </a:p>
          <a:p>
            <a:pPr marL="285750"/>
            <a:r>
              <a:rPr lang="ja-JP" altLang="en-US" sz="2000" dirty="0" smtClean="0"/>
              <a:t>　⇒地域</a:t>
            </a:r>
            <a:r>
              <a:rPr lang="ja-JP" altLang="en-US" sz="2000" dirty="0"/>
              <a:t>で必要となる診療</a:t>
            </a:r>
            <a:r>
              <a:rPr lang="ja-JP" altLang="en-US" sz="2000" dirty="0" smtClean="0"/>
              <a:t>機能</a:t>
            </a:r>
            <a:r>
              <a:rPr lang="ja-JP" altLang="en-US" dirty="0" smtClean="0"/>
              <a:t>（５疾病４事業）</a:t>
            </a:r>
            <a:endParaRPr lang="en-US" altLang="ja-JP" sz="2000" dirty="0"/>
          </a:p>
        </p:txBody>
      </p:sp>
      <p:sp>
        <p:nvSpPr>
          <p:cNvPr id="2" name="二等辺三角形 1"/>
          <p:cNvSpPr/>
          <p:nvPr/>
        </p:nvSpPr>
        <p:spPr>
          <a:xfrm rot="10800000">
            <a:off x="3998986" y="1708884"/>
            <a:ext cx="720080" cy="36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二等辺三角形 10"/>
          <p:cNvSpPr/>
          <p:nvPr/>
        </p:nvSpPr>
        <p:spPr>
          <a:xfrm rot="10800000">
            <a:off x="3998986" y="4965746"/>
            <a:ext cx="720080" cy="2853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5373860" y="1556792"/>
            <a:ext cx="2870547" cy="8571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smtClean="0"/>
              <a:t> </a:t>
            </a:r>
            <a:r>
              <a:rPr lang="ja-JP" altLang="en-US" dirty="0"/>
              <a:t>　</a:t>
            </a:r>
            <a:r>
              <a:rPr lang="ja-JP" altLang="en-US" dirty="0" smtClean="0"/>
              <a:t>医療機関・病床ごとの　</a:t>
            </a:r>
            <a:endParaRPr lang="en-US" altLang="ja-JP" dirty="0" smtClean="0"/>
          </a:p>
          <a:p>
            <a:r>
              <a:rPr lang="ja-JP" altLang="en-US" dirty="0" smtClean="0"/>
              <a:t>　 診療実態の分析</a:t>
            </a:r>
            <a:endParaRPr kumimoji="1" lang="ja-JP" altLang="en-US" dirty="0"/>
          </a:p>
        </p:txBody>
      </p:sp>
      <p:sp>
        <p:nvSpPr>
          <p:cNvPr id="13" name="角丸四角形 12"/>
          <p:cNvSpPr/>
          <p:nvPr/>
        </p:nvSpPr>
        <p:spPr>
          <a:xfrm>
            <a:off x="5373861" y="4451836"/>
            <a:ext cx="2870547" cy="7993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smtClean="0"/>
              <a:t> </a:t>
            </a:r>
            <a:r>
              <a:rPr lang="ja-JP" altLang="en-US" dirty="0"/>
              <a:t>　</a:t>
            </a:r>
            <a:r>
              <a:rPr lang="ja-JP" altLang="en-US" dirty="0" smtClean="0"/>
              <a:t>関係者との将来あるべき</a:t>
            </a:r>
            <a:endParaRPr lang="en-US" altLang="ja-JP" dirty="0" smtClean="0"/>
          </a:p>
          <a:p>
            <a:r>
              <a:rPr lang="ja-JP" altLang="en-US" dirty="0"/>
              <a:t>　 </a:t>
            </a:r>
            <a:r>
              <a:rPr lang="ja-JP" altLang="en-US" dirty="0" smtClean="0"/>
              <a:t>姿の検討</a:t>
            </a:r>
            <a:endParaRPr kumimoji="1" lang="ja-JP" altLang="en-US" dirty="0"/>
          </a:p>
        </p:txBody>
      </p:sp>
      <p:sp>
        <p:nvSpPr>
          <p:cNvPr id="12" name="テキスト ボックス 3"/>
          <p:cNvSpPr txBox="1">
            <a:spLocks noChangeArrowheads="1"/>
          </p:cNvSpPr>
          <p:nvPr/>
        </p:nvSpPr>
        <p:spPr bwMode="auto">
          <a:xfrm>
            <a:off x="136504" y="5251142"/>
            <a:ext cx="9007496"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b="1" dirty="0" smtClean="0"/>
              <a:t>ステップ３　具体的な目標の設定</a:t>
            </a:r>
            <a:r>
              <a:rPr lang="ja-JP" altLang="en-US" sz="2000" dirty="0" smtClean="0"/>
              <a:t>　⇒　</a:t>
            </a:r>
            <a:r>
              <a:rPr lang="en-US" altLang="ja-JP" sz="2000" dirty="0" smtClean="0"/>
              <a:t>2025</a:t>
            </a:r>
            <a:r>
              <a:rPr lang="ja-JP" altLang="en-US" sz="2000" dirty="0" smtClean="0"/>
              <a:t>年に向けた地域のあるべき姿に</a:t>
            </a:r>
            <a:endParaRPr lang="en-US" altLang="ja-JP" sz="2000" dirty="0" smtClean="0"/>
          </a:p>
          <a:p>
            <a:r>
              <a:rPr lang="ja-JP" altLang="en-US" sz="2000" dirty="0" smtClean="0"/>
              <a:t>　　　　　　　　　　　　　　　　　　　　　　　　向けた目標の設定　</a:t>
            </a:r>
            <a:endParaRPr lang="en-US" altLang="ja-JP" sz="2000" dirty="0" smtClean="0"/>
          </a:p>
          <a:p>
            <a:r>
              <a:rPr lang="ja-JP" altLang="en-US" sz="2000" b="1" dirty="0" smtClean="0">
                <a:solidFill>
                  <a:schemeClr val="tx2">
                    <a:lumMod val="60000"/>
                    <a:lumOff val="40000"/>
                  </a:schemeClr>
                </a:solidFill>
              </a:rPr>
              <a:t>　　（案）①病床機能（「病床４機能」「入院基本料」別の病床）</a:t>
            </a:r>
            <a:endParaRPr lang="en-US" altLang="ja-JP" sz="2000" b="1" dirty="0" smtClean="0">
              <a:solidFill>
                <a:schemeClr val="tx2">
                  <a:lumMod val="60000"/>
                  <a:lumOff val="40000"/>
                </a:schemeClr>
              </a:solidFill>
            </a:endParaRPr>
          </a:p>
          <a:p>
            <a:r>
              <a:rPr lang="ja-JP" altLang="en-US" sz="2000" b="1" dirty="0" smtClean="0">
                <a:solidFill>
                  <a:schemeClr val="tx2">
                    <a:lumMod val="60000"/>
                    <a:lumOff val="40000"/>
                  </a:schemeClr>
                </a:solidFill>
              </a:rPr>
              <a:t>　　　　　②診療機能（疾病・事業別の流入・流出率、</a:t>
            </a:r>
            <a:r>
              <a:rPr lang="en-US" altLang="ja-JP" sz="2000" b="1" dirty="0" smtClean="0">
                <a:solidFill>
                  <a:schemeClr val="tx2">
                    <a:lumMod val="60000"/>
                    <a:lumOff val="40000"/>
                  </a:schemeClr>
                </a:solidFill>
              </a:rPr>
              <a:t>NDB</a:t>
            </a:r>
            <a:r>
              <a:rPr lang="ja-JP" altLang="en-US" sz="2000" b="1" dirty="0" smtClean="0">
                <a:solidFill>
                  <a:schemeClr val="tx2">
                    <a:lumMod val="60000"/>
                    <a:lumOff val="40000"/>
                  </a:schemeClr>
                </a:solidFill>
              </a:rPr>
              <a:t>（</a:t>
            </a:r>
            <a:r>
              <a:rPr lang="en-US" altLang="ja-JP" sz="2000" b="1" dirty="0" smtClean="0">
                <a:solidFill>
                  <a:schemeClr val="tx2">
                    <a:lumMod val="60000"/>
                    <a:lumOff val="40000"/>
                  </a:schemeClr>
                </a:solidFill>
              </a:rPr>
              <a:t>SCR</a:t>
            </a:r>
            <a:r>
              <a:rPr lang="ja-JP" altLang="en-US" sz="2000" b="1" dirty="0" smtClean="0">
                <a:solidFill>
                  <a:schemeClr val="tx2">
                    <a:lumMod val="60000"/>
                    <a:lumOff val="40000"/>
                  </a:schemeClr>
                </a:solidFill>
              </a:rPr>
              <a:t>）等）</a:t>
            </a:r>
            <a:endParaRPr lang="en-US" altLang="ja-JP" sz="2000" b="1" dirty="0">
              <a:solidFill>
                <a:schemeClr val="tx2">
                  <a:lumMod val="60000"/>
                  <a:lumOff val="40000"/>
                </a:schemeClr>
              </a:solidFill>
            </a:endParaRPr>
          </a:p>
          <a:p>
            <a:r>
              <a:rPr lang="ja-JP" altLang="en-US" sz="2000" b="1" dirty="0" smtClean="0">
                <a:solidFill>
                  <a:schemeClr val="tx2">
                    <a:lumMod val="60000"/>
                    <a:lumOff val="40000"/>
                  </a:schemeClr>
                </a:solidFill>
              </a:rPr>
              <a:t>　　　　　③病床</a:t>
            </a:r>
            <a:r>
              <a:rPr lang="ja-JP" altLang="en-US" sz="2000" b="1" dirty="0">
                <a:solidFill>
                  <a:schemeClr val="tx2">
                    <a:lumMod val="60000"/>
                    <a:lumOff val="40000"/>
                  </a:schemeClr>
                </a:solidFill>
              </a:rPr>
              <a:t>稼働率（ 「病床４機能」 </a:t>
            </a:r>
            <a:r>
              <a:rPr lang="ja-JP" altLang="en-US" sz="2000" b="1" dirty="0" smtClean="0">
                <a:solidFill>
                  <a:schemeClr val="tx2">
                    <a:lumMod val="60000"/>
                    <a:lumOff val="40000"/>
                  </a:schemeClr>
                </a:solidFill>
              </a:rPr>
              <a:t>別）</a:t>
            </a:r>
            <a:endParaRPr lang="en-US" altLang="ja-JP" sz="2000" dirty="0"/>
          </a:p>
        </p:txBody>
      </p:sp>
      <p:sp>
        <p:nvSpPr>
          <p:cNvPr id="3" name="スライド番号プレースホルダー 2"/>
          <p:cNvSpPr>
            <a:spLocks noGrp="1"/>
          </p:cNvSpPr>
          <p:nvPr>
            <p:ph type="sldNum" sz="quarter" idx="12"/>
          </p:nvPr>
        </p:nvSpPr>
        <p:spPr/>
        <p:txBody>
          <a:bodyPr/>
          <a:lstStyle/>
          <a:p>
            <a:fld id="{A9848611-8FAA-4BFC-BAAD-33CAF1A3E273}" type="slidenum">
              <a:rPr kumimoji="1" lang="ja-JP" altLang="en-US" sz="1800" smtClean="0">
                <a:solidFill>
                  <a:schemeClr val="tx1"/>
                </a:solidFill>
              </a:rPr>
              <a:t>2</a:t>
            </a:fld>
            <a:endParaRPr kumimoji="1" lang="ja-JP" altLang="en-US" sz="1800" dirty="0">
              <a:solidFill>
                <a:schemeClr val="tx1"/>
              </a:solidFill>
            </a:endParaRPr>
          </a:p>
        </p:txBody>
      </p:sp>
    </p:spTree>
    <p:extLst>
      <p:ext uri="{BB962C8B-B14F-4D97-AF65-F5344CB8AC3E}">
        <p14:creationId xmlns:p14="http://schemas.microsoft.com/office/powerpoint/2010/main" val="3397093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881337" y="6427349"/>
            <a:ext cx="2133600" cy="365125"/>
          </a:xfrm>
        </p:spPr>
        <p:txBody>
          <a:bodyPr/>
          <a:lstStyle/>
          <a:p>
            <a:fld id="{A9848611-8FAA-4BFC-BAAD-33CAF1A3E273}" type="slidenum">
              <a:rPr kumimoji="1" lang="ja-JP" altLang="en-US" sz="1800" smtClean="0">
                <a:solidFill>
                  <a:schemeClr val="tx1"/>
                </a:solidFill>
              </a:rPr>
              <a:t>3</a:t>
            </a:fld>
            <a:endParaRPr kumimoji="1" lang="ja-JP" altLang="en-US" sz="180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4263085446"/>
              </p:ext>
            </p:extLst>
          </p:nvPr>
        </p:nvGraphicFramePr>
        <p:xfrm>
          <a:off x="388394" y="1606038"/>
          <a:ext cx="8352929" cy="5186436"/>
        </p:xfrm>
        <a:graphic>
          <a:graphicData uri="http://schemas.openxmlformats.org/drawingml/2006/table">
            <a:tbl>
              <a:tblPr firstRow="1" bandRow="1">
                <a:tableStyleId>{5940675A-B579-460E-94D1-54222C63F5DA}</a:tableStyleId>
              </a:tblPr>
              <a:tblGrid>
                <a:gridCol w="3628732"/>
                <a:gridCol w="1437799"/>
                <a:gridCol w="3286398"/>
              </a:tblGrid>
              <a:tr h="736951">
                <a:tc>
                  <a:txBody>
                    <a:bodyPr/>
                    <a:lstStyle/>
                    <a:p>
                      <a:pPr algn="ctr"/>
                      <a:r>
                        <a:rPr kumimoji="1" lang="ja-JP" altLang="en-US" dirty="0" smtClean="0"/>
                        <a:t>必要病床数</a:t>
                      </a: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600" b="1" dirty="0" smtClean="0"/>
                        <a:t>医療機能区分</a:t>
                      </a:r>
                      <a:endParaRPr kumimoji="1" lang="ja-JP" altLang="en-US" sz="16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dirty="0" smtClean="0"/>
                        <a:t>病床機能報告</a:t>
                      </a: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r>
              <a:tr h="632978">
                <a:tc>
                  <a:txBody>
                    <a:bodyPr/>
                    <a:lstStyle/>
                    <a:p>
                      <a:r>
                        <a:rPr kumimoji="1" lang="ja-JP" altLang="en-US" sz="1200" dirty="0" smtClean="0">
                          <a:latin typeface="HGPｺﾞｼｯｸM" panose="020B0600000000000000" pitchFamily="50" charset="-128"/>
                          <a:ea typeface="HGPｺﾞｼｯｸM" panose="020B0600000000000000" pitchFamily="50" charset="-128"/>
                        </a:rPr>
                        <a:t>医療資源量：</a:t>
                      </a:r>
                      <a:r>
                        <a:rPr kumimoji="1" lang="en-US" altLang="ja-JP" sz="1200" dirty="0" smtClean="0">
                          <a:latin typeface="HGPｺﾞｼｯｸM" panose="020B0600000000000000" pitchFamily="50" charset="-128"/>
                          <a:ea typeface="HGPｺﾞｼｯｸM" panose="020B0600000000000000" pitchFamily="50" charset="-128"/>
                        </a:rPr>
                        <a:t>3,000</a:t>
                      </a:r>
                      <a:r>
                        <a:rPr kumimoji="1" lang="ja-JP" altLang="en-US" sz="1200" dirty="0" smtClean="0">
                          <a:latin typeface="HGPｺﾞｼｯｸM" panose="020B0600000000000000" pitchFamily="50" charset="-128"/>
                          <a:ea typeface="HGPｺﾞｼｯｸM" panose="020B0600000000000000" pitchFamily="50" charset="-128"/>
                        </a:rPr>
                        <a:t>点以上</a:t>
                      </a:r>
                      <a:endParaRPr kumimoji="1" lang="ja-JP" altLang="en-US" sz="1200" dirty="0">
                        <a:latin typeface="HGPｺﾞｼｯｸM" panose="020B0600000000000000" pitchFamily="50" charset="-128"/>
                        <a:ea typeface="HGPｺﾞｼｯｸM" panose="020B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急性期の患者に対し、状態の早期安定化に向けて、診療密度が特に高い医療を提供する機能</a:t>
                      </a:r>
                      <a:endParaRPr kumimoji="1" lang="ja-JP" altLang="en-US" sz="1200" dirty="0">
                        <a:latin typeface="HGPｺﾞｼｯｸM" panose="020B0600000000000000" pitchFamily="50" charset="-128"/>
                        <a:ea typeface="HGPｺﾞｼｯｸM" panose="020B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16107">
                <a:tc>
                  <a:txBody>
                    <a:bodyPr/>
                    <a:lstStyle/>
                    <a:p>
                      <a:r>
                        <a:rPr kumimoji="1" lang="ja-JP" altLang="en-US" sz="1200" dirty="0" smtClean="0">
                          <a:latin typeface="HGPｺﾞｼｯｸM" panose="020B0600000000000000" pitchFamily="50" charset="-128"/>
                          <a:ea typeface="HGPｺﾞｼｯｸM" panose="020B0600000000000000" pitchFamily="50" charset="-128"/>
                        </a:rPr>
                        <a:t>医療資源量：</a:t>
                      </a:r>
                      <a:r>
                        <a:rPr kumimoji="1" lang="en-US" altLang="ja-JP" sz="1200" dirty="0" smtClean="0">
                          <a:latin typeface="HGPｺﾞｼｯｸM" panose="020B0600000000000000" pitchFamily="50" charset="-128"/>
                          <a:ea typeface="HGPｺﾞｼｯｸM" panose="020B0600000000000000" pitchFamily="50" charset="-128"/>
                        </a:rPr>
                        <a:t>600</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3,000</a:t>
                      </a:r>
                      <a:r>
                        <a:rPr kumimoji="1" lang="ja-JP" altLang="en-US" sz="1200" dirty="0" smtClean="0">
                          <a:latin typeface="HGPｺﾞｼｯｸM" panose="020B0600000000000000" pitchFamily="50" charset="-128"/>
                          <a:ea typeface="HGPｺﾞｼｯｸM" panose="020B0600000000000000" pitchFamily="50" charset="-128"/>
                        </a:rPr>
                        <a:t>点未満</a:t>
                      </a:r>
                      <a:endParaRPr kumimoji="1" lang="ja-JP" altLang="en-US" sz="1200" dirty="0">
                        <a:latin typeface="HGPｺﾞｼｯｸM" panose="020B0600000000000000" pitchFamily="50" charset="-128"/>
                        <a:ea typeface="HGPｺﾞｼｯｸM" panose="020B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r>
                        <a:rPr kumimoji="1" lang="ja-JP" altLang="en-US" sz="1200" u="sng" dirty="0" smtClean="0">
                          <a:latin typeface="HGPｺﾞｼｯｸM" panose="020B0600000000000000" pitchFamily="50" charset="-128"/>
                          <a:ea typeface="HGPｺﾞｼｯｸM" panose="020B0600000000000000" pitchFamily="50" charset="-128"/>
                        </a:rPr>
                        <a:t>急性期の患者に対し、状態の早期安定化に向けて、医療を提供する機能</a:t>
                      </a:r>
                      <a:endParaRPr kumimoji="1" lang="ja-JP" altLang="en-US" sz="1200" u="sng" dirty="0">
                        <a:latin typeface="HGPｺﾞｼｯｸM" panose="020B0600000000000000" pitchFamily="50" charset="-128"/>
                        <a:ea typeface="HGPｺﾞｼｯｸM" panose="020B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7432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a:t>
                      </a:r>
                      <a:r>
                        <a:rPr kumimoji="1" lang="ja-JP" altLang="en-US" sz="1200" u="sng" dirty="0" smtClean="0">
                          <a:latin typeface="HGPｺﾞｼｯｸM" panose="020B0600000000000000" pitchFamily="50" charset="-128"/>
                          <a:ea typeface="HGPｺﾞｼｯｸM" panose="020B0600000000000000" pitchFamily="50" charset="-128"/>
                        </a:rPr>
                        <a:t>医療資源量：</a:t>
                      </a:r>
                      <a:r>
                        <a:rPr kumimoji="1" lang="en-US" altLang="ja-JP" sz="1200" u="sng" dirty="0" smtClean="0">
                          <a:latin typeface="HGPｺﾞｼｯｸM" panose="020B0600000000000000" pitchFamily="50" charset="-128"/>
                          <a:ea typeface="HGPｺﾞｼｯｸM" panose="020B0600000000000000" pitchFamily="50" charset="-128"/>
                        </a:rPr>
                        <a:t>175</a:t>
                      </a:r>
                      <a:r>
                        <a:rPr kumimoji="1" lang="ja-JP" altLang="en-US" sz="1200" u="sng" dirty="0" smtClean="0">
                          <a:latin typeface="HGPｺﾞｼｯｸM" panose="020B0600000000000000" pitchFamily="50" charset="-128"/>
                          <a:ea typeface="HGPｺﾞｼｯｸM" panose="020B0600000000000000" pitchFamily="50" charset="-128"/>
                        </a:rPr>
                        <a:t>～</a:t>
                      </a:r>
                      <a:r>
                        <a:rPr kumimoji="1" lang="en-US" altLang="ja-JP" sz="1200" u="sng" dirty="0" smtClean="0">
                          <a:latin typeface="HGPｺﾞｼｯｸM" panose="020B0600000000000000" pitchFamily="50" charset="-128"/>
                          <a:ea typeface="HGPｺﾞｼｯｸM" panose="020B0600000000000000" pitchFamily="50" charset="-128"/>
                        </a:rPr>
                        <a:t>600</a:t>
                      </a:r>
                      <a:r>
                        <a:rPr kumimoji="1" lang="ja-JP" altLang="en-US" sz="1200" u="sng" dirty="0" smtClean="0">
                          <a:latin typeface="HGPｺﾞｼｯｸM" panose="020B0600000000000000" pitchFamily="50" charset="-128"/>
                          <a:ea typeface="HGPｺﾞｼｯｸM" panose="020B0600000000000000" pitchFamily="50" charset="-128"/>
                        </a:rPr>
                        <a:t>点未満</a:t>
                      </a:r>
                      <a:endParaRPr kumimoji="1" lang="en-US" altLang="ja-JP" sz="1200" u="sng" dirty="0" smtClean="0">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・回復期リハビリテーション病棟入院料を算定した　　　　患者数</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・急性期を経過した患者への在宅復帰に向けた医療やリハビリテーションを提供する機能</a:t>
                      </a:r>
                      <a:endParaRPr kumimoji="1" lang="en-US" altLang="ja-JP" sz="1200" dirty="0" smtClean="0">
                        <a:latin typeface="HGPｺﾞｼｯｸM" panose="020B0600000000000000" pitchFamily="50" charset="-128"/>
                        <a:ea typeface="HGPｺﾞｼｯｸM" panose="020B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85677">
                <a:tc>
                  <a:txBody>
                    <a:bodyPr/>
                    <a:lstStyle/>
                    <a:p>
                      <a:r>
                        <a:rPr kumimoji="1" lang="ja-JP" altLang="en-US" sz="1200" dirty="0" smtClean="0">
                          <a:latin typeface="HGPｺﾞｼｯｸM" panose="020B0600000000000000" pitchFamily="50" charset="-128"/>
                          <a:ea typeface="HGPｺﾞｼｯｸM" panose="020B0600000000000000" pitchFamily="50" charset="-128"/>
                        </a:rPr>
                        <a:t>（一般病床）</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障害者施設等入院基本料、特殊疾患病棟入院基本料及び特殊疾患入院医療管理料を算定している患者</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（療養病床）</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療養病床（回復期リハビリテーション病棟入院料を算定した患者数を除く）</a:t>
                      </a:r>
                      <a:r>
                        <a:rPr kumimoji="1" lang="en-US" altLang="ja-JP" sz="1200" dirty="0" smtClean="0">
                          <a:latin typeface="HGPｺﾞｼｯｸM" panose="020B0600000000000000" pitchFamily="50" charset="-128"/>
                          <a:ea typeface="HGPｺﾞｼｯｸM" panose="020B0600000000000000" pitchFamily="50" charset="-128"/>
                        </a:rPr>
                        <a:t>-</a:t>
                      </a:r>
                      <a:r>
                        <a:rPr kumimoji="1" lang="ja-JP" altLang="en-US" sz="1200" dirty="0" smtClean="0">
                          <a:latin typeface="HGPｺﾞｼｯｸM" panose="020B0600000000000000" pitchFamily="50" charset="-128"/>
                          <a:ea typeface="HGPｺﾞｼｯｸM" panose="020B0600000000000000" pitchFamily="50" charset="-128"/>
                        </a:rPr>
                        <a:t>医療区分</a:t>
                      </a:r>
                      <a:r>
                        <a:rPr kumimoji="1" lang="en-US" altLang="ja-JP" sz="1200" dirty="0" smtClean="0">
                          <a:latin typeface="HGPｺﾞｼｯｸM" panose="020B0600000000000000" pitchFamily="50" charset="-128"/>
                          <a:ea typeface="HGPｺﾞｼｯｸM" panose="020B0600000000000000" pitchFamily="50" charset="-128"/>
                        </a:rPr>
                        <a:t>Ⅰ</a:t>
                      </a:r>
                      <a:r>
                        <a:rPr kumimoji="1" lang="ja-JP" altLang="en-US" sz="1200" dirty="0" smtClean="0">
                          <a:latin typeface="HGPｺﾞｼｯｸM" panose="020B0600000000000000" pitchFamily="50" charset="-128"/>
                          <a:ea typeface="HGPｺﾞｼｯｸM" panose="020B0600000000000000" pitchFamily="50" charset="-128"/>
                        </a:rPr>
                        <a:t>の患者数の</a:t>
                      </a:r>
                      <a:r>
                        <a:rPr kumimoji="1" lang="en-US" altLang="ja-JP" sz="1200" dirty="0" smtClean="0">
                          <a:latin typeface="HGPｺﾞｼｯｸM" panose="020B0600000000000000" pitchFamily="50" charset="-128"/>
                          <a:ea typeface="HGPｺﾞｼｯｸM" panose="020B0600000000000000" pitchFamily="50" charset="-128"/>
                        </a:rPr>
                        <a:t>70</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a:t>
                      </a:r>
                      <a:r>
                        <a:rPr kumimoji="1" lang="ja-JP" altLang="en-US" sz="1200" dirty="0" smtClean="0">
                          <a:latin typeface="HGPｺﾞｼｯｸM" panose="020B0600000000000000" pitchFamily="50" charset="-128"/>
                          <a:ea typeface="HGPｺﾞｼｯｸM" panose="020B0600000000000000" pitchFamily="50" charset="-128"/>
                        </a:rPr>
                        <a:t>地域差解消分</a:t>
                      </a:r>
                      <a:endParaRPr kumimoji="1" lang="ja-JP" altLang="en-US" sz="1200" dirty="0">
                        <a:latin typeface="HGPｺﾞｼｯｸM" panose="020B0600000000000000" pitchFamily="50" charset="-128"/>
                        <a:ea typeface="HGPｺﾞｼｯｸM" panose="020B06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・長期にわたり療養が必要な患者を入院させる機能</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・長期にわたり療養が必要な重度の障害者（重度の意識障害者含む）、筋ジストロフィー患者又は難病患者等を入院させる機能</a:t>
                      </a:r>
                      <a:endParaRPr kumimoji="1" lang="ja-JP" altLang="en-US" sz="1200" dirty="0">
                        <a:latin typeface="HGPｺﾞｼｯｸM" panose="020B0600000000000000" pitchFamily="50" charset="-128"/>
                        <a:ea typeface="HGPｺﾞｼｯｸM" panose="020B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811264">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r>
                        <a:rPr kumimoji="1" lang="ja-JP" altLang="en-US" sz="1000" dirty="0" smtClean="0">
                          <a:latin typeface="HGPｺﾞｼｯｸM" panose="020B0600000000000000" pitchFamily="50" charset="-128"/>
                          <a:ea typeface="HGPｺﾞｼｯｸM" panose="020B0600000000000000" pitchFamily="50" charset="-128"/>
                        </a:rPr>
                        <a:t>訪問診療</a:t>
                      </a:r>
                      <a:r>
                        <a:rPr kumimoji="1" lang="en-US" altLang="ja-JP" sz="1000" dirty="0" smtClean="0">
                          <a:latin typeface="HGPｺﾞｼｯｸM" panose="020B0600000000000000" pitchFamily="50" charset="-128"/>
                          <a:ea typeface="HGPｺﾞｼｯｸM" panose="020B0600000000000000" pitchFamily="50" charset="-128"/>
                        </a:rPr>
                        <a:t>】</a:t>
                      </a:r>
                      <a:r>
                        <a:rPr kumimoji="1" lang="ja-JP" altLang="en-US" sz="1000" dirty="0" smtClean="0">
                          <a:latin typeface="HGPｺﾞｼｯｸM" panose="020B0600000000000000" pitchFamily="50" charset="-128"/>
                          <a:ea typeface="HGPｺﾞｼｯｸM" panose="020B0600000000000000" pitchFamily="50" charset="-128"/>
                        </a:rPr>
                        <a:t>在宅訪問診療患者</a:t>
                      </a:r>
                    </a:p>
                    <a:p>
                      <a:r>
                        <a:rPr kumimoji="1" lang="en-US" altLang="ja-JP" sz="1000" dirty="0" smtClean="0">
                          <a:latin typeface="HGPｺﾞｼｯｸM" panose="020B0600000000000000" pitchFamily="50" charset="-128"/>
                          <a:ea typeface="HGPｺﾞｼｯｸM" panose="020B0600000000000000" pitchFamily="50" charset="-128"/>
                        </a:rPr>
                        <a:t>【</a:t>
                      </a:r>
                      <a:r>
                        <a:rPr kumimoji="1" lang="ja-JP" altLang="en-US" sz="1000" dirty="0" smtClean="0">
                          <a:latin typeface="HGPｺﾞｼｯｸM" panose="020B0600000000000000" pitchFamily="50" charset="-128"/>
                          <a:ea typeface="HGPｺﾞｼｯｸM" panose="020B0600000000000000" pitchFamily="50" charset="-128"/>
                        </a:rPr>
                        <a:t>介護老人保健施設</a:t>
                      </a:r>
                      <a:r>
                        <a:rPr kumimoji="1" lang="en-US" altLang="ja-JP" sz="1000" dirty="0" smtClean="0">
                          <a:latin typeface="HGPｺﾞｼｯｸM" panose="020B0600000000000000" pitchFamily="50" charset="-128"/>
                          <a:ea typeface="HGPｺﾞｼｯｸM" panose="020B0600000000000000" pitchFamily="50" charset="-128"/>
                        </a:rPr>
                        <a:t>】</a:t>
                      </a:r>
                      <a:r>
                        <a:rPr kumimoji="1" lang="ja-JP" altLang="en-US" sz="1000" dirty="0" smtClean="0">
                          <a:latin typeface="HGPｺﾞｼｯｸM" panose="020B0600000000000000" pitchFamily="50" charset="-128"/>
                          <a:ea typeface="HGPｺﾞｼｯｸM" panose="020B0600000000000000" pitchFamily="50" charset="-128"/>
                        </a:rPr>
                        <a:t>介護老人施設入所者</a:t>
                      </a:r>
                    </a:p>
                    <a:p>
                      <a:r>
                        <a:rPr kumimoji="1" lang="en-US" altLang="ja-JP" sz="1000" dirty="0" smtClean="0">
                          <a:latin typeface="HGPｺﾞｼｯｸM" panose="020B0600000000000000" pitchFamily="50" charset="-128"/>
                          <a:ea typeface="HGPｺﾞｼｯｸM" panose="020B0600000000000000" pitchFamily="50" charset="-128"/>
                        </a:rPr>
                        <a:t>【</a:t>
                      </a:r>
                      <a:r>
                        <a:rPr kumimoji="1" lang="ja-JP" altLang="en-US" sz="1000" dirty="0" smtClean="0">
                          <a:latin typeface="HGPｺﾞｼｯｸM" panose="020B0600000000000000" pitchFamily="50" charset="-128"/>
                          <a:ea typeface="HGPｺﾞｼｯｸM" panose="020B0600000000000000" pitchFamily="50" charset="-128"/>
                        </a:rPr>
                        <a:t>病床からの移行分</a:t>
                      </a:r>
                      <a:r>
                        <a:rPr kumimoji="1" lang="en-US" altLang="ja-JP" sz="1000" dirty="0" smtClean="0">
                          <a:latin typeface="HGPｺﾞｼｯｸM" panose="020B0600000000000000" pitchFamily="50" charset="-128"/>
                          <a:ea typeface="HGPｺﾞｼｯｸM" panose="020B0600000000000000" pitchFamily="50" charset="-128"/>
                        </a:rPr>
                        <a:t>】</a:t>
                      </a:r>
                    </a:p>
                    <a:p>
                      <a:r>
                        <a:rPr kumimoji="1" lang="ja-JP" altLang="en-US" sz="1000" dirty="0" smtClean="0">
                          <a:latin typeface="HGPｺﾞｼｯｸM" panose="020B0600000000000000" pitchFamily="50" charset="-128"/>
                          <a:ea typeface="HGPｺﾞｼｯｸM" panose="020B0600000000000000" pitchFamily="50" charset="-128"/>
                        </a:rPr>
                        <a:t>〇一般病床の医療資源投入量：</a:t>
                      </a:r>
                      <a:r>
                        <a:rPr kumimoji="1" lang="en-US" altLang="ja-JP" sz="1000" dirty="0" smtClean="0">
                          <a:latin typeface="HGPｺﾞｼｯｸM" panose="020B0600000000000000" pitchFamily="50" charset="-128"/>
                          <a:ea typeface="HGPｺﾞｼｯｸM" panose="020B0600000000000000" pitchFamily="50" charset="-128"/>
                        </a:rPr>
                        <a:t>175</a:t>
                      </a:r>
                      <a:r>
                        <a:rPr kumimoji="1" lang="ja-JP" altLang="en-US" sz="1000" dirty="0" smtClean="0">
                          <a:latin typeface="HGPｺﾞｼｯｸM" panose="020B0600000000000000" pitchFamily="50" charset="-128"/>
                          <a:ea typeface="HGPｺﾞｼｯｸM" panose="020B0600000000000000" pitchFamily="50" charset="-128"/>
                        </a:rPr>
                        <a:t>点未満</a:t>
                      </a:r>
                    </a:p>
                    <a:p>
                      <a:r>
                        <a:rPr kumimoji="1" lang="ja-JP" altLang="en-US" sz="1000" dirty="0" smtClean="0">
                          <a:latin typeface="HGPｺﾞｼｯｸM" panose="020B0600000000000000" pitchFamily="50" charset="-128"/>
                          <a:ea typeface="HGPｺﾞｼｯｸM" panose="020B0600000000000000" pitchFamily="50" charset="-128"/>
                        </a:rPr>
                        <a:t>○療養病床の医療区分１の</a:t>
                      </a:r>
                      <a:r>
                        <a:rPr kumimoji="1" lang="en-US" altLang="ja-JP" sz="1000" dirty="0" smtClean="0">
                          <a:latin typeface="HGPｺﾞｼｯｸM" panose="020B0600000000000000" pitchFamily="50" charset="-128"/>
                          <a:ea typeface="HGPｺﾞｼｯｸM" panose="020B0600000000000000" pitchFamily="50" charset="-128"/>
                        </a:rPr>
                        <a:t>70</a:t>
                      </a:r>
                      <a:r>
                        <a:rPr kumimoji="1" lang="ja-JP" altLang="en-US" sz="1000" dirty="0" smtClean="0">
                          <a:latin typeface="HGPｺﾞｼｯｸM" panose="020B0600000000000000" pitchFamily="50" charset="-128"/>
                          <a:ea typeface="HGPｺﾞｼｯｸM" panose="020B0600000000000000" pitchFamily="50" charset="-128"/>
                        </a:rPr>
                        <a:t>％の患者</a:t>
                      </a:r>
                    </a:p>
                    <a:p>
                      <a:r>
                        <a:rPr kumimoji="1" lang="ja-JP" altLang="en-US" sz="1000" dirty="0" smtClean="0">
                          <a:latin typeface="HGPｺﾞｼｯｸM" panose="020B0600000000000000" pitchFamily="50" charset="-128"/>
                          <a:ea typeface="HGPｺﾞｼｯｸM" panose="020B0600000000000000" pitchFamily="50" charset="-128"/>
                        </a:rPr>
                        <a:t>○療養病床入院受療率の地域差解消分（加算）</a:t>
                      </a:r>
                      <a:endParaRPr kumimoji="1" lang="ja-JP" altLang="en-US" sz="1000" dirty="0">
                        <a:latin typeface="HGPｺﾞｼｯｸM" panose="020B0600000000000000" pitchFamily="50" charset="-128"/>
                        <a:ea typeface="HGPｺﾞｼｯｸM" panose="020B06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bl>
          </a:graphicData>
        </a:graphic>
      </p:graphicFrame>
      <p:sp>
        <p:nvSpPr>
          <p:cNvPr id="5" name="角丸四角形 4"/>
          <p:cNvSpPr/>
          <p:nvPr/>
        </p:nvSpPr>
        <p:spPr>
          <a:xfrm>
            <a:off x="4112500" y="2358868"/>
            <a:ext cx="1300866" cy="5753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高度急性期</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4078707" y="3038214"/>
            <a:ext cx="1300866" cy="5288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急性期</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4067148" y="3654343"/>
            <a:ext cx="1300866" cy="7303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丸ｺﾞｼｯｸM-PRO" panose="020F0600000000000000" pitchFamily="50" charset="-128"/>
                <a:ea typeface="HG丸ｺﾞｼｯｸM-PRO" panose="020F0600000000000000" pitchFamily="50" charset="-128"/>
              </a:rPr>
              <a:t>回復</a:t>
            </a:r>
            <a:r>
              <a:rPr lang="ja-JP" altLang="en-US" sz="1400" dirty="0">
                <a:latin typeface="HG丸ｺﾞｼｯｸM-PRO" panose="020F0600000000000000" pitchFamily="50" charset="-128"/>
                <a:ea typeface="HG丸ｺﾞｼｯｸM-PRO" panose="020F0600000000000000" pitchFamily="50" charset="-128"/>
              </a:rPr>
              <a:t>期</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4078707" y="4458799"/>
            <a:ext cx="1277749" cy="12475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慢性期</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4055590" y="5825045"/>
            <a:ext cx="1282073" cy="89334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在宅医療</a:t>
            </a:r>
            <a:r>
              <a:rPr lang="ja-JP" altLang="en-US" sz="1400" dirty="0">
                <a:solidFill>
                  <a:schemeClr val="tx1"/>
                </a:solidFill>
                <a:latin typeface="HG丸ｺﾞｼｯｸM-PRO" panose="020F0600000000000000" pitchFamily="50" charset="-128"/>
                <a:ea typeface="HG丸ｺﾞｼｯｸM-PRO" panose="020F0600000000000000" pitchFamily="50" charset="-128"/>
              </a:rPr>
              <a:t>等</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2700387" y="2806189"/>
            <a:ext cx="1232399" cy="3319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t>C1</a:t>
            </a:r>
            <a:r>
              <a:rPr kumimoji="1" lang="ja-JP" altLang="en-US" sz="1400" dirty="0" smtClean="0"/>
              <a:t>：</a:t>
            </a:r>
            <a:r>
              <a:rPr kumimoji="1" lang="en-US" altLang="ja-JP" sz="1400" dirty="0" smtClean="0"/>
              <a:t>3,000</a:t>
            </a:r>
            <a:r>
              <a:rPr kumimoji="1" lang="ja-JP" altLang="en-US" sz="1400" dirty="0" smtClean="0"/>
              <a:t>点</a:t>
            </a:r>
            <a:endParaRPr kumimoji="1" lang="ja-JP" altLang="en-US" sz="1400" dirty="0"/>
          </a:p>
        </p:txBody>
      </p:sp>
      <p:sp>
        <p:nvSpPr>
          <p:cNvPr id="11" name="正方形/長方形 10"/>
          <p:cNvSpPr/>
          <p:nvPr/>
        </p:nvSpPr>
        <p:spPr>
          <a:xfrm>
            <a:off x="2691528" y="3387243"/>
            <a:ext cx="1232399" cy="3319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t>C2</a:t>
            </a:r>
            <a:r>
              <a:rPr kumimoji="1" lang="ja-JP" altLang="en-US" sz="1400" dirty="0" smtClean="0"/>
              <a:t>：</a:t>
            </a:r>
            <a:r>
              <a:rPr lang="en-US" altLang="ja-JP" sz="1400" dirty="0"/>
              <a:t>6</a:t>
            </a:r>
            <a:r>
              <a:rPr kumimoji="1" lang="en-US" altLang="ja-JP" sz="1400" dirty="0" smtClean="0"/>
              <a:t>00</a:t>
            </a:r>
            <a:r>
              <a:rPr kumimoji="1" lang="ja-JP" altLang="en-US" sz="1400" dirty="0" smtClean="0"/>
              <a:t>点</a:t>
            </a:r>
            <a:endParaRPr kumimoji="1" lang="ja-JP" altLang="en-US" sz="1400" dirty="0"/>
          </a:p>
        </p:txBody>
      </p:sp>
      <p:sp>
        <p:nvSpPr>
          <p:cNvPr id="13" name="正方形/長方形 12"/>
          <p:cNvSpPr/>
          <p:nvPr/>
        </p:nvSpPr>
        <p:spPr>
          <a:xfrm>
            <a:off x="-7141" y="-7366"/>
            <a:ext cx="9144000" cy="535596"/>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ja-JP" altLang="en-US" sz="2400" b="1" dirty="0">
                <a:solidFill>
                  <a:schemeClr val="bg1"/>
                </a:solidFill>
                <a:latin typeface="+mn-ea"/>
              </a:rPr>
              <a:t>医療機関・病床ごと</a:t>
            </a:r>
            <a:r>
              <a:rPr lang="ja-JP" altLang="en-US" sz="2400" b="1" dirty="0" smtClean="0">
                <a:solidFill>
                  <a:schemeClr val="bg1"/>
                </a:solidFill>
                <a:latin typeface="+mn-ea"/>
              </a:rPr>
              <a:t>の診療</a:t>
            </a:r>
            <a:r>
              <a:rPr lang="ja-JP" altLang="en-US" sz="2400" b="1" dirty="0">
                <a:solidFill>
                  <a:schemeClr val="bg1"/>
                </a:solidFill>
                <a:latin typeface="+mn-ea"/>
              </a:rPr>
              <a:t>実態の</a:t>
            </a:r>
            <a:r>
              <a:rPr lang="ja-JP" altLang="en-US" sz="2400" b="1" dirty="0" smtClean="0">
                <a:solidFill>
                  <a:schemeClr val="bg1"/>
                </a:solidFill>
                <a:latin typeface="+mn-ea"/>
              </a:rPr>
              <a:t>分析</a:t>
            </a:r>
            <a:endParaRPr lang="ja-JP" altLang="en-US" sz="2400" b="1" dirty="0">
              <a:solidFill>
                <a:schemeClr val="bg1"/>
              </a:solidFill>
              <a:latin typeface="+mn-ea"/>
            </a:endParaRPr>
          </a:p>
        </p:txBody>
      </p:sp>
      <p:cxnSp>
        <p:nvCxnSpPr>
          <p:cNvPr id="15" name="直線コネクタ 14"/>
          <p:cNvCxnSpPr/>
          <p:nvPr/>
        </p:nvCxnSpPr>
        <p:spPr>
          <a:xfrm>
            <a:off x="2361732" y="3828356"/>
            <a:ext cx="3465242" cy="230414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2691527" y="4247745"/>
            <a:ext cx="1232399" cy="3319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t>C3</a:t>
            </a:r>
            <a:r>
              <a:rPr kumimoji="1" lang="ja-JP" altLang="en-US" sz="1400" dirty="0" smtClean="0"/>
              <a:t>：</a:t>
            </a:r>
            <a:r>
              <a:rPr lang="en-US" altLang="ja-JP" sz="1400" dirty="0" smtClean="0"/>
              <a:t>175</a:t>
            </a:r>
            <a:r>
              <a:rPr kumimoji="1" lang="ja-JP" altLang="en-US" sz="1400" dirty="0" smtClean="0"/>
              <a:t>点</a:t>
            </a:r>
            <a:endParaRPr kumimoji="1" lang="ja-JP" altLang="en-US" sz="1400" dirty="0"/>
          </a:p>
        </p:txBody>
      </p:sp>
      <p:sp>
        <p:nvSpPr>
          <p:cNvPr id="20" name="円弧 19"/>
          <p:cNvSpPr/>
          <p:nvPr/>
        </p:nvSpPr>
        <p:spPr>
          <a:xfrm rot="1377850">
            <a:off x="6903696" y="3278556"/>
            <a:ext cx="1851623" cy="3387283"/>
          </a:xfrm>
          <a:prstGeom prst="arc">
            <a:avLst>
              <a:gd name="adj1" fmla="val 16200000"/>
              <a:gd name="adj2" fmla="val 4042475"/>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p:cNvSpPr txBox="1"/>
          <p:nvPr/>
        </p:nvSpPr>
        <p:spPr>
          <a:xfrm>
            <a:off x="5635802" y="5913572"/>
            <a:ext cx="2896637" cy="584775"/>
          </a:xfrm>
          <a:prstGeom prst="rect">
            <a:avLst/>
          </a:prstGeom>
          <a:solidFill>
            <a:schemeClr val="bg1"/>
          </a:solidFill>
          <a:ln w="38100">
            <a:solidFill>
              <a:schemeClr val="tx2">
                <a:lumMod val="60000"/>
                <a:lumOff val="40000"/>
              </a:schemeClr>
            </a:solidFill>
          </a:ln>
        </p:spPr>
        <p:txBody>
          <a:bodyPr wrap="square" rtlCol="0">
            <a:spAutoFit/>
          </a:bodyPr>
          <a:lstStyle/>
          <a:p>
            <a:r>
              <a:rPr kumimoji="1" lang="ja-JP" altLang="en-US" sz="1600" dirty="0" smtClean="0"/>
              <a:t>比較的軽症の「急性期」患者が含まれている可能性が高い</a:t>
            </a:r>
            <a:endParaRPr kumimoji="1" lang="ja-JP" altLang="en-US" sz="1600" dirty="0"/>
          </a:p>
        </p:txBody>
      </p:sp>
      <p:sp>
        <p:nvSpPr>
          <p:cNvPr id="22" name="テキスト ボックス 3"/>
          <p:cNvSpPr txBox="1">
            <a:spLocks noChangeArrowheads="1"/>
          </p:cNvSpPr>
          <p:nvPr/>
        </p:nvSpPr>
        <p:spPr bwMode="auto">
          <a:xfrm>
            <a:off x="-540568" y="600189"/>
            <a:ext cx="9430249"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marL="1028700" lvl="1">
              <a:buFont typeface="Wingdings" panose="05000000000000000000" pitchFamily="2" charset="2"/>
              <a:buChar char="l"/>
            </a:pPr>
            <a:r>
              <a:rPr lang="ja-JP" altLang="en-US" dirty="0" smtClean="0"/>
              <a:t>病床機能報告において「急性期」で報告されている病床のうち、比較的軽症</a:t>
            </a:r>
            <a:r>
              <a:rPr lang="ja-JP" altLang="en-US" dirty="0"/>
              <a:t>の「急性期患者」 </a:t>
            </a:r>
            <a:r>
              <a:rPr lang="ja-JP" altLang="en-US" dirty="0" smtClean="0"/>
              <a:t>に対応している病床の実態を</a:t>
            </a:r>
            <a:r>
              <a:rPr lang="ja-JP" altLang="en-US" dirty="0"/>
              <a:t>明</a:t>
            </a:r>
            <a:r>
              <a:rPr lang="ja-JP" altLang="en-US" dirty="0" smtClean="0"/>
              <a:t>らかにすること</a:t>
            </a:r>
            <a:r>
              <a:rPr lang="ja-JP" altLang="en-US" dirty="0"/>
              <a:t>で</a:t>
            </a:r>
            <a:r>
              <a:rPr lang="ja-JP" altLang="en-US" dirty="0" smtClean="0"/>
              <a:t>、将来必要とな</a:t>
            </a:r>
            <a:r>
              <a:rPr lang="ja-JP" altLang="en-US" dirty="0"/>
              <a:t>る</a:t>
            </a:r>
            <a:r>
              <a:rPr lang="ja-JP" altLang="en-US" dirty="0" smtClean="0"/>
              <a:t>「急性期」「回復期」病床をより正確に把握する。</a:t>
            </a:r>
            <a:endParaRPr lang="en-US" altLang="ja-JP" dirty="0" smtClean="0"/>
          </a:p>
          <a:p>
            <a:pPr marL="1028700" lvl="1">
              <a:buFont typeface="Wingdings" panose="05000000000000000000" pitchFamily="2" charset="2"/>
              <a:buChar char="l"/>
            </a:pPr>
            <a:endParaRPr lang="en-US" altLang="ja-JP" sz="2000" dirty="0">
              <a:solidFill>
                <a:srgbClr val="000000"/>
              </a:solidFill>
            </a:endParaRPr>
          </a:p>
        </p:txBody>
      </p:sp>
    </p:spTree>
    <p:extLst>
      <p:ext uri="{BB962C8B-B14F-4D97-AF65-F5344CB8AC3E}">
        <p14:creationId xmlns:p14="http://schemas.microsoft.com/office/powerpoint/2010/main" val="1453598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0" y="88356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43731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Text Box 6"/>
          <p:cNvSpPr txBox="1">
            <a:spLocks noChangeArrowheads="1"/>
          </p:cNvSpPr>
          <p:nvPr/>
        </p:nvSpPr>
        <p:spPr bwMode="auto">
          <a:xfrm>
            <a:off x="230219" y="505786"/>
            <a:ext cx="8744445" cy="1708160"/>
          </a:xfrm>
          <a:prstGeom prst="rect">
            <a:avLst/>
          </a:prstGeom>
          <a:solidFill>
            <a:schemeClr val="accent1">
              <a:lumMod val="20000"/>
              <a:lumOff val="80000"/>
            </a:schemeClr>
          </a:solidFill>
          <a:ln>
            <a:noFill/>
          </a:ln>
          <a:effectLs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150000"/>
              </a:lnSpc>
              <a:defRPr/>
            </a:pPr>
            <a:r>
              <a:rPr lang="ja-JP" altLang="en-US" sz="1400" b="1" dirty="0" smtClean="0">
                <a:latin typeface="+mn-ea"/>
              </a:rPr>
              <a:t>○</a:t>
            </a:r>
            <a:r>
              <a:rPr lang="ja-JP" altLang="en-US" sz="1400" b="1" dirty="0">
                <a:latin typeface="+mn-ea"/>
              </a:rPr>
              <a:t>医療機関が病床転換について自主的な取り組みを進められるよう、</a:t>
            </a:r>
            <a:r>
              <a:rPr lang="ja-JP" altLang="en-US" sz="1400" b="1" dirty="0" smtClean="0">
                <a:latin typeface="+mn-ea"/>
              </a:rPr>
              <a:t>各会議を系統立てて運営する。</a:t>
            </a:r>
            <a:endParaRPr lang="en-US" altLang="ja-JP" sz="1400" b="1" dirty="0" smtClean="0">
              <a:latin typeface="+mn-ea"/>
            </a:endParaRPr>
          </a:p>
          <a:p>
            <a:pPr eaLnBrk="1" hangingPunct="1">
              <a:lnSpc>
                <a:spcPct val="150000"/>
              </a:lnSpc>
              <a:defRPr/>
            </a:pPr>
            <a:r>
              <a:rPr lang="ja-JP" altLang="en-US" sz="1400" b="1" dirty="0" smtClean="0">
                <a:latin typeface="+mn-ea"/>
              </a:rPr>
              <a:t>〇医療機能の分化・連携</a:t>
            </a:r>
            <a:r>
              <a:rPr lang="ja-JP" altLang="en-US" sz="1400" b="1" dirty="0">
                <a:latin typeface="+mn-ea"/>
              </a:rPr>
              <a:t>を</a:t>
            </a:r>
            <a:r>
              <a:rPr lang="ja-JP" altLang="en-US" sz="1400" b="1" dirty="0" smtClean="0">
                <a:latin typeface="+mn-ea"/>
              </a:rPr>
              <a:t>目的としている</a:t>
            </a:r>
            <a:r>
              <a:rPr lang="ja-JP" altLang="en-US" sz="1400" b="1" dirty="0">
                <a:latin typeface="+mn-ea"/>
              </a:rPr>
              <a:t>「</a:t>
            </a:r>
            <a:r>
              <a:rPr lang="ja-JP" altLang="en-US" sz="1400" b="1" dirty="0" smtClean="0">
                <a:latin typeface="+mn-ea"/>
              </a:rPr>
              <a:t>医療懇話会」と「病床</a:t>
            </a:r>
            <a:r>
              <a:rPr lang="ja-JP" altLang="en-US" sz="1400" b="1" dirty="0">
                <a:latin typeface="+mn-ea"/>
              </a:rPr>
              <a:t>機能</a:t>
            </a:r>
            <a:r>
              <a:rPr lang="ja-JP" altLang="en-US" sz="1400" b="1" dirty="0" smtClean="0">
                <a:latin typeface="+mn-ea"/>
              </a:rPr>
              <a:t>懇話会」を</a:t>
            </a:r>
            <a:r>
              <a:rPr lang="ja-JP" altLang="en-US" sz="1400" b="1" dirty="0">
                <a:latin typeface="+mn-ea"/>
              </a:rPr>
              <a:t>再編し、</a:t>
            </a:r>
            <a:r>
              <a:rPr lang="ja-JP" altLang="en-US" sz="1400" b="1" u="sng" dirty="0">
                <a:latin typeface="+mn-ea"/>
              </a:rPr>
              <a:t>新た</a:t>
            </a:r>
            <a:r>
              <a:rPr lang="ja-JP" altLang="en-US" sz="1400" b="1" u="sng" dirty="0" smtClean="0">
                <a:latin typeface="+mn-ea"/>
              </a:rPr>
              <a:t>に「医療・病床懇話会</a:t>
            </a:r>
            <a:endParaRPr lang="en-US" altLang="ja-JP" sz="1400" b="1" u="sng" dirty="0" smtClean="0">
              <a:latin typeface="+mn-ea"/>
            </a:endParaRPr>
          </a:p>
          <a:p>
            <a:pPr eaLnBrk="1" hangingPunct="1">
              <a:lnSpc>
                <a:spcPct val="150000"/>
              </a:lnSpc>
              <a:defRPr/>
            </a:pPr>
            <a:r>
              <a:rPr lang="ja-JP" altLang="en-US" sz="1400" b="1" dirty="0">
                <a:latin typeface="+mn-ea"/>
              </a:rPr>
              <a:t>　</a:t>
            </a:r>
            <a:r>
              <a:rPr lang="ja-JP" altLang="en-US" sz="1400" b="1" u="sng" dirty="0" smtClean="0">
                <a:latin typeface="+mn-ea"/>
              </a:rPr>
              <a:t>（部会）　（</a:t>
            </a:r>
            <a:r>
              <a:rPr lang="ja-JP" altLang="en-US" sz="1400" b="1" u="sng" dirty="0">
                <a:latin typeface="+mn-ea"/>
              </a:rPr>
              <a:t>仮</a:t>
            </a:r>
            <a:r>
              <a:rPr lang="ja-JP" altLang="en-US" sz="1400" b="1" u="sng" dirty="0" smtClean="0">
                <a:latin typeface="+mn-ea"/>
              </a:rPr>
              <a:t>）」を設置する</a:t>
            </a:r>
            <a:r>
              <a:rPr lang="ja-JP" altLang="en-US" sz="1400" b="1" dirty="0" smtClean="0">
                <a:latin typeface="+mn-ea"/>
              </a:rPr>
              <a:t>。</a:t>
            </a:r>
            <a:endParaRPr lang="en-US" altLang="ja-JP" sz="1400" b="1" dirty="0">
              <a:latin typeface="+mn-ea"/>
            </a:endParaRPr>
          </a:p>
          <a:p>
            <a:pPr eaLnBrk="1" hangingPunct="1">
              <a:lnSpc>
                <a:spcPct val="150000"/>
              </a:lnSpc>
              <a:defRPr/>
            </a:pPr>
            <a:r>
              <a:rPr lang="ja-JP" altLang="en-US" sz="1400" b="1" dirty="0" smtClean="0">
                <a:latin typeface="+mn-ea"/>
              </a:rPr>
              <a:t>○</a:t>
            </a:r>
            <a:r>
              <a:rPr lang="ja-JP" altLang="en-US" sz="1400" b="1" u="sng" dirty="0" smtClean="0">
                <a:latin typeface="+mn-ea"/>
              </a:rPr>
              <a:t>医療</a:t>
            </a:r>
            <a:r>
              <a:rPr lang="ja-JP" altLang="en-US" sz="1400" b="1" u="sng" dirty="0">
                <a:latin typeface="+mn-ea"/>
              </a:rPr>
              <a:t>機関が自主的な取り組みを進められるよう</a:t>
            </a:r>
            <a:r>
              <a:rPr lang="ja-JP" altLang="en-US" sz="1400" b="1" dirty="0">
                <a:latin typeface="+mn-ea"/>
              </a:rPr>
              <a:t>、全医療機関を対象とした医療機関連絡会（仮称）を新たに</a:t>
            </a:r>
            <a:r>
              <a:rPr lang="ja-JP" altLang="en-US" sz="1400" b="1" dirty="0" smtClean="0">
                <a:latin typeface="+mn-ea"/>
              </a:rPr>
              <a:t>開催　</a:t>
            </a:r>
            <a:endParaRPr lang="en-US" altLang="ja-JP" sz="1400" b="1" dirty="0" smtClean="0">
              <a:latin typeface="+mn-ea"/>
            </a:endParaRPr>
          </a:p>
          <a:p>
            <a:pPr eaLnBrk="1" hangingPunct="1">
              <a:lnSpc>
                <a:spcPct val="150000"/>
              </a:lnSpc>
              <a:defRPr/>
            </a:pPr>
            <a:r>
              <a:rPr lang="ja-JP" altLang="en-US" sz="1400" b="1" dirty="0">
                <a:latin typeface="+mn-ea"/>
              </a:rPr>
              <a:t>　</a:t>
            </a:r>
            <a:r>
              <a:rPr lang="ja-JP" altLang="en-US" sz="1400" b="1" dirty="0" smtClean="0">
                <a:latin typeface="+mn-ea"/>
              </a:rPr>
              <a:t>する。</a:t>
            </a:r>
            <a:endParaRPr lang="en-US" altLang="ja-JP" sz="1400" b="1" dirty="0" smtClean="0">
              <a:latin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1505761122"/>
              </p:ext>
            </p:extLst>
          </p:nvPr>
        </p:nvGraphicFramePr>
        <p:xfrm>
          <a:off x="230219" y="2578577"/>
          <a:ext cx="8176418" cy="4017813"/>
        </p:xfrm>
        <a:graphic>
          <a:graphicData uri="http://schemas.openxmlformats.org/drawingml/2006/table">
            <a:tbl>
              <a:tblPr firstRow="1" bandRow="1">
                <a:tableStyleId>{BDBED569-4797-4DF1-A0F4-6AAB3CD982D8}</a:tableStyleId>
              </a:tblPr>
              <a:tblGrid>
                <a:gridCol w="2286561"/>
                <a:gridCol w="993312"/>
                <a:gridCol w="1458151"/>
                <a:gridCol w="3438394"/>
              </a:tblGrid>
              <a:tr h="3168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50" kern="100" dirty="0" smtClean="0">
                          <a:effectLst/>
                          <a:latin typeface="+mn-lt"/>
                          <a:ea typeface="+mn-ea"/>
                          <a:cs typeface="+mn-cs"/>
                        </a:rPr>
                        <a:t>会議名</a:t>
                      </a:r>
                      <a:endParaRPr lang="ja-JP" altLang="ja-JP" sz="1050" kern="100" dirty="0" smtClean="0">
                        <a:effectLst/>
                        <a:latin typeface="ＭＳ ゴシック" panose="020B0609070205080204" pitchFamily="49" charset="-128"/>
                        <a:ea typeface="ＭＳ ゴシック" panose="020B0609070205080204" pitchFamily="49" charset="-128"/>
                        <a:cs typeface="Times New Roman"/>
                      </a:endParaRPr>
                    </a:p>
                  </a:txBody>
                  <a:tcPr anchor="ctr"/>
                </a:tc>
                <a:tc>
                  <a:txBody>
                    <a:bodyPr/>
                    <a:lstStyle/>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00" b="1" dirty="0" smtClean="0">
                          <a:latin typeface="+mn-lt"/>
                          <a:ea typeface="+mn-ea"/>
                          <a:cs typeface="+mn-cs"/>
                        </a:rPr>
                        <a:t>設置</a:t>
                      </a:r>
                      <a:endParaRPr lang="en-US" altLang="ja-JP" sz="1000" b="1" dirty="0" smtClean="0">
                        <a:latin typeface="+mn-lt"/>
                        <a:ea typeface="+mn-ea"/>
                        <a:cs typeface="+mn-cs"/>
                      </a:endParaRPr>
                    </a:p>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00" b="1" dirty="0" smtClean="0">
                          <a:latin typeface="+mn-lt"/>
                          <a:ea typeface="+mn-ea"/>
                          <a:cs typeface="+mn-cs"/>
                        </a:rPr>
                        <a:t>根拠等</a:t>
                      </a:r>
                      <a:endParaRPr lang="en-US" altLang="ja-JP" sz="1000" b="1" dirty="0" smtClean="0">
                        <a:latin typeface="+mn-ea"/>
                        <a:ea typeface="+mn-ea"/>
                        <a:cs typeface="Times New Roman" pitchFamily="18" charset="0"/>
                      </a:endParaRPr>
                    </a:p>
                  </a:txBody>
                  <a:tcPr marL="68580" marR="68580" marT="0" marB="0" anchor="ctr"/>
                </a:tc>
                <a:tc>
                  <a:txBody>
                    <a:bodyPr/>
                    <a:lstStyle/>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50" b="1" dirty="0" smtClean="0">
                          <a:latin typeface="+mn-lt"/>
                          <a:ea typeface="+mn-ea"/>
                          <a:cs typeface="+mn-cs"/>
                        </a:rPr>
                        <a:t>設置単位</a:t>
                      </a:r>
                      <a:endParaRPr lang="en-US" altLang="ja-JP" sz="1050" b="1" dirty="0" smtClean="0">
                        <a:latin typeface="+mn-ea"/>
                        <a:ea typeface="+mn-ea"/>
                        <a:cs typeface="Times New Roman" pitchFamily="18" charset="0"/>
                      </a:endParaRPr>
                    </a:p>
                  </a:txBody>
                  <a:tcPr marL="68580" marR="68580" marT="0" marB="0" anchor="ctr"/>
                </a:tc>
                <a:tc>
                  <a:txBody>
                    <a:bodyPr/>
                    <a:lstStyle/>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50" b="1" dirty="0" smtClean="0">
                          <a:latin typeface="+mn-lt"/>
                          <a:ea typeface="+mn-ea"/>
                          <a:cs typeface="+mn-cs"/>
                        </a:rPr>
                        <a:t>委員構成</a:t>
                      </a:r>
                      <a:endParaRPr lang="en-US" altLang="ja-JP" sz="1050" b="1" dirty="0" smtClean="0">
                        <a:latin typeface="+mn-ea"/>
                        <a:ea typeface="+mn-ea"/>
                        <a:cs typeface="Times New Roman" pitchFamily="18" charset="0"/>
                      </a:endParaRPr>
                    </a:p>
                  </a:txBody>
                  <a:tcPr marL="68580" marR="68580" marT="0" marB="0" anchor="ctr"/>
                </a:tc>
              </a:tr>
              <a:tr h="831752">
                <a:tc>
                  <a:txBody>
                    <a:bodyPr/>
                    <a:lstStyle/>
                    <a:p>
                      <a:pPr marL="139700" indent="-139700" algn="l">
                        <a:spcAft>
                          <a:spcPts val="0"/>
                        </a:spcAft>
                      </a:pPr>
                      <a:r>
                        <a:rPr lang="ja-JP" altLang="en-US" sz="1050" kern="100" dirty="0" smtClean="0">
                          <a:effectLst/>
                          <a:latin typeface="ＭＳ ゴシック" panose="020B0609070205080204" pitchFamily="49" charset="-128"/>
                          <a:ea typeface="ＭＳ ゴシック" panose="020B0609070205080204" pitchFamily="49" charset="-128"/>
                          <a:cs typeface="+mn-cs"/>
                        </a:rPr>
                        <a:t>保健医療協議会</a:t>
                      </a:r>
                      <a:endParaRPr lang="en-US" altLang="ja-JP" sz="1050" kern="100" dirty="0" smtClean="0">
                        <a:effectLst/>
                        <a:latin typeface="ＭＳ ゴシック" panose="020B0609070205080204" pitchFamily="49" charset="-128"/>
                        <a:ea typeface="ＭＳ ゴシック" panose="020B0609070205080204" pitchFamily="49" charset="-128"/>
                        <a:cs typeface="+mn-cs"/>
                      </a:endParaRPr>
                    </a:p>
                    <a:p>
                      <a:pPr marL="139700" indent="-139700" algn="l">
                        <a:spcAft>
                          <a:spcPts val="0"/>
                        </a:spcAft>
                      </a:pPr>
                      <a:r>
                        <a:rPr lang="ja-JP" altLang="en-US" sz="1050" kern="100" dirty="0" smtClean="0">
                          <a:effectLst/>
                          <a:latin typeface="ＭＳ ゴシック" panose="020B0609070205080204" pitchFamily="49" charset="-128"/>
                          <a:ea typeface="ＭＳ ゴシック" panose="020B0609070205080204" pitchFamily="49" charset="-128"/>
                          <a:cs typeface="+mn-cs"/>
                        </a:rPr>
                        <a:t>（地域医療構想調整会議）</a:t>
                      </a:r>
                      <a:endParaRPr lang="ja-JP" altLang="ja-JP" sz="1050" kern="100" dirty="0" smtClean="0">
                        <a:effectLst/>
                        <a:latin typeface="ＭＳ ゴシック" panose="020B0609070205080204" pitchFamily="49" charset="-128"/>
                        <a:ea typeface="ＭＳ ゴシック" panose="020B0609070205080204" pitchFamily="49" charset="-128"/>
                        <a:cs typeface="Times New Roman"/>
                      </a:endParaRPr>
                    </a:p>
                  </a:txBody>
                  <a:tcPr anchor="ctr"/>
                </a:tc>
                <a:tc>
                  <a:txBody>
                    <a:bodyPr/>
                    <a:lstStyle/>
                    <a:p>
                      <a:pPr lvl="0" algn="ctr">
                        <a:lnSpc>
                          <a:spcPct val="125000"/>
                        </a:lnSpc>
                      </a:pPr>
                      <a:r>
                        <a:rPr lang="ja-JP" altLang="en-US" sz="1050" dirty="0" smtClean="0">
                          <a:latin typeface="ＭＳ ゴシック" panose="020B0609070205080204" pitchFamily="49" charset="-128"/>
                          <a:ea typeface="ＭＳ ゴシック" panose="020B0609070205080204" pitchFamily="49" charset="-128"/>
                        </a:rPr>
                        <a:t>附属</a:t>
                      </a:r>
                      <a:endParaRPr lang="en-US" altLang="ja-JP" sz="1050" dirty="0" smtClean="0">
                        <a:latin typeface="ＭＳ ゴシック" panose="020B0609070205080204" pitchFamily="49" charset="-128"/>
                        <a:ea typeface="ＭＳ ゴシック" panose="020B0609070205080204" pitchFamily="49" charset="-128"/>
                      </a:endParaRPr>
                    </a:p>
                    <a:p>
                      <a:pPr lvl="0" algn="ctr">
                        <a:lnSpc>
                          <a:spcPct val="125000"/>
                        </a:lnSpc>
                      </a:pPr>
                      <a:r>
                        <a:rPr lang="ja-JP" altLang="en-US" sz="1050" dirty="0" smtClean="0">
                          <a:latin typeface="ＭＳ ゴシック" panose="020B0609070205080204" pitchFamily="49" charset="-128"/>
                          <a:ea typeface="ＭＳ ゴシック" panose="020B0609070205080204" pitchFamily="49" charset="-128"/>
                        </a:rPr>
                        <a:t>機関</a:t>
                      </a:r>
                      <a:endParaRPr lang="en-US" altLang="ja-JP" sz="1050" dirty="0" smtClean="0">
                        <a:latin typeface="ＭＳ ゴシック" panose="020B0609070205080204" pitchFamily="49" charset="-128"/>
                        <a:ea typeface="ＭＳ ゴシック" panose="020B0609070205080204" pitchFamily="49" charset="-128"/>
                      </a:endParaRPr>
                    </a:p>
                  </a:txBody>
                  <a:tcPr marL="68580" marR="68580" marT="0" marB="0" anchor="ctr"/>
                </a:tc>
                <a:tc>
                  <a:txBody>
                    <a:bodyPr/>
                    <a:lstStyle/>
                    <a:p>
                      <a:pPr lvl="0" algn="ctr">
                        <a:lnSpc>
                          <a:spcPct val="125000"/>
                        </a:lnSpc>
                      </a:pPr>
                      <a:r>
                        <a:rPr lang="ja-JP" altLang="en-US" sz="1050" b="0" dirty="0" smtClean="0">
                          <a:latin typeface="ＭＳ ゴシック" panose="020B0609070205080204" pitchFamily="49" charset="-128"/>
                          <a:ea typeface="ＭＳ ゴシック" panose="020B0609070205080204" pitchFamily="49" charset="-128"/>
                          <a:cs typeface="Times New Roman" pitchFamily="18" charset="0"/>
                        </a:rPr>
                        <a:t>二次</a:t>
                      </a:r>
                      <a:endParaRPr lang="en-US" altLang="ja-JP" sz="1050" b="0" dirty="0" smtClean="0">
                        <a:latin typeface="ＭＳ ゴシック" panose="020B0609070205080204" pitchFamily="49" charset="-128"/>
                        <a:ea typeface="ＭＳ ゴシック" panose="020B0609070205080204" pitchFamily="49" charset="-128"/>
                        <a:cs typeface="Times New Roman" pitchFamily="18" charset="0"/>
                      </a:endParaRPr>
                    </a:p>
                    <a:p>
                      <a:pPr lvl="0" algn="ctr">
                        <a:lnSpc>
                          <a:spcPct val="125000"/>
                        </a:lnSpc>
                      </a:pPr>
                      <a:r>
                        <a:rPr lang="ja-JP" altLang="en-US" sz="1050" b="0" dirty="0" smtClean="0">
                          <a:latin typeface="ＭＳ ゴシック" panose="020B0609070205080204" pitchFamily="49" charset="-128"/>
                          <a:ea typeface="ＭＳ ゴシック" panose="020B0609070205080204" pitchFamily="49" charset="-128"/>
                          <a:cs typeface="Times New Roman" pitchFamily="18" charset="0"/>
                        </a:rPr>
                        <a:t>医療圏</a:t>
                      </a:r>
                      <a:endParaRPr lang="en-US" altLang="ja-JP" sz="1050" b="0" baseline="0" dirty="0" smtClean="0">
                        <a:latin typeface="ＭＳ ゴシック" panose="020B0609070205080204" pitchFamily="49" charset="-128"/>
                        <a:ea typeface="ＭＳ ゴシック" panose="020B0609070205080204" pitchFamily="49" charset="-128"/>
                        <a:cs typeface="Times New Roman" pitchFamily="18" charset="0"/>
                      </a:endParaRPr>
                    </a:p>
                  </a:txBody>
                  <a:tcPr marL="68580" marR="68580" marT="0" marB="0" anchor="ctr"/>
                </a:tc>
                <a:tc>
                  <a:txBody>
                    <a:bodyPr/>
                    <a:lstStyle/>
                    <a:p>
                      <a:pPr algn="l">
                        <a:lnSpc>
                          <a:spcPct val="125000"/>
                        </a:lnSpc>
                      </a:pPr>
                      <a:r>
                        <a:rPr lang="ja-JP" altLang="en-US" sz="1050" kern="100" dirty="0" smtClean="0">
                          <a:latin typeface="ＭＳ ゴシック" panose="020B0609070205080204" pitchFamily="49" charset="-128"/>
                          <a:ea typeface="ＭＳ ゴシック" panose="020B0609070205080204" pitchFamily="49" charset="-128"/>
                          <a:cs typeface="+mn-cs"/>
                        </a:rPr>
                        <a:t>地区医師会、歯科医師会、薬剤師会、府医、府歯、府薬、大病、私病、公立病院協議会、大精協、府看協会、保険者協議会、弁護士会、市町村、</a:t>
                      </a:r>
                      <a:r>
                        <a:rPr lang="ja-JP" altLang="en-US" sz="1050" u="none" kern="100" dirty="0" smtClean="0">
                          <a:latin typeface="ＭＳ ゴシック" panose="020B0609070205080204" pitchFamily="49" charset="-128"/>
                          <a:ea typeface="ＭＳ ゴシック" panose="020B0609070205080204" pitchFamily="49" charset="-128"/>
                          <a:cs typeface="+mn-cs"/>
                        </a:rPr>
                        <a:t>病院関係者、社会福祉協議会、消防など</a:t>
                      </a:r>
                      <a:endParaRPr lang="en-US" altLang="ja-JP" sz="1050" u="none" kern="100" dirty="0" smtClean="0">
                        <a:latin typeface="ＭＳ ゴシック" panose="020B0609070205080204" pitchFamily="49" charset="-128"/>
                        <a:ea typeface="ＭＳ ゴシック" panose="020B0609070205080204" pitchFamily="49" charset="-128"/>
                        <a:cs typeface="+mn-cs"/>
                      </a:endParaRPr>
                    </a:p>
                  </a:txBody>
                  <a:tcPr marL="68580" marR="68580" marT="0" marB="0" anchor="ctr"/>
                </a:tc>
              </a:tr>
              <a:tr h="1920513">
                <a:tc>
                  <a:txBody>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lang="en-US" altLang="ja-JP" sz="1200" b="1" kern="100" dirty="0" smtClean="0">
                          <a:effectLst/>
                          <a:latin typeface="ＭＳ ゴシック" panose="020B0609070205080204" pitchFamily="49" charset="-128"/>
                          <a:ea typeface="ＭＳ ゴシック" panose="020B0609070205080204" pitchFamily="49" charset="-128"/>
                          <a:cs typeface="Times New Roman"/>
                        </a:rPr>
                        <a:t>【</a:t>
                      </a:r>
                      <a:r>
                        <a:rPr lang="ja-JP" altLang="en-US" sz="1200" b="1" kern="100" dirty="0" smtClean="0">
                          <a:effectLst/>
                          <a:latin typeface="ＭＳ ゴシック" panose="020B0609070205080204" pitchFamily="49" charset="-128"/>
                          <a:ea typeface="ＭＳ ゴシック" panose="020B0609070205080204" pitchFamily="49" charset="-128"/>
                          <a:cs typeface="Times New Roman"/>
                        </a:rPr>
                        <a:t>新規（仮称）</a:t>
                      </a:r>
                      <a:r>
                        <a:rPr lang="en-US" altLang="ja-JP" sz="1200" b="1" kern="100" dirty="0" smtClean="0">
                          <a:effectLst/>
                          <a:latin typeface="ＭＳ ゴシック" panose="020B0609070205080204" pitchFamily="49" charset="-128"/>
                          <a:ea typeface="ＭＳ ゴシック" panose="020B0609070205080204" pitchFamily="49" charset="-128"/>
                          <a:cs typeface="Times New Roman"/>
                        </a:rPr>
                        <a:t>】</a:t>
                      </a:r>
                    </a:p>
                    <a:p>
                      <a:pPr marL="0" marR="0" lvl="0" indent="0" algn="l" defTabSz="914400" rtl="0" eaLnBrk="1" fontAlgn="auto" latinLnBrk="0" hangingPunct="1">
                        <a:lnSpc>
                          <a:spcPct val="125000"/>
                        </a:lnSpc>
                        <a:spcBef>
                          <a:spcPts val="0"/>
                        </a:spcBef>
                        <a:spcAft>
                          <a:spcPts val="0"/>
                        </a:spcAft>
                        <a:buClrTx/>
                        <a:buSzTx/>
                        <a:buFontTx/>
                        <a:buNone/>
                        <a:tabLst/>
                        <a:defRPr/>
                      </a:pPr>
                      <a:r>
                        <a:rPr lang="ja-JP" altLang="en-US" sz="1200" b="1" kern="100" dirty="0" smtClean="0">
                          <a:effectLst/>
                          <a:latin typeface="ＭＳ ゴシック" panose="020B0609070205080204" pitchFamily="49" charset="-128"/>
                          <a:ea typeface="ＭＳ ゴシック" panose="020B0609070205080204" pitchFamily="49" charset="-128"/>
                          <a:cs typeface="Times New Roman"/>
                        </a:rPr>
                        <a:t>　医療・病床懇話会（部会）</a:t>
                      </a:r>
                      <a:endParaRPr lang="ja-JP" altLang="ja-JP" sz="1200" b="1" kern="100" dirty="0" smtClean="0">
                        <a:effectLst/>
                        <a:latin typeface="ＭＳ ゴシック" panose="020B0609070205080204" pitchFamily="49" charset="-128"/>
                        <a:ea typeface="ＭＳ ゴシック" panose="020B0609070205080204" pitchFamily="49" charset="-128"/>
                        <a:cs typeface="Times New Roman"/>
                      </a:endParaRPr>
                    </a:p>
                  </a:txBody>
                  <a:tcPr anchor="ctr"/>
                </a:tc>
                <a:tc>
                  <a:txBody>
                    <a:bodyPr/>
                    <a:lstStyle/>
                    <a:p>
                      <a:pPr marL="139700" marR="0" indent="-139700" algn="ctr" defTabSz="914400" rtl="0" eaLnBrk="1" fontAlgn="auto" latinLnBrk="0" hangingPunct="1">
                        <a:lnSpc>
                          <a:spcPct val="100000"/>
                        </a:lnSpc>
                        <a:spcBef>
                          <a:spcPts val="0"/>
                        </a:spcBef>
                        <a:spcAft>
                          <a:spcPts val="0"/>
                        </a:spcAft>
                        <a:buClrTx/>
                        <a:buSzTx/>
                        <a:buFontTx/>
                        <a:buNone/>
                        <a:tabLst/>
                        <a:defRPr/>
                      </a:pPr>
                      <a:r>
                        <a:rPr lang="ja-JP" altLang="en-US" sz="1050" b="0" dirty="0" smtClean="0">
                          <a:latin typeface="ＭＳ ゴシック" panose="020B0609070205080204" pitchFamily="49" charset="-128"/>
                          <a:ea typeface="ＭＳ ゴシック" panose="020B0609070205080204" pitchFamily="49" charset="-128"/>
                          <a:cs typeface="Times New Roman" pitchFamily="18" charset="0"/>
                        </a:rPr>
                        <a:t>懇話会・</a:t>
                      </a:r>
                      <a:endParaRPr lang="en-US" altLang="ja-JP" sz="1050" b="0" dirty="0" smtClean="0">
                        <a:latin typeface="ＭＳ ゴシック" panose="020B0609070205080204" pitchFamily="49" charset="-128"/>
                        <a:ea typeface="ＭＳ ゴシック" panose="020B0609070205080204" pitchFamily="49" charset="-128"/>
                        <a:cs typeface="Times New Roman" pitchFamily="18" charset="0"/>
                      </a:endParaRPr>
                    </a:p>
                    <a:p>
                      <a:pPr marL="139700" marR="0" indent="-139700" algn="ctr" defTabSz="914400" rtl="0" eaLnBrk="1" fontAlgn="auto" latinLnBrk="0" hangingPunct="1">
                        <a:lnSpc>
                          <a:spcPct val="100000"/>
                        </a:lnSpc>
                        <a:spcBef>
                          <a:spcPts val="0"/>
                        </a:spcBef>
                        <a:spcAft>
                          <a:spcPts val="0"/>
                        </a:spcAft>
                        <a:buClrTx/>
                        <a:buSzTx/>
                        <a:buFontTx/>
                        <a:buNone/>
                        <a:tabLst/>
                        <a:defRPr/>
                      </a:pPr>
                      <a:r>
                        <a:rPr lang="ja-JP" altLang="en-US" sz="1050" b="0" dirty="0" smtClean="0">
                          <a:latin typeface="ＭＳ ゴシック" panose="020B0609070205080204" pitchFamily="49" charset="-128"/>
                          <a:ea typeface="ＭＳ ゴシック" panose="020B0609070205080204" pitchFamily="49" charset="-128"/>
                          <a:cs typeface="Times New Roman" pitchFamily="18" charset="0"/>
                        </a:rPr>
                        <a:t>部会</a:t>
                      </a:r>
                      <a:r>
                        <a:rPr lang="en-US" altLang="ja-JP" sz="1050" b="0" dirty="0" smtClean="0">
                          <a:latin typeface="ＭＳ ゴシック" panose="020B0609070205080204" pitchFamily="49" charset="-128"/>
                          <a:ea typeface="ＭＳ ゴシック" panose="020B0609070205080204" pitchFamily="49" charset="-128"/>
                          <a:cs typeface="Times New Roman" pitchFamily="18" charset="0"/>
                        </a:rPr>
                        <a:t>※</a:t>
                      </a:r>
                    </a:p>
                  </a:txBody>
                  <a:tcPr marL="68580" marR="68580" marT="0" marB="0" anchor="ctr"/>
                </a:tc>
                <a:tc>
                  <a:txBody>
                    <a:bodyPr/>
                    <a:lstStyle/>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50" b="0" dirty="0" smtClean="0">
                          <a:latin typeface="ＭＳ ゴシック" panose="020B0609070205080204" pitchFamily="49" charset="-128"/>
                          <a:ea typeface="ＭＳ ゴシック" panose="020B0609070205080204" pitchFamily="49" charset="-128"/>
                          <a:cs typeface="Times New Roman" pitchFamily="18" charset="0"/>
                        </a:rPr>
                        <a:t>二次</a:t>
                      </a:r>
                      <a:endParaRPr lang="en-US" altLang="ja-JP" sz="1050" b="0" dirty="0" smtClean="0">
                        <a:latin typeface="ＭＳ ゴシック" panose="020B0609070205080204" pitchFamily="49" charset="-128"/>
                        <a:ea typeface="ＭＳ ゴシック" panose="020B0609070205080204" pitchFamily="49" charset="-128"/>
                        <a:cs typeface="Times New Roman" pitchFamily="18" charset="0"/>
                      </a:endParaRPr>
                    </a:p>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50" b="0" dirty="0" smtClean="0">
                          <a:latin typeface="ＭＳ ゴシック" panose="020B0609070205080204" pitchFamily="49" charset="-128"/>
                          <a:ea typeface="ＭＳ ゴシック" panose="020B0609070205080204" pitchFamily="49" charset="-128"/>
                          <a:cs typeface="Times New Roman" pitchFamily="18" charset="0"/>
                        </a:rPr>
                        <a:t>医療圏</a:t>
                      </a:r>
                      <a:endParaRPr lang="en-US" altLang="ja-JP" sz="1050" b="0" dirty="0" smtClean="0">
                        <a:latin typeface="ＭＳ ゴシック" panose="020B0609070205080204" pitchFamily="49" charset="-128"/>
                        <a:ea typeface="ＭＳ ゴシック" panose="020B0609070205080204" pitchFamily="49" charset="-128"/>
                        <a:cs typeface="Times New Roman" pitchFamily="18" charset="0"/>
                      </a:endParaRPr>
                    </a:p>
                  </a:txBody>
                  <a:tcPr marL="68580" marR="68580" marT="0" marB="0" anchor="ctr"/>
                </a:tc>
                <a:tc>
                  <a:txBody>
                    <a:bodyPr/>
                    <a:lstStyle/>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・地区医師会　　　　　　　　　各地区医師会１名</a:t>
                      </a:r>
                    </a:p>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・地区歯科医師会　　　　　　　１名（圏域代表）</a:t>
                      </a:r>
                    </a:p>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・地区薬剤師会　　　　　　　　１名（圏域代表）</a:t>
                      </a:r>
                    </a:p>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・大阪府医師会　　　　　　　　１名（協議会委員）</a:t>
                      </a:r>
                    </a:p>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・大阪府病院協会　　　　　　　１名（協議会委員）</a:t>
                      </a:r>
                    </a:p>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・大阪府私立病院協会　　　　　２名（協議会委員）</a:t>
                      </a:r>
                    </a:p>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・大阪府公立病院協議会　　　　１名（協議会委員）</a:t>
                      </a:r>
                    </a:p>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・医療保険者　　　　　　　　　１名（協議会委員）</a:t>
                      </a:r>
                    </a:p>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・市町村（必要に応じて）</a:t>
                      </a:r>
                      <a:endParaRPr lang="en-US" altLang="ja-JP" sz="1050" kern="100" dirty="0" smtClean="0">
                        <a:latin typeface="ＭＳ ゴシック" panose="020B0609070205080204" pitchFamily="49" charset="-128"/>
                        <a:ea typeface="ＭＳ ゴシック" panose="020B0609070205080204" pitchFamily="49" charset="-128"/>
                        <a:cs typeface="Times New Roman"/>
                      </a:endParaRPr>
                    </a:p>
                  </a:txBody>
                  <a:tcPr marL="68580" marR="68580" marT="0" marB="0" anchor="ctr"/>
                </a:tc>
              </a:tr>
              <a:tr h="675293">
                <a:tc>
                  <a:txBody>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lang="en-US" altLang="ja-JP" sz="1200" b="1" kern="100" dirty="0" smtClean="0">
                          <a:effectLst/>
                          <a:latin typeface="ＭＳ ゴシック" panose="020B0609070205080204" pitchFamily="49" charset="-128"/>
                          <a:ea typeface="ＭＳ ゴシック" panose="020B0609070205080204" pitchFamily="49" charset="-128"/>
                          <a:cs typeface="+mn-cs"/>
                        </a:rPr>
                        <a:t>【</a:t>
                      </a:r>
                      <a:r>
                        <a:rPr lang="ja-JP" altLang="en-US" sz="1200" b="1" kern="100" dirty="0" smtClean="0">
                          <a:effectLst/>
                          <a:latin typeface="ＭＳ ゴシック" panose="020B0609070205080204" pitchFamily="49" charset="-128"/>
                          <a:ea typeface="ＭＳ ゴシック" panose="020B0609070205080204" pitchFamily="49" charset="-128"/>
                          <a:cs typeface="+mn-cs"/>
                        </a:rPr>
                        <a:t>新規（仮称）</a:t>
                      </a:r>
                      <a:r>
                        <a:rPr lang="en-US" altLang="ja-JP" sz="1200" b="1" kern="100" dirty="0" smtClean="0">
                          <a:effectLst/>
                          <a:latin typeface="ＭＳ ゴシック" panose="020B0609070205080204" pitchFamily="49" charset="-128"/>
                          <a:ea typeface="ＭＳ ゴシック" panose="020B0609070205080204" pitchFamily="49" charset="-128"/>
                          <a:cs typeface="+mn-cs"/>
                        </a:rPr>
                        <a:t>】</a:t>
                      </a:r>
                    </a:p>
                    <a:p>
                      <a:pPr marL="0" marR="0" lvl="0" indent="0" algn="l" defTabSz="914400" rtl="0" eaLnBrk="1" fontAlgn="auto" latinLnBrk="0" hangingPunct="1">
                        <a:lnSpc>
                          <a:spcPct val="125000"/>
                        </a:lnSpc>
                        <a:spcBef>
                          <a:spcPts val="0"/>
                        </a:spcBef>
                        <a:spcAft>
                          <a:spcPts val="0"/>
                        </a:spcAft>
                        <a:buClrTx/>
                        <a:buSzTx/>
                        <a:buFontTx/>
                        <a:buNone/>
                        <a:tabLst/>
                        <a:defRPr/>
                      </a:pPr>
                      <a:r>
                        <a:rPr lang="ja-JP" altLang="en-US" sz="1200" b="1" kern="100" dirty="0" smtClean="0">
                          <a:effectLst/>
                          <a:latin typeface="ＭＳ ゴシック" panose="020B0609070205080204" pitchFamily="49" charset="-128"/>
                          <a:ea typeface="ＭＳ ゴシック" panose="020B0609070205080204" pitchFamily="49" charset="-128"/>
                          <a:cs typeface="+mn-cs"/>
                        </a:rPr>
                        <a:t>　</a:t>
                      </a:r>
                      <a:r>
                        <a:rPr lang="zh-TW" altLang="en-US" sz="1200" b="1" kern="100" dirty="0" smtClean="0">
                          <a:effectLst/>
                          <a:latin typeface="ＭＳ ゴシック" panose="020B0609070205080204" pitchFamily="49" charset="-128"/>
                          <a:ea typeface="ＭＳ ゴシック" panose="020B0609070205080204" pitchFamily="49" charset="-128"/>
                          <a:cs typeface="+mn-cs"/>
                        </a:rPr>
                        <a:t>医療機関連絡会</a:t>
                      </a:r>
                      <a:endParaRPr lang="en-US" altLang="zh-TW" sz="1200" b="1" kern="100" dirty="0" smtClean="0">
                        <a:effectLst/>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effectLst/>
                          <a:latin typeface="ＭＳ ゴシック" panose="020B0609070205080204" pitchFamily="49" charset="-128"/>
                          <a:ea typeface="ＭＳ ゴシック" panose="020B0609070205080204" pitchFamily="49" charset="-128"/>
                          <a:cs typeface="+mn-cs"/>
                        </a:rPr>
                        <a:t>⇒既存の病院との話し合いの場を活用することも可能</a:t>
                      </a:r>
                      <a:endParaRPr lang="ja-JP" altLang="ja-JP" sz="1050" kern="100" dirty="0" smtClean="0">
                        <a:effectLst/>
                        <a:latin typeface="ＭＳ ゴシック" panose="020B0609070205080204" pitchFamily="49" charset="-128"/>
                        <a:ea typeface="ＭＳ ゴシック" panose="020B0609070205080204" pitchFamily="49" charset="-128"/>
                        <a:cs typeface="Times New Roman"/>
                      </a:endParaRPr>
                    </a:p>
                  </a:txBody>
                  <a:tcPr anchor="ctr"/>
                </a:tc>
                <a:tc>
                  <a:txBody>
                    <a:bodyPr/>
                    <a:lstStyle/>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ＭＳ ゴシック" panose="020B0609070205080204" pitchFamily="49" charset="-128"/>
                          <a:ea typeface="ＭＳ ゴシック" panose="020B0609070205080204" pitchFamily="49" charset="-128"/>
                        </a:rPr>
                        <a:t>自主的な</a:t>
                      </a:r>
                      <a:endParaRPr lang="en-US" altLang="ja-JP" sz="1050" dirty="0" smtClean="0">
                        <a:latin typeface="ＭＳ ゴシック" panose="020B0609070205080204" pitchFamily="49" charset="-128"/>
                        <a:ea typeface="ＭＳ ゴシック" panose="020B0609070205080204" pitchFamily="49" charset="-128"/>
                      </a:endParaRPr>
                    </a:p>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ＭＳ ゴシック" panose="020B0609070205080204" pitchFamily="49" charset="-128"/>
                          <a:ea typeface="ＭＳ ゴシック" panose="020B0609070205080204" pitchFamily="49" charset="-128"/>
                        </a:rPr>
                        <a:t>意見交換の場</a:t>
                      </a:r>
                      <a:endParaRPr lang="en-US" altLang="ja-JP" sz="1050" dirty="0" smtClean="0">
                        <a:latin typeface="ＭＳ ゴシック" panose="020B0609070205080204" pitchFamily="49" charset="-128"/>
                        <a:ea typeface="ＭＳ ゴシック" panose="020B0609070205080204" pitchFamily="49" charset="-128"/>
                      </a:endParaRPr>
                    </a:p>
                  </a:txBody>
                  <a:tcPr marL="68580" marR="68580" marT="0" marB="0" anchor="ctr"/>
                </a:tc>
                <a:tc>
                  <a:txBody>
                    <a:bodyPr/>
                    <a:lstStyle/>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50" b="0" dirty="0" smtClean="0">
                          <a:latin typeface="ＭＳ ゴシック" panose="020B0609070205080204" pitchFamily="49" charset="-128"/>
                          <a:ea typeface="ＭＳ ゴシック" panose="020B0609070205080204" pitchFamily="49" charset="-128"/>
                          <a:cs typeface="Times New Roman" pitchFamily="18" charset="0"/>
                        </a:rPr>
                        <a:t>二次医療圏単位</a:t>
                      </a:r>
                      <a:endParaRPr lang="en-US" altLang="ja-JP" sz="1050" b="0" dirty="0" smtClean="0">
                        <a:latin typeface="ＭＳ ゴシック" panose="020B0609070205080204" pitchFamily="49" charset="-128"/>
                        <a:ea typeface="ＭＳ ゴシック" panose="020B0609070205080204" pitchFamily="49" charset="-128"/>
                        <a:cs typeface="Times New Roman" pitchFamily="18" charset="0"/>
                      </a:endParaRPr>
                    </a:p>
                    <a:p>
                      <a:pPr marL="139700" marR="0" lvl="0" indent="-139700" algn="ctr" defTabSz="914400" rtl="0" eaLnBrk="1" fontAlgn="auto" latinLnBrk="0" hangingPunct="1">
                        <a:lnSpc>
                          <a:spcPct val="100000"/>
                        </a:lnSpc>
                        <a:spcBef>
                          <a:spcPts val="0"/>
                        </a:spcBef>
                        <a:spcAft>
                          <a:spcPts val="0"/>
                        </a:spcAft>
                        <a:buClrTx/>
                        <a:buSzTx/>
                        <a:buFontTx/>
                        <a:buNone/>
                        <a:tabLst/>
                        <a:defRPr/>
                      </a:pPr>
                      <a:r>
                        <a:rPr lang="ja-JP" altLang="en-US" sz="1000" b="0" dirty="0" smtClean="0">
                          <a:latin typeface="ＭＳ ゴシック" panose="020B0609070205080204" pitchFamily="49" charset="-128"/>
                          <a:ea typeface="ＭＳ ゴシック" panose="020B0609070205080204" pitchFamily="49" charset="-128"/>
                          <a:cs typeface="Times New Roman" pitchFamily="18" charset="0"/>
                        </a:rPr>
                        <a:t>（保健所単位も可）</a:t>
                      </a:r>
                      <a:endParaRPr lang="en-US" altLang="ja-JP" sz="1000" b="0" dirty="0" smtClean="0">
                        <a:latin typeface="ＭＳ ゴシック" panose="020B0609070205080204" pitchFamily="49" charset="-128"/>
                        <a:ea typeface="ＭＳ ゴシック" panose="020B0609070205080204" pitchFamily="49" charset="-128"/>
                        <a:cs typeface="Times New Roman" pitchFamily="18" charset="0"/>
                      </a:endParaRPr>
                    </a:p>
                  </a:txBody>
                  <a:tcPr marL="68580" marR="68580" marT="0" marB="0" anchor="ctr"/>
                </a:tc>
                <a:tc>
                  <a:txBody>
                    <a:bodyPr/>
                    <a:lstStyle/>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圏域内（保健所管内）の病院等</a:t>
                      </a:r>
                      <a:endParaRPr lang="en-US" altLang="ja-JP" sz="1050" kern="100" dirty="0" smtClean="0">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ct val="125000"/>
                        </a:lnSpc>
                        <a:spcBef>
                          <a:spcPts val="0"/>
                        </a:spcBef>
                        <a:spcAft>
                          <a:spcPts val="0"/>
                        </a:spcAft>
                        <a:buClrTx/>
                        <a:buSzTx/>
                        <a:buFontTx/>
                        <a:buNone/>
                        <a:tabLst/>
                        <a:defRPr/>
                      </a:pPr>
                      <a:r>
                        <a:rPr lang="ja-JP" altLang="en-US" sz="1050" kern="100" dirty="0" smtClean="0">
                          <a:latin typeface="ＭＳ ゴシック" panose="020B0609070205080204" pitchFamily="49" charset="-128"/>
                          <a:ea typeface="ＭＳ ゴシック" panose="020B0609070205080204" pitchFamily="49" charset="-128"/>
                          <a:cs typeface="Times New Roman"/>
                        </a:rPr>
                        <a:t>（病床機能報告の対象病院）</a:t>
                      </a:r>
                      <a:endParaRPr lang="en-US" altLang="ja-JP" sz="1050" kern="100" dirty="0" smtClean="0">
                        <a:latin typeface="ＭＳ ゴシック" panose="020B0609070205080204" pitchFamily="49" charset="-128"/>
                        <a:ea typeface="ＭＳ ゴシック" panose="020B0609070205080204" pitchFamily="49" charset="-128"/>
                        <a:cs typeface="Times New Roman"/>
                      </a:endParaRPr>
                    </a:p>
                  </a:txBody>
                  <a:tcPr marL="68580" marR="68580" marT="0" marB="0" anchor="ctr"/>
                </a:tc>
              </a:tr>
            </a:tbl>
          </a:graphicData>
        </a:graphic>
      </p:graphicFrame>
      <p:sp>
        <p:nvSpPr>
          <p:cNvPr id="13" name="Rectangle 1"/>
          <p:cNvSpPr>
            <a:spLocks noChangeArrowheads="1"/>
          </p:cNvSpPr>
          <p:nvPr/>
        </p:nvSpPr>
        <p:spPr bwMode="auto">
          <a:xfrm>
            <a:off x="107504" y="2276872"/>
            <a:ext cx="52661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r>
              <a:rPr lang="en-US" altLang="ja-JP" sz="1400" dirty="0" smtClean="0">
                <a:latin typeface="+mn-ea"/>
                <a:cs typeface="Times New Roman" pitchFamily="18" charset="0"/>
              </a:rPr>
              <a:t>【</a:t>
            </a:r>
            <a:r>
              <a:rPr lang="ja-JP" altLang="en-US" sz="1400" dirty="0" smtClean="0">
                <a:latin typeface="+mn-ea"/>
                <a:cs typeface="Times New Roman" pitchFamily="18" charset="0"/>
              </a:rPr>
              <a:t>地域医療構想の推進（医療</a:t>
            </a:r>
            <a:r>
              <a:rPr lang="ja-JP" altLang="en-US" sz="1400" dirty="0">
                <a:latin typeface="+mn-ea"/>
                <a:cs typeface="Times New Roman" pitchFamily="18" charset="0"/>
              </a:rPr>
              <a:t>機能</a:t>
            </a:r>
            <a:r>
              <a:rPr lang="ja-JP" altLang="en-US" sz="1400" dirty="0" smtClean="0">
                <a:latin typeface="+mn-ea"/>
                <a:cs typeface="Times New Roman" pitchFamily="18" charset="0"/>
              </a:rPr>
              <a:t>の分化・連携）にかかる会議（案）</a:t>
            </a:r>
            <a:r>
              <a:rPr lang="en-US" altLang="ja-JP" sz="1400" dirty="0" smtClean="0">
                <a:latin typeface="+mn-ea"/>
                <a:cs typeface="Times New Roman" pitchFamily="18" charset="0"/>
              </a:rPr>
              <a:t>】</a:t>
            </a:r>
            <a:endParaRPr lang="en-US" altLang="ja-JP" sz="1400" dirty="0">
              <a:latin typeface="+mn-ea"/>
              <a:cs typeface="Times New Roman" pitchFamily="18" charset="0"/>
            </a:endParaRPr>
          </a:p>
        </p:txBody>
      </p:sp>
      <p:sp>
        <p:nvSpPr>
          <p:cNvPr id="14" name="Rectangle 1"/>
          <p:cNvSpPr>
            <a:spLocks noChangeArrowheads="1"/>
          </p:cNvSpPr>
          <p:nvPr/>
        </p:nvSpPr>
        <p:spPr bwMode="auto">
          <a:xfrm>
            <a:off x="212006" y="6596390"/>
            <a:ext cx="378340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r>
              <a:rPr lang="en-US" altLang="ja-JP" sz="1100" dirty="0" smtClean="0">
                <a:latin typeface="+mn-ea"/>
                <a:cs typeface="Times New Roman" pitchFamily="18" charset="0"/>
              </a:rPr>
              <a:t>※</a:t>
            </a:r>
            <a:r>
              <a:rPr lang="ja-JP" altLang="en-US" sz="1100" dirty="0" smtClean="0">
                <a:latin typeface="+mn-ea"/>
                <a:cs typeface="Times New Roman" pitchFamily="18" charset="0"/>
              </a:rPr>
              <a:t>従前から設置している「その他懇話会（部会）」は変更なし。</a:t>
            </a:r>
            <a:endParaRPr lang="en-US" altLang="ja-JP" sz="1100" dirty="0">
              <a:latin typeface="+mn-ea"/>
              <a:cs typeface="Times New Roman" pitchFamily="18" charset="0"/>
            </a:endParaRPr>
          </a:p>
        </p:txBody>
      </p:sp>
      <p:sp>
        <p:nvSpPr>
          <p:cNvPr id="11" name="正方形/長方形 10"/>
          <p:cNvSpPr/>
          <p:nvPr/>
        </p:nvSpPr>
        <p:spPr>
          <a:xfrm>
            <a:off x="1" y="0"/>
            <a:ext cx="9143999" cy="442641"/>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400" b="1" dirty="0" smtClean="0"/>
              <a:t>地域</a:t>
            </a:r>
            <a:r>
              <a:rPr lang="ja-JP" altLang="en-US" sz="2400" b="1" dirty="0"/>
              <a:t>の関係者との</a:t>
            </a:r>
            <a:r>
              <a:rPr lang="ja-JP" altLang="en-US" sz="2400" b="1" dirty="0" smtClean="0"/>
              <a:t>協議の進め方（案）</a:t>
            </a:r>
            <a:endParaRPr lang="en-US" altLang="ja-JP" sz="2400" b="1" dirty="0"/>
          </a:p>
        </p:txBody>
      </p:sp>
      <p:sp>
        <p:nvSpPr>
          <p:cNvPr id="2" name="スライド番号プレースホルダー 1"/>
          <p:cNvSpPr>
            <a:spLocks noGrp="1"/>
          </p:cNvSpPr>
          <p:nvPr>
            <p:ph type="sldNum" sz="quarter" idx="12"/>
          </p:nvPr>
        </p:nvSpPr>
        <p:spPr>
          <a:xfrm>
            <a:off x="6732240" y="6362070"/>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Tree>
    <p:extLst>
      <p:ext uri="{BB962C8B-B14F-4D97-AF65-F5344CB8AC3E}">
        <p14:creationId xmlns:p14="http://schemas.microsoft.com/office/powerpoint/2010/main" val="1137618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853450751"/>
              </p:ext>
            </p:extLst>
          </p:nvPr>
        </p:nvGraphicFramePr>
        <p:xfrm>
          <a:off x="111137" y="498592"/>
          <a:ext cx="8921724" cy="6280993"/>
        </p:xfrm>
        <a:graphic>
          <a:graphicData uri="http://schemas.openxmlformats.org/drawingml/2006/table">
            <a:tbl>
              <a:tblPr firstRow="1" bandRow="1">
                <a:tableStyleId>{5C22544A-7EE6-4342-B048-85BDC9FD1C3A}</a:tableStyleId>
              </a:tblPr>
              <a:tblGrid>
                <a:gridCol w="352772"/>
                <a:gridCol w="792088"/>
                <a:gridCol w="1800200"/>
                <a:gridCol w="1803835"/>
                <a:gridCol w="1220501"/>
                <a:gridCol w="1414157"/>
                <a:gridCol w="1538171"/>
              </a:tblGrid>
              <a:tr h="750129">
                <a:tc rowSpan="2">
                  <a:txBody>
                    <a:bodyPr/>
                    <a:lstStyle/>
                    <a:p>
                      <a:pPr algn="ct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1" dirty="0" smtClean="0">
                          <a:effectLst/>
                        </a:rPr>
                        <a:t>立入検査説明会</a:t>
                      </a:r>
                      <a:endParaRPr kumimoji="1" lang="en-US" altLang="ja-JP" sz="1000" b="1" dirty="0" smtClean="0">
                        <a:effectLst/>
                      </a:endParaRPr>
                    </a:p>
                    <a:p>
                      <a:pPr algn="ctr"/>
                      <a:r>
                        <a:rPr kumimoji="1" lang="ja-JP" altLang="en-US" sz="1000" b="1" dirty="0" smtClean="0">
                          <a:effectLst/>
                        </a:rPr>
                        <a:t>（病院</a:t>
                      </a:r>
                      <a:endParaRPr kumimoji="1" lang="en-US" altLang="ja-JP" sz="1000" b="1" dirty="0" smtClean="0">
                        <a:effectLst/>
                      </a:endParaRPr>
                    </a:p>
                    <a:p>
                      <a:pPr algn="ctr"/>
                      <a:r>
                        <a:rPr kumimoji="1" lang="ja-JP" altLang="en-US" sz="1000" b="1" dirty="0" smtClean="0">
                          <a:effectLst/>
                        </a:rPr>
                        <a:t>対象）</a:t>
                      </a:r>
                      <a:endParaRPr kumimoji="1" lang="en-US" altLang="ja-JP" sz="1000" b="1" dirty="0" smtClean="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solidFill>
                            <a:schemeClr val="bg1"/>
                          </a:solidFill>
                        </a:rPr>
                        <a:t>①医療・病床</a:t>
                      </a:r>
                      <a:endParaRPr lang="en-US" altLang="ja-JP" sz="1200" dirty="0" smtClean="0">
                        <a:solidFill>
                          <a:schemeClr val="bg1"/>
                        </a:solidFill>
                      </a:endParaRPr>
                    </a:p>
                    <a:p>
                      <a:pPr algn="ctr"/>
                      <a:r>
                        <a:rPr lang="ja-JP" altLang="en-US" sz="1200" dirty="0" smtClean="0">
                          <a:solidFill>
                            <a:schemeClr val="bg1"/>
                          </a:solidFill>
                        </a:rPr>
                        <a:t>懇話会（部会）（仮）</a:t>
                      </a:r>
                      <a:endParaRPr lang="en-US" altLang="ja-JP" sz="1200" dirty="0" smtClean="0">
                        <a:solidFill>
                          <a:schemeClr val="bg1"/>
                        </a:solidFill>
                      </a:endParaRPr>
                    </a:p>
                    <a:p>
                      <a:pPr algn="ctr"/>
                      <a:r>
                        <a:rPr lang="en-US" altLang="ja-JP" sz="900" dirty="0" smtClean="0">
                          <a:solidFill>
                            <a:schemeClr val="bg1"/>
                          </a:solidFill>
                        </a:rPr>
                        <a:t>【</a:t>
                      </a:r>
                      <a:r>
                        <a:rPr lang="ja-JP" altLang="en-US" sz="900" dirty="0" smtClean="0">
                          <a:solidFill>
                            <a:schemeClr val="bg1"/>
                          </a:solidFill>
                        </a:rPr>
                        <a:t>現・</a:t>
                      </a:r>
                      <a:r>
                        <a:rPr kumimoji="1" lang="ja-JP" altLang="en-US" sz="900" dirty="0" smtClean="0">
                          <a:solidFill>
                            <a:schemeClr val="bg1"/>
                          </a:solidFill>
                        </a:rPr>
                        <a:t>病床懇話会（部会）</a:t>
                      </a:r>
                      <a:r>
                        <a:rPr lang="en-US" altLang="ja-JP" sz="900" dirty="0" smtClean="0">
                          <a:solidFill>
                            <a:schemeClr val="bg1"/>
                          </a:solidFill>
                        </a:rPr>
                        <a:t>】</a:t>
                      </a:r>
                      <a:r>
                        <a:rPr kumimoji="1" lang="ja-JP" altLang="en-US" sz="900" dirty="0" smtClean="0">
                          <a:effectLst/>
                        </a:rPr>
                        <a:t>　</a:t>
                      </a:r>
                      <a:endParaRPr kumimoji="1" lang="ja-JP" altLang="en-US" sz="900" b="1"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smtClean="0">
                          <a:solidFill>
                            <a:schemeClr val="bg1"/>
                          </a:solidFill>
                          <a:effectLst/>
                        </a:rPr>
                        <a:t>②医療機関</a:t>
                      </a:r>
                      <a:endParaRPr kumimoji="1" lang="en-US" altLang="ja-JP" sz="1200" b="1" dirty="0" smtClean="0">
                        <a:solidFill>
                          <a:schemeClr val="bg1"/>
                        </a:solidFill>
                        <a:effectLst/>
                      </a:endParaRPr>
                    </a:p>
                    <a:p>
                      <a:pPr algn="ctr"/>
                      <a:r>
                        <a:rPr kumimoji="1" lang="ja-JP" altLang="en-US" sz="1200" b="1" dirty="0" smtClean="0">
                          <a:solidFill>
                            <a:schemeClr val="bg1"/>
                          </a:solidFill>
                          <a:effectLst/>
                        </a:rPr>
                        <a:t>連絡会（仮）</a:t>
                      </a:r>
                      <a:endParaRPr kumimoji="1" lang="en-US" altLang="ja-JP" sz="1200" b="1" dirty="0" smtClean="0">
                        <a:solidFill>
                          <a:schemeClr val="bg1"/>
                        </a:solidFill>
                        <a:effectLst/>
                      </a:endParaRPr>
                    </a:p>
                    <a:p>
                      <a:pPr algn="ctr"/>
                      <a:r>
                        <a:rPr kumimoji="1" lang="ja-JP" altLang="en-US" sz="1050" b="1" dirty="0" smtClean="0">
                          <a:solidFill>
                            <a:schemeClr val="bg1"/>
                          </a:solidFill>
                          <a:effectLst/>
                        </a:rPr>
                        <a:t>（病院対象）</a:t>
                      </a:r>
                      <a:endParaRPr kumimoji="1" lang="ja-JP" altLang="en-US" sz="1050" b="1" dirty="0">
                        <a:solidFill>
                          <a:schemeClr val="bg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effectLst/>
                        </a:rPr>
                        <a:t>③医療機関</a:t>
                      </a:r>
                      <a:endParaRPr kumimoji="1" lang="en-US" altLang="ja-JP" sz="12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effectLst/>
                        </a:rPr>
                        <a:t>連絡会</a:t>
                      </a:r>
                      <a:r>
                        <a:rPr kumimoji="1" lang="en-US" altLang="ja-JP" sz="1200" dirty="0" smtClean="0">
                          <a:effectLst/>
                        </a:rPr>
                        <a:t>(</a:t>
                      </a:r>
                      <a:r>
                        <a:rPr kumimoji="1" lang="ja-JP" altLang="en-US" sz="1200" dirty="0" smtClean="0">
                          <a:effectLst/>
                        </a:rPr>
                        <a:t>仮</a:t>
                      </a:r>
                      <a:r>
                        <a:rPr kumimoji="1" lang="en-US" altLang="ja-JP" sz="1200" dirty="0" smtClean="0">
                          <a:effectLst/>
                        </a:rPr>
                        <a:t>)</a:t>
                      </a:r>
                    </a:p>
                    <a:p>
                      <a:pPr algn="ctr"/>
                      <a:r>
                        <a:rPr kumimoji="1" lang="ja-JP" altLang="en-US" sz="1050" dirty="0" smtClean="0">
                          <a:effectLst/>
                        </a:rPr>
                        <a:t>（病院対象）</a:t>
                      </a:r>
                      <a:endParaRPr kumimoji="1" lang="en-US" altLang="ja-JP" sz="105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bg1"/>
                          </a:solidFill>
                        </a:rPr>
                        <a:t>④医療・病床</a:t>
                      </a:r>
                      <a:endParaRPr lang="en-US" altLang="ja-JP" sz="1200" dirty="0" smtClean="0">
                        <a:solidFill>
                          <a:schemeClr val="bg1"/>
                        </a:solidFill>
                      </a:endParaRPr>
                    </a:p>
                    <a:p>
                      <a:pPr algn="ctr"/>
                      <a:r>
                        <a:rPr lang="ja-JP" altLang="en-US" sz="1200" dirty="0" smtClean="0">
                          <a:solidFill>
                            <a:schemeClr val="bg1"/>
                          </a:solidFill>
                        </a:rPr>
                        <a:t>懇話会（部会）（仮）</a:t>
                      </a:r>
                      <a:endParaRPr lang="en-US" altLang="ja-JP" sz="1200" dirty="0" smtClean="0">
                        <a:solidFill>
                          <a:schemeClr val="bg1"/>
                        </a:solidFill>
                      </a:endParaRPr>
                    </a:p>
                    <a:p>
                      <a:pPr algn="ctr"/>
                      <a:r>
                        <a:rPr lang="en-US" altLang="ja-JP" sz="900" dirty="0" smtClean="0">
                          <a:solidFill>
                            <a:schemeClr val="bg1"/>
                          </a:solidFill>
                        </a:rPr>
                        <a:t>【</a:t>
                      </a:r>
                      <a:r>
                        <a:rPr lang="ja-JP" altLang="en-US" sz="900" dirty="0" smtClean="0">
                          <a:solidFill>
                            <a:schemeClr val="bg1"/>
                          </a:solidFill>
                        </a:rPr>
                        <a:t>現・医療懇話会（部会）</a:t>
                      </a:r>
                      <a:r>
                        <a:rPr lang="en-US" altLang="ja-JP" sz="900" dirty="0" smtClean="0">
                          <a:solidFill>
                            <a:schemeClr val="bg1"/>
                          </a:solidFill>
                        </a:rPr>
                        <a:t>】</a:t>
                      </a:r>
                      <a:endParaRPr kumimoji="1" lang="en-US" altLang="ja-JP" sz="90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zh-TW" altLang="en-US" sz="1200" b="1" dirty="0" smtClean="0">
                          <a:effectLst/>
                          <a:latin typeface="ＭＳ Ｐゴシック" panose="020B0600070205080204" pitchFamily="50" charset="-128"/>
                          <a:ea typeface="ＭＳ Ｐゴシック" panose="020B0600070205080204" pitchFamily="50" charset="-128"/>
                        </a:rPr>
                        <a:t>⑤保健医療協議会</a:t>
                      </a:r>
                    </a:p>
                    <a:p>
                      <a:pPr algn="ctr"/>
                      <a:r>
                        <a:rPr kumimoji="1" lang="zh-TW" altLang="en-US" sz="1000" b="1" dirty="0" smtClean="0">
                          <a:effectLst/>
                          <a:latin typeface="ＭＳ Ｐゴシック" panose="020B0600070205080204" pitchFamily="50" charset="-128"/>
                          <a:ea typeface="ＭＳ Ｐゴシック" panose="020B0600070205080204" pitchFamily="50" charset="-128"/>
                        </a:rPr>
                        <a:t>（地域医療</a:t>
                      </a:r>
                      <a:r>
                        <a:rPr kumimoji="1" lang="ja-JP" altLang="en-US" sz="1000" b="1" dirty="0" smtClean="0">
                          <a:effectLst/>
                          <a:latin typeface="ＭＳ Ｐゴシック" panose="020B0600070205080204" pitchFamily="50" charset="-128"/>
                          <a:ea typeface="ＭＳ Ｐゴシック" panose="020B0600070205080204" pitchFamily="50" charset="-128"/>
                        </a:rPr>
                        <a:t>構想</a:t>
                      </a:r>
                      <a:r>
                        <a:rPr kumimoji="1" lang="zh-TW" altLang="en-US" sz="1000" b="1" dirty="0" smtClean="0">
                          <a:effectLst/>
                          <a:latin typeface="ＭＳ Ｐゴシック" panose="020B0600070205080204" pitchFamily="50" charset="-128"/>
                          <a:ea typeface="ＭＳ Ｐゴシック" panose="020B0600070205080204" pitchFamily="50" charset="-128"/>
                        </a:rPr>
                        <a:t>調整会議）</a:t>
                      </a:r>
                      <a:endParaRPr kumimoji="1" lang="ja-JP" altLang="en-US" sz="1000" b="1" dirty="0">
                        <a:effectLst/>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vMerge="1">
                  <a:txBody>
                    <a:bodyPr/>
                    <a:lstStyle/>
                    <a:p>
                      <a:pPr algn="ctr"/>
                      <a:endParaRPr kumimoji="1" lang="ja-JP" altLang="en-US" sz="1200" dirty="0" smtClean="0"/>
                    </a:p>
                  </a:txBody>
                  <a:tcPr vert="eaVert" anchor="ctr"/>
                </a:tc>
                <a:tc gridSpan="3">
                  <a:txBody>
                    <a:bodyPr/>
                    <a:lstStyle/>
                    <a:p>
                      <a:pPr algn="ctr"/>
                      <a:r>
                        <a:rPr kumimoji="1" lang="ja-JP" altLang="en-US" sz="1200" dirty="0" smtClean="0"/>
                        <a:t>ステップ２</a:t>
                      </a:r>
                      <a:r>
                        <a:rPr kumimoji="1" lang="ja-JP" altLang="en-US" sz="1200" baseline="0" dirty="0" smtClean="0"/>
                        <a:t> </a:t>
                      </a:r>
                      <a:r>
                        <a:rPr kumimoji="1" lang="ja-JP" altLang="en-US" sz="1200" dirty="0" smtClean="0"/>
                        <a:t>（現状の課題についての認識の共有）</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1200" dirty="0" smtClean="0"/>
                        <a:t>ステップ３</a:t>
                      </a:r>
                      <a:r>
                        <a:rPr kumimoji="1" lang="ja-JP" altLang="en-US" sz="1200" baseline="0" dirty="0" smtClean="0"/>
                        <a:t> </a:t>
                      </a:r>
                      <a:r>
                        <a:rPr kumimoji="1" lang="ja-JP" altLang="en-US" sz="1200" dirty="0" smtClean="0"/>
                        <a:t>（具体的な目標の設定）</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0">
                <a:tc>
                  <a:txBody>
                    <a:bodyPr/>
                    <a:lstStyle/>
                    <a:p>
                      <a:pPr algn="ctr"/>
                      <a:r>
                        <a:rPr kumimoji="1" lang="ja-JP" altLang="en-US" sz="1100" b="0" dirty="0" smtClean="0"/>
                        <a:t>医療提供体制について</a:t>
                      </a:r>
                      <a:endParaRPr kumimoji="1" lang="en-US" altLang="ja-JP" sz="1100" b="0" dirty="0" smtClean="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smtClean="0"/>
                    </a:p>
                    <a:p>
                      <a:r>
                        <a:rPr kumimoji="1" lang="ja-JP" altLang="en-US" sz="1050" dirty="0" smtClean="0"/>
                        <a:t>〇医療提供体制についての資料提供</a:t>
                      </a:r>
                      <a:endParaRPr kumimoji="1" lang="en-US" altLang="ja-JP" sz="1050" dirty="0" smtClean="0"/>
                    </a:p>
                    <a:p>
                      <a:endParaRPr kumimoji="1" lang="en-US" altLang="ja-JP" sz="1050" dirty="0" smtClean="0"/>
                    </a:p>
                    <a:p>
                      <a:r>
                        <a:rPr kumimoji="1" lang="ja-JP" altLang="en-US" sz="1050" dirty="0" smtClean="0"/>
                        <a:t>〇今年度のスケジュールについて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smtClean="0"/>
                    </a:p>
                    <a:p>
                      <a:r>
                        <a:rPr kumimoji="1" lang="ja-JP" altLang="en-US" sz="1100" dirty="0" smtClean="0"/>
                        <a:t>〇医療機関の役割の確認</a:t>
                      </a:r>
                      <a:endParaRPr kumimoji="1" lang="en-US" altLang="ja-JP" sz="1100" dirty="0" smtClean="0"/>
                    </a:p>
                    <a:p>
                      <a:endParaRPr kumimoji="1" lang="en-US" altLang="ja-JP" sz="1100" dirty="0" smtClean="0"/>
                    </a:p>
                    <a:p>
                      <a:r>
                        <a:rPr kumimoji="1" lang="ja-JP" altLang="en-US" sz="1100" dirty="0" smtClean="0"/>
                        <a:t>〇医療提供体制と</a:t>
                      </a:r>
                      <a:endParaRPr kumimoji="1" lang="en-US" altLang="ja-JP" sz="1100" dirty="0" smtClean="0"/>
                    </a:p>
                    <a:p>
                      <a:r>
                        <a:rPr kumimoji="1" lang="ja-JP" altLang="en-US" sz="1100" dirty="0" smtClean="0"/>
                        <a:t>　診療実績等の確認 </a:t>
                      </a:r>
                      <a:endParaRPr kumimoji="1" lang="en-US" altLang="ja-JP" sz="1100" dirty="0" smtClean="0"/>
                    </a:p>
                    <a:p>
                      <a:endParaRPr kumimoji="1" lang="en-US" altLang="ja-JP" sz="1100" dirty="0" smtClean="0"/>
                    </a:p>
                    <a:p>
                      <a:r>
                        <a:rPr kumimoji="1" lang="ja-JP" altLang="en-US" sz="1100" dirty="0" smtClean="0"/>
                        <a:t>〇地域医療構想の進捗状　</a:t>
                      </a:r>
                      <a:endParaRPr kumimoji="1" lang="en-US" altLang="ja-JP" sz="1100" dirty="0" smtClean="0"/>
                    </a:p>
                    <a:p>
                      <a:r>
                        <a:rPr kumimoji="1" lang="ja-JP" altLang="en-US" sz="1100" dirty="0" smtClean="0"/>
                        <a:t>　況の確認</a:t>
                      </a:r>
                      <a:endParaRPr kumimoji="1" lang="en-US" altLang="ja-JP" sz="1100" dirty="0" smtClean="0"/>
                    </a:p>
                    <a:p>
                      <a:endParaRPr kumimoji="1" lang="en-US" altLang="ja-JP" sz="1100" dirty="0" smtClean="0"/>
                    </a:p>
                    <a:p>
                      <a:endParaRPr kumimoji="1" lang="en-US" altLang="ja-JP" sz="1100" dirty="0" smtClean="0"/>
                    </a:p>
                    <a:p>
                      <a:endParaRPr kumimoji="1" lang="en-US" altLang="ja-JP" sz="1200" dirty="0" smtClean="0"/>
                    </a:p>
                    <a:p>
                      <a:r>
                        <a:rPr kumimoji="1" lang="ja-JP" altLang="en-US" sz="1200" dirty="0" smtClean="0"/>
                        <a:t>・圏域において不足する医療機能について意見交換</a:t>
                      </a:r>
                    </a:p>
                    <a:p>
                      <a:endParaRPr kumimoji="1" lang="en-US" altLang="ja-JP" sz="1200" dirty="0" smtClean="0"/>
                    </a:p>
                    <a:p>
                      <a:r>
                        <a:rPr kumimoji="1" lang="ja-JP" altLang="en-US" sz="1200" dirty="0" smtClean="0"/>
                        <a:t>・連絡会について説明</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smtClean="0"/>
                    </a:p>
                    <a:p>
                      <a:r>
                        <a:rPr kumimoji="1" lang="ja-JP" altLang="en-US" sz="1100" dirty="0" smtClean="0"/>
                        <a:t>〇医療機関の役割の確認</a:t>
                      </a:r>
                      <a:endParaRPr kumimoji="1" lang="en-US" altLang="ja-JP" sz="1100" dirty="0" smtClean="0"/>
                    </a:p>
                    <a:p>
                      <a:endParaRPr kumimoji="1" lang="en-US" altLang="ja-JP" sz="1100" dirty="0" smtClean="0"/>
                    </a:p>
                    <a:p>
                      <a:r>
                        <a:rPr kumimoji="1" lang="ja-JP" altLang="en-US" sz="1100" dirty="0" smtClean="0"/>
                        <a:t>〇医療提供体制と</a:t>
                      </a:r>
                      <a:endParaRPr kumimoji="1" lang="en-US" altLang="ja-JP" sz="1100" dirty="0" smtClean="0"/>
                    </a:p>
                    <a:p>
                      <a:r>
                        <a:rPr kumimoji="1" lang="ja-JP" altLang="en-US" sz="1100" dirty="0" smtClean="0"/>
                        <a:t>　診療実績等の確認 </a:t>
                      </a:r>
                      <a:endParaRPr kumimoji="1" lang="en-US" altLang="ja-JP" sz="1100" dirty="0" smtClean="0"/>
                    </a:p>
                    <a:p>
                      <a:endParaRPr kumimoji="1" lang="en-US" altLang="ja-JP" sz="1100" dirty="0" smtClean="0"/>
                    </a:p>
                    <a:p>
                      <a:r>
                        <a:rPr kumimoji="1" lang="ja-JP" altLang="en-US" sz="1100" dirty="0" smtClean="0"/>
                        <a:t>〇地域医療構想の進捗状　</a:t>
                      </a:r>
                      <a:endParaRPr kumimoji="1" lang="en-US" altLang="ja-JP" sz="1100" dirty="0" smtClean="0"/>
                    </a:p>
                    <a:p>
                      <a:r>
                        <a:rPr kumimoji="1" lang="ja-JP" altLang="en-US" sz="1100" dirty="0" smtClean="0"/>
                        <a:t>　況の確認</a:t>
                      </a:r>
                      <a:endParaRPr kumimoji="1" lang="en-US" altLang="ja-JP" sz="1100" dirty="0" smtClean="0"/>
                    </a:p>
                    <a:p>
                      <a:endParaRPr kumimoji="1" lang="en-US" altLang="ja-JP" sz="1200" dirty="0" smtClean="0"/>
                    </a:p>
                    <a:p>
                      <a:endParaRPr kumimoji="1" lang="en-US" altLang="ja-JP" sz="1200" dirty="0" smtClean="0"/>
                    </a:p>
                    <a:p>
                      <a:r>
                        <a:rPr kumimoji="1" lang="en-US" altLang="ja-JP" sz="1200" dirty="0" smtClean="0"/>
                        <a:t>【</a:t>
                      </a:r>
                      <a:r>
                        <a:rPr kumimoji="1" lang="ja-JP" altLang="en-US" sz="1200" dirty="0" smtClean="0"/>
                        <a:t>ねらい</a:t>
                      </a:r>
                      <a:r>
                        <a:rPr kumimoji="1" lang="en-US" altLang="ja-JP" sz="1200" dirty="0" smtClean="0"/>
                        <a:t>】</a:t>
                      </a:r>
                    </a:p>
                    <a:p>
                      <a:r>
                        <a:rPr kumimoji="1" lang="ja-JP" altLang="en-US" sz="1200" dirty="0" smtClean="0"/>
                        <a:t>・圏域における医療提供体制について課題認識の共有</a:t>
                      </a:r>
                      <a:endParaRPr kumimoji="1" lang="en-US" altLang="ja-JP" sz="1200" dirty="0" smtClean="0"/>
                    </a:p>
                    <a:p>
                      <a:r>
                        <a:rPr kumimoji="1" lang="ja-JP" altLang="en-US" sz="1200" u="sng" dirty="0" smtClean="0"/>
                        <a:t>・民間病院の将来の考え方（建て替え等）について意向調査の実施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r>
                        <a:rPr kumimoji="1" lang="ja-JP" altLang="en-US" sz="1200" dirty="0" smtClean="0"/>
                        <a:t>〇</a:t>
                      </a:r>
                      <a:r>
                        <a:rPr lang="ja-JP" altLang="en-US" sz="1200" dirty="0" smtClean="0">
                          <a:solidFill>
                            <a:srgbClr val="000000"/>
                          </a:solidFill>
                        </a:rPr>
                        <a:t>「地域のあるべき姿（将来の目標）」について意見</a:t>
                      </a:r>
                      <a:endParaRPr lang="en-US" altLang="ja-JP" sz="1200" dirty="0" smtClean="0">
                        <a:solidFill>
                          <a:srgbClr val="000000"/>
                        </a:solidFill>
                      </a:endParaRPr>
                    </a:p>
                    <a:p>
                      <a:endParaRPr kumimoji="1" lang="en-US" altLang="ja-JP" sz="1200" dirty="0" smtClean="0"/>
                    </a:p>
                    <a:p>
                      <a:r>
                        <a:rPr kumimoji="1" lang="en-US" altLang="ja-JP" sz="1200" dirty="0" smtClean="0"/>
                        <a:t>【</a:t>
                      </a:r>
                      <a:r>
                        <a:rPr kumimoji="1" lang="ja-JP" altLang="en-US" sz="1200" dirty="0" smtClean="0"/>
                        <a:t>ねらい</a:t>
                      </a:r>
                      <a:r>
                        <a:rPr kumimoji="1" lang="en-US" altLang="ja-JP" sz="1200" dirty="0" smtClean="0"/>
                        <a:t>】</a:t>
                      </a:r>
                    </a:p>
                    <a:p>
                      <a:r>
                        <a:rPr kumimoji="1" lang="ja-JP" altLang="en-US" sz="1200" dirty="0" smtClean="0"/>
                        <a:t>・医療提供体制についての課題への対応について意見交換し、大きな方向性を共有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smtClean="0"/>
                    </a:p>
                    <a:p>
                      <a:pPr algn="l"/>
                      <a:r>
                        <a:rPr kumimoji="1" lang="ja-JP" altLang="en-US" sz="1200" dirty="0" smtClean="0"/>
                        <a:t>〇医療機関連絡会の報告</a:t>
                      </a:r>
                      <a:endParaRPr kumimoji="1" lang="en-US" altLang="ja-JP" sz="1200" dirty="0" smtClean="0"/>
                    </a:p>
                    <a:p>
                      <a:pPr algn="l"/>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〇</a:t>
                      </a:r>
                      <a:r>
                        <a:rPr lang="ja-JP" altLang="en-US" sz="1200" dirty="0" smtClean="0">
                          <a:solidFill>
                            <a:srgbClr val="000000"/>
                          </a:solidFill>
                        </a:rPr>
                        <a:t>「地域のあるべき姿（将来の目標）」をとりまとめ</a:t>
                      </a:r>
                      <a:endParaRPr kumimoji="1" lang="en-US" altLang="ja-JP" sz="1200" dirty="0" smtClean="0"/>
                    </a:p>
                    <a:p>
                      <a:endParaRPr kumimoji="1" lang="en-US" altLang="ja-JP" sz="1200" dirty="0" smtClean="0"/>
                    </a:p>
                    <a:p>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1200" dirty="0" smtClean="0"/>
                    </a:p>
                    <a:p>
                      <a:pPr algn="l"/>
                      <a:r>
                        <a:rPr kumimoji="1" lang="ja-JP" altLang="en-US" sz="1200" dirty="0" smtClean="0"/>
                        <a:t>〇懇話会・医療機関連絡会の結果報告・確認</a:t>
                      </a:r>
                      <a:endParaRPr kumimoji="1" lang="en-US" altLang="ja-JP" sz="1200" dirty="0" smtClean="0"/>
                    </a:p>
                    <a:p>
                      <a:pPr algn="l"/>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・地域医療構想の</a:t>
                      </a:r>
                      <a:endParaRPr kumimoji="1" lang="en-US" altLang="ja-JP"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　進捗状況の確認</a:t>
                      </a:r>
                      <a:endParaRPr kumimoji="1" lang="en-US" altLang="ja-JP" sz="1100" dirty="0" smtClean="0"/>
                    </a:p>
                    <a:p>
                      <a:pPr algn="l"/>
                      <a:r>
                        <a:rPr kumimoji="1" lang="ja-JP" altLang="en-US" sz="1100" dirty="0" smtClean="0"/>
                        <a:t>・医療機関の役割の</a:t>
                      </a:r>
                      <a:endParaRPr kumimoji="1" lang="en-US" altLang="ja-JP" sz="1100" dirty="0" smtClean="0"/>
                    </a:p>
                    <a:p>
                      <a:pPr algn="l"/>
                      <a:r>
                        <a:rPr kumimoji="1" lang="ja-JP" altLang="en-US" sz="1100" dirty="0" smtClean="0"/>
                        <a:t>　確認</a:t>
                      </a:r>
                      <a:endParaRPr kumimoji="1" lang="en-US" altLang="ja-JP" sz="1100" dirty="0" smtClean="0"/>
                    </a:p>
                    <a:p>
                      <a:pPr algn="l"/>
                      <a:r>
                        <a:rPr kumimoji="1" lang="ja-JP" altLang="en-US" sz="1100" dirty="0" smtClean="0"/>
                        <a:t>・不足する医療機能</a:t>
                      </a:r>
                      <a:endParaRPr kumimoji="1" lang="en-US" altLang="ja-JP" sz="1100" dirty="0" smtClean="0"/>
                    </a:p>
                    <a:p>
                      <a:pPr algn="l"/>
                      <a:r>
                        <a:rPr kumimoji="1" lang="ja-JP" altLang="en-US" sz="1100" dirty="0" smtClean="0"/>
                        <a:t>　の確認</a:t>
                      </a:r>
                      <a:endParaRPr kumimoji="1" lang="en-US" altLang="ja-JP" sz="1100" dirty="0" smtClean="0"/>
                    </a:p>
                    <a:p>
                      <a:pPr algn="l"/>
                      <a:r>
                        <a:rPr kumimoji="1" lang="ja-JP" altLang="en-US" sz="1100" dirty="0" smtClean="0"/>
                        <a:t>・医療機関の今後の</a:t>
                      </a:r>
                      <a:endParaRPr kumimoji="1" lang="en-US" altLang="ja-JP" sz="1100" dirty="0" smtClean="0"/>
                    </a:p>
                    <a:p>
                      <a:pPr algn="l"/>
                      <a:r>
                        <a:rPr kumimoji="1" lang="ja-JP" altLang="en-US" sz="1100" dirty="0" smtClean="0"/>
                        <a:t>　意向の確認</a:t>
                      </a:r>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8032">
                <a:tc>
                  <a:txBody>
                    <a:bodyPr/>
                    <a:lstStyle/>
                    <a:p>
                      <a:pPr algn="ctr"/>
                      <a:r>
                        <a:rPr kumimoji="1" lang="ja-JP" altLang="en-US" sz="1100" b="0" dirty="0" smtClean="0"/>
                        <a:t>病床転換</a:t>
                      </a:r>
                      <a:endParaRPr kumimoji="1" lang="en-US" altLang="ja-JP" sz="1100" b="0" dirty="0" smtClean="0"/>
                    </a:p>
                    <a:p>
                      <a:pPr algn="ctr"/>
                      <a:r>
                        <a:rPr kumimoji="1" lang="ja-JP" altLang="en-US" sz="1100" b="0" dirty="0" smtClean="0"/>
                        <a:t>補助金</a:t>
                      </a:r>
                      <a:endParaRPr kumimoji="1" lang="en-US" altLang="ja-JP" sz="1100" b="0" dirty="0" smtClean="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t>〇病床転換に関する</a:t>
                      </a:r>
                      <a:endParaRPr kumimoji="1" lang="en-US" altLang="ja-JP" sz="1100" dirty="0" smtClean="0"/>
                    </a:p>
                    <a:p>
                      <a:r>
                        <a:rPr kumimoji="1" lang="ja-JP" altLang="en-US" sz="1100" dirty="0" smtClean="0"/>
                        <a:t>　補助金事業の説明</a:t>
                      </a:r>
                      <a:endParaRPr kumimoji="1" lang="en-US" altLang="ja-JP" sz="1100" dirty="0" smtClean="0"/>
                    </a:p>
                    <a:p>
                      <a:r>
                        <a:rPr kumimoji="1" lang="ja-JP" altLang="en-US" sz="1100" dirty="0" smtClean="0"/>
                        <a:t>〇昨年度の実績報告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t>〇病床転換補助金の</a:t>
                      </a:r>
                      <a:endParaRPr kumimoji="1" lang="en-US" altLang="ja-JP" sz="1100" dirty="0" smtClean="0"/>
                    </a:p>
                    <a:p>
                      <a:r>
                        <a:rPr kumimoji="1" lang="ja-JP" altLang="en-US" sz="1100" dirty="0" smtClean="0"/>
                        <a:t>　意向調査の説明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〇意向調査の</a:t>
                      </a:r>
                      <a:endParaRPr kumimoji="1" lang="en-US" altLang="ja-JP"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　結果報告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6104">
                <a:tc>
                  <a:txBody>
                    <a:bodyPr/>
                    <a:lstStyle/>
                    <a:p>
                      <a:pPr algn="ctr"/>
                      <a:r>
                        <a:rPr kumimoji="1" lang="ja-JP" altLang="en-US" sz="1100" b="0" dirty="0" smtClean="0"/>
                        <a:t>基金</a:t>
                      </a:r>
                      <a:endParaRPr kumimoji="1" lang="en-US" altLang="ja-JP" sz="1100" b="0" dirty="0" smtClean="0"/>
                    </a:p>
                    <a:p>
                      <a:pPr algn="ctr"/>
                      <a:r>
                        <a:rPr kumimoji="1" lang="ja-JP" altLang="en-US" sz="1100" b="0" dirty="0" smtClean="0"/>
                        <a:t>ＰＤＣＡ</a:t>
                      </a:r>
                      <a:endParaRPr kumimoji="1" lang="en-US" altLang="ja-JP" sz="1100" b="0" dirty="0" smtClean="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t>〇地域医療介護総合確保基金の意見聴収について説明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〇地域医療介護総合確保基金について意見集約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l"/>
                      <a:r>
                        <a:rPr kumimoji="1" lang="ja-JP" altLang="en-US" sz="1100" dirty="0" smtClean="0"/>
                        <a:t>〇地域医療介護総合確保基金について意見集約</a:t>
                      </a: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a:txBody>
                    <a:bodyPr/>
                    <a:lstStyle/>
                    <a:p>
                      <a:pPr algn="ctr"/>
                      <a:r>
                        <a:rPr kumimoji="1" lang="ja-JP" altLang="en-US" sz="1100" b="0" dirty="0" smtClean="0"/>
                        <a:t>医療計画</a:t>
                      </a:r>
                      <a:endParaRPr kumimoji="1" lang="en-US" altLang="ja-JP" sz="1100" b="0" dirty="0" smtClean="0"/>
                    </a:p>
                    <a:p>
                      <a:pPr algn="ctr"/>
                      <a:r>
                        <a:rPr kumimoji="1" lang="ja-JP" altLang="en-US" sz="1100" b="0" dirty="0" smtClean="0"/>
                        <a:t>ＰＤＣＡ</a:t>
                      </a:r>
                      <a:endParaRPr kumimoji="1" lang="en-US" altLang="ja-JP" sz="1100" b="0" dirty="0" smtClean="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endParaRPr kumimoji="1" lang="ja-JP" alt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〇医療計画圏域編進捗管理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l"/>
                      <a:r>
                        <a:rPr kumimoji="1" lang="ja-JP" altLang="en-US" sz="1100" dirty="0" smtClean="0"/>
                        <a:t>〇医療計画圏域編</a:t>
                      </a:r>
                      <a:endParaRPr kumimoji="1" lang="en-US" altLang="ja-JP" sz="1100" dirty="0" smtClean="0"/>
                    </a:p>
                    <a:p>
                      <a:pPr algn="l"/>
                      <a:r>
                        <a:rPr kumimoji="1" lang="ja-JP" altLang="en-US" sz="1100" dirty="0" smtClean="0"/>
                        <a:t>　進捗管理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下矢印 1"/>
          <p:cNvSpPr/>
          <p:nvPr/>
        </p:nvSpPr>
        <p:spPr>
          <a:xfrm>
            <a:off x="1979712" y="3284984"/>
            <a:ext cx="288032"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下矢印 46"/>
          <p:cNvSpPr/>
          <p:nvPr/>
        </p:nvSpPr>
        <p:spPr>
          <a:xfrm rot="16200000">
            <a:off x="2915816" y="4136897"/>
            <a:ext cx="288032"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0" y="-12314"/>
            <a:ext cx="9143999" cy="442641"/>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400" b="1" dirty="0" smtClean="0"/>
              <a:t>会議等の進め方（案）</a:t>
            </a:r>
            <a:endParaRPr lang="en-US" altLang="ja-JP" sz="2400" b="1" dirty="0"/>
          </a:p>
        </p:txBody>
      </p:sp>
      <p:sp>
        <p:nvSpPr>
          <p:cNvPr id="3" name="スライド番号プレースホルダー 2"/>
          <p:cNvSpPr>
            <a:spLocks noGrp="1"/>
          </p:cNvSpPr>
          <p:nvPr>
            <p:ph type="sldNum" sz="quarter" idx="12"/>
          </p:nvPr>
        </p:nvSpPr>
        <p:spPr>
          <a:xfrm>
            <a:off x="6804248" y="6414460"/>
            <a:ext cx="2133600" cy="365125"/>
          </a:xfrm>
        </p:spPr>
        <p:txBody>
          <a:bodyPr/>
          <a:lstStyle/>
          <a:p>
            <a:fld id="{A9848611-8FAA-4BFC-BAAD-33CAF1A3E273}" type="slidenum">
              <a:rPr kumimoji="1" lang="ja-JP" altLang="en-US" sz="1800" smtClean="0">
                <a:solidFill>
                  <a:schemeClr val="tx1"/>
                </a:solidFill>
              </a:rPr>
              <a:t>5</a:t>
            </a:fld>
            <a:endParaRPr kumimoji="1" lang="ja-JP" altLang="en-US" sz="1800" dirty="0">
              <a:solidFill>
                <a:schemeClr val="tx1"/>
              </a:solidFill>
            </a:endParaRPr>
          </a:p>
        </p:txBody>
      </p:sp>
    </p:spTree>
    <p:extLst>
      <p:ext uri="{BB962C8B-B14F-4D97-AF65-F5344CB8AC3E}">
        <p14:creationId xmlns:p14="http://schemas.microsoft.com/office/powerpoint/2010/main" val="3874131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019953835"/>
              </p:ext>
            </p:extLst>
          </p:nvPr>
        </p:nvGraphicFramePr>
        <p:xfrm>
          <a:off x="186780" y="518631"/>
          <a:ext cx="8835900" cy="5862697"/>
        </p:xfrm>
        <a:graphic>
          <a:graphicData uri="http://schemas.openxmlformats.org/drawingml/2006/table">
            <a:tbl>
              <a:tblPr firstRow="1" bandRow="1">
                <a:tableStyleId>{5C22544A-7EE6-4342-B048-85BDC9FD1C3A}</a:tableStyleId>
              </a:tblPr>
              <a:tblGrid>
                <a:gridCol w="372599"/>
                <a:gridCol w="628245"/>
                <a:gridCol w="720080"/>
                <a:gridCol w="720080"/>
                <a:gridCol w="576064"/>
                <a:gridCol w="720080"/>
                <a:gridCol w="648072"/>
                <a:gridCol w="1008112"/>
                <a:gridCol w="648072"/>
                <a:gridCol w="718592"/>
                <a:gridCol w="691968"/>
                <a:gridCol w="691968"/>
                <a:gridCol w="691968"/>
              </a:tblGrid>
              <a:tr h="462097">
                <a:tc>
                  <a:txBody>
                    <a:bodyPr/>
                    <a:lstStyle/>
                    <a:p>
                      <a:pPr algn="ctr"/>
                      <a:endParaRPr kumimoji="1" lang="ja-JP" altLang="en-US" dirty="0" smtClean="0"/>
                    </a:p>
                  </a:txBody>
                  <a:tcPr anchor="ctr"/>
                </a:tc>
                <a:tc>
                  <a:txBody>
                    <a:bodyPr/>
                    <a:lstStyle/>
                    <a:p>
                      <a:pPr algn="ctr"/>
                      <a:r>
                        <a:rPr kumimoji="1" lang="en-US" altLang="ja-JP" sz="1400" dirty="0" smtClean="0">
                          <a:effectLst/>
                        </a:rPr>
                        <a:t>H30</a:t>
                      </a:r>
                    </a:p>
                    <a:p>
                      <a:pPr algn="ctr"/>
                      <a:r>
                        <a:rPr kumimoji="1" lang="ja-JP" altLang="en-US" sz="1400" dirty="0" smtClean="0">
                          <a:effectLst/>
                        </a:rPr>
                        <a:t>４月　</a:t>
                      </a:r>
                      <a:endParaRPr kumimoji="1" lang="ja-JP" altLang="en-US" sz="1400" b="1" dirty="0">
                        <a:effectLst/>
                      </a:endParaRPr>
                    </a:p>
                  </a:txBody>
                  <a:tcPr anchor="ctr"/>
                </a:tc>
                <a:tc>
                  <a:txBody>
                    <a:bodyPr/>
                    <a:lstStyle/>
                    <a:p>
                      <a:pPr algn="ctr"/>
                      <a:r>
                        <a:rPr kumimoji="1" lang="ja-JP" altLang="en-US" sz="1400" dirty="0" smtClean="0">
                          <a:effectLst/>
                        </a:rPr>
                        <a:t>５月</a:t>
                      </a:r>
                      <a:endParaRPr kumimoji="1" lang="ja-JP" altLang="en-US" sz="1400" b="1" dirty="0">
                        <a:effectLst/>
                      </a:endParaRPr>
                    </a:p>
                  </a:txBody>
                  <a:tcPr anchor="ctr"/>
                </a:tc>
                <a:tc>
                  <a:txBody>
                    <a:bodyPr/>
                    <a:lstStyle/>
                    <a:p>
                      <a:pPr algn="ctr"/>
                      <a:r>
                        <a:rPr kumimoji="1" lang="ja-JP" altLang="en-US" sz="1400" dirty="0" smtClean="0">
                          <a:effectLst/>
                        </a:rPr>
                        <a:t>６月</a:t>
                      </a:r>
                      <a:endParaRPr kumimoji="1" lang="en-US" altLang="ja-JP" sz="1400" b="1" dirty="0" smtClean="0">
                        <a:effectLs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effectLst/>
                        </a:rPr>
                        <a:t>７月</a:t>
                      </a:r>
                      <a:endParaRPr kumimoji="1" lang="en-US" altLang="ja-JP" sz="1400" b="1" dirty="0" smtClean="0">
                        <a:effectLst/>
                      </a:endParaRPr>
                    </a:p>
                  </a:txBody>
                  <a:tcPr anchor="ctr"/>
                </a:tc>
                <a:tc>
                  <a:txBody>
                    <a:bodyPr/>
                    <a:lstStyle/>
                    <a:p>
                      <a:pPr algn="ctr"/>
                      <a:r>
                        <a:rPr kumimoji="1" lang="ja-JP" altLang="en-US" sz="1400" dirty="0" smtClean="0">
                          <a:effectLst/>
                        </a:rPr>
                        <a:t>８月</a:t>
                      </a:r>
                      <a:endParaRPr kumimoji="1" lang="ja-JP" altLang="en-US" sz="1400" b="1" dirty="0">
                        <a:effectLst/>
                      </a:endParaRPr>
                    </a:p>
                  </a:txBody>
                  <a:tcPr anchor="ctr"/>
                </a:tc>
                <a:tc>
                  <a:txBody>
                    <a:bodyPr/>
                    <a:lstStyle/>
                    <a:p>
                      <a:pPr algn="ctr"/>
                      <a:r>
                        <a:rPr kumimoji="1" lang="ja-JP" altLang="en-US" sz="1400" dirty="0" smtClean="0">
                          <a:effectLst/>
                        </a:rPr>
                        <a:t>９月</a:t>
                      </a:r>
                      <a:endParaRPr kumimoji="1" lang="ja-JP" altLang="en-US" sz="1400" b="1" dirty="0">
                        <a:effectLst/>
                      </a:endParaRPr>
                    </a:p>
                  </a:txBody>
                  <a:tcPr anchor="ctr"/>
                </a:tc>
                <a:tc>
                  <a:txBody>
                    <a:bodyPr/>
                    <a:lstStyle/>
                    <a:p>
                      <a:pPr algn="ctr"/>
                      <a:r>
                        <a:rPr kumimoji="1" lang="en-US" altLang="ja-JP" sz="1400" b="1" dirty="0" smtClean="0">
                          <a:effectLst/>
                        </a:rPr>
                        <a:t>10</a:t>
                      </a:r>
                      <a:r>
                        <a:rPr kumimoji="1" lang="ja-JP" altLang="en-US" sz="1400" b="1" dirty="0" smtClean="0">
                          <a:effectLst/>
                        </a:rPr>
                        <a:t>月</a:t>
                      </a:r>
                      <a:endParaRPr kumimoji="1" lang="ja-JP" altLang="en-US" sz="1400" b="1" dirty="0">
                        <a:effectLst/>
                      </a:endParaRPr>
                    </a:p>
                  </a:txBody>
                  <a:tcPr anchor="ctr"/>
                </a:tc>
                <a:tc>
                  <a:txBody>
                    <a:bodyPr/>
                    <a:lstStyle/>
                    <a:p>
                      <a:pPr algn="ctr"/>
                      <a:r>
                        <a:rPr kumimoji="1" lang="en-US" altLang="ja-JP" sz="1400" b="1" dirty="0" smtClean="0">
                          <a:effectLst/>
                        </a:rPr>
                        <a:t>11</a:t>
                      </a:r>
                      <a:r>
                        <a:rPr kumimoji="1" lang="ja-JP" altLang="en-US" sz="1400" b="1" dirty="0" smtClean="0">
                          <a:effectLst/>
                        </a:rPr>
                        <a:t>月</a:t>
                      </a:r>
                      <a:endParaRPr kumimoji="1" lang="ja-JP" altLang="en-US" sz="1400" b="1" dirty="0">
                        <a:effectLst/>
                      </a:endParaRPr>
                    </a:p>
                  </a:txBody>
                  <a:tcPr anchor="ctr"/>
                </a:tc>
                <a:tc>
                  <a:txBody>
                    <a:bodyPr/>
                    <a:lstStyle/>
                    <a:p>
                      <a:pPr algn="ctr"/>
                      <a:r>
                        <a:rPr kumimoji="1" lang="en-US" altLang="ja-JP" sz="1400" b="1" dirty="0" smtClean="0">
                          <a:effectLst/>
                        </a:rPr>
                        <a:t>12</a:t>
                      </a:r>
                      <a:r>
                        <a:rPr kumimoji="1" lang="ja-JP" altLang="en-US" sz="1400" b="1" dirty="0" smtClean="0">
                          <a:effectLst/>
                        </a:rPr>
                        <a:t>月</a:t>
                      </a:r>
                      <a:endParaRPr kumimoji="1" lang="ja-JP" altLang="en-US" sz="1400" b="1" dirty="0">
                        <a:effectLst/>
                      </a:endParaRPr>
                    </a:p>
                  </a:txBody>
                  <a:tcPr anchor="ctr"/>
                </a:tc>
                <a:tc>
                  <a:txBody>
                    <a:bodyPr/>
                    <a:lstStyle/>
                    <a:p>
                      <a:pPr algn="ctr"/>
                      <a:r>
                        <a:rPr kumimoji="1" lang="en-US" altLang="ja-JP" sz="1400" dirty="0" smtClean="0">
                          <a:effectLst/>
                        </a:rPr>
                        <a:t>H31</a:t>
                      </a:r>
                    </a:p>
                    <a:p>
                      <a:pPr algn="ctr"/>
                      <a:r>
                        <a:rPr kumimoji="1" lang="ja-JP" altLang="en-US" sz="1400" dirty="0" smtClean="0">
                          <a:effectLst/>
                        </a:rPr>
                        <a:t>１月</a:t>
                      </a:r>
                      <a:endParaRPr kumimoji="1" lang="ja-JP" altLang="en-US" sz="1400" b="1" dirty="0">
                        <a:effectLst/>
                      </a:endParaRPr>
                    </a:p>
                  </a:txBody>
                  <a:tcPr anchor="ctr"/>
                </a:tc>
                <a:tc>
                  <a:txBody>
                    <a:bodyPr/>
                    <a:lstStyle/>
                    <a:p>
                      <a:pPr algn="ctr"/>
                      <a:r>
                        <a:rPr kumimoji="1" lang="ja-JP" altLang="en-US" sz="1400" b="1" dirty="0" smtClean="0">
                          <a:effectLst/>
                        </a:rPr>
                        <a:t>２月</a:t>
                      </a:r>
                      <a:endParaRPr kumimoji="1" lang="ja-JP" altLang="en-US" sz="1400" b="1" dirty="0">
                        <a:effectLst/>
                      </a:endParaRPr>
                    </a:p>
                  </a:txBody>
                  <a:tcPr anchor="ctr"/>
                </a:tc>
                <a:tc>
                  <a:txBody>
                    <a:bodyPr/>
                    <a:lstStyle/>
                    <a:p>
                      <a:pPr algn="ctr"/>
                      <a:r>
                        <a:rPr kumimoji="1" lang="ja-JP" altLang="en-US" sz="1400" b="1" dirty="0" smtClean="0">
                          <a:effectLst/>
                        </a:rPr>
                        <a:t>３月</a:t>
                      </a:r>
                      <a:endParaRPr kumimoji="1" lang="ja-JP" altLang="en-US" sz="1400" b="1" dirty="0">
                        <a:effectLst/>
                      </a:endParaRPr>
                    </a:p>
                  </a:txBody>
                  <a:tcPr anchor="ctr"/>
                </a:tc>
              </a:tr>
              <a:tr h="1744137">
                <a:tc>
                  <a:txBody>
                    <a:bodyPr/>
                    <a:lstStyle/>
                    <a:p>
                      <a:pPr algn="ctr"/>
                      <a:r>
                        <a:rPr kumimoji="1" lang="ja-JP" altLang="en-US" dirty="0" smtClean="0"/>
                        <a:t>医療機関</a:t>
                      </a:r>
                    </a:p>
                  </a:txBody>
                  <a:tcPr vert="eaVert" anchor="ctr"/>
                </a:tc>
                <a:tc gridSpan="12">
                  <a:txBody>
                    <a:bodyPr/>
                    <a:lstStyle/>
                    <a:p>
                      <a:endParaRPr kumimoji="1" lang="en-US" altLang="ja-JP" sz="1400" dirty="0" smtClean="0"/>
                    </a:p>
                    <a:p>
                      <a:endParaRPr kumimoji="1" lang="en-US" altLang="ja-JP" sz="1400" dirty="0" smtClean="0"/>
                    </a:p>
                  </a:txBody>
                  <a:tcPr vert="eaVert"/>
                </a:tc>
                <a:tc hMerge="1">
                  <a:txBody>
                    <a:bodyPr/>
                    <a:lstStyle/>
                    <a:p>
                      <a:endParaRPr kumimoji="1" lang="ja-JP" altLang="en-US" sz="1400" dirty="0"/>
                    </a:p>
                  </a:txBody>
                  <a:tcPr vert="eaVert"/>
                </a:tc>
                <a:tc hMerge="1">
                  <a:txBody>
                    <a:bodyPr/>
                    <a:lstStyle/>
                    <a:p>
                      <a:endParaRPr kumimoji="1" lang="en-US" altLang="ja-JP" sz="1400" dirty="0" smtClean="0"/>
                    </a:p>
                  </a:txBody>
                  <a:tcPr vert="eaVert"/>
                </a:tc>
                <a:tc hMerge="1">
                  <a:txBody>
                    <a:bodyPr/>
                    <a:lstStyle/>
                    <a:p>
                      <a:endParaRPr kumimoji="1" lang="en-US" altLang="ja-JP" sz="1400" dirty="0" smtClean="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r>
              <a:tr h="1647094">
                <a:tc>
                  <a:txBody>
                    <a:bodyPr/>
                    <a:lstStyle/>
                    <a:p>
                      <a:pPr algn="ctr"/>
                      <a:r>
                        <a:rPr kumimoji="1" lang="ja-JP" altLang="en-US" sz="1800" b="0" dirty="0" smtClean="0"/>
                        <a:t>二次医療圏</a:t>
                      </a:r>
                      <a:endParaRPr kumimoji="1" lang="en-US" altLang="ja-JP" sz="1800" b="0" dirty="0" smtClean="0"/>
                    </a:p>
                  </a:txBody>
                  <a:tcPr vert="eaVert" anchor="ctr"/>
                </a:tc>
                <a:tc gridSpan="12">
                  <a:txBody>
                    <a:bodyPr/>
                    <a:lstStyle/>
                    <a:p>
                      <a:endParaRPr kumimoji="1" lang="en-US" altLang="ja-JP" sz="1400" dirty="0" smtClean="0"/>
                    </a:p>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pPr algn="r"/>
                      <a:endParaRPr kumimoji="1" lang="ja-JP" altLang="en-US" sz="1400" dirty="0"/>
                    </a:p>
                  </a:txBody>
                  <a:tcPr vert="eaVert"/>
                </a:tc>
                <a:tc hMerge="1">
                  <a:txBody>
                    <a:bodyPr/>
                    <a:lstStyle/>
                    <a:p>
                      <a:pPr algn="r"/>
                      <a:endParaRPr kumimoji="1" lang="ja-JP" altLang="en-US" sz="1400" dirty="0"/>
                    </a:p>
                  </a:txBody>
                  <a:tcPr vert="eaVert"/>
                </a:tc>
                <a:tc hMerge="1">
                  <a:txBody>
                    <a:bodyPr/>
                    <a:lstStyle/>
                    <a:p>
                      <a:pPr algn="r"/>
                      <a:endParaRPr kumimoji="1" lang="ja-JP" altLang="en-US" sz="1400" dirty="0"/>
                    </a:p>
                  </a:txBody>
                  <a:tcPr vert="eaVert"/>
                </a:tc>
                <a:tc hMerge="1">
                  <a:txBody>
                    <a:bodyPr/>
                    <a:lstStyle/>
                    <a:p>
                      <a:pPr algn="r"/>
                      <a:endParaRPr kumimoji="1" lang="ja-JP" altLang="en-US" sz="1400" dirty="0"/>
                    </a:p>
                  </a:txBody>
                  <a:tcPr vert="eaVert"/>
                </a:tc>
                <a:tc hMerge="1">
                  <a:txBody>
                    <a:bodyPr/>
                    <a:lstStyle/>
                    <a:p>
                      <a:pPr algn="r"/>
                      <a:endParaRPr kumimoji="1" lang="ja-JP" altLang="en-US" sz="1400" dirty="0"/>
                    </a:p>
                  </a:txBody>
                  <a:tcPr vert="eaVert"/>
                </a:tc>
                <a:tc hMerge="1">
                  <a:txBody>
                    <a:bodyPr/>
                    <a:lstStyle/>
                    <a:p>
                      <a:pPr algn="r"/>
                      <a:endParaRPr kumimoji="1" lang="ja-JP" altLang="en-US" sz="1400" dirty="0"/>
                    </a:p>
                  </a:txBody>
                  <a:tcPr vert="eaVert"/>
                </a:tc>
                <a:tc hMerge="1">
                  <a:txBody>
                    <a:bodyPr/>
                    <a:lstStyle/>
                    <a:p>
                      <a:pPr algn="r"/>
                      <a:endParaRPr kumimoji="1" lang="ja-JP" altLang="en-US" sz="1400" dirty="0"/>
                    </a:p>
                  </a:txBody>
                  <a:tcPr vert="eaVert"/>
                </a:tc>
                <a:tc hMerge="1">
                  <a:txBody>
                    <a:bodyPr/>
                    <a:lstStyle/>
                    <a:p>
                      <a:pPr algn="r"/>
                      <a:endParaRPr kumimoji="1" lang="ja-JP" altLang="en-US" sz="1400" dirty="0"/>
                    </a:p>
                  </a:txBody>
                  <a:tcPr vert="eaVert"/>
                </a:tc>
              </a:tr>
              <a:tr h="1953306">
                <a:tc>
                  <a:txBody>
                    <a:bodyPr/>
                    <a:lstStyle/>
                    <a:p>
                      <a:pPr algn="ctr"/>
                      <a:r>
                        <a:rPr kumimoji="1" lang="ja-JP" altLang="en-US" dirty="0" smtClean="0"/>
                        <a:t>大阪府</a:t>
                      </a:r>
                      <a:endParaRPr kumimoji="1" lang="ja-JP" altLang="en-US" dirty="0"/>
                    </a:p>
                  </a:txBody>
                  <a:tcPr vert="eaVert" anchor="ctr"/>
                </a:tc>
                <a:tc gridSpan="12">
                  <a:txBody>
                    <a:bodyPr/>
                    <a:lstStyle/>
                    <a:p>
                      <a:endParaRPr kumimoji="1" lang="en-US" altLang="ja-JP" sz="1400" dirty="0" smtClean="0"/>
                    </a:p>
                  </a:txBody>
                  <a:tcPr vert="eaVert"/>
                </a:tc>
                <a:tc hMerge="1">
                  <a:txBody>
                    <a:bodyPr/>
                    <a:lstStyle/>
                    <a:p>
                      <a:endParaRPr kumimoji="1" lang="en-US" altLang="ja-JP" sz="1400" dirty="0" smtClean="0"/>
                    </a:p>
                  </a:txBody>
                  <a:tcPr vert="eaVert"/>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vert="eaVert"/>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vert="eaVert"/>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c hMerge="1">
                  <a:txBody>
                    <a:bodyPr/>
                    <a:lstStyle/>
                    <a:p>
                      <a:endParaRPr kumimoji="1" lang="ja-JP" altLang="en-US" sz="1400" dirty="0"/>
                    </a:p>
                  </a:txBody>
                  <a:tcPr vert="eaVert"/>
                </a:tc>
              </a:tr>
            </a:tbl>
          </a:graphicData>
        </a:graphic>
      </p:graphicFrame>
      <p:cxnSp>
        <p:nvCxnSpPr>
          <p:cNvPr id="7" name="直線矢印コネクタ 6"/>
          <p:cNvCxnSpPr/>
          <p:nvPr/>
        </p:nvCxnSpPr>
        <p:spPr>
          <a:xfrm>
            <a:off x="5287230" y="1808202"/>
            <a:ext cx="1654731" cy="298"/>
          </a:xfrm>
          <a:prstGeom prst="straightConnector1">
            <a:avLst/>
          </a:prstGeom>
          <a:ln w="57150">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683567" y="1807590"/>
            <a:ext cx="4465658" cy="11606"/>
          </a:xfrm>
          <a:prstGeom prst="straightConnector1">
            <a:avLst/>
          </a:prstGeom>
          <a:ln w="57150">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3676545" y="1807590"/>
            <a:ext cx="4305" cy="1981833"/>
          </a:xfrm>
          <a:prstGeom prst="straightConnector1">
            <a:avLst/>
          </a:prstGeom>
          <a:ln w="63500">
            <a:headEnd type="oval"/>
            <a:tailEnd type="stealth"/>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605551" y="4600221"/>
            <a:ext cx="1510432" cy="524653"/>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vert="horz" wrap="square" tIns="108000" bIns="72000" rtlCol="0" anchor="ctr" anchorCtr="0">
            <a:noAutofit/>
          </a:bodyPr>
          <a:lstStyle/>
          <a:p>
            <a:r>
              <a:rPr kumimoji="1" lang="ja-JP" altLang="en-US" sz="1200" dirty="0" smtClean="0"/>
              <a:t>病床機能報告</a:t>
            </a:r>
            <a:endParaRPr kumimoji="1" lang="en-US" altLang="ja-JP" sz="1200" dirty="0" smtClean="0"/>
          </a:p>
          <a:p>
            <a:r>
              <a:rPr kumimoji="1" lang="ja-JP" altLang="en-US" sz="1200" dirty="0" smtClean="0"/>
              <a:t>とりまとめ・公表</a:t>
            </a:r>
            <a:endParaRPr kumimoji="1" lang="ja-JP" altLang="en-US" sz="1200" dirty="0"/>
          </a:p>
        </p:txBody>
      </p:sp>
      <p:sp>
        <p:nvSpPr>
          <p:cNvPr id="56" name="テキスト ボックス 55"/>
          <p:cNvSpPr txBox="1"/>
          <p:nvPr/>
        </p:nvSpPr>
        <p:spPr>
          <a:xfrm>
            <a:off x="3828797" y="4600221"/>
            <a:ext cx="5109032" cy="450957"/>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vert="horz" wrap="square" tIns="108000" bIns="72000" rtlCol="0" anchor="ctr" anchorCtr="0">
            <a:noAutofit/>
          </a:bodyPr>
          <a:lstStyle/>
          <a:p>
            <a:pPr algn="ctr"/>
            <a:r>
              <a:rPr lang="ja-JP" altLang="en-US" sz="1200" dirty="0" smtClean="0"/>
              <a:t>厚労省データブック</a:t>
            </a:r>
            <a:endParaRPr lang="en-US" altLang="ja-JP" sz="1200" dirty="0" smtClean="0"/>
          </a:p>
          <a:p>
            <a:pPr algn="ctr"/>
            <a:r>
              <a:rPr lang="ja-JP" altLang="en-US" sz="1200" dirty="0" smtClean="0"/>
              <a:t>データまとめ</a:t>
            </a:r>
            <a:endParaRPr kumimoji="1" lang="ja-JP" altLang="en-US" sz="1200" dirty="0"/>
          </a:p>
        </p:txBody>
      </p:sp>
      <p:sp>
        <p:nvSpPr>
          <p:cNvPr id="14" name="角丸四角形 13"/>
          <p:cNvSpPr/>
          <p:nvPr/>
        </p:nvSpPr>
        <p:spPr>
          <a:xfrm>
            <a:off x="4224875" y="3814049"/>
            <a:ext cx="1668214" cy="551775"/>
          </a:xfrm>
          <a:prstGeom prst="roundRect">
            <a:avLst/>
          </a:prstGeom>
          <a:solidFill>
            <a:schemeClr val="accent6">
              <a:lumMod val="40000"/>
              <a:lumOff val="6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③医療</a:t>
            </a:r>
            <a:r>
              <a:rPr lang="ja-JP" altLang="en-US" sz="1200" b="1" dirty="0">
                <a:solidFill>
                  <a:schemeClr val="tx1"/>
                </a:solidFill>
              </a:rPr>
              <a:t>機関</a:t>
            </a:r>
            <a:r>
              <a:rPr lang="ja-JP" altLang="en-US" sz="1200" b="1" dirty="0" smtClean="0">
                <a:solidFill>
                  <a:schemeClr val="tx1"/>
                </a:solidFill>
              </a:rPr>
              <a:t>連絡会</a:t>
            </a:r>
            <a:endParaRPr lang="en-US" altLang="ja-JP" sz="1200" b="1" dirty="0" smtClean="0">
              <a:solidFill>
                <a:schemeClr val="tx1"/>
              </a:solidFill>
            </a:endParaRPr>
          </a:p>
          <a:p>
            <a:pPr algn="ctr"/>
            <a:r>
              <a:rPr lang="en-US" altLang="ja-JP" sz="1200" b="1" dirty="0" smtClean="0">
                <a:solidFill>
                  <a:schemeClr val="tx1"/>
                </a:solidFill>
              </a:rPr>
              <a:t>(</a:t>
            </a:r>
            <a:r>
              <a:rPr lang="ja-JP" altLang="en-US" sz="1200" b="1" dirty="0" smtClean="0">
                <a:solidFill>
                  <a:schemeClr val="tx1"/>
                </a:solidFill>
              </a:rPr>
              <a:t>仮</a:t>
            </a:r>
            <a:r>
              <a:rPr lang="en-US" altLang="ja-JP" sz="1200" b="1" dirty="0" smtClean="0">
                <a:solidFill>
                  <a:schemeClr val="tx1"/>
                </a:solidFill>
              </a:rPr>
              <a:t>)</a:t>
            </a:r>
          </a:p>
        </p:txBody>
      </p:sp>
      <p:sp>
        <p:nvSpPr>
          <p:cNvPr id="67" name="テキスト ボックス 66"/>
          <p:cNvSpPr txBox="1"/>
          <p:nvPr/>
        </p:nvSpPr>
        <p:spPr>
          <a:xfrm>
            <a:off x="3625959" y="2183502"/>
            <a:ext cx="430887" cy="675389"/>
          </a:xfrm>
          <a:prstGeom prst="rect">
            <a:avLst/>
          </a:prstGeom>
          <a:noFill/>
        </p:spPr>
        <p:txBody>
          <a:bodyPr vert="eaVert" wrap="square" rtlCol="0">
            <a:spAutoFit/>
          </a:bodyPr>
          <a:lstStyle/>
          <a:p>
            <a:pPr algn="ctr"/>
            <a:r>
              <a:rPr kumimoji="1" lang="ja-JP" altLang="en-US" sz="1600" dirty="0" smtClean="0"/>
              <a:t>参加</a:t>
            </a:r>
            <a:endParaRPr kumimoji="1" lang="ja-JP" altLang="en-US" sz="1600" dirty="0"/>
          </a:p>
        </p:txBody>
      </p:sp>
      <p:sp>
        <p:nvSpPr>
          <p:cNvPr id="75" name="テキスト ボックス 74"/>
          <p:cNvSpPr txBox="1"/>
          <p:nvPr/>
        </p:nvSpPr>
        <p:spPr>
          <a:xfrm>
            <a:off x="3059833" y="4499408"/>
            <a:ext cx="513904" cy="1793616"/>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vert="eaVert" wrap="square" tIns="108000" bIns="72000" rtlCol="0" anchor="ctr" anchorCtr="0">
            <a:noAutofit/>
          </a:bodyPr>
          <a:lstStyle/>
          <a:p>
            <a:pPr algn="ctr"/>
            <a:r>
              <a:rPr lang="ja-JP" altLang="en-US" sz="1200" dirty="0" smtClean="0"/>
              <a:t>厚労省よりデータブック</a:t>
            </a:r>
            <a:r>
              <a:rPr kumimoji="1" lang="ja-JP" altLang="en-US" sz="1200" dirty="0" smtClean="0"/>
              <a:t>提供</a:t>
            </a:r>
            <a:endParaRPr kumimoji="1" lang="ja-JP" altLang="en-US" sz="1200" dirty="0"/>
          </a:p>
        </p:txBody>
      </p:sp>
      <p:sp>
        <p:nvSpPr>
          <p:cNvPr id="78" name="テキスト ボックス 77"/>
          <p:cNvSpPr txBox="1"/>
          <p:nvPr/>
        </p:nvSpPr>
        <p:spPr>
          <a:xfrm>
            <a:off x="1945645" y="1446892"/>
            <a:ext cx="2279229" cy="276999"/>
          </a:xfrm>
          <a:prstGeom prst="rect">
            <a:avLst/>
          </a:prstGeom>
          <a:noFill/>
        </p:spPr>
        <p:txBody>
          <a:bodyPr wrap="square" rtlCol="0">
            <a:spAutoFit/>
          </a:bodyPr>
          <a:lstStyle/>
          <a:p>
            <a:pPr algn="ctr"/>
            <a:r>
              <a:rPr kumimoji="1" lang="ja-JP" altLang="en-US" sz="1200" dirty="0" smtClean="0"/>
              <a:t>公的プラン等修正（必要に応じ）</a:t>
            </a:r>
            <a:endParaRPr kumimoji="1" lang="ja-JP" altLang="en-US" sz="1200" dirty="0"/>
          </a:p>
        </p:txBody>
      </p:sp>
      <p:sp>
        <p:nvSpPr>
          <p:cNvPr id="38" name="角丸四角形 37"/>
          <p:cNvSpPr/>
          <p:nvPr/>
        </p:nvSpPr>
        <p:spPr>
          <a:xfrm>
            <a:off x="1966053" y="2837141"/>
            <a:ext cx="1258120" cy="646234"/>
          </a:xfrm>
          <a:prstGeom prst="roundRect">
            <a:avLst>
              <a:gd name="adj" fmla="val 1928"/>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①医療・病床</a:t>
            </a:r>
            <a:endParaRPr lang="en-US" altLang="ja-JP" sz="1200" dirty="0" smtClean="0">
              <a:solidFill>
                <a:schemeClr val="tx1"/>
              </a:solidFill>
            </a:endParaRPr>
          </a:p>
          <a:p>
            <a:pPr algn="ctr"/>
            <a:r>
              <a:rPr lang="ja-JP" altLang="en-US" sz="1200" dirty="0" smtClean="0">
                <a:solidFill>
                  <a:schemeClr val="tx1"/>
                </a:solidFill>
              </a:rPr>
              <a:t>懇話会（仮）</a:t>
            </a:r>
            <a:endParaRPr lang="en-US" altLang="ja-JP" sz="1200" dirty="0" smtClean="0">
              <a:solidFill>
                <a:schemeClr val="tx1"/>
              </a:solidFill>
            </a:endParaRPr>
          </a:p>
        </p:txBody>
      </p:sp>
      <p:sp>
        <p:nvSpPr>
          <p:cNvPr id="58" name="角丸四角形 57"/>
          <p:cNvSpPr/>
          <p:nvPr/>
        </p:nvSpPr>
        <p:spPr>
          <a:xfrm>
            <a:off x="5753847" y="2854856"/>
            <a:ext cx="1050401" cy="789637"/>
          </a:xfrm>
          <a:prstGeom prst="roundRect">
            <a:avLst>
              <a:gd name="adj" fmla="val 1928"/>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⑤</a:t>
            </a:r>
            <a:r>
              <a:rPr kumimoji="1" lang="ja-JP" altLang="en-US" sz="1200" dirty="0" smtClean="0">
                <a:solidFill>
                  <a:schemeClr val="tx1"/>
                </a:solidFill>
              </a:rPr>
              <a:t>保健医療協議会</a:t>
            </a:r>
            <a:endParaRPr kumimoji="1" lang="en-US" altLang="ja-JP" sz="1200" dirty="0" smtClean="0">
              <a:solidFill>
                <a:schemeClr val="tx1"/>
              </a:solidFill>
            </a:endParaRPr>
          </a:p>
          <a:p>
            <a:pPr algn="ctr"/>
            <a:r>
              <a:rPr kumimoji="1" lang="ja-JP" altLang="en-US" sz="1200" dirty="0" smtClean="0">
                <a:solidFill>
                  <a:schemeClr val="tx1"/>
                </a:solidFill>
              </a:rPr>
              <a:t>（地域医療構想調整会議）</a:t>
            </a:r>
            <a:endParaRPr kumimoji="1" lang="ja-JP" altLang="en-US" sz="1200" dirty="0">
              <a:solidFill>
                <a:schemeClr val="tx1"/>
              </a:solidFill>
            </a:endParaRPr>
          </a:p>
        </p:txBody>
      </p:sp>
      <p:sp>
        <p:nvSpPr>
          <p:cNvPr id="44" name="角丸四角形 43"/>
          <p:cNvSpPr/>
          <p:nvPr/>
        </p:nvSpPr>
        <p:spPr>
          <a:xfrm>
            <a:off x="2563522" y="3824812"/>
            <a:ext cx="1574663" cy="55177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②医療</a:t>
            </a:r>
            <a:r>
              <a:rPr lang="ja-JP" altLang="en-US" sz="1200" b="1" dirty="0">
                <a:solidFill>
                  <a:schemeClr val="tx1"/>
                </a:solidFill>
              </a:rPr>
              <a:t>機関連絡会</a:t>
            </a:r>
            <a:r>
              <a:rPr lang="en-US" altLang="ja-JP" sz="1200" b="1" dirty="0">
                <a:solidFill>
                  <a:schemeClr val="tx1"/>
                </a:solidFill>
              </a:rPr>
              <a:t>(</a:t>
            </a:r>
            <a:r>
              <a:rPr lang="ja-JP" altLang="en-US" sz="1200" b="1" dirty="0">
                <a:solidFill>
                  <a:schemeClr val="tx1"/>
                </a:solidFill>
              </a:rPr>
              <a:t>仮</a:t>
            </a:r>
            <a:r>
              <a:rPr lang="en-US" altLang="ja-JP" sz="1200" b="1" dirty="0" smtClean="0">
                <a:solidFill>
                  <a:schemeClr val="tx1"/>
                </a:solidFill>
              </a:rPr>
              <a:t>)</a:t>
            </a:r>
          </a:p>
        </p:txBody>
      </p:sp>
      <p:sp>
        <p:nvSpPr>
          <p:cNvPr id="49" name="角丸四角形 48"/>
          <p:cNvSpPr/>
          <p:nvPr/>
        </p:nvSpPr>
        <p:spPr>
          <a:xfrm>
            <a:off x="4158603" y="2828703"/>
            <a:ext cx="1135205" cy="646234"/>
          </a:xfrm>
          <a:prstGeom prst="roundRect">
            <a:avLst>
              <a:gd name="adj" fmla="val 1928"/>
            </a:avLst>
          </a:prstGeom>
          <a:solidFill>
            <a:schemeClr val="tx2">
              <a:lumMod val="40000"/>
              <a:lumOff val="6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④</a:t>
            </a:r>
            <a:r>
              <a:rPr lang="ja-JP" altLang="en-US" sz="1200" dirty="0" smtClean="0">
                <a:solidFill>
                  <a:schemeClr val="tx1"/>
                </a:solidFill>
              </a:rPr>
              <a:t>医療・病床</a:t>
            </a:r>
            <a:endParaRPr lang="en-US" altLang="ja-JP" sz="1200" dirty="0" smtClean="0">
              <a:solidFill>
                <a:schemeClr val="tx1"/>
              </a:solidFill>
            </a:endParaRPr>
          </a:p>
          <a:p>
            <a:pPr algn="ctr"/>
            <a:r>
              <a:rPr lang="ja-JP" altLang="en-US" sz="1200" dirty="0" smtClean="0">
                <a:solidFill>
                  <a:schemeClr val="tx1"/>
                </a:solidFill>
              </a:rPr>
              <a:t>懇話会（仮）</a:t>
            </a:r>
            <a:endParaRPr lang="en-US" altLang="ja-JP" sz="1200" dirty="0" smtClean="0">
              <a:solidFill>
                <a:schemeClr val="tx1"/>
              </a:solidFill>
            </a:endParaRPr>
          </a:p>
        </p:txBody>
      </p:sp>
      <p:cxnSp>
        <p:nvCxnSpPr>
          <p:cNvPr id="52" name="直線矢印コネクタ 51"/>
          <p:cNvCxnSpPr/>
          <p:nvPr/>
        </p:nvCxnSpPr>
        <p:spPr>
          <a:xfrm flipH="1">
            <a:off x="5388710" y="2166843"/>
            <a:ext cx="2069" cy="1625856"/>
          </a:xfrm>
          <a:prstGeom prst="straightConnector1">
            <a:avLst/>
          </a:prstGeom>
          <a:ln w="63500">
            <a:headEnd type="oval"/>
            <a:tailEnd type="stealth"/>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5331817" y="2202598"/>
            <a:ext cx="430887" cy="675389"/>
          </a:xfrm>
          <a:prstGeom prst="rect">
            <a:avLst/>
          </a:prstGeom>
          <a:noFill/>
        </p:spPr>
        <p:txBody>
          <a:bodyPr vert="eaVert" wrap="square" rtlCol="0">
            <a:spAutoFit/>
          </a:bodyPr>
          <a:lstStyle/>
          <a:p>
            <a:pPr algn="ctr"/>
            <a:r>
              <a:rPr kumimoji="1" lang="ja-JP" altLang="en-US" sz="1600" dirty="0" smtClean="0"/>
              <a:t>参加</a:t>
            </a:r>
            <a:endParaRPr kumimoji="1" lang="ja-JP" altLang="en-US" sz="1600" dirty="0"/>
          </a:p>
        </p:txBody>
      </p:sp>
      <p:cxnSp>
        <p:nvCxnSpPr>
          <p:cNvPr id="59" name="直線矢印コネクタ 58"/>
          <p:cNvCxnSpPr/>
          <p:nvPr/>
        </p:nvCxnSpPr>
        <p:spPr>
          <a:xfrm>
            <a:off x="6917017" y="1828505"/>
            <a:ext cx="2080624" cy="0"/>
          </a:xfrm>
          <a:prstGeom prst="straightConnector1">
            <a:avLst/>
          </a:prstGeom>
          <a:ln w="57150">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732240" y="1498854"/>
            <a:ext cx="2338935" cy="276999"/>
          </a:xfrm>
          <a:prstGeom prst="rect">
            <a:avLst/>
          </a:prstGeom>
          <a:noFill/>
        </p:spPr>
        <p:txBody>
          <a:bodyPr wrap="square" rtlCol="0">
            <a:spAutoFit/>
          </a:bodyPr>
          <a:lstStyle/>
          <a:p>
            <a:pPr algn="ctr"/>
            <a:r>
              <a:rPr kumimoji="1" lang="ja-JP" altLang="en-US" sz="1200" dirty="0" smtClean="0"/>
              <a:t>公的プラン等修正（必要に応じ）</a:t>
            </a:r>
            <a:endParaRPr kumimoji="1" lang="ja-JP" altLang="en-US" sz="1200" dirty="0"/>
          </a:p>
        </p:txBody>
      </p:sp>
      <p:sp>
        <p:nvSpPr>
          <p:cNvPr id="82" name="テキスト ボックス 81"/>
          <p:cNvSpPr txBox="1"/>
          <p:nvPr/>
        </p:nvSpPr>
        <p:spPr>
          <a:xfrm>
            <a:off x="7551460" y="5139924"/>
            <a:ext cx="1370528" cy="431518"/>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vert="horz" wrap="square" tIns="108000" bIns="72000" rtlCol="0" anchor="ctr" anchorCtr="0">
            <a:noAutofit/>
          </a:bodyPr>
          <a:lstStyle/>
          <a:p>
            <a:r>
              <a:rPr lang="ja-JP" altLang="en-US" sz="1200" dirty="0" smtClean="0"/>
              <a:t>公的プラン等</a:t>
            </a:r>
            <a:endParaRPr lang="en-US" altLang="ja-JP" sz="1200" dirty="0" smtClean="0"/>
          </a:p>
          <a:p>
            <a:r>
              <a:rPr lang="ja-JP" altLang="en-US" sz="1200" dirty="0" smtClean="0"/>
              <a:t>とりまとめ</a:t>
            </a:r>
            <a:endParaRPr lang="en-US" altLang="ja-JP" sz="1200" dirty="0" smtClean="0"/>
          </a:p>
        </p:txBody>
      </p:sp>
      <p:cxnSp>
        <p:nvCxnSpPr>
          <p:cNvPr id="92" name="直線矢印コネクタ 91"/>
          <p:cNvCxnSpPr/>
          <p:nvPr/>
        </p:nvCxnSpPr>
        <p:spPr>
          <a:xfrm flipV="1">
            <a:off x="2339752" y="3473779"/>
            <a:ext cx="0" cy="1805615"/>
          </a:xfrm>
          <a:prstGeom prst="straightConnector1">
            <a:avLst/>
          </a:prstGeom>
          <a:ln w="28575">
            <a:headEnd type="none"/>
            <a:tailEnd type="stealth"/>
          </a:ln>
        </p:spPr>
        <p:style>
          <a:lnRef idx="1">
            <a:schemeClr val="accent1"/>
          </a:lnRef>
          <a:fillRef idx="0">
            <a:schemeClr val="accent1"/>
          </a:fillRef>
          <a:effectRef idx="0">
            <a:schemeClr val="accent1"/>
          </a:effectRef>
          <a:fontRef idx="minor">
            <a:schemeClr val="tx1"/>
          </a:fontRef>
        </p:style>
      </p:cxnSp>
      <p:sp>
        <p:nvSpPr>
          <p:cNvPr id="100" name="テキスト ボックス 99"/>
          <p:cNvSpPr txBox="1"/>
          <p:nvPr/>
        </p:nvSpPr>
        <p:spPr>
          <a:xfrm>
            <a:off x="2246222" y="4419194"/>
            <a:ext cx="430887" cy="675389"/>
          </a:xfrm>
          <a:prstGeom prst="rect">
            <a:avLst/>
          </a:prstGeom>
          <a:noFill/>
        </p:spPr>
        <p:txBody>
          <a:bodyPr vert="eaVert" wrap="square" rtlCol="0">
            <a:spAutoFit/>
          </a:bodyPr>
          <a:lstStyle/>
          <a:p>
            <a:pPr algn="ctr"/>
            <a:r>
              <a:rPr lang="ja-JP" altLang="en-US" sz="1600" dirty="0"/>
              <a:t>提供</a:t>
            </a:r>
            <a:endParaRPr kumimoji="1" lang="ja-JP" altLang="en-US" sz="1600" dirty="0"/>
          </a:p>
        </p:txBody>
      </p:sp>
      <p:sp>
        <p:nvSpPr>
          <p:cNvPr id="102" name="テキスト ボックス 101"/>
          <p:cNvSpPr txBox="1"/>
          <p:nvPr/>
        </p:nvSpPr>
        <p:spPr>
          <a:xfrm>
            <a:off x="599670" y="5498315"/>
            <a:ext cx="1440816" cy="663889"/>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vert="horz" wrap="square" tIns="108000" bIns="72000" rtlCol="0" anchor="ctr" anchorCtr="0">
            <a:noAutofit/>
          </a:bodyPr>
          <a:lstStyle/>
          <a:p>
            <a:r>
              <a:rPr lang="ja-JP" altLang="en-US" sz="1200" dirty="0" smtClean="0"/>
              <a:t>公的プラン・</a:t>
            </a:r>
            <a:endParaRPr lang="en-US" altLang="ja-JP" sz="1200" dirty="0" smtClean="0"/>
          </a:p>
          <a:p>
            <a:r>
              <a:rPr lang="ja-JP" altLang="en-US" sz="1200" dirty="0" smtClean="0"/>
              <a:t>システム調査等の</a:t>
            </a:r>
            <a:endParaRPr lang="en-US" altLang="ja-JP" sz="1200" dirty="0" smtClean="0"/>
          </a:p>
          <a:p>
            <a:r>
              <a:rPr lang="ja-JP" altLang="en-US" sz="1200" dirty="0" smtClean="0"/>
              <a:t>まとめ</a:t>
            </a:r>
            <a:endParaRPr lang="en-US" altLang="ja-JP" sz="1200" dirty="0" smtClean="0"/>
          </a:p>
        </p:txBody>
      </p:sp>
      <p:sp>
        <p:nvSpPr>
          <p:cNvPr id="103" name="右中かっこ 102"/>
          <p:cNvSpPr/>
          <p:nvPr/>
        </p:nvSpPr>
        <p:spPr>
          <a:xfrm>
            <a:off x="2046103" y="4600221"/>
            <a:ext cx="288032" cy="1382075"/>
          </a:xfrm>
          <a:prstGeom prst="rightBrace">
            <a:avLst>
              <a:gd name="adj1" fmla="val 44220"/>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テキスト ボックス 104"/>
          <p:cNvSpPr txBox="1"/>
          <p:nvPr/>
        </p:nvSpPr>
        <p:spPr>
          <a:xfrm>
            <a:off x="6967260" y="5748934"/>
            <a:ext cx="1982464" cy="413270"/>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vert="horz" wrap="square" tIns="108000" bIns="72000" rtlCol="0" anchor="ctr" anchorCtr="0">
            <a:noAutofit/>
          </a:bodyPr>
          <a:lstStyle/>
          <a:p>
            <a:pPr algn="ctr"/>
            <a:r>
              <a:rPr lang="ja-JP" altLang="en-US" sz="1200" dirty="0" smtClean="0"/>
              <a:t>医療機関システム調査</a:t>
            </a:r>
            <a:endParaRPr lang="en-US" altLang="ja-JP" sz="1200" dirty="0" smtClean="0"/>
          </a:p>
          <a:p>
            <a:pPr algn="ctr"/>
            <a:r>
              <a:rPr lang="ja-JP" altLang="en-US" sz="1200" dirty="0" smtClean="0"/>
              <a:t>（悉皆調査）</a:t>
            </a:r>
            <a:endParaRPr lang="en-US" altLang="ja-JP" sz="1200" dirty="0" smtClean="0"/>
          </a:p>
        </p:txBody>
      </p:sp>
      <p:sp>
        <p:nvSpPr>
          <p:cNvPr id="106" name="テキスト ボックス 105"/>
          <p:cNvSpPr txBox="1"/>
          <p:nvPr/>
        </p:nvSpPr>
        <p:spPr>
          <a:xfrm>
            <a:off x="6931215" y="1974152"/>
            <a:ext cx="1760530" cy="547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square" tIns="108000" bIns="72000" rtlCol="0" anchor="ctr">
            <a:noAutofit/>
          </a:bodyPr>
          <a:lstStyle/>
          <a:p>
            <a:pPr algn="ctr"/>
            <a:r>
              <a:rPr lang="ja-JP" altLang="en-US" sz="1200" b="1" dirty="0" smtClean="0"/>
              <a:t>医療機関情報システム調査（悉皆調査）</a:t>
            </a:r>
            <a:endParaRPr kumimoji="1" lang="en-US" altLang="ja-JP" sz="1200" b="1" dirty="0" smtClean="0"/>
          </a:p>
        </p:txBody>
      </p:sp>
      <p:sp>
        <p:nvSpPr>
          <p:cNvPr id="57" name="正方形/長方形 56"/>
          <p:cNvSpPr/>
          <p:nvPr/>
        </p:nvSpPr>
        <p:spPr>
          <a:xfrm>
            <a:off x="300016" y="6381328"/>
            <a:ext cx="8771160" cy="36004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保健医療協議会は、案件（地域医療支援病院の認定の件）に応じて、別途開催することもある。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46" name="テキスト ボックス 45"/>
          <p:cNvSpPr txBox="1"/>
          <p:nvPr/>
        </p:nvSpPr>
        <p:spPr>
          <a:xfrm>
            <a:off x="827585" y="1090954"/>
            <a:ext cx="7979652"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　　　　　　　　　　　　基金による病床転換の活用</a:t>
            </a:r>
            <a:endParaRPr lang="en-US" altLang="ja-JP" dirty="0"/>
          </a:p>
        </p:txBody>
      </p:sp>
      <p:sp>
        <p:nvSpPr>
          <p:cNvPr id="29" name="テキスト ボックス 28"/>
          <p:cNvSpPr txBox="1"/>
          <p:nvPr/>
        </p:nvSpPr>
        <p:spPr>
          <a:xfrm>
            <a:off x="5287230" y="1081509"/>
            <a:ext cx="605858" cy="1197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wrap="square" tIns="108000" bIns="72000" rtlCol="0">
            <a:noAutofit/>
          </a:bodyPr>
          <a:lstStyle/>
          <a:p>
            <a:pPr algn="ctr"/>
            <a:r>
              <a:rPr kumimoji="1" lang="ja-JP" altLang="en-US" sz="1200" b="1" dirty="0" smtClean="0"/>
              <a:t>公的プラン等</a:t>
            </a:r>
            <a:endParaRPr kumimoji="1" lang="en-US" altLang="ja-JP" sz="1200" b="1" dirty="0" smtClean="0"/>
          </a:p>
          <a:p>
            <a:pPr algn="ctr"/>
            <a:r>
              <a:rPr lang="ja-JP" altLang="en-US" sz="1200" b="1" dirty="0" smtClean="0"/>
              <a:t>時点修正</a:t>
            </a:r>
            <a:endParaRPr kumimoji="1" lang="ja-JP" altLang="en-US" sz="1200" b="1" dirty="0"/>
          </a:p>
        </p:txBody>
      </p:sp>
      <p:sp>
        <p:nvSpPr>
          <p:cNvPr id="45" name="テキスト ボックス 44"/>
          <p:cNvSpPr txBox="1"/>
          <p:nvPr/>
        </p:nvSpPr>
        <p:spPr>
          <a:xfrm>
            <a:off x="4641102" y="1081510"/>
            <a:ext cx="654452" cy="12040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wrap="square" tIns="108000" bIns="72000" rtlCol="0" anchor="ctr">
            <a:noAutofit/>
          </a:bodyPr>
          <a:lstStyle/>
          <a:p>
            <a:pPr algn="ctr"/>
            <a:r>
              <a:rPr lang="ja-JP" altLang="en-US" sz="1200" b="1" dirty="0" smtClean="0"/>
              <a:t>病床機能報告</a:t>
            </a:r>
            <a:endParaRPr kumimoji="1" lang="ja-JP" altLang="en-US" sz="1200" b="1" dirty="0"/>
          </a:p>
        </p:txBody>
      </p:sp>
      <p:sp>
        <p:nvSpPr>
          <p:cNvPr id="47" name="角丸四角形 46"/>
          <p:cNvSpPr/>
          <p:nvPr/>
        </p:nvSpPr>
        <p:spPr>
          <a:xfrm>
            <a:off x="1196092" y="3831619"/>
            <a:ext cx="1294105" cy="55177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立入検査</a:t>
            </a:r>
            <a:endParaRPr lang="en-US" altLang="ja-JP" sz="1200" b="1" dirty="0" smtClean="0">
              <a:solidFill>
                <a:schemeClr val="tx1"/>
              </a:solidFill>
            </a:endParaRPr>
          </a:p>
          <a:p>
            <a:pPr algn="ctr"/>
            <a:r>
              <a:rPr kumimoji="1" lang="ja-JP" altLang="en-US" sz="1200" b="1" dirty="0">
                <a:solidFill>
                  <a:schemeClr val="tx1"/>
                </a:solidFill>
              </a:rPr>
              <a:t>説明会</a:t>
            </a:r>
            <a:endParaRPr kumimoji="1" lang="ja-JP" altLang="en-US" sz="1200" dirty="0">
              <a:solidFill>
                <a:schemeClr val="tx1"/>
              </a:solidFill>
            </a:endParaRPr>
          </a:p>
        </p:txBody>
      </p:sp>
      <p:sp>
        <p:nvSpPr>
          <p:cNvPr id="41" name="正方形/長方形 40"/>
          <p:cNvSpPr/>
          <p:nvPr/>
        </p:nvSpPr>
        <p:spPr>
          <a:xfrm>
            <a:off x="0" y="-12314"/>
            <a:ext cx="9143999" cy="442641"/>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400" b="1" dirty="0"/>
              <a:t>平成</a:t>
            </a:r>
            <a:r>
              <a:rPr lang="en-US" altLang="ja-JP" sz="2400" b="1" dirty="0"/>
              <a:t>30</a:t>
            </a:r>
            <a:r>
              <a:rPr lang="ja-JP" altLang="en-US" sz="2400" b="1" dirty="0"/>
              <a:t>年度 </a:t>
            </a:r>
            <a:r>
              <a:rPr lang="ja-JP" altLang="en-US" sz="2400" b="1" dirty="0" smtClean="0"/>
              <a:t>スケジュール</a:t>
            </a:r>
            <a:r>
              <a:rPr lang="ja-JP" altLang="en-US" sz="2400" b="1" dirty="0"/>
              <a:t>（案）</a:t>
            </a:r>
            <a:endParaRPr lang="en-US" altLang="ja-JP" sz="2400" b="1" dirty="0"/>
          </a:p>
        </p:txBody>
      </p:sp>
      <p:sp>
        <p:nvSpPr>
          <p:cNvPr id="2" name="スライド番号プレースホルダー 1"/>
          <p:cNvSpPr>
            <a:spLocks noGrp="1"/>
          </p:cNvSpPr>
          <p:nvPr>
            <p:ph type="sldNum" sz="quarter" idx="12"/>
          </p:nvPr>
        </p:nvSpPr>
        <p:spPr>
          <a:xfrm>
            <a:off x="6744680" y="6404996"/>
            <a:ext cx="2133600" cy="365125"/>
          </a:xfrm>
        </p:spPr>
        <p:txBody>
          <a:bodyPr/>
          <a:lstStyle/>
          <a:p>
            <a:fld id="{A9848611-8FAA-4BFC-BAAD-33CAF1A3E273}" type="slidenum">
              <a:rPr kumimoji="1" lang="ja-JP" altLang="en-US" sz="1800" smtClean="0">
                <a:solidFill>
                  <a:schemeClr val="tx1"/>
                </a:solidFill>
              </a:rPr>
              <a:t>6</a:t>
            </a:fld>
            <a:endParaRPr kumimoji="1" lang="ja-JP" altLang="en-US" sz="1800" dirty="0">
              <a:solidFill>
                <a:schemeClr val="tx1"/>
              </a:solidFill>
            </a:endParaRPr>
          </a:p>
        </p:txBody>
      </p:sp>
      <p:cxnSp>
        <p:nvCxnSpPr>
          <p:cNvPr id="22" name="直線矢印コネクタ 21"/>
          <p:cNvCxnSpPr/>
          <p:nvPr/>
        </p:nvCxnSpPr>
        <p:spPr>
          <a:xfrm>
            <a:off x="2789947" y="3483903"/>
            <a:ext cx="0" cy="33907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2705717" y="3504773"/>
            <a:ext cx="910312" cy="261610"/>
          </a:xfrm>
          <a:prstGeom prst="rect">
            <a:avLst/>
          </a:prstGeom>
          <a:noFill/>
        </p:spPr>
        <p:txBody>
          <a:bodyPr vert="horz" wrap="square" rtlCol="0">
            <a:spAutoFit/>
          </a:bodyPr>
          <a:lstStyle/>
          <a:p>
            <a:pPr algn="ctr"/>
            <a:r>
              <a:rPr lang="ja-JP" altLang="en-US" sz="1100" dirty="0"/>
              <a:t>情報</a:t>
            </a:r>
            <a:r>
              <a:rPr lang="ja-JP" altLang="en-US" sz="1100" dirty="0" smtClean="0"/>
              <a:t>共有</a:t>
            </a:r>
            <a:endParaRPr kumimoji="1" lang="ja-JP" altLang="en-US" sz="1100" dirty="0"/>
          </a:p>
        </p:txBody>
      </p:sp>
      <p:sp>
        <p:nvSpPr>
          <p:cNvPr id="64" name="テキスト ボックス 63"/>
          <p:cNvSpPr txBox="1"/>
          <p:nvPr/>
        </p:nvSpPr>
        <p:spPr>
          <a:xfrm>
            <a:off x="4299736" y="3527813"/>
            <a:ext cx="910312" cy="261610"/>
          </a:xfrm>
          <a:prstGeom prst="rect">
            <a:avLst/>
          </a:prstGeom>
          <a:noFill/>
        </p:spPr>
        <p:txBody>
          <a:bodyPr vert="horz" wrap="square" rtlCol="0">
            <a:spAutoFit/>
          </a:bodyPr>
          <a:lstStyle/>
          <a:p>
            <a:pPr algn="ctr"/>
            <a:r>
              <a:rPr lang="ja-JP" altLang="en-US" sz="1100" dirty="0"/>
              <a:t>報告</a:t>
            </a:r>
            <a:endParaRPr kumimoji="1" lang="ja-JP" altLang="en-US" sz="1100" dirty="0"/>
          </a:p>
        </p:txBody>
      </p:sp>
      <p:cxnSp>
        <p:nvCxnSpPr>
          <p:cNvPr id="30" name="直線矢印コネクタ 29"/>
          <p:cNvCxnSpPr/>
          <p:nvPr/>
        </p:nvCxnSpPr>
        <p:spPr>
          <a:xfrm flipV="1">
            <a:off x="5293808" y="3151137"/>
            <a:ext cx="460039" cy="68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V="1">
            <a:off x="4571999" y="3449979"/>
            <a:ext cx="0" cy="35991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5132204" y="3175450"/>
            <a:ext cx="910312" cy="261610"/>
          </a:xfrm>
          <a:prstGeom prst="rect">
            <a:avLst/>
          </a:prstGeom>
          <a:noFill/>
        </p:spPr>
        <p:txBody>
          <a:bodyPr vert="horz" wrap="square" rtlCol="0">
            <a:spAutoFit/>
          </a:bodyPr>
          <a:lstStyle/>
          <a:p>
            <a:pPr algn="ctr"/>
            <a:r>
              <a:rPr lang="ja-JP" altLang="en-US" sz="1100" dirty="0"/>
              <a:t>報告</a:t>
            </a:r>
            <a:endParaRPr kumimoji="1" lang="ja-JP" altLang="en-US" sz="1100" dirty="0"/>
          </a:p>
        </p:txBody>
      </p:sp>
    </p:spTree>
    <p:extLst>
      <p:ext uri="{BB962C8B-B14F-4D97-AF65-F5344CB8AC3E}">
        <p14:creationId xmlns:p14="http://schemas.microsoft.com/office/powerpoint/2010/main" val="380308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正方形/長方形 7"/>
          <p:cNvSpPr/>
          <p:nvPr/>
        </p:nvSpPr>
        <p:spPr>
          <a:xfrm>
            <a:off x="-17471" y="0"/>
            <a:ext cx="9161471" cy="442641"/>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400" b="1" dirty="0" smtClean="0"/>
              <a:t>地域医療構想推進に向けた具体的な目標設定について</a:t>
            </a:r>
            <a:endParaRPr lang="en-US" altLang="ja-JP" sz="2400" b="1" dirty="0" smtClean="0"/>
          </a:p>
        </p:txBody>
      </p:sp>
      <p:graphicFrame>
        <p:nvGraphicFramePr>
          <p:cNvPr id="2" name="表 1"/>
          <p:cNvGraphicFramePr>
            <a:graphicFrameLocks noGrp="1"/>
          </p:cNvGraphicFramePr>
          <p:nvPr>
            <p:extLst>
              <p:ext uri="{D42A27DB-BD31-4B8C-83A1-F6EECF244321}">
                <p14:modId xmlns:p14="http://schemas.microsoft.com/office/powerpoint/2010/main" val="1000938927"/>
              </p:ext>
            </p:extLst>
          </p:nvPr>
        </p:nvGraphicFramePr>
        <p:xfrm>
          <a:off x="3779938" y="1674486"/>
          <a:ext cx="2321272" cy="3063240"/>
        </p:xfrm>
        <a:graphic>
          <a:graphicData uri="http://schemas.openxmlformats.org/drawingml/2006/table">
            <a:tbl>
              <a:tblPr firstRow="1" bandRow="1">
                <a:tableStyleId>{69CF1AB2-1976-4502-BF36-3FF5EA218861}</a:tableStyleId>
              </a:tblPr>
              <a:tblGrid>
                <a:gridCol w="1097136"/>
                <a:gridCol w="1224136"/>
              </a:tblGrid>
              <a:tr h="209758">
                <a:tc>
                  <a:txBody>
                    <a:bodyPr/>
                    <a:lstStyle/>
                    <a:p>
                      <a:pPr algn="ctr"/>
                      <a:r>
                        <a:rPr kumimoji="1" lang="ja-JP" altLang="en-US" sz="1200" dirty="0" smtClean="0"/>
                        <a:t>二次医療圏</a:t>
                      </a:r>
                      <a:endParaRPr kumimoji="1" lang="ja-JP" altLang="en-US" sz="1200" dirty="0">
                        <a:latin typeface="+mn-ea"/>
                        <a:ea typeface="+mn-ea"/>
                      </a:endParaRPr>
                    </a:p>
                  </a:txBody>
                  <a:tcPr anchor="ctr">
                    <a:solidFill>
                      <a:schemeClr val="tx2">
                        <a:lumMod val="20000"/>
                        <a:lumOff val="80000"/>
                      </a:schemeClr>
                    </a:solidFill>
                  </a:tcPr>
                </a:tc>
                <a:tc>
                  <a:txBody>
                    <a:bodyPr/>
                    <a:lstStyle/>
                    <a:p>
                      <a:pPr algn="ctr"/>
                      <a:r>
                        <a:rPr kumimoji="1" lang="en-US" altLang="ja-JP" sz="1200" dirty="0" smtClean="0">
                          <a:latin typeface="+mn-ea"/>
                          <a:ea typeface="+mn-ea"/>
                        </a:rPr>
                        <a:t>【</a:t>
                      </a:r>
                      <a:r>
                        <a:rPr kumimoji="1" lang="ja-JP" altLang="en-US" sz="1200" dirty="0" smtClean="0">
                          <a:latin typeface="+mn-ea"/>
                          <a:ea typeface="+mn-ea"/>
                        </a:rPr>
                        <a:t>参考</a:t>
                      </a:r>
                      <a:r>
                        <a:rPr kumimoji="1" lang="en-US" altLang="ja-JP" sz="1200" dirty="0" smtClean="0">
                          <a:latin typeface="+mn-ea"/>
                          <a:ea typeface="+mn-ea"/>
                        </a:rPr>
                        <a:t>】</a:t>
                      </a:r>
                    </a:p>
                    <a:p>
                      <a:pPr algn="ctr"/>
                      <a:r>
                        <a:rPr kumimoji="1" lang="ja-JP" altLang="en-US" sz="1100" dirty="0" smtClean="0">
                          <a:latin typeface="+mn-ea"/>
                          <a:ea typeface="+mn-ea"/>
                        </a:rPr>
                        <a:t>一般病床利用率</a:t>
                      </a:r>
                      <a:endParaRPr kumimoji="1" lang="en-US" altLang="ja-JP" sz="1100" dirty="0" smtClean="0">
                        <a:latin typeface="+mn-ea"/>
                        <a:ea typeface="+mn-ea"/>
                      </a:endParaRPr>
                    </a:p>
                    <a:p>
                      <a:pPr algn="ctr"/>
                      <a:r>
                        <a:rPr kumimoji="1" lang="ja-JP" altLang="en-US" sz="1200" dirty="0" smtClean="0">
                          <a:latin typeface="+mn-ea"/>
                          <a:ea typeface="+mn-ea"/>
                        </a:rPr>
                        <a:t>（平成</a:t>
                      </a:r>
                      <a:r>
                        <a:rPr kumimoji="1" lang="en-US" altLang="ja-JP" sz="1200" dirty="0" smtClean="0">
                          <a:latin typeface="+mn-ea"/>
                          <a:ea typeface="+mn-ea"/>
                        </a:rPr>
                        <a:t>28</a:t>
                      </a:r>
                      <a:r>
                        <a:rPr kumimoji="1" lang="ja-JP" altLang="en-US" sz="1200" dirty="0" smtClean="0">
                          <a:latin typeface="+mn-ea"/>
                          <a:ea typeface="+mn-ea"/>
                        </a:rPr>
                        <a:t>年度）</a:t>
                      </a:r>
                      <a:endParaRPr kumimoji="1" lang="ja-JP" altLang="en-US" sz="1200" dirty="0">
                        <a:latin typeface="+mn-ea"/>
                        <a:ea typeface="+mn-ea"/>
                      </a:endParaRPr>
                    </a:p>
                  </a:txBody>
                  <a:tcPr anchor="ctr">
                    <a:solidFill>
                      <a:schemeClr val="tx2">
                        <a:lumMod val="20000"/>
                        <a:lumOff val="80000"/>
                      </a:schemeClr>
                    </a:solidFill>
                  </a:tcPr>
                </a:tc>
              </a:tr>
              <a:tr h="209758">
                <a:tc>
                  <a:txBody>
                    <a:bodyPr/>
                    <a:lstStyle/>
                    <a:p>
                      <a:pPr algn="ctr"/>
                      <a:r>
                        <a:rPr kumimoji="1" lang="ja-JP" altLang="en-US" sz="1200" b="1" dirty="0" smtClean="0"/>
                        <a:t>豊能</a:t>
                      </a:r>
                      <a:endParaRPr kumimoji="1" lang="en-US" altLang="ja-JP" sz="1200" b="1" dirty="0" smtClean="0">
                        <a:latin typeface="+mn-ea"/>
                        <a:ea typeface="+mn-ea"/>
                      </a:endParaRPr>
                    </a:p>
                  </a:txBody>
                  <a:tcPr/>
                </a:tc>
                <a:tc>
                  <a:txBody>
                    <a:bodyPr/>
                    <a:lstStyle/>
                    <a:p>
                      <a:pPr algn="ctr"/>
                      <a:r>
                        <a:rPr kumimoji="1" lang="en-US" altLang="ja-JP" sz="1400" b="1" dirty="0" smtClean="0">
                          <a:latin typeface="+mn-ea"/>
                          <a:ea typeface="+mn-ea"/>
                        </a:rPr>
                        <a:t>79.4%</a:t>
                      </a:r>
                      <a:endParaRPr kumimoji="1" lang="ja-JP" altLang="en-US" sz="1400" b="1" dirty="0">
                        <a:latin typeface="+mn-ea"/>
                        <a:ea typeface="+mn-ea"/>
                      </a:endParaRPr>
                    </a:p>
                  </a:txBody>
                  <a:tcPr/>
                </a:tc>
              </a:tr>
              <a:tr h="209758">
                <a:tc>
                  <a:txBody>
                    <a:bodyPr/>
                    <a:lstStyle/>
                    <a:p>
                      <a:pPr algn="ctr"/>
                      <a:r>
                        <a:rPr kumimoji="1" lang="ja-JP" altLang="en-US" sz="1200" b="1" dirty="0" smtClean="0"/>
                        <a:t>三島</a:t>
                      </a:r>
                      <a:endParaRPr kumimoji="1" lang="ja-JP" altLang="en-US" sz="1200" b="1" dirty="0">
                        <a:latin typeface="+mn-ea"/>
                        <a:ea typeface="+mn-ea"/>
                      </a:endParaRPr>
                    </a:p>
                  </a:txBody>
                  <a:tcPr/>
                </a:tc>
                <a:tc>
                  <a:txBody>
                    <a:bodyPr/>
                    <a:lstStyle/>
                    <a:p>
                      <a:pPr algn="ctr"/>
                      <a:r>
                        <a:rPr kumimoji="1" lang="en-US" altLang="ja-JP" sz="1400" b="1" dirty="0" smtClean="0">
                          <a:latin typeface="+mn-ea"/>
                          <a:ea typeface="+mn-ea"/>
                        </a:rPr>
                        <a:t>83.2%</a:t>
                      </a:r>
                      <a:endParaRPr kumimoji="1" lang="ja-JP" altLang="en-US" sz="1400" b="1" dirty="0">
                        <a:latin typeface="+mn-ea"/>
                        <a:ea typeface="+mn-ea"/>
                      </a:endParaRPr>
                    </a:p>
                  </a:txBody>
                  <a:tcPr/>
                </a:tc>
              </a:tr>
              <a:tr h="209758">
                <a:tc>
                  <a:txBody>
                    <a:bodyPr/>
                    <a:lstStyle/>
                    <a:p>
                      <a:pPr algn="ctr"/>
                      <a:r>
                        <a:rPr kumimoji="1" lang="ja-JP" altLang="en-US" sz="1200" b="1" dirty="0" smtClean="0"/>
                        <a:t>北河内</a:t>
                      </a:r>
                      <a:endParaRPr kumimoji="1" lang="ja-JP" altLang="en-US" sz="1200" b="1" dirty="0">
                        <a:latin typeface="+mn-ea"/>
                        <a:ea typeface="+mn-ea"/>
                      </a:endParaRPr>
                    </a:p>
                  </a:txBody>
                  <a:tcPr/>
                </a:tc>
                <a:tc>
                  <a:txBody>
                    <a:bodyPr/>
                    <a:lstStyle/>
                    <a:p>
                      <a:pPr algn="ctr"/>
                      <a:r>
                        <a:rPr kumimoji="1" lang="en-US" altLang="ja-JP" sz="1400" b="1" dirty="0" smtClean="0">
                          <a:latin typeface="+mn-ea"/>
                          <a:ea typeface="+mn-ea"/>
                        </a:rPr>
                        <a:t>80.8%</a:t>
                      </a:r>
                      <a:endParaRPr kumimoji="1" lang="ja-JP" altLang="en-US" sz="1400" b="1" dirty="0">
                        <a:latin typeface="+mn-ea"/>
                        <a:ea typeface="+mn-ea"/>
                      </a:endParaRPr>
                    </a:p>
                  </a:txBody>
                  <a:tcPr/>
                </a:tc>
              </a:tr>
              <a:tr h="209758">
                <a:tc>
                  <a:txBody>
                    <a:bodyPr/>
                    <a:lstStyle/>
                    <a:p>
                      <a:pPr algn="ctr"/>
                      <a:r>
                        <a:rPr kumimoji="1" lang="ja-JP" altLang="en-US" sz="1200" b="1" dirty="0" smtClean="0"/>
                        <a:t>中河内</a:t>
                      </a:r>
                      <a:endParaRPr kumimoji="1" lang="ja-JP" altLang="en-US" sz="1200" b="1" dirty="0">
                        <a:latin typeface="+mn-ea"/>
                        <a:ea typeface="+mn-ea"/>
                      </a:endParaRPr>
                    </a:p>
                  </a:txBody>
                  <a:tcPr/>
                </a:tc>
                <a:tc>
                  <a:txBody>
                    <a:bodyPr/>
                    <a:lstStyle/>
                    <a:p>
                      <a:pPr algn="ctr"/>
                      <a:r>
                        <a:rPr kumimoji="1" lang="en-US" altLang="ja-JP" sz="1400" b="1" dirty="0" smtClean="0">
                          <a:latin typeface="+mn-ea"/>
                          <a:ea typeface="+mn-ea"/>
                        </a:rPr>
                        <a:t>79.5%</a:t>
                      </a:r>
                      <a:endParaRPr kumimoji="1" lang="ja-JP" altLang="en-US" sz="1400" b="1" dirty="0">
                        <a:latin typeface="+mn-ea"/>
                        <a:ea typeface="+mn-ea"/>
                      </a:endParaRPr>
                    </a:p>
                  </a:txBody>
                  <a:tcPr/>
                </a:tc>
              </a:tr>
              <a:tr h="209758">
                <a:tc>
                  <a:txBody>
                    <a:bodyPr/>
                    <a:lstStyle/>
                    <a:p>
                      <a:pPr algn="ctr"/>
                      <a:r>
                        <a:rPr kumimoji="1" lang="ja-JP" altLang="en-US" sz="1200" b="1" dirty="0" smtClean="0"/>
                        <a:t>南河内</a:t>
                      </a:r>
                      <a:endParaRPr kumimoji="1" lang="ja-JP" altLang="en-US" sz="1200" b="1" dirty="0">
                        <a:latin typeface="+mn-ea"/>
                        <a:ea typeface="+mn-ea"/>
                      </a:endParaRPr>
                    </a:p>
                  </a:txBody>
                  <a:tcPr/>
                </a:tc>
                <a:tc>
                  <a:txBody>
                    <a:bodyPr/>
                    <a:lstStyle/>
                    <a:p>
                      <a:pPr algn="ctr"/>
                      <a:r>
                        <a:rPr kumimoji="1" lang="en-US" altLang="ja-JP" sz="1400" b="1" dirty="0" smtClean="0">
                          <a:latin typeface="+mn-ea"/>
                          <a:ea typeface="+mn-ea"/>
                        </a:rPr>
                        <a:t>77.0%</a:t>
                      </a:r>
                      <a:endParaRPr kumimoji="1" lang="ja-JP" altLang="en-US" sz="1400" b="1" dirty="0">
                        <a:latin typeface="+mn-ea"/>
                        <a:ea typeface="+mn-ea"/>
                      </a:endParaRPr>
                    </a:p>
                  </a:txBody>
                  <a:tcPr/>
                </a:tc>
              </a:tr>
              <a:tr h="209758">
                <a:tc>
                  <a:txBody>
                    <a:bodyPr/>
                    <a:lstStyle/>
                    <a:p>
                      <a:pPr algn="ctr"/>
                      <a:r>
                        <a:rPr kumimoji="1" lang="ja-JP" altLang="en-US" sz="1200" b="1" dirty="0" smtClean="0"/>
                        <a:t>泉州</a:t>
                      </a:r>
                      <a:endParaRPr kumimoji="1" lang="ja-JP" altLang="en-US" sz="1200" b="1" dirty="0">
                        <a:latin typeface="+mn-ea"/>
                        <a:ea typeface="+mn-ea"/>
                      </a:endParaRPr>
                    </a:p>
                  </a:txBody>
                  <a:tcPr/>
                </a:tc>
                <a:tc>
                  <a:txBody>
                    <a:bodyPr/>
                    <a:lstStyle/>
                    <a:p>
                      <a:pPr algn="ctr"/>
                      <a:r>
                        <a:rPr kumimoji="1" lang="en-US" altLang="ja-JP" sz="1400" b="1" dirty="0" smtClean="0">
                          <a:latin typeface="+mn-ea"/>
                          <a:ea typeface="+mn-ea"/>
                        </a:rPr>
                        <a:t>79.9%</a:t>
                      </a:r>
                      <a:endParaRPr kumimoji="1" lang="ja-JP" altLang="en-US" sz="1400" b="1" dirty="0">
                        <a:latin typeface="+mn-ea"/>
                        <a:ea typeface="+mn-ea"/>
                      </a:endParaRPr>
                    </a:p>
                  </a:txBody>
                  <a:tcPr/>
                </a:tc>
              </a:tr>
              <a:tr h="209758">
                <a:tc>
                  <a:txBody>
                    <a:bodyPr/>
                    <a:lstStyle/>
                    <a:p>
                      <a:pPr algn="ctr"/>
                      <a:r>
                        <a:rPr kumimoji="1" lang="ja-JP" altLang="en-US" sz="1200" b="1" dirty="0" smtClean="0"/>
                        <a:t>堺市</a:t>
                      </a:r>
                      <a:endParaRPr kumimoji="1" lang="ja-JP" altLang="en-US" sz="1200" b="1" dirty="0">
                        <a:latin typeface="+mn-ea"/>
                        <a:ea typeface="+mn-ea"/>
                      </a:endParaRPr>
                    </a:p>
                  </a:txBody>
                  <a:tcPr/>
                </a:tc>
                <a:tc>
                  <a:txBody>
                    <a:bodyPr/>
                    <a:lstStyle/>
                    <a:p>
                      <a:pPr algn="ctr"/>
                      <a:r>
                        <a:rPr kumimoji="1" lang="en-US" altLang="ja-JP" sz="1400" b="1" dirty="0" smtClean="0">
                          <a:latin typeface="+mn-ea"/>
                          <a:ea typeface="+mn-ea"/>
                        </a:rPr>
                        <a:t>79.3%</a:t>
                      </a:r>
                      <a:endParaRPr kumimoji="1" lang="ja-JP" altLang="en-US" sz="1400" b="1" dirty="0">
                        <a:latin typeface="+mn-ea"/>
                        <a:ea typeface="+mn-ea"/>
                      </a:endParaRPr>
                    </a:p>
                  </a:txBody>
                  <a:tcPr/>
                </a:tc>
              </a:tr>
              <a:tr h="209758">
                <a:tc>
                  <a:txBody>
                    <a:bodyPr/>
                    <a:lstStyle/>
                    <a:p>
                      <a:pPr algn="ctr"/>
                      <a:r>
                        <a:rPr kumimoji="1" lang="ja-JP" altLang="en-US" sz="1200" b="1" dirty="0" smtClean="0"/>
                        <a:t>大阪市</a:t>
                      </a:r>
                      <a:endParaRPr kumimoji="1" lang="ja-JP" altLang="en-US" sz="1200" b="1" dirty="0">
                        <a:latin typeface="+mn-ea"/>
                        <a:ea typeface="+mn-ea"/>
                      </a:endParaRPr>
                    </a:p>
                  </a:txBody>
                  <a:tcPr/>
                </a:tc>
                <a:tc>
                  <a:txBody>
                    <a:bodyPr/>
                    <a:lstStyle/>
                    <a:p>
                      <a:pPr algn="ctr"/>
                      <a:r>
                        <a:rPr kumimoji="1" lang="en-US" altLang="ja-JP" sz="1400" b="1" dirty="0" smtClean="0">
                          <a:latin typeface="+mn-ea"/>
                          <a:ea typeface="+mn-ea"/>
                        </a:rPr>
                        <a:t>77.3%</a:t>
                      </a:r>
                      <a:endParaRPr kumimoji="1" lang="ja-JP" altLang="en-US" sz="1400" b="1" dirty="0">
                        <a:latin typeface="+mn-ea"/>
                        <a:ea typeface="+mn-ea"/>
                      </a:endParaRPr>
                    </a:p>
                  </a:txBody>
                  <a:tcPr/>
                </a:tc>
              </a:tr>
            </a:tbl>
          </a:graphicData>
        </a:graphic>
      </p:graphicFrame>
      <p:sp>
        <p:nvSpPr>
          <p:cNvPr id="10" name="テキスト ボックス 1"/>
          <p:cNvSpPr txBox="1">
            <a:spLocks noChangeArrowheads="1"/>
          </p:cNvSpPr>
          <p:nvPr/>
        </p:nvSpPr>
        <p:spPr bwMode="auto">
          <a:xfrm>
            <a:off x="243707" y="1300739"/>
            <a:ext cx="3127687" cy="400110"/>
          </a:xfrm>
          <a:prstGeom prst="rect">
            <a:avLst/>
          </a:prstGeom>
          <a:solidFill>
            <a:schemeClr val="tx2">
              <a:lumMod val="60000"/>
              <a:lumOff val="40000"/>
            </a:schemeClr>
          </a:solidFill>
          <a:ln/>
        </p:spPr>
        <p:style>
          <a:lnRef idx="1">
            <a:schemeClr val="accent4"/>
          </a:lnRef>
          <a:fillRef idx="3">
            <a:schemeClr val="accent4"/>
          </a:fillRef>
          <a:effectRef idx="2">
            <a:schemeClr val="accent4"/>
          </a:effectRef>
          <a:fontRef idx="minor">
            <a:schemeClr val="lt1"/>
          </a:fontRef>
        </p:style>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a:r>
              <a:rPr lang="ja-JP" altLang="en-US" sz="2000" b="1" dirty="0" smtClean="0">
                <a:solidFill>
                  <a:schemeClr val="bg1"/>
                </a:solidFill>
              </a:rPr>
              <a:t>病床稼働率</a:t>
            </a:r>
            <a:endParaRPr lang="ja-JP" altLang="en-US" sz="2000" b="1" dirty="0">
              <a:solidFill>
                <a:schemeClr val="bg1"/>
              </a:solidFill>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072" y="5020595"/>
            <a:ext cx="8868869" cy="1732403"/>
          </a:xfrm>
          <a:prstGeom prst="rect">
            <a:avLst/>
          </a:prstGeom>
        </p:spPr>
      </p:pic>
      <p:sp>
        <p:nvSpPr>
          <p:cNvPr id="5" name="テキスト ボックス 4"/>
          <p:cNvSpPr txBox="1"/>
          <p:nvPr/>
        </p:nvSpPr>
        <p:spPr>
          <a:xfrm>
            <a:off x="152009" y="4879334"/>
            <a:ext cx="3829771" cy="261610"/>
          </a:xfrm>
          <a:prstGeom prst="rect">
            <a:avLst/>
          </a:prstGeom>
          <a:noFill/>
        </p:spPr>
        <p:txBody>
          <a:bodyPr wrap="square" rtlCol="0">
            <a:spAutoFit/>
          </a:bodyPr>
          <a:lstStyle/>
          <a:p>
            <a:r>
              <a:rPr lang="ja-JP" altLang="en-US" sz="1100" dirty="0">
                <a:latin typeface="+mn-ea"/>
              </a:rPr>
              <a:t>（参考）</a:t>
            </a:r>
            <a:r>
              <a:rPr lang="zh-TW" altLang="en-US" sz="1100" dirty="0">
                <a:latin typeface="ＭＳ Ｐゴシック" panose="020B0600070205080204" pitchFamily="50" charset="-128"/>
                <a:ea typeface="ＭＳ Ｐゴシック" panose="020B0600070205080204" pitchFamily="50" charset="-128"/>
              </a:rPr>
              <a:t>平成</a:t>
            </a:r>
            <a:r>
              <a:rPr lang="en-US" altLang="zh-TW" sz="1100" dirty="0">
                <a:latin typeface="ＭＳ Ｐゴシック" panose="020B0600070205080204" pitchFamily="50" charset="-128"/>
                <a:ea typeface="ＭＳ Ｐゴシック" panose="020B0600070205080204" pitchFamily="50" charset="-128"/>
              </a:rPr>
              <a:t>29</a:t>
            </a:r>
            <a:r>
              <a:rPr lang="zh-TW" altLang="en-US" sz="1100" dirty="0">
                <a:latin typeface="ＭＳ Ｐゴシック" panose="020B0600070205080204" pitchFamily="50" charset="-128"/>
                <a:ea typeface="ＭＳ Ｐゴシック" panose="020B0600070205080204" pitchFamily="50" charset="-128"/>
              </a:rPr>
              <a:t>年度第</a:t>
            </a:r>
            <a:r>
              <a:rPr lang="en-US" altLang="zh-TW" sz="1100" dirty="0">
                <a:latin typeface="ＭＳ Ｐゴシック" panose="020B0600070205080204" pitchFamily="50" charset="-128"/>
                <a:ea typeface="ＭＳ Ｐゴシック" panose="020B0600070205080204" pitchFamily="50" charset="-128"/>
              </a:rPr>
              <a:t>1</a:t>
            </a:r>
            <a:r>
              <a:rPr lang="zh-TW" altLang="en-US" sz="1100" dirty="0">
                <a:latin typeface="ＭＳ Ｐゴシック" panose="020B0600070205080204" pitchFamily="50" charset="-128"/>
                <a:ea typeface="ＭＳ Ｐゴシック" panose="020B0600070205080204" pitchFamily="50" charset="-128"/>
              </a:rPr>
              <a:t>回東京都地域医療構想調整</a:t>
            </a:r>
            <a:r>
              <a:rPr lang="zh-TW" altLang="en-US" sz="1100" dirty="0" smtClean="0">
                <a:latin typeface="ＭＳ Ｐゴシック" panose="020B0600070205080204" pitchFamily="50" charset="-128"/>
                <a:ea typeface="ＭＳ Ｐゴシック" panose="020B0600070205080204" pitchFamily="50" charset="-128"/>
              </a:rPr>
              <a:t>部会</a:t>
            </a:r>
            <a:endParaRPr lang="en-US" altLang="ja-JP" sz="1100" dirty="0">
              <a:latin typeface="ＭＳ Ｐゴシック" panose="020B0600070205080204" pitchFamily="50" charset="-128"/>
              <a:ea typeface="ＭＳ Ｐゴシック" panose="020B0600070205080204" pitchFamily="50" charset="-128"/>
            </a:endParaRPr>
          </a:p>
        </p:txBody>
      </p:sp>
      <p:sp>
        <p:nvSpPr>
          <p:cNvPr id="6" name="角丸四角形 5"/>
          <p:cNvSpPr/>
          <p:nvPr/>
        </p:nvSpPr>
        <p:spPr>
          <a:xfrm>
            <a:off x="62717" y="4864630"/>
            <a:ext cx="9001092" cy="1877293"/>
          </a:xfrm>
          <a:prstGeom prst="roundRect">
            <a:avLst>
              <a:gd name="adj" fmla="val 878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3"/>
          <p:cNvSpPr txBox="1">
            <a:spLocks noChangeArrowheads="1"/>
          </p:cNvSpPr>
          <p:nvPr/>
        </p:nvSpPr>
        <p:spPr bwMode="auto">
          <a:xfrm>
            <a:off x="-543452" y="553124"/>
            <a:ext cx="974839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lvl="1" indent="0"/>
            <a:r>
              <a:rPr lang="ja-JP" altLang="en-US" sz="2000" dirty="0" smtClean="0"/>
              <a:t>①</a:t>
            </a:r>
            <a:r>
              <a:rPr lang="ja-JP" altLang="en-US" sz="2000" dirty="0"/>
              <a:t>病床機能（「病床４機能」「入院基本料」別の病床</a:t>
            </a:r>
            <a:r>
              <a:rPr lang="ja-JP" altLang="en-US" sz="2000" dirty="0" smtClean="0"/>
              <a:t>）、</a:t>
            </a:r>
            <a:r>
              <a:rPr lang="ja-JP" altLang="en-US" sz="2000" dirty="0"/>
              <a:t>②診療機能（</a:t>
            </a:r>
            <a:r>
              <a:rPr lang="ja-JP" altLang="en-US" sz="2000" dirty="0" smtClean="0"/>
              <a:t>疾病・事業別の</a:t>
            </a:r>
            <a:r>
              <a:rPr lang="ja-JP" altLang="en-US" sz="2000" dirty="0"/>
              <a:t>流入・流出率、</a:t>
            </a:r>
            <a:r>
              <a:rPr lang="en-US" altLang="ja-JP" sz="2000" dirty="0"/>
              <a:t>NDB</a:t>
            </a:r>
            <a:r>
              <a:rPr lang="ja-JP" altLang="en-US" sz="2000" dirty="0"/>
              <a:t>（</a:t>
            </a:r>
            <a:r>
              <a:rPr lang="en-US" altLang="ja-JP" sz="2000" dirty="0"/>
              <a:t>SCR</a:t>
            </a:r>
            <a:r>
              <a:rPr lang="ja-JP" altLang="en-US" sz="2000" dirty="0"/>
              <a:t>）等）、</a:t>
            </a:r>
            <a:r>
              <a:rPr lang="ja-JP" altLang="en-US" sz="2000" dirty="0" smtClean="0"/>
              <a:t>③</a:t>
            </a:r>
            <a:r>
              <a:rPr lang="ja-JP" altLang="en-US" sz="2000" dirty="0"/>
              <a:t>病床</a:t>
            </a:r>
            <a:r>
              <a:rPr lang="ja-JP" altLang="en-US" sz="2000" dirty="0" smtClean="0"/>
              <a:t>稼働率から目標の設定について</a:t>
            </a:r>
            <a:r>
              <a:rPr lang="ja-JP" altLang="en-US" sz="2000" dirty="0"/>
              <a:t>検討</a:t>
            </a:r>
          </a:p>
        </p:txBody>
      </p:sp>
      <p:sp>
        <p:nvSpPr>
          <p:cNvPr id="18" name="角丸四角形 17"/>
          <p:cNvSpPr/>
          <p:nvPr/>
        </p:nvSpPr>
        <p:spPr>
          <a:xfrm>
            <a:off x="153185" y="1773103"/>
            <a:ext cx="3218209" cy="29099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dirty="0" smtClean="0"/>
              <a:t>○地域で、将来必要となる　　　　　</a:t>
            </a:r>
            <a:endParaRPr lang="en-US" altLang="ja-JP" sz="1600" dirty="0" smtClean="0"/>
          </a:p>
          <a:p>
            <a:r>
              <a:rPr lang="ja-JP" altLang="en-US" sz="1600" dirty="0"/>
              <a:t>　</a:t>
            </a:r>
            <a:r>
              <a:rPr lang="ja-JP" altLang="en-US" sz="1600" dirty="0" smtClean="0"/>
              <a:t>病床機能を確保する方法</a:t>
            </a:r>
            <a:endParaRPr lang="en-US" altLang="ja-JP" sz="1600" dirty="0" smtClean="0"/>
          </a:p>
          <a:p>
            <a:endParaRPr lang="en-US" altLang="ja-JP" dirty="0" smtClean="0"/>
          </a:p>
          <a:p>
            <a:r>
              <a:rPr kumimoji="1" lang="ja-JP" altLang="en-US" sz="1400" dirty="0" smtClean="0"/>
              <a:t>（１）圏域内で必要となる病床を整備　　</a:t>
            </a:r>
            <a:endParaRPr kumimoji="1" lang="en-US" altLang="ja-JP" sz="1400" dirty="0" smtClean="0"/>
          </a:p>
          <a:p>
            <a:r>
              <a:rPr lang="ja-JP" altLang="en-US" sz="1400" dirty="0"/>
              <a:t>　</a:t>
            </a:r>
            <a:r>
              <a:rPr lang="ja-JP" altLang="en-US" sz="1400" dirty="0" smtClean="0"/>
              <a:t>　</a:t>
            </a:r>
            <a:r>
              <a:rPr kumimoji="1" lang="ja-JP" altLang="en-US" sz="1400" dirty="0" smtClean="0"/>
              <a:t>する。</a:t>
            </a:r>
            <a:endParaRPr kumimoji="1" lang="en-US" altLang="ja-JP" sz="1400" dirty="0" smtClean="0"/>
          </a:p>
          <a:p>
            <a:endParaRPr kumimoji="1" lang="en-US" altLang="ja-JP" sz="1400" dirty="0" smtClean="0"/>
          </a:p>
          <a:p>
            <a:r>
              <a:rPr lang="ja-JP" altLang="en-US" sz="1400" dirty="0" smtClean="0"/>
              <a:t>（２）圏域内の医療機能の分化・連携　</a:t>
            </a:r>
            <a:endParaRPr lang="en-US" altLang="ja-JP" sz="1400" dirty="0" smtClean="0"/>
          </a:p>
          <a:p>
            <a:r>
              <a:rPr lang="ja-JP" altLang="en-US" sz="1400" dirty="0"/>
              <a:t>　</a:t>
            </a:r>
            <a:r>
              <a:rPr lang="ja-JP" altLang="en-US" sz="1400" dirty="0" smtClean="0"/>
              <a:t>　の推進により、医療</a:t>
            </a:r>
            <a:r>
              <a:rPr lang="ja-JP" altLang="en-US" sz="1400" dirty="0"/>
              <a:t>機関</a:t>
            </a:r>
            <a:r>
              <a:rPr lang="ja-JP" altLang="en-US" sz="1400" dirty="0" smtClean="0"/>
              <a:t>の病床　</a:t>
            </a:r>
            <a:endParaRPr lang="en-US" altLang="ja-JP" sz="1400" dirty="0" smtClean="0"/>
          </a:p>
          <a:p>
            <a:r>
              <a:rPr lang="ja-JP" altLang="en-US" sz="1400" dirty="0"/>
              <a:t>　</a:t>
            </a:r>
            <a:r>
              <a:rPr lang="ja-JP" altLang="en-US" sz="1400" dirty="0" smtClean="0"/>
              <a:t>　稼働率を向上させる。</a:t>
            </a:r>
            <a:endParaRPr lang="en-US" altLang="ja-JP" sz="1400" dirty="0" smtClean="0"/>
          </a:p>
          <a:p>
            <a:endParaRPr lang="en-US" altLang="ja-JP" sz="1400" dirty="0" smtClean="0"/>
          </a:p>
          <a:p>
            <a:r>
              <a:rPr lang="ja-JP" altLang="en-US" sz="1400" dirty="0" smtClean="0"/>
              <a:t>（３）他圏域で整備されている病床を</a:t>
            </a:r>
            <a:endParaRPr lang="en-US" altLang="ja-JP" sz="1400" dirty="0" smtClean="0"/>
          </a:p>
          <a:p>
            <a:r>
              <a:rPr lang="ja-JP" altLang="en-US" sz="1400" dirty="0"/>
              <a:t>　</a:t>
            </a:r>
            <a:r>
              <a:rPr lang="ja-JP" altLang="en-US" sz="1400" dirty="0" smtClean="0"/>
              <a:t>　利用する。</a:t>
            </a:r>
            <a:endParaRPr lang="en-US" altLang="ja-JP" sz="1400" dirty="0"/>
          </a:p>
        </p:txBody>
      </p:sp>
      <p:sp>
        <p:nvSpPr>
          <p:cNvPr id="19" name="二等辺三角形 18"/>
          <p:cNvSpPr/>
          <p:nvPr/>
        </p:nvSpPr>
        <p:spPr>
          <a:xfrm rot="5400000">
            <a:off x="3239877" y="3458375"/>
            <a:ext cx="720080" cy="36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p:cNvSpPr/>
          <p:nvPr/>
        </p:nvSpPr>
        <p:spPr>
          <a:xfrm rot="5400000">
            <a:off x="6052434" y="3330893"/>
            <a:ext cx="720080" cy="36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36072" y="3150873"/>
            <a:ext cx="2939784" cy="926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6804248" y="1827754"/>
            <a:ext cx="2016224" cy="29099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ja-JP" altLang="en-US" sz="1600" dirty="0" smtClean="0"/>
              <a:t>○病床４機能毎に将来の病床稼働率の目標を</a:t>
            </a:r>
            <a:r>
              <a:rPr lang="ja-JP" altLang="en-US" sz="1600" dirty="0"/>
              <a:t>検討</a:t>
            </a:r>
            <a:endParaRPr lang="en-US" altLang="ja-JP" sz="1600" dirty="0" smtClean="0"/>
          </a:p>
          <a:p>
            <a:endParaRPr lang="en-US" altLang="ja-JP" dirty="0" smtClean="0"/>
          </a:p>
        </p:txBody>
      </p:sp>
      <p:sp>
        <p:nvSpPr>
          <p:cNvPr id="3" name="スライド番号プレースホルダー 2"/>
          <p:cNvSpPr>
            <a:spLocks noGrp="1"/>
          </p:cNvSpPr>
          <p:nvPr>
            <p:ph type="sldNum" sz="quarter" idx="12"/>
          </p:nvPr>
        </p:nvSpPr>
        <p:spPr>
          <a:xfrm>
            <a:off x="6780841" y="6396866"/>
            <a:ext cx="2133600" cy="365125"/>
          </a:xfrm>
        </p:spPr>
        <p:txBody>
          <a:bodyPr/>
          <a:lstStyle/>
          <a:p>
            <a:fld id="{A9848611-8FAA-4BFC-BAAD-33CAF1A3E273}" type="slidenum">
              <a:rPr kumimoji="1" lang="ja-JP" altLang="en-US" sz="1800" smtClean="0">
                <a:solidFill>
                  <a:schemeClr val="tx1"/>
                </a:solidFill>
              </a:rPr>
              <a:t>7</a:t>
            </a:fld>
            <a:endParaRPr kumimoji="1" lang="ja-JP" altLang="en-US" sz="1800" dirty="0">
              <a:solidFill>
                <a:schemeClr val="tx1"/>
              </a:solidFill>
            </a:endParaRPr>
          </a:p>
        </p:txBody>
      </p:sp>
    </p:spTree>
    <p:extLst>
      <p:ext uri="{BB962C8B-B14F-4D97-AF65-F5344CB8AC3E}">
        <p14:creationId xmlns:p14="http://schemas.microsoft.com/office/powerpoint/2010/main" val="2863907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1"/>
          <p:cNvSpPr txBox="1">
            <a:spLocks noChangeArrowheads="1"/>
          </p:cNvSpPr>
          <p:nvPr/>
        </p:nvSpPr>
        <p:spPr bwMode="auto">
          <a:xfrm>
            <a:off x="107505" y="482299"/>
            <a:ext cx="2841220" cy="400110"/>
          </a:xfrm>
          <a:prstGeom prst="rect">
            <a:avLst/>
          </a:prstGeom>
          <a:solidFill>
            <a:schemeClr val="tx2">
              <a:lumMod val="20000"/>
              <a:lumOff val="80000"/>
            </a:schemeClr>
          </a:solidFill>
          <a:ln/>
        </p:spPr>
        <p:style>
          <a:lnRef idx="1">
            <a:schemeClr val="accent4"/>
          </a:lnRef>
          <a:fillRef idx="3">
            <a:schemeClr val="accent4"/>
          </a:fillRef>
          <a:effectRef idx="2">
            <a:schemeClr val="accent4"/>
          </a:effectRef>
          <a:fontRef idx="minor">
            <a:schemeClr val="lt1"/>
          </a:fontRef>
        </p:style>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a:r>
              <a:rPr lang="ja-JP" altLang="en-US" sz="2000" b="1" dirty="0" smtClean="0"/>
              <a:t>徹底した「</a:t>
            </a:r>
            <a:r>
              <a:rPr lang="ja-JP" altLang="en-US" sz="2000" b="1" dirty="0"/>
              <a:t>見える</a:t>
            </a:r>
            <a:r>
              <a:rPr lang="ja-JP" altLang="en-US" sz="2000" b="1" dirty="0" smtClean="0"/>
              <a:t>化</a:t>
            </a:r>
            <a:r>
              <a:rPr lang="ja-JP" altLang="en-US" sz="2000" b="1" dirty="0"/>
              <a:t>」</a:t>
            </a:r>
          </a:p>
        </p:txBody>
      </p:sp>
      <p:sp>
        <p:nvSpPr>
          <p:cNvPr id="9" name="テキスト ボックス 8"/>
          <p:cNvSpPr txBox="1"/>
          <p:nvPr/>
        </p:nvSpPr>
        <p:spPr>
          <a:xfrm>
            <a:off x="251520" y="926135"/>
            <a:ext cx="8712967" cy="646331"/>
          </a:xfrm>
          <a:prstGeom prst="rect">
            <a:avLst/>
          </a:prstGeom>
          <a:noFill/>
        </p:spPr>
        <p:txBody>
          <a:bodyPr wrap="square" rtlCol="0">
            <a:spAutoFit/>
          </a:bodyPr>
          <a:lstStyle/>
          <a:p>
            <a:r>
              <a:rPr kumimoji="1" lang="ja-JP" altLang="en-US" dirty="0"/>
              <a:t>医療機関の診療実績を、医療機関間で相互に共有するなど、医療ニーズや医療資源に関する情報</a:t>
            </a:r>
            <a:r>
              <a:rPr kumimoji="1" lang="ja-JP" altLang="en-US" dirty="0" smtClean="0"/>
              <a:t>の「見える化」を図る。</a:t>
            </a:r>
            <a:endParaRPr kumimoji="1" lang="en-US" altLang="ja-JP" dirty="0"/>
          </a:p>
        </p:txBody>
      </p:sp>
      <p:sp>
        <p:nvSpPr>
          <p:cNvPr id="8" name="正方形/長方形 7"/>
          <p:cNvSpPr/>
          <p:nvPr/>
        </p:nvSpPr>
        <p:spPr>
          <a:xfrm>
            <a:off x="0" y="-4068"/>
            <a:ext cx="9143999" cy="442641"/>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400" b="1" dirty="0"/>
              <a:t>地域の関係者との</a:t>
            </a:r>
            <a:r>
              <a:rPr lang="ja-JP" altLang="en-US" sz="2400" b="1" dirty="0" smtClean="0"/>
              <a:t>協議にかかる資料</a:t>
            </a:r>
            <a:endParaRPr lang="en-US" altLang="ja-JP" sz="2400" b="1" dirty="0"/>
          </a:p>
        </p:txBody>
      </p:sp>
      <p:graphicFrame>
        <p:nvGraphicFramePr>
          <p:cNvPr id="10" name="表 9"/>
          <p:cNvGraphicFramePr>
            <a:graphicFrameLocks noGrp="1"/>
          </p:cNvGraphicFramePr>
          <p:nvPr>
            <p:extLst>
              <p:ext uri="{D42A27DB-BD31-4B8C-83A1-F6EECF244321}">
                <p14:modId xmlns:p14="http://schemas.microsoft.com/office/powerpoint/2010/main" val="181354906"/>
              </p:ext>
            </p:extLst>
          </p:nvPr>
        </p:nvGraphicFramePr>
        <p:xfrm>
          <a:off x="107505" y="1572466"/>
          <a:ext cx="8629787" cy="5232835"/>
        </p:xfrm>
        <a:graphic>
          <a:graphicData uri="http://schemas.openxmlformats.org/drawingml/2006/table">
            <a:tbl>
              <a:tblPr firstRow="1" bandRow="1">
                <a:tableStyleId>{5940675A-B579-460E-94D1-54222C63F5DA}</a:tableStyleId>
              </a:tblPr>
              <a:tblGrid>
                <a:gridCol w="377014"/>
                <a:gridCol w="1279169">
                  <a:extLst>
                    <a:ext uri="{9D8B030D-6E8A-4147-A177-3AD203B41FA5}">
                      <a16:colId xmlns="" xmlns:a16="http://schemas.microsoft.com/office/drawing/2014/main" val="20000"/>
                    </a:ext>
                  </a:extLst>
                </a:gridCol>
                <a:gridCol w="1581858">
                  <a:extLst>
                    <a:ext uri="{9D8B030D-6E8A-4147-A177-3AD203B41FA5}">
                      <a16:colId xmlns="" xmlns:a16="http://schemas.microsoft.com/office/drawing/2014/main" val="20001"/>
                    </a:ext>
                  </a:extLst>
                </a:gridCol>
                <a:gridCol w="1442478">
                  <a:extLst>
                    <a:ext uri="{9D8B030D-6E8A-4147-A177-3AD203B41FA5}">
                      <a16:colId xmlns="" xmlns:a16="http://schemas.microsoft.com/office/drawing/2014/main" val="20002"/>
                    </a:ext>
                  </a:extLst>
                </a:gridCol>
                <a:gridCol w="1368152">
                  <a:extLst>
                    <a:ext uri="{9D8B030D-6E8A-4147-A177-3AD203B41FA5}">
                      <a16:colId xmlns="" xmlns:a16="http://schemas.microsoft.com/office/drawing/2014/main" val="20003"/>
                    </a:ext>
                  </a:extLst>
                </a:gridCol>
                <a:gridCol w="1422322">
                  <a:extLst>
                    <a:ext uri="{9D8B030D-6E8A-4147-A177-3AD203B41FA5}">
                      <a16:colId xmlns="" xmlns:a16="http://schemas.microsoft.com/office/drawing/2014/main" val="20004"/>
                    </a:ext>
                  </a:extLst>
                </a:gridCol>
                <a:gridCol w="1158794"/>
              </a:tblGrid>
              <a:tr h="488382">
                <a:tc gridSpan="2">
                  <a:txBody>
                    <a:bodyPr/>
                    <a:lstStyle/>
                    <a:p>
                      <a:endParaRPr kumimoji="1" lang="ja-JP" altLang="en-US" sz="14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sz="14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国資料・</a:t>
                      </a:r>
                      <a:endParaRPr kumimoji="1" lang="en-US" altLang="ja-JP" sz="12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データブック</a:t>
                      </a:r>
                      <a:endParaRPr kumimoji="1" lang="ja-JP" altLang="en-US" sz="1200" b="1" dirty="0"/>
                    </a:p>
                  </a:txBody>
                  <a:tcPr anchor="ctr">
                    <a:lnL w="28575" cap="flat" cmpd="sng" algn="ctr">
                      <a:solidFill>
                        <a:schemeClr val="tx1"/>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1" dirty="0"/>
                        <a:t>病床機能報告</a:t>
                      </a:r>
                    </a:p>
                  </a:txBody>
                  <a:tcPr anchor="ctr">
                    <a:lnL w="28575" cap="flat" cmpd="sng" algn="ctr">
                      <a:solidFill>
                        <a:schemeClr val="tx2"/>
                      </a:solidFill>
                      <a:prstDash val="solid"/>
                      <a:round/>
                      <a:headEnd type="none" w="med" len="med"/>
                      <a:tailEnd type="none" w="med" len="med"/>
                    </a:lnL>
                    <a:lnT w="28575" cap="flat" cmpd="sng" algn="ctr">
                      <a:solidFill>
                        <a:schemeClr val="tx2"/>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50" b="1" dirty="0" smtClean="0"/>
                        <a:t>公的等２０２５プラン・</a:t>
                      </a:r>
                      <a:endParaRPr kumimoji="1" lang="en-US" altLang="ja-JP" sz="1050" b="1" dirty="0" smtClean="0"/>
                    </a:p>
                    <a:p>
                      <a:pPr algn="ctr"/>
                      <a:r>
                        <a:rPr kumimoji="1" lang="ja-JP" altLang="en-US" sz="1050" b="1" dirty="0" smtClean="0"/>
                        <a:t>公立病院調査（案）</a:t>
                      </a:r>
                      <a:endParaRPr kumimoji="1" lang="en-US" altLang="ja-JP" sz="1050" b="1" dirty="0"/>
                    </a:p>
                  </a:txBody>
                  <a:tcPr anchor="ctr">
                    <a:lnT w="28575" cap="flat" cmpd="sng" algn="ctr">
                      <a:solidFill>
                        <a:schemeClr val="tx2"/>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1" dirty="0" smtClean="0"/>
                        <a:t>民間病院</a:t>
                      </a:r>
                      <a:endParaRPr kumimoji="1" lang="en-US" altLang="ja-JP" sz="1200" b="1" dirty="0" smtClean="0"/>
                    </a:p>
                    <a:p>
                      <a:pPr algn="ctr"/>
                      <a:r>
                        <a:rPr kumimoji="1" lang="ja-JP" altLang="en-US" sz="1200" b="1" dirty="0" smtClean="0"/>
                        <a:t>意向調査（案）</a:t>
                      </a:r>
                      <a:endParaRPr kumimoji="1" lang="ja-JP" altLang="en-US" sz="1200" b="1" dirty="0"/>
                    </a:p>
                  </a:txBody>
                  <a:tcPr anchor="ctr">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1" dirty="0" smtClean="0"/>
                        <a:t>医療機関情報システム</a:t>
                      </a:r>
                      <a:endParaRPr kumimoji="1" lang="ja-JP" altLang="en-US" sz="1200" b="1" dirty="0"/>
                    </a:p>
                  </a:txBody>
                  <a:tcPr anchor="ctr">
                    <a:lnL w="28575" cap="flat" cmpd="sng" algn="ctr">
                      <a:solidFill>
                        <a:schemeClr val="tx2"/>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834318">
                <a:tc rowSpan="6">
                  <a:txBody>
                    <a:bodyPr/>
                    <a:lstStyle/>
                    <a:p>
                      <a:r>
                        <a:rPr kumimoji="1" lang="ja-JP" altLang="en-US" sz="1400" dirty="0" smtClean="0"/>
                        <a:t>　　　　　　　　医療機関単位</a:t>
                      </a:r>
                      <a:endParaRPr kumimoji="1" lang="en-US" altLang="ja-JP" sz="1400" dirty="0" smtClean="0"/>
                    </a:p>
                  </a:txBody>
                  <a:tcPr vert="eaVert"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FF"/>
                    </a:solidFill>
                  </a:tcPr>
                </a:tc>
                <a:tc>
                  <a:txBody>
                    <a:bodyPr/>
                    <a:lstStyle/>
                    <a:p>
                      <a:r>
                        <a:rPr kumimoji="1" lang="ja-JP" altLang="en-US" sz="1200" dirty="0" smtClean="0"/>
                        <a:t>診療実績</a:t>
                      </a:r>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tc>
                  <a:txBody>
                    <a:bodyPr/>
                    <a:lstStyle/>
                    <a:p>
                      <a:pPr marL="171450" indent="-171450">
                        <a:buFont typeface="Wingdings" panose="05000000000000000000" pitchFamily="2" charset="2"/>
                        <a:buChar char="l"/>
                      </a:pPr>
                      <a:r>
                        <a:rPr kumimoji="1" lang="ja-JP" altLang="en-US" sz="1050" dirty="0"/>
                        <a:t>入院件数の</a:t>
                      </a:r>
                      <a:r>
                        <a:rPr kumimoji="1" lang="ja-JP" altLang="en-US" sz="1050" dirty="0" smtClean="0"/>
                        <a:t>推移</a:t>
                      </a:r>
                      <a:endParaRPr kumimoji="1" lang="en-US" altLang="ja-JP" sz="1050" dirty="0"/>
                    </a:p>
                    <a:p>
                      <a:pPr marL="171450" indent="-171450">
                        <a:buFont typeface="Wingdings" panose="05000000000000000000" pitchFamily="2" charset="2"/>
                        <a:buChar char="l"/>
                      </a:pPr>
                      <a:r>
                        <a:rPr kumimoji="1" lang="ja-JP" altLang="en-US" sz="1050" dirty="0"/>
                        <a:t>ＭＤＣごとの</a:t>
                      </a:r>
                      <a:r>
                        <a:rPr kumimoji="1" lang="ja-JP" altLang="en-US" sz="1050" dirty="0" smtClean="0"/>
                        <a:t>患者数</a:t>
                      </a:r>
                      <a:endParaRPr kumimoji="1" lang="en-US" altLang="ja-JP" sz="1050" dirty="0" smtClean="0"/>
                    </a:p>
                    <a:p>
                      <a:pPr marL="171450" indent="-171450">
                        <a:buFont typeface="Wingdings" panose="05000000000000000000" pitchFamily="2" charset="2"/>
                        <a:buChar char="l"/>
                      </a:pPr>
                      <a:r>
                        <a:rPr kumimoji="1" lang="ja-JP" altLang="en-US" sz="1050" dirty="0" smtClean="0"/>
                        <a:t>救急搬送実績</a:t>
                      </a:r>
                      <a:endParaRPr kumimoji="1" lang="en-US" altLang="ja-JP" sz="1050" dirty="0" smtClean="0"/>
                    </a:p>
                    <a:p>
                      <a:pPr marL="171450" indent="-171450">
                        <a:buFont typeface="Wingdings" panose="05000000000000000000" pitchFamily="2" charset="2"/>
                        <a:buChar char="l"/>
                      </a:pPr>
                      <a:r>
                        <a:rPr kumimoji="1" lang="ja-JP" altLang="en-US" sz="1050" dirty="0" smtClean="0"/>
                        <a:t>手術件数</a:t>
                      </a:r>
                      <a:endParaRPr kumimoji="1" lang="en-US" altLang="ja-JP" sz="1050" dirty="0" smtClean="0"/>
                    </a:p>
                    <a:p>
                      <a:pPr marL="171450" indent="-171450">
                        <a:buFont typeface="Wingdings" panose="05000000000000000000" pitchFamily="2" charset="2"/>
                        <a:buChar char="l"/>
                      </a:pPr>
                      <a:r>
                        <a:rPr kumimoji="1" lang="ja-JP" altLang="en-US" sz="1050" dirty="0" smtClean="0"/>
                        <a:t>全身麻酔件数</a:t>
                      </a:r>
                      <a:endParaRPr kumimoji="1" lang="en-US" altLang="ja-JP" sz="1050" dirty="0" smtClean="0"/>
                    </a:p>
                    <a:p>
                      <a:pPr marL="0" indent="0" algn="ctr">
                        <a:buFont typeface="Wingdings" panose="05000000000000000000" pitchFamily="2" charset="2"/>
                        <a:buNone/>
                      </a:pPr>
                      <a:r>
                        <a:rPr kumimoji="1" lang="ja-JP" altLang="en-US" sz="1050" dirty="0" smtClean="0"/>
                        <a:t>＜</a:t>
                      </a:r>
                      <a:r>
                        <a:rPr kumimoji="1" lang="ja-JP" altLang="en-US" sz="1050" dirty="0"/>
                        <a:t>ＤＰＣ</a:t>
                      </a:r>
                      <a:r>
                        <a:rPr kumimoji="1" lang="ja-JP" altLang="en-US" sz="1050" dirty="0" smtClean="0"/>
                        <a:t>＞</a:t>
                      </a:r>
                      <a:endParaRPr kumimoji="1" lang="en-US" altLang="ja-JP" sz="1050" dirty="0" smtClean="0"/>
                    </a:p>
                  </a:txBody>
                  <a:tcPr>
                    <a:lnL w="28575" cap="flat" cmpd="sng" algn="ctr">
                      <a:solidFill>
                        <a:schemeClr val="tx1"/>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171450" indent="-171450">
                        <a:buFont typeface="Wingdings" panose="05000000000000000000" pitchFamily="2" charset="2"/>
                        <a:buChar char="l"/>
                      </a:pPr>
                      <a:r>
                        <a:rPr kumimoji="1" lang="ja-JP" altLang="en-US" sz="1000" dirty="0"/>
                        <a:t>救急</a:t>
                      </a:r>
                      <a:r>
                        <a:rPr kumimoji="1" lang="ja-JP" altLang="en-US" sz="1000" dirty="0" smtClean="0"/>
                        <a:t>搬送実績</a:t>
                      </a:r>
                      <a:endParaRPr kumimoji="1" lang="en-US" altLang="ja-JP" sz="1000" dirty="0"/>
                    </a:p>
                    <a:p>
                      <a:pPr marL="171450" indent="-171450">
                        <a:buFont typeface="Wingdings" panose="05000000000000000000" pitchFamily="2" charset="2"/>
                        <a:buChar char="l"/>
                      </a:pPr>
                      <a:r>
                        <a:rPr kumimoji="1" lang="ja-JP" altLang="en-US" sz="1000" dirty="0" smtClean="0"/>
                        <a:t>手術件数</a:t>
                      </a:r>
                      <a:endParaRPr kumimoji="1" lang="en-US" altLang="ja-JP" sz="1000" dirty="0" smtClean="0"/>
                    </a:p>
                    <a:p>
                      <a:pPr marL="171450" indent="-171450">
                        <a:buFont typeface="Wingdings" panose="05000000000000000000" pitchFamily="2" charset="2"/>
                        <a:buChar char="l"/>
                      </a:pPr>
                      <a:r>
                        <a:rPr kumimoji="1" lang="ja-JP" altLang="en-US" sz="1000" dirty="0" smtClean="0"/>
                        <a:t>全身麻酔件数</a:t>
                      </a:r>
                      <a:endParaRPr kumimoji="1" lang="en-US" altLang="ja-JP" sz="1000" dirty="0" smtClean="0"/>
                    </a:p>
                    <a:p>
                      <a:pPr marL="171450" indent="-171450">
                        <a:buFont typeface="Wingdings" panose="05000000000000000000" pitchFamily="2" charset="2"/>
                        <a:buChar char="l"/>
                      </a:pPr>
                      <a:r>
                        <a:rPr kumimoji="1" lang="ja-JP" altLang="en-US" sz="1000" dirty="0" smtClean="0"/>
                        <a:t>在宅復帰割合</a:t>
                      </a:r>
                      <a:endParaRPr kumimoji="1" lang="en-US" altLang="ja-JP" sz="1000" dirty="0" smtClean="0"/>
                    </a:p>
                    <a:p>
                      <a:pPr marL="171450" indent="-171450">
                        <a:buFont typeface="Wingdings" panose="05000000000000000000" pitchFamily="2" charset="2"/>
                        <a:buChar char="l"/>
                      </a:pPr>
                      <a:r>
                        <a:rPr kumimoji="1" lang="ja-JP" altLang="en-US" sz="1000" dirty="0" smtClean="0"/>
                        <a:t>リハビリの実施状況</a:t>
                      </a:r>
                      <a:endParaRPr kumimoji="1" lang="en-US" altLang="ja-JP" sz="1000" dirty="0"/>
                    </a:p>
                  </a:txBody>
                  <a:tcPr>
                    <a:lnL w="28575" cap="flat" cmpd="sng" algn="ctr">
                      <a:solidFill>
                        <a:schemeClr val="tx2"/>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66CCFF">
                        <a:alpha val="12157"/>
                      </a:srgbClr>
                    </a:solidFill>
                  </a:tcPr>
                </a:tc>
                <a:tc>
                  <a:txBody>
                    <a:bodyPr/>
                    <a:lstStyle/>
                    <a:p>
                      <a:pPr marL="0" indent="0">
                        <a:buFont typeface="Wingdings" panose="05000000000000000000" pitchFamily="2" charset="2"/>
                        <a:buNone/>
                      </a:pPr>
                      <a:endParaRPr kumimoji="1" lang="en-US" altLang="ja-JP" sz="1100" dirty="0"/>
                    </a:p>
                  </a:txBody>
                  <a:tcPr>
                    <a:lnT w="28575" cap="flat" cmpd="sng" algn="ctr">
                      <a:solidFill>
                        <a:schemeClr val="tx1"/>
                      </a:solidFill>
                      <a:prstDash val="solid"/>
                      <a:round/>
                      <a:headEnd type="none" w="med" len="med"/>
                      <a:tailEnd type="none" w="med" len="med"/>
                    </a:lnT>
                    <a:solidFill>
                      <a:srgbClr val="66CCFF">
                        <a:alpha val="12157"/>
                      </a:srgbClr>
                    </a:solidFill>
                  </a:tcPr>
                </a:tc>
                <a:tc>
                  <a:txBody>
                    <a:bodyPr/>
                    <a:lstStyle/>
                    <a:p>
                      <a:pPr marL="0" indent="0">
                        <a:buFont typeface="Wingdings" panose="05000000000000000000" pitchFamily="2" charset="2"/>
                        <a:buNone/>
                      </a:pPr>
                      <a:endParaRPr kumimoji="1" lang="en-US" altLang="ja-JP" sz="1100" dirty="0"/>
                    </a:p>
                  </a:txBody>
                  <a:tcPr>
                    <a:lnR w="28575" cap="flat" cmpd="sng" algn="ctr">
                      <a:solidFill>
                        <a:schemeClr val="tx2"/>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66CCFF">
                        <a:alpha val="12157"/>
                      </a:srgbClr>
                    </a:solidFill>
                  </a:tcPr>
                </a:tc>
                <a:tc>
                  <a:txBody>
                    <a:bodyPr/>
                    <a:lstStyle/>
                    <a:p>
                      <a:pPr marL="0" indent="0">
                        <a:buFont typeface="Wingdings" panose="05000000000000000000" pitchFamily="2" charset="2"/>
                        <a:buNone/>
                      </a:pPr>
                      <a:endParaRPr kumimoji="1" lang="en-US" altLang="ja-JP" sz="1100" dirty="0"/>
                    </a:p>
                  </a:txBody>
                  <a:tcPr>
                    <a:lnL w="28575" cap="flat" cmpd="sng" algn="ctr">
                      <a:solidFill>
                        <a:schemeClr val="tx2"/>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r h="479513">
                <a:tc vMerge="1">
                  <a:txBody>
                    <a:bodyPr/>
                    <a:lstStyle/>
                    <a:p>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tc>
                  <a:txBody>
                    <a:bodyPr/>
                    <a:lstStyle/>
                    <a:p>
                      <a:r>
                        <a:rPr kumimoji="1" lang="ja-JP" altLang="en-US" sz="1200" dirty="0" smtClean="0"/>
                        <a:t>病床機能</a:t>
                      </a:r>
                      <a:endParaRPr kumimoji="1" lang="en-US" altLang="ja-JP" sz="1200" dirty="0" smtClean="0"/>
                    </a:p>
                    <a:p>
                      <a:r>
                        <a:rPr kumimoji="1" lang="en-US" altLang="ja-JP" sz="1200" dirty="0" smtClean="0"/>
                        <a:t>【</a:t>
                      </a:r>
                      <a:r>
                        <a:rPr kumimoji="1" lang="ja-JP" altLang="en-US" sz="1200" dirty="0" smtClean="0"/>
                        <a:t>４機能</a:t>
                      </a:r>
                      <a:r>
                        <a:rPr kumimoji="1" lang="en-US" altLang="ja-JP" sz="1200" dirty="0" smtClean="0"/>
                        <a:t>】</a:t>
                      </a:r>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tc>
                  <a:txBody>
                    <a:bodyPr/>
                    <a:lstStyle/>
                    <a:p>
                      <a:pPr marL="171450" indent="-171450">
                        <a:buFont typeface="Wingdings" panose="05000000000000000000" pitchFamily="2" charset="2"/>
                        <a:buChar char="l"/>
                      </a:pPr>
                      <a:endParaRPr kumimoji="1" lang="ja-JP" altLang="en-US" sz="1100" dirty="0"/>
                    </a:p>
                  </a:txBody>
                  <a:tcPr>
                    <a:lnL w="28575" cap="flat" cmpd="sng" algn="ctr">
                      <a:solidFill>
                        <a:schemeClr val="tx1"/>
                      </a:solidFill>
                      <a:prstDash val="solid"/>
                      <a:round/>
                      <a:headEnd type="none" w="med" len="med"/>
                      <a:tailEnd type="none" w="med" len="med"/>
                    </a:lnL>
                    <a:lnR w="28575" cap="flat" cmpd="sng" algn="ctr">
                      <a:solidFill>
                        <a:schemeClr val="tx2"/>
                      </a:solidFill>
                      <a:prstDash val="solid"/>
                      <a:round/>
                      <a:headEnd type="none" w="med" len="med"/>
                      <a:tailEnd type="none" w="med" len="med"/>
                    </a:lnR>
                    <a:lnTlToBr w="6350" cap="flat" cmpd="sng" algn="ctr">
                      <a:solidFill>
                        <a:schemeClr val="tx1"/>
                      </a:solidFill>
                      <a:prstDash val="solid"/>
                      <a:round/>
                      <a:headEnd type="none" w="med" len="med"/>
                      <a:tailEnd type="none" w="med" len="med"/>
                    </a:lnTlToBr>
                  </a:tcPr>
                </a:tc>
                <a:tc>
                  <a:txBody>
                    <a:bodyPr/>
                    <a:lstStyle/>
                    <a:p>
                      <a:pPr marL="0" indent="0" algn="ctr">
                        <a:buFont typeface="Wingdings" panose="05000000000000000000" pitchFamily="2" charset="2"/>
                        <a:buNone/>
                      </a:pPr>
                      <a:r>
                        <a:rPr kumimoji="1" lang="ja-JP" altLang="en-US" sz="2000" dirty="0" smtClean="0"/>
                        <a:t>○</a:t>
                      </a:r>
                      <a:endParaRPr kumimoji="1" lang="ja-JP" altLang="en-US" sz="2000" dirty="0"/>
                    </a:p>
                  </a:txBody>
                  <a:tcPr anchor="ctr">
                    <a:lnL w="28575" cap="flat" cmpd="sng" algn="ctr">
                      <a:solidFill>
                        <a:schemeClr val="tx2"/>
                      </a:solidFill>
                      <a:prstDash val="solid"/>
                      <a:round/>
                      <a:headEnd type="none" w="med" len="med"/>
                      <a:tailEnd type="none" w="med" len="med"/>
                    </a:lnL>
                    <a:solidFill>
                      <a:srgbClr val="66CCFF">
                        <a:alpha val="12157"/>
                      </a:srgbClr>
                    </a:solidFill>
                  </a:tcPr>
                </a:tc>
                <a:tc>
                  <a:txBody>
                    <a:bodyPr/>
                    <a:lstStyle/>
                    <a:p>
                      <a:pPr marL="0" indent="0" algn="ctr">
                        <a:buFont typeface="Wingdings" panose="05000000000000000000" pitchFamily="2" charset="2"/>
                        <a:buNone/>
                      </a:pPr>
                      <a:r>
                        <a:rPr kumimoji="1" lang="ja-JP" altLang="en-US" sz="2000" dirty="0" smtClean="0"/>
                        <a:t>○</a:t>
                      </a:r>
                      <a:endParaRPr kumimoji="1" lang="ja-JP" altLang="en-US" sz="2000" dirty="0"/>
                    </a:p>
                  </a:txBody>
                  <a:tcPr anchor="ctr">
                    <a:solidFill>
                      <a:srgbClr val="66CCFF">
                        <a:alpha val="12157"/>
                      </a:srgbClr>
                    </a:solidFill>
                  </a:tcPr>
                </a:tc>
                <a:tc>
                  <a:txBody>
                    <a:bodyPr/>
                    <a:lstStyle/>
                    <a:p>
                      <a:pPr marL="0" indent="0" algn="ctr">
                        <a:buFont typeface="Wingdings" panose="05000000000000000000" pitchFamily="2" charset="2"/>
                        <a:buNone/>
                      </a:pPr>
                      <a:endParaRPr kumimoji="1" lang="en-US" altLang="ja-JP" sz="2000" dirty="0"/>
                    </a:p>
                  </a:txBody>
                  <a:tcPr anchor="ctr">
                    <a:lnR w="28575" cap="flat" cmpd="sng" algn="ctr">
                      <a:solidFill>
                        <a:schemeClr val="tx2"/>
                      </a:solidFill>
                      <a:prstDash val="solid"/>
                      <a:round/>
                      <a:headEnd type="none" w="med" len="med"/>
                      <a:tailEnd type="none" w="med" len="med"/>
                    </a:lnR>
                    <a:solidFill>
                      <a:srgbClr val="66CCFF">
                        <a:alpha val="12157"/>
                      </a:srgbClr>
                    </a:solidFill>
                  </a:tcPr>
                </a:tc>
                <a:tc>
                  <a:txBody>
                    <a:bodyPr/>
                    <a:lstStyle/>
                    <a:p>
                      <a:pPr marL="0" indent="0" algn="ctr">
                        <a:buFont typeface="Wingdings" panose="05000000000000000000" pitchFamily="2" charset="2"/>
                        <a:buNone/>
                      </a:pPr>
                      <a:endParaRPr kumimoji="1" lang="en-US" altLang="ja-JP" sz="2000" dirty="0"/>
                    </a:p>
                  </a:txBody>
                  <a:tcPr anchor="ctr">
                    <a:lnL w="28575" cap="flat" cmpd="sng" algn="ctr">
                      <a:solidFill>
                        <a:schemeClr val="tx2"/>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523520">
                <a:tc vMerge="1">
                  <a:txBody>
                    <a:bodyPr/>
                    <a:lstStyle/>
                    <a:p>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FF"/>
                    </a:solidFill>
                  </a:tcPr>
                </a:tc>
                <a:tc>
                  <a:txBody>
                    <a:bodyPr/>
                    <a:lstStyle/>
                    <a:p>
                      <a:r>
                        <a:rPr kumimoji="1" lang="ja-JP" altLang="en-US" sz="1200" dirty="0" smtClean="0"/>
                        <a:t>病床機能</a:t>
                      </a:r>
                      <a:endParaRPr kumimoji="1" lang="en-US" altLang="ja-JP" sz="1200" dirty="0" smtClean="0"/>
                    </a:p>
                    <a:p>
                      <a:r>
                        <a:rPr kumimoji="1" lang="en-US" altLang="ja-JP" sz="1200" dirty="0" smtClean="0"/>
                        <a:t>【</a:t>
                      </a:r>
                      <a:r>
                        <a:rPr kumimoji="1" lang="ja-JP" altLang="en-US" sz="1200" dirty="0" smtClean="0"/>
                        <a:t>入院基本料</a:t>
                      </a:r>
                      <a:r>
                        <a:rPr kumimoji="1" lang="en-US" altLang="ja-JP" sz="1200" dirty="0" smtClean="0"/>
                        <a:t>】</a:t>
                      </a:r>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FF"/>
                    </a:solidFill>
                  </a:tcPr>
                </a:tc>
                <a:tc>
                  <a:txBody>
                    <a:bodyPr/>
                    <a:lstStyle/>
                    <a:p>
                      <a:pPr marL="171450" indent="-171450">
                        <a:buFont typeface="Wingdings" panose="05000000000000000000" pitchFamily="2" charset="2"/>
                        <a:buChar char="l"/>
                      </a:pPr>
                      <a:endParaRPr kumimoji="1" lang="ja-JP" altLang="en-US" sz="1100" dirty="0"/>
                    </a:p>
                  </a:txBody>
                  <a:tcPr>
                    <a:lnL w="28575" cap="flat" cmpd="sng" algn="ctr">
                      <a:solidFill>
                        <a:schemeClr val="tx1"/>
                      </a:solidFill>
                      <a:prstDash val="solid"/>
                      <a:round/>
                      <a:headEnd type="none" w="med" len="med"/>
                      <a:tailEnd type="none" w="med" len="med"/>
                    </a:lnL>
                    <a:lnR w="28575" cap="flat" cmpd="sng" algn="ctr">
                      <a:solidFill>
                        <a:schemeClr val="tx2"/>
                      </a:solidFill>
                      <a:prstDash val="solid"/>
                      <a:round/>
                      <a:headEnd type="none" w="med" len="med"/>
                      <a:tailEnd type="none" w="med" len="med"/>
                    </a:lnR>
                    <a:lnB w="28575" cap="flat" cmpd="sng" algn="ctr">
                      <a:solidFill>
                        <a:schemeClr val="tx1"/>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tcPr>
                </a:tc>
                <a:tc>
                  <a:txBody>
                    <a:bodyPr/>
                    <a:lstStyle/>
                    <a:p>
                      <a:pPr marL="0" indent="0" algn="ctr">
                        <a:buFont typeface="Wingdings" panose="05000000000000000000" pitchFamily="2" charset="2"/>
                        <a:buNone/>
                      </a:pPr>
                      <a:r>
                        <a:rPr kumimoji="1" lang="ja-JP" altLang="en-US" sz="2000" dirty="0" smtClean="0"/>
                        <a:t>△</a:t>
                      </a:r>
                      <a:endParaRPr kumimoji="1" lang="ja-JP" altLang="en-US" sz="2000" dirty="0"/>
                    </a:p>
                  </a:txBody>
                  <a:tcPr anchor="ctr">
                    <a:lnL w="28575" cap="flat" cmpd="sng" algn="ctr">
                      <a:solidFill>
                        <a:schemeClr val="tx2"/>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66CCFF">
                        <a:alpha val="12157"/>
                      </a:srgbClr>
                    </a:solidFill>
                  </a:tcPr>
                </a:tc>
                <a:tc>
                  <a:txBody>
                    <a:bodyPr/>
                    <a:lstStyle/>
                    <a:p>
                      <a:pPr marL="0" indent="0" algn="ctr">
                        <a:buFont typeface="Wingdings" panose="05000000000000000000" pitchFamily="2" charset="2"/>
                        <a:buNone/>
                      </a:pPr>
                      <a:r>
                        <a:rPr kumimoji="1" lang="ja-JP" altLang="en-US" sz="2000" dirty="0" smtClean="0"/>
                        <a:t>○</a:t>
                      </a:r>
                      <a:endParaRPr kumimoji="1" lang="ja-JP" altLang="en-US" sz="2000" dirty="0"/>
                    </a:p>
                  </a:txBody>
                  <a:tcPr anchor="ctr">
                    <a:lnB w="28575" cap="flat" cmpd="sng" algn="ctr">
                      <a:solidFill>
                        <a:schemeClr val="tx1"/>
                      </a:solidFill>
                      <a:prstDash val="solid"/>
                      <a:round/>
                      <a:headEnd type="none" w="med" len="med"/>
                      <a:tailEnd type="none" w="med" len="med"/>
                    </a:lnB>
                    <a:solidFill>
                      <a:srgbClr val="66CCFF">
                        <a:alpha val="12157"/>
                      </a:srgbClr>
                    </a:solidFill>
                  </a:tcPr>
                </a:tc>
                <a:tc>
                  <a:txBody>
                    <a:bodyPr/>
                    <a:lstStyle/>
                    <a:p>
                      <a:pPr marL="0" indent="0" algn="ctr">
                        <a:buFont typeface="Wingdings" panose="05000000000000000000" pitchFamily="2" charset="2"/>
                        <a:buNone/>
                      </a:pPr>
                      <a:endParaRPr kumimoji="1" lang="ja-JP" altLang="en-US" sz="2000" dirty="0"/>
                    </a:p>
                  </a:txBody>
                  <a:tcPr anchor="ctr">
                    <a:lnR w="28575" cap="flat" cmpd="sng" algn="ctr">
                      <a:solidFill>
                        <a:schemeClr val="tx2"/>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66CCFF">
                        <a:alpha val="12157"/>
                      </a:srgbClr>
                    </a:solidFill>
                  </a:tcPr>
                </a:tc>
                <a:tc>
                  <a:txBody>
                    <a:bodyPr/>
                    <a:lstStyle/>
                    <a:p>
                      <a:pPr marL="0" indent="0" algn="ctr">
                        <a:buFont typeface="Wingdings" panose="05000000000000000000" pitchFamily="2" charset="2"/>
                        <a:buNone/>
                      </a:pPr>
                      <a:endParaRPr kumimoji="1" lang="ja-JP" altLang="en-US" sz="2000" dirty="0"/>
                    </a:p>
                  </a:txBody>
                  <a:tcPr anchor="ctr">
                    <a:lnL w="28575" cap="flat" cmpd="sng" algn="ctr">
                      <a:solidFill>
                        <a:schemeClr val="tx2"/>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584407">
                <a:tc vMerge="1">
                  <a:txBody>
                    <a:bodyPr/>
                    <a:lstStyle/>
                    <a:p>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dirty="0" smtClean="0"/>
                        <a:t>将来の動向</a:t>
                      </a:r>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Wingdings" panose="05000000000000000000" pitchFamily="2" charset="2"/>
                        <a:buChar char="l"/>
                      </a:pPr>
                      <a:endParaRPr kumimoji="1" lang="ja-JP" altLang="en-US" sz="1100" dirty="0"/>
                    </a:p>
                  </a:txBody>
                  <a:tcPr>
                    <a:lnL w="28575" cap="flat" cmpd="sng" algn="ctr">
                      <a:solidFill>
                        <a:schemeClr val="tx1"/>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1"/>
                      </a:solidFill>
                      <a:prstDash val="solid"/>
                      <a:round/>
                      <a:headEnd type="none" w="med" len="med"/>
                      <a:tailEnd type="none" w="med" len="med"/>
                    </a:lnT>
                    <a:lnTlToBr w="6350" cap="flat" cmpd="sng" algn="ctr">
                      <a:solidFill>
                        <a:schemeClr val="tx1"/>
                      </a:solidFill>
                      <a:prstDash val="solid"/>
                      <a:round/>
                      <a:headEnd type="none" w="med" len="med"/>
                      <a:tailEnd type="none" w="med" len="med"/>
                    </a:lnTlToBr>
                  </a:tcPr>
                </a:tc>
                <a:tc>
                  <a:txBody>
                    <a:bodyPr/>
                    <a:lstStyle/>
                    <a:p>
                      <a:pPr marL="0" indent="0">
                        <a:buFont typeface="Wingdings" panose="05000000000000000000" pitchFamily="2" charset="2"/>
                        <a:buNone/>
                      </a:pPr>
                      <a:endParaRPr kumimoji="1" lang="ja-JP" altLang="en-US" sz="1100" dirty="0"/>
                    </a:p>
                  </a:txBody>
                  <a:tcPr>
                    <a:lnL w="28575" cap="flat" cmpd="sng" algn="ctr">
                      <a:solidFill>
                        <a:schemeClr val="tx2"/>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66CCFF">
                        <a:alpha val="12157"/>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dirty="0" smtClean="0"/>
                        <a:t>今後の経営方針</a:t>
                      </a:r>
                      <a:endParaRPr kumimoji="1" lang="en-US" altLang="ja-JP" sz="1100" dirty="0" smtClean="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smtClean="0"/>
                        <a:t>　・建て替え時期</a:t>
                      </a:r>
                      <a:endParaRPr kumimoji="1" lang="en-US" altLang="ja-JP" sz="1100" dirty="0" smtClean="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smtClean="0"/>
                        <a:t>　・診療科の再編等</a:t>
                      </a:r>
                      <a:endParaRPr kumimoji="1" lang="en-US" altLang="ja-JP" sz="1100" dirty="0" smtClean="0"/>
                    </a:p>
                  </a:txBody>
                  <a:tcPr>
                    <a:lnT w="28575" cap="flat" cmpd="sng" algn="ctr">
                      <a:solidFill>
                        <a:schemeClr val="tx1"/>
                      </a:solidFill>
                      <a:prstDash val="solid"/>
                      <a:round/>
                      <a:headEnd type="none" w="med" len="med"/>
                      <a:tailEnd type="none" w="med" len="med"/>
                    </a:lnT>
                    <a:solidFill>
                      <a:srgbClr val="66CCFF">
                        <a:alpha val="12157"/>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dirty="0" smtClean="0"/>
                    </a:p>
                  </a:txBody>
                  <a:tcPr>
                    <a:lnR w="28575" cap="flat" cmpd="sng" algn="ctr">
                      <a:solidFill>
                        <a:schemeClr val="tx2"/>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66CCFF">
                        <a:alpha val="12157"/>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dirty="0" smtClean="0"/>
                    </a:p>
                  </a:txBody>
                  <a:tcPr>
                    <a:lnL w="28575" cap="flat" cmpd="sng" algn="ctr">
                      <a:solidFill>
                        <a:schemeClr val="tx2"/>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454782">
                <a:tc vMerge="1">
                  <a:txBody>
                    <a:bodyPr/>
                    <a:lstStyle/>
                    <a:p>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dirty="0" smtClean="0"/>
                        <a:t>将来の病床機能</a:t>
                      </a:r>
                      <a:endParaRPr kumimoji="1" lang="en-US" altLang="ja-JP" sz="1200" dirty="0" smtClean="0"/>
                    </a:p>
                    <a:p>
                      <a:r>
                        <a:rPr kumimoji="1" lang="en-US" altLang="ja-JP" sz="1200" dirty="0" smtClean="0"/>
                        <a:t>【</a:t>
                      </a:r>
                      <a:r>
                        <a:rPr kumimoji="1" lang="ja-JP" altLang="en-US" sz="1200" dirty="0" smtClean="0"/>
                        <a:t>４機能</a:t>
                      </a:r>
                      <a:r>
                        <a:rPr kumimoji="1" lang="en-US" altLang="ja-JP" sz="1200" dirty="0" smtClean="0"/>
                        <a:t>】</a:t>
                      </a:r>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Wingdings" panose="05000000000000000000" pitchFamily="2" charset="2"/>
                        <a:buChar char="l"/>
                      </a:pPr>
                      <a:endParaRPr kumimoji="1" lang="ja-JP" altLang="en-US" sz="1100" dirty="0"/>
                    </a:p>
                  </a:txBody>
                  <a:tcPr>
                    <a:lnL w="28575" cap="flat" cmpd="sng" algn="ctr">
                      <a:solidFill>
                        <a:schemeClr val="tx1"/>
                      </a:solidFill>
                      <a:prstDash val="solid"/>
                      <a:round/>
                      <a:headEnd type="none" w="med" len="med"/>
                      <a:tailEnd type="none" w="med" len="med"/>
                    </a:lnL>
                    <a:lnR w="28575" cap="flat" cmpd="sng" algn="ctr">
                      <a:solidFill>
                        <a:schemeClr val="tx2"/>
                      </a:solidFill>
                      <a:prstDash val="solid"/>
                      <a:round/>
                      <a:headEnd type="none" w="med" len="med"/>
                      <a:tailEnd type="none" w="med" len="med"/>
                    </a:lnR>
                    <a:lnTlToBr w="6350" cap="flat" cmpd="sng" algn="ctr">
                      <a:solidFill>
                        <a:schemeClr val="tx1"/>
                      </a:solidFill>
                      <a:prstDash val="solid"/>
                      <a:round/>
                      <a:headEnd type="none" w="med" len="med"/>
                      <a:tailEnd type="none" w="med" len="med"/>
                    </a:lnTlToBr>
                  </a:tcPr>
                </a:tc>
                <a:tc>
                  <a:txBody>
                    <a:bodyPr/>
                    <a:lstStyle/>
                    <a:p>
                      <a:pPr marL="0" indent="0" algn="ctr">
                        <a:buFont typeface="Wingdings" panose="05000000000000000000" pitchFamily="2" charset="2"/>
                        <a:buNone/>
                      </a:pPr>
                      <a:r>
                        <a:rPr kumimoji="1" lang="ja-JP" altLang="en-US" sz="2000" dirty="0" smtClean="0"/>
                        <a:t>○</a:t>
                      </a:r>
                      <a:endParaRPr kumimoji="1" lang="ja-JP" altLang="en-US" sz="2000" dirty="0"/>
                    </a:p>
                  </a:txBody>
                  <a:tcPr anchor="ctr">
                    <a:lnL w="28575" cap="flat" cmpd="sng" algn="ctr">
                      <a:solidFill>
                        <a:schemeClr val="tx2"/>
                      </a:solidFill>
                      <a:prstDash val="solid"/>
                      <a:round/>
                      <a:headEnd type="none" w="med" len="med"/>
                      <a:tailEnd type="none" w="med" len="med"/>
                    </a:lnL>
                    <a:solidFill>
                      <a:srgbClr val="66CCFF">
                        <a:alpha val="12157"/>
                      </a:srgbClr>
                    </a:solidFill>
                  </a:tcPr>
                </a:tc>
                <a:tc>
                  <a:txBody>
                    <a:bodyPr/>
                    <a:lstStyle/>
                    <a:p>
                      <a:pPr marL="0" indent="0" algn="ctr">
                        <a:buFont typeface="Wingdings" panose="05000000000000000000" pitchFamily="2" charset="2"/>
                        <a:buNone/>
                      </a:pPr>
                      <a:r>
                        <a:rPr kumimoji="1" lang="ja-JP" altLang="en-US" sz="2000" dirty="0" smtClean="0"/>
                        <a:t>○</a:t>
                      </a:r>
                      <a:endParaRPr kumimoji="1" lang="ja-JP" altLang="en-US" sz="2000" dirty="0"/>
                    </a:p>
                  </a:txBody>
                  <a:tcPr anchor="ctr">
                    <a:solidFill>
                      <a:srgbClr val="66CCFF">
                        <a:alpha val="12157"/>
                      </a:srgbClr>
                    </a:solidFill>
                  </a:tcPr>
                </a:tc>
                <a:tc>
                  <a:txBody>
                    <a:bodyPr/>
                    <a:lstStyle/>
                    <a:p>
                      <a:pPr marL="0" indent="0" algn="ctr">
                        <a:buFont typeface="Wingdings" panose="05000000000000000000" pitchFamily="2" charset="2"/>
                        <a:buNone/>
                      </a:pPr>
                      <a:endParaRPr kumimoji="1" lang="ja-JP" altLang="en-US" sz="2000" dirty="0"/>
                    </a:p>
                  </a:txBody>
                  <a:tcPr anchor="ctr">
                    <a:lnR w="28575" cap="flat" cmpd="sng" algn="ctr">
                      <a:solidFill>
                        <a:schemeClr val="tx2"/>
                      </a:solidFill>
                      <a:prstDash val="solid"/>
                      <a:round/>
                      <a:headEnd type="none" w="med" len="med"/>
                      <a:tailEnd type="none" w="med" len="med"/>
                    </a:lnR>
                    <a:solidFill>
                      <a:srgbClr val="66CCFF">
                        <a:alpha val="12157"/>
                      </a:srgbClr>
                    </a:solidFill>
                  </a:tcPr>
                </a:tc>
                <a:tc>
                  <a:txBody>
                    <a:bodyPr/>
                    <a:lstStyle/>
                    <a:p>
                      <a:pPr marL="0" indent="0" algn="ctr">
                        <a:buFont typeface="Wingdings" panose="05000000000000000000" pitchFamily="2" charset="2"/>
                        <a:buNone/>
                      </a:pPr>
                      <a:endParaRPr kumimoji="1" lang="ja-JP" altLang="en-US" sz="2000" dirty="0"/>
                    </a:p>
                  </a:txBody>
                  <a:tcPr anchor="ctr">
                    <a:lnL w="28575" cap="flat" cmpd="sng" algn="ctr">
                      <a:solidFill>
                        <a:schemeClr val="tx2"/>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449544">
                <a:tc vMerge="1">
                  <a:txBody>
                    <a:bodyPr/>
                    <a:lstStyle/>
                    <a:p>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dirty="0" smtClean="0"/>
                        <a:t>将来の病床機能</a:t>
                      </a:r>
                      <a:r>
                        <a:rPr kumimoji="1" lang="en-US" altLang="ja-JP" sz="1200" dirty="0" smtClean="0"/>
                        <a:t>【</a:t>
                      </a:r>
                      <a:r>
                        <a:rPr kumimoji="1" lang="ja-JP" altLang="en-US" sz="1200" dirty="0" smtClean="0"/>
                        <a:t>入院基本料</a:t>
                      </a:r>
                      <a:r>
                        <a:rPr kumimoji="1" lang="en-US" altLang="ja-JP" sz="1200" dirty="0" smtClean="0"/>
                        <a:t>】</a:t>
                      </a:r>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Wingdings" panose="05000000000000000000" pitchFamily="2" charset="2"/>
                        <a:buChar char="l"/>
                      </a:pPr>
                      <a:endParaRPr kumimoji="1" lang="ja-JP" altLang="en-US" sz="1100" dirty="0"/>
                    </a:p>
                  </a:txBody>
                  <a:tcPr>
                    <a:lnL w="28575" cap="flat" cmpd="sng" algn="ctr">
                      <a:solidFill>
                        <a:schemeClr val="tx1"/>
                      </a:solidFill>
                      <a:prstDash val="solid"/>
                      <a:round/>
                      <a:headEnd type="none" w="med" len="med"/>
                      <a:tailEnd type="none" w="med" len="med"/>
                    </a:lnL>
                    <a:lnR w="28575" cap="flat" cmpd="sng" algn="ctr">
                      <a:solidFill>
                        <a:schemeClr val="tx2"/>
                      </a:solidFill>
                      <a:prstDash val="solid"/>
                      <a:round/>
                      <a:headEnd type="none" w="med" len="med"/>
                      <a:tailEnd type="none" w="med" len="med"/>
                    </a:lnR>
                    <a:lnB w="28575" cap="flat" cmpd="sng" algn="ctr">
                      <a:solidFill>
                        <a:schemeClr val="tx1"/>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tcPr>
                </a:tc>
                <a:tc>
                  <a:txBody>
                    <a:bodyPr/>
                    <a:lstStyle/>
                    <a:p>
                      <a:pPr marL="171450" indent="-171450">
                        <a:buFont typeface="Wingdings" panose="05000000000000000000" pitchFamily="2" charset="2"/>
                        <a:buChar char="l"/>
                      </a:pPr>
                      <a:endParaRPr kumimoji="1" lang="ja-JP" altLang="en-US" sz="1100" dirty="0"/>
                    </a:p>
                  </a:txBody>
                  <a:tcPr>
                    <a:lnL w="28575" cap="flat" cmpd="sng" algn="ctr">
                      <a:solidFill>
                        <a:schemeClr val="tx2"/>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66CCFF">
                        <a:alpha val="12157"/>
                      </a:srgbClr>
                    </a:solidFill>
                  </a:tcPr>
                </a:tc>
                <a:tc>
                  <a:txBody>
                    <a:bodyPr/>
                    <a:lstStyle/>
                    <a:p>
                      <a:pPr marL="0" indent="0" algn="ctr">
                        <a:buFont typeface="Wingdings" panose="05000000000000000000" pitchFamily="2" charset="2"/>
                        <a:buNone/>
                      </a:pPr>
                      <a:r>
                        <a:rPr kumimoji="1" lang="ja-JP" altLang="en-US" sz="2000" dirty="0" smtClean="0"/>
                        <a:t>○</a:t>
                      </a:r>
                      <a:endParaRPr kumimoji="1" lang="ja-JP" altLang="en-US" sz="2000" dirty="0"/>
                    </a:p>
                  </a:txBody>
                  <a:tcPr anchor="ctr">
                    <a:lnB w="28575" cap="flat" cmpd="sng" algn="ctr">
                      <a:solidFill>
                        <a:schemeClr val="tx1"/>
                      </a:solidFill>
                      <a:prstDash val="solid"/>
                      <a:round/>
                      <a:headEnd type="none" w="med" len="med"/>
                      <a:tailEnd type="none" w="med" len="med"/>
                    </a:lnB>
                    <a:solidFill>
                      <a:srgbClr val="66CCFF">
                        <a:alpha val="12157"/>
                      </a:srgbClr>
                    </a:solidFill>
                  </a:tcPr>
                </a:tc>
                <a:tc>
                  <a:txBody>
                    <a:bodyPr/>
                    <a:lstStyle/>
                    <a:p>
                      <a:pPr marL="0" indent="0" algn="ctr">
                        <a:buFont typeface="Wingdings" panose="05000000000000000000" pitchFamily="2" charset="2"/>
                        <a:buNone/>
                      </a:pPr>
                      <a:endParaRPr kumimoji="1" lang="ja-JP" altLang="en-US" sz="2000" dirty="0"/>
                    </a:p>
                  </a:txBody>
                  <a:tcPr anchor="ctr">
                    <a:lnR w="28575" cap="flat" cmpd="sng" algn="ctr">
                      <a:solidFill>
                        <a:schemeClr val="tx2"/>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66CCFF">
                        <a:alpha val="12157"/>
                      </a:srgbClr>
                    </a:solidFill>
                  </a:tcPr>
                </a:tc>
                <a:tc>
                  <a:txBody>
                    <a:bodyPr/>
                    <a:lstStyle/>
                    <a:p>
                      <a:pPr marL="0" indent="0" algn="ctr">
                        <a:buFont typeface="Wingdings" panose="05000000000000000000" pitchFamily="2" charset="2"/>
                        <a:buNone/>
                      </a:pPr>
                      <a:endParaRPr kumimoji="1" lang="ja-JP" altLang="en-US" sz="2000" dirty="0"/>
                    </a:p>
                  </a:txBody>
                  <a:tcPr anchor="ctr">
                    <a:lnL w="28575" cap="flat" cmpd="sng" algn="ctr">
                      <a:solidFill>
                        <a:schemeClr val="tx2"/>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44954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二次医療圏</a:t>
                      </a:r>
                    </a:p>
                  </a:txBody>
                  <a:tcPr vert="eaVert"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医療提供体制</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dirty="0" smtClean="0"/>
                        <a:t>医療提供状況・実施状況</a:t>
                      </a:r>
                      <a:endParaRPr kumimoji="1" lang="en-US" altLang="ja-JP" sz="1100" dirty="0" smtClean="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smtClean="0"/>
                        <a:t>　</a:t>
                      </a:r>
                      <a:r>
                        <a:rPr kumimoji="1" lang="ja-JP" altLang="en-US" sz="1100" dirty="0" smtClean="0">
                          <a:latin typeface="+mn-ea"/>
                          <a:ea typeface="+mn-ea"/>
                        </a:rPr>
                        <a:t>＜</a:t>
                      </a:r>
                      <a:r>
                        <a:rPr kumimoji="1" lang="en-US" altLang="ja-JP" sz="1100" dirty="0" smtClean="0">
                          <a:latin typeface="+mn-ea"/>
                          <a:ea typeface="+mn-ea"/>
                        </a:rPr>
                        <a:t>NDB</a:t>
                      </a:r>
                      <a:r>
                        <a:rPr kumimoji="1" lang="ja-JP" altLang="en-US" sz="1100" dirty="0" smtClean="0">
                          <a:latin typeface="+mn-ea"/>
                          <a:ea typeface="+mn-ea"/>
                        </a:rPr>
                        <a:t>・</a:t>
                      </a:r>
                      <a:r>
                        <a:rPr kumimoji="1" lang="en-US" altLang="ja-JP" sz="1100" dirty="0" smtClean="0">
                          <a:latin typeface="+mn-ea"/>
                          <a:ea typeface="+mn-ea"/>
                        </a:rPr>
                        <a:t>SCR</a:t>
                      </a:r>
                      <a:r>
                        <a:rPr kumimoji="1" lang="ja-JP" altLang="en-US" sz="1100" dirty="0" smtClean="0">
                          <a:latin typeface="+mn-ea"/>
                          <a:ea typeface="+mn-ea"/>
                        </a:rPr>
                        <a:t>＞</a:t>
                      </a:r>
                      <a:endParaRPr kumimoji="1" lang="en-US" altLang="ja-JP" sz="1100" dirty="0" smtClean="0">
                        <a:latin typeface="+mn-ea"/>
                        <a:ea typeface="+mn-ea"/>
                      </a:endParaRPr>
                    </a:p>
                  </a:txBody>
                  <a:tcPr>
                    <a:lnL w="28575" cap="flat" cmpd="sng" algn="ctr">
                      <a:solidFill>
                        <a:schemeClr val="tx1"/>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1"/>
                      </a:solidFill>
                      <a:prstDash val="solid"/>
                      <a:round/>
                      <a:headEnd type="none" w="med" len="med"/>
                      <a:tailEnd type="none" w="med" len="med"/>
                    </a:lnT>
                    <a:lnTlToBr w="6350" cap="flat" cmpd="sng" algn="ctr">
                      <a:noFill/>
                      <a:prstDash val="solid"/>
                      <a:round/>
                      <a:headEnd type="none" w="med" len="med"/>
                      <a:tailEnd type="none" w="med" len="med"/>
                    </a:lnTlToBr>
                  </a:tcPr>
                </a:tc>
                <a:tc>
                  <a:txBody>
                    <a:bodyPr/>
                    <a:lstStyle/>
                    <a:p>
                      <a:pPr marL="171450" indent="-171450">
                        <a:buFont typeface="Wingdings" panose="05000000000000000000" pitchFamily="2" charset="2"/>
                        <a:buChar char="l"/>
                      </a:pPr>
                      <a:endParaRPr kumimoji="1" lang="ja-JP" altLang="en-US" sz="1100" dirty="0"/>
                    </a:p>
                  </a:txBody>
                  <a:tcPr>
                    <a:lnL w="28575" cap="flat" cmpd="sng" algn="ctr">
                      <a:solidFill>
                        <a:schemeClr val="tx2"/>
                      </a:solidFill>
                      <a:prstDash val="solid"/>
                      <a:round/>
                      <a:headEnd type="none" w="med" len="med"/>
                      <a:tailEnd type="none" w="med" len="med"/>
                    </a:lnL>
                    <a:lnT w="28575" cap="flat" cmpd="sng" algn="ctr">
                      <a:solidFill>
                        <a:schemeClr val="tx1"/>
                      </a:solidFill>
                      <a:prstDash val="solid"/>
                      <a:round/>
                      <a:headEnd type="none" w="med" len="med"/>
                      <a:tailEnd type="none" w="med" len="med"/>
                    </a:lnT>
                    <a:lnTlToBr w="6350" cap="flat" cmpd="sng" algn="ctr">
                      <a:solidFill>
                        <a:schemeClr val="tx1"/>
                      </a:solidFill>
                      <a:prstDash val="solid"/>
                      <a:round/>
                      <a:headEnd type="none" w="med" len="med"/>
                      <a:tailEnd type="none" w="med" len="med"/>
                    </a:lnTlToBr>
                    <a:solidFill>
                      <a:srgbClr val="66CCFF">
                        <a:alpha val="12157"/>
                      </a:srgbClr>
                    </a:solidFill>
                  </a:tcPr>
                </a:tc>
                <a:tc>
                  <a:txBody>
                    <a:bodyPr/>
                    <a:lstStyle/>
                    <a:p>
                      <a:pPr marL="0" indent="0" algn="ctr">
                        <a:buFont typeface="Wingdings" panose="05000000000000000000" pitchFamily="2" charset="2"/>
                        <a:buNone/>
                      </a:pPr>
                      <a:endParaRPr kumimoji="1" lang="ja-JP" altLang="en-US" sz="2000" dirty="0"/>
                    </a:p>
                  </a:txBody>
                  <a:tcPr anchor="ctr">
                    <a:lnT w="28575" cap="flat" cmpd="sng" algn="ctr">
                      <a:solidFill>
                        <a:schemeClr val="tx1"/>
                      </a:solidFill>
                      <a:prstDash val="solid"/>
                      <a:round/>
                      <a:headEnd type="none" w="med" len="med"/>
                      <a:tailEnd type="none" w="med" len="med"/>
                    </a:lnT>
                    <a:lnTlToBr w="6350" cap="flat" cmpd="sng" algn="ctr">
                      <a:solidFill>
                        <a:schemeClr val="tx1"/>
                      </a:solidFill>
                      <a:prstDash val="solid"/>
                      <a:round/>
                      <a:headEnd type="none" w="med" len="med"/>
                      <a:tailEnd type="none" w="med" len="med"/>
                    </a:lnTlToBr>
                    <a:solidFill>
                      <a:srgbClr val="66CCFF">
                        <a:alpha val="12157"/>
                      </a:srgbClr>
                    </a:solidFill>
                  </a:tcPr>
                </a:tc>
                <a:tc>
                  <a:txBody>
                    <a:bodyPr/>
                    <a:lstStyle/>
                    <a:p>
                      <a:pPr marL="0" indent="0" algn="ctr">
                        <a:buFont typeface="Wingdings" panose="05000000000000000000" pitchFamily="2" charset="2"/>
                        <a:buNone/>
                      </a:pPr>
                      <a:endParaRPr kumimoji="1" lang="ja-JP" altLang="en-US" sz="2000" dirty="0"/>
                    </a:p>
                  </a:txBody>
                  <a:tcPr anchor="ctr">
                    <a:lnR w="28575" cap="flat" cmpd="sng" algn="ctr">
                      <a:solidFill>
                        <a:schemeClr val="tx2"/>
                      </a:solidFill>
                      <a:prstDash val="solid"/>
                      <a:round/>
                      <a:headEnd type="none" w="med" len="med"/>
                      <a:tailEnd type="none" w="med" len="med"/>
                    </a:lnR>
                    <a:lnT w="28575" cap="flat" cmpd="sng" algn="ctr">
                      <a:solidFill>
                        <a:schemeClr val="tx1"/>
                      </a:solidFill>
                      <a:prstDash val="solid"/>
                      <a:round/>
                      <a:headEnd type="none" w="med" len="med"/>
                      <a:tailEnd type="none" w="med" len="med"/>
                    </a:lnT>
                    <a:lnTlToBr w="6350" cap="flat" cmpd="sng" algn="ctr">
                      <a:solidFill>
                        <a:schemeClr val="tx1"/>
                      </a:solidFill>
                      <a:prstDash val="solid"/>
                      <a:round/>
                      <a:headEnd type="none" w="med" len="med"/>
                      <a:tailEnd type="none" w="med" len="med"/>
                    </a:lnTlToBr>
                    <a:solidFill>
                      <a:srgbClr val="66CCFF">
                        <a:alpha val="12157"/>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dirty="0" smtClean="0"/>
                        <a:t>５疾病４事業ごとの医療機関の役割</a:t>
                      </a:r>
                      <a:endParaRPr kumimoji="1" lang="en-US" altLang="ja-JP" sz="1100" dirty="0" smtClean="0"/>
                    </a:p>
                  </a:txBody>
                  <a:tcPr anchor="ctr">
                    <a:lnL w="28575" cap="flat" cmpd="sng" algn="ctr">
                      <a:solidFill>
                        <a:schemeClr val="tx2"/>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TlToBr w="28575" cap="flat" cmpd="sng" algn="ctr">
                      <a:noFill/>
                      <a:prstDash val="solid"/>
                      <a:round/>
                      <a:headEnd type="none" w="med" len="med"/>
                      <a:tailEnd type="none" w="med" len="med"/>
                    </a:lnTlToBr>
                  </a:tcPr>
                </a:tc>
              </a:tr>
              <a:tr h="449544">
                <a:tc vMerge="1">
                  <a:txBody>
                    <a:bodyPr/>
                    <a:lstStyle/>
                    <a:p>
                      <a:endParaRPr kumimoji="1" lang="ja-JP" altLang="en-US" sz="14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dirty="0" smtClean="0"/>
                        <a:t>患者受療動向</a:t>
                      </a:r>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dirty="0" smtClean="0"/>
                        <a:t>５疾病４事業に関する圏域間流出・流入</a:t>
                      </a:r>
                      <a:endParaRPr kumimoji="1" lang="en-US" altLang="ja-JP" sz="1100" dirty="0" smtClean="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50" dirty="0" smtClean="0">
                          <a:latin typeface="+mn-ea"/>
                          <a:ea typeface="+mn-ea"/>
                        </a:rPr>
                        <a:t>＜国保・後期レセプト＞</a:t>
                      </a:r>
                      <a:endParaRPr kumimoji="1" lang="en-US" altLang="ja-JP" sz="1050" dirty="0" smtClean="0">
                        <a:latin typeface="+mn-ea"/>
                        <a:ea typeface="+mn-ea"/>
                      </a:endParaRPr>
                    </a:p>
                  </a:txBody>
                  <a:tcPr>
                    <a:lnL w="28575" cap="flat" cmpd="sng" algn="ctr">
                      <a:solidFill>
                        <a:schemeClr val="tx1"/>
                      </a:solidFill>
                      <a:prstDash val="solid"/>
                      <a:round/>
                      <a:headEnd type="none" w="med" len="med"/>
                      <a:tailEnd type="none" w="med" len="med"/>
                    </a:lnL>
                    <a:lnR w="28575" cap="flat" cmpd="sng" algn="ctr">
                      <a:solidFill>
                        <a:schemeClr val="tx2"/>
                      </a:solidFill>
                      <a:prstDash val="solid"/>
                      <a:round/>
                      <a:headEnd type="none" w="med" len="med"/>
                      <a:tailEnd type="none" w="med" len="med"/>
                    </a:lnR>
                    <a:lnB w="28575" cap="flat" cmpd="sng" algn="ctr">
                      <a:solidFill>
                        <a:schemeClr val="tx1"/>
                      </a:solidFill>
                      <a:prstDash val="solid"/>
                      <a:round/>
                      <a:headEnd type="none" w="med" len="med"/>
                      <a:tailEnd type="none" w="med" len="med"/>
                    </a:lnB>
                    <a:lnTlToBr w="6350" cap="flat" cmpd="sng" algn="ctr">
                      <a:noFill/>
                      <a:prstDash val="solid"/>
                      <a:round/>
                      <a:headEnd type="none" w="med" len="med"/>
                      <a:tailEnd type="none" w="med" len="med"/>
                    </a:lnTlToBr>
                  </a:tcPr>
                </a:tc>
                <a:tc>
                  <a:txBody>
                    <a:bodyPr/>
                    <a:lstStyle/>
                    <a:p>
                      <a:pPr marL="171450" indent="-171450">
                        <a:buFont typeface="Wingdings" panose="05000000000000000000" pitchFamily="2" charset="2"/>
                        <a:buChar char="l"/>
                      </a:pPr>
                      <a:endParaRPr kumimoji="1" lang="ja-JP" altLang="en-US" sz="1100" dirty="0"/>
                    </a:p>
                  </a:txBody>
                  <a:tcPr>
                    <a:lnL w="28575" cap="flat" cmpd="sng" algn="ctr">
                      <a:solidFill>
                        <a:schemeClr val="tx2"/>
                      </a:solidFill>
                      <a:prstDash val="solid"/>
                      <a:round/>
                      <a:headEnd type="none" w="med" len="med"/>
                      <a:tailEnd type="none" w="med" len="med"/>
                    </a:lnL>
                    <a:lnB w="28575" cap="flat" cmpd="sng" algn="ctr">
                      <a:solidFill>
                        <a:schemeClr val="tx2"/>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solidFill>
                      <a:srgbClr val="66CCFF">
                        <a:alpha val="12157"/>
                      </a:srgbClr>
                    </a:solidFill>
                  </a:tcPr>
                </a:tc>
                <a:tc>
                  <a:txBody>
                    <a:bodyPr/>
                    <a:lstStyle/>
                    <a:p>
                      <a:pPr marL="171450" indent="-171450">
                        <a:buFont typeface="Wingdings" panose="05000000000000000000" pitchFamily="2" charset="2"/>
                        <a:buChar char="l"/>
                      </a:pPr>
                      <a:endParaRPr kumimoji="1" lang="ja-JP" altLang="en-US" sz="1100" dirty="0"/>
                    </a:p>
                  </a:txBody>
                  <a:tcPr>
                    <a:lnB w="28575" cap="flat" cmpd="sng" algn="ctr">
                      <a:solidFill>
                        <a:schemeClr val="tx2"/>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solidFill>
                      <a:srgbClr val="66CCFF">
                        <a:alpha val="12157"/>
                      </a:srgbClr>
                    </a:solidFill>
                  </a:tcPr>
                </a:tc>
                <a:tc>
                  <a:txBody>
                    <a:bodyPr/>
                    <a:lstStyle/>
                    <a:p>
                      <a:pPr marL="171450" indent="-171450">
                        <a:buFont typeface="Wingdings" panose="05000000000000000000" pitchFamily="2" charset="2"/>
                        <a:buChar char="l"/>
                      </a:pPr>
                      <a:endParaRPr kumimoji="1" lang="ja-JP" altLang="en-US" sz="1100" dirty="0"/>
                    </a:p>
                  </a:txBody>
                  <a:tcPr>
                    <a:lnR w="28575" cap="flat" cmpd="sng" algn="ctr">
                      <a:solidFill>
                        <a:schemeClr val="tx2"/>
                      </a:solidFill>
                      <a:prstDash val="solid"/>
                      <a:round/>
                      <a:headEnd type="none" w="med" len="med"/>
                      <a:tailEnd type="none" w="med" len="med"/>
                    </a:lnR>
                    <a:lnB w="28575" cap="flat" cmpd="sng" algn="ctr">
                      <a:solidFill>
                        <a:schemeClr val="tx2"/>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solidFill>
                      <a:srgbClr val="66CCFF">
                        <a:alpha val="12157"/>
                      </a:srgbClr>
                    </a:solidFill>
                  </a:tcPr>
                </a:tc>
                <a:tc>
                  <a:txBody>
                    <a:bodyPr/>
                    <a:lstStyle/>
                    <a:p>
                      <a:pPr marL="171450" indent="-171450">
                        <a:buFont typeface="Wingdings" panose="05000000000000000000" pitchFamily="2" charset="2"/>
                        <a:buChar char="l"/>
                      </a:pPr>
                      <a:endParaRPr kumimoji="1" lang="ja-JP" altLang="en-US" sz="1100" dirty="0"/>
                    </a:p>
                  </a:txBody>
                  <a:tcPr>
                    <a:lnL w="28575" cap="flat" cmpd="sng" algn="ctr">
                      <a:solidFill>
                        <a:schemeClr val="tx2"/>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tcPr>
                </a:tc>
              </a:tr>
            </a:tbl>
          </a:graphicData>
        </a:graphic>
      </p:graphicFrame>
      <p:sp>
        <p:nvSpPr>
          <p:cNvPr id="7" name="角丸四角形 6"/>
          <p:cNvSpPr/>
          <p:nvPr/>
        </p:nvSpPr>
        <p:spPr>
          <a:xfrm>
            <a:off x="6102613" y="2089562"/>
            <a:ext cx="1513223" cy="33123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ja-JP" altLang="en-US" sz="1100" b="1" dirty="0"/>
              <a:t>医療</a:t>
            </a:r>
            <a:r>
              <a:rPr lang="ja-JP" altLang="en-US" sz="1100" b="1" dirty="0" smtClean="0"/>
              <a:t>機能の分化・連携を進めるためには、「公的機関」だけでなく、「民間病院」についても、今後の意向について、まとめる必要がある。</a:t>
            </a:r>
            <a:endParaRPr lang="en-US" altLang="ja-JP" sz="1100" b="1" dirty="0" smtClean="0"/>
          </a:p>
        </p:txBody>
      </p:sp>
      <p:sp>
        <p:nvSpPr>
          <p:cNvPr id="2" name="スライド番号プレースホルダー 1"/>
          <p:cNvSpPr>
            <a:spLocks noGrp="1"/>
          </p:cNvSpPr>
          <p:nvPr>
            <p:ph type="sldNum" sz="quarter" idx="12"/>
          </p:nvPr>
        </p:nvSpPr>
        <p:spPr>
          <a:xfrm>
            <a:off x="6859225" y="6484451"/>
            <a:ext cx="2133600" cy="365125"/>
          </a:xfrm>
        </p:spPr>
        <p:txBody>
          <a:bodyPr/>
          <a:lstStyle/>
          <a:p>
            <a:fld id="{A9848611-8FAA-4BFC-BAAD-33CAF1A3E273}" type="slidenum">
              <a:rPr kumimoji="1" lang="ja-JP" altLang="en-US" sz="1800" smtClean="0">
                <a:solidFill>
                  <a:schemeClr val="tx1"/>
                </a:solidFill>
              </a:rPr>
              <a:t>8</a:t>
            </a:fld>
            <a:endParaRPr kumimoji="1" lang="ja-JP" altLang="en-US" sz="1800" dirty="0">
              <a:solidFill>
                <a:schemeClr val="tx1"/>
              </a:solidFill>
            </a:endParaRPr>
          </a:p>
        </p:txBody>
      </p:sp>
    </p:spTree>
    <p:extLst>
      <p:ext uri="{BB962C8B-B14F-4D97-AF65-F5344CB8AC3E}">
        <p14:creationId xmlns:p14="http://schemas.microsoft.com/office/powerpoint/2010/main" val="1065918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0D3B4E-C9F3-4B3A-8E50-312B92DACB0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1113B9B-CCBE-46E5-925E-26C3059809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282CDE7-7F1F-4562-B2F3-1B29555764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5779</TotalTime>
  <Words>1478</Words>
  <Application>Microsoft Office PowerPoint</Application>
  <PresentationFormat>画面に合わせる (4:3)</PresentationFormat>
  <Paragraphs>357</Paragraphs>
  <Slides>8</Slides>
  <Notes>3</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今後の「地域医療構想」の推進 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384</cp:revision>
  <cp:lastPrinted>2017-11-22T02:41:02Z</cp:lastPrinted>
  <dcterms:created xsi:type="dcterms:W3CDTF">2017-09-06T02:09:24Z</dcterms:created>
  <dcterms:modified xsi:type="dcterms:W3CDTF">2017-12-13T11:18:01Z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