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60" r:id="rId1"/>
  </p:sldMasterIdLst>
  <p:notesMasterIdLst>
    <p:notesMasterId r:id="rId12"/>
  </p:notesMasterIdLst>
  <p:handoutMasterIdLst>
    <p:handoutMasterId r:id="rId13"/>
  </p:handoutMasterIdLst>
  <p:sldIdLst>
    <p:sldId id="272" r:id="rId2"/>
    <p:sldId id="436" r:id="rId3"/>
    <p:sldId id="386" r:id="rId4"/>
    <p:sldId id="439" r:id="rId5"/>
    <p:sldId id="454" r:id="rId6"/>
    <p:sldId id="455" r:id="rId7"/>
    <p:sldId id="456" r:id="rId8"/>
    <p:sldId id="468" r:id="rId9"/>
    <p:sldId id="469" r:id="rId10"/>
    <p:sldId id="470" r:id="rId11"/>
  </p:sldIdLst>
  <p:sldSz cx="9906000" cy="6858000" type="A4"/>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BBA"/>
    <a:srgbClr val="E6E6E6"/>
    <a:srgbClr val="5880C8"/>
    <a:srgbClr val="D1E1FF"/>
    <a:srgbClr val="B4C7E7"/>
    <a:srgbClr val="9DC3E6"/>
    <a:srgbClr val="576D80"/>
    <a:srgbClr val="FF66FF"/>
    <a:srgbClr val="EFF5FB"/>
    <a:srgbClr val="CFD5E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5485" autoAdjust="0"/>
    <p:restoredTop sz="95896" autoAdjust="0"/>
  </p:normalViewPr>
  <p:slideViewPr>
    <p:cSldViewPr snapToGrid="0">
      <p:cViewPr varScale="1">
        <p:scale>
          <a:sx n="93" d="100"/>
          <a:sy n="93" d="100"/>
        </p:scale>
        <p:origin x="1406" y="77"/>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575" cy="498475"/>
          </a:xfrm>
          <a:prstGeom prst="rect">
            <a:avLst/>
          </a:prstGeom>
        </p:spPr>
        <p:txBody>
          <a:bodyPr vert="horz" lIns="91407" tIns="45704" rIns="91407" bIns="4570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1" y="3"/>
            <a:ext cx="2949575" cy="498475"/>
          </a:xfrm>
          <a:prstGeom prst="rect">
            <a:avLst/>
          </a:prstGeom>
        </p:spPr>
        <p:txBody>
          <a:bodyPr vert="horz" lIns="91407" tIns="45704" rIns="91407" bIns="45704" rtlCol="0"/>
          <a:lstStyle>
            <a:lvl1pPr algn="r">
              <a:defRPr sz="1200"/>
            </a:lvl1pPr>
          </a:lstStyle>
          <a:p>
            <a:fld id="{798459DA-61B3-46A2-907F-62352659CE64}" type="datetimeFigureOut">
              <a:rPr kumimoji="1" lang="ja-JP" altLang="en-US" smtClean="0"/>
              <a:t>2026/2/25</a:t>
            </a:fld>
            <a:endParaRPr kumimoji="1" lang="ja-JP" altLang="en-US"/>
          </a:p>
        </p:txBody>
      </p:sp>
      <p:sp>
        <p:nvSpPr>
          <p:cNvPr id="4" name="フッター プレースホルダー 3"/>
          <p:cNvSpPr>
            <a:spLocks noGrp="1"/>
          </p:cNvSpPr>
          <p:nvPr>
            <p:ph type="ftr" sz="quarter" idx="2"/>
          </p:nvPr>
        </p:nvSpPr>
        <p:spPr>
          <a:xfrm>
            <a:off x="3" y="9440863"/>
            <a:ext cx="2949575" cy="498475"/>
          </a:xfrm>
          <a:prstGeom prst="rect">
            <a:avLst/>
          </a:prstGeom>
        </p:spPr>
        <p:txBody>
          <a:bodyPr vert="horz" lIns="91407" tIns="45704" rIns="91407" bIns="4570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1" y="9440863"/>
            <a:ext cx="2949575" cy="498475"/>
          </a:xfrm>
          <a:prstGeom prst="rect">
            <a:avLst/>
          </a:prstGeom>
        </p:spPr>
        <p:txBody>
          <a:bodyPr vert="horz" lIns="91407" tIns="45704" rIns="91407" bIns="45704" rtlCol="0" anchor="b"/>
          <a:lstStyle>
            <a:lvl1pPr algn="r">
              <a:defRPr sz="1200"/>
            </a:lvl1pPr>
          </a:lstStyle>
          <a:p>
            <a:fld id="{D7FB7258-B7DF-4725-BB5D-3C1DA6027E62}" type="slidenum">
              <a:rPr kumimoji="1" lang="ja-JP" altLang="en-US" smtClean="0"/>
              <a:t>‹#›</a:t>
            </a:fld>
            <a:endParaRPr kumimoji="1" lang="ja-JP" altLang="en-US"/>
          </a:p>
        </p:txBody>
      </p:sp>
    </p:spTree>
    <p:extLst>
      <p:ext uri="{BB962C8B-B14F-4D97-AF65-F5344CB8AC3E}">
        <p14:creationId xmlns:p14="http://schemas.microsoft.com/office/powerpoint/2010/main" val="104793584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3" y="3"/>
            <a:ext cx="2949575" cy="498475"/>
          </a:xfrm>
          <a:prstGeom prst="rect">
            <a:avLst/>
          </a:prstGeom>
        </p:spPr>
        <p:txBody>
          <a:bodyPr vert="horz" lIns="91407" tIns="45704" rIns="91407" bIns="4570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1" y="3"/>
            <a:ext cx="2949575" cy="498475"/>
          </a:xfrm>
          <a:prstGeom prst="rect">
            <a:avLst/>
          </a:prstGeom>
        </p:spPr>
        <p:txBody>
          <a:bodyPr vert="horz" lIns="91407" tIns="45704" rIns="91407" bIns="45704" rtlCol="0"/>
          <a:lstStyle>
            <a:lvl1pPr algn="r">
              <a:defRPr sz="1200"/>
            </a:lvl1pPr>
          </a:lstStyle>
          <a:p>
            <a:fld id="{E6360F3C-C380-464F-9C1B-9E98738E21E1}" type="datetimeFigureOut">
              <a:rPr kumimoji="1" lang="ja-JP" altLang="en-US" smtClean="0"/>
              <a:t>2026/2/25</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48225" cy="3355975"/>
          </a:xfrm>
          <a:prstGeom prst="rect">
            <a:avLst/>
          </a:prstGeom>
          <a:noFill/>
          <a:ln w="12700">
            <a:solidFill>
              <a:prstClr val="black"/>
            </a:solidFill>
          </a:ln>
        </p:spPr>
        <p:txBody>
          <a:bodyPr vert="horz" lIns="91407" tIns="45704" rIns="91407" bIns="45704" rtlCol="0" anchor="ctr"/>
          <a:lstStyle/>
          <a:p>
            <a:endParaRPr lang="ja-JP" altLang="en-US"/>
          </a:p>
        </p:txBody>
      </p:sp>
      <p:sp>
        <p:nvSpPr>
          <p:cNvPr id="5" name="ノート プレースホルダー 4"/>
          <p:cNvSpPr>
            <a:spLocks noGrp="1"/>
          </p:cNvSpPr>
          <p:nvPr>
            <p:ph type="body" sz="quarter" idx="3"/>
          </p:nvPr>
        </p:nvSpPr>
        <p:spPr>
          <a:xfrm>
            <a:off x="681040" y="4783141"/>
            <a:ext cx="5445125" cy="3913187"/>
          </a:xfrm>
          <a:prstGeom prst="rect">
            <a:avLst/>
          </a:prstGeom>
        </p:spPr>
        <p:txBody>
          <a:bodyPr vert="horz" lIns="91407" tIns="45704" rIns="91407" bIns="4570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3" y="9440863"/>
            <a:ext cx="2949575" cy="498475"/>
          </a:xfrm>
          <a:prstGeom prst="rect">
            <a:avLst/>
          </a:prstGeom>
        </p:spPr>
        <p:txBody>
          <a:bodyPr vert="horz" lIns="91407" tIns="45704" rIns="91407" bIns="4570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1" y="9440863"/>
            <a:ext cx="2949575" cy="498475"/>
          </a:xfrm>
          <a:prstGeom prst="rect">
            <a:avLst/>
          </a:prstGeom>
        </p:spPr>
        <p:txBody>
          <a:bodyPr vert="horz" lIns="91407" tIns="45704" rIns="91407" bIns="45704" rtlCol="0" anchor="b"/>
          <a:lstStyle>
            <a:lvl1pPr algn="r">
              <a:defRPr sz="1200"/>
            </a:lvl1pPr>
          </a:lstStyle>
          <a:p>
            <a:fld id="{F9D52CF0-AE93-452B-A6FB-0ECBE60B9F87}" type="slidenum">
              <a:rPr kumimoji="1" lang="ja-JP" altLang="en-US" smtClean="0"/>
              <a:t>‹#›</a:t>
            </a:fld>
            <a:endParaRPr kumimoji="1" lang="ja-JP" altLang="en-US"/>
          </a:p>
        </p:txBody>
      </p:sp>
    </p:spTree>
    <p:extLst>
      <p:ext uri="{BB962C8B-B14F-4D97-AF65-F5344CB8AC3E}">
        <p14:creationId xmlns:p14="http://schemas.microsoft.com/office/powerpoint/2010/main" val="402554462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1</a:t>
            </a:fld>
            <a:endParaRPr kumimoji="1" lang="ja-JP" altLang="en-US"/>
          </a:p>
        </p:txBody>
      </p:sp>
    </p:spTree>
    <p:extLst>
      <p:ext uri="{BB962C8B-B14F-4D97-AF65-F5344CB8AC3E}">
        <p14:creationId xmlns:p14="http://schemas.microsoft.com/office/powerpoint/2010/main" val="40434330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2</a:t>
            </a:fld>
            <a:endParaRPr kumimoji="1" lang="ja-JP" altLang="en-US"/>
          </a:p>
        </p:txBody>
      </p:sp>
    </p:spTree>
    <p:extLst>
      <p:ext uri="{BB962C8B-B14F-4D97-AF65-F5344CB8AC3E}">
        <p14:creationId xmlns:p14="http://schemas.microsoft.com/office/powerpoint/2010/main" val="32831175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3</a:t>
            </a:fld>
            <a:endParaRPr kumimoji="1" lang="ja-JP" altLang="en-US"/>
          </a:p>
        </p:txBody>
      </p:sp>
    </p:spTree>
    <p:extLst>
      <p:ext uri="{BB962C8B-B14F-4D97-AF65-F5344CB8AC3E}">
        <p14:creationId xmlns:p14="http://schemas.microsoft.com/office/powerpoint/2010/main" val="134901651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4</a:t>
            </a:fld>
            <a:endParaRPr kumimoji="1" lang="ja-JP" altLang="en-US"/>
          </a:p>
        </p:txBody>
      </p:sp>
    </p:spTree>
    <p:extLst>
      <p:ext uri="{BB962C8B-B14F-4D97-AF65-F5344CB8AC3E}">
        <p14:creationId xmlns:p14="http://schemas.microsoft.com/office/powerpoint/2010/main" val="35539963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5</a:t>
            </a:fld>
            <a:endParaRPr kumimoji="1" lang="ja-JP" altLang="en-US"/>
          </a:p>
        </p:txBody>
      </p:sp>
    </p:spTree>
    <p:extLst>
      <p:ext uri="{BB962C8B-B14F-4D97-AF65-F5344CB8AC3E}">
        <p14:creationId xmlns:p14="http://schemas.microsoft.com/office/powerpoint/2010/main" val="27554841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6</a:t>
            </a:fld>
            <a:endParaRPr kumimoji="1" lang="ja-JP" altLang="en-US"/>
          </a:p>
        </p:txBody>
      </p:sp>
    </p:spTree>
    <p:extLst>
      <p:ext uri="{BB962C8B-B14F-4D97-AF65-F5344CB8AC3E}">
        <p14:creationId xmlns:p14="http://schemas.microsoft.com/office/powerpoint/2010/main" val="42683402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7</a:t>
            </a:fld>
            <a:endParaRPr kumimoji="1" lang="ja-JP" altLang="en-US"/>
          </a:p>
        </p:txBody>
      </p:sp>
    </p:spTree>
    <p:extLst>
      <p:ext uri="{BB962C8B-B14F-4D97-AF65-F5344CB8AC3E}">
        <p14:creationId xmlns:p14="http://schemas.microsoft.com/office/powerpoint/2010/main" val="37824035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8</a:t>
            </a:fld>
            <a:endParaRPr kumimoji="1" lang="ja-JP" altLang="en-US"/>
          </a:p>
        </p:txBody>
      </p:sp>
    </p:spTree>
    <p:extLst>
      <p:ext uri="{BB962C8B-B14F-4D97-AF65-F5344CB8AC3E}">
        <p14:creationId xmlns:p14="http://schemas.microsoft.com/office/powerpoint/2010/main" val="14590308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F9D52CF0-AE93-452B-A6FB-0ECBE60B9F87}" type="slidenum">
              <a:rPr kumimoji="1" lang="ja-JP" altLang="en-US" smtClean="0"/>
              <a:t>9</a:t>
            </a:fld>
            <a:endParaRPr kumimoji="1" lang="ja-JP" altLang="en-US"/>
          </a:p>
        </p:txBody>
      </p:sp>
    </p:spTree>
    <p:extLst>
      <p:ext uri="{BB962C8B-B14F-4D97-AF65-F5344CB8AC3E}">
        <p14:creationId xmlns:p14="http://schemas.microsoft.com/office/powerpoint/2010/main" val="18292040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9523413" y="6546852"/>
            <a:ext cx="360000" cy="288000"/>
          </a:xfrm>
          <a:solidFill>
            <a:schemeClr val="accent5">
              <a:lumMod val="75000"/>
            </a:schemeClr>
          </a:solidFill>
        </p:spPr>
        <p:txBody>
          <a:bodyPr wrap="none" lIns="36000" tIns="36000" rIns="36000" bIns="36000"/>
          <a:lstStyle>
            <a:lvl1pPr algn="ctr">
              <a:defRPr sz="1400" b="1">
                <a:solidFill>
                  <a:schemeClr val="bg1"/>
                </a:solidFill>
              </a:defRPr>
            </a:lvl1pPr>
          </a:lstStyle>
          <a:p>
            <a:fld id="{8491F570-1DE7-4E07-90A6-F6DA59EDAE7D}" type="slidenum">
              <a:rPr kumimoji="1" lang="ja-JP" altLang="en-US" smtClean="0"/>
              <a:pPr/>
              <a:t>‹#›</a:t>
            </a:fld>
            <a:r>
              <a:rPr kumimoji="1" lang="en-US" altLang="ja-JP" dirty="0"/>
              <a:t>-1</a:t>
            </a:r>
            <a:endParaRPr kumimoji="1" lang="ja-JP" altLang="en-US" dirty="0"/>
          </a:p>
        </p:txBody>
      </p:sp>
    </p:spTree>
    <p:extLst>
      <p:ext uri="{BB962C8B-B14F-4D97-AF65-F5344CB8AC3E}">
        <p14:creationId xmlns:p14="http://schemas.microsoft.com/office/powerpoint/2010/main" val="1154341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5" name="スライド番号プレースホルダー 4"/>
          <p:cNvSpPr>
            <a:spLocks noGrp="1"/>
          </p:cNvSpPr>
          <p:nvPr>
            <p:ph type="sldNum" sz="quarter" idx="12"/>
          </p:nvPr>
        </p:nvSpPr>
        <p:spPr>
          <a:xfrm>
            <a:off x="7656513" y="6470652"/>
            <a:ext cx="2228850" cy="365125"/>
          </a:xfrm>
        </p:spPr>
        <p:txBody>
          <a:body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231142437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91F570-1DE7-4E07-90A6-F6DA59EDAE7D}" type="slidenum">
              <a:rPr kumimoji="1" lang="ja-JP" altLang="en-US" smtClean="0"/>
              <a:t>‹#›</a:t>
            </a:fld>
            <a:endParaRPr kumimoji="1" lang="ja-JP" altLang="en-US"/>
          </a:p>
        </p:txBody>
      </p:sp>
    </p:spTree>
    <p:extLst>
      <p:ext uri="{BB962C8B-B14F-4D97-AF65-F5344CB8AC3E}">
        <p14:creationId xmlns:p14="http://schemas.microsoft.com/office/powerpoint/2010/main" val="3288305263"/>
      </p:ext>
    </p:extLst>
  </p:cSld>
  <p:clrMap bg1="lt1" tx1="dk1" bg2="lt2" tx2="dk2" accent1="accent1" accent2="accent2" accent3="accent3" accent4="accent4" accent5="accent5" accent6="accent6" hlink="hlink" folHlink="folHlink"/>
  <p:sldLayoutIdLst>
    <p:sldLayoutId id="2147483667" r:id="rId1"/>
    <p:sldLayoutId id="2147483668" r:id="rId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タイトル 1"/>
          <p:cNvSpPr txBox="1">
            <a:spLocks/>
          </p:cNvSpPr>
          <p:nvPr/>
        </p:nvSpPr>
        <p:spPr>
          <a:xfrm>
            <a:off x="668524" y="2679056"/>
            <a:ext cx="8568952" cy="1109985"/>
          </a:xfrm>
          <a:prstGeom prst="rect">
            <a:avLst/>
          </a:prstGeom>
        </p:spPr>
        <p:txBody>
          <a:bodyPr>
            <a:normAutofit/>
            <a:scene3d>
              <a:camera prst="orthographicFront"/>
              <a:lightRig rig="soft" dir="tl">
                <a:rot lat="0" lon="0" rev="0"/>
              </a:lightRig>
            </a:scene3d>
            <a:sp3d contourW="25400" prstMaterial="matte">
              <a:contourClr>
                <a:schemeClr val="accent2">
                  <a:tint val="20000"/>
                </a:schemeClr>
              </a:contourClr>
            </a:sp3d>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ja-JP" altLang="en-US" sz="3200" b="1" spc="50" dirty="0">
                <a:ln w="11430">
                  <a:solidFill>
                    <a:schemeClr val="tx1"/>
                  </a:solidFill>
                </a:ln>
                <a:latin typeface="Meiryo UI" panose="020B0604030504040204" pitchFamily="50" charset="-128"/>
                <a:ea typeface="Meiryo UI" panose="020B0604030504040204" pitchFamily="50" charset="-128"/>
              </a:rPr>
              <a:t>第４期大阪府がん対策推進計画の</a:t>
            </a:r>
          </a:p>
          <a:p>
            <a:r>
              <a:rPr lang="ja-JP" altLang="en-US" sz="3200" b="1" spc="50" dirty="0">
                <a:ln w="11430">
                  <a:solidFill>
                    <a:schemeClr val="tx1"/>
                  </a:solidFill>
                </a:ln>
                <a:latin typeface="Meiryo UI" panose="020B0604030504040204" pitchFamily="50" charset="-128"/>
                <a:ea typeface="Meiryo UI" panose="020B0604030504040204" pitchFamily="50" charset="-128"/>
              </a:rPr>
              <a:t>進捗管理票について</a:t>
            </a:r>
          </a:p>
        </p:txBody>
      </p:sp>
      <p:sp>
        <p:nvSpPr>
          <p:cNvPr id="4" name="テキスト ボックス 3"/>
          <p:cNvSpPr txBox="1"/>
          <p:nvPr/>
        </p:nvSpPr>
        <p:spPr>
          <a:xfrm>
            <a:off x="879866" y="4941168"/>
            <a:ext cx="8074260" cy="930236"/>
          </a:xfrm>
          <a:prstGeom prst="rect">
            <a:avLst/>
          </a:prstGeom>
          <a:noFill/>
          <a:ln>
            <a:noFill/>
          </a:ln>
        </p:spPr>
        <p:txBody>
          <a:bodyPr wrap="square" lIns="144000" tIns="144000" rtlCol="0">
            <a:spAutoFit/>
          </a:bodyPr>
          <a:lstStyle/>
          <a:p>
            <a:pPr algn="ctr"/>
            <a:r>
              <a:rPr lang="ja-JP" altLang="en-US" sz="2400" b="1" dirty="0">
                <a:latin typeface="Meiryo UI" panose="020B0604030504040204" pitchFamily="50" charset="-128"/>
                <a:ea typeface="Meiryo UI" panose="020B0604030504040204" pitchFamily="50" charset="-128"/>
              </a:rPr>
              <a:t>令和７年度大阪府がん対策推進委員会</a:t>
            </a:r>
            <a:endParaRPr lang="en-US" altLang="ja-JP" sz="2400" b="1" dirty="0">
              <a:latin typeface="Meiryo UI" panose="020B0604030504040204" pitchFamily="50" charset="-128"/>
              <a:ea typeface="Meiryo UI" panose="020B0604030504040204" pitchFamily="50" charset="-128"/>
            </a:endParaRPr>
          </a:p>
          <a:p>
            <a:pPr algn="ctr"/>
            <a:r>
              <a:rPr lang="ja-JP" altLang="en-US" sz="2400" b="1" dirty="0">
                <a:latin typeface="Meiryo UI" panose="020B0604030504040204" pitchFamily="50" charset="-128"/>
                <a:ea typeface="Meiryo UI" panose="020B0604030504040204" pitchFamily="50" charset="-128"/>
              </a:rPr>
              <a:t>第１回小児・</a:t>
            </a:r>
            <a:r>
              <a:rPr lang="en-US" altLang="ja-JP" sz="2400" b="1" dirty="0">
                <a:latin typeface="Meiryo UI" panose="020B0604030504040204" pitchFamily="50" charset="-128"/>
                <a:ea typeface="Meiryo UI" panose="020B0604030504040204" pitchFamily="50" charset="-128"/>
              </a:rPr>
              <a:t>AYA</a:t>
            </a:r>
            <a:r>
              <a:rPr lang="ja-JP" altLang="en-US" sz="2400" b="1" dirty="0">
                <a:latin typeface="Meiryo UI" panose="020B0604030504040204" pitchFamily="50" charset="-128"/>
                <a:ea typeface="Meiryo UI" panose="020B0604030504040204" pitchFamily="50" charset="-128"/>
              </a:rPr>
              <a:t>世代のがん対策部会</a:t>
            </a:r>
            <a:endParaRPr lang="en-US" altLang="ja-JP" sz="2000" dirty="0">
              <a:latin typeface="Meiryo UI" panose="020B0604030504040204" pitchFamily="50" charset="-128"/>
              <a:ea typeface="Meiryo UI" panose="020B0604030504040204" pitchFamily="50" charset="-128"/>
            </a:endParaRPr>
          </a:p>
        </p:txBody>
      </p:sp>
      <p:sp>
        <p:nvSpPr>
          <p:cNvPr id="5" name="テキスト ボックス 3">
            <a:extLst>
              <a:ext uri="{FF2B5EF4-FFF2-40B4-BE49-F238E27FC236}">
                <a16:creationId xmlns:a16="http://schemas.microsoft.com/office/drawing/2014/main" id="{25D5AE40-3A96-418C-8398-1A566B4A9C90}"/>
              </a:ext>
            </a:extLst>
          </p:cNvPr>
          <p:cNvSpPr txBox="1"/>
          <p:nvPr/>
        </p:nvSpPr>
        <p:spPr>
          <a:xfrm>
            <a:off x="7473280" y="404664"/>
            <a:ext cx="1224136" cy="369332"/>
          </a:xfrm>
          <a:prstGeom prst="rect">
            <a:avLst/>
          </a:prstGeom>
          <a:solidFill>
            <a:schemeClr val="tx2"/>
          </a:solidFill>
          <a:ln>
            <a:solidFill>
              <a:schemeClr val="bg1"/>
            </a:solidFill>
          </a:ln>
        </p:spPr>
        <p:txBody>
          <a:bodyPr wrap="squar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ctr"/>
            <a:r>
              <a:rPr lang="ja-JP" altLang="en-US" dirty="0">
                <a:solidFill>
                  <a:schemeClr val="bg1"/>
                </a:solidFill>
              </a:rPr>
              <a:t>資料</a:t>
            </a:r>
            <a:r>
              <a:rPr lang="en-US" altLang="ja-JP" dirty="0">
                <a:solidFill>
                  <a:schemeClr val="bg1"/>
                </a:solidFill>
              </a:rPr>
              <a:t>2</a:t>
            </a:r>
          </a:p>
        </p:txBody>
      </p:sp>
      <p:sp>
        <p:nvSpPr>
          <p:cNvPr id="6" name="スライド番号プレースホルダー 1">
            <a:extLst>
              <a:ext uri="{FF2B5EF4-FFF2-40B4-BE49-F238E27FC236}">
                <a16:creationId xmlns:a16="http://schemas.microsoft.com/office/drawing/2014/main" id="{5CBE1C1A-F359-4B89-ABED-7C9A871712B4}"/>
              </a:ext>
            </a:extLst>
          </p:cNvPr>
          <p:cNvSpPr>
            <a:spLocks noGrp="1"/>
          </p:cNvSpPr>
          <p:nvPr>
            <p:ph type="sldNum" sz="quarter" idx="12"/>
          </p:nvPr>
        </p:nvSpPr>
        <p:spPr>
          <a:xfrm>
            <a:off x="9523413" y="6546852"/>
            <a:ext cx="360000" cy="288000"/>
          </a:xfrm>
        </p:spPr>
        <p:txBody>
          <a:bodyPr/>
          <a:lstStyle/>
          <a:p>
            <a:r>
              <a:rPr lang="en-US" altLang="ja-JP" dirty="0"/>
              <a:t>1</a:t>
            </a:r>
          </a:p>
        </p:txBody>
      </p:sp>
    </p:spTree>
    <p:extLst>
      <p:ext uri="{BB962C8B-B14F-4D97-AF65-F5344CB8AC3E}">
        <p14:creationId xmlns:p14="http://schemas.microsoft.com/office/powerpoint/2010/main" val="27106791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nvGraphicFramePr>
        <p:xfrm>
          <a:off x="406103" y="355442"/>
          <a:ext cx="8928000" cy="5394600"/>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720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令和７年度</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最終予算</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がん検診普及事業（</a:t>
                      </a:r>
                      <a:r>
                        <a:rPr kumimoji="1" lang="en-US" altLang="ja-JP" sz="1100" b="0" dirty="0">
                          <a:solidFill>
                            <a:schemeClr val="tx1"/>
                          </a:solidFill>
                          <a:latin typeface="+mn-ea"/>
                          <a:ea typeface="+mn-ea"/>
                        </a:rPr>
                        <a:t>1,504</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endParaRPr kumimoji="1" lang="en-US" altLang="ja-JP" sz="1050" b="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地域統括相談支援センターモデル事業（</a:t>
                      </a:r>
                      <a:r>
                        <a:rPr kumimoji="1" lang="en-US" altLang="ja-JP" sz="1100" b="0" dirty="0">
                          <a:solidFill>
                            <a:schemeClr val="tx1"/>
                          </a:solidFill>
                          <a:latin typeface="+mn-ea"/>
                          <a:ea typeface="+mn-ea"/>
                        </a:rPr>
                        <a:t>12,825</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endParaRPr kumimoji="1" lang="en-US" altLang="ja-JP" sz="1100" b="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9025764"/>
                  </a:ext>
                </a:extLst>
              </a:tr>
              <a:tr h="1332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chemeClr val="bg1"/>
                          </a:solidFill>
                          <a:latin typeface="+mn-ea"/>
                          <a:ea typeface="+mn-ea"/>
                        </a:rPr>
                        <a:t>課題・必要な取組み</a:t>
                      </a:r>
                      <a:endParaRPr kumimoji="1" lang="ja-JP" altLang="en-US" sz="1600"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rPr>
                        <a:t>《</a:t>
                      </a:r>
                      <a:r>
                        <a:rPr kumimoji="1" lang="ja-JP" altLang="en-US" sz="1100" b="1" u="sng" dirty="0">
                          <a:solidFill>
                            <a:schemeClr val="tx1"/>
                          </a:solidFill>
                        </a:rPr>
                        <a:t>社会全体でがん対策を進める機運醸成</a:t>
                      </a:r>
                      <a:r>
                        <a:rPr kumimoji="1" lang="en-US" altLang="ja-JP" sz="1100" dirty="0">
                          <a:solidFill>
                            <a:schemeClr val="tx1"/>
                          </a:solidFill>
                        </a:rPr>
                        <a:t>》</a:t>
                      </a:r>
                      <a:endParaRPr kumimoji="1" lang="en-US" altLang="ja-JP" sz="1100" b="1" baseline="0" dirty="0">
                        <a:solidFill>
                          <a:schemeClr val="tx1"/>
                        </a:solidFill>
                        <a:latin typeface="+mn-ea"/>
                        <a:ea typeface="+mn-ea"/>
                      </a:endParaRPr>
                    </a:p>
                    <a:p>
                      <a:r>
                        <a:rPr kumimoji="1" lang="ja-JP" altLang="en-US" sz="1100" b="0" strike="noStrike" dirty="0">
                          <a:solidFill>
                            <a:schemeClr val="tx1"/>
                          </a:solidFill>
                          <a:latin typeface="+mn-ea"/>
                          <a:ea typeface="+mn-ea"/>
                        </a:rPr>
                        <a:t>■社会全体でがん対策を進めていく更なる機運醸成</a:t>
                      </a:r>
                      <a:endParaRPr kumimoji="1" lang="en-US" altLang="ja-JP" sz="1100" b="0" strike="noStrike" dirty="0">
                        <a:solidFill>
                          <a:schemeClr val="tx1"/>
                        </a:solidFill>
                        <a:latin typeface="+mn-ea"/>
                        <a:ea typeface="+mn-ea"/>
                      </a:endParaRPr>
                    </a:p>
                    <a:p>
                      <a:endParaRPr kumimoji="1" lang="en-US" altLang="ja-JP" sz="1100" b="0" strike="noStrike" dirty="0">
                        <a:solidFill>
                          <a:schemeClr val="tx1"/>
                        </a:solidFill>
                        <a:latin typeface="+mn-ea"/>
                        <a:ea typeface="+mn-ea"/>
                      </a:endParaRPr>
                    </a:p>
                    <a:p>
                      <a:r>
                        <a:rPr kumimoji="1" lang="en-US" altLang="ja-JP" sz="1100" dirty="0">
                          <a:solidFill>
                            <a:schemeClr val="tx1"/>
                          </a:solidFill>
                        </a:rPr>
                        <a:t>《</a:t>
                      </a:r>
                      <a:r>
                        <a:rPr kumimoji="1" lang="ja-JP" altLang="en-US" sz="1100" b="1" u="sng" dirty="0">
                          <a:solidFill>
                            <a:schemeClr val="tx1"/>
                          </a:solidFill>
                        </a:rPr>
                        <a:t>がん患者会等との連携推進</a:t>
                      </a:r>
                      <a:r>
                        <a:rPr kumimoji="1" lang="en-US" altLang="ja-JP" sz="1100" dirty="0">
                          <a:solidFill>
                            <a:schemeClr val="tx1"/>
                          </a:solidFill>
                        </a:rPr>
                        <a:t>》</a:t>
                      </a:r>
                      <a:endParaRPr kumimoji="1" lang="ja-JP" altLang="en-US" sz="1100" b="0" strike="noStrike" dirty="0">
                        <a:solidFill>
                          <a:schemeClr val="tx1"/>
                        </a:solidFill>
                        <a:latin typeface="+mn-ea"/>
                        <a:ea typeface="+mn-ea"/>
                      </a:endParaRPr>
                    </a:p>
                    <a:p>
                      <a:r>
                        <a:rPr kumimoji="1" lang="ja-JP" altLang="en-US" sz="1100" b="0" strike="noStrike" dirty="0">
                          <a:solidFill>
                            <a:schemeClr val="tx1"/>
                          </a:solidFill>
                          <a:latin typeface="+mn-ea"/>
                          <a:ea typeface="+mn-ea"/>
                        </a:rPr>
                        <a:t>■大阪府がんピア・サポーターを活用したがん患者・家族を支援するための体制構築</a:t>
                      </a:r>
                    </a:p>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b="0"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2520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baseline="0" dirty="0">
                          <a:solidFill>
                            <a:schemeClr val="bg1"/>
                          </a:solidFill>
                          <a:latin typeface="+mn-ea"/>
                          <a:ea typeface="+mn-ea"/>
                        </a:rPr>
                        <a:t>次年度の主な取組み</a:t>
                      </a:r>
                      <a:endParaRPr kumimoji="1" lang="en-US" altLang="ja-JP" sz="1600" b="1"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p>
                      <a:pPr marL="174625" marR="0" lvl="0" indent="-174625"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rPr>
                        <a:t>《</a:t>
                      </a:r>
                      <a:r>
                        <a:rPr kumimoji="1" lang="ja-JP" altLang="en-US" sz="1100" b="1" u="sng" dirty="0">
                          <a:solidFill>
                            <a:schemeClr val="tx1"/>
                          </a:solidFill>
                        </a:rPr>
                        <a:t>社会全体でがん対策を進める機運醸成</a:t>
                      </a:r>
                      <a:r>
                        <a:rPr kumimoji="1" lang="en-US" altLang="ja-JP" sz="1100" dirty="0">
                          <a:solidFill>
                            <a:schemeClr val="tx1"/>
                          </a:solidFill>
                        </a:rPr>
                        <a:t>》</a:t>
                      </a:r>
                      <a:endParaRPr kumimoji="1" lang="en-US" altLang="ja-JP" sz="1100" b="0" baseline="0" dirty="0">
                        <a:solidFill>
                          <a:schemeClr val="tx1"/>
                        </a:solidFill>
                        <a:latin typeface="+mn-ea"/>
                        <a:ea typeface="+mn-ea"/>
                      </a:endParaRPr>
                    </a:p>
                    <a:p>
                      <a:pPr marL="185738" marR="0" lvl="0" indent="-185738"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■がん診療連携協議会や関係団体等と連携して啓発等を実施するとともに、がん検診受診推進員の養成に努めるなどにより社会全体の機運醸成を図る</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1100" dirty="0">
                          <a:solidFill>
                            <a:schemeClr val="tx1"/>
                          </a:solidFill>
                        </a:rPr>
                        <a:t>《</a:t>
                      </a:r>
                      <a:r>
                        <a:rPr kumimoji="1" lang="ja-JP" altLang="en-US" sz="1100" b="1" u="sng" dirty="0">
                          <a:solidFill>
                            <a:schemeClr val="tx1"/>
                          </a:solidFill>
                        </a:rPr>
                        <a:t>大阪府がん対策基金</a:t>
                      </a:r>
                      <a:r>
                        <a:rPr kumimoji="1" lang="en-US" altLang="ja-JP" sz="1100" dirty="0">
                          <a:solidFill>
                            <a:schemeClr val="tx1"/>
                          </a:solidFill>
                        </a:rPr>
                        <a:t>》</a:t>
                      </a:r>
                      <a:endParaRPr kumimoji="1" lang="en-US" altLang="ja-JP" sz="1100" b="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latin typeface="+mn-ea"/>
                          <a:ea typeface="+mn-ea"/>
                        </a:rPr>
                        <a:t>■がん対策基金の寄附の拡大に努めるとともに、寄附等を活用して患者団体等の活動を支援</a:t>
                      </a:r>
                      <a:endParaRPr kumimoji="1" lang="en-US" altLang="ja-JP" sz="1100" b="0" dirty="0">
                        <a:solidFill>
                          <a:schemeClr val="tx1"/>
                        </a:solidFill>
                        <a:latin typeface="+mn-ea"/>
                        <a:ea typeface="+mn-ea"/>
                      </a:endParaRPr>
                    </a:p>
                    <a:p>
                      <a:endParaRPr kumimoji="1" lang="en-US" altLang="ja-JP" sz="1100" b="0" dirty="0">
                        <a:solidFill>
                          <a:schemeClr val="tx1"/>
                        </a:solidFill>
                        <a:latin typeface="+mn-ea"/>
                        <a:ea typeface="+mn-ea"/>
                      </a:endParaRPr>
                    </a:p>
                    <a:p>
                      <a:r>
                        <a:rPr kumimoji="1" lang="en-US" altLang="ja-JP" sz="1100" b="0" dirty="0">
                          <a:solidFill>
                            <a:schemeClr val="tx1"/>
                          </a:solidFill>
                          <a:latin typeface="+mn-ea"/>
                          <a:ea typeface="+mn-ea"/>
                        </a:rPr>
                        <a:t>《</a:t>
                      </a:r>
                      <a:r>
                        <a:rPr kumimoji="1" lang="ja-JP" altLang="en-US" sz="1100" b="1" u="sng" dirty="0">
                          <a:solidFill>
                            <a:schemeClr val="tx1"/>
                          </a:solidFill>
                          <a:latin typeface="+mn-ea"/>
                          <a:ea typeface="+mn-ea"/>
                        </a:rPr>
                        <a:t>がん患者会等との連携推進</a:t>
                      </a:r>
                      <a:r>
                        <a:rPr kumimoji="1" lang="en-US" altLang="ja-JP" sz="1100" b="0" dirty="0">
                          <a:solidFill>
                            <a:schemeClr val="tx1"/>
                          </a:solidFill>
                          <a:latin typeface="+mn-ea"/>
                          <a:ea typeface="+mn-ea"/>
                        </a:rPr>
                        <a:t>》</a:t>
                      </a:r>
                    </a:p>
                    <a:p>
                      <a:r>
                        <a:rPr kumimoji="1" lang="ja-JP" altLang="en-US" sz="1100" b="0" dirty="0">
                          <a:solidFill>
                            <a:schemeClr val="tx1"/>
                          </a:solidFill>
                          <a:latin typeface="+mn-ea"/>
                          <a:ea typeface="+mn-ea"/>
                        </a:rPr>
                        <a:t>■大阪がん患者団体協議会及び関係者との継続的な意見交換を行い、がん対策を推進</a:t>
                      </a:r>
                      <a:endParaRPr kumimoji="1" lang="en-US" altLang="ja-JP" sz="1100" b="0" dirty="0">
                        <a:solidFill>
                          <a:schemeClr val="tx1"/>
                        </a:solidFill>
                        <a:latin typeface="+mn-ea"/>
                        <a:ea typeface="+mn-ea"/>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strike="noStrike" dirty="0">
                          <a:solidFill>
                            <a:schemeClr val="tx1"/>
                          </a:solidFill>
                          <a:latin typeface="+mn-ea"/>
                          <a:ea typeface="+mn-ea"/>
                        </a:rPr>
                        <a:t>■府内</a:t>
                      </a:r>
                      <a:r>
                        <a:rPr kumimoji="1" lang="ja-JP" altLang="en-US" sz="1100" b="0" dirty="0">
                          <a:solidFill>
                            <a:schemeClr val="tx1"/>
                          </a:solidFill>
                        </a:rPr>
                        <a:t>がん診療拠点病院等のがんサロン等へ、養成した大阪府がんピア・サポーターを派遣</a:t>
                      </a:r>
                      <a:endParaRPr kumimoji="1" lang="en-US" altLang="ja-JP" sz="1100" b="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dirty="0">
                          <a:solidFill>
                            <a:schemeClr val="tx1"/>
                          </a:solidFill>
                          <a:highlight>
                            <a:srgbClr val="00FF00"/>
                          </a:highlight>
                        </a:rPr>
                        <a:t>■</a:t>
                      </a:r>
                      <a:r>
                        <a:rPr kumimoji="1" lang="ja-JP" altLang="en-US" sz="1100" b="1" dirty="0">
                          <a:solidFill>
                            <a:schemeClr val="tx1"/>
                          </a:solidFill>
                        </a:rPr>
                        <a:t>大阪府がんピア・サポーター養成研修やフォローアップ研修への医療関係者の方々の参画を促すとともに、大阪府がん診</a:t>
                      </a:r>
                      <a:endParaRPr kumimoji="1" lang="en-US" altLang="ja-JP" sz="1100"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rPr>
                        <a:t>　療連携協議会や</a:t>
                      </a:r>
                      <a:r>
                        <a:rPr kumimoji="1" lang="ja-JP" altLang="en-US" sz="1100" b="1" i="0" u="none" strike="noStrike" kern="1200" cap="none" spc="0" normalizeH="0" baseline="0" noProof="0" dirty="0">
                          <a:ln>
                            <a:noFill/>
                          </a:ln>
                          <a:solidFill>
                            <a:schemeClr val="tx1"/>
                          </a:solidFill>
                          <a:effectLst/>
                          <a:uLnTx/>
                          <a:uFillTx/>
                          <a:latin typeface="+mn-lt"/>
                          <a:ea typeface="+mn-ea"/>
                          <a:cs typeface="+mn-cs"/>
                        </a:rPr>
                        <a:t>各圏域のがん診療ネットワーク協議会</a:t>
                      </a:r>
                      <a:r>
                        <a:rPr kumimoji="1" lang="ja-JP" altLang="en-US" sz="1100" b="1" dirty="0">
                          <a:solidFill>
                            <a:schemeClr val="tx1"/>
                          </a:solidFill>
                        </a:rPr>
                        <a:t>において、ピア・サポーターの活用事例等を共有し、</a:t>
                      </a:r>
                      <a:r>
                        <a:rPr kumimoji="1" lang="ja-JP" altLang="en-US" sz="1100" b="1" strike="noStrike" dirty="0">
                          <a:solidFill>
                            <a:schemeClr val="tx1"/>
                          </a:solidFill>
                          <a:latin typeface="+mn-ea"/>
                          <a:ea typeface="+mn-ea"/>
                        </a:rPr>
                        <a:t>府内</a:t>
                      </a:r>
                      <a:r>
                        <a:rPr kumimoji="1" lang="ja-JP" altLang="en-US" sz="1100" b="1" dirty="0">
                          <a:solidFill>
                            <a:schemeClr val="tx1"/>
                          </a:solidFill>
                        </a:rPr>
                        <a:t>がん診療</a:t>
                      </a:r>
                      <a:endParaRPr kumimoji="1" lang="en-US" altLang="ja-JP" sz="1100"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1" dirty="0">
                          <a:solidFill>
                            <a:schemeClr val="tx1"/>
                          </a:solidFill>
                        </a:rPr>
                        <a:t>　拠点病院等でのピア・サポーターの活用を促す</a:t>
                      </a:r>
                      <a:endParaRPr kumimoji="1" lang="en-US" altLang="ja-JP" sz="1100" b="1"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100" b="0" dirty="0">
                        <a:solidFill>
                          <a:srgbClr val="FF0000"/>
                        </a:solidFill>
                        <a:highlight>
                          <a:srgbClr val="FFFF00"/>
                        </a:highlight>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7506514"/>
                  </a:ext>
                </a:extLst>
              </a:tr>
              <a:tr h="72000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令和８年度</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予算</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游ゴシック" panose="020B0400000000000000" pitchFamily="50" charset="-128"/>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がん検診普及事業（</a:t>
                      </a:r>
                      <a:r>
                        <a:rPr kumimoji="1" lang="en-US" altLang="ja-JP" sz="1100" dirty="0">
                          <a:solidFill>
                            <a:schemeClr val="tx1"/>
                          </a:solidFill>
                        </a:rPr>
                        <a:t>1,504</a:t>
                      </a:r>
                      <a:r>
                        <a:rPr kumimoji="1" lang="ja-JP" altLang="en-US" sz="1100" dirty="0">
                          <a:solidFill>
                            <a:schemeClr val="tx1"/>
                          </a:solidFill>
                        </a:rPr>
                        <a:t>千円）</a:t>
                      </a:r>
                      <a:r>
                        <a:rPr kumimoji="1" lang="en-US" altLang="ja-JP" sz="1000" dirty="0">
                          <a:solidFill>
                            <a:schemeClr val="tx1"/>
                          </a:solidFill>
                        </a:rPr>
                        <a:t>【</a:t>
                      </a:r>
                      <a:r>
                        <a:rPr kumimoji="1" lang="ja-JP" altLang="en-US" sz="1000" dirty="0">
                          <a:solidFill>
                            <a:schemeClr val="tx1"/>
                          </a:solidFill>
                        </a:rPr>
                        <a:t>再掲</a:t>
                      </a:r>
                      <a:r>
                        <a:rPr kumimoji="1" lang="en-US" altLang="ja-JP" sz="1000" dirty="0">
                          <a:solidFill>
                            <a:schemeClr val="tx1"/>
                          </a:solidFill>
                        </a:rPr>
                        <a:t>】</a:t>
                      </a:r>
                      <a:endParaRPr kumimoji="1" lang="en-US" altLang="ja-JP" sz="1100" dirty="0">
                        <a:solidFill>
                          <a:schemeClr val="tx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solidFill>
                            <a:schemeClr val="tx1"/>
                          </a:solidFill>
                        </a:rPr>
                        <a:t>地域統括相談支援センターモデル事業（</a:t>
                      </a:r>
                      <a:r>
                        <a:rPr kumimoji="1" lang="en-US" altLang="ja-JP" sz="1100" dirty="0">
                          <a:solidFill>
                            <a:schemeClr val="tx1"/>
                          </a:solidFill>
                        </a:rPr>
                        <a:t>12,825</a:t>
                      </a:r>
                      <a:r>
                        <a:rPr kumimoji="1" lang="ja-JP" altLang="en-US" sz="1100" dirty="0">
                          <a:solidFill>
                            <a:schemeClr val="tx1"/>
                          </a:solidFill>
                        </a:rPr>
                        <a:t>千円）</a:t>
                      </a:r>
                      <a:r>
                        <a:rPr kumimoji="1" lang="en-US" altLang="ja-JP" sz="1000" dirty="0">
                          <a:solidFill>
                            <a:schemeClr val="tx1"/>
                          </a:solidFill>
                        </a:rPr>
                        <a:t>【</a:t>
                      </a:r>
                      <a:r>
                        <a:rPr kumimoji="1" lang="ja-JP" altLang="en-US" sz="1000" dirty="0">
                          <a:solidFill>
                            <a:schemeClr val="tx1"/>
                          </a:solidFill>
                        </a:rPr>
                        <a:t>再掲</a:t>
                      </a:r>
                      <a:r>
                        <a:rPr kumimoji="1" lang="en-US" altLang="ja-JP" sz="1000" dirty="0">
                          <a:solidFill>
                            <a:schemeClr val="tx1"/>
                          </a:solidFill>
                        </a:rPr>
                        <a:t>】</a:t>
                      </a:r>
                      <a:endParaRPr kumimoji="1" lang="ja-JP" altLang="en-US" sz="1100"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57756"/>
                  </a:ext>
                </a:extLst>
              </a:tr>
            </a:tbl>
          </a:graphicData>
        </a:graphic>
      </p:graphicFrame>
      <p:sp>
        <p:nvSpPr>
          <p:cNvPr id="2" name="スライド番号プレースホルダー 1"/>
          <p:cNvSpPr>
            <a:spLocks noGrp="1"/>
          </p:cNvSpPr>
          <p:nvPr>
            <p:ph type="sldNum" sz="quarter" idx="12"/>
          </p:nvPr>
        </p:nvSpPr>
        <p:spPr/>
        <p:txBody>
          <a:bodyPr/>
          <a:lstStyle/>
          <a:p>
            <a:r>
              <a:rPr kumimoji="1" lang="en-US" altLang="ja-JP" dirty="0"/>
              <a:t>10</a:t>
            </a:r>
            <a:endParaRPr kumimoji="1" lang="ja-JP" altLang="en-US" dirty="0"/>
          </a:p>
        </p:txBody>
      </p:sp>
    </p:spTree>
    <p:extLst>
      <p:ext uri="{BB962C8B-B14F-4D97-AF65-F5344CB8AC3E}">
        <p14:creationId xmlns:p14="http://schemas.microsoft.com/office/powerpoint/2010/main" val="1095011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5880C8"/>
        </a:solidFill>
        <a:effectLst/>
      </p:bgPr>
    </p:bg>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　　</a:t>
            </a:r>
            <a:r>
              <a:rPr kumimoji="1" lang="zh-TW" altLang="en-US" sz="2000" b="1" dirty="0">
                <a:solidFill>
                  <a:schemeClr val="tx1"/>
                </a:solidFill>
                <a:latin typeface="Meiryo UI" panose="020B0604030504040204" pitchFamily="50" charset="-128"/>
                <a:ea typeface="Meiryo UI" panose="020B0604030504040204" pitchFamily="50" charset="-128"/>
              </a:rPr>
              <a:t>第</a:t>
            </a:r>
            <a:r>
              <a:rPr kumimoji="1" lang="ja-JP" altLang="en-US" sz="2000" b="1" dirty="0">
                <a:solidFill>
                  <a:schemeClr val="tx1"/>
                </a:solidFill>
                <a:latin typeface="Meiryo UI" panose="020B0604030504040204" pitchFamily="50" charset="-128"/>
                <a:ea typeface="Meiryo UI" panose="020B0604030504040204" pitchFamily="50" charset="-128"/>
              </a:rPr>
              <a:t>４期</a:t>
            </a:r>
            <a:r>
              <a:rPr kumimoji="1" lang="zh-TW" altLang="en-US" sz="2000" b="1" dirty="0">
                <a:solidFill>
                  <a:schemeClr val="tx1"/>
                </a:solidFill>
                <a:latin typeface="Meiryo UI" panose="020B0604030504040204" pitchFamily="50" charset="-128"/>
                <a:ea typeface="Meiryo UI" panose="020B0604030504040204" pitchFamily="50" charset="-128"/>
              </a:rPr>
              <a:t>大阪府</a:t>
            </a:r>
            <a:r>
              <a:rPr kumimoji="1" lang="ja-JP" altLang="en-US" sz="2000" b="1" dirty="0">
                <a:solidFill>
                  <a:schemeClr val="tx1"/>
                </a:solidFill>
                <a:latin typeface="Meiryo UI" panose="020B0604030504040204" pitchFamily="50" charset="-128"/>
                <a:ea typeface="Meiryo UI" panose="020B0604030504040204" pitchFamily="50" charset="-128"/>
              </a:rPr>
              <a:t>がん対策推進</a:t>
            </a:r>
            <a:r>
              <a:rPr kumimoji="1" lang="zh-TW" altLang="en-US" sz="2000" b="1" dirty="0">
                <a:solidFill>
                  <a:schemeClr val="tx1"/>
                </a:solidFill>
                <a:latin typeface="Meiryo UI" panose="020B0604030504040204" pitchFamily="50" charset="-128"/>
                <a:ea typeface="Meiryo UI" panose="020B0604030504040204" pitchFamily="50" charset="-128"/>
              </a:rPr>
              <a:t>計画</a:t>
            </a:r>
            <a:r>
              <a:rPr kumimoji="1" lang="ja-JP" altLang="en-US" sz="2000" b="1" dirty="0">
                <a:solidFill>
                  <a:schemeClr val="tx1"/>
                </a:solidFill>
                <a:latin typeface="Meiryo UI" panose="020B0604030504040204" pitchFamily="50" charset="-128"/>
                <a:ea typeface="Meiryo UI" panose="020B0604030504040204" pitchFamily="50" charset="-128"/>
              </a:rPr>
              <a:t>（概要）</a:t>
            </a:r>
          </a:p>
        </p:txBody>
      </p:sp>
      <p:sp>
        <p:nvSpPr>
          <p:cNvPr id="43" name="正方形/長方形 42"/>
          <p:cNvSpPr/>
          <p:nvPr/>
        </p:nvSpPr>
        <p:spPr>
          <a:xfrm>
            <a:off x="216441" y="633019"/>
            <a:ext cx="9432000" cy="6150947"/>
          </a:xfrm>
          <a:prstGeom prst="rect">
            <a:avLst/>
          </a:prstGeom>
          <a:solidFill>
            <a:srgbClr val="D1E1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49" name="角丸四角形 48"/>
          <p:cNvSpPr/>
          <p:nvPr/>
        </p:nvSpPr>
        <p:spPr>
          <a:xfrm>
            <a:off x="406938" y="3319497"/>
            <a:ext cx="9154945" cy="3231150"/>
          </a:xfrm>
          <a:prstGeom prst="roundRect">
            <a:avLst>
              <a:gd name="adj" fmla="val 2418"/>
            </a:avLst>
          </a:prstGeom>
          <a:solidFill>
            <a:schemeClr val="bg1"/>
          </a:solidFill>
          <a:ln w="19050">
            <a:solidFill>
              <a:srgbClr val="2F528F"/>
            </a:solidFill>
          </a:ln>
        </p:spPr>
        <p:txBody>
          <a:bodyPr wrap="square" lIns="72000" tIns="72000" rIns="72000" bIns="72000" anchor="ctr">
            <a:noAutofit/>
          </a:bodyPr>
          <a:lstStyle/>
          <a:p>
            <a:endParaRPr lang="en-US" altLang="ja-JP" sz="1200" b="1" dirty="0">
              <a:latin typeface="+mn-ea"/>
            </a:endParaRPr>
          </a:p>
          <a:p>
            <a:endParaRPr lang="en-US" altLang="ja-JP" sz="1200" b="1" dirty="0">
              <a:latin typeface="+mn-ea"/>
            </a:endParaRPr>
          </a:p>
          <a:p>
            <a:endParaRPr lang="en-US" altLang="ja-JP" sz="1200" b="1" dirty="0">
              <a:latin typeface="+mn-ea"/>
            </a:endParaRPr>
          </a:p>
          <a:p>
            <a:endParaRPr lang="en-US" altLang="ja-JP" sz="1200" b="1" dirty="0">
              <a:latin typeface="+mn-ea"/>
            </a:endParaRPr>
          </a:p>
          <a:p>
            <a:endParaRPr lang="en-US" altLang="ja-JP" sz="800" b="1" dirty="0">
              <a:latin typeface="+mn-ea"/>
            </a:endParaRPr>
          </a:p>
          <a:p>
            <a:endParaRPr lang="ja-JP" altLang="en-US" sz="1200" b="1" dirty="0">
              <a:latin typeface="+mn-ea"/>
            </a:endParaRPr>
          </a:p>
        </p:txBody>
      </p:sp>
      <p:pic>
        <p:nvPicPr>
          <p:cNvPr id="15" name="図 14"/>
          <p:cNvPicPr>
            <a:picLocks noChangeAspect="1"/>
          </p:cNvPicPr>
          <p:nvPr/>
        </p:nvPicPr>
        <p:blipFill>
          <a:blip r:embed="rId3"/>
          <a:stretch>
            <a:fillRect/>
          </a:stretch>
        </p:blipFill>
        <p:spPr>
          <a:xfrm>
            <a:off x="8536240" y="74033"/>
            <a:ext cx="1320923" cy="432000"/>
          </a:xfrm>
          <a:prstGeom prst="rect">
            <a:avLst/>
          </a:prstGeom>
        </p:spPr>
      </p:pic>
      <p:sp>
        <p:nvSpPr>
          <p:cNvPr id="16" name="角丸四角形 47">
            <a:extLst>
              <a:ext uri="{FF2B5EF4-FFF2-40B4-BE49-F238E27FC236}">
                <a16:creationId xmlns:a16="http://schemas.microsoft.com/office/drawing/2014/main" id="{FE006A2E-A7D0-4067-89B1-0999E1098253}"/>
              </a:ext>
            </a:extLst>
          </p:cNvPr>
          <p:cNvSpPr/>
          <p:nvPr/>
        </p:nvSpPr>
        <p:spPr>
          <a:xfrm>
            <a:off x="394012" y="705649"/>
            <a:ext cx="9180000" cy="1695257"/>
          </a:xfrm>
          <a:prstGeom prst="roundRect">
            <a:avLst>
              <a:gd name="adj" fmla="val 8499"/>
            </a:avLst>
          </a:prstGeom>
          <a:solidFill>
            <a:schemeClr val="bg1"/>
          </a:solidFill>
          <a:ln w="19050">
            <a:solidFill>
              <a:srgbClr val="2F528F"/>
            </a:solidFill>
          </a:ln>
        </p:spPr>
        <p:txBody>
          <a:bodyPr wrap="square" lIns="72000" tIns="72000" rIns="72000" bIns="72000" anchor="ctr">
            <a:noAutofit/>
          </a:bodyPr>
          <a:lstStyle/>
          <a:p>
            <a:endParaRPr lang="en-US" altLang="ja-JP" sz="1200" b="1" dirty="0">
              <a:latin typeface="+mn-ea"/>
            </a:endParaRPr>
          </a:p>
        </p:txBody>
      </p:sp>
      <p:sp>
        <p:nvSpPr>
          <p:cNvPr id="17" name="四角形: 角を丸くする 16">
            <a:extLst>
              <a:ext uri="{FF2B5EF4-FFF2-40B4-BE49-F238E27FC236}">
                <a16:creationId xmlns:a16="http://schemas.microsoft.com/office/drawing/2014/main" id="{B1CB8C33-AC48-4533-9E29-4C14A43D8B3C}"/>
              </a:ext>
            </a:extLst>
          </p:cNvPr>
          <p:cNvSpPr/>
          <p:nvPr/>
        </p:nvSpPr>
        <p:spPr>
          <a:xfrm>
            <a:off x="457200" y="751268"/>
            <a:ext cx="1452708"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基本的事項</a:t>
            </a:r>
          </a:p>
        </p:txBody>
      </p:sp>
      <p:sp>
        <p:nvSpPr>
          <p:cNvPr id="18" name="角丸四角形 47">
            <a:extLst>
              <a:ext uri="{FF2B5EF4-FFF2-40B4-BE49-F238E27FC236}">
                <a16:creationId xmlns:a16="http://schemas.microsoft.com/office/drawing/2014/main" id="{7CE4D8F6-B72E-4B9E-81A0-8D583BB83259}"/>
              </a:ext>
            </a:extLst>
          </p:cNvPr>
          <p:cNvSpPr/>
          <p:nvPr/>
        </p:nvSpPr>
        <p:spPr>
          <a:xfrm>
            <a:off x="501587" y="1008800"/>
            <a:ext cx="9180000" cy="1388311"/>
          </a:xfrm>
          <a:prstGeom prst="roundRect">
            <a:avLst>
              <a:gd name="adj" fmla="val 8499"/>
            </a:avLst>
          </a:prstGeom>
          <a:noFill/>
          <a:ln w="19050">
            <a:noFill/>
          </a:ln>
        </p:spPr>
        <p:txBody>
          <a:bodyPr wrap="square" lIns="72000" tIns="72000" rIns="72000" bIns="72000" anchor="t" anchorCtr="0">
            <a:noAutofit/>
          </a:bodyPr>
          <a:lstStyle/>
          <a:p>
            <a:r>
              <a:rPr lang="en-US" altLang="ja-JP" sz="1200" b="1" dirty="0">
                <a:latin typeface="+mn-ea"/>
              </a:rPr>
              <a:t>●</a:t>
            </a:r>
            <a:r>
              <a:rPr lang="ja-JP" altLang="en-US" sz="1200" b="1" dirty="0">
                <a:latin typeface="+mn-ea"/>
              </a:rPr>
              <a:t>計画策定の趣旨・背景</a:t>
            </a:r>
            <a:endParaRPr lang="en-US" altLang="ja-JP" sz="1200" b="1" dirty="0">
              <a:latin typeface="+mn-ea"/>
            </a:endParaRPr>
          </a:p>
          <a:p>
            <a:r>
              <a:rPr lang="ja-JP" altLang="en-US" sz="1200" b="1" dirty="0">
                <a:latin typeface="+mn-ea"/>
              </a:rPr>
              <a:t>　</a:t>
            </a:r>
            <a:r>
              <a:rPr lang="ja-JP" altLang="en-US" sz="1200" dirty="0">
                <a:latin typeface="+mn-ea"/>
              </a:rPr>
              <a:t>がん患者への医療の提供等の現状と課題を把握し、その解決を図るための取組みを社会全体で総合的かつ計画的に推進</a:t>
            </a:r>
          </a:p>
          <a:p>
            <a:r>
              <a:rPr lang="en-US" altLang="ja-JP" sz="1200" b="1" dirty="0">
                <a:latin typeface="+mn-ea"/>
              </a:rPr>
              <a:t>●</a:t>
            </a:r>
            <a:r>
              <a:rPr lang="ja-JP" altLang="en-US" sz="1200" b="1" dirty="0">
                <a:latin typeface="+mn-ea"/>
              </a:rPr>
              <a:t>計画の位置付け</a:t>
            </a:r>
            <a:endParaRPr lang="en-US" altLang="ja-JP" sz="1200" b="1" dirty="0">
              <a:latin typeface="+mn-ea"/>
            </a:endParaRPr>
          </a:p>
          <a:p>
            <a:r>
              <a:rPr lang="ja-JP" altLang="en-US" sz="1200" b="1" dirty="0">
                <a:latin typeface="+mn-ea"/>
              </a:rPr>
              <a:t>　</a:t>
            </a:r>
            <a:r>
              <a:rPr lang="ja-JP" altLang="en-US" sz="1200" dirty="0">
                <a:latin typeface="+mn-ea"/>
              </a:rPr>
              <a:t>がん対策基本法第</a:t>
            </a:r>
            <a:r>
              <a:rPr lang="en-US" altLang="ja-JP" sz="1200" dirty="0">
                <a:latin typeface="+mn-ea"/>
              </a:rPr>
              <a:t>12</a:t>
            </a:r>
            <a:r>
              <a:rPr lang="ja-JP" altLang="en-US" sz="1200" dirty="0">
                <a:latin typeface="+mn-ea"/>
              </a:rPr>
              <a:t>条第１項の規定に基づき策定する、がん対策の推進に関する都道府県計画</a:t>
            </a:r>
            <a:endParaRPr lang="en-US" altLang="ja-JP" sz="1200" dirty="0">
              <a:latin typeface="+mn-ea"/>
            </a:endParaRPr>
          </a:p>
          <a:p>
            <a:r>
              <a:rPr lang="en-US" altLang="ja-JP" sz="1200" b="1" dirty="0">
                <a:latin typeface="+mn-ea"/>
              </a:rPr>
              <a:t>●</a:t>
            </a:r>
            <a:r>
              <a:rPr lang="ja-JP" altLang="en-US" sz="1200" b="1" dirty="0">
                <a:latin typeface="+mn-ea"/>
              </a:rPr>
              <a:t>計画の期間</a:t>
            </a:r>
            <a:endParaRPr lang="en-US" altLang="ja-JP" sz="1200" b="1" dirty="0">
              <a:latin typeface="+mn-ea"/>
            </a:endParaRPr>
          </a:p>
          <a:p>
            <a:r>
              <a:rPr lang="ja-JP" altLang="en-US" sz="1200" b="1" dirty="0">
                <a:latin typeface="+mn-ea"/>
              </a:rPr>
              <a:t>　</a:t>
            </a:r>
            <a:r>
              <a:rPr lang="ja-JP" altLang="en-US" sz="1200" dirty="0">
                <a:latin typeface="+mn-ea"/>
              </a:rPr>
              <a:t>令和６（</a:t>
            </a:r>
            <a:r>
              <a:rPr lang="en-US" altLang="ja-JP" sz="1200" dirty="0">
                <a:latin typeface="+mn-ea"/>
              </a:rPr>
              <a:t>2024</a:t>
            </a:r>
            <a:r>
              <a:rPr lang="ja-JP" altLang="en-US" sz="1200" dirty="0">
                <a:latin typeface="+mn-ea"/>
              </a:rPr>
              <a:t>）年度～令和</a:t>
            </a:r>
            <a:r>
              <a:rPr lang="en-US" altLang="ja-JP" sz="1200" dirty="0">
                <a:latin typeface="+mn-ea"/>
              </a:rPr>
              <a:t>11</a:t>
            </a:r>
            <a:r>
              <a:rPr lang="ja-JP" altLang="en-US" sz="1200" dirty="0">
                <a:latin typeface="+mn-ea"/>
              </a:rPr>
              <a:t>（</a:t>
            </a:r>
            <a:r>
              <a:rPr lang="en-US" altLang="ja-JP" sz="1200" dirty="0">
                <a:latin typeface="+mn-ea"/>
              </a:rPr>
              <a:t>2029</a:t>
            </a:r>
            <a:r>
              <a:rPr lang="ja-JP" altLang="en-US" sz="1200" dirty="0">
                <a:latin typeface="+mn-ea"/>
              </a:rPr>
              <a:t>）年度（６年間）</a:t>
            </a:r>
          </a:p>
        </p:txBody>
      </p:sp>
      <p:sp>
        <p:nvSpPr>
          <p:cNvPr id="19" name="角丸四角形 47">
            <a:extLst>
              <a:ext uri="{FF2B5EF4-FFF2-40B4-BE49-F238E27FC236}">
                <a16:creationId xmlns:a16="http://schemas.microsoft.com/office/drawing/2014/main" id="{0BD9EAFE-98C1-4E60-A03F-87B978BA67A5}"/>
              </a:ext>
            </a:extLst>
          </p:cNvPr>
          <p:cNvSpPr/>
          <p:nvPr/>
        </p:nvSpPr>
        <p:spPr>
          <a:xfrm>
            <a:off x="406938" y="2456620"/>
            <a:ext cx="9154944" cy="691124"/>
          </a:xfrm>
          <a:prstGeom prst="roundRect">
            <a:avLst>
              <a:gd name="adj" fmla="val 8499"/>
            </a:avLst>
          </a:prstGeom>
          <a:solidFill>
            <a:schemeClr val="bg1"/>
          </a:solidFill>
          <a:ln w="19050">
            <a:solidFill>
              <a:srgbClr val="2F528F"/>
            </a:solidFill>
          </a:ln>
        </p:spPr>
        <p:txBody>
          <a:bodyPr wrap="square" lIns="72000" tIns="72000" rIns="72000" bIns="72000" anchor="ctr">
            <a:noAutofit/>
          </a:bodyPr>
          <a:lstStyle/>
          <a:p>
            <a:endParaRPr lang="en-US" altLang="ja-JP" sz="1200" b="1" dirty="0">
              <a:latin typeface="+mn-ea"/>
            </a:endParaRPr>
          </a:p>
        </p:txBody>
      </p:sp>
      <p:sp>
        <p:nvSpPr>
          <p:cNvPr id="20" name="四角形: 角を丸くする 19">
            <a:extLst>
              <a:ext uri="{FF2B5EF4-FFF2-40B4-BE49-F238E27FC236}">
                <a16:creationId xmlns:a16="http://schemas.microsoft.com/office/drawing/2014/main" id="{472F6933-A273-4A4F-8739-57C50AA7D21C}"/>
              </a:ext>
            </a:extLst>
          </p:cNvPr>
          <p:cNvSpPr/>
          <p:nvPr/>
        </p:nvSpPr>
        <p:spPr>
          <a:xfrm>
            <a:off x="470126" y="2502239"/>
            <a:ext cx="1452708"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基本理念</a:t>
            </a:r>
          </a:p>
        </p:txBody>
      </p:sp>
      <p:sp>
        <p:nvSpPr>
          <p:cNvPr id="21" name="角丸四角形 47">
            <a:extLst>
              <a:ext uri="{FF2B5EF4-FFF2-40B4-BE49-F238E27FC236}">
                <a16:creationId xmlns:a16="http://schemas.microsoft.com/office/drawing/2014/main" id="{823822E5-50EF-422E-AD3C-483A524166C7}"/>
              </a:ext>
            </a:extLst>
          </p:cNvPr>
          <p:cNvSpPr/>
          <p:nvPr/>
        </p:nvSpPr>
        <p:spPr>
          <a:xfrm>
            <a:off x="567133" y="2772331"/>
            <a:ext cx="7909602" cy="458358"/>
          </a:xfrm>
          <a:prstGeom prst="roundRect">
            <a:avLst>
              <a:gd name="adj" fmla="val 8499"/>
            </a:avLst>
          </a:prstGeom>
          <a:noFill/>
          <a:ln w="19050">
            <a:noFill/>
          </a:ln>
        </p:spPr>
        <p:txBody>
          <a:bodyPr wrap="square" lIns="72000" tIns="72000" rIns="72000" bIns="72000" anchor="t" anchorCtr="0">
            <a:noAutofit/>
          </a:bodyPr>
          <a:lstStyle/>
          <a:p>
            <a:r>
              <a:rPr lang="ja-JP" altLang="en-US" sz="1200" b="1" dirty="0">
                <a:latin typeface="+mn-ea"/>
              </a:rPr>
              <a:t>がんになっても適切な医療を受けられ、安心して暮らせる社会の構築</a:t>
            </a:r>
          </a:p>
        </p:txBody>
      </p:sp>
      <p:sp>
        <p:nvSpPr>
          <p:cNvPr id="23" name="四角形: 角を丸くする 22">
            <a:extLst>
              <a:ext uri="{FF2B5EF4-FFF2-40B4-BE49-F238E27FC236}">
                <a16:creationId xmlns:a16="http://schemas.microsoft.com/office/drawing/2014/main" id="{5341AF46-BAD4-4A35-88F7-A95D3BB80173}"/>
              </a:ext>
            </a:extLst>
          </p:cNvPr>
          <p:cNvSpPr/>
          <p:nvPr/>
        </p:nvSpPr>
        <p:spPr>
          <a:xfrm>
            <a:off x="470126" y="3424896"/>
            <a:ext cx="1452708"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rPr>
              <a:t>全体目標</a:t>
            </a:r>
          </a:p>
        </p:txBody>
      </p:sp>
      <p:sp>
        <p:nvSpPr>
          <p:cNvPr id="27" name="スライド番号プレースホルダー 1">
            <a:extLst>
              <a:ext uri="{FF2B5EF4-FFF2-40B4-BE49-F238E27FC236}">
                <a16:creationId xmlns:a16="http://schemas.microsoft.com/office/drawing/2014/main" id="{07A4E9D4-E3FC-4389-BF13-2FB99F8F6146}"/>
              </a:ext>
            </a:extLst>
          </p:cNvPr>
          <p:cNvSpPr>
            <a:spLocks noGrp="1"/>
          </p:cNvSpPr>
          <p:nvPr>
            <p:ph type="sldNum" sz="quarter" idx="12"/>
          </p:nvPr>
        </p:nvSpPr>
        <p:spPr>
          <a:xfrm>
            <a:off x="9523413" y="6546852"/>
            <a:ext cx="360000" cy="288000"/>
          </a:xfrm>
        </p:spPr>
        <p:txBody>
          <a:bodyPr/>
          <a:lstStyle/>
          <a:p>
            <a:r>
              <a:rPr lang="ja-JP" altLang="en-US" dirty="0"/>
              <a:t>２</a:t>
            </a:r>
            <a:endParaRPr lang="en-US" altLang="ja-JP" dirty="0"/>
          </a:p>
        </p:txBody>
      </p:sp>
      <p:sp>
        <p:nvSpPr>
          <p:cNvPr id="29" name="角丸四角形 47">
            <a:extLst>
              <a:ext uri="{FF2B5EF4-FFF2-40B4-BE49-F238E27FC236}">
                <a16:creationId xmlns:a16="http://schemas.microsoft.com/office/drawing/2014/main" id="{733D8A82-DA4E-402A-BCAA-E4B86E21A3FA}"/>
              </a:ext>
            </a:extLst>
          </p:cNvPr>
          <p:cNvSpPr/>
          <p:nvPr/>
        </p:nvSpPr>
        <p:spPr>
          <a:xfrm>
            <a:off x="2309863" y="3369312"/>
            <a:ext cx="4424142" cy="468752"/>
          </a:xfrm>
          <a:prstGeom prst="roundRect">
            <a:avLst>
              <a:gd name="adj" fmla="val 8499"/>
            </a:avLst>
          </a:prstGeom>
          <a:noFill/>
          <a:ln w="19050">
            <a:noFill/>
          </a:ln>
        </p:spPr>
        <p:txBody>
          <a:bodyPr wrap="square" lIns="72000" tIns="72000" rIns="72000" bIns="72000" anchor="t" anchorCtr="0">
            <a:noAutofit/>
          </a:bodyPr>
          <a:lstStyle/>
          <a:p>
            <a:r>
              <a:rPr lang="en-US" altLang="ja-JP" sz="1200" b="1" dirty="0">
                <a:latin typeface="+mn-ea"/>
              </a:rPr>
              <a:t>●</a:t>
            </a:r>
            <a:r>
              <a:rPr lang="ja-JP" altLang="en-US" sz="1200" b="1" dirty="0">
                <a:latin typeface="+mn-ea"/>
              </a:rPr>
              <a:t>がん死亡率の減少</a:t>
            </a:r>
            <a:r>
              <a:rPr lang="ja-JP" altLang="en-US" sz="1200" dirty="0">
                <a:latin typeface="+mn-ea"/>
              </a:rPr>
              <a:t>　</a:t>
            </a:r>
            <a:r>
              <a:rPr lang="en-US" altLang="ja-JP" sz="1200" b="1" dirty="0">
                <a:latin typeface="+mn-ea"/>
              </a:rPr>
              <a:t>●</a:t>
            </a:r>
            <a:r>
              <a:rPr lang="ja-JP" altLang="en-US" sz="1200" b="1" dirty="0">
                <a:latin typeface="+mn-ea"/>
              </a:rPr>
              <a:t>がんり患率の減少</a:t>
            </a:r>
            <a:endParaRPr lang="en-US" altLang="ja-JP" sz="1200" b="1" dirty="0">
              <a:latin typeface="+mn-ea"/>
            </a:endParaRPr>
          </a:p>
          <a:p>
            <a:r>
              <a:rPr lang="ja-JP" altLang="en-US" sz="1200" b="1" dirty="0">
                <a:latin typeface="+mn-ea"/>
              </a:rPr>
              <a:t>●がん生存率の向上　●がん患者や家族の生活の質の維持</a:t>
            </a:r>
            <a:endParaRPr lang="en-US" altLang="ja-JP" sz="1200" dirty="0">
              <a:latin typeface="+mn-ea"/>
            </a:endParaRPr>
          </a:p>
        </p:txBody>
      </p:sp>
      <p:graphicFrame>
        <p:nvGraphicFramePr>
          <p:cNvPr id="2" name="表 2">
            <a:extLst>
              <a:ext uri="{FF2B5EF4-FFF2-40B4-BE49-F238E27FC236}">
                <a16:creationId xmlns:a16="http://schemas.microsoft.com/office/drawing/2014/main" id="{302FA55E-F925-4C9C-81BF-FA3D2D9E7A31}"/>
              </a:ext>
            </a:extLst>
          </p:cNvPr>
          <p:cNvGraphicFramePr>
            <a:graphicFrameLocks noGrp="1"/>
          </p:cNvGraphicFramePr>
          <p:nvPr>
            <p:extLst>
              <p:ext uri="{D42A27DB-BD31-4B8C-83A1-F6EECF244321}">
                <p14:modId xmlns:p14="http://schemas.microsoft.com/office/powerpoint/2010/main" val="1953455249"/>
              </p:ext>
            </p:extLst>
          </p:nvPr>
        </p:nvGraphicFramePr>
        <p:xfrm>
          <a:off x="705000" y="3927671"/>
          <a:ext cx="8496000" cy="2468880"/>
        </p:xfrm>
        <a:graphic>
          <a:graphicData uri="http://schemas.openxmlformats.org/drawingml/2006/table">
            <a:tbl>
              <a:tblPr firstRow="1" bandRow="1">
                <a:tableStyleId>{2D5ABB26-0587-4C30-8999-92F81FD0307C}</a:tableStyleId>
              </a:tblPr>
              <a:tblGrid>
                <a:gridCol w="4248000">
                  <a:extLst>
                    <a:ext uri="{9D8B030D-6E8A-4147-A177-3AD203B41FA5}">
                      <a16:colId xmlns:a16="http://schemas.microsoft.com/office/drawing/2014/main" val="1628816057"/>
                    </a:ext>
                  </a:extLst>
                </a:gridCol>
                <a:gridCol w="4248000">
                  <a:extLst>
                    <a:ext uri="{9D8B030D-6E8A-4147-A177-3AD203B41FA5}">
                      <a16:colId xmlns:a16="http://schemas.microsoft.com/office/drawing/2014/main" val="505187944"/>
                    </a:ext>
                  </a:extLst>
                </a:gridCol>
              </a:tblGrid>
              <a:tr h="288000">
                <a:tc>
                  <a:txBody>
                    <a:bodyPr/>
                    <a:lstStyle/>
                    <a:p>
                      <a:pPr algn="ctr"/>
                      <a:r>
                        <a:rPr kumimoji="1" lang="ja-JP" altLang="en-US" sz="1400" b="1" dirty="0">
                          <a:solidFill>
                            <a:schemeClr val="bg1"/>
                          </a:solidFill>
                        </a:rPr>
                        <a:t>がんの予防、早期発見</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5880C8"/>
                    </a:solidFill>
                  </a:tcPr>
                </a:tc>
                <a:tc>
                  <a:txBody>
                    <a:bodyPr/>
                    <a:lstStyle/>
                    <a:p>
                      <a:pPr algn="ctr"/>
                      <a:r>
                        <a:rPr kumimoji="1" lang="ja-JP" altLang="en-US" sz="1400" b="1" dirty="0">
                          <a:solidFill>
                            <a:schemeClr val="bg1"/>
                          </a:solidFill>
                        </a:rPr>
                        <a:t>がん医療の充実</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5880C8"/>
                    </a:solidFill>
                  </a:tcPr>
                </a:tc>
                <a:extLst>
                  <a:ext uri="{0D108BD9-81ED-4DB2-BD59-A6C34878D82A}">
                    <a16:rowId xmlns:a16="http://schemas.microsoft.com/office/drawing/2014/main" val="825959136"/>
                  </a:ext>
                </a:extLst>
              </a:tr>
              <a:tr h="288000">
                <a:tc>
                  <a:txBody>
                    <a:bodyPr/>
                    <a:lstStyle/>
                    <a:p>
                      <a:pPr algn="l"/>
                      <a:r>
                        <a:rPr kumimoji="1" lang="ja-JP" altLang="en-US" sz="1200" dirty="0"/>
                        <a:t>⑴がんの予防　⑵肝炎肝がん対策の推進</a:t>
                      </a:r>
                      <a:endParaRPr kumimoji="1" lang="en-US" altLang="ja-JP" sz="1200" dirty="0"/>
                    </a:p>
                    <a:p>
                      <a:pPr algn="l"/>
                      <a:r>
                        <a:rPr kumimoji="1" lang="ja-JP" altLang="en-US" sz="1200" dirty="0"/>
                        <a:t>⑶がん検診によるがんの早期発見</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dirty="0"/>
                        <a:t>⑴医療提供体制の充実</a:t>
                      </a:r>
                      <a:endParaRPr kumimoji="1" lang="en-US" altLang="ja-JP" sz="1200" dirty="0"/>
                    </a:p>
                    <a:p>
                      <a:pPr algn="l"/>
                      <a:r>
                        <a:rPr kumimoji="1" lang="ja-JP" altLang="en-US" sz="1200" dirty="0"/>
                        <a:t>⑵小児・</a:t>
                      </a:r>
                      <a:r>
                        <a:rPr kumimoji="1" lang="en-US" altLang="ja-JP" sz="1200" dirty="0"/>
                        <a:t>AYA</a:t>
                      </a:r>
                      <a:r>
                        <a:rPr kumimoji="1" lang="ja-JP" altLang="en-US" sz="1200" dirty="0"/>
                        <a:t>世代のがん、高齢者のがん、希少がん等の対策</a:t>
                      </a:r>
                      <a:endParaRPr kumimoji="1" lang="en-US" altLang="ja-JP" sz="1200" dirty="0"/>
                    </a:p>
                    <a:p>
                      <a:pPr algn="l"/>
                      <a:r>
                        <a:rPr kumimoji="1" lang="ja-JP" altLang="en-US" sz="1200" dirty="0"/>
                        <a:t>⑶高度・専門的な医療の活用　⑷緩和ケアの推進</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66393848"/>
                  </a:ext>
                </a:extLst>
              </a:tr>
              <a:tr h="288000">
                <a:tc>
                  <a:txBody>
                    <a:bodyPr/>
                    <a:lstStyle/>
                    <a:p>
                      <a:pPr algn="ctr"/>
                      <a:r>
                        <a:rPr kumimoji="1" lang="ja-JP" altLang="en-US" sz="1400" b="1" dirty="0">
                          <a:solidFill>
                            <a:schemeClr val="bg1"/>
                          </a:solidFill>
                        </a:rPr>
                        <a:t>患者支援の充実</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5880C8"/>
                    </a:solidFill>
                  </a:tcPr>
                </a:tc>
                <a:tc>
                  <a:txBody>
                    <a:bodyPr/>
                    <a:lstStyle/>
                    <a:p>
                      <a:pPr algn="ctr"/>
                      <a:r>
                        <a:rPr kumimoji="1" lang="ja-JP" altLang="en-US" sz="1400" b="1" dirty="0">
                          <a:solidFill>
                            <a:schemeClr val="bg1"/>
                          </a:solidFill>
                        </a:rPr>
                        <a:t>データの基盤整備・活用</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5880C8"/>
                    </a:solidFill>
                  </a:tcPr>
                </a:tc>
                <a:extLst>
                  <a:ext uri="{0D108BD9-81ED-4DB2-BD59-A6C34878D82A}">
                    <a16:rowId xmlns:a16="http://schemas.microsoft.com/office/drawing/2014/main" val="2748798421"/>
                  </a:ext>
                </a:extLst>
              </a:tr>
              <a:tr h="288000">
                <a:tc>
                  <a:txBody>
                    <a:bodyPr/>
                    <a:lstStyle/>
                    <a:p>
                      <a:pPr algn="l"/>
                      <a:r>
                        <a:rPr kumimoji="1" lang="ja-JP" altLang="en-US" sz="1200" dirty="0"/>
                        <a:t>⑴がん患者の相談支援　⑵がん患者への情報提供</a:t>
                      </a:r>
                      <a:endParaRPr kumimoji="1" lang="en-US" altLang="ja-JP" sz="1200" dirty="0"/>
                    </a:p>
                    <a:p>
                      <a:pPr algn="l"/>
                      <a:r>
                        <a:rPr kumimoji="1" lang="ja-JP" altLang="en-US" sz="1200" dirty="0"/>
                        <a:t>⑶がん患者等への社会的な問題への対策</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l"/>
                      <a:r>
                        <a:rPr kumimoji="1" lang="ja-JP" altLang="en-US" sz="1200" dirty="0"/>
                        <a:t>⑴がん登録の精度向上　⑵がん登録等のデータの利活用</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11918729"/>
                  </a:ext>
                </a:extLst>
              </a:tr>
              <a:tr h="288000">
                <a:tc gridSpan="2">
                  <a:txBody>
                    <a:bodyPr/>
                    <a:lstStyle/>
                    <a:p>
                      <a:pPr algn="ctr"/>
                      <a:r>
                        <a:rPr kumimoji="1" lang="ja-JP" altLang="en-US" sz="1400" b="1" dirty="0">
                          <a:solidFill>
                            <a:schemeClr val="bg1"/>
                          </a:solidFill>
                        </a:rPr>
                        <a:t>がん対策を社会全体で進める環境づくり</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5880C8"/>
                    </a:solidFill>
                  </a:tcPr>
                </a:tc>
                <a:tc hMerge="1">
                  <a:txBody>
                    <a:bodyPr/>
                    <a:lstStyle/>
                    <a:p>
                      <a:endParaRPr kumimoji="1" lang="ja-JP" altLang="en-US"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07685030"/>
                  </a:ext>
                </a:extLst>
              </a:tr>
              <a:tr h="288000">
                <a:tc gridSpan="2">
                  <a:txBody>
                    <a:bodyPr/>
                    <a:lstStyle/>
                    <a:p>
                      <a:pPr algn="l"/>
                      <a:r>
                        <a:rPr kumimoji="1" lang="ja-JP" altLang="en-US" sz="1200" dirty="0"/>
                        <a:t>⑴社会全体での機運づくり　⑵大阪府がん対策基金の活用　⑶がん患者会等との連携推進</a:t>
                      </a:r>
                      <a:endParaRPr kumimoji="1" lang="en-US" altLang="ja-JP" sz="1200" dirty="0"/>
                    </a:p>
                    <a:p>
                      <a:pPr algn="l"/>
                      <a:r>
                        <a:rPr kumimoji="1" lang="ja-JP" altLang="en-US" sz="1200" dirty="0"/>
                        <a:t>⑷がん教育、がんに関する知識の普及啓発</a:t>
                      </a:r>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kumimoji="1" lang="ja-JP" altLang="en-US" dirty="0"/>
                    </a:p>
                  </a:txBody>
                  <a:tcP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02600799"/>
                  </a:ext>
                </a:extLst>
              </a:tr>
            </a:tbl>
          </a:graphicData>
        </a:graphic>
      </p:graphicFrame>
    </p:spTree>
    <p:extLst>
      <p:ext uri="{BB962C8B-B14F-4D97-AF65-F5344CB8AC3E}">
        <p14:creationId xmlns:p14="http://schemas.microsoft.com/office/powerpoint/2010/main" val="14043654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正方形/長方形 31"/>
          <p:cNvSpPr/>
          <p:nvPr/>
        </p:nvSpPr>
        <p:spPr>
          <a:xfrm>
            <a:off x="77386" y="2106993"/>
            <a:ext cx="9741058" cy="1440183"/>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a:solidFill>
                  <a:schemeClr val="bg1"/>
                </a:solidFill>
              </a:rPr>
              <a:t>２　がん医療の充実</a:t>
            </a:r>
          </a:p>
        </p:txBody>
      </p:sp>
      <p:sp>
        <p:nvSpPr>
          <p:cNvPr id="17" name="正方形/長方形 16">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　　</a:t>
            </a:r>
            <a:r>
              <a:rPr kumimoji="1" lang="zh-TW" altLang="en-US" sz="2000" b="1" dirty="0">
                <a:solidFill>
                  <a:schemeClr val="tx1"/>
                </a:solidFill>
                <a:latin typeface="Meiryo UI" panose="020B0604030504040204" pitchFamily="50" charset="-128"/>
                <a:ea typeface="Meiryo UI" panose="020B0604030504040204" pitchFamily="50" charset="-128"/>
              </a:rPr>
              <a:t>第</a:t>
            </a:r>
            <a:r>
              <a:rPr kumimoji="1" lang="ja-JP" altLang="en-US" sz="2000" b="1" dirty="0">
                <a:solidFill>
                  <a:schemeClr val="tx1"/>
                </a:solidFill>
                <a:latin typeface="Meiryo UI" panose="020B0604030504040204" pitchFamily="50" charset="-128"/>
                <a:ea typeface="Meiryo UI" panose="020B0604030504040204" pitchFamily="50" charset="-128"/>
              </a:rPr>
              <a:t>４期</a:t>
            </a:r>
            <a:r>
              <a:rPr kumimoji="1" lang="zh-TW" altLang="en-US" sz="2000" b="1" dirty="0">
                <a:solidFill>
                  <a:schemeClr val="tx1"/>
                </a:solidFill>
                <a:latin typeface="Meiryo UI" panose="020B0604030504040204" pitchFamily="50" charset="-128"/>
                <a:ea typeface="Meiryo UI" panose="020B0604030504040204" pitchFamily="50" charset="-128"/>
              </a:rPr>
              <a:t>大阪府</a:t>
            </a:r>
            <a:r>
              <a:rPr kumimoji="1" lang="ja-JP" altLang="en-US" sz="2000" b="1" dirty="0">
                <a:solidFill>
                  <a:schemeClr val="tx1"/>
                </a:solidFill>
                <a:latin typeface="Meiryo UI" panose="020B0604030504040204" pitchFamily="50" charset="-128"/>
                <a:ea typeface="Meiryo UI" panose="020B0604030504040204" pitchFamily="50" charset="-128"/>
              </a:rPr>
              <a:t>がん対策推進</a:t>
            </a:r>
            <a:r>
              <a:rPr kumimoji="1" lang="zh-TW" altLang="en-US" sz="2000" b="1" dirty="0">
                <a:solidFill>
                  <a:schemeClr val="tx1"/>
                </a:solidFill>
                <a:latin typeface="Meiryo UI" panose="020B0604030504040204" pitchFamily="50" charset="-128"/>
                <a:ea typeface="Meiryo UI" panose="020B0604030504040204" pitchFamily="50" charset="-128"/>
              </a:rPr>
              <a:t>計画</a:t>
            </a:r>
            <a:r>
              <a:rPr kumimoji="1" lang="ja-JP" altLang="en-US" sz="2000" b="1" dirty="0">
                <a:solidFill>
                  <a:schemeClr val="tx1"/>
                </a:solidFill>
                <a:latin typeface="Meiryo UI" panose="020B0604030504040204" pitchFamily="50" charset="-128"/>
                <a:ea typeface="Meiryo UI" panose="020B0604030504040204" pitchFamily="50" charset="-128"/>
              </a:rPr>
              <a:t>（基本的な取組み）</a:t>
            </a:r>
          </a:p>
        </p:txBody>
      </p:sp>
      <p:sp>
        <p:nvSpPr>
          <p:cNvPr id="18" name="正方形/長方形 17"/>
          <p:cNvSpPr/>
          <p:nvPr/>
        </p:nvSpPr>
        <p:spPr>
          <a:xfrm>
            <a:off x="85624" y="607483"/>
            <a:ext cx="9741058" cy="1440183"/>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a:solidFill>
                  <a:schemeClr val="bg1"/>
                </a:solidFill>
              </a:rPr>
              <a:t>１　がんの予防・早期発見</a:t>
            </a:r>
            <a:endParaRPr kumimoji="1" lang="en-US" altLang="ja-JP" sz="1400" b="1" dirty="0">
              <a:solidFill>
                <a:schemeClr val="bg1"/>
              </a:solidFill>
            </a:endParaRPr>
          </a:p>
        </p:txBody>
      </p:sp>
      <p:graphicFrame>
        <p:nvGraphicFramePr>
          <p:cNvPr id="23" name="表 22"/>
          <p:cNvGraphicFramePr>
            <a:graphicFrameLocks noGrp="1"/>
          </p:cNvGraphicFramePr>
          <p:nvPr>
            <p:extLst>
              <p:ext uri="{D42A27DB-BD31-4B8C-83A1-F6EECF244321}">
                <p14:modId xmlns:p14="http://schemas.microsoft.com/office/powerpoint/2010/main" val="1914547637"/>
              </p:ext>
            </p:extLst>
          </p:nvPr>
        </p:nvGraphicFramePr>
        <p:xfrm>
          <a:off x="146165" y="915150"/>
          <a:ext cx="9613251" cy="1069440"/>
        </p:xfrm>
        <a:graphic>
          <a:graphicData uri="http://schemas.openxmlformats.org/drawingml/2006/table">
            <a:tbl>
              <a:tblPr firstRow="1" bandRow="1">
                <a:tableStyleId>{5940675A-B579-460E-94D1-54222C63F5DA}</a:tableStyleId>
              </a:tblPr>
              <a:tblGrid>
                <a:gridCol w="2745316">
                  <a:extLst>
                    <a:ext uri="{9D8B030D-6E8A-4147-A177-3AD203B41FA5}">
                      <a16:colId xmlns:a16="http://schemas.microsoft.com/office/drawing/2014/main" val="4073086637"/>
                    </a:ext>
                  </a:extLst>
                </a:gridCol>
                <a:gridCol w="3509319">
                  <a:extLst>
                    <a:ext uri="{9D8B030D-6E8A-4147-A177-3AD203B41FA5}">
                      <a16:colId xmlns:a16="http://schemas.microsoft.com/office/drawing/2014/main" val="111291063"/>
                    </a:ext>
                  </a:extLst>
                </a:gridCol>
                <a:gridCol w="3358616">
                  <a:extLst>
                    <a:ext uri="{9D8B030D-6E8A-4147-A177-3AD203B41FA5}">
                      <a16:colId xmlns:a16="http://schemas.microsoft.com/office/drawing/2014/main" val="3290605964"/>
                    </a:ext>
                  </a:extLst>
                </a:gridCol>
              </a:tblGrid>
              <a:tr h="0">
                <a:tc>
                  <a:txBody>
                    <a:bodyPr/>
                    <a:lstStyle/>
                    <a:p>
                      <a:pPr algn="ctr"/>
                      <a:r>
                        <a:rPr kumimoji="1" lang="ja-JP" altLang="en-US" sz="1200" b="1" baseline="0" dirty="0">
                          <a:solidFill>
                            <a:schemeClr val="tx1"/>
                          </a:solidFill>
                        </a:rPr>
                        <a:t>（１）がんの予防　</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baseline="0" dirty="0">
                          <a:solidFill>
                            <a:schemeClr val="tx1"/>
                          </a:solidFill>
                        </a:rPr>
                        <a:t>（２）肝炎肝がん対策の推進　</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baseline="0" dirty="0">
                          <a:solidFill>
                            <a:schemeClr val="tx1"/>
                          </a:solidFill>
                        </a:rPr>
                        <a:t>（３）がん検診によるがんの早期発見</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0">
                <a:tc>
                  <a:txBody>
                    <a:bodyPr/>
                    <a:lstStyle/>
                    <a:p>
                      <a:pPr marL="0" indent="0">
                        <a:buFont typeface="Wingdings" panose="05000000000000000000" pitchFamily="2" charset="2"/>
                        <a:buNone/>
                      </a:pPr>
                      <a:r>
                        <a:rPr kumimoji="1" lang="ja-JP" altLang="en-US" sz="1100" b="0" baseline="0" dirty="0">
                          <a:solidFill>
                            <a:schemeClr val="tx1"/>
                          </a:solidFill>
                        </a:rPr>
                        <a:t>① たばこ対策</a:t>
                      </a:r>
                    </a:p>
                    <a:p>
                      <a:pPr marL="0" indent="0">
                        <a:buFont typeface="Wingdings" panose="05000000000000000000" pitchFamily="2" charset="2"/>
                        <a:buNone/>
                      </a:pPr>
                      <a:r>
                        <a:rPr kumimoji="1" lang="ja-JP" altLang="en-US" sz="1100" b="0" baseline="0" dirty="0">
                          <a:solidFill>
                            <a:schemeClr val="tx1"/>
                          </a:solidFill>
                        </a:rPr>
                        <a:t>② 喫煙以外の生活習慣の改善</a:t>
                      </a:r>
                    </a:p>
                    <a:p>
                      <a:pPr marL="0" indent="0">
                        <a:buFont typeface="Wingdings" panose="05000000000000000000" pitchFamily="2" charset="2"/>
                        <a:buNone/>
                      </a:pPr>
                      <a:r>
                        <a:rPr kumimoji="1" lang="ja-JP" altLang="en-US" sz="1100" b="0" baseline="0" dirty="0">
                          <a:solidFill>
                            <a:schemeClr val="tx1"/>
                          </a:solidFill>
                        </a:rPr>
                        <a:t>③ がんに関する感染症対策</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ja-JP" altLang="en-US" sz="1100" b="0" dirty="0">
                          <a:solidFill>
                            <a:schemeClr val="tx1"/>
                          </a:solidFill>
                        </a:rPr>
                        <a:t>①肝炎肝がんの予防</a:t>
                      </a:r>
                    </a:p>
                    <a:p>
                      <a:pPr marL="0" indent="0">
                        <a:buFont typeface="Wingdings" panose="05000000000000000000" pitchFamily="2" charset="2"/>
                        <a:buNone/>
                      </a:pPr>
                      <a:r>
                        <a:rPr kumimoji="1" lang="ja-JP" altLang="en-US" sz="1100" b="0" dirty="0">
                          <a:solidFill>
                            <a:schemeClr val="tx1"/>
                          </a:solidFill>
                        </a:rPr>
                        <a:t>②肝炎ウイルス検査の受検促進 </a:t>
                      </a:r>
                    </a:p>
                    <a:p>
                      <a:pPr marL="0" indent="0">
                        <a:buFont typeface="Wingdings" panose="05000000000000000000" pitchFamily="2" charset="2"/>
                        <a:buNone/>
                      </a:pPr>
                      <a:r>
                        <a:rPr kumimoji="1" lang="ja-JP" altLang="en-US" sz="1100" b="0" dirty="0">
                          <a:solidFill>
                            <a:schemeClr val="tx1"/>
                          </a:solidFill>
                        </a:rPr>
                        <a:t>③受診・受療の推進</a:t>
                      </a:r>
                    </a:p>
                    <a:p>
                      <a:pPr marL="0" indent="0">
                        <a:buFont typeface="Wingdings" panose="05000000000000000000" pitchFamily="2" charset="2"/>
                        <a:buNone/>
                      </a:pPr>
                      <a:r>
                        <a:rPr kumimoji="1" lang="ja-JP" altLang="en-US" sz="1100" b="0" dirty="0">
                          <a:solidFill>
                            <a:schemeClr val="tx1"/>
                          </a:solidFill>
                        </a:rPr>
                        <a:t>④肝炎肝がんに関する普及啓発の推進</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ja-JP" altLang="en-US" sz="1100" b="0" dirty="0">
                          <a:solidFill>
                            <a:schemeClr val="tx1"/>
                          </a:solidFill>
                        </a:rPr>
                        <a:t>①市町村におけるがん検診受診率の向上</a:t>
                      </a:r>
                    </a:p>
                    <a:p>
                      <a:pPr marL="0" indent="0">
                        <a:buFont typeface="Wingdings" panose="05000000000000000000" pitchFamily="2" charset="2"/>
                        <a:buNone/>
                      </a:pPr>
                      <a:r>
                        <a:rPr kumimoji="1" lang="ja-JP" altLang="en-US" sz="1100" b="0" dirty="0">
                          <a:solidFill>
                            <a:schemeClr val="tx1"/>
                          </a:solidFill>
                        </a:rPr>
                        <a:t>②がん検診の精度管理の充実</a:t>
                      </a:r>
                    </a:p>
                    <a:p>
                      <a:pPr marL="0" indent="0">
                        <a:buFont typeface="Wingdings" panose="05000000000000000000" pitchFamily="2" charset="2"/>
                        <a:buNone/>
                      </a:pPr>
                      <a:r>
                        <a:rPr kumimoji="1" lang="ja-JP" altLang="en-US" sz="1100" b="0" dirty="0">
                          <a:solidFill>
                            <a:schemeClr val="tx1"/>
                          </a:solidFill>
                        </a:rPr>
                        <a:t>③職域におけるがん検診の推進</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pic>
        <p:nvPicPr>
          <p:cNvPr id="19" name="図 18"/>
          <p:cNvPicPr>
            <a:picLocks noChangeAspect="1"/>
          </p:cNvPicPr>
          <p:nvPr/>
        </p:nvPicPr>
        <p:blipFill>
          <a:blip r:embed="rId3"/>
          <a:stretch>
            <a:fillRect/>
          </a:stretch>
        </p:blipFill>
        <p:spPr>
          <a:xfrm>
            <a:off x="8536240" y="74033"/>
            <a:ext cx="1320923" cy="432000"/>
          </a:xfrm>
          <a:prstGeom prst="rect">
            <a:avLst/>
          </a:prstGeom>
        </p:spPr>
      </p:pic>
      <p:graphicFrame>
        <p:nvGraphicFramePr>
          <p:cNvPr id="14" name="表 13">
            <a:extLst>
              <a:ext uri="{FF2B5EF4-FFF2-40B4-BE49-F238E27FC236}">
                <a16:creationId xmlns:a16="http://schemas.microsoft.com/office/drawing/2014/main" id="{FAFD4DB2-81A1-4783-9640-F1D6E066F85C}"/>
              </a:ext>
            </a:extLst>
          </p:cNvPr>
          <p:cNvGraphicFramePr>
            <a:graphicFrameLocks noGrp="1"/>
          </p:cNvGraphicFramePr>
          <p:nvPr>
            <p:extLst>
              <p:ext uri="{D42A27DB-BD31-4B8C-83A1-F6EECF244321}">
                <p14:modId xmlns:p14="http://schemas.microsoft.com/office/powerpoint/2010/main" val="3359973737"/>
              </p:ext>
            </p:extLst>
          </p:nvPr>
        </p:nvGraphicFramePr>
        <p:xfrm>
          <a:off x="154602" y="2427293"/>
          <a:ext cx="9592317" cy="1040280"/>
        </p:xfrm>
        <a:graphic>
          <a:graphicData uri="http://schemas.openxmlformats.org/drawingml/2006/table">
            <a:tbl>
              <a:tblPr firstRow="1" bandRow="1">
                <a:tableStyleId>{5940675A-B579-460E-94D1-54222C63F5DA}</a:tableStyleId>
              </a:tblPr>
              <a:tblGrid>
                <a:gridCol w="2300274">
                  <a:extLst>
                    <a:ext uri="{9D8B030D-6E8A-4147-A177-3AD203B41FA5}">
                      <a16:colId xmlns:a16="http://schemas.microsoft.com/office/drawing/2014/main" val="4073086637"/>
                    </a:ext>
                  </a:extLst>
                </a:gridCol>
                <a:gridCol w="3188043">
                  <a:extLst>
                    <a:ext uri="{9D8B030D-6E8A-4147-A177-3AD203B41FA5}">
                      <a16:colId xmlns:a16="http://schemas.microsoft.com/office/drawing/2014/main" val="960632616"/>
                    </a:ext>
                  </a:extLst>
                </a:gridCol>
                <a:gridCol w="4104000">
                  <a:extLst>
                    <a:ext uri="{9D8B030D-6E8A-4147-A177-3AD203B41FA5}">
                      <a16:colId xmlns:a16="http://schemas.microsoft.com/office/drawing/2014/main" val="371491135"/>
                    </a:ext>
                  </a:extLst>
                </a:gridCol>
              </a:tblGrid>
              <a:tr h="0">
                <a:tc rowSpan="2">
                  <a:txBody>
                    <a:bodyPr/>
                    <a:lstStyle/>
                    <a:p>
                      <a:pPr algn="ctr"/>
                      <a:r>
                        <a:rPr kumimoji="1" lang="ja-JP" altLang="en-US" sz="1200" b="1" baseline="0" dirty="0">
                          <a:solidFill>
                            <a:schemeClr val="tx1"/>
                          </a:solidFill>
                          <a:latin typeface="+mn-ea"/>
                          <a:ea typeface="+mn-ea"/>
                        </a:rPr>
                        <a:t>（１）</a:t>
                      </a:r>
                      <a:r>
                        <a:rPr kumimoji="1" lang="en-US" altLang="ja-JP" sz="1200" b="1" baseline="0" dirty="0">
                          <a:solidFill>
                            <a:schemeClr val="tx1"/>
                          </a:solidFill>
                          <a:latin typeface="+mn-ea"/>
                          <a:ea typeface="+mn-ea"/>
                        </a:rPr>
                        <a:t> </a:t>
                      </a:r>
                      <a:r>
                        <a:rPr kumimoji="1" lang="ja-JP" altLang="en-US" sz="1200" b="1" baseline="0" dirty="0">
                          <a:solidFill>
                            <a:schemeClr val="tx1"/>
                          </a:solidFill>
                          <a:latin typeface="+mn-ea"/>
                          <a:ea typeface="+mn-ea"/>
                        </a:rPr>
                        <a:t>医療提供体制の充実　　　 　</a:t>
                      </a:r>
                      <a:endParaRPr kumimoji="1" lang="ja-JP" altLang="en-US" sz="1200" b="1"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algn="ctr"/>
                      <a:r>
                        <a:rPr kumimoji="1" lang="ja-JP" altLang="en-US" sz="1200" b="1" dirty="0">
                          <a:solidFill>
                            <a:schemeClr val="tx1"/>
                          </a:solidFill>
                        </a:rPr>
                        <a:t>（２）小児･</a:t>
                      </a:r>
                      <a:r>
                        <a:rPr kumimoji="1" lang="en-US" altLang="ja-JP" sz="1200" b="1" dirty="0">
                          <a:solidFill>
                            <a:schemeClr val="tx1"/>
                          </a:solidFill>
                        </a:rPr>
                        <a:t>AYA</a:t>
                      </a:r>
                      <a:r>
                        <a:rPr kumimoji="1" lang="ja-JP" altLang="en-US" sz="1200" b="1" dirty="0">
                          <a:solidFill>
                            <a:schemeClr val="tx1"/>
                          </a:solidFill>
                        </a:rPr>
                        <a:t>世代のがん、高齢者のがん、</a:t>
                      </a:r>
                      <a:endParaRPr kumimoji="1" lang="en-US" altLang="ja-JP" sz="1200" b="1" dirty="0">
                        <a:solidFill>
                          <a:schemeClr val="tx1"/>
                        </a:solidFill>
                      </a:endParaRPr>
                    </a:p>
                    <a:p>
                      <a:pPr algn="ctr"/>
                      <a:r>
                        <a:rPr kumimoji="1" lang="ja-JP" altLang="en-US" sz="1200" b="1" dirty="0">
                          <a:solidFill>
                            <a:schemeClr val="tx1"/>
                          </a:solidFill>
                        </a:rPr>
                        <a:t>希少がん等の対策</a:t>
                      </a:r>
                      <a:endParaRPr kumimoji="1" lang="ja-JP" altLang="en-US" sz="1200" b="1"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（３）高度・専門的な医療の活用</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0">
                <a:tc vMerge="1">
                  <a:txBody>
                    <a:bodyPr/>
                    <a:lstStyle/>
                    <a:p>
                      <a:endParaRPr kumimoji="1" lang="ja-JP" altLang="en-US"/>
                    </a:p>
                  </a:txBody>
                  <a:tcPr/>
                </a:tc>
                <a:tc vMerge="1">
                  <a:txBody>
                    <a:bodyPr/>
                    <a:lstStyle/>
                    <a:p>
                      <a:endParaRPr kumimoji="1" lang="ja-JP" altLang="en-US"/>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latin typeface="+mn-ea"/>
                          <a:ea typeface="+mn-ea"/>
                        </a:rPr>
                        <a:t>（４）</a:t>
                      </a:r>
                      <a:r>
                        <a:rPr kumimoji="1" lang="en-US" altLang="ja-JP" sz="1200" b="1" dirty="0">
                          <a:solidFill>
                            <a:schemeClr val="tx1"/>
                          </a:solidFill>
                          <a:latin typeface="+mn-ea"/>
                          <a:ea typeface="+mn-ea"/>
                        </a:rPr>
                        <a:t> </a:t>
                      </a:r>
                      <a:r>
                        <a:rPr kumimoji="1" lang="ja-JP" altLang="en-US" sz="1200" b="1" dirty="0">
                          <a:solidFill>
                            <a:schemeClr val="tx1"/>
                          </a:solidFill>
                          <a:latin typeface="+mn-ea"/>
                          <a:ea typeface="+mn-ea"/>
                        </a:rPr>
                        <a:t>緩和ケアの推進    </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514196393"/>
                  </a:ext>
                </a:extLst>
              </a:tr>
              <a:tr h="417440">
                <a:tc>
                  <a:txBody>
                    <a:bodyPr/>
                    <a:lstStyle/>
                    <a:p>
                      <a:pPr marL="0" indent="0">
                        <a:buFont typeface="Wingdings" panose="05000000000000000000" pitchFamily="2" charset="2"/>
                        <a:buNone/>
                      </a:pPr>
                      <a:r>
                        <a:rPr kumimoji="1" lang="ja-JP" altLang="en-US" sz="1100" b="0" baseline="0" dirty="0">
                          <a:solidFill>
                            <a:schemeClr val="tx1"/>
                          </a:solidFill>
                        </a:rPr>
                        <a:t> ①がん診療拠点病院の機能強化</a:t>
                      </a:r>
                    </a:p>
                    <a:p>
                      <a:pPr marL="0" indent="0">
                        <a:buFont typeface="Wingdings" panose="05000000000000000000" pitchFamily="2" charset="2"/>
                        <a:buNone/>
                      </a:pPr>
                      <a:r>
                        <a:rPr kumimoji="1" lang="ja-JP" altLang="en-US" sz="1100" b="0" baseline="0" dirty="0">
                          <a:solidFill>
                            <a:schemeClr val="tx1"/>
                          </a:solidFill>
                        </a:rPr>
                        <a:t> ②がん医療連携体制の充実</a:t>
                      </a:r>
                      <a:endParaRPr kumimoji="1" lang="ja-JP" altLang="en-US" dirty="0"/>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solidFill>
                  </a:tcPr>
                </a:tc>
                <a:tc>
                  <a:txBody>
                    <a:bodyPr/>
                    <a:lstStyle/>
                    <a:p>
                      <a:pPr marL="0" indent="0">
                        <a:buFont typeface="Wingdings" panose="05000000000000000000" pitchFamily="2" charset="2"/>
                        <a:buNone/>
                      </a:pPr>
                      <a:r>
                        <a:rPr kumimoji="1" lang="ja-JP" altLang="en-US" sz="1100" b="0" baseline="0" dirty="0">
                          <a:solidFill>
                            <a:schemeClr val="tx1"/>
                          </a:solidFill>
                        </a:rPr>
                        <a:t>①小児・</a:t>
                      </a:r>
                      <a:r>
                        <a:rPr kumimoji="1" lang="en-US" altLang="ja-JP" sz="1100" b="0" baseline="0" dirty="0">
                          <a:solidFill>
                            <a:schemeClr val="tx1"/>
                          </a:solidFill>
                        </a:rPr>
                        <a:t>AYA</a:t>
                      </a:r>
                      <a:r>
                        <a:rPr kumimoji="1" lang="ja-JP" altLang="en-US" sz="1100" b="0" baseline="0" dirty="0">
                          <a:solidFill>
                            <a:schemeClr val="tx1"/>
                          </a:solidFill>
                        </a:rPr>
                        <a:t>世代のがん  ②高齢者のがん医療</a:t>
                      </a:r>
                    </a:p>
                    <a:p>
                      <a:pPr marL="0" indent="0">
                        <a:buFont typeface="Wingdings" panose="05000000000000000000" pitchFamily="2" charset="2"/>
                        <a:buNone/>
                      </a:pPr>
                      <a:r>
                        <a:rPr kumimoji="1" lang="ja-JP" altLang="en-US" sz="1100" b="0" baseline="0" dirty="0">
                          <a:solidFill>
                            <a:schemeClr val="tx1"/>
                          </a:solidFill>
                        </a:rPr>
                        <a:t>③希少がん等</a:t>
                      </a:r>
                      <a:endParaRPr kumimoji="1" lang="ja-JP" altLang="en-US" dirty="0"/>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ja-JP" altLang="en-US" sz="1100" b="0" dirty="0">
                          <a:solidFill>
                            <a:schemeClr val="tx1"/>
                          </a:solidFill>
                        </a:rPr>
                        <a:t>①緩和ケアの普及啓発    ②質の高い緩和ケア提供体制の確保</a:t>
                      </a:r>
                      <a:endParaRPr kumimoji="1" lang="en-US" altLang="ja-JP" sz="1100" b="0" dirty="0">
                        <a:solidFill>
                          <a:schemeClr val="tx1"/>
                        </a:solidFill>
                      </a:endParaRPr>
                    </a:p>
                    <a:p>
                      <a:pPr marL="0" indent="0">
                        <a:buFont typeface="Wingdings" panose="05000000000000000000" pitchFamily="2" charset="2"/>
                        <a:buNone/>
                      </a:pPr>
                      <a:r>
                        <a:rPr kumimoji="1" lang="ja-JP" altLang="en-US" sz="1100" b="0" dirty="0">
                          <a:solidFill>
                            <a:schemeClr val="tx1"/>
                          </a:solidFill>
                        </a:rPr>
                        <a:t>③緩和ケアに関</a:t>
                      </a:r>
                      <a:r>
                        <a:rPr kumimoji="1" lang="ja-JP" altLang="en-US" sz="1200" b="0" dirty="0">
                          <a:solidFill>
                            <a:schemeClr val="tx1"/>
                          </a:solidFill>
                        </a:rPr>
                        <a:t>する人材育成  ④社会連携に基づく緩和ケア</a:t>
                      </a:r>
                      <a:endParaRPr kumimoji="1" lang="ja-JP" altLang="en-US" sz="1200" b="1"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06351994"/>
                  </a:ext>
                </a:extLst>
              </a:tr>
            </a:tbl>
          </a:graphicData>
        </a:graphic>
      </p:graphicFrame>
      <p:sp>
        <p:nvSpPr>
          <p:cNvPr id="15" name="スライド番号プレースホルダー 1">
            <a:extLst>
              <a:ext uri="{FF2B5EF4-FFF2-40B4-BE49-F238E27FC236}">
                <a16:creationId xmlns:a16="http://schemas.microsoft.com/office/drawing/2014/main" id="{25B8F165-FCFC-4C3C-9742-74BF815CEBB3}"/>
              </a:ext>
            </a:extLst>
          </p:cNvPr>
          <p:cNvSpPr>
            <a:spLocks noGrp="1"/>
          </p:cNvSpPr>
          <p:nvPr>
            <p:ph type="sldNum" sz="quarter" idx="12"/>
          </p:nvPr>
        </p:nvSpPr>
        <p:spPr>
          <a:xfrm>
            <a:off x="9523413" y="6546852"/>
            <a:ext cx="360000" cy="288000"/>
          </a:xfrm>
        </p:spPr>
        <p:txBody>
          <a:bodyPr/>
          <a:lstStyle/>
          <a:p>
            <a:r>
              <a:rPr kumimoji="1" lang="ja-JP" altLang="en-US" dirty="0"/>
              <a:t>３</a:t>
            </a:r>
          </a:p>
        </p:txBody>
      </p:sp>
      <p:sp>
        <p:nvSpPr>
          <p:cNvPr id="20" name="正方形/長方形 19">
            <a:extLst>
              <a:ext uri="{FF2B5EF4-FFF2-40B4-BE49-F238E27FC236}">
                <a16:creationId xmlns:a16="http://schemas.microsoft.com/office/drawing/2014/main" id="{39EED5C1-35A4-4DC9-A480-91AE4F2E936C}"/>
              </a:ext>
            </a:extLst>
          </p:cNvPr>
          <p:cNvSpPr/>
          <p:nvPr/>
        </p:nvSpPr>
        <p:spPr>
          <a:xfrm>
            <a:off x="73264" y="3610171"/>
            <a:ext cx="9753418" cy="1440183"/>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a:solidFill>
                  <a:schemeClr val="bg1"/>
                </a:solidFill>
              </a:rPr>
              <a:t>３　患者支援の充実</a:t>
            </a:r>
            <a:endParaRPr kumimoji="1" lang="en-US" altLang="ja-JP" sz="1400" b="1" dirty="0">
              <a:solidFill>
                <a:schemeClr val="bg1"/>
              </a:solidFill>
            </a:endParaRPr>
          </a:p>
        </p:txBody>
      </p:sp>
      <p:graphicFrame>
        <p:nvGraphicFramePr>
          <p:cNvPr id="22" name="表 21">
            <a:extLst>
              <a:ext uri="{FF2B5EF4-FFF2-40B4-BE49-F238E27FC236}">
                <a16:creationId xmlns:a16="http://schemas.microsoft.com/office/drawing/2014/main" id="{B3B77228-9D37-4FBA-80D2-D0FC8966B39E}"/>
              </a:ext>
            </a:extLst>
          </p:cNvPr>
          <p:cNvGraphicFramePr>
            <a:graphicFrameLocks noGrp="1"/>
          </p:cNvGraphicFramePr>
          <p:nvPr>
            <p:extLst>
              <p:ext uri="{D42A27DB-BD31-4B8C-83A1-F6EECF244321}">
                <p14:modId xmlns:p14="http://schemas.microsoft.com/office/powerpoint/2010/main" val="477099903"/>
              </p:ext>
            </p:extLst>
          </p:nvPr>
        </p:nvGraphicFramePr>
        <p:xfrm>
          <a:off x="133805" y="3917838"/>
          <a:ext cx="9625449" cy="1069440"/>
        </p:xfrm>
        <a:graphic>
          <a:graphicData uri="http://schemas.openxmlformats.org/drawingml/2006/table">
            <a:tbl>
              <a:tblPr firstRow="1" bandRow="1">
                <a:tableStyleId>{5940675A-B579-460E-94D1-54222C63F5DA}</a:tableStyleId>
              </a:tblPr>
              <a:tblGrid>
                <a:gridCol w="2497230">
                  <a:extLst>
                    <a:ext uri="{9D8B030D-6E8A-4147-A177-3AD203B41FA5}">
                      <a16:colId xmlns:a16="http://schemas.microsoft.com/office/drawing/2014/main" val="4073086637"/>
                    </a:ext>
                  </a:extLst>
                </a:gridCol>
                <a:gridCol w="2301273">
                  <a:extLst>
                    <a:ext uri="{9D8B030D-6E8A-4147-A177-3AD203B41FA5}">
                      <a16:colId xmlns:a16="http://schemas.microsoft.com/office/drawing/2014/main" val="111291063"/>
                    </a:ext>
                  </a:extLst>
                </a:gridCol>
                <a:gridCol w="4826946">
                  <a:extLst>
                    <a:ext uri="{9D8B030D-6E8A-4147-A177-3AD203B41FA5}">
                      <a16:colId xmlns:a16="http://schemas.microsoft.com/office/drawing/2014/main" val="3290605964"/>
                    </a:ext>
                  </a:extLst>
                </a:gridCol>
              </a:tblGrid>
              <a:tr h="0">
                <a:tc>
                  <a:txBody>
                    <a:bodyPr/>
                    <a:lstStyle/>
                    <a:p>
                      <a:pPr algn="ctr"/>
                      <a:r>
                        <a:rPr kumimoji="1" lang="ja-JP" altLang="en-US" sz="1200" b="1" baseline="0" dirty="0">
                          <a:solidFill>
                            <a:schemeClr val="tx1"/>
                          </a:solidFill>
                        </a:rPr>
                        <a:t>（１）がん患者の相談支援</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baseline="0" dirty="0">
                          <a:solidFill>
                            <a:schemeClr val="tx1"/>
                          </a:solidFill>
                        </a:rPr>
                        <a:t>（２）がん患者への情報提供　</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kumimoji="1" lang="ja-JP" altLang="en-US" sz="1200" b="1" baseline="0" dirty="0">
                          <a:solidFill>
                            <a:schemeClr val="tx1"/>
                          </a:solidFill>
                        </a:rPr>
                        <a:t>（３）がん患者等の社会的な問題への対策</a:t>
                      </a:r>
                      <a:endParaRPr kumimoji="1" lang="ja-JP" altLang="en-US" sz="1200" b="1" dirty="0">
                        <a:solidFill>
                          <a:schemeClr val="tx1"/>
                        </a:solidFill>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0">
                <a:tc>
                  <a:txBody>
                    <a:bodyPr/>
                    <a:lstStyle/>
                    <a:p>
                      <a:pPr marL="0" indent="0">
                        <a:buFont typeface="Wingdings" panose="05000000000000000000" pitchFamily="2" charset="2"/>
                        <a:buNone/>
                      </a:pPr>
                      <a:r>
                        <a:rPr kumimoji="1" lang="ja-JP" altLang="en-US" sz="1100" b="0" baseline="0" dirty="0">
                          <a:solidFill>
                            <a:schemeClr val="tx1"/>
                          </a:solidFill>
                        </a:rPr>
                        <a:t>①がん相談支援センターの認知度</a:t>
                      </a:r>
                      <a:endParaRPr kumimoji="1" lang="en-US" altLang="ja-JP" sz="1100" b="0" baseline="0" dirty="0">
                        <a:solidFill>
                          <a:schemeClr val="tx1"/>
                        </a:solidFill>
                      </a:endParaRPr>
                    </a:p>
                    <a:p>
                      <a:pPr marL="0" indent="0">
                        <a:buFont typeface="Wingdings" panose="05000000000000000000" pitchFamily="2" charset="2"/>
                        <a:buNone/>
                      </a:pPr>
                      <a:r>
                        <a:rPr kumimoji="1" lang="en-US" altLang="ja-JP" sz="1100" b="0" baseline="0" dirty="0">
                          <a:solidFill>
                            <a:schemeClr val="tx1"/>
                          </a:solidFill>
                        </a:rPr>
                        <a:t>     </a:t>
                      </a:r>
                      <a:r>
                        <a:rPr kumimoji="1" lang="ja-JP" altLang="en-US" sz="1100" b="0" baseline="0" dirty="0">
                          <a:solidFill>
                            <a:schemeClr val="tx1"/>
                          </a:solidFill>
                        </a:rPr>
                        <a:t>及び質の向上</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ja-JP" altLang="en-US" sz="1100" b="0" dirty="0">
                          <a:solidFill>
                            <a:schemeClr val="tx1"/>
                          </a:solidFill>
                        </a:rPr>
                        <a:t>①情報提供</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marL="0" indent="0">
                        <a:buFont typeface="Wingdings" panose="05000000000000000000" pitchFamily="2" charset="2"/>
                        <a:buNone/>
                      </a:pPr>
                      <a:r>
                        <a:rPr kumimoji="1" lang="ja-JP" altLang="en-US" sz="1100" b="0" dirty="0">
                          <a:solidFill>
                            <a:schemeClr val="tx1"/>
                          </a:solidFill>
                        </a:rPr>
                        <a:t>①小児・</a:t>
                      </a:r>
                      <a:r>
                        <a:rPr kumimoji="1" lang="en-US" altLang="ja-JP" sz="1100" b="0" dirty="0">
                          <a:solidFill>
                            <a:schemeClr val="tx1"/>
                          </a:solidFill>
                        </a:rPr>
                        <a:t>AYA</a:t>
                      </a:r>
                      <a:r>
                        <a:rPr kumimoji="1" lang="ja-JP" altLang="en-US" sz="1100" b="0" dirty="0">
                          <a:solidFill>
                            <a:schemeClr val="tx1"/>
                          </a:solidFill>
                        </a:rPr>
                        <a:t>世代における療養環境への支援 </a:t>
                      </a:r>
                    </a:p>
                    <a:p>
                      <a:pPr marL="0" indent="0">
                        <a:buFont typeface="Wingdings" panose="05000000000000000000" pitchFamily="2" charset="2"/>
                        <a:buNone/>
                      </a:pPr>
                      <a:r>
                        <a:rPr kumimoji="1" lang="ja-JP" altLang="en-US" sz="1100" b="0" dirty="0">
                          <a:solidFill>
                            <a:schemeClr val="tx1"/>
                          </a:solidFill>
                        </a:rPr>
                        <a:t>②全ての働く世代のがん患者の就労支援の推進</a:t>
                      </a:r>
                      <a:endParaRPr kumimoji="1" lang="en-US" altLang="ja-JP" sz="1100" b="0" dirty="0">
                        <a:solidFill>
                          <a:schemeClr val="tx1"/>
                        </a:solidFill>
                      </a:endParaRPr>
                    </a:p>
                    <a:p>
                      <a:pPr marL="0" indent="0">
                        <a:buFont typeface="Wingdings" panose="05000000000000000000" pitchFamily="2" charset="2"/>
                        <a:buNone/>
                      </a:pPr>
                      <a:r>
                        <a:rPr kumimoji="1" lang="ja-JP" altLang="en-US" sz="1100" b="0" dirty="0">
                          <a:solidFill>
                            <a:schemeClr val="tx1"/>
                          </a:solidFill>
                        </a:rPr>
                        <a:t>③高齢者の支援　　④妊よう性温存治療について</a:t>
                      </a:r>
                    </a:p>
                    <a:p>
                      <a:pPr marL="0" indent="0">
                        <a:buFont typeface="Wingdings" panose="05000000000000000000" pitchFamily="2" charset="2"/>
                        <a:buNone/>
                      </a:pPr>
                      <a:r>
                        <a:rPr kumimoji="1" lang="ja-JP" altLang="en-US" sz="1100" b="0" dirty="0">
                          <a:solidFill>
                            <a:schemeClr val="tx1"/>
                          </a:solidFill>
                        </a:rPr>
                        <a:t>⑤アピアランスケアの充実　 ⑥がんのリハビリテーション提供体制の整備</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76469417"/>
                  </a:ext>
                </a:extLst>
              </a:tr>
            </a:tbl>
          </a:graphicData>
        </a:graphic>
      </p:graphicFrame>
      <p:sp>
        <p:nvSpPr>
          <p:cNvPr id="27" name="正方形/長方形 26">
            <a:extLst>
              <a:ext uri="{FF2B5EF4-FFF2-40B4-BE49-F238E27FC236}">
                <a16:creationId xmlns:a16="http://schemas.microsoft.com/office/drawing/2014/main" id="{E2D18B65-39B3-41C5-8888-2E66C0B71FAA}"/>
              </a:ext>
            </a:extLst>
          </p:cNvPr>
          <p:cNvSpPr/>
          <p:nvPr/>
        </p:nvSpPr>
        <p:spPr>
          <a:xfrm>
            <a:off x="73264" y="5088564"/>
            <a:ext cx="4383406" cy="1279286"/>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a:solidFill>
                  <a:schemeClr val="bg1"/>
                </a:solidFill>
              </a:rPr>
              <a:t>４　データの基盤整備・活用</a:t>
            </a:r>
          </a:p>
        </p:txBody>
      </p:sp>
      <p:graphicFrame>
        <p:nvGraphicFramePr>
          <p:cNvPr id="30" name="表 29">
            <a:extLst>
              <a:ext uri="{FF2B5EF4-FFF2-40B4-BE49-F238E27FC236}">
                <a16:creationId xmlns:a16="http://schemas.microsoft.com/office/drawing/2014/main" id="{14A3C880-0AEF-4C30-8514-B83AFA5D5FCB}"/>
              </a:ext>
            </a:extLst>
          </p:cNvPr>
          <p:cNvGraphicFramePr>
            <a:graphicFrameLocks noGrp="1"/>
          </p:cNvGraphicFramePr>
          <p:nvPr>
            <p:extLst>
              <p:ext uri="{D42A27DB-BD31-4B8C-83A1-F6EECF244321}">
                <p14:modId xmlns:p14="http://schemas.microsoft.com/office/powerpoint/2010/main" val="4137958996"/>
              </p:ext>
            </p:extLst>
          </p:nvPr>
        </p:nvGraphicFramePr>
        <p:xfrm>
          <a:off x="154601" y="5378315"/>
          <a:ext cx="4220749" cy="857400"/>
        </p:xfrm>
        <a:graphic>
          <a:graphicData uri="http://schemas.openxmlformats.org/drawingml/2006/table">
            <a:tbl>
              <a:tblPr firstRow="1" bandRow="1">
                <a:tableStyleId>{5940675A-B579-460E-94D1-54222C63F5DA}</a:tableStyleId>
              </a:tblPr>
              <a:tblGrid>
                <a:gridCol w="4220749">
                  <a:extLst>
                    <a:ext uri="{9D8B030D-6E8A-4147-A177-3AD203B41FA5}">
                      <a16:colId xmlns:a16="http://schemas.microsoft.com/office/drawing/2014/main" val="4073086637"/>
                    </a:ext>
                  </a:extLst>
                </a:gridCol>
              </a:tblGrid>
              <a:tr h="256152">
                <a:tc>
                  <a:txBody>
                    <a:bodyPr/>
                    <a:lstStyle/>
                    <a:p>
                      <a:pPr algn="ctr"/>
                      <a:r>
                        <a:rPr kumimoji="1" lang="ja-JP" altLang="en-US" sz="1200" b="1" dirty="0">
                          <a:solidFill>
                            <a:schemeClr val="tx1"/>
                          </a:solidFill>
                        </a:rPr>
                        <a:t>（１）がん登録の精度向上</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rPr>
                        <a:t>（２）がん登録等のデータの利活用</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93509926"/>
                  </a:ext>
                </a:extLst>
              </a:tr>
              <a:tr h="256152">
                <a:tc>
                  <a:txBody>
                    <a:bodyPr/>
                    <a:lstStyle/>
                    <a:p>
                      <a:pPr marL="0" indent="0">
                        <a:buFont typeface="Wingdings" panose="05000000000000000000" pitchFamily="2" charset="2"/>
                        <a:buNone/>
                      </a:pPr>
                      <a:r>
                        <a:rPr kumimoji="1" lang="ja-JP" altLang="en-US" sz="1100" b="0" dirty="0">
                          <a:solidFill>
                            <a:schemeClr val="tx1"/>
                          </a:solidFill>
                        </a:rPr>
                        <a:t>①がん登録による情報の提供     ②がん登録による情報の活用</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72470633"/>
                  </a:ext>
                </a:extLst>
              </a:tr>
            </a:tbl>
          </a:graphicData>
        </a:graphic>
      </p:graphicFrame>
      <p:sp>
        <p:nvSpPr>
          <p:cNvPr id="33" name="正方形/長方形 32">
            <a:extLst>
              <a:ext uri="{FF2B5EF4-FFF2-40B4-BE49-F238E27FC236}">
                <a16:creationId xmlns:a16="http://schemas.microsoft.com/office/drawing/2014/main" id="{CC08D486-E19C-48B7-9B80-B37D7C1B5147}"/>
              </a:ext>
            </a:extLst>
          </p:cNvPr>
          <p:cNvSpPr/>
          <p:nvPr/>
        </p:nvSpPr>
        <p:spPr>
          <a:xfrm>
            <a:off x="4563762" y="5098224"/>
            <a:ext cx="5254682" cy="1279286"/>
          </a:xfrm>
          <a:prstGeom prst="rect">
            <a:avLst/>
          </a:prstGeom>
          <a:solidFill>
            <a:srgbClr val="5880C8"/>
          </a:solidFill>
          <a:ln>
            <a:solidFill>
              <a:srgbClr val="5880C8"/>
            </a:solidFill>
          </a:ln>
        </p:spPr>
        <p:style>
          <a:lnRef idx="2">
            <a:schemeClr val="accent1">
              <a:shade val="50000"/>
            </a:schemeClr>
          </a:lnRef>
          <a:fillRef idx="1">
            <a:schemeClr val="accent1"/>
          </a:fillRef>
          <a:effectRef idx="0">
            <a:schemeClr val="accent1"/>
          </a:effectRef>
          <a:fontRef idx="minor">
            <a:schemeClr val="lt1"/>
          </a:fontRef>
        </p:style>
        <p:txBody>
          <a:bodyPr lIns="72000" tIns="54000" rIns="72000" bIns="72000" rtlCol="0" anchor="t"/>
          <a:lstStyle/>
          <a:p>
            <a:pPr algn="ctr">
              <a:lnSpc>
                <a:spcPts val="2000"/>
              </a:lnSpc>
            </a:pPr>
            <a:r>
              <a:rPr kumimoji="1" lang="ja-JP" altLang="en-US" sz="1400" b="1" dirty="0">
                <a:solidFill>
                  <a:schemeClr val="bg1"/>
                </a:solidFill>
              </a:rPr>
              <a:t>５　がん対策を社会全体で進める環境づくり</a:t>
            </a:r>
          </a:p>
        </p:txBody>
      </p:sp>
      <p:graphicFrame>
        <p:nvGraphicFramePr>
          <p:cNvPr id="34" name="表 33">
            <a:extLst>
              <a:ext uri="{FF2B5EF4-FFF2-40B4-BE49-F238E27FC236}">
                <a16:creationId xmlns:a16="http://schemas.microsoft.com/office/drawing/2014/main" id="{7EBE9448-B172-4F1C-9358-183759F1418A}"/>
              </a:ext>
            </a:extLst>
          </p:cNvPr>
          <p:cNvGraphicFramePr>
            <a:graphicFrameLocks noGrp="1"/>
          </p:cNvGraphicFramePr>
          <p:nvPr>
            <p:extLst>
              <p:ext uri="{D42A27DB-BD31-4B8C-83A1-F6EECF244321}">
                <p14:modId xmlns:p14="http://schemas.microsoft.com/office/powerpoint/2010/main" val="2923538910"/>
              </p:ext>
            </p:extLst>
          </p:nvPr>
        </p:nvGraphicFramePr>
        <p:xfrm>
          <a:off x="4709419" y="5410997"/>
          <a:ext cx="5037500" cy="888208"/>
        </p:xfrm>
        <a:graphic>
          <a:graphicData uri="http://schemas.openxmlformats.org/drawingml/2006/table">
            <a:tbl>
              <a:tblPr firstRow="1" bandRow="1">
                <a:tableStyleId>{5940675A-B579-460E-94D1-54222C63F5DA}</a:tableStyleId>
              </a:tblPr>
              <a:tblGrid>
                <a:gridCol w="2518750">
                  <a:extLst>
                    <a:ext uri="{9D8B030D-6E8A-4147-A177-3AD203B41FA5}">
                      <a16:colId xmlns:a16="http://schemas.microsoft.com/office/drawing/2014/main" val="4073086637"/>
                    </a:ext>
                  </a:extLst>
                </a:gridCol>
                <a:gridCol w="2518750">
                  <a:extLst>
                    <a:ext uri="{9D8B030D-6E8A-4147-A177-3AD203B41FA5}">
                      <a16:colId xmlns:a16="http://schemas.microsoft.com/office/drawing/2014/main" val="2139590314"/>
                    </a:ext>
                  </a:extLst>
                </a:gridCol>
              </a:tblGrid>
              <a:tr h="209880">
                <a:tc>
                  <a:txBody>
                    <a:bodyPr/>
                    <a:lstStyle/>
                    <a:p>
                      <a:pPr algn="l"/>
                      <a:r>
                        <a:rPr kumimoji="1" lang="ja-JP" altLang="en-US" sz="1200" b="1" dirty="0">
                          <a:solidFill>
                            <a:schemeClr val="tx1"/>
                          </a:solidFill>
                        </a:rPr>
                        <a:t>（１）社会全体での機運づくり</a:t>
                      </a:r>
                      <a:endParaRPr kumimoji="1" lang="en-US" altLang="ja-JP" sz="1200" b="1" dirty="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rPr>
                        <a:t>（２）大阪府がん対策基金の活用</a:t>
                      </a:r>
                      <a:endParaRPr kumimoji="1" lang="en-US" altLang="ja-JP" sz="1200" b="1" dirty="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extLst>
                  <a:ext uri="{0D108BD9-81ED-4DB2-BD59-A6C34878D82A}">
                    <a16:rowId xmlns:a16="http://schemas.microsoft.com/office/drawing/2014/main" val="1363311713"/>
                  </a:ext>
                </a:extLst>
              </a:tr>
              <a:tr h="306448">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rPr>
                        <a:t>（３）がん患者会等との連携推進</a:t>
                      </a:r>
                      <a:endParaRPr kumimoji="1" lang="en-US" altLang="ja-JP" sz="1200" b="1" dirty="0">
                        <a:solidFill>
                          <a:schemeClr val="tx1"/>
                        </a:solidFill>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2698714102"/>
                  </a:ext>
                </a:extLst>
              </a:tr>
              <a:tr h="20988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1" dirty="0">
                          <a:solidFill>
                            <a:schemeClr val="tx1"/>
                          </a:solidFill>
                        </a:rPr>
                        <a:t>（４）がん教育、がんに関する知識の普及啓発</a:t>
                      </a: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extLst>
                  <a:ext uri="{0D108BD9-81ED-4DB2-BD59-A6C34878D82A}">
                    <a16:rowId xmlns:a16="http://schemas.microsoft.com/office/drawing/2014/main" val="764557255"/>
                  </a:ext>
                </a:extLst>
              </a:tr>
            </a:tbl>
          </a:graphicData>
        </a:graphic>
      </p:graphicFrame>
    </p:spTree>
    <p:extLst>
      <p:ext uri="{BB962C8B-B14F-4D97-AF65-F5344CB8AC3E}">
        <p14:creationId xmlns:p14="http://schemas.microsoft.com/office/powerpoint/2010/main" val="26803928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554"/>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　　</a:t>
            </a:r>
            <a:r>
              <a:rPr kumimoji="1" lang="zh-TW" altLang="en-US" sz="2000" b="1" dirty="0">
                <a:solidFill>
                  <a:schemeClr val="tx1"/>
                </a:solidFill>
                <a:latin typeface="Meiryo UI" panose="020B0604030504040204" pitchFamily="50" charset="-128"/>
                <a:ea typeface="Meiryo UI" panose="020B0604030504040204" pitchFamily="50" charset="-128"/>
              </a:rPr>
              <a:t>第</a:t>
            </a:r>
            <a:r>
              <a:rPr kumimoji="1" lang="ja-JP" altLang="en-US" sz="2000" b="1" dirty="0">
                <a:solidFill>
                  <a:schemeClr val="tx1"/>
                </a:solidFill>
                <a:latin typeface="Meiryo UI" panose="020B0604030504040204" pitchFamily="50" charset="-128"/>
                <a:ea typeface="Meiryo UI" panose="020B0604030504040204" pitchFamily="50" charset="-128"/>
              </a:rPr>
              <a:t>４期</a:t>
            </a:r>
            <a:r>
              <a:rPr kumimoji="1" lang="zh-TW" altLang="en-US" sz="2000" b="1" dirty="0">
                <a:solidFill>
                  <a:schemeClr val="tx1"/>
                </a:solidFill>
                <a:latin typeface="Meiryo UI" panose="020B0604030504040204" pitchFamily="50" charset="-128"/>
                <a:ea typeface="Meiryo UI" panose="020B0604030504040204" pitchFamily="50" charset="-128"/>
              </a:rPr>
              <a:t>大阪府</a:t>
            </a:r>
            <a:r>
              <a:rPr kumimoji="1" lang="ja-JP" altLang="en-US" sz="2000" b="1" dirty="0">
                <a:solidFill>
                  <a:schemeClr val="tx1"/>
                </a:solidFill>
                <a:latin typeface="Meiryo UI" panose="020B0604030504040204" pitchFamily="50" charset="-128"/>
                <a:ea typeface="Meiryo UI" panose="020B0604030504040204" pitchFamily="50" charset="-128"/>
              </a:rPr>
              <a:t>がん対策推進</a:t>
            </a:r>
            <a:r>
              <a:rPr kumimoji="1" lang="zh-TW" altLang="en-US" sz="2000" b="1" dirty="0">
                <a:solidFill>
                  <a:schemeClr val="tx1"/>
                </a:solidFill>
                <a:latin typeface="Meiryo UI" panose="020B0604030504040204" pitchFamily="50" charset="-128"/>
                <a:ea typeface="Meiryo UI" panose="020B0604030504040204" pitchFamily="50" charset="-128"/>
              </a:rPr>
              <a:t>計画</a:t>
            </a:r>
            <a:r>
              <a:rPr kumimoji="1" lang="ja-JP" altLang="en-US" sz="2000" b="1" dirty="0">
                <a:solidFill>
                  <a:schemeClr val="tx1"/>
                </a:solidFill>
                <a:latin typeface="Meiryo UI" panose="020B0604030504040204" pitchFamily="50" charset="-128"/>
                <a:ea typeface="Meiryo UI" panose="020B0604030504040204" pitchFamily="50" charset="-128"/>
              </a:rPr>
              <a:t>（全体目標）</a:t>
            </a:r>
          </a:p>
        </p:txBody>
      </p:sp>
      <p:sp>
        <p:nvSpPr>
          <p:cNvPr id="43" name="正方形/長方形 42"/>
          <p:cNvSpPr/>
          <p:nvPr/>
        </p:nvSpPr>
        <p:spPr>
          <a:xfrm>
            <a:off x="216441" y="633019"/>
            <a:ext cx="9432000" cy="6150947"/>
          </a:xfrm>
          <a:prstGeom prst="rect">
            <a:avLst/>
          </a:prstGeom>
          <a:solidFill>
            <a:srgbClr val="D1E1F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pic>
        <p:nvPicPr>
          <p:cNvPr id="15" name="図 14"/>
          <p:cNvPicPr>
            <a:picLocks noChangeAspect="1"/>
          </p:cNvPicPr>
          <p:nvPr/>
        </p:nvPicPr>
        <p:blipFill>
          <a:blip r:embed="rId3"/>
          <a:stretch>
            <a:fillRect/>
          </a:stretch>
        </p:blipFill>
        <p:spPr>
          <a:xfrm>
            <a:off x="8536240" y="74033"/>
            <a:ext cx="1320923" cy="432000"/>
          </a:xfrm>
          <a:prstGeom prst="rect">
            <a:avLst/>
          </a:prstGeom>
        </p:spPr>
      </p:pic>
      <p:sp>
        <p:nvSpPr>
          <p:cNvPr id="16" name="角丸四角形 47">
            <a:extLst>
              <a:ext uri="{FF2B5EF4-FFF2-40B4-BE49-F238E27FC236}">
                <a16:creationId xmlns:a16="http://schemas.microsoft.com/office/drawing/2014/main" id="{FE006A2E-A7D0-4067-89B1-0999E1098253}"/>
              </a:ext>
            </a:extLst>
          </p:cNvPr>
          <p:cNvSpPr/>
          <p:nvPr/>
        </p:nvSpPr>
        <p:spPr>
          <a:xfrm>
            <a:off x="394012" y="723756"/>
            <a:ext cx="9180000" cy="5969471"/>
          </a:xfrm>
          <a:prstGeom prst="roundRect">
            <a:avLst>
              <a:gd name="adj" fmla="val 3114"/>
            </a:avLst>
          </a:prstGeom>
          <a:solidFill>
            <a:schemeClr val="bg1"/>
          </a:solidFill>
          <a:ln w="19050">
            <a:solidFill>
              <a:srgbClr val="2F528F"/>
            </a:solidFill>
          </a:ln>
        </p:spPr>
        <p:txBody>
          <a:bodyPr wrap="square" lIns="72000" tIns="72000" rIns="72000" bIns="72000" anchor="ctr">
            <a:noAutofit/>
          </a:bodyPr>
          <a:lstStyle/>
          <a:p>
            <a:endParaRPr lang="en-US" altLang="ja-JP" sz="1200" b="1" dirty="0">
              <a:latin typeface="+mn-ea"/>
            </a:endParaRPr>
          </a:p>
        </p:txBody>
      </p:sp>
      <p:sp>
        <p:nvSpPr>
          <p:cNvPr id="17" name="四角形: 角を丸くする 16">
            <a:extLst>
              <a:ext uri="{FF2B5EF4-FFF2-40B4-BE49-F238E27FC236}">
                <a16:creationId xmlns:a16="http://schemas.microsoft.com/office/drawing/2014/main" id="{B1CB8C33-AC48-4533-9E29-4C14A43D8B3C}"/>
              </a:ext>
            </a:extLst>
          </p:cNvPr>
          <p:cNvSpPr/>
          <p:nvPr/>
        </p:nvSpPr>
        <p:spPr>
          <a:xfrm>
            <a:off x="457200" y="802068"/>
            <a:ext cx="2880000"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white"/>
                </a:solidFill>
                <a:latin typeface="メイリオ" panose="020B0604030504040204" pitchFamily="50" charset="-128"/>
                <a:ea typeface="メイリオ" panose="020B0604030504040204" pitchFamily="50" charset="-128"/>
              </a:rPr>
              <a:t>がん年齢調整死亡率の減少</a:t>
            </a: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18" name="角丸四角形 47">
            <a:extLst>
              <a:ext uri="{FF2B5EF4-FFF2-40B4-BE49-F238E27FC236}">
                <a16:creationId xmlns:a16="http://schemas.microsoft.com/office/drawing/2014/main" id="{7CE4D8F6-B72E-4B9E-81A0-8D583BB83259}"/>
              </a:ext>
            </a:extLst>
          </p:cNvPr>
          <p:cNvSpPr/>
          <p:nvPr/>
        </p:nvSpPr>
        <p:spPr>
          <a:xfrm>
            <a:off x="501587" y="2142757"/>
            <a:ext cx="9180000" cy="576000"/>
          </a:xfrm>
          <a:prstGeom prst="roundRect">
            <a:avLst>
              <a:gd name="adj" fmla="val 8499"/>
            </a:avLst>
          </a:prstGeom>
          <a:noFill/>
          <a:ln w="19050">
            <a:noFill/>
          </a:ln>
        </p:spPr>
        <p:txBody>
          <a:bodyPr wrap="square" lIns="72000" tIns="72000" rIns="72000" bIns="72000" anchor="t" anchorCtr="0">
            <a:noAutofit/>
          </a:bodyPr>
          <a:lstStyle/>
          <a:p>
            <a:r>
              <a:rPr lang="en-US" altLang="ja-JP" sz="1400" b="1" dirty="0">
                <a:latin typeface="+mn-ea"/>
              </a:rPr>
              <a:t>●</a:t>
            </a:r>
            <a:r>
              <a:rPr lang="ja-JP" altLang="en-US" sz="1400" dirty="0">
                <a:latin typeface="+mn-ea"/>
              </a:rPr>
              <a:t>大阪府のがん年齢調整死亡率（</a:t>
            </a:r>
            <a:r>
              <a:rPr lang="en-US" altLang="ja-JP" sz="1400" dirty="0">
                <a:latin typeface="+mn-ea"/>
              </a:rPr>
              <a:t>75</a:t>
            </a:r>
            <a:r>
              <a:rPr lang="ja-JP" altLang="en-US" sz="1400" dirty="0">
                <a:latin typeface="+mn-ea"/>
              </a:rPr>
              <a:t>歳未満、</a:t>
            </a:r>
            <a:r>
              <a:rPr lang="en-US" altLang="ja-JP" sz="1400" dirty="0">
                <a:latin typeface="+mn-ea"/>
              </a:rPr>
              <a:t>2015</a:t>
            </a:r>
            <a:r>
              <a:rPr lang="ja-JP" altLang="en-US" sz="1400" dirty="0">
                <a:latin typeface="+mn-ea"/>
              </a:rPr>
              <a:t>年モデル人口）は、人口</a:t>
            </a:r>
            <a:r>
              <a:rPr lang="en-US" altLang="ja-JP" sz="1400" dirty="0">
                <a:latin typeface="+mn-ea"/>
              </a:rPr>
              <a:t>10</a:t>
            </a:r>
            <a:r>
              <a:rPr lang="ja-JP" altLang="en-US" sz="1400" dirty="0">
                <a:latin typeface="+mn-ea"/>
              </a:rPr>
              <a:t>万人あたり</a:t>
            </a:r>
            <a:r>
              <a:rPr lang="en-US" altLang="ja-JP" sz="1400" dirty="0">
                <a:latin typeface="+mn-ea"/>
              </a:rPr>
              <a:t>127.5</a:t>
            </a:r>
            <a:r>
              <a:rPr lang="ja-JP" altLang="en-US" sz="1400" dirty="0">
                <a:latin typeface="+mn-ea"/>
              </a:rPr>
              <a:t>人（計画策定時</a:t>
            </a:r>
            <a:br>
              <a:rPr lang="en-US" altLang="ja-JP" sz="1400" dirty="0">
                <a:latin typeface="+mn-ea"/>
              </a:rPr>
            </a:br>
            <a:r>
              <a:rPr lang="ja-JP" altLang="en-US" sz="1400" dirty="0">
                <a:latin typeface="+mn-ea"/>
              </a:rPr>
              <a:t>　 </a:t>
            </a:r>
            <a:r>
              <a:rPr lang="en-US" altLang="ja-JP" sz="1400" dirty="0">
                <a:latin typeface="+mn-ea"/>
              </a:rPr>
              <a:t>-4.7</a:t>
            </a:r>
            <a:r>
              <a:rPr lang="ja-JP" altLang="en-US" sz="1400" dirty="0">
                <a:latin typeface="+mn-ea"/>
              </a:rPr>
              <a:t>人）であり、計画策定時より減少</a:t>
            </a:r>
            <a:endParaRPr lang="en-US" altLang="ja-JP" sz="1400" dirty="0">
              <a:latin typeface="+mn-ea"/>
            </a:endParaRPr>
          </a:p>
          <a:p>
            <a:endParaRPr lang="en-US" altLang="ja-JP" sz="1400" dirty="0">
              <a:latin typeface="+mn-ea"/>
            </a:endParaRPr>
          </a:p>
          <a:p>
            <a:endParaRPr lang="ja-JP" altLang="en-US" sz="1400" dirty="0">
              <a:latin typeface="+mn-ea"/>
            </a:endParaRPr>
          </a:p>
        </p:txBody>
      </p:sp>
      <p:sp>
        <p:nvSpPr>
          <p:cNvPr id="27" name="スライド番号プレースホルダー 1">
            <a:extLst>
              <a:ext uri="{FF2B5EF4-FFF2-40B4-BE49-F238E27FC236}">
                <a16:creationId xmlns:a16="http://schemas.microsoft.com/office/drawing/2014/main" id="{07A4E9D4-E3FC-4389-BF13-2FB99F8F6146}"/>
              </a:ext>
            </a:extLst>
          </p:cNvPr>
          <p:cNvSpPr>
            <a:spLocks noGrp="1"/>
          </p:cNvSpPr>
          <p:nvPr>
            <p:ph type="sldNum" sz="quarter" idx="12"/>
          </p:nvPr>
        </p:nvSpPr>
        <p:spPr>
          <a:xfrm>
            <a:off x="9523413" y="6546852"/>
            <a:ext cx="360000" cy="288000"/>
          </a:xfrm>
        </p:spPr>
        <p:txBody>
          <a:bodyPr/>
          <a:lstStyle/>
          <a:p>
            <a:r>
              <a:rPr kumimoji="1" lang="ja-JP" altLang="en-US" dirty="0"/>
              <a:t>４</a:t>
            </a:r>
          </a:p>
        </p:txBody>
      </p:sp>
      <p:graphicFrame>
        <p:nvGraphicFramePr>
          <p:cNvPr id="28" name="表 27">
            <a:extLst>
              <a:ext uri="{FF2B5EF4-FFF2-40B4-BE49-F238E27FC236}">
                <a16:creationId xmlns:a16="http://schemas.microsoft.com/office/drawing/2014/main" id="{9586C67A-9809-4B21-872F-9887B501E488}"/>
              </a:ext>
            </a:extLst>
          </p:cNvPr>
          <p:cNvGraphicFramePr>
            <a:graphicFrameLocks noGrp="1"/>
          </p:cNvGraphicFramePr>
          <p:nvPr>
            <p:extLst>
              <p:ext uri="{D42A27DB-BD31-4B8C-83A1-F6EECF244321}">
                <p14:modId xmlns:p14="http://schemas.microsoft.com/office/powerpoint/2010/main" val="3359823617"/>
              </p:ext>
            </p:extLst>
          </p:nvPr>
        </p:nvGraphicFramePr>
        <p:xfrm>
          <a:off x="470126" y="1121429"/>
          <a:ext cx="9014973" cy="1070681"/>
        </p:xfrm>
        <a:graphic>
          <a:graphicData uri="http://schemas.openxmlformats.org/drawingml/2006/table">
            <a:tbl>
              <a:tblPr firstRow="1" firstCol="1" bandRow="1"/>
              <a:tblGrid>
                <a:gridCol w="301160">
                  <a:extLst>
                    <a:ext uri="{9D8B030D-6E8A-4147-A177-3AD203B41FA5}">
                      <a16:colId xmlns:a16="http://schemas.microsoft.com/office/drawing/2014/main" val="2528693173"/>
                    </a:ext>
                  </a:extLst>
                </a:gridCol>
                <a:gridCol w="3817089">
                  <a:extLst>
                    <a:ext uri="{9D8B030D-6E8A-4147-A177-3AD203B41FA5}">
                      <a16:colId xmlns:a16="http://schemas.microsoft.com/office/drawing/2014/main" val="3611256714"/>
                    </a:ext>
                  </a:extLst>
                </a:gridCol>
                <a:gridCol w="1861752">
                  <a:extLst>
                    <a:ext uri="{9D8B030D-6E8A-4147-A177-3AD203B41FA5}">
                      <a16:colId xmlns:a16="http://schemas.microsoft.com/office/drawing/2014/main" val="1625580375"/>
                    </a:ext>
                  </a:extLst>
                </a:gridCol>
                <a:gridCol w="1992952">
                  <a:extLst>
                    <a:ext uri="{9D8B030D-6E8A-4147-A177-3AD203B41FA5}">
                      <a16:colId xmlns:a16="http://schemas.microsoft.com/office/drawing/2014/main" val="368113662"/>
                    </a:ext>
                  </a:extLst>
                </a:gridCol>
                <a:gridCol w="1042020">
                  <a:extLst>
                    <a:ext uri="{9D8B030D-6E8A-4147-A177-3AD203B41FA5}">
                      <a16:colId xmlns:a16="http://schemas.microsoft.com/office/drawing/2014/main" val="1447783951"/>
                    </a:ext>
                  </a:extLst>
                </a:gridCol>
              </a:tblGrid>
              <a:tr h="302533">
                <a:tc>
                  <a:txBody>
                    <a:bodyPr/>
                    <a:lstStyle/>
                    <a:p>
                      <a:pPr algn="l"/>
                      <a:endParaRPr lang="ja-JP" sz="1000" dirty="0">
                        <a:effectLst/>
                        <a:latin typeface="+mn-ea"/>
                        <a:ea typeface="+mn-ea"/>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algn="ctr">
                        <a:lnSpc>
                          <a:spcPts val="1600"/>
                        </a:lnSpc>
                      </a:pPr>
                      <a:r>
                        <a:rPr lang="ja-JP" sz="1200" b="1" kern="100" dirty="0">
                          <a:solidFill>
                            <a:schemeClr val="bg1"/>
                          </a:solidFill>
                          <a:effectLst/>
                          <a:latin typeface="+mn-ea"/>
                          <a:ea typeface="+mn-ea"/>
                          <a:cs typeface="Times New Roman" panose="02020603050405020304" pitchFamily="18" charset="0"/>
                        </a:rPr>
                        <a:t>【全体目標】</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200" b="1" dirty="0">
                          <a:solidFill>
                            <a:schemeClr val="bg1"/>
                          </a:solidFill>
                          <a:effectLst/>
                          <a:latin typeface="+mn-ea"/>
                          <a:ea typeface="+mn-ea"/>
                          <a:cs typeface="HG丸ｺﾞｼｯｸM-PRO"/>
                        </a:rPr>
                        <a:t>計画策定時の値</a:t>
                      </a:r>
                      <a:endParaRPr lang="ja-JP" altLang="ja-JP" sz="1200" b="1" dirty="0">
                        <a:solidFill>
                          <a:schemeClr val="bg1"/>
                        </a:solidFill>
                        <a:effectLst/>
                        <a:latin typeface="+mn-ea"/>
                        <a:ea typeface="+mn-ea"/>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200" b="1" dirty="0">
                          <a:solidFill>
                            <a:schemeClr val="bg1"/>
                          </a:solidFill>
                          <a:effectLst/>
                          <a:latin typeface="+mn-ea"/>
                          <a:ea typeface="+mn-ea"/>
                          <a:cs typeface="HG丸ｺﾞｼｯｸM-PRO"/>
                        </a:rPr>
                        <a:t>現状値</a:t>
                      </a:r>
                      <a:endParaRPr lang="ja-JP" altLang="ja-JP" sz="1200" b="1" dirty="0">
                        <a:solidFill>
                          <a:schemeClr val="bg1"/>
                        </a:solidFill>
                        <a:effectLst/>
                        <a:latin typeface="+mn-ea"/>
                        <a:ea typeface="+mn-ea"/>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algn="ctr">
                        <a:lnSpc>
                          <a:spcPts val="1600"/>
                        </a:lnSpc>
                      </a:pPr>
                      <a:r>
                        <a:rPr lang="en-US" sz="1200" b="1" dirty="0">
                          <a:solidFill>
                            <a:schemeClr val="bg1"/>
                          </a:solidFill>
                          <a:effectLst/>
                          <a:latin typeface="+mn-ea"/>
                          <a:ea typeface="+mn-ea"/>
                          <a:cs typeface="ＭＳ Ｐゴシック" panose="020B0600070205080204" pitchFamily="50" charset="-128"/>
                        </a:rPr>
                        <a:t>2029</a:t>
                      </a:r>
                      <a:r>
                        <a:rPr lang="ja-JP" sz="1200" b="1" dirty="0">
                          <a:solidFill>
                            <a:schemeClr val="bg1"/>
                          </a:solidFill>
                          <a:effectLst/>
                          <a:latin typeface="+mn-ea"/>
                          <a:ea typeface="+mn-ea"/>
                          <a:cs typeface="ＭＳ Ｐゴシック" panose="020B0600070205080204" pitchFamily="50" charset="-128"/>
                        </a:rPr>
                        <a:t>年度</a:t>
                      </a:r>
                      <a:endParaRPr lang="en-US" altLang="ja-JP" sz="1200" b="1" dirty="0">
                        <a:solidFill>
                          <a:schemeClr val="bg1"/>
                        </a:solidFill>
                        <a:effectLst/>
                        <a:latin typeface="+mn-ea"/>
                        <a:ea typeface="+mn-ea"/>
                        <a:cs typeface="ＭＳ Ｐゴシック" panose="020B0600070205080204" pitchFamily="50" charset="-128"/>
                      </a:endParaRPr>
                    </a:p>
                    <a:p>
                      <a:pPr algn="ctr">
                        <a:lnSpc>
                          <a:spcPts val="1600"/>
                        </a:lnSpc>
                      </a:pPr>
                      <a:r>
                        <a:rPr lang="ja-JP" sz="1200" b="1" dirty="0">
                          <a:solidFill>
                            <a:schemeClr val="bg1"/>
                          </a:solidFill>
                          <a:effectLst/>
                          <a:latin typeface="+mn-ea"/>
                          <a:ea typeface="+mn-ea"/>
                          <a:cs typeface="ＭＳ Ｐゴシック" panose="020B0600070205080204" pitchFamily="50" charset="-128"/>
                        </a:rPr>
                        <a:t>目標</a:t>
                      </a:r>
                      <a:r>
                        <a:rPr lang="ja-JP" altLang="en-US" sz="1200" b="1" dirty="0">
                          <a:solidFill>
                            <a:schemeClr val="bg1"/>
                          </a:solidFill>
                          <a:effectLst/>
                          <a:latin typeface="+mn-ea"/>
                          <a:ea typeface="+mn-ea"/>
                          <a:cs typeface="ＭＳ Ｐゴシック" panose="020B0600070205080204" pitchFamily="50" charset="-128"/>
                        </a:rPr>
                        <a:t>値</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extLst>
                  <a:ext uri="{0D108BD9-81ED-4DB2-BD59-A6C34878D82A}">
                    <a16:rowId xmlns:a16="http://schemas.microsoft.com/office/drawing/2014/main" val="162904705"/>
                  </a:ext>
                </a:extLst>
              </a:tr>
              <a:tr h="672282">
                <a:tc>
                  <a:txBody>
                    <a:bodyPr/>
                    <a:lstStyle/>
                    <a:p>
                      <a:pPr algn="ctr">
                        <a:lnSpc>
                          <a:spcPts val="1600"/>
                        </a:lnSpc>
                      </a:pPr>
                      <a:r>
                        <a:rPr lang="en-US" sz="1000" b="1" dirty="0">
                          <a:solidFill>
                            <a:schemeClr val="bg1"/>
                          </a:solidFill>
                          <a:effectLst/>
                          <a:latin typeface="+mn-ea"/>
                          <a:ea typeface="+mn-ea"/>
                          <a:cs typeface="ＭＳ Ｐゴシック" panose="020B0600070205080204" pitchFamily="50" charset="-128"/>
                        </a:rPr>
                        <a:t>1</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algn="l">
                        <a:lnSpc>
                          <a:spcPts val="1300"/>
                        </a:lnSpc>
                      </a:pPr>
                      <a:r>
                        <a:rPr lang="ja-JP" sz="1200" kern="100" dirty="0">
                          <a:solidFill>
                            <a:srgbClr val="000000"/>
                          </a:solidFill>
                          <a:effectLst/>
                          <a:latin typeface="+mn-ea"/>
                          <a:ea typeface="+mn-ea"/>
                          <a:cs typeface="Times New Roman" panose="02020603050405020304" pitchFamily="18" charset="0"/>
                        </a:rPr>
                        <a:t>大阪府のがん年齢調整死亡率（</a:t>
                      </a:r>
                      <a:r>
                        <a:rPr lang="en-US" sz="1200" kern="100" dirty="0">
                          <a:solidFill>
                            <a:srgbClr val="000000"/>
                          </a:solidFill>
                          <a:effectLst/>
                          <a:latin typeface="+mn-ea"/>
                          <a:ea typeface="+mn-ea"/>
                          <a:cs typeface="Times New Roman" panose="02020603050405020304" pitchFamily="18" charset="0"/>
                        </a:rPr>
                        <a:t>75</a:t>
                      </a:r>
                      <a:r>
                        <a:rPr lang="ja-JP" sz="1200" kern="100" dirty="0">
                          <a:solidFill>
                            <a:srgbClr val="000000"/>
                          </a:solidFill>
                          <a:effectLst/>
                          <a:latin typeface="+mn-ea"/>
                          <a:ea typeface="+mn-ea"/>
                          <a:cs typeface="Times New Roman" panose="02020603050405020304" pitchFamily="18" charset="0"/>
                        </a:rPr>
                        <a:t>歳未満）</a:t>
                      </a:r>
                      <a:endParaRPr lang="ja-JP" sz="1200" dirty="0">
                        <a:solidFill>
                          <a:srgbClr val="000000"/>
                        </a:solidFill>
                        <a:effectLst/>
                        <a:latin typeface="+mn-ea"/>
                        <a:ea typeface="+mn-ea"/>
                        <a:cs typeface="HG丸ｺﾞｼｯｸM-PRO" panose="020F0600000000000000" pitchFamily="50" charset="-128"/>
                      </a:endParaRPr>
                    </a:p>
                    <a:p>
                      <a:pPr algn="l">
                        <a:lnSpc>
                          <a:spcPts val="1300"/>
                        </a:lnSpc>
                        <a:spcBef>
                          <a:spcPts val="300"/>
                        </a:spcBef>
                      </a:pPr>
                      <a:r>
                        <a:rPr lang="ja-JP" sz="1200" dirty="0">
                          <a:solidFill>
                            <a:srgbClr val="000000"/>
                          </a:solidFill>
                          <a:effectLst/>
                          <a:latin typeface="+mn-ea"/>
                          <a:ea typeface="+mn-ea"/>
                          <a:cs typeface="Times New Roman" panose="02020603050405020304" pitchFamily="18" charset="0"/>
                        </a:rPr>
                        <a:t>【人口動態統計を用いて大阪国際がんセンター </a:t>
                      </a:r>
                      <a:endParaRPr lang="en-US" altLang="ja-JP" sz="1200" dirty="0">
                        <a:solidFill>
                          <a:srgbClr val="000000"/>
                        </a:solidFill>
                        <a:effectLst/>
                        <a:latin typeface="+mn-ea"/>
                        <a:ea typeface="+mn-ea"/>
                        <a:cs typeface="Times New Roman" panose="02020603050405020304" pitchFamily="18" charset="0"/>
                      </a:endParaRPr>
                    </a:p>
                    <a:p>
                      <a:pPr algn="l">
                        <a:lnSpc>
                          <a:spcPts val="1300"/>
                        </a:lnSpc>
                      </a:pPr>
                      <a:r>
                        <a:rPr lang="ja-JP" altLang="en-US" sz="1200" dirty="0">
                          <a:solidFill>
                            <a:srgbClr val="000000"/>
                          </a:solidFill>
                          <a:effectLst/>
                          <a:latin typeface="+mn-ea"/>
                          <a:ea typeface="+mn-ea"/>
                          <a:cs typeface="Times New Roman" panose="02020603050405020304" pitchFamily="18" charset="0"/>
                        </a:rPr>
                        <a:t>　</a:t>
                      </a:r>
                      <a:r>
                        <a:rPr lang="ja-JP" sz="1200" dirty="0">
                          <a:solidFill>
                            <a:srgbClr val="000000"/>
                          </a:solidFill>
                          <a:effectLst/>
                          <a:latin typeface="+mn-ea"/>
                          <a:ea typeface="+mn-ea"/>
                          <a:cs typeface="Times New Roman" panose="02020603050405020304" pitchFamily="18" charset="0"/>
                        </a:rPr>
                        <a:t>がん対策センター作成】</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lnSpc>
                          <a:spcPts val="1400"/>
                        </a:lnSpc>
                      </a:pPr>
                      <a:r>
                        <a:rPr lang="en-US" sz="1200" dirty="0">
                          <a:solidFill>
                            <a:srgbClr val="000000"/>
                          </a:solidFill>
                          <a:effectLst/>
                          <a:latin typeface="+mn-ea"/>
                          <a:ea typeface="+mn-ea"/>
                          <a:cs typeface="ＭＳ Ｐゴシック" panose="020B0600070205080204" pitchFamily="50" charset="-128"/>
                        </a:rPr>
                        <a:t>132.2</a:t>
                      </a:r>
                      <a:r>
                        <a:rPr lang="ja-JP" sz="1200" dirty="0">
                          <a:solidFill>
                            <a:srgbClr val="000000"/>
                          </a:solidFill>
                          <a:effectLst/>
                          <a:latin typeface="+mn-ea"/>
                          <a:ea typeface="+mn-ea"/>
                          <a:cs typeface="ＭＳ Ｐゴシック" panose="020B0600070205080204" pitchFamily="50" charset="-128"/>
                        </a:rPr>
                        <a:t>人</a:t>
                      </a:r>
                      <a:endParaRPr lang="ja-JP" sz="1200" dirty="0">
                        <a:solidFill>
                          <a:srgbClr val="000000"/>
                        </a:solidFill>
                        <a:effectLst/>
                        <a:latin typeface="+mn-ea"/>
                        <a:ea typeface="+mn-ea"/>
                        <a:cs typeface="HG丸ｺﾞｼｯｸM-PRO" panose="020F0600000000000000" pitchFamily="50" charset="-128"/>
                      </a:endParaRPr>
                    </a:p>
                    <a:p>
                      <a:pPr algn="ctr">
                        <a:lnSpc>
                          <a:spcPts val="1400"/>
                        </a:lnSpc>
                        <a:spcBef>
                          <a:spcPts val="300"/>
                        </a:spcBef>
                      </a:pPr>
                      <a:r>
                        <a:rPr lang="ja-JP" sz="1200" dirty="0">
                          <a:solidFill>
                            <a:srgbClr val="000000"/>
                          </a:solidFill>
                          <a:effectLst/>
                          <a:latin typeface="+mn-ea"/>
                          <a:ea typeface="+mn-ea"/>
                          <a:cs typeface="ＭＳ Ｐゴシック" panose="020B0600070205080204" pitchFamily="50" charset="-128"/>
                        </a:rPr>
                        <a:t>＜人口</a:t>
                      </a:r>
                      <a:r>
                        <a:rPr lang="en-US" sz="1200" dirty="0">
                          <a:solidFill>
                            <a:srgbClr val="000000"/>
                          </a:solidFill>
                          <a:effectLst/>
                          <a:latin typeface="+mn-ea"/>
                          <a:ea typeface="+mn-ea"/>
                          <a:cs typeface="ＭＳ Ｐゴシック" panose="020B0600070205080204" pitchFamily="50" charset="-128"/>
                        </a:rPr>
                        <a:t>10</a:t>
                      </a:r>
                      <a:r>
                        <a:rPr lang="ja-JP" sz="1200" dirty="0">
                          <a:solidFill>
                            <a:srgbClr val="000000"/>
                          </a:solidFill>
                          <a:effectLst/>
                          <a:latin typeface="+mn-ea"/>
                          <a:ea typeface="+mn-ea"/>
                          <a:cs typeface="ＭＳ Ｐゴシック" panose="020B0600070205080204" pitchFamily="50" charset="-128"/>
                        </a:rPr>
                        <a:t>万対＞</a:t>
                      </a:r>
                      <a:endParaRPr lang="en-US" altLang="ja-JP" sz="1200" dirty="0">
                        <a:solidFill>
                          <a:srgbClr val="000000"/>
                        </a:solidFill>
                        <a:effectLst/>
                        <a:latin typeface="+mn-ea"/>
                        <a:ea typeface="+mn-ea"/>
                        <a:cs typeface="ＭＳ Ｐゴシック" panose="020B0600070205080204" pitchFamily="50" charset="-128"/>
                      </a:endParaRPr>
                    </a:p>
                    <a:p>
                      <a:pPr algn="ctr">
                        <a:lnSpc>
                          <a:spcPts val="1400"/>
                        </a:lnSpc>
                      </a:pPr>
                      <a:r>
                        <a:rPr lang="ja-JP" sz="1200" dirty="0">
                          <a:solidFill>
                            <a:srgbClr val="000000"/>
                          </a:solidFill>
                          <a:effectLst/>
                          <a:latin typeface="+mn-ea"/>
                          <a:ea typeface="+mn-ea"/>
                          <a:cs typeface="ＭＳ Ｐゴシック" panose="020B0600070205080204" pitchFamily="50" charset="-128"/>
                        </a:rPr>
                        <a:t>【令和３（</a:t>
                      </a:r>
                      <a:r>
                        <a:rPr lang="en-US" sz="1200" dirty="0">
                          <a:solidFill>
                            <a:srgbClr val="000000"/>
                          </a:solidFill>
                          <a:effectLst/>
                          <a:latin typeface="+mn-ea"/>
                          <a:ea typeface="+mn-ea"/>
                          <a:cs typeface="ＭＳ Ｐゴシック" panose="020B0600070205080204" pitchFamily="50" charset="-128"/>
                        </a:rPr>
                        <a:t>2021</a:t>
                      </a:r>
                      <a:r>
                        <a:rPr lang="ja-JP" sz="1200" dirty="0">
                          <a:solidFill>
                            <a:srgbClr val="000000"/>
                          </a:solidFill>
                          <a:effectLst/>
                          <a:latin typeface="+mn-ea"/>
                          <a:ea typeface="+mn-ea"/>
                          <a:cs typeface="ＭＳ Ｐゴシック" panose="020B0600070205080204" pitchFamily="50" charset="-128"/>
                        </a:rPr>
                        <a:t>）年】</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lnSpc>
                          <a:spcPts val="1400"/>
                        </a:lnSpc>
                      </a:pPr>
                      <a:r>
                        <a:rPr lang="en-US" altLang="ja-JP" sz="1200" dirty="0">
                          <a:solidFill>
                            <a:srgbClr val="000000"/>
                          </a:solidFill>
                          <a:effectLst/>
                          <a:latin typeface="+mn-ea"/>
                          <a:ea typeface="+mn-ea"/>
                          <a:cs typeface="HG丸ｺﾞｼｯｸM-PRO" panose="020F0600000000000000" pitchFamily="50" charset="-128"/>
                        </a:rPr>
                        <a:t>127.5</a:t>
                      </a:r>
                      <a:r>
                        <a:rPr lang="ja-JP" altLang="en-US" sz="1200" dirty="0">
                          <a:solidFill>
                            <a:srgbClr val="000000"/>
                          </a:solidFill>
                          <a:effectLst/>
                          <a:latin typeface="+mn-ea"/>
                          <a:ea typeface="+mn-ea"/>
                          <a:cs typeface="HG丸ｺﾞｼｯｸM-PRO" panose="020F0600000000000000" pitchFamily="50" charset="-128"/>
                        </a:rPr>
                        <a:t>人</a:t>
                      </a:r>
                      <a:endParaRPr lang="en-US" altLang="ja-JP" sz="1200" dirty="0">
                        <a:solidFill>
                          <a:srgbClr val="000000"/>
                        </a:solidFill>
                        <a:effectLst/>
                        <a:latin typeface="+mn-ea"/>
                        <a:ea typeface="+mn-ea"/>
                        <a:cs typeface="HG丸ｺﾞｼｯｸM-PRO" panose="020F0600000000000000" pitchFamily="50" charset="-128"/>
                      </a:endParaRPr>
                    </a:p>
                    <a:p>
                      <a:pPr algn="ctr">
                        <a:lnSpc>
                          <a:spcPts val="1400"/>
                        </a:lnSpc>
                        <a:spcBef>
                          <a:spcPts val="300"/>
                        </a:spcBef>
                      </a:pPr>
                      <a:r>
                        <a:rPr lang="ja-JP" altLang="ja-JP" sz="1200" dirty="0">
                          <a:solidFill>
                            <a:srgbClr val="000000"/>
                          </a:solidFill>
                          <a:effectLst/>
                          <a:latin typeface="+mn-ea"/>
                          <a:ea typeface="+mn-ea"/>
                          <a:cs typeface="ＭＳ Ｐゴシック" panose="020B0600070205080204" pitchFamily="50" charset="-128"/>
                        </a:rPr>
                        <a:t>＜人口</a:t>
                      </a:r>
                      <a:r>
                        <a:rPr lang="en-US" altLang="ja-JP" sz="1200" dirty="0">
                          <a:solidFill>
                            <a:srgbClr val="000000"/>
                          </a:solidFill>
                          <a:effectLst/>
                          <a:latin typeface="+mn-ea"/>
                          <a:ea typeface="+mn-ea"/>
                          <a:cs typeface="ＭＳ Ｐゴシック" panose="020B0600070205080204" pitchFamily="50" charset="-128"/>
                        </a:rPr>
                        <a:t>10</a:t>
                      </a:r>
                      <a:r>
                        <a:rPr lang="ja-JP" altLang="ja-JP" sz="1200" dirty="0">
                          <a:solidFill>
                            <a:srgbClr val="000000"/>
                          </a:solidFill>
                          <a:effectLst/>
                          <a:latin typeface="+mn-ea"/>
                          <a:ea typeface="+mn-ea"/>
                          <a:cs typeface="ＭＳ Ｐゴシック" panose="020B0600070205080204" pitchFamily="50" charset="-128"/>
                        </a:rPr>
                        <a:t>万対＞</a:t>
                      </a:r>
                      <a:endParaRPr lang="en-US" altLang="ja-JP" sz="1200" dirty="0">
                        <a:solidFill>
                          <a:srgbClr val="000000"/>
                        </a:solidFill>
                        <a:effectLst/>
                        <a:latin typeface="+mn-ea"/>
                        <a:ea typeface="+mn-ea"/>
                        <a:cs typeface="ＭＳ Ｐゴシック" panose="020B0600070205080204" pitchFamily="50" charset="-128"/>
                      </a:endParaRPr>
                    </a:p>
                    <a:p>
                      <a:pPr algn="ctr">
                        <a:lnSpc>
                          <a:spcPts val="1400"/>
                        </a:lnSpc>
                      </a:pPr>
                      <a:r>
                        <a:rPr lang="ja-JP" altLang="ja-JP" sz="1200" dirty="0">
                          <a:solidFill>
                            <a:srgbClr val="000000"/>
                          </a:solidFill>
                          <a:effectLst/>
                          <a:latin typeface="+mn-ea"/>
                          <a:ea typeface="+mn-ea"/>
                          <a:cs typeface="ＭＳ Ｐゴシック" panose="020B0600070205080204" pitchFamily="50" charset="-128"/>
                        </a:rPr>
                        <a:t>【令和</a:t>
                      </a:r>
                      <a:r>
                        <a:rPr lang="en-US" altLang="ja-JP" sz="1200" dirty="0">
                          <a:solidFill>
                            <a:srgbClr val="000000"/>
                          </a:solidFill>
                          <a:effectLst/>
                          <a:latin typeface="+mn-ea"/>
                          <a:ea typeface="+mn-ea"/>
                          <a:cs typeface="ＭＳ Ｐゴシック" panose="020B0600070205080204" pitchFamily="50" charset="-128"/>
                        </a:rPr>
                        <a:t>4</a:t>
                      </a:r>
                      <a:r>
                        <a:rPr lang="ja-JP" altLang="ja-JP" sz="1200" dirty="0">
                          <a:solidFill>
                            <a:srgbClr val="000000"/>
                          </a:solidFill>
                          <a:effectLst/>
                          <a:latin typeface="+mn-ea"/>
                          <a:ea typeface="+mn-ea"/>
                          <a:cs typeface="ＭＳ Ｐゴシック" panose="020B0600070205080204" pitchFamily="50" charset="-128"/>
                        </a:rPr>
                        <a:t>（</a:t>
                      </a:r>
                      <a:r>
                        <a:rPr lang="en-US" altLang="ja-JP" sz="1200" dirty="0">
                          <a:solidFill>
                            <a:srgbClr val="000000"/>
                          </a:solidFill>
                          <a:effectLst/>
                          <a:latin typeface="+mn-ea"/>
                          <a:ea typeface="+mn-ea"/>
                          <a:cs typeface="ＭＳ Ｐゴシック" panose="020B0600070205080204" pitchFamily="50" charset="-128"/>
                        </a:rPr>
                        <a:t>2023</a:t>
                      </a:r>
                      <a:r>
                        <a:rPr lang="ja-JP" altLang="ja-JP" sz="1200" dirty="0">
                          <a:solidFill>
                            <a:srgbClr val="000000"/>
                          </a:solidFill>
                          <a:effectLst/>
                          <a:latin typeface="+mn-ea"/>
                          <a:ea typeface="+mn-ea"/>
                          <a:cs typeface="ＭＳ Ｐゴシック" panose="020B0600070205080204" pitchFamily="50" charset="-128"/>
                        </a:rPr>
                        <a:t>）年</a:t>
                      </a:r>
                      <a:r>
                        <a:rPr lang="en-US" altLang="ja-JP" sz="1200" dirty="0">
                          <a:solidFill>
                            <a:srgbClr val="000000"/>
                          </a:solidFill>
                          <a:effectLst/>
                          <a:latin typeface="+mn-ea"/>
                          <a:ea typeface="+mn-ea"/>
                          <a:cs typeface="ＭＳ Ｐゴシック" panose="020B0600070205080204" pitchFamily="50" charset="-128"/>
                        </a:rPr>
                        <a:t>】</a:t>
                      </a:r>
                      <a:endParaRPr lang="ja-JP" alt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tc>
                  <a:txBody>
                    <a:bodyPr/>
                    <a:lstStyle/>
                    <a:p>
                      <a:pPr algn="ctr">
                        <a:lnSpc>
                          <a:spcPts val="1600"/>
                        </a:lnSpc>
                      </a:pPr>
                      <a:r>
                        <a:rPr lang="ja-JP" sz="1200" dirty="0">
                          <a:solidFill>
                            <a:srgbClr val="000000"/>
                          </a:solidFill>
                          <a:effectLst/>
                          <a:latin typeface="+mn-ea"/>
                          <a:ea typeface="+mn-ea"/>
                          <a:cs typeface="ＭＳ Ｐゴシック" panose="020B0600070205080204" pitchFamily="50" charset="-128"/>
                        </a:rPr>
                        <a:t>減少</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1360052135"/>
                  </a:ext>
                </a:extLst>
              </a:tr>
            </a:tbl>
          </a:graphicData>
        </a:graphic>
      </p:graphicFrame>
      <p:sp>
        <p:nvSpPr>
          <p:cNvPr id="10" name="四角形: 角を丸くする 9">
            <a:extLst>
              <a:ext uri="{FF2B5EF4-FFF2-40B4-BE49-F238E27FC236}">
                <a16:creationId xmlns:a16="http://schemas.microsoft.com/office/drawing/2014/main" id="{B923DEB3-2CDE-450E-B385-89BF1781DB41}"/>
              </a:ext>
            </a:extLst>
          </p:cNvPr>
          <p:cNvSpPr/>
          <p:nvPr/>
        </p:nvSpPr>
        <p:spPr>
          <a:xfrm>
            <a:off x="457200" y="2801904"/>
            <a:ext cx="2880000"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white"/>
                </a:solidFill>
                <a:latin typeface="メイリオ" panose="020B0604030504040204" pitchFamily="50" charset="-128"/>
                <a:ea typeface="メイリオ" panose="020B0604030504040204" pitchFamily="50" charset="-128"/>
              </a:rPr>
              <a:t>がん年齢調整り患率の減少</a:t>
            </a: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graphicFrame>
        <p:nvGraphicFramePr>
          <p:cNvPr id="11" name="表 10">
            <a:extLst>
              <a:ext uri="{FF2B5EF4-FFF2-40B4-BE49-F238E27FC236}">
                <a16:creationId xmlns:a16="http://schemas.microsoft.com/office/drawing/2014/main" id="{C3BFC3E4-A177-4CB6-B6A6-4F0C07617BDB}"/>
              </a:ext>
            </a:extLst>
          </p:cNvPr>
          <p:cNvGraphicFramePr>
            <a:graphicFrameLocks noGrp="1"/>
          </p:cNvGraphicFramePr>
          <p:nvPr>
            <p:extLst>
              <p:ext uri="{D42A27DB-BD31-4B8C-83A1-F6EECF244321}">
                <p14:modId xmlns:p14="http://schemas.microsoft.com/office/powerpoint/2010/main" val="380795978"/>
              </p:ext>
            </p:extLst>
          </p:nvPr>
        </p:nvGraphicFramePr>
        <p:xfrm>
          <a:off x="470126" y="3141228"/>
          <a:ext cx="8945906" cy="1002493"/>
        </p:xfrm>
        <a:graphic>
          <a:graphicData uri="http://schemas.openxmlformats.org/drawingml/2006/table">
            <a:tbl>
              <a:tblPr firstRow="1" firstCol="1" bandRow="1"/>
              <a:tblGrid>
                <a:gridCol w="232093">
                  <a:extLst>
                    <a:ext uri="{9D8B030D-6E8A-4147-A177-3AD203B41FA5}">
                      <a16:colId xmlns:a16="http://schemas.microsoft.com/office/drawing/2014/main" val="2528693173"/>
                    </a:ext>
                  </a:extLst>
                </a:gridCol>
                <a:gridCol w="3817089">
                  <a:extLst>
                    <a:ext uri="{9D8B030D-6E8A-4147-A177-3AD203B41FA5}">
                      <a16:colId xmlns:a16="http://schemas.microsoft.com/office/drawing/2014/main" val="3611256714"/>
                    </a:ext>
                  </a:extLst>
                </a:gridCol>
                <a:gridCol w="1861752">
                  <a:extLst>
                    <a:ext uri="{9D8B030D-6E8A-4147-A177-3AD203B41FA5}">
                      <a16:colId xmlns:a16="http://schemas.microsoft.com/office/drawing/2014/main" val="1625580375"/>
                    </a:ext>
                  </a:extLst>
                </a:gridCol>
                <a:gridCol w="1992952">
                  <a:extLst>
                    <a:ext uri="{9D8B030D-6E8A-4147-A177-3AD203B41FA5}">
                      <a16:colId xmlns:a16="http://schemas.microsoft.com/office/drawing/2014/main" val="368113662"/>
                    </a:ext>
                  </a:extLst>
                </a:gridCol>
                <a:gridCol w="1042020">
                  <a:extLst>
                    <a:ext uri="{9D8B030D-6E8A-4147-A177-3AD203B41FA5}">
                      <a16:colId xmlns:a16="http://schemas.microsoft.com/office/drawing/2014/main" val="1447783951"/>
                    </a:ext>
                  </a:extLst>
                </a:gridCol>
              </a:tblGrid>
              <a:tr h="302533">
                <a:tc>
                  <a:txBody>
                    <a:bodyPr/>
                    <a:lstStyle/>
                    <a:p>
                      <a:pPr algn="l"/>
                      <a:endParaRPr lang="ja-JP" sz="1000" dirty="0">
                        <a:effectLst/>
                        <a:latin typeface="+mn-ea"/>
                        <a:ea typeface="+mn-ea"/>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algn="ctr">
                        <a:lnSpc>
                          <a:spcPts val="1600"/>
                        </a:lnSpc>
                      </a:pPr>
                      <a:r>
                        <a:rPr lang="ja-JP" sz="1200" b="1" kern="100" dirty="0">
                          <a:solidFill>
                            <a:schemeClr val="bg1"/>
                          </a:solidFill>
                          <a:effectLst/>
                          <a:latin typeface="+mn-ea"/>
                          <a:ea typeface="+mn-ea"/>
                          <a:cs typeface="Times New Roman" panose="02020603050405020304" pitchFamily="18" charset="0"/>
                        </a:rPr>
                        <a:t>【全体目標】</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200" b="1" dirty="0">
                          <a:solidFill>
                            <a:schemeClr val="bg1"/>
                          </a:solidFill>
                          <a:effectLst/>
                          <a:latin typeface="+mn-ea"/>
                          <a:ea typeface="+mn-ea"/>
                          <a:cs typeface="HG丸ｺﾞｼｯｸM-PRO"/>
                        </a:rPr>
                        <a:t>策定時の値</a:t>
                      </a:r>
                      <a:endParaRPr lang="ja-JP" altLang="ja-JP" sz="1200" b="1" dirty="0">
                        <a:solidFill>
                          <a:schemeClr val="bg1"/>
                        </a:solidFill>
                        <a:effectLst/>
                        <a:latin typeface="+mn-ea"/>
                        <a:ea typeface="+mn-ea"/>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en-US" sz="1200" b="1" dirty="0">
                          <a:solidFill>
                            <a:schemeClr val="bg1"/>
                          </a:solidFill>
                          <a:effectLst/>
                          <a:latin typeface="+mn-ea"/>
                          <a:ea typeface="+mn-ea"/>
                          <a:cs typeface="HG丸ｺﾞｼｯｸM-PRO"/>
                        </a:rPr>
                        <a:t>現状値</a:t>
                      </a:r>
                      <a:endParaRPr lang="ja-JP" altLang="ja-JP" sz="1200" b="1" dirty="0">
                        <a:solidFill>
                          <a:schemeClr val="bg1"/>
                        </a:solidFill>
                        <a:effectLst/>
                        <a:latin typeface="+mn-ea"/>
                        <a:ea typeface="+mn-ea"/>
                        <a:cs typeface="HG丸ｺﾞｼｯｸM-PRO"/>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tc>
                  <a:txBody>
                    <a:bodyPr/>
                    <a:lstStyle/>
                    <a:p>
                      <a:pPr algn="ctr">
                        <a:lnSpc>
                          <a:spcPts val="1600"/>
                        </a:lnSpc>
                      </a:pPr>
                      <a:r>
                        <a:rPr lang="en-US" sz="1200" b="1" dirty="0">
                          <a:solidFill>
                            <a:schemeClr val="bg1"/>
                          </a:solidFill>
                          <a:effectLst/>
                          <a:latin typeface="+mn-ea"/>
                          <a:ea typeface="+mn-ea"/>
                          <a:cs typeface="ＭＳ Ｐゴシック" panose="020B0600070205080204" pitchFamily="50" charset="-128"/>
                        </a:rPr>
                        <a:t>2029</a:t>
                      </a:r>
                      <a:r>
                        <a:rPr lang="ja-JP" sz="1200" b="1" dirty="0">
                          <a:solidFill>
                            <a:schemeClr val="bg1"/>
                          </a:solidFill>
                          <a:effectLst/>
                          <a:latin typeface="+mn-ea"/>
                          <a:ea typeface="+mn-ea"/>
                          <a:cs typeface="ＭＳ Ｐゴシック" panose="020B0600070205080204" pitchFamily="50" charset="-128"/>
                        </a:rPr>
                        <a:t>年度</a:t>
                      </a:r>
                      <a:endParaRPr lang="en-US" altLang="ja-JP" sz="1200" b="1" dirty="0">
                        <a:solidFill>
                          <a:schemeClr val="bg1"/>
                        </a:solidFill>
                        <a:effectLst/>
                        <a:latin typeface="+mn-ea"/>
                        <a:ea typeface="+mn-ea"/>
                        <a:cs typeface="ＭＳ Ｐゴシック" panose="020B0600070205080204" pitchFamily="50" charset="-128"/>
                      </a:endParaRPr>
                    </a:p>
                    <a:p>
                      <a:pPr algn="ctr">
                        <a:lnSpc>
                          <a:spcPts val="1600"/>
                        </a:lnSpc>
                      </a:pPr>
                      <a:r>
                        <a:rPr lang="ja-JP" sz="1200" b="1" dirty="0">
                          <a:solidFill>
                            <a:schemeClr val="bg1"/>
                          </a:solidFill>
                          <a:effectLst/>
                          <a:latin typeface="+mn-ea"/>
                          <a:ea typeface="+mn-ea"/>
                          <a:cs typeface="ＭＳ Ｐゴシック" panose="020B0600070205080204" pitchFamily="50" charset="-128"/>
                        </a:rPr>
                        <a:t>目標</a:t>
                      </a:r>
                      <a:r>
                        <a:rPr lang="ja-JP" altLang="en-US" sz="1200" b="1" dirty="0">
                          <a:solidFill>
                            <a:schemeClr val="bg1"/>
                          </a:solidFill>
                          <a:effectLst/>
                          <a:latin typeface="+mn-ea"/>
                          <a:ea typeface="+mn-ea"/>
                          <a:cs typeface="ＭＳ Ｐゴシック" panose="020B0600070205080204" pitchFamily="50" charset="-128"/>
                        </a:rPr>
                        <a:t>値</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5880C8"/>
                    </a:solidFill>
                  </a:tcPr>
                </a:tc>
                <a:extLst>
                  <a:ext uri="{0D108BD9-81ED-4DB2-BD59-A6C34878D82A}">
                    <a16:rowId xmlns:a16="http://schemas.microsoft.com/office/drawing/2014/main" val="162904705"/>
                  </a:ext>
                </a:extLst>
              </a:tr>
              <a:tr h="604094">
                <a:tc>
                  <a:txBody>
                    <a:bodyPr/>
                    <a:lstStyle/>
                    <a:p>
                      <a:pPr algn="ctr">
                        <a:lnSpc>
                          <a:spcPts val="1600"/>
                        </a:lnSpc>
                      </a:pPr>
                      <a:r>
                        <a:rPr lang="en-US" sz="1000" b="1" dirty="0">
                          <a:solidFill>
                            <a:schemeClr val="bg1"/>
                          </a:solidFill>
                          <a:effectLst/>
                          <a:latin typeface="+mn-ea"/>
                          <a:ea typeface="+mn-ea"/>
                          <a:cs typeface="ＭＳ Ｐゴシック" panose="020B0600070205080204" pitchFamily="50" charset="-128"/>
                        </a:rPr>
                        <a:t>2</a:t>
                      </a:r>
                      <a:endParaRPr lang="ja-JP" sz="1200" dirty="0">
                        <a:solidFill>
                          <a:schemeClr val="bg1"/>
                        </a:solidFill>
                        <a:effectLst/>
                        <a:latin typeface="+mn-ea"/>
                        <a:ea typeface="+mn-ea"/>
                        <a:cs typeface="HG丸ｺﾞｼｯｸM-PRO" panose="020F0600000000000000" pitchFamily="50" charset="-128"/>
                      </a:endParaRPr>
                    </a:p>
                  </a:txBody>
                  <a:tcPr marL="62865" marR="62865"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5880C8"/>
                    </a:solidFill>
                  </a:tcPr>
                </a:tc>
                <a:tc>
                  <a:txBody>
                    <a:bodyPr/>
                    <a:lstStyle/>
                    <a:p>
                      <a:pPr algn="l">
                        <a:lnSpc>
                          <a:spcPts val="1300"/>
                        </a:lnSpc>
                      </a:pPr>
                      <a:r>
                        <a:rPr lang="ja-JP" sz="1200" kern="100" dirty="0">
                          <a:solidFill>
                            <a:srgbClr val="000000"/>
                          </a:solidFill>
                          <a:effectLst/>
                          <a:latin typeface="+mn-ea"/>
                          <a:ea typeface="+mn-ea"/>
                          <a:cs typeface="Times New Roman" panose="02020603050405020304" pitchFamily="18" charset="0"/>
                        </a:rPr>
                        <a:t>大阪府のがん年齢調整り患率</a:t>
                      </a:r>
                      <a:r>
                        <a:rPr lang="ja-JP" altLang="en-US" sz="1200" kern="100" dirty="0">
                          <a:solidFill>
                            <a:srgbClr val="000000"/>
                          </a:solidFill>
                          <a:effectLst/>
                          <a:latin typeface="+mn-ea"/>
                          <a:ea typeface="+mn-ea"/>
                          <a:cs typeface="Times New Roman" panose="02020603050405020304" pitchFamily="18" charset="0"/>
                        </a:rPr>
                        <a:t>（</a:t>
                      </a:r>
                      <a:r>
                        <a:rPr lang="en-US" sz="1200" kern="100" dirty="0">
                          <a:solidFill>
                            <a:srgbClr val="000000"/>
                          </a:solidFill>
                          <a:effectLst/>
                          <a:latin typeface="+mn-ea"/>
                          <a:ea typeface="+mn-ea"/>
                          <a:cs typeface="Times New Roman" panose="02020603050405020304" pitchFamily="18" charset="0"/>
                        </a:rPr>
                        <a:t>75</a:t>
                      </a:r>
                      <a:r>
                        <a:rPr lang="ja-JP" sz="1200" kern="100" dirty="0">
                          <a:solidFill>
                            <a:srgbClr val="000000"/>
                          </a:solidFill>
                          <a:effectLst/>
                          <a:latin typeface="+mn-ea"/>
                          <a:ea typeface="+mn-ea"/>
                          <a:cs typeface="Times New Roman" panose="02020603050405020304" pitchFamily="18" charset="0"/>
                        </a:rPr>
                        <a:t>歳未満、進行がん</a:t>
                      </a:r>
                      <a:r>
                        <a:rPr lang="en-US" altLang="ja-JP" sz="1200" kern="100" dirty="0">
                          <a:solidFill>
                            <a:srgbClr val="000000"/>
                          </a:solidFill>
                          <a:effectLst/>
                          <a:latin typeface="+mn-ea"/>
                          <a:ea typeface="+mn-ea"/>
                          <a:cs typeface="Times New Roman" panose="02020603050405020304" pitchFamily="18" charset="0"/>
                        </a:rPr>
                        <a:t>)</a:t>
                      </a:r>
                      <a:endParaRPr lang="ja-JP" sz="1200" dirty="0">
                        <a:solidFill>
                          <a:srgbClr val="000000"/>
                        </a:solidFill>
                        <a:effectLst/>
                        <a:latin typeface="+mn-ea"/>
                        <a:ea typeface="+mn-ea"/>
                        <a:cs typeface="HG丸ｺﾞｼｯｸM-PRO" panose="020F0600000000000000" pitchFamily="50" charset="-128"/>
                      </a:endParaRPr>
                    </a:p>
                    <a:p>
                      <a:pPr algn="l">
                        <a:lnSpc>
                          <a:spcPts val="1300"/>
                        </a:lnSpc>
                      </a:pPr>
                      <a:r>
                        <a:rPr lang="ja-JP" sz="1200" dirty="0">
                          <a:solidFill>
                            <a:srgbClr val="000000"/>
                          </a:solidFill>
                          <a:effectLst/>
                          <a:latin typeface="+mn-ea"/>
                          <a:ea typeface="+mn-ea"/>
                          <a:cs typeface="Times New Roman" panose="02020603050405020304" pitchFamily="18" charset="0"/>
                        </a:rPr>
                        <a:t>【大阪府がん登録データを用いて大阪国際がん</a:t>
                      </a:r>
                      <a:endParaRPr lang="en-US" altLang="ja-JP" sz="1200" dirty="0">
                        <a:solidFill>
                          <a:srgbClr val="000000"/>
                        </a:solidFill>
                        <a:effectLst/>
                        <a:latin typeface="+mn-ea"/>
                        <a:ea typeface="+mn-ea"/>
                        <a:cs typeface="Times New Roman" panose="02020603050405020304" pitchFamily="18" charset="0"/>
                      </a:endParaRPr>
                    </a:p>
                    <a:p>
                      <a:pPr algn="l">
                        <a:lnSpc>
                          <a:spcPts val="1300"/>
                        </a:lnSpc>
                      </a:pPr>
                      <a:r>
                        <a:rPr lang="ja-JP" altLang="en-US" sz="1200" dirty="0">
                          <a:solidFill>
                            <a:srgbClr val="000000"/>
                          </a:solidFill>
                          <a:effectLst/>
                          <a:latin typeface="+mn-ea"/>
                          <a:ea typeface="+mn-ea"/>
                          <a:cs typeface="Times New Roman" panose="02020603050405020304" pitchFamily="18" charset="0"/>
                        </a:rPr>
                        <a:t>　</a:t>
                      </a:r>
                      <a:r>
                        <a:rPr lang="ja-JP" sz="1200" dirty="0">
                          <a:solidFill>
                            <a:srgbClr val="000000"/>
                          </a:solidFill>
                          <a:effectLst/>
                          <a:latin typeface="+mn-ea"/>
                          <a:ea typeface="+mn-ea"/>
                          <a:cs typeface="Times New Roman" panose="02020603050405020304" pitchFamily="18" charset="0"/>
                        </a:rPr>
                        <a:t>センター がん対策センター作成】</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400"/>
                        </a:lnSpc>
                      </a:pPr>
                      <a:r>
                        <a:rPr lang="en-US" sz="1200" dirty="0">
                          <a:solidFill>
                            <a:srgbClr val="000000"/>
                          </a:solidFill>
                          <a:effectLst/>
                          <a:latin typeface="+mn-ea"/>
                          <a:ea typeface="+mn-ea"/>
                          <a:cs typeface="ＭＳ Ｐゴシック" panose="020B0600070205080204" pitchFamily="50" charset="-128"/>
                        </a:rPr>
                        <a:t>268.4</a:t>
                      </a:r>
                      <a:r>
                        <a:rPr lang="ja-JP" sz="1200" dirty="0">
                          <a:solidFill>
                            <a:srgbClr val="000000"/>
                          </a:solidFill>
                          <a:effectLst/>
                          <a:latin typeface="+mn-ea"/>
                          <a:ea typeface="+mn-ea"/>
                          <a:cs typeface="ＭＳ Ｐゴシック" panose="020B0600070205080204" pitchFamily="50" charset="-128"/>
                        </a:rPr>
                        <a:t>人</a:t>
                      </a:r>
                      <a:br>
                        <a:rPr lang="en-US" sz="1200" dirty="0">
                          <a:solidFill>
                            <a:srgbClr val="000000"/>
                          </a:solidFill>
                          <a:effectLst/>
                          <a:latin typeface="+mn-ea"/>
                          <a:ea typeface="+mn-ea"/>
                          <a:cs typeface="ＭＳ Ｐゴシック" panose="020B0600070205080204" pitchFamily="50" charset="-128"/>
                        </a:rPr>
                      </a:br>
                      <a:r>
                        <a:rPr lang="ja-JP" sz="1200" dirty="0">
                          <a:solidFill>
                            <a:srgbClr val="000000"/>
                          </a:solidFill>
                          <a:effectLst/>
                          <a:latin typeface="+mn-ea"/>
                          <a:ea typeface="+mn-ea"/>
                          <a:cs typeface="ＭＳ Ｐゴシック" panose="020B0600070205080204" pitchFamily="50" charset="-128"/>
                        </a:rPr>
                        <a:t>＜人口</a:t>
                      </a:r>
                      <a:r>
                        <a:rPr lang="en-US" sz="1200" dirty="0">
                          <a:solidFill>
                            <a:srgbClr val="000000"/>
                          </a:solidFill>
                          <a:effectLst/>
                          <a:latin typeface="+mn-ea"/>
                          <a:ea typeface="+mn-ea"/>
                          <a:cs typeface="ＭＳ Ｐゴシック" panose="020B0600070205080204" pitchFamily="50" charset="-128"/>
                        </a:rPr>
                        <a:t>10</a:t>
                      </a:r>
                      <a:r>
                        <a:rPr lang="ja-JP" sz="1200" dirty="0">
                          <a:solidFill>
                            <a:srgbClr val="000000"/>
                          </a:solidFill>
                          <a:effectLst/>
                          <a:latin typeface="+mn-ea"/>
                          <a:ea typeface="+mn-ea"/>
                          <a:cs typeface="ＭＳ Ｐゴシック" panose="020B0600070205080204" pitchFamily="50" charset="-128"/>
                        </a:rPr>
                        <a:t>万対＞</a:t>
                      </a:r>
                      <a:endParaRPr lang="en-US" altLang="ja-JP" sz="1200" dirty="0">
                        <a:solidFill>
                          <a:srgbClr val="000000"/>
                        </a:solidFill>
                        <a:effectLst/>
                        <a:latin typeface="+mn-ea"/>
                        <a:ea typeface="+mn-ea"/>
                        <a:cs typeface="ＭＳ Ｐゴシック" panose="020B0600070205080204" pitchFamily="50" charset="-128"/>
                      </a:endParaRPr>
                    </a:p>
                    <a:p>
                      <a:pPr algn="ctr">
                        <a:lnSpc>
                          <a:spcPts val="1400"/>
                        </a:lnSpc>
                      </a:pPr>
                      <a:r>
                        <a:rPr lang="ja-JP" sz="1200" dirty="0">
                          <a:solidFill>
                            <a:srgbClr val="000000"/>
                          </a:solidFill>
                          <a:effectLst/>
                          <a:latin typeface="+mn-ea"/>
                          <a:ea typeface="+mn-ea"/>
                          <a:cs typeface="ＭＳ Ｐゴシック" panose="020B0600070205080204" pitchFamily="50" charset="-128"/>
                        </a:rPr>
                        <a:t>【令和元（</a:t>
                      </a:r>
                      <a:r>
                        <a:rPr lang="en-US" sz="1200" dirty="0">
                          <a:solidFill>
                            <a:srgbClr val="000000"/>
                          </a:solidFill>
                          <a:effectLst/>
                          <a:latin typeface="+mn-ea"/>
                          <a:ea typeface="+mn-ea"/>
                          <a:cs typeface="ＭＳ Ｐゴシック" panose="020B0600070205080204" pitchFamily="50" charset="-128"/>
                        </a:rPr>
                        <a:t>2019</a:t>
                      </a:r>
                      <a:r>
                        <a:rPr lang="ja-JP" sz="1200" dirty="0">
                          <a:solidFill>
                            <a:srgbClr val="000000"/>
                          </a:solidFill>
                          <a:effectLst/>
                          <a:latin typeface="+mn-ea"/>
                          <a:ea typeface="+mn-ea"/>
                          <a:cs typeface="ＭＳ Ｐゴシック" panose="020B0600070205080204" pitchFamily="50" charset="-128"/>
                        </a:rPr>
                        <a:t>）年】</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400"/>
                        </a:lnSpc>
                      </a:pPr>
                      <a:r>
                        <a:rPr lang="en-US" altLang="ja-JP" sz="1200" dirty="0">
                          <a:solidFill>
                            <a:srgbClr val="000000"/>
                          </a:solidFill>
                          <a:effectLst/>
                          <a:latin typeface="+mn-ea"/>
                          <a:ea typeface="+mn-ea"/>
                          <a:cs typeface="HG丸ｺﾞｼｯｸM-PRO" panose="020F0600000000000000" pitchFamily="50" charset="-128"/>
                        </a:rPr>
                        <a:t>251.9</a:t>
                      </a:r>
                      <a:r>
                        <a:rPr lang="ja-JP" altLang="en-US" sz="1200" dirty="0">
                          <a:solidFill>
                            <a:srgbClr val="000000"/>
                          </a:solidFill>
                          <a:effectLst/>
                          <a:latin typeface="+mn-ea"/>
                          <a:ea typeface="+mn-ea"/>
                          <a:cs typeface="HG丸ｺﾞｼｯｸM-PRO" panose="020F0600000000000000" pitchFamily="50" charset="-128"/>
                        </a:rPr>
                        <a:t>人</a:t>
                      </a:r>
                      <a:endParaRPr lang="en-US" altLang="ja-JP" sz="1200" dirty="0">
                        <a:solidFill>
                          <a:srgbClr val="000000"/>
                        </a:solidFill>
                        <a:effectLst/>
                        <a:latin typeface="+mn-ea"/>
                        <a:ea typeface="+mn-ea"/>
                        <a:cs typeface="HG丸ｺﾞｼｯｸM-PRO" panose="020F0600000000000000" pitchFamily="50" charset="-128"/>
                      </a:endParaRPr>
                    </a:p>
                    <a:p>
                      <a:pPr algn="ctr">
                        <a:lnSpc>
                          <a:spcPts val="1400"/>
                        </a:lnSpc>
                      </a:pPr>
                      <a:r>
                        <a:rPr lang="ja-JP" altLang="ja-JP" sz="1200" dirty="0">
                          <a:solidFill>
                            <a:srgbClr val="000000"/>
                          </a:solidFill>
                          <a:effectLst/>
                          <a:latin typeface="+mn-ea"/>
                          <a:ea typeface="+mn-ea"/>
                          <a:cs typeface="ＭＳ Ｐゴシック" panose="020B0600070205080204" pitchFamily="50" charset="-128"/>
                        </a:rPr>
                        <a:t>＜人口</a:t>
                      </a:r>
                      <a:r>
                        <a:rPr lang="en-US" altLang="ja-JP" sz="1200" dirty="0">
                          <a:solidFill>
                            <a:srgbClr val="000000"/>
                          </a:solidFill>
                          <a:effectLst/>
                          <a:latin typeface="+mn-ea"/>
                          <a:ea typeface="+mn-ea"/>
                          <a:cs typeface="ＭＳ Ｐゴシック" panose="020B0600070205080204" pitchFamily="50" charset="-128"/>
                        </a:rPr>
                        <a:t>10</a:t>
                      </a:r>
                      <a:r>
                        <a:rPr lang="ja-JP" altLang="ja-JP" sz="1200" dirty="0">
                          <a:solidFill>
                            <a:srgbClr val="000000"/>
                          </a:solidFill>
                          <a:effectLst/>
                          <a:latin typeface="+mn-ea"/>
                          <a:ea typeface="+mn-ea"/>
                          <a:cs typeface="ＭＳ Ｐゴシック" panose="020B0600070205080204" pitchFamily="50" charset="-128"/>
                        </a:rPr>
                        <a:t>万対＞</a:t>
                      </a:r>
                      <a:endParaRPr lang="en-US" altLang="ja-JP" sz="1200" dirty="0">
                        <a:solidFill>
                          <a:srgbClr val="000000"/>
                        </a:solidFill>
                        <a:effectLst/>
                        <a:latin typeface="+mn-ea"/>
                        <a:ea typeface="+mn-ea"/>
                        <a:cs typeface="ＭＳ Ｐゴシック" panose="020B0600070205080204" pitchFamily="50" charset="-128"/>
                      </a:endParaRPr>
                    </a:p>
                    <a:p>
                      <a:pPr algn="ctr">
                        <a:lnSpc>
                          <a:spcPts val="1400"/>
                        </a:lnSpc>
                      </a:pPr>
                      <a:r>
                        <a:rPr lang="ja-JP" altLang="ja-JP" sz="1200" dirty="0">
                          <a:solidFill>
                            <a:srgbClr val="000000"/>
                          </a:solidFill>
                          <a:effectLst/>
                          <a:latin typeface="+mn-ea"/>
                          <a:ea typeface="+mn-ea"/>
                          <a:cs typeface="ＭＳ Ｐゴシック" panose="020B0600070205080204" pitchFamily="50" charset="-128"/>
                        </a:rPr>
                        <a:t>【令和</a:t>
                      </a:r>
                      <a:r>
                        <a:rPr lang="en-US" altLang="ja-JP" sz="1200" dirty="0">
                          <a:solidFill>
                            <a:srgbClr val="000000"/>
                          </a:solidFill>
                          <a:effectLst/>
                          <a:latin typeface="+mn-ea"/>
                          <a:ea typeface="+mn-ea"/>
                          <a:cs typeface="ＭＳ Ｐゴシック" panose="020B0600070205080204" pitchFamily="50" charset="-128"/>
                        </a:rPr>
                        <a:t>2</a:t>
                      </a:r>
                      <a:r>
                        <a:rPr lang="ja-JP" altLang="ja-JP" sz="1200" dirty="0">
                          <a:solidFill>
                            <a:srgbClr val="000000"/>
                          </a:solidFill>
                          <a:effectLst/>
                          <a:latin typeface="+mn-ea"/>
                          <a:ea typeface="+mn-ea"/>
                          <a:cs typeface="ＭＳ Ｐゴシック" panose="020B0600070205080204" pitchFamily="50" charset="-128"/>
                        </a:rPr>
                        <a:t>（</a:t>
                      </a:r>
                      <a:r>
                        <a:rPr lang="en-US" altLang="ja-JP" sz="1200" dirty="0">
                          <a:solidFill>
                            <a:srgbClr val="000000"/>
                          </a:solidFill>
                          <a:effectLst/>
                          <a:latin typeface="+mn-ea"/>
                          <a:ea typeface="+mn-ea"/>
                          <a:cs typeface="ＭＳ Ｐゴシック" panose="020B0600070205080204" pitchFamily="50" charset="-128"/>
                        </a:rPr>
                        <a:t>2020</a:t>
                      </a:r>
                      <a:r>
                        <a:rPr lang="ja-JP" altLang="ja-JP" sz="1200" dirty="0">
                          <a:solidFill>
                            <a:srgbClr val="000000"/>
                          </a:solidFill>
                          <a:effectLst/>
                          <a:latin typeface="+mn-ea"/>
                          <a:ea typeface="+mn-ea"/>
                          <a:cs typeface="ＭＳ Ｐゴシック" panose="020B0600070205080204" pitchFamily="50" charset="-128"/>
                        </a:rPr>
                        <a:t>）年</a:t>
                      </a:r>
                      <a:r>
                        <a:rPr lang="en-US" altLang="ja-JP" sz="1200" dirty="0">
                          <a:solidFill>
                            <a:srgbClr val="000000"/>
                          </a:solidFill>
                          <a:effectLst/>
                          <a:latin typeface="+mn-ea"/>
                          <a:ea typeface="+mn-ea"/>
                          <a:cs typeface="ＭＳ Ｐゴシック" panose="020B0600070205080204" pitchFamily="50" charset="-128"/>
                        </a:rPr>
                        <a:t>】</a:t>
                      </a:r>
                      <a:endParaRPr lang="ja-JP" alt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tc>
                  <a:txBody>
                    <a:bodyPr/>
                    <a:lstStyle/>
                    <a:p>
                      <a:pPr algn="ctr">
                        <a:lnSpc>
                          <a:spcPts val="1600"/>
                        </a:lnSpc>
                      </a:pPr>
                      <a:r>
                        <a:rPr lang="ja-JP" sz="1200" dirty="0">
                          <a:solidFill>
                            <a:srgbClr val="000000"/>
                          </a:solidFill>
                          <a:effectLst/>
                          <a:latin typeface="+mn-ea"/>
                          <a:ea typeface="+mn-ea"/>
                          <a:cs typeface="ＭＳ Ｐゴシック" panose="020B0600070205080204" pitchFamily="50" charset="-128"/>
                        </a:rPr>
                        <a:t>減少</a:t>
                      </a:r>
                      <a:endParaRPr lang="ja-JP" sz="1200" dirty="0">
                        <a:solidFill>
                          <a:srgbClr val="000000"/>
                        </a:solidFill>
                        <a:effectLst/>
                        <a:latin typeface="+mn-ea"/>
                        <a:ea typeface="+mn-ea"/>
                        <a:cs typeface="HG丸ｺﾞｼｯｸM-PRO" panose="020F0600000000000000" pitchFamily="50" charset="-128"/>
                      </a:endParaRPr>
                    </a:p>
                  </a:txBody>
                  <a:tcPr marL="62865" marR="62865"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solidFill>
                  </a:tcPr>
                </a:tc>
                <a:extLst>
                  <a:ext uri="{0D108BD9-81ED-4DB2-BD59-A6C34878D82A}">
                    <a16:rowId xmlns:a16="http://schemas.microsoft.com/office/drawing/2014/main" val="2787556663"/>
                  </a:ext>
                </a:extLst>
              </a:tr>
            </a:tbl>
          </a:graphicData>
        </a:graphic>
      </p:graphicFrame>
      <p:sp>
        <p:nvSpPr>
          <p:cNvPr id="12" name="角丸四角形 47">
            <a:extLst>
              <a:ext uri="{FF2B5EF4-FFF2-40B4-BE49-F238E27FC236}">
                <a16:creationId xmlns:a16="http://schemas.microsoft.com/office/drawing/2014/main" id="{F7512FA7-E258-4788-985F-DC8E712BA2A9}"/>
              </a:ext>
            </a:extLst>
          </p:cNvPr>
          <p:cNvSpPr/>
          <p:nvPr/>
        </p:nvSpPr>
        <p:spPr>
          <a:xfrm>
            <a:off x="501587" y="4106740"/>
            <a:ext cx="9180000" cy="576000"/>
          </a:xfrm>
          <a:prstGeom prst="roundRect">
            <a:avLst>
              <a:gd name="adj" fmla="val 8499"/>
            </a:avLst>
          </a:prstGeom>
          <a:noFill/>
          <a:ln w="19050">
            <a:noFill/>
          </a:ln>
        </p:spPr>
        <p:txBody>
          <a:bodyPr wrap="square" lIns="72000" tIns="72000" rIns="72000" bIns="72000" anchor="t" anchorCtr="0">
            <a:noAutofit/>
          </a:bodyPr>
          <a:lstStyle/>
          <a:p>
            <a:r>
              <a:rPr lang="en-US" altLang="ja-JP" sz="1400" b="1" dirty="0">
                <a:latin typeface="+mn-ea"/>
              </a:rPr>
              <a:t>●</a:t>
            </a:r>
            <a:r>
              <a:rPr lang="ja-JP" altLang="en-US" sz="1400" dirty="0">
                <a:latin typeface="+mn-ea"/>
              </a:rPr>
              <a:t>大阪府のがん年齢調整り患率（</a:t>
            </a:r>
            <a:r>
              <a:rPr lang="en-US" altLang="ja-JP" sz="1400" dirty="0">
                <a:latin typeface="+mn-ea"/>
              </a:rPr>
              <a:t>75</a:t>
            </a:r>
            <a:r>
              <a:rPr lang="ja-JP" altLang="en-US" sz="1400" dirty="0">
                <a:latin typeface="+mn-ea"/>
              </a:rPr>
              <a:t>歳未満、進行がん、</a:t>
            </a:r>
            <a:r>
              <a:rPr lang="en-US" altLang="ja-JP" sz="1400" dirty="0">
                <a:latin typeface="+mn-ea"/>
              </a:rPr>
              <a:t>2015</a:t>
            </a:r>
            <a:r>
              <a:rPr lang="ja-JP" altLang="en-US" sz="1400" dirty="0">
                <a:latin typeface="+mn-ea"/>
              </a:rPr>
              <a:t>年モデル人口）は、人口</a:t>
            </a:r>
            <a:r>
              <a:rPr lang="en-US" altLang="ja-JP" sz="1400" dirty="0">
                <a:latin typeface="+mn-ea"/>
              </a:rPr>
              <a:t>10</a:t>
            </a:r>
            <a:r>
              <a:rPr lang="ja-JP" altLang="en-US" sz="1400" dirty="0">
                <a:latin typeface="+mn-ea"/>
              </a:rPr>
              <a:t>万人あたり</a:t>
            </a:r>
            <a:r>
              <a:rPr lang="en-US" altLang="ja-JP" sz="1400" dirty="0">
                <a:latin typeface="+mn-ea"/>
              </a:rPr>
              <a:t>251.9</a:t>
            </a:r>
            <a:r>
              <a:rPr lang="ja-JP" altLang="en-US" sz="1400" dirty="0">
                <a:latin typeface="+mn-ea"/>
              </a:rPr>
              <a:t>人</a:t>
            </a:r>
            <a:br>
              <a:rPr lang="en-US" altLang="ja-JP" sz="1400" dirty="0">
                <a:latin typeface="+mn-ea"/>
              </a:rPr>
            </a:br>
            <a:r>
              <a:rPr lang="ja-JP" altLang="en-US" sz="1400" dirty="0">
                <a:latin typeface="+mn-ea"/>
              </a:rPr>
              <a:t>　（計画策定時 </a:t>
            </a:r>
            <a:r>
              <a:rPr lang="en-US" altLang="ja-JP" sz="1400" dirty="0">
                <a:latin typeface="+mn-ea"/>
              </a:rPr>
              <a:t>-16.5</a:t>
            </a:r>
            <a:r>
              <a:rPr lang="ja-JP" altLang="en-US" sz="1400" dirty="0">
                <a:latin typeface="+mn-ea"/>
              </a:rPr>
              <a:t>人）であり、計画策定時より減少</a:t>
            </a:r>
            <a:endParaRPr lang="en-US" altLang="ja-JP" sz="1400" dirty="0">
              <a:latin typeface="+mn-ea"/>
            </a:endParaRPr>
          </a:p>
        </p:txBody>
      </p:sp>
      <p:sp>
        <p:nvSpPr>
          <p:cNvPr id="13" name="四角形: 角を丸くする 12">
            <a:extLst>
              <a:ext uri="{FF2B5EF4-FFF2-40B4-BE49-F238E27FC236}">
                <a16:creationId xmlns:a16="http://schemas.microsoft.com/office/drawing/2014/main" id="{B16FE822-A18B-4B4D-B1BA-47836D167492}"/>
              </a:ext>
            </a:extLst>
          </p:cNvPr>
          <p:cNvSpPr/>
          <p:nvPr/>
        </p:nvSpPr>
        <p:spPr>
          <a:xfrm>
            <a:off x="457200" y="4844064"/>
            <a:ext cx="2880000"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white"/>
                </a:solidFill>
                <a:latin typeface="メイリオ" panose="020B0604030504040204" pitchFamily="50" charset="-128"/>
                <a:ea typeface="メイリオ" panose="020B0604030504040204" pitchFamily="50" charset="-128"/>
              </a:rPr>
              <a:t>がん生存率の向上</a:t>
            </a: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14" name="角丸四角形 47">
            <a:extLst>
              <a:ext uri="{FF2B5EF4-FFF2-40B4-BE49-F238E27FC236}">
                <a16:creationId xmlns:a16="http://schemas.microsoft.com/office/drawing/2014/main" id="{C6E2B9B3-D02B-4577-B10D-CEF44BD3D696}"/>
              </a:ext>
            </a:extLst>
          </p:cNvPr>
          <p:cNvSpPr/>
          <p:nvPr/>
        </p:nvSpPr>
        <p:spPr>
          <a:xfrm>
            <a:off x="501587" y="5128367"/>
            <a:ext cx="9180000" cy="381801"/>
          </a:xfrm>
          <a:prstGeom prst="roundRect">
            <a:avLst>
              <a:gd name="adj" fmla="val 8499"/>
            </a:avLst>
          </a:prstGeom>
          <a:noFill/>
          <a:ln w="19050">
            <a:noFill/>
          </a:ln>
        </p:spPr>
        <p:txBody>
          <a:bodyPr wrap="square" lIns="72000" tIns="72000" rIns="72000" bIns="72000" anchor="t" anchorCtr="0">
            <a:noAutofit/>
          </a:bodyPr>
          <a:lstStyle/>
          <a:p>
            <a:r>
              <a:rPr lang="ja-JP" altLang="en-US" sz="1400" dirty="0">
                <a:highlight>
                  <a:srgbClr val="FFFF00"/>
                </a:highlight>
                <a:latin typeface="+mn-ea"/>
              </a:rPr>
              <a:t>●</a:t>
            </a:r>
            <a:r>
              <a:rPr lang="ja-JP" altLang="en-US" sz="1400" dirty="0">
                <a:latin typeface="+mn-ea"/>
              </a:rPr>
              <a:t>関係する個別目標、モニタリング指標において、がん患者の５年相対生存率がやや増加。</a:t>
            </a:r>
          </a:p>
        </p:txBody>
      </p:sp>
      <p:sp>
        <p:nvSpPr>
          <p:cNvPr id="19" name="四角形: 角を丸くする 18">
            <a:extLst>
              <a:ext uri="{FF2B5EF4-FFF2-40B4-BE49-F238E27FC236}">
                <a16:creationId xmlns:a16="http://schemas.microsoft.com/office/drawing/2014/main" id="{B80FDF98-1C46-4CD3-A83A-24664FABFE1C}"/>
              </a:ext>
            </a:extLst>
          </p:cNvPr>
          <p:cNvSpPr/>
          <p:nvPr/>
        </p:nvSpPr>
        <p:spPr>
          <a:xfrm>
            <a:off x="432486" y="5692554"/>
            <a:ext cx="2880000" cy="268152"/>
          </a:xfrm>
          <a:prstGeom prst="roundRect">
            <a:avLst>
              <a:gd name="adj" fmla="val 50000"/>
            </a:avLst>
          </a:prstGeom>
          <a:solidFill>
            <a:srgbClr val="007BBA"/>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wrap="none" bIns="18288"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prstClr val="white"/>
                </a:solidFill>
                <a:latin typeface="メイリオ" panose="020B0604030504040204" pitchFamily="50" charset="-128"/>
                <a:ea typeface="メイリオ" panose="020B0604030504040204" pitchFamily="50" charset="-128"/>
              </a:rPr>
              <a:t>がん患者や家族の生活の質の維持</a:t>
            </a:r>
            <a:endParaRPr kumimoji="1" lang="ja-JP" altLang="en-US" sz="1400" b="1" i="0" u="none" strike="noStrike" kern="1200" cap="none" spc="0" normalizeH="0" baseline="0" noProof="0" dirty="0">
              <a:ln>
                <a:noFill/>
              </a:ln>
              <a:solidFill>
                <a:prstClr val="white"/>
              </a:solidFill>
              <a:effectLst/>
              <a:uLnTx/>
              <a:uFillTx/>
              <a:latin typeface="メイリオ" panose="020B0604030504040204" pitchFamily="50" charset="-128"/>
              <a:ea typeface="メイリオ" panose="020B0604030504040204" pitchFamily="50" charset="-128"/>
            </a:endParaRPr>
          </a:p>
        </p:txBody>
      </p:sp>
      <p:sp>
        <p:nvSpPr>
          <p:cNvPr id="20" name="角丸四角形 47">
            <a:extLst>
              <a:ext uri="{FF2B5EF4-FFF2-40B4-BE49-F238E27FC236}">
                <a16:creationId xmlns:a16="http://schemas.microsoft.com/office/drawing/2014/main" id="{841A8328-6A3B-406C-8C84-3C88DF36FDA7}"/>
              </a:ext>
            </a:extLst>
          </p:cNvPr>
          <p:cNvSpPr/>
          <p:nvPr/>
        </p:nvSpPr>
        <p:spPr>
          <a:xfrm>
            <a:off x="501587" y="5948130"/>
            <a:ext cx="9180000" cy="794292"/>
          </a:xfrm>
          <a:prstGeom prst="roundRect">
            <a:avLst>
              <a:gd name="adj" fmla="val 8499"/>
            </a:avLst>
          </a:prstGeom>
          <a:noFill/>
          <a:ln w="19050">
            <a:noFill/>
          </a:ln>
        </p:spPr>
        <p:txBody>
          <a:bodyPr wrap="square" lIns="72000" tIns="72000" rIns="72000" bIns="72000" anchor="t" anchorCtr="0">
            <a:noAutofit/>
          </a:bodyPr>
          <a:lstStyle/>
          <a:p>
            <a:r>
              <a:rPr lang="ja-JP" altLang="en-US" sz="1400" dirty="0">
                <a:highlight>
                  <a:srgbClr val="FFFF00"/>
                </a:highlight>
                <a:latin typeface="+mn-ea"/>
              </a:rPr>
              <a:t>●</a:t>
            </a:r>
            <a:r>
              <a:rPr lang="ja-JP" altLang="en-US" sz="1400" dirty="0">
                <a:latin typeface="+mn-ea"/>
              </a:rPr>
              <a:t>関係する個別目標、モニタリング指標の一部は、令和８年度に実施する患者ニーズ調査の結果を待つ必要が</a:t>
            </a:r>
            <a:endParaRPr lang="en-US" altLang="ja-JP" sz="1400" dirty="0">
              <a:latin typeface="+mn-ea"/>
            </a:endParaRPr>
          </a:p>
          <a:p>
            <a:r>
              <a:rPr lang="ja-JP" altLang="en-US" sz="1400" dirty="0">
                <a:latin typeface="+mn-ea"/>
              </a:rPr>
              <a:t>　あるが、目標、指標の多くは、ほぼ横ばい。</a:t>
            </a:r>
            <a:endParaRPr lang="en-US" altLang="ja-JP" sz="1400" dirty="0">
              <a:latin typeface="+mn-ea"/>
            </a:endParaRPr>
          </a:p>
          <a:p>
            <a:endParaRPr lang="ja-JP" altLang="en-US" sz="1400" dirty="0">
              <a:latin typeface="+mn-ea"/>
            </a:endParaRPr>
          </a:p>
        </p:txBody>
      </p:sp>
    </p:spTree>
    <p:extLst>
      <p:ext uri="{BB962C8B-B14F-4D97-AF65-F5344CB8AC3E}">
        <p14:creationId xmlns:p14="http://schemas.microsoft.com/office/powerpoint/2010/main" val="4458278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682"/>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prstClr val="black"/>
                </a:solidFill>
                <a:latin typeface="Meiryo UI" panose="020B0604030504040204" pitchFamily="50" charset="-128"/>
                <a:ea typeface="Meiryo UI" panose="020B0604030504040204" pitchFamily="50" charset="-128"/>
              </a:rPr>
              <a:t>２</a:t>
            </a:r>
            <a:r>
              <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がん医療の充実、　</a:t>
            </a:r>
            <a:r>
              <a:rPr kumimoji="1" lang="ja-JP" altLang="en-US" sz="2000" b="1" dirty="0">
                <a:solidFill>
                  <a:prstClr val="black"/>
                </a:solidFill>
                <a:latin typeface="Meiryo UI" panose="020B0604030504040204" pitchFamily="50" charset="-128"/>
                <a:ea typeface="Meiryo UI" panose="020B0604030504040204" pitchFamily="50" charset="-128"/>
              </a:rPr>
              <a:t>３</a:t>
            </a:r>
            <a:r>
              <a:rPr kumimoji="1" lang="ja-JP" altLang="en-US" sz="2000" b="1"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　患者支援の充実</a:t>
            </a:r>
          </a:p>
        </p:txBody>
      </p:sp>
      <p:pic>
        <p:nvPicPr>
          <p:cNvPr id="22" name="図 21"/>
          <p:cNvPicPr>
            <a:picLocks noChangeAspect="1"/>
          </p:cNvPicPr>
          <p:nvPr/>
        </p:nvPicPr>
        <p:blipFill>
          <a:blip r:embed="rId3"/>
          <a:stretch>
            <a:fillRect/>
          </a:stretch>
        </p:blipFill>
        <p:spPr>
          <a:xfrm>
            <a:off x="8536240" y="74033"/>
            <a:ext cx="1320923" cy="432000"/>
          </a:xfrm>
          <a:prstGeom prst="rect">
            <a:avLst/>
          </a:prstGeom>
        </p:spPr>
      </p:pic>
      <p:sp>
        <p:nvSpPr>
          <p:cNvPr id="27" name="正方形/長方形 26">
            <a:extLst>
              <a:ext uri="{FF2B5EF4-FFF2-40B4-BE49-F238E27FC236}">
                <a16:creationId xmlns:a16="http://schemas.microsoft.com/office/drawing/2014/main" id="{0FF5944C-866C-4824-ABAC-7773DB7843C8}"/>
              </a:ext>
            </a:extLst>
          </p:cNvPr>
          <p:cNvSpPr/>
          <p:nvPr/>
        </p:nvSpPr>
        <p:spPr>
          <a:xfrm>
            <a:off x="268309" y="816228"/>
            <a:ext cx="9369380" cy="58360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計画Ｐ</a:t>
            </a:r>
            <a:r>
              <a:rPr kumimoji="1" lang="en-US" altLang="ja-JP"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59</a:t>
            </a:r>
            <a:endParaRPr kumimoji="1" lang="en-US" altLang="ja-JP" sz="180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正方形/長方形 28">
            <a:extLst>
              <a:ext uri="{FF2B5EF4-FFF2-40B4-BE49-F238E27FC236}">
                <a16:creationId xmlns:a16="http://schemas.microsoft.com/office/drawing/2014/main" id="{062FEB78-60E8-4C18-A40B-ACDBD0C298CE}"/>
              </a:ext>
            </a:extLst>
          </p:cNvPr>
          <p:cNvSpPr/>
          <p:nvPr/>
        </p:nvSpPr>
        <p:spPr>
          <a:xfrm>
            <a:off x="708856" y="1460784"/>
            <a:ext cx="6112702" cy="369332"/>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≪第４期大阪府がん対策推進計画における個別目標≫</a:t>
            </a:r>
          </a:p>
        </p:txBody>
      </p:sp>
      <p:sp>
        <p:nvSpPr>
          <p:cNvPr id="15" name="正方形/長方形 14"/>
          <p:cNvSpPr/>
          <p:nvPr/>
        </p:nvSpPr>
        <p:spPr>
          <a:xfrm>
            <a:off x="268309" y="654402"/>
            <a:ext cx="6883605" cy="725298"/>
          </a:xfrm>
          <a:prstGeom prst="rect">
            <a:avLst/>
          </a:prstGeom>
          <a:solidFill>
            <a:srgbClr val="002060"/>
          </a:solidFill>
        </p:spPr>
        <p:txBody>
          <a:bodyPr wrap="square" lIns="36000" tIns="90000" rIns="36000" bIns="36000" anchor="ctr">
            <a:noAutofit/>
          </a:bodyP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w="0"/>
                <a:solidFill>
                  <a:prstClr val="white"/>
                </a:solidFill>
                <a:effectLst>
                  <a:outerShdw blurRad="38100" dist="19050" dir="2700000" algn="tl" rotWithShape="0">
                    <a:prstClr val="black">
                      <a:alpha val="40000"/>
                    </a:prstClr>
                  </a:outerShdw>
                </a:effectLst>
                <a:uLnTx/>
                <a:uFillTx/>
                <a:latin typeface="+mn-ea"/>
                <a:cs typeface="+mn-cs"/>
              </a:rPr>
              <a:t>２（２）</a:t>
            </a:r>
            <a:r>
              <a:rPr kumimoji="1" lang="ja-JP" altLang="en-US" sz="1600" b="1" i="0" u="heavy" strike="noStrike" kern="1200" cap="none" spc="0" normalizeH="0" baseline="0" noProof="0" dirty="0">
                <a:ln>
                  <a:noFill/>
                </a:ln>
                <a:solidFill>
                  <a:prstClr val="white"/>
                </a:solidFill>
                <a:effectLst/>
                <a:uLnTx/>
                <a:uFillTx/>
                <a:latin typeface="+mn-ea"/>
                <a:cs typeface="+mn-cs"/>
              </a:rPr>
              <a:t>小児･</a:t>
            </a:r>
            <a:r>
              <a:rPr kumimoji="1" lang="en-US" altLang="ja-JP" sz="1600" b="1" i="0" u="heavy" strike="noStrike" kern="1200" cap="none" spc="0" normalizeH="0" baseline="0" noProof="0" dirty="0">
                <a:ln>
                  <a:noFill/>
                </a:ln>
                <a:solidFill>
                  <a:prstClr val="white"/>
                </a:solidFill>
                <a:effectLst/>
                <a:uLnTx/>
                <a:uFillTx/>
                <a:latin typeface="+mn-ea"/>
                <a:cs typeface="+mn-cs"/>
              </a:rPr>
              <a:t>AYA</a:t>
            </a:r>
            <a:r>
              <a:rPr kumimoji="1" lang="ja-JP" altLang="en-US" sz="1600" b="1" i="0" u="heavy" strike="noStrike" kern="1200" cap="none" spc="0" normalizeH="0" baseline="0" noProof="0" dirty="0">
                <a:ln>
                  <a:noFill/>
                </a:ln>
                <a:solidFill>
                  <a:prstClr val="white"/>
                </a:solidFill>
                <a:effectLst/>
                <a:uLnTx/>
                <a:uFillTx/>
                <a:latin typeface="+mn-ea"/>
                <a:cs typeface="+mn-cs"/>
              </a:rPr>
              <a:t>世代のがん</a:t>
            </a:r>
            <a:r>
              <a:rPr kumimoji="1" lang="ja-JP" altLang="en-US" sz="1600" b="1" i="0" u="none" strike="noStrike" kern="1200" cap="none" spc="0" normalizeH="0" baseline="0" noProof="0" dirty="0">
                <a:ln>
                  <a:noFill/>
                </a:ln>
                <a:solidFill>
                  <a:prstClr val="white"/>
                </a:solidFill>
                <a:effectLst/>
                <a:uLnTx/>
                <a:uFillTx/>
                <a:latin typeface="+mn-ea"/>
                <a:cs typeface="+mn-cs"/>
              </a:rPr>
              <a:t>･高齢者のがん･希少がんの対策　</a:t>
            </a:r>
            <a:r>
              <a:rPr kumimoji="1" lang="ja-JP" altLang="en-US" sz="1400" b="1" i="0" u="none" strike="noStrike" kern="1200" cap="none" spc="0" normalizeH="0" baseline="0" noProof="0" dirty="0">
                <a:ln>
                  <a:noFill/>
                </a:ln>
                <a:solidFill>
                  <a:prstClr val="white"/>
                </a:solidFill>
                <a:effectLst/>
                <a:uLnTx/>
                <a:uFillTx/>
                <a:latin typeface="+mn-ea"/>
                <a:cs typeface="+mn-cs"/>
              </a:rPr>
              <a:t>計画 </a:t>
            </a:r>
            <a:r>
              <a:rPr kumimoji="1" lang="en-US" altLang="ja-JP" sz="1200" b="1" i="0" u="none" strike="noStrike" kern="1200" cap="none" spc="0" normalizeH="0" baseline="0" noProof="0" dirty="0">
                <a:ln>
                  <a:noFill/>
                </a:ln>
                <a:solidFill>
                  <a:prstClr val="white"/>
                </a:solidFill>
                <a:effectLst/>
                <a:uLnTx/>
                <a:uFillTx/>
                <a:latin typeface="+mn-ea"/>
                <a:cs typeface="+mn-cs"/>
              </a:rPr>
              <a:t>P.72</a:t>
            </a:r>
            <a:endParaRPr kumimoji="1" lang="en-US" altLang="ja-JP" sz="1400" b="1" i="0" u="none" strike="noStrike" kern="1200" cap="none" spc="0" normalizeH="0" baseline="0" noProof="0" dirty="0">
              <a:ln>
                <a:noFill/>
              </a:ln>
              <a:solidFill>
                <a:prstClr val="white"/>
              </a:solidFill>
              <a:effectLst/>
              <a:uLnTx/>
              <a:uFillTx/>
              <a:latin typeface="+mn-ea"/>
              <a:cs typeface="+mn-cs"/>
            </a:endParaRPr>
          </a:p>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600" b="1" i="0" u="none" strike="noStrike" kern="1200" cap="none" spc="0" normalizeH="0" baseline="0" noProof="0" dirty="0">
                <a:ln w="0"/>
                <a:solidFill>
                  <a:prstClr val="white"/>
                </a:solidFill>
                <a:effectLst>
                  <a:outerShdw blurRad="38100" dist="19050" dir="2700000" algn="tl" rotWithShape="0">
                    <a:prstClr val="black">
                      <a:alpha val="40000"/>
                    </a:prstClr>
                  </a:outerShdw>
                </a:effectLst>
                <a:uLnTx/>
                <a:uFillTx/>
                <a:latin typeface="+mn-ea"/>
                <a:cs typeface="+mn-cs"/>
              </a:rPr>
              <a:t>３（３）</a:t>
            </a:r>
            <a:r>
              <a:rPr kumimoji="1" lang="ja-JP" altLang="en-US" sz="1600" b="1" dirty="0">
                <a:ln w="0"/>
                <a:solidFill>
                  <a:prstClr val="white"/>
                </a:solidFill>
                <a:effectLst>
                  <a:outerShdw blurRad="38100" dist="19050" dir="2700000" algn="tl" rotWithShape="0">
                    <a:prstClr val="black">
                      <a:alpha val="40000"/>
                    </a:prstClr>
                  </a:outerShdw>
                </a:effectLst>
                <a:latin typeface="+mn-ea"/>
              </a:rPr>
              <a:t>がん患者等の社会的な課題への対策</a:t>
            </a:r>
            <a:r>
              <a:rPr kumimoji="1" lang="ja-JP" altLang="en-US" sz="1600" b="1" i="0" u="none" strike="noStrike" kern="1200" cap="none" spc="0" normalizeH="0" baseline="0" noProof="0" dirty="0">
                <a:ln w="0"/>
                <a:solidFill>
                  <a:prstClr val="white"/>
                </a:solidFill>
                <a:effectLst>
                  <a:outerShdw blurRad="38100" dist="19050" dir="2700000" algn="tl" rotWithShape="0">
                    <a:prstClr val="black">
                      <a:alpha val="40000"/>
                    </a:prstClr>
                  </a:outerShdw>
                </a:effectLst>
                <a:uLnTx/>
                <a:uFillTx/>
                <a:latin typeface="+mn-ea"/>
                <a:cs typeface="+mn-cs"/>
              </a:rPr>
              <a:t>   </a:t>
            </a:r>
            <a:r>
              <a:rPr kumimoji="1" lang="ja-JP" altLang="en-US" sz="1400" b="1" i="0" u="none" strike="noStrike" kern="1200" cap="none" spc="0" normalizeH="0" baseline="0" noProof="0" dirty="0">
                <a:ln>
                  <a:noFill/>
                </a:ln>
                <a:solidFill>
                  <a:prstClr val="white"/>
                </a:solidFill>
                <a:effectLst/>
                <a:uLnTx/>
                <a:uFillTx/>
                <a:latin typeface="+mn-ea"/>
                <a:cs typeface="+mn-cs"/>
              </a:rPr>
              <a:t>計画 </a:t>
            </a:r>
            <a:r>
              <a:rPr kumimoji="1" lang="en-US" altLang="ja-JP" sz="1200" b="1" i="0" u="none" strike="noStrike" kern="1200" cap="none" spc="0" normalizeH="0" baseline="0" noProof="0" dirty="0">
                <a:ln>
                  <a:noFill/>
                </a:ln>
                <a:solidFill>
                  <a:prstClr val="white"/>
                </a:solidFill>
                <a:effectLst/>
                <a:uLnTx/>
                <a:uFillTx/>
                <a:latin typeface="+mn-ea"/>
                <a:cs typeface="+mn-cs"/>
              </a:rPr>
              <a:t>P.76-</a:t>
            </a:r>
            <a:r>
              <a:rPr kumimoji="1" lang="en-US" altLang="ja-JP" sz="1200" b="1" dirty="0">
                <a:solidFill>
                  <a:prstClr val="white"/>
                </a:solidFill>
                <a:latin typeface="+mn-ea"/>
              </a:rPr>
              <a:t>78</a:t>
            </a:r>
            <a:endParaRPr kumimoji="1" lang="en-US" altLang="ja-JP" sz="1400" b="1" i="0" u="none" strike="noStrike" kern="1200" cap="none" spc="0" normalizeH="0" baseline="0" noProof="0" dirty="0">
              <a:ln>
                <a:noFill/>
              </a:ln>
              <a:solidFill>
                <a:prstClr val="white"/>
              </a:solidFill>
              <a:effectLst/>
              <a:uLnTx/>
              <a:uFillTx/>
              <a:latin typeface="+mn-ea"/>
              <a:cs typeface="+mn-cs"/>
            </a:endParaRPr>
          </a:p>
        </p:txBody>
      </p:sp>
      <p:graphicFrame>
        <p:nvGraphicFramePr>
          <p:cNvPr id="8" name="表 7">
            <a:extLst>
              <a:ext uri="{FF2B5EF4-FFF2-40B4-BE49-F238E27FC236}">
                <a16:creationId xmlns:a16="http://schemas.microsoft.com/office/drawing/2014/main" id="{7299A29E-C849-47A7-B58E-9F2C11FCA2F9}"/>
              </a:ext>
            </a:extLst>
          </p:cNvPr>
          <p:cNvGraphicFramePr>
            <a:graphicFrameLocks noGrp="1"/>
          </p:cNvGraphicFramePr>
          <p:nvPr>
            <p:extLst>
              <p:ext uri="{D42A27DB-BD31-4B8C-83A1-F6EECF244321}">
                <p14:modId xmlns:p14="http://schemas.microsoft.com/office/powerpoint/2010/main" val="2935133435"/>
              </p:ext>
            </p:extLst>
          </p:nvPr>
        </p:nvGraphicFramePr>
        <p:xfrm>
          <a:off x="494812" y="1982819"/>
          <a:ext cx="8523667" cy="4279736"/>
        </p:xfrm>
        <a:graphic>
          <a:graphicData uri="http://schemas.openxmlformats.org/drawingml/2006/table">
            <a:tbl>
              <a:tblPr firstRow="1" firstCol="1" bandRow="1">
                <a:tableStyleId>{5C22544A-7EE6-4342-B048-85BDC9FD1C3A}</a:tableStyleId>
              </a:tblPr>
              <a:tblGrid>
                <a:gridCol w="321971">
                  <a:extLst>
                    <a:ext uri="{9D8B030D-6E8A-4147-A177-3AD203B41FA5}">
                      <a16:colId xmlns:a16="http://schemas.microsoft.com/office/drawing/2014/main" val="20000"/>
                    </a:ext>
                  </a:extLst>
                </a:gridCol>
                <a:gridCol w="3381472">
                  <a:extLst>
                    <a:ext uri="{9D8B030D-6E8A-4147-A177-3AD203B41FA5}">
                      <a16:colId xmlns:a16="http://schemas.microsoft.com/office/drawing/2014/main" val="20001"/>
                    </a:ext>
                  </a:extLst>
                </a:gridCol>
                <a:gridCol w="2506435">
                  <a:extLst>
                    <a:ext uri="{9D8B030D-6E8A-4147-A177-3AD203B41FA5}">
                      <a16:colId xmlns:a16="http://schemas.microsoft.com/office/drawing/2014/main" val="20002"/>
                    </a:ext>
                  </a:extLst>
                </a:gridCol>
                <a:gridCol w="2313789">
                  <a:extLst>
                    <a:ext uri="{9D8B030D-6E8A-4147-A177-3AD203B41FA5}">
                      <a16:colId xmlns:a16="http://schemas.microsoft.com/office/drawing/2014/main" val="3517677816"/>
                    </a:ext>
                  </a:extLst>
                </a:gridCol>
              </a:tblGrid>
              <a:tr h="441974">
                <a:tc>
                  <a:txBody>
                    <a:bodyPr/>
                    <a:lstStyle/>
                    <a:p>
                      <a:pPr algn="ctr">
                        <a:lnSpc>
                          <a:spcPts val="13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a:lnSpc>
                          <a:spcPts val="1300"/>
                        </a:lnSpc>
                        <a:spcAft>
                          <a:spcPts val="0"/>
                        </a:spcAft>
                      </a:pPr>
                      <a:r>
                        <a:rPr lang="ja-JP" sz="1400" b="1" kern="100" dirty="0">
                          <a:effectLst/>
                          <a:latin typeface="+mn-ea"/>
                          <a:ea typeface="+mn-ea"/>
                        </a:rPr>
                        <a:t>モニタリング指標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1500"/>
                        </a:lnSpc>
                        <a:spcAft>
                          <a:spcPts val="0"/>
                        </a:spcAft>
                      </a:pPr>
                      <a:r>
                        <a:rPr lang="ja-JP" altLang="en-US" sz="1400" b="1" dirty="0">
                          <a:effectLst/>
                          <a:latin typeface="+mn-ea"/>
                          <a:ea typeface="+mn-ea"/>
                        </a:rPr>
                        <a:t>計画策定時</a:t>
                      </a:r>
                      <a:r>
                        <a:rPr lang="ja-JP" sz="1400" b="1" dirty="0">
                          <a:effectLst/>
                          <a:latin typeface="+mn-ea"/>
                          <a:ea typeface="+mn-ea"/>
                        </a:rPr>
                        <a:t>の</a:t>
                      </a:r>
                      <a:r>
                        <a:rPr lang="ja-JP" altLang="en-US" sz="1400" b="1" dirty="0">
                          <a:effectLst/>
                          <a:latin typeface="+mn-ea"/>
                          <a:ea typeface="+mn-ea"/>
                        </a:rPr>
                        <a:t>値</a:t>
                      </a: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a:lnSpc>
                          <a:spcPts val="1500"/>
                        </a:lnSpc>
                        <a:spcAft>
                          <a:spcPts val="0"/>
                        </a:spcAft>
                      </a:pPr>
                      <a:r>
                        <a:rPr lang="ja-JP" altLang="en-US" sz="1400" b="1" dirty="0">
                          <a:solidFill>
                            <a:schemeClr val="bg1"/>
                          </a:solidFill>
                          <a:effectLst/>
                          <a:latin typeface="+mn-ea"/>
                          <a:ea typeface="+mn-ea"/>
                          <a:cs typeface="HG丸ｺﾞｼｯｸM-PRO"/>
                        </a:rPr>
                        <a:t>現状値</a:t>
                      </a:r>
                    </a:p>
                  </a:txBody>
                  <a:tcPr marL="62865" marR="62865" marT="0" marB="0" anchor="ct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709490">
                <a:tc>
                  <a:txBody>
                    <a:bodyPr/>
                    <a:lstStyle/>
                    <a:p>
                      <a:pPr algn="ctr">
                        <a:lnSpc>
                          <a:spcPts val="1300"/>
                        </a:lnSpc>
                        <a:spcAft>
                          <a:spcPts val="0"/>
                        </a:spcAft>
                      </a:pPr>
                      <a:r>
                        <a:rPr lang="ja-JP" sz="1400" b="1" dirty="0">
                          <a:effectLst/>
                          <a:latin typeface="+mn-ea"/>
                          <a:ea typeface="+mn-ea"/>
                        </a:rPr>
                        <a:t>１</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a:lnSpc>
                          <a:spcPts val="1500"/>
                        </a:lnSpc>
                        <a:spcAft>
                          <a:spcPts val="0"/>
                        </a:spcAft>
                      </a:pPr>
                      <a:r>
                        <a:rPr lang="ja-JP" sz="1400" b="1" kern="100" dirty="0">
                          <a:effectLst/>
                          <a:latin typeface="+mn-ea"/>
                          <a:ea typeface="+mn-ea"/>
                        </a:rPr>
                        <a:t>小児</a:t>
                      </a:r>
                      <a:r>
                        <a:rPr lang="ja-JP" altLang="en-US" sz="1400" b="1" kern="100" dirty="0">
                          <a:effectLst/>
                          <a:latin typeface="+mn-ea"/>
                          <a:ea typeface="+mn-ea"/>
                        </a:rPr>
                        <a:t>（</a:t>
                      </a:r>
                      <a:r>
                        <a:rPr lang="en-US" sz="1400" b="1" kern="100" dirty="0">
                          <a:effectLst/>
                          <a:latin typeface="+mn-ea"/>
                          <a:ea typeface="+mn-ea"/>
                        </a:rPr>
                        <a:t>0</a:t>
                      </a:r>
                      <a:r>
                        <a:rPr lang="ja-JP" sz="1400" b="1" kern="100" dirty="0">
                          <a:effectLst/>
                          <a:latin typeface="+mn-ea"/>
                          <a:ea typeface="+mn-ea"/>
                        </a:rPr>
                        <a:t>歳～</a:t>
                      </a:r>
                      <a:r>
                        <a:rPr lang="en-US" sz="1400" b="1" kern="100" dirty="0">
                          <a:effectLst/>
                          <a:latin typeface="+mn-ea"/>
                          <a:ea typeface="+mn-ea"/>
                        </a:rPr>
                        <a:t>14</a:t>
                      </a:r>
                      <a:r>
                        <a:rPr lang="ja-JP" sz="1400" b="1" kern="100" dirty="0">
                          <a:effectLst/>
                          <a:latin typeface="+mn-ea"/>
                          <a:ea typeface="+mn-ea"/>
                        </a:rPr>
                        <a:t>歳</a:t>
                      </a:r>
                      <a:r>
                        <a:rPr lang="ja-JP" altLang="en-US" sz="1400" b="1" kern="100" dirty="0">
                          <a:effectLst/>
                          <a:latin typeface="+mn-ea"/>
                          <a:ea typeface="+mn-ea"/>
                        </a:rPr>
                        <a:t>）</a:t>
                      </a:r>
                      <a:r>
                        <a:rPr lang="ja-JP" sz="1400" b="1" kern="100" dirty="0">
                          <a:effectLst/>
                          <a:latin typeface="+mn-ea"/>
                          <a:ea typeface="+mn-ea"/>
                        </a:rPr>
                        <a:t>における</a:t>
                      </a:r>
                      <a:endParaRPr lang="en-US" altLang="ja-JP" sz="1400" b="1" kern="100" dirty="0">
                        <a:effectLst/>
                        <a:latin typeface="+mn-ea"/>
                        <a:ea typeface="+mn-ea"/>
                      </a:endParaRPr>
                    </a:p>
                    <a:p>
                      <a:pPr algn="l">
                        <a:lnSpc>
                          <a:spcPts val="1500"/>
                        </a:lnSpc>
                        <a:spcAft>
                          <a:spcPts val="0"/>
                        </a:spcAft>
                      </a:pPr>
                      <a:r>
                        <a:rPr lang="ja-JP" sz="1400" b="1" kern="100" dirty="0">
                          <a:effectLst/>
                          <a:latin typeface="+mn-ea"/>
                          <a:ea typeface="+mn-ea"/>
                        </a:rPr>
                        <a:t>５年実測生存率【大阪府がん登録】</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500"/>
                        </a:lnSpc>
                        <a:spcAft>
                          <a:spcPts val="0"/>
                        </a:spcAft>
                      </a:pPr>
                      <a:r>
                        <a:rPr lang="en-US" altLang="ja-JP" sz="1400" b="1" dirty="0">
                          <a:effectLst/>
                          <a:latin typeface="+mn-ea"/>
                          <a:ea typeface="+mn-ea"/>
                        </a:rPr>
                        <a:t>80.9</a:t>
                      </a:r>
                      <a:r>
                        <a:rPr lang="ja-JP" altLang="en-US" sz="1400" b="1" dirty="0">
                          <a:effectLst/>
                          <a:latin typeface="+mn-ea"/>
                          <a:ea typeface="+mn-ea"/>
                        </a:rPr>
                        <a:t>％</a:t>
                      </a:r>
                      <a:endParaRPr lang="en-US" altLang="ja-JP" sz="1400" b="1" dirty="0">
                        <a:effectLst/>
                        <a:latin typeface="+mn-ea"/>
                        <a:ea typeface="+mn-ea"/>
                      </a:endParaRPr>
                    </a:p>
                    <a:p>
                      <a:pPr algn="ctr">
                        <a:lnSpc>
                          <a:spcPts val="1500"/>
                        </a:lnSpc>
                        <a:spcAft>
                          <a:spcPts val="0"/>
                        </a:spcAft>
                      </a:pPr>
                      <a:r>
                        <a:rPr lang="ja-JP" altLang="ja-JP" sz="1400" b="1" dirty="0">
                          <a:effectLst/>
                          <a:latin typeface="+mn-ea"/>
                          <a:ea typeface="+mn-ea"/>
                        </a:rPr>
                        <a:t>【平成</a:t>
                      </a:r>
                      <a:r>
                        <a:rPr lang="en-US" altLang="ja-JP" sz="1400" b="1" dirty="0">
                          <a:effectLst/>
                          <a:latin typeface="+mn-ea"/>
                          <a:ea typeface="+mn-ea"/>
                        </a:rPr>
                        <a:t>22</a:t>
                      </a:r>
                      <a:r>
                        <a:rPr lang="ja-JP" altLang="en-US" sz="1400" b="1" dirty="0">
                          <a:effectLst/>
                          <a:latin typeface="+mn-ea"/>
                          <a:ea typeface="+mn-ea"/>
                        </a:rPr>
                        <a:t>（</a:t>
                      </a:r>
                      <a:r>
                        <a:rPr lang="en-US" altLang="ja-JP" sz="1400" b="1" dirty="0">
                          <a:effectLst/>
                          <a:latin typeface="+mn-ea"/>
                          <a:ea typeface="+mn-ea"/>
                        </a:rPr>
                        <a:t>2010</a:t>
                      </a:r>
                      <a:r>
                        <a:rPr lang="ja-JP" altLang="en-US" sz="1400" b="1" dirty="0">
                          <a:effectLst/>
                          <a:latin typeface="+mn-ea"/>
                          <a:ea typeface="+mn-ea"/>
                        </a:rPr>
                        <a:t>）</a:t>
                      </a:r>
                      <a:r>
                        <a:rPr lang="ja-JP" altLang="ja-JP" sz="1400" b="1" dirty="0">
                          <a:effectLst/>
                          <a:latin typeface="+mn-ea"/>
                          <a:ea typeface="+mn-ea"/>
                        </a:rPr>
                        <a:t>年～</a:t>
                      </a:r>
                      <a:endParaRPr lang="ja-JP" altLang="en-US" sz="1400" b="1" dirty="0">
                        <a:effectLst/>
                        <a:latin typeface="+mn-ea"/>
                        <a:ea typeface="+mn-ea"/>
                      </a:endParaRPr>
                    </a:p>
                    <a:p>
                      <a:pPr algn="ctr">
                        <a:lnSpc>
                          <a:spcPts val="1500"/>
                        </a:lnSpc>
                        <a:spcAft>
                          <a:spcPts val="0"/>
                        </a:spcAft>
                      </a:pPr>
                      <a:r>
                        <a:rPr lang="en-US" altLang="ja-JP" sz="1400" b="1" baseline="0" dirty="0">
                          <a:effectLst/>
                          <a:latin typeface="+mn-ea"/>
                          <a:ea typeface="+mn-ea"/>
                        </a:rPr>
                        <a:t>   </a:t>
                      </a:r>
                      <a:r>
                        <a:rPr lang="ja-JP" altLang="ja-JP" sz="1400" b="1" dirty="0">
                          <a:effectLst/>
                          <a:latin typeface="+mn-ea"/>
                          <a:ea typeface="+mn-ea"/>
                        </a:rPr>
                        <a:t>平成</a:t>
                      </a:r>
                      <a:r>
                        <a:rPr lang="en-US" altLang="ja-JP" sz="1400" b="1" dirty="0">
                          <a:effectLst/>
                          <a:latin typeface="+mn-ea"/>
                          <a:ea typeface="+mn-ea"/>
                        </a:rPr>
                        <a:t>26</a:t>
                      </a:r>
                      <a:r>
                        <a:rPr lang="ja-JP" altLang="en-US" sz="1400" b="1" dirty="0">
                          <a:effectLst/>
                          <a:latin typeface="+mn-ea"/>
                          <a:ea typeface="+mn-ea"/>
                        </a:rPr>
                        <a:t>（</a:t>
                      </a:r>
                      <a:r>
                        <a:rPr lang="en-US" altLang="ja-JP" sz="1400" b="1" dirty="0">
                          <a:effectLst/>
                          <a:latin typeface="+mn-ea"/>
                          <a:ea typeface="+mn-ea"/>
                        </a:rPr>
                        <a:t>2014</a:t>
                      </a:r>
                      <a:r>
                        <a:rPr lang="ja-JP" altLang="en-US" sz="1400" b="1" dirty="0">
                          <a:effectLst/>
                          <a:latin typeface="+mn-ea"/>
                          <a:ea typeface="+mn-ea"/>
                        </a:rPr>
                        <a:t>）</a:t>
                      </a:r>
                      <a:r>
                        <a:rPr lang="ja-JP" altLang="ja-JP" sz="1400" b="1" dirty="0">
                          <a:effectLst/>
                          <a:latin typeface="+mn-ea"/>
                          <a:ea typeface="+mn-ea"/>
                        </a:rPr>
                        <a:t>年】</a:t>
                      </a:r>
                      <a:endParaRPr lang="ja-JP" altLang="ja-JP" sz="16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500"/>
                        </a:lnSpc>
                        <a:spcAft>
                          <a:spcPts val="0"/>
                        </a:spcAft>
                      </a:pPr>
                      <a:r>
                        <a:rPr lang="ja-JP" altLang="en-US" sz="1300" b="1" dirty="0">
                          <a:effectLst/>
                          <a:latin typeface="+mn-ea"/>
                          <a:ea typeface="+mn-ea"/>
                        </a:rPr>
                        <a:t>令和</a:t>
                      </a:r>
                      <a:r>
                        <a:rPr lang="en-US" altLang="ja-JP" sz="1300" b="1" dirty="0">
                          <a:effectLst/>
                          <a:latin typeface="+mn-ea"/>
                          <a:ea typeface="+mn-ea"/>
                        </a:rPr>
                        <a:t>10</a:t>
                      </a:r>
                      <a:r>
                        <a:rPr lang="ja-JP" altLang="en-US" sz="1300" b="1" dirty="0">
                          <a:effectLst/>
                          <a:latin typeface="+mn-ea"/>
                          <a:ea typeface="+mn-ea"/>
                        </a:rPr>
                        <a:t>（</a:t>
                      </a:r>
                      <a:r>
                        <a:rPr lang="en-US" altLang="ja-JP" sz="1300" b="1" dirty="0">
                          <a:effectLst/>
                          <a:latin typeface="+mn-ea"/>
                          <a:ea typeface="+mn-ea"/>
                        </a:rPr>
                        <a:t>2028</a:t>
                      </a:r>
                      <a:r>
                        <a:rPr lang="ja-JP" altLang="en-US" sz="1300" b="1" dirty="0">
                          <a:effectLst/>
                          <a:latin typeface="+mn-ea"/>
                          <a:ea typeface="+mn-ea"/>
                        </a:rPr>
                        <a:t>）年度に算出</a:t>
                      </a:r>
                      <a:endParaRPr lang="en-US" altLang="ja-JP" sz="1300" b="1" dirty="0">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26517">
                <a:tc>
                  <a:txBody>
                    <a:bodyPr/>
                    <a:lstStyle/>
                    <a:p>
                      <a:pPr algn="ctr">
                        <a:lnSpc>
                          <a:spcPts val="1300"/>
                        </a:lnSpc>
                        <a:spcAft>
                          <a:spcPts val="0"/>
                        </a:spcAft>
                      </a:pPr>
                      <a:r>
                        <a:rPr lang="ja-JP" sz="1400" b="1" dirty="0">
                          <a:effectLst/>
                          <a:latin typeface="+mn-ea"/>
                          <a:ea typeface="+mn-ea"/>
                        </a:rPr>
                        <a:t>２</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a:lnSpc>
                          <a:spcPts val="1500"/>
                        </a:lnSpc>
                        <a:spcAft>
                          <a:spcPts val="0"/>
                        </a:spcAft>
                      </a:pPr>
                      <a:r>
                        <a:rPr lang="en-US" sz="1400" b="1" dirty="0">
                          <a:effectLst/>
                          <a:latin typeface="+mn-ea"/>
                          <a:ea typeface="+mn-ea"/>
                        </a:rPr>
                        <a:t>AYA</a:t>
                      </a:r>
                      <a:r>
                        <a:rPr lang="ja-JP" sz="1400" b="1" dirty="0">
                          <a:effectLst/>
                          <a:latin typeface="+mn-ea"/>
                          <a:ea typeface="+mn-ea"/>
                        </a:rPr>
                        <a:t>世代</a:t>
                      </a:r>
                      <a:r>
                        <a:rPr lang="ja-JP" altLang="en-US" sz="1400" b="1" dirty="0">
                          <a:effectLst/>
                          <a:latin typeface="+mn-ea"/>
                          <a:ea typeface="+mn-ea"/>
                        </a:rPr>
                        <a:t>（</a:t>
                      </a:r>
                      <a:r>
                        <a:rPr lang="en-US" sz="1400" b="1" dirty="0">
                          <a:effectLst/>
                          <a:latin typeface="+mn-ea"/>
                          <a:ea typeface="+mn-ea"/>
                        </a:rPr>
                        <a:t>15</a:t>
                      </a:r>
                      <a:r>
                        <a:rPr lang="ja-JP" sz="1400" b="1" dirty="0">
                          <a:effectLst/>
                          <a:latin typeface="+mn-ea"/>
                          <a:ea typeface="+mn-ea"/>
                        </a:rPr>
                        <a:t>歳～</a:t>
                      </a:r>
                      <a:r>
                        <a:rPr lang="en-US" sz="1400" b="1" dirty="0">
                          <a:effectLst/>
                          <a:latin typeface="+mn-ea"/>
                          <a:ea typeface="+mn-ea"/>
                        </a:rPr>
                        <a:t>29</a:t>
                      </a:r>
                      <a:r>
                        <a:rPr lang="ja-JP" sz="1400" b="1" dirty="0">
                          <a:effectLst/>
                          <a:latin typeface="+mn-ea"/>
                          <a:ea typeface="+mn-ea"/>
                        </a:rPr>
                        <a:t>歳</a:t>
                      </a:r>
                      <a:r>
                        <a:rPr lang="ja-JP" altLang="en-US" sz="1400" b="1" dirty="0">
                          <a:effectLst/>
                          <a:latin typeface="+mn-ea"/>
                          <a:ea typeface="+mn-ea"/>
                        </a:rPr>
                        <a:t>）</a:t>
                      </a:r>
                      <a:r>
                        <a:rPr lang="ja-JP" sz="1400" b="1" dirty="0">
                          <a:effectLst/>
                          <a:latin typeface="+mn-ea"/>
                          <a:ea typeface="+mn-ea"/>
                        </a:rPr>
                        <a:t>における</a:t>
                      </a:r>
                      <a:endParaRPr lang="en-US" altLang="ja-JP" sz="1400" b="1" dirty="0">
                        <a:effectLst/>
                        <a:latin typeface="+mn-ea"/>
                        <a:ea typeface="+mn-ea"/>
                      </a:endParaRPr>
                    </a:p>
                    <a:p>
                      <a:pPr algn="l">
                        <a:lnSpc>
                          <a:spcPts val="1500"/>
                        </a:lnSpc>
                        <a:spcAft>
                          <a:spcPts val="0"/>
                        </a:spcAft>
                      </a:pPr>
                      <a:r>
                        <a:rPr lang="ja-JP" sz="1400" b="1" dirty="0">
                          <a:effectLst/>
                          <a:latin typeface="+mn-ea"/>
                          <a:ea typeface="+mn-ea"/>
                        </a:rPr>
                        <a:t>５年実測生存率【大阪府がん登録】</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500"/>
                        </a:lnSpc>
                        <a:spcAft>
                          <a:spcPts val="0"/>
                        </a:spcAft>
                      </a:pPr>
                      <a:r>
                        <a:rPr lang="en-US" altLang="ja-JP" sz="1400" b="1" dirty="0">
                          <a:solidFill>
                            <a:srgbClr val="000000"/>
                          </a:solidFill>
                          <a:effectLst/>
                          <a:latin typeface="+mn-ea"/>
                          <a:ea typeface="+mn-ea"/>
                          <a:cs typeface="HG丸ｺﾞｼｯｸM-PRO"/>
                        </a:rPr>
                        <a:t>82.9</a:t>
                      </a:r>
                      <a:r>
                        <a:rPr lang="ja-JP" altLang="en-US" sz="1400" b="1" dirty="0">
                          <a:solidFill>
                            <a:srgbClr val="000000"/>
                          </a:solidFill>
                          <a:effectLst/>
                          <a:latin typeface="+mn-ea"/>
                          <a:ea typeface="+mn-ea"/>
                          <a:cs typeface="HG丸ｺﾞｼｯｸM-PRO"/>
                        </a:rPr>
                        <a:t>％</a:t>
                      </a:r>
                      <a:endParaRPr lang="en-US" altLang="ja-JP" sz="1400" b="1" dirty="0">
                        <a:solidFill>
                          <a:srgbClr val="000000"/>
                        </a:solidFill>
                        <a:effectLst/>
                        <a:latin typeface="+mn-ea"/>
                        <a:ea typeface="+mn-ea"/>
                        <a:cs typeface="HG丸ｺﾞｼｯｸM-PRO"/>
                      </a:endParaRPr>
                    </a:p>
                    <a:p>
                      <a:pPr algn="ctr">
                        <a:lnSpc>
                          <a:spcPts val="1500"/>
                        </a:lnSpc>
                        <a:spcAft>
                          <a:spcPts val="0"/>
                        </a:spcAft>
                      </a:pPr>
                      <a:r>
                        <a:rPr lang="ja-JP" altLang="ja-JP" sz="1400" b="1" dirty="0">
                          <a:effectLst/>
                          <a:latin typeface="+mn-ea"/>
                          <a:ea typeface="+mn-ea"/>
                        </a:rPr>
                        <a:t>【平成</a:t>
                      </a:r>
                      <a:r>
                        <a:rPr lang="en-US" altLang="ja-JP" sz="1400" b="1" dirty="0">
                          <a:effectLst/>
                          <a:latin typeface="+mn-ea"/>
                          <a:ea typeface="+mn-ea"/>
                        </a:rPr>
                        <a:t>22</a:t>
                      </a:r>
                      <a:r>
                        <a:rPr lang="ja-JP" altLang="en-US" sz="1400" b="1" dirty="0">
                          <a:effectLst/>
                          <a:latin typeface="+mn-ea"/>
                          <a:ea typeface="+mn-ea"/>
                        </a:rPr>
                        <a:t>（</a:t>
                      </a:r>
                      <a:r>
                        <a:rPr lang="en-US" altLang="ja-JP" sz="1400" b="1" dirty="0">
                          <a:effectLst/>
                          <a:latin typeface="+mn-ea"/>
                          <a:ea typeface="+mn-ea"/>
                        </a:rPr>
                        <a:t>2010</a:t>
                      </a:r>
                      <a:r>
                        <a:rPr lang="ja-JP" altLang="en-US" sz="1400" b="1" dirty="0">
                          <a:effectLst/>
                          <a:latin typeface="+mn-ea"/>
                          <a:ea typeface="+mn-ea"/>
                        </a:rPr>
                        <a:t>）</a:t>
                      </a:r>
                      <a:r>
                        <a:rPr lang="ja-JP" altLang="ja-JP" sz="1400" b="1" dirty="0">
                          <a:effectLst/>
                          <a:latin typeface="+mn-ea"/>
                          <a:ea typeface="+mn-ea"/>
                        </a:rPr>
                        <a:t>年～</a:t>
                      </a:r>
                      <a:endParaRPr lang="ja-JP" altLang="en-US" sz="1400" b="1" dirty="0">
                        <a:effectLst/>
                        <a:latin typeface="+mn-ea"/>
                        <a:ea typeface="+mn-ea"/>
                      </a:endParaRPr>
                    </a:p>
                    <a:p>
                      <a:pPr algn="ctr">
                        <a:lnSpc>
                          <a:spcPts val="1500"/>
                        </a:lnSpc>
                        <a:spcAft>
                          <a:spcPts val="0"/>
                        </a:spcAft>
                      </a:pPr>
                      <a:r>
                        <a:rPr lang="en-US" altLang="ja-JP" sz="1400" b="1" baseline="0" dirty="0">
                          <a:effectLst/>
                          <a:latin typeface="+mn-ea"/>
                          <a:ea typeface="+mn-ea"/>
                        </a:rPr>
                        <a:t>   </a:t>
                      </a:r>
                      <a:r>
                        <a:rPr lang="ja-JP" altLang="ja-JP" sz="1400" b="1" dirty="0">
                          <a:effectLst/>
                          <a:latin typeface="+mn-ea"/>
                          <a:ea typeface="+mn-ea"/>
                        </a:rPr>
                        <a:t>平成</a:t>
                      </a:r>
                      <a:r>
                        <a:rPr lang="en-US" altLang="ja-JP" sz="1400" b="1" dirty="0">
                          <a:effectLst/>
                          <a:latin typeface="+mn-ea"/>
                          <a:ea typeface="+mn-ea"/>
                        </a:rPr>
                        <a:t>26</a:t>
                      </a:r>
                      <a:r>
                        <a:rPr lang="ja-JP" altLang="en-US" sz="1400" b="1" dirty="0">
                          <a:effectLst/>
                          <a:latin typeface="+mn-ea"/>
                          <a:ea typeface="+mn-ea"/>
                        </a:rPr>
                        <a:t>（</a:t>
                      </a:r>
                      <a:r>
                        <a:rPr lang="en-US" altLang="ja-JP" sz="1400" b="1" dirty="0">
                          <a:effectLst/>
                          <a:latin typeface="+mn-ea"/>
                          <a:ea typeface="+mn-ea"/>
                        </a:rPr>
                        <a:t>2014</a:t>
                      </a:r>
                      <a:r>
                        <a:rPr lang="ja-JP" altLang="en-US" sz="1400" b="1" dirty="0">
                          <a:effectLst/>
                          <a:latin typeface="+mn-ea"/>
                          <a:ea typeface="+mn-ea"/>
                        </a:rPr>
                        <a:t>）</a:t>
                      </a:r>
                      <a:r>
                        <a:rPr lang="ja-JP" altLang="ja-JP" sz="1400" b="1" dirty="0">
                          <a:effectLst/>
                          <a:latin typeface="+mn-ea"/>
                          <a:ea typeface="+mn-ea"/>
                        </a:rPr>
                        <a:t>年】</a:t>
                      </a:r>
                      <a:endParaRPr lang="ja-JP" altLang="ja-JP" sz="16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500"/>
                        </a:lnSpc>
                        <a:spcAft>
                          <a:spcPts val="0"/>
                        </a:spcAft>
                      </a:pPr>
                      <a:r>
                        <a:rPr lang="ja-JP" altLang="en-US" sz="1300" b="1" dirty="0">
                          <a:solidFill>
                            <a:schemeClr val="tx1"/>
                          </a:solidFill>
                          <a:effectLst/>
                          <a:latin typeface="+mn-ea"/>
                          <a:ea typeface="+mn-ea"/>
                        </a:rPr>
                        <a:t>令和</a:t>
                      </a:r>
                      <a:r>
                        <a:rPr lang="en-US" altLang="ja-JP" sz="1300" b="1" dirty="0">
                          <a:solidFill>
                            <a:schemeClr val="tx1"/>
                          </a:solidFill>
                          <a:effectLst/>
                          <a:latin typeface="+mn-ea"/>
                          <a:ea typeface="+mn-ea"/>
                        </a:rPr>
                        <a:t>10</a:t>
                      </a:r>
                      <a:r>
                        <a:rPr lang="ja-JP" altLang="en-US" sz="1300" b="1" dirty="0">
                          <a:solidFill>
                            <a:schemeClr val="tx1"/>
                          </a:solidFill>
                          <a:effectLst/>
                          <a:latin typeface="+mn-ea"/>
                          <a:ea typeface="+mn-ea"/>
                        </a:rPr>
                        <a:t>（</a:t>
                      </a:r>
                      <a:r>
                        <a:rPr lang="en-US" altLang="ja-JP" sz="1300" b="1" dirty="0">
                          <a:solidFill>
                            <a:schemeClr val="tx1"/>
                          </a:solidFill>
                          <a:effectLst/>
                          <a:latin typeface="+mn-ea"/>
                          <a:ea typeface="+mn-ea"/>
                        </a:rPr>
                        <a:t>2028</a:t>
                      </a:r>
                      <a:r>
                        <a:rPr lang="ja-JP" altLang="en-US" sz="1300" b="1" dirty="0">
                          <a:solidFill>
                            <a:schemeClr val="tx1"/>
                          </a:solidFill>
                          <a:effectLst/>
                          <a:latin typeface="+mn-ea"/>
                          <a:ea typeface="+mn-ea"/>
                        </a:rPr>
                        <a:t>）年度に算出</a:t>
                      </a:r>
                      <a:endParaRPr lang="en-US" altLang="ja-JP" sz="1300" b="1" dirty="0">
                        <a:solidFill>
                          <a:schemeClr val="tx1"/>
                        </a:solidFill>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669471">
                <a:tc>
                  <a:txBody>
                    <a:bodyPr/>
                    <a:lstStyle/>
                    <a:p>
                      <a:pPr algn="ctr">
                        <a:lnSpc>
                          <a:spcPts val="1300"/>
                        </a:lnSpc>
                        <a:spcAft>
                          <a:spcPts val="0"/>
                        </a:spcAft>
                      </a:pPr>
                      <a:r>
                        <a:rPr lang="ja-JP" sz="1400" b="1" dirty="0">
                          <a:effectLst/>
                          <a:latin typeface="+mn-ea"/>
                          <a:ea typeface="+mn-ea"/>
                        </a:rPr>
                        <a:t>３</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a:lnSpc>
                          <a:spcPts val="1500"/>
                        </a:lnSpc>
                        <a:spcAft>
                          <a:spcPts val="0"/>
                        </a:spcAft>
                      </a:pPr>
                      <a:r>
                        <a:rPr lang="en-US" sz="1400" b="1" dirty="0">
                          <a:effectLst/>
                          <a:latin typeface="+mn-ea"/>
                          <a:ea typeface="+mn-ea"/>
                        </a:rPr>
                        <a:t>AYA</a:t>
                      </a:r>
                      <a:r>
                        <a:rPr lang="ja-JP" sz="1400" b="1" dirty="0">
                          <a:effectLst/>
                          <a:latin typeface="+mn-ea"/>
                          <a:ea typeface="+mn-ea"/>
                        </a:rPr>
                        <a:t>世代</a:t>
                      </a:r>
                      <a:r>
                        <a:rPr lang="ja-JP" altLang="en-US" sz="1400" b="1" dirty="0">
                          <a:effectLst/>
                          <a:latin typeface="+mn-ea"/>
                          <a:ea typeface="+mn-ea"/>
                        </a:rPr>
                        <a:t>（</a:t>
                      </a:r>
                      <a:r>
                        <a:rPr lang="en-US" sz="1400" b="1" dirty="0">
                          <a:effectLst/>
                          <a:latin typeface="+mn-ea"/>
                          <a:ea typeface="+mn-ea"/>
                        </a:rPr>
                        <a:t>30</a:t>
                      </a:r>
                      <a:r>
                        <a:rPr lang="ja-JP" sz="1400" b="1" dirty="0">
                          <a:effectLst/>
                          <a:latin typeface="+mn-ea"/>
                          <a:ea typeface="+mn-ea"/>
                        </a:rPr>
                        <a:t>歳～</a:t>
                      </a:r>
                      <a:r>
                        <a:rPr lang="en-US" sz="1400" b="1" dirty="0">
                          <a:effectLst/>
                          <a:latin typeface="+mn-ea"/>
                          <a:ea typeface="+mn-ea"/>
                        </a:rPr>
                        <a:t>39</a:t>
                      </a:r>
                      <a:r>
                        <a:rPr lang="ja-JP" sz="1400" b="1" dirty="0">
                          <a:effectLst/>
                          <a:latin typeface="+mn-ea"/>
                          <a:ea typeface="+mn-ea"/>
                        </a:rPr>
                        <a:t>歳</a:t>
                      </a:r>
                      <a:r>
                        <a:rPr lang="ja-JP" altLang="en-US" sz="1400" b="1" dirty="0">
                          <a:effectLst/>
                          <a:latin typeface="+mn-ea"/>
                          <a:ea typeface="+mn-ea"/>
                        </a:rPr>
                        <a:t>）</a:t>
                      </a:r>
                      <a:r>
                        <a:rPr lang="ja-JP" sz="1400" b="1" dirty="0">
                          <a:effectLst/>
                          <a:latin typeface="+mn-ea"/>
                          <a:ea typeface="+mn-ea"/>
                        </a:rPr>
                        <a:t>における</a:t>
                      </a:r>
                      <a:endParaRPr lang="en-US" altLang="ja-JP" sz="1400" b="1" dirty="0">
                        <a:effectLst/>
                        <a:latin typeface="+mn-ea"/>
                        <a:ea typeface="+mn-ea"/>
                      </a:endParaRPr>
                    </a:p>
                    <a:p>
                      <a:pPr algn="l">
                        <a:lnSpc>
                          <a:spcPts val="1500"/>
                        </a:lnSpc>
                        <a:spcAft>
                          <a:spcPts val="0"/>
                        </a:spcAft>
                      </a:pPr>
                      <a:r>
                        <a:rPr lang="ja-JP" sz="1400" b="1" dirty="0">
                          <a:effectLst/>
                          <a:latin typeface="+mn-ea"/>
                          <a:ea typeface="+mn-ea"/>
                        </a:rPr>
                        <a:t>５年実測生存率【大阪府がん登録】</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500"/>
                        </a:lnSpc>
                        <a:spcAft>
                          <a:spcPts val="0"/>
                        </a:spcAft>
                      </a:pPr>
                      <a:r>
                        <a:rPr lang="en-US" altLang="ja-JP" sz="1400" b="1" dirty="0">
                          <a:solidFill>
                            <a:srgbClr val="000000"/>
                          </a:solidFill>
                          <a:effectLst/>
                          <a:latin typeface="+mn-ea"/>
                          <a:ea typeface="+mn-ea"/>
                          <a:cs typeface="HG丸ｺﾞｼｯｸM-PRO"/>
                        </a:rPr>
                        <a:t>82.5</a:t>
                      </a:r>
                      <a:r>
                        <a:rPr lang="ja-JP" altLang="en-US" sz="1400" b="1" dirty="0">
                          <a:solidFill>
                            <a:srgbClr val="000000"/>
                          </a:solidFill>
                          <a:effectLst/>
                          <a:latin typeface="+mn-ea"/>
                          <a:ea typeface="+mn-ea"/>
                          <a:cs typeface="HG丸ｺﾞｼｯｸM-PRO"/>
                        </a:rPr>
                        <a:t>％</a:t>
                      </a:r>
                      <a:endParaRPr lang="en-US" altLang="ja-JP" sz="1400" b="1" dirty="0">
                        <a:solidFill>
                          <a:srgbClr val="000000"/>
                        </a:solidFill>
                        <a:effectLst/>
                        <a:latin typeface="+mn-ea"/>
                        <a:ea typeface="+mn-ea"/>
                        <a:cs typeface="HG丸ｺﾞｼｯｸM-PRO"/>
                      </a:endParaRPr>
                    </a:p>
                    <a:p>
                      <a:pPr algn="ctr">
                        <a:lnSpc>
                          <a:spcPts val="1500"/>
                        </a:lnSpc>
                        <a:spcAft>
                          <a:spcPts val="0"/>
                        </a:spcAft>
                      </a:pPr>
                      <a:r>
                        <a:rPr lang="ja-JP" altLang="ja-JP" sz="1400" b="1" dirty="0">
                          <a:effectLst/>
                          <a:latin typeface="+mn-ea"/>
                          <a:ea typeface="+mn-ea"/>
                        </a:rPr>
                        <a:t>【平成</a:t>
                      </a:r>
                      <a:r>
                        <a:rPr lang="en-US" altLang="ja-JP" sz="1400" b="1" dirty="0">
                          <a:effectLst/>
                          <a:latin typeface="+mn-ea"/>
                          <a:ea typeface="+mn-ea"/>
                        </a:rPr>
                        <a:t>22</a:t>
                      </a:r>
                      <a:r>
                        <a:rPr lang="ja-JP" altLang="en-US" sz="1400" b="1" dirty="0">
                          <a:effectLst/>
                          <a:latin typeface="+mn-ea"/>
                          <a:ea typeface="+mn-ea"/>
                        </a:rPr>
                        <a:t>（</a:t>
                      </a:r>
                      <a:r>
                        <a:rPr lang="en-US" altLang="ja-JP" sz="1400" b="1" dirty="0">
                          <a:effectLst/>
                          <a:latin typeface="+mn-ea"/>
                          <a:ea typeface="+mn-ea"/>
                        </a:rPr>
                        <a:t>2010</a:t>
                      </a:r>
                      <a:r>
                        <a:rPr lang="ja-JP" altLang="en-US" sz="1400" b="1" dirty="0">
                          <a:effectLst/>
                          <a:latin typeface="+mn-ea"/>
                          <a:ea typeface="+mn-ea"/>
                        </a:rPr>
                        <a:t>）</a:t>
                      </a:r>
                      <a:r>
                        <a:rPr lang="ja-JP" altLang="ja-JP" sz="1400" b="1" dirty="0">
                          <a:effectLst/>
                          <a:latin typeface="+mn-ea"/>
                          <a:ea typeface="+mn-ea"/>
                        </a:rPr>
                        <a:t>年～</a:t>
                      </a:r>
                      <a:endParaRPr lang="ja-JP" altLang="en-US" sz="1400" b="1" dirty="0">
                        <a:effectLst/>
                        <a:latin typeface="+mn-ea"/>
                        <a:ea typeface="+mn-ea"/>
                      </a:endParaRPr>
                    </a:p>
                    <a:p>
                      <a:pPr algn="ctr">
                        <a:lnSpc>
                          <a:spcPts val="1500"/>
                        </a:lnSpc>
                        <a:spcAft>
                          <a:spcPts val="0"/>
                        </a:spcAft>
                      </a:pPr>
                      <a:r>
                        <a:rPr lang="en-US" altLang="ja-JP" sz="1400" b="1" baseline="0" dirty="0">
                          <a:effectLst/>
                          <a:latin typeface="+mn-ea"/>
                          <a:ea typeface="+mn-ea"/>
                        </a:rPr>
                        <a:t>   </a:t>
                      </a:r>
                      <a:r>
                        <a:rPr lang="ja-JP" altLang="ja-JP" sz="1400" b="1" dirty="0">
                          <a:effectLst/>
                          <a:latin typeface="+mn-ea"/>
                          <a:ea typeface="+mn-ea"/>
                        </a:rPr>
                        <a:t>平成</a:t>
                      </a:r>
                      <a:r>
                        <a:rPr lang="en-US" altLang="ja-JP" sz="1400" b="1" dirty="0">
                          <a:effectLst/>
                          <a:latin typeface="+mn-ea"/>
                          <a:ea typeface="+mn-ea"/>
                        </a:rPr>
                        <a:t>26</a:t>
                      </a:r>
                      <a:r>
                        <a:rPr lang="ja-JP" altLang="en-US" sz="1400" b="1" dirty="0">
                          <a:effectLst/>
                          <a:latin typeface="+mn-ea"/>
                          <a:ea typeface="+mn-ea"/>
                        </a:rPr>
                        <a:t>（</a:t>
                      </a:r>
                      <a:r>
                        <a:rPr lang="en-US" altLang="ja-JP" sz="1400" b="1" dirty="0">
                          <a:effectLst/>
                          <a:latin typeface="+mn-ea"/>
                          <a:ea typeface="+mn-ea"/>
                        </a:rPr>
                        <a:t>2014</a:t>
                      </a:r>
                      <a:r>
                        <a:rPr lang="ja-JP" altLang="en-US" sz="1400" b="1" dirty="0">
                          <a:effectLst/>
                          <a:latin typeface="+mn-ea"/>
                          <a:ea typeface="+mn-ea"/>
                        </a:rPr>
                        <a:t>）</a:t>
                      </a:r>
                      <a:r>
                        <a:rPr lang="ja-JP" altLang="ja-JP" sz="1400" b="1" dirty="0">
                          <a:effectLst/>
                          <a:latin typeface="+mn-ea"/>
                          <a:ea typeface="+mn-ea"/>
                        </a:rPr>
                        <a:t>年】</a:t>
                      </a:r>
                      <a:endParaRPr lang="ja-JP" altLang="ja-JP" sz="16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500"/>
                        </a:lnSpc>
                        <a:spcAft>
                          <a:spcPts val="0"/>
                        </a:spcAft>
                      </a:pPr>
                      <a:r>
                        <a:rPr lang="ja-JP" altLang="en-US" sz="1300" b="1" dirty="0">
                          <a:solidFill>
                            <a:schemeClr val="tx1"/>
                          </a:solidFill>
                          <a:effectLst/>
                          <a:latin typeface="+mn-ea"/>
                          <a:ea typeface="+mn-ea"/>
                        </a:rPr>
                        <a:t>令和</a:t>
                      </a:r>
                      <a:r>
                        <a:rPr lang="en-US" altLang="ja-JP" sz="1300" b="1" dirty="0">
                          <a:solidFill>
                            <a:schemeClr val="tx1"/>
                          </a:solidFill>
                          <a:effectLst/>
                          <a:latin typeface="+mn-ea"/>
                          <a:ea typeface="+mn-ea"/>
                        </a:rPr>
                        <a:t>10</a:t>
                      </a:r>
                      <a:r>
                        <a:rPr lang="ja-JP" altLang="en-US" sz="1300" b="1" dirty="0">
                          <a:solidFill>
                            <a:schemeClr val="tx1"/>
                          </a:solidFill>
                          <a:effectLst/>
                          <a:latin typeface="+mn-ea"/>
                          <a:ea typeface="+mn-ea"/>
                        </a:rPr>
                        <a:t>（</a:t>
                      </a:r>
                      <a:r>
                        <a:rPr lang="en-US" altLang="ja-JP" sz="1300" b="1" dirty="0">
                          <a:solidFill>
                            <a:schemeClr val="tx1"/>
                          </a:solidFill>
                          <a:effectLst/>
                          <a:latin typeface="+mn-ea"/>
                          <a:ea typeface="+mn-ea"/>
                        </a:rPr>
                        <a:t>2028</a:t>
                      </a:r>
                      <a:r>
                        <a:rPr lang="ja-JP" altLang="en-US" sz="1300" b="1" dirty="0">
                          <a:solidFill>
                            <a:schemeClr val="tx1"/>
                          </a:solidFill>
                          <a:effectLst/>
                          <a:latin typeface="+mn-ea"/>
                          <a:ea typeface="+mn-ea"/>
                        </a:rPr>
                        <a:t>）年度に算出</a:t>
                      </a:r>
                      <a:endParaRPr lang="en-US" altLang="ja-JP" sz="1300" b="1" dirty="0">
                        <a:solidFill>
                          <a:schemeClr val="tx1"/>
                        </a:solidFill>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653143">
                <a:tc>
                  <a:txBody>
                    <a:bodyPr/>
                    <a:lstStyle/>
                    <a:p>
                      <a:pPr algn="ctr"/>
                      <a:r>
                        <a:rPr kumimoji="1" lang="en-US" altLang="ja-JP" sz="1400" dirty="0">
                          <a:latin typeface="+mn-ea"/>
                          <a:ea typeface="+mn-ea"/>
                        </a:rPr>
                        <a:t>4</a:t>
                      </a:r>
                      <a:r>
                        <a:rPr kumimoji="1" lang="ja-JP" altLang="en-US" dirty="0">
                          <a:latin typeface="+mn-ea"/>
                          <a:ea typeface="+mn-ea"/>
                        </a:rPr>
                        <a:t> </a:t>
                      </a:r>
                      <a:endParaRPr kumimoji="1" lang="en-US" altLang="ja-JP" dirty="0">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a:lnSpc>
                          <a:spcPts val="1500"/>
                        </a:lnSpc>
                        <a:spcAft>
                          <a:spcPts val="0"/>
                        </a:spcAft>
                      </a:pPr>
                      <a:r>
                        <a:rPr lang="ja-JP" altLang="en-US" sz="1400" b="1" dirty="0">
                          <a:solidFill>
                            <a:srgbClr val="000000"/>
                          </a:solidFill>
                          <a:effectLst/>
                          <a:latin typeface="+mn-ea"/>
                          <a:ea typeface="+mn-ea"/>
                          <a:cs typeface="HG丸ｺﾞｼｯｸM-PRO"/>
                        </a:rPr>
                        <a:t>長期フォローアップについて説明を受けた人の割合</a:t>
                      </a:r>
                      <a:r>
                        <a:rPr lang="en-US" altLang="ja-JP" sz="1400" b="1" dirty="0">
                          <a:solidFill>
                            <a:srgbClr val="000000"/>
                          </a:solidFill>
                          <a:effectLst/>
                          <a:latin typeface="+mn-ea"/>
                          <a:ea typeface="+mn-ea"/>
                          <a:cs typeface="HG丸ｺﾞｼｯｸM-PRO"/>
                        </a:rPr>
                        <a:t>【</a:t>
                      </a:r>
                      <a:r>
                        <a:rPr lang="ja-JP" altLang="en-US" sz="1400" b="1" dirty="0">
                          <a:solidFill>
                            <a:srgbClr val="000000"/>
                          </a:solidFill>
                          <a:effectLst/>
                          <a:latin typeface="+mn-ea"/>
                          <a:ea typeface="+mn-ea"/>
                          <a:cs typeface="HG丸ｺﾞｼｯｸM-PRO"/>
                        </a:rPr>
                        <a:t>小児がんニーズ調査</a:t>
                      </a:r>
                      <a:r>
                        <a:rPr lang="en-US" altLang="ja-JP" sz="1400" b="1" dirty="0">
                          <a:solidFill>
                            <a:srgbClr val="000000"/>
                          </a:solidFill>
                          <a:effectLst/>
                          <a:latin typeface="+mn-ea"/>
                          <a:ea typeface="+mn-ea"/>
                          <a:cs typeface="HG丸ｺﾞｼｯｸM-PRO"/>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ts val="1500"/>
                        </a:lnSpc>
                        <a:spcAft>
                          <a:spcPts val="0"/>
                        </a:spcAft>
                      </a:pPr>
                      <a:r>
                        <a:rPr lang="en-US" altLang="ja-JP" sz="1400" b="1" dirty="0">
                          <a:solidFill>
                            <a:srgbClr val="000000"/>
                          </a:solidFill>
                          <a:effectLst/>
                          <a:latin typeface="+mn-ea"/>
                          <a:ea typeface="+mn-ea"/>
                          <a:cs typeface="HG丸ｺﾞｼｯｸM-PRO"/>
                        </a:rPr>
                        <a:t>81.1</a:t>
                      </a:r>
                      <a:r>
                        <a:rPr lang="ja-JP" altLang="en-US" sz="1400" b="1" dirty="0">
                          <a:solidFill>
                            <a:srgbClr val="000000"/>
                          </a:solidFill>
                          <a:effectLst/>
                          <a:latin typeface="+mn-ea"/>
                          <a:ea typeface="+mn-ea"/>
                          <a:cs typeface="HG丸ｺﾞｼｯｸM-PRO"/>
                        </a:rPr>
                        <a:t>％</a:t>
                      </a:r>
                      <a:endParaRPr lang="en-US" altLang="ja-JP" sz="1400" b="1" dirty="0">
                        <a:solidFill>
                          <a:srgbClr val="000000"/>
                        </a:solidFill>
                        <a:effectLst/>
                        <a:latin typeface="+mn-ea"/>
                        <a:ea typeface="+mn-ea"/>
                        <a:cs typeface="HG丸ｺﾞｼｯｸM-PRO"/>
                      </a:endParaRPr>
                    </a:p>
                    <a:p>
                      <a:pPr lvl="0" algn="ctr">
                        <a:lnSpc>
                          <a:spcPts val="1500"/>
                        </a:lnSpc>
                        <a:spcAft>
                          <a:spcPts val="0"/>
                        </a:spcAft>
                        <a:buNone/>
                      </a:pPr>
                      <a:r>
                        <a:rPr lang="ja-JP" altLang="ja-JP" sz="1400" b="1" i="0" u="none" strike="noStrike" noProof="0" dirty="0">
                          <a:solidFill>
                            <a:schemeClr val="dk1"/>
                          </a:solidFill>
                          <a:effectLst/>
                          <a:latin typeface="+mn-ea"/>
                          <a:ea typeface="+mn-ea"/>
                        </a:rPr>
                        <a:t>【令和</a:t>
                      </a:r>
                      <a:r>
                        <a:rPr lang="ja-JP" altLang="en-US" sz="1400" b="1" i="0" u="none" strike="noStrike" noProof="0" dirty="0">
                          <a:solidFill>
                            <a:schemeClr val="dk1"/>
                          </a:solidFill>
                          <a:effectLst/>
                          <a:latin typeface="+mn-ea"/>
                          <a:ea typeface="+mn-ea"/>
                        </a:rPr>
                        <a:t>４（</a:t>
                      </a:r>
                      <a:r>
                        <a:rPr lang="en-US" altLang="ja-JP" sz="1400" b="1" i="0" u="none" strike="noStrike" noProof="0" dirty="0">
                          <a:solidFill>
                            <a:schemeClr val="dk1"/>
                          </a:solidFill>
                          <a:effectLst/>
                          <a:latin typeface="+mn-ea"/>
                          <a:ea typeface="+mn-ea"/>
                        </a:rPr>
                        <a:t>2022</a:t>
                      </a:r>
                      <a:r>
                        <a:rPr lang="ja-JP" altLang="en-US" sz="1400" b="1" i="0" u="none" strike="noStrike" noProof="0" dirty="0">
                          <a:solidFill>
                            <a:schemeClr val="dk1"/>
                          </a:solidFill>
                          <a:effectLst/>
                          <a:latin typeface="+mn-ea"/>
                          <a:ea typeface="+mn-ea"/>
                        </a:rPr>
                        <a:t>）</a:t>
                      </a:r>
                      <a:r>
                        <a:rPr lang="ja-JP" altLang="ja-JP" sz="1400" b="1" i="0" u="none" strike="noStrike" noProof="0" dirty="0">
                          <a:solidFill>
                            <a:schemeClr val="dk1"/>
                          </a:solidFill>
                          <a:effectLst/>
                          <a:latin typeface="+mn-ea"/>
                          <a:ea typeface="+mn-ea"/>
                        </a:rPr>
                        <a:t>年度】</a:t>
                      </a:r>
                      <a:endParaRPr lang="ja-JP" altLang="ja-JP" sz="1400" dirty="0">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lvl="0" algn="ctr">
                        <a:lnSpc>
                          <a:spcPts val="1500"/>
                        </a:lnSpc>
                        <a:spcAft>
                          <a:spcPts val="0"/>
                        </a:spcAft>
                        <a:buNone/>
                      </a:pPr>
                      <a:r>
                        <a:rPr lang="en-US" altLang="ja-JP" sz="1400" b="1" dirty="0">
                          <a:solidFill>
                            <a:schemeClr val="tx1"/>
                          </a:solidFill>
                          <a:effectLst/>
                          <a:latin typeface="+mn-ea"/>
                          <a:ea typeface="+mn-ea"/>
                        </a:rPr>
                        <a:t>84.0</a:t>
                      </a:r>
                      <a:r>
                        <a:rPr lang="ja-JP" altLang="en-US" sz="1400" b="1" dirty="0">
                          <a:solidFill>
                            <a:schemeClr val="tx1"/>
                          </a:solidFill>
                          <a:effectLst/>
                          <a:latin typeface="+mn-ea"/>
                          <a:ea typeface="+mn-ea"/>
                        </a:rPr>
                        <a:t>％</a:t>
                      </a:r>
                      <a:endParaRPr lang="en-US" altLang="ja-JP" sz="1400" b="1" dirty="0">
                        <a:solidFill>
                          <a:schemeClr val="tx1"/>
                        </a:solidFill>
                        <a:effectLst/>
                        <a:latin typeface="+mn-ea"/>
                        <a:ea typeface="+mn-ea"/>
                      </a:endParaRPr>
                    </a:p>
                    <a:p>
                      <a:pPr algn="ctr">
                        <a:lnSpc>
                          <a:spcPts val="1500"/>
                        </a:lnSpc>
                        <a:spcAft>
                          <a:spcPts val="0"/>
                        </a:spcAft>
                      </a:pPr>
                      <a:r>
                        <a:rPr lang="en-US" altLang="ja-JP" sz="1400" b="1" i="0" u="none" strike="noStrike" noProof="0" dirty="0">
                          <a:solidFill>
                            <a:schemeClr val="tx1"/>
                          </a:solidFill>
                          <a:effectLst/>
                          <a:latin typeface="+mn-ea"/>
                          <a:ea typeface="+mn-ea"/>
                        </a:rPr>
                        <a:t>【</a:t>
                      </a:r>
                      <a:r>
                        <a:rPr lang="ja-JP" altLang="en-US" sz="1400" b="1" i="0" u="none" strike="noStrike" noProof="0" dirty="0">
                          <a:solidFill>
                            <a:schemeClr val="tx1"/>
                          </a:solidFill>
                          <a:effectLst/>
                          <a:latin typeface="+mn-ea"/>
                          <a:ea typeface="+mn-ea"/>
                        </a:rPr>
                        <a:t>令和６（</a:t>
                      </a:r>
                      <a:r>
                        <a:rPr lang="en-US" altLang="ja-JP" sz="1400" b="1" i="0" u="none" strike="noStrike" noProof="0" dirty="0">
                          <a:solidFill>
                            <a:schemeClr val="tx1"/>
                          </a:solidFill>
                          <a:effectLst/>
                          <a:latin typeface="+mn-ea"/>
                          <a:ea typeface="+mn-ea"/>
                        </a:rPr>
                        <a:t>2024</a:t>
                      </a:r>
                      <a:r>
                        <a:rPr lang="ja-JP" altLang="en-US" sz="1400" b="1" i="0" u="none" strike="noStrike" noProof="0" dirty="0">
                          <a:solidFill>
                            <a:schemeClr val="tx1"/>
                          </a:solidFill>
                          <a:effectLst/>
                          <a:latin typeface="+mn-ea"/>
                          <a:ea typeface="+mn-ea"/>
                        </a:rPr>
                        <a:t>）年度</a:t>
                      </a:r>
                      <a:r>
                        <a:rPr lang="en-US" altLang="ja-JP" sz="1400" b="1" i="0" u="none" strike="noStrike" noProof="0" dirty="0">
                          <a:solidFill>
                            <a:schemeClr val="tx1"/>
                          </a:solidFill>
                          <a:effectLst/>
                          <a:latin typeface="+mn-ea"/>
                          <a:ea typeface="+mn-ea"/>
                        </a:rPr>
                        <a:t>】</a:t>
                      </a:r>
                      <a:endParaRPr lang="en-US"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27322293"/>
                  </a:ext>
                </a:extLst>
              </a:tr>
              <a:tr h="505529">
                <a:tc>
                  <a:txBody>
                    <a:bodyPr/>
                    <a:lstStyle/>
                    <a:p>
                      <a:pPr algn="ctr"/>
                      <a:r>
                        <a:rPr kumimoji="1" lang="en-US" altLang="ja-JP" sz="1400" dirty="0">
                          <a:latin typeface="+mn-ea"/>
                          <a:ea typeface="+mn-ea"/>
                        </a:rPr>
                        <a:t>5</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fontAlgn="auto"/>
                      <a:r>
                        <a:rPr kumimoji="1" lang="ja-JP" altLang="ja-JP" sz="1400" b="1" kern="1200" dirty="0">
                          <a:solidFill>
                            <a:schemeClr val="dk1"/>
                          </a:solidFill>
                          <a:effectLst/>
                          <a:latin typeface="+mn-ea"/>
                          <a:ea typeface="+mn-ea"/>
                          <a:cs typeface="+mn-cs"/>
                        </a:rPr>
                        <a:t>指定医療機関における妊よう性温存治療の実施件数【大阪府調べ】</a:t>
                      </a:r>
                      <a:endParaRPr lang="en-US" alt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b="1" kern="1200" dirty="0">
                          <a:solidFill>
                            <a:schemeClr val="dk1"/>
                          </a:solidFill>
                          <a:effectLst/>
                          <a:latin typeface="+mn-ea"/>
                          <a:ea typeface="+mn-ea"/>
                          <a:cs typeface="+mn-cs"/>
                        </a:rPr>
                        <a:t>262</a:t>
                      </a:r>
                      <a:r>
                        <a:rPr kumimoji="1" lang="ja-JP" altLang="ja-JP" sz="1400" b="1" kern="1200" dirty="0">
                          <a:solidFill>
                            <a:schemeClr val="dk1"/>
                          </a:solidFill>
                          <a:effectLst/>
                          <a:latin typeface="+mn-ea"/>
                          <a:ea typeface="+mn-ea"/>
                          <a:cs typeface="+mn-cs"/>
                        </a:rPr>
                        <a:t>件</a:t>
                      </a:r>
                    </a:p>
                    <a:p>
                      <a:pPr algn="ctr"/>
                      <a:r>
                        <a:rPr kumimoji="1" lang="ja-JP" altLang="ja-JP" sz="1400" b="1" kern="1200" dirty="0">
                          <a:solidFill>
                            <a:schemeClr val="dk1"/>
                          </a:solidFill>
                          <a:effectLst/>
                          <a:latin typeface="+mn-ea"/>
                          <a:ea typeface="+mn-ea"/>
                          <a:cs typeface="+mn-cs"/>
                        </a:rPr>
                        <a:t>【令和</a:t>
                      </a:r>
                      <a:r>
                        <a:rPr kumimoji="1" lang="ja-JP" altLang="en-US" sz="1400" b="1" kern="1200" dirty="0">
                          <a:solidFill>
                            <a:schemeClr val="dk1"/>
                          </a:solidFill>
                          <a:effectLst/>
                          <a:latin typeface="+mn-ea"/>
                          <a:ea typeface="+mn-ea"/>
                          <a:cs typeface="+mn-cs"/>
                        </a:rPr>
                        <a:t>４（</a:t>
                      </a:r>
                      <a:r>
                        <a:rPr kumimoji="1" lang="en-US" altLang="ja-JP" sz="1400" b="1" kern="1200" dirty="0">
                          <a:solidFill>
                            <a:schemeClr val="dk1"/>
                          </a:solidFill>
                          <a:effectLst/>
                          <a:latin typeface="+mn-ea"/>
                          <a:ea typeface="+mn-ea"/>
                          <a:cs typeface="+mn-cs"/>
                        </a:rPr>
                        <a:t>2022</a:t>
                      </a:r>
                      <a:r>
                        <a:rPr kumimoji="1" lang="ja-JP" altLang="en-US" sz="1400" b="1" kern="1200" dirty="0">
                          <a:solidFill>
                            <a:schemeClr val="dk1"/>
                          </a:solidFill>
                          <a:effectLst/>
                          <a:latin typeface="+mn-ea"/>
                          <a:ea typeface="+mn-ea"/>
                          <a:cs typeface="+mn-cs"/>
                        </a:rPr>
                        <a:t>）</a:t>
                      </a:r>
                      <a:r>
                        <a:rPr kumimoji="1" lang="ja-JP" altLang="ja-JP" sz="1400" b="1" kern="1200" dirty="0">
                          <a:solidFill>
                            <a:schemeClr val="dk1"/>
                          </a:solidFill>
                          <a:effectLst/>
                          <a:latin typeface="+mn-ea"/>
                          <a:ea typeface="+mn-ea"/>
                          <a:cs typeface="+mn-cs"/>
                        </a:rPr>
                        <a:t>年度】</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b="1" kern="1200" dirty="0">
                          <a:solidFill>
                            <a:schemeClr val="tx1"/>
                          </a:solidFill>
                          <a:effectLst/>
                          <a:latin typeface="+mn-ea"/>
                          <a:ea typeface="+mn-ea"/>
                          <a:cs typeface="+mn-cs"/>
                        </a:rPr>
                        <a:t>277</a:t>
                      </a:r>
                      <a:r>
                        <a:rPr kumimoji="1" lang="ja-JP" altLang="en-US" sz="1400" b="1" kern="1200" dirty="0">
                          <a:solidFill>
                            <a:schemeClr val="tx1"/>
                          </a:solidFill>
                          <a:effectLst/>
                          <a:latin typeface="+mn-ea"/>
                          <a:ea typeface="+mn-ea"/>
                          <a:cs typeface="+mn-cs"/>
                        </a:rPr>
                        <a:t>件</a:t>
                      </a:r>
                      <a:endParaRPr kumimoji="1" lang="ja-JP" altLang="ja-JP" sz="1400" b="1" kern="1200" dirty="0">
                        <a:solidFill>
                          <a:schemeClr val="tx1"/>
                        </a:solidFill>
                        <a:effectLst/>
                        <a:latin typeface="+mn-ea"/>
                        <a:ea typeface="+mn-ea"/>
                        <a:cs typeface="+mn-cs"/>
                      </a:endParaRPr>
                    </a:p>
                    <a:p>
                      <a:pPr algn="ctr"/>
                      <a:r>
                        <a:rPr kumimoji="1" lang="ja-JP" altLang="ja-JP" sz="1400" b="1" kern="1200" dirty="0">
                          <a:solidFill>
                            <a:schemeClr val="tx1"/>
                          </a:solidFill>
                          <a:effectLst/>
                          <a:latin typeface="+mn-ea"/>
                          <a:ea typeface="+mn-ea"/>
                          <a:cs typeface="+mn-cs"/>
                        </a:rPr>
                        <a:t>【令和</a:t>
                      </a:r>
                      <a:r>
                        <a:rPr kumimoji="1" lang="ja-JP" altLang="en-US" sz="1400" b="1" kern="1200" dirty="0">
                          <a:solidFill>
                            <a:schemeClr val="tx1"/>
                          </a:solidFill>
                          <a:effectLst/>
                          <a:latin typeface="+mn-ea"/>
                          <a:ea typeface="+mn-ea"/>
                          <a:cs typeface="+mn-cs"/>
                        </a:rPr>
                        <a:t>６（</a:t>
                      </a:r>
                      <a:r>
                        <a:rPr kumimoji="1" lang="en-US" altLang="ja-JP" sz="1400" b="1" kern="1200" dirty="0">
                          <a:solidFill>
                            <a:schemeClr val="tx1"/>
                          </a:solidFill>
                          <a:effectLst/>
                          <a:latin typeface="+mn-ea"/>
                          <a:ea typeface="+mn-ea"/>
                          <a:cs typeface="+mn-cs"/>
                        </a:rPr>
                        <a:t>2024</a:t>
                      </a:r>
                      <a:r>
                        <a:rPr kumimoji="1" lang="ja-JP" altLang="en-US" sz="1400" b="1" kern="1200" dirty="0">
                          <a:solidFill>
                            <a:schemeClr val="tx1"/>
                          </a:solidFill>
                          <a:effectLst/>
                          <a:latin typeface="+mn-ea"/>
                          <a:ea typeface="+mn-ea"/>
                          <a:cs typeface="+mn-cs"/>
                        </a:rPr>
                        <a:t>）</a:t>
                      </a:r>
                      <a:r>
                        <a:rPr kumimoji="1" lang="ja-JP" altLang="ja-JP" sz="1400" b="1" kern="1200" dirty="0">
                          <a:solidFill>
                            <a:schemeClr val="tx1"/>
                          </a:solidFill>
                          <a:effectLst/>
                          <a:latin typeface="+mn-ea"/>
                          <a:ea typeface="+mn-ea"/>
                          <a:cs typeface="+mn-cs"/>
                        </a:rPr>
                        <a:t>年度】</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75254893"/>
                  </a:ext>
                </a:extLst>
              </a:tr>
              <a:tr h="573612">
                <a:tc>
                  <a:txBody>
                    <a:bodyPr/>
                    <a:lstStyle/>
                    <a:p>
                      <a:pPr algn="ctr"/>
                      <a:r>
                        <a:rPr kumimoji="1" lang="en-US" altLang="ja-JP" sz="1400" dirty="0">
                          <a:latin typeface="+mn-ea"/>
                          <a:ea typeface="+mn-ea"/>
                        </a:rPr>
                        <a:t>6</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r>
                        <a:rPr kumimoji="1" lang="ja-JP" altLang="ja-JP" sz="1400" b="1" kern="1200" dirty="0">
                          <a:solidFill>
                            <a:schemeClr val="dk1"/>
                          </a:solidFill>
                          <a:effectLst/>
                          <a:latin typeface="+mn-ea"/>
                          <a:ea typeface="+mn-ea"/>
                          <a:cs typeface="+mn-cs"/>
                        </a:rPr>
                        <a:t>指定医療機関における妊よう性温存治療のカウンセリング件数【大阪府調べ】</a:t>
                      </a:r>
                      <a:endParaRPr kumimoji="1" lang="ja-JP" altLang="en-US" sz="1400" b="1" dirty="0">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b="1" dirty="0">
                          <a:latin typeface="+mn-ea"/>
                          <a:ea typeface="+mn-ea"/>
                        </a:rPr>
                        <a:t>278</a:t>
                      </a:r>
                      <a:r>
                        <a:rPr kumimoji="1" lang="ja-JP" altLang="en-US" sz="1400" b="1" dirty="0">
                          <a:latin typeface="+mn-ea"/>
                          <a:ea typeface="+mn-ea"/>
                        </a:rPr>
                        <a:t>件</a:t>
                      </a:r>
                    </a:p>
                    <a:p>
                      <a:pPr algn="ctr"/>
                      <a:r>
                        <a:rPr kumimoji="1" lang="en-US" altLang="ja-JP" sz="1400" b="1" dirty="0">
                          <a:latin typeface="+mn-ea"/>
                          <a:ea typeface="+mn-ea"/>
                        </a:rPr>
                        <a:t>【</a:t>
                      </a:r>
                      <a:r>
                        <a:rPr kumimoji="1" lang="ja-JP" altLang="en-US" sz="1400" b="1" dirty="0">
                          <a:latin typeface="+mn-ea"/>
                          <a:ea typeface="+mn-ea"/>
                        </a:rPr>
                        <a:t>令和４（</a:t>
                      </a:r>
                      <a:r>
                        <a:rPr kumimoji="1" lang="en-US" altLang="ja-JP" sz="1400" b="1" dirty="0">
                          <a:latin typeface="+mn-ea"/>
                          <a:ea typeface="+mn-ea"/>
                        </a:rPr>
                        <a:t>2022</a:t>
                      </a:r>
                      <a:r>
                        <a:rPr kumimoji="1" lang="ja-JP" altLang="en-US" sz="1400" b="1" dirty="0">
                          <a:latin typeface="+mn-ea"/>
                          <a:ea typeface="+mn-ea"/>
                        </a:rPr>
                        <a:t>）年度</a:t>
                      </a:r>
                      <a:r>
                        <a:rPr kumimoji="1" lang="en-US" altLang="ja-JP" sz="1400" b="1" dirty="0">
                          <a:latin typeface="+mn-ea"/>
                          <a:ea typeface="+mn-ea"/>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en-US" altLang="ja-JP" sz="1400" b="1" kern="1200" dirty="0">
                          <a:solidFill>
                            <a:schemeClr val="tx1"/>
                          </a:solidFill>
                          <a:effectLst/>
                          <a:latin typeface="+mn-ea"/>
                          <a:ea typeface="+mn-ea"/>
                          <a:cs typeface="+mn-cs"/>
                        </a:rPr>
                        <a:t>303</a:t>
                      </a:r>
                      <a:r>
                        <a:rPr kumimoji="1" lang="ja-JP" altLang="en-US" sz="1400" b="1" kern="1200" dirty="0">
                          <a:solidFill>
                            <a:schemeClr val="tx1"/>
                          </a:solidFill>
                          <a:effectLst/>
                          <a:latin typeface="+mn-ea"/>
                          <a:ea typeface="+mn-ea"/>
                          <a:cs typeface="+mn-cs"/>
                        </a:rPr>
                        <a:t>件</a:t>
                      </a:r>
                      <a:endParaRPr kumimoji="1" lang="ja-JP" altLang="ja-JP" sz="1400" b="1" kern="1200" dirty="0">
                        <a:solidFill>
                          <a:schemeClr val="tx1"/>
                        </a:solidFill>
                        <a:effectLst/>
                        <a:latin typeface="+mn-ea"/>
                        <a:ea typeface="+mn-ea"/>
                        <a:cs typeface="+mn-cs"/>
                      </a:endParaRPr>
                    </a:p>
                    <a:p>
                      <a:pPr algn="ctr"/>
                      <a:r>
                        <a:rPr kumimoji="1" lang="ja-JP" altLang="ja-JP" sz="1400" b="1" kern="1200" dirty="0">
                          <a:solidFill>
                            <a:schemeClr val="tx1"/>
                          </a:solidFill>
                          <a:effectLst/>
                          <a:latin typeface="+mn-ea"/>
                          <a:ea typeface="+mn-ea"/>
                          <a:cs typeface="+mn-cs"/>
                        </a:rPr>
                        <a:t>【令和</a:t>
                      </a:r>
                      <a:r>
                        <a:rPr kumimoji="1" lang="ja-JP" altLang="en-US" sz="1400" b="1" kern="1200" dirty="0">
                          <a:solidFill>
                            <a:schemeClr val="tx1"/>
                          </a:solidFill>
                          <a:effectLst/>
                          <a:latin typeface="+mn-ea"/>
                          <a:ea typeface="+mn-ea"/>
                          <a:cs typeface="+mn-cs"/>
                        </a:rPr>
                        <a:t>６（</a:t>
                      </a:r>
                      <a:r>
                        <a:rPr kumimoji="1" lang="en-US" altLang="ja-JP" sz="1400" b="1" kern="1200" dirty="0">
                          <a:solidFill>
                            <a:schemeClr val="tx1"/>
                          </a:solidFill>
                          <a:effectLst/>
                          <a:latin typeface="+mn-ea"/>
                          <a:ea typeface="+mn-ea"/>
                          <a:cs typeface="+mn-cs"/>
                        </a:rPr>
                        <a:t>2024</a:t>
                      </a:r>
                      <a:r>
                        <a:rPr kumimoji="1" lang="ja-JP" altLang="en-US" sz="1400" b="1" kern="1200" dirty="0">
                          <a:solidFill>
                            <a:schemeClr val="tx1"/>
                          </a:solidFill>
                          <a:effectLst/>
                          <a:latin typeface="+mn-ea"/>
                          <a:ea typeface="+mn-ea"/>
                          <a:cs typeface="+mn-cs"/>
                        </a:rPr>
                        <a:t>）</a:t>
                      </a:r>
                      <a:r>
                        <a:rPr kumimoji="1" lang="ja-JP" altLang="ja-JP" sz="1400" b="1" kern="1200" dirty="0">
                          <a:solidFill>
                            <a:schemeClr val="tx1"/>
                          </a:solidFill>
                          <a:effectLst/>
                          <a:latin typeface="+mn-ea"/>
                          <a:ea typeface="+mn-ea"/>
                          <a:cs typeface="+mn-cs"/>
                        </a:rPr>
                        <a:t>年度】</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0597007"/>
                  </a:ext>
                </a:extLst>
              </a:tr>
            </a:tbl>
          </a:graphicData>
        </a:graphic>
      </p:graphicFrame>
      <p:sp>
        <p:nvSpPr>
          <p:cNvPr id="2" name="スライド番号プレースホルダー 1"/>
          <p:cNvSpPr>
            <a:spLocks noGrp="1"/>
          </p:cNvSpPr>
          <p:nvPr>
            <p:ph type="sldNum" sz="quarter" idx="12"/>
          </p:nvPr>
        </p:nvSpPr>
        <p:spPr/>
        <p:txBody>
          <a:bodyPr/>
          <a:lstStyle/>
          <a:p>
            <a:r>
              <a:rPr kumimoji="1" lang="en-US" altLang="ja-JP" dirty="0"/>
              <a:t>5</a:t>
            </a:r>
          </a:p>
        </p:txBody>
      </p:sp>
    </p:spTree>
    <p:extLst>
      <p:ext uri="{BB962C8B-B14F-4D97-AF65-F5344CB8AC3E}">
        <p14:creationId xmlns:p14="http://schemas.microsoft.com/office/powerpoint/2010/main" val="40577237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2" name="スライド番号プレースホルダー 1"/>
          <p:cNvSpPr>
            <a:spLocks noGrp="1"/>
          </p:cNvSpPr>
          <p:nvPr>
            <p:ph type="sldNum" sz="quarter" idx="12"/>
          </p:nvPr>
        </p:nvSpPr>
        <p:spPr/>
        <p:txBody>
          <a:bodyPr/>
          <a:lstStyle/>
          <a:p>
            <a:r>
              <a:rPr kumimoji="1" lang="en-US" altLang="ja-JP" dirty="0"/>
              <a:t>6</a:t>
            </a:r>
            <a:endParaRPr kumimoji="1" lang="ja-JP" altLang="en-US" dirty="0"/>
          </a:p>
        </p:txBody>
      </p:sp>
      <p:graphicFrame>
        <p:nvGraphicFramePr>
          <p:cNvPr id="12" name="表 11">
            <a:extLst>
              <a:ext uri="{FF2B5EF4-FFF2-40B4-BE49-F238E27FC236}">
                <a16:creationId xmlns:a16="http://schemas.microsoft.com/office/drawing/2014/main" id="{FA791C93-28CE-4971-B260-924D0EDE232F}"/>
              </a:ext>
            </a:extLst>
          </p:cNvPr>
          <p:cNvGraphicFramePr>
            <a:graphicFrameLocks noGrp="1"/>
          </p:cNvGraphicFramePr>
          <p:nvPr/>
        </p:nvGraphicFramePr>
        <p:xfrm>
          <a:off x="399000" y="292778"/>
          <a:ext cx="8928000" cy="1096076"/>
        </p:xfrm>
        <a:graphic>
          <a:graphicData uri="http://schemas.openxmlformats.org/drawingml/2006/table">
            <a:tbl>
              <a:tblPr firstRow="1" bandRow="1">
                <a:tableStyleId>{5C22544A-7EE6-4342-B048-85BDC9FD1C3A}</a:tableStyleId>
              </a:tblPr>
              <a:tblGrid>
                <a:gridCol w="1290813">
                  <a:extLst>
                    <a:ext uri="{9D8B030D-6E8A-4147-A177-3AD203B41FA5}">
                      <a16:colId xmlns:a16="http://schemas.microsoft.com/office/drawing/2014/main" val="3795206225"/>
                    </a:ext>
                  </a:extLst>
                </a:gridCol>
                <a:gridCol w="7637187">
                  <a:extLst>
                    <a:ext uri="{9D8B030D-6E8A-4147-A177-3AD203B41FA5}">
                      <a16:colId xmlns:a16="http://schemas.microsoft.com/office/drawing/2014/main" val="1328953327"/>
                    </a:ext>
                  </a:extLst>
                </a:gridCol>
              </a:tblGrid>
              <a:tr h="109607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rPr>
                        <a:t>現状･課題</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F4E79"/>
                    </a:solidFill>
                  </a:tcPr>
                </a:tc>
                <a:tc>
                  <a:txBody>
                    <a:bodyPr/>
                    <a:lstStyle/>
                    <a:p>
                      <a:pPr marL="174625" marR="0" lvl="0" indent="-174625" algn="l" defTabSz="914400" rtl="0" eaLnBrk="1" fontAlgn="auto" latinLnBrk="0" hangingPunct="1">
                        <a:lnSpc>
                          <a:spcPts val="1800"/>
                        </a:lnSpc>
                        <a:spcBef>
                          <a:spcPts val="0"/>
                        </a:spcBef>
                        <a:spcAft>
                          <a:spcPts val="0"/>
                        </a:spcAft>
                        <a:buClrTx/>
                        <a:buSzTx/>
                        <a:buFontTx/>
                        <a:buNone/>
                        <a:tabLst/>
                        <a:defRPr/>
                      </a:pPr>
                      <a:r>
                        <a:rPr kumimoji="1" lang="ja-JP" altLang="en-US" sz="1400" b="1" dirty="0">
                          <a:solidFill>
                            <a:schemeClr val="tx1"/>
                          </a:solidFill>
                        </a:rPr>
                        <a:t>◆小児</a:t>
                      </a:r>
                      <a:r>
                        <a:rPr kumimoji="1" lang="ja-JP" altLang="en-US" sz="1400" b="1" u="none" dirty="0">
                          <a:solidFill>
                            <a:schemeClr val="tx1"/>
                          </a:solidFill>
                          <a:latin typeface="+mn-ea"/>
                          <a:ea typeface="+mn-ea"/>
                        </a:rPr>
                        <a:t>・</a:t>
                      </a:r>
                      <a:r>
                        <a:rPr kumimoji="1" lang="en-US" altLang="ja-JP" sz="1400" b="1" dirty="0">
                          <a:solidFill>
                            <a:schemeClr val="tx1"/>
                          </a:solidFill>
                          <a:latin typeface="+mn-ea"/>
                          <a:ea typeface="+mn-ea"/>
                        </a:rPr>
                        <a:t>AYA</a:t>
                      </a:r>
                      <a:r>
                        <a:rPr kumimoji="1" lang="ja-JP" altLang="en-US" sz="1400" b="1" dirty="0">
                          <a:solidFill>
                            <a:schemeClr val="tx1"/>
                          </a:solidFill>
                        </a:rPr>
                        <a:t>世代のがんについては、それぞれの特性に応じた対策が必要。</a:t>
                      </a:r>
                      <a:endParaRPr kumimoji="1" lang="en-US" altLang="ja-JP" sz="1400" b="1" dirty="0">
                        <a:solidFill>
                          <a:schemeClr val="tx1"/>
                        </a:solidFill>
                      </a:endParaRPr>
                    </a:p>
                    <a:p>
                      <a:pPr marL="174625" marR="0" lvl="0" indent="-174625" algn="l" defTabSz="914400" rtl="0" eaLnBrk="1" fontAlgn="auto" latinLnBrk="0" hangingPunct="1">
                        <a:lnSpc>
                          <a:spcPts val="1800"/>
                        </a:lnSpc>
                        <a:spcBef>
                          <a:spcPts val="0"/>
                        </a:spcBef>
                        <a:spcAft>
                          <a:spcPts val="0"/>
                        </a:spcAft>
                        <a:buClrTx/>
                        <a:buSzTx/>
                        <a:buFontTx/>
                        <a:buNone/>
                        <a:tabLst/>
                        <a:defRPr/>
                      </a:pPr>
                      <a:r>
                        <a:rPr kumimoji="1" lang="ja-JP" altLang="en-US" sz="1400" b="1" dirty="0">
                          <a:solidFill>
                            <a:schemeClr val="tx1"/>
                          </a:solidFill>
                        </a:rPr>
                        <a:t>◆小児</a:t>
                      </a:r>
                      <a:r>
                        <a:rPr kumimoji="1" lang="ja-JP" altLang="en-US" sz="1400" b="1" u="none" dirty="0">
                          <a:solidFill>
                            <a:schemeClr val="tx1"/>
                          </a:solidFill>
                          <a:latin typeface="+mn-ea"/>
                          <a:ea typeface="+mn-ea"/>
                        </a:rPr>
                        <a:t>・</a:t>
                      </a:r>
                      <a:r>
                        <a:rPr kumimoji="1" lang="en-US" altLang="ja-JP" sz="1400" b="1" dirty="0">
                          <a:solidFill>
                            <a:schemeClr val="tx1"/>
                          </a:solidFill>
                          <a:latin typeface="+mn-ea"/>
                          <a:ea typeface="+mn-ea"/>
                        </a:rPr>
                        <a:t>AYA</a:t>
                      </a:r>
                      <a:r>
                        <a:rPr kumimoji="1" lang="ja-JP" altLang="en-US" sz="1400" b="1" dirty="0">
                          <a:solidFill>
                            <a:schemeClr val="tx1"/>
                          </a:solidFill>
                        </a:rPr>
                        <a:t>世代のがんは</a:t>
                      </a:r>
                      <a:r>
                        <a:rPr kumimoji="1" lang="en-US" altLang="ja-JP" sz="1400" b="1" dirty="0">
                          <a:solidFill>
                            <a:schemeClr val="tx1"/>
                          </a:solidFill>
                        </a:rPr>
                        <a:t>､</a:t>
                      </a:r>
                      <a:r>
                        <a:rPr kumimoji="1" lang="ja-JP" altLang="en-US" sz="1400" b="1" dirty="0">
                          <a:solidFill>
                            <a:schemeClr val="tx1"/>
                          </a:solidFill>
                        </a:rPr>
                        <a:t>幅広いライフステージに応じた多様なニーズに沿った支援が求められている。　</a:t>
                      </a:r>
                      <a:endParaRPr kumimoji="1" lang="en-US" altLang="ja-JP" sz="1400" b="1" dirty="0">
                        <a:solidFill>
                          <a:schemeClr val="tx1"/>
                        </a:solidFill>
                      </a:endParaRPr>
                    </a:p>
                    <a:p>
                      <a:pPr marL="174625" marR="0" lvl="0" indent="-174625" algn="l" defTabSz="914400" rtl="0" eaLnBrk="1" fontAlgn="auto" latinLnBrk="0" hangingPunct="1">
                        <a:lnSpc>
                          <a:spcPts val="1800"/>
                        </a:lnSpc>
                        <a:spcBef>
                          <a:spcPts val="0"/>
                        </a:spcBef>
                        <a:spcAft>
                          <a:spcPts val="0"/>
                        </a:spcAft>
                        <a:buClrTx/>
                        <a:buSzTx/>
                        <a:buFontTx/>
                        <a:buNone/>
                        <a:tabLst/>
                        <a:defRPr/>
                      </a:pPr>
                      <a:r>
                        <a:rPr kumimoji="1" lang="ja-JP" altLang="en-US" sz="1400" b="1" dirty="0">
                          <a:solidFill>
                            <a:schemeClr val="tx1"/>
                          </a:solidFill>
                        </a:rPr>
                        <a:t>◆妊よう性では、がん・生殖医療に関する情報・相談支援の提供体制が求められている。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13" name="表 12">
            <a:extLst>
              <a:ext uri="{FF2B5EF4-FFF2-40B4-BE49-F238E27FC236}">
                <a16:creationId xmlns:a16="http://schemas.microsoft.com/office/drawing/2014/main" id="{67CF6E2A-87F8-45B9-AD4E-E4FED280432A}"/>
              </a:ext>
            </a:extLst>
          </p:cNvPr>
          <p:cNvGraphicFramePr>
            <a:graphicFrameLocks noGrp="1"/>
          </p:cNvGraphicFramePr>
          <p:nvPr>
            <p:extLst>
              <p:ext uri="{D42A27DB-BD31-4B8C-83A1-F6EECF244321}">
                <p14:modId xmlns:p14="http://schemas.microsoft.com/office/powerpoint/2010/main" val="2552506514"/>
              </p:ext>
            </p:extLst>
          </p:nvPr>
        </p:nvGraphicFramePr>
        <p:xfrm>
          <a:off x="378793" y="1544128"/>
          <a:ext cx="8928000" cy="4720748"/>
        </p:xfrm>
        <a:graphic>
          <a:graphicData uri="http://schemas.openxmlformats.org/drawingml/2006/table">
            <a:tbl>
              <a:tblPr firstRow="1" bandRow="1">
                <a:tableStyleId>{5C22544A-7EE6-4342-B048-85BDC9FD1C3A}</a:tableStyleId>
              </a:tblPr>
              <a:tblGrid>
                <a:gridCol w="1023980">
                  <a:extLst>
                    <a:ext uri="{9D8B030D-6E8A-4147-A177-3AD203B41FA5}">
                      <a16:colId xmlns:a16="http://schemas.microsoft.com/office/drawing/2014/main" val="528851062"/>
                    </a:ext>
                  </a:extLst>
                </a:gridCol>
                <a:gridCol w="7904020">
                  <a:extLst>
                    <a:ext uri="{9D8B030D-6E8A-4147-A177-3AD203B41FA5}">
                      <a16:colId xmlns:a16="http://schemas.microsoft.com/office/drawing/2014/main" val="89849022"/>
                    </a:ext>
                  </a:extLst>
                </a:gridCol>
              </a:tblGrid>
              <a:tr h="4720748">
                <a:tc>
                  <a:txBody>
                    <a:bodyPr/>
                    <a:lstStyle/>
                    <a:p>
                      <a:pPr>
                        <a:lnSpc>
                          <a:spcPts val="1500"/>
                        </a:lnSpc>
                      </a:pPr>
                      <a:r>
                        <a:rPr kumimoji="1" lang="ja-JP" altLang="en-US" sz="1400" dirty="0">
                          <a:latin typeface="+mn-ea"/>
                          <a:ea typeface="+mn-ea"/>
                        </a:rPr>
                        <a:t>本年度の取組み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r" defTabSz="914400" rtl="0" eaLnBrk="1" fontAlgn="auto" latinLnBrk="0" hangingPunct="1">
                        <a:lnSpc>
                          <a:spcPts val="1500"/>
                        </a:lnSpc>
                        <a:spcBef>
                          <a:spcPts val="0"/>
                        </a:spcBef>
                        <a:spcAft>
                          <a:spcPts val="0"/>
                        </a:spcAft>
                        <a:buClrTx/>
                        <a:buSzTx/>
                        <a:buFontTx/>
                        <a:buNone/>
                        <a:tabLst/>
                        <a:defRPr/>
                      </a:pPr>
                      <a:r>
                        <a:rPr kumimoji="1" lang="ja-JP" altLang="en-US" sz="1200" u="none" baseline="0" dirty="0">
                          <a:solidFill>
                            <a:schemeClr val="tx1"/>
                          </a:solidFill>
                          <a:highlight>
                            <a:srgbClr val="00FF00"/>
                          </a:highlight>
                          <a:latin typeface="+mn-ea"/>
                          <a:ea typeface="+mn-ea"/>
                        </a:rPr>
                        <a:t>■</a:t>
                      </a:r>
                      <a:r>
                        <a:rPr kumimoji="1" lang="ja-JP" altLang="en-US" sz="1200" u="none" baseline="0" dirty="0">
                          <a:solidFill>
                            <a:schemeClr val="tx1"/>
                          </a:solidFill>
                          <a:latin typeface="+mn-ea"/>
                          <a:ea typeface="+mn-ea"/>
                        </a:rPr>
                        <a:t>特に説明したい項目</a:t>
                      </a:r>
                      <a:endParaRPr kumimoji="1" lang="en-US" altLang="ja-JP" sz="1200" b="1" i="0" u="none" strike="noStrike" kern="1200" cap="none" spc="0" normalizeH="0" baseline="0" noProof="0" dirty="0">
                        <a:ln>
                          <a:noFill/>
                        </a:ln>
                        <a:solidFill>
                          <a:schemeClr val="tx1"/>
                        </a:solidFill>
                        <a:effectLst/>
                        <a:uLnTx/>
                        <a:uFillTx/>
                        <a:latin typeface="+mn-ea"/>
                        <a:ea typeface="+mn-ea"/>
                        <a:cs typeface="+mn-cs"/>
                      </a:endParaRPr>
                    </a:p>
                    <a:p>
                      <a:pPr>
                        <a:lnSpc>
                          <a:spcPts val="1500"/>
                        </a:lnSpc>
                      </a:pPr>
                      <a:r>
                        <a:rPr kumimoji="1" lang="en-US" altLang="ja-JP" sz="1100" b="1" dirty="0">
                          <a:solidFill>
                            <a:schemeClr val="tx1"/>
                          </a:solidFill>
                        </a:rPr>
                        <a:t>《</a:t>
                      </a:r>
                      <a:r>
                        <a:rPr kumimoji="1" lang="ja-JP" altLang="en-US" sz="1100" b="1" u="sng" dirty="0">
                          <a:solidFill>
                            <a:schemeClr val="tx1"/>
                          </a:solidFill>
                          <a:latin typeface="+mn-ea"/>
                          <a:ea typeface="+mn-ea"/>
                        </a:rPr>
                        <a:t>小児・</a:t>
                      </a:r>
                      <a:r>
                        <a:rPr kumimoji="1" lang="en-US" altLang="ja-JP" sz="1100" b="1" u="sng" dirty="0">
                          <a:solidFill>
                            <a:schemeClr val="tx1"/>
                          </a:solidFill>
                          <a:latin typeface="+mn-ea"/>
                          <a:ea typeface="+mn-ea"/>
                        </a:rPr>
                        <a:t>AYA</a:t>
                      </a:r>
                      <a:r>
                        <a:rPr kumimoji="1" lang="ja-JP" altLang="en-US" sz="1100" b="1" u="sng" dirty="0">
                          <a:solidFill>
                            <a:schemeClr val="tx1"/>
                          </a:solidFill>
                          <a:latin typeface="+mn-ea"/>
                          <a:ea typeface="+mn-ea"/>
                        </a:rPr>
                        <a:t>世代のがん</a:t>
                      </a:r>
                      <a:r>
                        <a:rPr kumimoji="1" lang="en-US" altLang="ja-JP" sz="1100" b="1" dirty="0">
                          <a:solidFill>
                            <a:schemeClr val="tx1"/>
                          </a:solidFill>
                        </a:rPr>
                        <a:t>》</a:t>
                      </a: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highlight>
                            <a:srgbClr val="00FF00"/>
                          </a:highlight>
                        </a:rPr>
                        <a:t>■</a:t>
                      </a:r>
                      <a:r>
                        <a:rPr kumimoji="1" lang="ja-JP" altLang="en-US" sz="1100" b="1" dirty="0">
                          <a:solidFill>
                            <a:schemeClr val="tx1"/>
                          </a:solidFill>
                        </a:rPr>
                        <a:t>小児がん治療経験者長期フォローアップ支援事業の実施</a:t>
                      </a:r>
                      <a:endParaRPr kumimoji="1" lang="en-US" altLang="ja-JP" sz="1100" b="1" dirty="0">
                        <a:solidFill>
                          <a:schemeClr val="tx1"/>
                        </a:solidFill>
                      </a:endParaRP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1" dirty="0">
                          <a:solidFill>
                            <a:schemeClr val="tx1"/>
                          </a:solidFill>
                        </a:rPr>
                        <a:t>　　　</a:t>
                      </a:r>
                      <a:r>
                        <a:rPr kumimoji="1" lang="en-US" altLang="ja-JP" sz="1100" b="1" dirty="0">
                          <a:solidFill>
                            <a:schemeClr val="tx1"/>
                          </a:solidFill>
                        </a:rPr>
                        <a:t>【</a:t>
                      </a:r>
                      <a:r>
                        <a:rPr kumimoji="1" lang="ja-JP" altLang="en-US" sz="1100" b="1" dirty="0">
                          <a:solidFill>
                            <a:schemeClr val="tx1"/>
                          </a:solidFill>
                        </a:rPr>
                        <a:t>紹介元医療機関：９医療機関（小児がん拠点病院・小児がん連携病院）、</a:t>
                      </a:r>
                      <a:endParaRPr kumimoji="1" lang="en-US" altLang="ja-JP" sz="1100" b="1" dirty="0">
                        <a:solidFill>
                          <a:schemeClr val="tx1"/>
                        </a:solidFill>
                      </a:endParaRP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1" dirty="0">
                          <a:solidFill>
                            <a:schemeClr val="tx1"/>
                          </a:solidFill>
                        </a:rPr>
                        <a:t>　　　　検査実施件数　：９件／令和６年度からの合計</a:t>
                      </a:r>
                      <a:r>
                        <a:rPr kumimoji="1" lang="en-US" altLang="ja-JP" sz="1100" b="1" dirty="0">
                          <a:solidFill>
                            <a:schemeClr val="tx1"/>
                          </a:solidFill>
                        </a:rPr>
                        <a:t>13</a:t>
                      </a:r>
                      <a:r>
                        <a:rPr kumimoji="1" lang="ja-JP" altLang="en-US" sz="1100" b="1" dirty="0">
                          <a:solidFill>
                            <a:schemeClr val="tx1"/>
                          </a:solidFill>
                        </a:rPr>
                        <a:t>件（</a:t>
                      </a:r>
                      <a:r>
                        <a:rPr kumimoji="1" lang="en-US" altLang="ja-JP" sz="1100" b="1" dirty="0">
                          <a:solidFill>
                            <a:schemeClr val="tx1"/>
                          </a:solidFill>
                        </a:rPr>
                        <a:t>R7.12</a:t>
                      </a:r>
                      <a:r>
                        <a:rPr kumimoji="1" lang="ja-JP" altLang="en-US" sz="1100" b="1" dirty="0">
                          <a:solidFill>
                            <a:schemeClr val="tx1"/>
                          </a:solidFill>
                        </a:rPr>
                        <a:t>末時点）</a:t>
                      </a:r>
                      <a:r>
                        <a:rPr kumimoji="1" lang="en-US" altLang="ja-JP" sz="1100" b="1" dirty="0">
                          <a:solidFill>
                            <a:schemeClr val="tx1"/>
                          </a:solidFill>
                        </a:rPr>
                        <a:t>】</a:t>
                      </a: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rPr>
                        <a:t>■</a:t>
                      </a:r>
                      <a:r>
                        <a:rPr kumimoji="1" lang="ja-JP" altLang="en-US" sz="1100" b="0" i="0" u="none" strike="noStrike" kern="1200" cap="none" spc="0" normalizeH="0" baseline="0" noProof="0" dirty="0">
                          <a:ln>
                            <a:noFill/>
                          </a:ln>
                          <a:solidFill>
                            <a:schemeClr val="tx1"/>
                          </a:solidFill>
                          <a:effectLst/>
                          <a:uLnTx/>
                          <a:uFillTx/>
                          <a:latin typeface="+mn-lt"/>
                          <a:ea typeface="+mn-ea"/>
                          <a:cs typeface="+mn-cs"/>
                        </a:rPr>
                        <a:t>小児がん患者を対象とした重粒子線治療の助成制度を運用</a:t>
                      </a:r>
                      <a:endParaRPr kumimoji="1" lang="en-US" altLang="ja-JP" sz="1100" b="0" strike="noStrike" dirty="0">
                        <a:solidFill>
                          <a:schemeClr val="tx1"/>
                        </a:solidFill>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100" dirty="0">
                        <a:solidFill>
                          <a:schemeClr val="tx1"/>
                        </a:solidFill>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100" dirty="0">
                        <a:solidFill>
                          <a:schemeClr val="tx1"/>
                        </a:solidFill>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en-US" altLang="ja-JP" sz="1100" dirty="0">
                          <a:solidFill>
                            <a:schemeClr val="tx1"/>
                          </a:solidFill>
                        </a:rPr>
                        <a:t>《</a:t>
                      </a:r>
                      <a:r>
                        <a:rPr kumimoji="1" lang="ja-JP" altLang="en-US" sz="1100" u="sng" dirty="0">
                          <a:solidFill>
                            <a:schemeClr val="tx1"/>
                          </a:solidFill>
                        </a:rPr>
                        <a:t>小児・</a:t>
                      </a:r>
                      <a:r>
                        <a:rPr kumimoji="1" lang="en-US" altLang="ja-JP" sz="1100" u="sng" dirty="0">
                          <a:solidFill>
                            <a:schemeClr val="tx1"/>
                          </a:solidFill>
                          <a:latin typeface="+mn-ea"/>
                          <a:ea typeface="+mn-ea"/>
                        </a:rPr>
                        <a:t>AYA</a:t>
                      </a:r>
                      <a:r>
                        <a:rPr kumimoji="1" lang="ja-JP" altLang="en-US" sz="1100" u="sng" dirty="0">
                          <a:solidFill>
                            <a:schemeClr val="tx1"/>
                          </a:solidFill>
                        </a:rPr>
                        <a:t>世代における療養環境への支援</a:t>
                      </a:r>
                      <a:r>
                        <a:rPr kumimoji="1" lang="en-US" altLang="ja-JP" sz="1100" dirty="0">
                          <a:solidFill>
                            <a:schemeClr val="tx1"/>
                          </a:solidFill>
                        </a:rPr>
                        <a:t>》</a:t>
                      </a: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rPr>
                        <a:t>■府教育庁において府立高校に在籍する長期入院中等の生徒への</a:t>
                      </a:r>
                      <a:endParaRPr kumimoji="1" lang="en-US" altLang="ja-JP" sz="1100" b="0" dirty="0">
                        <a:solidFill>
                          <a:schemeClr val="tx1"/>
                        </a:solidFill>
                      </a:endParaRP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rPr>
                        <a:t>　学業支援を実施</a:t>
                      </a:r>
                      <a:endParaRPr kumimoji="1" lang="en-US" altLang="ja-JP" sz="1100" b="0" dirty="0">
                        <a:solidFill>
                          <a:schemeClr val="tx1"/>
                        </a:solidFill>
                      </a:endParaRP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highlight>
                            <a:srgbClr val="00FF00"/>
                          </a:highlight>
                        </a:rPr>
                        <a:t>■</a:t>
                      </a:r>
                      <a:r>
                        <a:rPr kumimoji="1" lang="ja-JP" altLang="en-US" sz="1100" b="1" dirty="0">
                          <a:solidFill>
                            <a:schemeClr val="tx1"/>
                          </a:solidFill>
                        </a:rPr>
                        <a:t>がん対策基金を活用して実施している小児・ＡＹＡ世代の</a:t>
                      </a:r>
                      <a:endParaRPr kumimoji="1" lang="en-US" altLang="ja-JP" sz="1100" b="1" dirty="0">
                        <a:solidFill>
                          <a:schemeClr val="tx1"/>
                        </a:solidFill>
                      </a:endParaRP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1" dirty="0">
                          <a:solidFill>
                            <a:schemeClr val="tx1"/>
                          </a:solidFill>
                        </a:rPr>
                        <a:t>　がん患者支援事業において、療養環境の整備を行うための</a:t>
                      </a:r>
                      <a:endParaRPr kumimoji="1" lang="en-US" altLang="ja-JP" sz="1100" b="1" dirty="0">
                        <a:solidFill>
                          <a:schemeClr val="tx1"/>
                        </a:solidFill>
                      </a:endParaRP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1" dirty="0">
                          <a:solidFill>
                            <a:schemeClr val="tx1"/>
                          </a:solidFill>
                        </a:rPr>
                        <a:t>　メニューを新たに追加し、入院中の小児</a:t>
                      </a:r>
                      <a:r>
                        <a:rPr kumimoji="1" lang="ja-JP" altLang="en-US" sz="1100" b="1" u="none" dirty="0">
                          <a:solidFill>
                            <a:schemeClr val="tx1"/>
                          </a:solidFill>
                        </a:rPr>
                        <a:t>・</a:t>
                      </a:r>
                      <a:r>
                        <a:rPr kumimoji="1" lang="en-US" altLang="ja-JP" sz="1100" b="1" dirty="0">
                          <a:solidFill>
                            <a:schemeClr val="tx1"/>
                          </a:solidFill>
                          <a:latin typeface="+mn-ea"/>
                          <a:ea typeface="+mn-ea"/>
                        </a:rPr>
                        <a:t>AYA</a:t>
                      </a:r>
                      <a:r>
                        <a:rPr kumimoji="1" lang="ja-JP" altLang="en-US" sz="1100" b="1" dirty="0">
                          <a:solidFill>
                            <a:schemeClr val="tx1"/>
                          </a:solidFill>
                        </a:rPr>
                        <a:t>世代のがん患者への</a:t>
                      </a:r>
                      <a:endParaRPr kumimoji="1" lang="en-US" altLang="ja-JP" sz="1100" b="1" dirty="0">
                        <a:solidFill>
                          <a:schemeClr val="tx1"/>
                        </a:solidFill>
                      </a:endParaRP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1" dirty="0">
                          <a:solidFill>
                            <a:schemeClr val="tx1"/>
                          </a:solidFill>
                        </a:rPr>
                        <a:t>　学習活動支援や療養環境の整備、その他患者支援通信機器の活用による</a:t>
                      </a:r>
                      <a:endParaRPr kumimoji="1" lang="en-US" altLang="ja-JP" sz="1100" b="1" dirty="0">
                        <a:solidFill>
                          <a:schemeClr val="tx1"/>
                        </a:solidFill>
                      </a:endParaRPr>
                    </a:p>
                    <a:p>
                      <a:pPr marL="179388" marR="0" lvl="0" indent="-179388" algn="l" defTabSz="914400" rtl="0" eaLnBrk="1" fontAlgn="auto" latinLnBrk="0" hangingPunct="1">
                        <a:lnSpc>
                          <a:spcPts val="1500"/>
                        </a:lnSpc>
                        <a:spcBef>
                          <a:spcPts val="0"/>
                        </a:spcBef>
                        <a:spcAft>
                          <a:spcPts val="0"/>
                        </a:spcAft>
                        <a:buClrTx/>
                        <a:buSzTx/>
                        <a:buFontTx/>
                        <a:buNone/>
                        <a:tabLst/>
                        <a:defRPr/>
                      </a:pPr>
                      <a:r>
                        <a:rPr kumimoji="1" lang="ja-JP" altLang="en-US" sz="1100" b="1" dirty="0">
                          <a:solidFill>
                            <a:schemeClr val="tx1"/>
                          </a:solidFill>
                        </a:rPr>
                        <a:t>　外部とのコミュニケーションを図るための環境整備費等に対し補助（７病院</a:t>
                      </a:r>
                      <a:r>
                        <a:rPr kumimoji="1" lang="ja-JP" altLang="en-US" sz="1100" b="0" dirty="0">
                          <a:solidFill>
                            <a:schemeClr val="tx1"/>
                          </a:solidFill>
                        </a:rPr>
                        <a:t>）</a:t>
                      </a:r>
                      <a:endParaRPr kumimoji="1" lang="en-US" altLang="ja-JP" sz="1100" b="0" dirty="0">
                        <a:solidFill>
                          <a:schemeClr val="tx1"/>
                        </a:solidFill>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100" dirty="0">
                        <a:solidFill>
                          <a:schemeClr val="tx1"/>
                        </a:solidFill>
                      </a:endParaRPr>
                    </a:p>
                    <a:p>
                      <a:pPr marL="0" marR="0" lvl="0" indent="0" algn="l" defTabSz="914400" rtl="0" eaLnBrk="1" fontAlgn="auto" latinLnBrk="0" hangingPunct="1">
                        <a:lnSpc>
                          <a:spcPts val="1500"/>
                        </a:lnSpc>
                        <a:spcBef>
                          <a:spcPts val="0"/>
                        </a:spcBef>
                        <a:spcAft>
                          <a:spcPts val="0"/>
                        </a:spcAft>
                        <a:buClrTx/>
                        <a:buSzTx/>
                        <a:buFontTx/>
                        <a:buNone/>
                        <a:tabLst/>
                        <a:defRPr/>
                      </a:pPr>
                      <a:endParaRPr kumimoji="1" lang="en-US" altLang="ja-JP" sz="1100" dirty="0">
                        <a:solidFill>
                          <a:schemeClr val="tx1"/>
                        </a:solidFill>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en-US" altLang="ja-JP" sz="1100" dirty="0">
                          <a:solidFill>
                            <a:schemeClr val="tx1"/>
                          </a:solidFill>
                        </a:rPr>
                        <a:t>《</a:t>
                      </a:r>
                      <a:r>
                        <a:rPr kumimoji="1" lang="ja-JP" altLang="en-US" sz="1100" u="sng" dirty="0">
                          <a:solidFill>
                            <a:schemeClr val="tx1"/>
                          </a:solidFill>
                        </a:rPr>
                        <a:t>妊よう性温存治療実施体制の充実</a:t>
                      </a:r>
                      <a:r>
                        <a:rPr kumimoji="1" lang="en-US" altLang="ja-JP" sz="1100" dirty="0">
                          <a:solidFill>
                            <a:schemeClr val="tx1"/>
                          </a:solidFill>
                        </a:rPr>
                        <a:t>》</a:t>
                      </a:r>
                      <a:endParaRPr kumimoji="1" lang="en-US" altLang="ja-JP" sz="1100" b="0" i="0" u="none" strike="noStrike" kern="1200" cap="none" spc="0" normalizeH="0" baseline="0" noProof="0" dirty="0">
                        <a:ln>
                          <a:noFill/>
                        </a:ln>
                        <a:solidFill>
                          <a:schemeClr val="tx1"/>
                        </a:solidFill>
                        <a:effectLst/>
                        <a:uLnTx/>
                        <a:uFillTx/>
                        <a:latin typeface="+mn-lt"/>
                        <a:ea typeface="+mn-ea"/>
                        <a:cs typeface="+mn-cs"/>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rPr>
                        <a:t>■</a:t>
                      </a:r>
                      <a:r>
                        <a:rPr kumimoji="1" lang="ja-JP" altLang="en-US" sz="1100" b="0" strike="noStrike" dirty="0">
                          <a:solidFill>
                            <a:schemeClr val="tx1"/>
                          </a:solidFill>
                        </a:rPr>
                        <a:t>将来子どもを産み育てることを望む小児、思春期及び若年のがん患者等に対して、</a:t>
                      </a:r>
                      <a:endParaRPr kumimoji="1" lang="en-US" altLang="ja-JP" sz="1100" b="0" strike="noStrike" dirty="0">
                        <a:solidFill>
                          <a:schemeClr val="tx1"/>
                        </a:solidFill>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rPr>
                        <a:t>　妊よう性温存治療及び温存後</a:t>
                      </a:r>
                      <a:r>
                        <a:rPr kumimoji="1" lang="ja-JP" altLang="en-US" sz="1100" b="0" strike="noStrike" dirty="0">
                          <a:solidFill>
                            <a:schemeClr val="tx1"/>
                          </a:solidFill>
                          <a:latin typeface="+mn-ea"/>
                          <a:ea typeface="+mn-ea"/>
                        </a:rPr>
                        <a:t>生殖補助医療に要する費用の一部を助成</a:t>
                      </a:r>
                      <a:endParaRPr kumimoji="1" lang="en-US" altLang="ja-JP" sz="1100" b="0" strike="noStrike"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latin typeface="+mn-ea"/>
                          <a:ea typeface="+mn-ea"/>
                        </a:rPr>
                        <a:t>　・妊よう性温存治療費助成　 </a:t>
                      </a:r>
                      <a:r>
                        <a:rPr kumimoji="1" lang="ja-JP" altLang="en-US" sz="1100" b="0" baseline="0" dirty="0">
                          <a:solidFill>
                            <a:schemeClr val="tx1"/>
                          </a:solidFill>
                          <a:latin typeface="+mn-ea"/>
                          <a:ea typeface="+mn-ea"/>
                        </a:rPr>
                        <a:t>   </a:t>
                      </a:r>
                      <a:r>
                        <a:rPr kumimoji="1" lang="ja-JP" altLang="en-US" sz="1100" b="0" dirty="0">
                          <a:solidFill>
                            <a:schemeClr val="tx1"/>
                          </a:solidFill>
                          <a:latin typeface="+mn-ea"/>
                          <a:ea typeface="+mn-ea"/>
                        </a:rPr>
                        <a:t>令和７年度　</a:t>
                      </a:r>
                      <a:r>
                        <a:rPr kumimoji="1" lang="en-US" altLang="ja-JP" sz="1100" b="0" dirty="0">
                          <a:solidFill>
                            <a:schemeClr val="tx1"/>
                          </a:solidFill>
                          <a:latin typeface="+mn-ea"/>
                          <a:ea typeface="+mn-ea"/>
                        </a:rPr>
                        <a:t>49</a:t>
                      </a:r>
                      <a:r>
                        <a:rPr kumimoji="1" lang="ja-JP" altLang="en-US" sz="1100" b="0" dirty="0">
                          <a:solidFill>
                            <a:schemeClr val="tx1"/>
                          </a:solidFill>
                          <a:latin typeface="+mn-ea"/>
                          <a:ea typeface="+mn-ea"/>
                        </a:rPr>
                        <a:t>件　</a:t>
                      </a:r>
                      <a:r>
                        <a:rPr kumimoji="1" lang="en-US" altLang="ja-JP" sz="1100" b="0" dirty="0">
                          <a:solidFill>
                            <a:schemeClr val="tx1"/>
                          </a:solidFill>
                          <a:latin typeface="+mn-ea"/>
                          <a:ea typeface="+mn-ea"/>
                        </a:rPr>
                        <a:t>【R7.11</a:t>
                      </a:r>
                      <a:r>
                        <a:rPr kumimoji="1" lang="ja-JP" altLang="en-US" sz="1100" b="0" dirty="0">
                          <a:solidFill>
                            <a:schemeClr val="tx1"/>
                          </a:solidFill>
                          <a:latin typeface="+mn-ea"/>
                          <a:ea typeface="+mn-ea"/>
                        </a:rPr>
                        <a:t>末時点</a:t>
                      </a:r>
                      <a:r>
                        <a:rPr kumimoji="1" lang="en-US" altLang="ja-JP" sz="1100" b="0" dirty="0">
                          <a:solidFill>
                            <a:schemeClr val="tx1"/>
                          </a:solidFill>
                          <a:latin typeface="+mn-ea"/>
                          <a:ea typeface="+mn-ea"/>
                        </a:rPr>
                        <a:t>】</a:t>
                      </a: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latin typeface="+mn-ea"/>
                          <a:ea typeface="+mn-ea"/>
                        </a:rPr>
                        <a:t>　・温存後生殖補助医療費助成　</a:t>
                      </a:r>
                      <a:r>
                        <a:rPr kumimoji="1" lang="ja-JP" altLang="en-US" sz="500" b="0" dirty="0">
                          <a:solidFill>
                            <a:schemeClr val="tx1"/>
                          </a:solidFill>
                          <a:latin typeface="+mn-ea"/>
                          <a:ea typeface="+mn-ea"/>
                        </a:rPr>
                        <a:t> </a:t>
                      </a:r>
                      <a:r>
                        <a:rPr kumimoji="1" lang="ja-JP" altLang="en-US" sz="1100" b="0" dirty="0">
                          <a:solidFill>
                            <a:schemeClr val="tx1"/>
                          </a:solidFill>
                          <a:latin typeface="+mn-ea"/>
                          <a:ea typeface="+mn-ea"/>
                        </a:rPr>
                        <a:t>令和７年度　</a:t>
                      </a:r>
                      <a:r>
                        <a:rPr kumimoji="1" lang="en-US" altLang="ja-JP" sz="1100" b="0" dirty="0">
                          <a:solidFill>
                            <a:schemeClr val="tx1"/>
                          </a:solidFill>
                          <a:latin typeface="+mn-ea"/>
                          <a:ea typeface="+mn-ea"/>
                        </a:rPr>
                        <a:t>19</a:t>
                      </a:r>
                      <a:r>
                        <a:rPr kumimoji="1" lang="ja-JP" altLang="en-US" sz="1100" b="0" dirty="0">
                          <a:solidFill>
                            <a:schemeClr val="tx1"/>
                          </a:solidFill>
                          <a:latin typeface="+mn-ea"/>
                          <a:ea typeface="+mn-ea"/>
                        </a:rPr>
                        <a:t>件　</a:t>
                      </a:r>
                      <a:r>
                        <a:rPr kumimoji="1" lang="en-US" altLang="ja-JP" sz="1100" b="0" dirty="0">
                          <a:solidFill>
                            <a:schemeClr val="tx1"/>
                          </a:solidFill>
                          <a:latin typeface="+mn-ea"/>
                          <a:ea typeface="+mn-ea"/>
                        </a:rPr>
                        <a:t>【R7.11</a:t>
                      </a:r>
                      <a:r>
                        <a:rPr kumimoji="1" lang="ja-JP" altLang="en-US" sz="1100" b="0" dirty="0">
                          <a:solidFill>
                            <a:schemeClr val="tx1"/>
                          </a:solidFill>
                          <a:latin typeface="+mn-ea"/>
                          <a:ea typeface="+mn-ea"/>
                        </a:rPr>
                        <a:t>末時点</a:t>
                      </a:r>
                      <a:r>
                        <a:rPr kumimoji="1" lang="en-US" altLang="ja-JP" sz="1100" b="0" dirty="0">
                          <a:solidFill>
                            <a:schemeClr val="tx1"/>
                          </a:solidFill>
                          <a:latin typeface="+mn-ea"/>
                          <a:ea typeface="+mn-ea"/>
                        </a:rPr>
                        <a:t>】</a:t>
                      </a:r>
                      <a:endParaRPr kumimoji="1" lang="en-US" altLang="ja-JP" sz="1100" b="0" i="0" u="none" strike="noStrike" kern="1200" cap="none" spc="0" normalizeH="0" baseline="0" noProof="0" dirty="0">
                        <a:ln>
                          <a:noFill/>
                        </a:ln>
                        <a:solidFill>
                          <a:schemeClr val="tx1"/>
                        </a:solidFill>
                        <a:effectLst/>
                        <a:uLnTx/>
                        <a:uFillTx/>
                        <a:latin typeface="+mn-e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pic>
        <p:nvPicPr>
          <p:cNvPr id="3" name="図 2">
            <a:extLst>
              <a:ext uri="{FF2B5EF4-FFF2-40B4-BE49-F238E27FC236}">
                <a16:creationId xmlns:a16="http://schemas.microsoft.com/office/drawing/2014/main" id="{12F1B5D4-4021-41B2-AB38-1C5F408C281E}"/>
              </a:ext>
            </a:extLst>
          </p:cNvPr>
          <p:cNvPicPr>
            <a:picLocks noChangeAspect="1"/>
          </p:cNvPicPr>
          <p:nvPr/>
        </p:nvPicPr>
        <p:blipFill>
          <a:blip r:embed="rId3"/>
          <a:stretch>
            <a:fillRect/>
          </a:stretch>
        </p:blipFill>
        <p:spPr>
          <a:xfrm>
            <a:off x="7545900" y="4071575"/>
            <a:ext cx="1182726" cy="1614361"/>
          </a:xfrm>
          <a:prstGeom prst="rect">
            <a:avLst/>
          </a:prstGeom>
          <a:ln>
            <a:solidFill>
              <a:schemeClr val="tx1"/>
            </a:solidFill>
          </a:ln>
        </p:spPr>
      </p:pic>
      <p:pic>
        <p:nvPicPr>
          <p:cNvPr id="4" name="図 3">
            <a:extLst>
              <a:ext uri="{FF2B5EF4-FFF2-40B4-BE49-F238E27FC236}">
                <a16:creationId xmlns:a16="http://schemas.microsoft.com/office/drawing/2014/main" id="{09B47A99-FA3A-47FC-AED9-20B380A4D958}"/>
              </a:ext>
            </a:extLst>
          </p:cNvPr>
          <p:cNvPicPr>
            <a:picLocks noChangeAspect="1"/>
          </p:cNvPicPr>
          <p:nvPr/>
        </p:nvPicPr>
        <p:blipFill>
          <a:blip r:embed="rId4"/>
          <a:stretch>
            <a:fillRect/>
          </a:stretch>
        </p:blipFill>
        <p:spPr>
          <a:xfrm>
            <a:off x="7642682" y="1954452"/>
            <a:ext cx="989162" cy="1504318"/>
          </a:xfrm>
          <a:prstGeom prst="rect">
            <a:avLst/>
          </a:prstGeom>
          <a:ln>
            <a:solidFill>
              <a:schemeClr val="tx1"/>
            </a:solidFill>
          </a:ln>
        </p:spPr>
      </p:pic>
      <p:sp>
        <p:nvSpPr>
          <p:cNvPr id="10" name="テキスト ボックス 9">
            <a:extLst>
              <a:ext uri="{FF2B5EF4-FFF2-40B4-BE49-F238E27FC236}">
                <a16:creationId xmlns:a16="http://schemas.microsoft.com/office/drawing/2014/main" id="{ABC4110D-1A8B-48DB-958B-418B3462A20B}"/>
              </a:ext>
            </a:extLst>
          </p:cNvPr>
          <p:cNvSpPr txBox="1"/>
          <p:nvPr/>
        </p:nvSpPr>
        <p:spPr>
          <a:xfrm>
            <a:off x="6986839" y="3481874"/>
            <a:ext cx="2300848" cy="400110"/>
          </a:xfrm>
          <a:prstGeom prst="rect">
            <a:avLst/>
          </a:prstGeom>
          <a:noFill/>
          <a:ln w="9525">
            <a:noFill/>
          </a:ln>
        </p:spPr>
        <p:txBody>
          <a:bodyPr wrap="square" rtlCol="0">
            <a:spAutoFit/>
          </a:bodyPr>
          <a:lstStyle/>
          <a:p>
            <a:r>
              <a:rPr kumimoji="1" lang="en-US" altLang="ja-JP" sz="1000" dirty="0"/>
              <a:t>【</a:t>
            </a:r>
            <a:r>
              <a:rPr kumimoji="1" lang="ja-JP" altLang="en-US" sz="1000" dirty="0"/>
              <a:t>小児がん治療経験者長期フォロー</a:t>
            </a:r>
            <a:endParaRPr kumimoji="1" lang="en-US" altLang="ja-JP" sz="1000" dirty="0"/>
          </a:p>
          <a:p>
            <a:r>
              <a:rPr kumimoji="1" lang="ja-JP" altLang="en-US" sz="1000" dirty="0"/>
              <a:t>　アップ支援事業チラシ</a:t>
            </a:r>
            <a:r>
              <a:rPr kumimoji="1" lang="en-US" altLang="ja-JP" sz="1000" dirty="0"/>
              <a:t>】</a:t>
            </a:r>
            <a:endParaRPr kumimoji="1" lang="ja-JP" altLang="en-US" sz="1000" dirty="0"/>
          </a:p>
        </p:txBody>
      </p:sp>
      <p:sp>
        <p:nvSpPr>
          <p:cNvPr id="11" name="テキスト ボックス 10">
            <a:extLst>
              <a:ext uri="{FF2B5EF4-FFF2-40B4-BE49-F238E27FC236}">
                <a16:creationId xmlns:a16="http://schemas.microsoft.com/office/drawing/2014/main" id="{E6A93BF9-1E2F-45B5-BCB8-D8CB6A90DD0D}"/>
              </a:ext>
            </a:extLst>
          </p:cNvPr>
          <p:cNvSpPr txBox="1"/>
          <p:nvPr/>
        </p:nvSpPr>
        <p:spPr>
          <a:xfrm>
            <a:off x="6986838" y="5694471"/>
            <a:ext cx="2481955" cy="400110"/>
          </a:xfrm>
          <a:prstGeom prst="rect">
            <a:avLst/>
          </a:prstGeom>
          <a:noFill/>
          <a:ln w="9525">
            <a:noFill/>
          </a:ln>
        </p:spPr>
        <p:txBody>
          <a:bodyPr wrap="square" rtlCol="0">
            <a:spAutoFit/>
          </a:bodyPr>
          <a:lstStyle/>
          <a:p>
            <a:r>
              <a:rPr kumimoji="1" lang="en-US" altLang="ja-JP" sz="1000" dirty="0"/>
              <a:t>【</a:t>
            </a:r>
            <a:r>
              <a:rPr kumimoji="1" lang="ja-JP" altLang="en-US" sz="1000" b="0" dirty="0">
                <a:solidFill>
                  <a:schemeClr val="tx1"/>
                </a:solidFill>
                <a:latin typeface="+mn-ea"/>
                <a:ea typeface="+mn-ea"/>
              </a:rPr>
              <a:t>大阪府がん患者等妊よう性</a:t>
            </a:r>
            <a:endParaRPr kumimoji="1" lang="en-US" altLang="ja-JP" sz="1000" b="0" dirty="0">
              <a:solidFill>
                <a:schemeClr val="tx1"/>
              </a:solidFill>
              <a:latin typeface="+mn-ea"/>
              <a:ea typeface="+mn-ea"/>
            </a:endParaRPr>
          </a:p>
          <a:p>
            <a:r>
              <a:rPr kumimoji="1" lang="ja-JP" altLang="en-US" sz="1000" dirty="0">
                <a:latin typeface="+mn-ea"/>
              </a:rPr>
              <a:t>　</a:t>
            </a:r>
            <a:r>
              <a:rPr kumimoji="1" lang="ja-JP" altLang="en-US" sz="1000" b="0" dirty="0">
                <a:solidFill>
                  <a:schemeClr val="tx1"/>
                </a:solidFill>
                <a:latin typeface="+mn-ea"/>
                <a:ea typeface="+mn-ea"/>
              </a:rPr>
              <a:t>温存治療費等助成事業チラシ</a:t>
            </a:r>
            <a:r>
              <a:rPr kumimoji="1" lang="en-US" altLang="ja-JP" sz="1000" dirty="0"/>
              <a:t>】</a:t>
            </a:r>
            <a:endParaRPr kumimoji="1" lang="ja-JP" altLang="en-US" sz="1000" dirty="0"/>
          </a:p>
        </p:txBody>
      </p:sp>
    </p:spTree>
    <p:extLst>
      <p:ext uri="{BB962C8B-B14F-4D97-AF65-F5344CB8AC3E}">
        <p14:creationId xmlns:p14="http://schemas.microsoft.com/office/powerpoint/2010/main" val="13233020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37000" y="13885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graphicFrame>
        <p:nvGraphicFramePr>
          <p:cNvPr id="14" name="表 13"/>
          <p:cNvGraphicFramePr>
            <a:graphicFrameLocks noGrp="1"/>
          </p:cNvGraphicFramePr>
          <p:nvPr>
            <p:extLst>
              <p:ext uri="{D42A27DB-BD31-4B8C-83A1-F6EECF244321}">
                <p14:modId xmlns:p14="http://schemas.microsoft.com/office/powerpoint/2010/main" val="1896630618"/>
              </p:ext>
            </p:extLst>
          </p:nvPr>
        </p:nvGraphicFramePr>
        <p:xfrm>
          <a:off x="406103" y="334650"/>
          <a:ext cx="8928000" cy="5809046"/>
        </p:xfrm>
        <a:graphic>
          <a:graphicData uri="http://schemas.openxmlformats.org/drawingml/2006/table">
            <a:tbl>
              <a:tblPr firstRow="1" bandRow="1">
                <a:tableStyleId>{5C22544A-7EE6-4342-B048-85BDC9FD1C3A}</a:tableStyleId>
              </a:tblPr>
              <a:tblGrid>
                <a:gridCol w="1008000">
                  <a:extLst>
                    <a:ext uri="{9D8B030D-6E8A-4147-A177-3AD203B41FA5}">
                      <a16:colId xmlns:a16="http://schemas.microsoft.com/office/drawing/2014/main" val="528851062"/>
                    </a:ext>
                  </a:extLst>
                </a:gridCol>
                <a:gridCol w="7920000">
                  <a:extLst>
                    <a:ext uri="{9D8B030D-6E8A-4147-A177-3AD203B41FA5}">
                      <a16:colId xmlns:a16="http://schemas.microsoft.com/office/drawing/2014/main" val="89849022"/>
                    </a:ext>
                  </a:extLst>
                </a:gridCol>
              </a:tblGrid>
              <a:tr h="900000">
                <a:tc>
                  <a:txBody>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令和７年度</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最終予算</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latin typeface="+mn-ea"/>
                          <a:ea typeface="+mn-ea"/>
                        </a:rPr>
                        <a:t>小児がん治療経験者長期フォローアップ支援事業（</a:t>
                      </a:r>
                      <a:r>
                        <a:rPr kumimoji="1" lang="en-US" altLang="ja-JP" sz="1100" b="0" dirty="0">
                          <a:solidFill>
                            <a:schemeClr val="tx1"/>
                          </a:solidFill>
                          <a:latin typeface="+mn-ea"/>
                          <a:ea typeface="+mn-ea"/>
                        </a:rPr>
                        <a:t>5,919</a:t>
                      </a:r>
                      <a:r>
                        <a:rPr kumimoji="1" lang="ja-JP" altLang="en-US" sz="1100" b="0" dirty="0">
                          <a:solidFill>
                            <a:schemeClr val="tx1"/>
                          </a:solidFill>
                          <a:latin typeface="+mn-ea"/>
                          <a:ea typeface="+mn-ea"/>
                        </a:rPr>
                        <a:t>千円）</a:t>
                      </a: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latin typeface="+mn-ea"/>
                          <a:ea typeface="+mn-ea"/>
                        </a:rPr>
                        <a:t>重粒子線がん治療患者支援事業（</a:t>
                      </a:r>
                      <a:r>
                        <a:rPr kumimoji="1" lang="en-US" altLang="ja-JP" sz="1100" b="0" dirty="0">
                          <a:solidFill>
                            <a:schemeClr val="tx1"/>
                          </a:solidFill>
                          <a:latin typeface="+mn-ea"/>
                          <a:ea typeface="+mn-ea"/>
                        </a:rPr>
                        <a:t>3,632</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latin typeface="+mn-ea"/>
                          <a:ea typeface="+mn-ea"/>
                        </a:rPr>
                        <a:t>小児・</a:t>
                      </a:r>
                      <a:r>
                        <a:rPr kumimoji="1" lang="en-US" altLang="ja-JP" sz="1100" b="0" dirty="0">
                          <a:solidFill>
                            <a:schemeClr val="tx1"/>
                          </a:solidFill>
                          <a:latin typeface="+mn-ea"/>
                          <a:ea typeface="+mn-ea"/>
                        </a:rPr>
                        <a:t>AYA</a:t>
                      </a:r>
                      <a:r>
                        <a:rPr kumimoji="1" lang="ja-JP" altLang="en-US" sz="1100" b="0" dirty="0">
                          <a:solidFill>
                            <a:schemeClr val="tx1"/>
                          </a:solidFill>
                          <a:latin typeface="+mn-ea"/>
                          <a:ea typeface="+mn-ea"/>
                        </a:rPr>
                        <a:t>世代のがん患者支援事業（</a:t>
                      </a:r>
                      <a:r>
                        <a:rPr kumimoji="1" lang="en-US" altLang="ja-JP" sz="1100" b="0" dirty="0">
                          <a:solidFill>
                            <a:schemeClr val="tx1"/>
                          </a:solidFill>
                          <a:latin typeface="+mn-ea"/>
                          <a:ea typeface="+mn-ea"/>
                        </a:rPr>
                        <a:t>1,500</a:t>
                      </a:r>
                      <a:r>
                        <a:rPr kumimoji="1" lang="ja-JP" altLang="en-US" sz="1100" b="0" dirty="0">
                          <a:solidFill>
                            <a:schemeClr val="tx1"/>
                          </a:solidFill>
                          <a:latin typeface="+mn-ea"/>
                          <a:ea typeface="+mn-ea"/>
                        </a:rPr>
                        <a:t>千円）</a:t>
                      </a: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latin typeface="+mn-ea"/>
                          <a:ea typeface="+mn-ea"/>
                        </a:rPr>
                        <a:t>大阪府がん患者等妊よう性温存治療費等助成事業（</a:t>
                      </a:r>
                      <a:r>
                        <a:rPr kumimoji="1" lang="en-US" altLang="ja-JP" sz="1100" b="0" dirty="0">
                          <a:solidFill>
                            <a:schemeClr val="tx1"/>
                          </a:solidFill>
                          <a:latin typeface="+mn-ea"/>
                          <a:ea typeface="+mn-ea"/>
                        </a:rPr>
                        <a:t>46,999</a:t>
                      </a:r>
                      <a:r>
                        <a:rPr kumimoji="1" lang="ja-JP" altLang="en-US" sz="1100" b="0" dirty="0">
                          <a:solidFill>
                            <a:schemeClr val="tx1"/>
                          </a:solidFill>
                          <a:latin typeface="+mn-ea"/>
                          <a:ea typeface="+mn-ea"/>
                        </a:rPr>
                        <a:t>千円）</a:t>
                      </a: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60965649"/>
                  </a:ext>
                </a:extLst>
              </a:tr>
              <a:tr h="1569977">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600" b="1" baseline="0" dirty="0">
                          <a:solidFill>
                            <a:schemeClr val="bg1"/>
                          </a:solidFill>
                          <a:latin typeface="+mn-ea"/>
                          <a:ea typeface="+mn-ea"/>
                        </a:rPr>
                        <a:t>課題・必要な取組み</a:t>
                      </a:r>
                      <a:endParaRPr kumimoji="1" lang="ja-JP" altLang="en-US" sz="1600"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en-US" altLang="ja-JP" sz="1100" b="1" dirty="0">
                          <a:solidFill>
                            <a:schemeClr val="tx1"/>
                          </a:solidFill>
                          <a:latin typeface="+mn-ea"/>
                          <a:ea typeface="+mn-ea"/>
                        </a:rPr>
                        <a:t>《</a:t>
                      </a:r>
                      <a:r>
                        <a:rPr kumimoji="1" lang="ja-JP" altLang="en-US" sz="1100" b="1" u="sng" dirty="0">
                          <a:solidFill>
                            <a:schemeClr val="tx1"/>
                          </a:solidFill>
                          <a:latin typeface="+mn-ea"/>
                          <a:ea typeface="+mn-ea"/>
                        </a:rPr>
                        <a:t>小児・</a:t>
                      </a:r>
                      <a:r>
                        <a:rPr kumimoji="1" lang="en-US" altLang="ja-JP" sz="1100" b="1" u="sng" dirty="0">
                          <a:solidFill>
                            <a:schemeClr val="tx1"/>
                          </a:solidFill>
                          <a:latin typeface="+mn-ea"/>
                          <a:ea typeface="+mn-ea"/>
                        </a:rPr>
                        <a:t>AYA</a:t>
                      </a:r>
                      <a:r>
                        <a:rPr kumimoji="1" lang="ja-JP" altLang="en-US" sz="1100" b="1" u="sng" dirty="0">
                          <a:solidFill>
                            <a:schemeClr val="tx1"/>
                          </a:solidFill>
                          <a:latin typeface="+mn-ea"/>
                          <a:ea typeface="+mn-ea"/>
                        </a:rPr>
                        <a:t>世代のがん</a:t>
                      </a:r>
                      <a:r>
                        <a:rPr kumimoji="1" lang="en-US" altLang="ja-JP" sz="1100" b="1" dirty="0">
                          <a:solidFill>
                            <a:schemeClr val="tx1"/>
                          </a:solidFill>
                          <a:latin typeface="+mn-ea"/>
                          <a:ea typeface="+mn-ea"/>
                        </a:rPr>
                        <a:t>》</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highlight>
                            <a:srgbClr val="00FF00"/>
                          </a:highlight>
                          <a:latin typeface="+mn-ea"/>
                          <a:ea typeface="+mn-ea"/>
                        </a:rPr>
                        <a:t>■</a:t>
                      </a:r>
                      <a:r>
                        <a:rPr kumimoji="1" lang="ja-JP" altLang="en-US" sz="1100" b="1" strike="noStrike" dirty="0">
                          <a:solidFill>
                            <a:schemeClr val="tx1"/>
                          </a:solidFill>
                          <a:latin typeface="+mn-ea"/>
                          <a:ea typeface="+mn-ea"/>
                        </a:rPr>
                        <a:t>小児がん治療経験者長期フォローアップ支援事業の対象者の実態に沿った効果的な実施と、自身の健康管理に役立つよう啓発の促進</a:t>
                      </a:r>
                      <a:endParaRPr kumimoji="1" lang="en-US" altLang="ja-JP" sz="1100" b="1" strike="noStrike" dirty="0">
                        <a:solidFill>
                          <a:schemeClr val="tx1"/>
                        </a:solidFill>
                        <a:latin typeface="+mn-ea"/>
                        <a:ea typeface="+mn-ea"/>
                      </a:endParaRPr>
                    </a:p>
                    <a:p>
                      <a:pPr marL="174625" marR="0" lvl="0" indent="-174625" algn="l" defTabSz="914400" rtl="0" eaLnBrk="1" fontAlgn="auto" latinLnBrk="0" hangingPunct="1">
                        <a:lnSpc>
                          <a:spcPts val="1500"/>
                        </a:lnSpc>
                        <a:spcBef>
                          <a:spcPts val="0"/>
                        </a:spcBef>
                        <a:spcAft>
                          <a:spcPts val="0"/>
                        </a:spcAft>
                        <a:buClrTx/>
                        <a:buSzTx/>
                        <a:buFontTx/>
                        <a:buNone/>
                        <a:tabLst/>
                        <a:defRPr/>
                      </a:pPr>
                      <a:endParaRPr kumimoji="1" lang="en-US" altLang="ja-JP" sz="1100" b="1" strike="noStrike" dirty="0">
                        <a:solidFill>
                          <a:schemeClr val="tx1"/>
                        </a:solidFill>
                        <a:latin typeface="+mn-ea"/>
                        <a:ea typeface="+mn-ea"/>
                      </a:endParaRPr>
                    </a:p>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en-US" altLang="ja-JP" sz="1100" b="1" dirty="0">
                          <a:solidFill>
                            <a:schemeClr val="tx1"/>
                          </a:solidFill>
                          <a:latin typeface="+mn-ea"/>
                          <a:ea typeface="+mn-ea"/>
                        </a:rPr>
                        <a:t>《</a:t>
                      </a:r>
                      <a:r>
                        <a:rPr kumimoji="1" lang="ja-JP" altLang="en-US" sz="1100" b="1" u="sng" dirty="0">
                          <a:solidFill>
                            <a:schemeClr val="tx1"/>
                          </a:solidFill>
                          <a:latin typeface="+mn-ea"/>
                          <a:ea typeface="+mn-ea"/>
                        </a:rPr>
                        <a:t>小児・</a:t>
                      </a:r>
                      <a:r>
                        <a:rPr kumimoji="1" lang="en-US" altLang="ja-JP" sz="1100" b="1" u="sng" dirty="0">
                          <a:solidFill>
                            <a:schemeClr val="tx1"/>
                          </a:solidFill>
                          <a:latin typeface="+mn-ea"/>
                          <a:ea typeface="+mn-ea"/>
                        </a:rPr>
                        <a:t>AYA</a:t>
                      </a:r>
                      <a:r>
                        <a:rPr kumimoji="1" lang="ja-JP" altLang="en-US" sz="1100" b="1" u="sng" dirty="0">
                          <a:solidFill>
                            <a:schemeClr val="tx1"/>
                          </a:solidFill>
                          <a:latin typeface="+mn-ea"/>
                          <a:ea typeface="+mn-ea"/>
                        </a:rPr>
                        <a:t>世代における療養環境への支援</a:t>
                      </a:r>
                      <a:r>
                        <a:rPr kumimoji="1" lang="en-US" altLang="ja-JP" sz="1100" b="1" dirty="0">
                          <a:solidFill>
                            <a:schemeClr val="tx1"/>
                          </a:solidFill>
                          <a:latin typeface="+mn-ea"/>
                          <a:ea typeface="+mn-ea"/>
                        </a:rPr>
                        <a:t>》</a:t>
                      </a:r>
                    </a:p>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latin typeface="+mn-ea"/>
                          <a:ea typeface="+mn-ea"/>
                        </a:rPr>
                        <a:t>■入院中の小児・</a:t>
                      </a:r>
                      <a:r>
                        <a:rPr kumimoji="1" lang="en-US" altLang="ja-JP" sz="1100" b="0" dirty="0">
                          <a:solidFill>
                            <a:schemeClr val="tx1"/>
                          </a:solidFill>
                          <a:latin typeface="+mn-ea"/>
                          <a:ea typeface="+mn-ea"/>
                        </a:rPr>
                        <a:t>AYA</a:t>
                      </a:r>
                      <a:r>
                        <a:rPr kumimoji="1" lang="ja-JP" altLang="en-US" sz="1100" b="0" dirty="0">
                          <a:solidFill>
                            <a:schemeClr val="tx1"/>
                          </a:solidFill>
                          <a:latin typeface="+mn-ea"/>
                          <a:ea typeface="+mn-ea"/>
                        </a:rPr>
                        <a:t>世代のがん患者への支援事業の更なる周知による活用促進</a:t>
                      </a:r>
                      <a:endParaRPr kumimoji="1" lang="en-US" altLang="ja-JP" sz="1100" dirty="0">
                        <a:solidFill>
                          <a:schemeClr val="tx1"/>
                        </a:solidFill>
                        <a:latin typeface="+mn-ea"/>
                        <a:ea typeface="+mn-ea"/>
                      </a:endParaRPr>
                    </a:p>
                    <a:p>
                      <a:pPr marL="174625" marR="0" lvl="0" indent="-174625" algn="l" defTabSz="914400" rtl="0" eaLnBrk="1" fontAlgn="auto" latinLnBrk="0" hangingPunct="1">
                        <a:lnSpc>
                          <a:spcPts val="1500"/>
                        </a:lnSpc>
                        <a:spcBef>
                          <a:spcPts val="0"/>
                        </a:spcBef>
                        <a:spcAft>
                          <a:spcPts val="0"/>
                        </a:spcAft>
                        <a:buClrTx/>
                        <a:buSzTx/>
                        <a:buFontTx/>
                        <a:buNone/>
                        <a:tabLst/>
                        <a:defRPr/>
                      </a:pPr>
                      <a:endParaRPr kumimoji="1" lang="en-US" altLang="ja-JP" sz="1100" dirty="0">
                        <a:solidFill>
                          <a:schemeClr val="tx1"/>
                        </a:solidFill>
                        <a:latin typeface="+mn-ea"/>
                        <a:ea typeface="+mn-ea"/>
                      </a:endParaRPr>
                    </a:p>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en-US" altLang="ja-JP" sz="1100" b="1" dirty="0">
                          <a:solidFill>
                            <a:schemeClr val="tx1"/>
                          </a:solidFill>
                          <a:latin typeface="+mn-ea"/>
                          <a:ea typeface="+mn-ea"/>
                        </a:rPr>
                        <a:t>《</a:t>
                      </a:r>
                      <a:r>
                        <a:rPr kumimoji="1" lang="ja-JP" altLang="en-US" sz="1100" b="1" u="sng" dirty="0">
                          <a:solidFill>
                            <a:schemeClr val="tx1"/>
                          </a:solidFill>
                          <a:latin typeface="+mn-ea"/>
                          <a:ea typeface="+mn-ea"/>
                        </a:rPr>
                        <a:t>妊よう性温存治療実施体制の充実</a:t>
                      </a:r>
                      <a:r>
                        <a:rPr kumimoji="1" lang="en-US" altLang="ja-JP" sz="1100" b="1" dirty="0">
                          <a:solidFill>
                            <a:schemeClr val="tx1"/>
                          </a:solidFill>
                          <a:latin typeface="+mn-ea"/>
                          <a:ea typeface="+mn-ea"/>
                        </a:rPr>
                        <a:t>》</a:t>
                      </a:r>
                      <a:endParaRPr kumimoji="1" lang="en-US" altLang="ja-JP" sz="1100" b="1" i="0" u="none" strike="noStrike" kern="1200" cap="none" spc="0" normalizeH="0" baseline="0" noProof="0" dirty="0">
                        <a:ln>
                          <a:noFill/>
                        </a:ln>
                        <a:solidFill>
                          <a:schemeClr val="tx1"/>
                        </a:solidFill>
                        <a:effectLst/>
                        <a:uLnTx/>
                        <a:uFillTx/>
                        <a:latin typeface="+mn-ea"/>
                        <a:ea typeface="+mn-ea"/>
                        <a:cs typeface="+mn-cs"/>
                      </a:endParaRPr>
                    </a:p>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highlight>
                            <a:srgbClr val="00FF00"/>
                          </a:highlight>
                          <a:latin typeface="+mn-ea"/>
                          <a:ea typeface="+mn-ea"/>
                        </a:rPr>
                        <a:t>■</a:t>
                      </a:r>
                      <a:r>
                        <a:rPr kumimoji="1" lang="ja-JP" altLang="en-US" sz="1100" b="1" strike="noStrike" dirty="0">
                          <a:solidFill>
                            <a:schemeClr val="tx1"/>
                          </a:solidFill>
                          <a:latin typeface="+mn-ea"/>
                          <a:ea typeface="+mn-ea"/>
                        </a:rPr>
                        <a:t>支援内容の充実とその周知促進</a:t>
                      </a:r>
                    </a:p>
                    <a:p>
                      <a:pPr marL="174625" marR="0" lvl="0" indent="-174625" algn="l" defTabSz="914400" rtl="0" eaLnBrk="1" fontAlgn="auto" latinLnBrk="0" hangingPunct="1">
                        <a:lnSpc>
                          <a:spcPts val="1500"/>
                        </a:lnSpc>
                        <a:spcBef>
                          <a:spcPts val="0"/>
                        </a:spcBef>
                        <a:spcAft>
                          <a:spcPts val="0"/>
                        </a:spcAft>
                        <a:buClrTx/>
                        <a:buSzTx/>
                        <a:buFontTx/>
                        <a:buNone/>
                        <a:tabLst/>
                        <a:defRPr/>
                      </a:pPr>
                      <a:endParaRPr kumimoji="1" lang="en-US" altLang="ja-JP" sz="1100" b="0"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14319985"/>
                  </a:ext>
                </a:extLst>
              </a:tr>
              <a:tr h="1872753">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600" b="1" baseline="0" dirty="0">
                          <a:solidFill>
                            <a:schemeClr val="bg1"/>
                          </a:solidFill>
                          <a:latin typeface="+mn-ea"/>
                          <a:ea typeface="+mn-ea"/>
                        </a:rPr>
                        <a:t>次年度の主な取組み</a:t>
                      </a:r>
                      <a:endParaRPr kumimoji="1" lang="en-US" altLang="ja-JP" sz="1600" b="1" baseline="0" dirty="0">
                        <a:solidFill>
                          <a:schemeClr val="bg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en-US" altLang="ja-JP" sz="1100" b="1" dirty="0">
                          <a:solidFill>
                            <a:schemeClr val="tx1"/>
                          </a:solidFill>
                          <a:latin typeface="+mn-ea"/>
                          <a:ea typeface="+mn-ea"/>
                        </a:rPr>
                        <a:t>《</a:t>
                      </a:r>
                      <a:r>
                        <a:rPr kumimoji="1" lang="ja-JP" altLang="en-US" sz="1100" b="1" u="sng" dirty="0">
                          <a:solidFill>
                            <a:schemeClr val="tx1"/>
                          </a:solidFill>
                          <a:latin typeface="+mn-ea"/>
                          <a:ea typeface="+mn-ea"/>
                        </a:rPr>
                        <a:t>小児・</a:t>
                      </a:r>
                      <a:r>
                        <a:rPr kumimoji="1" lang="en-US" altLang="ja-JP" sz="1100" b="1" u="sng" dirty="0">
                          <a:solidFill>
                            <a:schemeClr val="tx1"/>
                          </a:solidFill>
                          <a:latin typeface="+mn-ea"/>
                          <a:ea typeface="+mn-ea"/>
                        </a:rPr>
                        <a:t>AYA</a:t>
                      </a:r>
                      <a:r>
                        <a:rPr kumimoji="1" lang="ja-JP" altLang="en-US" sz="1100" b="1" u="sng" dirty="0">
                          <a:solidFill>
                            <a:schemeClr val="tx1"/>
                          </a:solidFill>
                          <a:latin typeface="+mn-ea"/>
                          <a:ea typeface="+mn-ea"/>
                        </a:rPr>
                        <a:t>世代のがん</a:t>
                      </a:r>
                      <a:r>
                        <a:rPr kumimoji="1" lang="en-US" altLang="ja-JP" sz="1100" b="1" dirty="0">
                          <a:solidFill>
                            <a:schemeClr val="tx1"/>
                          </a:solidFill>
                          <a:latin typeface="+mn-ea"/>
                          <a:ea typeface="+mn-ea"/>
                        </a:rPr>
                        <a:t>》</a:t>
                      </a:r>
                      <a:endParaRPr kumimoji="1" lang="en-US" altLang="ja-JP" sz="1100" b="1" baseline="0" dirty="0">
                        <a:solidFill>
                          <a:schemeClr val="tx1"/>
                        </a:solidFill>
                        <a:latin typeface="+mn-ea"/>
                        <a:ea typeface="+mn-ea"/>
                      </a:endParaRPr>
                    </a:p>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highlight>
                            <a:srgbClr val="00FF00"/>
                          </a:highlight>
                          <a:latin typeface="+mn-ea"/>
                          <a:ea typeface="+mn-ea"/>
                        </a:rPr>
                        <a:t>■</a:t>
                      </a:r>
                      <a:r>
                        <a:rPr kumimoji="1" lang="ja-JP" altLang="en-US" sz="1100" b="1" dirty="0">
                          <a:solidFill>
                            <a:schemeClr val="tx1"/>
                          </a:solidFill>
                          <a:latin typeface="+mn-ea"/>
                          <a:ea typeface="+mn-ea"/>
                        </a:rPr>
                        <a:t>啓発資材の作成及び関係機関と連携した周知啓発の実施</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ts val="1500"/>
                        </a:lnSpc>
                        <a:spcBef>
                          <a:spcPts val="0"/>
                        </a:spcBef>
                        <a:spcAft>
                          <a:spcPts val="0"/>
                        </a:spcAft>
                        <a:buClrTx/>
                        <a:buSzTx/>
                        <a:buFontTx/>
                        <a:buNone/>
                        <a:tabLst/>
                        <a:defRPr/>
                      </a:pP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en-US" altLang="ja-JP" sz="1100" b="1" dirty="0">
                          <a:solidFill>
                            <a:schemeClr val="tx1"/>
                          </a:solidFill>
                          <a:latin typeface="+mn-ea"/>
                          <a:ea typeface="+mn-ea"/>
                        </a:rPr>
                        <a:t>《</a:t>
                      </a:r>
                      <a:r>
                        <a:rPr kumimoji="1" lang="ja-JP" altLang="en-US" sz="1100" b="1" u="sng" dirty="0">
                          <a:solidFill>
                            <a:schemeClr val="tx1"/>
                          </a:solidFill>
                          <a:latin typeface="+mn-ea"/>
                          <a:ea typeface="+mn-ea"/>
                        </a:rPr>
                        <a:t>小児・</a:t>
                      </a:r>
                      <a:r>
                        <a:rPr kumimoji="1" lang="en-US" altLang="ja-JP" sz="1100" b="1" u="sng" dirty="0">
                          <a:solidFill>
                            <a:schemeClr val="tx1"/>
                          </a:solidFill>
                          <a:latin typeface="+mn-ea"/>
                          <a:ea typeface="+mn-ea"/>
                        </a:rPr>
                        <a:t>AYA</a:t>
                      </a:r>
                      <a:r>
                        <a:rPr kumimoji="1" lang="ja-JP" altLang="en-US" sz="1100" b="1" u="sng" dirty="0">
                          <a:solidFill>
                            <a:schemeClr val="tx1"/>
                          </a:solidFill>
                          <a:latin typeface="+mn-ea"/>
                          <a:ea typeface="+mn-ea"/>
                        </a:rPr>
                        <a:t>世代における療養環境への支援</a:t>
                      </a:r>
                      <a:r>
                        <a:rPr kumimoji="1" lang="en-US" altLang="ja-JP" sz="1100" b="1" dirty="0">
                          <a:solidFill>
                            <a:schemeClr val="tx1"/>
                          </a:solidFill>
                          <a:latin typeface="+mn-ea"/>
                          <a:ea typeface="+mn-ea"/>
                        </a:rPr>
                        <a:t>》</a:t>
                      </a:r>
                    </a:p>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ja-JP" altLang="en-US" sz="1100" b="1" dirty="0">
                          <a:solidFill>
                            <a:schemeClr val="tx1"/>
                          </a:solidFill>
                          <a:latin typeface="+mn-ea"/>
                          <a:ea typeface="+mn-ea"/>
                        </a:rPr>
                        <a:t>■</a:t>
                      </a:r>
                      <a:r>
                        <a:rPr kumimoji="1" lang="ja-JP" altLang="en-US" sz="1100" b="0" dirty="0">
                          <a:solidFill>
                            <a:schemeClr val="tx1"/>
                          </a:solidFill>
                          <a:latin typeface="+mn-ea"/>
                          <a:ea typeface="+mn-ea"/>
                        </a:rPr>
                        <a:t>入院中の小児・</a:t>
                      </a:r>
                      <a:r>
                        <a:rPr kumimoji="1" lang="en-US" altLang="ja-JP" sz="1100" b="0" dirty="0">
                          <a:solidFill>
                            <a:schemeClr val="tx1"/>
                          </a:solidFill>
                          <a:latin typeface="+mn-ea"/>
                          <a:ea typeface="+mn-ea"/>
                        </a:rPr>
                        <a:t>AYA</a:t>
                      </a:r>
                      <a:r>
                        <a:rPr kumimoji="1" lang="ja-JP" altLang="en-US" sz="1100" b="0" dirty="0">
                          <a:solidFill>
                            <a:schemeClr val="tx1"/>
                          </a:solidFill>
                          <a:latin typeface="+mn-ea"/>
                          <a:ea typeface="+mn-ea"/>
                        </a:rPr>
                        <a:t>世代のがん患者への支援事業について、新たな追加した療養環境の整備にかかる活用事例を協議会等で情報共有</a:t>
                      </a: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ts val="1500"/>
                        </a:lnSpc>
                        <a:spcBef>
                          <a:spcPts val="0"/>
                        </a:spcBef>
                        <a:spcAft>
                          <a:spcPts val="0"/>
                        </a:spcAft>
                        <a:buClrTx/>
                        <a:buSzTx/>
                        <a:buFontTx/>
                        <a:buNone/>
                        <a:tabLst/>
                        <a:defRPr/>
                      </a:pPr>
                      <a:endParaRPr kumimoji="1" lang="en-US" altLang="ja-JP" sz="1100" b="1" dirty="0">
                        <a:solidFill>
                          <a:schemeClr val="tx1"/>
                        </a:solidFill>
                        <a:latin typeface="+mn-ea"/>
                        <a:ea typeface="+mn-ea"/>
                      </a:endParaRPr>
                    </a:p>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en-US" altLang="ja-JP" sz="1100" b="1" dirty="0">
                          <a:solidFill>
                            <a:schemeClr val="tx1"/>
                          </a:solidFill>
                          <a:latin typeface="+mn-ea"/>
                          <a:ea typeface="+mn-ea"/>
                        </a:rPr>
                        <a:t>《</a:t>
                      </a:r>
                      <a:r>
                        <a:rPr kumimoji="1" lang="ja-JP" altLang="en-US" sz="1100" b="1" u="sng" dirty="0">
                          <a:solidFill>
                            <a:schemeClr val="tx1"/>
                          </a:solidFill>
                          <a:latin typeface="+mn-ea"/>
                          <a:ea typeface="+mn-ea"/>
                        </a:rPr>
                        <a:t>妊よう性温存治療実施体制の充実</a:t>
                      </a:r>
                      <a:r>
                        <a:rPr kumimoji="1" lang="en-US" altLang="ja-JP" sz="1100" b="1" dirty="0">
                          <a:solidFill>
                            <a:schemeClr val="tx1"/>
                          </a:solidFill>
                          <a:latin typeface="+mn-ea"/>
                          <a:ea typeface="+mn-ea"/>
                        </a:rPr>
                        <a:t>》</a:t>
                      </a:r>
                      <a:endParaRPr kumimoji="1" lang="en-US" altLang="ja-JP" sz="1100" b="1" i="0" u="none" strike="noStrike" kern="1200" cap="none" spc="0" normalizeH="0" baseline="0" noProof="0" dirty="0">
                        <a:ln>
                          <a:noFill/>
                        </a:ln>
                        <a:solidFill>
                          <a:schemeClr val="tx1"/>
                        </a:solidFill>
                        <a:effectLst/>
                        <a:uLnTx/>
                        <a:uFillTx/>
                        <a:latin typeface="+mn-ea"/>
                        <a:ea typeface="+mn-ea"/>
                        <a:cs typeface="+mn-cs"/>
                      </a:endParaRPr>
                    </a:p>
                    <a:p>
                      <a:pPr marL="174625" marR="0" lvl="0" indent="-174625" algn="l" defTabSz="914400" rtl="0" eaLnBrk="1" fontAlgn="auto" latinLnBrk="0" hangingPunct="1">
                        <a:lnSpc>
                          <a:spcPts val="1500"/>
                        </a:lnSpc>
                        <a:spcBef>
                          <a:spcPts val="0"/>
                        </a:spcBef>
                        <a:spcAft>
                          <a:spcPts val="0"/>
                        </a:spcAft>
                        <a:buClrTx/>
                        <a:buSzTx/>
                        <a:buFontTx/>
                        <a:buNone/>
                        <a:tabLst/>
                        <a:defRPr/>
                      </a:pPr>
                      <a:r>
                        <a:rPr kumimoji="1" lang="ja-JP" altLang="en-US" sz="1100" b="0" strike="noStrike" dirty="0">
                          <a:solidFill>
                            <a:schemeClr val="tx1"/>
                          </a:solidFill>
                          <a:highlight>
                            <a:srgbClr val="00FF00"/>
                          </a:highlight>
                          <a:latin typeface="+mn-ea"/>
                          <a:ea typeface="+mn-ea"/>
                        </a:rPr>
                        <a:t>■</a:t>
                      </a:r>
                      <a:r>
                        <a:rPr kumimoji="1" lang="ja-JP" altLang="en-US" sz="1100" b="1" strike="noStrike" dirty="0">
                          <a:solidFill>
                            <a:schemeClr val="tx1"/>
                          </a:solidFill>
                          <a:latin typeface="+mn-ea"/>
                          <a:ea typeface="+mn-ea"/>
                        </a:rPr>
                        <a:t>初回の凍結保存費用以外の凍結保存の維持に係る費用について新たに助成の対象とするとともに、関係機関と連携した対象者への周知</a:t>
                      </a:r>
                      <a:endParaRPr kumimoji="1" lang="en-US" altLang="ja-JP" sz="1100" b="1" u="none" baseline="0" dirty="0">
                        <a:solidFill>
                          <a:schemeClr val="tx1"/>
                        </a:solidFill>
                        <a:latin typeface="+mn-ea"/>
                        <a:ea typeface="+mn-ea"/>
                      </a:endParaRPr>
                    </a:p>
                  </a:txBody>
                  <a:tcPr marL="72000" marR="72000" marT="54000" marB="54000">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7506514"/>
                  </a:ext>
                </a:extLst>
              </a:tr>
              <a:tr h="900000">
                <a:tc>
                  <a:txBody>
                    <a:bodyPr/>
                    <a:lstStyle/>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令和８年度</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予算</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p>
                      <a:pPr marL="0" marR="0" lvl="0" indent="0" algn="ctr" defTabSz="914400" rtl="0" eaLnBrk="1" fontAlgn="auto" latinLnBrk="0" hangingPunct="1">
                        <a:lnSpc>
                          <a:spcPts val="1500"/>
                        </a:lnSpc>
                        <a:spcBef>
                          <a:spcPts val="0"/>
                        </a:spcBef>
                        <a:spcAft>
                          <a:spcPts val="0"/>
                        </a:spcAft>
                        <a:buClrTx/>
                        <a:buSzTx/>
                        <a:buFontTx/>
                        <a:buNone/>
                        <a:tabLst/>
                        <a:defRPr/>
                      </a:pPr>
                      <a:r>
                        <a:rPr kumimoji="1" lang="ja-JP" altLang="en-US" sz="1050" b="1" i="0" u="none" strike="noStrike" kern="1200" cap="none" spc="0" normalizeH="0" baseline="0" noProof="0" dirty="0">
                          <a:ln>
                            <a:noFill/>
                          </a:ln>
                          <a:solidFill>
                            <a:prstClr val="white"/>
                          </a:solidFill>
                          <a:effectLst/>
                          <a:uLnTx/>
                          <a:uFillTx/>
                          <a:latin typeface="+mn-ea"/>
                          <a:ea typeface="+mn-ea"/>
                          <a:cs typeface="+mn-cs"/>
                        </a:rPr>
                        <a:t>（主要事業）</a:t>
                      </a:r>
                      <a:endParaRPr kumimoji="1" lang="en-US" altLang="ja-JP" sz="1050" b="1" i="0" u="none" strike="noStrike" kern="1200" cap="none" spc="0" normalizeH="0" baseline="0" noProof="0" dirty="0">
                        <a:ln>
                          <a:noFill/>
                        </a:ln>
                        <a:solidFill>
                          <a:prstClr val="white"/>
                        </a:solidFill>
                        <a:effectLst/>
                        <a:uLnTx/>
                        <a:uFillTx/>
                        <a:latin typeface="+mn-ea"/>
                        <a:ea typeface="+mn-ea"/>
                        <a:cs typeface="+mn-cs"/>
                      </a:endParaRPr>
                    </a:p>
                  </a:txBody>
                  <a:tcPr marL="54000" marR="18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latin typeface="+mn-ea"/>
                          <a:ea typeface="+mn-ea"/>
                        </a:rPr>
                        <a:t>小児がん治療経験者長期フォローアップ支援事業（</a:t>
                      </a:r>
                      <a:r>
                        <a:rPr kumimoji="1" lang="en-US" altLang="ja-JP" sz="1100" b="0" dirty="0">
                          <a:solidFill>
                            <a:schemeClr val="tx1"/>
                          </a:solidFill>
                          <a:latin typeface="+mn-ea"/>
                          <a:ea typeface="+mn-ea"/>
                        </a:rPr>
                        <a:t>3,042</a:t>
                      </a:r>
                      <a:r>
                        <a:rPr kumimoji="1" lang="ja-JP" altLang="en-US" sz="1100" b="0" dirty="0">
                          <a:solidFill>
                            <a:schemeClr val="tx1"/>
                          </a:solidFill>
                          <a:latin typeface="+mn-ea"/>
                          <a:ea typeface="+mn-ea"/>
                        </a:rPr>
                        <a:t>千円）</a:t>
                      </a:r>
                      <a:endParaRPr kumimoji="1" lang="en-US" altLang="ja-JP" sz="1100" b="0" dirty="0">
                        <a:solidFill>
                          <a:schemeClr val="tx1"/>
                        </a:solidFill>
                        <a:latin typeface="+mn-ea"/>
                        <a:ea typeface="+mn-ea"/>
                      </a:endParaRP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latin typeface="+mn-ea"/>
                          <a:ea typeface="+mn-ea"/>
                        </a:rPr>
                        <a:t>重粒子線がん治療患者支援事業（</a:t>
                      </a:r>
                      <a:r>
                        <a:rPr kumimoji="1" lang="en-US" altLang="ja-JP" sz="1100" b="0" dirty="0">
                          <a:solidFill>
                            <a:schemeClr val="tx1"/>
                          </a:solidFill>
                          <a:latin typeface="+mn-ea"/>
                          <a:ea typeface="+mn-ea"/>
                        </a:rPr>
                        <a:t>4,354</a:t>
                      </a:r>
                      <a:r>
                        <a:rPr kumimoji="1" lang="ja-JP" altLang="en-US" sz="1100" b="0" dirty="0">
                          <a:solidFill>
                            <a:schemeClr val="tx1"/>
                          </a:solidFill>
                          <a:latin typeface="+mn-ea"/>
                          <a:ea typeface="+mn-ea"/>
                        </a:rPr>
                        <a:t>千円）</a:t>
                      </a:r>
                      <a:r>
                        <a:rPr kumimoji="1" lang="en-US" altLang="ja-JP" sz="1000" b="0" dirty="0">
                          <a:solidFill>
                            <a:schemeClr val="tx1"/>
                          </a:solidFill>
                          <a:latin typeface="+mn-ea"/>
                          <a:ea typeface="+mn-ea"/>
                        </a:rPr>
                        <a:t>【</a:t>
                      </a:r>
                      <a:r>
                        <a:rPr kumimoji="1" lang="ja-JP" altLang="en-US" sz="1000" b="0" dirty="0">
                          <a:solidFill>
                            <a:schemeClr val="tx1"/>
                          </a:solidFill>
                          <a:latin typeface="+mn-ea"/>
                          <a:ea typeface="+mn-ea"/>
                        </a:rPr>
                        <a:t>再掲</a:t>
                      </a:r>
                      <a:r>
                        <a:rPr kumimoji="1" lang="en-US" altLang="ja-JP" sz="1000" b="0" dirty="0">
                          <a:solidFill>
                            <a:schemeClr val="tx1"/>
                          </a:solidFill>
                          <a:latin typeface="+mn-ea"/>
                          <a:ea typeface="+mn-ea"/>
                        </a:rPr>
                        <a:t>】</a:t>
                      </a: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latin typeface="+mn-ea"/>
                          <a:ea typeface="+mn-ea"/>
                        </a:rPr>
                        <a:t>小児・</a:t>
                      </a:r>
                      <a:r>
                        <a:rPr kumimoji="1" lang="en-US" altLang="ja-JP" sz="1100" b="0" dirty="0">
                          <a:solidFill>
                            <a:schemeClr val="tx1"/>
                          </a:solidFill>
                          <a:latin typeface="+mn-ea"/>
                          <a:ea typeface="+mn-ea"/>
                        </a:rPr>
                        <a:t>AYA</a:t>
                      </a:r>
                      <a:r>
                        <a:rPr kumimoji="1" lang="ja-JP" altLang="en-US" sz="1100" b="0" dirty="0">
                          <a:solidFill>
                            <a:schemeClr val="tx1"/>
                          </a:solidFill>
                          <a:latin typeface="+mn-ea"/>
                          <a:ea typeface="+mn-ea"/>
                        </a:rPr>
                        <a:t>世代のがん患者支援事業（</a:t>
                      </a:r>
                      <a:r>
                        <a:rPr kumimoji="1" lang="en-US" altLang="ja-JP" sz="1100" b="0" dirty="0">
                          <a:solidFill>
                            <a:schemeClr val="tx1"/>
                          </a:solidFill>
                          <a:latin typeface="+mn-ea"/>
                          <a:ea typeface="+mn-ea"/>
                        </a:rPr>
                        <a:t>1,500</a:t>
                      </a:r>
                      <a:r>
                        <a:rPr kumimoji="1" lang="ja-JP" altLang="en-US" sz="1100" b="0" dirty="0">
                          <a:solidFill>
                            <a:schemeClr val="tx1"/>
                          </a:solidFill>
                          <a:latin typeface="+mn-ea"/>
                          <a:ea typeface="+mn-ea"/>
                        </a:rPr>
                        <a:t>千円）</a:t>
                      </a:r>
                    </a:p>
                    <a:p>
                      <a:pPr marL="0" marR="0" lvl="0" indent="0" algn="l" defTabSz="914400" rtl="0" eaLnBrk="1" fontAlgn="auto" latinLnBrk="0" hangingPunct="1">
                        <a:lnSpc>
                          <a:spcPts val="1500"/>
                        </a:lnSpc>
                        <a:spcBef>
                          <a:spcPts val="0"/>
                        </a:spcBef>
                        <a:spcAft>
                          <a:spcPts val="0"/>
                        </a:spcAft>
                        <a:buClrTx/>
                        <a:buSzTx/>
                        <a:buFontTx/>
                        <a:buNone/>
                        <a:tabLst/>
                        <a:defRPr/>
                      </a:pPr>
                      <a:r>
                        <a:rPr kumimoji="1" lang="ja-JP" altLang="en-US" sz="1100" b="0" dirty="0">
                          <a:solidFill>
                            <a:schemeClr val="tx1"/>
                          </a:solidFill>
                          <a:latin typeface="+mn-ea"/>
                          <a:ea typeface="+mn-ea"/>
                        </a:rPr>
                        <a:t>大阪府がん患者等妊よう性温存治療費等助成事業（</a:t>
                      </a:r>
                      <a:r>
                        <a:rPr kumimoji="1" lang="en-US" altLang="ja-JP" sz="1100" b="0" dirty="0">
                          <a:solidFill>
                            <a:schemeClr val="tx1"/>
                          </a:solidFill>
                          <a:latin typeface="+mn-ea"/>
                          <a:ea typeface="+mn-ea"/>
                        </a:rPr>
                        <a:t>50,383</a:t>
                      </a:r>
                      <a:r>
                        <a:rPr kumimoji="1" lang="ja-JP" altLang="en-US" sz="1100" b="0" dirty="0">
                          <a:solidFill>
                            <a:schemeClr val="tx1"/>
                          </a:solidFill>
                          <a:latin typeface="+mn-ea"/>
                          <a:ea typeface="+mn-ea"/>
                        </a:rPr>
                        <a:t>千円）</a:t>
                      </a:r>
                      <a:endParaRPr kumimoji="1" lang="en-US" altLang="ja-JP" sz="1100" b="0" dirty="0">
                        <a:solidFill>
                          <a:schemeClr val="tx1"/>
                        </a:solidFill>
                        <a:latin typeface="+mn-ea"/>
                        <a:ea typeface="+mn-ea"/>
                      </a:endParaRPr>
                    </a:p>
                  </a:txBody>
                  <a:tcPr marL="72000" marR="72000" marT="54000" marB="54000"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957756"/>
                  </a:ext>
                </a:extLst>
              </a:tr>
            </a:tbl>
          </a:graphicData>
        </a:graphic>
      </p:graphicFrame>
      <p:sp>
        <p:nvSpPr>
          <p:cNvPr id="2" name="スライド番号プレースホルダー 1"/>
          <p:cNvSpPr>
            <a:spLocks noGrp="1"/>
          </p:cNvSpPr>
          <p:nvPr>
            <p:ph type="sldNum" sz="quarter" idx="12"/>
          </p:nvPr>
        </p:nvSpPr>
        <p:spPr/>
        <p:txBody>
          <a:bodyPr/>
          <a:lstStyle/>
          <a:p>
            <a:r>
              <a:rPr kumimoji="1" lang="en-US" altLang="ja-JP" dirty="0"/>
              <a:t>7</a:t>
            </a:r>
            <a:endParaRPr kumimoji="1" lang="ja-JP" altLang="en-US" dirty="0"/>
          </a:p>
        </p:txBody>
      </p:sp>
    </p:spTree>
    <p:extLst>
      <p:ext uri="{BB962C8B-B14F-4D97-AF65-F5344CB8AC3E}">
        <p14:creationId xmlns:p14="http://schemas.microsoft.com/office/powerpoint/2010/main" val="1313628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61AE0CBE-3210-41DD-A171-4385B749CD55}"/>
              </a:ext>
            </a:extLst>
          </p:cNvPr>
          <p:cNvSpPr/>
          <p:nvPr/>
        </p:nvSpPr>
        <p:spPr>
          <a:xfrm>
            <a:off x="0" y="-2682"/>
            <a:ext cx="9906000" cy="576000"/>
          </a:xfrm>
          <a:prstGeom prst="rect">
            <a:avLst/>
          </a:prstGeom>
          <a:gradFill flip="none" rotWithShape="1">
            <a:gsLst>
              <a:gs pos="50000">
                <a:srgbClr val="7DA8DB">
                  <a:lumMod val="20000"/>
                  <a:lumOff val="80000"/>
                </a:srgbClr>
              </a:gs>
              <a:gs pos="0">
                <a:schemeClr val="accent5">
                  <a:lumMod val="50000"/>
                </a:schemeClr>
              </a:gs>
              <a:gs pos="20000">
                <a:schemeClr val="accent5">
                  <a:lumMod val="50000"/>
                  <a:lumOff val="50000"/>
                </a:schemeClr>
              </a:gs>
              <a:gs pos="80000">
                <a:srgbClr val="7395D3">
                  <a:lumMod val="50000"/>
                  <a:lumOff val="50000"/>
                </a:srgbClr>
              </a:gs>
              <a:gs pos="100000">
                <a:schemeClr val="accent5">
                  <a:lumMod val="5000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b="1" dirty="0">
                <a:solidFill>
                  <a:schemeClr val="tx1"/>
                </a:solidFill>
                <a:latin typeface="Meiryo UI" panose="020B0604030504040204" pitchFamily="50" charset="-128"/>
                <a:ea typeface="Meiryo UI" panose="020B0604030504040204" pitchFamily="50" charset="-128"/>
              </a:rPr>
              <a:t>５　がん対策を社会全体で進める環境づくり</a:t>
            </a:r>
          </a:p>
        </p:txBody>
      </p:sp>
      <p:sp>
        <p:nvSpPr>
          <p:cNvPr id="2" name="スライド番号プレースホルダー 1"/>
          <p:cNvSpPr>
            <a:spLocks noGrp="1"/>
          </p:cNvSpPr>
          <p:nvPr>
            <p:ph type="sldNum" sz="quarter" idx="12"/>
          </p:nvPr>
        </p:nvSpPr>
        <p:spPr>
          <a:xfrm>
            <a:off x="9497163" y="6551655"/>
            <a:ext cx="360000" cy="288000"/>
          </a:xfrm>
        </p:spPr>
        <p:txBody>
          <a:bodyPr/>
          <a:lstStyle/>
          <a:p>
            <a:r>
              <a:rPr kumimoji="1" lang="ja-JP" altLang="en-US" dirty="0"/>
              <a:t>８</a:t>
            </a:r>
          </a:p>
        </p:txBody>
      </p:sp>
      <p:pic>
        <p:nvPicPr>
          <p:cNvPr id="22" name="図 21"/>
          <p:cNvPicPr>
            <a:picLocks noChangeAspect="1"/>
          </p:cNvPicPr>
          <p:nvPr/>
        </p:nvPicPr>
        <p:blipFill>
          <a:blip r:embed="rId3"/>
          <a:stretch>
            <a:fillRect/>
          </a:stretch>
        </p:blipFill>
        <p:spPr>
          <a:xfrm>
            <a:off x="8536240" y="74033"/>
            <a:ext cx="1320923" cy="432000"/>
          </a:xfrm>
          <a:prstGeom prst="rect">
            <a:avLst/>
          </a:prstGeom>
        </p:spPr>
      </p:pic>
      <p:sp>
        <p:nvSpPr>
          <p:cNvPr id="27" name="正方形/長方形 26">
            <a:extLst>
              <a:ext uri="{FF2B5EF4-FFF2-40B4-BE49-F238E27FC236}">
                <a16:creationId xmlns:a16="http://schemas.microsoft.com/office/drawing/2014/main" id="{0FF5944C-866C-4824-ABAC-7773DB7843C8}"/>
              </a:ext>
            </a:extLst>
          </p:cNvPr>
          <p:cNvSpPr/>
          <p:nvPr/>
        </p:nvSpPr>
        <p:spPr>
          <a:xfrm>
            <a:off x="268310" y="715610"/>
            <a:ext cx="9369380" cy="583604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457200" rtl="0" eaLnBrk="1" fontAlgn="auto" latinLnBrk="0" hangingPunct="1">
              <a:lnSpc>
                <a:spcPts val="2000"/>
              </a:lnSpc>
              <a:spcBef>
                <a:spcPts val="0"/>
              </a:spcBef>
              <a:spcAft>
                <a:spcPts val="0"/>
              </a:spcAft>
              <a:buClrTx/>
              <a:buSzTx/>
              <a:buFontTx/>
              <a:buNone/>
              <a:tabLst/>
              <a:defRPr/>
            </a:pPr>
            <a:r>
              <a:rPr kumimoji="1" lang="ja-JP" altLang="en-US"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計画Ｐ</a:t>
            </a:r>
            <a:r>
              <a:rPr kumimoji="1" lang="en-US" altLang="ja-JP" sz="1800" b="1" i="0" u="none" strike="noStrike" kern="1200" cap="none" spc="0" normalizeH="0" baseline="0" noProof="0">
                <a:ln>
                  <a:noFill/>
                </a:ln>
                <a:solidFill>
                  <a:prstClr val="white"/>
                </a:solidFill>
                <a:effectLst/>
                <a:uLnTx/>
                <a:uFillTx/>
                <a:latin typeface="Calibri" panose="020F0502020204030204"/>
                <a:ea typeface="游ゴシック" panose="020B0400000000000000" pitchFamily="50" charset="-128"/>
                <a:cs typeface="+mn-cs"/>
              </a:rPr>
              <a:t>59</a:t>
            </a:r>
            <a:endParaRPr kumimoji="1" lang="en-US" altLang="ja-JP" sz="1800" b="1" i="0" u="none" strike="noStrike" kern="1200" cap="none" spc="0" normalizeH="0" baseline="0" noProof="0" dirty="0">
              <a:ln>
                <a:noFill/>
              </a:ln>
              <a:solidFill>
                <a:prstClr val="white"/>
              </a:solidFill>
              <a:effectLst/>
              <a:uLnTx/>
              <a:uFillTx/>
              <a:latin typeface="Calibri" panose="020F0502020204030204"/>
              <a:ea typeface="游ゴシック" panose="020B0400000000000000" pitchFamily="50" charset="-128"/>
              <a:cs typeface="+mn-cs"/>
            </a:endParaRPr>
          </a:p>
        </p:txBody>
      </p:sp>
      <p:sp>
        <p:nvSpPr>
          <p:cNvPr id="29" name="正方形/長方形 28">
            <a:extLst>
              <a:ext uri="{FF2B5EF4-FFF2-40B4-BE49-F238E27FC236}">
                <a16:creationId xmlns:a16="http://schemas.microsoft.com/office/drawing/2014/main" id="{062FEB78-60E8-4C18-A40B-ACDBD0C298CE}"/>
              </a:ext>
            </a:extLst>
          </p:cNvPr>
          <p:cNvSpPr/>
          <p:nvPr/>
        </p:nvSpPr>
        <p:spPr>
          <a:xfrm>
            <a:off x="691603" y="1897282"/>
            <a:ext cx="6112702" cy="369332"/>
          </a:xfrm>
          <a:prstGeom prst="rect">
            <a:avLst/>
          </a:prstGeom>
        </p:spPr>
        <p:txBody>
          <a:bodyPr wrap="square">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ja-JP" altLang="en-US" sz="18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≪第４期大阪府がん対策推進計画における個別目標≫</a:t>
            </a:r>
          </a:p>
        </p:txBody>
      </p:sp>
      <p:sp>
        <p:nvSpPr>
          <p:cNvPr id="15" name="正方形/長方形 14"/>
          <p:cNvSpPr/>
          <p:nvPr/>
        </p:nvSpPr>
        <p:spPr>
          <a:xfrm>
            <a:off x="268310" y="654402"/>
            <a:ext cx="5873698" cy="1122640"/>
          </a:xfrm>
          <a:prstGeom prst="rect">
            <a:avLst/>
          </a:prstGeom>
          <a:solidFill>
            <a:srgbClr val="002060"/>
          </a:solidFill>
        </p:spPr>
        <p:txBody>
          <a:bodyPr wrap="square" lIns="36000" tIns="90000" rIns="36000" bIns="36000" anchor="ctr">
            <a:noAutofit/>
          </a:bodyPr>
          <a:lstStyle/>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（１）社会全体での機運づくり</a:t>
            </a:r>
            <a:r>
              <a:rPr kumimoji="1" lang="ja-JP" altLang="en-US" sz="1400" b="1" dirty="0">
                <a:solidFill>
                  <a:schemeClr val="bg1"/>
                </a:solidFill>
                <a:latin typeface="+mn-ea"/>
              </a:rPr>
              <a:t>　計画 </a:t>
            </a:r>
            <a:r>
              <a:rPr kumimoji="1" lang="en-US" altLang="ja-JP" sz="1200" b="1" dirty="0">
                <a:solidFill>
                  <a:schemeClr val="bg1"/>
                </a:solidFill>
                <a:latin typeface="+mn-ea"/>
              </a:rPr>
              <a:t>P.81</a:t>
            </a:r>
            <a:endParaRPr kumimoji="1" lang="en-US" altLang="ja-JP" sz="1400" b="1" dirty="0">
              <a:solidFill>
                <a:schemeClr val="bg1"/>
              </a:solidFill>
              <a:latin typeface="+mn-ea"/>
            </a:endParaRPr>
          </a:p>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（２）大阪府がん対策基金　</a:t>
            </a:r>
            <a:r>
              <a:rPr kumimoji="1" lang="ja-JP" altLang="en-US" sz="1400" b="1" dirty="0">
                <a:solidFill>
                  <a:schemeClr val="bg1"/>
                </a:solidFill>
                <a:latin typeface="+mn-ea"/>
              </a:rPr>
              <a:t>計画 </a:t>
            </a:r>
            <a:r>
              <a:rPr kumimoji="1" lang="en-US" altLang="ja-JP" sz="1200" b="1" dirty="0">
                <a:solidFill>
                  <a:schemeClr val="bg1"/>
                </a:solidFill>
                <a:latin typeface="+mn-ea"/>
              </a:rPr>
              <a:t>P.81</a:t>
            </a:r>
            <a:endParaRPr kumimoji="1" lang="en-US" altLang="ja-JP" sz="1400" b="1" dirty="0">
              <a:ln w="0"/>
              <a:solidFill>
                <a:schemeClr val="bg1"/>
              </a:solidFill>
              <a:effectLst>
                <a:outerShdw blurRad="38100" dist="19050" dir="2700000" algn="tl" rotWithShape="0">
                  <a:schemeClr val="dk1">
                    <a:alpha val="40000"/>
                  </a:schemeClr>
                </a:outerShdw>
              </a:effectLst>
              <a:latin typeface="+mn-ea"/>
            </a:endParaRPr>
          </a:p>
          <a:p>
            <a:pPr>
              <a:lnSpc>
                <a:spcPts val="2000"/>
              </a:lnSpc>
            </a:pPr>
            <a:r>
              <a:rPr kumimoji="1" lang="ja-JP" altLang="en-US" sz="1600" b="1" dirty="0">
                <a:ln w="0"/>
                <a:solidFill>
                  <a:schemeClr val="bg1"/>
                </a:solidFill>
                <a:effectLst>
                  <a:outerShdw blurRad="38100" dist="19050" dir="2700000" algn="tl" rotWithShape="0">
                    <a:schemeClr val="dk1">
                      <a:alpha val="40000"/>
                    </a:schemeClr>
                  </a:outerShdw>
                </a:effectLst>
                <a:latin typeface="+mn-ea"/>
              </a:rPr>
              <a:t>（３）がん患者会等との連携推進　</a:t>
            </a:r>
            <a:r>
              <a:rPr kumimoji="1" lang="ja-JP" altLang="en-US" sz="1400" b="1" dirty="0">
                <a:solidFill>
                  <a:schemeClr val="bg1"/>
                </a:solidFill>
                <a:latin typeface="+mn-ea"/>
              </a:rPr>
              <a:t>計画 </a:t>
            </a:r>
            <a:r>
              <a:rPr kumimoji="1" lang="en-US" altLang="ja-JP" sz="1200" b="1" dirty="0">
                <a:solidFill>
                  <a:schemeClr val="bg1"/>
                </a:solidFill>
                <a:latin typeface="+mn-ea"/>
              </a:rPr>
              <a:t>P.</a:t>
            </a:r>
            <a:r>
              <a:rPr kumimoji="1" lang="ja-JP" altLang="en-US" sz="1200" b="1" dirty="0">
                <a:solidFill>
                  <a:schemeClr val="bg1"/>
                </a:solidFill>
                <a:latin typeface="+mn-ea"/>
              </a:rPr>
              <a:t> </a:t>
            </a:r>
            <a:r>
              <a:rPr kumimoji="1" lang="en-US" altLang="ja-JP" sz="1200" b="1" dirty="0">
                <a:solidFill>
                  <a:schemeClr val="bg1"/>
                </a:solidFill>
                <a:latin typeface="+mn-ea"/>
              </a:rPr>
              <a:t>82</a:t>
            </a:r>
            <a:endParaRPr kumimoji="1" lang="en-US" altLang="ja-JP" sz="1400" b="1" dirty="0">
              <a:solidFill>
                <a:schemeClr val="bg1"/>
              </a:solidFill>
              <a:latin typeface="+mn-ea"/>
            </a:endParaRPr>
          </a:p>
          <a:p>
            <a:pPr>
              <a:lnSpc>
                <a:spcPts val="2000"/>
              </a:lnSpc>
            </a:pPr>
            <a:r>
              <a:rPr kumimoji="1" lang="ja-JP" altLang="en-US" sz="1600" b="1" dirty="0">
                <a:solidFill>
                  <a:schemeClr val="bg1"/>
                </a:solidFill>
                <a:latin typeface="+mn-ea"/>
              </a:rPr>
              <a:t>（４）がん教育、がんに関する知識の普及啓発　</a:t>
            </a:r>
            <a:r>
              <a:rPr kumimoji="1" lang="ja-JP" altLang="en-US" sz="1400" b="1" dirty="0">
                <a:solidFill>
                  <a:schemeClr val="bg1"/>
                </a:solidFill>
                <a:latin typeface="+mn-ea"/>
              </a:rPr>
              <a:t>計画 </a:t>
            </a:r>
            <a:r>
              <a:rPr kumimoji="1" lang="en-US" altLang="ja-JP" sz="1200" b="1" dirty="0">
                <a:solidFill>
                  <a:schemeClr val="bg1"/>
                </a:solidFill>
                <a:latin typeface="+mn-ea"/>
              </a:rPr>
              <a:t>P.82</a:t>
            </a:r>
            <a:endParaRPr kumimoji="1" lang="en-US" altLang="ja-JP" sz="1400" b="1" dirty="0">
              <a:solidFill>
                <a:schemeClr val="bg1"/>
              </a:solidFill>
              <a:latin typeface="+mn-ea"/>
            </a:endParaRPr>
          </a:p>
        </p:txBody>
      </p:sp>
      <p:graphicFrame>
        <p:nvGraphicFramePr>
          <p:cNvPr id="8" name="表 7">
            <a:extLst>
              <a:ext uri="{FF2B5EF4-FFF2-40B4-BE49-F238E27FC236}">
                <a16:creationId xmlns:a16="http://schemas.microsoft.com/office/drawing/2014/main" id="{14E60102-D98F-4C15-8B80-41B3B757C472}"/>
              </a:ext>
            </a:extLst>
          </p:cNvPr>
          <p:cNvGraphicFramePr>
            <a:graphicFrameLocks noGrp="1"/>
          </p:cNvGraphicFramePr>
          <p:nvPr/>
        </p:nvGraphicFramePr>
        <p:xfrm>
          <a:off x="564486" y="2403718"/>
          <a:ext cx="8833514" cy="3106240"/>
        </p:xfrm>
        <a:graphic>
          <a:graphicData uri="http://schemas.openxmlformats.org/drawingml/2006/table">
            <a:tbl>
              <a:tblPr firstRow="1" firstCol="1" bandRow="1">
                <a:tableStyleId>{5C22544A-7EE6-4342-B048-85BDC9FD1C3A}</a:tableStyleId>
              </a:tblPr>
              <a:tblGrid>
                <a:gridCol w="280264">
                  <a:extLst>
                    <a:ext uri="{9D8B030D-6E8A-4147-A177-3AD203B41FA5}">
                      <a16:colId xmlns:a16="http://schemas.microsoft.com/office/drawing/2014/main" val="20000"/>
                    </a:ext>
                  </a:extLst>
                </a:gridCol>
                <a:gridCol w="2853671">
                  <a:extLst>
                    <a:ext uri="{9D8B030D-6E8A-4147-A177-3AD203B41FA5}">
                      <a16:colId xmlns:a16="http://schemas.microsoft.com/office/drawing/2014/main" val="20001"/>
                    </a:ext>
                  </a:extLst>
                </a:gridCol>
                <a:gridCol w="2845785">
                  <a:extLst>
                    <a:ext uri="{9D8B030D-6E8A-4147-A177-3AD203B41FA5}">
                      <a16:colId xmlns:a16="http://schemas.microsoft.com/office/drawing/2014/main" val="20002"/>
                    </a:ext>
                  </a:extLst>
                </a:gridCol>
                <a:gridCol w="2853794">
                  <a:extLst>
                    <a:ext uri="{9D8B030D-6E8A-4147-A177-3AD203B41FA5}">
                      <a16:colId xmlns:a16="http://schemas.microsoft.com/office/drawing/2014/main" val="1545869113"/>
                    </a:ext>
                  </a:extLst>
                </a:gridCol>
              </a:tblGrid>
              <a:tr h="422756">
                <a:tc>
                  <a:txBody>
                    <a:bodyPr/>
                    <a:lstStyle/>
                    <a:p>
                      <a:pPr algn="ctr" fontAlgn="auto">
                        <a:lnSpc>
                          <a:spcPts val="1600"/>
                        </a:lnSpc>
                        <a:spcAft>
                          <a:spcPts val="0"/>
                        </a:spcAft>
                      </a:pPr>
                      <a:r>
                        <a:rPr lang="en-US" sz="1400" b="1" dirty="0">
                          <a:effectLst/>
                          <a:latin typeface="+mn-ea"/>
                          <a:ea typeface="+mn-ea"/>
                        </a:rPr>
                        <a:t> </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solidFill>
                      <a:schemeClr val="accent5">
                        <a:lumMod val="50000"/>
                      </a:schemeClr>
                    </a:solidFill>
                  </a:tcPr>
                </a:tc>
                <a:tc>
                  <a:txBody>
                    <a:bodyPr/>
                    <a:lstStyle/>
                    <a:p>
                      <a:pPr algn="ctr" fontAlgn="auto">
                        <a:lnSpc>
                          <a:spcPts val="1600"/>
                        </a:lnSpc>
                        <a:spcAft>
                          <a:spcPts val="0"/>
                        </a:spcAft>
                      </a:pPr>
                      <a:r>
                        <a:rPr lang="ja-JP" sz="1400" b="1" kern="100" dirty="0">
                          <a:effectLst/>
                          <a:latin typeface="+mn-ea"/>
                          <a:ea typeface="+mn-ea"/>
                        </a:rPr>
                        <a:t>モニタリング指標</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ctr" fontAlgn="auto">
                        <a:lnSpc>
                          <a:spcPts val="1600"/>
                        </a:lnSpc>
                        <a:spcAft>
                          <a:spcPts val="0"/>
                        </a:spcAft>
                      </a:pPr>
                      <a:r>
                        <a:rPr lang="ja-JP" altLang="en-US" sz="1400" b="1" dirty="0">
                          <a:effectLst/>
                          <a:latin typeface="+mn-ea"/>
                          <a:ea typeface="+mn-ea"/>
                        </a:rPr>
                        <a:t>計画策定時</a:t>
                      </a:r>
                      <a:r>
                        <a:rPr lang="ja-JP" sz="1400" b="1" dirty="0">
                          <a:effectLst/>
                          <a:latin typeface="+mn-ea"/>
                          <a:ea typeface="+mn-ea"/>
                        </a:rPr>
                        <a:t>の</a:t>
                      </a:r>
                      <a:r>
                        <a:rPr lang="ja-JP" altLang="en-US" sz="1400" b="1" dirty="0">
                          <a:effectLst/>
                          <a:latin typeface="+mn-ea"/>
                          <a:ea typeface="+mn-ea"/>
                        </a:rPr>
                        <a:t>値</a:t>
                      </a:r>
                      <a:endParaRPr 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effectLst/>
                          <a:latin typeface="+mn-ea"/>
                          <a:ea typeface="+mn-ea"/>
                        </a:rPr>
                        <a:t>現状</a:t>
                      </a:r>
                      <a:r>
                        <a:rPr lang="ja-JP" altLang="en-US" sz="1400" b="1" dirty="0">
                          <a:effectLst/>
                          <a:latin typeface="+mn-ea"/>
                          <a:ea typeface="+mn-ea"/>
                        </a:rPr>
                        <a:t>値</a:t>
                      </a:r>
                      <a:endParaRPr lang="ja-JP" altLang="ja-JP" sz="1400" b="1" dirty="0">
                        <a:solidFill>
                          <a:srgbClr val="000000"/>
                        </a:solidFill>
                        <a:effectLst/>
                        <a:latin typeface="+mn-ea"/>
                        <a:ea typeface="+mn-ea"/>
                        <a:cs typeface="HG丸ｺﾞｼｯｸM-PRO"/>
                      </a:endParaRPr>
                    </a:p>
                  </a:txBody>
                  <a:tcPr marL="62865" marR="62865" marT="0" marB="0"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50000"/>
                      </a:schemeClr>
                    </a:solidFill>
                  </a:tcPr>
                </a:tc>
                <a:extLst>
                  <a:ext uri="{0D108BD9-81ED-4DB2-BD59-A6C34878D82A}">
                    <a16:rowId xmlns:a16="http://schemas.microsoft.com/office/drawing/2014/main" val="10000"/>
                  </a:ext>
                </a:extLst>
              </a:tr>
              <a:tr h="978083">
                <a:tc>
                  <a:txBody>
                    <a:bodyPr/>
                    <a:lstStyle/>
                    <a:p>
                      <a:pPr algn="ctr" fontAlgn="auto">
                        <a:lnSpc>
                          <a:spcPts val="1600"/>
                        </a:lnSpc>
                        <a:spcAft>
                          <a:spcPts val="0"/>
                        </a:spcAft>
                      </a:pPr>
                      <a:r>
                        <a:rPr lang="ja-JP" sz="1400" b="1" dirty="0">
                          <a:effectLst/>
                          <a:latin typeface="+mn-ea"/>
                          <a:ea typeface="+mn-ea"/>
                        </a:rPr>
                        <a:t>１</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sz="1400" b="1" dirty="0">
                          <a:effectLst/>
                          <a:latin typeface="+mn-ea"/>
                          <a:ea typeface="+mn-ea"/>
                        </a:rPr>
                        <a:t>がん対策基金による企画提案</a:t>
                      </a:r>
                      <a:r>
                        <a:rPr lang="ja-JP" altLang="en-US" sz="1400" b="1" dirty="0">
                          <a:effectLst/>
                          <a:latin typeface="+mn-ea"/>
                          <a:ea typeface="+mn-ea"/>
                        </a:rPr>
                        <a:t>型</a:t>
                      </a:r>
                      <a:br>
                        <a:rPr lang="en-US" altLang="ja-JP" sz="1400" b="1" dirty="0">
                          <a:effectLst/>
                          <a:latin typeface="+mn-ea"/>
                          <a:ea typeface="+mn-ea"/>
                        </a:rPr>
                      </a:br>
                      <a:r>
                        <a:rPr lang="ja-JP" sz="1400" b="1" dirty="0">
                          <a:effectLst/>
                          <a:latin typeface="+mn-ea"/>
                          <a:ea typeface="+mn-ea"/>
                        </a:rPr>
                        <a:t>公募事業累積採択延べ件数</a:t>
                      </a:r>
                      <a:endParaRPr lang="en-US" altLang="ja-JP" sz="1400" b="1" dirty="0">
                        <a:effectLst/>
                        <a:latin typeface="+mn-ea"/>
                        <a:ea typeface="+mn-ea"/>
                      </a:endParaRPr>
                    </a:p>
                    <a:p>
                      <a:pPr algn="l" fontAlgn="auto">
                        <a:lnSpc>
                          <a:spcPts val="1600"/>
                        </a:lnSpc>
                        <a:spcAft>
                          <a:spcPts val="0"/>
                        </a:spcAft>
                      </a:pPr>
                      <a:r>
                        <a:rPr lang="ja-JP" sz="1400" b="1" dirty="0">
                          <a:effectLst/>
                          <a:latin typeface="+mn-ea"/>
                          <a:ea typeface="+mn-ea"/>
                        </a:rPr>
                        <a:t>【大阪府調べ】</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400" b="1" dirty="0">
                          <a:solidFill>
                            <a:schemeClr val="tx1"/>
                          </a:solidFill>
                          <a:effectLst/>
                          <a:latin typeface="+mn-ea"/>
                          <a:ea typeface="+mn-ea"/>
                        </a:rPr>
                        <a:t> </a:t>
                      </a:r>
                      <a:r>
                        <a:rPr lang="en-US" altLang="ja-JP" sz="1400" b="1" dirty="0">
                          <a:solidFill>
                            <a:schemeClr val="tx1"/>
                          </a:solidFill>
                          <a:effectLst/>
                          <a:latin typeface="+mn-ea"/>
                          <a:ea typeface="+mn-ea"/>
                        </a:rPr>
                        <a:t>67</a:t>
                      </a:r>
                      <a:r>
                        <a:rPr lang="ja-JP" altLang="en-US" sz="1400" b="1" dirty="0">
                          <a:solidFill>
                            <a:schemeClr val="tx1"/>
                          </a:solidFill>
                          <a:effectLst/>
                          <a:latin typeface="+mn-ea"/>
                          <a:ea typeface="+mn-ea"/>
                        </a:rPr>
                        <a:t>件</a:t>
                      </a:r>
                    </a:p>
                    <a:p>
                      <a:pPr algn="ctr" fontAlgn="auto">
                        <a:lnSpc>
                          <a:spcPts val="1600"/>
                        </a:lnSpc>
                        <a:spcAft>
                          <a:spcPts val="0"/>
                        </a:spcAft>
                      </a:pPr>
                      <a:r>
                        <a:rPr lang="en-US" altLang="ja-JP" sz="1400" b="1" dirty="0">
                          <a:solidFill>
                            <a:schemeClr val="tx1"/>
                          </a:solidFill>
                          <a:effectLst/>
                          <a:latin typeface="+mn-ea"/>
                          <a:ea typeface="+mn-ea"/>
                        </a:rPr>
                        <a:t>【H30</a:t>
                      </a:r>
                      <a:r>
                        <a:rPr lang="ja-JP" altLang="en-US" sz="1400" b="1" dirty="0">
                          <a:solidFill>
                            <a:schemeClr val="tx1"/>
                          </a:solidFill>
                          <a:effectLst/>
                          <a:latin typeface="+mn-ea"/>
                          <a:ea typeface="+mn-ea"/>
                        </a:rPr>
                        <a:t>（</a:t>
                      </a:r>
                      <a:r>
                        <a:rPr lang="en-US" altLang="ja-JP" sz="1400" b="1" dirty="0">
                          <a:solidFill>
                            <a:schemeClr val="tx1"/>
                          </a:solidFill>
                          <a:effectLst/>
                          <a:latin typeface="+mn-ea"/>
                          <a:ea typeface="+mn-ea"/>
                        </a:rPr>
                        <a:t>2018</a:t>
                      </a:r>
                      <a:r>
                        <a:rPr lang="ja-JP" altLang="en-US" sz="1400" b="1" dirty="0">
                          <a:solidFill>
                            <a:schemeClr val="tx1"/>
                          </a:solidFill>
                          <a:effectLst/>
                          <a:latin typeface="+mn-ea"/>
                          <a:ea typeface="+mn-ea"/>
                        </a:rPr>
                        <a:t>）年度～</a:t>
                      </a:r>
                      <a:endParaRPr lang="en-US" altLang="ja-JP" sz="1400" b="1" dirty="0">
                        <a:solidFill>
                          <a:schemeClr val="tx1"/>
                        </a:solidFill>
                        <a:effectLst/>
                        <a:latin typeface="+mn-ea"/>
                        <a:ea typeface="+mn-ea"/>
                      </a:endParaRPr>
                    </a:p>
                    <a:p>
                      <a:pPr algn="ctr" fontAlgn="auto">
                        <a:lnSpc>
                          <a:spcPts val="1600"/>
                        </a:lnSpc>
                        <a:spcAft>
                          <a:spcPts val="0"/>
                        </a:spcAft>
                      </a:pPr>
                      <a:r>
                        <a:rPr lang="ja-JP" altLang="en-US" sz="1400" b="1" dirty="0">
                          <a:solidFill>
                            <a:schemeClr val="tx1"/>
                          </a:solidFill>
                          <a:effectLst/>
                          <a:latin typeface="+mn-ea"/>
                          <a:ea typeface="+mn-ea"/>
                        </a:rPr>
                        <a:t>　　　　</a:t>
                      </a:r>
                      <a:r>
                        <a:rPr lang="en-US" altLang="ja-JP" sz="1400" b="1" dirty="0">
                          <a:solidFill>
                            <a:schemeClr val="tx1"/>
                          </a:solidFill>
                          <a:effectLst/>
                          <a:latin typeface="+mn-ea"/>
                          <a:ea typeface="+mn-ea"/>
                        </a:rPr>
                        <a:t>R4</a:t>
                      </a:r>
                      <a:r>
                        <a:rPr lang="ja-JP" altLang="en-US" sz="1400" b="1" dirty="0">
                          <a:solidFill>
                            <a:schemeClr val="tx1"/>
                          </a:solidFill>
                          <a:effectLst/>
                          <a:latin typeface="+mn-ea"/>
                          <a:ea typeface="+mn-ea"/>
                        </a:rPr>
                        <a:t>（</a:t>
                      </a:r>
                      <a:r>
                        <a:rPr lang="en-US" altLang="ja-JP" sz="1400" b="1" dirty="0">
                          <a:solidFill>
                            <a:schemeClr val="tx1"/>
                          </a:solidFill>
                          <a:effectLst/>
                          <a:latin typeface="+mn-ea"/>
                          <a:ea typeface="+mn-ea"/>
                        </a:rPr>
                        <a:t>2022</a:t>
                      </a:r>
                      <a:r>
                        <a:rPr lang="ja-JP" altLang="en-US" sz="1400" b="1" dirty="0">
                          <a:solidFill>
                            <a:schemeClr val="tx1"/>
                          </a:solidFill>
                          <a:effectLst/>
                          <a:latin typeface="+mn-ea"/>
                          <a:ea typeface="+mn-ea"/>
                        </a:rPr>
                        <a:t>）年度</a:t>
                      </a:r>
                      <a:r>
                        <a:rPr lang="en-US" altLang="ja-JP" sz="1400" b="1" dirty="0">
                          <a:solidFill>
                            <a:schemeClr val="tx1"/>
                          </a:solidFill>
                          <a:effectLst/>
                          <a:latin typeface="+mn-ea"/>
                          <a:ea typeface="+mn-ea"/>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ja-JP" altLang="en-US" sz="1400" b="1" dirty="0">
                          <a:solidFill>
                            <a:schemeClr val="tx1"/>
                          </a:solidFill>
                          <a:effectLst/>
                          <a:latin typeface="+mn-ea"/>
                          <a:ea typeface="+mn-ea"/>
                        </a:rPr>
                        <a:t> </a:t>
                      </a:r>
                      <a:r>
                        <a:rPr lang="en-US" altLang="ja-JP" sz="1400" b="1" dirty="0">
                          <a:solidFill>
                            <a:schemeClr val="tx1"/>
                          </a:solidFill>
                          <a:effectLst/>
                          <a:latin typeface="+mn-ea"/>
                          <a:ea typeface="+mn-ea"/>
                        </a:rPr>
                        <a:t> 77</a:t>
                      </a:r>
                      <a:r>
                        <a:rPr lang="ja-JP" altLang="en-US" sz="1400" b="1" dirty="0">
                          <a:solidFill>
                            <a:schemeClr val="tx1"/>
                          </a:solidFill>
                          <a:effectLst/>
                          <a:latin typeface="+mn-ea"/>
                          <a:ea typeface="+mn-ea"/>
                        </a:rPr>
                        <a:t>件</a:t>
                      </a:r>
                    </a:p>
                    <a:p>
                      <a:pPr algn="ctr" fontAlgn="auto">
                        <a:lnSpc>
                          <a:spcPts val="1600"/>
                        </a:lnSpc>
                        <a:spcAft>
                          <a:spcPts val="0"/>
                        </a:spcAft>
                      </a:pPr>
                      <a:r>
                        <a:rPr lang="en-US" altLang="ja-JP" sz="1400" b="1" dirty="0">
                          <a:solidFill>
                            <a:schemeClr val="tx1"/>
                          </a:solidFill>
                          <a:effectLst/>
                          <a:latin typeface="+mn-ea"/>
                          <a:ea typeface="+mn-ea"/>
                        </a:rPr>
                        <a:t>【H30</a:t>
                      </a:r>
                      <a:r>
                        <a:rPr lang="ja-JP" altLang="en-US" sz="1400" b="1" dirty="0">
                          <a:solidFill>
                            <a:schemeClr val="tx1"/>
                          </a:solidFill>
                          <a:effectLst/>
                          <a:latin typeface="+mn-ea"/>
                          <a:ea typeface="+mn-ea"/>
                        </a:rPr>
                        <a:t>（</a:t>
                      </a:r>
                      <a:r>
                        <a:rPr lang="en-US" altLang="ja-JP" sz="1400" b="1" dirty="0">
                          <a:solidFill>
                            <a:schemeClr val="tx1"/>
                          </a:solidFill>
                          <a:effectLst/>
                          <a:latin typeface="+mn-ea"/>
                          <a:ea typeface="+mn-ea"/>
                        </a:rPr>
                        <a:t>2018</a:t>
                      </a:r>
                      <a:r>
                        <a:rPr lang="ja-JP" altLang="en-US" sz="1400" b="1" dirty="0">
                          <a:solidFill>
                            <a:schemeClr val="tx1"/>
                          </a:solidFill>
                          <a:effectLst/>
                          <a:latin typeface="+mn-ea"/>
                          <a:ea typeface="+mn-ea"/>
                        </a:rPr>
                        <a:t>）年度～</a:t>
                      </a:r>
                      <a:endParaRPr lang="en-US" altLang="ja-JP" sz="1400" b="1" dirty="0">
                        <a:solidFill>
                          <a:schemeClr val="tx1"/>
                        </a:solidFill>
                        <a:effectLst/>
                        <a:latin typeface="+mn-ea"/>
                        <a:ea typeface="+mn-ea"/>
                      </a:endParaRPr>
                    </a:p>
                    <a:p>
                      <a:pPr algn="ctr" fontAlgn="auto">
                        <a:lnSpc>
                          <a:spcPts val="1600"/>
                        </a:lnSpc>
                        <a:spcAft>
                          <a:spcPts val="0"/>
                        </a:spcAft>
                      </a:pPr>
                      <a:r>
                        <a:rPr lang="ja-JP" altLang="en-US" sz="1400" b="1" dirty="0">
                          <a:solidFill>
                            <a:schemeClr val="tx1"/>
                          </a:solidFill>
                          <a:effectLst/>
                          <a:latin typeface="+mn-ea"/>
                          <a:ea typeface="+mn-ea"/>
                        </a:rPr>
                        <a:t>　　　　</a:t>
                      </a:r>
                      <a:r>
                        <a:rPr lang="en-US" altLang="ja-JP" sz="1400" b="1" dirty="0">
                          <a:solidFill>
                            <a:schemeClr val="tx1"/>
                          </a:solidFill>
                          <a:effectLst/>
                          <a:latin typeface="+mn-ea"/>
                          <a:ea typeface="+mn-ea"/>
                        </a:rPr>
                        <a:t>R7</a:t>
                      </a:r>
                      <a:r>
                        <a:rPr lang="ja-JP" altLang="en-US" sz="1400" b="1" dirty="0">
                          <a:solidFill>
                            <a:schemeClr val="tx1"/>
                          </a:solidFill>
                          <a:effectLst/>
                          <a:latin typeface="+mn-ea"/>
                          <a:ea typeface="+mn-ea"/>
                        </a:rPr>
                        <a:t>（</a:t>
                      </a:r>
                      <a:r>
                        <a:rPr lang="en-US" altLang="ja-JP" sz="1400" b="1" dirty="0">
                          <a:solidFill>
                            <a:schemeClr val="tx1"/>
                          </a:solidFill>
                          <a:effectLst/>
                          <a:latin typeface="+mn-ea"/>
                          <a:ea typeface="+mn-ea"/>
                        </a:rPr>
                        <a:t>2025</a:t>
                      </a:r>
                      <a:r>
                        <a:rPr lang="ja-JP" altLang="en-US" sz="1400" b="1" dirty="0">
                          <a:solidFill>
                            <a:schemeClr val="tx1"/>
                          </a:solidFill>
                          <a:effectLst/>
                          <a:latin typeface="+mn-ea"/>
                          <a:ea typeface="+mn-ea"/>
                        </a:rPr>
                        <a:t>）年度</a:t>
                      </a:r>
                      <a:r>
                        <a:rPr lang="en-US" altLang="ja-JP" sz="1400" b="1" dirty="0">
                          <a:solidFill>
                            <a:schemeClr val="tx1"/>
                          </a:solidFill>
                          <a:effectLst/>
                          <a:latin typeface="+mn-ea"/>
                          <a:ea typeface="+mn-ea"/>
                        </a:rPr>
                        <a:t>】</a:t>
                      </a: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748348">
                <a:tc>
                  <a:txBody>
                    <a:bodyPr/>
                    <a:lstStyle/>
                    <a:p>
                      <a:pPr algn="ctr" fontAlgn="auto">
                        <a:lnSpc>
                          <a:spcPts val="1600"/>
                        </a:lnSpc>
                        <a:spcAft>
                          <a:spcPts val="0"/>
                        </a:spcAft>
                      </a:pPr>
                      <a:r>
                        <a:rPr lang="ja-JP" sz="1400" b="1" dirty="0">
                          <a:effectLst/>
                          <a:latin typeface="+mn-ea"/>
                          <a:ea typeface="+mn-ea"/>
                        </a:rPr>
                        <a:t>２</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solidFill>
                      <a:schemeClr val="accent5">
                        <a:lumMod val="50000"/>
                      </a:schemeClr>
                    </a:solidFill>
                  </a:tcPr>
                </a:tc>
                <a:tc>
                  <a:txBody>
                    <a:bodyPr/>
                    <a:lstStyle/>
                    <a:p>
                      <a:pPr algn="l" fontAlgn="auto">
                        <a:lnSpc>
                          <a:spcPts val="1600"/>
                        </a:lnSpc>
                        <a:spcAft>
                          <a:spcPts val="0"/>
                        </a:spcAft>
                      </a:pPr>
                      <a:r>
                        <a:rPr lang="ja-JP" sz="1400" b="1" dirty="0">
                          <a:effectLst/>
                          <a:latin typeface="+mn-ea"/>
                          <a:ea typeface="+mn-ea"/>
                        </a:rPr>
                        <a:t>がん検診受診推進員認定数</a:t>
                      </a:r>
                    </a:p>
                    <a:p>
                      <a:pPr algn="l" fontAlgn="auto">
                        <a:lnSpc>
                          <a:spcPts val="1600"/>
                        </a:lnSpc>
                        <a:spcAft>
                          <a:spcPts val="0"/>
                        </a:spcAft>
                      </a:pPr>
                      <a:r>
                        <a:rPr lang="ja-JP" sz="1400" b="1" dirty="0">
                          <a:effectLst/>
                          <a:latin typeface="+mn-ea"/>
                          <a:ea typeface="+mn-ea"/>
                        </a:rPr>
                        <a:t>【大阪府調べ】</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9,241</a:t>
                      </a:r>
                      <a:r>
                        <a:rPr lang="ja-JP" altLang="en-US" sz="1400" b="1" dirty="0">
                          <a:solidFill>
                            <a:schemeClr val="tx1"/>
                          </a:solidFill>
                          <a:effectLst/>
                          <a:latin typeface="+mn-ea"/>
                          <a:ea typeface="+mn-ea"/>
                          <a:cs typeface="HG丸ｺﾞｼｯｸM-PRO"/>
                        </a:rPr>
                        <a:t>人</a:t>
                      </a:r>
                      <a:endParaRPr lang="en-US" altLang="ja-JP" sz="1400" b="1" dirty="0">
                        <a:solidFill>
                          <a:schemeClr val="tx1"/>
                        </a:solidFill>
                        <a:effectLst/>
                        <a:latin typeface="+mn-ea"/>
                        <a:ea typeface="+mn-ea"/>
                        <a:cs typeface="HG丸ｺﾞｼｯｸM-PRO"/>
                      </a:endParaRPr>
                    </a:p>
                    <a:p>
                      <a:pPr algn="ctr" fontAlgn="auto">
                        <a:lnSpc>
                          <a:spcPts val="16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令和５年（</a:t>
                      </a:r>
                      <a:r>
                        <a:rPr lang="en-US" altLang="ja-JP" sz="1400" b="1" dirty="0">
                          <a:solidFill>
                            <a:schemeClr val="tx1"/>
                          </a:solidFill>
                          <a:effectLst/>
                          <a:latin typeface="+mn-ea"/>
                          <a:ea typeface="+mn-ea"/>
                          <a:cs typeface="HG丸ｺﾞｼｯｸM-PRO"/>
                        </a:rPr>
                        <a:t>2023</a:t>
                      </a:r>
                      <a:r>
                        <a:rPr lang="ja-JP" altLang="en-US" sz="1400" b="1" dirty="0">
                          <a:solidFill>
                            <a:schemeClr val="tx1"/>
                          </a:solidFill>
                          <a:effectLst/>
                          <a:latin typeface="+mn-ea"/>
                          <a:ea typeface="+mn-ea"/>
                          <a:cs typeface="HG丸ｺﾞｼｯｸM-PRO"/>
                        </a:rPr>
                        <a:t>）</a:t>
                      </a:r>
                      <a:r>
                        <a:rPr lang="en-US" altLang="ja-JP" sz="1400" b="1" dirty="0">
                          <a:solidFill>
                            <a:schemeClr val="tx1"/>
                          </a:solidFill>
                          <a:effectLst/>
                          <a:latin typeface="+mn-ea"/>
                          <a:ea typeface="+mn-ea"/>
                          <a:cs typeface="HG丸ｺﾞｼｯｸM-PRO"/>
                        </a:rPr>
                        <a:t>3</a:t>
                      </a:r>
                      <a:r>
                        <a:rPr lang="ja-JP" altLang="en-US" sz="1400" b="1" dirty="0">
                          <a:solidFill>
                            <a:schemeClr val="tx1"/>
                          </a:solidFill>
                          <a:effectLst/>
                          <a:latin typeface="+mn-ea"/>
                          <a:ea typeface="+mn-ea"/>
                          <a:cs typeface="HG丸ｺﾞｼｯｸM-PRO"/>
                        </a:rPr>
                        <a:t>月</a:t>
                      </a:r>
                      <a:r>
                        <a:rPr lang="en-US" altLang="ja-JP" sz="1400" b="1" dirty="0">
                          <a:solidFill>
                            <a:schemeClr val="tx1"/>
                          </a:solidFill>
                          <a:effectLst/>
                          <a:latin typeface="+mn-ea"/>
                          <a:ea typeface="+mn-ea"/>
                          <a:cs typeface="HG丸ｺﾞｼｯｸM-PRO"/>
                        </a:rPr>
                        <a:t>】</a:t>
                      </a:r>
                      <a:endParaRPr lang="ja-JP" sz="1400" b="1" dirty="0">
                        <a:effectLst/>
                        <a:latin typeface="+mn-ea"/>
                        <a:ea typeface="+mn-ea"/>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auto">
                        <a:lnSpc>
                          <a:spcPts val="1600"/>
                        </a:lnSpc>
                        <a:spcAft>
                          <a:spcPts val="0"/>
                        </a:spcAft>
                      </a:pPr>
                      <a:r>
                        <a:rPr lang="en-US" altLang="ja-JP" sz="1400" b="1" dirty="0">
                          <a:solidFill>
                            <a:schemeClr val="tx1"/>
                          </a:solidFill>
                          <a:effectLst/>
                          <a:latin typeface="+mn-ea"/>
                          <a:ea typeface="+mn-ea"/>
                          <a:cs typeface="HG丸ｺﾞｼｯｸM-PRO"/>
                        </a:rPr>
                        <a:t>  15,380</a:t>
                      </a:r>
                      <a:r>
                        <a:rPr lang="ja-JP" altLang="en-US" sz="1400" b="1" dirty="0">
                          <a:solidFill>
                            <a:schemeClr val="tx1"/>
                          </a:solidFill>
                          <a:effectLst/>
                          <a:latin typeface="+mn-ea"/>
                          <a:ea typeface="+mn-ea"/>
                          <a:cs typeface="HG丸ｺﾞｼｯｸM-PRO"/>
                        </a:rPr>
                        <a:t>人</a:t>
                      </a:r>
                      <a:endParaRPr lang="en-US" altLang="ja-JP" sz="1400" b="1" dirty="0">
                        <a:solidFill>
                          <a:schemeClr val="tx1"/>
                        </a:solidFill>
                        <a:effectLst/>
                        <a:latin typeface="+mn-ea"/>
                        <a:ea typeface="+mn-ea"/>
                        <a:cs typeface="HG丸ｺﾞｼｯｸM-PRO"/>
                      </a:endParaRPr>
                    </a:p>
                    <a:p>
                      <a:pPr algn="ctr" fontAlgn="auto">
                        <a:lnSpc>
                          <a:spcPts val="1600"/>
                        </a:lnSpc>
                        <a:spcAft>
                          <a:spcPts val="0"/>
                        </a:spcAft>
                      </a:pPr>
                      <a:r>
                        <a:rPr lang="en-US" altLang="ja-JP" sz="1400" b="1" dirty="0">
                          <a:solidFill>
                            <a:schemeClr val="tx1"/>
                          </a:solidFill>
                          <a:effectLst/>
                          <a:latin typeface="+mn-ea"/>
                          <a:ea typeface="+mn-ea"/>
                          <a:cs typeface="HG丸ｺﾞｼｯｸM-PRO"/>
                        </a:rPr>
                        <a:t>【</a:t>
                      </a:r>
                      <a:r>
                        <a:rPr lang="ja-JP" altLang="en-US" sz="1400" b="1" dirty="0">
                          <a:solidFill>
                            <a:schemeClr val="tx1"/>
                          </a:solidFill>
                          <a:effectLst/>
                          <a:latin typeface="+mn-ea"/>
                          <a:ea typeface="+mn-ea"/>
                          <a:cs typeface="HG丸ｺﾞｼｯｸM-PRO"/>
                        </a:rPr>
                        <a:t>令和７年（</a:t>
                      </a:r>
                      <a:r>
                        <a:rPr lang="en-US" altLang="ja-JP" sz="1400" b="1" dirty="0">
                          <a:solidFill>
                            <a:schemeClr val="tx1"/>
                          </a:solidFill>
                          <a:effectLst/>
                          <a:latin typeface="+mn-ea"/>
                          <a:ea typeface="+mn-ea"/>
                          <a:cs typeface="HG丸ｺﾞｼｯｸM-PRO"/>
                        </a:rPr>
                        <a:t>2025</a:t>
                      </a:r>
                      <a:r>
                        <a:rPr lang="ja-JP" altLang="en-US" sz="1400" b="1" dirty="0">
                          <a:solidFill>
                            <a:schemeClr val="tx1"/>
                          </a:solidFill>
                          <a:effectLst/>
                          <a:latin typeface="+mn-ea"/>
                          <a:ea typeface="+mn-ea"/>
                          <a:cs typeface="HG丸ｺﾞｼｯｸM-PRO"/>
                        </a:rPr>
                        <a:t>）</a:t>
                      </a:r>
                      <a:r>
                        <a:rPr lang="en-US" altLang="ja-JP" sz="1400" b="1" dirty="0">
                          <a:solidFill>
                            <a:schemeClr val="tx1"/>
                          </a:solidFill>
                          <a:effectLst/>
                          <a:latin typeface="+mn-ea"/>
                          <a:ea typeface="+mn-ea"/>
                          <a:cs typeface="HG丸ｺﾞｼｯｸM-PRO"/>
                        </a:rPr>
                        <a:t>3</a:t>
                      </a:r>
                      <a:r>
                        <a:rPr lang="ja-JP" altLang="en-US" sz="1400" b="1" dirty="0">
                          <a:solidFill>
                            <a:schemeClr val="tx1"/>
                          </a:solidFill>
                          <a:effectLst/>
                          <a:latin typeface="+mn-ea"/>
                          <a:ea typeface="+mn-ea"/>
                          <a:cs typeface="HG丸ｺﾞｼｯｸM-PRO"/>
                        </a:rPr>
                        <a:t>月</a:t>
                      </a:r>
                      <a:r>
                        <a:rPr lang="en-US" altLang="ja-JP" sz="1400" b="1" dirty="0">
                          <a:solidFill>
                            <a:schemeClr val="tx1"/>
                          </a:solidFill>
                          <a:effectLst/>
                          <a:latin typeface="+mn-ea"/>
                          <a:ea typeface="+mn-ea"/>
                          <a:cs typeface="HG丸ｺﾞｼｯｸM-PRO"/>
                        </a:rPr>
                        <a:t>】</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957053">
                <a:tc>
                  <a:txBody>
                    <a:bodyPr/>
                    <a:lstStyle/>
                    <a:p>
                      <a:pPr algn="ctr" fontAlgn="auto">
                        <a:lnSpc>
                          <a:spcPts val="1600"/>
                        </a:lnSpc>
                        <a:spcAft>
                          <a:spcPts val="0"/>
                        </a:spcAft>
                      </a:pPr>
                      <a:r>
                        <a:rPr lang="ja-JP" sz="1400" b="1" dirty="0">
                          <a:effectLst/>
                          <a:latin typeface="+mn-ea"/>
                          <a:ea typeface="+mn-ea"/>
                        </a:rPr>
                        <a:t>３</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5">
                        <a:lumMod val="50000"/>
                      </a:schemeClr>
                    </a:solidFill>
                  </a:tcPr>
                </a:tc>
                <a:tc>
                  <a:txBody>
                    <a:bodyPr/>
                    <a:lstStyle/>
                    <a:p>
                      <a:pPr algn="l" fontAlgn="auto">
                        <a:lnSpc>
                          <a:spcPts val="1600"/>
                        </a:lnSpc>
                        <a:spcAft>
                          <a:spcPts val="0"/>
                        </a:spcAft>
                      </a:pPr>
                      <a:r>
                        <a:rPr lang="ja-JP" sz="1400" b="1" dirty="0">
                          <a:effectLst/>
                          <a:latin typeface="+mn-ea"/>
                          <a:ea typeface="+mn-ea"/>
                        </a:rPr>
                        <a:t>患者会、患者支援団体及び患者</a:t>
                      </a:r>
                      <a:endParaRPr lang="en-US" altLang="ja-JP" sz="1400" b="1" dirty="0">
                        <a:effectLst/>
                        <a:latin typeface="+mn-ea"/>
                        <a:ea typeface="+mn-ea"/>
                      </a:endParaRPr>
                    </a:p>
                    <a:p>
                      <a:pPr algn="l" fontAlgn="auto">
                        <a:lnSpc>
                          <a:spcPts val="1600"/>
                        </a:lnSpc>
                        <a:spcAft>
                          <a:spcPts val="0"/>
                        </a:spcAft>
                      </a:pPr>
                      <a:r>
                        <a:rPr lang="ja-JP" sz="1400" b="1" dirty="0">
                          <a:effectLst/>
                          <a:latin typeface="+mn-ea"/>
                          <a:ea typeface="+mn-ea"/>
                        </a:rPr>
                        <a:t>サロンの数</a:t>
                      </a:r>
                    </a:p>
                    <a:p>
                      <a:pPr algn="l" fontAlgn="auto">
                        <a:lnSpc>
                          <a:spcPts val="1600"/>
                        </a:lnSpc>
                        <a:spcAft>
                          <a:spcPts val="0"/>
                        </a:spcAft>
                      </a:pPr>
                      <a:r>
                        <a:rPr lang="ja-JP" sz="1400" b="1" dirty="0">
                          <a:effectLst/>
                          <a:latin typeface="+mn-ea"/>
                          <a:ea typeface="+mn-ea"/>
                        </a:rPr>
                        <a:t>【大阪府調べ】</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lang="ja-JP" altLang="ja-JP" sz="1400" b="1" dirty="0">
                          <a:solidFill>
                            <a:schemeClr val="tx1"/>
                          </a:solidFill>
                          <a:effectLst/>
                          <a:latin typeface="+mn-ea"/>
                          <a:ea typeface="+mn-ea"/>
                        </a:rPr>
                        <a:t>患者会及び患者支援団体：</a:t>
                      </a:r>
                      <a:r>
                        <a:rPr lang="en-US" altLang="ja-JP" sz="1400" b="1" dirty="0">
                          <a:solidFill>
                            <a:schemeClr val="tx1"/>
                          </a:solidFill>
                          <a:effectLst/>
                          <a:latin typeface="+mn-ea"/>
                          <a:ea typeface="+mn-ea"/>
                        </a:rPr>
                        <a:t>36</a:t>
                      </a:r>
                      <a:r>
                        <a:rPr lang="ja-JP" altLang="ja-JP" sz="1400" b="1" dirty="0">
                          <a:solidFill>
                            <a:schemeClr val="tx1"/>
                          </a:solidFill>
                          <a:effectLst/>
                          <a:latin typeface="+mn-ea"/>
                          <a:ea typeface="+mn-ea"/>
                        </a:rPr>
                        <a:t>団体</a:t>
                      </a:r>
                      <a:endParaRPr lang="en-US" altLang="ja-JP" sz="1400" b="1" dirty="0">
                        <a:solidFill>
                          <a:schemeClr val="tx1"/>
                        </a:solidFill>
                        <a:effectLst/>
                        <a:latin typeface="+mn-ea"/>
                        <a:ea typeface="+mn-ea"/>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400" b="1" dirty="0">
                          <a:solidFill>
                            <a:schemeClr val="tx1"/>
                          </a:solidFill>
                          <a:effectLst/>
                          <a:latin typeface="+mn-ea"/>
                          <a:ea typeface="+mn-ea"/>
                        </a:rPr>
                        <a:t>【</a:t>
                      </a:r>
                      <a:r>
                        <a:rPr lang="ja-JP" altLang="en-US" sz="1400" b="1" dirty="0">
                          <a:solidFill>
                            <a:schemeClr val="tx1"/>
                          </a:solidFill>
                          <a:effectLst/>
                          <a:latin typeface="+mn-ea"/>
                          <a:ea typeface="+mn-ea"/>
                        </a:rPr>
                        <a:t>令和</a:t>
                      </a:r>
                      <a:r>
                        <a:rPr lang="en-US" altLang="ja-JP" sz="1400" b="1" dirty="0">
                          <a:solidFill>
                            <a:schemeClr val="tx1"/>
                          </a:solidFill>
                          <a:effectLst/>
                          <a:latin typeface="+mn-ea"/>
                          <a:ea typeface="+mn-ea"/>
                        </a:rPr>
                        <a:t>4</a:t>
                      </a:r>
                      <a:r>
                        <a:rPr lang="ja-JP" altLang="en-US" sz="1400" b="1" dirty="0">
                          <a:solidFill>
                            <a:schemeClr val="tx1"/>
                          </a:solidFill>
                          <a:effectLst/>
                          <a:latin typeface="+mn-ea"/>
                          <a:ea typeface="+mn-ea"/>
                        </a:rPr>
                        <a:t>（</a:t>
                      </a:r>
                      <a:r>
                        <a:rPr lang="en-US" altLang="ja-JP" sz="1400" b="1" dirty="0">
                          <a:solidFill>
                            <a:schemeClr val="tx1"/>
                          </a:solidFill>
                          <a:effectLst/>
                          <a:latin typeface="+mn-ea"/>
                          <a:ea typeface="+mn-ea"/>
                        </a:rPr>
                        <a:t>2022</a:t>
                      </a:r>
                      <a:r>
                        <a:rPr lang="ja-JP" altLang="en-US" sz="1400" b="1" dirty="0">
                          <a:solidFill>
                            <a:schemeClr val="tx1"/>
                          </a:solidFill>
                          <a:effectLst/>
                          <a:latin typeface="+mn-ea"/>
                          <a:ea typeface="+mn-ea"/>
                        </a:rPr>
                        <a:t>）年</a:t>
                      </a:r>
                      <a:r>
                        <a:rPr lang="en-US" altLang="ja-JP" sz="1400" b="1" strike="noStrike" dirty="0">
                          <a:solidFill>
                            <a:schemeClr val="tx1"/>
                          </a:solidFill>
                          <a:effectLst/>
                          <a:latin typeface="+mn-ea"/>
                          <a:ea typeface="+mn-ea"/>
                        </a:rPr>
                        <a:t>7</a:t>
                      </a:r>
                      <a:r>
                        <a:rPr lang="ja-JP" altLang="en-US" sz="1400" b="1" dirty="0">
                          <a:solidFill>
                            <a:schemeClr val="tx1"/>
                          </a:solidFill>
                          <a:effectLst/>
                          <a:latin typeface="+mn-ea"/>
                          <a:ea typeface="+mn-ea"/>
                        </a:rPr>
                        <a:t>月</a:t>
                      </a:r>
                      <a:r>
                        <a:rPr lang="en-US" altLang="ja-JP" sz="1400" b="1" dirty="0">
                          <a:solidFill>
                            <a:schemeClr val="tx1"/>
                          </a:solidFill>
                          <a:effectLst/>
                          <a:latin typeface="+mn-ea"/>
                          <a:ea typeface="+mn-ea"/>
                        </a:rPr>
                        <a:t>】</a:t>
                      </a:r>
                    </a:p>
                    <a:p>
                      <a:pPr marL="0" marR="0" lvl="0" indent="0" algn="l" defTabSz="914400" rtl="0" eaLnBrk="1" fontAlgn="auto" latinLnBrk="0" hangingPunct="1">
                        <a:lnSpc>
                          <a:spcPts val="1600"/>
                        </a:lnSpc>
                        <a:spcBef>
                          <a:spcPts val="0"/>
                        </a:spcBef>
                        <a:spcAft>
                          <a:spcPts val="0"/>
                        </a:spcAft>
                        <a:buClrTx/>
                        <a:buSzTx/>
                        <a:buFontTx/>
                        <a:buNone/>
                        <a:tabLst/>
                        <a:defRPr/>
                      </a:pPr>
                      <a:r>
                        <a:rPr lang="ja-JP" altLang="en-US" sz="1400" b="1" dirty="0">
                          <a:solidFill>
                            <a:schemeClr val="tx1"/>
                          </a:solidFill>
                          <a:effectLst/>
                          <a:latin typeface="+mn-ea"/>
                          <a:ea typeface="+mn-ea"/>
                          <a:cs typeface="HG丸ｺﾞｼｯｸM-PRO"/>
                        </a:rPr>
                        <a:t>患者サロン：</a:t>
                      </a:r>
                      <a:r>
                        <a:rPr lang="en-US" altLang="ja-JP" sz="1400" b="1" dirty="0">
                          <a:solidFill>
                            <a:schemeClr val="tx1"/>
                          </a:solidFill>
                          <a:effectLst/>
                          <a:latin typeface="+mn-ea"/>
                          <a:ea typeface="+mn-ea"/>
                          <a:cs typeface="HG丸ｺﾞｼｯｸM-PRO"/>
                        </a:rPr>
                        <a:t>55</a:t>
                      </a:r>
                      <a:r>
                        <a:rPr lang="ja-JP" altLang="en-US" sz="1400" b="1" dirty="0">
                          <a:solidFill>
                            <a:schemeClr val="tx1"/>
                          </a:solidFill>
                          <a:effectLst/>
                          <a:latin typeface="+mn-ea"/>
                          <a:ea typeface="+mn-ea"/>
                          <a:cs typeface="HG丸ｺﾞｼｯｸM-PRO"/>
                        </a:rPr>
                        <a:t>病院</a:t>
                      </a:r>
                      <a:endParaRPr lang="en-US" altLang="ja-JP" sz="1400" b="1" dirty="0">
                        <a:solidFill>
                          <a:schemeClr val="tx1"/>
                        </a:solidFill>
                        <a:effectLst/>
                        <a:latin typeface="+mn-ea"/>
                        <a:ea typeface="+mn-ea"/>
                        <a:cs typeface="HG丸ｺﾞｼｯｸM-PRO"/>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令和</a:t>
                      </a:r>
                      <a:r>
                        <a:rPr lang="en-US" altLang="ja-JP" sz="1400" b="1" dirty="0">
                          <a:solidFill>
                            <a:schemeClr val="tx1"/>
                          </a:solidFill>
                          <a:effectLst/>
                          <a:latin typeface="+mn-ea"/>
                          <a:ea typeface="+mn-ea"/>
                        </a:rPr>
                        <a:t>4</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2022</a:t>
                      </a:r>
                      <a:r>
                        <a:rPr lang="ja-JP" altLang="ja-JP" sz="1400" b="1" dirty="0">
                          <a:solidFill>
                            <a:schemeClr val="tx1"/>
                          </a:solidFill>
                          <a:effectLst/>
                          <a:latin typeface="+mn-ea"/>
                          <a:ea typeface="+mn-ea"/>
                        </a:rPr>
                        <a:t>）年</a:t>
                      </a:r>
                      <a:r>
                        <a:rPr lang="en-US" altLang="ja-JP" sz="1400" b="1" dirty="0">
                          <a:solidFill>
                            <a:schemeClr val="tx1"/>
                          </a:solidFill>
                          <a:effectLst/>
                          <a:latin typeface="+mn-ea"/>
                          <a:ea typeface="+mn-ea"/>
                        </a:rPr>
                        <a:t>7</a:t>
                      </a:r>
                      <a:r>
                        <a:rPr lang="ja-JP" altLang="ja-JP" sz="1400" b="1" dirty="0">
                          <a:solidFill>
                            <a:schemeClr val="tx1"/>
                          </a:solidFill>
                          <a:effectLst/>
                          <a:latin typeface="+mn-ea"/>
                          <a:ea typeface="+mn-ea"/>
                        </a:rPr>
                        <a:t>月】</a:t>
                      </a:r>
                      <a:endParaRPr lang="ja-JP" sz="1400" b="1" dirty="0">
                        <a:solidFill>
                          <a:srgbClr val="000000"/>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ts val="1600"/>
                        </a:lnSpc>
                        <a:spcBef>
                          <a:spcPts val="0"/>
                        </a:spcBef>
                        <a:spcAft>
                          <a:spcPts val="0"/>
                        </a:spcAft>
                        <a:buClrTx/>
                        <a:buSzTx/>
                        <a:buFontTx/>
                        <a:buNone/>
                        <a:tabLst/>
                        <a:defRPr/>
                      </a:pPr>
                      <a:r>
                        <a:rPr lang="ja-JP" altLang="ja-JP" sz="1400" b="1" dirty="0">
                          <a:solidFill>
                            <a:schemeClr val="tx1"/>
                          </a:solidFill>
                          <a:effectLst/>
                          <a:latin typeface="+mn-ea"/>
                          <a:ea typeface="+mn-ea"/>
                        </a:rPr>
                        <a:t>患者会及び患者支援団体：</a:t>
                      </a:r>
                      <a:r>
                        <a:rPr lang="en-US" altLang="ja-JP" sz="1400" b="1" dirty="0">
                          <a:solidFill>
                            <a:schemeClr val="tx1"/>
                          </a:solidFill>
                          <a:effectLst/>
                          <a:latin typeface="+mn-ea"/>
                          <a:ea typeface="+mn-ea"/>
                        </a:rPr>
                        <a:t>35</a:t>
                      </a:r>
                      <a:r>
                        <a:rPr lang="ja-JP" altLang="ja-JP" sz="1400" b="1" dirty="0">
                          <a:solidFill>
                            <a:schemeClr val="tx1"/>
                          </a:solidFill>
                          <a:effectLst/>
                          <a:latin typeface="+mn-ea"/>
                          <a:ea typeface="+mn-ea"/>
                        </a:rPr>
                        <a:t>団体</a:t>
                      </a:r>
                      <a:endParaRPr lang="en-US" altLang="ja-JP" sz="1400" b="1" dirty="0">
                        <a:solidFill>
                          <a:schemeClr val="tx1"/>
                        </a:solidFill>
                        <a:effectLst/>
                        <a:latin typeface="+mn-ea"/>
                        <a:ea typeface="+mn-ea"/>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en-US" altLang="ja-JP" sz="1400" b="1" dirty="0">
                          <a:solidFill>
                            <a:schemeClr val="tx1"/>
                          </a:solidFill>
                          <a:effectLst/>
                          <a:latin typeface="+mn-ea"/>
                          <a:ea typeface="+mn-ea"/>
                        </a:rPr>
                        <a:t>【</a:t>
                      </a:r>
                      <a:r>
                        <a:rPr lang="ja-JP" altLang="en-US" sz="1400" b="1" dirty="0">
                          <a:solidFill>
                            <a:schemeClr val="tx1"/>
                          </a:solidFill>
                          <a:effectLst/>
                          <a:latin typeface="+mn-ea"/>
                          <a:ea typeface="+mn-ea"/>
                        </a:rPr>
                        <a:t>令和６（</a:t>
                      </a:r>
                      <a:r>
                        <a:rPr lang="en-US" altLang="ja-JP" sz="1400" b="1" dirty="0">
                          <a:solidFill>
                            <a:schemeClr val="tx1"/>
                          </a:solidFill>
                          <a:effectLst/>
                          <a:latin typeface="+mn-ea"/>
                          <a:ea typeface="+mn-ea"/>
                        </a:rPr>
                        <a:t>2024</a:t>
                      </a:r>
                      <a:r>
                        <a:rPr lang="ja-JP" altLang="en-US" sz="1400" b="1" dirty="0">
                          <a:solidFill>
                            <a:schemeClr val="tx1"/>
                          </a:solidFill>
                          <a:effectLst/>
                          <a:latin typeface="+mn-ea"/>
                          <a:ea typeface="+mn-ea"/>
                        </a:rPr>
                        <a:t>）年</a:t>
                      </a:r>
                      <a:r>
                        <a:rPr lang="ja-JP" altLang="en-US" sz="1400" b="1" strike="noStrike" dirty="0">
                          <a:solidFill>
                            <a:schemeClr val="tx1"/>
                          </a:solidFill>
                          <a:effectLst/>
                          <a:latin typeface="+mn-ea"/>
                          <a:ea typeface="+mn-ea"/>
                        </a:rPr>
                        <a:t>７</a:t>
                      </a:r>
                      <a:r>
                        <a:rPr lang="ja-JP" altLang="en-US" sz="1400" b="1" dirty="0">
                          <a:solidFill>
                            <a:schemeClr val="tx1"/>
                          </a:solidFill>
                          <a:effectLst/>
                          <a:latin typeface="+mn-ea"/>
                          <a:ea typeface="+mn-ea"/>
                        </a:rPr>
                        <a:t>月</a:t>
                      </a:r>
                      <a:r>
                        <a:rPr lang="en-US" altLang="ja-JP" sz="1400" b="1" dirty="0">
                          <a:solidFill>
                            <a:schemeClr val="tx1"/>
                          </a:solidFill>
                          <a:effectLst/>
                          <a:latin typeface="+mn-ea"/>
                          <a:ea typeface="+mn-ea"/>
                        </a:rPr>
                        <a:t>】</a:t>
                      </a:r>
                    </a:p>
                    <a:p>
                      <a:pPr marL="0" marR="0" lvl="0" indent="0" algn="l" defTabSz="914400" rtl="0" eaLnBrk="1" fontAlgn="auto" latinLnBrk="0" hangingPunct="1">
                        <a:lnSpc>
                          <a:spcPts val="1600"/>
                        </a:lnSpc>
                        <a:spcBef>
                          <a:spcPts val="0"/>
                        </a:spcBef>
                        <a:spcAft>
                          <a:spcPts val="0"/>
                        </a:spcAft>
                        <a:buClrTx/>
                        <a:buSzTx/>
                        <a:buFontTx/>
                        <a:buNone/>
                        <a:tabLst/>
                        <a:defRPr/>
                      </a:pPr>
                      <a:r>
                        <a:rPr lang="ja-JP" altLang="en-US" sz="1400" b="1" dirty="0">
                          <a:solidFill>
                            <a:schemeClr val="tx1"/>
                          </a:solidFill>
                          <a:effectLst/>
                          <a:latin typeface="+mn-ea"/>
                          <a:ea typeface="+mn-ea"/>
                          <a:cs typeface="HG丸ｺﾞｼｯｸM-PRO"/>
                        </a:rPr>
                        <a:t>患者サロン：</a:t>
                      </a:r>
                      <a:r>
                        <a:rPr lang="en-US" altLang="ja-JP" sz="1400" b="1" dirty="0">
                          <a:solidFill>
                            <a:schemeClr val="tx1"/>
                          </a:solidFill>
                          <a:effectLst/>
                          <a:latin typeface="+mn-ea"/>
                          <a:ea typeface="+mn-ea"/>
                          <a:cs typeface="HG丸ｺﾞｼｯｸM-PRO"/>
                        </a:rPr>
                        <a:t>59</a:t>
                      </a:r>
                      <a:r>
                        <a:rPr lang="ja-JP" altLang="en-US" sz="1400" b="1" dirty="0">
                          <a:solidFill>
                            <a:schemeClr val="tx1"/>
                          </a:solidFill>
                          <a:effectLst/>
                          <a:latin typeface="+mn-ea"/>
                          <a:ea typeface="+mn-ea"/>
                          <a:cs typeface="HG丸ｺﾞｼｯｸM-PRO"/>
                        </a:rPr>
                        <a:t>病院</a:t>
                      </a:r>
                      <a:endParaRPr lang="en-US" altLang="ja-JP" sz="1400" b="1" dirty="0">
                        <a:solidFill>
                          <a:schemeClr val="tx1"/>
                        </a:solidFill>
                        <a:effectLst/>
                        <a:latin typeface="+mn-ea"/>
                        <a:ea typeface="+mn-ea"/>
                        <a:cs typeface="HG丸ｺﾞｼｯｸM-PRO"/>
                      </a:endParaRPr>
                    </a:p>
                    <a:p>
                      <a:pPr marL="0" marR="0" lvl="0" indent="0" algn="ctr" defTabSz="914400" rtl="0" eaLnBrk="1" fontAlgn="auto" latinLnBrk="0" hangingPunct="1">
                        <a:lnSpc>
                          <a:spcPts val="1600"/>
                        </a:lnSpc>
                        <a:spcBef>
                          <a:spcPts val="0"/>
                        </a:spcBef>
                        <a:spcAft>
                          <a:spcPts val="0"/>
                        </a:spcAft>
                        <a:buClrTx/>
                        <a:buSzTx/>
                        <a:buFontTx/>
                        <a:buNone/>
                        <a:tabLst/>
                        <a:defRPr/>
                      </a:pPr>
                      <a:r>
                        <a:rPr lang="ja-JP" altLang="ja-JP" sz="1400" b="1" dirty="0">
                          <a:solidFill>
                            <a:schemeClr val="tx1"/>
                          </a:solidFill>
                          <a:effectLst/>
                          <a:latin typeface="+mn-ea"/>
                          <a:ea typeface="+mn-ea"/>
                        </a:rPr>
                        <a:t>【</a:t>
                      </a:r>
                      <a:r>
                        <a:rPr lang="ja-JP" altLang="en-US" sz="1400" b="1" dirty="0">
                          <a:solidFill>
                            <a:schemeClr val="tx1"/>
                          </a:solidFill>
                          <a:effectLst/>
                          <a:latin typeface="+mn-ea"/>
                          <a:ea typeface="+mn-ea"/>
                        </a:rPr>
                        <a:t>令和６</a:t>
                      </a:r>
                      <a:r>
                        <a:rPr lang="ja-JP" altLang="ja-JP" sz="1400" b="1" dirty="0">
                          <a:solidFill>
                            <a:schemeClr val="tx1"/>
                          </a:solidFill>
                          <a:effectLst/>
                          <a:latin typeface="+mn-ea"/>
                          <a:ea typeface="+mn-ea"/>
                        </a:rPr>
                        <a:t>（</a:t>
                      </a:r>
                      <a:r>
                        <a:rPr lang="en-US" altLang="ja-JP" sz="1400" b="1" dirty="0">
                          <a:solidFill>
                            <a:schemeClr val="tx1"/>
                          </a:solidFill>
                          <a:effectLst/>
                          <a:latin typeface="+mn-ea"/>
                          <a:ea typeface="+mn-ea"/>
                        </a:rPr>
                        <a:t>2024</a:t>
                      </a:r>
                      <a:r>
                        <a:rPr lang="ja-JP" altLang="en-US" sz="1400" b="1" dirty="0">
                          <a:solidFill>
                            <a:schemeClr val="tx1"/>
                          </a:solidFill>
                          <a:effectLst/>
                          <a:latin typeface="+mn-ea"/>
                          <a:ea typeface="+mn-ea"/>
                        </a:rPr>
                        <a:t>）</a:t>
                      </a:r>
                      <a:r>
                        <a:rPr lang="ja-JP" altLang="ja-JP" sz="1400" b="1" dirty="0">
                          <a:solidFill>
                            <a:schemeClr val="tx1"/>
                          </a:solidFill>
                          <a:effectLst/>
                          <a:latin typeface="+mn-ea"/>
                          <a:ea typeface="+mn-ea"/>
                        </a:rPr>
                        <a:t>年</a:t>
                      </a:r>
                      <a:r>
                        <a:rPr lang="ja-JP" altLang="en-US" sz="1400" b="1" dirty="0">
                          <a:solidFill>
                            <a:schemeClr val="tx1"/>
                          </a:solidFill>
                          <a:effectLst/>
                          <a:latin typeface="+mn-ea"/>
                          <a:ea typeface="+mn-ea"/>
                        </a:rPr>
                        <a:t>７</a:t>
                      </a:r>
                      <a:r>
                        <a:rPr lang="ja-JP" altLang="ja-JP" sz="1400" b="1" dirty="0">
                          <a:solidFill>
                            <a:schemeClr val="tx1"/>
                          </a:solidFill>
                          <a:effectLst/>
                          <a:latin typeface="+mn-ea"/>
                          <a:ea typeface="+mn-ea"/>
                        </a:rPr>
                        <a:t>月】</a:t>
                      </a:r>
                      <a:endParaRPr lang="ja-JP" altLang="ja-JP" sz="1400" b="1" dirty="0">
                        <a:solidFill>
                          <a:schemeClr val="tx1"/>
                        </a:solidFill>
                        <a:effectLst/>
                        <a:latin typeface="+mn-ea"/>
                        <a:ea typeface="+mn-ea"/>
                        <a:cs typeface="HG丸ｺﾞｼｯｸM-PRO"/>
                      </a:endParaRPr>
                    </a:p>
                  </a:txBody>
                  <a:tcPr marL="62865" marR="62865"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64660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216793" y="211802"/>
            <a:ext cx="9432000" cy="640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2000"/>
              </a:lnSpc>
            </a:pPr>
            <a:endParaRPr kumimoji="1" lang="en-US" altLang="ja-JP" b="1" dirty="0">
              <a:solidFill>
                <a:schemeClr val="bg1"/>
              </a:solidFill>
            </a:endParaRPr>
          </a:p>
        </p:txBody>
      </p:sp>
      <p:sp>
        <p:nvSpPr>
          <p:cNvPr id="2" name="スライド番号プレースホルダー 1"/>
          <p:cNvSpPr>
            <a:spLocks noGrp="1"/>
          </p:cNvSpPr>
          <p:nvPr>
            <p:ph type="sldNum" sz="quarter" idx="12"/>
          </p:nvPr>
        </p:nvSpPr>
        <p:spPr/>
        <p:txBody>
          <a:bodyPr/>
          <a:lstStyle/>
          <a:p>
            <a:r>
              <a:rPr kumimoji="1" lang="ja-JP" altLang="en-US" dirty="0"/>
              <a:t>９</a:t>
            </a:r>
          </a:p>
        </p:txBody>
      </p:sp>
      <p:graphicFrame>
        <p:nvGraphicFramePr>
          <p:cNvPr id="12" name="表 11">
            <a:extLst>
              <a:ext uri="{FF2B5EF4-FFF2-40B4-BE49-F238E27FC236}">
                <a16:creationId xmlns:a16="http://schemas.microsoft.com/office/drawing/2014/main" id="{FA791C93-28CE-4971-B260-924D0EDE232F}"/>
              </a:ext>
            </a:extLst>
          </p:cNvPr>
          <p:cNvGraphicFramePr>
            <a:graphicFrameLocks noGrp="1"/>
          </p:cNvGraphicFramePr>
          <p:nvPr/>
        </p:nvGraphicFramePr>
        <p:xfrm>
          <a:off x="399000" y="292777"/>
          <a:ext cx="8928000" cy="1045274"/>
        </p:xfrm>
        <a:graphic>
          <a:graphicData uri="http://schemas.openxmlformats.org/drawingml/2006/table">
            <a:tbl>
              <a:tblPr firstRow="1" bandRow="1">
                <a:tableStyleId>{5C22544A-7EE6-4342-B048-85BDC9FD1C3A}</a:tableStyleId>
              </a:tblPr>
              <a:tblGrid>
                <a:gridCol w="1270267">
                  <a:extLst>
                    <a:ext uri="{9D8B030D-6E8A-4147-A177-3AD203B41FA5}">
                      <a16:colId xmlns:a16="http://schemas.microsoft.com/office/drawing/2014/main" val="3795206225"/>
                    </a:ext>
                  </a:extLst>
                </a:gridCol>
                <a:gridCol w="7657733">
                  <a:extLst>
                    <a:ext uri="{9D8B030D-6E8A-4147-A177-3AD203B41FA5}">
                      <a16:colId xmlns:a16="http://schemas.microsoft.com/office/drawing/2014/main" val="1328953327"/>
                    </a:ext>
                  </a:extLst>
                </a:gridCol>
              </a:tblGrid>
              <a:tr h="65805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400" b="1" dirty="0">
                          <a:solidFill>
                            <a:schemeClr val="bg1"/>
                          </a:solidFill>
                        </a:rPr>
                        <a:t>現状･課題</a:t>
                      </a:r>
                      <a:endParaRPr kumimoji="1" lang="ja-JP" altLang="en-US" sz="14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1F4E79"/>
                    </a:solidFill>
                  </a:tcPr>
                </a:tc>
                <a:tc>
                  <a:txBody>
                    <a:bodyPr/>
                    <a:lstStyle/>
                    <a:p>
                      <a:pPr marL="179388" indent="-179388">
                        <a:lnSpc>
                          <a:spcPts val="1900"/>
                        </a:lnSpc>
                      </a:pPr>
                      <a:r>
                        <a:rPr kumimoji="1" lang="ja-JP" altLang="en-US" sz="1400" b="1" dirty="0">
                          <a:solidFill>
                            <a:schemeClr val="tx1"/>
                          </a:solidFill>
                        </a:rPr>
                        <a:t>◆がん対策を社会全体で推進するためには、医療関係団体や医療保険者、患者会及び患者支援団体、企業、マスメディアなど、社会全体で、がん患者や家族への理解を深める普及啓発や支援体制の構築が必要。　　　</a:t>
                      </a:r>
                      <a:endParaRPr kumimoji="1" lang="en-US" altLang="ja-JP" sz="1400" b="1" dirty="0">
                        <a:solidFill>
                          <a:schemeClr val="tx1"/>
                        </a:solidFill>
                      </a:endParaRPr>
                    </a:p>
                    <a:p>
                      <a:pPr>
                        <a:lnSpc>
                          <a:spcPts val="1900"/>
                        </a:lnSpc>
                      </a:pPr>
                      <a:r>
                        <a:rPr kumimoji="1" lang="ja-JP" altLang="en-US" sz="1400" b="1" dirty="0">
                          <a:solidFill>
                            <a:schemeClr val="tx1"/>
                          </a:solidFill>
                        </a:rPr>
                        <a:t>◆大阪府がん対策基金の効果的な活用や、がん患者団体等との連携を図る必要がある。</a:t>
                      </a:r>
                      <a:endParaRPr kumimoji="1" lang="ja-JP" altLang="en-US" sz="1400" b="1"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45563474"/>
                  </a:ext>
                </a:extLst>
              </a:tr>
            </a:tbl>
          </a:graphicData>
        </a:graphic>
      </p:graphicFrame>
      <p:graphicFrame>
        <p:nvGraphicFramePr>
          <p:cNvPr id="13" name="表 12">
            <a:extLst>
              <a:ext uri="{FF2B5EF4-FFF2-40B4-BE49-F238E27FC236}">
                <a16:creationId xmlns:a16="http://schemas.microsoft.com/office/drawing/2014/main" id="{67CF6E2A-87F8-45B9-AD4E-E4FED280432A}"/>
              </a:ext>
            </a:extLst>
          </p:cNvPr>
          <p:cNvGraphicFramePr>
            <a:graphicFrameLocks noGrp="1"/>
          </p:cNvGraphicFramePr>
          <p:nvPr/>
        </p:nvGraphicFramePr>
        <p:xfrm>
          <a:off x="399000" y="1419026"/>
          <a:ext cx="8928000" cy="4964521"/>
        </p:xfrm>
        <a:graphic>
          <a:graphicData uri="http://schemas.openxmlformats.org/drawingml/2006/table">
            <a:tbl>
              <a:tblPr firstRow="1" bandRow="1">
                <a:tableStyleId>{5C22544A-7EE6-4342-B048-85BDC9FD1C3A}</a:tableStyleId>
              </a:tblPr>
              <a:tblGrid>
                <a:gridCol w="1023980">
                  <a:extLst>
                    <a:ext uri="{9D8B030D-6E8A-4147-A177-3AD203B41FA5}">
                      <a16:colId xmlns:a16="http://schemas.microsoft.com/office/drawing/2014/main" val="528851062"/>
                    </a:ext>
                  </a:extLst>
                </a:gridCol>
                <a:gridCol w="7904020">
                  <a:extLst>
                    <a:ext uri="{9D8B030D-6E8A-4147-A177-3AD203B41FA5}">
                      <a16:colId xmlns:a16="http://schemas.microsoft.com/office/drawing/2014/main" val="89849022"/>
                    </a:ext>
                  </a:extLst>
                </a:gridCol>
              </a:tblGrid>
              <a:tr h="4964521">
                <a:tc>
                  <a:txBody>
                    <a:bodyPr/>
                    <a:lstStyle/>
                    <a:p>
                      <a:pPr>
                        <a:lnSpc>
                          <a:spcPts val="1500"/>
                        </a:lnSpc>
                      </a:pPr>
                      <a:r>
                        <a:rPr kumimoji="1" lang="ja-JP" altLang="en-US" sz="1400" dirty="0">
                          <a:latin typeface="+mn-ea"/>
                          <a:ea typeface="+mn-ea"/>
                        </a:rPr>
                        <a:t>本年度の取組み</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a:txBody>
                    <a:bodyPr/>
                    <a:lstStyle/>
                    <a:p>
                      <a:pPr marL="174625" marR="0" lvl="0" indent="-174625" algn="r" defTabSz="914400" rtl="0" eaLnBrk="1" fontAlgn="auto" latinLnBrk="0" hangingPunct="1">
                        <a:lnSpc>
                          <a:spcPts val="1500"/>
                        </a:lnSpc>
                        <a:spcBef>
                          <a:spcPts val="0"/>
                        </a:spcBef>
                        <a:spcAft>
                          <a:spcPts val="0"/>
                        </a:spcAft>
                        <a:buClrTx/>
                        <a:buSzTx/>
                        <a:buFontTx/>
                        <a:buNone/>
                        <a:tabLst/>
                        <a:defRPr/>
                      </a:pPr>
                      <a:r>
                        <a:rPr kumimoji="1" lang="ja-JP" altLang="en-US" sz="1200" u="none" baseline="0" dirty="0">
                          <a:solidFill>
                            <a:schemeClr val="tx1"/>
                          </a:solidFill>
                          <a:highlight>
                            <a:srgbClr val="00FF00"/>
                          </a:highlight>
                          <a:latin typeface="+mn-ea"/>
                          <a:ea typeface="+mn-ea"/>
                        </a:rPr>
                        <a:t>■</a:t>
                      </a:r>
                      <a:r>
                        <a:rPr kumimoji="1" lang="ja-JP" altLang="en-US" sz="1200" u="none" baseline="0" dirty="0">
                          <a:solidFill>
                            <a:schemeClr val="tx1"/>
                          </a:solidFill>
                          <a:latin typeface="+mn-ea"/>
                          <a:ea typeface="+mn-ea"/>
                        </a:rPr>
                        <a:t>特に説明したい項目</a:t>
                      </a:r>
                      <a:endParaRPr kumimoji="1" lang="en-US" altLang="ja-JP" sz="1200" b="1" i="0" u="none" strike="noStrike" kern="1200" cap="none" spc="0" normalizeH="0" baseline="0" noProof="0" dirty="0">
                        <a:ln>
                          <a:noFill/>
                        </a:ln>
                        <a:solidFill>
                          <a:schemeClr val="tx1"/>
                        </a:solidFill>
                        <a:effectLst/>
                        <a:uLnTx/>
                        <a:uFillTx/>
                        <a:latin typeface="+mn-ea"/>
                        <a:ea typeface="+mn-ea"/>
                        <a:cs typeface="+mn-cs"/>
                      </a:endParaRPr>
                    </a:p>
                    <a:p>
                      <a:pPr>
                        <a:lnSpc>
                          <a:spcPts val="1500"/>
                        </a:lnSpc>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社会全体でがん対策を進める機運醸成</a:t>
                      </a:r>
                      <a:r>
                        <a:rPr kumimoji="1" lang="en-US" altLang="ja-JP" sz="1100" dirty="0">
                          <a:solidFill>
                            <a:schemeClr val="tx1"/>
                          </a:solidFill>
                          <a:latin typeface="+mn-ea"/>
                          <a:ea typeface="+mn-ea"/>
                        </a:rPr>
                        <a:t>》</a:t>
                      </a:r>
                    </a:p>
                    <a:p>
                      <a:pPr marL="174625" indent="-174625">
                        <a:lnSpc>
                          <a:spcPts val="1500"/>
                        </a:lnSpc>
                      </a:pPr>
                      <a:r>
                        <a:rPr kumimoji="1" lang="ja-JP" altLang="en-US" sz="1100" b="0" dirty="0">
                          <a:solidFill>
                            <a:schemeClr val="tx1"/>
                          </a:solidFill>
                          <a:latin typeface="+mn-ea"/>
                          <a:ea typeface="+mn-ea"/>
                        </a:rPr>
                        <a:t>■がん診療連携協議会や医療関係団体、企業等と連携したオンラインセミナー等による府民への啓発を実施</a:t>
                      </a:r>
                      <a:endParaRPr kumimoji="1" lang="en-US" altLang="ja-JP" sz="1100" b="0" dirty="0">
                        <a:solidFill>
                          <a:schemeClr val="tx1"/>
                        </a:solidFill>
                        <a:latin typeface="+mn-ea"/>
                        <a:ea typeface="+mn-ea"/>
                      </a:endParaRPr>
                    </a:p>
                    <a:p>
                      <a:pPr marL="174625" indent="-174625">
                        <a:lnSpc>
                          <a:spcPts val="1500"/>
                        </a:lnSpc>
                      </a:pPr>
                      <a:r>
                        <a:rPr kumimoji="1" lang="ja-JP" altLang="en-US" sz="1100" b="0" dirty="0">
                          <a:solidFill>
                            <a:schemeClr val="tx1"/>
                          </a:solidFill>
                          <a:latin typeface="+mn-ea"/>
                          <a:ea typeface="+mn-ea"/>
                        </a:rPr>
                        <a:t>■連携企業におけるがん検診受診推進員の養成及び推進員による啓発を実施</a:t>
                      </a:r>
                      <a:endParaRPr kumimoji="1" lang="en-US" altLang="ja-JP" sz="1100" b="0" dirty="0">
                        <a:solidFill>
                          <a:schemeClr val="tx1"/>
                        </a:solidFill>
                        <a:latin typeface="+mn-ea"/>
                        <a:ea typeface="+mn-ea"/>
                      </a:endParaRPr>
                    </a:p>
                    <a:p>
                      <a:pPr>
                        <a:lnSpc>
                          <a:spcPts val="1500"/>
                        </a:lnSpc>
                      </a:pPr>
                      <a:endParaRPr kumimoji="1" lang="en-US" altLang="ja-JP" sz="1100" dirty="0">
                        <a:solidFill>
                          <a:schemeClr val="tx1"/>
                        </a:solidFill>
                        <a:highlight>
                          <a:srgbClr val="00FFFF"/>
                        </a:highlight>
                        <a:latin typeface="+mn-ea"/>
                        <a:ea typeface="+mn-ea"/>
                      </a:endParaRPr>
                    </a:p>
                    <a:p>
                      <a:pPr>
                        <a:lnSpc>
                          <a:spcPts val="1500"/>
                        </a:lnSpc>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大阪府がん対策基金</a:t>
                      </a:r>
                      <a:r>
                        <a:rPr kumimoji="1" lang="en-US" altLang="ja-JP" sz="1100" dirty="0">
                          <a:solidFill>
                            <a:schemeClr val="tx1"/>
                          </a:solidFill>
                          <a:latin typeface="+mn-ea"/>
                          <a:ea typeface="+mn-ea"/>
                        </a:rPr>
                        <a:t>》</a:t>
                      </a:r>
                    </a:p>
                    <a:p>
                      <a:pPr marL="174625" indent="-174625">
                        <a:lnSpc>
                          <a:spcPts val="1500"/>
                        </a:lnSpc>
                      </a:pPr>
                      <a:r>
                        <a:rPr kumimoji="1" lang="ja-JP" altLang="en-US" sz="1100" b="0" dirty="0">
                          <a:solidFill>
                            <a:schemeClr val="tx1"/>
                          </a:solidFill>
                          <a:latin typeface="+mn-ea"/>
                          <a:ea typeface="+mn-ea"/>
                        </a:rPr>
                        <a:t>■令和７年度寄附額</a:t>
                      </a:r>
                      <a:r>
                        <a:rPr kumimoji="1" lang="en-US" altLang="ja-JP" sz="1100" b="0" dirty="0">
                          <a:solidFill>
                            <a:schemeClr val="tx1"/>
                          </a:solidFill>
                          <a:latin typeface="+mn-ea"/>
                          <a:ea typeface="+mn-ea"/>
                        </a:rPr>
                        <a:t>8,284</a:t>
                      </a:r>
                      <a:r>
                        <a:rPr kumimoji="1" lang="ja-JP" altLang="en-US" sz="1100" b="0" dirty="0">
                          <a:solidFill>
                            <a:schemeClr val="tx1"/>
                          </a:solidFill>
                          <a:latin typeface="+mn-ea"/>
                          <a:ea typeface="+mn-ea"/>
                        </a:rPr>
                        <a:t>千円（</a:t>
                      </a:r>
                      <a:r>
                        <a:rPr kumimoji="1" lang="en-US" altLang="ja-JP" sz="1100" b="0" dirty="0">
                          <a:solidFill>
                            <a:schemeClr val="tx1"/>
                          </a:solidFill>
                          <a:latin typeface="+mn-ea"/>
                          <a:ea typeface="+mn-ea"/>
                        </a:rPr>
                        <a:t>R7.12</a:t>
                      </a:r>
                      <a:r>
                        <a:rPr kumimoji="1" lang="ja-JP" altLang="en-US" sz="1100" b="0" dirty="0">
                          <a:solidFill>
                            <a:schemeClr val="tx1"/>
                          </a:solidFill>
                          <a:latin typeface="+mn-ea"/>
                          <a:ea typeface="+mn-ea"/>
                        </a:rPr>
                        <a:t>時点）、寄附総額</a:t>
                      </a:r>
                      <a:r>
                        <a:rPr kumimoji="1" lang="en-US" altLang="ja-JP" sz="1100" b="0" dirty="0">
                          <a:solidFill>
                            <a:schemeClr val="tx1"/>
                          </a:solidFill>
                          <a:latin typeface="+mn-ea"/>
                          <a:ea typeface="+mn-ea"/>
                        </a:rPr>
                        <a:t>114,601</a:t>
                      </a:r>
                      <a:r>
                        <a:rPr kumimoji="1" lang="ja-JP" altLang="en-US" sz="1100" b="0" dirty="0">
                          <a:solidFill>
                            <a:schemeClr val="tx1"/>
                          </a:solidFill>
                          <a:latin typeface="+mn-ea"/>
                          <a:ea typeface="+mn-ea"/>
                        </a:rPr>
                        <a:t>千円（</a:t>
                      </a:r>
                      <a:r>
                        <a:rPr kumimoji="1" lang="en-US" altLang="ja-JP" sz="1100" b="0" dirty="0">
                          <a:solidFill>
                            <a:schemeClr val="tx1"/>
                          </a:solidFill>
                          <a:latin typeface="+mn-ea"/>
                          <a:ea typeface="+mn-ea"/>
                        </a:rPr>
                        <a:t>H24</a:t>
                      </a:r>
                      <a:r>
                        <a:rPr kumimoji="1" lang="ja-JP" altLang="en-US" sz="1100" b="0" dirty="0">
                          <a:solidFill>
                            <a:schemeClr val="tx1"/>
                          </a:solidFill>
                          <a:latin typeface="+mn-ea"/>
                          <a:ea typeface="+mn-ea"/>
                        </a:rPr>
                        <a:t>～</a:t>
                      </a:r>
                      <a:r>
                        <a:rPr kumimoji="1" lang="en-US" altLang="ja-JP" sz="1100" b="0" dirty="0">
                          <a:solidFill>
                            <a:schemeClr val="tx1"/>
                          </a:solidFill>
                          <a:latin typeface="+mn-ea"/>
                          <a:ea typeface="+mn-ea"/>
                        </a:rPr>
                        <a:t>R7.12</a:t>
                      </a:r>
                      <a:r>
                        <a:rPr kumimoji="1" lang="ja-JP" altLang="en-US" sz="1100" b="0" dirty="0">
                          <a:solidFill>
                            <a:schemeClr val="tx1"/>
                          </a:solidFill>
                          <a:latin typeface="+mn-ea"/>
                          <a:ea typeface="+mn-ea"/>
                        </a:rPr>
                        <a:t>）</a:t>
                      </a:r>
                      <a:endParaRPr kumimoji="1" lang="en-US" altLang="ja-JP" sz="1100" b="0" dirty="0">
                        <a:solidFill>
                          <a:schemeClr val="tx1"/>
                        </a:solidFill>
                        <a:latin typeface="+mn-ea"/>
                        <a:ea typeface="+mn-ea"/>
                      </a:endParaRPr>
                    </a:p>
                    <a:p>
                      <a:pPr marL="174625" indent="-174625">
                        <a:lnSpc>
                          <a:spcPts val="1500"/>
                        </a:lnSpc>
                      </a:pPr>
                      <a:r>
                        <a:rPr kumimoji="1" lang="ja-JP" altLang="en-US" sz="1100" b="0" dirty="0">
                          <a:solidFill>
                            <a:schemeClr val="tx1"/>
                          </a:solidFill>
                          <a:latin typeface="+mn-ea"/>
                          <a:ea typeface="+mn-ea"/>
                        </a:rPr>
                        <a:t>■寄附金を活用し、がん検診の普及啓発資材の作成や小児・</a:t>
                      </a:r>
                      <a:r>
                        <a:rPr kumimoji="1" lang="en-US" altLang="ja-JP" sz="1100" b="0" dirty="0">
                          <a:solidFill>
                            <a:schemeClr val="tx1"/>
                          </a:solidFill>
                          <a:latin typeface="+mn-ea"/>
                          <a:ea typeface="+mn-ea"/>
                        </a:rPr>
                        <a:t>AYA</a:t>
                      </a:r>
                      <a:r>
                        <a:rPr kumimoji="1" lang="ja-JP" altLang="en-US" sz="1100" b="0" dirty="0">
                          <a:solidFill>
                            <a:schemeClr val="tx1"/>
                          </a:solidFill>
                          <a:latin typeface="+mn-ea"/>
                          <a:ea typeface="+mn-ea"/>
                        </a:rPr>
                        <a:t>世代のがん患者支援事業</a:t>
                      </a:r>
                      <a:r>
                        <a:rPr kumimoji="1" lang="ja-JP" altLang="en-US" sz="1100" b="0" strike="noStrike" dirty="0">
                          <a:solidFill>
                            <a:schemeClr val="tx1"/>
                          </a:solidFill>
                          <a:latin typeface="+mn-ea"/>
                          <a:ea typeface="+mn-ea"/>
                        </a:rPr>
                        <a:t>、企画提案型公募事業等</a:t>
                      </a:r>
                      <a:r>
                        <a:rPr kumimoji="1" lang="ja-JP" altLang="en-US" sz="1100" b="0" dirty="0">
                          <a:solidFill>
                            <a:schemeClr val="tx1"/>
                          </a:solidFill>
                          <a:latin typeface="+mn-ea"/>
                          <a:ea typeface="+mn-ea"/>
                        </a:rPr>
                        <a:t>を実施</a:t>
                      </a:r>
                      <a:endParaRPr kumimoji="1" lang="en-US" altLang="ja-JP" sz="1100" b="0" dirty="0">
                        <a:solidFill>
                          <a:schemeClr val="tx1"/>
                        </a:solidFill>
                        <a:latin typeface="+mn-ea"/>
                        <a:ea typeface="+mn-ea"/>
                      </a:endParaRPr>
                    </a:p>
                    <a:p>
                      <a:pPr>
                        <a:lnSpc>
                          <a:spcPts val="1500"/>
                        </a:lnSpc>
                      </a:pPr>
                      <a:endParaRPr kumimoji="1" lang="en-US" altLang="ja-JP" sz="1100" dirty="0">
                        <a:solidFill>
                          <a:schemeClr val="tx1"/>
                        </a:solidFill>
                        <a:latin typeface="+mn-ea"/>
                        <a:ea typeface="+mn-ea"/>
                      </a:endParaRPr>
                    </a:p>
                    <a:p>
                      <a:pPr>
                        <a:lnSpc>
                          <a:spcPts val="1500"/>
                        </a:lnSpc>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がん患者会等との連携推進</a:t>
                      </a:r>
                      <a:r>
                        <a:rPr kumimoji="1" lang="en-US" altLang="ja-JP" sz="1100" dirty="0">
                          <a:solidFill>
                            <a:schemeClr val="tx1"/>
                          </a:solidFill>
                          <a:latin typeface="+mn-ea"/>
                          <a:ea typeface="+mn-ea"/>
                        </a:rPr>
                        <a:t>》</a:t>
                      </a:r>
                    </a:p>
                    <a:p>
                      <a:pPr>
                        <a:lnSpc>
                          <a:spcPts val="1500"/>
                        </a:lnSpc>
                      </a:pPr>
                      <a:r>
                        <a:rPr kumimoji="1" lang="ja-JP" altLang="en-US" sz="1100" b="0" dirty="0">
                          <a:solidFill>
                            <a:schemeClr val="tx1"/>
                          </a:solidFill>
                          <a:latin typeface="+mn-ea"/>
                          <a:ea typeface="+mn-ea"/>
                        </a:rPr>
                        <a:t>■大阪府がん診療連携協議会相談支援センター部会と連携し、患者会や患者サロン、就労に関する情報を掲載した府民向</a:t>
                      </a:r>
                      <a:endParaRPr kumimoji="1" lang="en-US" altLang="ja-JP" sz="1100" b="0" dirty="0">
                        <a:solidFill>
                          <a:schemeClr val="tx1"/>
                        </a:solidFill>
                        <a:latin typeface="+mn-ea"/>
                        <a:ea typeface="+mn-ea"/>
                      </a:endParaRPr>
                    </a:p>
                    <a:p>
                      <a:pPr>
                        <a:lnSpc>
                          <a:spcPts val="1500"/>
                        </a:lnSpc>
                      </a:pPr>
                      <a:r>
                        <a:rPr kumimoji="1" lang="ja-JP" altLang="en-US" sz="1100" b="0" dirty="0">
                          <a:solidFill>
                            <a:schemeClr val="tx1"/>
                          </a:solidFill>
                          <a:latin typeface="+mn-ea"/>
                          <a:ea typeface="+mn-ea"/>
                        </a:rPr>
                        <a:t>　け療養情報冊子「おおさか　がんサポートブック」を作成し、府内がん診療拠点病院等へ配布</a:t>
                      </a:r>
                      <a:endParaRPr kumimoji="1" lang="en-US" altLang="ja-JP" sz="1100" b="0" dirty="0">
                        <a:solidFill>
                          <a:schemeClr val="tx1"/>
                        </a:solidFill>
                        <a:latin typeface="+mn-ea"/>
                        <a:ea typeface="+mn-ea"/>
                      </a:endParaRPr>
                    </a:p>
                    <a:p>
                      <a:pPr>
                        <a:lnSpc>
                          <a:spcPts val="1500"/>
                        </a:lnSpc>
                        <a:spcBef>
                          <a:spcPts val="100"/>
                        </a:spcBef>
                      </a:pPr>
                      <a:r>
                        <a:rPr kumimoji="1" lang="ja-JP" altLang="en-US" sz="1100" b="0" dirty="0">
                          <a:solidFill>
                            <a:schemeClr val="tx1"/>
                          </a:solidFill>
                          <a:highlight>
                            <a:srgbClr val="00FF00"/>
                          </a:highlight>
                          <a:latin typeface="+mn-ea"/>
                          <a:ea typeface="+mn-ea"/>
                        </a:rPr>
                        <a:t>■</a:t>
                      </a:r>
                      <a:r>
                        <a:rPr kumimoji="1" lang="ja-JP" altLang="en-US" sz="1100" b="1" strike="noStrike" dirty="0">
                          <a:solidFill>
                            <a:schemeClr val="tx1"/>
                          </a:solidFill>
                          <a:latin typeface="+mn-ea"/>
                          <a:ea typeface="+mn-ea"/>
                        </a:rPr>
                        <a:t>大阪府がん患者サポートセンターにおいて、</a:t>
                      </a:r>
                      <a:r>
                        <a:rPr kumimoji="1" lang="ja-JP" altLang="en-US" sz="1100" b="1" dirty="0">
                          <a:solidFill>
                            <a:schemeClr val="tx1"/>
                          </a:solidFill>
                          <a:latin typeface="+mn-ea"/>
                          <a:ea typeface="+mn-ea"/>
                        </a:rPr>
                        <a:t>大阪府がんピア・サポーター養成研修を実施するとともに、養成したピ</a:t>
                      </a:r>
                      <a:endParaRPr kumimoji="1" lang="en-US" altLang="ja-JP" sz="1100" b="1" dirty="0">
                        <a:solidFill>
                          <a:schemeClr val="tx1"/>
                        </a:solidFill>
                        <a:latin typeface="+mn-ea"/>
                        <a:ea typeface="+mn-ea"/>
                      </a:endParaRPr>
                    </a:p>
                    <a:p>
                      <a:pPr>
                        <a:lnSpc>
                          <a:spcPts val="1500"/>
                        </a:lnSpc>
                      </a:pPr>
                      <a:r>
                        <a:rPr kumimoji="1" lang="ja-JP" altLang="en-US" sz="1100" b="1" dirty="0">
                          <a:solidFill>
                            <a:schemeClr val="tx1"/>
                          </a:solidFill>
                          <a:latin typeface="+mn-ea"/>
                          <a:ea typeface="+mn-ea"/>
                        </a:rPr>
                        <a:t>　ア・サポーターに医療機関で活動いただけるよう、今後実践に生かせる知識やスキルの定着を図ることを目的として、</a:t>
                      </a:r>
                      <a:endParaRPr kumimoji="1" lang="en-US" altLang="ja-JP" sz="1100" b="1" dirty="0">
                        <a:solidFill>
                          <a:schemeClr val="tx1"/>
                        </a:solidFill>
                        <a:latin typeface="+mn-ea"/>
                        <a:ea typeface="+mn-ea"/>
                      </a:endParaRPr>
                    </a:p>
                    <a:p>
                      <a:pPr>
                        <a:lnSpc>
                          <a:spcPts val="1500"/>
                        </a:lnSpc>
                      </a:pPr>
                      <a:r>
                        <a:rPr kumimoji="1" lang="ja-JP" altLang="en-US" sz="1100" b="1" dirty="0">
                          <a:solidFill>
                            <a:schemeClr val="tx1"/>
                          </a:solidFill>
                          <a:latin typeface="+mn-ea"/>
                          <a:ea typeface="+mn-ea"/>
                        </a:rPr>
                        <a:t>　具体的な事例検討等を行うフォローアップ研修を実施</a:t>
                      </a:r>
                      <a:endParaRPr kumimoji="1" lang="en-US" altLang="ja-JP" sz="1100" b="1" dirty="0">
                        <a:solidFill>
                          <a:schemeClr val="tx1"/>
                        </a:solidFill>
                        <a:latin typeface="+mn-ea"/>
                        <a:ea typeface="+mn-ea"/>
                      </a:endParaRPr>
                    </a:p>
                    <a:p>
                      <a:pPr>
                        <a:lnSpc>
                          <a:spcPts val="1500"/>
                        </a:lnSpc>
                      </a:pPr>
                      <a:r>
                        <a:rPr kumimoji="1" lang="ja-JP" altLang="en-US" sz="1100" b="1" dirty="0">
                          <a:solidFill>
                            <a:schemeClr val="tx1"/>
                          </a:solidFill>
                          <a:latin typeface="+mn-ea"/>
                          <a:ea typeface="+mn-ea"/>
                        </a:rPr>
                        <a:t>  </a:t>
                      </a:r>
                      <a:r>
                        <a:rPr kumimoji="1" lang="en-US" altLang="ja-JP" sz="1100" b="1" dirty="0">
                          <a:solidFill>
                            <a:schemeClr val="tx1"/>
                          </a:solidFill>
                          <a:latin typeface="+mn-ea"/>
                          <a:ea typeface="+mn-ea"/>
                        </a:rPr>
                        <a:t>【</a:t>
                      </a:r>
                      <a:r>
                        <a:rPr kumimoji="1" lang="ja-JP" altLang="en-US" sz="1100" b="1" dirty="0">
                          <a:solidFill>
                            <a:schemeClr val="tx1"/>
                          </a:solidFill>
                          <a:latin typeface="+mn-ea"/>
                          <a:ea typeface="+mn-ea"/>
                        </a:rPr>
                        <a:t>第１回養成研修 （</a:t>
                      </a:r>
                      <a:r>
                        <a:rPr kumimoji="1" lang="en-US" altLang="ja-JP" sz="1100" b="1" dirty="0">
                          <a:solidFill>
                            <a:schemeClr val="tx1"/>
                          </a:solidFill>
                          <a:latin typeface="+mn-ea"/>
                          <a:ea typeface="+mn-ea"/>
                        </a:rPr>
                        <a:t>R7.6</a:t>
                      </a:r>
                      <a:r>
                        <a:rPr kumimoji="1" lang="ja-JP" altLang="en-US" sz="1100" b="1" dirty="0">
                          <a:solidFill>
                            <a:schemeClr val="tx1"/>
                          </a:solidFill>
                          <a:latin typeface="+mn-ea"/>
                          <a:ea typeface="+mn-ea"/>
                        </a:rPr>
                        <a:t>：</a:t>
                      </a:r>
                      <a:r>
                        <a:rPr kumimoji="1" lang="en-US" altLang="ja-JP" sz="1100" b="1" dirty="0">
                          <a:solidFill>
                            <a:schemeClr val="tx1"/>
                          </a:solidFill>
                          <a:latin typeface="+mn-ea"/>
                          <a:ea typeface="+mn-ea"/>
                        </a:rPr>
                        <a:t>16</a:t>
                      </a:r>
                      <a:r>
                        <a:rPr kumimoji="1" lang="ja-JP" altLang="en-US" sz="1100" b="1" dirty="0">
                          <a:solidFill>
                            <a:schemeClr val="tx1"/>
                          </a:solidFill>
                          <a:latin typeface="+mn-ea"/>
                          <a:ea typeface="+mn-ea"/>
                        </a:rPr>
                        <a:t>名養成）、フォローアップ研修（</a:t>
                      </a:r>
                      <a:r>
                        <a:rPr kumimoji="1" lang="en-US" altLang="ja-JP" sz="1100" b="1" dirty="0">
                          <a:solidFill>
                            <a:schemeClr val="tx1"/>
                          </a:solidFill>
                          <a:latin typeface="+mn-ea"/>
                          <a:ea typeface="+mn-ea"/>
                        </a:rPr>
                        <a:t>R7.10</a:t>
                      </a:r>
                      <a:r>
                        <a:rPr kumimoji="1" lang="ja-JP" altLang="en-US" sz="1100" b="1" dirty="0">
                          <a:solidFill>
                            <a:schemeClr val="tx1"/>
                          </a:solidFill>
                          <a:latin typeface="+mn-ea"/>
                          <a:ea typeface="+mn-ea"/>
                        </a:rPr>
                        <a:t>：</a:t>
                      </a:r>
                      <a:r>
                        <a:rPr kumimoji="1" lang="en-US" altLang="ja-JP" sz="1100" b="1" dirty="0">
                          <a:solidFill>
                            <a:schemeClr val="tx1"/>
                          </a:solidFill>
                          <a:latin typeface="+mn-ea"/>
                          <a:ea typeface="+mn-ea"/>
                        </a:rPr>
                        <a:t>25</a:t>
                      </a:r>
                      <a:r>
                        <a:rPr kumimoji="1" lang="ja-JP" altLang="en-US" sz="1100" b="1" dirty="0">
                          <a:solidFill>
                            <a:schemeClr val="tx1"/>
                          </a:solidFill>
                          <a:latin typeface="+mn-ea"/>
                          <a:ea typeface="+mn-ea"/>
                        </a:rPr>
                        <a:t>名参加）、第２回養成研修（</a:t>
                      </a:r>
                      <a:r>
                        <a:rPr kumimoji="1" lang="en-US" altLang="ja-JP" sz="1100" b="1" dirty="0">
                          <a:solidFill>
                            <a:schemeClr val="tx1"/>
                          </a:solidFill>
                          <a:latin typeface="+mn-ea"/>
                          <a:ea typeface="+mn-ea"/>
                        </a:rPr>
                        <a:t>R8.2</a:t>
                      </a:r>
                      <a:r>
                        <a:rPr kumimoji="1" lang="ja-JP" altLang="en-US" sz="1100" b="1" dirty="0">
                          <a:solidFill>
                            <a:schemeClr val="tx1"/>
                          </a:solidFill>
                          <a:latin typeface="+mn-ea"/>
                          <a:ea typeface="+mn-ea"/>
                        </a:rPr>
                        <a:t>予定）</a:t>
                      </a:r>
                      <a:r>
                        <a:rPr kumimoji="1" lang="en-US" altLang="ja-JP" sz="1100" b="1" dirty="0">
                          <a:solidFill>
                            <a:schemeClr val="tx1"/>
                          </a:solidFill>
                          <a:latin typeface="+mn-ea"/>
                          <a:ea typeface="+mn-ea"/>
                        </a:rPr>
                        <a:t>】</a:t>
                      </a:r>
                    </a:p>
                    <a:p>
                      <a:pPr>
                        <a:lnSpc>
                          <a:spcPts val="1500"/>
                        </a:lnSpc>
                        <a:spcBef>
                          <a:spcPts val="100"/>
                        </a:spcBef>
                      </a:pPr>
                      <a:r>
                        <a:rPr kumimoji="1" lang="ja-JP" altLang="en-US" sz="1100" b="0" dirty="0">
                          <a:solidFill>
                            <a:schemeClr val="tx1"/>
                          </a:solidFill>
                          <a:highlight>
                            <a:srgbClr val="00FF00"/>
                          </a:highlight>
                          <a:latin typeface="+mn-ea"/>
                          <a:ea typeface="+mn-ea"/>
                        </a:rPr>
                        <a:t>■</a:t>
                      </a:r>
                      <a:r>
                        <a:rPr kumimoji="1" lang="ja-JP" altLang="en-US" sz="1100" b="1" dirty="0">
                          <a:solidFill>
                            <a:schemeClr val="tx1"/>
                          </a:solidFill>
                          <a:latin typeface="+mn-ea"/>
                          <a:ea typeface="+mn-ea"/>
                        </a:rPr>
                        <a:t>府内がん診療拠点病院等のがんサロン等へ養成した大阪府がんピア・サポーターを派遣</a:t>
                      </a:r>
                      <a:endParaRPr kumimoji="1" lang="en-US" altLang="ja-JP" sz="1100" b="1" dirty="0">
                        <a:solidFill>
                          <a:schemeClr val="tx1"/>
                        </a:solidFill>
                        <a:latin typeface="+mn-ea"/>
                        <a:ea typeface="+mn-ea"/>
                      </a:endParaRPr>
                    </a:p>
                    <a:p>
                      <a:pPr>
                        <a:lnSpc>
                          <a:spcPts val="1500"/>
                        </a:lnSpc>
                      </a:pPr>
                      <a:r>
                        <a:rPr kumimoji="1" lang="ja-JP" altLang="en-US" sz="1100" b="1" dirty="0">
                          <a:solidFill>
                            <a:schemeClr val="tx1"/>
                          </a:solidFill>
                          <a:latin typeface="+mn-ea"/>
                          <a:ea typeface="+mn-ea"/>
                        </a:rPr>
                        <a:t>　</a:t>
                      </a:r>
                      <a:r>
                        <a:rPr kumimoji="1" lang="en-US" altLang="ja-JP" sz="1100" b="1" dirty="0">
                          <a:solidFill>
                            <a:schemeClr val="tx1"/>
                          </a:solidFill>
                          <a:latin typeface="+mn-ea"/>
                          <a:ea typeface="+mn-ea"/>
                        </a:rPr>
                        <a:t>【</a:t>
                      </a:r>
                      <a:r>
                        <a:rPr kumimoji="1" lang="ja-JP" altLang="en-US" sz="1100" b="1" dirty="0">
                          <a:solidFill>
                            <a:schemeClr val="tx1"/>
                          </a:solidFill>
                          <a:latin typeface="+mn-ea"/>
                          <a:ea typeface="+mn-ea"/>
                        </a:rPr>
                        <a:t>延べ派遣人数</a:t>
                      </a:r>
                      <a:r>
                        <a:rPr kumimoji="1" lang="en-US" altLang="ja-JP" sz="1100" b="1" dirty="0">
                          <a:solidFill>
                            <a:schemeClr val="tx1"/>
                          </a:solidFill>
                          <a:latin typeface="+mn-ea"/>
                          <a:ea typeface="+mn-ea"/>
                        </a:rPr>
                        <a:t>39</a:t>
                      </a:r>
                      <a:r>
                        <a:rPr kumimoji="1" lang="ja-JP" altLang="en-US" sz="1100" b="1" dirty="0">
                          <a:solidFill>
                            <a:schemeClr val="tx1"/>
                          </a:solidFill>
                          <a:latin typeface="+mn-ea"/>
                          <a:ea typeface="+mn-ea"/>
                        </a:rPr>
                        <a:t>人（</a:t>
                      </a:r>
                      <a:r>
                        <a:rPr kumimoji="1" lang="en-US" altLang="ja-JP" sz="1100" b="1" dirty="0">
                          <a:solidFill>
                            <a:schemeClr val="tx1"/>
                          </a:solidFill>
                          <a:latin typeface="+mn-ea"/>
                          <a:ea typeface="+mn-ea"/>
                        </a:rPr>
                        <a:t>R7.11</a:t>
                      </a:r>
                      <a:r>
                        <a:rPr kumimoji="1" lang="ja-JP" altLang="en-US" sz="1100" b="1" dirty="0">
                          <a:solidFill>
                            <a:schemeClr val="tx1"/>
                          </a:solidFill>
                          <a:latin typeface="+mn-ea"/>
                          <a:ea typeface="+mn-ea"/>
                        </a:rPr>
                        <a:t>時点）</a:t>
                      </a:r>
                      <a:r>
                        <a:rPr kumimoji="1" lang="en-US" altLang="ja-JP" sz="1100" b="1" dirty="0">
                          <a:solidFill>
                            <a:schemeClr val="tx1"/>
                          </a:solidFill>
                          <a:latin typeface="+mn-ea"/>
                          <a:ea typeface="+mn-ea"/>
                        </a:rPr>
                        <a:t>】</a:t>
                      </a:r>
                    </a:p>
                    <a:p>
                      <a:pPr>
                        <a:lnSpc>
                          <a:spcPts val="1500"/>
                        </a:lnSpc>
                      </a:pPr>
                      <a:endParaRPr kumimoji="1" lang="en-US" altLang="ja-JP" sz="1100" dirty="0">
                        <a:solidFill>
                          <a:schemeClr val="tx1"/>
                        </a:solidFill>
                        <a:latin typeface="+mn-ea"/>
                        <a:ea typeface="+mn-ea"/>
                      </a:endParaRPr>
                    </a:p>
                    <a:p>
                      <a:pPr>
                        <a:lnSpc>
                          <a:spcPts val="1500"/>
                        </a:lnSpc>
                      </a:pPr>
                      <a:r>
                        <a:rPr kumimoji="1" lang="en-US" altLang="ja-JP" sz="1100" dirty="0">
                          <a:solidFill>
                            <a:schemeClr val="tx1"/>
                          </a:solidFill>
                          <a:latin typeface="+mn-ea"/>
                          <a:ea typeface="+mn-ea"/>
                        </a:rPr>
                        <a:t>《</a:t>
                      </a:r>
                      <a:r>
                        <a:rPr kumimoji="1" lang="ja-JP" altLang="en-US" sz="1100" u="sng" dirty="0">
                          <a:solidFill>
                            <a:schemeClr val="tx1"/>
                          </a:solidFill>
                          <a:latin typeface="+mn-ea"/>
                          <a:ea typeface="+mn-ea"/>
                        </a:rPr>
                        <a:t>がん教育、がんに関する知識の普及啓発</a:t>
                      </a:r>
                      <a:r>
                        <a:rPr kumimoji="1" lang="en-US" altLang="ja-JP" sz="1100" dirty="0">
                          <a:solidFill>
                            <a:schemeClr val="tx1"/>
                          </a:solidFill>
                          <a:latin typeface="+mn-ea"/>
                          <a:ea typeface="+mn-ea"/>
                        </a:rPr>
                        <a:t>》</a:t>
                      </a:r>
                    </a:p>
                    <a:p>
                      <a:pPr>
                        <a:lnSpc>
                          <a:spcPts val="1500"/>
                        </a:lnSpc>
                      </a:pPr>
                      <a:r>
                        <a:rPr kumimoji="1" lang="ja-JP" altLang="en-US" sz="1100" b="0" dirty="0">
                          <a:solidFill>
                            <a:schemeClr val="tx1"/>
                          </a:solidFill>
                          <a:latin typeface="+mn-ea"/>
                          <a:ea typeface="+mn-ea"/>
                        </a:rPr>
                        <a:t>■中学校、高校におけるがん教育の外部講師活用を進めるため、府教育庁と連携して講師リストを作成し、市町村教育委員</a:t>
                      </a:r>
                      <a:endParaRPr kumimoji="1" lang="en-US" altLang="ja-JP" sz="1100" b="0" dirty="0">
                        <a:solidFill>
                          <a:schemeClr val="tx1"/>
                        </a:solidFill>
                        <a:latin typeface="+mn-ea"/>
                        <a:ea typeface="+mn-ea"/>
                      </a:endParaRPr>
                    </a:p>
                    <a:p>
                      <a:pPr>
                        <a:lnSpc>
                          <a:spcPts val="1500"/>
                        </a:lnSpc>
                      </a:pPr>
                      <a:r>
                        <a:rPr kumimoji="1" lang="ja-JP" altLang="en-US" sz="1100" b="0" dirty="0">
                          <a:solidFill>
                            <a:schemeClr val="tx1"/>
                          </a:solidFill>
                          <a:latin typeface="+mn-ea"/>
                          <a:ea typeface="+mn-ea"/>
                        </a:rPr>
                        <a:t>　会や府立高校へ配布するとともに、依頼に基づき外部講師を派遣。また、教員向けの研修会を教育庁と連携して実施</a:t>
                      </a:r>
                    </a:p>
                    <a:p>
                      <a:pPr marL="174625" marR="0" lvl="0" indent="-174625" algn="l" defTabSz="914400" rtl="0" eaLnBrk="1" fontAlgn="auto" latinLnBrk="0" hangingPunct="1">
                        <a:lnSpc>
                          <a:spcPts val="1500"/>
                        </a:lnSpc>
                        <a:spcBef>
                          <a:spcPts val="0"/>
                        </a:spcBef>
                        <a:spcAft>
                          <a:spcPts val="0"/>
                        </a:spcAft>
                        <a:buClrTx/>
                        <a:buSzTx/>
                        <a:buFontTx/>
                        <a:buNone/>
                        <a:tabLst/>
                        <a:defRPr/>
                      </a:pPr>
                      <a:endParaRPr kumimoji="1" lang="en-US" altLang="ja-JP" sz="1200" b="0" i="0" u="none" strike="noStrike" kern="1200" cap="none" spc="0" normalizeH="0" baseline="0" noProof="0" dirty="0">
                        <a:ln>
                          <a:noFill/>
                        </a:ln>
                        <a:solidFill>
                          <a:schemeClr val="tx1"/>
                        </a:solidFill>
                        <a:effectLst/>
                        <a:uLnTx/>
                        <a:uFillTx/>
                        <a:latin typeface="+mn-ea"/>
                        <a:ea typeface="+mn-ea"/>
                        <a:cs typeface="+mn-cs"/>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63861721"/>
                  </a:ext>
                </a:extLst>
              </a:tr>
            </a:tbl>
          </a:graphicData>
        </a:graphic>
      </p:graphicFrame>
    </p:spTree>
    <p:extLst>
      <p:ext uri="{BB962C8B-B14F-4D97-AF65-F5344CB8AC3E}">
        <p14:creationId xmlns:p14="http://schemas.microsoft.com/office/powerpoint/2010/main" val="165033291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3228</Words>
  <Application>Microsoft Office PowerPoint</Application>
  <PresentationFormat>A4 210 x 297 mm</PresentationFormat>
  <Paragraphs>352</Paragraphs>
  <Slides>10</Slides>
  <Notes>9</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10</vt:i4>
      </vt:variant>
    </vt:vector>
  </HeadingPairs>
  <TitlesOfParts>
    <vt:vector size="18" baseType="lpstr">
      <vt:lpstr>Meiryo UI</vt:lpstr>
      <vt:lpstr>メイリオ</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2022-03-31T06:53:18Z</dcterms:created>
  <dcterms:modified xsi:type="dcterms:W3CDTF">2026-02-25T02:36:37Z</dcterms:modified>
</cp:coreProperties>
</file>