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8"/>
  </p:notesMasterIdLst>
  <p:sldIdLst>
    <p:sldId id="272" r:id="rId3"/>
    <p:sldId id="294" r:id="rId4"/>
    <p:sldId id="295" r:id="rId5"/>
    <p:sldId id="296" r:id="rId6"/>
    <p:sldId id="335" r:id="rId7"/>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434" autoAdjust="0"/>
  </p:normalViewPr>
  <p:slideViewPr>
    <p:cSldViewPr>
      <p:cViewPr varScale="1">
        <p:scale>
          <a:sx n="71" d="100"/>
          <a:sy n="71" d="100"/>
        </p:scale>
        <p:origin x="53" y="5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41313"/>
          </a:xfrm>
          <a:prstGeom prst="rect">
            <a:avLst/>
          </a:prstGeom>
        </p:spPr>
        <p:txBody>
          <a:bodyPr vert="horz" lIns="91440" tIns="45720" rIns="91440" bIns="45720" rtlCol="0"/>
          <a:lstStyle>
            <a:lvl1pPr algn="r">
              <a:defRPr sz="1200"/>
            </a:lvl1pPr>
          </a:lstStyle>
          <a:p>
            <a:fld id="{E86A1E11-8D04-4F7C-85A6-FB026F208510}"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6600"/>
            <a:ext cx="7951788" cy="26797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41312"/>
          </a:xfrm>
          <a:prstGeom prst="rect">
            <a:avLst/>
          </a:prstGeom>
        </p:spPr>
        <p:txBody>
          <a:bodyPr vert="horz" lIns="91440" tIns="45720" rIns="91440" bIns="45720" rtlCol="0" anchor="b"/>
          <a:lstStyle>
            <a:lvl1pPr algn="r">
              <a:defRPr sz="1200"/>
            </a:lvl1pPr>
          </a:lstStyle>
          <a:p>
            <a:fld id="{7073B332-B2A5-42BA-8DD3-E31A86BC7BC4}" type="slidenum">
              <a:rPr kumimoji="1" lang="ja-JP" altLang="en-US" smtClean="0"/>
              <a:t>‹#›</a:t>
            </a:fld>
            <a:endParaRPr kumimoji="1" lang="ja-JP" altLang="en-US"/>
          </a:p>
        </p:txBody>
      </p:sp>
    </p:spTree>
    <p:extLst>
      <p:ext uri="{BB962C8B-B14F-4D97-AF65-F5344CB8AC3E}">
        <p14:creationId xmlns:p14="http://schemas.microsoft.com/office/powerpoint/2010/main" val="31869431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0" y="4967231"/>
            <a:ext cx="5445760" cy="4721900"/>
          </a:xfrm>
        </p:spPr>
        <p:txBody>
          <a:bodyPr/>
          <a:lstStyle/>
          <a:p>
            <a:pPr lvl="0"/>
            <a:endParaRPr kumimoji="1" lang="en-US" altLang="ja-JP"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B393B3-4669-40DF-99F0-A9064760E01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34523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B393B3-4669-40DF-99F0-A9064760E01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674437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2DFAE8A-B5E2-4FDC-BD85-C646114E704F}" type="datetime1">
              <a:rPr kumimoji="1" lang="ja-JP" altLang="en-US" smtClean="0"/>
              <a:t>2026/3/13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180788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r>
              <a:rPr lang="ja-JP" altLang="en-US" dirty="0"/>
              <a:t>図を追加</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2424829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3767943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3558798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539"/>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215"/>
            </a:lvl1pPr>
            <a:lvl2pPr marL="422041" indent="0" algn="ctr">
              <a:buNone/>
              <a:defRPr sz="1846"/>
            </a:lvl2pPr>
            <a:lvl3pPr marL="844083" indent="0" algn="ctr">
              <a:buNone/>
              <a:defRPr sz="1662"/>
            </a:lvl3pPr>
            <a:lvl4pPr marL="1266124" indent="0" algn="ctr">
              <a:buNone/>
              <a:defRPr sz="1477"/>
            </a:lvl4pPr>
            <a:lvl5pPr marL="1688165" indent="0" algn="ctr">
              <a:buNone/>
              <a:defRPr sz="1477"/>
            </a:lvl5pPr>
            <a:lvl6pPr marL="2110207" indent="0" algn="ctr">
              <a:buNone/>
              <a:defRPr sz="1477"/>
            </a:lvl6pPr>
            <a:lvl7pPr marL="2532248" indent="0" algn="ctr">
              <a:buNone/>
              <a:defRPr sz="1477"/>
            </a:lvl7pPr>
            <a:lvl8pPr marL="2954289" indent="0" algn="ctr">
              <a:buNone/>
              <a:defRPr sz="1477"/>
            </a:lvl8pPr>
            <a:lvl9pPr marL="3376331" indent="0" algn="ctr">
              <a:buNone/>
              <a:defRPr sz="147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289675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4140302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p:spPr>
        <p:txBody>
          <a:bodyPr anchor="b"/>
          <a:lstStyle>
            <a:lvl1pPr>
              <a:defRPr sz="553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9" y="4589466"/>
            <a:ext cx="7886700" cy="1500187"/>
          </a:xfrm>
        </p:spPr>
        <p:txBody>
          <a:bodyPr/>
          <a:lstStyle>
            <a:lvl1pPr marL="0" indent="0">
              <a:buNone/>
              <a:defRPr sz="2215">
                <a:solidFill>
                  <a:schemeClr val="tx1"/>
                </a:solidFill>
              </a:defRPr>
            </a:lvl1pPr>
            <a:lvl2pPr marL="422041" indent="0">
              <a:buNone/>
              <a:defRPr sz="1846">
                <a:solidFill>
                  <a:schemeClr val="tx1">
                    <a:tint val="75000"/>
                  </a:schemeClr>
                </a:solidFill>
              </a:defRPr>
            </a:lvl2pPr>
            <a:lvl3pPr marL="844083" indent="0">
              <a:buNone/>
              <a:defRPr sz="1662">
                <a:solidFill>
                  <a:schemeClr val="tx1">
                    <a:tint val="75000"/>
                  </a:schemeClr>
                </a:solidFill>
              </a:defRPr>
            </a:lvl3pPr>
            <a:lvl4pPr marL="1266124" indent="0">
              <a:buNone/>
              <a:defRPr sz="1477">
                <a:solidFill>
                  <a:schemeClr val="tx1">
                    <a:tint val="75000"/>
                  </a:schemeClr>
                </a:solidFill>
              </a:defRPr>
            </a:lvl4pPr>
            <a:lvl5pPr marL="1688165" indent="0">
              <a:buNone/>
              <a:defRPr sz="1477">
                <a:solidFill>
                  <a:schemeClr val="tx1">
                    <a:tint val="75000"/>
                  </a:schemeClr>
                </a:solidFill>
              </a:defRPr>
            </a:lvl5pPr>
            <a:lvl6pPr marL="2110207" indent="0">
              <a:buNone/>
              <a:defRPr sz="1477">
                <a:solidFill>
                  <a:schemeClr val="tx1">
                    <a:tint val="75000"/>
                  </a:schemeClr>
                </a:solidFill>
              </a:defRPr>
            </a:lvl6pPr>
            <a:lvl7pPr marL="2532248" indent="0">
              <a:buNone/>
              <a:defRPr sz="1477">
                <a:solidFill>
                  <a:schemeClr val="tx1">
                    <a:tint val="75000"/>
                  </a:schemeClr>
                </a:solidFill>
              </a:defRPr>
            </a:lvl7pPr>
            <a:lvl8pPr marL="2954289" indent="0">
              <a:buNone/>
              <a:defRPr sz="1477">
                <a:solidFill>
                  <a:schemeClr val="tx1">
                    <a:tint val="75000"/>
                  </a:schemeClr>
                </a:solidFill>
              </a:defRPr>
            </a:lvl8pPr>
            <a:lvl9pPr marL="3376331" indent="0">
              <a:buNone/>
              <a:defRPr sz="147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1495663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2151051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90372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424539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3686868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C066CF-B93C-4376-8B2A-F8734C9C859F}" type="datetimeFigureOut">
              <a:rPr kumimoji="1" lang="ja-JP" altLang="en-US" smtClean="0"/>
              <a:t>2026/3/13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416325820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8F5449-9B1E-4E04-96B0-DCB398CCDAD4}" type="datetime1">
              <a:rPr kumimoji="1" lang="ja-JP" altLang="en-US" smtClean="0"/>
              <a:t>2026/3/13</a:t>
            </a:fld>
            <a:endParaRPr kumimoji="1" lang="ja-JP" altLang="en-US"/>
          </a:p>
        </p:txBody>
      </p:sp>
      <p:sp>
        <p:nvSpPr>
          <p:cNvPr id="5" name="フッター プレースホルダー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225283821"/>
      </p:ext>
    </p:extLst>
  </p:cSld>
  <p:clrMap bg1="lt1" tx1="dk1" bg2="lt2" tx2="dk2" accent1="accent1" accent2="accent2" accent3="accent3" accent4="accent4" accent5="accent5" accent6="accent6" hlink="hlink" folHlink="folHlink"/>
  <p:sldLayoutIdLst>
    <p:sldLayoutId id="2147483650" r:id="rId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1"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fld id="{BAC066CF-B93C-4376-8B2A-F8734C9C859F}" type="datetimeFigureOut">
              <a:rPr kumimoji="1" lang="ja-JP" altLang="en-US" smtClean="0"/>
              <a:t>2026/3/13</a:t>
            </a:fld>
            <a:endParaRPr kumimoji="1" lang="ja-JP" altLang="en-US" dirty="0"/>
          </a:p>
        </p:txBody>
      </p:sp>
      <p:sp>
        <p:nvSpPr>
          <p:cNvPr id="5" name="Footer Placeholder 4"/>
          <p:cNvSpPr>
            <a:spLocks noGrp="1"/>
          </p:cNvSpPr>
          <p:nvPr>
            <p:ph type="ftr" sz="quarter" idx="3"/>
          </p:nvPr>
        </p:nvSpPr>
        <p:spPr>
          <a:xfrm>
            <a:off x="3028951" y="6356353"/>
            <a:ext cx="30861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2B882F23-14A9-4D3B-AC4E-44AE3E5327D8}" type="slidenum">
              <a:rPr kumimoji="1" lang="ja-JP" altLang="en-US" smtClean="0"/>
              <a:t>‹#›</a:t>
            </a:fld>
            <a:endParaRPr kumimoji="1" lang="ja-JP" altLang="en-US" dirty="0"/>
          </a:p>
        </p:txBody>
      </p:sp>
    </p:spTree>
    <p:extLst>
      <p:ext uri="{BB962C8B-B14F-4D97-AF65-F5344CB8AC3E}">
        <p14:creationId xmlns:p14="http://schemas.microsoft.com/office/powerpoint/2010/main" val="1348919042"/>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defTabSz="844083" rtl="0" eaLnBrk="1" latinLnBrk="0" hangingPunct="1">
        <a:lnSpc>
          <a:spcPct val="90000"/>
        </a:lnSpc>
        <a:spcBef>
          <a:spcPct val="0"/>
        </a:spcBef>
        <a:buNone/>
        <a:defRPr kumimoji="1" sz="4062" kern="1200">
          <a:solidFill>
            <a:schemeClr val="tx1"/>
          </a:solidFill>
          <a:latin typeface="+mj-lt"/>
          <a:ea typeface="+mj-ea"/>
          <a:cs typeface="+mj-cs"/>
        </a:defRPr>
      </a:lvl1pPr>
    </p:titleStyle>
    <p:bodyStyle>
      <a:lvl1pPr marL="211021" indent="-211021" algn="l" defTabSz="844083" rtl="0" eaLnBrk="1" latinLnBrk="0" hangingPunct="1">
        <a:lnSpc>
          <a:spcPct val="90000"/>
        </a:lnSpc>
        <a:spcBef>
          <a:spcPts val="923"/>
        </a:spcBef>
        <a:buFont typeface="Arial" panose="020B0604020202020204" pitchFamily="34" charset="0"/>
        <a:buChar char="•"/>
        <a:defRPr kumimoji="1" sz="2585" kern="1200">
          <a:solidFill>
            <a:schemeClr val="tx1"/>
          </a:solidFill>
          <a:latin typeface="+mn-lt"/>
          <a:ea typeface="+mn-ea"/>
          <a:cs typeface="+mn-cs"/>
        </a:defRPr>
      </a:lvl1pPr>
      <a:lvl2pPr marL="633062" indent="-211021" algn="l" defTabSz="844083" rtl="0" eaLnBrk="1" latinLnBrk="0" hangingPunct="1">
        <a:lnSpc>
          <a:spcPct val="90000"/>
        </a:lnSpc>
        <a:spcBef>
          <a:spcPts val="462"/>
        </a:spcBef>
        <a:buFont typeface="Arial" panose="020B0604020202020204" pitchFamily="34" charset="0"/>
        <a:buChar char="•"/>
        <a:defRPr kumimoji="1" sz="2215" kern="1200">
          <a:solidFill>
            <a:schemeClr val="tx1"/>
          </a:solidFill>
          <a:latin typeface="+mn-lt"/>
          <a:ea typeface="+mn-ea"/>
          <a:cs typeface="+mn-cs"/>
        </a:defRPr>
      </a:lvl2pPr>
      <a:lvl3pPr marL="1055103" indent="-211021" algn="l" defTabSz="844083" rtl="0" eaLnBrk="1" latinLnBrk="0" hangingPunct="1">
        <a:lnSpc>
          <a:spcPct val="90000"/>
        </a:lnSpc>
        <a:spcBef>
          <a:spcPts val="462"/>
        </a:spcBef>
        <a:buFont typeface="Arial" panose="020B0604020202020204" pitchFamily="34" charset="0"/>
        <a:buChar char="•"/>
        <a:defRPr kumimoji="1" sz="1846" kern="1200">
          <a:solidFill>
            <a:schemeClr val="tx1"/>
          </a:solidFill>
          <a:latin typeface="+mn-lt"/>
          <a:ea typeface="+mn-ea"/>
          <a:cs typeface="+mn-cs"/>
        </a:defRPr>
      </a:lvl3pPr>
      <a:lvl4pPr marL="1477145"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4pPr>
      <a:lvl5pPr marL="1899186"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5pPr>
      <a:lvl6pPr marL="2321227"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6pPr>
      <a:lvl7pPr marL="2743269"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7pPr>
      <a:lvl8pPr marL="3165310"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8pPr>
      <a:lvl9pPr marL="3587351"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p:bodyStyle>
    <p:otherStyle>
      <a:defPPr>
        <a:defRPr lang="en-US"/>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287524" y="2679055"/>
            <a:ext cx="8568952" cy="1109985"/>
          </a:xfrm>
          <a:prstGeom prst="rect">
            <a:avLst/>
          </a:prstGeom>
        </p:spPr>
        <p:txBody>
          <a:bodyP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spc="50" dirty="0">
                <a:ln w="11430">
                  <a:solidFill>
                    <a:schemeClr val="tx1"/>
                  </a:solidFill>
                </a:ln>
                <a:latin typeface="Meiryo UI" panose="020B0604030504040204" pitchFamily="50" charset="-128"/>
                <a:ea typeface="Meiryo UI" panose="020B0604030504040204" pitchFamily="50" charset="-128"/>
              </a:rPr>
              <a:t>大阪府がん患者等妊よう性温存治療費等</a:t>
            </a:r>
            <a:endParaRPr lang="en-US" altLang="ja-JP" sz="3200" b="1" spc="50" dirty="0">
              <a:ln w="11430">
                <a:solidFill>
                  <a:schemeClr val="tx1"/>
                </a:solidFill>
              </a:ln>
              <a:latin typeface="Meiryo UI" panose="020B0604030504040204" pitchFamily="50" charset="-128"/>
              <a:ea typeface="Meiryo UI" panose="020B0604030504040204" pitchFamily="50" charset="-128"/>
            </a:endParaRPr>
          </a:p>
          <a:p>
            <a:r>
              <a:rPr lang="ja-JP" altLang="en-US" sz="3200" b="1" spc="50" dirty="0">
                <a:ln w="11430">
                  <a:solidFill>
                    <a:schemeClr val="tx1"/>
                  </a:solidFill>
                </a:ln>
                <a:latin typeface="Meiryo UI" panose="020B0604030504040204" pitchFamily="50" charset="-128"/>
                <a:ea typeface="Meiryo UI" panose="020B0604030504040204" pitchFamily="50" charset="-128"/>
              </a:rPr>
              <a:t>助成事業について</a:t>
            </a:r>
          </a:p>
        </p:txBody>
      </p:sp>
      <p:sp>
        <p:nvSpPr>
          <p:cNvPr id="4" name="テキスト ボックス 3"/>
          <p:cNvSpPr txBox="1"/>
          <p:nvPr/>
        </p:nvSpPr>
        <p:spPr>
          <a:xfrm>
            <a:off x="498866" y="4941168"/>
            <a:ext cx="8074260" cy="930236"/>
          </a:xfrm>
          <a:prstGeom prst="rect">
            <a:avLst/>
          </a:prstGeom>
          <a:noFill/>
          <a:ln>
            <a:noFill/>
          </a:ln>
        </p:spPr>
        <p:txBody>
          <a:bodyPr wrap="square" lIns="144000" tIns="144000" rtlCol="0">
            <a:spAutoFit/>
          </a:bodyPr>
          <a:lstStyle/>
          <a:p>
            <a:pPr algn="ctr"/>
            <a:r>
              <a:rPr lang="ja-JP" altLang="en-US" sz="2400" b="1" dirty="0">
                <a:latin typeface="Meiryo UI" panose="020B0604030504040204" pitchFamily="50" charset="-128"/>
                <a:ea typeface="Meiryo UI" panose="020B0604030504040204" pitchFamily="50" charset="-128"/>
              </a:rPr>
              <a:t>令和７年度大阪府がん対策推進委員会</a:t>
            </a:r>
            <a:endParaRPr lang="en-US" altLang="ja-JP" sz="2400" b="1" dirty="0">
              <a:latin typeface="Meiryo UI" panose="020B0604030504040204" pitchFamily="50" charset="-128"/>
              <a:ea typeface="Meiryo UI" panose="020B0604030504040204" pitchFamily="50" charset="-128"/>
            </a:endParaRPr>
          </a:p>
          <a:p>
            <a:pPr algn="ctr"/>
            <a:r>
              <a:rPr lang="ja-JP" altLang="en-US" sz="2400" b="1" dirty="0">
                <a:latin typeface="Meiryo UI" panose="020B0604030504040204" pitchFamily="50" charset="-128"/>
                <a:ea typeface="Meiryo UI" panose="020B0604030504040204" pitchFamily="50" charset="-128"/>
              </a:rPr>
              <a:t>第１回小児・</a:t>
            </a:r>
            <a:r>
              <a:rPr lang="en-US" altLang="ja-JP" sz="2400" b="1" dirty="0">
                <a:latin typeface="Meiryo UI" panose="020B0604030504040204" pitchFamily="50" charset="-128"/>
                <a:ea typeface="Meiryo UI" panose="020B0604030504040204" pitchFamily="50" charset="-128"/>
              </a:rPr>
              <a:t>AYA</a:t>
            </a:r>
            <a:r>
              <a:rPr lang="ja-JP" altLang="en-US" sz="2400" b="1" dirty="0">
                <a:latin typeface="Meiryo UI" panose="020B0604030504040204" pitchFamily="50" charset="-128"/>
                <a:ea typeface="Meiryo UI" panose="020B0604030504040204" pitchFamily="50" charset="-128"/>
              </a:rPr>
              <a:t>世代のがん対策部会</a:t>
            </a:r>
            <a:endParaRPr lang="en-US" altLang="ja-JP" sz="2000" dirty="0">
              <a:latin typeface="Meiryo UI" panose="020B0604030504040204" pitchFamily="50" charset="-128"/>
              <a:ea typeface="Meiryo UI" panose="020B0604030504040204" pitchFamily="50" charset="-128"/>
            </a:endParaRPr>
          </a:p>
        </p:txBody>
      </p:sp>
      <p:sp>
        <p:nvSpPr>
          <p:cNvPr id="5" name="テキスト ボックス 3">
            <a:extLst>
              <a:ext uri="{FF2B5EF4-FFF2-40B4-BE49-F238E27FC236}">
                <a16:creationId xmlns:a16="http://schemas.microsoft.com/office/drawing/2014/main" id="{25D5AE40-3A96-418C-8398-1A566B4A9C90}"/>
              </a:ext>
            </a:extLst>
          </p:cNvPr>
          <p:cNvSpPr txBox="1"/>
          <p:nvPr/>
        </p:nvSpPr>
        <p:spPr>
          <a:xfrm>
            <a:off x="7092280" y="404664"/>
            <a:ext cx="1224136" cy="369332"/>
          </a:xfrm>
          <a:prstGeom prst="rect">
            <a:avLst/>
          </a:prstGeom>
          <a:solidFill>
            <a:schemeClr val="tx2"/>
          </a:solidFill>
          <a:ln>
            <a:solidFill>
              <a:schemeClr val="bg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dirty="0">
                <a:solidFill>
                  <a:schemeClr val="bg1"/>
                </a:solidFill>
              </a:rPr>
              <a:t>資料１</a:t>
            </a:r>
          </a:p>
        </p:txBody>
      </p:sp>
    </p:spTree>
    <p:extLst>
      <p:ext uri="{BB962C8B-B14F-4D97-AF65-F5344CB8AC3E}">
        <p14:creationId xmlns:p14="http://schemas.microsoft.com/office/powerpoint/2010/main" val="2710679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B33F5C62-4329-44AC-933A-E4F5FD7C09D3}"/>
              </a:ext>
            </a:extLst>
          </p:cNvPr>
          <p:cNvSpPr/>
          <p:nvPr/>
        </p:nvSpPr>
        <p:spPr>
          <a:xfrm>
            <a:off x="61216" y="476593"/>
            <a:ext cx="8917915" cy="561863"/>
          </a:xfrm>
          <a:prstGeom prst="roundRect">
            <a:avLst/>
          </a:prstGeom>
          <a:solidFill>
            <a:schemeClr val="accent6">
              <a:lumMod val="7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389586">
              <a:defRPr/>
            </a:pPr>
            <a:r>
              <a:rPr kumimoji="0" lang="ja-JP" altLang="en-US" sz="1400" b="1" dirty="0">
                <a:solidFill>
                  <a:prstClr val="white"/>
                </a:solidFill>
                <a:latin typeface="Meiryo UI" panose="020B0604030504040204" pitchFamily="50" charset="-128"/>
                <a:ea typeface="Meiryo UI" panose="020B0604030504040204" pitchFamily="50" charset="-128"/>
              </a:rPr>
              <a:t>将来、子どもを産み育てることを望むがん患者が、希望を持ってがん治療に取り組めるよう、「妊よう性温存治療」及び「温存後生殖補助医療」に要する費用の一部を助成しています</a:t>
            </a:r>
          </a:p>
        </p:txBody>
      </p:sp>
      <p:sp>
        <p:nvSpPr>
          <p:cNvPr id="10" name="正方形/長方形 9">
            <a:extLst>
              <a:ext uri="{FF2B5EF4-FFF2-40B4-BE49-F238E27FC236}">
                <a16:creationId xmlns:a16="http://schemas.microsoft.com/office/drawing/2014/main" id="{D73C160E-CD20-4B4E-82FB-B78804991725}"/>
              </a:ext>
            </a:extLst>
          </p:cNvPr>
          <p:cNvSpPr/>
          <p:nvPr/>
        </p:nvSpPr>
        <p:spPr>
          <a:xfrm>
            <a:off x="164869" y="1207258"/>
            <a:ext cx="4349651" cy="5246077"/>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454205B4-9FE1-4F45-BCCC-0C507646C66A}"/>
              </a:ext>
            </a:extLst>
          </p:cNvPr>
          <p:cNvSpPr txBox="1"/>
          <p:nvPr/>
        </p:nvSpPr>
        <p:spPr>
          <a:xfrm>
            <a:off x="160313" y="3785523"/>
            <a:ext cx="1244577" cy="241476"/>
          </a:xfrm>
          <a:prstGeom prst="rect">
            <a:avLst/>
          </a:prstGeom>
          <a:solidFill>
            <a:schemeClr val="accent6">
              <a:lumMod val="75000"/>
            </a:schemeClr>
          </a:solidFill>
        </p:spPr>
        <p:txBody>
          <a:bodyPr wrap="square">
            <a:spAutoFit/>
          </a:bodyPr>
          <a:lstStyle/>
          <a:p>
            <a:pPr algn="ctr" defTabSz="389586">
              <a:defRPr/>
            </a:pPr>
            <a:r>
              <a:rPr kumimoji="0" lang="ja-JP" altLang="en-US" sz="969" dirty="0">
                <a:solidFill>
                  <a:prstClr val="white"/>
                </a:solidFill>
                <a:latin typeface="Meiryo UI" panose="020B0604030504040204" pitchFamily="50" charset="-128"/>
                <a:ea typeface="Meiryo UI" panose="020B0604030504040204" pitchFamily="50" charset="-128"/>
              </a:rPr>
              <a:t>助成の対象治療費</a:t>
            </a:r>
          </a:p>
        </p:txBody>
      </p:sp>
      <p:sp>
        <p:nvSpPr>
          <p:cNvPr id="4" name="正方形/長方形 3">
            <a:extLst>
              <a:ext uri="{FF2B5EF4-FFF2-40B4-BE49-F238E27FC236}">
                <a16:creationId xmlns:a16="http://schemas.microsoft.com/office/drawing/2014/main" id="{AE65A004-B5EF-4403-BF81-B4803F8C3FC8}"/>
              </a:ext>
            </a:extLst>
          </p:cNvPr>
          <p:cNvSpPr/>
          <p:nvPr/>
        </p:nvSpPr>
        <p:spPr>
          <a:xfrm>
            <a:off x="163423" y="1475619"/>
            <a:ext cx="960643" cy="22034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r>
              <a:rPr kumimoji="0" lang="ja-JP" altLang="en-US" sz="969" dirty="0">
                <a:solidFill>
                  <a:prstClr val="white"/>
                </a:solidFill>
                <a:latin typeface="Meiryo UI" panose="020B0604030504040204" pitchFamily="50" charset="-128"/>
                <a:ea typeface="Meiryo UI" panose="020B0604030504040204" pitchFamily="50" charset="-128"/>
              </a:rPr>
              <a:t>助成対象者</a:t>
            </a:r>
          </a:p>
        </p:txBody>
      </p:sp>
      <p:graphicFrame>
        <p:nvGraphicFramePr>
          <p:cNvPr id="11" name="表 10"/>
          <p:cNvGraphicFramePr>
            <a:graphicFrameLocks noGrp="1"/>
          </p:cNvGraphicFramePr>
          <p:nvPr>
            <p:extLst>
              <p:ext uri="{D42A27DB-BD31-4B8C-83A1-F6EECF244321}">
                <p14:modId xmlns:p14="http://schemas.microsoft.com/office/powerpoint/2010/main" val="395932744"/>
              </p:ext>
            </p:extLst>
          </p:nvPr>
        </p:nvGraphicFramePr>
        <p:xfrm>
          <a:off x="309174" y="4055972"/>
          <a:ext cx="2867034" cy="1290444"/>
        </p:xfrm>
        <a:graphic>
          <a:graphicData uri="http://schemas.openxmlformats.org/drawingml/2006/table">
            <a:tbl>
              <a:tblPr firstRow="1" bandRow="1">
                <a:tableStyleId>{5C22544A-7EE6-4342-B048-85BDC9FD1C3A}</a:tableStyleId>
              </a:tblPr>
              <a:tblGrid>
                <a:gridCol w="1980257">
                  <a:extLst>
                    <a:ext uri="{9D8B030D-6E8A-4147-A177-3AD203B41FA5}">
                      <a16:colId xmlns:a16="http://schemas.microsoft.com/office/drawing/2014/main" val="4124052502"/>
                    </a:ext>
                  </a:extLst>
                </a:gridCol>
                <a:gridCol w="886777">
                  <a:extLst>
                    <a:ext uri="{9D8B030D-6E8A-4147-A177-3AD203B41FA5}">
                      <a16:colId xmlns:a16="http://schemas.microsoft.com/office/drawing/2014/main" val="322385637"/>
                    </a:ext>
                  </a:extLst>
                </a:gridCol>
              </a:tblGrid>
              <a:tr h="204522">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対象治療</a:t>
                      </a:r>
                    </a:p>
                  </a:txBody>
                  <a:tcPr marL="77913" marR="77913" marT="38957" marB="38957"/>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上限額</a:t>
                      </a:r>
                    </a:p>
                  </a:txBody>
                  <a:tcPr marL="77913" marR="77913" marT="38957" marB="38957"/>
                </a:tc>
                <a:extLst>
                  <a:ext uri="{0D108BD9-81ED-4DB2-BD59-A6C34878D82A}">
                    <a16:rowId xmlns:a16="http://schemas.microsoft.com/office/drawing/2014/main" val="2616834200"/>
                  </a:ext>
                </a:extLst>
              </a:tr>
              <a:tr h="204522">
                <a:tc>
                  <a:txBody>
                    <a:bodyPr/>
                    <a:lstStyle/>
                    <a:p>
                      <a:r>
                        <a:rPr kumimoji="1" lang="zh-TW" altLang="en-US" sz="900" b="0" dirty="0">
                          <a:solidFill>
                            <a:schemeClr val="tx1"/>
                          </a:solidFill>
                          <a:latin typeface="Meiryo UI" panose="020B0604030504040204" pitchFamily="50" charset="-128"/>
                          <a:ea typeface="Meiryo UI" panose="020B0604030504040204" pitchFamily="50" charset="-128"/>
                        </a:rPr>
                        <a:t>胚（受精卵）凍結</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7913" marR="77913" marT="38957" marB="38957"/>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35</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7913" marR="77913" marT="38957" marB="38957"/>
                </a:tc>
                <a:extLst>
                  <a:ext uri="{0D108BD9-81ED-4DB2-BD59-A6C34878D82A}">
                    <a16:rowId xmlns:a16="http://schemas.microsoft.com/office/drawing/2014/main" val="3436232470"/>
                  </a:ext>
                </a:extLst>
              </a:tr>
              <a:tr h="204522">
                <a:tc>
                  <a:txBody>
                    <a:bodyPr/>
                    <a:lstStyle/>
                    <a:p>
                      <a:r>
                        <a:rPr kumimoji="1" lang="zh-TW" altLang="en-US" sz="900" b="0" dirty="0">
                          <a:solidFill>
                            <a:schemeClr val="tx1"/>
                          </a:solidFill>
                          <a:latin typeface="Meiryo UI" panose="020B0604030504040204" pitchFamily="50" charset="-128"/>
                          <a:ea typeface="Meiryo UI" panose="020B0604030504040204" pitchFamily="50" charset="-128"/>
                        </a:rPr>
                        <a:t>未受精卵子凍結</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7913" marR="77913" marT="38957" marB="38957"/>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7913" marR="77913" marT="38957" marB="38957"/>
                </a:tc>
                <a:extLst>
                  <a:ext uri="{0D108BD9-81ED-4DB2-BD59-A6C34878D82A}">
                    <a16:rowId xmlns:a16="http://schemas.microsoft.com/office/drawing/2014/main" val="1397376684"/>
                  </a:ext>
                </a:extLst>
              </a:tr>
              <a:tr h="204522">
                <a:tc>
                  <a:txBody>
                    <a:bodyPr/>
                    <a:lstStyle/>
                    <a:p>
                      <a:r>
                        <a:rPr kumimoji="1" lang="zh-TW" altLang="en-US" sz="900" b="0" dirty="0">
                          <a:solidFill>
                            <a:schemeClr val="tx1"/>
                          </a:solidFill>
                          <a:latin typeface="Meiryo UI" panose="020B0604030504040204" pitchFamily="50" charset="-128"/>
                          <a:ea typeface="Meiryo UI" panose="020B0604030504040204" pitchFamily="50" charset="-128"/>
                        </a:rPr>
                        <a:t>卵巣組織凍結</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7913" marR="77913" marT="38957" marB="38957"/>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40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7913" marR="77913" marT="38957" marB="38957"/>
                </a:tc>
                <a:extLst>
                  <a:ext uri="{0D108BD9-81ED-4DB2-BD59-A6C34878D82A}">
                    <a16:rowId xmlns:a16="http://schemas.microsoft.com/office/drawing/2014/main" val="532727191"/>
                  </a:ext>
                </a:extLst>
              </a:tr>
              <a:tr h="204522">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精子凍結</a:t>
                      </a:r>
                    </a:p>
                  </a:txBody>
                  <a:tcPr marL="77913" marR="77913" marT="38957" marB="38957"/>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a:t>
                      </a:r>
                      <a:r>
                        <a:rPr kumimoji="1" lang="ja-JP" altLang="en-US" sz="900" b="0" dirty="0">
                          <a:solidFill>
                            <a:schemeClr val="tx1"/>
                          </a:solidFill>
                          <a:latin typeface="Meiryo UI" panose="020B0604030504040204" pitchFamily="50" charset="-128"/>
                          <a:ea typeface="Meiryo UI" panose="020B0604030504040204" pitchFamily="50" charset="-128"/>
                        </a:rPr>
                        <a:t>万</a:t>
                      </a:r>
                      <a:r>
                        <a:rPr kumimoji="1" lang="en-US" altLang="ja-JP" sz="900" b="0" dirty="0">
                          <a:solidFill>
                            <a:schemeClr val="tx1"/>
                          </a:solidFill>
                          <a:latin typeface="Meiryo UI" panose="020B0604030504040204" pitchFamily="50" charset="-128"/>
                          <a:ea typeface="Meiryo UI" panose="020B0604030504040204" pitchFamily="50" charset="-128"/>
                        </a:rPr>
                        <a:t>5</a:t>
                      </a:r>
                      <a:r>
                        <a:rPr kumimoji="1" lang="ja-JP" altLang="en-US" sz="900" b="0" dirty="0">
                          <a:solidFill>
                            <a:schemeClr val="tx1"/>
                          </a:solidFill>
                          <a:latin typeface="Meiryo UI" panose="020B0604030504040204" pitchFamily="50" charset="-128"/>
                          <a:ea typeface="Meiryo UI" panose="020B0604030504040204" pitchFamily="50" charset="-128"/>
                        </a:rPr>
                        <a:t>千円</a:t>
                      </a:r>
                    </a:p>
                  </a:txBody>
                  <a:tcPr marL="77913" marR="77913" marT="38957" marB="38957"/>
                </a:tc>
                <a:extLst>
                  <a:ext uri="{0D108BD9-81ED-4DB2-BD59-A6C34878D82A}">
                    <a16:rowId xmlns:a16="http://schemas.microsoft.com/office/drawing/2014/main" val="395809720"/>
                  </a:ext>
                </a:extLst>
              </a:tr>
              <a:tr h="204522">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精巣内精子採取術による精子凍結</a:t>
                      </a:r>
                    </a:p>
                  </a:txBody>
                  <a:tcPr marL="77913" marR="77913" marT="38957" marB="38957"/>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35</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7913" marR="77913" marT="38957" marB="38957" anchor="ctr"/>
                </a:tc>
                <a:extLst>
                  <a:ext uri="{0D108BD9-81ED-4DB2-BD59-A6C34878D82A}">
                    <a16:rowId xmlns:a16="http://schemas.microsoft.com/office/drawing/2014/main" val="3011154222"/>
                  </a:ext>
                </a:extLst>
              </a:tr>
            </a:tbl>
          </a:graphicData>
        </a:graphic>
      </p:graphicFrame>
      <p:sp>
        <p:nvSpPr>
          <p:cNvPr id="14" name="テキスト ボックス 13"/>
          <p:cNvSpPr txBox="1"/>
          <p:nvPr/>
        </p:nvSpPr>
        <p:spPr>
          <a:xfrm>
            <a:off x="3170651" y="4396359"/>
            <a:ext cx="1262388" cy="923330"/>
          </a:xfrm>
          <a:prstGeom prst="rect">
            <a:avLst/>
          </a:prstGeom>
          <a:noFill/>
        </p:spPr>
        <p:txBody>
          <a:bodyPr wrap="square" rtlCol="0">
            <a:spAutoFit/>
          </a:bodyPr>
          <a:lstStyle/>
          <a:p>
            <a:pPr defTabSz="422041"/>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ja-JP" sz="900" dirty="0">
                <a:solidFill>
                  <a:prstClr val="black"/>
                </a:solidFill>
                <a:latin typeface="Meiryo UI" panose="020B0604030504040204" pitchFamily="50" charset="-128"/>
                <a:ea typeface="Meiryo UI" panose="020B0604030504040204" pitchFamily="50" charset="-128"/>
              </a:rPr>
              <a:t>入院室料等の</a:t>
            </a:r>
            <a:r>
              <a:rPr kumimoji="0" lang="ja-JP" altLang="en-US" sz="900" dirty="0">
                <a:solidFill>
                  <a:prstClr val="black"/>
                </a:solidFill>
                <a:latin typeface="Meiryo UI" panose="020B0604030504040204" pitchFamily="50" charset="-128"/>
                <a:ea typeface="Meiryo UI" panose="020B0604030504040204" pitchFamily="50" charset="-128"/>
              </a:rPr>
              <a:t>治療に</a:t>
            </a:r>
            <a:r>
              <a:rPr kumimoji="0" lang="ja-JP" altLang="ja-JP" sz="900" dirty="0">
                <a:solidFill>
                  <a:prstClr val="black"/>
                </a:solidFill>
                <a:latin typeface="Meiryo UI" panose="020B0604030504040204" pitchFamily="50" charset="-128"/>
                <a:ea typeface="Meiryo UI" panose="020B0604030504040204" pitchFamily="50" charset="-128"/>
              </a:rPr>
              <a:t>直接関係</a:t>
            </a:r>
            <a:r>
              <a:rPr kumimoji="0" lang="ja-JP" altLang="en-US" sz="900" dirty="0">
                <a:solidFill>
                  <a:prstClr val="black"/>
                </a:solidFill>
                <a:latin typeface="Meiryo UI" panose="020B0604030504040204" pitchFamily="50" charset="-128"/>
                <a:ea typeface="Meiryo UI" panose="020B0604030504040204" pitchFamily="50" charset="-128"/>
              </a:rPr>
              <a:t>の</a:t>
            </a:r>
            <a:r>
              <a:rPr kumimoji="0" lang="ja-JP" altLang="ja-JP" sz="900" dirty="0">
                <a:solidFill>
                  <a:prstClr val="black"/>
                </a:solidFill>
                <a:latin typeface="Meiryo UI" panose="020B0604030504040204" pitchFamily="50" charset="-128"/>
                <a:ea typeface="Meiryo UI" panose="020B0604030504040204" pitchFamily="50" charset="-128"/>
              </a:rPr>
              <a:t>ない費用</a:t>
            </a:r>
            <a:r>
              <a:rPr kumimoji="0" lang="ja-JP" altLang="en-US" sz="900" dirty="0">
                <a:solidFill>
                  <a:prstClr val="black"/>
                </a:solidFill>
                <a:latin typeface="Meiryo UI" panose="020B0604030504040204" pitchFamily="50" charset="-128"/>
                <a:ea typeface="Meiryo UI" panose="020B0604030504040204" pitchFamily="50" charset="-128"/>
              </a:rPr>
              <a:t>及び</a:t>
            </a:r>
            <a:r>
              <a:rPr kumimoji="0" lang="ja-JP" altLang="ja-JP" sz="900" dirty="0">
                <a:solidFill>
                  <a:prstClr val="black"/>
                </a:solidFill>
                <a:latin typeface="Meiryo UI" panose="020B0604030504040204" pitchFamily="50" charset="-128"/>
                <a:ea typeface="Meiryo UI" panose="020B0604030504040204" pitchFamily="50" charset="-128"/>
              </a:rPr>
              <a:t>初回の凍結保存費用以外の凍結保存の維持に係る費用</a:t>
            </a:r>
            <a:r>
              <a:rPr kumimoji="0" lang="ja-JP" altLang="en-US" sz="900" dirty="0">
                <a:solidFill>
                  <a:prstClr val="black"/>
                </a:solidFill>
                <a:latin typeface="Meiryo UI" panose="020B0604030504040204" pitchFamily="50" charset="-128"/>
                <a:ea typeface="Meiryo UI" panose="020B0604030504040204" pitchFamily="50" charset="-128"/>
              </a:rPr>
              <a:t>は対象外</a:t>
            </a:r>
            <a:endParaRPr kumimoji="0" lang="ja-JP" altLang="ja-JP" sz="900" dirty="0">
              <a:solidFill>
                <a:prstClr val="black"/>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60313" y="1166676"/>
            <a:ext cx="4277763" cy="296873"/>
          </a:xfrm>
          <a:prstGeom prst="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22041"/>
            <a:r>
              <a:rPr kumimoji="0" lang="ja-JP" altLang="en-US" sz="1662" b="1" dirty="0">
                <a:solidFill>
                  <a:prstClr val="white"/>
                </a:solidFill>
                <a:latin typeface="Meiryo UI" panose="020B0604030504040204" pitchFamily="50" charset="-128"/>
                <a:ea typeface="Meiryo UI" panose="020B0604030504040204" pitchFamily="50" charset="-128"/>
              </a:rPr>
              <a:t>妊よう性温存治療（令和３年度から）</a:t>
            </a:r>
            <a:endParaRPr lang="ja-JP" altLang="en-US" sz="1662" dirty="0">
              <a:solidFill>
                <a:prstClr val="white"/>
              </a:solidFill>
              <a:latin typeface="Calibri" panose="020F0502020204030204"/>
              <a:ea typeface="游ゴシック" panose="020B0400000000000000" pitchFamily="50" charset="-128"/>
            </a:endParaRPr>
          </a:p>
        </p:txBody>
      </p:sp>
      <p:sp>
        <p:nvSpPr>
          <p:cNvPr id="61" name="正方形/長方形 60">
            <a:extLst>
              <a:ext uri="{FF2B5EF4-FFF2-40B4-BE49-F238E27FC236}">
                <a16:creationId xmlns:a16="http://schemas.microsoft.com/office/drawing/2014/main" id="{D73C160E-CD20-4B4E-82FB-B78804991725}"/>
              </a:ext>
            </a:extLst>
          </p:cNvPr>
          <p:cNvSpPr/>
          <p:nvPr/>
        </p:nvSpPr>
        <p:spPr>
          <a:xfrm>
            <a:off x="4513468" y="1231678"/>
            <a:ext cx="4465663" cy="5221657"/>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389586">
              <a:defRPr/>
            </a:pPr>
            <a:endParaRPr kumimoji="0" lang="en-US" altLang="ja-JP" sz="831"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a:p>
            <a:pPr defTabSz="422041"/>
            <a:endParaRPr kumimoji="0" lang="en-US" altLang="ja-JP" sz="738" dirty="0">
              <a:solidFill>
                <a:prstClr val="black"/>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4439063" y="1164079"/>
            <a:ext cx="4540068" cy="299470"/>
          </a:xfrm>
          <a:prstGeom prst="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22041"/>
            <a:r>
              <a:rPr kumimoji="0" lang="ja-JP" altLang="en-US" sz="1662" b="1" dirty="0">
                <a:solidFill>
                  <a:prstClr val="white"/>
                </a:solidFill>
                <a:latin typeface="Meiryo UI" panose="020B0604030504040204" pitchFamily="50" charset="-128"/>
                <a:ea typeface="Meiryo UI" panose="020B0604030504040204" pitchFamily="50" charset="-128"/>
              </a:rPr>
              <a:t>温存後生殖補助医療（令和４年度から）</a:t>
            </a:r>
            <a:endParaRPr lang="ja-JP" altLang="en-US" sz="1662" dirty="0">
              <a:solidFill>
                <a:prstClr val="white"/>
              </a:solidFill>
              <a:latin typeface="Calibri" panose="020F0502020204030204"/>
              <a:ea typeface="游ゴシック" panose="020B0400000000000000" pitchFamily="50" charset="-128"/>
            </a:endParaRPr>
          </a:p>
        </p:txBody>
      </p:sp>
      <p:sp>
        <p:nvSpPr>
          <p:cNvPr id="63" name="テキスト ボックス 62">
            <a:extLst>
              <a:ext uri="{FF2B5EF4-FFF2-40B4-BE49-F238E27FC236}">
                <a16:creationId xmlns:a16="http://schemas.microsoft.com/office/drawing/2014/main" id="{454205B4-9FE1-4F45-BCCC-0C507646C66A}"/>
              </a:ext>
            </a:extLst>
          </p:cNvPr>
          <p:cNvSpPr txBox="1"/>
          <p:nvPr/>
        </p:nvSpPr>
        <p:spPr>
          <a:xfrm>
            <a:off x="4507444" y="4303551"/>
            <a:ext cx="1217067" cy="249748"/>
          </a:xfrm>
          <a:prstGeom prst="rect">
            <a:avLst/>
          </a:prstGeom>
          <a:solidFill>
            <a:schemeClr val="accent6">
              <a:lumMod val="75000"/>
            </a:schemeClr>
          </a:solidFill>
        </p:spPr>
        <p:txBody>
          <a:bodyPr wrap="square">
            <a:spAutoFit/>
          </a:bodyPr>
          <a:lstStyle/>
          <a:p>
            <a:pPr algn="ctr" defTabSz="389586">
              <a:defRPr/>
            </a:pPr>
            <a:r>
              <a:rPr kumimoji="0" lang="ja-JP" altLang="en-US" sz="1023" dirty="0">
                <a:solidFill>
                  <a:prstClr val="white"/>
                </a:solidFill>
                <a:latin typeface="Meiryo UI" panose="020B0604030504040204" pitchFamily="50" charset="-128"/>
                <a:ea typeface="Meiryo UI" panose="020B0604030504040204" pitchFamily="50" charset="-128"/>
              </a:rPr>
              <a:t>助成の対象治療費</a:t>
            </a:r>
          </a:p>
        </p:txBody>
      </p:sp>
      <p:sp>
        <p:nvSpPr>
          <p:cNvPr id="64" name="正方形/長方形 63">
            <a:extLst>
              <a:ext uri="{FF2B5EF4-FFF2-40B4-BE49-F238E27FC236}">
                <a16:creationId xmlns:a16="http://schemas.microsoft.com/office/drawing/2014/main" id="{AE65A004-B5EF-4403-BF81-B4803F8C3FC8}"/>
              </a:ext>
            </a:extLst>
          </p:cNvPr>
          <p:cNvSpPr/>
          <p:nvPr/>
        </p:nvSpPr>
        <p:spPr>
          <a:xfrm>
            <a:off x="4519076" y="1474113"/>
            <a:ext cx="960643" cy="22034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r>
              <a:rPr kumimoji="0" lang="ja-JP" altLang="en-US" sz="969" dirty="0">
                <a:solidFill>
                  <a:prstClr val="white"/>
                </a:solidFill>
                <a:latin typeface="Meiryo UI" panose="020B0604030504040204" pitchFamily="50" charset="-128"/>
                <a:ea typeface="Meiryo UI" panose="020B0604030504040204" pitchFamily="50" charset="-128"/>
              </a:rPr>
              <a:t>助成対象者</a:t>
            </a:r>
          </a:p>
        </p:txBody>
      </p:sp>
      <p:sp>
        <p:nvSpPr>
          <p:cNvPr id="16" name="正方形/長方形 15"/>
          <p:cNvSpPr/>
          <p:nvPr/>
        </p:nvSpPr>
        <p:spPr>
          <a:xfrm>
            <a:off x="7645829" y="4681272"/>
            <a:ext cx="1270943" cy="1061829"/>
          </a:xfrm>
          <a:prstGeom prst="rect">
            <a:avLst/>
          </a:prstGeom>
        </p:spPr>
        <p:txBody>
          <a:bodyPr wrap="square">
            <a:spAutoFit/>
          </a:bodyPr>
          <a:lstStyle/>
          <a:p>
            <a:pPr defTabSz="422041"/>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ja-JP" sz="900" dirty="0">
                <a:solidFill>
                  <a:prstClr val="black"/>
                </a:solidFill>
                <a:latin typeface="Meiryo UI" panose="020B0604030504040204" pitchFamily="50" charset="-128"/>
                <a:ea typeface="Meiryo UI" panose="020B0604030504040204" pitchFamily="50" charset="-128"/>
              </a:rPr>
              <a:t>入院室料等の</a:t>
            </a:r>
            <a:r>
              <a:rPr kumimoji="0" lang="ja-JP" altLang="en-US" sz="900" dirty="0">
                <a:solidFill>
                  <a:prstClr val="black"/>
                </a:solidFill>
                <a:latin typeface="Meiryo UI" panose="020B0604030504040204" pitchFamily="50" charset="-128"/>
                <a:ea typeface="Meiryo UI" panose="020B0604030504040204" pitchFamily="50" charset="-128"/>
              </a:rPr>
              <a:t>治療に</a:t>
            </a:r>
            <a:r>
              <a:rPr kumimoji="0" lang="ja-JP" altLang="ja-JP" sz="900" dirty="0">
                <a:solidFill>
                  <a:prstClr val="black"/>
                </a:solidFill>
                <a:latin typeface="Meiryo UI" panose="020B0604030504040204" pitchFamily="50" charset="-128"/>
                <a:ea typeface="Meiryo UI" panose="020B0604030504040204" pitchFamily="50" charset="-128"/>
              </a:rPr>
              <a:t>直接関係</a:t>
            </a:r>
            <a:r>
              <a:rPr kumimoji="0" lang="ja-JP" altLang="en-US" sz="900" dirty="0">
                <a:solidFill>
                  <a:prstClr val="black"/>
                </a:solidFill>
                <a:latin typeface="Meiryo UI" panose="020B0604030504040204" pitchFamily="50" charset="-128"/>
                <a:ea typeface="Meiryo UI" panose="020B0604030504040204" pitchFamily="50" charset="-128"/>
              </a:rPr>
              <a:t>の</a:t>
            </a:r>
            <a:r>
              <a:rPr kumimoji="0" lang="ja-JP" altLang="ja-JP" sz="900" dirty="0">
                <a:solidFill>
                  <a:prstClr val="black"/>
                </a:solidFill>
                <a:latin typeface="Meiryo UI" panose="020B0604030504040204" pitchFamily="50" charset="-128"/>
                <a:ea typeface="Meiryo UI" panose="020B0604030504040204" pitchFamily="50" charset="-128"/>
              </a:rPr>
              <a:t>ない費用</a:t>
            </a:r>
            <a:r>
              <a:rPr kumimoji="0" lang="ja-JP" altLang="en-US" sz="900" dirty="0">
                <a:solidFill>
                  <a:prstClr val="black"/>
                </a:solidFill>
                <a:latin typeface="Meiryo UI" panose="020B0604030504040204" pitchFamily="50" charset="-128"/>
                <a:ea typeface="Meiryo UI" panose="020B0604030504040204" pitchFamily="50" charset="-128"/>
              </a:rPr>
              <a:t>及び主たる治療を医療保険適用で実施している場合における先進医療等における自己負担部分は対象外</a:t>
            </a:r>
            <a:endParaRPr kumimoji="0" lang="ja-JP" altLang="ja-JP" sz="900" dirty="0">
              <a:solidFill>
                <a:prstClr val="black"/>
              </a:solidFill>
              <a:latin typeface="Meiryo UI" panose="020B0604030504040204" pitchFamily="50" charset="-128"/>
              <a:ea typeface="Meiryo UI" panose="020B0604030504040204" pitchFamily="50" charset="-128"/>
            </a:endParaRPr>
          </a:p>
        </p:txBody>
      </p:sp>
      <p:graphicFrame>
        <p:nvGraphicFramePr>
          <p:cNvPr id="66" name="表 65"/>
          <p:cNvGraphicFramePr>
            <a:graphicFrameLocks noGrp="1"/>
          </p:cNvGraphicFramePr>
          <p:nvPr>
            <p:extLst>
              <p:ext uri="{D42A27DB-BD31-4B8C-83A1-F6EECF244321}">
                <p14:modId xmlns:p14="http://schemas.microsoft.com/office/powerpoint/2010/main" val="973837298"/>
              </p:ext>
            </p:extLst>
          </p:nvPr>
        </p:nvGraphicFramePr>
        <p:xfrm>
          <a:off x="4629601" y="4587098"/>
          <a:ext cx="3016227" cy="1180742"/>
        </p:xfrm>
        <a:graphic>
          <a:graphicData uri="http://schemas.openxmlformats.org/drawingml/2006/table">
            <a:tbl>
              <a:tblPr firstRow="1" bandRow="1">
                <a:tableStyleId>{5C22544A-7EE6-4342-B048-85BDC9FD1C3A}</a:tableStyleId>
              </a:tblPr>
              <a:tblGrid>
                <a:gridCol w="2396727">
                  <a:extLst>
                    <a:ext uri="{9D8B030D-6E8A-4147-A177-3AD203B41FA5}">
                      <a16:colId xmlns:a16="http://schemas.microsoft.com/office/drawing/2014/main" val="4124052502"/>
                    </a:ext>
                  </a:extLst>
                </a:gridCol>
                <a:gridCol w="619500">
                  <a:extLst>
                    <a:ext uri="{9D8B030D-6E8A-4147-A177-3AD203B41FA5}">
                      <a16:colId xmlns:a16="http://schemas.microsoft.com/office/drawing/2014/main" val="322385637"/>
                    </a:ext>
                  </a:extLst>
                </a:gridCol>
              </a:tblGrid>
              <a:tr h="277844">
                <a:tc>
                  <a:txBody>
                    <a:bodyPr/>
                    <a:lstStyle/>
                    <a:p>
                      <a:pPr algn="ctr">
                        <a:lnSpc>
                          <a:spcPct val="100000"/>
                        </a:lnSpc>
                      </a:pPr>
                      <a:r>
                        <a:rPr kumimoji="1" lang="ja-JP" altLang="en-US" sz="900" b="0" dirty="0">
                          <a:solidFill>
                            <a:schemeClr val="tx1"/>
                          </a:solidFill>
                          <a:latin typeface="Meiryo UI" panose="020B0604030504040204" pitchFamily="50" charset="-128"/>
                          <a:ea typeface="Meiryo UI" panose="020B0604030504040204" pitchFamily="50" charset="-128"/>
                        </a:rPr>
                        <a:t>対象治療</a:t>
                      </a:r>
                    </a:p>
                  </a:txBody>
                  <a:tcPr marL="77913" marR="77913" marT="38957" marB="38957" anchor="ctr"/>
                </a:tc>
                <a:tc>
                  <a:txBody>
                    <a:bodyPr/>
                    <a:lstStyle/>
                    <a:p>
                      <a:pPr algn="ctr">
                        <a:lnSpc>
                          <a:spcPct val="100000"/>
                        </a:lnSpc>
                        <a:spcAft>
                          <a:spcPts val="0"/>
                        </a:spcAft>
                      </a:pPr>
                      <a:r>
                        <a:rPr lang="ja-JP" sz="900" b="0" kern="0" dirty="0">
                          <a:solidFill>
                            <a:schemeClr val="tx1"/>
                          </a:solidFill>
                          <a:effectLst/>
                          <a:latin typeface="Meiryo UI" panose="020B0604030504040204" pitchFamily="50" charset="-128"/>
                          <a:ea typeface="Meiryo UI" panose="020B0604030504040204" pitchFamily="50" charset="-128"/>
                        </a:rPr>
                        <a:t>上限額</a:t>
                      </a: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nchor="ctr"/>
                </a:tc>
                <a:extLst>
                  <a:ext uri="{0D108BD9-81ED-4DB2-BD59-A6C34878D82A}">
                    <a16:rowId xmlns:a16="http://schemas.microsoft.com/office/drawing/2014/main" val="2616834200"/>
                  </a:ext>
                </a:extLst>
              </a:tr>
              <a:tr h="230336">
                <a:tc>
                  <a:txBody>
                    <a:bodyPr/>
                    <a:lstStyle/>
                    <a:p>
                      <a:pPr algn="ctr">
                        <a:lnSpc>
                          <a:spcPct val="100000"/>
                        </a:lnSpc>
                        <a:spcAft>
                          <a:spcPts val="0"/>
                        </a:spcAft>
                      </a:pPr>
                      <a:r>
                        <a:rPr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凍結した胚（受精卵）を用いた生殖補助医療</a:t>
                      </a: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nchor="ctr"/>
                </a:tc>
                <a:tc>
                  <a:txBody>
                    <a:bodyPr/>
                    <a:lstStyle/>
                    <a:p>
                      <a:pPr algn="ctr">
                        <a:lnSpc>
                          <a:spcPct val="100000"/>
                        </a:lnSpc>
                        <a:spcAft>
                          <a:spcPts val="0"/>
                        </a:spcAft>
                      </a:pPr>
                      <a:r>
                        <a:rPr lang="ja-JP" altLang="en-US" sz="900" b="0" kern="0" dirty="0">
                          <a:solidFill>
                            <a:schemeClr val="tx1"/>
                          </a:solidFill>
                          <a:effectLst/>
                          <a:latin typeface="Meiryo UI" panose="020B0604030504040204" pitchFamily="50" charset="-128"/>
                          <a:ea typeface="Meiryo UI" panose="020B0604030504040204" pitchFamily="50" charset="-128"/>
                        </a:rPr>
                        <a:t>１０</a:t>
                      </a:r>
                      <a:r>
                        <a:rPr lang="ja-JP" sz="900" b="0" kern="0" dirty="0">
                          <a:solidFill>
                            <a:schemeClr val="tx1"/>
                          </a:solidFill>
                          <a:effectLst/>
                          <a:latin typeface="Meiryo UI" panose="020B0604030504040204" pitchFamily="50" charset="-128"/>
                          <a:ea typeface="Meiryo UI" panose="020B0604030504040204" pitchFamily="50" charset="-128"/>
                        </a:rPr>
                        <a:t>万円</a:t>
                      </a: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nchor="ctr"/>
                </a:tc>
                <a:extLst>
                  <a:ext uri="{0D108BD9-81ED-4DB2-BD59-A6C34878D82A}">
                    <a16:rowId xmlns:a16="http://schemas.microsoft.com/office/drawing/2014/main" val="3436232470"/>
                  </a:ext>
                </a:extLst>
              </a:tr>
              <a:tr h="221311">
                <a:tc>
                  <a:txBody>
                    <a:bodyPr/>
                    <a:lstStyle/>
                    <a:p>
                      <a:pPr algn="ctr">
                        <a:lnSpc>
                          <a:spcPct val="100000"/>
                        </a:lnSpc>
                        <a:spcAft>
                          <a:spcPts val="0"/>
                        </a:spcAft>
                      </a:pPr>
                      <a:r>
                        <a:rPr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凍結した未受精卵子を用いた生殖補助医療</a:t>
                      </a: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nchor="ctr"/>
                </a:tc>
                <a:tc>
                  <a:txBody>
                    <a:bodyPr/>
                    <a:lstStyle/>
                    <a:p>
                      <a:pPr algn="ctr">
                        <a:lnSpc>
                          <a:spcPct val="100000"/>
                        </a:lnSpc>
                        <a:spcAft>
                          <a:spcPts val="0"/>
                        </a:spcAft>
                      </a:pPr>
                      <a:r>
                        <a:rPr lang="ja-JP" altLang="en-US" sz="900" b="0" kern="0" dirty="0">
                          <a:solidFill>
                            <a:schemeClr val="tx1"/>
                          </a:solidFill>
                          <a:effectLst/>
                          <a:latin typeface="Meiryo UI" panose="020B0604030504040204" pitchFamily="50" charset="-128"/>
                          <a:ea typeface="Meiryo UI" panose="020B0604030504040204" pitchFamily="50" charset="-128"/>
                        </a:rPr>
                        <a:t>２５</a:t>
                      </a:r>
                      <a:r>
                        <a:rPr lang="ja-JP" sz="900" b="0" kern="0" dirty="0">
                          <a:solidFill>
                            <a:schemeClr val="tx1"/>
                          </a:solidFill>
                          <a:effectLst/>
                          <a:latin typeface="Meiryo UI" panose="020B0604030504040204" pitchFamily="50" charset="-128"/>
                          <a:ea typeface="Meiryo UI" panose="020B0604030504040204" pitchFamily="50" charset="-128"/>
                        </a:rPr>
                        <a:t>万円</a:t>
                      </a:r>
                      <a:endParaRPr lang="en-US" altLang="ja-JP" sz="900" b="0" kern="0" dirty="0">
                        <a:solidFill>
                          <a:schemeClr val="tx1"/>
                        </a:solidFill>
                        <a:effectLst/>
                        <a:latin typeface="Meiryo UI" panose="020B0604030504040204" pitchFamily="50" charset="-128"/>
                        <a:ea typeface="Meiryo UI" panose="020B0604030504040204" pitchFamily="50" charset="-128"/>
                      </a:endParaRPr>
                    </a:p>
                  </a:txBody>
                  <a:tcPr marL="63305" marR="63305" marT="0" marB="0" anchor="ctr"/>
                </a:tc>
                <a:extLst>
                  <a:ext uri="{0D108BD9-81ED-4DB2-BD59-A6C34878D82A}">
                    <a16:rowId xmlns:a16="http://schemas.microsoft.com/office/drawing/2014/main" val="1397376684"/>
                  </a:ext>
                </a:extLst>
              </a:tr>
              <a:tr h="230336">
                <a:tc>
                  <a:txBody>
                    <a:bodyPr/>
                    <a:lstStyle/>
                    <a:p>
                      <a:pPr algn="ctr">
                        <a:lnSpc>
                          <a:spcPct val="100000"/>
                        </a:lnSpc>
                        <a:spcAft>
                          <a:spcPts val="0"/>
                        </a:spcAft>
                      </a:pPr>
                      <a:r>
                        <a:rPr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凍結した卵巣組織再移植後の生殖補助医療</a:t>
                      </a: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nchor="ctr"/>
                </a:tc>
                <a:tc>
                  <a:txBody>
                    <a:bodyPr/>
                    <a:lstStyle/>
                    <a:p>
                      <a:pPr algn="ctr">
                        <a:lnSpc>
                          <a:spcPct val="100000"/>
                        </a:lnSpc>
                        <a:spcAft>
                          <a:spcPts val="0"/>
                        </a:spcAft>
                      </a:pPr>
                      <a:r>
                        <a:rPr lang="ja-JP" altLang="en-US" sz="900" b="0" kern="0" dirty="0">
                          <a:solidFill>
                            <a:schemeClr val="tx1"/>
                          </a:solidFill>
                          <a:effectLst/>
                          <a:latin typeface="Meiryo UI" panose="020B0604030504040204" pitchFamily="50" charset="-128"/>
                          <a:ea typeface="Meiryo UI" panose="020B0604030504040204" pitchFamily="50" charset="-128"/>
                        </a:rPr>
                        <a:t>３０</a:t>
                      </a:r>
                      <a:r>
                        <a:rPr lang="ja-JP" sz="900" b="0" kern="0" dirty="0">
                          <a:solidFill>
                            <a:schemeClr val="tx1"/>
                          </a:solidFill>
                          <a:effectLst/>
                          <a:latin typeface="Meiryo UI" panose="020B0604030504040204" pitchFamily="50" charset="-128"/>
                          <a:ea typeface="Meiryo UI" panose="020B0604030504040204" pitchFamily="50" charset="-128"/>
                        </a:rPr>
                        <a:t>万円</a:t>
                      </a:r>
                      <a:endParaRPr lang="en-US" altLang="ja-JP" sz="900" b="0" kern="0" dirty="0">
                        <a:solidFill>
                          <a:schemeClr val="tx1"/>
                        </a:solidFill>
                        <a:effectLst/>
                        <a:latin typeface="Meiryo UI" panose="020B0604030504040204" pitchFamily="50" charset="-128"/>
                        <a:ea typeface="Meiryo UI" panose="020B0604030504040204" pitchFamily="50" charset="-128"/>
                      </a:endParaRPr>
                    </a:p>
                  </a:txBody>
                  <a:tcPr marL="63305" marR="63305" marT="0" marB="0" anchor="ctr"/>
                </a:tc>
                <a:extLst>
                  <a:ext uri="{0D108BD9-81ED-4DB2-BD59-A6C34878D82A}">
                    <a16:rowId xmlns:a16="http://schemas.microsoft.com/office/drawing/2014/main" val="532727191"/>
                  </a:ext>
                </a:extLst>
              </a:tr>
              <a:tr h="220915">
                <a:tc>
                  <a:txBody>
                    <a:bodyPr/>
                    <a:lstStyle/>
                    <a:p>
                      <a:pPr algn="ctr">
                        <a:lnSpc>
                          <a:spcPct val="100000"/>
                        </a:lnSpc>
                        <a:spcAft>
                          <a:spcPts val="0"/>
                        </a:spcAft>
                      </a:pPr>
                      <a:r>
                        <a:rPr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凍結した精子を用いた生殖補助医療</a:t>
                      </a: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nchor="ctr"/>
                </a:tc>
                <a:tc>
                  <a:txBody>
                    <a:bodyPr/>
                    <a:lstStyle/>
                    <a:p>
                      <a:pPr algn="ctr">
                        <a:lnSpc>
                          <a:spcPct val="100000"/>
                        </a:lnSpc>
                        <a:spcAft>
                          <a:spcPts val="0"/>
                        </a:spcAft>
                      </a:pPr>
                      <a:r>
                        <a:rPr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３０万円</a:t>
                      </a:r>
                      <a:endParaRPr lang="en-US" alt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nchor="ctr"/>
                </a:tc>
                <a:extLst>
                  <a:ext uri="{0D108BD9-81ED-4DB2-BD59-A6C34878D82A}">
                    <a16:rowId xmlns:a16="http://schemas.microsoft.com/office/drawing/2014/main" val="395809720"/>
                  </a:ext>
                </a:extLst>
              </a:tr>
            </a:tbl>
          </a:graphicData>
        </a:graphic>
      </p:graphicFrame>
      <p:sp>
        <p:nvSpPr>
          <p:cNvPr id="18" name="正方形/長方形 17"/>
          <p:cNvSpPr/>
          <p:nvPr/>
        </p:nvSpPr>
        <p:spPr>
          <a:xfrm>
            <a:off x="4412509" y="1698801"/>
            <a:ext cx="4728767" cy="2585323"/>
          </a:xfrm>
          <a:prstGeom prst="rect">
            <a:avLst/>
          </a:prstGeom>
        </p:spPr>
        <p:txBody>
          <a:bodyPr wrap="square">
            <a:spAutoFit/>
          </a:bodyPr>
          <a:lstStyle/>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以下の要件をすべて満たす方</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1</a:t>
            </a:r>
            <a:r>
              <a:rPr kumimoji="0" lang="ja-JP" altLang="en-US" sz="900" dirty="0">
                <a:solidFill>
                  <a:prstClr val="black"/>
                </a:solidFill>
                <a:latin typeface="Meiryo UI" panose="020B0604030504040204" pitchFamily="50" charset="-128"/>
                <a:ea typeface="Meiryo UI" panose="020B0604030504040204" pitchFamily="50" charset="-128"/>
              </a:rPr>
              <a:t>）温存後生殖補助医療費助成の申請時において、夫婦のいずれかが大阪府内に住所を有す</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ること</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2</a:t>
            </a:r>
            <a:r>
              <a:rPr kumimoji="0" lang="ja-JP" altLang="en-US" sz="900" dirty="0">
                <a:solidFill>
                  <a:prstClr val="black"/>
                </a:solidFill>
                <a:latin typeface="Meiryo UI" panose="020B0604030504040204" pitchFamily="50" charset="-128"/>
                <a:ea typeface="Meiryo UI" panose="020B0604030504040204" pitchFamily="50" charset="-128"/>
              </a:rPr>
              <a:t>）温存後生殖補助医療に係る治療期間の初日における妻の年齢が</a:t>
            </a:r>
            <a:r>
              <a:rPr kumimoji="0" lang="en-US" altLang="ja-JP" sz="900" dirty="0">
                <a:solidFill>
                  <a:prstClr val="black"/>
                </a:solidFill>
                <a:latin typeface="Meiryo UI" panose="020B0604030504040204" pitchFamily="50" charset="-128"/>
                <a:ea typeface="Meiryo UI" panose="020B0604030504040204" pitchFamily="50" charset="-128"/>
              </a:rPr>
              <a:t>43 </a:t>
            </a:r>
            <a:r>
              <a:rPr kumimoji="0" lang="ja-JP" altLang="en-US" sz="900" dirty="0">
                <a:solidFill>
                  <a:prstClr val="black"/>
                </a:solidFill>
                <a:latin typeface="Meiryo UI" panose="020B0604030504040204" pitchFamily="50" charset="-128"/>
                <a:ea typeface="Meiryo UI" panose="020B0604030504040204" pitchFamily="50" charset="-128"/>
              </a:rPr>
              <a:t>歳未満である夫婦</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3</a:t>
            </a: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性温存治療府指定医療機関において表１の妊よう性温存治療により凍結保存を</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422041"/>
            <a:r>
              <a:rPr kumimoji="0" lang="ja-JP" altLang="en-US" sz="900" dirty="0">
                <a:solidFill>
                  <a:prstClr val="black"/>
                </a:solidFill>
                <a:latin typeface="Meiryo UI" panose="020B0604030504040204" pitchFamily="50" charset="-128"/>
                <a:ea typeface="Meiryo UI" panose="020B0604030504040204" pitchFamily="50" charset="-128"/>
              </a:rPr>
              <a:t>　　　　行った後、温存後生殖補助医療府指定医療機関において令和４年４月１日以降に表</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422041"/>
            <a:r>
              <a:rPr kumimoji="0" lang="ja-JP" altLang="en-US" sz="900" dirty="0">
                <a:solidFill>
                  <a:prstClr val="black"/>
                </a:solidFill>
                <a:latin typeface="Meiryo UI" panose="020B0604030504040204" pitchFamily="50" charset="-128"/>
                <a:ea typeface="Meiryo UI" panose="020B0604030504040204" pitchFamily="50" charset="-128"/>
              </a:rPr>
              <a:t>　　　　２の温存後生殖補助医療に係る治療を開始した方。かつ、表２の治療以外の治療法に</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422041"/>
            <a:r>
              <a:rPr kumimoji="0" lang="ja-JP" altLang="en-US" sz="900" dirty="0">
                <a:solidFill>
                  <a:prstClr val="black"/>
                </a:solidFill>
                <a:latin typeface="Meiryo UI" panose="020B0604030504040204" pitchFamily="50" charset="-128"/>
                <a:ea typeface="Meiryo UI" panose="020B0604030504040204" pitchFamily="50" charset="-128"/>
              </a:rPr>
              <a:t>　　　　よっては妊娠の見込みがない又は極めて少ないと医師に診断された方</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4</a:t>
            </a: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性温存治療を受けた方の年齢が、凍結保存日に満</a:t>
            </a:r>
            <a:r>
              <a:rPr kumimoji="0" lang="en-US" altLang="ja-JP" sz="900" dirty="0">
                <a:solidFill>
                  <a:prstClr val="black"/>
                </a:solidFill>
                <a:latin typeface="Meiryo UI" panose="020B0604030504040204" pitchFamily="50" charset="-128"/>
                <a:ea typeface="Meiryo UI" panose="020B0604030504040204" pitchFamily="50" charset="-128"/>
              </a:rPr>
              <a:t>43</a:t>
            </a:r>
            <a:r>
              <a:rPr kumimoji="0" lang="ja-JP" altLang="en-US" sz="900" dirty="0">
                <a:solidFill>
                  <a:prstClr val="black"/>
                </a:solidFill>
                <a:latin typeface="Meiryo UI" panose="020B0604030504040204" pitchFamily="50" charset="-128"/>
                <a:ea typeface="Meiryo UI" panose="020B0604030504040204" pitchFamily="50" charset="-128"/>
              </a:rPr>
              <a:t>歳未満であり、原疾患の治療</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422041"/>
            <a:r>
              <a:rPr kumimoji="0" lang="en-US" altLang="ja-JP" sz="900" dirty="0">
                <a:solidFill>
                  <a:prstClr val="black"/>
                </a:solidFill>
                <a:latin typeface="Meiryo UI" panose="020B0604030504040204" pitchFamily="50" charset="-128"/>
                <a:ea typeface="Meiryo UI" panose="020B0604030504040204" pitchFamily="50" charset="-128"/>
              </a:rPr>
              <a:t>        </a:t>
            </a:r>
            <a:r>
              <a:rPr kumimoji="0" lang="ja-JP" altLang="en-US" sz="900" dirty="0">
                <a:solidFill>
                  <a:prstClr val="black"/>
                </a:solidFill>
                <a:latin typeface="Meiryo UI" panose="020B0604030504040204" pitchFamily="50" charset="-128"/>
                <a:ea typeface="Meiryo UI" panose="020B0604030504040204" pitchFamily="50" charset="-128"/>
              </a:rPr>
              <a:t>内容が</a:t>
            </a:r>
            <a:r>
              <a:rPr kumimoji="0" lang="en-US" altLang="ja-JP" sz="900" dirty="0">
                <a:solidFill>
                  <a:prstClr val="black"/>
                </a:solidFill>
                <a:latin typeface="Meiryo UI" panose="020B0604030504040204" pitchFamily="50" charset="-128"/>
                <a:ea typeface="Meiryo UI" panose="020B0604030504040204" pitchFamily="50" charset="-128"/>
              </a:rPr>
              <a:t>(a)</a:t>
            </a:r>
            <a:r>
              <a:rPr kumimoji="0" lang="ja-JP" altLang="en-US" sz="900" dirty="0">
                <a:solidFill>
                  <a:prstClr val="black"/>
                </a:solidFill>
                <a:latin typeface="Meiryo UI" panose="020B0604030504040204" pitchFamily="50" charset="-128"/>
                <a:ea typeface="Meiryo UI" panose="020B0604030504040204" pitchFamily="50" charset="-128"/>
              </a:rPr>
              <a:t>もしくは</a:t>
            </a:r>
            <a:r>
              <a:rPr kumimoji="0" lang="en-US" altLang="ja-JP" sz="900" dirty="0">
                <a:solidFill>
                  <a:prstClr val="black"/>
                </a:solidFill>
                <a:latin typeface="Meiryo UI" panose="020B0604030504040204" pitchFamily="50" charset="-128"/>
                <a:ea typeface="Meiryo UI" panose="020B0604030504040204" pitchFamily="50" charset="-128"/>
              </a:rPr>
              <a:t>(b)</a:t>
            </a:r>
            <a:r>
              <a:rPr kumimoji="0" lang="ja-JP" altLang="en-US" sz="900" dirty="0">
                <a:solidFill>
                  <a:prstClr val="black"/>
                </a:solidFill>
                <a:latin typeface="Meiryo UI" panose="020B0604030504040204" pitchFamily="50" charset="-128"/>
                <a:ea typeface="Meiryo UI" panose="020B0604030504040204" pitchFamily="50" charset="-128"/>
              </a:rPr>
              <a:t>の方</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　　</a:t>
            </a:r>
            <a:r>
              <a:rPr kumimoji="0" lang="en-US" altLang="ja-JP" sz="900" dirty="0">
                <a:solidFill>
                  <a:prstClr val="black"/>
                </a:solidFill>
                <a:latin typeface="Meiryo UI" panose="020B0604030504040204" pitchFamily="50" charset="-128"/>
                <a:ea typeface="Meiryo UI" panose="020B0604030504040204" pitchFamily="50" charset="-128"/>
              </a:rPr>
              <a:t>(a)</a:t>
            </a:r>
            <a:r>
              <a:rPr kumimoji="0" lang="ja-JP" altLang="en-US" sz="900" dirty="0">
                <a:solidFill>
                  <a:prstClr val="black"/>
                </a:solidFill>
                <a:latin typeface="Meiryo UI" panose="020B0604030504040204" pitchFamily="50" charset="-128"/>
                <a:ea typeface="Meiryo UI" panose="020B0604030504040204" pitchFamily="50" charset="-128"/>
              </a:rPr>
              <a:t>ガイドラインの</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性低下リスク分類に示された治療のうち、高・中間・低リスクの治療　　　</a:t>
            </a:r>
            <a:br>
              <a:rPr kumimoji="0" lang="en-US" altLang="ja-JP" sz="900" dirty="0">
                <a:solidFill>
                  <a:prstClr val="black"/>
                </a:solidFill>
                <a:latin typeface="Meiryo UI" panose="020B0604030504040204" pitchFamily="50" charset="-128"/>
                <a:ea typeface="Meiryo UI" panose="020B0604030504040204" pitchFamily="50" charset="-128"/>
              </a:rPr>
            </a:br>
            <a:r>
              <a:rPr kumimoji="0" lang="ja-JP" altLang="en-US" sz="900" dirty="0">
                <a:solidFill>
                  <a:prstClr val="black"/>
                </a:solidFill>
                <a:latin typeface="Meiryo UI" panose="020B0604030504040204" pitchFamily="50" charset="-128"/>
                <a:ea typeface="Meiryo UI" panose="020B0604030504040204" pitchFamily="50" charset="-128"/>
              </a:rPr>
              <a:t>　　</a:t>
            </a:r>
            <a:r>
              <a:rPr kumimoji="0" lang="en-US" altLang="ja-JP" sz="900" dirty="0">
                <a:solidFill>
                  <a:prstClr val="black"/>
                </a:solidFill>
                <a:latin typeface="Meiryo UI" panose="020B0604030504040204" pitchFamily="50" charset="-128"/>
                <a:ea typeface="Meiryo UI" panose="020B0604030504040204" pitchFamily="50" charset="-128"/>
              </a:rPr>
              <a:t>(b)</a:t>
            </a:r>
            <a:r>
              <a:rPr kumimoji="0" lang="ja-JP" altLang="en-US" sz="900" dirty="0">
                <a:solidFill>
                  <a:prstClr val="black"/>
                </a:solidFill>
                <a:latin typeface="Meiryo UI" panose="020B0604030504040204" pitchFamily="50" charset="-128"/>
                <a:ea typeface="Meiryo UI" panose="020B0604030504040204" pitchFamily="50" charset="-128"/>
              </a:rPr>
              <a:t>乳がんに対するホルモン療法等の長期間の治療によって卵巣予備能の低下が想定される</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422041"/>
            <a:r>
              <a:rPr kumimoji="0" lang="ja-JP" altLang="en-US" sz="900" dirty="0">
                <a:solidFill>
                  <a:prstClr val="black"/>
                </a:solidFill>
                <a:latin typeface="Meiryo UI" panose="020B0604030504040204" pitchFamily="50" charset="-128"/>
                <a:ea typeface="Meiryo UI" panose="020B0604030504040204" pitchFamily="50" charset="-128"/>
              </a:rPr>
              <a:t>　　　　治療</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5</a:t>
            </a:r>
            <a:r>
              <a:rPr kumimoji="0" lang="ja-JP" altLang="en-US" sz="900" dirty="0">
                <a:solidFill>
                  <a:prstClr val="black"/>
                </a:solidFill>
                <a:latin typeface="Meiryo UI" panose="020B0604030504040204" pitchFamily="50" charset="-128"/>
                <a:ea typeface="Meiryo UI" panose="020B0604030504040204" pitchFamily="50" charset="-128"/>
              </a:rPr>
              <a:t>）担当医師により、</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性温存治療及び温存後生殖補助医療に伴う影響について評価を行</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422041"/>
            <a:r>
              <a:rPr kumimoji="0" lang="ja-JP" altLang="en-US" sz="900" dirty="0">
                <a:solidFill>
                  <a:prstClr val="black"/>
                </a:solidFill>
                <a:latin typeface="Meiryo UI" panose="020B0604030504040204" pitchFamily="50" charset="-128"/>
                <a:ea typeface="Meiryo UI" panose="020B0604030504040204" pitchFamily="50" charset="-128"/>
              </a:rPr>
              <a:t>　　　　い、生命予後に与える影響が許容されると認められた方</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6</a:t>
            </a:r>
            <a:r>
              <a:rPr kumimoji="0" lang="ja-JP" altLang="en-US" sz="900" dirty="0">
                <a:solidFill>
                  <a:prstClr val="black"/>
                </a:solidFill>
                <a:latin typeface="Meiryo UI" panose="020B0604030504040204" pitchFamily="50" charset="-128"/>
                <a:ea typeface="Meiryo UI" panose="020B0604030504040204" pitchFamily="50" charset="-128"/>
              </a:rPr>
              <a:t>）国の研究に参加できる方</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7</a:t>
            </a:r>
            <a:r>
              <a:rPr kumimoji="0" lang="ja-JP" altLang="en-US" sz="900" dirty="0">
                <a:solidFill>
                  <a:prstClr val="black"/>
                </a:solidFill>
                <a:latin typeface="Meiryo UI" panose="020B0604030504040204" pitchFamily="50" charset="-128"/>
                <a:ea typeface="Meiryo UI" panose="020B0604030504040204" pitchFamily="50" charset="-128"/>
              </a:rPr>
              <a:t>）助成対象費用に対し、他制度の助成を受けていない方</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8</a:t>
            </a:r>
            <a:r>
              <a:rPr kumimoji="0" lang="ja-JP" altLang="en-US" sz="900" dirty="0">
                <a:solidFill>
                  <a:prstClr val="black"/>
                </a:solidFill>
                <a:latin typeface="Meiryo UI" panose="020B0604030504040204" pitchFamily="50" charset="-128"/>
                <a:ea typeface="Meiryo UI" panose="020B0604030504040204" pitchFamily="50" charset="-128"/>
              </a:rPr>
              <a:t>）婚姻関係の確認ができる方</a:t>
            </a:r>
            <a:endParaRPr kumimoji="0" lang="en-US" altLang="ja-JP" sz="900" dirty="0">
              <a:solidFill>
                <a:prstClr val="black"/>
              </a:solidFill>
              <a:latin typeface="Meiryo UI" panose="020B0604030504040204" pitchFamily="50" charset="-128"/>
              <a:ea typeface="Meiryo UI" panose="020B0604030504040204" pitchFamily="50" charset="-128"/>
            </a:endParaRPr>
          </a:p>
        </p:txBody>
      </p:sp>
      <p:sp>
        <p:nvSpPr>
          <p:cNvPr id="19" name="正方形/長方形 18"/>
          <p:cNvSpPr/>
          <p:nvPr/>
        </p:nvSpPr>
        <p:spPr>
          <a:xfrm>
            <a:off x="127606" y="1704689"/>
            <a:ext cx="4465663" cy="2031325"/>
          </a:xfrm>
          <a:prstGeom prst="rect">
            <a:avLst/>
          </a:prstGeom>
        </p:spPr>
        <p:txBody>
          <a:bodyPr wrap="square">
            <a:spAutoFit/>
          </a:bodyPr>
          <a:lstStyle/>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以下の要件を全て満たす方</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1</a:t>
            </a:r>
            <a:r>
              <a:rPr kumimoji="0" lang="ja-JP" altLang="en-US" sz="900" dirty="0">
                <a:solidFill>
                  <a:prstClr val="black"/>
                </a:solidFill>
                <a:latin typeface="Meiryo UI" panose="020B0604030504040204" pitchFamily="50" charset="-128"/>
                <a:ea typeface="Meiryo UI" panose="020B0604030504040204" pitchFamily="50" charset="-128"/>
              </a:rPr>
              <a:t>）申請時に府内に住所を有し、</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性温存治療実施日</a:t>
            </a:r>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en-US" sz="900" dirty="0">
                <a:solidFill>
                  <a:prstClr val="black"/>
                </a:solidFill>
                <a:latin typeface="Meiryo UI" panose="020B0604030504040204" pitchFamily="50" charset="-128"/>
                <a:ea typeface="Meiryo UI" panose="020B0604030504040204" pitchFamily="50" charset="-128"/>
              </a:rPr>
              <a:t>凍結保存日</a:t>
            </a:r>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en-US" sz="900" dirty="0">
                <a:solidFill>
                  <a:prstClr val="black"/>
                </a:solidFill>
                <a:latin typeface="Meiryo UI" panose="020B0604030504040204" pitchFamily="50" charset="-128"/>
                <a:ea typeface="Meiryo UI" panose="020B0604030504040204" pitchFamily="50" charset="-128"/>
              </a:rPr>
              <a:t>に年齢が満</a:t>
            </a:r>
            <a:r>
              <a:rPr kumimoji="0" lang="en-US" altLang="ja-JP" sz="900" dirty="0">
                <a:solidFill>
                  <a:prstClr val="black"/>
                </a:solidFill>
                <a:latin typeface="Meiryo UI" panose="020B0604030504040204" pitchFamily="50" charset="-128"/>
                <a:ea typeface="Meiryo UI" panose="020B0604030504040204" pitchFamily="50" charset="-128"/>
              </a:rPr>
              <a:t>43</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歳未満の方</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2</a:t>
            </a:r>
            <a:r>
              <a:rPr kumimoji="0" lang="ja-JP" altLang="en-US" sz="900" dirty="0">
                <a:solidFill>
                  <a:prstClr val="black"/>
                </a:solidFill>
                <a:latin typeface="Meiryo UI" panose="020B0604030504040204" pitchFamily="50" charset="-128"/>
                <a:ea typeface="Meiryo UI" panose="020B0604030504040204" pitchFamily="50" charset="-128"/>
              </a:rPr>
              <a:t>）原疾患の治療内容が</a:t>
            </a:r>
            <a:r>
              <a:rPr kumimoji="0" lang="en-US" altLang="ja-JP" sz="900" dirty="0">
                <a:solidFill>
                  <a:prstClr val="black"/>
                </a:solidFill>
                <a:latin typeface="Meiryo UI" panose="020B0604030504040204" pitchFamily="50" charset="-128"/>
                <a:ea typeface="Meiryo UI" panose="020B0604030504040204" pitchFamily="50" charset="-128"/>
              </a:rPr>
              <a:t>(a)</a:t>
            </a:r>
            <a:r>
              <a:rPr kumimoji="0" lang="ja-JP" altLang="en-US" sz="900" dirty="0">
                <a:solidFill>
                  <a:prstClr val="black"/>
                </a:solidFill>
                <a:latin typeface="Meiryo UI" panose="020B0604030504040204" pitchFamily="50" charset="-128"/>
                <a:ea typeface="Meiryo UI" panose="020B0604030504040204" pitchFamily="50" charset="-128"/>
              </a:rPr>
              <a:t>もしくは</a:t>
            </a:r>
            <a:r>
              <a:rPr kumimoji="0" lang="en-US" altLang="ja-JP" sz="900" dirty="0">
                <a:solidFill>
                  <a:prstClr val="black"/>
                </a:solidFill>
                <a:latin typeface="Meiryo UI" panose="020B0604030504040204" pitchFamily="50" charset="-128"/>
                <a:ea typeface="Meiryo UI" panose="020B0604030504040204" pitchFamily="50" charset="-128"/>
              </a:rPr>
              <a:t>(b)</a:t>
            </a:r>
            <a:r>
              <a:rPr kumimoji="0" lang="ja-JP" altLang="en-US" sz="900" dirty="0">
                <a:solidFill>
                  <a:prstClr val="black"/>
                </a:solidFill>
                <a:latin typeface="Meiryo UI" panose="020B0604030504040204" pitchFamily="50" charset="-128"/>
                <a:ea typeface="Meiryo UI" panose="020B0604030504040204" pitchFamily="50" charset="-128"/>
              </a:rPr>
              <a:t>の方</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a:t>
            </a:r>
            <a:r>
              <a:rPr kumimoji="0" lang="en-US" altLang="ja-JP" sz="900" dirty="0">
                <a:solidFill>
                  <a:prstClr val="black"/>
                </a:solidFill>
                <a:latin typeface="Meiryo UI" panose="020B0604030504040204" pitchFamily="50" charset="-128"/>
                <a:ea typeface="Meiryo UI" panose="020B0604030504040204" pitchFamily="50" charset="-128"/>
              </a:rPr>
              <a:t>(a)</a:t>
            </a:r>
            <a:r>
              <a:rPr kumimoji="0" lang="ja-JP" altLang="en-US" sz="900" dirty="0">
                <a:solidFill>
                  <a:prstClr val="black"/>
                </a:solidFill>
                <a:latin typeface="Meiryo UI" panose="020B0604030504040204" pitchFamily="50" charset="-128"/>
                <a:ea typeface="Meiryo UI" panose="020B0604030504040204" pitchFamily="50" charset="-128"/>
              </a:rPr>
              <a:t>ガイドラインの</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性低下リスク分類に示された治療のうち、高・中間・低リスクの治療</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a:t>
            </a:r>
            <a:r>
              <a:rPr kumimoji="0" lang="en-US" altLang="ja-JP" sz="900" dirty="0">
                <a:solidFill>
                  <a:prstClr val="black"/>
                </a:solidFill>
                <a:latin typeface="Meiryo UI" panose="020B0604030504040204" pitchFamily="50" charset="-128"/>
                <a:ea typeface="Meiryo UI" panose="020B0604030504040204" pitchFamily="50" charset="-128"/>
              </a:rPr>
              <a:t>(b)</a:t>
            </a:r>
            <a:r>
              <a:rPr kumimoji="0" lang="ja-JP" altLang="en-US" sz="900" dirty="0">
                <a:solidFill>
                  <a:prstClr val="black"/>
                </a:solidFill>
                <a:latin typeface="Meiryo UI" panose="020B0604030504040204" pitchFamily="50" charset="-128"/>
                <a:ea typeface="Meiryo UI" panose="020B0604030504040204" pitchFamily="50" charset="-128"/>
              </a:rPr>
              <a:t>乳がんに対するホルモン療法等の長期間の治療によって卵巣予備能の低下が想定され</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a:t>
            </a:r>
            <a:r>
              <a:rPr kumimoji="0" lang="ja-JP" altLang="en-US" sz="900" dirty="0" err="1">
                <a:solidFill>
                  <a:prstClr val="black"/>
                </a:solidFill>
                <a:latin typeface="Meiryo UI" panose="020B0604030504040204" pitchFamily="50" charset="-128"/>
                <a:ea typeface="Meiryo UI" panose="020B0604030504040204" pitchFamily="50" charset="-128"/>
              </a:rPr>
              <a:t>る</a:t>
            </a:r>
            <a:r>
              <a:rPr kumimoji="0" lang="ja-JP" altLang="en-US" sz="900" dirty="0">
                <a:solidFill>
                  <a:prstClr val="black"/>
                </a:solidFill>
                <a:latin typeface="Meiryo UI" panose="020B0604030504040204" pitchFamily="50" charset="-128"/>
                <a:ea typeface="Meiryo UI" panose="020B0604030504040204" pitchFamily="50" charset="-128"/>
              </a:rPr>
              <a:t>治療</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3</a:t>
            </a: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性温存治療府指定医療機関において表１の妊よう性温存治療を受け、令和３</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年４月１日以降に凍結保存を行った方　　　</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4</a:t>
            </a:r>
            <a:r>
              <a:rPr kumimoji="0" lang="ja-JP" altLang="en-US" sz="900" dirty="0">
                <a:solidFill>
                  <a:prstClr val="black"/>
                </a:solidFill>
                <a:latin typeface="Meiryo UI" panose="020B0604030504040204" pitchFamily="50" charset="-128"/>
                <a:ea typeface="Meiryo UI" panose="020B0604030504040204" pitchFamily="50" charset="-128"/>
              </a:rPr>
              <a:t>）担当医師により、</a:t>
            </a:r>
            <a:r>
              <a:rPr kumimoji="0" lang="ja-JP" altLang="en-US" sz="900" dirty="0" err="1">
                <a:solidFill>
                  <a:prstClr val="black"/>
                </a:solidFill>
                <a:latin typeface="Meiryo UI" panose="020B0604030504040204" pitchFamily="50" charset="-128"/>
                <a:ea typeface="Meiryo UI" panose="020B0604030504040204" pitchFamily="50" charset="-128"/>
              </a:rPr>
              <a:t>妊よう</a:t>
            </a:r>
            <a:r>
              <a:rPr kumimoji="0" lang="ja-JP" altLang="en-US" sz="900" dirty="0">
                <a:solidFill>
                  <a:prstClr val="black"/>
                </a:solidFill>
                <a:latin typeface="Meiryo UI" panose="020B0604030504040204" pitchFamily="50" charset="-128"/>
                <a:ea typeface="Meiryo UI" panose="020B0604030504040204" pitchFamily="50" charset="-128"/>
              </a:rPr>
              <a:t>性温存治療に伴う影響について評価を行い、生命予後に与える</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　　　　影響が許容されると認められた方</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5</a:t>
            </a:r>
            <a:r>
              <a:rPr kumimoji="0" lang="ja-JP" altLang="en-US" sz="900" dirty="0">
                <a:solidFill>
                  <a:prstClr val="black"/>
                </a:solidFill>
                <a:latin typeface="Meiryo UI" panose="020B0604030504040204" pitchFamily="50" charset="-128"/>
                <a:ea typeface="Meiryo UI" panose="020B0604030504040204" pitchFamily="50" charset="-128"/>
              </a:rPr>
              <a:t>）国の研究に参加できる方</a:t>
            </a: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6</a:t>
            </a:r>
            <a:r>
              <a:rPr kumimoji="0" lang="ja-JP" altLang="en-US" sz="900" dirty="0">
                <a:solidFill>
                  <a:prstClr val="black"/>
                </a:solidFill>
                <a:latin typeface="Meiryo UI" panose="020B0604030504040204" pitchFamily="50" charset="-128"/>
                <a:ea typeface="Meiryo UI" panose="020B0604030504040204" pitchFamily="50" charset="-128"/>
              </a:rPr>
              <a:t>）助成対象費用に対し、他制度の助成を受けていない方</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900" dirty="0">
                <a:solidFill>
                  <a:prstClr val="black"/>
                </a:solidFill>
                <a:latin typeface="Meiryo UI" panose="020B0604030504040204" pitchFamily="50" charset="-128"/>
                <a:ea typeface="Meiryo UI" panose="020B0604030504040204" pitchFamily="50" charset="-128"/>
              </a:rPr>
              <a:t>（</a:t>
            </a:r>
            <a:r>
              <a:rPr kumimoji="0" lang="en-US" altLang="ja-JP" sz="900" dirty="0">
                <a:solidFill>
                  <a:prstClr val="black"/>
                </a:solidFill>
                <a:latin typeface="Meiryo UI" panose="020B0604030504040204" pitchFamily="50" charset="-128"/>
                <a:ea typeface="Meiryo UI" panose="020B0604030504040204" pitchFamily="50" charset="-128"/>
              </a:rPr>
              <a:t>7</a:t>
            </a:r>
            <a:r>
              <a:rPr kumimoji="0" lang="ja-JP" altLang="en-US" sz="900" dirty="0">
                <a:solidFill>
                  <a:prstClr val="black"/>
                </a:solidFill>
                <a:latin typeface="Meiryo UI" panose="020B0604030504040204" pitchFamily="50" charset="-128"/>
                <a:ea typeface="Meiryo UI" panose="020B0604030504040204" pitchFamily="50" charset="-128"/>
              </a:rPr>
              <a:t>） ［胚</a:t>
            </a:r>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en-US" sz="900" dirty="0">
                <a:solidFill>
                  <a:prstClr val="black"/>
                </a:solidFill>
                <a:latin typeface="Meiryo UI" panose="020B0604030504040204" pitchFamily="50" charset="-128"/>
                <a:ea typeface="Meiryo UI" panose="020B0604030504040204" pitchFamily="50" charset="-128"/>
              </a:rPr>
              <a:t>受精卵</a:t>
            </a:r>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en-US" sz="900" dirty="0">
                <a:solidFill>
                  <a:prstClr val="black"/>
                </a:solidFill>
                <a:latin typeface="Meiryo UI" panose="020B0604030504040204" pitchFamily="50" charset="-128"/>
                <a:ea typeface="Meiryo UI" panose="020B0604030504040204" pitchFamily="50" charset="-128"/>
              </a:rPr>
              <a:t>凍結の場合］婚姻関係の確認ができる女性の方</a:t>
            </a:r>
          </a:p>
        </p:txBody>
      </p:sp>
      <p:sp>
        <p:nvSpPr>
          <p:cNvPr id="3" name="正方形/長方形 2"/>
          <p:cNvSpPr/>
          <p:nvPr/>
        </p:nvSpPr>
        <p:spPr>
          <a:xfrm>
            <a:off x="3585443" y="6499910"/>
            <a:ext cx="5104542" cy="241476"/>
          </a:xfrm>
          <a:prstGeom prst="rect">
            <a:avLst/>
          </a:prstGeom>
        </p:spPr>
        <p:txBody>
          <a:bodyPr wrap="square">
            <a:spAutoFit/>
          </a:bodyPr>
          <a:lstStyle/>
          <a:p>
            <a:pPr defTabSz="422041"/>
            <a:r>
              <a:rPr kumimoji="0" lang="en-US" altLang="ja-JP" sz="969" dirty="0">
                <a:solidFill>
                  <a:prstClr val="black"/>
                </a:solidFill>
                <a:latin typeface="Calibri" panose="020F0502020204030204"/>
                <a:ea typeface="游ゴシック" panose="020B0400000000000000" pitchFamily="50" charset="-128"/>
              </a:rPr>
              <a:t>※</a:t>
            </a:r>
            <a:r>
              <a:rPr kumimoji="0" lang="ja-JP" altLang="en-US" sz="969" dirty="0">
                <a:solidFill>
                  <a:prstClr val="black"/>
                </a:solidFill>
                <a:latin typeface="Calibri" panose="020F0502020204030204"/>
                <a:ea typeface="游ゴシック" panose="020B0400000000000000" pitchFamily="50" charset="-128"/>
              </a:rPr>
              <a:t>対象の要件、治療、経費の詳細については、大阪府ホームページをご確認ください。</a:t>
            </a:r>
          </a:p>
        </p:txBody>
      </p:sp>
      <p:sp>
        <p:nvSpPr>
          <p:cNvPr id="5" name="正方形/長方形 4"/>
          <p:cNvSpPr/>
          <p:nvPr/>
        </p:nvSpPr>
        <p:spPr>
          <a:xfrm>
            <a:off x="231033" y="5312077"/>
            <a:ext cx="1786066" cy="384721"/>
          </a:xfrm>
          <a:prstGeom prst="rect">
            <a:avLst/>
          </a:prstGeom>
        </p:spPr>
        <p:txBody>
          <a:bodyPr wrap="none">
            <a:spAutoFit/>
          </a:bodyPr>
          <a:lstStyle/>
          <a:p>
            <a:pPr defTabSz="422041"/>
            <a:r>
              <a:rPr kumimoji="0" lang="en-US" altLang="ja-JP" sz="1000" b="1" dirty="0">
                <a:solidFill>
                  <a:prstClr val="black"/>
                </a:solidFill>
                <a:latin typeface="Meiryo UI" panose="020B0604030504040204" pitchFamily="50" charset="-128"/>
                <a:ea typeface="Meiryo UI" panose="020B0604030504040204" pitchFamily="50" charset="-128"/>
              </a:rPr>
              <a:t>«</a:t>
            </a:r>
            <a:r>
              <a:rPr kumimoji="0" lang="ja-JP" altLang="en-US" sz="1000" b="1" dirty="0">
                <a:solidFill>
                  <a:prstClr val="black"/>
                </a:solidFill>
                <a:latin typeface="Meiryo UI" panose="020B0604030504040204" pitchFamily="50" charset="-128"/>
                <a:ea typeface="Meiryo UI" panose="020B0604030504040204" pitchFamily="50" charset="-128"/>
              </a:rPr>
              <a:t>助成回数</a:t>
            </a:r>
            <a:r>
              <a:rPr kumimoji="0" lang="en-US" altLang="ja-JP" sz="1000" b="1" dirty="0">
                <a:solidFill>
                  <a:prstClr val="black"/>
                </a:solidFill>
                <a:latin typeface="Meiryo UI" panose="020B0604030504040204" pitchFamily="50" charset="-128"/>
                <a:ea typeface="Meiryo UI" panose="020B0604030504040204" pitchFamily="50" charset="-128"/>
              </a:rPr>
              <a:t>»</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対象者一人に対して通算２回まで</a:t>
            </a:r>
          </a:p>
        </p:txBody>
      </p:sp>
      <p:sp>
        <p:nvSpPr>
          <p:cNvPr id="7" name="正方形/長方形 6"/>
          <p:cNvSpPr/>
          <p:nvPr/>
        </p:nvSpPr>
        <p:spPr>
          <a:xfrm>
            <a:off x="4584002" y="5772154"/>
            <a:ext cx="4395129" cy="507831"/>
          </a:xfrm>
          <a:prstGeom prst="rect">
            <a:avLst/>
          </a:prstGeom>
        </p:spPr>
        <p:txBody>
          <a:bodyPr wrap="square">
            <a:spAutoFit/>
          </a:bodyPr>
          <a:lstStyle/>
          <a:p>
            <a:pPr defTabSz="422041"/>
            <a:r>
              <a:rPr kumimoji="0" lang="en-US" altLang="ja-JP" sz="900" b="1" dirty="0">
                <a:solidFill>
                  <a:prstClr val="black"/>
                </a:solidFill>
                <a:latin typeface="Meiryo UI" panose="020B0604030504040204" pitchFamily="50" charset="-128"/>
                <a:ea typeface="Meiryo UI" panose="020B0604030504040204" pitchFamily="50" charset="-128"/>
              </a:rPr>
              <a:t>«</a:t>
            </a:r>
            <a:r>
              <a:rPr kumimoji="0" lang="ja-JP" altLang="en-US" sz="900" b="1" dirty="0">
                <a:solidFill>
                  <a:prstClr val="black"/>
                </a:solidFill>
                <a:latin typeface="Meiryo UI" panose="020B0604030504040204" pitchFamily="50" charset="-128"/>
                <a:ea typeface="Meiryo UI" panose="020B0604030504040204" pitchFamily="50" charset="-128"/>
              </a:rPr>
              <a:t>助成回数</a:t>
            </a:r>
            <a:r>
              <a:rPr kumimoji="0" lang="en-US" altLang="ja-JP" sz="900" b="1" dirty="0">
                <a:solidFill>
                  <a:prstClr val="black"/>
                </a:solidFill>
                <a:latin typeface="Meiryo UI" panose="020B0604030504040204" pitchFamily="50" charset="-128"/>
                <a:ea typeface="Meiryo UI" panose="020B0604030504040204" pitchFamily="50" charset="-128"/>
              </a:rPr>
              <a:t>»</a:t>
            </a:r>
          </a:p>
          <a:p>
            <a:pPr defTabSz="422041"/>
            <a:r>
              <a:rPr kumimoji="0" lang="ja-JP" altLang="en-US" sz="900" dirty="0">
                <a:solidFill>
                  <a:prstClr val="black"/>
                </a:solidFill>
                <a:latin typeface="Meiryo UI" panose="020B0604030504040204" pitchFamily="50" charset="-128"/>
                <a:ea typeface="Meiryo UI" panose="020B0604030504040204" pitchFamily="50" charset="-128"/>
              </a:rPr>
              <a:t>初めて温存後生殖補助医療の助成を受けた際の治療期間の初日における妻の年齢が</a:t>
            </a:r>
            <a:r>
              <a:rPr kumimoji="0" lang="en-US" altLang="ja-JP" sz="900" dirty="0">
                <a:solidFill>
                  <a:prstClr val="black"/>
                </a:solidFill>
                <a:latin typeface="Meiryo UI" panose="020B0604030504040204" pitchFamily="50" charset="-128"/>
                <a:ea typeface="Meiryo UI" panose="020B0604030504040204" pitchFamily="50" charset="-128"/>
              </a:rPr>
              <a:t>40</a:t>
            </a:r>
            <a:r>
              <a:rPr kumimoji="0" lang="ja-JP" altLang="en-US" sz="900" dirty="0">
                <a:solidFill>
                  <a:prstClr val="black"/>
                </a:solidFill>
                <a:latin typeface="Meiryo UI" panose="020B0604030504040204" pitchFamily="50" charset="-128"/>
                <a:ea typeface="Meiryo UI" panose="020B0604030504040204" pitchFamily="50" charset="-128"/>
              </a:rPr>
              <a:t>歳</a:t>
            </a:r>
            <a:endParaRPr kumimoji="0" lang="en-US" altLang="ja-JP" sz="900" dirty="0">
              <a:solidFill>
                <a:prstClr val="black"/>
              </a:solidFill>
              <a:latin typeface="Meiryo UI" panose="020B0604030504040204" pitchFamily="50" charset="-128"/>
              <a:ea typeface="Meiryo UI" panose="020B0604030504040204" pitchFamily="50" charset="-128"/>
            </a:endParaRPr>
          </a:p>
          <a:p>
            <a:pPr defTabSz="422041"/>
            <a:r>
              <a:rPr kumimoji="0" lang="ja-JP" altLang="en-US" sz="900" dirty="0">
                <a:solidFill>
                  <a:prstClr val="black"/>
                </a:solidFill>
                <a:latin typeface="Meiryo UI" panose="020B0604030504040204" pitchFamily="50" charset="-128"/>
                <a:ea typeface="Meiryo UI" panose="020B0604030504040204" pitchFamily="50" charset="-128"/>
              </a:rPr>
              <a:t>未満である場合、通算６回（</a:t>
            </a:r>
            <a:r>
              <a:rPr kumimoji="0" lang="en-US" altLang="ja-JP" sz="900" dirty="0">
                <a:solidFill>
                  <a:prstClr val="black"/>
                </a:solidFill>
                <a:latin typeface="Meiryo UI" panose="020B0604030504040204" pitchFamily="50" charset="-128"/>
                <a:ea typeface="Meiryo UI" panose="020B0604030504040204" pitchFamily="50" charset="-128"/>
              </a:rPr>
              <a:t>40</a:t>
            </a:r>
            <a:r>
              <a:rPr kumimoji="0" lang="ja-JP" altLang="en-US" sz="900" dirty="0">
                <a:solidFill>
                  <a:prstClr val="black"/>
                </a:solidFill>
                <a:latin typeface="Meiryo UI" panose="020B0604030504040204" pitchFamily="50" charset="-128"/>
                <a:ea typeface="Meiryo UI" panose="020B0604030504040204" pitchFamily="50" charset="-128"/>
              </a:rPr>
              <a:t>歳以上</a:t>
            </a:r>
            <a:r>
              <a:rPr kumimoji="0" lang="en-US" altLang="ja-JP" sz="900" dirty="0">
                <a:solidFill>
                  <a:prstClr val="black"/>
                </a:solidFill>
                <a:latin typeface="Meiryo UI" panose="020B0604030504040204" pitchFamily="50" charset="-128"/>
                <a:ea typeface="Meiryo UI" panose="020B0604030504040204" pitchFamily="50" charset="-128"/>
              </a:rPr>
              <a:t>43</a:t>
            </a:r>
            <a:r>
              <a:rPr kumimoji="0" lang="ja-JP" altLang="en-US" sz="900" dirty="0">
                <a:solidFill>
                  <a:prstClr val="black"/>
                </a:solidFill>
                <a:latin typeface="Meiryo UI" panose="020B0604030504040204" pitchFamily="50" charset="-128"/>
                <a:ea typeface="Meiryo UI" panose="020B0604030504040204" pitchFamily="50" charset="-128"/>
              </a:rPr>
              <a:t>歳未満であるときは通算３回）まで</a:t>
            </a:r>
          </a:p>
        </p:txBody>
      </p:sp>
      <p:sp>
        <p:nvSpPr>
          <p:cNvPr id="6" name="テキスト ボックス 5"/>
          <p:cNvSpPr txBox="1"/>
          <p:nvPr/>
        </p:nvSpPr>
        <p:spPr>
          <a:xfrm>
            <a:off x="2878544" y="3845998"/>
            <a:ext cx="598220" cy="220188"/>
          </a:xfrm>
          <a:prstGeom prst="rect">
            <a:avLst/>
          </a:prstGeom>
          <a:noFill/>
        </p:spPr>
        <p:txBody>
          <a:bodyPr wrap="square" rtlCol="0">
            <a:spAutoFit/>
          </a:bodyPr>
          <a:lstStyle/>
          <a:p>
            <a:pPr defTabSz="422041"/>
            <a:r>
              <a:rPr lang="ja-JP" altLang="en-US" sz="831" dirty="0">
                <a:solidFill>
                  <a:prstClr val="black"/>
                </a:solidFill>
                <a:latin typeface="Calibri" panose="020F0502020204030204"/>
                <a:ea typeface="游ゴシック" panose="020B0400000000000000" pitchFamily="50" charset="-128"/>
              </a:rPr>
              <a:t>表１</a:t>
            </a:r>
          </a:p>
        </p:txBody>
      </p:sp>
      <p:sp>
        <p:nvSpPr>
          <p:cNvPr id="22" name="テキスト ボックス 21"/>
          <p:cNvSpPr txBox="1"/>
          <p:nvPr/>
        </p:nvSpPr>
        <p:spPr>
          <a:xfrm>
            <a:off x="7294516" y="4397828"/>
            <a:ext cx="598220" cy="220188"/>
          </a:xfrm>
          <a:prstGeom prst="rect">
            <a:avLst/>
          </a:prstGeom>
          <a:noFill/>
        </p:spPr>
        <p:txBody>
          <a:bodyPr wrap="square" rtlCol="0">
            <a:spAutoFit/>
          </a:bodyPr>
          <a:lstStyle/>
          <a:p>
            <a:pPr defTabSz="422041"/>
            <a:r>
              <a:rPr lang="ja-JP" altLang="en-US" sz="831" dirty="0">
                <a:solidFill>
                  <a:prstClr val="black"/>
                </a:solidFill>
                <a:latin typeface="Calibri" panose="020F0502020204030204"/>
                <a:ea typeface="游ゴシック" panose="020B0400000000000000" pitchFamily="50" charset="-128"/>
              </a:rPr>
              <a:t>表２</a:t>
            </a:r>
          </a:p>
        </p:txBody>
      </p:sp>
      <p:sp>
        <p:nvSpPr>
          <p:cNvPr id="24" name="スライド番号プレースホルダー 3"/>
          <p:cNvSpPr>
            <a:spLocks noGrp="1"/>
          </p:cNvSpPr>
          <p:nvPr>
            <p:ph type="sldNum" sz="quarter" idx="12"/>
          </p:nvPr>
        </p:nvSpPr>
        <p:spPr>
          <a:xfrm>
            <a:off x="7177365" y="6559298"/>
            <a:ext cx="1979615" cy="337038"/>
          </a:xfrm>
        </p:spPr>
        <p:txBody>
          <a:bodyPr/>
          <a:lstStyle/>
          <a:p>
            <a:pPr defTabSz="422041"/>
            <a:r>
              <a:rPr lang="ja-JP" altLang="en-US" sz="1662" b="1" dirty="0">
                <a:solidFill>
                  <a:prstClr val="black">
                    <a:tint val="75000"/>
                  </a:prstClr>
                </a:solidFill>
                <a:latin typeface="Calibri" panose="020F0502020204030204"/>
                <a:ea typeface="游ゴシック" panose="020B0400000000000000" pitchFamily="50" charset="-128"/>
              </a:rPr>
              <a:t>１</a:t>
            </a:r>
          </a:p>
        </p:txBody>
      </p:sp>
      <p:sp>
        <p:nvSpPr>
          <p:cNvPr id="30" name="テキスト ボックス 29">
            <a:extLst>
              <a:ext uri="{FF2B5EF4-FFF2-40B4-BE49-F238E27FC236}">
                <a16:creationId xmlns:a16="http://schemas.microsoft.com/office/drawing/2014/main" id="{244674A8-45C9-4CB6-AA2E-D2DC7670514A}"/>
              </a:ext>
            </a:extLst>
          </p:cNvPr>
          <p:cNvSpPr txBox="1"/>
          <p:nvPr/>
        </p:nvSpPr>
        <p:spPr>
          <a:xfrm>
            <a:off x="310634" y="5731367"/>
            <a:ext cx="3987692" cy="646331"/>
          </a:xfrm>
          <a:prstGeom prst="rect">
            <a:avLst/>
          </a:prstGeom>
          <a:noFill/>
          <a:ln>
            <a:solidFill>
              <a:schemeClr val="tx1"/>
            </a:solidFill>
            <a:prstDash val="sysDash"/>
          </a:ln>
        </p:spPr>
        <p:txBody>
          <a:bodyPr wrap="square" rtlCol="0">
            <a:spAutoFit/>
          </a:bodyPr>
          <a:lstStyle/>
          <a:p>
            <a:pPr defTabSz="422041"/>
            <a:r>
              <a:rPr kumimoji="0" lang="ja-JP" altLang="en-US" sz="900" dirty="0">
                <a:solidFill>
                  <a:prstClr val="black"/>
                </a:solidFill>
                <a:latin typeface="Meiryo UI" panose="020B0604030504040204" pitchFamily="50" charset="-128"/>
                <a:ea typeface="Meiryo UI" panose="020B0604030504040204" pitchFamily="50" charset="-128"/>
              </a:rPr>
              <a:t>妊よう性温存治療府指定医療機関又は、原疾患治療実施医療機関でカウンセリングを受けた結果、妊よう性温存治療を受けるに至らなかった方に対して、カウンセリング費用を上限額５千円助成（対象者一人に対して１回限り）</a:t>
            </a:r>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en-US" sz="900" dirty="0">
                <a:solidFill>
                  <a:prstClr val="black"/>
                </a:solidFill>
                <a:latin typeface="Meiryo UI" panose="020B0604030504040204" pitchFamily="50" charset="-128"/>
                <a:ea typeface="Meiryo UI" panose="020B0604030504040204" pitchFamily="50" charset="-128"/>
              </a:rPr>
              <a:t>対象者について要件あり</a:t>
            </a:r>
            <a:endParaRPr kumimoji="0" lang="ja-JP" altLang="ja-JP" sz="900" dirty="0">
              <a:solidFill>
                <a:prstClr val="black"/>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0E42993C-D83C-4A91-8EEB-CB35AD1A99EF}"/>
              </a:ext>
            </a:extLst>
          </p:cNvPr>
          <p:cNvSpPr/>
          <p:nvPr/>
        </p:nvSpPr>
        <p:spPr>
          <a:xfrm>
            <a:off x="-1" y="10787"/>
            <a:ext cx="9144000" cy="4008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ja-JP" altLang="en-US" sz="2000" b="1" dirty="0">
                <a:solidFill>
                  <a:prstClr val="white"/>
                </a:solidFill>
                <a:latin typeface="游ゴシック" panose="020B0400000000000000" pitchFamily="50" charset="-128"/>
                <a:ea typeface="游ゴシック" panose="020B0400000000000000" pitchFamily="50" charset="-128"/>
              </a:rPr>
              <a:t>大阪府がん患者等妊よう性温存治療費等助成事業</a:t>
            </a:r>
            <a:r>
              <a:rPr lang="ja-JP" altLang="en-US" sz="2000" b="1" dirty="0">
                <a:latin typeface="Meiryo UI" panose="020B0604030504040204" pitchFamily="50" charset="-128"/>
                <a:ea typeface="Meiryo UI" panose="020B0604030504040204" pitchFamily="50" charset="-128"/>
              </a:rPr>
              <a:t>（現行制度の概要）　</a:t>
            </a:r>
            <a:r>
              <a:rPr lang="en-US" altLang="ja-JP" sz="2000" b="1" dirty="0">
                <a:solidFill>
                  <a:schemeClr val="bg1"/>
                </a:solidFill>
                <a:latin typeface="Meiryo UI" panose="020B0604030504040204" pitchFamily="50" charset="-128"/>
                <a:ea typeface="Meiryo UI" panose="020B0604030504040204" pitchFamily="50" charset="-128"/>
              </a:rPr>
              <a:t>                          </a:t>
            </a:r>
          </a:p>
        </p:txBody>
      </p:sp>
    </p:spTree>
    <p:extLst>
      <p:ext uri="{BB962C8B-B14F-4D97-AF65-F5344CB8AC3E}">
        <p14:creationId xmlns:p14="http://schemas.microsoft.com/office/powerpoint/2010/main" val="2530001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テキスト ボックス 93">
            <a:extLst>
              <a:ext uri="{FF2B5EF4-FFF2-40B4-BE49-F238E27FC236}">
                <a16:creationId xmlns:a16="http://schemas.microsoft.com/office/drawing/2014/main" id="{8E60E797-E97F-41F6-A454-C9D8BC1A2C93}"/>
              </a:ext>
            </a:extLst>
          </p:cNvPr>
          <p:cNvSpPr txBox="1"/>
          <p:nvPr/>
        </p:nvSpPr>
        <p:spPr>
          <a:xfrm>
            <a:off x="340034" y="485598"/>
            <a:ext cx="1132355" cy="253916"/>
          </a:xfrm>
          <a:prstGeom prst="rect">
            <a:avLst/>
          </a:prstGeom>
          <a:solidFill>
            <a:schemeClr val="accent6">
              <a:lumMod val="75000"/>
            </a:schemeClr>
          </a:solidFill>
        </p:spPr>
        <p:txBody>
          <a:bodyPr wrap="square">
            <a:spAutoFit/>
          </a:bodyPr>
          <a:lstStyle/>
          <a:p>
            <a:pPr algn="ctr" defTabSz="389586">
              <a:defRPr/>
            </a:pPr>
            <a:r>
              <a:rPr kumimoji="0" lang="ja-JP" altLang="en-US" sz="1050" dirty="0">
                <a:solidFill>
                  <a:prstClr val="white"/>
                </a:solidFill>
                <a:latin typeface="Meiryo UI" panose="020B0604030504040204" pitchFamily="50" charset="-128"/>
                <a:ea typeface="Meiryo UI" panose="020B0604030504040204" pitchFamily="50" charset="-128"/>
              </a:rPr>
              <a:t>事業のイメージ</a:t>
            </a:r>
          </a:p>
        </p:txBody>
      </p:sp>
      <p:sp>
        <p:nvSpPr>
          <p:cNvPr id="95" name="テキスト ボックス 94">
            <a:extLst>
              <a:ext uri="{FF2B5EF4-FFF2-40B4-BE49-F238E27FC236}">
                <a16:creationId xmlns:a16="http://schemas.microsoft.com/office/drawing/2014/main" id="{3DEA8BC7-8D64-46F9-AE0C-5887858417FC}"/>
              </a:ext>
            </a:extLst>
          </p:cNvPr>
          <p:cNvSpPr txBox="1"/>
          <p:nvPr/>
        </p:nvSpPr>
        <p:spPr>
          <a:xfrm>
            <a:off x="1471849" y="509149"/>
            <a:ext cx="2616288" cy="220598"/>
          </a:xfrm>
          <a:prstGeom prst="rect">
            <a:avLst/>
          </a:prstGeom>
          <a:noFill/>
        </p:spPr>
        <p:txBody>
          <a:bodyPr wrap="none" rtlCol="0">
            <a:noAutofit/>
          </a:bodyPr>
          <a:lstStyle/>
          <a:p>
            <a:pPr defTabSz="389586">
              <a:defRPr/>
            </a:pPr>
            <a:r>
              <a:rPr kumimoji="0" lang="en-US" altLang="ja-JP" sz="900" dirty="0">
                <a:solidFill>
                  <a:prstClr val="black"/>
                </a:solidFill>
                <a:latin typeface="Meiryo UI" panose="020B0604030504040204" pitchFamily="50" charset="-128"/>
                <a:ea typeface="Meiryo UI" panose="020B0604030504040204" pitchFamily="50" charset="-128"/>
              </a:rPr>
              <a:t>※</a:t>
            </a:r>
            <a:r>
              <a:rPr kumimoji="0" lang="ja-JP" altLang="en-US" sz="900" dirty="0">
                <a:solidFill>
                  <a:prstClr val="black"/>
                </a:solidFill>
                <a:latin typeface="Meiryo UI" panose="020B0604030504040204" pitchFamily="50" charset="-128"/>
                <a:ea typeface="Meiryo UI" panose="020B0604030504040204" pitchFamily="50" charset="-128"/>
              </a:rPr>
              <a:t>一般的な例</a:t>
            </a:r>
            <a:endParaRPr kumimoji="0" lang="ja-JP" altLang="en-US" sz="900" dirty="0">
              <a:solidFill>
                <a:srgbClr val="FF0000"/>
              </a:solidFill>
              <a:highlight>
                <a:srgbClr val="00FF00"/>
              </a:highlight>
              <a:latin typeface="Meiryo UI" panose="020B0604030504040204" pitchFamily="50" charset="-128"/>
              <a:ea typeface="Meiryo UI" panose="020B0604030504040204" pitchFamily="50" charset="-128"/>
            </a:endParaRPr>
          </a:p>
        </p:txBody>
      </p:sp>
      <p:pic>
        <p:nvPicPr>
          <p:cNvPr id="97" name="Picture 16" descr="セーラー服を着た女子学生のイラスト（冬服・学生服）">
            <a:extLst>
              <a:ext uri="{FF2B5EF4-FFF2-40B4-BE49-F238E27FC236}">
                <a16:creationId xmlns:a16="http://schemas.microsoft.com/office/drawing/2014/main" id="{D5B4B627-7C3B-475D-89D7-2BA32796FB07}"/>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4056318" y="3633620"/>
            <a:ext cx="515851" cy="494957"/>
          </a:xfrm>
          <a:prstGeom prst="rect">
            <a:avLst/>
          </a:prstGeom>
          <a:noFill/>
          <a:extLst>
            <a:ext uri="{909E8E84-426E-40DD-AFC4-6F175D3DCCD1}">
              <a14:hiddenFill xmlns:a14="http://schemas.microsoft.com/office/drawing/2010/main">
                <a:solidFill>
                  <a:srgbClr val="FFFFFF"/>
                </a:solidFill>
              </a14:hiddenFill>
            </a:ext>
          </a:extLst>
        </p:spPr>
      </p:pic>
      <p:sp>
        <p:nvSpPr>
          <p:cNvPr id="182" name="右矢印 181"/>
          <p:cNvSpPr/>
          <p:nvPr/>
        </p:nvSpPr>
        <p:spPr>
          <a:xfrm flipH="1">
            <a:off x="5411467" y="3610342"/>
            <a:ext cx="1354009" cy="166264"/>
          </a:xfrm>
          <a:prstGeom prst="rightArrow">
            <a:avLst/>
          </a:prstGeom>
          <a:ln w="0">
            <a:solidFill>
              <a:schemeClr val="lt1">
                <a:alpha val="97000"/>
              </a:schemeClr>
            </a:solidFill>
          </a:ln>
        </p:spPr>
        <p:style>
          <a:lnRef idx="3">
            <a:schemeClr val="lt1"/>
          </a:lnRef>
          <a:fillRef idx="1">
            <a:schemeClr val="accent2"/>
          </a:fillRef>
          <a:effectRef idx="1">
            <a:schemeClr val="accent2"/>
          </a:effectRef>
          <a:fontRef idx="minor">
            <a:schemeClr val="lt1"/>
          </a:fontRef>
        </p:style>
        <p:txBody>
          <a:bodyPr rtlCol="0" anchor="ctr"/>
          <a:lstStyle/>
          <a:p>
            <a:pPr algn="ctr" defTabSz="389586">
              <a:defRPr/>
            </a:pPr>
            <a:endParaRPr kumimoji="0" lang="ja-JP" altLang="en-US" sz="1246">
              <a:ln>
                <a:solidFill>
                  <a:srgbClr val="FF0000"/>
                </a:solidFill>
              </a:ln>
              <a:solidFill>
                <a:srgbClr val="FF0000"/>
              </a:solidFill>
              <a:latin typeface="Meiryo UI" panose="020B0604030504040204" pitchFamily="50" charset="-128"/>
              <a:ea typeface="Meiryo UI" panose="020B0604030504040204" pitchFamily="50" charset="-128"/>
            </a:endParaRPr>
          </a:p>
        </p:txBody>
      </p:sp>
      <p:sp>
        <p:nvSpPr>
          <p:cNvPr id="59" name="スライド番号プレースホルダー 3"/>
          <p:cNvSpPr>
            <a:spLocks noGrp="1"/>
          </p:cNvSpPr>
          <p:nvPr>
            <p:ph type="sldNum" sz="quarter" idx="12"/>
          </p:nvPr>
        </p:nvSpPr>
        <p:spPr>
          <a:xfrm>
            <a:off x="7164569" y="6534612"/>
            <a:ext cx="1979615" cy="337038"/>
          </a:xfrm>
        </p:spPr>
        <p:txBody>
          <a:bodyPr/>
          <a:lstStyle/>
          <a:p>
            <a:pPr defTabSz="422041"/>
            <a:r>
              <a:rPr lang="ja-JP" altLang="en-US" sz="1662" b="1" dirty="0">
                <a:solidFill>
                  <a:prstClr val="black">
                    <a:tint val="75000"/>
                  </a:prstClr>
                </a:solidFill>
                <a:latin typeface="Calibri" panose="020F0502020204030204"/>
                <a:ea typeface="游ゴシック" panose="020B0400000000000000" pitchFamily="50" charset="-128"/>
              </a:rPr>
              <a:t>２</a:t>
            </a:r>
          </a:p>
        </p:txBody>
      </p:sp>
      <p:sp>
        <p:nvSpPr>
          <p:cNvPr id="66" name="正方形/長方形 65">
            <a:extLst>
              <a:ext uri="{FF2B5EF4-FFF2-40B4-BE49-F238E27FC236}">
                <a16:creationId xmlns:a16="http://schemas.microsoft.com/office/drawing/2014/main" id="{6137C8E8-027E-4F4D-9941-F2C3CA126742}"/>
              </a:ext>
            </a:extLst>
          </p:cNvPr>
          <p:cNvSpPr/>
          <p:nvPr/>
        </p:nvSpPr>
        <p:spPr>
          <a:xfrm>
            <a:off x="-1" y="10787"/>
            <a:ext cx="9144000" cy="4008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ja-JP" altLang="en-US" sz="2000" b="1" dirty="0">
                <a:solidFill>
                  <a:prstClr val="white"/>
                </a:solidFill>
                <a:latin typeface="游ゴシック" panose="020B0400000000000000" pitchFamily="50" charset="-128"/>
                <a:ea typeface="游ゴシック" panose="020B0400000000000000" pitchFamily="50" charset="-128"/>
              </a:rPr>
              <a:t>大阪府がん患者等妊よう性温存治療費等助成事業</a:t>
            </a:r>
            <a:r>
              <a:rPr lang="ja-JP" altLang="en-US" sz="2000" b="1" dirty="0">
                <a:latin typeface="Meiryo UI" panose="020B0604030504040204" pitchFamily="50" charset="-128"/>
                <a:ea typeface="Meiryo UI" panose="020B0604030504040204" pitchFamily="50" charset="-128"/>
              </a:rPr>
              <a:t>（現行の申請の流れ）　</a:t>
            </a:r>
            <a:r>
              <a:rPr lang="en-US" altLang="ja-JP" sz="2000" b="1" dirty="0">
                <a:solidFill>
                  <a:schemeClr val="bg1"/>
                </a:solidFill>
                <a:latin typeface="Meiryo UI" panose="020B0604030504040204" pitchFamily="50" charset="-128"/>
                <a:ea typeface="Meiryo UI" panose="020B0604030504040204" pitchFamily="50" charset="-128"/>
              </a:rPr>
              <a:t>                          </a:t>
            </a:r>
          </a:p>
        </p:txBody>
      </p:sp>
      <p:grpSp>
        <p:nvGrpSpPr>
          <p:cNvPr id="7" name="グループ化 6">
            <a:extLst>
              <a:ext uri="{FF2B5EF4-FFF2-40B4-BE49-F238E27FC236}">
                <a16:creationId xmlns:a16="http://schemas.microsoft.com/office/drawing/2014/main" id="{3B12D8B3-BF4F-4AD2-8DA1-E911B945A6C5}"/>
              </a:ext>
            </a:extLst>
          </p:cNvPr>
          <p:cNvGrpSpPr/>
          <p:nvPr/>
        </p:nvGrpSpPr>
        <p:grpSpPr>
          <a:xfrm>
            <a:off x="319964" y="748176"/>
            <a:ext cx="8624626" cy="5554099"/>
            <a:chOff x="495861" y="2886651"/>
            <a:chExt cx="8475225" cy="5554099"/>
          </a:xfrm>
        </p:grpSpPr>
        <p:grpSp>
          <p:nvGrpSpPr>
            <p:cNvPr id="4" name="グループ化 3">
              <a:extLst>
                <a:ext uri="{FF2B5EF4-FFF2-40B4-BE49-F238E27FC236}">
                  <a16:creationId xmlns:a16="http://schemas.microsoft.com/office/drawing/2014/main" id="{47117C10-622C-4F3F-A6EB-5A15A7C9F1DB}"/>
                </a:ext>
              </a:extLst>
            </p:cNvPr>
            <p:cNvGrpSpPr/>
            <p:nvPr/>
          </p:nvGrpSpPr>
          <p:grpSpPr>
            <a:xfrm>
              <a:off x="495861" y="2891727"/>
              <a:ext cx="8475225" cy="5549023"/>
              <a:chOff x="377605" y="1233981"/>
              <a:chExt cx="8475225" cy="5549023"/>
            </a:xfrm>
          </p:grpSpPr>
          <p:sp>
            <p:nvSpPr>
              <p:cNvPr id="5" name="正方形/長方形 4">
                <a:extLst>
                  <a:ext uri="{FF2B5EF4-FFF2-40B4-BE49-F238E27FC236}">
                    <a16:creationId xmlns:a16="http://schemas.microsoft.com/office/drawing/2014/main" id="{00F25269-DAFE-44F0-BBD5-39604793BD3E}"/>
                  </a:ext>
                </a:extLst>
              </p:cNvPr>
              <p:cNvSpPr/>
              <p:nvPr/>
            </p:nvSpPr>
            <p:spPr>
              <a:xfrm>
                <a:off x="377605" y="1260153"/>
                <a:ext cx="4142066" cy="5522851"/>
              </a:xfrm>
              <a:prstGeom prst="rect">
                <a:avLst/>
              </a:prstGeom>
              <a:solidFill>
                <a:schemeClr val="accent6">
                  <a:lumMod val="20000"/>
                  <a:lumOff val="80000"/>
                </a:schemeClr>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endParaRPr kumimoji="0" lang="ja-JP" altLang="en-US" sz="1000" dirty="0">
                  <a:solidFill>
                    <a:prstClr val="white"/>
                  </a:solidFill>
                  <a:latin typeface="Calibri" panose="020F0502020204030204"/>
                  <a:ea typeface="游ゴシック" panose="020B0400000000000000" pitchFamily="50" charset="-128"/>
                </a:endParaRPr>
              </a:p>
            </p:txBody>
          </p:sp>
          <p:sp>
            <p:nvSpPr>
              <p:cNvPr id="63" name="角丸四角形 62"/>
              <p:cNvSpPr/>
              <p:nvPr/>
            </p:nvSpPr>
            <p:spPr>
              <a:xfrm>
                <a:off x="601732" y="6027956"/>
                <a:ext cx="3230332" cy="531349"/>
              </a:xfrm>
              <a:prstGeom prst="roundRect">
                <a:avLst>
                  <a:gd name="adj" fmla="val 32177"/>
                </a:avLst>
              </a:prstGeom>
            </p:spPr>
            <p:style>
              <a:lnRef idx="2">
                <a:schemeClr val="accent4"/>
              </a:lnRef>
              <a:fillRef idx="1">
                <a:schemeClr val="lt1"/>
              </a:fillRef>
              <a:effectRef idx="0">
                <a:schemeClr val="accent4"/>
              </a:effectRef>
              <a:fontRef idx="minor">
                <a:schemeClr val="dk1"/>
              </a:fontRef>
            </p:style>
            <p:txBody>
              <a:bodyPr rtlCol="0" anchor="ctr"/>
              <a:lstStyle/>
              <a:p>
                <a:pPr algn="ctr" defTabSz="389586">
                  <a:defRPr/>
                </a:pPr>
                <a:endParaRPr kumimoji="0" lang="ja-JP" altLang="en-US" sz="1000" dirty="0">
                  <a:solidFill>
                    <a:prstClr val="black"/>
                  </a:solidFill>
                  <a:latin typeface="Meiryo UI" panose="020B0604030504040204" pitchFamily="50" charset="-128"/>
                  <a:ea typeface="Meiryo UI" panose="020B0604030504040204" pitchFamily="50" charset="-128"/>
                </a:endParaRPr>
              </a:p>
            </p:txBody>
          </p:sp>
          <p:sp>
            <p:nvSpPr>
              <p:cNvPr id="64" name="角丸四角形 63"/>
              <p:cNvSpPr/>
              <p:nvPr/>
            </p:nvSpPr>
            <p:spPr>
              <a:xfrm>
                <a:off x="451868" y="3273432"/>
                <a:ext cx="1672992" cy="1488621"/>
              </a:xfrm>
              <a:prstGeom prst="roundRect">
                <a:avLst>
                  <a:gd name="adj" fmla="val 10843"/>
                </a:avLst>
              </a:prstGeom>
            </p:spPr>
            <p:style>
              <a:lnRef idx="2">
                <a:schemeClr val="accent2"/>
              </a:lnRef>
              <a:fillRef idx="1">
                <a:schemeClr val="lt1"/>
              </a:fillRef>
              <a:effectRef idx="0">
                <a:schemeClr val="accent2"/>
              </a:effectRef>
              <a:fontRef idx="minor">
                <a:schemeClr val="dk1"/>
              </a:fontRef>
            </p:style>
            <p:txBody>
              <a:bodyPr rtlCol="0" anchor="ctr"/>
              <a:lstStyle/>
              <a:p>
                <a:pPr algn="ctr" defTabSz="389586">
                  <a:defRPr/>
                </a:pPr>
                <a:endParaRPr kumimoji="0" lang="ja-JP" altLang="en-US" sz="1000" dirty="0">
                  <a:solidFill>
                    <a:prstClr val="black"/>
                  </a:solidFill>
                  <a:latin typeface="Meiryo UI" panose="020B0604030504040204" pitchFamily="50" charset="-128"/>
                  <a:ea typeface="Meiryo UI" panose="020B0604030504040204" pitchFamily="50" charset="-128"/>
                </a:endParaRPr>
              </a:p>
            </p:txBody>
          </p:sp>
          <p:sp>
            <p:nvSpPr>
              <p:cNvPr id="68" name="テキスト ボックス 67"/>
              <p:cNvSpPr txBox="1"/>
              <p:nvPr/>
            </p:nvSpPr>
            <p:spPr>
              <a:xfrm>
                <a:off x="1957765" y="2775942"/>
                <a:ext cx="1374097" cy="237513"/>
              </a:xfrm>
              <a:prstGeom prst="rect">
                <a:avLst/>
              </a:prstGeom>
              <a:noFill/>
            </p:spPr>
            <p:txBody>
              <a:bodyPr wrap="square" rtlCol="0">
                <a:noAutofit/>
              </a:bodyPr>
              <a:lstStyle/>
              <a:p>
                <a:pPr algn="ct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助成金申請</a:t>
                </a:r>
                <a:endParaRPr kumimoji="0" lang="en-US" altLang="ja-JP" sz="1000" b="1" dirty="0">
                  <a:solidFill>
                    <a:prstClr val="black"/>
                  </a:solidFill>
                  <a:latin typeface="Meiryo UI" panose="020B0604030504040204" pitchFamily="50" charset="-128"/>
                  <a:ea typeface="Meiryo UI" panose="020B0604030504040204" pitchFamily="50" charset="-128"/>
                </a:endParaRPr>
              </a:p>
              <a:p>
                <a:pPr algn="ctr" defTabSz="389586">
                  <a:defRPr/>
                </a:pPr>
                <a:r>
                  <a:rPr kumimoji="0" lang="en-US" altLang="ja-JP" sz="1000" b="1" dirty="0">
                    <a:solidFill>
                      <a:prstClr val="black"/>
                    </a:solidFill>
                    <a:latin typeface="Meiryo UI" panose="020B0604030504040204" pitchFamily="50" charset="-128"/>
                    <a:ea typeface="Meiryo UI" panose="020B0604030504040204" pitchFamily="50" charset="-128"/>
                  </a:rPr>
                  <a:t>※</a:t>
                </a:r>
                <a:r>
                  <a:rPr kumimoji="0" lang="ja-JP" altLang="en-US" sz="1000" b="1" dirty="0">
                    <a:solidFill>
                      <a:prstClr val="black"/>
                    </a:solidFill>
                    <a:latin typeface="Meiryo UI" panose="020B0604030504040204" pitchFamily="50" charset="-128"/>
                    <a:ea typeface="Meiryo UI" panose="020B0604030504040204" pitchFamily="50" charset="-128"/>
                  </a:rPr>
                  <a:t>④のあと</a:t>
                </a:r>
                <a:endParaRPr kumimoji="0" lang="en-US" altLang="ja-JP" sz="1000" b="1" dirty="0">
                  <a:solidFill>
                    <a:prstClr val="black"/>
                  </a:solidFill>
                  <a:latin typeface="Meiryo UI" panose="020B0604030504040204" pitchFamily="50" charset="-128"/>
                  <a:ea typeface="Meiryo UI" panose="020B0604030504040204" pitchFamily="50" charset="-128"/>
                </a:endParaRPr>
              </a:p>
            </p:txBody>
          </p:sp>
          <p:sp>
            <p:nvSpPr>
              <p:cNvPr id="71" name="角丸四角形 70"/>
              <p:cNvSpPr/>
              <p:nvPr/>
            </p:nvSpPr>
            <p:spPr>
              <a:xfrm>
                <a:off x="451868" y="3030187"/>
                <a:ext cx="1639712" cy="38630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defTabSz="389586">
                  <a:defRPr/>
                </a:pPr>
                <a:r>
                  <a:rPr kumimoji="0" lang="ja-JP" altLang="en-US" sz="1200" b="1" dirty="0" err="1">
                    <a:solidFill>
                      <a:prstClr val="black"/>
                    </a:solidFill>
                    <a:latin typeface="Meiryo UI" panose="020B0604030504040204" pitchFamily="50" charset="-128"/>
                    <a:ea typeface="Meiryo UI" panose="020B0604030504040204" pitchFamily="50" charset="-128"/>
                  </a:rPr>
                  <a:t>妊よう</a:t>
                </a:r>
                <a:r>
                  <a:rPr kumimoji="0" lang="ja-JP" altLang="en-US" sz="1200" b="1" dirty="0">
                    <a:solidFill>
                      <a:prstClr val="black"/>
                    </a:solidFill>
                    <a:latin typeface="Meiryo UI" panose="020B0604030504040204" pitchFamily="50" charset="-128"/>
                    <a:ea typeface="Meiryo UI" panose="020B0604030504040204" pitchFamily="50" charset="-128"/>
                  </a:rPr>
                  <a:t>性温存治療</a:t>
                </a:r>
                <a:endParaRPr kumimoji="0" lang="en-US" altLang="ja-JP" sz="1200" b="1" dirty="0">
                  <a:solidFill>
                    <a:prstClr val="black"/>
                  </a:solidFill>
                  <a:latin typeface="Meiryo UI" panose="020B0604030504040204" pitchFamily="50" charset="-128"/>
                  <a:ea typeface="Meiryo UI" panose="020B0604030504040204" pitchFamily="50" charset="-128"/>
                </a:endParaRPr>
              </a:p>
              <a:p>
                <a:pPr algn="ctr" defTabSz="389586">
                  <a:defRPr/>
                </a:pPr>
                <a:r>
                  <a:rPr kumimoji="0" lang="ja-JP" altLang="en-US" sz="1200" b="1" dirty="0">
                    <a:solidFill>
                      <a:prstClr val="black"/>
                    </a:solidFill>
                    <a:latin typeface="Meiryo UI" panose="020B0604030504040204" pitchFamily="50" charset="-128"/>
                    <a:ea typeface="Meiryo UI" panose="020B0604030504040204" pitchFamily="50" charset="-128"/>
                  </a:rPr>
                  <a:t>府指定医療機関</a:t>
                </a:r>
              </a:p>
            </p:txBody>
          </p:sp>
          <p:sp>
            <p:nvSpPr>
              <p:cNvPr id="72" name="テキスト ボックス 71"/>
              <p:cNvSpPr txBox="1"/>
              <p:nvPr/>
            </p:nvSpPr>
            <p:spPr>
              <a:xfrm>
                <a:off x="753631" y="6187096"/>
                <a:ext cx="3010489" cy="246221"/>
              </a:xfrm>
              <a:prstGeom prst="rect">
                <a:avLst/>
              </a:prstGeom>
              <a:noFill/>
            </p:spPr>
            <p:txBody>
              <a:bodyPr wrap="square" rtlCol="0">
                <a:spAutoFit/>
              </a:bodyPr>
              <a:lstStyle/>
              <a:p>
                <a:pPr defTabSz="389586">
                  <a:defRPr/>
                </a:pPr>
                <a:r>
                  <a:rPr kumimoji="0" lang="ja-JP" altLang="en-US" sz="1000" dirty="0">
                    <a:solidFill>
                      <a:prstClr val="black"/>
                    </a:solidFill>
                    <a:latin typeface="Meiryo UI" panose="020B0604030504040204" pitchFamily="50" charset="-128"/>
                    <a:ea typeface="Meiryo UI" panose="020B0604030504040204" pitchFamily="50" charset="-128"/>
                  </a:rPr>
                  <a:t>⑤の治療について、がん治療の主治医が証明書を作成</a:t>
                </a:r>
              </a:p>
            </p:txBody>
          </p:sp>
          <p:sp>
            <p:nvSpPr>
              <p:cNvPr id="73" name="テキスト ボックス 72"/>
              <p:cNvSpPr txBox="1"/>
              <p:nvPr/>
            </p:nvSpPr>
            <p:spPr>
              <a:xfrm>
                <a:off x="654863" y="4368807"/>
                <a:ext cx="1387894" cy="400110"/>
              </a:xfrm>
              <a:prstGeom prst="rect">
                <a:avLst/>
              </a:prstGeom>
              <a:noFill/>
            </p:spPr>
            <p:txBody>
              <a:bodyPr wrap="square" rtlCol="0">
                <a:spAutoFit/>
              </a:bodyPr>
              <a:lstStyle/>
              <a:p>
                <a:pPr defTabSz="389586">
                  <a:defRPr/>
                </a:pPr>
                <a:r>
                  <a:rPr kumimoji="0" lang="ja-JP" altLang="en-US" sz="1000" dirty="0">
                    <a:solidFill>
                      <a:prstClr val="black"/>
                    </a:solidFill>
                    <a:latin typeface="Meiryo UI" panose="020B0604030504040204" pitchFamily="50" charset="-128"/>
                    <a:ea typeface="Meiryo UI" panose="020B0604030504040204" pitchFamily="50" charset="-128"/>
                  </a:rPr>
                  <a:t>④妊よう性温存治療の</a:t>
                </a:r>
                <a:endParaRPr kumimoji="0" lang="en-US" altLang="ja-JP" sz="10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1000" dirty="0">
                    <a:solidFill>
                      <a:prstClr val="black"/>
                    </a:solidFill>
                    <a:latin typeface="Meiryo UI" panose="020B0604030504040204" pitchFamily="50" charset="-128"/>
                    <a:ea typeface="Meiryo UI" panose="020B0604030504040204" pitchFamily="50" charset="-128"/>
                  </a:rPr>
                  <a:t>主治医が証明書を作成</a:t>
                </a:r>
                <a:endParaRPr kumimoji="0" lang="en-US" altLang="ja-JP" sz="1000" dirty="0">
                  <a:solidFill>
                    <a:prstClr val="black"/>
                  </a:solidFill>
                  <a:latin typeface="Meiryo UI" panose="020B0604030504040204" pitchFamily="50" charset="-128"/>
                  <a:ea typeface="Meiryo UI" panose="020B0604030504040204" pitchFamily="50" charset="-128"/>
                </a:endParaRPr>
              </a:p>
            </p:txBody>
          </p:sp>
          <p:sp>
            <p:nvSpPr>
              <p:cNvPr id="74" name="右矢印 73"/>
              <p:cNvSpPr/>
              <p:nvPr/>
            </p:nvSpPr>
            <p:spPr>
              <a:xfrm>
                <a:off x="2179120" y="3848966"/>
                <a:ext cx="1319283" cy="236301"/>
              </a:xfrm>
              <a:prstGeom prst="rightArrow">
                <a:avLst/>
              </a:prstGeom>
              <a:ln w="0"/>
            </p:spPr>
            <p:style>
              <a:lnRef idx="3">
                <a:schemeClr val="lt1"/>
              </a:lnRef>
              <a:fillRef idx="1">
                <a:schemeClr val="accent2"/>
              </a:fillRef>
              <a:effectRef idx="1">
                <a:schemeClr val="accent2"/>
              </a:effectRef>
              <a:fontRef idx="minor">
                <a:schemeClr val="lt1"/>
              </a:fontRef>
            </p:style>
            <p:txBody>
              <a:bodyPr rtlCol="0" anchor="ctr"/>
              <a:lstStyle/>
              <a:p>
                <a:pPr algn="ctr" defTabSz="389586">
                  <a:defRPr/>
                </a:pPr>
                <a:endParaRPr kumimoji="0" lang="ja-JP" altLang="en-US" sz="1000" dirty="0">
                  <a:solidFill>
                    <a:prstClr val="white"/>
                  </a:solidFill>
                  <a:latin typeface="Meiryo UI" panose="020B0604030504040204" pitchFamily="50" charset="-128"/>
                  <a:ea typeface="Meiryo UI" panose="020B0604030504040204" pitchFamily="50" charset="-128"/>
                </a:endParaRPr>
              </a:p>
            </p:txBody>
          </p:sp>
          <p:sp>
            <p:nvSpPr>
              <p:cNvPr id="75" name="右矢印 74"/>
              <p:cNvSpPr/>
              <p:nvPr/>
            </p:nvSpPr>
            <p:spPr>
              <a:xfrm flipH="1">
                <a:off x="2179118" y="3640274"/>
                <a:ext cx="1297574" cy="242542"/>
              </a:xfrm>
              <a:prstGeom prst="rightArrow">
                <a:avLst/>
              </a:prstGeom>
              <a:ln w="0">
                <a:solidFill>
                  <a:schemeClr val="lt1">
                    <a:alpha val="97000"/>
                  </a:schemeClr>
                </a:solidFill>
              </a:ln>
            </p:spPr>
            <p:style>
              <a:lnRef idx="3">
                <a:schemeClr val="lt1"/>
              </a:lnRef>
              <a:fillRef idx="1">
                <a:schemeClr val="accent2"/>
              </a:fillRef>
              <a:effectRef idx="1">
                <a:schemeClr val="accent2"/>
              </a:effectRef>
              <a:fontRef idx="minor">
                <a:schemeClr val="lt1"/>
              </a:fontRef>
            </p:style>
            <p:txBody>
              <a:bodyPr rtlCol="0" anchor="ctr"/>
              <a:lstStyle/>
              <a:p>
                <a:pPr algn="ctr" defTabSz="389586">
                  <a:defRPr/>
                </a:pPr>
                <a:endParaRPr kumimoji="0" lang="ja-JP" altLang="en-US" sz="1000">
                  <a:solidFill>
                    <a:prstClr val="white"/>
                  </a:solidFill>
                  <a:latin typeface="Meiryo UI" panose="020B0604030504040204" pitchFamily="50" charset="-128"/>
                  <a:ea typeface="Meiryo UI" panose="020B0604030504040204" pitchFamily="50" charset="-128"/>
                </a:endParaRPr>
              </a:p>
            </p:txBody>
          </p:sp>
          <p:sp>
            <p:nvSpPr>
              <p:cNvPr id="76" name="右矢印 75"/>
              <p:cNvSpPr/>
              <p:nvPr/>
            </p:nvSpPr>
            <p:spPr>
              <a:xfrm rot="6768254">
                <a:off x="2592925" y="5007330"/>
                <a:ext cx="1009231" cy="189868"/>
              </a:xfrm>
              <a:prstGeom prst="rightArrow">
                <a:avLst/>
              </a:prstGeom>
              <a:gradFill>
                <a:lin ang="5400000" scaled="0"/>
              </a:gradFill>
            </p:spPr>
            <p:style>
              <a:lnRef idx="1">
                <a:schemeClr val="accent4"/>
              </a:lnRef>
              <a:fillRef idx="2">
                <a:schemeClr val="accent4"/>
              </a:fillRef>
              <a:effectRef idx="1">
                <a:schemeClr val="accent4"/>
              </a:effectRef>
              <a:fontRef idx="minor">
                <a:schemeClr val="dk1"/>
              </a:fontRef>
            </p:style>
            <p:txBody>
              <a:bodyPr rtlCol="0" anchor="ctr"/>
              <a:lstStyle/>
              <a:p>
                <a:pPr algn="ctr" defTabSz="389586">
                  <a:defRPr/>
                </a:pPr>
                <a:endParaRPr kumimoji="0" lang="ja-JP" altLang="en-US" sz="1000" dirty="0">
                  <a:solidFill>
                    <a:prstClr val="black"/>
                  </a:solidFill>
                  <a:latin typeface="Meiryo UI" panose="020B0604030504040204" pitchFamily="50" charset="-128"/>
                  <a:ea typeface="Meiryo UI" panose="020B0604030504040204" pitchFamily="50" charset="-128"/>
                </a:endParaRPr>
              </a:p>
            </p:txBody>
          </p:sp>
          <p:sp>
            <p:nvSpPr>
              <p:cNvPr id="80" name="テキスト ボックス 79"/>
              <p:cNvSpPr txBox="1"/>
              <p:nvPr/>
            </p:nvSpPr>
            <p:spPr>
              <a:xfrm>
                <a:off x="3533067" y="4653907"/>
                <a:ext cx="882554" cy="805746"/>
              </a:xfrm>
              <a:prstGeom prst="rect">
                <a:avLst/>
              </a:prstGeom>
              <a:noFill/>
            </p:spPr>
            <p:txBody>
              <a:bodyPr wrap="squar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②妊よう性温存治療に関する説明、</a:t>
                </a:r>
                <a:endParaRPr kumimoji="0" lang="en-US" altLang="ja-JP" sz="1000" b="1"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府指定医療機関の紹介</a:t>
                </a:r>
              </a:p>
            </p:txBody>
          </p:sp>
          <p:sp>
            <p:nvSpPr>
              <p:cNvPr id="81" name="テキスト ボックス 80"/>
              <p:cNvSpPr txBox="1"/>
              <p:nvPr/>
            </p:nvSpPr>
            <p:spPr>
              <a:xfrm>
                <a:off x="2407317" y="3435862"/>
                <a:ext cx="1110049" cy="176262"/>
              </a:xfrm>
              <a:prstGeom prst="rect">
                <a:avLst/>
              </a:prstGeom>
              <a:noFill/>
            </p:spPr>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③受診</a:t>
                </a:r>
              </a:p>
            </p:txBody>
          </p:sp>
          <p:sp>
            <p:nvSpPr>
              <p:cNvPr id="82" name="テキスト ボックス 81"/>
              <p:cNvSpPr txBox="1"/>
              <p:nvPr/>
            </p:nvSpPr>
            <p:spPr>
              <a:xfrm>
                <a:off x="2195795" y="4094336"/>
                <a:ext cx="1275999" cy="270498"/>
              </a:xfrm>
              <a:prstGeom prst="rect">
                <a:avLst/>
              </a:prstGeom>
              <a:noFill/>
            </p:spPr>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④妊よう性温存治療</a:t>
                </a:r>
              </a:p>
            </p:txBody>
          </p:sp>
          <p:pic>
            <p:nvPicPr>
              <p:cNvPr id="88" name="図 87"/>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715148" y="3490979"/>
                <a:ext cx="357988" cy="357988"/>
              </a:xfrm>
              <a:prstGeom prst="rect">
                <a:avLst/>
              </a:prstGeom>
            </p:spPr>
          </p:pic>
          <p:sp>
            <p:nvSpPr>
              <p:cNvPr id="89" name="楕円 88"/>
              <p:cNvSpPr/>
              <p:nvPr/>
            </p:nvSpPr>
            <p:spPr>
              <a:xfrm>
                <a:off x="617083" y="3894327"/>
                <a:ext cx="454645" cy="4126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389586">
                  <a:defRPr/>
                </a:pPr>
                <a:r>
                  <a:rPr kumimoji="0" lang="ja-JP" altLang="en-US" sz="1000" dirty="0">
                    <a:solidFill>
                      <a:prstClr val="white"/>
                    </a:solidFill>
                    <a:latin typeface="Meiryo UI" panose="020B0604030504040204" pitchFamily="50" charset="-128"/>
                    <a:ea typeface="Meiryo UI" panose="020B0604030504040204" pitchFamily="50" charset="-128"/>
                  </a:rPr>
                  <a:t>採取</a:t>
                </a:r>
              </a:p>
            </p:txBody>
          </p:sp>
          <p:sp>
            <p:nvSpPr>
              <p:cNvPr id="90" name="楕円 89"/>
              <p:cNvSpPr/>
              <p:nvPr/>
            </p:nvSpPr>
            <p:spPr>
              <a:xfrm>
                <a:off x="979420" y="3486594"/>
                <a:ext cx="484900" cy="4321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389586">
                  <a:defRPr/>
                </a:pPr>
                <a:r>
                  <a:rPr kumimoji="0" lang="ja-JP" altLang="en-US" sz="1000" dirty="0">
                    <a:solidFill>
                      <a:prstClr val="white"/>
                    </a:solidFill>
                    <a:latin typeface="Meiryo UI" panose="020B0604030504040204" pitchFamily="50" charset="-128"/>
                    <a:ea typeface="Meiryo UI" panose="020B0604030504040204" pitchFamily="50" charset="-128"/>
                  </a:rPr>
                  <a:t>凍結</a:t>
                </a:r>
              </a:p>
            </p:txBody>
          </p:sp>
          <p:sp>
            <p:nvSpPr>
              <p:cNvPr id="92" name="左右矢印 91"/>
              <p:cNvSpPr/>
              <p:nvPr/>
            </p:nvSpPr>
            <p:spPr>
              <a:xfrm rot="3801920">
                <a:off x="1093854" y="5103718"/>
                <a:ext cx="780720" cy="25887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endParaRPr kumimoji="0" lang="ja-JP" altLang="en-US" sz="1000">
                  <a:solidFill>
                    <a:prstClr val="white"/>
                  </a:solidFill>
                  <a:latin typeface="Meiryo UI" panose="020B0604030504040204" pitchFamily="50" charset="-128"/>
                  <a:ea typeface="Meiryo UI" panose="020B0604030504040204" pitchFamily="50" charset="-128"/>
                </a:endParaRPr>
              </a:p>
            </p:txBody>
          </p:sp>
          <p:sp>
            <p:nvSpPr>
              <p:cNvPr id="93" name="テキスト ボックス 92"/>
              <p:cNvSpPr txBox="1"/>
              <p:nvPr/>
            </p:nvSpPr>
            <p:spPr>
              <a:xfrm>
                <a:off x="816634" y="5184616"/>
                <a:ext cx="476963" cy="270498"/>
              </a:xfrm>
              <a:prstGeom prst="rect">
                <a:avLst/>
              </a:prstGeom>
              <a:noFill/>
            </p:spPr>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連携</a:t>
                </a:r>
              </a:p>
            </p:txBody>
          </p:sp>
          <p:sp>
            <p:nvSpPr>
              <p:cNvPr id="99" name="楕円 98">
                <a:extLst>
                  <a:ext uri="{FF2B5EF4-FFF2-40B4-BE49-F238E27FC236}">
                    <a16:creationId xmlns:a16="http://schemas.microsoft.com/office/drawing/2014/main" id="{0624A693-CFB6-4627-B812-57C81B8A8305}"/>
                  </a:ext>
                </a:extLst>
              </p:cNvPr>
              <p:cNvSpPr/>
              <p:nvPr/>
            </p:nvSpPr>
            <p:spPr>
              <a:xfrm>
                <a:off x="1358152" y="3849524"/>
                <a:ext cx="484900" cy="457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389586">
                  <a:defRPr/>
                </a:pPr>
                <a:r>
                  <a:rPr kumimoji="0" lang="ja-JP" altLang="en-US" sz="1000" dirty="0">
                    <a:solidFill>
                      <a:prstClr val="white"/>
                    </a:solidFill>
                    <a:latin typeface="Meiryo UI" panose="020B0604030504040204" pitchFamily="50" charset="-128"/>
                    <a:ea typeface="Meiryo UI" panose="020B0604030504040204" pitchFamily="50" charset="-128"/>
                  </a:rPr>
                  <a:t>意思決定支援</a:t>
                </a:r>
              </a:p>
            </p:txBody>
          </p:sp>
          <p:sp>
            <p:nvSpPr>
              <p:cNvPr id="102" name="テキスト ボックス 101"/>
              <p:cNvSpPr txBox="1"/>
              <p:nvPr/>
            </p:nvSpPr>
            <p:spPr>
              <a:xfrm>
                <a:off x="459314" y="2215083"/>
                <a:ext cx="1271924" cy="382069"/>
              </a:xfrm>
              <a:prstGeom prst="rect">
                <a:avLst/>
              </a:prstGeom>
              <a:noFill/>
            </p:spPr>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妊よう性温存治療を受けるに</a:t>
                </a:r>
                <a:endParaRPr kumimoji="0" lang="en-US" altLang="ja-JP" sz="1000" b="1"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至らなかった方は、</a:t>
                </a:r>
                <a:endParaRPr kumimoji="0" lang="en-US" altLang="ja-JP" sz="1000" b="1"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カウンセリング費用申請</a:t>
                </a:r>
              </a:p>
            </p:txBody>
          </p:sp>
          <p:sp>
            <p:nvSpPr>
              <p:cNvPr id="147" name="正方形/長方形 146">
                <a:extLst>
                  <a:ext uri="{FF2B5EF4-FFF2-40B4-BE49-F238E27FC236}">
                    <a16:creationId xmlns:a16="http://schemas.microsoft.com/office/drawing/2014/main" id="{00F25269-DAFE-44F0-BBD5-39604793BD3E}"/>
                  </a:ext>
                </a:extLst>
              </p:cNvPr>
              <p:cNvSpPr/>
              <p:nvPr/>
            </p:nvSpPr>
            <p:spPr>
              <a:xfrm>
                <a:off x="4683208" y="1245614"/>
                <a:ext cx="4169622" cy="5522851"/>
              </a:xfrm>
              <a:prstGeom prst="rect">
                <a:avLst/>
              </a:prstGeom>
              <a:solidFill>
                <a:schemeClr val="accent6">
                  <a:lumMod val="20000"/>
                  <a:lumOff val="80000"/>
                </a:schemeClr>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endParaRPr kumimoji="0" lang="ja-JP" altLang="en-US" sz="1000" dirty="0">
                  <a:solidFill>
                    <a:prstClr val="white"/>
                  </a:solidFill>
                  <a:latin typeface="Calibri" panose="020F0502020204030204"/>
                  <a:ea typeface="游ゴシック" panose="020B0400000000000000" pitchFamily="50" charset="-128"/>
                </a:endParaRPr>
              </a:p>
            </p:txBody>
          </p:sp>
          <p:sp>
            <p:nvSpPr>
              <p:cNvPr id="79" name="テキスト ボックス 78"/>
              <p:cNvSpPr txBox="1"/>
              <p:nvPr/>
            </p:nvSpPr>
            <p:spPr>
              <a:xfrm>
                <a:off x="2397692" y="4886840"/>
                <a:ext cx="636770" cy="144469"/>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①受診</a:t>
                </a:r>
              </a:p>
            </p:txBody>
          </p:sp>
          <p:sp>
            <p:nvSpPr>
              <p:cNvPr id="85" name="楕円 84"/>
              <p:cNvSpPr/>
              <p:nvPr/>
            </p:nvSpPr>
            <p:spPr>
              <a:xfrm>
                <a:off x="3607012" y="2970012"/>
                <a:ext cx="1799873" cy="1581362"/>
              </a:xfrm>
              <a:prstGeom prst="ellipse">
                <a:avLst/>
              </a:prstGeom>
              <a:solidFill>
                <a:srgbClr val="92D050"/>
              </a:solidFill>
              <a:ln w="28575">
                <a:solidFill>
                  <a:schemeClr val="accent6">
                    <a:lumMod val="75000"/>
                  </a:schemeClr>
                </a:solidFill>
              </a:ln>
              <a:effectLst/>
            </p:spPr>
            <p:style>
              <a:lnRef idx="1">
                <a:schemeClr val="accent6"/>
              </a:lnRef>
              <a:fillRef idx="2">
                <a:schemeClr val="accent6"/>
              </a:fillRef>
              <a:effectRef idx="1">
                <a:schemeClr val="accent6"/>
              </a:effectRef>
              <a:fontRef idx="minor">
                <a:schemeClr val="dk1"/>
              </a:fontRef>
            </p:style>
            <p:txBody>
              <a:bodyPr rtlCol="0" anchor="ctr"/>
              <a:lstStyle/>
              <a:p>
                <a:pPr algn="ctr" defTabSz="389586">
                  <a:defRPr/>
                </a:pPr>
                <a:endParaRPr kumimoji="0" lang="ja-JP" altLang="en-US" sz="1000">
                  <a:solidFill>
                    <a:prstClr val="black"/>
                  </a:solidFill>
                  <a:latin typeface="Meiryo UI" panose="020B0604030504040204" pitchFamily="50" charset="-128"/>
                  <a:ea typeface="Meiryo UI" panose="020B0604030504040204" pitchFamily="50" charset="-128"/>
                </a:endParaRPr>
              </a:p>
            </p:txBody>
          </p:sp>
          <p:sp>
            <p:nvSpPr>
              <p:cNvPr id="86" name="テキスト ボックス 85"/>
              <p:cNvSpPr txBox="1"/>
              <p:nvPr/>
            </p:nvSpPr>
            <p:spPr>
              <a:xfrm>
                <a:off x="3823432" y="3189302"/>
                <a:ext cx="1314566" cy="461665"/>
              </a:xfrm>
              <a:prstGeom prst="rect">
                <a:avLst/>
              </a:prstGeom>
              <a:noFill/>
            </p:spPr>
            <p:txBody>
              <a:bodyPr wrap="none" rtlCol="0">
                <a:spAutoFit/>
              </a:bodyPr>
              <a:lstStyle/>
              <a:p>
                <a:pPr algn="ctr" defTabSz="389586">
                  <a:defRPr/>
                </a:pPr>
                <a:r>
                  <a:rPr kumimoji="0" lang="ja-JP" altLang="en-US" sz="1200" b="1" dirty="0">
                    <a:solidFill>
                      <a:prstClr val="black"/>
                    </a:solidFill>
                    <a:latin typeface="Meiryo UI" panose="020B0604030504040204" pitchFamily="50" charset="-128"/>
                    <a:ea typeface="Meiryo UI" panose="020B0604030504040204" pitchFamily="50" charset="-128"/>
                  </a:rPr>
                  <a:t>小児・</a:t>
                </a:r>
                <a:r>
                  <a:rPr kumimoji="0" lang="en-US" altLang="ja-JP" sz="1200" b="1" dirty="0">
                    <a:solidFill>
                      <a:prstClr val="black"/>
                    </a:solidFill>
                    <a:latin typeface="Meiryo UI" panose="020B0604030504040204" pitchFamily="50" charset="-128"/>
                    <a:ea typeface="Meiryo UI" panose="020B0604030504040204" pitchFamily="50" charset="-128"/>
                  </a:rPr>
                  <a:t>AYA</a:t>
                </a:r>
                <a:r>
                  <a:rPr kumimoji="0" lang="ja-JP" altLang="en-US" sz="1200" b="1" dirty="0">
                    <a:solidFill>
                      <a:prstClr val="black"/>
                    </a:solidFill>
                    <a:latin typeface="Meiryo UI" panose="020B0604030504040204" pitchFamily="50" charset="-128"/>
                    <a:ea typeface="Meiryo UI" panose="020B0604030504040204" pitchFamily="50" charset="-128"/>
                  </a:rPr>
                  <a:t>世代の</a:t>
                </a:r>
                <a:endParaRPr kumimoji="0" lang="en-US" altLang="ja-JP" sz="1200" b="1" dirty="0">
                  <a:solidFill>
                    <a:prstClr val="black"/>
                  </a:solidFill>
                  <a:latin typeface="Meiryo UI" panose="020B0604030504040204" pitchFamily="50" charset="-128"/>
                  <a:ea typeface="Meiryo UI" panose="020B0604030504040204" pitchFamily="50" charset="-128"/>
                </a:endParaRPr>
              </a:p>
              <a:p>
                <a:pPr algn="ctr" defTabSz="389586">
                  <a:defRPr/>
                </a:pPr>
                <a:r>
                  <a:rPr kumimoji="0" lang="ja-JP" altLang="en-US" sz="1200" b="1" dirty="0">
                    <a:solidFill>
                      <a:prstClr val="black"/>
                    </a:solidFill>
                    <a:latin typeface="Meiryo UI" panose="020B0604030504040204" pitchFamily="50" charset="-128"/>
                    <a:ea typeface="Meiryo UI" panose="020B0604030504040204" pitchFamily="50" charset="-128"/>
                  </a:rPr>
                  <a:t>がん患者</a:t>
                </a:r>
              </a:p>
            </p:txBody>
          </p:sp>
          <p:pic>
            <p:nvPicPr>
              <p:cNvPr id="87" name="図 8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401978" y="3661368"/>
                <a:ext cx="401248" cy="499065"/>
              </a:xfrm>
              <a:prstGeom prst="rect">
                <a:avLst/>
              </a:prstGeom>
            </p:spPr>
          </p:pic>
          <p:pic>
            <p:nvPicPr>
              <p:cNvPr id="96" name="Picture 14" descr="スーツを着た男性のイラスト（笑顔）">
                <a:extLst>
                  <a:ext uri="{FF2B5EF4-FFF2-40B4-BE49-F238E27FC236}">
                    <a16:creationId xmlns:a16="http://schemas.microsoft.com/office/drawing/2014/main" id="{67539077-8C9F-48DF-9BBD-F5C0D5CDE396}"/>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4716538" y="3661974"/>
                <a:ext cx="354282" cy="482016"/>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18" descr="学ランを着た男子学生のイラスト（冬服・学生服）">
                <a:extLst>
                  <a:ext uri="{FF2B5EF4-FFF2-40B4-BE49-F238E27FC236}">
                    <a16:creationId xmlns:a16="http://schemas.microsoft.com/office/drawing/2014/main" id="{846188DD-253A-4969-B7B8-A914BB8FDED1}"/>
                  </a:ext>
                </a:extLst>
              </p:cNvPr>
              <p:cNvPicPr>
                <a:picLocks noChangeAspect="1" noChangeArrowheads="1"/>
              </p:cNvPicPr>
              <p:nvPr/>
            </p:nvPicPr>
            <p:blipFill rotWithShape="1">
              <a:blip r:embed="rId7" cstate="screen">
                <a:extLst>
                  <a:ext uri="{28A0092B-C50C-407E-A947-70E740481C1C}">
                    <a14:useLocalDpi xmlns:a14="http://schemas.microsoft.com/office/drawing/2010/main"/>
                  </a:ext>
                </a:extLst>
              </a:blip>
              <a:srcRect/>
              <a:stretch/>
            </p:blipFill>
            <p:spPr bwMode="auto">
              <a:xfrm>
                <a:off x="3832064" y="3668880"/>
                <a:ext cx="453673" cy="448075"/>
              </a:xfrm>
              <a:prstGeom prst="rect">
                <a:avLst/>
              </a:prstGeom>
              <a:noFill/>
              <a:extLst>
                <a:ext uri="{909E8E84-426E-40DD-AFC4-6F175D3DCCD1}">
                  <a14:hiddenFill xmlns:a14="http://schemas.microsoft.com/office/drawing/2010/main">
                    <a:solidFill>
                      <a:srgbClr val="FFFFFF"/>
                    </a:solidFill>
                  </a14:hiddenFill>
                </a:ext>
              </a:extLst>
            </p:spPr>
          </p:pic>
          <p:sp>
            <p:nvSpPr>
              <p:cNvPr id="149" name="正方形/長方形 148"/>
              <p:cNvSpPr/>
              <p:nvPr/>
            </p:nvSpPr>
            <p:spPr>
              <a:xfrm>
                <a:off x="389397" y="1233981"/>
                <a:ext cx="3082398" cy="307354"/>
              </a:xfrm>
              <a:prstGeom prst="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22041"/>
                <a:r>
                  <a:rPr kumimoji="0" lang="ja-JP" altLang="en-US" sz="1400" b="1" dirty="0">
                    <a:solidFill>
                      <a:prstClr val="white"/>
                    </a:solidFill>
                    <a:latin typeface="Meiryo UI" panose="020B0604030504040204" pitchFamily="50" charset="-128"/>
                    <a:ea typeface="Meiryo UI" panose="020B0604030504040204" pitchFamily="50" charset="-128"/>
                  </a:rPr>
                  <a:t>妊よう性温存治療（令和３年度から）</a:t>
                </a:r>
                <a:endParaRPr lang="ja-JP" altLang="en-US" sz="1400" dirty="0">
                  <a:solidFill>
                    <a:prstClr val="white"/>
                  </a:solidFill>
                  <a:latin typeface="Calibri" panose="020F0502020204030204"/>
                  <a:ea typeface="游ゴシック" panose="020B0400000000000000" pitchFamily="50" charset="-128"/>
                </a:endParaRPr>
              </a:p>
            </p:txBody>
          </p:sp>
          <p:sp>
            <p:nvSpPr>
              <p:cNvPr id="146" name="角丸四角形 145"/>
              <p:cNvSpPr/>
              <p:nvPr/>
            </p:nvSpPr>
            <p:spPr>
              <a:xfrm>
                <a:off x="1853334" y="1669527"/>
                <a:ext cx="5751331" cy="443576"/>
              </a:xfrm>
              <a:prstGeom prst="roundRect">
                <a:avLst>
                  <a:gd name="adj" fmla="val 32035"/>
                </a:avLst>
              </a:prstGeom>
              <a:solidFill>
                <a:srgbClr val="AEC9E8"/>
              </a:solidFill>
              <a:ln>
                <a:solidFill>
                  <a:srgbClr val="5B9BD5"/>
                </a:solidFill>
              </a:ln>
            </p:spPr>
            <p:style>
              <a:lnRef idx="1">
                <a:schemeClr val="accent2"/>
              </a:lnRef>
              <a:fillRef idx="2">
                <a:schemeClr val="accent2"/>
              </a:fillRef>
              <a:effectRef idx="1">
                <a:schemeClr val="accent2"/>
              </a:effectRef>
              <a:fontRef idx="minor">
                <a:schemeClr val="dk1"/>
              </a:fontRef>
            </p:style>
            <p:txBody>
              <a:bodyPr rtlCol="0" anchor="ctr"/>
              <a:lstStyle/>
              <a:p>
                <a:pPr algn="ctr" defTabSz="389586">
                  <a:defRPr/>
                </a:pPr>
                <a:r>
                  <a:rPr kumimoji="0" lang="ja-JP" altLang="en-US" sz="1200" b="1" dirty="0">
                    <a:solidFill>
                      <a:prstClr val="black"/>
                    </a:solidFill>
                    <a:latin typeface="Meiryo UI" panose="020B0604030504040204" pitchFamily="50" charset="-128"/>
                    <a:ea typeface="Meiryo UI" panose="020B0604030504040204" pitchFamily="50" charset="-128"/>
                  </a:rPr>
                  <a:t>大阪府</a:t>
                </a:r>
              </a:p>
            </p:txBody>
          </p:sp>
          <p:pic>
            <p:nvPicPr>
              <p:cNvPr id="100" name="Picture 20" descr="画像に含まれている可能性があるもの:、「8 お知らせ 大阪府からの」というテキスト">
                <a:extLst>
                  <a:ext uri="{FF2B5EF4-FFF2-40B4-BE49-F238E27FC236}">
                    <a16:creationId xmlns:a16="http://schemas.microsoft.com/office/drawing/2014/main" id="{C6349721-6ED0-43A1-9A10-785F046D9E0C}"/>
                  </a:ext>
                </a:extLst>
              </p:cNvPr>
              <p:cNvPicPr>
                <a:picLocks noChangeAspect="1" noChangeArrowheads="1"/>
              </p:cNvPicPr>
              <p:nvPr/>
            </p:nvPicPr>
            <p:blipFill rotWithShape="1">
              <a:blip r:embed="rId8" cstate="screen">
                <a:extLst>
                  <a:ext uri="{28A0092B-C50C-407E-A947-70E740481C1C}">
                    <a14:useLocalDpi xmlns:a14="http://schemas.microsoft.com/office/drawing/2010/main"/>
                  </a:ext>
                </a:extLst>
              </a:blip>
              <a:srcRect/>
              <a:stretch/>
            </p:blipFill>
            <p:spPr bwMode="auto">
              <a:xfrm>
                <a:off x="3823432" y="1717104"/>
                <a:ext cx="479261" cy="348421"/>
              </a:xfrm>
              <a:prstGeom prst="rect">
                <a:avLst/>
              </a:prstGeom>
              <a:noFill/>
              <a:extLst>
                <a:ext uri="{909E8E84-426E-40DD-AFC4-6F175D3DCCD1}">
                  <a14:hiddenFill xmlns:a14="http://schemas.microsoft.com/office/drawing/2010/main">
                    <a:solidFill>
                      <a:srgbClr val="FFFFFF"/>
                    </a:solidFill>
                  </a14:hiddenFill>
                </a:ext>
              </a:extLst>
            </p:spPr>
          </p:pic>
          <p:sp>
            <p:nvSpPr>
              <p:cNvPr id="152" name="右矢印 151"/>
              <p:cNvSpPr/>
              <p:nvPr/>
            </p:nvSpPr>
            <p:spPr>
              <a:xfrm rot="7485523" flipH="1">
                <a:off x="5350297" y="2627460"/>
                <a:ext cx="1200815" cy="2857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endParaRPr kumimoji="0" lang="ja-JP" altLang="en-US" sz="1000">
                  <a:solidFill>
                    <a:prstClr val="white"/>
                  </a:solidFill>
                  <a:latin typeface="Meiryo UI" panose="020B0604030504040204" pitchFamily="50" charset="-128"/>
                  <a:ea typeface="Meiryo UI" panose="020B0604030504040204" pitchFamily="50" charset="-128"/>
                </a:endParaRPr>
              </a:p>
            </p:txBody>
          </p:sp>
          <p:sp>
            <p:nvSpPr>
              <p:cNvPr id="165" name="左右矢印 164"/>
              <p:cNvSpPr/>
              <p:nvPr/>
            </p:nvSpPr>
            <p:spPr>
              <a:xfrm rot="7386815">
                <a:off x="7380647" y="5248508"/>
                <a:ext cx="763628" cy="2290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endParaRPr kumimoji="0" lang="ja-JP" altLang="en-US" sz="1000" dirty="0">
                  <a:solidFill>
                    <a:prstClr val="white"/>
                  </a:solidFill>
                  <a:latin typeface="Meiryo UI" panose="020B0604030504040204" pitchFamily="50" charset="-128"/>
                  <a:ea typeface="Meiryo UI" panose="020B0604030504040204" pitchFamily="50" charset="-128"/>
                </a:endParaRPr>
              </a:p>
            </p:txBody>
          </p:sp>
          <p:sp>
            <p:nvSpPr>
              <p:cNvPr id="169" name="角丸四角形 168"/>
              <p:cNvSpPr/>
              <p:nvPr/>
            </p:nvSpPr>
            <p:spPr>
              <a:xfrm>
                <a:off x="5035799" y="6027957"/>
                <a:ext cx="3331319" cy="559647"/>
              </a:xfrm>
              <a:prstGeom prst="roundRect">
                <a:avLst>
                  <a:gd name="adj" fmla="val 32177"/>
                </a:avLst>
              </a:prstGeom>
            </p:spPr>
            <p:style>
              <a:lnRef idx="2">
                <a:schemeClr val="accent4"/>
              </a:lnRef>
              <a:fillRef idx="1">
                <a:schemeClr val="lt1"/>
              </a:fillRef>
              <a:effectRef idx="0">
                <a:schemeClr val="accent4"/>
              </a:effectRef>
              <a:fontRef idx="minor">
                <a:schemeClr val="dk1"/>
              </a:fontRef>
            </p:style>
            <p:txBody>
              <a:bodyPr rtlCol="0" anchor="ctr"/>
              <a:lstStyle/>
              <a:p>
                <a:pPr algn="ctr" defTabSz="389586">
                  <a:defRPr/>
                </a:pPr>
                <a:endParaRPr kumimoji="0" lang="ja-JP" altLang="en-US" sz="1000" dirty="0">
                  <a:solidFill>
                    <a:prstClr val="black"/>
                  </a:solidFill>
                  <a:latin typeface="Meiryo UI" panose="020B0604030504040204" pitchFamily="50" charset="-128"/>
                  <a:ea typeface="Meiryo UI" panose="020B0604030504040204" pitchFamily="50" charset="-128"/>
                </a:endParaRPr>
              </a:p>
            </p:txBody>
          </p:sp>
          <p:sp>
            <p:nvSpPr>
              <p:cNvPr id="168" name="テキスト ボックス 167"/>
              <p:cNvSpPr txBox="1"/>
              <p:nvPr/>
            </p:nvSpPr>
            <p:spPr>
              <a:xfrm>
                <a:off x="5195230" y="6193678"/>
                <a:ext cx="3032467" cy="253916"/>
              </a:xfrm>
              <a:prstGeom prst="rect">
                <a:avLst/>
              </a:prstGeom>
              <a:noFill/>
            </p:spPr>
            <p:txBody>
              <a:bodyPr wrap="square" rtlCol="0">
                <a:spAutoFit/>
              </a:bodyPr>
              <a:lstStyle/>
              <a:p>
                <a:pPr defTabSz="389586">
                  <a:defRPr/>
                </a:pPr>
                <a:r>
                  <a:rPr kumimoji="0" lang="ja-JP" altLang="en-US" sz="1000" dirty="0">
                    <a:solidFill>
                      <a:prstClr val="black"/>
                    </a:solidFill>
                    <a:latin typeface="Meiryo UI" panose="020B0604030504040204" pitchFamily="50" charset="-128"/>
                    <a:ea typeface="Meiryo UI" panose="020B0604030504040204" pitchFamily="50" charset="-128"/>
                  </a:rPr>
                  <a:t>⑤の治療について、がん治療の主治医が証明書を作成</a:t>
                </a:r>
              </a:p>
            </p:txBody>
          </p:sp>
          <p:sp>
            <p:nvSpPr>
              <p:cNvPr id="181" name="右矢印 180"/>
              <p:cNvSpPr/>
              <p:nvPr/>
            </p:nvSpPr>
            <p:spPr>
              <a:xfrm>
                <a:off x="5447834" y="3733627"/>
                <a:ext cx="1317640" cy="266333"/>
              </a:xfrm>
              <a:prstGeom prst="rightArrow">
                <a:avLst/>
              </a:prstGeom>
              <a:ln w="0"/>
            </p:spPr>
            <p:style>
              <a:lnRef idx="3">
                <a:schemeClr val="lt1"/>
              </a:lnRef>
              <a:fillRef idx="1">
                <a:schemeClr val="accent2"/>
              </a:fillRef>
              <a:effectRef idx="1">
                <a:schemeClr val="accent2"/>
              </a:effectRef>
              <a:fontRef idx="minor">
                <a:schemeClr val="lt1"/>
              </a:fontRef>
            </p:style>
            <p:txBody>
              <a:bodyPr rtlCol="0" anchor="ctr"/>
              <a:lstStyle/>
              <a:p>
                <a:pPr algn="ctr" defTabSz="389586">
                  <a:defRPr/>
                </a:pPr>
                <a:endParaRPr kumimoji="0" lang="ja-JP" altLang="en-US" sz="1000" dirty="0">
                  <a:ln>
                    <a:solidFill>
                      <a:srgbClr val="FF0000"/>
                    </a:solidFill>
                  </a:ln>
                  <a:solidFill>
                    <a:srgbClr val="FF0000"/>
                  </a:solidFill>
                  <a:latin typeface="Meiryo UI" panose="020B0604030504040204" pitchFamily="50" charset="-128"/>
                  <a:ea typeface="Meiryo UI" panose="020B0604030504040204" pitchFamily="50" charset="-128"/>
                </a:endParaRPr>
              </a:p>
            </p:txBody>
          </p:sp>
          <p:sp>
            <p:nvSpPr>
              <p:cNvPr id="183" name="テキスト ボックス 182"/>
              <p:cNvSpPr txBox="1"/>
              <p:nvPr/>
            </p:nvSpPr>
            <p:spPr>
              <a:xfrm>
                <a:off x="5380910" y="4205108"/>
                <a:ext cx="1275999" cy="270498"/>
              </a:xfrm>
              <a:prstGeom prst="rect">
                <a:avLst/>
              </a:prstGeom>
              <a:noFill/>
            </p:spPr>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⑦温存後生殖補助医療</a:t>
                </a:r>
              </a:p>
            </p:txBody>
          </p:sp>
          <p:sp>
            <p:nvSpPr>
              <p:cNvPr id="187" name="テキスト ボックス 186"/>
              <p:cNvSpPr txBox="1"/>
              <p:nvPr/>
            </p:nvSpPr>
            <p:spPr>
              <a:xfrm>
                <a:off x="5818375" y="3549000"/>
                <a:ext cx="636770" cy="270498"/>
              </a:xfrm>
              <a:prstGeom prst="rect">
                <a:avLst/>
              </a:prstGeom>
              <a:noFill/>
            </p:spPr>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⑥受診</a:t>
                </a:r>
              </a:p>
            </p:txBody>
          </p:sp>
          <p:sp>
            <p:nvSpPr>
              <p:cNvPr id="188" name="テキスト ボックス 187"/>
              <p:cNvSpPr txBox="1"/>
              <p:nvPr/>
            </p:nvSpPr>
            <p:spPr>
              <a:xfrm>
                <a:off x="5803116" y="2691487"/>
                <a:ext cx="1374097" cy="237513"/>
              </a:xfrm>
              <a:prstGeom prst="rect">
                <a:avLst/>
              </a:prstGeom>
              <a:noFill/>
            </p:spPr>
            <p:txBody>
              <a:bodyPr wrap="square" rtlCol="0">
                <a:noAutofit/>
              </a:bodyPr>
              <a:lstStyle/>
              <a:p>
                <a:pPr algn="ct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助成金申請</a:t>
                </a:r>
                <a:endParaRPr kumimoji="0" lang="en-US" altLang="ja-JP" sz="1000" b="1" dirty="0">
                  <a:solidFill>
                    <a:prstClr val="black"/>
                  </a:solidFill>
                  <a:latin typeface="Meiryo UI" panose="020B0604030504040204" pitchFamily="50" charset="-128"/>
                  <a:ea typeface="Meiryo UI" panose="020B0604030504040204" pitchFamily="50" charset="-128"/>
                </a:endParaRPr>
              </a:p>
              <a:p>
                <a:pPr algn="ctr" defTabSz="389586">
                  <a:defRPr/>
                </a:pPr>
                <a:r>
                  <a:rPr kumimoji="0" lang="en-US" altLang="ja-JP" sz="1000" b="1" dirty="0">
                    <a:solidFill>
                      <a:prstClr val="black"/>
                    </a:solidFill>
                    <a:latin typeface="Meiryo UI" panose="020B0604030504040204" pitchFamily="50" charset="-128"/>
                    <a:ea typeface="Meiryo UI" panose="020B0604030504040204" pitchFamily="50" charset="-128"/>
                  </a:rPr>
                  <a:t>※</a:t>
                </a:r>
                <a:r>
                  <a:rPr kumimoji="0" lang="ja-JP" altLang="en-US" sz="1000" b="1" dirty="0">
                    <a:solidFill>
                      <a:prstClr val="black"/>
                    </a:solidFill>
                    <a:latin typeface="Meiryo UI" panose="020B0604030504040204" pitchFamily="50" charset="-128"/>
                    <a:ea typeface="Meiryo UI" panose="020B0604030504040204" pitchFamily="50" charset="-128"/>
                  </a:rPr>
                  <a:t>⑦のあと</a:t>
                </a:r>
                <a:endParaRPr kumimoji="0" lang="en-US" altLang="ja-JP" sz="1000" b="1" dirty="0">
                  <a:solidFill>
                    <a:prstClr val="black"/>
                  </a:solidFill>
                  <a:latin typeface="Meiryo UI" panose="020B0604030504040204" pitchFamily="50" charset="-128"/>
                  <a:ea typeface="Meiryo UI" panose="020B0604030504040204" pitchFamily="50" charset="-128"/>
                </a:endParaRPr>
              </a:p>
            </p:txBody>
          </p:sp>
          <p:sp>
            <p:nvSpPr>
              <p:cNvPr id="70" name="角丸四角形 69"/>
              <p:cNvSpPr/>
              <p:nvPr/>
            </p:nvSpPr>
            <p:spPr>
              <a:xfrm>
                <a:off x="2062418" y="5655712"/>
                <a:ext cx="4480549" cy="39771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defTabSz="389586">
                  <a:defRPr/>
                </a:pPr>
                <a:r>
                  <a:rPr kumimoji="0" lang="ja-JP" altLang="en-US" sz="1200" b="1" dirty="0">
                    <a:solidFill>
                      <a:prstClr val="black"/>
                    </a:solidFill>
                    <a:latin typeface="Meiryo UI" panose="020B0604030504040204" pitchFamily="50" charset="-128"/>
                    <a:ea typeface="Meiryo UI" panose="020B0604030504040204" pitchFamily="50" charset="-128"/>
                  </a:rPr>
                  <a:t>がん治療　実施医療機関</a:t>
                </a:r>
              </a:p>
            </p:txBody>
          </p:sp>
          <p:pic>
            <p:nvPicPr>
              <p:cNvPr id="78" name="図 77"/>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941733" y="5290686"/>
                <a:ext cx="332731" cy="332731"/>
              </a:xfrm>
              <a:prstGeom prst="rect">
                <a:avLst/>
              </a:prstGeom>
            </p:spPr>
          </p:pic>
          <p:pic>
            <p:nvPicPr>
              <p:cNvPr id="65" name="図 64"/>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786566" y="4955646"/>
                <a:ext cx="610112" cy="656918"/>
              </a:xfrm>
              <a:prstGeom prst="rect">
                <a:avLst/>
              </a:prstGeom>
            </p:spPr>
          </p:pic>
          <p:sp>
            <p:nvSpPr>
              <p:cNvPr id="191" name="角丸四角形 190"/>
              <p:cNvSpPr/>
              <p:nvPr/>
            </p:nvSpPr>
            <p:spPr>
              <a:xfrm>
                <a:off x="6866636" y="3296062"/>
                <a:ext cx="1659306" cy="1462665"/>
              </a:xfrm>
              <a:prstGeom prst="roundRect">
                <a:avLst>
                  <a:gd name="adj" fmla="val 10843"/>
                </a:avLst>
              </a:prstGeom>
            </p:spPr>
            <p:style>
              <a:lnRef idx="2">
                <a:schemeClr val="accent2"/>
              </a:lnRef>
              <a:fillRef idx="1">
                <a:schemeClr val="lt1"/>
              </a:fillRef>
              <a:effectRef idx="0">
                <a:schemeClr val="accent2"/>
              </a:effectRef>
              <a:fontRef idx="minor">
                <a:schemeClr val="dk1"/>
              </a:fontRef>
            </p:style>
            <p:txBody>
              <a:bodyPr rtlCol="0" anchor="ctr"/>
              <a:lstStyle/>
              <a:p>
                <a:pPr algn="ctr" defTabSz="389586">
                  <a:defRPr/>
                </a:pPr>
                <a:endParaRPr kumimoji="0" lang="ja-JP" altLang="en-US" sz="1000" dirty="0">
                  <a:solidFill>
                    <a:prstClr val="black"/>
                  </a:solidFill>
                  <a:latin typeface="Meiryo UI" panose="020B0604030504040204" pitchFamily="50" charset="-128"/>
                  <a:ea typeface="Meiryo UI" panose="020B0604030504040204" pitchFamily="50" charset="-128"/>
                </a:endParaRPr>
              </a:p>
            </p:txBody>
          </p:sp>
          <p:sp>
            <p:nvSpPr>
              <p:cNvPr id="171" name="テキスト ボックス 170"/>
              <p:cNvSpPr txBox="1"/>
              <p:nvPr/>
            </p:nvSpPr>
            <p:spPr>
              <a:xfrm>
                <a:off x="6945398" y="3782713"/>
                <a:ext cx="1636938" cy="400110"/>
              </a:xfrm>
              <a:prstGeom prst="rect">
                <a:avLst/>
              </a:prstGeom>
              <a:noFill/>
            </p:spPr>
            <p:txBody>
              <a:bodyPr wrap="square" rtlCol="0">
                <a:spAutoFit/>
              </a:bodyPr>
              <a:lstStyle/>
              <a:p>
                <a:pPr defTabSz="389586">
                  <a:defRPr/>
                </a:pPr>
                <a:r>
                  <a:rPr kumimoji="0" lang="ja-JP" altLang="en-US" sz="1000" dirty="0">
                    <a:solidFill>
                      <a:prstClr val="black"/>
                    </a:solidFill>
                    <a:latin typeface="Meiryo UI" panose="020B0604030504040204" pitchFamily="50" charset="-128"/>
                    <a:ea typeface="Meiryo UI" panose="020B0604030504040204" pitchFamily="50" charset="-128"/>
                  </a:rPr>
                  <a:t>⑦温存後生殖補助医療の</a:t>
                </a:r>
                <a:endParaRPr kumimoji="0" lang="en-US" altLang="ja-JP" sz="1000" dirty="0">
                  <a:solidFill>
                    <a:prstClr val="black"/>
                  </a:solidFill>
                  <a:latin typeface="Meiryo UI" panose="020B0604030504040204" pitchFamily="50" charset="-128"/>
                  <a:ea typeface="Meiryo UI" panose="020B0604030504040204" pitchFamily="50" charset="-128"/>
                </a:endParaRPr>
              </a:p>
              <a:p>
                <a:pPr defTabSz="389586">
                  <a:defRPr/>
                </a:pPr>
                <a:r>
                  <a:rPr kumimoji="0" lang="ja-JP" altLang="en-US" sz="1000" dirty="0">
                    <a:solidFill>
                      <a:prstClr val="black"/>
                    </a:solidFill>
                    <a:latin typeface="Meiryo UI" panose="020B0604030504040204" pitchFamily="50" charset="-128"/>
                    <a:ea typeface="Meiryo UI" panose="020B0604030504040204" pitchFamily="50" charset="-128"/>
                  </a:rPr>
                  <a:t>主治医が証明書を作成</a:t>
                </a:r>
                <a:endParaRPr kumimoji="0" lang="en-US" altLang="ja-JP" sz="1000" dirty="0">
                  <a:solidFill>
                    <a:prstClr val="black"/>
                  </a:solidFill>
                  <a:latin typeface="Meiryo UI" panose="020B0604030504040204" pitchFamily="50" charset="-128"/>
                  <a:ea typeface="Meiryo UI" panose="020B0604030504040204" pitchFamily="50" charset="-128"/>
                </a:endParaRPr>
              </a:p>
            </p:txBody>
          </p:sp>
          <p:sp>
            <p:nvSpPr>
              <p:cNvPr id="180" name="角丸四角形 179"/>
              <p:cNvSpPr/>
              <p:nvPr/>
            </p:nvSpPr>
            <p:spPr>
              <a:xfrm>
                <a:off x="6866636" y="3081209"/>
                <a:ext cx="1659306" cy="44357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defTabSz="389586">
                  <a:defRPr/>
                </a:pPr>
                <a:r>
                  <a:rPr kumimoji="0" lang="ja-JP" altLang="en-US" sz="1200" b="1" dirty="0">
                    <a:solidFill>
                      <a:prstClr val="black"/>
                    </a:solidFill>
                    <a:latin typeface="Meiryo UI" panose="020B0604030504040204" pitchFamily="50" charset="-128"/>
                    <a:ea typeface="Meiryo UI" panose="020B0604030504040204" pitchFamily="50" charset="-128"/>
                  </a:rPr>
                  <a:t>温存後生殖補助医療府指定医療機関</a:t>
                </a:r>
              </a:p>
            </p:txBody>
          </p:sp>
          <p:pic>
            <p:nvPicPr>
              <p:cNvPr id="192" name="図 19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087615" y="4242105"/>
                <a:ext cx="357988" cy="357988"/>
              </a:xfrm>
              <a:prstGeom prst="rect">
                <a:avLst/>
              </a:prstGeom>
            </p:spPr>
          </p:pic>
        </p:grpSp>
        <p:sp>
          <p:nvSpPr>
            <p:cNvPr id="77" name="右矢印 76"/>
            <p:cNvSpPr/>
            <p:nvPr/>
          </p:nvSpPr>
          <p:spPr>
            <a:xfrm rot="5400000" flipH="1" flipV="1">
              <a:off x="4210191" y="6564069"/>
              <a:ext cx="999820" cy="33273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defTabSz="389586">
                <a:defRPr/>
              </a:pPr>
              <a:endParaRPr kumimoji="0" lang="ja-JP" altLang="en-US" sz="1000">
                <a:solidFill>
                  <a:prstClr val="black"/>
                </a:solidFill>
                <a:latin typeface="Meiryo UI" panose="020B0604030504040204" pitchFamily="50" charset="-128"/>
                <a:ea typeface="Meiryo UI" panose="020B0604030504040204" pitchFamily="50" charset="-128"/>
              </a:endParaRPr>
            </a:p>
          </p:txBody>
        </p:sp>
        <p:sp>
          <p:nvSpPr>
            <p:cNvPr id="67" name="右矢印 66"/>
            <p:cNvSpPr/>
            <p:nvPr/>
          </p:nvSpPr>
          <p:spPr>
            <a:xfrm rot="3890628" flipH="1">
              <a:off x="2737708" y="4255350"/>
              <a:ext cx="1229341" cy="2792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9586">
                <a:defRPr/>
              </a:pPr>
              <a:endParaRPr kumimoji="0" lang="ja-JP" altLang="en-US" sz="1000">
                <a:solidFill>
                  <a:prstClr val="white"/>
                </a:solidFill>
                <a:latin typeface="Meiryo UI" panose="020B0604030504040204" pitchFamily="50" charset="-128"/>
                <a:ea typeface="Meiryo UI" panose="020B0604030504040204" pitchFamily="50" charset="-128"/>
              </a:endParaRPr>
            </a:p>
          </p:txBody>
        </p:sp>
        <p:sp>
          <p:nvSpPr>
            <p:cNvPr id="150" name="正方形/長方形 149"/>
            <p:cNvSpPr/>
            <p:nvPr/>
          </p:nvSpPr>
          <p:spPr>
            <a:xfrm>
              <a:off x="4801464" y="2886651"/>
              <a:ext cx="3404407" cy="320691"/>
            </a:xfrm>
            <a:prstGeom prst="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22041"/>
              <a:r>
                <a:rPr kumimoji="0" lang="ja-JP" altLang="en-US" sz="1400" b="1" dirty="0">
                  <a:solidFill>
                    <a:prstClr val="white"/>
                  </a:solidFill>
                  <a:latin typeface="Meiryo UI" panose="020B0604030504040204" pitchFamily="50" charset="-128"/>
                  <a:ea typeface="Meiryo UI" panose="020B0604030504040204" pitchFamily="50" charset="-128"/>
                </a:rPr>
                <a:t>温存後生殖補助医療（令和４年度から）</a:t>
              </a:r>
              <a:endParaRPr lang="ja-JP" altLang="en-US" sz="1400" dirty="0">
                <a:solidFill>
                  <a:prstClr val="white"/>
                </a:solidFill>
                <a:latin typeface="Calibri" panose="020F0502020204030204"/>
                <a:ea typeface="游ゴシック" panose="020B0400000000000000" pitchFamily="50" charset="-128"/>
              </a:endParaRPr>
            </a:p>
          </p:txBody>
        </p:sp>
      </p:grpSp>
      <p:sp>
        <p:nvSpPr>
          <p:cNvPr id="84" name="テキスト ボックス 83"/>
          <p:cNvSpPr txBox="1"/>
          <p:nvPr/>
        </p:nvSpPr>
        <p:spPr>
          <a:xfrm>
            <a:off x="4693612" y="4529421"/>
            <a:ext cx="1076642" cy="339832"/>
          </a:xfrm>
          <a:prstGeom prst="rect">
            <a:avLst/>
          </a:prstGeom>
          <a:noFill/>
        </p:spPr>
        <p:txBody>
          <a:bodyPr wrap="squar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⑤がん治療</a:t>
            </a:r>
          </a:p>
        </p:txBody>
      </p:sp>
      <p:sp>
        <p:nvSpPr>
          <p:cNvPr id="83" name="右矢印 82"/>
          <p:cNvSpPr/>
          <p:nvPr/>
        </p:nvSpPr>
        <p:spPr>
          <a:xfrm rot="16200000">
            <a:off x="2950230" y="4550457"/>
            <a:ext cx="930596" cy="198655"/>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defTabSz="389586">
              <a:defRPr/>
            </a:pPr>
            <a:endParaRPr kumimoji="0" lang="ja-JP" altLang="en-US" sz="1246">
              <a:solidFill>
                <a:prstClr val="black"/>
              </a:solidFill>
              <a:latin typeface="Meiryo UI" panose="020B0604030504040204" pitchFamily="50" charset="-128"/>
              <a:ea typeface="Meiryo UI" panose="020B0604030504040204" pitchFamily="50" charset="-128"/>
            </a:endParaRPr>
          </a:p>
        </p:txBody>
      </p:sp>
      <p:sp>
        <p:nvSpPr>
          <p:cNvPr id="91" name="右矢印 181">
            <a:extLst>
              <a:ext uri="{FF2B5EF4-FFF2-40B4-BE49-F238E27FC236}">
                <a16:creationId xmlns:a16="http://schemas.microsoft.com/office/drawing/2014/main" id="{3FC5BC73-5A01-4958-AD74-9A3D7BF7CC2B}"/>
              </a:ext>
            </a:extLst>
          </p:cNvPr>
          <p:cNvSpPr/>
          <p:nvPr/>
        </p:nvSpPr>
        <p:spPr>
          <a:xfrm flipH="1">
            <a:off x="5443639" y="3476674"/>
            <a:ext cx="1354009" cy="253500"/>
          </a:xfrm>
          <a:prstGeom prst="rightArrow">
            <a:avLst/>
          </a:prstGeom>
          <a:ln w="0">
            <a:solidFill>
              <a:schemeClr val="lt1">
                <a:alpha val="97000"/>
              </a:schemeClr>
            </a:solidFill>
          </a:ln>
        </p:spPr>
        <p:style>
          <a:lnRef idx="3">
            <a:schemeClr val="lt1"/>
          </a:lnRef>
          <a:fillRef idx="1">
            <a:schemeClr val="accent2"/>
          </a:fillRef>
          <a:effectRef idx="1">
            <a:schemeClr val="accent2"/>
          </a:effectRef>
          <a:fontRef idx="minor">
            <a:schemeClr val="lt1"/>
          </a:fontRef>
        </p:style>
        <p:txBody>
          <a:bodyPr rtlCol="0" anchor="ctr"/>
          <a:lstStyle/>
          <a:p>
            <a:pPr algn="ctr" defTabSz="389586">
              <a:defRPr/>
            </a:pPr>
            <a:endParaRPr kumimoji="0" lang="ja-JP" altLang="en-US" sz="1246" dirty="0">
              <a:ln>
                <a:solidFill>
                  <a:srgbClr val="FF0000"/>
                </a:solidFill>
              </a:ln>
              <a:solidFill>
                <a:srgbClr val="FF0000"/>
              </a:solidFill>
              <a:latin typeface="Meiryo UI" panose="020B0604030504040204" pitchFamily="50" charset="-128"/>
              <a:ea typeface="Meiryo UI" panose="020B0604030504040204" pitchFamily="50" charset="-128"/>
            </a:endParaRPr>
          </a:p>
        </p:txBody>
      </p:sp>
      <p:sp>
        <p:nvSpPr>
          <p:cNvPr id="101" name="テキスト ボックス 100">
            <a:extLst>
              <a:ext uri="{FF2B5EF4-FFF2-40B4-BE49-F238E27FC236}">
                <a16:creationId xmlns:a16="http://schemas.microsoft.com/office/drawing/2014/main" id="{C8077493-EA8C-4E45-B587-C57CB0B946BD}"/>
              </a:ext>
            </a:extLst>
          </p:cNvPr>
          <p:cNvSpPr txBox="1"/>
          <p:nvPr/>
        </p:nvSpPr>
        <p:spPr>
          <a:xfrm>
            <a:off x="8008768" y="4982537"/>
            <a:ext cx="382157" cy="283229"/>
          </a:xfrm>
          <a:prstGeom prst="rect">
            <a:avLst/>
          </a:prstGeom>
          <a:noFill/>
        </p:spPr>
        <p:txBody>
          <a:bodyPr wrap="none" rtlCol="0">
            <a:noAutofit/>
          </a:bodyPr>
          <a:lstStyle/>
          <a:p>
            <a:pPr defTabSz="389586">
              <a:defRPr/>
            </a:pPr>
            <a:r>
              <a:rPr kumimoji="0" lang="ja-JP" altLang="en-US" sz="1000" b="1" dirty="0">
                <a:solidFill>
                  <a:prstClr val="black"/>
                </a:solidFill>
                <a:latin typeface="Meiryo UI" panose="020B0604030504040204" pitchFamily="50" charset="-128"/>
                <a:ea typeface="Meiryo UI" panose="020B0604030504040204" pitchFamily="50" charset="-128"/>
              </a:rPr>
              <a:t>連携</a:t>
            </a:r>
          </a:p>
        </p:txBody>
      </p:sp>
      <p:sp>
        <p:nvSpPr>
          <p:cNvPr id="2" name="正方形/長方形 1">
            <a:extLst>
              <a:ext uri="{FF2B5EF4-FFF2-40B4-BE49-F238E27FC236}">
                <a16:creationId xmlns:a16="http://schemas.microsoft.com/office/drawing/2014/main" id="{9B1F93A5-ED13-472F-BB0C-85F8CE0DFFF2}"/>
              </a:ext>
            </a:extLst>
          </p:cNvPr>
          <p:cNvSpPr/>
          <p:nvPr/>
        </p:nvSpPr>
        <p:spPr>
          <a:xfrm>
            <a:off x="403112" y="1692273"/>
            <a:ext cx="1668617" cy="629103"/>
          </a:xfrm>
          <a:prstGeom prst="rect">
            <a:avLst/>
          </a:prstGeom>
          <a:noFill/>
          <a:ln>
            <a:solidFill>
              <a:schemeClr val="accent6">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09450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987626AA-60AA-473D-95FC-50723BB4A21B}"/>
              </a:ext>
            </a:extLst>
          </p:cNvPr>
          <p:cNvSpPr txBox="1"/>
          <p:nvPr/>
        </p:nvSpPr>
        <p:spPr>
          <a:xfrm>
            <a:off x="239350" y="809497"/>
            <a:ext cx="8670195" cy="3301930"/>
          </a:xfrm>
          <a:prstGeom prst="rect">
            <a:avLst/>
          </a:prstGeom>
          <a:noFill/>
          <a:ln>
            <a:solidFill>
              <a:schemeClr val="accent1">
                <a:shade val="50000"/>
              </a:schemeClr>
            </a:solidFill>
          </a:ln>
        </p:spPr>
        <p:txBody>
          <a:bodyPr wrap="square" rtlCol="0">
            <a:spAutoFit/>
          </a:bodyPr>
          <a:lstStyle/>
          <a:p>
            <a:pPr>
              <a:lnSpc>
                <a:spcPts val="1846"/>
              </a:lnSpc>
            </a:pPr>
            <a:endParaRPr lang="en-US" altLang="ja-JP" sz="1292"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●大阪府がん患者等妊よう性温存治療費等助成事業のうち「妊よう性温存治療費助成」にかかる対象となる治療、</a:t>
            </a: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経費及び助成上限額は下記のとおり</a:t>
            </a: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p:txBody>
      </p:sp>
      <p:sp>
        <p:nvSpPr>
          <p:cNvPr id="8" name="角丸四角形 17">
            <a:extLst>
              <a:ext uri="{FF2B5EF4-FFF2-40B4-BE49-F238E27FC236}">
                <a16:creationId xmlns:a16="http://schemas.microsoft.com/office/drawing/2014/main" id="{22C32B45-80D3-49CB-B61A-18C71211924A}"/>
              </a:ext>
            </a:extLst>
          </p:cNvPr>
          <p:cNvSpPr/>
          <p:nvPr/>
        </p:nvSpPr>
        <p:spPr>
          <a:xfrm>
            <a:off x="234454" y="639666"/>
            <a:ext cx="1601547" cy="3323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7" b="1" dirty="0">
                <a:latin typeface="Meiryo UI" panose="020B0604030504040204" pitchFamily="50" charset="-128"/>
                <a:ea typeface="Meiryo UI" panose="020B0604030504040204" pitchFamily="50" charset="-128"/>
              </a:rPr>
              <a:t>現行</a:t>
            </a:r>
          </a:p>
        </p:txBody>
      </p:sp>
      <p:graphicFrame>
        <p:nvGraphicFramePr>
          <p:cNvPr id="9" name="表 8">
            <a:extLst>
              <a:ext uri="{FF2B5EF4-FFF2-40B4-BE49-F238E27FC236}">
                <a16:creationId xmlns:a16="http://schemas.microsoft.com/office/drawing/2014/main" id="{28040087-4F67-4E13-81A0-1A8C7904A122}"/>
              </a:ext>
            </a:extLst>
          </p:cNvPr>
          <p:cNvGraphicFramePr>
            <a:graphicFrameLocks noGrp="1"/>
          </p:cNvGraphicFramePr>
          <p:nvPr>
            <p:extLst>
              <p:ext uri="{D42A27DB-BD31-4B8C-83A1-F6EECF244321}">
                <p14:modId xmlns:p14="http://schemas.microsoft.com/office/powerpoint/2010/main" val="3972525438"/>
              </p:ext>
            </p:extLst>
          </p:nvPr>
        </p:nvGraphicFramePr>
        <p:xfrm>
          <a:off x="395536" y="1605148"/>
          <a:ext cx="8064896" cy="2213316"/>
        </p:xfrm>
        <a:graphic>
          <a:graphicData uri="http://schemas.openxmlformats.org/drawingml/2006/table">
            <a:tbl>
              <a:tblPr firstRow="1" bandRow="1">
                <a:tableStyleId>{5C22544A-7EE6-4342-B048-85BDC9FD1C3A}</a:tableStyleId>
              </a:tblPr>
              <a:tblGrid>
                <a:gridCol w="3121895">
                  <a:extLst>
                    <a:ext uri="{9D8B030D-6E8A-4147-A177-3AD203B41FA5}">
                      <a16:colId xmlns:a16="http://schemas.microsoft.com/office/drawing/2014/main" val="4124052502"/>
                    </a:ext>
                  </a:extLst>
                </a:gridCol>
                <a:gridCol w="3358825">
                  <a:extLst>
                    <a:ext uri="{9D8B030D-6E8A-4147-A177-3AD203B41FA5}">
                      <a16:colId xmlns:a16="http://schemas.microsoft.com/office/drawing/2014/main" val="3922989670"/>
                    </a:ext>
                  </a:extLst>
                </a:gridCol>
                <a:gridCol w="1584176">
                  <a:extLst>
                    <a:ext uri="{9D8B030D-6E8A-4147-A177-3AD203B41FA5}">
                      <a16:colId xmlns:a16="http://schemas.microsoft.com/office/drawing/2014/main" val="322385637"/>
                    </a:ext>
                  </a:extLst>
                </a:gridCol>
              </a:tblGrid>
              <a:tr h="19470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対象となる治療</a:t>
                      </a:r>
                    </a:p>
                  </a:txBody>
                  <a:tcPr marL="84406" marR="84406" marT="42203" marB="42203"/>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対象となる経費</a:t>
                      </a:r>
                    </a:p>
                  </a:txBody>
                  <a:tcPr marL="84406" marR="84406" marT="42203" marB="42203"/>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助成上限額</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１回</a:t>
                      </a:r>
                    </a:p>
                  </a:txBody>
                  <a:tcPr marL="84406" marR="84406" marT="42203" marB="42203"/>
                </a:tc>
                <a:extLst>
                  <a:ext uri="{0D108BD9-81ED-4DB2-BD59-A6C34878D82A}">
                    <a16:rowId xmlns:a16="http://schemas.microsoft.com/office/drawing/2014/main" val="2616834200"/>
                  </a:ext>
                </a:extLst>
              </a:tr>
              <a:tr h="194707">
                <a:tc>
                  <a:txBody>
                    <a:bodyPr/>
                    <a:lstStyle/>
                    <a:p>
                      <a:r>
                        <a:rPr kumimoji="1" lang="zh-TW" altLang="en-US" sz="1400" b="0" dirty="0">
                          <a:solidFill>
                            <a:schemeClr val="tx1"/>
                          </a:solidFill>
                          <a:latin typeface="Meiryo UI" panose="020B0604030504040204" pitchFamily="50" charset="-128"/>
                          <a:ea typeface="Meiryo UI" panose="020B0604030504040204" pitchFamily="50" charset="-128"/>
                        </a:rPr>
                        <a:t>胚（受精卵）凍結</a:t>
                      </a:r>
                      <a:r>
                        <a:rPr kumimoji="1" lang="ja-JP" altLang="en-US" sz="1400" b="0" dirty="0">
                          <a:solidFill>
                            <a:schemeClr val="tx1"/>
                          </a:solidFill>
                          <a:latin typeface="Meiryo UI" panose="020B0604030504040204" pitchFamily="50" charset="-128"/>
                          <a:ea typeface="Meiryo UI" panose="020B0604030504040204" pitchFamily="50" charset="-128"/>
                        </a:rPr>
                        <a:t>に係る治療</a:t>
                      </a:r>
                    </a:p>
                  </a:txBody>
                  <a:tcPr marL="84406" marR="84406" marT="42203" marB="42203"/>
                </a:tc>
                <a:tc rowSpan="5">
                  <a:txBody>
                    <a:bodyPr/>
                    <a:lstStyle/>
                    <a:p>
                      <a:pPr algn="l"/>
                      <a:r>
                        <a:rPr kumimoji="1" lang="ja-JP" altLang="en-US" sz="1400" b="0" u="none" dirty="0">
                          <a:solidFill>
                            <a:schemeClr val="tx1"/>
                          </a:solidFill>
                          <a:latin typeface="Meiryo UI" panose="020B0604030504040204" pitchFamily="50" charset="-128"/>
                          <a:ea typeface="Meiryo UI" panose="020B0604030504040204" pitchFamily="50" charset="-128"/>
                        </a:rPr>
                        <a:t>◆対象治療に係る治療費及び初回の凍結保存に要した</a:t>
                      </a:r>
                      <a:r>
                        <a:rPr kumimoji="1" lang="ja-JP" altLang="en-US" sz="1400" b="0" u="none">
                          <a:solidFill>
                            <a:schemeClr val="tx1"/>
                          </a:solidFill>
                          <a:latin typeface="Meiryo UI" panose="020B0604030504040204" pitchFamily="50" charset="-128"/>
                          <a:ea typeface="Meiryo UI" panose="020B0604030504040204" pitchFamily="50" charset="-128"/>
                        </a:rPr>
                        <a:t>医療保険適用外</a:t>
                      </a:r>
                      <a:r>
                        <a:rPr kumimoji="1" lang="ja-JP" altLang="en-US" sz="1400" b="0" u="none" dirty="0">
                          <a:solidFill>
                            <a:schemeClr val="tx1"/>
                          </a:solidFill>
                          <a:latin typeface="Meiryo UI" panose="020B0604030504040204" pitchFamily="50" charset="-128"/>
                          <a:ea typeface="Meiryo UI" panose="020B0604030504040204" pitchFamily="50" charset="-128"/>
                        </a:rPr>
                        <a:t>費用</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gn="l"/>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gn="l"/>
                      <a:r>
                        <a:rPr kumimoji="1" lang="en-US" altLang="ja-JP" sz="1400" b="0" u="none" dirty="0">
                          <a:solidFill>
                            <a:schemeClr val="tx1"/>
                          </a:solidFill>
                          <a:latin typeface="Meiryo UI" panose="020B0604030504040204" pitchFamily="50" charset="-128"/>
                          <a:ea typeface="Meiryo UI" panose="020B0604030504040204" pitchFamily="50" charset="-128"/>
                        </a:rPr>
                        <a:t>※</a:t>
                      </a:r>
                      <a:r>
                        <a:rPr kumimoji="1" lang="ja-JP" altLang="en-US" sz="1400" b="0" u="none" dirty="0">
                          <a:solidFill>
                            <a:schemeClr val="tx1"/>
                          </a:solidFill>
                          <a:latin typeface="Meiryo UI" panose="020B0604030504040204" pitchFamily="50" charset="-128"/>
                          <a:ea typeface="Meiryo UI" panose="020B0604030504040204" pitchFamily="50" charset="-128"/>
                        </a:rPr>
                        <a:t>入院室料（差額ベッド代等）、食事療養費、文書料等の治療に直接関係のない費用及び</a:t>
                      </a:r>
                      <a:r>
                        <a:rPr kumimoji="1" lang="ja-JP" altLang="en-US" sz="1400" b="1" u="none" dirty="0">
                          <a:solidFill>
                            <a:srgbClr val="FF0000"/>
                          </a:solidFill>
                          <a:latin typeface="Meiryo UI" panose="020B0604030504040204" pitchFamily="50" charset="-128"/>
                          <a:ea typeface="Meiryo UI" panose="020B0604030504040204" pitchFamily="50" charset="-128"/>
                        </a:rPr>
                        <a:t>初回の凍結保存費用以外の凍結保存の維持に係る費用は対象外</a:t>
                      </a:r>
                    </a:p>
                  </a:txBody>
                  <a:tcPr marL="84406" marR="84406" marT="42203" marB="42203"/>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35</a:t>
                      </a:r>
                      <a:r>
                        <a:rPr kumimoji="1" lang="ja-JP" altLang="en-US" sz="1400" b="0" dirty="0">
                          <a:solidFill>
                            <a:schemeClr val="tx1"/>
                          </a:solidFill>
                          <a:latin typeface="Meiryo UI" panose="020B0604030504040204" pitchFamily="50" charset="-128"/>
                          <a:ea typeface="Meiryo UI" panose="020B0604030504040204" pitchFamily="50" charset="-128"/>
                        </a:rPr>
                        <a:t>万円</a:t>
                      </a:r>
                    </a:p>
                  </a:txBody>
                  <a:tcPr marL="84406" marR="84406" marT="42203" marB="42203"/>
                </a:tc>
                <a:extLst>
                  <a:ext uri="{0D108BD9-81ED-4DB2-BD59-A6C34878D82A}">
                    <a16:rowId xmlns:a16="http://schemas.microsoft.com/office/drawing/2014/main" val="3436232470"/>
                  </a:ext>
                </a:extLst>
              </a:tr>
              <a:tr h="194707">
                <a:tc>
                  <a:txBody>
                    <a:bodyPr/>
                    <a:lstStyle/>
                    <a:p>
                      <a:r>
                        <a:rPr kumimoji="1" lang="zh-TW" altLang="en-US" sz="1400" b="0" dirty="0">
                          <a:solidFill>
                            <a:schemeClr val="tx1"/>
                          </a:solidFill>
                          <a:latin typeface="Meiryo UI" panose="020B0604030504040204" pitchFamily="50" charset="-128"/>
                          <a:ea typeface="Meiryo UI" panose="020B0604030504040204" pitchFamily="50" charset="-128"/>
                        </a:rPr>
                        <a:t>未受精卵子凍結</a:t>
                      </a:r>
                      <a:r>
                        <a:rPr kumimoji="1" lang="ja-JP" altLang="en-US" sz="1400" b="0" dirty="0">
                          <a:solidFill>
                            <a:schemeClr val="tx1"/>
                          </a:solidFill>
                          <a:latin typeface="Meiryo UI" panose="020B0604030504040204" pitchFamily="50" charset="-128"/>
                          <a:ea typeface="Meiryo UI" panose="020B0604030504040204" pitchFamily="50" charset="-128"/>
                        </a:rPr>
                        <a:t>に係る治療</a:t>
                      </a:r>
                    </a:p>
                  </a:txBody>
                  <a:tcPr marL="84406" marR="84406" marT="42203" marB="42203"/>
                </a:tc>
                <a:tc vMerge="1">
                  <a:txBody>
                    <a:bodyPr/>
                    <a:lstStyle/>
                    <a:p>
                      <a:pPr algn="ct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a:t>
                      </a:r>
                      <a:r>
                        <a:rPr kumimoji="1" lang="ja-JP" altLang="en-US" sz="1400" b="0" dirty="0">
                          <a:solidFill>
                            <a:schemeClr val="tx1"/>
                          </a:solidFill>
                          <a:latin typeface="Meiryo UI" panose="020B0604030504040204" pitchFamily="50" charset="-128"/>
                          <a:ea typeface="Meiryo UI" panose="020B0604030504040204" pitchFamily="50" charset="-128"/>
                        </a:rPr>
                        <a:t>万円</a:t>
                      </a:r>
                    </a:p>
                  </a:txBody>
                  <a:tcPr marL="84406" marR="84406" marT="42203" marB="42203"/>
                </a:tc>
                <a:extLst>
                  <a:ext uri="{0D108BD9-81ED-4DB2-BD59-A6C34878D82A}">
                    <a16:rowId xmlns:a16="http://schemas.microsoft.com/office/drawing/2014/main" val="1397376684"/>
                  </a:ext>
                </a:extLst>
              </a:tr>
              <a:tr h="194707">
                <a:tc>
                  <a:txBody>
                    <a:bodyPr/>
                    <a:lstStyle/>
                    <a:p>
                      <a:r>
                        <a:rPr kumimoji="1" lang="zh-TW" altLang="en-US" sz="1400" b="0" dirty="0">
                          <a:solidFill>
                            <a:schemeClr val="tx1"/>
                          </a:solidFill>
                          <a:latin typeface="Meiryo UI" panose="020B0604030504040204" pitchFamily="50" charset="-128"/>
                          <a:ea typeface="Meiryo UI" panose="020B0604030504040204" pitchFamily="50" charset="-128"/>
                        </a:rPr>
                        <a:t>卵巣組織凍結</a:t>
                      </a:r>
                      <a:r>
                        <a:rPr kumimoji="1" lang="ja-JP" altLang="en-US" sz="1400" b="0" dirty="0">
                          <a:solidFill>
                            <a:schemeClr val="tx1"/>
                          </a:solidFill>
                          <a:latin typeface="Meiryo UI" panose="020B0604030504040204" pitchFamily="50" charset="-128"/>
                          <a:ea typeface="Meiryo UI" panose="020B0604030504040204" pitchFamily="50" charset="-128"/>
                        </a:rPr>
                        <a:t>に係る治療</a:t>
                      </a:r>
                      <a:endParaRPr kumimoji="1" lang="en-US" altLang="ja-JP" sz="1400" b="0" dirty="0">
                        <a:solidFill>
                          <a:schemeClr val="tx1"/>
                        </a:solidFill>
                        <a:latin typeface="Meiryo UI" panose="020B0604030504040204" pitchFamily="50" charset="-128"/>
                        <a:ea typeface="Meiryo UI" panose="020B0604030504040204" pitchFamily="50" charset="-128"/>
                      </a:endParaRPr>
                    </a:p>
                    <a:p>
                      <a:r>
                        <a:rPr kumimoji="1" lang="ja-JP" altLang="en-US" sz="1400" b="0" dirty="0">
                          <a:solidFill>
                            <a:schemeClr val="tx1"/>
                          </a:solidFill>
                          <a:latin typeface="Meiryo UI" panose="020B0604030504040204" pitchFamily="50" charset="-128"/>
                          <a:ea typeface="Meiryo UI" panose="020B0604030504040204" pitchFamily="50" charset="-128"/>
                        </a:rPr>
                        <a:t>（組織の再移植を含む）</a:t>
                      </a:r>
                    </a:p>
                  </a:txBody>
                  <a:tcPr marL="84406" marR="84406" marT="42203" marB="42203"/>
                </a:tc>
                <a:tc vMerge="1">
                  <a:txBody>
                    <a:bodyPr/>
                    <a:lstStyle/>
                    <a:p>
                      <a:pPr algn="ct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40</a:t>
                      </a:r>
                      <a:r>
                        <a:rPr kumimoji="1" lang="ja-JP" altLang="en-US" sz="1400" b="0" dirty="0">
                          <a:solidFill>
                            <a:schemeClr val="tx1"/>
                          </a:solidFill>
                          <a:latin typeface="Meiryo UI" panose="020B0604030504040204" pitchFamily="50" charset="-128"/>
                          <a:ea typeface="Meiryo UI" panose="020B0604030504040204" pitchFamily="50" charset="-128"/>
                        </a:rPr>
                        <a:t>万円</a:t>
                      </a:r>
                    </a:p>
                  </a:txBody>
                  <a:tcPr marL="84406" marR="84406" marT="42203" marB="42203" anchor="ctr"/>
                </a:tc>
                <a:extLst>
                  <a:ext uri="{0D108BD9-81ED-4DB2-BD59-A6C34878D82A}">
                    <a16:rowId xmlns:a16="http://schemas.microsoft.com/office/drawing/2014/main" val="532727191"/>
                  </a:ext>
                </a:extLst>
              </a:tr>
              <a:tr h="194707">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精子凍結に係る治療</a:t>
                      </a:r>
                    </a:p>
                  </a:txBody>
                  <a:tcPr marL="84406" marR="84406" marT="42203" marB="42203"/>
                </a:tc>
                <a:tc vMerge="1">
                  <a:txBody>
                    <a:bodyPr/>
                    <a:lstStyle/>
                    <a:p>
                      <a:pPr algn="ct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a:t>
                      </a:r>
                      <a:r>
                        <a:rPr kumimoji="1" lang="ja-JP" altLang="en-US" sz="1400" b="0" dirty="0">
                          <a:solidFill>
                            <a:schemeClr val="tx1"/>
                          </a:solidFill>
                          <a:latin typeface="Meiryo UI" panose="020B0604030504040204" pitchFamily="50" charset="-128"/>
                          <a:ea typeface="Meiryo UI" panose="020B0604030504040204" pitchFamily="50" charset="-128"/>
                        </a:rPr>
                        <a:t>万</a:t>
                      </a:r>
                      <a:r>
                        <a:rPr kumimoji="1" lang="en-US" altLang="ja-JP" sz="1400" b="0" dirty="0">
                          <a:solidFill>
                            <a:schemeClr val="tx1"/>
                          </a:solidFill>
                          <a:latin typeface="Meiryo UI" panose="020B0604030504040204" pitchFamily="50" charset="-128"/>
                          <a:ea typeface="Meiryo UI" panose="020B0604030504040204" pitchFamily="50" charset="-128"/>
                        </a:rPr>
                        <a:t>5</a:t>
                      </a:r>
                      <a:r>
                        <a:rPr kumimoji="1" lang="ja-JP" altLang="en-US" sz="1400" b="0" dirty="0">
                          <a:solidFill>
                            <a:schemeClr val="tx1"/>
                          </a:solidFill>
                          <a:latin typeface="Meiryo UI" panose="020B0604030504040204" pitchFamily="50" charset="-128"/>
                          <a:ea typeface="Meiryo UI" panose="020B0604030504040204" pitchFamily="50" charset="-128"/>
                        </a:rPr>
                        <a:t>千円</a:t>
                      </a:r>
                    </a:p>
                  </a:txBody>
                  <a:tcPr marL="84406" marR="84406" marT="42203" marB="42203"/>
                </a:tc>
                <a:extLst>
                  <a:ext uri="{0D108BD9-81ED-4DB2-BD59-A6C34878D82A}">
                    <a16:rowId xmlns:a16="http://schemas.microsoft.com/office/drawing/2014/main" val="395809720"/>
                  </a:ext>
                </a:extLst>
              </a:tr>
              <a:tr h="194707">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精巣内精子採取術による精子凍結に</a:t>
                      </a:r>
                      <a:endParaRPr kumimoji="1" lang="en-US" altLang="ja-JP" sz="1400" b="0" dirty="0">
                        <a:solidFill>
                          <a:schemeClr val="tx1"/>
                        </a:solidFill>
                        <a:latin typeface="Meiryo UI" panose="020B0604030504040204" pitchFamily="50" charset="-128"/>
                        <a:ea typeface="Meiryo UI" panose="020B0604030504040204" pitchFamily="50" charset="-128"/>
                      </a:endParaRPr>
                    </a:p>
                    <a:p>
                      <a:r>
                        <a:rPr kumimoji="1" lang="ja-JP" altLang="en-US" sz="1400" b="0" dirty="0">
                          <a:solidFill>
                            <a:schemeClr val="tx1"/>
                          </a:solidFill>
                          <a:latin typeface="Meiryo UI" panose="020B0604030504040204" pitchFamily="50" charset="-128"/>
                          <a:ea typeface="Meiryo UI" panose="020B0604030504040204" pitchFamily="50" charset="-128"/>
                        </a:rPr>
                        <a:t>係る治療</a:t>
                      </a:r>
                    </a:p>
                  </a:txBody>
                  <a:tcPr marL="84406" marR="84406" marT="42203" marB="42203"/>
                </a:tc>
                <a:tc vMerge="1">
                  <a:txBody>
                    <a:bodyPr/>
                    <a:lstStyle/>
                    <a:p>
                      <a:pPr algn="ct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35</a:t>
                      </a:r>
                      <a:r>
                        <a:rPr kumimoji="1" lang="ja-JP" altLang="en-US" sz="1400" b="0" dirty="0">
                          <a:solidFill>
                            <a:schemeClr val="tx1"/>
                          </a:solidFill>
                          <a:latin typeface="Meiryo UI" panose="020B0604030504040204" pitchFamily="50" charset="-128"/>
                          <a:ea typeface="Meiryo UI" panose="020B0604030504040204" pitchFamily="50" charset="-128"/>
                        </a:rPr>
                        <a:t>万円</a:t>
                      </a:r>
                    </a:p>
                  </a:txBody>
                  <a:tcPr marL="84406" marR="84406" marT="42203" marB="42203" anchor="ctr"/>
                </a:tc>
                <a:extLst>
                  <a:ext uri="{0D108BD9-81ED-4DB2-BD59-A6C34878D82A}">
                    <a16:rowId xmlns:a16="http://schemas.microsoft.com/office/drawing/2014/main" val="3011154222"/>
                  </a:ext>
                </a:extLst>
              </a:tr>
            </a:tbl>
          </a:graphicData>
        </a:graphic>
      </p:graphicFrame>
      <p:sp>
        <p:nvSpPr>
          <p:cNvPr id="10" name="二等辺三角形 9">
            <a:extLst>
              <a:ext uri="{FF2B5EF4-FFF2-40B4-BE49-F238E27FC236}">
                <a16:creationId xmlns:a16="http://schemas.microsoft.com/office/drawing/2014/main" id="{BF3E0A1B-827C-4E96-95FB-80979F75E60A}"/>
              </a:ext>
            </a:extLst>
          </p:cNvPr>
          <p:cNvSpPr/>
          <p:nvPr/>
        </p:nvSpPr>
        <p:spPr>
          <a:xfrm rot="10800000">
            <a:off x="2843808" y="4324556"/>
            <a:ext cx="3558410" cy="401057"/>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AADF66E0-0083-4569-B250-0B566677D71A}"/>
              </a:ext>
            </a:extLst>
          </p:cNvPr>
          <p:cNvSpPr txBox="1"/>
          <p:nvPr/>
        </p:nvSpPr>
        <p:spPr>
          <a:xfrm>
            <a:off x="239351" y="4964172"/>
            <a:ext cx="8665298" cy="993605"/>
          </a:xfrm>
          <a:prstGeom prst="rect">
            <a:avLst/>
          </a:prstGeom>
          <a:noFill/>
          <a:ln>
            <a:solidFill>
              <a:schemeClr val="accent1">
                <a:shade val="50000"/>
              </a:schemeClr>
            </a:solidFill>
          </a:ln>
        </p:spPr>
        <p:txBody>
          <a:bodyPr wrap="square" rtlCol="0">
            <a:spAutoFit/>
          </a:bodyPr>
          <a:lstStyle/>
          <a:p>
            <a:pPr>
              <a:lnSpc>
                <a:spcPts val="1846"/>
              </a:lnSpc>
            </a:pPr>
            <a:endParaRPr lang="en-US" altLang="ja-JP" sz="1292"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●現行では助成対象外となっている「</a:t>
            </a:r>
            <a:r>
              <a:rPr kumimoji="1" lang="ja-JP" altLang="en-US" sz="1400" b="1" u="none" dirty="0">
                <a:solidFill>
                  <a:srgbClr val="FF0000"/>
                </a:solidFill>
                <a:latin typeface="Meiryo UI" panose="020B0604030504040204" pitchFamily="50" charset="-128"/>
                <a:ea typeface="Meiryo UI" panose="020B0604030504040204" pitchFamily="50" charset="-128"/>
              </a:rPr>
              <a:t>初回の凍結保存費用以外の凍結保存の維持に係る費用</a:t>
            </a:r>
            <a:r>
              <a:rPr lang="ja-JP" altLang="en-US" sz="1400" dirty="0">
                <a:latin typeface="Meiryo UI" panose="020B0604030504040204" pitchFamily="50" charset="-128"/>
                <a:ea typeface="Meiryo UI" panose="020B0604030504040204" pitchFamily="50" charset="-128"/>
              </a:rPr>
              <a:t>」について、</a:t>
            </a:r>
            <a:r>
              <a:rPr lang="ja-JP" altLang="en-US" sz="1400" b="1" dirty="0">
                <a:solidFill>
                  <a:srgbClr val="FF0000"/>
                </a:solidFill>
                <a:latin typeface="Meiryo UI" panose="020B0604030504040204" pitchFamily="50" charset="-128"/>
                <a:ea typeface="Meiryo UI" panose="020B0604030504040204" pitchFamily="50" charset="-128"/>
              </a:rPr>
              <a:t>令和８年度</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ts val="1846"/>
              </a:lnSpc>
            </a:pPr>
            <a:r>
              <a:rPr lang="ja-JP" altLang="en-US" sz="1400" b="1" dirty="0">
                <a:solidFill>
                  <a:srgbClr val="FF0000"/>
                </a:solidFill>
                <a:latin typeface="Meiryo UI" panose="020B0604030504040204" pitchFamily="50" charset="-128"/>
                <a:ea typeface="Meiryo UI" panose="020B0604030504040204" pitchFamily="50" charset="-128"/>
              </a:rPr>
              <a:t>　 より助成を開始</a:t>
            </a:r>
            <a:r>
              <a:rPr lang="ja-JP" altLang="en-US" sz="1400" dirty="0">
                <a:latin typeface="Meiryo UI" panose="020B0604030504040204" pitchFamily="50" charset="-128"/>
                <a:ea typeface="Meiryo UI" panose="020B0604030504040204" pitchFamily="50" charset="-128"/>
              </a:rPr>
              <a:t>予定</a:t>
            </a:r>
            <a:r>
              <a:rPr lang="ja-JP" altLang="en-US" sz="1400" b="1" dirty="0">
                <a:solidFill>
                  <a:srgbClr val="FF0000"/>
                </a:solidFill>
                <a:highlight>
                  <a:srgbClr val="FFFF00"/>
                </a:highlight>
                <a:latin typeface="Meiryo UI" panose="020B0604030504040204" pitchFamily="50" charset="-128"/>
                <a:ea typeface="Meiryo UI" panose="020B0604030504040204" pitchFamily="50" charset="-128"/>
              </a:rPr>
              <a:t>（「令和８年</a:t>
            </a:r>
            <a:r>
              <a:rPr lang="en-US" altLang="ja-JP" sz="1400" b="1" dirty="0">
                <a:solidFill>
                  <a:srgbClr val="FF0000"/>
                </a:solidFill>
                <a:highlight>
                  <a:srgbClr val="FFFF00"/>
                </a:highlight>
                <a:latin typeface="Meiryo UI" panose="020B0604030504040204" pitchFamily="50" charset="-128"/>
                <a:ea typeface="Meiryo UI" panose="020B0604030504040204" pitchFamily="50" charset="-128"/>
              </a:rPr>
              <a:t>2</a:t>
            </a:r>
            <a:r>
              <a:rPr lang="ja-JP" altLang="en-US" sz="1400" b="1" dirty="0">
                <a:solidFill>
                  <a:srgbClr val="FF0000"/>
                </a:solidFill>
                <a:highlight>
                  <a:srgbClr val="FFFF00"/>
                </a:highlight>
                <a:latin typeface="Meiryo UI" panose="020B0604030504040204" pitchFamily="50" charset="-128"/>
                <a:ea typeface="Meiryo UI" panose="020B0604030504040204" pitchFamily="50" charset="-128"/>
              </a:rPr>
              <a:t>月定例府議会大阪府一般会計予算案」が成立した場合に実施）</a:t>
            </a:r>
            <a:endParaRPr lang="en-US" altLang="ja-JP" sz="1400" b="1" dirty="0">
              <a:solidFill>
                <a:srgbClr val="FF0000"/>
              </a:solidFill>
              <a:highlight>
                <a:srgbClr val="FFFF00"/>
              </a:highlight>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事業内容の詳細は次項参照</a:t>
            </a:r>
            <a:endParaRPr lang="en-US" altLang="ja-JP" sz="1400" dirty="0">
              <a:latin typeface="Meiryo UI" panose="020B0604030504040204" pitchFamily="50" charset="-128"/>
              <a:ea typeface="Meiryo UI" panose="020B0604030504040204" pitchFamily="50" charset="-128"/>
            </a:endParaRPr>
          </a:p>
        </p:txBody>
      </p:sp>
      <p:sp>
        <p:nvSpPr>
          <p:cNvPr id="19" name="角丸四角形 17">
            <a:extLst>
              <a:ext uri="{FF2B5EF4-FFF2-40B4-BE49-F238E27FC236}">
                <a16:creationId xmlns:a16="http://schemas.microsoft.com/office/drawing/2014/main" id="{02E9C3A4-414A-4DA1-A39D-CA86DF1450D4}"/>
              </a:ext>
            </a:extLst>
          </p:cNvPr>
          <p:cNvSpPr/>
          <p:nvPr/>
        </p:nvSpPr>
        <p:spPr>
          <a:xfrm>
            <a:off x="239351" y="4798018"/>
            <a:ext cx="1601547" cy="3323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7" b="1" dirty="0">
                <a:latin typeface="Meiryo UI" panose="020B0604030504040204" pitchFamily="50" charset="-128"/>
                <a:ea typeface="Meiryo UI" panose="020B0604030504040204" pitchFamily="50" charset="-128"/>
              </a:rPr>
              <a:t>見直し（案）</a:t>
            </a:r>
          </a:p>
        </p:txBody>
      </p:sp>
      <p:sp>
        <p:nvSpPr>
          <p:cNvPr id="11" name="正方形/長方形 10">
            <a:extLst>
              <a:ext uri="{FF2B5EF4-FFF2-40B4-BE49-F238E27FC236}">
                <a16:creationId xmlns:a16="http://schemas.microsoft.com/office/drawing/2014/main" id="{877845F6-DF63-4ED4-8277-05CC73103DA3}"/>
              </a:ext>
            </a:extLst>
          </p:cNvPr>
          <p:cNvSpPr/>
          <p:nvPr/>
        </p:nvSpPr>
        <p:spPr>
          <a:xfrm>
            <a:off x="-1" y="-4966"/>
            <a:ext cx="9144000" cy="4008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ja-JP" altLang="en-US" sz="2000" b="1" dirty="0">
                <a:solidFill>
                  <a:prstClr val="white"/>
                </a:solidFill>
                <a:latin typeface="游ゴシック" panose="020B0400000000000000" pitchFamily="50" charset="-128"/>
                <a:ea typeface="游ゴシック" panose="020B0400000000000000" pitchFamily="50" charset="-128"/>
              </a:rPr>
              <a:t>大阪府がん患者等妊よう性温存治療費等助成事業</a:t>
            </a:r>
            <a:r>
              <a:rPr lang="ja-JP" altLang="en-US" sz="2000" b="1" dirty="0">
                <a:latin typeface="Meiryo UI" panose="020B0604030504040204" pitchFamily="50" charset="-128"/>
                <a:ea typeface="Meiryo UI" panose="020B0604030504040204" pitchFamily="50" charset="-128"/>
              </a:rPr>
              <a:t>（</a:t>
            </a:r>
            <a:r>
              <a:rPr lang="en-US" altLang="ja-JP" sz="2000" b="1" dirty="0">
                <a:solidFill>
                  <a:srgbClr val="FF0000"/>
                </a:solidFill>
                <a:latin typeface="Meiryo UI" panose="020B0604030504040204" pitchFamily="50" charset="-128"/>
                <a:ea typeface="Meiryo UI" panose="020B0604030504040204" pitchFamily="50" charset="-128"/>
              </a:rPr>
              <a:t>【</a:t>
            </a:r>
            <a:r>
              <a:rPr lang="ja-JP" altLang="en-US" sz="2000" b="1" dirty="0">
                <a:solidFill>
                  <a:srgbClr val="FF0000"/>
                </a:solidFill>
                <a:latin typeface="Meiryo UI" panose="020B0604030504040204" pitchFamily="50" charset="-128"/>
                <a:ea typeface="Meiryo UI" panose="020B0604030504040204" pitchFamily="50" charset="-128"/>
              </a:rPr>
              <a:t>新</a:t>
            </a:r>
            <a:r>
              <a:rPr lang="en-US" altLang="ja-JP" sz="2000" b="1" dirty="0">
                <a:solidFill>
                  <a:srgbClr val="FF0000"/>
                </a:solidFill>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凍結保存の維持費用）　</a:t>
            </a:r>
            <a:r>
              <a:rPr lang="en-US" altLang="ja-JP" sz="2000" b="1" dirty="0">
                <a:solidFill>
                  <a:schemeClr val="bg1"/>
                </a:solidFill>
                <a:latin typeface="Meiryo UI" panose="020B0604030504040204" pitchFamily="50" charset="-128"/>
                <a:ea typeface="Meiryo UI" panose="020B0604030504040204" pitchFamily="50" charset="-128"/>
              </a:rPr>
              <a:t>                          </a:t>
            </a:r>
          </a:p>
        </p:txBody>
      </p:sp>
      <p:sp>
        <p:nvSpPr>
          <p:cNvPr id="12" name="スライド番号プレースホルダー 3">
            <a:extLst>
              <a:ext uri="{FF2B5EF4-FFF2-40B4-BE49-F238E27FC236}">
                <a16:creationId xmlns:a16="http://schemas.microsoft.com/office/drawing/2014/main" id="{CFA6079A-DC08-4E0C-8632-2E24DF6849A5}"/>
              </a:ext>
            </a:extLst>
          </p:cNvPr>
          <p:cNvSpPr>
            <a:spLocks noGrp="1"/>
          </p:cNvSpPr>
          <p:nvPr>
            <p:ph type="sldNum" sz="quarter" idx="12"/>
          </p:nvPr>
        </p:nvSpPr>
        <p:spPr>
          <a:xfrm>
            <a:off x="7164569" y="6534612"/>
            <a:ext cx="1979615" cy="337038"/>
          </a:xfrm>
        </p:spPr>
        <p:txBody>
          <a:bodyPr/>
          <a:lstStyle/>
          <a:p>
            <a:pPr defTabSz="422041"/>
            <a:r>
              <a:rPr lang="ja-JP" altLang="en-US" sz="1662" b="1" dirty="0">
                <a:solidFill>
                  <a:prstClr val="black">
                    <a:tint val="75000"/>
                  </a:prstClr>
                </a:solidFill>
                <a:latin typeface="Calibri" panose="020F0502020204030204"/>
                <a:ea typeface="游ゴシック" panose="020B0400000000000000" pitchFamily="50" charset="-128"/>
              </a:rPr>
              <a:t>３</a:t>
            </a:r>
          </a:p>
        </p:txBody>
      </p:sp>
    </p:spTree>
    <p:extLst>
      <p:ext uri="{BB962C8B-B14F-4D97-AF65-F5344CB8AC3E}">
        <p14:creationId xmlns:p14="http://schemas.microsoft.com/office/powerpoint/2010/main" val="2880906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987626AA-60AA-473D-95FC-50723BB4A21B}"/>
              </a:ext>
            </a:extLst>
          </p:cNvPr>
          <p:cNvSpPr txBox="1"/>
          <p:nvPr/>
        </p:nvSpPr>
        <p:spPr>
          <a:xfrm>
            <a:off x="167581" y="574231"/>
            <a:ext cx="8808838" cy="6071919"/>
          </a:xfrm>
          <a:prstGeom prst="rect">
            <a:avLst/>
          </a:prstGeom>
          <a:noFill/>
          <a:ln>
            <a:solidFill>
              <a:schemeClr val="accent1">
                <a:shade val="50000"/>
              </a:schemeClr>
            </a:solidFill>
          </a:ln>
        </p:spPr>
        <p:txBody>
          <a:bodyPr wrap="square" tIns="36000" bIns="36000" rtlCol="0">
            <a:spAutoFit/>
          </a:bodyPr>
          <a:lstStyle/>
          <a:p>
            <a:pPr>
              <a:lnSpc>
                <a:spcPts val="1846"/>
              </a:lnSpc>
            </a:pPr>
            <a:endParaRPr lang="en-US" altLang="ja-JP" sz="1292"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●対象者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次のすべてに該当する方</a:t>
            </a: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・申請時において、</a:t>
            </a:r>
            <a:r>
              <a:rPr lang="ja-JP" altLang="en-US" sz="1400" b="1" u="sng" dirty="0">
                <a:solidFill>
                  <a:srgbClr val="FF0000"/>
                </a:solidFill>
                <a:latin typeface="Meiryo UI" panose="020B0604030504040204" pitchFamily="50" charset="-128"/>
                <a:ea typeface="Meiryo UI" panose="020B0604030504040204" pitchFamily="50" charset="-128"/>
              </a:rPr>
              <a:t>大阪府内に住所を有する</a:t>
            </a:r>
            <a:r>
              <a:rPr lang="ja-JP" altLang="en-US" sz="1400" dirty="0">
                <a:latin typeface="Meiryo UI" panose="020B0604030504040204" pitchFamily="50" charset="-128"/>
                <a:ea typeface="Meiryo UI" panose="020B0604030504040204" pitchFamily="50" charset="-128"/>
              </a:rPr>
              <a:t>こと</a:t>
            </a: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・大阪府がん患者等妊よう性温存治療費等助成事業における</a:t>
            </a:r>
            <a:r>
              <a:rPr lang="ja-JP" altLang="en-US" sz="1400" b="1" u="sng" dirty="0">
                <a:solidFill>
                  <a:srgbClr val="FF0000"/>
                </a:solidFill>
                <a:latin typeface="Meiryo UI" panose="020B0604030504040204" pitchFamily="50" charset="-128"/>
                <a:ea typeface="Meiryo UI" panose="020B0604030504040204" pitchFamily="50" charset="-128"/>
              </a:rPr>
              <a:t>「妊よう性温存治療費助成」</a:t>
            </a:r>
            <a:r>
              <a:rPr lang="ja-JP" altLang="en-US" sz="1400" u="sng" dirty="0">
                <a:highlight>
                  <a:srgbClr val="FFFF00"/>
                </a:highlight>
                <a:latin typeface="Meiryo UI" panose="020B0604030504040204" pitchFamily="50" charset="-128"/>
                <a:ea typeface="Meiryo UI" panose="020B0604030504040204" pitchFamily="50" charset="-128"/>
              </a:rPr>
              <a:t>（他の都道府県が</a:t>
            </a:r>
            <a:endParaRPr lang="en-US" altLang="ja-JP" sz="1400" u="sng" dirty="0">
              <a:highlight>
                <a:srgbClr val="FFFF00"/>
              </a:highlight>
              <a:latin typeface="Meiryo UI" panose="020B0604030504040204" pitchFamily="50" charset="-128"/>
              <a:ea typeface="Meiryo UI" panose="020B0604030504040204" pitchFamily="50" charset="-128"/>
            </a:endParaRPr>
          </a:p>
          <a:p>
            <a:pPr>
              <a:lnSpc>
                <a:spcPts val="1846"/>
              </a:lnSpc>
            </a:pPr>
            <a:r>
              <a:rPr lang="ja-JP" altLang="en-US" sz="1400" dirty="0">
                <a:highlight>
                  <a:srgbClr val="FFFF00"/>
                </a:highlight>
                <a:latin typeface="Meiryo UI" panose="020B0604030504040204" pitchFamily="50" charset="-128"/>
                <a:ea typeface="Meiryo UI" panose="020B0604030504040204" pitchFamily="50" charset="-128"/>
              </a:rPr>
              <a:t>　　</a:t>
            </a:r>
            <a:r>
              <a:rPr lang="ja-JP" altLang="en-US" sz="1400" u="sng" dirty="0">
                <a:highlight>
                  <a:srgbClr val="FFFF00"/>
                </a:highlight>
                <a:latin typeface="Meiryo UI" panose="020B0604030504040204" pitchFamily="50" charset="-128"/>
                <a:ea typeface="Meiryo UI" panose="020B0604030504040204" pitchFamily="50" charset="-128"/>
              </a:rPr>
              <a:t>実施する同様の事業を含む）</a:t>
            </a:r>
            <a:r>
              <a:rPr lang="ja-JP" altLang="en-US" sz="1400" b="1" u="sng" dirty="0">
                <a:solidFill>
                  <a:srgbClr val="FF0000"/>
                </a:solidFill>
                <a:latin typeface="Meiryo UI" panose="020B0604030504040204" pitchFamily="50" charset="-128"/>
                <a:ea typeface="Meiryo UI" panose="020B0604030504040204" pitchFamily="50" charset="-128"/>
              </a:rPr>
              <a:t>の助成を受けた者で、妊よう性温存治療実施日（凍結保存日）が</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ts val="1846"/>
              </a:lnSpc>
            </a:pPr>
            <a:r>
              <a:rPr lang="ja-JP" altLang="en-US" sz="1400" b="1" dirty="0">
                <a:solidFill>
                  <a:srgbClr val="FF0000"/>
                </a:solidFill>
                <a:latin typeface="Meiryo UI" panose="020B0604030504040204" pitchFamily="50" charset="-128"/>
                <a:ea typeface="Meiryo UI" panose="020B0604030504040204" pitchFamily="50" charset="-128"/>
              </a:rPr>
              <a:t>　　</a:t>
            </a:r>
            <a:r>
              <a:rPr lang="ja-JP" altLang="en-US" sz="1400" b="1" u="sng" dirty="0">
                <a:solidFill>
                  <a:srgbClr val="FF0000"/>
                </a:solidFill>
                <a:latin typeface="Meiryo UI" panose="020B0604030504040204" pitchFamily="50" charset="-128"/>
                <a:ea typeface="Meiryo UI" panose="020B0604030504040204" pitchFamily="50" charset="-128"/>
              </a:rPr>
              <a:t>令和７年４月１日以降の者</a:t>
            </a:r>
            <a:r>
              <a:rPr lang="ja-JP" altLang="en-US" sz="1400" dirty="0">
                <a:latin typeface="Meiryo UI" panose="020B0604030504040204" pitchFamily="50" charset="-128"/>
                <a:ea typeface="Meiryo UI" panose="020B0604030504040204" pitchFamily="50" charset="-128"/>
              </a:rPr>
              <a:t>のうち、</a:t>
            </a:r>
            <a:r>
              <a:rPr lang="ja-JP" altLang="en-US" sz="1400" b="1" u="sng" dirty="0">
                <a:solidFill>
                  <a:srgbClr val="FF0000"/>
                </a:solidFill>
                <a:latin typeface="Meiryo UI" panose="020B0604030504040204" pitchFamily="50" charset="-128"/>
                <a:ea typeface="Meiryo UI" panose="020B0604030504040204" pitchFamily="50" charset="-128"/>
              </a:rPr>
              <a:t>翌年度以降に下記の対象経費が発生する者</a:t>
            </a:r>
            <a:r>
              <a:rPr lang="ja-JP" altLang="en-US" sz="1400" dirty="0">
                <a:latin typeface="Meiryo UI" panose="020B0604030504040204" pitchFamily="50" charset="-128"/>
                <a:ea typeface="Meiryo UI" panose="020B0604030504040204" pitchFamily="50" charset="-128"/>
              </a:rPr>
              <a:t>であること</a:t>
            </a: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・助成費用について、</a:t>
            </a:r>
            <a:r>
              <a:rPr lang="ja-JP" altLang="en-US" sz="1400" b="1" u="sng" dirty="0">
                <a:solidFill>
                  <a:srgbClr val="FF0000"/>
                </a:solidFill>
                <a:latin typeface="Meiryo UI" panose="020B0604030504040204" pitchFamily="50" charset="-128"/>
                <a:ea typeface="Meiryo UI" panose="020B0604030504040204" pitchFamily="50" charset="-128"/>
              </a:rPr>
              <a:t>他制度の助成を受けていない</a:t>
            </a:r>
            <a:r>
              <a:rPr lang="ja-JP" altLang="en-US" sz="1400" dirty="0">
                <a:latin typeface="Meiryo UI" panose="020B0604030504040204" pitchFamily="50" charset="-128"/>
                <a:ea typeface="Meiryo UI" panose="020B0604030504040204" pitchFamily="50" charset="-128"/>
              </a:rPr>
              <a:t>こと</a:t>
            </a: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a:t>
            </a:r>
            <a:r>
              <a:rPr lang="zh-TW" altLang="en-US" sz="1400" dirty="0">
                <a:latin typeface="Meiryo UI" panose="020B0604030504040204" pitchFamily="50" charset="-128"/>
                <a:ea typeface="Meiryo UI" panose="020B0604030504040204" pitchFamily="50" charset="-128"/>
              </a:rPr>
              <a:t>助成対象経費</a:t>
            </a:r>
            <a:endParaRPr lang="en-US" altLang="zh-TW"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・妊よう性温存のために凍結した胚（受精卵）、未受精卵子、卵巣組織、精子の</a:t>
            </a:r>
            <a:r>
              <a:rPr lang="ja-JP" altLang="en-US" sz="1400" b="1" u="sng" dirty="0">
                <a:solidFill>
                  <a:srgbClr val="FF0000"/>
                </a:solidFill>
                <a:latin typeface="Meiryo UI" panose="020B0604030504040204" pitchFamily="50" charset="-128"/>
                <a:ea typeface="Meiryo UI" panose="020B0604030504040204" pitchFamily="50" charset="-128"/>
              </a:rPr>
              <a:t>凍結保存の維持に必要な経費</a:t>
            </a:r>
            <a:r>
              <a:rPr lang="en-US" altLang="ja-JP" sz="1400" dirty="0">
                <a:latin typeface="Meiryo UI" panose="020B0604030504040204" pitchFamily="50" charset="-128"/>
                <a:ea typeface="Meiryo UI" panose="020B0604030504040204" pitchFamily="50" charset="-128"/>
              </a:rPr>
              <a:t>        </a:t>
            </a:r>
            <a:br>
              <a:rPr lang="en-US" altLang="ja-JP" sz="1400" dirty="0">
                <a:latin typeface="Meiryo UI" panose="020B0604030504040204" pitchFamily="50" charset="-128"/>
                <a:ea typeface="Meiryo UI" panose="020B0604030504040204" pitchFamily="50" charset="-128"/>
              </a:rPr>
            </a:br>
            <a:r>
              <a:rPr lang="en-US" altLang="ja-JP"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初回の凍結保存に係る費用については、「妊よう性温存治療費助成」に係る費用として上限の範囲で助成</a:t>
            </a:r>
            <a:endParaRPr lang="en-US" altLang="ja-JP" sz="1400" dirty="0">
              <a:latin typeface="Meiryo UI" panose="020B0604030504040204" pitchFamily="50" charset="-128"/>
              <a:ea typeface="Meiryo UI" panose="020B0604030504040204" pitchFamily="50" charset="-128"/>
            </a:endParaRP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●助成上限額</a:t>
            </a: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年につき </a:t>
            </a:r>
            <a:r>
              <a:rPr lang="en-US" altLang="ja-JP" sz="1400" b="1" u="sng" dirty="0">
                <a:solidFill>
                  <a:srgbClr val="FF0000"/>
                </a:solidFill>
                <a:latin typeface="Meiryo UI" panose="020B0604030504040204" pitchFamily="50" charset="-128"/>
                <a:ea typeface="Meiryo UI" panose="020B0604030504040204" pitchFamily="50" charset="-128"/>
              </a:rPr>
              <a:t>3</a:t>
            </a:r>
            <a:r>
              <a:rPr lang="ja-JP" altLang="en-US" sz="1400" b="1" u="sng" dirty="0">
                <a:solidFill>
                  <a:srgbClr val="FF0000"/>
                </a:solidFill>
                <a:latin typeface="Meiryo UI" panose="020B0604030504040204" pitchFamily="50" charset="-128"/>
                <a:ea typeface="Meiryo UI" panose="020B0604030504040204" pitchFamily="50" charset="-128"/>
              </a:rPr>
              <a:t>万円</a:t>
            </a:r>
            <a:endParaRPr lang="en-US" altLang="ja-JP" sz="1400" b="1" u="sng" dirty="0">
              <a:solidFill>
                <a:srgbClr val="FF0000"/>
              </a:solidFill>
              <a:latin typeface="Meiryo UI" panose="020B0604030504040204" pitchFamily="50" charset="-128"/>
              <a:ea typeface="Meiryo UI" panose="020B0604030504040204" pitchFamily="50" charset="-128"/>
            </a:endParaRPr>
          </a:p>
          <a:p>
            <a:pPr>
              <a:lnSpc>
                <a:spcPts val="1846"/>
              </a:lnSpc>
            </a:pPr>
            <a:endParaRPr lang="en-US" altLang="ja-JP" sz="1400" b="1" u="sng" dirty="0">
              <a:solidFill>
                <a:srgbClr val="FF0000"/>
              </a:solidFill>
              <a:latin typeface="Meiryo UI" panose="020B0604030504040204" pitchFamily="50" charset="-128"/>
              <a:ea typeface="Meiryo UI" panose="020B0604030504040204" pitchFamily="50" charset="-128"/>
            </a:endParaRPr>
          </a:p>
          <a:p>
            <a:pPr>
              <a:lnSpc>
                <a:spcPts val="1846"/>
              </a:lnSpc>
            </a:pPr>
            <a:r>
              <a:rPr lang="ja-JP" altLang="en-US" sz="1400" dirty="0">
                <a:highlight>
                  <a:srgbClr val="00FFFF"/>
                </a:highlight>
                <a:latin typeface="Meiryo UI" panose="020B0604030504040204" pitchFamily="50" charset="-128"/>
                <a:ea typeface="Meiryo UI" panose="020B0604030504040204" pitchFamily="50" charset="-128"/>
              </a:rPr>
              <a:t>●助成年限</a:t>
            </a:r>
            <a:endParaRPr lang="en-US" altLang="ja-JP" sz="1400" dirty="0">
              <a:highlight>
                <a:srgbClr val="00FFFF"/>
              </a:highlight>
              <a:latin typeface="Meiryo UI" panose="020B0604030504040204" pitchFamily="50" charset="-128"/>
              <a:ea typeface="Meiryo UI" panose="020B0604030504040204" pitchFamily="50" charset="-128"/>
            </a:endParaRPr>
          </a:p>
          <a:p>
            <a:pPr>
              <a:lnSpc>
                <a:spcPts val="1846"/>
              </a:lnSpc>
            </a:pPr>
            <a:r>
              <a:rPr lang="ja-JP" altLang="en-US" sz="1400" dirty="0">
                <a:highlight>
                  <a:srgbClr val="00FFFF"/>
                </a:highlight>
                <a:latin typeface="Meiryo UI" panose="020B0604030504040204" pitchFamily="50" charset="-128"/>
                <a:ea typeface="Meiryo UI" panose="020B0604030504040204" pitchFamily="50" charset="-128"/>
              </a:rPr>
              <a:t>　・</a:t>
            </a:r>
            <a:r>
              <a:rPr lang="ja-JP" altLang="en-US" sz="1400" dirty="0">
                <a:solidFill>
                  <a:srgbClr val="FF0000"/>
                </a:solidFill>
                <a:highlight>
                  <a:srgbClr val="00FFFF"/>
                </a:highlight>
                <a:latin typeface="Meiryo UI" panose="020B0604030504040204" pitchFamily="50" charset="-128"/>
                <a:ea typeface="Meiryo UI" panose="020B0604030504040204" pitchFamily="50" charset="-128"/>
              </a:rPr>
              <a:t>令和８年４月１日から令和</a:t>
            </a:r>
            <a:r>
              <a:rPr lang="en-US" altLang="ja-JP" sz="1400" dirty="0">
                <a:solidFill>
                  <a:srgbClr val="FF0000"/>
                </a:solidFill>
                <a:highlight>
                  <a:srgbClr val="00FFFF"/>
                </a:highlight>
                <a:latin typeface="Meiryo UI" panose="020B0604030504040204" pitchFamily="50" charset="-128"/>
                <a:ea typeface="Meiryo UI" panose="020B0604030504040204" pitchFamily="50" charset="-128"/>
              </a:rPr>
              <a:t>12</a:t>
            </a:r>
            <a:r>
              <a:rPr lang="ja-JP" altLang="en-US" sz="1400" dirty="0">
                <a:solidFill>
                  <a:srgbClr val="FF0000"/>
                </a:solidFill>
                <a:highlight>
                  <a:srgbClr val="00FFFF"/>
                </a:highlight>
                <a:latin typeface="Meiryo UI" panose="020B0604030504040204" pitchFamily="50" charset="-128"/>
                <a:ea typeface="Meiryo UI" panose="020B0604030504040204" pitchFamily="50" charset="-128"/>
              </a:rPr>
              <a:t>年３月</a:t>
            </a:r>
            <a:r>
              <a:rPr lang="en-US" altLang="ja-JP" sz="1400" dirty="0">
                <a:solidFill>
                  <a:srgbClr val="FF0000"/>
                </a:solidFill>
                <a:highlight>
                  <a:srgbClr val="00FFFF"/>
                </a:highlight>
                <a:latin typeface="Meiryo UI" panose="020B0604030504040204" pitchFamily="50" charset="-128"/>
                <a:ea typeface="Meiryo UI" panose="020B0604030504040204" pitchFamily="50" charset="-128"/>
              </a:rPr>
              <a:t>31</a:t>
            </a:r>
            <a:r>
              <a:rPr lang="ja-JP" altLang="en-US" sz="1400" dirty="0">
                <a:solidFill>
                  <a:srgbClr val="FF0000"/>
                </a:solidFill>
                <a:highlight>
                  <a:srgbClr val="00FFFF"/>
                </a:highlight>
                <a:latin typeface="Meiryo UI" panose="020B0604030504040204" pitchFamily="50" charset="-128"/>
                <a:ea typeface="Meiryo UI" panose="020B0604030504040204" pitchFamily="50" charset="-128"/>
              </a:rPr>
              <a:t>日までの</a:t>
            </a:r>
            <a:r>
              <a:rPr lang="ja-JP" altLang="en-US" sz="1400" b="1" u="sng" dirty="0">
                <a:solidFill>
                  <a:srgbClr val="FF0000"/>
                </a:solidFill>
                <a:highlight>
                  <a:srgbClr val="00FFFF"/>
                </a:highlight>
                <a:latin typeface="Meiryo UI" panose="020B0604030504040204" pitchFamily="50" charset="-128"/>
                <a:ea typeface="Meiryo UI" panose="020B0604030504040204" pitchFamily="50" charset="-128"/>
              </a:rPr>
              <a:t>４年間</a:t>
            </a:r>
            <a:r>
              <a:rPr lang="en-US" altLang="ja-JP" sz="1400" b="1" u="sng" dirty="0">
                <a:solidFill>
                  <a:srgbClr val="FF0000"/>
                </a:solidFill>
                <a:highlight>
                  <a:srgbClr val="00FFFF"/>
                </a:highlight>
                <a:latin typeface="Meiryo UI" panose="020B0604030504040204" pitchFamily="50" charset="-128"/>
                <a:ea typeface="Meiryo UI" panose="020B0604030504040204" pitchFamily="50" charset="-128"/>
              </a:rPr>
              <a:t>【</a:t>
            </a:r>
            <a:r>
              <a:rPr lang="ja-JP" altLang="en-US" sz="1400" b="1" u="sng" dirty="0">
                <a:solidFill>
                  <a:srgbClr val="FF0000"/>
                </a:solidFill>
                <a:highlight>
                  <a:srgbClr val="00FFFF"/>
                </a:highlight>
                <a:latin typeface="Meiryo UI" panose="020B0604030504040204" pitchFamily="50" charset="-128"/>
                <a:ea typeface="Meiryo UI" panose="020B0604030504040204" pitchFamily="50" charset="-128"/>
              </a:rPr>
              <a:t>試行実施</a:t>
            </a:r>
            <a:r>
              <a:rPr lang="en-US" altLang="ja-JP" sz="1400" b="1" u="sng" dirty="0">
                <a:solidFill>
                  <a:srgbClr val="FF0000"/>
                </a:solidFill>
                <a:highlight>
                  <a:srgbClr val="00FFFF"/>
                </a:highlight>
                <a:latin typeface="Meiryo UI" panose="020B0604030504040204" pitchFamily="50" charset="-128"/>
                <a:ea typeface="Meiryo UI" panose="020B0604030504040204" pitchFamily="50" charset="-128"/>
              </a:rPr>
              <a:t>】</a:t>
            </a:r>
          </a:p>
          <a:p>
            <a:pPr>
              <a:lnSpc>
                <a:spcPts val="1846"/>
              </a:lnSpc>
            </a:pPr>
            <a:endParaRPr lang="en-US" altLang="ja-JP"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a:t>
            </a:r>
            <a:r>
              <a:rPr lang="zh-TW" altLang="en-US" sz="1400" dirty="0">
                <a:latin typeface="Meiryo UI" panose="020B0604030504040204" pitchFamily="50" charset="-128"/>
                <a:ea typeface="Meiryo UI" panose="020B0604030504040204" pitchFamily="50" charset="-128"/>
              </a:rPr>
              <a:t>助成対象期間</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初回の凍結保存期間が終了した日から、以下のいずれか早い日まで</a:t>
            </a:r>
            <a:endParaRPr lang="en-US" altLang="zh-TW" sz="1400" dirty="0">
              <a:latin typeface="Meiryo UI" panose="020B0604030504040204" pitchFamily="50" charset="-128"/>
              <a:ea typeface="Meiryo UI" panose="020B0604030504040204" pitchFamily="50" charset="-128"/>
            </a:endParaRPr>
          </a:p>
          <a:p>
            <a:pPr>
              <a:lnSpc>
                <a:spcPts val="1846"/>
              </a:lnSpc>
            </a:pPr>
            <a:r>
              <a:rPr lang="ja-JP" altLang="en-US" sz="1400" dirty="0">
                <a:latin typeface="Meiryo UI" panose="020B0604030504040204" pitchFamily="50" charset="-128"/>
                <a:ea typeface="Meiryo UI" panose="020B0604030504040204" pitchFamily="50" charset="-128"/>
              </a:rPr>
              <a:t>　・患者の年齢が</a:t>
            </a:r>
            <a:r>
              <a:rPr lang="en-US" altLang="ja-JP" sz="1400" dirty="0">
                <a:latin typeface="Meiryo UI" panose="020B0604030504040204" pitchFamily="50" charset="-128"/>
                <a:ea typeface="Meiryo UI" panose="020B0604030504040204" pitchFamily="50" charset="-128"/>
              </a:rPr>
              <a:t>43</a:t>
            </a:r>
            <a:r>
              <a:rPr lang="ja-JP" altLang="en-US" sz="1400" dirty="0">
                <a:latin typeface="Meiryo UI" panose="020B0604030504040204" pitchFamily="50" charset="-128"/>
                <a:ea typeface="Meiryo UI" panose="020B0604030504040204" pitchFamily="50" charset="-128"/>
              </a:rPr>
              <a:t>歳に達した日</a:t>
            </a:r>
          </a:p>
          <a:p>
            <a:pPr>
              <a:lnSpc>
                <a:spcPts val="1846"/>
              </a:lnSpc>
            </a:pPr>
            <a:r>
              <a:rPr lang="ja-JP" altLang="en-US" sz="1400" dirty="0">
                <a:latin typeface="Meiryo UI" panose="020B0604030504040204" pitchFamily="50" charset="-128"/>
                <a:ea typeface="Meiryo UI" panose="020B0604030504040204" pitchFamily="50" charset="-128"/>
              </a:rPr>
              <a:t>　・妊娠のための治療について、次の区分により定める助成上限回数に達した日</a:t>
            </a:r>
          </a:p>
          <a:p>
            <a:pPr>
              <a:lnSpc>
                <a:spcPts val="1846"/>
              </a:lnSpc>
            </a:pPr>
            <a:r>
              <a:rPr lang="ja-JP" altLang="en-US" sz="1400" dirty="0">
                <a:latin typeface="Meiryo UI" panose="020B0604030504040204" pitchFamily="50" charset="-128"/>
                <a:ea typeface="Meiryo UI" panose="020B0604030504040204" pitchFamily="50" charset="-128"/>
              </a:rPr>
              <a:t>　　　ア　妻の年齢が</a:t>
            </a:r>
            <a:r>
              <a:rPr lang="en-US" altLang="ja-JP" sz="1400" dirty="0">
                <a:latin typeface="Meiryo UI" panose="020B0604030504040204" pitchFamily="50" charset="-128"/>
                <a:ea typeface="Meiryo UI" panose="020B0604030504040204" pitchFamily="50" charset="-128"/>
              </a:rPr>
              <a:t>39</a:t>
            </a:r>
            <a:r>
              <a:rPr lang="ja-JP" altLang="en-US" sz="1400" dirty="0">
                <a:latin typeface="Meiryo UI" panose="020B0604030504040204" pitchFamily="50" charset="-128"/>
                <a:ea typeface="Meiryo UI" panose="020B0604030504040204" pitchFamily="50" charset="-128"/>
              </a:rPr>
              <a:t>歳までに</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回目の助成を受けた場合　通算</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回</a:t>
            </a:r>
          </a:p>
          <a:p>
            <a:pPr>
              <a:lnSpc>
                <a:spcPts val="1846"/>
              </a:lnSpc>
            </a:pPr>
            <a:r>
              <a:rPr lang="ja-JP" altLang="en-US" sz="1400" dirty="0">
                <a:latin typeface="Meiryo UI" panose="020B0604030504040204" pitchFamily="50" charset="-128"/>
                <a:ea typeface="Meiryo UI" panose="020B0604030504040204" pitchFamily="50" charset="-128"/>
              </a:rPr>
              <a:t>　　　イ　妻の年齢が</a:t>
            </a:r>
            <a:r>
              <a:rPr lang="en-US" altLang="ja-JP" sz="1400" dirty="0">
                <a:latin typeface="Meiryo UI" panose="020B0604030504040204" pitchFamily="50" charset="-128"/>
                <a:ea typeface="Meiryo UI" panose="020B0604030504040204" pitchFamily="50" charset="-128"/>
              </a:rPr>
              <a:t>40</a:t>
            </a:r>
            <a:r>
              <a:rPr lang="ja-JP" altLang="en-US" sz="1400" dirty="0">
                <a:latin typeface="Meiryo UI" panose="020B0604030504040204" pitchFamily="50" charset="-128"/>
                <a:ea typeface="Meiryo UI" panose="020B0604030504040204" pitchFamily="50" charset="-128"/>
              </a:rPr>
              <a:t>歳から</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歳までに</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回目の助成を受けた場合　通算３回</a:t>
            </a:r>
          </a:p>
          <a:p>
            <a:pPr>
              <a:lnSpc>
                <a:spcPts val="1846"/>
              </a:lnSpc>
            </a:pPr>
            <a:r>
              <a:rPr lang="ja-JP" altLang="en-US" sz="1400" dirty="0">
                <a:latin typeface="Meiryo UI" panose="020B0604030504040204" pitchFamily="50" charset="-128"/>
                <a:ea typeface="Meiryo UI" panose="020B0604030504040204" pitchFamily="50" charset="-128"/>
              </a:rPr>
              <a:t>　・患者の意思により組織等の凍結を終了した日</a:t>
            </a:r>
          </a:p>
          <a:p>
            <a:pPr>
              <a:lnSpc>
                <a:spcPts val="1846"/>
              </a:lnSpc>
            </a:pPr>
            <a:r>
              <a:rPr lang="ja-JP" altLang="en-US" sz="1400" dirty="0">
                <a:latin typeface="Meiryo UI" panose="020B0604030504040204" pitchFamily="50" charset="-128"/>
                <a:ea typeface="Meiryo UI" panose="020B0604030504040204" pitchFamily="50" charset="-128"/>
              </a:rPr>
              <a:t>　・凍結組織が無くなった日</a:t>
            </a:r>
          </a:p>
          <a:p>
            <a:pPr>
              <a:lnSpc>
                <a:spcPts val="1846"/>
              </a:lnSpc>
            </a:pPr>
            <a:r>
              <a:rPr lang="ja-JP" altLang="en-US" sz="1400" dirty="0">
                <a:latin typeface="Meiryo UI" panose="020B0604030504040204" pitchFamily="50" charset="-128"/>
                <a:ea typeface="Meiryo UI" panose="020B0604030504040204" pitchFamily="50" charset="-128"/>
              </a:rPr>
              <a:t>　・患者が死亡した日</a:t>
            </a:r>
            <a:endParaRPr lang="en-US" altLang="ja-JP" sz="1400" dirty="0">
              <a:latin typeface="Meiryo UI" panose="020B0604030504040204" pitchFamily="50" charset="-128"/>
              <a:ea typeface="Meiryo UI" panose="020B0604030504040204" pitchFamily="50" charset="-128"/>
            </a:endParaRPr>
          </a:p>
        </p:txBody>
      </p:sp>
      <p:sp>
        <p:nvSpPr>
          <p:cNvPr id="8" name="角丸四角形 17">
            <a:extLst>
              <a:ext uri="{FF2B5EF4-FFF2-40B4-BE49-F238E27FC236}">
                <a16:creationId xmlns:a16="http://schemas.microsoft.com/office/drawing/2014/main" id="{22C32B45-80D3-49CB-B61A-18C71211924A}"/>
              </a:ext>
            </a:extLst>
          </p:cNvPr>
          <p:cNvSpPr/>
          <p:nvPr/>
        </p:nvSpPr>
        <p:spPr>
          <a:xfrm>
            <a:off x="167581" y="450483"/>
            <a:ext cx="5853523" cy="3323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7" b="1" dirty="0">
                <a:latin typeface="Meiryo UI" panose="020B0604030504040204" pitchFamily="50" charset="-128"/>
                <a:ea typeface="Meiryo UI" panose="020B0604030504040204" pitchFamily="50" charset="-128"/>
              </a:rPr>
              <a:t>初回の凍結保存費用以外の凍結保存の維持に係る費用の助成（案）</a:t>
            </a:r>
          </a:p>
        </p:txBody>
      </p:sp>
      <p:sp>
        <p:nvSpPr>
          <p:cNvPr id="10" name="正方形/長方形 9">
            <a:extLst>
              <a:ext uri="{FF2B5EF4-FFF2-40B4-BE49-F238E27FC236}">
                <a16:creationId xmlns:a16="http://schemas.microsoft.com/office/drawing/2014/main" id="{C398E428-A1BF-4D7B-811F-9AA20C1CD820}"/>
              </a:ext>
            </a:extLst>
          </p:cNvPr>
          <p:cNvSpPr/>
          <p:nvPr/>
        </p:nvSpPr>
        <p:spPr>
          <a:xfrm>
            <a:off x="-1" y="-4966"/>
            <a:ext cx="9144000" cy="4008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ja-JP" altLang="en-US" sz="2000" b="1" dirty="0">
                <a:solidFill>
                  <a:prstClr val="white"/>
                </a:solidFill>
                <a:latin typeface="游ゴシック" panose="020B0400000000000000" pitchFamily="50" charset="-128"/>
                <a:ea typeface="游ゴシック" panose="020B0400000000000000" pitchFamily="50" charset="-128"/>
              </a:rPr>
              <a:t>大阪府がん患者等妊よう性温存治療費等助成事業</a:t>
            </a:r>
            <a:r>
              <a:rPr lang="ja-JP" altLang="en-US" sz="2000" b="1" dirty="0">
                <a:latin typeface="Meiryo UI" panose="020B0604030504040204" pitchFamily="50" charset="-128"/>
                <a:ea typeface="Meiryo UI" panose="020B0604030504040204" pitchFamily="50" charset="-128"/>
              </a:rPr>
              <a:t>（</a:t>
            </a:r>
            <a:r>
              <a:rPr lang="en-US" altLang="ja-JP" sz="2000" b="1" dirty="0">
                <a:solidFill>
                  <a:srgbClr val="FF0000"/>
                </a:solidFill>
                <a:latin typeface="Meiryo UI" panose="020B0604030504040204" pitchFamily="50" charset="-128"/>
                <a:ea typeface="Meiryo UI" panose="020B0604030504040204" pitchFamily="50" charset="-128"/>
              </a:rPr>
              <a:t>【</a:t>
            </a:r>
            <a:r>
              <a:rPr lang="ja-JP" altLang="en-US" sz="2000" b="1" dirty="0">
                <a:solidFill>
                  <a:srgbClr val="FF0000"/>
                </a:solidFill>
                <a:latin typeface="Meiryo UI" panose="020B0604030504040204" pitchFamily="50" charset="-128"/>
                <a:ea typeface="Meiryo UI" panose="020B0604030504040204" pitchFamily="50" charset="-128"/>
              </a:rPr>
              <a:t>新</a:t>
            </a:r>
            <a:r>
              <a:rPr lang="en-US" altLang="ja-JP" sz="2000" b="1" dirty="0">
                <a:solidFill>
                  <a:srgbClr val="FF0000"/>
                </a:solidFill>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凍結保存の維持費用）　</a:t>
            </a:r>
            <a:r>
              <a:rPr lang="en-US" altLang="ja-JP" sz="2000" b="1" dirty="0">
                <a:solidFill>
                  <a:schemeClr val="bg1"/>
                </a:solidFill>
                <a:latin typeface="Meiryo UI" panose="020B0604030504040204" pitchFamily="50" charset="-128"/>
                <a:ea typeface="Meiryo UI" panose="020B0604030504040204" pitchFamily="50" charset="-128"/>
              </a:rPr>
              <a:t>                          </a:t>
            </a:r>
          </a:p>
        </p:txBody>
      </p:sp>
      <p:sp>
        <p:nvSpPr>
          <p:cNvPr id="11" name="スライド番号プレースホルダー 3">
            <a:extLst>
              <a:ext uri="{FF2B5EF4-FFF2-40B4-BE49-F238E27FC236}">
                <a16:creationId xmlns:a16="http://schemas.microsoft.com/office/drawing/2014/main" id="{A2B5884B-2F25-4C32-A01F-469E9956248E}"/>
              </a:ext>
            </a:extLst>
          </p:cNvPr>
          <p:cNvSpPr>
            <a:spLocks noGrp="1"/>
          </p:cNvSpPr>
          <p:nvPr>
            <p:ph type="sldNum" sz="quarter" idx="12"/>
          </p:nvPr>
        </p:nvSpPr>
        <p:spPr>
          <a:xfrm>
            <a:off x="7237411" y="6601379"/>
            <a:ext cx="1979615" cy="337038"/>
          </a:xfrm>
        </p:spPr>
        <p:txBody>
          <a:bodyPr/>
          <a:lstStyle/>
          <a:p>
            <a:pPr defTabSz="422041"/>
            <a:r>
              <a:rPr lang="ja-JP" altLang="en-US" sz="1662" b="1" dirty="0">
                <a:solidFill>
                  <a:prstClr val="black">
                    <a:tint val="75000"/>
                  </a:prstClr>
                </a:solidFill>
                <a:latin typeface="Calibri" panose="020F0502020204030204"/>
                <a:ea typeface="游ゴシック" panose="020B0400000000000000" pitchFamily="50" charset="-128"/>
              </a:rPr>
              <a:t>４</a:t>
            </a:r>
          </a:p>
        </p:txBody>
      </p:sp>
      <p:sp>
        <p:nvSpPr>
          <p:cNvPr id="2" name="吹き出し: 角を丸めた四角形 1">
            <a:extLst>
              <a:ext uri="{FF2B5EF4-FFF2-40B4-BE49-F238E27FC236}">
                <a16:creationId xmlns:a16="http://schemas.microsoft.com/office/drawing/2014/main" id="{8A0FA7D7-2C56-44A3-8BC7-D86F09F0D78A}"/>
              </a:ext>
            </a:extLst>
          </p:cNvPr>
          <p:cNvSpPr/>
          <p:nvPr/>
        </p:nvSpPr>
        <p:spPr>
          <a:xfrm>
            <a:off x="5550810" y="3212976"/>
            <a:ext cx="3373202" cy="1296144"/>
          </a:xfrm>
          <a:prstGeom prst="wedgeRoundRectCallout">
            <a:avLst>
              <a:gd name="adj1" fmla="val -61757"/>
              <a:gd name="adj2" fmla="val -93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r>
              <a:rPr kumimoji="1" lang="ja-JP" altLang="en-US" sz="1100" dirty="0">
                <a:solidFill>
                  <a:schemeClr val="tx1"/>
                </a:solidFill>
                <a:latin typeface="Meiryo UI" panose="020B0604030504040204" pitchFamily="50" charset="-128"/>
                <a:ea typeface="Meiryo UI" panose="020B0604030504040204" pitchFamily="50" charset="-128"/>
              </a:rPr>
              <a:t>例）</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①令和７年４月１日に凍結</a:t>
            </a:r>
            <a:endParaRPr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→令和８年４月１日から令和</a:t>
            </a:r>
            <a:r>
              <a:rPr kumimoji="1" lang="en-US" altLang="ja-JP" sz="1100" dirty="0">
                <a:solidFill>
                  <a:schemeClr val="tx1"/>
                </a:solidFill>
                <a:latin typeface="Meiryo UI" panose="020B0604030504040204" pitchFamily="50" charset="-128"/>
                <a:ea typeface="Meiryo UI" panose="020B0604030504040204" pitchFamily="50" charset="-128"/>
              </a:rPr>
              <a:t>12</a:t>
            </a:r>
            <a:r>
              <a:rPr kumimoji="1" lang="ja-JP" altLang="en-US" sz="1100" dirty="0">
                <a:solidFill>
                  <a:schemeClr val="tx1"/>
                </a:solidFill>
                <a:latin typeface="Meiryo UI" panose="020B0604030504040204" pitchFamily="50" charset="-128"/>
                <a:ea typeface="Meiryo UI" panose="020B0604030504040204" pitchFamily="50" charset="-128"/>
              </a:rPr>
              <a:t>年３月</a:t>
            </a:r>
            <a:r>
              <a:rPr lang="en-US" altLang="ja-JP" sz="1100" dirty="0">
                <a:solidFill>
                  <a:schemeClr val="tx1"/>
                </a:solidFill>
                <a:latin typeface="Meiryo UI" panose="020B0604030504040204" pitchFamily="50" charset="-128"/>
                <a:ea typeface="Meiryo UI" panose="020B0604030504040204" pitchFamily="50" charset="-128"/>
              </a:rPr>
              <a:t>31</a:t>
            </a:r>
            <a:r>
              <a:rPr lang="ja-JP" altLang="en-US" sz="1100" dirty="0">
                <a:solidFill>
                  <a:schemeClr val="tx1"/>
                </a:solidFill>
                <a:latin typeface="Meiryo UI" panose="020B0604030504040204" pitchFamily="50" charset="-128"/>
                <a:ea typeface="Meiryo UI" panose="020B0604030504040204" pitchFamily="50" charset="-128"/>
              </a:rPr>
              <a:t>日までの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凍結保存の維持に</a:t>
            </a:r>
            <a:r>
              <a:rPr lang="ja-JP" altLang="en-US" sz="1100" u="sng" dirty="0">
                <a:solidFill>
                  <a:srgbClr val="FF0000"/>
                </a:solidFill>
                <a:latin typeface="Meiryo UI" panose="020B0604030504040204" pitchFamily="50" charset="-128"/>
                <a:ea typeface="Meiryo UI" panose="020B0604030504040204" pitchFamily="50" charset="-128"/>
              </a:rPr>
              <a:t>要する費用</a:t>
            </a:r>
            <a:r>
              <a:rPr lang="ja-JP" altLang="en-US" sz="1100" dirty="0">
                <a:solidFill>
                  <a:schemeClr val="tx1"/>
                </a:solidFill>
                <a:latin typeface="Meiryo UI" panose="020B0604030504040204" pitchFamily="50" charset="-128"/>
                <a:ea typeface="Meiryo UI" panose="020B0604030504040204" pitchFamily="50" charset="-128"/>
              </a:rPr>
              <a:t>を助成</a:t>
            </a:r>
            <a:r>
              <a:rPr kumimoji="1" lang="ja-JP" altLang="en-US" sz="1100" b="1" dirty="0">
                <a:solidFill>
                  <a:srgbClr val="FF0000"/>
                </a:solidFill>
                <a:latin typeface="Meiryo UI" panose="020B0604030504040204" pitchFamily="50" charset="-128"/>
                <a:ea typeface="Meiryo UI" panose="020B0604030504040204" pitchFamily="50" charset="-128"/>
              </a:rPr>
              <a:t>（最大４回）</a:t>
            </a:r>
            <a:endParaRPr kumimoji="1" lang="en-US" altLang="ja-JP" sz="1100" b="1" dirty="0">
              <a:solidFill>
                <a:srgbClr val="FF0000"/>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②令和</a:t>
            </a:r>
            <a:r>
              <a:rPr lang="en-US" altLang="ja-JP" sz="1100" dirty="0">
                <a:solidFill>
                  <a:schemeClr val="tx1"/>
                </a:solidFill>
                <a:latin typeface="Meiryo UI" panose="020B0604030504040204" pitchFamily="50" charset="-128"/>
                <a:ea typeface="Meiryo UI" panose="020B0604030504040204" pitchFamily="50" charset="-128"/>
              </a:rPr>
              <a:t>10</a:t>
            </a:r>
            <a:r>
              <a:rPr lang="ja-JP" altLang="en-US" sz="1100" dirty="0">
                <a:solidFill>
                  <a:schemeClr val="tx1"/>
                </a:solidFill>
                <a:latin typeface="Meiryo UI" panose="020B0604030504040204" pitchFamily="50" charset="-128"/>
                <a:ea typeface="Meiryo UI" panose="020B0604030504040204" pitchFamily="50" charset="-128"/>
              </a:rPr>
              <a:t>年４月</a:t>
            </a:r>
            <a:r>
              <a:rPr lang="en-US" altLang="ja-JP" sz="1100" dirty="0">
                <a:solidFill>
                  <a:schemeClr val="tx1"/>
                </a:solidFill>
                <a:latin typeface="Meiryo UI" panose="020B0604030504040204" pitchFamily="50" charset="-128"/>
                <a:ea typeface="Meiryo UI" panose="020B0604030504040204" pitchFamily="50" charset="-128"/>
              </a:rPr>
              <a:t>1</a:t>
            </a:r>
            <a:r>
              <a:rPr lang="ja-JP" altLang="en-US" sz="1100" dirty="0">
                <a:solidFill>
                  <a:schemeClr val="tx1"/>
                </a:solidFill>
                <a:latin typeface="Meiryo UI" panose="020B0604030504040204" pitchFamily="50" charset="-128"/>
                <a:ea typeface="Meiryo UI" panose="020B0604030504040204" pitchFamily="50" charset="-128"/>
              </a:rPr>
              <a:t>日に凍結</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 →令和</a:t>
            </a:r>
            <a:r>
              <a:rPr kumimoji="1" lang="en-US" altLang="ja-JP" sz="1100" dirty="0">
                <a:solidFill>
                  <a:schemeClr val="tx1"/>
                </a:solidFill>
                <a:latin typeface="Meiryo UI" panose="020B0604030504040204" pitchFamily="50" charset="-128"/>
                <a:ea typeface="Meiryo UI" panose="020B0604030504040204" pitchFamily="50" charset="-128"/>
              </a:rPr>
              <a:t>11</a:t>
            </a:r>
            <a:r>
              <a:rPr kumimoji="1" lang="ja-JP" altLang="en-US" sz="1100" dirty="0">
                <a:solidFill>
                  <a:schemeClr val="tx1"/>
                </a:solidFill>
                <a:latin typeface="Meiryo UI" panose="020B0604030504040204" pitchFamily="50" charset="-128"/>
                <a:ea typeface="Meiryo UI" panose="020B0604030504040204" pitchFamily="50" charset="-128"/>
              </a:rPr>
              <a:t>年４月１日から令和</a:t>
            </a:r>
            <a:r>
              <a:rPr kumimoji="1" lang="en-US" altLang="ja-JP" sz="1100" dirty="0">
                <a:solidFill>
                  <a:schemeClr val="tx1"/>
                </a:solidFill>
                <a:latin typeface="Meiryo UI" panose="020B0604030504040204" pitchFamily="50" charset="-128"/>
                <a:ea typeface="Meiryo UI" panose="020B0604030504040204" pitchFamily="50" charset="-128"/>
              </a:rPr>
              <a:t>12</a:t>
            </a:r>
            <a:r>
              <a:rPr kumimoji="1" lang="ja-JP" altLang="en-US" sz="1100" dirty="0">
                <a:solidFill>
                  <a:schemeClr val="tx1"/>
                </a:solidFill>
                <a:latin typeface="Meiryo UI" panose="020B0604030504040204" pitchFamily="50" charset="-128"/>
                <a:ea typeface="Meiryo UI" panose="020B0604030504040204" pitchFamily="50" charset="-128"/>
              </a:rPr>
              <a:t>年３月</a:t>
            </a:r>
            <a:r>
              <a:rPr lang="en-US" altLang="ja-JP" sz="1100" dirty="0">
                <a:solidFill>
                  <a:schemeClr val="tx1"/>
                </a:solidFill>
                <a:latin typeface="Meiryo UI" panose="020B0604030504040204" pitchFamily="50" charset="-128"/>
                <a:ea typeface="Meiryo UI" panose="020B0604030504040204" pitchFamily="50" charset="-128"/>
              </a:rPr>
              <a:t>31</a:t>
            </a:r>
            <a:r>
              <a:rPr lang="ja-JP" altLang="en-US" sz="1100" dirty="0">
                <a:solidFill>
                  <a:schemeClr val="tx1"/>
                </a:solidFill>
                <a:latin typeface="Meiryo UI" panose="020B0604030504040204" pitchFamily="50" charset="-128"/>
                <a:ea typeface="Meiryo UI" panose="020B0604030504040204" pitchFamily="50" charset="-128"/>
              </a:rPr>
              <a:t>日までの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凍結保存の維持に</a:t>
            </a:r>
            <a:r>
              <a:rPr lang="ja-JP" altLang="en-US" sz="1100" u="sng" dirty="0">
                <a:solidFill>
                  <a:srgbClr val="FF0000"/>
                </a:solidFill>
                <a:latin typeface="Meiryo UI" panose="020B0604030504040204" pitchFamily="50" charset="-128"/>
                <a:ea typeface="Meiryo UI" panose="020B0604030504040204" pitchFamily="50" charset="-128"/>
              </a:rPr>
              <a:t>要する費用</a:t>
            </a:r>
            <a:r>
              <a:rPr lang="ja-JP" altLang="en-US" sz="1100" dirty="0">
                <a:solidFill>
                  <a:schemeClr val="tx1"/>
                </a:solidFill>
                <a:latin typeface="Meiryo UI" panose="020B0604030504040204" pitchFamily="50" charset="-128"/>
                <a:ea typeface="Meiryo UI" panose="020B0604030504040204" pitchFamily="50" charset="-128"/>
              </a:rPr>
              <a:t>を助成</a:t>
            </a:r>
            <a:r>
              <a:rPr kumimoji="1" lang="ja-JP" altLang="en-US" sz="1100" b="1" dirty="0">
                <a:solidFill>
                  <a:srgbClr val="FF0000"/>
                </a:solidFill>
                <a:latin typeface="Meiryo UI" panose="020B0604030504040204" pitchFamily="50" charset="-128"/>
                <a:ea typeface="Meiryo UI" panose="020B0604030504040204" pitchFamily="50" charset="-128"/>
              </a:rPr>
              <a:t>（最大１回）</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513753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900" dirty="0" smtClean="0">
            <a:solidFill>
              <a:schemeClr val="dk1"/>
            </a:solidFill>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5006</TotalTime>
  <Words>1942</Words>
  <Application>Microsoft Office PowerPoint</Application>
  <PresentationFormat>画面に合わせる (4:3)</PresentationFormat>
  <Paragraphs>219</Paragraphs>
  <Slides>5</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5</vt:i4>
      </vt:variant>
    </vt:vector>
  </HeadingPairs>
  <TitlesOfParts>
    <vt:vector size="12" baseType="lpstr">
      <vt:lpstr>Meiryo UI</vt:lpstr>
      <vt:lpstr>游ゴシック</vt:lpstr>
      <vt:lpstr>Arial</vt:lpstr>
      <vt:lpstr>Calibri</vt:lpstr>
      <vt:lpstr>Calibri Light</vt:lpstr>
      <vt:lpstr>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【資料１】大阪府がん患者等妊孕性温存治療費等助成事業について</dc:title>
  <dc:creator>HOSTNAME</dc:creator>
  <dc:description/>
  <cp:lastModifiedBy>藤原　遼祐</cp:lastModifiedBy>
  <cp:revision>532</cp:revision>
  <cp:lastPrinted>2024-07-16T11:00:39Z</cp:lastPrinted>
  <dcterms:created xsi:type="dcterms:W3CDTF">2018-08-10T07:45:39Z</dcterms:created>
  <dcterms:modified xsi:type="dcterms:W3CDTF">2026-03-13T00:40:05Z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【資料１】国指定がん診療連携拠点病院の整備指針の改正及び指定の手続きについて</vt:lpwstr>
  </property>
  <property fmtid="{D5CDD505-2E9C-101B-9397-08002B2CF9AE}" pid="3" name="SlideDescription">
    <vt:lpwstr/>
  </property>
</Properties>
</file>