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313" r:id="rId2"/>
    <p:sldId id="316"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434" autoAdjust="0"/>
  </p:normalViewPr>
  <p:slideViewPr>
    <p:cSldViewPr snapToGrid="0">
      <p:cViewPr varScale="1">
        <p:scale>
          <a:sx n="70" d="100"/>
          <a:sy n="70"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2021/3/25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2021/3/25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2021/3/25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2021/3/25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2021/3/25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2021/3/25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2021/3/25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2021/3/25</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2021/3/25</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2021/3/25</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2021/3/25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2021/3/25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2021/3/25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53037"/>
            <a:ext cx="9259910" cy="57648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p:cNvGraphicFramePr>
            <a:graphicFrameLocks noGrp="1"/>
          </p:cNvGraphicFramePr>
          <p:nvPr>
            <p:extLst/>
          </p:nvPr>
        </p:nvGraphicFramePr>
        <p:xfrm>
          <a:off x="597247" y="1803556"/>
          <a:ext cx="8640960" cy="1111360"/>
        </p:xfrm>
        <a:graphic>
          <a:graphicData uri="http://schemas.openxmlformats.org/drawingml/2006/table">
            <a:tbl>
              <a:tblPr firstRow="1" firstCol="1" bandRow="1">
                <a:tableStyleId>{5C22544A-7EE6-4342-B048-85BDC9FD1C3A}</a:tableStyleId>
              </a:tblPr>
              <a:tblGrid>
                <a:gridCol w="285071">
                  <a:extLst>
                    <a:ext uri="{9D8B030D-6E8A-4147-A177-3AD203B41FA5}">
                      <a16:colId xmlns:a16="http://schemas.microsoft.com/office/drawing/2014/main" val="20000"/>
                    </a:ext>
                  </a:extLst>
                </a:gridCol>
                <a:gridCol w="3213164">
                  <a:extLst>
                    <a:ext uri="{9D8B030D-6E8A-4147-A177-3AD203B41FA5}">
                      <a16:colId xmlns:a16="http://schemas.microsoft.com/office/drawing/2014/main" val="20001"/>
                    </a:ext>
                  </a:extLst>
                </a:gridCol>
                <a:gridCol w="1803042">
                  <a:extLst>
                    <a:ext uri="{9D8B030D-6E8A-4147-A177-3AD203B41FA5}">
                      <a16:colId xmlns:a16="http://schemas.microsoft.com/office/drawing/2014/main" val="20002"/>
                    </a:ext>
                  </a:extLst>
                </a:gridCol>
                <a:gridCol w="1880315">
                  <a:extLst>
                    <a:ext uri="{9D8B030D-6E8A-4147-A177-3AD203B41FA5}">
                      <a16:colId xmlns:a16="http://schemas.microsoft.com/office/drawing/2014/main" val="1262597796"/>
                    </a:ext>
                  </a:extLst>
                </a:gridCol>
                <a:gridCol w="1459368">
                  <a:extLst>
                    <a:ext uri="{9D8B030D-6E8A-4147-A177-3AD203B41FA5}">
                      <a16:colId xmlns:a16="http://schemas.microsoft.com/office/drawing/2014/main" val="20003"/>
                    </a:ext>
                  </a:extLst>
                </a:gridCol>
              </a:tblGrid>
              <a:tr h="41308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98278">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がん患者の５年相対生存率（全年齢）</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61.0</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21</a:t>
                      </a:r>
                      <a:r>
                        <a:rPr lang="ja-JP" sz="1400" b="1" dirty="0">
                          <a:effectLst/>
                          <a:latin typeface="+mn-ea"/>
                          <a:ea typeface="+mn-ea"/>
                        </a:rPr>
                        <a:t>（</a:t>
                      </a:r>
                      <a:r>
                        <a:rPr lang="en-US" sz="1400" b="1" dirty="0">
                          <a:effectLst/>
                          <a:latin typeface="+mn-ea"/>
                          <a:ea typeface="+mn-ea"/>
                        </a:rPr>
                        <a:t>2009</a:t>
                      </a:r>
                      <a:r>
                        <a:rPr lang="ja-JP" sz="1400" b="1" dirty="0">
                          <a:effectLst/>
                          <a:latin typeface="+mn-ea"/>
                          <a:ea typeface="+mn-ea"/>
                        </a:rPr>
                        <a:t>）年診断患者】</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61.2%</a:t>
                      </a: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平成</a:t>
                      </a:r>
                      <a:r>
                        <a:rPr lang="en-US" altLang="ja-JP" sz="1400" b="1" dirty="0">
                          <a:solidFill>
                            <a:schemeClr val="tx1"/>
                          </a:solidFill>
                          <a:effectLst/>
                          <a:latin typeface="+mn-ea"/>
                          <a:ea typeface="+mn-ea"/>
                          <a:cs typeface="HG丸ｺﾞｼｯｸM-PRO"/>
                        </a:rPr>
                        <a:t>24</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2012</a:t>
                      </a:r>
                      <a:r>
                        <a:rPr lang="ja-JP" altLang="en-US" sz="1400" b="1" dirty="0">
                          <a:solidFill>
                            <a:schemeClr val="tx1"/>
                          </a:solidFill>
                          <a:effectLst/>
                          <a:latin typeface="+mn-ea"/>
                          <a:ea typeface="+mn-ea"/>
                          <a:cs typeface="HG丸ｺﾞｼｯｸM-PRO"/>
                        </a:rPr>
                        <a:t>）年診断患者</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solidFill>
                            <a:schemeClr val="tx1"/>
                          </a:solidFill>
                          <a:effectLst/>
                          <a:latin typeface="+mn-ea"/>
                          <a:ea typeface="+mn-ea"/>
                        </a:rPr>
                        <a:t>改善</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2" name="表 21"/>
          <p:cNvGraphicFramePr>
            <a:graphicFrameLocks noGrp="1"/>
          </p:cNvGraphicFramePr>
          <p:nvPr>
            <p:extLst/>
          </p:nvPr>
        </p:nvGraphicFramePr>
        <p:xfrm>
          <a:off x="597247" y="2971941"/>
          <a:ext cx="8640960" cy="3617118"/>
        </p:xfrm>
        <a:graphic>
          <a:graphicData uri="http://schemas.openxmlformats.org/drawingml/2006/table">
            <a:tbl>
              <a:tblPr firstRow="1" firstCol="1" bandRow="1">
                <a:tableStyleId>{5C22544A-7EE6-4342-B048-85BDC9FD1C3A}</a:tableStyleId>
              </a:tblPr>
              <a:tblGrid>
                <a:gridCol w="258257">
                  <a:extLst>
                    <a:ext uri="{9D8B030D-6E8A-4147-A177-3AD203B41FA5}">
                      <a16:colId xmlns:a16="http://schemas.microsoft.com/office/drawing/2014/main" val="20000"/>
                    </a:ext>
                  </a:extLst>
                </a:gridCol>
                <a:gridCol w="3214220">
                  <a:extLst>
                    <a:ext uri="{9D8B030D-6E8A-4147-A177-3AD203B41FA5}">
                      <a16:colId xmlns:a16="http://schemas.microsoft.com/office/drawing/2014/main" val="20001"/>
                    </a:ext>
                  </a:extLst>
                </a:gridCol>
                <a:gridCol w="2524259">
                  <a:extLst>
                    <a:ext uri="{9D8B030D-6E8A-4147-A177-3AD203B41FA5}">
                      <a16:colId xmlns:a16="http://schemas.microsoft.com/office/drawing/2014/main" val="20002"/>
                    </a:ext>
                  </a:extLst>
                </a:gridCol>
                <a:gridCol w="2644224">
                  <a:extLst>
                    <a:ext uri="{9D8B030D-6E8A-4147-A177-3AD203B41FA5}">
                      <a16:colId xmlns:a16="http://schemas.microsoft.com/office/drawing/2014/main" val="3811638661"/>
                    </a:ext>
                  </a:extLst>
                </a:gridCol>
              </a:tblGrid>
              <a:tr h="485119">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9295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年間新入院がん患者数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a:t>
                      </a:r>
                      <a:r>
                        <a:rPr lang="en-US" altLang="ja-JP" sz="1400" b="1" dirty="0">
                          <a:effectLst/>
                          <a:latin typeface="+mn-ea"/>
                          <a:ea typeface="+mn-ea"/>
                        </a:rPr>
                        <a:t>65</a:t>
                      </a:r>
                      <a:r>
                        <a:rPr lang="en-US" sz="1400" b="1" dirty="0">
                          <a:effectLst/>
                          <a:latin typeface="+mn-ea"/>
                          <a:ea typeface="+mn-ea"/>
                        </a:rPr>
                        <a:t>,</a:t>
                      </a:r>
                      <a:r>
                        <a:rPr lang="en-US" altLang="ja-JP" sz="1400" b="1" dirty="0">
                          <a:effectLst/>
                          <a:latin typeface="+mn-ea"/>
                          <a:ea typeface="+mn-ea"/>
                        </a:rPr>
                        <a:t>061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171,648</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92950">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悪性腫瘍手術件数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5</a:t>
                      </a:r>
                      <a:r>
                        <a:rPr lang="en-US" altLang="ja-JP" sz="1400" b="1" dirty="0">
                          <a:effectLst/>
                          <a:latin typeface="+mn-ea"/>
                          <a:ea typeface="+mn-ea"/>
                        </a:rPr>
                        <a:t>4</a:t>
                      </a:r>
                      <a:r>
                        <a:rPr lang="en-US" sz="1400" b="1" dirty="0">
                          <a:effectLst/>
                          <a:latin typeface="+mn-ea"/>
                          <a:ea typeface="+mn-ea"/>
                        </a:rPr>
                        <a:t>,</a:t>
                      </a:r>
                      <a:r>
                        <a:rPr lang="en-US" altLang="ja-JP" sz="1400" b="1" dirty="0">
                          <a:effectLst/>
                          <a:latin typeface="+mn-ea"/>
                          <a:ea typeface="+mn-ea"/>
                        </a:rPr>
                        <a:t>603</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56,898</a:t>
                      </a:r>
                      <a:r>
                        <a:rPr lang="ja-JP" altLang="ja-JP" sz="1400" b="1" dirty="0">
                          <a:solidFill>
                            <a:schemeClr val="tx1"/>
                          </a:solidFill>
                          <a:effectLst/>
                          <a:latin typeface="+mn-ea"/>
                          <a:ea typeface="+mn-ea"/>
                        </a:rPr>
                        <a:t>件／</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2950">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放射</a:t>
                      </a:r>
                      <a:r>
                        <a:rPr lang="ja-JP" sz="1400" b="1">
                          <a:effectLst/>
                          <a:latin typeface="+mn-ea"/>
                          <a:ea typeface="+mn-ea"/>
                        </a:rPr>
                        <a:t>線治療</a:t>
                      </a:r>
                      <a:r>
                        <a:rPr lang="ja-JP" altLang="en-US" sz="1400" b="1">
                          <a:effectLst/>
                          <a:latin typeface="+mn-ea"/>
                          <a:ea typeface="+mn-ea"/>
                        </a:rPr>
                        <a:t>延べ</a:t>
                      </a:r>
                      <a:r>
                        <a:rPr lang="ja-JP" sz="1400" b="1">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17,</a:t>
                      </a:r>
                      <a:r>
                        <a:rPr lang="en-US" altLang="ja-JP" sz="1400" b="1" dirty="0">
                          <a:effectLst/>
                          <a:latin typeface="+mn-ea"/>
                          <a:ea typeface="+mn-ea"/>
                        </a:rPr>
                        <a:t>381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23,213</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92950">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外来</a:t>
                      </a:r>
                      <a:r>
                        <a:rPr lang="ja-JP" sz="1400" b="1">
                          <a:effectLst/>
                          <a:latin typeface="+mn-ea"/>
                          <a:ea typeface="+mn-ea"/>
                        </a:rPr>
                        <a:t>化学療法</a:t>
                      </a:r>
                      <a:r>
                        <a:rPr lang="ja-JP" altLang="en-US" sz="1400" b="1">
                          <a:effectLst/>
                          <a:latin typeface="+mn-ea"/>
                          <a:ea typeface="+mn-ea"/>
                        </a:rPr>
                        <a:t>延べ</a:t>
                      </a:r>
                      <a:r>
                        <a:rPr lang="ja-JP" sz="1400" b="1">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31</a:t>
                      </a:r>
                      <a:r>
                        <a:rPr lang="en-US" sz="1400" b="1" dirty="0">
                          <a:effectLst/>
                          <a:latin typeface="+mn-ea"/>
                          <a:ea typeface="+mn-ea"/>
                        </a:rPr>
                        <a:t>,</a:t>
                      </a:r>
                      <a:r>
                        <a:rPr lang="en-US" altLang="ja-JP" sz="1400" b="1" dirty="0">
                          <a:effectLst/>
                          <a:latin typeface="+mn-ea"/>
                          <a:ea typeface="+mn-ea"/>
                        </a:rPr>
                        <a:t>607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104,013</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60199">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地域連携クリティカルパスを適用した</a:t>
                      </a:r>
                      <a:r>
                        <a:rPr lang="ja-JP" altLang="en-US" sz="1400" b="1" dirty="0">
                          <a:effectLst/>
                          <a:latin typeface="+mn-ea"/>
                          <a:ea typeface="+mn-ea"/>
                        </a:rPr>
                        <a:t>延</a:t>
                      </a:r>
                      <a:r>
                        <a:rPr lang="ja-JP" sz="1400" b="1" dirty="0">
                          <a:effectLst/>
                          <a:latin typeface="+mn-ea"/>
                          <a:ea typeface="+mn-ea"/>
                        </a:rPr>
                        <a:t>べ患者数</a:t>
                      </a:r>
                      <a:endParaRPr lang="en-US" altLang="ja-JP" sz="1400" b="1" dirty="0">
                        <a:effectLst/>
                        <a:latin typeface="+mn-ea"/>
                        <a:ea typeface="+mn-ea"/>
                      </a:endParaRPr>
                    </a:p>
                    <a:p>
                      <a:pPr algn="l" fontAlgn="auto">
                        <a:lnSpc>
                          <a:spcPts val="1400"/>
                        </a:lnSpc>
                        <a:spcAft>
                          <a:spcPts val="0"/>
                        </a:spcAft>
                      </a:pP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697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29</a:t>
                      </a:r>
                      <a:r>
                        <a:rPr lang="ja-JP" sz="1200" b="1" dirty="0" smtClean="0">
                          <a:effectLst/>
                          <a:latin typeface="+mn-ea"/>
                          <a:ea typeface="+mn-ea"/>
                        </a:rPr>
                        <a:t>（</a:t>
                      </a:r>
                      <a:r>
                        <a:rPr lang="en-US" altLang="ja-JP" sz="1200" b="1" dirty="0" smtClean="0">
                          <a:solidFill>
                            <a:schemeClr val="tx1"/>
                          </a:solidFill>
                          <a:effectLst/>
                          <a:latin typeface="+mn-ea"/>
                          <a:ea typeface="+mn-ea"/>
                        </a:rPr>
                        <a:t>2017</a:t>
                      </a:r>
                      <a:r>
                        <a:rPr lang="ja-JP" sz="1200" b="1" dirty="0" smtClean="0">
                          <a:effectLst/>
                          <a:latin typeface="+mn-ea"/>
                          <a:ea typeface="+mn-ea"/>
                        </a:rPr>
                        <a:t>）</a:t>
                      </a:r>
                      <a:r>
                        <a:rPr lang="ja-JP" sz="1200" b="1" dirty="0">
                          <a:effectLst/>
                          <a:latin typeface="+mn-ea"/>
                          <a:ea typeface="+mn-ea"/>
                        </a:rPr>
                        <a:t>年</a:t>
                      </a:r>
                      <a:r>
                        <a:rPr lang="en-US" altLang="ja-JP" sz="1200" b="1" dirty="0">
                          <a:effectLst/>
                          <a:latin typeface="+mn-ea"/>
                          <a:ea typeface="+mn-ea"/>
                        </a:rPr>
                        <a:t>4</a:t>
                      </a:r>
                      <a:r>
                        <a:rPr lang="ja-JP" sz="1200" b="1" dirty="0">
                          <a:effectLst/>
                          <a:latin typeface="+mn-ea"/>
                          <a:ea typeface="+mn-ea"/>
                        </a:rPr>
                        <a:t>月～７月】</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3,254</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p>
                      <a:pPr algn="ctr" fontAlgn="auto">
                        <a:lnSpc>
                          <a:spcPts val="1400"/>
                        </a:lnSpc>
                        <a:spcAft>
                          <a:spcPts val="0"/>
                        </a:spcAft>
                      </a:pPr>
                      <a:r>
                        <a:rPr lang="en-US" altLang="ja-JP" sz="900" b="1" dirty="0">
                          <a:solidFill>
                            <a:schemeClr val="tx1"/>
                          </a:solidFill>
                          <a:effectLst/>
                          <a:latin typeface="+mn-ea"/>
                          <a:ea typeface="+mn-ea"/>
                          <a:cs typeface="HG丸ｺﾞｼｯｸM-PRO"/>
                        </a:rPr>
                        <a:t>※</a:t>
                      </a:r>
                      <a:r>
                        <a:rPr lang="ja-JP" altLang="en-US" sz="900" b="1" dirty="0">
                          <a:solidFill>
                            <a:schemeClr val="tx1"/>
                          </a:solidFill>
                          <a:effectLst/>
                          <a:latin typeface="+mn-ea"/>
                          <a:ea typeface="+mn-ea"/>
                          <a:cs typeface="HG丸ｺﾞｼｯｸM-PRO"/>
                        </a:rPr>
                        <a:t>集計期間に変更あり（３か月間→１年間）</a:t>
                      </a:r>
                      <a:endParaRPr lang="ja-JP" altLang="ja-JP" sz="9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5" name="正方形/長方形 14"/>
          <p:cNvSpPr/>
          <p:nvPr/>
        </p:nvSpPr>
        <p:spPr>
          <a:xfrm>
            <a:off x="143435" y="880670"/>
            <a:ext cx="5241164"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a:t>
            </a:r>
            <a:r>
              <a:rPr kumimoji="1" lang="ja-JP" altLang="en-US" sz="2000" b="1" dirty="0">
                <a:solidFill>
                  <a:schemeClr val="bg1"/>
                </a:solidFill>
              </a:rPr>
              <a:t>医療提供体制の充実　計画Ｐ</a:t>
            </a:r>
            <a:r>
              <a:rPr kumimoji="1" lang="en-US" altLang="ja-JP" sz="2000" b="1" dirty="0">
                <a:solidFill>
                  <a:schemeClr val="bg1"/>
                </a:solidFill>
              </a:rPr>
              <a:t>50-51</a:t>
            </a:r>
          </a:p>
        </p:txBody>
      </p:sp>
      <p:sp>
        <p:nvSpPr>
          <p:cNvPr id="13" name="正方形/長方形 12"/>
          <p:cNvSpPr/>
          <p:nvPr/>
        </p:nvSpPr>
        <p:spPr>
          <a:xfrm>
            <a:off x="510761" y="1418165"/>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2" name="正方形/長方形 1"/>
          <p:cNvSpPr/>
          <p:nvPr/>
        </p:nvSpPr>
        <p:spPr>
          <a:xfrm>
            <a:off x="7820167" y="245660"/>
            <a:ext cx="1762788" cy="3548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資料２－１</a:t>
            </a:r>
            <a:endParaRPr kumimoji="1" lang="ja-JP" altLang="en-US" dirty="0"/>
          </a:p>
        </p:txBody>
      </p:sp>
    </p:spTree>
    <p:extLst>
      <p:ext uri="{BB962C8B-B14F-4D97-AF65-F5344CB8AC3E}">
        <p14:creationId xmlns:p14="http://schemas.microsoft.com/office/powerpoint/2010/main" val="428607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5" name="表 14"/>
          <p:cNvGraphicFramePr>
            <a:graphicFrameLocks noGrp="1"/>
          </p:cNvGraphicFramePr>
          <p:nvPr/>
        </p:nvGraphicFramePr>
        <p:xfrm>
          <a:off x="437881" y="356421"/>
          <a:ext cx="8976575" cy="725403"/>
        </p:xfrm>
        <a:graphic>
          <a:graphicData uri="http://schemas.openxmlformats.org/drawingml/2006/table">
            <a:tbl>
              <a:tblPr firstRow="1" bandRow="1">
                <a:tableStyleId>{5C22544A-7EE6-4342-B048-85BDC9FD1C3A}</a:tableStyleId>
              </a:tblPr>
              <a:tblGrid>
                <a:gridCol w="1107584">
                  <a:extLst>
                    <a:ext uri="{9D8B030D-6E8A-4147-A177-3AD203B41FA5}">
                      <a16:colId xmlns:a16="http://schemas.microsoft.com/office/drawing/2014/main" val="3795206225"/>
                    </a:ext>
                  </a:extLst>
                </a:gridCol>
                <a:gridCol w="7868991">
                  <a:extLst>
                    <a:ext uri="{9D8B030D-6E8A-4147-A177-3AD203B41FA5}">
                      <a16:colId xmlns:a16="http://schemas.microsoft.com/office/drawing/2014/main" val="1328953327"/>
                    </a:ext>
                  </a:extLst>
                </a:gridCol>
              </a:tblGrid>
              <a:tr h="725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◆がん診療拠点病院を通じて、がん医療の均</a:t>
                      </a:r>
                      <a:r>
                        <a:rPr kumimoji="1" lang="ja-JP" altLang="en-US" sz="1400" b="1" dirty="0" err="1">
                          <a:solidFill>
                            <a:schemeClr val="tx1"/>
                          </a:solidFill>
                        </a:rPr>
                        <a:t>てん化を</a:t>
                      </a:r>
                      <a:r>
                        <a:rPr kumimoji="1" lang="ja-JP" altLang="en-US" sz="1400" b="1" dirty="0">
                          <a:solidFill>
                            <a:schemeClr val="tx1"/>
                          </a:solidFill>
                        </a:rPr>
                        <a:t>進めるとともに、二次医療圏毎に地域の</a:t>
                      </a:r>
                      <a:r>
                        <a:rPr kumimoji="1" lang="en-US" altLang="ja-JP" sz="1400" b="1" dirty="0">
                          <a:solidFill>
                            <a:schemeClr val="tx1"/>
                          </a:solidFill>
                        </a:rPr>
                        <a:t> </a:t>
                      </a:r>
                      <a:r>
                        <a:rPr kumimoji="1" lang="ja-JP" altLang="en-US" sz="1400" b="1" dirty="0">
                          <a:solidFill>
                            <a:schemeClr val="tx1"/>
                          </a:solidFill>
                        </a:rPr>
                        <a:t>実情に応じて、地域連携の一層の充実を図る必要がある。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56101" y="6446539"/>
            <a:ext cx="3541690" cy="365125"/>
          </a:xfrm>
        </p:spPr>
        <p:txBody>
          <a:bodyPr/>
          <a:lstStyle/>
          <a:p>
            <a:r>
              <a:rPr kumimoji="1" lang="ja-JP" altLang="en-US" sz="1400" b="1" dirty="0">
                <a:latin typeface="+mn-ea"/>
              </a:rPr>
              <a:t>＜がん診療連携検討部会＞　</a:t>
            </a:r>
            <a:r>
              <a:rPr kumimoji="1" lang="ja-JP" altLang="en-US" sz="1600" b="1" dirty="0">
                <a:latin typeface="+mn-ea"/>
              </a:rPr>
              <a:t>４</a:t>
            </a:r>
          </a:p>
        </p:txBody>
      </p:sp>
      <p:graphicFrame>
        <p:nvGraphicFramePr>
          <p:cNvPr id="9" name="表 8"/>
          <p:cNvGraphicFramePr>
            <a:graphicFrameLocks noGrp="1"/>
          </p:cNvGraphicFramePr>
          <p:nvPr>
            <p:extLst>
              <p:ext uri="{D42A27DB-BD31-4B8C-83A1-F6EECF244321}">
                <p14:modId xmlns:p14="http://schemas.microsoft.com/office/powerpoint/2010/main" val="234585573"/>
              </p:ext>
            </p:extLst>
          </p:nvPr>
        </p:nvGraphicFramePr>
        <p:xfrm>
          <a:off x="437881" y="1336908"/>
          <a:ext cx="8976575" cy="5075365"/>
        </p:xfrm>
        <a:graphic>
          <a:graphicData uri="http://schemas.openxmlformats.org/drawingml/2006/table">
            <a:tbl>
              <a:tblPr firstRow="1" bandRow="1">
                <a:tableStyleId>{5C22544A-7EE6-4342-B048-85BDC9FD1C3A}</a:tableStyleId>
              </a:tblPr>
              <a:tblGrid>
                <a:gridCol w="1138357">
                  <a:extLst>
                    <a:ext uri="{9D8B030D-6E8A-4147-A177-3AD203B41FA5}">
                      <a16:colId xmlns:a16="http://schemas.microsoft.com/office/drawing/2014/main" val="528851062"/>
                    </a:ext>
                  </a:extLst>
                </a:gridCol>
                <a:gridCol w="7838218">
                  <a:extLst>
                    <a:ext uri="{9D8B030D-6E8A-4147-A177-3AD203B41FA5}">
                      <a16:colId xmlns:a16="http://schemas.microsoft.com/office/drawing/2014/main" val="89849022"/>
                    </a:ext>
                  </a:extLst>
                </a:gridCol>
              </a:tblGrid>
              <a:tr h="2258418">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en-US" altLang="ja-JP" sz="1400" dirty="0">
                          <a:solidFill>
                            <a:schemeClr val="tx1"/>
                          </a:solidFill>
                        </a:rPr>
                        <a:t>《</a:t>
                      </a:r>
                      <a:r>
                        <a:rPr kumimoji="1" lang="ja-JP" altLang="en-US" sz="1400" u="sng" dirty="0">
                          <a:solidFill>
                            <a:schemeClr val="tx1"/>
                          </a:solidFill>
                        </a:rPr>
                        <a:t>がん診療拠点病院の機能強化</a:t>
                      </a:r>
                      <a:r>
                        <a:rPr kumimoji="1" lang="en-US" altLang="ja-JP" sz="1400" dirty="0" smtClean="0">
                          <a:solidFill>
                            <a:schemeClr val="tx1"/>
                          </a:solidFill>
                        </a:rPr>
                        <a:t>》</a:t>
                      </a:r>
                      <a:endParaRPr kumimoji="1" lang="en-US" altLang="ja-JP" sz="1400" b="0" dirty="0">
                        <a:solidFill>
                          <a:schemeClr val="tx1"/>
                        </a:solidFill>
                      </a:endParaRPr>
                    </a:p>
                    <a:p>
                      <a:pPr>
                        <a:lnSpc>
                          <a:spcPts val="1700"/>
                        </a:lnSpc>
                      </a:pPr>
                      <a:r>
                        <a:rPr kumimoji="1" lang="ja-JP" altLang="en-US" sz="1400" b="0" dirty="0">
                          <a:solidFill>
                            <a:schemeClr val="tx1"/>
                          </a:solidFill>
                        </a:rPr>
                        <a:t>■がん診療連携拠点病院の機能強化を目的とした補助金を交付（</a:t>
                      </a:r>
                      <a:r>
                        <a:rPr kumimoji="1" lang="en-US" altLang="ja-JP" sz="1400" b="0" dirty="0">
                          <a:solidFill>
                            <a:schemeClr val="tx1"/>
                          </a:solidFill>
                        </a:rPr>
                        <a:t>13</a:t>
                      </a:r>
                      <a:r>
                        <a:rPr kumimoji="1" lang="ja-JP" altLang="en-US" sz="1400" b="0" dirty="0">
                          <a:solidFill>
                            <a:schemeClr val="tx1"/>
                          </a:solidFill>
                        </a:rPr>
                        <a:t>病院</a:t>
                      </a:r>
                      <a:r>
                        <a:rPr kumimoji="1" lang="ja-JP" altLang="en-US" sz="1400" b="0" dirty="0" smtClean="0">
                          <a:solidFill>
                            <a:schemeClr val="tx1"/>
                          </a:solidFill>
                        </a:rPr>
                        <a:t>）。</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smtClean="0">
                          <a:solidFill>
                            <a:schemeClr val="tx1"/>
                          </a:solidFill>
                        </a:rPr>
                        <a:t>■がん診療施設の設備整備に係る補助金を交付（</a:t>
                      </a:r>
                      <a:r>
                        <a:rPr kumimoji="1" lang="en-US" altLang="ja-JP" sz="1400" b="0" dirty="0" smtClean="0">
                          <a:solidFill>
                            <a:schemeClr val="tx1"/>
                          </a:solidFill>
                        </a:rPr>
                        <a:t>5</a:t>
                      </a:r>
                      <a:r>
                        <a:rPr kumimoji="1" lang="ja-JP" altLang="en-US" sz="1400" b="0" dirty="0" smtClean="0">
                          <a:solidFill>
                            <a:schemeClr val="tx1"/>
                          </a:solidFill>
                        </a:rPr>
                        <a:t>病院）。</a:t>
                      </a:r>
                      <a:endParaRPr kumimoji="1" lang="en-US" altLang="ja-JP" sz="1400" dirty="0" smtClean="0">
                        <a:solidFill>
                          <a:schemeClr val="tx1"/>
                        </a:solidFill>
                      </a:endParaRPr>
                    </a:p>
                    <a:p>
                      <a:pPr>
                        <a:lnSpc>
                          <a:spcPts val="1700"/>
                        </a:lnSpc>
                      </a:pPr>
                      <a:r>
                        <a:rPr kumimoji="1" lang="ja-JP" altLang="en-US" sz="1400" b="0" dirty="0" smtClean="0">
                          <a:solidFill>
                            <a:schemeClr val="tx1"/>
                          </a:solidFill>
                        </a:rPr>
                        <a:t>■</a:t>
                      </a:r>
                      <a:r>
                        <a:rPr kumimoji="1" lang="ja-JP" altLang="en-US" sz="1400" b="0" dirty="0">
                          <a:solidFill>
                            <a:schemeClr val="tx1"/>
                          </a:solidFill>
                        </a:rPr>
                        <a:t>国拠点病院</a:t>
                      </a:r>
                      <a:r>
                        <a:rPr kumimoji="1" lang="ja-JP" altLang="en-US" sz="1400" b="0" dirty="0" smtClean="0">
                          <a:solidFill>
                            <a:schemeClr val="tx1"/>
                          </a:solidFill>
                        </a:rPr>
                        <a:t>の指定推薦</a:t>
                      </a:r>
                      <a:r>
                        <a:rPr kumimoji="1" lang="en-US" altLang="ja-JP" sz="1400" b="0" dirty="0">
                          <a:solidFill>
                            <a:schemeClr val="tx1"/>
                          </a:solidFill>
                        </a:rPr>
                        <a:t>【</a:t>
                      </a:r>
                      <a:r>
                        <a:rPr kumimoji="1" lang="ja-JP" altLang="en-US" sz="1400" b="0" dirty="0">
                          <a:solidFill>
                            <a:schemeClr val="tx1"/>
                          </a:solidFill>
                        </a:rPr>
                        <a:t>新規：</a:t>
                      </a:r>
                      <a:r>
                        <a:rPr kumimoji="1" lang="en-US" altLang="ja-JP" sz="1400" b="0" dirty="0">
                          <a:solidFill>
                            <a:schemeClr val="tx1"/>
                          </a:solidFill>
                        </a:rPr>
                        <a:t>1</a:t>
                      </a:r>
                      <a:r>
                        <a:rPr kumimoji="1" lang="ja-JP" altLang="en-US" sz="1400" b="0" dirty="0" smtClean="0">
                          <a:solidFill>
                            <a:schemeClr val="tx1"/>
                          </a:solidFill>
                        </a:rPr>
                        <a:t>病院</a:t>
                      </a:r>
                      <a:r>
                        <a:rPr kumimoji="1" lang="en-US" altLang="ja-JP" sz="1400" b="0" dirty="0" smtClean="0">
                          <a:solidFill>
                            <a:schemeClr val="tx1"/>
                          </a:solidFill>
                        </a:rPr>
                        <a:t>】</a:t>
                      </a:r>
                      <a:r>
                        <a:rPr kumimoji="1" lang="ja-JP" altLang="en-US" sz="1400" b="0" dirty="0" smtClean="0">
                          <a:solidFill>
                            <a:schemeClr val="tx1"/>
                          </a:solidFill>
                        </a:rPr>
                        <a:t>（</a:t>
                      </a:r>
                      <a:r>
                        <a:rPr kumimoji="1" lang="en-US" altLang="ja-JP" sz="1400" b="0" dirty="0" smtClean="0">
                          <a:solidFill>
                            <a:schemeClr val="tx1"/>
                          </a:solidFill>
                        </a:rPr>
                        <a:t>※</a:t>
                      </a:r>
                      <a:r>
                        <a:rPr kumimoji="1" lang="ja-JP" altLang="en-US" sz="1400" b="0" dirty="0" smtClean="0">
                          <a:solidFill>
                            <a:schemeClr val="tx1"/>
                          </a:solidFill>
                        </a:rPr>
                        <a:t>現況</a:t>
                      </a:r>
                      <a:r>
                        <a:rPr kumimoji="1" lang="ja-JP" altLang="en-US" sz="1400" b="0" dirty="0">
                          <a:solidFill>
                            <a:schemeClr val="tx1"/>
                          </a:solidFill>
                        </a:rPr>
                        <a:t>報告</a:t>
                      </a:r>
                      <a:r>
                        <a:rPr kumimoji="1" lang="ja-JP" altLang="en-US" sz="1400" b="0" dirty="0" smtClean="0">
                          <a:solidFill>
                            <a:schemeClr val="tx1"/>
                          </a:solidFill>
                        </a:rPr>
                        <a:t>：</a:t>
                      </a:r>
                      <a:r>
                        <a:rPr kumimoji="1" lang="en-US" altLang="ja-JP" sz="1400" b="0" dirty="0" smtClean="0">
                          <a:solidFill>
                            <a:schemeClr val="tx1"/>
                          </a:solidFill>
                        </a:rPr>
                        <a:t>17</a:t>
                      </a:r>
                      <a:r>
                        <a:rPr kumimoji="1" lang="ja-JP" altLang="en-US" sz="1400" b="0" dirty="0" smtClean="0">
                          <a:solidFill>
                            <a:schemeClr val="tx1"/>
                          </a:solidFill>
                        </a:rPr>
                        <a:t>病院）。</a:t>
                      </a:r>
                      <a:endParaRPr kumimoji="1" lang="en-US" altLang="ja-JP" sz="1400" b="0" dirty="0">
                        <a:solidFill>
                          <a:schemeClr val="tx1"/>
                        </a:solidFill>
                      </a:endParaRPr>
                    </a:p>
                    <a:p>
                      <a:pPr marL="185738" indent="-185738">
                        <a:lnSpc>
                          <a:spcPts val="1700"/>
                        </a:lnSpc>
                      </a:pPr>
                      <a:r>
                        <a:rPr kumimoji="1" lang="ja-JP" altLang="en-US" sz="1400" b="0" dirty="0">
                          <a:solidFill>
                            <a:schemeClr val="tx1"/>
                          </a:solidFill>
                        </a:rPr>
                        <a:t>■</a:t>
                      </a:r>
                      <a:r>
                        <a:rPr kumimoji="1" lang="ja-JP" altLang="en-US" sz="1400" b="0" dirty="0" smtClean="0">
                          <a:solidFill>
                            <a:schemeClr val="tx1"/>
                          </a:solidFill>
                        </a:rPr>
                        <a:t>府指定病院の指定</a:t>
                      </a:r>
                      <a:r>
                        <a:rPr kumimoji="1" lang="en-US" altLang="ja-JP" sz="1400" b="0" dirty="0" smtClean="0">
                          <a:solidFill>
                            <a:schemeClr val="tx1"/>
                          </a:solidFill>
                        </a:rPr>
                        <a:t>【</a:t>
                      </a:r>
                      <a:r>
                        <a:rPr kumimoji="1" lang="ja-JP" altLang="en-US" sz="1400" b="0" dirty="0" smtClean="0">
                          <a:solidFill>
                            <a:schemeClr val="tx1"/>
                          </a:solidFill>
                        </a:rPr>
                        <a:t>更新：</a:t>
                      </a:r>
                      <a:r>
                        <a:rPr kumimoji="1" lang="en-US" altLang="ja-JP" sz="1400" b="0" dirty="0" smtClean="0">
                          <a:solidFill>
                            <a:schemeClr val="tx1"/>
                          </a:solidFill>
                        </a:rPr>
                        <a:t>28</a:t>
                      </a:r>
                      <a:r>
                        <a:rPr kumimoji="1" lang="ja-JP" altLang="en-US" sz="1400" b="0" dirty="0" smtClean="0">
                          <a:solidFill>
                            <a:schemeClr val="tx1"/>
                          </a:solidFill>
                        </a:rPr>
                        <a:t>病院（更新</a:t>
                      </a:r>
                      <a:r>
                        <a:rPr kumimoji="1" lang="ja-JP" altLang="en-US" sz="1400" b="0" dirty="0" smtClean="0">
                          <a:solidFill>
                            <a:schemeClr val="tx1"/>
                          </a:solidFill>
                        </a:rPr>
                        <a:t>見込み</a:t>
                      </a:r>
                      <a:r>
                        <a:rPr kumimoji="1" lang="en-US" altLang="ja-JP" sz="1400" b="0" smtClean="0">
                          <a:solidFill>
                            <a:schemeClr val="tx1"/>
                          </a:solidFill>
                        </a:rPr>
                        <a:t>2</a:t>
                      </a:r>
                      <a:r>
                        <a:rPr kumimoji="1" lang="ja-JP" altLang="en-US" sz="1400" b="0" smtClean="0">
                          <a:solidFill>
                            <a:schemeClr val="tx1"/>
                          </a:solidFill>
                        </a:rPr>
                        <a:t>病院</a:t>
                      </a:r>
                      <a:r>
                        <a:rPr kumimoji="1" lang="ja-JP" altLang="en-US" sz="1400" b="0" dirty="0" smtClean="0">
                          <a:solidFill>
                            <a:schemeClr val="tx1"/>
                          </a:solidFill>
                        </a:rPr>
                        <a:t>含む）</a:t>
                      </a:r>
                      <a:r>
                        <a:rPr kumimoji="1" lang="en-US" altLang="ja-JP" sz="1400" b="0" dirty="0" smtClean="0">
                          <a:solidFill>
                            <a:schemeClr val="tx1"/>
                          </a:solidFill>
                        </a:rPr>
                        <a:t>】</a:t>
                      </a:r>
                      <a:r>
                        <a:rPr kumimoji="1" lang="ja-JP" altLang="en-US" sz="1400" b="0" dirty="0" smtClean="0">
                          <a:solidFill>
                            <a:schemeClr val="tx1"/>
                          </a:solidFill>
                        </a:rPr>
                        <a:t>（</a:t>
                      </a:r>
                      <a:r>
                        <a:rPr kumimoji="1" lang="en-US" altLang="ja-JP" sz="1400" b="0" dirty="0" smtClean="0">
                          <a:solidFill>
                            <a:schemeClr val="tx1"/>
                          </a:solidFill>
                        </a:rPr>
                        <a:t>※</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現況報告：</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20</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病院、</a:t>
                      </a:r>
                      <a:r>
                        <a:rPr kumimoji="1" lang="ja-JP" altLang="en-US" sz="1400" b="0" dirty="0" smtClean="0">
                          <a:solidFill>
                            <a:schemeClr val="tx1"/>
                          </a:solidFill>
                        </a:rPr>
                        <a:t>小児現況報告：</a:t>
                      </a:r>
                      <a:r>
                        <a:rPr kumimoji="1" lang="en-US" altLang="ja-JP" sz="1400" b="0" dirty="0" smtClean="0">
                          <a:solidFill>
                            <a:schemeClr val="tx1"/>
                          </a:solidFill>
                        </a:rPr>
                        <a:t>2</a:t>
                      </a:r>
                      <a:r>
                        <a:rPr kumimoji="1" lang="ja-JP" altLang="en-US" sz="1400" b="0" dirty="0" smtClean="0">
                          <a:solidFill>
                            <a:schemeClr val="tx1"/>
                          </a:solidFill>
                        </a:rPr>
                        <a:t>病院）。</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dirty="0">
                          <a:solidFill>
                            <a:schemeClr val="tx1"/>
                          </a:solidFill>
                        </a:rPr>
                        <a:t>《</a:t>
                      </a:r>
                      <a:r>
                        <a:rPr kumimoji="1" lang="ja-JP" altLang="en-US" sz="1400" u="sng" dirty="0">
                          <a:solidFill>
                            <a:schemeClr val="tx1"/>
                          </a:solidFill>
                        </a:rPr>
                        <a:t>がん医療連携体制の充実</a:t>
                      </a:r>
                      <a:r>
                        <a:rPr kumimoji="1" lang="en-US" altLang="ja-JP" sz="140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smtClean="0">
                          <a:solidFill>
                            <a:schemeClr val="tx1"/>
                          </a:solidFill>
                        </a:rPr>
                        <a:t>■</a:t>
                      </a:r>
                      <a:r>
                        <a:rPr kumimoji="1" lang="ja-JP" altLang="en-US" sz="1400" b="0" dirty="0">
                          <a:solidFill>
                            <a:schemeClr val="tx1"/>
                          </a:solidFill>
                        </a:rPr>
                        <a:t>地域連携強化事業の</a:t>
                      </a:r>
                      <a:r>
                        <a:rPr kumimoji="1" lang="ja-JP" altLang="en-US" sz="1400" b="0" dirty="0" smtClean="0">
                          <a:solidFill>
                            <a:schemeClr val="tx1"/>
                          </a:solidFill>
                        </a:rPr>
                        <a:t>実施。</a:t>
                      </a:r>
                      <a:endParaRPr kumimoji="1" lang="en-US" altLang="ja-JP" sz="1400" b="0"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strike="noStrike" baseline="0" dirty="0">
                          <a:solidFill>
                            <a:schemeClr val="tx1"/>
                          </a:solidFill>
                        </a:rPr>
                        <a:t>■大阪府がん診療連携協議会と連携し、各圏域のがん診療ネットワーク協議会へがん相談支援センター利用者</a:t>
                      </a:r>
                      <a:r>
                        <a:rPr kumimoji="1" lang="ja-JP" altLang="en-US" sz="1400" b="0" strike="noStrike" baseline="0" dirty="0" smtClean="0">
                          <a:solidFill>
                            <a:schemeClr val="tx1"/>
                          </a:solidFill>
                        </a:rPr>
                        <a:t>アンケートの実施について働きかけ（</a:t>
                      </a:r>
                      <a:r>
                        <a:rPr kumimoji="1" lang="ja-JP" altLang="en-US" sz="1400" b="0" strike="noStrike" baseline="0" dirty="0">
                          <a:solidFill>
                            <a:schemeClr val="tx1"/>
                          </a:solidFill>
                        </a:rPr>
                        <a:t>年度末に協議会で報告</a:t>
                      </a:r>
                      <a:r>
                        <a:rPr kumimoji="1" lang="ja-JP" altLang="en-US" sz="1400" b="0" strike="noStrike" baseline="0" dirty="0" smtClean="0">
                          <a:solidFill>
                            <a:schemeClr val="tx1"/>
                          </a:solidFill>
                        </a:rPr>
                        <a:t>予定）。</a:t>
                      </a:r>
                      <a:endParaRPr kumimoji="1" lang="en-US" altLang="ja-JP" sz="1400" b="0" strike="noStrike" baseline="0"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en-US" altLang="ja-JP" sz="1400" b="1" u="sng" strike="noStrike" baseline="0" dirty="0" smtClean="0">
                          <a:solidFill>
                            <a:schemeClr val="tx1"/>
                          </a:solidFill>
                        </a:rPr>
                        <a:t>《</a:t>
                      </a:r>
                      <a:r>
                        <a:rPr kumimoji="1" lang="ja-JP" altLang="en-US" sz="1400" b="1" u="sng" strike="noStrike" baseline="0" dirty="0" smtClean="0">
                          <a:solidFill>
                            <a:schemeClr val="tx1"/>
                          </a:solidFill>
                        </a:rPr>
                        <a:t>人材育成の充実</a:t>
                      </a:r>
                      <a:r>
                        <a:rPr kumimoji="1" lang="en-US" altLang="ja-JP" sz="1400" b="1" u="sng" strike="noStrike" baseline="0" dirty="0" smtClean="0">
                          <a:solidFill>
                            <a:schemeClr val="tx1"/>
                          </a:solidFill>
                        </a:rPr>
                        <a:t>》</a:t>
                      </a: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strike="noStrike" baseline="0" dirty="0" smtClean="0">
                          <a:solidFill>
                            <a:schemeClr val="tx1"/>
                          </a:solidFill>
                        </a:rPr>
                        <a:t>■がん薬物療法認定薬剤師研修に対し補助金を交付。</a:t>
                      </a:r>
                      <a:endParaRPr kumimoji="1" lang="en-US" altLang="ja-JP" sz="1400" b="0" strike="noStrike" baseline="0"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strike="noStrike" baseline="0" dirty="0" smtClean="0">
                          <a:solidFill>
                            <a:schemeClr val="tx1"/>
                          </a:solidFill>
                        </a:rPr>
                        <a:t>■がんプロ主催によるゲノム医療スキルアップセミナーを開催（大阪府後援）</a:t>
                      </a:r>
                      <a:endParaRPr kumimoji="1" lang="en-US" altLang="ja-JP" sz="1400" b="0" strike="noStrike"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64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課題</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■府内がん医療提供体制の均</a:t>
                      </a:r>
                      <a:r>
                        <a:rPr kumimoji="1" lang="ja-JP" altLang="en-US" sz="1400" b="0" dirty="0" err="1">
                          <a:solidFill>
                            <a:schemeClr val="tx1"/>
                          </a:solidFill>
                          <a:latin typeface="+mn-ea"/>
                          <a:ea typeface="+mn-ea"/>
                        </a:rPr>
                        <a:t>てん化の</a:t>
                      </a:r>
                      <a:r>
                        <a:rPr kumimoji="1" lang="ja-JP" altLang="en-US" sz="1400" b="0" dirty="0" smtClean="0">
                          <a:solidFill>
                            <a:schemeClr val="tx1"/>
                          </a:solidFill>
                          <a:latin typeface="+mn-ea"/>
                          <a:ea typeface="+mn-ea"/>
                        </a:rPr>
                        <a:t>推進。</a:t>
                      </a:r>
                      <a:endParaRPr kumimoji="1" lang="en-US" altLang="ja-JP" sz="1400" b="0" dirty="0">
                        <a:solidFill>
                          <a:schemeClr val="tx1"/>
                        </a:solidFill>
                        <a:latin typeface="+mn-ea"/>
                        <a:ea typeface="+mn-ea"/>
                      </a:endParaRPr>
                    </a:p>
                    <a:p>
                      <a:pPr>
                        <a:lnSpc>
                          <a:spcPts val="1700"/>
                        </a:lnSpc>
                      </a:pPr>
                      <a:r>
                        <a:rPr kumimoji="1" lang="ja-JP" altLang="en-US" sz="1400" b="0" dirty="0">
                          <a:solidFill>
                            <a:schemeClr val="tx1"/>
                          </a:solidFill>
                          <a:latin typeface="+mn-ea"/>
                          <a:ea typeface="+mn-ea"/>
                        </a:rPr>
                        <a:t>■各圏域のがん診療ネットワーク協議会における取り組み内容の</a:t>
                      </a:r>
                      <a:r>
                        <a:rPr kumimoji="1" lang="ja-JP" altLang="en-US" sz="1400" b="0" dirty="0" smtClean="0">
                          <a:solidFill>
                            <a:schemeClr val="tx1"/>
                          </a:solidFill>
                          <a:latin typeface="+mn-ea"/>
                          <a:ea typeface="+mn-ea"/>
                        </a:rPr>
                        <a:t>充実。</a:t>
                      </a:r>
                      <a:endParaRPr kumimoji="1" lang="en-US" altLang="ja-JP" sz="1400" b="0" dirty="0">
                        <a:solidFill>
                          <a:schemeClr val="tx1"/>
                        </a:solidFill>
                        <a:latin typeface="+mn-ea"/>
                        <a:ea typeface="+mn-ea"/>
                      </a:endParaRPr>
                    </a:p>
                    <a:p>
                      <a:pPr>
                        <a:lnSpc>
                          <a:spcPts val="1700"/>
                        </a:lnSpc>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次年度の取組</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■大阪府がん診療連携協議会と連携し、さらなるがん医療提供の充実を</a:t>
                      </a:r>
                      <a:r>
                        <a:rPr kumimoji="1" lang="ja-JP" altLang="en-US" sz="1400" b="0" dirty="0" smtClean="0">
                          <a:solidFill>
                            <a:schemeClr val="tx1"/>
                          </a:solidFill>
                          <a:latin typeface="+mn-ea"/>
                          <a:ea typeface="+mn-ea"/>
                        </a:rPr>
                        <a:t>図る。</a:t>
                      </a:r>
                      <a:endParaRPr kumimoji="1" lang="en-US" altLang="ja-JP" sz="1400" b="0" dirty="0">
                        <a:solidFill>
                          <a:schemeClr val="tx1"/>
                        </a:solidFill>
                        <a:latin typeface="+mn-ea"/>
                        <a:ea typeface="+mn-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latin typeface="+mn-ea"/>
                          <a:ea typeface="+mn-ea"/>
                        </a:rPr>
                        <a:t>■</a:t>
                      </a:r>
                      <a:r>
                        <a:rPr kumimoji="1" lang="ja-JP" altLang="en-US" sz="1400" b="0" dirty="0" smtClean="0">
                          <a:solidFill>
                            <a:schemeClr val="tx1"/>
                          </a:solidFill>
                          <a:latin typeface="+mn-ea"/>
                          <a:ea typeface="+mn-ea"/>
                        </a:rPr>
                        <a:t>各圏域がん</a:t>
                      </a:r>
                      <a:r>
                        <a:rPr kumimoji="1" lang="ja-JP" altLang="en-US" sz="1400" b="0" dirty="0">
                          <a:solidFill>
                            <a:schemeClr val="tx1"/>
                          </a:solidFill>
                          <a:latin typeface="+mn-ea"/>
                          <a:ea typeface="+mn-ea"/>
                        </a:rPr>
                        <a:t>診療ネットワーク協議会におけるがん登録を用いた分析や患者満足度調査等の</a:t>
                      </a:r>
                      <a:r>
                        <a:rPr kumimoji="1" lang="ja-JP" altLang="en-US" sz="1400" b="0" dirty="0" smtClean="0">
                          <a:solidFill>
                            <a:schemeClr val="tx1"/>
                          </a:solidFill>
                          <a:latin typeface="+mn-ea"/>
                          <a:ea typeface="+mn-ea"/>
                        </a:rPr>
                        <a:t>実施</a:t>
                      </a:r>
                      <a:endParaRPr kumimoji="1" lang="en-US" altLang="ja-JP" sz="1400" b="0" dirty="0">
                        <a:solidFill>
                          <a:schemeClr val="tx1"/>
                        </a:solidFill>
                        <a:latin typeface="+mn-ea"/>
                        <a:ea typeface="+mn-ea"/>
                      </a:endParaRPr>
                    </a:p>
                    <a:p>
                      <a:pPr>
                        <a:lnSpc>
                          <a:spcPts val="1700"/>
                        </a:lnSpc>
                      </a:pPr>
                      <a:r>
                        <a:rPr kumimoji="1" lang="ja-JP" altLang="en-US" sz="1400" b="0" dirty="0">
                          <a:solidFill>
                            <a:schemeClr val="tx1"/>
                          </a:solidFill>
                          <a:latin typeface="+mn-ea"/>
                          <a:ea typeface="+mn-ea"/>
                        </a:rPr>
                        <a:t>■府拠点病院の指定更新（経過措置該当分</a:t>
                      </a:r>
                      <a:r>
                        <a:rPr kumimoji="1" lang="ja-JP" altLang="en-US" sz="1400" b="0" dirty="0" smtClean="0">
                          <a:solidFill>
                            <a:schemeClr val="tx1"/>
                          </a:solidFill>
                          <a:latin typeface="+mn-ea"/>
                          <a:ea typeface="+mn-ea"/>
                        </a:rPr>
                        <a:t>）。</a:t>
                      </a:r>
                      <a:endParaRPr kumimoji="1" lang="en-US" altLang="ja-JP"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54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solidFill>
                            <a:schemeClr val="bg1"/>
                          </a:solidFill>
                        </a:rPr>
                        <a:t>　</a:t>
                      </a:r>
                      <a:r>
                        <a:rPr kumimoji="1" lang="ja-JP" altLang="en-US" sz="1600" b="1" baseline="0">
                          <a:solidFill>
                            <a:schemeClr val="bg1"/>
                          </a:solidFill>
                        </a:rPr>
                        <a:t> </a:t>
                      </a:r>
                      <a:r>
                        <a:rPr kumimoji="1" lang="ja-JP" altLang="en-US" sz="1600" b="1">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ja-JP" altLang="en-US" sz="1400" dirty="0">
                          <a:solidFill>
                            <a:schemeClr val="tx1"/>
                          </a:solidFill>
                        </a:rPr>
                        <a:t>がん診療拠点病院機能強化事業（</a:t>
                      </a:r>
                      <a:r>
                        <a:rPr kumimoji="1" lang="en-US" altLang="ja-JP" sz="1400" dirty="0">
                          <a:solidFill>
                            <a:schemeClr val="tx1"/>
                          </a:solidFill>
                        </a:rPr>
                        <a:t>140,342</a:t>
                      </a:r>
                      <a:r>
                        <a:rPr kumimoji="1" lang="ja-JP" altLang="en-US" sz="1400" dirty="0">
                          <a:solidFill>
                            <a:schemeClr val="tx1"/>
                          </a:solidFill>
                        </a:rPr>
                        <a:t>千円）、がん医療提供体制等充実強化事業（</a:t>
                      </a:r>
                      <a:r>
                        <a:rPr kumimoji="1" lang="en-US" altLang="ja-JP" sz="1400" dirty="0" smtClean="0">
                          <a:solidFill>
                            <a:schemeClr val="tx1"/>
                          </a:solidFill>
                        </a:rPr>
                        <a:t>47,578</a:t>
                      </a:r>
                      <a:r>
                        <a:rPr kumimoji="1" lang="ja-JP" altLang="en-US" sz="1400" dirty="0" smtClean="0">
                          <a:solidFill>
                            <a:schemeClr val="tx1"/>
                          </a:solidFill>
                        </a:rPr>
                        <a:t>千円</a:t>
                      </a:r>
                      <a:r>
                        <a:rPr kumimoji="1" lang="ja-JP" altLang="en-US" sz="1400" dirty="0">
                          <a:solidFill>
                            <a:schemeClr val="tx1"/>
                          </a:solidFill>
                        </a:rPr>
                        <a:t>）、地域医療連携強化事業（</a:t>
                      </a:r>
                      <a:r>
                        <a:rPr kumimoji="1" lang="en-US" altLang="ja-JP" sz="1400" dirty="0">
                          <a:solidFill>
                            <a:schemeClr val="tx1"/>
                          </a:solidFill>
                        </a:rPr>
                        <a:t>8,006</a:t>
                      </a:r>
                      <a:r>
                        <a:rPr kumimoji="1" lang="ja-JP" altLang="en-US" sz="1400" dirty="0">
                          <a:solidFill>
                            <a:schemeClr val="tx1"/>
                          </a:solidFill>
                        </a:rPr>
                        <a:t>千円）</a:t>
                      </a:r>
                      <a:endParaRPr kumimoji="1" lang="en-US" altLang="ja-JP"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3885" y="1133340"/>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145144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5246</TotalTime>
  <Words>771</Words>
  <Application>Microsoft Office PowerPoint</Application>
  <PresentationFormat>A4 210 x 297 mm</PresentationFormat>
  <Paragraphs>98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二宮　康宏</cp:lastModifiedBy>
  <cp:revision>464</cp:revision>
  <cp:lastPrinted>2021-03-03T08:18:28Z</cp:lastPrinted>
  <dcterms:created xsi:type="dcterms:W3CDTF">2019-06-16T09:06:21Z</dcterms:created>
  <dcterms:modified xsi:type="dcterms:W3CDTF">2021-03-25T01:31:07Z</dcterms:modified>
</cp:coreProperties>
</file>