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18"/>
  </p:notesMasterIdLst>
  <p:handoutMasterIdLst>
    <p:handoutMasterId r:id="rId19"/>
  </p:handoutMasterIdLst>
  <p:sldIdLst>
    <p:sldId id="276" r:id="rId2"/>
    <p:sldId id="436" r:id="rId3"/>
    <p:sldId id="386" r:id="rId4"/>
    <p:sldId id="439" r:id="rId5"/>
    <p:sldId id="442" r:id="rId6"/>
    <p:sldId id="445" r:id="rId7"/>
    <p:sldId id="446" r:id="rId8"/>
    <p:sldId id="450" r:id="rId9"/>
    <p:sldId id="451" r:id="rId10"/>
    <p:sldId id="452" r:id="rId11"/>
    <p:sldId id="458" r:id="rId12"/>
    <p:sldId id="459" r:id="rId13"/>
    <p:sldId id="460" r:id="rId14"/>
    <p:sldId id="468" r:id="rId15"/>
    <p:sldId id="469" r:id="rId16"/>
    <p:sldId id="470" r:id="rId17"/>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BA"/>
    <a:srgbClr val="E6E6E6"/>
    <a:srgbClr val="5880C8"/>
    <a:srgbClr val="D1E1FF"/>
    <a:srgbClr val="B4C7E7"/>
    <a:srgbClr val="9DC3E6"/>
    <a:srgbClr val="576D80"/>
    <a:srgbClr val="FF66FF"/>
    <a:srgbClr val="EFF5FB"/>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85" autoAdjust="0"/>
    <p:restoredTop sz="95896" autoAdjust="0"/>
  </p:normalViewPr>
  <p:slideViewPr>
    <p:cSldViewPr snapToGrid="0">
      <p:cViewPr varScale="1">
        <p:scale>
          <a:sx n="93" d="100"/>
          <a:sy n="93" d="100"/>
        </p:scale>
        <p:origin x="1406" y="67"/>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07" tIns="45704" rIns="91407" bIns="4570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1" y="3"/>
            <a:ext cx="2949575" cy="498475"/>
          </a:xfrm>
          <a:prstGeom prst="rect">
            <a:avLst/>
          </a:prstGeom>
        </p:spPr>
        <p:txBody>
          <a:bodyPr vert="horz" lIns="91407" tIns="45704" rIns="91407" bIns="45704" rtlCol="0"/>
          <a:lstStyle>
            <a:lvl1pPr algn="r">
              <a:defRPr sz="1200"/>
            </a:lvl1pPr>
          </a:lstStyle>
          <a:p>
            <a:fld id="{798459DA-61B3-46A2-907F-62352659CE64}" type="datetimeFigureOut">
              <a:rPr kumimoji="1" lang="ja-JP" altLang="en-US" smtClean="0"/>
              <a:t>2026/2/19</a:t>
            </a:fld>
            <a:endParaRPr kumimoji="1" lang="ja-JP" altLang="en-US"/>
          </a:p>
        </p:txBody>
      </p:sp>
      <p:sp>
        <p:nvSpPr>
          <p:cNvPr id="4" name="フッター プレースホルダー 3"/>
          <p:cNvSpPr>
            <a:spLocks noGrp="1"/>
          </p:cNvSpPr>
          <p:nvPr>
            <p:ph type="ftr" sz="quarter" idx="2"/>
          </p:nvPr>
        </p:nvSpPr>
        <p:spPr>
          <a:xfrm>
            <a:off x="3" y="9440863"/>
            <a:ext cx="2949575" cy="498475"/>
          </a:xfrm>
          <a:prstGeom prst="rect">
            <a:avLst/>
          </a:prstGeom>
        </p:spPr>
        <p:txBody>
          <a:bodyPr vert="horz" lIns="91407" tIns="45704" rIns="91407" bIns="4570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1" y="9440863"/>
            <a:ext cx="2949575" cy="498475"/>
          </a:xfrm>
          <a:prstGeom prst="rect">
            <a:avLst/>
          </a:prstGeom>
        </p:spPr>
        <p:txBody>
          <a:bodyPr vert="horz" lIns="91407" tIns="45704" rIns="91407" bIns="45704" rtlCol="0" anchor="b"/>
          <a:lstStyle>
            <a:lvl1pPr algn="r">
              <a:defRPr sz="1200"/>
            </a:lvl1pPr>
          </a:lstStyle>
          <a:p>
            <a:fld id="{D7FB7258-B7DF-4725-BB5D-3C1DA6027E62}" type="slidenum">
              <a:rPr kumimoji="1" lang="ja-JP" altLang="en-US" smtClean="0"/>
              <a:t>‹#›</a:t>
            </a:fld>
            <a:endParaRPr kumimoji="1" lang="ja-JP" altLang="en-US"/>
          </a:p>
        </p:txBody>
      </p:sp>
    </p:spTree>
    <p:extLst>
      <p:ext uri="{BB962C8B-B14F-4D97-AF65-F5344CB8AC3E}">
        <p14:creationId xmlns:p14="http://schemas.microsoft.com/office/powerpoint/2010/main" val="10479358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07" tIns="45704" rIns="91407" bIns="4570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07" tIns="45704" rIns="91407" bIns="45704" rtlCol="0"/>
          <a:lstStyle>
            <a:lvl1pPr algn="r">
              <a:defRPr sz="1200"/>
            </a:lvl1pPr>
          </a:lstStyle>
          <a:p>
            <a:fld id="{E6360F3C-C380-464F-9C1B-9E98738E21E1}" type="datetimeFigureOut">
              <a:rPr kumimoji="1" lang="ja-JP" altLang="en-US" smtClean="0"/>
              <a:t>2026/2/19</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48225" cy="3355975"/>
          </a:xfrm>
          <a:prstGeom prst="rect">
            <a:avLst/>
          </a:prstGeom>
          <a:noFill/>
          <a:ln w="12700">
            <a:solidFill>
              <a:prstClr val="black"/>
            </a:solidFill>
          </a:ln>
        </p:spPr>
        <p:txBody>
          <a:bodyPr vert="horz" lIns="91407" tIns="45704" rIns="91407" bIns="45704" rtlCol="0" anchor="ctr"/>
          <a:lstStyle/>
          <a:p>
            <a:endParaRPr lang="ja-JP" altLang="en-US"/>
          </a:p>
        </p:txBody>
      </p:sp>
      <p:sp>
        <p:nvSpPr>
          <p:cNvPr id="5" name="ノート プレースホルダー 4"/>
          <p:cNvSpPr>
            <a:spLocks noGrp="1"/>
          </p:cNvSpPr>
          <p:nvPr>
            <p:ph type="body" sz="quarter" idx="3"/>
          </p:nvPr>
        </p:nvSpPr>
        <p:spPr>
          <a:xfrm>
            <a:off x="681040" y="4783141"/>
            <a:ext cx="5445125" cy="3913187"/>
          </a:xfrm>
          <a:prstGeom prst="rect">
            <a:avLst/>
          </a:prstGeom>
        </p:spPr>
        <p:txBody>
          <a:bodyPr vert="horz" lIns="91407" tIns="45704" rIns="91407" bIns="4570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8475"/>
          </a:xfrm>
          <a:prstGeom prst="rect">
            <a:avLst/>
          </a:prstGeom>
        </p:spPr>
        <p:txBody>
          <a:bodyPr vert="horz" lIns="91407" tIns="45704" rIns="91407" bIns="4570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8475"/>
          </a:xfrm>
          <a:prstGeom prst="rect">
            <a:avLst/>
          </a:prstGeom>
        </p:spPr>
        <p:txBody>
          <a:bodyPr vert="horz" lIns="91407" tIns="45704" rIns="91407" bIns="45704" rtlCol="0" anchor="b"/>
          <a:lstStyle>
            <a:lvl1pPr algn="r">
              <a:defRPr sz="1200"/>
            </a:lvl1pPr>
          </a:lstStyle>
          <a:p>
            <a:fld id="{F9D52CF0-AE93-452B-A6FB-0ECBE60B9F87}" type="slidenum">
              <a:rPr kumimoji="1" lang="ja-JP" altLang="en-US" smtClean="0"/>
              <a:t>‹#›</a:t>
            </a:fld>
            <a:endParaRPr kumimoji="1" lang="ja-JP" altLang="en-US"/>
          </a:p>
        </p:txBody>
      </p:sp>
    </p:spTree>
    <p:extLst>
      <p:ext uri="{BB962C8B-B14F-4D97-AF65-F5344CB8AC3E}">
        <p14:creationId xmlns:p14="http://schemas.microsoft.com/office/powerpoint/2010/main" val="40255446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cs typeface="Times New Roman"/>
            </a:endParaRPr>
          </a:p>
        </p:txBody>
      </p:sp>
      <p:sp>
        <p:nvSpPr>
          <p:cNvPr id="4" name="スライド番号プレースホルダー 3"/>
          <p:cNvSpPr>
            <a:spLocks noGrp="1"/>
          </p:cNvSpPr>
          <p:nvPr>
            <p:ph type="sldNum" sz="quarter" idx="10"/>
          </p:nvPr>
        </p:nvSpPr>
        <p:spPr/>
        <p:txBody>
          <a:bodyPr/>
          <a:lstStyle/>
          <a:p>
            <a:fld id="{70831E0B-8E23-4417-A23D-93EFD13E21CF}" type="slidenum">
              <a:rPr kumimoji="1" lang="ja-JP" altLang="en-US" smtClean="0"/>
              <a:t>0</a:t>
            </a:fld>
            <a:endParaRPr kumimoji="1" lang="ja-JP" altLang="en-US"/>
          </a:p>
        </p:txBody>
      </p:sp>
    </p:spTree>
    <p:extLst>
      <p:ext uri="{BB962C8B-B14F-4D97-AF65-F5344CB8AC3E}">
        <p14:creationId xmlns:p14="http://schemas.microsoft.com/office/powerpoint/2010/main" val="1521370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9</a:t>
            </a:fld>
            <a:endParaRPr kumimoji="1" lang="ja-JP" altLang="en-US"/>
          </a:p>
        </p:txBody>
      </p:sp>
    </p:spTree>
    <p:extLst>
      <p:ext uri="{BB962C8B-B14F-4D97-AF65-F5344CB8AC3E}">
        <p14:creationId xmlns:p14="http://schemas.microsoft.com/office/powerpoint/2010/main" val="39759066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10</a:t>
            </a:fld>
            <a:endParaRPr kumimoji="1" lang="ja-JP" altLang="en-US"/>
          </a:p>
        </p:txBody>
      </p:sp>
    </p:spTree>
    <p:extLst>
      <p:ext uri="{BB962C8B-B14F-4D97-AF65-F5344CB8AC3E}">
        <p14:creationId xmlns:p14="http://schemas.microsoft.com/office/powerpoint/2010/main" val="13499544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11</a:t>
            </a:fld>
            <a:endParaRPr kumimoji="1" lang="ja-JP" altLang="en-US"/>
          </a:p>
        </p:txBody>
      </p:sp>
    </p:spTree>
    <p:extLst>
      <p:ext uri="{BB962C8B-B14F-4D97-AF65-F5344CB8AC3E}">
        <p14:creationId xmlns:p14="http://schemas.microsoft.com/office/powerpoint/2010/main" val="3712528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12</a:t>
            </a:fld>
            <a:endParaRPr kumimoji="1" lang="ja-JP" altLang="en-US"/>
          </a:p>
        </p:txBody>
      </p:sp>
    </p:spTree>
    <p:extLst>
      <p:ext uri="{BB962C8B-B14F-4D97-AF65-F5344CB8AC3E}">
        <p14:creationId xmlns:p14="http://schemas.microsoft.com/office/powerpoint/2010/main" val="2242185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13</a:t>
            </a:fld>
            <a:endParaRPr kumimoji="1" lang="ja-JP" altLang="en-US"/>
          </a:p>
        </p:txBody>
      </p:sp>
    </p:spTree>
    <p:extLst>
      <p:ext uri="{BB962C8B-B14F-4D97-AF65-F5344CB8AC3E}">
        <p14:creationId xmlns:p14="http://schemas.microsoft.com/office/powerpoint/2010/main" val="37824035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14</a:t>
            </a:fld>
            <a:endParaRPr kumimoji="1" lang="ja-JP" altLang="en-US"/>
          </a:p>
        </p:txBody>
      </p:sp>
    </p:spTree>
    <p:extLst>
      <p:ext uri="{BB962C8B-B14F-4D97-AF65-F5344CB8AC3E}">
        <p14:creationId xmlns:p14="http://schemas.microsoft.com/office/powerpoint/2010/main" val="1459030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15</a:t>
            </a:fld>
            <a:endParaRPr kumimoji="1" lang="ja-JP" altLang="en-US"/>
          </a:p>
        </p:txBody>
      </p:sp>
    </p:spTree>
    <p:extLst>
      <p:ext uri="{BB962C8B-B14F-4D97-AF65-F5344CB8AC3E}">
        <p14:creationId xmlns:p14="http://schemas.microsoft.com/office/powerpoint/2010/main" val="1829204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a:t>
            </a:fld>
            <a:endParaRPr kumimoji="1" lang="ja-JP" altLang="en-US"/>
          </a:p>
        </p:txBody>
      </p:sp>
    </p:spTree>
    <p:extLst>
      <p:ext uri="{BB962C8B-B14F-4D97-AF65-F5344CB8AC3E}">
        <p14:creationId xmlns:p14="http://schemas.microsoft.com/office/powerpoint/2010/main" val="4043433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2</a:t>
            </a:fld>
            <a:endParaRPr kumimoji="1" lang="ja-JP" altLang="en-US"/>
          </a:p>
        </p:txBody>
      </p:sp>
    </p:spTree>
    <p:extLst>
      <p:ext uri="{BB962C8B-B14F-4D97-AF65-F5344CB8AC3E}">
        <p14:creationId xmlns:p14="http://schemas.microsoft.com/office/powerpoint/2010/main" val="3283117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3</a:t>
            </a:fld>
            <a:endParaRPr kumimoji="1" lang="ja-JP" altLang="en-US"/>
          </a:p>
        </p:txBody>
      </p:sp>
    </p:spTree>
    <p:extLst>
      <p:ext uri="{BB962C8B-B14F-4D97-AF65-F5344CB8AC3E}">
        <p14:creationId xmlns:p14="http://schemas.microsoft.com/office/powerpoint/2010/main" val="1349016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4</a:t>
            </a:fld>
            <a:endParaRPr kumimoji="1" lang="ja-JP" altLang="en-US"/>
          </a:p>
        </p:txBody>
      </p:sp>
    </p:spTree>
    <p:extLst>
      <p:ext uri="{BB962C8B-B14F-4D97-AF65-F5344CB8AC3E}">
        <p14:creationId xmlns:p14="http://schemas.microsoft.com/office/powerpoint/2010/main" val="3335451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5</a:t>
            </a:fld>
            <a:endParaRPr kumimoji="1" lang="ja-JP" altLang="en-US"/>
          </a:p>
        </p:txBody>
      </p:sp>
    </p:spTree>
    <p:extLst>
      <p:ext uri="{BB962C8B-B14F-4D97-AF65-F5344CB8AC3E}">
        <p14:creationId xmlns:p14="http://schemas.microsoft.com/office/powerpoint/2010/main" val="1648879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6</a:t>
            </a:fld>
            <a:endParaRPr kumimoji="1" lang="ja-JP" altLang="en-US"/>
          </a:p>
        </p:txBody>
      </p:sp>
    </p:spTree>
    <p:extLst>
      <p:ext uri="{BB962C8B-B14F-4D97-AF65-F5344CB8AC3E}">
        <p14:creationId xmlns:p14="http://schemas.microsoft.com/office/powerpoint/2010/main" val="2800970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7</a:t>
            </a:fld>
            <a:endParaRPr kumimoji="1" lang="ja-JP" altLang="en-US"/>
          </a:p>
        </p:txBody>
      </p:sp>
    </p:spTree>
    <p:extLst>
      <p:ext uri="{BB962C8B-B14F-4D97-AF65-F5344CB8AC3E}">
        <p14:creationId xmlns:p14="http://schemas.microsoft.com/office/powerpoint/2010/main" val="3773266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8</a:t>
            </a:fld>
            <a:endParaRPr kumimoji="1" lang="ja-JP" altLang="en-US"/>
          </a:p>
        </p:txBody>
      </p:sp>
    </p:spTree>
    <p:extLst>
      <p:ext uri="{BB962C8B-B14F-4D97-AF65-F5344CB8AC3E}">
        <p14:creationId xmlns:p14="http://schemas.microsoft.com/office/powerpoint/2010/main" val="3721504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523413" y="6546852"/>
            <a:ext cx="360000" cy="288000"/>
          </a:xfrm>
          <a:solidFill>
            <a:schemeClr val="accent5">
              <a:lumMod val="75000"/>
            </a:schemeClr>
          </a:solidFill>
        </p:spPr>
        <p:txBody>
          <a:bodyPr wrap="none" lIns="36000" tIns="36000" rIns="36000" bIns="36000"/>
          <a:lstStyle>
            <a:lvl1pPr algn="ctr">
              <a:defRPr sz="1400" b="1">
                <a:solidFill>
                  <a:schemeClr val="bg1"/>
                </a:solidFill>
              </a:defRPr>
            </a:lvl1pPr>
          </a:lstStyle>
          <a:p>
            <a:fld id="{8491F570-1DE7-4E07-90A6-F6DA59EDAE7D}" type="slidenum">
              <a:rPr kumimoji="1" lang="ja-JP" altLang="en-US" smtClean="0"/>
              <a:pPr/>
              <a:t>‹#›</a:t>
            </a:fld>
            <a:r>
              <a:rPr kumimoji="1" lang="en-US" altLang="ja-JP" dirty="0"/>
              <a:t>-1</a:t>
            </a:r>
            <a:endParaRPr kumimoji="1" lang="ja-JP" altLang="en-US" dirty="0"/>
          </a:p>
        </p:txBody>
      </p:sp>
    </p:spTree>
    <p:extLst>
      <p:ext uri="{BB962C8B-B14F-4D97-AF65-F5344CB8AC3E}">
        <p14:creationId xmlns:p14="http://schemas.microsoft.com/office/powerpoint/2010/main" val="115434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56513" y="6470652"/>
            <a:ext cx="2228850" cy="365125"/>
          </a:xfrm>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311424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58BDF85-462F-440D-BE39-92616831D7FD}" type="datetime1">
              <a:rPr kumimoji="1" lang="ja-JP" altLang="en-US" smtClean="0"/>
              <a:t>2026/2/19</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4339856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28830526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531238" y="1731013"/>
            <a:ext cx="6992276" cy="1853566"/>
          </a:xfrm>
          <a:prstGeom prst="rect">
            <a:avLst/>
          </a:prstGeom>
          <a:noFill/>
          <a:ln>
            <a:noFill/>
          </a:ln>
        </p:spPr>
        <p:txBody>
          <a:bodyPr wrap="square" lIns="144000" tIns="144000" rtlCol="0">
            <a:spAutoFit/>
          </a:bodyPr>
          <a:lstStyle/>
          <a:p>
            <a:pPr algn="ctr"/>
            <a:r>
              <a:rPr lang="ja-JP" altLang="en-US" sz="3600" b="1" dirty="0">
                <a:latin typeface="Meiryo UI" panose="020B0604030504040204" pitchFamily="50" charset="-128"/>
                <a:ea typeface="Meiryo UI" panose="020B0604030504040204" pitchFamily="50" charset="-128"/>
              </a:rPr>
              <a:t>第４期大阪府がん対策推進計画の</a:t>
            </a:r>
          </a:p>
          <a:p>
            <a:pPr algn="ctr"/>
            <a:r>
              <a:rPr lang="ja-JP" altLang="en-US" sz="3600" b="1" dirty="0">
                <a:latin typeface="Meiryo UI" panose="020B0604030504040204" pitchFamily="50" charset="-128"/>
                <a:ea typeface="Meiryo UI" panose="020B0604030504040204" pitchFamily="50" charset="-128"/>
              </a:rPr>
              <a:t>進捗管理票について</a:t>
            </a:r>
          </a:p>
          <a:p>
            <a:pPr algn="ctr"/>
            <a:endParaRPr lang="en-US" altLang="ja-JP" sz="3600" b="1"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1A78B744-9C0A-4155-AEA5-3F4C10D4A7C7}"/>
              </a:ext>
            </a:extLst>
          </p:cNvPr>
          <p:cNvSpPr/>
          <p:nvPr/>
        </p:nvSpPr>
        <p:spPr>
          <a:xfrm>
            <a:off x="8265368" y="82761"/>
            <a:ext cx="941328" cy="3152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資料３</a:t>
            </a:r>
          </a:p>
        </p:txBody>
      </p:sp>
      <p:sp>
        <p:nvSpPr>
          <p:cNvPr id="12" name="テキスト ボックス 11">
            <a:extLst>
              <a:ext uri="{FF2B5EF4-FFF2-40B4-BE49-F238E27FC236}">
                <a16:creationId xmlns:a16="http://schemas.microsoft.com/office/drawing/2014/main" id="{7F12BA7E-DF6B-4DE6-AD80-B4FB68AFEDB4}"/>
              </a:ext>
            </a:extLst>
          </p:cNvPr>
          <p:cNvSpPr txBox="1"/>
          <p:nvPr/>
        </p:nvSpPr>
        <p:spPr>
          <a:xfrm>
            <a:off x="2216696" y="4074460"/>
            <a:ext cx="5654010" cy="1238013"/>
          </a:xfrm>
          <a:prstGeom prst="rect">
            <a:avLst/>
          </a:prstGeom>
          <a:noFill/>
          <a:ln>
            <a:noFill/>
          </a:ln>
        </p:spPr>
        <p:txBody>
          <a:bodyPr wrap="square" lIns="144000" tIns="144000" rtlCol="0">
            <a:spAutoFit/>
          </a:bodyPr>
          <a:lstStyle/>
          <a:p>
            <a:pPr algn="ctr"/>
            <a:r>
              <a:rPr lang="ja-JP" altLang="en-US" sz="2500" b="1" dirty="0">
                <a:latin typeface="Meiryo UI" panose="020B0604030504040204" pitchFamily="50" charset="-128"/>
                <a:ea typeface="Meiryo UI" panose="020B0604030504040204" pitchFamily="50" charset="-128"/>
              </a:rPr>
              <a:t>令和７年度大阪府がん対策推進委員会</a:t>
            </a:r>
            <a:endParaRPr lang="en-US" altLang="ja-JP" sz="2500" b="1" dirty="0">
              <a:latin typeface="Meiryo UI" panose="020B0604030504040204" pitchFamily="50" charset="-128"/>
              <a:ea typeface="Meiryo UI" panose="020B0604030504040204" pitchFamily="50" charset="-128"/>
            </a:endParaRPr>
          </a:p>
          <a:p>
            <a:pPr algn="ctr"/>
            <a:r>
              <a:rPr lang="ja-JP" altLang="en-US" sz="2500" b="1" dirty="0">
                <a:latin typeface="Meiryo UI" panose="020B0604030504040204" pitchFamily="50" charset="-128"/>
                <a:ea typeface="Meiryo UI" panose="020B0604030504040204" pitchFamily="50" charset="-128"/>
              </a:rPr>
              <a:t>第３回がん診療連携検討部会</a:t>
            </a:r>
            <a:endParaRPr lang="en-US" altLang="ja-JP" sz="2500" b="1"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
        <p:nvSpPr>
          <p:cNvPr id="8" name="スライド番号プレースホルダー 1">
            <a:extLst>
              <a:ext uri="{FF2B5EF4-FFF2-40B4-BE49-F238E27FC236}">
                <a16:creationId xmlns:a16="http://schemas.microsoft.com/office/drawing/2014/main" id="{46512057-9EB5-476A-BBC4-76085882A9BC}"/>
              </a:ext>
            </a:extLst>
          </p:cNvPr>
          <p:cNvSpPr txBox="1">
            <a:spLocks/>
          </p:cNvSpPr>
          <p:nvPr/>
        </p:nvSpPr>
        <p:spPr>
          <a:xfrm>
            <a:off x="9384422" y="6492875"/>
            <a:ext cx="57012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600" b="1" dirty="0">
                <a:latin typeface="+mn-ea"/>
              </a:rPr>
              <a:t>１</a:t>
            </a:r>
          </a:p>
        </p:txBody>
      </p:sp>
    </p:spTree>
    <p:extLst>
      <p:ext uri="{BB962C8B-B14F-4D97-AF65-F5344CB8AC3E}">
        <p14:creationId xmlns:p14="http://schemas.microsoft.com/office/powerpoint/2010/main" val="2388610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1359239403"/>
              </p:ext>
            </p:extLst>
          </p:nvPr>
        </p:nvGraphicFramePr>
        <p:xfrm>
          <a:off x="406103" y="313924"/>
          <a:ext cx="8928000" cy="5465836"/>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900000">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令和７年度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最終予算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重粒子線がん治療患者支援事業（</a:t>
                      </a:r>
                      <a:r>
                        <a:rPr kumimoji="1" lang="en-US" altLang="ja-JP" sz="1100" b="0" dirty="0">
                          <a:solidFill>
                            <a:schemeClr val="tx1"/>
                          </a:solidFill>
                          <a:latin typeface="+mn-ea"/>
                          <a:ea typeface="+mn-ea"/>
                        </a:rPr>
                        <a:t>4,448</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緩和医療についての正しい知識の普及事業（</a:t>
                      </a:r>
                      <a:r>
                        <a:rPr kumimoji="1" lang="en-US" altLang="ja-JP" sz="1100" b="0" dirty="0">
                          <a:solidFill>
                            <a:schemeClr val="tx1"/>
                          </a:solidFill>
                          <a:latin typeface="+mn-ea"/>
                          <a:ea typeface="+mn-ea"/>
                        </a:rPr>
                        <a:t>3,774</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緩和医療に携わる人材養成等事業（</a:t>
                      </a:r>
                      <a:r>
                        <a:rPr kumimoji="1" lang="en-US" altLang="ja-JP" sz="1100" b="0" dirty="0">
                          <a:solidFill>
                            <a:schemeClr val="tx1"/>
                          </a:solidFill>
                          <a:latin typeface="+mn-ea"/>
                          <a:ea typeface="+mn-ea"/>
                        </a:rPr>
                        <a:t>8,146</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がん診療連携拠点病院機能強化事業（</a:t>
                      </a:r>
                      <a:r>
                        <a:rPr kumimoji="1" lang="en-US" altLang="ja-JP" sz="1100" b="0" dirty="0">
                          <a:solidFill>
                            <a:schemeClr val="tx1"/>
                          </a:solidFill>
                          <a:latin typeface="+mn-ea"/>
                          <a:ea typeface="+mn-ea"/>
                        </a:rPr>
                        <a:t>133,094</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27392560"/>
                  </a:ext>
                </a:extLst>
              </a:tr>
              <a:tr h="1710140">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baseline="0" dirty="0">
                          <a:solidFill>
                            <a:schemeClr val="bg1"/>
                          </a:solidFill>
                          <a:latin typeface="+mn-ea"/>
                          <a:ea typeface="+mn-ea"/>
                        </a:rPr>
                        <a:t>課題・必要な取組み</a:t>
                      </a:r>
                      <a:endParaRPr kumimoji="1" lang="ja-JP" altLang="en-US" sz="1600"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85738" marR="0" lvl="0" indent="-185738" algn="l" defTabSz="914400" rtl="0" eaLnBrk="1" fontAlgn="auto" latinLnBrk="0" hangingPunct="1">
                        <a:lnSpc>
                          <a:spcPts val="1600"/>
                        </a:lnSpc>
                        <a:spcBef>
                          <a:spcPts val="0"/>
                        </a:spcBef>
                        <a:spcAft>
                          <a:spcPts val="0"/>
                        </a:spcAft>
                        <a:buClrTx/>
                        <a:buSzTx/>
                        <a:buFontTx/>
                        <a:buNone/>
                        <a:tabLst/>
                        <a:defRPr/>
                      </a:pPr>
                      <a:r>
                        <a:rPr kumimoji="1" lang="en-US" altLang="ja-JP" sz="1100" u="none" dirty="0">
                          <a:solidFill>
                            <a:schemeClr val="tx1"/>
                          </a:solidFill>
                          <a:latin typeface="+mn-ea"/>
                          <a:ea typeface="+mn-ea"/>
                        </a:rPr>
                        <a:t>《</a:t>
                      </a:r>
                      <a:r>
                        <a:rPr kumimoji="1" lang="ja-JP" altLang="en-US" sz="1100" b="1" u="sng" dirty="0">
                          <a:solidFill>
                            <a:schemeClr val="tx1"/>
                          </a:solidFill>
                          <a:latin typeface="+mn-ea"/>
                          <a:ea typeface="+mn-ea"/>
                        </a:rPr>
                        <a:t>希少がん等</a:t>
                      </a:r>
                      <a:r>
                        <a:rPr kumimoji="1" lang="en-US" altLang="ja-JP" sz="1100" u="none" dirty="0">
                          <a:solidFill>
                            <a:schemeClr val="tx1"/>
                          </a:solidFill>
                          <a:latin typeface="+mn-ea"/>
                          <a:ea typeface="+mn-ea"/>
                        </a:rPr>
                        <a:t>》</a:t>
                      </a:r>
                      <a:endParaRPr kumimoji="1" lang="en-US" altLang="ja-JP" sz="1100" b="0" u="none" dirty="0">
                        <a:solidFill>
                          <a:schemeClr val="tx1"/>
                        </a:solidFill>
                        <a:latin typeface="+mn-ea"/>
                        <a:ea typeface="+mn-ea"/>
                      </a:endParaRPr>
                    </a:p>
                    <a:p>
                      <a:pPr marL="185738" indent="-185738">
                        <a:lnSpc>
                          <a:spcPts val="1600"/>
                        </a:lnSpc>
                      </a:pPr>
                      <a:r>
                        <a:rPr kumimoji="1" lang="ja-JP" altLang="en-US" sz="1100" b="0" dirty="0">
                          <a:solidFill>
                            <a:schemeClr val="tx1"/>
                          </a:solidFill>
                          <a:latin typeface="+mn-ea"/>
                          <a:ea typeface="+mn-ea"/>
                        </a:rPr>
                        <a:t>■医療従事者に対するがんゲノム医療や希少がんに関する知識の普及</a:t>
                      </a:r>
                    </a:p>
                    <a:p>
                      <a:pPr marL="185738" indent="-185738">
                        <a:lnSpc>
                          <a:spcPts val="1600"/>
                        </a:lnSpc>
                      </a:pPr>
                      <a:endParaRPr kumimoji="1" lang="en-US" altLang="ja-JP" sz="1100" b="0" dirty="0">
                        <a:solidFill>
                          <a:schemeClr val="tx1"/>
                        </a:solidFill>
                        <a:latin typeface="+mn-ea"/>
                        <a:ea typeface="+mn-ea"/>
                      </a:endParaRPr>
                    </a:p>
                    <a:p>
                      <a:pPr marL="185738" marR="0" lvl="0" indent="-185738" algn="l" defTabSz="914400" rtl="0" eaLnBrk="1" fontAlgn="auto" latinLnBrk="0" hangingPunct="1">
                        <a:lnSpc>
                          <a:spcPts val="1600"/>
                        </a:lnSpc>
                        <a:spcBef>
                          <a:spcPts val="0"/>
                        </a:spcBef>
                        <a:spcAft>
                          <a:spcPts val="0"/>
                        </a:spcAft>
                        <a:buClrTx/>
                        <a:buSzTx/>
                        <a:buFontTx/>
                        <a:buNone/>
                        <a:tabLst/>
                        <a:defRPr/>
                      </a:pPr>
                      <a:r>
                        <a:rPr kumimoji="1" lang="en-US" altLang="ja-JP" sz="1100" dirty="0">
                          <a:solidFill>
                            <a:schemeClr val="tx1"/>
                          </a:solidFill>
                          <a:latin typeface="+mn-ea"/>
                          <a:ea typeface="+mn-ea"/>
                        </a:rPr>
                        <a:t>《</a:t>
                      </a:r>
                      <a:r>
                        <a:rPr kumimoji="1" lang="ja-JP" altLang="en-US" sz="1100" b="1" u="sng" dirty="0">
                          <a:solidFill>
                            <a:schemeClr val="tx1"/>
                          </a:solidFill>
                          <a:latin typeface="+mn-ea"/>
                          <a:ea typeface="+mn-ea"/>
                        </a:rPr>
                        <a:t>緩和ケアの普及啓発、人材育成</a:t>
                      </a:r>
                      <a:r>
                        <a:rPr kumimoji="1" lang="en-US" altLang="ja-JP" sz="1100" dirty="0">
                          <a:solidFill>
                            <a:schemeClr val="tx1"/>
                          </a:solidFill>
                          <a:latin typeface="+mn-ea"/>
                          <a:ea typeface="+mn-ea"/>
                        </a:rPr>
                        <a:t>》</a:t>
                      </a:r>
                      <a:endParaRPr kumimoji="1" lang="en-US" altLang="ja-JP" sz="1100" b="0" dirty="0">
                        <a:solidFill>
                          <a:schemeClr val="tx1"/>
                        </a:solidFill>
                        <a:latin typeface="+mn-ea"/>
                        <a:ea typeface="+mn-ea"/>
                      </a:endParaRPr>
                    </a:p>
                    <a:p>
                      <a:pPr marL="185738" indent="-185738">
                        <a:lnSpc>
                          <a:spcPts val="1600"/>
                        </a:lnSpc>
                      </a:pPr>
                      <a:r>
                        <a:rPr kumimoji="1" lang="ja-JP" altLang="en-US" sz="1100" b="0" dirty="0">
                          <a:solidFill>
                            <a:schemeClr val="tx1"/>
                          </a:solidFill>
                          <a:latin typeface="+mn-ea"/>
                          <a:ea typeface="+mn-ea"/>
                        </a:rPr>
                        <a:t>■緩和ケアに関する正しい知識の更なる普及</a:t>
                      </a:r>
                    </a:p>
                    <a:p>
                      <a:pPr marL="185738" indent="-185738">
                        <a:lnSpc>
                          <a:spcPts val="1600"/>
                        </a:lnSpc>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在宅緩和ケア及びアドバンス・ケア・プランニングに関する医療従事者の知識の習得・向上</a:t>
                      </a:r>
                    </a:p>
                    <a:p>
                      <a:pPr marL="185738" indent="-185738">
                        <a:lnSpc>
                          <a:spcPts val="1600"/>
                        </a:lnSpc>
                      </a:pPr>
                      <a:r>
                        <a:rPr kumimoji="1" lang="ja-JP" altLang="en-US" sz="1100" b="0" dirty="0">
                          <a:solidFill>
                            <a:schemeClr val="tx1"/>
                          </a:solidFill>
                          <a:latin typeface="+mn-ea"/>
                          <a:ea typeface="+mn-ea"/>
                        </a:rPr>
                        <a:t>■緩和ケア研修受講後の医療従事者の知識の向上</a:t>
                      </a:r>
                    </a:p>
                    <a:p>
                      <a:pPr marL="185738" indent="-185738">
                        <a:lnSpc>
                          <a:spcPts val="1600"/>
                        </a:lnSpc>
                      </a:pPr>
                      <a:r>
                        <a:rPr kumimoji="1" lang="ja-JP" altLang="en-US" sz="1100" b="0" dirty="0">
                          <a:solidFill>
                            <a:schemeClr val="tx1"/>
                          </a:solidFill>
                          <a:latin typeface="+mn-ea"/>
                          <a:ea typeface="+mn-ea"/>
                        </a:rPr>
                        <a:t>■府拠点病院における緩和ケア研修受講率向上</a:t>
                      </a:r>
                    </a:p>
                    <a:p>
                      <a:pPr marL="174625" marR="0" lvl="0" indent="-174625" algn="l" defTabSz="914400" rtl="0" eaLnBrk="1" fontAlgn="auto" latinLnBrk="0" hangingPunct="1">
                        <a:lnSpc>
                          <a:spcPts val="1600"/>
                        </a:lnSpc>
                        <a:spcBef>
                          <a:spcPts val="0"/>
                        </a:spcBef>
                        <a:spcAft>
                          <a:spcPts val="0"/>
                        </a:spcAft>
                        <a:buClrTx/>
                        <a:buSzTx/>
                        <a:buFontTx/>
                        <a:buNone/>
                        <a:tabLst/>
                        <a:defRPr/>
                      </a:pPr>
                      <a:endParaRPr kumimoji="1" lang="en-US" altLang="ja-JP" sz="1100" b="1" u="none"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492165">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600" b="1" baseline="0" dirty="0">
                          <a:solidFill>
                            <a:schemeClr val="bg1"/>
                          </a:solidFill>
                          <a:latin typeface="+mn-ea"/>
                          <a:ea typeface="+mn-ea"/>
                        </a:rPr>
                        <a:t>次年度の主な取組み</a:t>
                      </a:r>
                      <a:endParaRPr kumimoji="1" lang="en-US" altLang="ja-JP" sz="1600" b="1"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100" b="1" u="sng" dirty="0">
                          <a:solidFill>
                            <a:schemeClr val="tx1"/>
                          </a:solidFill>
                          <a:latin typeface="+mn-ea"/>
                          <a:ea typeface="+mn-ea"/>
                        </a:rPr>
                        <a:t>《</a:t>
                      </a:r>
                      <a:r>
                        <a:rPr kumimoji="1" lang="ja-JP" altLang="en-US" sz="1100" b="1" u="sng" dirty="0">
                          <a:solidFill>
                            <a:schemeClr val="tx1"/>
                          </a:solidFill>
                          <a:latin typeface="+mn-ea"/>
                          <a:ea typeface="+mn-ea"/>
                        </a:rPr>
                        <a:t>希少がん等</a:t>
                      </a:r>
                      <a:r>
                        <a:rPr kumimoji="1" lang="en-US" altLang="ja-JP" sz="1100" b="1" u="sng" dirty="0">
                          <a:solidFill>
                            <a:schemeClr val="tx1"/>
                          </a:solidFill>
                          <a:latin typeface="+mn-ea"/>
                          <a:ea typeface="+mn-ea"/>
                        </a:rPr>
                        <a:t>》</a:t>
                      </a:r>
                      <a:endParaRPr kumimoji="1" lang="en-US" altLang="ja-JP" sz="1100" b="1" dirty="0">
                        <a:solidFill>
                          <a:schemeClr val="tx1"/>
                        </a:solidFill>
                        <a:latin typeface="+mn-ea"/>
                        <a:ea typeface="+mn-ea"/>
                      </a:endParaRPr>
                    </a:p>
                    <a:p>
                      <a:pPr>
                        <a:lnSpc>
                          <a:spcPts val="1600"/>
                        </a:lnSpc>
                      </a:pPr>
                      <a:r>
                        <a:rPr kumimoji="1" lang="ja-JP" altLang="en-US" sz="1100" b="0" dirty="0">
                          <a:solidFill>
                            <a:schemeClr val="tx1"/>
                          </a:solidFill>
                          <a:latin typeface="+mn-ea"/>
                          <a:ea typeface="+mn-ea"/>
                        </a:rPr>
                        <a:t>■大阪府がん診療連携協議会や拠点病院と連携し、がんゲノム医療提供体制の充実を図るとともに、希少がんに対する情報</a:t>
                      </a:r>
                      <a:endParaRPr kumimoji="1" lang="en-US" altLang="ja-JP" sz="1100" b="0" dirty="0">
                        <a:solidFill>
                          <a:schemeClr val="tx1"/>
                        </a:solidFill>
                        <a:latin typeface="+mn-ea"/>
                        <a:ea typeface="+mn-ea"/>
                      </a:endParaRPr>
                    </a:p>
                    <a:p>
                      <a:pPr>
                        <a:lnSpc>
                          <a:spcPts val="1600"/>
                        </a:lnSpc>
                      </a:pPr>
                      <a:r>
                        <a:rPr kumimoji="1" lang="ja-JP" altLang="en-US" sz="1100" b="0" dirty="0">
                          <a:solidFill>
                            <a:schemeClr val="tx1"/>
                          </a:solidFill>
                          <a:latin typeface="+mn-ea"/>
                          <a:ea typeface="+mn-ea"/>
                        </a:rPr>
                        <a:t>　提供等のあり方の検討を進める</a:t>
                      </a:r>
                      <a:endParaRPr kumimoji="1" lang="en-US" altLang="ja-JP" sz="1100" b="0" dirty="0">
                        <a:solidFill>
                          <a:schemeClr val="tx1"/>
                        </a:solidFill>
                        <a:latin typeface="+mn-ea"/>
                        <a:ea typeface="+mn-ea"/>
                      </a:endParaRPr>
                    </a:p>
                    <a:p>
                      <a:pPr>
                        <a:lnSpc>
                          <a:spcPts val="1600"/>
                        </a:lnSpc>
                      </a:pP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100" b="1" dirty="0">
                          <a:solidFill>
                            <a:schemeClr val="tx1"/>
                          </a:solidFill>
                          <a:latin typeface="+mn-ea"/>
                          <a:ea typeface="+mn-ea"/>
                        </a:rPr>
                        <a:t>《</a:t>
                      </a:r>
                      <a:r>
                        <a:rPr kumimoji="1" lang="ja-JP" altLang="en-US" sz="1100" b="1" u="sng" dirty="0">
                          <a:solidFill>
                            <a:schemeClr val="tx1"/>
                          </a:solidFill>
                          <a:latin typeface="+mn-ea"/>
                          <a:ea typeface="+mn-ea"/>
                        </a:rPr>
                        <a:t>緩和ケアの普及啓発、人材育成</a:t>
                      </a:r>
                      <a:r>
                        <a:rPr kumimoji="1" lang="en-US" altLang="ja-JP" sz="1100" b="1" dirty="0">
                          <a:solidFill>
                            <a:schemeClr val="tx1"/>
                          </a:solidFill>
                          <a:latin typeface="+mn-ea"/>
                          <a:ea typeface="+mn-ea"/>
                        </a:rPr>
                        <a:t>》</a:t>
                      </a:r>
                    </a:p>
                    <a:p>
                      <a:pPr marL="185738" indent="-185738">
                        <a:lnSpc>
                          <a:spcPts val="1600"/>
                        </a:lnSpc>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緩和ケアの普及啓発を行うとともに、人材養成研修、緩和ケア研修フォローアップ研修、アドバンス・ケア・プランニング研修等緩和ケアに関する研修を実施</a:t>
                      </a:r>
                      <a:endParaRPr kumimoji="1" lang="en-US" altLang="ja-JP" sz="1100" b="1" dirty="0">
                        <a:solidFill>
                          <a:schemeClr val="tx1"/>
                        </a:solidFill>
                        <a:latin typeface="+mn-ea"/>
                        <a:ea typeface="+mn-ea"/>
                      </a:endParaRPr>
                    </a:p>
                    <a:p>
                      <a:pPr marL="185738" indent="-185738">
                        <a:lnSpc>
                          <a:spcPts val="1600"/>
                        </a:lnSpc>
                      </a:pPr>
                      <a:endParaRPr kumimoji="1" lang="en-US" altLang="ja-JP" sz="1100" b="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7506514"/>
                  </a:ext>
                </a:extLst>
              </a:tr>
              <a:tr h="900000">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令和８年度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重粒子線がん治療患者支援事業（</a:t>
                      </a:r>
                      <a:r>
                        <a:rPr kumimoji="1" lang="en-US" altLang="ja-JP" sz="1100" b="0" dirty="0">
                          <a:solidFill>
                            <a:schemeClr val="tx1"/>
                          </a:solidFill>
                          <a:latin typeface="+mn-ea"/>
                          <a:ea typeface="+mn-ea"/>
                        </a:rPr>
                        <a:t>4,448</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緩和医療についての正しい知識の普及事業（</a:t>
                      </a:r>
                      <a:r>
                        <a:rPr kumimoji="1" lang="en-US" altLang="ja-JP" sz="1100" b="0" dirty="0">
                          <a:solidFill>
                            <a:schemeClr val="tx1"/>
                          </a:solidFill>
                          <a:latin typeface="+mn-ea"/>
                          <a:ea typeface="+mn-ea"/>
                        </a:rPr>
                        <a:t>2,989</a:t>
                      </a:r>
                      <a:r>
                        <a:rPr kumimoji="1" lang="ja-JP" altLang="en-US" sz="1100" b="0" dirty="0">
                          <a:solidFill>
                            <a:schemeClr val="tx1"/>
                          </a:solidFill>
                          <a:latin typeface="+mn-ea"/>
                          <a:ea typeface="+mn-ea"/>
                        </a:rPr>
                        <a:t>千円）</a:t>
                      </a: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緩和医療に携わる人材養成等事業（</a:t>
                      </a:r>
                      <a:r>
                        <a:rPr kumimoji="1" lang="en-US" altLang="ja-JP" sz="1100" b="0" dirty="0">
                          <a:solidFill>
                            <a:schemeClr val="tx1"/>
                          </a:solidFill>
                          <a:latin typeface="+mn-ea"/>
                          <a:ea typeface="+mn-ea"/>
                        </a:rPr>
                        <a:t>8,937</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dirty="0">
                          <a:solidFill>
                            <a:schemeClr val="tx1"/>
                          </a:solidFill>
                          <a:latin typeface="+mn-ea"/>
                          <a:ea typeface="+mn-ea"/>
                        </a:rPr>
                        <a:t>がん診療連携拠点病院機能強化事業（</a:t>
                      </a:r>
                      <a:r>
                        <a:rPr kumimoji="1" lang="en-US" altLang="ja-JP" sz="1100" spc="-60" baseline="0" dirty="0">
                          <a:solidFill>
                            <a:schemeClr val="tx1"/>
                          </a:solidFill>
                          <a:latin typeface="+mn-ea"/>
                          <a:ea typeface="+mn-ea"/>
                        </a:rPr>
                        <a:t>136,258</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57756"/>
                  </a:ext>
                </a:extLst>
              </a:tr>
            </a:tbl>
          </a:graphicData>
        </a:graphic>
      </p:graphicFrame>
      <p:sp>
        <p:nvSpPr>
          <p:cNvPr id="2" name="スライド番号プレースホルダー 1"/>
          <p:cNvSpPr>
            <a:spLocks noGrp="1"/>
          </p:cNvSpPr>
          <p:nvPr>
            <p:ph type="sldNum" sz="quarter" idx="12"/>
          </p:nvPr>
        </p:nvSpPr>
        <p:spPr/>
        <p:txBody>
          <a:bodyPr/>
          <a:lstStyle/>
          <a:p>
            <a:r>
              <a:rPr kumimoji="1" lang="en-US" altLang="ja-JP" dirty="0"/>
              <a:t>10</a:t>
            </a:r>
            <a:endParaRPr kumimoji="1" lang="ja-JP" altLang="en-US" dirty="0"/>
          </a:p>
        </p:txBody>
      </p:sp>
    </p:spTree>
    <p:extLst>
      <p:ext uri="{BB962C8B-B14F-4D97-AF65-F5344CB8AC3E}">
        <p14:creationId xmlns:p14="http://schemas.microsoft.com/office/powerpoint/2010/main" val="2015344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682"/>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３　患者支援の充実</a:t>
            </a:r>
          </a:p>
        </p:txBody>
      </p:sp>
      <p:pic>
        <p:nvPicPr>
          <p:cNvPr id="22" name="図 21"/>
          <p:cNvPicPr>
            <a:picLocks noChangeAspect="1"/>
          </p:cNvPicPr>
          <p:nvPr/>
        </p:nvPicPr>
        <p:blipFill>
          <a:blip r:embed="rId3"/>
          <a:stretch>
            <a:fillRect/>
          </a:stretch>
        </p:blipFill>
        <p:spPr>
          <a:xfrm>
            <a:off x="8536240" y="74033"/>
            <a:ext cx="1320923" cy="432000"/>
          </a:xfrm>
          <a:prstGeom prst="rect">
            <a:avLst/>
          </a:prstGeom>
        </p:spPr>
      </p:pic>
      <p:sp>
        <p:nvSpPr>
          <p:cNvPr id="27" name="正方形/長方形 26">
            <a:extLst>
              <a:ext uri="{FF2B5EF4-FFF2-40B4-BE49-F238E27FC236}">
                <a16:creationId xmlns:a16="http://schemas.microsoft.com/office/drawing/2014/main" id="{0FF5944C-866C-4824-ABAC-7773DB7843C8}"/>
              </a:ext>
            </a:extLst>
          </p:cNvPr>
          <p:cNvSpPr/>
          <p:nvPr/>
        </p:nvSpPr>
        <p:spPr>
          <a:xfrm>
            <a:off x="268310" y="789042"/>
            <a:ext cx="9369380" cy="58360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計画Ｐ</a:t>
            </a:r>
            <a:r>
              <a:rPr kumimoji="1" lang="en-US" altLang="ja-JP"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59</a:t>
            </a:r>
            <a:endParaRPr kumimoji="1" lang="en-US" altLang="ja-JP"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正方形/長方形 28">
            <a:extLst>
              <a:ext uri="{FF2B5EF4-FFF2-40B4-BE49-F238E27FC236}">
                <a16:creationId xmlns:a16="http://schemas.microsoft.com/office/drawing/2014/main" id="{062FEB78-60E8-4C18-A40B-ACDBD0C298CE}"/>
              </a:ext>
            </a:extLst>
          </p:cNvPr>
          <p:cNvSpPr/>
          <p:nvPr/>
        </p:nvSpPr>
        <p:spPr>
          <a:xfrm>
            <a:off x="591499" y="1644263"/>
            <a:ext cx="6112702"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≪第４期大阪府がん対策推進計画における個別目標≫</a:t>
            </a:r>
          </a:p>
        </p:txBody>
      </p:sp>
      <p:sp>
        <p:nvSpPr>
          <p:cNvPr id="15" name="正方形/長方形 14"/>
          <p:cNvSpPr/>
          <p:nvPr/>
        </p:nvSpPr>
        <p:spPr>
          <a:xfrm>
            <a:off x="268310" y="654401"/>
            <a:ext cx="5873698" cy="855221"/>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（１）がん患者の相談支援</a:t>
            </a:r>
            <a:r>
              <a:rPr kumimoji="1" lang="ja-JP" altLang="en-US" sz="1600" b="1" dirty="0">
                <a:solidFill>
                  <a:schemeClr val="bg1"/>
                </a:solidFill>
                <a:latin typeface="+mn-ea"/>
              </a:rPr>
              <a:t>　　 </a:t>
            </a:r>
            <a:r>
              <a:rPr kumimoji="1" lang="ja-JP" altLang="en-US" sz="1400" b="1" dirty="0">
                <a:solidFill>
                  <a:schemeClr val="bg1"/>
                </a:solidFill>
                <a:latin typeface="+mn-ea"/>
              </a:rPr>
              <a:t>計画 </a:t>
            </a:r>
            <a:r>
              <a:rPr kumimoji="1" lang="en-US" altLang="ja-JP" sz="1200" b="1" dirty="0">
                <a:solidFill>
                  <a:schemeClr val="bg1"/>
                </a:solidFill>
                <a:latin typeface="+mn-ea"/>
              </a:rPr>
              <a:t>P.75</a:t>
            </a:r>
            <a:endParaRPr kumimoji="1" lang="en-US" altLang="ja-JP" sz="1400" b="1" dirty="0">
              <a:solidFill>
                <a:schemeClr val="bg1"/>
              </a:solidFill>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（２）がん患者への情報提供　　  </a:t>
            </a:r>
            <a:r>
              <a:rPr kumimoji="1" lang="ja-JP" altLang="en-US" sz="1400" b="1" dirty="0">
                <a:ln w="0"/>
                <a:solidFill>
                  <a:schemeClr val="bg1"/>
                </a:solidFill>
                <a:effectLst>
                  <a:outerShdw blurRad="38100" dist="19050" dir="2700000" algn="tl" rotWithShape="0">
                    <a:schemeClr val="dk1">
                      <a:alpha val="40000"/>
                    </a:schemeClr>
                  </a:outerShdw>
                </a:effectLst>
                <a:latin typeface="+mn-ea"/>
              </a:rPr>
              <a:t>計画 </a:t>
            </a:r>
            <a:r>
              <a:rPr kumimoji="1" lang="en-US" altLang="ja-JP" sz="1200" b="1" dirty="0">
                <a:ln w="0"/>
                <a:solidFill>
                  <a:schemeClr val="bg1"/>
                </a:solidFill>
                <a:effectLst>
                  <a:outerShdw blurRad="38100" dist="19050" dir="2700000" algn="tl" rotWithShape="0">
                    <a:schemeClr val="dk1">
                      <a:alpha val="40000"/>
                    </a:schemeClr>
                  </a:outerShdw>
                </a:effectLst>
                <a:latin typeface="+mn-ea"/>
              </a:rPr>
              <a:t>P.</a:t>
            </a:r>
            <a:r>
              <a:rPr kumimoji="1" lang="en-US" altLang="ja-JP" sz="1200" b="1" dirty="0">
                <a:ln w="0"/>
                <a:solidFill>
                  <a:schemeClr val="bg1"/>
                </a:solidFill>
                <a:latin typeface="+mn-ea"/>
              </a:rPr>
              <a:t>76</a:t>
            </a:r>
            <a:endParaRPr kumimoji="1" lang="en-US" altLang="ja-JP" sz="1400" b="1" dirty="0">
              <a:ln w="0"/>
              <a:solidFill>
                <a:schemeClr val="bg1"/>
              </a:solidFill>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（３）がん患者等の社会的な課題への対策 　 </a:t>
            </a:r>
            <a:r>
              <a:rPr kumimoji="1" lang="ja-JP" altLang="en-US" sz="1400" b="1" dirty="0">
                <a:solidFill>
                  <a:schemeClr val="bg1"/>
                </a:solidFill>
                <a:latin typeface="+mn-ea"/>
              </a:rPr>
              <a:t>計画 </a:t>
            </a:r>
            <a:r>
              <a:rPr kumimoji="1" lang="en-US" altLang="ja-JP" sz="1200" b="1" dirty="0">
                <a:solidFill>
                  <a:schemeClr val="bg1"/>
                </a:solidFill>
                <a:latin typeface="+mn-ea"/>
              </a:rPr>
              <a:t>P.76</a:t>
            </a:r>
            <a:r>
              <a:rPr kumimoji="1" lang="ja-JP" altLang="en-US" sz="1200" b="1" dirty="0">
                <a:solidFill>
                  <a:schemeClr val="bg1"/>
                </a:solidFill>
                <a:latin typeface="+mn-ea"/>
              </a:rPr>
              <a:t>ｰ</a:t>
            </a:r>
            <a:r>
              <a:rPr kumimoji="1" lang="en-US" altLang="ja-JP" sz="1200" b="1" dirty="0">
                <a:solidFill>
                  <a:schemeClr val="bg1"/>
                </a:solidFill>
                <a:latin typeface="+mn-ea"/>
              </a:rPr>
              <a:t>78</a:t>
            </a:r>
            <a:endParaRPr kumimoji="1" lang="en-US" altLang="ja-JP" sz="1400" b="1" dirty="0">
              <a:solidFill>
                <a:schemeClr val="bg1"/>
              </a:solidFill>
              <a:latin typeface="+mn-ea"/>
            </a:endParaRPr>
          </a:p>
        </p:txBody>
      </p:sp>
      <p:graphicFrame>
        <p:nvGraphicFramePr>
          <p:cNvPr id="8" name="表 7">
            <a:extLst>
              <a:ext uri="{FF2B5EF4-FFF2-40B4-BE49-F238E27FC236}">
                <a16:creationId xmlns:a16="http://schemas.microsoft.com/office/drawing/2014/main" id="{FADD90F3-AF10-40FE-B004-F0C5A4322852}"/>
              </a:ext>
            </a:extLst>
          </p:cNvPr>
          <p:cNvGraphicFramePr>
            <a:graphicFrameLocks noGrp="1"/>
          </p:cNvGraphicFramePr>
          <p:nvPr/>
        </p:nvGraphicFramePr>
        <p:xfrm>
          <a:off x="639535" y="2124360"/>
          <a:ext cx="8773886" cy="1172787"/>
        </p:xfrm>
        <a:graphic>
          <a:graphicData uri="http://schemas.openxmlformats.org/drawingml/2006/table">
            <a:tbl>
              <a:tblPr firstRow="1" firstCol="1" bandRow="1">
                <a:tableStyleId>{5C22544A-7EE6-4342-B048-85BDC9FD1C3A}</a:tableStyleId>
              </a:tblPr>
              <a:tblGrid>
                <a:gridCol w="209941">
                  <a:extLst>
                    <a:ext uri="{9D8B030D-6E8A-4147-A177-3AD203B41FA5}">
                      <a16:colId xmlns:a16="http://schemas.microsoft.com/office/drawing/2014/main" val="20000"/>
                    </a:ext>
                  </a:extLst>
                </a:gridCol>
                <a:gridCol w="2257791">
                  <a:extLst>
                    <a:ext uri="{9D8B030D-6E8A-4147-A177-3AD203B41FA5}">
                      <a16:colId xmlns:a16="http://schemas.microsoft.com/office/drawing/2014/main" val="20001"/>
                    </a:ext>
                  </a:extLst>
                </a:gridCol>
                <a:gridCol w="2345266">
                  <a:extLst>
                    <a:ext uri="{9D8B030D-6E8A-4147-A177-3AD203B41FA5}">
                      <a16:colId xmlns:a16="http://schemas.microsoft.com/office/drawing/2014/main" val="20002"/>
                    </a:ext>
                  </a:extLst>
                </a:gridCol>
                <a:gridCol w="2038771">
                  <a:extLst>
                    <a:ext uri="{9D8B030D-6E8A-4147-A177-3AD203B41FA5}">
                      <a16:colId xmlns:a16="http://schemas.microsoft.com/office/drawing/2014/main" val="517268068"/>
                    </a:ext>
                  </a:extLst>
                </a:gridCol>
                <a:gridCol w="1922117">
                  <a:extLst>
                    <a:ext uri="{9D8B030D-6E8A-4147-A177-3AD203B41FA5}">
                      <a16:colId xmlns:a16="http://schemas.microsoft.com/office/drawing/2014/main" val="20003"/>
                    </a:ext>
                  </a:extLst>
                </a:gridCol>
              </a:tblGrid>
              <a:tr h="439234">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dirty="0">
                          <a:effectLst/>
                          <a:latin typeface="+mn-ea"/>
                          <a:ea typeface="+mn-ea"/>
                        </a:rPr>
                        <a:t>個別目標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a:t>
                      </a:r>
                      <a:r>
                        <a:rPr lang="ja-JP" altLang="en-US" sz="1400" b="1" dirty="0">
                          <a:effectLst/>
                          <a:latin typeface="+mn-ea"/>
                          <a:ea typeface="+mn-ea"/>
                        </a:rPr>
                        <a:t>値</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solidFill>
                            <a:schemeClr val="bg1"/>
                          </a:solidFill>
                          <a:effectLst/>
                          <a:latin typeface="+mn-ea"/>
                          <a:ea typeface="+mn-ea"/>
                          <a:cs typeface="HG丸ｺﾞｼｯｸM-PRO"/>
                        </a:rPr>
                        <a:t>現状値</a:t>
                      </a: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400" b="1" dirty="0">
                          <a:effectLst/>
                          <a:latin typeface="+mn-ea"/>
                          <a:ea typeface="+mn-ea"/>
                        </a:rPr>
                        <a:t>202</a:t>
                      </a:r>
                      <a:r>
                        <a:rPr lang="en-US" altLang="ja-JP" sz="1400" b="1" dirty="0">
                          <a:effectLst/>
                          <a:latin typeface="+mn-ea"/>
                          <a:ea typeface="+mn-ea"/>
                        </a:rPr>
                        <a:t>9</a:t>
                      </a:r>
                      <a:r>
                        <a:rPr lang="ja-JP" sz="1400" b="1" dirty="0">
                          <a:effectLst/>
                          <a:latin typeface="+mn-ea"/>
                          <a:ea typeface="+mn-ea"/>
                        </a:rPr>
                        <a:t>年度目標</a:t>
                      </a:r>
                      <a:r>
                        <a:rPr lang="ja-JP" altLang="en-US" sz="1400" b="1" dirty="0">
                          <a:effectLst/>
                          <a:latin typeface="+mn-ea"/>
                          <a:ea typeface="+mn-ea"/>
                        </a:rPr>
                        <a:t>値</a:t>
                      </a:r>
                      <a:endParaRPr 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733553">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kern="100" dirty="0">
                          <a:effectLst/>
                          <a:latin typeface="+mn-ea"/>
                          <a:ea typeface="+mn-ea"/>
                        </a:rPr>
                        <a:t>がん相談支援センターの認知度</a:t>
                      </a:r>
                      <a:endParaRPr lang="ja-JP" sz="1400" b="1" dirty="0">
                        <a:effectLst/>
                        <a:latin typeface="+mn-ea"/>
                        <a:ea typeface="+mn-ea"/>
                      </a:endParaRPr>
                    </a:p>
                    <a:p>
                      <a:pPr algn="l" fontAlgn="auto">
                        <a:lnSpc>
                          <a:spcPts val="1600"/>
                        </a:lnSpc>
                        <a:spcAft>
                          <a:spcPts val="0"/>
                        </a:spcAft>
                      </a:pPr>
                      <a:r>
                        <a:rPr lang="ja-JP" sz="1400" b="1" kern="100" dirty="0">
                          <a:effectLst/>
                          <a:latin typeface="+mn-ea"/>
                          <a:ea typeface="+mn-ea"/>
                        </a:rPr>
                        <a:t>【がん患者ニーズ調査】</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90</a:t>
                      </a:r>
                      <a:r>
                        <a:rPr lang="ja-JP" altLang="ja-JP" sz="1400" b="1" dirty="0">
                          <a:solidFill>
                            <a:schemeClr val="tx1"/>
                          </a:solidFill>
                          <a:effectLst/>
                          <a:latin typeface="+mn-ea"/>
                          <a:ea typeface="+mn-ea"/>
                        </a:rPr>
                        <a:t>％</a:t>
                      </a:r>
                      <a:endParaRPr lang="en-US" altLang="ja-JP" sz="1400" b="1" dirty="0">
                        <a:solidFill>
                          <a:schemeClr val="tx1"/>
                        </a:solidFill>
                        <a:effectLst/>
                        <a:latin typeface="+mn-ea"/>
                        <a:ea typeface="+mn-ea"/>
                      </a:endParaRPr>
                    </a:p>
                    <a:p>
                      <a:pPr algn="ctr" fontAlgn="auto">
                        <a:lnSpc>
                          <a:spcPts val="1600"/>
                        </a:lnSpc>
                        <a:spcAft>
                          <a:spcPts val="0"/>
                        </a:spcAft>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a:t>
                      </a:r>
                      <a:r>
                        <a:rPr lang="en-US" altLang="ja-JP" sz="1400" b="1" dirty="0">
                          <a:solidFill>
                            <a:schemeClr val="tx1"/>
                          </a:solidFill>
                          <a:effectLst/>
                          <a:latin typeface="+mn-ea"/>
                          <a:ea typeface="+mn-ea"/>
                        </a:rPr>
                        <a:t>4</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2022</a:t>
                      </a:r>
                      <a:r>
                        <a:rPr lang="ja-JP" altLang="en-US" sz="1400" b="1" dirty="0">
                          <a:solidFill>
                            <a:schemeClr val="tx1"/>
                          </a:solidFill>
                          <a:effectLst/>
                          <a:latin typeface="+mn-ea"/>
                          <a:ea typeface="+mn-ea"/>
                        </a:rPr>
                        <a:t>）</a:t>
                      </a:r>
                      <a:r>
                        <a:rPr lang="ja-JP" altLang="ja-JP" sz="1400" b="1" dirty="0">
                          <a:solidFill>
                            <a:schemeClr val="tx1"/>
                          </a:solidFill>
                          <a:effectLst/>
                          <a:latin typeface="+mn-ea"/>
                          <a:ea typeface="+mn-ea"/>
                        </a:rPr>
                        <a:t>年度】</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cs typeface="HG丸ｺﾞｼｯｸM-PRO"/>
                        </a:rPr>
                        <a:t>令和８年度に実施する</a:t>
                      </a:r>
                    </a:p>
                    <a:p>
                      <a:pPr algn="ctr" fontAlgn="auto">
                        <a:lnSpc>
                          <a:spcPts val="1600"/>
                        </a:lnSpc>
                        <a:spcAft>
                          <a:spcPts val="0"/>
                        </a:spcAft>
                      </a:pPr>
                      <a:r>
                        <a:rPr lang="ja-JP" altLang="en-US" sz="1400" b="1" dirty="0">
                          <a:solidFill>
                            <a:schemeClr val="tx1"/>
                          </a:solidFill>
                          <a:effectLst/>
                          <a:latin typeface="+mn-ea"/>
                          <a:ea typeface="+mn-ea"/>
                          <a:cs typeface="HG丸ｺﾞｼｯｸM-PRO"/>
                        </a:rPr>
                        <a:t>患者ニーズ調査結果を</a:t>
                      </a:r>
                    </a:p>
                    <a:p>
                      <a:pPr algn="ctr" fontAlgn="auto">
                        <a:lnSpc>
                          <a:spcPts val="1600"/>
                        </a:lnSpc>
                        <a:spcAft>
                          <a:spcPts val="0"/>
                        </a:spcAft>
                      </a:pPr>
                      <a:r>
                        <a:rPr lang="ja-JP" altLang="en-US" sz="1400" b="1" dirty="0">
                          <a:solidFill>
                            <a:schemeClr val="tx1"/>
                          </a:solidFill>
                          <a:effectLst/>
                          <a:latin typeface="+mn-ea"/>
                          <a:ea typeface="+mn-ea"/>
                          <a:cs typeface="HG丸ｺﾞｼｯｸM-PRO"/>
                        </a:rPr>
                        <a:t>受け算出</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100</a:t>
                      </a:r>
                      <a:r>
                        <a:rPr lang="ja-JP" sz="1400" b="1" dirty="0">
                          <a:effectLst/>
                          <a:latin typeface="+mn-ea"/>
                          <a:ea typeface="+mn-ea"/>
                        </a:rPr>
                        <a:t>％</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9" name="表 8">
            <a:extLst>
              <a:ext uri="{FF2B5EF4-FFF2-40B4-BE49-F238E27FC236}">
                <a16:creationId xmlns:a16="http://schemas.microsoft.com/office/drawing/2014/main" id="{68F74A8F-7995-4D2F-A429-25202069097D}"/>
              </a:ext>
            </a:extLst>
          </p:cNvPr>
          <p:cNvGraphicFramePr>
            <a:graphicFrameLocks noGrp="1"/>
          </p:cNvGraphicFramePr>
          <p:nvPr>
            <p:extLst>
              <p:ext uri="{D42A27DB-BD31-4B8C-83A1-F6EECF244321}">
                <p14:modId xmlns:p14="http://schemas.microsoft.com/office/powerpoint/2010/main" val="775525382"/>
              </p:ext>
            </p:extLst>
          </p:nvPr>
        </p:nvGraphicFramePr>
        <p:xfrm>
          <a:off x="639535" y="3517207"/>
          <a:ext cx="8778784" cy="2493141"/>
        </p:xfrm>
        <a:graphic>
          <a:graphicData uri="http://schemas.openxmlformats.org/drawingml/2006/table">
            <a:tbl>
              <a:tblPr firstRow="1" firstCol="1" bandRow="1">
                <a:tableStyleId>{5C22544A-7EE6-4342-B048-85BDC9FD1C3A}</a:tableStyleId>
              </a:tblPr>
              <a:tblGrid>
                <a:gridCol w="283029">
                  <a:extLst>
                    <a:ext uri="{9D8B030D-6E8A-4147-A177-3AD203B41FA5}">
                      <a16:colId xmlns:a16="http://schemas.microsoft.com/office/drawing/2014/main" val="20000"/>
                    </a:ext>
                  </a:extLst>
                </a:gridCol>
                <a:gridCol w="3184072">
                  <a:extLst>
                    <a:ext uri="{9D8B030D-6E8A-4147-A177-3AD203B41FA5}">
                      <a16:colId xmlns:a16="http://schemas.microsoft.com/office/drawing/2014/main" val="20001"/>
                    </a:ext>
                  </a:extLst>
                </a:gridCol>
                <a:gridCol w="2702378">
                  <a:extLst>
                    <a:ext uri="{9D8B030D-6E8A-4147-A177-3AD203B41FA5}">
                      <a16:colId xmlns:a16="http://schemas.microsoft.com/office/drawing/2014/main" val="20002"/>
                    </a:ext>
                  </a:extLst>
                </a:gridCol>
                <a:gridCol w="2609305">
                  <a:extLst>
                    <a:ext uri="{9D8B030D-6E8A-4147-A177-3AD203B41FA5}">
                      <a16:colId xmlns:a16="http://schemas.microsoft.com/office/drawing/2014/main" val="2554044009"/>
                    </a:ext>
                  </a:extLst>
                </a:gridCol>
              </a:tblGrid>
              <a:tr h="465763">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計画策定時の値</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現状</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720163">
                <a:tc>
                  <a:txBody>
                    <a:bodyPr/>
                    <a:lstStyle/>
                    <a:p>
                      <a:pPr algn="ctr" fontAlgn="auto">
                        <a:lnSpc>
                          <a:spcPts val="1600"/>
                        </a:lnSpc>
                        <a:spcAft>
                          <a:spcPts val="0"/>
                        </a:spcAft>
                      </a:pPr>
                      <a:r>
                        <a:rPr lang="en-US" sz="1400" b="1" dirty="0">
                          <a:effectLst/>
                          <a:latin typeface="+mn-ea"/>
                          <a:ea typeface="+mn-ea"/>
                        </a:rPr>
                        <a:t>1</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がん相談支援センターの相談件数</a:t>
                      </a:r>
                    </a:p>
                    <a:p>
                      <a:pPr algn="l" fontAlgn="auto">
                        <a:lnSpc>
                          <a:spcPts val="1600"/>
                        </a:lnSpc>
                        <a:spcAft>
                          <a:spcPts val="0"/>
                        </a:spcAft>
                      </a:pPr>
                      <a:r>
                        <a:rPr lang="ja-JP" sz="1400" b="1" kern="100"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pPr>
                      <a:r>
                        <a:rPr lang="en-US" sz="1400" b="1" dirty="0">
                          <a:solidFill>
                            <a:srgbClr val="000000"/>
                          </a:solidFill>
                          <a:effectLst/>
                          <a:latin typeface="+mn-ea"/>
                          <a:ea typeface="+mn-ea"/>
                          <a:cs typeface="HG丸ｺﾞｼｯｸM-PRO" panose="020F0600000000000000" pitchFamily="50" charset="-128"/>
                        </a:rPr>
                        <a:t>100,641</a:t>
                      </a:r>
                      <a:r>
                        <a:rPr lang="ja-JP" sz="1400" b="1" dirty="0">
                          <a:solidFill>
                            <a:srgbClr val="000000"/>
                          </a:solidFill>
                          <a:effectLst/>
                          <a:latin typeface="+mn-ea"/>
                          <a:ea typeface="+mn-ea"/>
                          <a:cs typeface="HG丸ｺﾞｼｯｸM-PRO" panose="020F0600000000000000" pitchFamily="50" charset="-128"/>
                        </a:rPr>
                        <a:t>件／</a:t>
                      </a:r>
                      <a:r>
                        <a:rPr lang="en-US" sz="1400" b="1" dirty="0">
                          <a:solidFill>
                            <a:srgbClr val="000000"/>
                          </a:solidFill>
                          <a:effectLst/>
                          <a:latin typeface="+mn-ea"/>
                          <a:ea typeface="+mn-ea"/>
                          <a:cs typeface="HG丸ｺﾞｼｯｸM-PRO" panose="020F0600000000000000" pitchFamily="50" charset="-128"/>
                        </a:rPr>
                        <a:t>67</a:t>
                      </a:r>
                      <a:r>
                        <a:rPr lang="ja-JP" sz="1400" b="1" dirty="0">
                          <a:solidFill>
                            <a:srgbClr val="000000"/>
                          </a:solidFill>
                          <a:effectLst/>
                          <a:latin typeface="+mn-ea"/>
                          <a:ea typeface="+mn-ea"/>
                          <a:cs typeface="HG丸ｺﾞｼｯｸM-PRO" panose="020F0600000000000000" pitchFamily="50" charset="-128"/>
                        </a:rPr>
                        <a:t>病院</a:t>
                      </a:r>
                    </a:p>
                    <a:p>
                      <a:pPr algn="ctr" fontAlgn="auto">
                        <a:lnSpc>
                          <a:spcPts val="1600"/>
                        </a:lnSpc>
                      </a:pPr>
                      <a:r>
                        <a:rPr lang="ja-JP" sz="1400" b="1" dirty="0">
                          <a:solidFill>
                            <a:srgbClr val="000000"/>
                          </a:solidFill>
                          <a:effectLst/>
                          <a:latin typeface="+mn-ea"/>
                          <a:ea typeface="+mn-ea"/>
                          <a:cs typeface="ＭＳ Ｐゴシック" panose="020B0600070205080204" pitchFamily="50" charset="-128"/>
                        </a:rPr>
                        <a:t>【令和３</a:t>
                      </a:r>
                      <a:r>
                        <a:rPr lang="ja-JP" altLang="en-US" sz="1400" b="1" dirty="0">
                          <a:solidFill>
                            <a:srgbClr val="000000"/>
                          </a:solidFill>
                          <a:effectLst/>
                          <a:latin typeface="+mn-ea"/>
                          <a:ea typeface="+mn-ea"/>
                          <a:cs typeface="ＭＳ Ｐゴシック" panose="020B0600070205080204" pitchFamily="50" charset="-128"/>
                        </a:rPr>
                        <a:t>（</a:t>
                      </a:r>
                      <a:r>
                        <a:rPr lang="en-US" sz="1400" b="1" dirty="0">
                          <a:solidFill>
                            <a:srgbClr val="000000"/>
                          </a:solidFill>
                          <a:effectLst/>
                          <a:latin typeface="+mn-ea"/>
                          <a:ea typeface="+mn-ea"/>
                          <a:cs typeface="ＭＳ Ｐゴシック" panose="020B0600070205080204" pitchFamily="50" charset="-128"/>
                        </a:rPr>
                        <a:t>2021</a:t>
                      </a:r>
                      <a:r>
                        <a:rPr lang="ja-JP" altLang="en-US" sz="1400" b="1" dirty="0">
                          <a:solidFill>
                            <a:srgbClr val="000000"/>
                          </a:solidFill>
                          <a:effectLst/>
                          <a:latin typeface="+mn-ea"/>
                          <a:ea typeface="+mn-ea"/>
                          <a:cs typeface="ＭＳ Ｐゴシック" panose="020B0600070205080204" pitchFamily="50" charset="-128"/>
                        </a:rPr>
                        <a:t>）</a:t>
                      </a:r>
                      <a:r>
                        <a:rPr lang="ja-JP" sz="1400" b="1" dirty="0">
                          <a:solidFill>
                            <a:srgbClr val="000000"/>
                          </a:solidFill>
                          <a:effectLst/>
                          <a:latin typeface="+mn-ea"/>
                          <a:ea typeface="+mn-ea"/>
                          <a:cs typeface="ＭＳ Ｐゴシック" panose="020B0600070205080204" pitchFamily="50" charset="-128"/>
                        </a:rPr>
                        <a:t>年】</a:t>
                      </a:r>
                      <a:endParaRPr lang="ja-JP" sz="1400" b="1"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98,775</a:t>
                      </a:r>
                      <a:r>
                        <a:rPr lang="ja-JP" altLang="en-US" sz="1400" b="1" dirty="0">
                          <a:solidFill>
                            <a:schemeClr val="tx1"/>
                          </a:solidFill>
                          <a:effectLst/>
                          <a:latin typeface="+mn-ea"/>
                          <a:ea typeface="+mn-ea"/>
                        </a:rPr>
                        <a:t>件</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65 </a:t>
                      </a:r>
                      <a:r>
                        <a:rPr lang="ja-JP" alt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600"/>
                        </a:lnSpc>
                        <a:spcAft>
                          <a:spcPts val="0"/>
                        </a:spcAft>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令和６（</a:t>
                      </a:r>
                      <a:r>
                        <a:rPr lang="en-US" altLang="ja-JP" sz="1400" b="1" dirty="0">
                          <a:solidFill>
                            <a:schemeClr val="tx1"/>
                          </a:solidFill>
                          <a:effectLst/>
                          <a:latin typeface="+mn-ea"/>
                          <a:ea typeface="+mn-ea"/>
                        </a:rPr>
                        <a:t>2024</a:t>
                      </a:r>
                      <a:r>
                        <a:rPr lang="ja-JP" altLang="en-US" sz="1400" b="1" dirty="0">
                          <a:solidFill>
                            <a:schemeClr val="tx1"/>
                          </a:solidFill>
                          <a:effectLst/>
                          <a:latin typeface="+mn-ea"/>
                          <a:ea typeface="+mn-ea"/>
                        </a:rPr>
                        <a:t>）</a:t>
                      </a:r>
                      <a:r>
                        <a:rPr lang="ja-JP" altLang="ja-JP" sz="1400" b="1" dirty="0">
                          <a:solidFill>
                            <a:schemeClr val="tx1"/>
                          </a:solidFill>
                          <a:effectLst/>
                          <a:latin typeface="+mn-ea"/>
                          <a:ea typeface="+mn-ea"/>
                        </a:rPr>
                        <a:t>年】</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3263">
                <a:tc>
                  <a:txBody>
                    <a:bodyPr/>
                    <a:lstStyle/>
                    <a:p>
                      <a:r>
                        <a:rPr kumimoji="1" lang="en-US" altLang="ja-JP" dirty="0">
                          <a:latin typeface="+mn-ea"/>
                          <a:ea typeface="+mn-ea"/>
                        </a:rPr>
                        <a:t>2</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altLang="en-US" sz="1400" b="1" dirty="0">
                          <a:solidFill>
                            <a:srgbClr val="000000"/>
                          </a:solidFill>
                          <a:effectLst/>
                          <a:latin typeface="+mn-ea"/>
                          <a:ea typeface="+mn-ea"/>
                          <a:cs typeface="HG丸ｺﾞｼｯｸM-PRO"/>
                        </a:rPr>
                        <a:t>がん診療拠点病院におけるがん相談支援センターへの社会福祉士の配置割合</a:t>
                      </a:r>
                    </a:p>
                    <a:p>
                      <a:pPr algn="l" fontAlgn="auto">
                        <a:lnSpc>
                          <a:spcPts val="1600"/>
                        </a:lnSpc>
                        <a:spcAft>
                          <a:spcPts val="0"/>
                        </a:spcAft>
                      </a:pP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がん診療拠点病院現況報告</a:t>
                      </a:r>
                      <a:r>
                        <a:rPr lang="en-US" altLang="ja-JP" sz="1400" b="1" dirty="0">
                          <a:solidFill>
                            <a:srgbClr val="000000"/>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r>
                        <a:rPr kumimoji="1" lang="en-US" altLang="ja-JP" sz="1400" b="1" kern="1200" dirty="0">
                          <a:solidFill>
                            <a:schemeClr val="dk1"/>
                          </a:solidFill>
                          <a:effectLst/>
                          <a:latin typeface="+mn-ea"/>
                          <a:ea typeface="+mn-ea"/>
                          <a:cs typeface="+mn-cs"/>
                        </a:rPr>
                        <a:t>65</a:t>
                      </a:r>
                      <a:r>
                        <a:rPr kumimoji="1" lang="ja-JP" altLang="ja-JP" sz="1400" b="1" kern="1200" dirty="0">
                          <a:solidFill>
                            <a:schemeClr val="dk1"/>
                          </a:solidFill>
                          <a:effectLst/>
                          <a:latin typeface="+mn-ea"/>
                          <a:ea typeface="+mn-ea"/>
                          <a:cs typeface="+mn-cs"/>
                        </a:rPr>
                        <a:t>病院／</a:t>
                      </a:r>
                      <a:r>
                        <a:rPr kumimoji="1" lang="en-US" altLang="ja-JP" sz="1400" b="1" kern="1200" dirty="0">
                          <a:solidFill>
                            <a:schemeClr val="dk1"/>
                          </a:solidFill>
                          <a:effectLst/>
                          <a:latin typeface="+mn-ea"/>
                          <a:ea typeface="+mn-ea"/>
                          <a:cs typeface="+mn-cs"/>
                        </a:rPr>
                        <a:t>67</a:t>
                      </a:r>
                      <a:r>
                        <a:rPr kumimoji="1" lang="ja-JP" altLang="ja-JP" sz="1400" b="1" kern="1200" dirty="0">
                          <a:solidFill>
                            <a:schemeClr val="dk1"/>
                          </a:solidFill>
                          <a:effectLst/>
                          <a:latin typeface="+mn-ea"/>
                          <a:ea typeface="+mn-ea"/>
                          <a:cs typeface="+mn-cs"/>
                        </a:rPr>
                        <a:t>病院</a:t>
                      </a:r>
                    </a:p>
                    <a:p>
                      <a:pPr algn="ctr"/>
                      <a:r>
                        <a:rPr kumimoji="1" lang="ja-JP" altLang="ja-JP" sz="1200" b="1" kern="1200" dirty="0">
                          <a:solidFill>
                            <a:schemeClr val="dk1"/>
                          </a:solidFill>
                          <a:effectLst/>
                          <a:latin typeface="+mn-ea"/>
                          <a:ea typeface="+mn-ea"/>
                          <a:cs typeface="+mn-cs"/>
                        </a:rPr>
                        <a:t>【令和</a:t>
                      </a:r>
                      <a:r>
                        <a:rPr kumimoji="1" lang="ja-JP" altLang="en-US" sz="1200" b="1" kern="1200" dirty="0">
                          <a:solidFill>
                            <a:schemeClr val="dk1"/>
                          </a:solidFill>
                          <a:effectLst/>
                          <a:latin typeface="+mn-ea"/>
                          <a:ea typeface="+mn-ea"/>
                          <a:cs typeface="+mn-cs"/>
                        </a:rPr>
                        <a:t>４（</a:t>
                      </a:r>
                      <a:r>
                        <a:rPr kumimoji="1" lang="en-US" altLang="ja-JP" sz="1200" b="1" kern="1200" dirty="0">
                          <a:solidFill>
                            <a:schemeClr val="dk1"/>
                          </a:solidFill>
                          <a:effectLst/>
                          <a:latin typeface="+mn-ea"/>
                          <a:ea typeface="+mn-ea"/>
                          <a:cs typeface="+mn-cs"/>
                        </a:rPr>
                        <a:t>2022</a:t>
                      </a:r>
                      <a:r>
                        <a:rPr kumimoji="1" lang="ja-JP" altLang="en-US" sz="1200" b="1" kern="1200" dirty="0">
                          <a:solidFill>
                            <a:schemeClr val="dk1"/>
                          </a:solidFill>
                          <a:effectLst/>
                          <a:latin typeface="+mn-ea"/>
                          <a:ea typeface="+mn-ea"/>
                          <a:cs typeface="+mn-cs"/>
                        </a:rPr>
                        <a:t>）</a:t>
                      </a:r>
                      <a:r>
                        <a:rPr kumimoji="1" lang="ja-JP" altLang="ja-JP" sz="1200" b="1" kern="1200" dirty="0">
                          <a:solidFill>
                            <a:schemeClr val="dk1"/>
                          </a:solidFill>
                          <a:effectLst/>
                          <a:latin typeface="+mn-ea"/>
                          <a:ea typeface="+mn-ea"/>
                          <a:cs typeface="+mn-cs"/>
                        </a:rPr>
                        <a:t>年９月１日現在】</a:t>
                      </a:r>
                      <a:endParaRPr lang="ja-JP" alt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r>
                        <a:rPr kumimoji="1" lang="en-US" altLang="ja-JP" sz="1400" b="1" kern="1200">
                          <a:solidFill>
                            <a:schemeClr val="tx1"/>
                          </a:solidFill>
                          <a:effectLst/>
                          <a:latin typeface="+mn-ea"/>
                          <a:ea typeface="+mn-ea"/>
                          <a:cs typeface="+mn-cs"/>
                        </a:rPr>
                        <a:t>    63</a:t>
                      </a:r>
                      <a:r>
                        <a:rPr kumimoji="1" lang="ja-JP" altLang="ja-JP" sz="1400" b="1" kern="1200">
                          <a:solidFill>
                            <a:schemeClr val="tx1"/>
                          </a:solidFill>
                          <a:effectLst/>
                          <a:latin typeface="+mn-ea"/>
                          <a:ea typeface="+mn-ea"/>
                          <a:cs typeface="+mn-cs"/>
                        </a:rPr>
                        <a:t>病院</a:t>
                      </a:r>
                      <a:r>
                        <a:rPr kumimoji="1" lang="ja-JP" altLang="ja-JP" sz="1400" b="1" kern="1200" dirty="0">
                          <a:solidFill>
                            <a:schemeClr val="tx1"/>
                          </a:solidFill>
                          <a:effectLst/>
                          <a:latin typeface="+mn-ea"/>
                          <a:ea typeface="+mn-ea"/>
                          <a:cs typeface="+mn-cs"/>
                        </a:rPr>
                        <a:t>／</a:t>
                      </a:r>
                      <a:r>
                        <a:rPr kumimoji="1" lang="en-US" altLang="ja-JP" sz="1400" b="1" kern="1200" dirty="0">
                          <a:solidFill>
                            <a:schemeClr val="tx1"/>
                          </a:solidFill>
                          <a:effectLst/>
                          <a:latin typeface="+mn-ea"/>
                          <a:ea typeface="+mn-ea"/>
                          <a:cs typeface="+mn-cs"/>
                        </a:rPr>
                        <a:t>65 </a:t>
                      </a:r>
                      <a:r>
                        <a:rPr kumimoji="1" lang="ja-JP" altLang="ja-JP" sz="1400" b="1" kern="1200" dirty="0">
                          <a:solidFill>
                            <a:schemeClr val="tx1"/>
                          </a:solidFill>
                          <a:effectLst/>
                          <a:latin typeface="+mn-ea"/>
                          <a:ea typeface="+mn-ea"/>
                          <a:cs typeface="+mn-cs"/>
                        </a:rPr>
                        <a:t>病院</a:t>
                      </a:r>
                    </a:p>
                    <a:p>
                      <a:pPr algn="ctr"/>
                      <a:r>
                        <a:rPr kumimoji="1" lang="ja-JP" altLang="ja-JP" sz="1100" b="1" kern="1200" dirty="0">
                          <a:solidFill>
                            <a:schemeClr val="tx1"/>
                          </a:solidFill>
                          <a:effectLst/>
                          <a:latin typeface="+mn-ea"/>
                          <a:ea typeface="+mn-ea"/>
                          <a:cs typeface="+mn-cs"/>
                        </a:rPr>
                        <a:t>【令和</a:t>
                      </a:r>
                      <a:r>
                        <a:rPr kumimoji="1" lang="ja-JP" altLang="en-US" sz="1100" b="1" kern="1200" dirty="0">
                          <a:solidFill>
                            <a:schemeClr val="tx1"/>
                          </a:solidFill>
                          <a:effectLst/>
                          <a:latin typeface="+mn-ea"/>
                          <a:ea typeface="+mn-ea"/>
                          <a:cs typeface="+mn-cs"/>
                        </a:rPr>
                        <a:t>７（</a:t>
                      </a:r>
                      <a:r>
                        <a:rPr kumimoji="1" lang="en-US" altLang="ja-JP" sz="1100" b="1" kern="1200" dirty="0">
                          <a:solidFill>
                            <a:schemeClr val="tx1"/>
                          </a:solidFill>
                          <a:effectLst/>
                          <a:latin typeface="+mn-ea"/>
                          <a:ea typeface="+mn-ea"/>
                          <a:cs typeface="+mn-cs"/>
                        </a:rPr>
                        <a:t>2025</a:t>
                      </a:r>
                      <a:r>
                        <a:rPr kumimoji="1" lang="ja-JP" altLang="en-US" sz="1100" b="1" kern="1200" dirty="0">
                          <a:solidFill>
                            <a:schemeClr val="tx1"/>
                          </a:solidFill>
                          <a:effectLst/>
                          <a:latin typeface="+mn-ea"/>
                          <a:ea typeface="+mn-ea"/>
                          <a:cs typeface="+mn-cs"/>
                        </a:rPr>
                        <a:t>）</a:t>
                      </a:r>
                      <a:r>
                        <a:rPr kumimoji="1" lang="ja-JP" altLang="ja-JP" sz="1100" b="1" kern="1200" dirty="0">
                          <a:solidFill>
                            <a:schemeClr val="tx1"/>
                          </a:solidFill>
                          <a:effectLst/>
                          <a:latin typeface="+mn-ea"/>
                          <a:ea typeface="+mn-ea"/>
                          <a:cs typeface="+mn-cs"/>
                        </a:rPr>
                        <a:t>年９月１日現在】</a:t>
                      </a:r>
                      <a:endParaRPr lang="ja-JP" altLang="ja-JP" sz="11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9041218"/>
                  </a:ext>
                </a:extLst>
              </a:tr>
              <a:tr h="593952">
                <a:tc>
                  <a:txBody>
                    <a:bodyPr/>
                    <a:lstStyle/>
                    <a:p>
                      <a:r>
                        <a:rPr kumimoji="1" lang="en-US" altLang="ja-JP" dirty="0">
                          <a:latin typeface="+mn-ea"/>
                          <a:ea typeface="+mn-ea"/>
                        </a:rPr>
                        <a:t>3</a:t>
                      </a:r>
                      <a:endParaRPr kumimoji="1" lang="ja-JP" altLang="en-US" dirty="0">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fontAlgn="auto"/>
                      <a:r>
                        <a:rPr kumimoji="1" lang="ja-JP" altLang="ja-JP" sz="1400" b="1" kern="1200" dirty="0">
                          <a:solidFill>
                            <a:schemeClr val="dk1"/>
                          </a:solidFill>
                          <a:effectLst/>
                          <a:latin typeface="+mn-ea"/>
                          <a:ea typeface="+mn-ea"/>
                          <a:cs typeface="+mn-cs"/>
                        </a:rPr>
                        <a:t>「大阪がん情報」へのアクセス件数</a:t>
                      </a:r>
                    </a:p>
                    <a:p>
                      <a:r>
                        <a:rPr kumimoji="1" lang="ja-JP" altLang="ja-JP" sz="1400" b="1" kern="1200" dirty="0">
                          <a:solidFill>
                            <a:schemeClr val="dk1"/>
                          </a:solidFill>
                          <a:effectLst/>
                          <a:latin typeface="+mn-ea"/>
                          <a:ea typeface="+mn-ea"/>
                          <a:cs typeface="+mn-cs"/>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kumimoji="1" lang="en-US" altLang="ja-JP" sz="1400" b="1" kern="1200" dirty="0">
                          <a:solidFill>
                            <a:schemeClr val="dk1"/>
                          </a:solidFill>
                          <a:effectLst/>
                          <a:latin typeface="+mn-ea"/>
                          <a:ea typeface="+mn-ea"/>
                          <a:cs typeface="+mn-cs"/>
                        </a:rPr>
                        <a:t>27,929</a:t>
                      </a:r>
                      <a:r>
                        <a:rPr kumimoji="1" lang="ja-JP" altLang="ja-JP" sz="1400" b="1" kern="1200" dirty="0">
                          <a:solidFill>
                            <a:schemeClr val="dk1"/>
                          </a:solidFill>
                          <a:effectLst/>
                          <a:latin typeface="+mn-ea"/>
                          <a:ea typeface="+mn-ea"/>
                          <a:cs typeface="+mn-cs"/>
                        </a:rPr>
                        <a:t>件</a:t>
                      </a:r>
                      <a:endParaRPr kumimoji="1" lang="en-US" altLang="ja-JP" sz="1400" b="1" kern="1200" dirty="0">
                        <a:solidFill>
                          <a:schemeClr val="dk1"/>
                        </a:solidFill>
                        <a:effectLst/>
                        <a:latin typeface="+mn-ea"/>
                        <a:ea typeface="+mn-ea"/>
                        <a:cs typeface="+mn-cs"/>
                      </a:endParaRPr>
                    </a:p>
                    <a:p>
                      <a:pPr algn="ctr" fontAlgn="auto">
                        <a:lnSpc>
                          <a:spcPts val="1600"/>
                        </a:lnSpc>
                        <a:spcAft>
                          <a:spcPts val="0"/>
                        </a:spcAft>
                      </a:pPr>
                      <a:r>
                        <a:rPr kumimoji="1" lang="ja-JP" altLang="ja-JP" sz="1400" b="1" kern="1200" dirty="0">
                          <a:solidFill>
                            <a:schemeClr val="dk1"/>
                          </a:solidFill>
                          <a:effectLst/>
                          <a:latin typeface="+mn-ea"/>
                          <a:ea typeface="+mn-ea"/>
                          <a:cs typeface="+mn-cs"/>
                        </a:rPr>
                        <a:t>【令和４</a:t>
                      </a:r>
                      <a:r>
                        <a:rPr kumimoji="1" lang="ja-JP" altLang="en-US" sz="1400" b="1" kern="1200" dirty="0">
                          <a:solidFill>
                            <a:schemeClr val="dk1"/>
                          </a:solidFill>
                          <a:effectLst/>
                          <a:latin typeface="+mn-ea"/>
                          <a:ea typeface="+mn-ea"/>
                          <a:cs typeface="+mn-cs"/>
                        </a:rPr>
                        <a:t>（</a:t>
                      </a:r>
                      <a:r>
                        <a:rPr kumimoji="1" lang="en-US" altLang="ja-JP" sz="1400" b="1" kern="1200" dirty="0">
                          <a:solidFill>
                            <a:schemeClr val="dk1"/>
                          </a:solidFill>
                          <a:effectLst/>
                          <a:latin typeface="+mn-ea"/>
                          <a:ea typeface="+mn-ea"/>
                          <a:cs typeface="+mn-cs"/>
                        </a:rPr>
                        <a:t>2022</a:t>
                      </a:r>
                      <a:r>
                        <a:rPr kumimoji="1" lang="ja-JP" altLang="en-US" sz="1400" b="1" kern="1200" dirty="0">
                          <a:solidFill>
                            <a:schemeClr val="dk1"/>
                          </a:solidFill>
                          <a:effectLst/>
                          <a:latin typeface="+mn-ea"/>
                          <a:ea typeface="+mn-ea"/>
                          <a:cs typeface="+mn-cs"/>
                        </a:rPr>
                        <a:t>）</a:t>
                      </a:r>
                      <a:r>
                        <a:rPr kumimoji="1" lang="ja-JP" altLang="ja-JP" sz="1400" b="1" kern="1200" dirty="0">
                          <a:solidFill>
                            <a:schemeClr val="dk1"/>
                          </a:solidFill>
                          <a:effectLst/>
                          <a:latin typeface="+mn-ea"/>
                          <a:ea typeface="+mn-ea"/>
                          <a:cs typeface="+mn-cs"/>
                        </a:rPr>
                        <a:t>年度】</a:t>
                      </a:r>
                      <a:endParaRPr lang="ja-JP" alt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kern="1200" dirty="0">
                          <a:solidFill>
                            <a:schemeClr val="tx1"/>
                          </a:solidFill>
                          <a:effectLst/>
                          <a:latin typeface="+mn-ea"/>
                          <a:ea typeface="+mn-ea"/>
                          <a:cs typeface="+mn-cs"/>
                        </a:rPr>
                        <a:t>44,831</a:t>
                      </a:r>
                      <a:r>
                        <a:rPr kumimoji="1" lang="ja-JP" altLang="ja-JP" sz="1400" b="1" kern="1200" dirty="0">
                          <a:solidFill>
                            <a:schemeClr val="tx1"/>
                          </a:solidFill>
                          <a:effectLst/>
                          <a:latin typeface="+mn-ea"/>
                          <a:ea typeface="+mn-ea"/>
                          <a:cs typeface="+mn-cs"/>
                        </a:rPr>
                        <a:t>件</a:t>
                      </a:r>
                      <a:endParaRPr kumimoji="1" lang="en-US" altLang="ja-JP" sz="1400" b="1" kern="1200" dirty="0">
                        <a:solidFill>
                          <a:schemeClr val="tx1"/>
                        </a:solidFill>
                        <a:effectLst/>
                        <a:latin typeface="+mn-ea"/>
                        <a:ea typeface="+mn-ea"/>
                        <a:cs typeface="+mn-cs"/>
                      </a:endParaRPr>
                    </a:p>
                    <a:p>
                      <a:pPr algn="ctr" fontAlgn="auto">
                        <a:lnSpc>
                          <a:spcPts val="1600"/>
                        </a:lnSpc>
                        <a:spcAft>
                          <a:spcPts val="0"/>
                        </a:spcAft>
                      </a:pPr>
                      <a:r>
                        <a:rPr kumimoji="1" lang="ja-JP" altLang="ja-JP" sz="1400" b="1" kern="1200" dirty="0">
                          <a:solidFill>
                            <a:schemeClr val="tx1"/>
                          </a:solidFill>
                          <a:effectLst/>
                          <a:latin typeface="+mn-ea"/>
                          <a:ea typeface="+mn-ea"/>
                          <a:cs typeface="+mn-cs"/>
                        </a:rPr>
                        <a:t>【令和</a:t>
                      </a:r>
                      <a:r>
                        <a:rPr kumimoji="1" lang="ja-JP" altLang="en-US" sz="1400" b="1" kern="1200" dirty="0">
                          <a:solidFill>
                            <a:schemeClr val="tx1"/>
                          </a:solidFill>
                          <a:effectLst/>
                          <a:latin typeface="+mn-ea"/>
                          <a:ea typeface="+mn-ea"/>
                          <a:cs typeface="+mn-cs"/>
                        </a:rPr>
                        <a:t>６（</a:t>
                      </a:r>
                      <a:r>
                        <a:rPr kumimoji="1" lang="en-US" altLang="ja-JP" sz="1400" b="1" kern="1200" dirty="0">
                          <a:solidFill>
                            <a:schemeClr val="tx1"/>
                          </a:solidFill>
                          <a:effectLst/>
                          <a:latin typeface="+mn-ea"/>
                          <a:ea typeface="+mn-ea"/>
                          <a:cs typeface="+mn-cs"/>
                        </a:rPr>
                        <a:t>2024</a:t>
                      </a:r>
                      <a:r>
                        <a:rPr kumimoji="1" lang="ja-JP" altLang="en-US" sz="1400" b="1" kern="1200" dirty="0">
                          <a:solidFill>
                            <a:schemeClr val="tx1"/>
                          </a:solidFill>
                          <a:effectLst/>
                          <a:latin typeface="+mn-ea"/>
                          <a:ea typeface="+mn-ea"/>
                          <a:cs typeface="+mn-cs"/>
                        </a:rPr>
                        <a:t>）</a:t>
                      </a:r>
                      <a:r>
                        <a:rPr kumimoji="1" lang="ja-JP" altLang="ja-JP" sz="1400" b="1" kern="1200" dirty="0">
                          <a:solidFill>
                            <a:schemeClr val="tx1"/>
                          </a:solidFill>
                          <a:effectLst/>
                          <a:latin typeface="+mn-ea"/>
                          <a:ea typeface="+mn-ea"/>
                          <a:cs typeface="+mn-cs"/>
                        </a:rPr>
                        <a:t>年度】</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85814822"/>
                  </a:ext>
                </a:extLst>
              </a:tr>
            </a:tbl>
          </a:graphicData>
        </a:graphic>
      </p:graphicFrame>
      <p:sp>
        <p:nvSpPr>
          <p:cNvPr id="2" name="スライド番号プレースホルダー 1"/>
          <p:cNvSpPr>
            <a:spLocks noGrp="1"/>
          </p:cNvSpPr>
          <p:nvPr>
            <p:ph type="sldNum" sz="quarter" idx="12"/>
          </p:nvPr>
        </p:nvSpPr>
        <p:spPr/>
        <p:txBody>
          <a:bodyPr/>
          <a:lstStyle/>
          <a:p>
            <a:r>
              <a:rPr kumimoji="1" lang="en-US" altLang="ja-JP" dirty="0"/>
              <a:t>11</a:t>
            </a:r>
            <a:endParaRPr kumimoji="1" lang="ja-JP" altLang="en-US" dirty="0"/>
          </a:p>
        </p:txBody>
      </p:sp>
    </p:spTree>
    <p:extLst>
      <p:ext uri="{BB962C8B-B14F-4D97-AF65-F5344CB8AC3E}">
        <p14:creationId xmlns:p14="http://schemas.microsoft.com/office/powerpoint/2010/main" val="974997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 name="スライド番号プレースホルダー 1"/>
          <p:cNvSpPr>
            <a:spLocks noGrp="1"/>
          </p:cNvSpPr>
          <p:nvPr>
            <p:ph type="sldNum" sz="quarter" idx="12"/>
          </p:nvPr>
        </p:nvSpPr>
        <p:spPr/>
        <p:txBody>
          <a:bodyPr/>
          <a:lstStyle/>
          <a:p>
            <a:r>
              <a:rPr kumimoji="1" lang="en-US" altLang="ja-JP" dirty="0"/>
              <a:t>12</a:t>
            </a:r>
            <a:endParaRPr kumimoji="1" lang="ja-JP" altLang="en-US" dirty="0"/>
          </a:p>
        </p:txBody>
      </p:sp>
      <p:graphicFrame>
        <p:nvGraphicFramePr>
          <p:cNvPr id="12" name="表 11">
            <a:extLst>
              <a:ext uri="{FF2B5EF4-FFF2-40B4-BE49-F238E27FC236}">
                <a16:creationId xmlns:a16="http://schemas.microsoft.com/office/drawing/2014/main" id="{FA791C93-28CE-4971-B260-924D0EDE232F}"/>
              </a:ext>
            </a:extLst>
          </p:cNvPr>
          <p:cNvGraphicFramePr>
            <a:graphicFrameLocks noGrp="1"/>
          </p:cNvGraphicFramePr>
          <p:nvPr>
            <p:extLst>
              <p:ext uri="{D42A27DB-BD31-4B8C-83A1-F6EECF244321}">
                <p14:modId xmlns:p14="http://schemas.microsoft.com/office/powerpoint/2010/main" val="2780364842"/>
              </p:ext>
            </p:extLst>
          </p:nvPr>
        </p:nvGraphicFramePr>
        <p:xfrm>
          <a:off x="399000" y="292777"/>
          <a:ext cx="8928000" cy="1717040"/>
        </p:xfrm>
        <a:graphic>
          <a:graphicData uri="http://schemas.openxmlformats.org/drawingml/2006/table">
            <a:tbl>
              <a:tblPr firstRow="1" bandRow="1">
                <a:tableStyleId>{5C22544A-7EE6-4342-B048-85BDC9FD1C3A}</a:tableStyleId>
              </a:tblPr>
              <a:tblGrid>
                <a:gridCol w="1290813">
                  <a:extLst>
                    <a:ext uri="{9D8B030D-6E8A-4147-A177-3AD203B41FA5}">
                      <a16:colId xmlns:a16="http://schemas.microsoft.com/office/drawing/2014/main" val="3795206225"/>
                    </a:ext>
                  </a:extLst>
                </a:gridCol>
                <a:gridCol w="7637187">
                  <a:extLst>
                    <a:ext uri="{9D8B030D-6E8A-4147-A177-3AD203B41FA5}">
                      <a16:colId xmlns:a16="http://schemas.microsoft.com/office/drawing/2014/main" val="1328953327"/>
                    </a:ext>
                  </a:extLst>
                </a:gridCol>
              </a:tblGrid>
              <a:tr h="12950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latin typeface="+mn-ea"/>
                          <a:ea typeface="+mn-ea"/>
                        </a:rPr>
                        <a:t>現状･課題</a:t>
                      </a:r>
                      <a:endParaRPr kumimoji="1" lang="ja-JP" altLang="en-US" sz="14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4E79"/>
                    </a:solidFill>
                  </a:tcPr>
                </a:tc>
                <a:tc>
                  <a:txBody>
                    <a:bodyPr/>
                    <a:lstStyle/>
                    <a:p>
                      <a:pPr>
                        <a:lnSpc>
                          <a:spcPts val="1600"/>
                        </a:lnSpc>
                      </a:pPr>
                      <a:r>
                        <a:rPr kumimoji="1" lang="ja-JP" altLang="en-US" sz="1400" b="1" dirty="0">
                          <a:solidFill>
                            <a:schemeClr val="tx1"/>
                          </a:solidFill>
                          <a:latin typeface="+mn-ea"/>
                          <a:ea typeface="+mn-ea"/>
                        </a:rPr>
                        <a:t>◆がん診療拠点病院等に設置されているがん相談支援センターの利用促進につながる取組み</a:t>
                      </a:r>
                      <a:endParaRPr kumimoji="1" lang="en-US" altLang="ja-JP" sz="1400" b="1" dirty="0">
                        <a:solidFill>
                          <a:schemeClr val="tx1"/>
                        </a:solidFill>
                        <a:latin typeface="+mn-ea"/>
                        <a:ea typeface="+mn-ea"/>
                      </a:endParaRPr>
                    </a:p>
                    <a:p>
                      <a:pPr>
                        <a:lnSpc>
                          <a:spcPts val="1600"/>
                        </a:lnSpc>
                      </a:pPr>
                      <a:r>
                        <a:rPr kumimoji="1" lang="ja-JP" altLang="en-US" sz="1400" b="1" dirty="0">
                          <a:solidFill>
                            <a:schemeClr val="tx1"/>
                          </a:solidFill>
                          <a:latin typeface="+mn-ea"/>
                          <a:ea typeface="+mn-ea"/>
                        </a:rPr>
                        <a:t>　が必要。</a:t>
                      </a:r>
                      <a:endParaRPr kumimoji="1" lang="en-US" altLang="ja-JP" sz="1400" b="1" dirty="0">
                        <a:solidFill>
                          <a:schemeClr val="tx1"/>
                        </a:solidFill>
                        <a:latin typeface="+mn-ea"/>
                        <a:ea typeface="+mn-ea"/>
                      </a:endParaRPr>
                    </a:p>
                    <a:p>
                      <a:pPr marL="179388" indent="-179388">
                        <a:lnSpc>
                          <a:spcPts val="1600"/>
                        </a:lnSpc>
                      </a:pPr>
                      <a:r>
                        <a:rPr kumimoji="1" lang="ja-JP" altLang="en-US" sz="1400" b="1" dirty="0">
                          <a:solidFill>
                            <a:schemeClr val="tx1"/>
                          </a:solidFill>
                          <a:latin typeface="+mn-ea"/>
                          <a:ea typeface="+mn-ea"/>
                        </a:rPr>
                        <a:t>◆がんに関する情報があふれる中で、その地域において、がん患者や家族が確実に必要とする情報にアクセスできる環境整備が求められている。　　</a:t>
                      </a:r>
                      <a:endParaRPr kumimoji="1" lang="en-US" altLang="ja-JP" sz="1400" b="1" dirty="0">
                        <a:solidFill>
                          <a:schemeClr val="tx1"/>
                        </a:solidFill>
                        <a:latin typeface="+mn-ea"/>
                        <a:ea typeface="+mn-ea"/>
                      </a:endParaRPr>
                    </a:p>
                    <a:p>
                      <a:pPr>
                        <a:lnSpc>
                          <a:spcPts val="1600"/>
                        </a:lnSpc>
                      </a:pPr>
                      <a:r>
                        <a:rPr kumimoji="1" lang="ja-JP" altLang="en-US" sz="1400" b="1" dirty="0">
                          <a:solidFill>
                            <a:schemeClr val="tx1"/>
                          </a:solidFill>
                          <a:latin typeface="+mn-ea"/>
                          <a:ea typeface="+mn-ea"/>
                        </a:rPr>
                        <a:t>◆働く世代では、がん治療と仕事の両立など就労支援が求められている。</a:t>
                      </a:r>
                      <a:endParaRPr kumimoji="1" lang="en-US" altLang="ja-JP" sz="1400" b="1" dirty="0">
                        <a:solidFill>
                          <a:schemeClr val="tx1"/>
                        </a:solidFill>
                        <a:latin typeface="+mn-ea"/>
                        <a:ea typeface="+mn-ea"/>
                      </a:endParaRPr>
                    </a:p>
                    <a:p>
                      <a:pPr>
                        <a:lnSpc>
                          <a:spcPts val="1600"/>
                        </a:lnSpc>
                      </a:pPr>
                      <a:r>
                        <a:rPr kumimoji="1" lang="ja-JP" altLang="en-US" sz="1400" b="1" dirty="0">
                          <a:solidFill>
                            <a:schemeClr val="tx1"/>
                          </a:solidFill>
                          <a:latin typeface="+mn-ea"/>
                          <a:ea typeface="+mn-ea"/>
                        </a:rPr>
                        <a:t>◆高齢者世代においては、人生の最終段階における医療に係る意思決定支援などが必要と</a:t>
                      </a:r>
                      <a:endParaRPr kumimoji="1" lang="en-US" altLang="ja-JP" sz="1400" b="1" dirty="0">
                        <a:solidFill>
                          <a:schemeClr val="tx1"/>
                        </a:solidFill>
                        <a:latin typeface="+mn-ea"/>
                        <a:ea typeface="+mn-ea"/>
                      </a:endParaRPr>
                    </a:p>
                    <a:p>
                      <a:pPr>
                        <a:lnSpc>
                          <a:spcPts val="1600"/>
                        </a:lnSpc>
                      </a:pPr>
                      <a:r>
                        <a:rPr kumimoji="1" lang="ja-JP" altLang="en-US" sz="1400" b="1" dirty="0">
                          <a:solidFill>
                            <a:schemeClr val="tx1"/>
                          </a:solidFill>
                          <a:latin typeface="+mn-ea"/>
                          <a:ea typeface="+mn-ea"/>
                        </a:rPr>
                        <a:t>　なっている。</a:t>
                      </a:r>
                      <a:endParaRPr kumimoji="1" lang="en-US" altLang="ja-JP" sz="1400" b="1" dirty="0">
                        <a:solidFill>
                          <a:schemeClr val="tx1"/>
                        </a:solidFill>
                        <a:latin typeface="+mn-ea"/>
                        <a:ea typeface="+mn-ea"/>
                      </a:endParaRPr>
                    </a:p>
                    <a:p>
                      <a:pPr>
                        <a:lnSpc>
                          <a:spcPts val="1600"/>
                        </a:lnSpc>
                      </a:pPr>
                      <a:r>
                        <a:rPr kumimoji="1" lang="ja-JP" altLang="en-US" sz="1400" b="1" dirty="0">
                          <a:solidFill>
                            <a:schemeClr val="tx1"/>
                          </a:solidFill>
                          <a:latin typeface="+mn-ea"/>
                          <a:ea typeface="+mn-ea"/>
                        </a:rPr>
                        <a:t>◆アピアランスケアでは、医療現場におけるサポートの重要性が認識されている。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3" name="表 12">
            <a:extLst>
              <a:ext uri="{FF2B5EF4-FFF2-40B4-BE49-F238E27FC236}">
                <a16:creationId xmlns:a16="http://schemas.microsoft.com/office/drawing/2014/main" id="{67CF6E2A-87F8-45B9-AD4E-E4FED280432A}"/>
              </a:ext>
            </a:extLst>
          </p:cNvPr>
          <p:cNvGraphicFramePr>
            <a:graphicFrameLocks noGrp="1"/>
          </p:cNvGraphicFramePr>
          <p:nvPr>
            <p:extLst>
              <p:ext uri="{D42A27DB-BD31-4B8C-83A1-F6EECF244321}">
                <p14:modId xmlns:p14="http://schemas.microsoft.com/office/powerpoint/2010/main" val="4044090774"/>
              </p:ext>
            </p:extLst>
          </p:nvPr>
        </p:nvGraphicFramePr>
        <p:xfrm>
          <a:off x="399000" y="2090792"/>
          <a:ext cx="8928000" cy="4456621"/>
        </p:xfrm>
        <a:graphic>
          <a:graphicData uri="http://schemas.openxmlformats.org/drawingml/2006/table">
            <a:tbl>
              <a:tblPr firstRow="1" bandRow="1">
                <a:tableStyleId>{5C22544A-7EE6-4342-B048-85BDC9FD1C3A}</a:tableStyleId>
              </a:tblPr>
              <a:tblGrid>
                <a:gridCol w="1023980">
                  <a:extLst>
                    <a:ext uri="{9D8B030D-6E8A-4147-A177-3AD203B41FA5}">
                      <a16:colId xmlns:a16="http://schemas.microsoft.com/office/drawing/2014/main" val="528851062"/>
                    </a:ext>
                  </a:extLst>
                </a:gridCol>
                <a:gridCol w="7904020">
                  <a:extLst>
                    <a:ext uri="{9D8B030D-6E8A-4147-A177-3AD203B41FA5}">
                      <a16:colId xmlns:a16="http://schemas.microsoft.com/office/drawing/2014/main" val="89849022"/>
                    </a:ext>
                  </a:extLst>
                </a:gridCol>
              </a:tblGrid>
              <a:tr h="4292755">
                <a:tc>
                  <a:txBody>
                    <a:bodyPr/>
                    <a:lstStyle/>
                    <a:p>
                      <a:pPr>
                        <a:spcBef>
                          <a:spcPts val="0"/>
                        </a:spcBef>
                        <a:spcAft>
                          <a:spcPts val="0"/>
                        </a:spcAft>
                      </a:pPr>
                      <a:r>
                        <a:rPr kumimoji="1" lang="ja-JP" altLang="en-US" sz="1400" dirty="0">
                          <a:latin typeface="+mn-ea"/>
                          <a:ea typeface="+mn-ea"/>
                        </a:rPr>
                        <a:t>本年度</a:t>
                      </a:r>
                      <a:r>
                        <a:rPr kumimoji="1" lang="ja-JP" altLang="en-US" sz="1400">
                          <a:latin typeface="+mn-ea"/>
                          <a:ea typeface="+mn-ea"/>
                        </a:rPr>
                        <a:t>の取組み</a:t>
                      </a:r>
                      <a:endParaRPr kumimoji="1" lang="ja-JP" altLang="en-US" sz="14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r" defTabSz="9144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highlight>
                            <a:srgbClr val="00FF00"/>
                          </a:highlight>
                          <a:latin typeface="+mn-ea"/>
                          <a:ea typeface="+mn-ea"/>
                        </a:rPr>
                        <a:t>■</a:t>
                      </a:r>
                      <a:r>
                        <a:rPr kumimoji="1" lang="ja-JP" altLang="en-US" sz="1200" u="none" baseline="0" dirty="0">
                          <a:solidFill>
                            <a:schemeClr val="tx1"/>
                          </a:solidFill>
                          <a:latin typeface="+mn-ea"/>
                          <a:ea typeface="+mn-ea"/>
                        </a:rPr>
                        <a:t>特に説明したい項目</a:t>
                      </a:r>
                      <a:endParaRPr kumimoji="1" lang="en-US" altLang="ja-JP" sz="1200" b="1" i="0" u="none" strike="noStrike" kern="1200" cap="none" spc="0" normalizeH="0" baseline="0" noProof="0" dirty="0">
                        <a:ln>
                          <a:noFill/>
                        </a:ln>
                        <a:solidFill>
                          <a:schemeClr val="tx1"/>
                        </a:solidFill>
                        <a:effectLst/>
                        <a:uLnTx/>
                        <a:uFillTx/>
                        <a:latin typeface="+mn-ea"/>
                        <a:ea typeface="+mn-ea"/>
                        <a:cs typeface="+mn-cs"/>
                      </a:endParaRPr>
                    </a:p>
                    <a:p>
                      <a:pPr>
                        <a:lnSpc>
                          <a:spcPts val="1500"/>
                        </a:lnSpc>
                        <a:spcBef>
                          <a:spcPts val="0"/>
                        </a:spcBef>
                        <a:spcAft>
                          <a:spcPts val="0"/>
                        </a:spcAft>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がん患者の相談支援、情報提供</a:t>
                      </a:r>
                      <a:r>
                        <a:rPr kumimoji="1" lang="en-US" altLang="ja-JP" sz="1100" dirty="0">
                          <a:solidFill>
                            <a:schemeClr val="tx1"/>
                          </a:solidFill>
                          <a:latin typeface="+mn-ea"/>
                          <a:ea typeface="+mn-ea"/>
                        </a:rPr>
                        <a:t>》</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■がん診療施設の設備整備に係る補助金において、がん相談支援センターの環境整備に要する費用を補助</a:t>
                      </a:r>
                      <a:r>
                        <a:rPr kumimoji="1" lang="ja-JP" altLang="en-US" sz="1100" b="0" dirty="0">
                          <a:solidFill>
                            <a:schemeClr val="tx1"/>
                          </a:solidFill>
                          <a:latin typeface="+mn-ea"/>
                          <a:ea typeface="+mn-ea"/>
                        </a:rPr>
                        <a:t>（１病院）</a:t>
                      </a:r>
                      <a:endParaRPr kumimoji="1" lang="en-US" altLang="ja-JP" sz="1100"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多様化するがん患者や家族の相談ニーズに対応するため、がん相談支援センターの相談員に向け、ピア・サポートを</a:t>
                      </a:r>
                      <a:endParaRPr kumimoji="1" lang="en-US" altLang="ja-JP" sz="1100" b="1"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1" strike="noStrike" dirty="0">
                          <a:solidFill>
                            <a:schemeClr val="tx1"/>
                          </a:solidFill>
                          <a:latin typeface="+mn-ea"/>
                          <a:ea typeface="+mn-ea"/>
                        </a:rPr>
                        <a:t>　テーマとしたスキルアップ研修を実施</a:t>
                      </a:r>
                      <a:r>
                        <a:rPr kumimoji="1" lang="en-US" altLang="ja-JP" sz="1100" b="1" dirty="0">
                          <a:solidFill>
                            <a:schemeClr val="tx1"/>
                          </a:solidFill>
                          <a:latin typeface="+mn-ea"/>
                          <a:ea typeface="+mn-ea"/>
                        </a:rPr>
                        <a:t>【R7.11</a:t>
                      </a:r>
                      <a:r>
                        <a:rPr kumimoji="1" lang="ja-JP" altLang="en-US" sz="1100" b="1" dirty="0">
                          <a:solidFill>
                            <a:schemeClr val="tx1"/>
                          </a:solidFill>
                          <a:latin typeface="+mn-ea"/>
                          <a:ea typeface="+mn-ea"/>
                        </a:rPr>
                        <a:t>：</a:t>
                      </a:r>
                      <a:r>
                        <a:rPr kumimoji="1" lang="en-US" altLang="ja-JP" sz="1100" b="1" dirty="0">
                          <a:solidFill>
                            <a:schemeClr val="tx1"/>
                          </a:solidFill>
                          <a:latin typeface="+mn-ea"/>
                          <a:ea typeface="+mn-ea"/>
                        </a:rPr>
                        <a:t>33</a:t>
                      </a:r>
                      <a:r>
                        <a:rPr kumimoji="1" lang="ja-JP" altLang="en-US" sz="1100" b="1" dirty="0">
                          <a:solidFill>
                            <a:schemeClr val="tx1"/>
                          </a:solidFill>
                          <a:latin typeface="+mn-ea"/>
                          <a:ea typeface="+mn-ea"/>
                        </a:rPr>
                        <a:t>施設 </a:t>
                      </a:r>
                      <a:r>
                        <a:rPr kumimoji="1" lang="en-US" altLang="ja-JP" sz="1100" b="1" dirty="0">
                          <a:solidFill>
                            <a:schemeClr val="tx1"/>
                          </a:solidFill>
                          <a:latin typeface="+mn-ea"/>
                          <a:ea typeface="+mn-ea"/>
                        </a:rPr>
                        <a:t>37</a:t>
                      </a:r>
                      <a:r>
                        <a:rPr kumimoji="1" lang="ja-JP" altLang="en-US" sz="1100" b="1" dirty="0">
                          <a:solidFill>
                            <a:schemeClr val="tx1"/>
                          </a:solidFill>
                          <a:latin typeface="+mn-ea"/>
                          <a:ea typeface="+mn-ea"/>
                        </a:rPr>
                        <a:t>名参加</a:t>
                      </a:r>
                      <a:r>
                        <a:rPr kumimoji="1" lang="en-US" altLang="ja-JP" sz="1100" b="1" dirty="0">
                          <a:solidFill>
                            <a:schemeClr val="tx1"/>
                          </a:solidFill>
                          <a:latin typeface="+mn-ea"/>
                          <a:ea typeface="+mn-ea"/>
                        </a:rPr>
                        <a:t>】</a:t>
                      </a:r>
                      <a:endParaRPr kumimoji="1" lang="en-US" altLang="ja-JP" sz="1100" b="1" strike="noStrike" dirty="0">
                        <a:solidFill>
                          <a:schemeClr val="tx1"/>
                        </a:solidFill>
                        <a:latin typeface="+mn-ea"/>
                        <a:ea typeface="+mn-ea"/>
                      </a:endParaRPr>
                    </a:p>
                    <a:p>
                      <a:pPr>
                        <a:lnSpc>
                          <a:spcPts val="1500"/>
                        </a:lnSpc>
                        <a:spcBef>
                          <a:spcPts val="0"/>
                        </a:spcBef>
                        <a:spcAft>
                          <a:spcPts val="0"/>
                        </a:spcAft>
                      </a:pPr>
                      <a:r>
                        <a:rPr kumimoji="1" lang="ja-JP" altLang="en-US" sz="1100" b="0" strike="noStrike" dirty="0">
                          <a:solidFill>
                            <a:schemeClr val="tx1"/>
                          </a:solidFill>
                          <a:latin typeface="+mn-ea"/>
                          <a:ea typeface="+mn-ea"/>
                        </a:rPr>
                        <a:t>■大阪府がん患者サポートセンターにおいて、看護師等による相談支援を実施</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相談件数 </a:t>
                      </a:r>
                      <a:r>
                        <a:rPr kumimoji="1" lang="en-US" altLang="ja-JP" sz="1100" b="0" dirty="0">
                          <a:solidFill>
                            <a:schemeClr val="tx1"/>
                          </a:solidFill>
                          <a:latin typeface="+mn-ea"/>
                          <a:ea typeface="+mn-ea"/>
                        </a:rPr>
                        <a:t>81</a:t>
                      </a:r>
                      <a:r>
                        <a:rPr kumimoji="1" lang="ja-JP" altLang="en-US" sz="1100" b="0" dirty="0">
                          <a:solidFill>
                            <a:schemeClr val="tx1"/>
                          </a:solidFill>
                          <a:latin typeface="+mn-ea"/>
                          <a:ea typeface="+mn-ea"/>
                        </a:rPr>
                        <a:t>件（</a:t>
                      </a:r>
                      <a:r>
                        <a:rPr kumimoji="1" lang="en-US" altLang="ja-JP" sz="1100" b="0" dirty="0">
                          <a:solidFill>
                            <a:schemeClr val="tx1"/>
                          </a:solidFill>
                          <a:latin typeface="+mn-ea"/>
                          <a:ea typeface="+mn-ea"/>
                        </a:rPr>
                        <a:t>R7.12</a:t>
                      </a:r>
                      <a:r>
                        <a:rPr kumimoji="1" lang="ja-JP" altLang="en-US" sz="1100" b="0" dirty="0">
                          <a:solidFill>
                            <a:schemeClr val="tx1"/>
                          </a:solidFill>
                          <a:latin typeface="+mn-ea"/>
                          <a:ea typeface="+mn-ea"/>
                        </a:rPr>
                        <a:t>末時点）</a:t>
                      </a:r>
                      <a:r>
                        <a:rPr kumimoji="1" lang="en-US" altLang="ja-JP" sz="1100" b="0" dirty="0">
                          <a:solidFill>
                            <a:schemeClr val="tx1"/>
                          </a:solidFill>
                          <a:latin typeface="+mn-ea"/>
                          <a:ea typeface="+mn-ea"/>
                        </a:rPr>
                        <a:t>】</a:t>
                      </a:r>
                    </a:p>
                    <a:p>
                      <a:pPr>
                        <a:lnSpc>
                          <a:spcPts val="1500"/>
                        </a:lnSpc>
                        <a:spcBef>
                          <a:spcPts val="0"/>
                        </a:spcBef>
                        <a:spcAft>
                          <a:spcPts val="0"/>
                        </a:spcAft>
                      </a:pPr>
                      <a:r>
                        <a:rPr kumimoji="1" lang="ja-JP" altLang="en-US" sz="1100" b="0" strike="noStrike"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大阪府がん患者サポートセンターにおいて、がんに関する情報提供として講演会を開催</a:t>
                      </a:r>
                      <a:r>
                        <a:rPr kumimoji="1" lang="en-US" altLang="ja-JP" sz="1100" b="1" strike="noStrike" dirty="0">
                          <a:solidFill>
                            <a:schemeClr val="tx1"/>
                          </a:solidFill>
                          <a:latin typeface="+mn-ea"/>
                          <a:ea typeface="+mn-ea"/>
                        </a:rPr>
                        <a:t>【</a:t>
                      </a:r>
                      <a:r>
                        <a:rPr kumimoji="1" lang="ja-JP" altLang="en-US" sz="1100" b="1" strike="noStrike" dirty="0">
                          <a:solidFill>
                            <a:schemeClr val="tx1"/>
                          </a:solidFill>
                          <a:latin typeface="+mn-ea"/>
                          <a:ea typeface="+mn-ea"/>
                        </a:rPr>
                        <a:t>「知っておきたい医療制度、</a:t>
                      </a:r>
                      <a:endParaRPr kumimoji="1" lang="en-US" altLang="ja-JP" sz="1100" b="1" strike="noStrike" dirty="0">
                        <a:solidFill>
                          <a:schemeClr val="tx1"/>
                        </a:solidFill>
                        <a:latin typeface="+mn-ea"/>
                        <a:ea typeface="+mn-ea"/>
                      </a:endParaRPr>
                    </a:p>
                    <a:p>
                      <a:pPr>
                        <a:lnSpc>
                          <a:spcPts val="1500"/>
                        </a:lnSpc>
                        <a:spcBef>
                          <a:spcPts val="0"/>
                        </a:spcBef>
                        <a:spcAft>
                          <a:spcPts val="0"/>
                        </a:spcAft>
                      </a:pPr>
                      <a:r>
                        <a:rPr kumimoji="1" lang="ja-JP" altLang="en-US" sz="1100" b="1" strike="noStrike" dirty="0">
                          <a:solidFill>
                            <a:schemeClr val="tx1"/>
                          </a:solidFill>
                          <a:latin typeface="+mn-ea"/>
                          <a:ea typeface="+mn-ea"/>
                        </a:rPr>
                        <a:t>　医療用語」（</a:t>
                      </a:r>
                      <a:r>
                        <a:rPr kumimoji="1" lang="en-US" altLang="ja-JP" sz="1100" b="1" dirty="0">
                          <a:solidFill>
                            <a:schemeClr val="tx1"/>
                          </a:solidFill>
                          <a:latin typeface="+mn-ea"/>
                          <a:ea typeface="+mn-ea"/>
                        </a:rPr>
                        <a:t>R7.11</a:t>
                      </a:r>
                      <a:r>
                        <a:rPr kumimoji="1" lang="ja-JP" altLang="en-US" sz="1100" b="1" dirty="0">
                          <a:solidFill>
                            <a:schemeClr val="tx1"/>
                          </a:solidFill>
                          <a:latin typeface="+mn-ea"/>
                          <a:ea typeface="+mn-ea"/>
                        </a:rPr>
                        <a:t>：</a:t>
                      </a:r>
                      <a:r>
                        <a:rPr kumimoji="1" lang="en-US" altLang="ja-JP" sz="1100" b="1" strike="noStrike" dirty="0">
                          <a:solidFill>
                            <a:schemeClr val="tx1"/>
                          </a:solidFill>
                          <a:latin typeface="+mn-ea"/>
                          <a:ea typeface="+mn-ea"/>
                        </a:rPr>
                        <a:t>86</a:t>
                      </a:r>
                      <a:r>
                        <a:rPr kumimoji="1" lang="ja-JP" altLang="en-US" sz="1100" b="1" strike="noStrike" dirty="0">
                          <a:solidFill>
                            <a:schemeClr val="tx1"/>
                          </a:solidFill>
                          <a:latin typeface="+mn-ea"/>
                          <a:ea typeface="+mn-ea"/>
                        </a:rPr>
                        <a:t>名参加）</a:t>
                      </a:r>
                      <a:r>
                        <a:rPr kumimoji="1" lang="en-US" altLang="ja-JP" sz="1100" b="1" strike="noStrike" dirty="0">
                          <a:solidFill>
                            <a:schemeClr val="tx1"/>
                          </a:solidFill>
                          <a:latin typeface="+mn-ea"/>
                          <a:ea typeface="+mn-ea"/>
                        </a:rPr>
                        <a:t>】</a:t>
                      </a:r>
                    </a:p>
                    <a:p>
                      <a:pPr>
                        <a:lnSpc>
                          <a:spcPts val="1500"/>
                        </a:lnSpc>
                        <a:spcBef>
                          <a:spcPts val="500"/>
                        </a:spcBef>
                        <a:spcAft>
                          <a:spcPts val="0"/>
                        </a:spcAft>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全ての働く世代のがん患者の就労支援の推進</a:t>
                      </a:r>
                      <a:r>
                        <a:rPr kumimoji="1" lang="en-US" altLang="ja-JP" sz="1100" dirty="0">
                          <a:solidFill>
                            <a:schemeClr val="tx1"/>
                          </a:solidFill>
                          <a:latin typeface="+mn-ea"/>
                          <a:ea typeface="+mn-ea"/>
                        </a:rPr>
                        <a:t>》</a:t>
                      </a:r>
                    </a:p>
                    <a:p>
                      <a:pPr>
                        <a:lnSpc>
                          <a:spcPts val="1500"/>
                        </a:lnSpc>
                        <a:spcBef>
                          <a:spcPts val="0"/>
                        </a:spcBef>
                        <a:spcAft>
                          <a:spcPts val="0"/>
                        </a:spcAft>
                      </a:pPr>
                      <a:r>
                        <a:rPr kumimoji="1" lang="ja-JP" altLang="en-US" sz="1100" b="0" strike="noStrike" dirty="0">
                          <a:solidFill>
                            <a:schemeClr val="tx1"/>
                          </a:solidFill>
                          <a:latin typeface="+mn-ea"/>
                          <a:ea typeface="+mn-ea"/>
                        </a:rPr>
                        <a:t>■</a:t>
                      </a:r>
                      <a:r>
                        <a:rPr kumimoji="1" lang="ja-JP" altLang="en-US" sz="1100" b="0" strike="noStrike" spc="0" baseline="0" dirty="0">
                          <a:solidFill>
                            <a:schemeClr val="tx1"/>
                          </a:solidFill>
                          <a:latin typeface="+mn-ea"/>
                          <a:ea typeface="+mn-ea"/>
                        </a:rPr>
                        <a:t>大阪国際がんセンター、大阪労働局、大阪産業保健総合支援センター及び大阪府社会保険労務士会と連携し、府内がん </a:t>
                      </a:r>
                      <a:endParaRPr kumimoji="1" lang="en-US" altLang="ja-JP" sz="1100" b="0" strike="noStrike" spc="0" baseline="0" dirty="0">
                        <a:solidFill>
                          <a:schemeClr val="tx1"/>
                        </a:solidFill>
                        <a:latin typeface="+mn-ea"/>
                        <a:ea typeface="+mn-ea"/>
                      </a:endParaRPr>
                    </a:p>
                    <a:p>
                      <a:pPr>
                        <a:lnSpc>
                          <a:spcPts val="1500"/>
                        </a:lnSpc>
                        <a:spcBef>
                          <a:spcPts val="0"/>
                        </a:spcBef>
                        <a:spcAft>
                          <a:spcPts val="0"/>
                        </a:spcAft>
                      </a:pPr>
                      <a:r>
                        <a:rPr kumimoji="1" lang="ja-JP" altLang="en-US" sz="1100" b="0" strike="noStrike" spc="0" baseline="0" dirty="0">
                          <a:solidFill>
                            <a:schemeClr val="tx1"/>
                          </a:solidFill>
                          <a:latin typeface="+mn-ea"/>
                          <a:ea typeface="+mn-ea"/>
                        </a:rPr>
                        <a:t>　拠点病院等の医療従事者を対象とした就労・両立支援の周知・啓発動画を作成</a:t>
                      </a:r>
                      <a:endParaRPr kumimoji="1" lang="en-US" altLang="ja-JP" sz="1100" b="0" strike="noStrike" spc="0" baseline="0" dirty="0">
                        <a:solidFill>
                          <a:schemeClr val="tx1"/>
                        </a:solidFill>
                        <a:latin typeface="+mn-ea"/>
                        <a:ea typeface="+mn-ea"/>
                      </a:endParaRPr>
                    </a:p>
                    <a:p>
                      <a:pPr marL="179388" indent="-179388">
                        <a:lnSpc>
                          <a:spcPts val="1500"/>
                        </a:lnSpc>
                        <a:spcBef>
                          <a:spcPts val="500"/>
                        </a:spcBef>
                        <a:spcAft>
                          <a:spcPts val="0"/>
                        </a:spcAft>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アピアランスケアの充実</a:t>
                      </a:r>
                      <a:r>
                        <a:rPr kumimoji="1" lang="en-US" altLang="ja-JP" sz="1100" dirty="0">
                          <a:solidFill>
                            <a:schemeClr val="tx1"/>
                          </a:solidFill>
                          <a:latin typeface="+mn-ea"/>
                          <a:ea typeface="+mn-ea"/>
                        </a:rPr>
                        <a:t>》</a:t>
                      </a:r>
                    </a:p>
                    <a:p>
                      <a:pPr marL="179388" indent="-179388">
                        <a:lnSpc>
                          <a:spcPts val="1500"/>
                        </a:lnSpc>
                        <a:spcBef>
                          <a:spcPts val="0"/>
                        </a:spcBef>
                        <a:spcAft>
                          <a:spcPts val="0"/>
                        </a:spcAft>
                      </a:pP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民間の理美容サービスを提供している企業と連携し、大阪府がん患者</a:t>
                      </a:r>
                      <a:endParaRPr kumimoji="1" lang="en-US" altLang="ja-JP" sz="1100" b="0" dirty="0">
                        <a:solidFill>
                          <a:schemeClr val="tx1"/>
                        </a:solidFill>
                        <a:latin typeface="+mn-ea"/>
                        <a:ea typeface="+mn-ea"/>
                      </a:endParaRPr>
                    </a:p>
                    <a:p>
                      <a:pPr marL="179388" indent="-179388">
                        <a:lnSpc>
                          <a:spcPts val="1500"/>
                        </a:lnSpc>
                        <a:spcBef>
                          <a:spcPts val="0"/>
                        </a:spcBef>
                        <a:spcAft>
                          <a:spcPts val="0"/>
                        </a:spcAft>
                      </a:pPr>
                      <a:r>
                        <a:rPr kumimoji="1" lang="ja-JP" altLang="en-US" sz="1100" b="0" dirty="0">
                          <a:solidFill>
                            <a:schemeClr val="tx1"/>
                          </a:solidFill>
                          <a:latin typeface="+mn-ea"/>
                          <a:ea typeface="+mn-ea"/>
                        </a:rPr>
                        <a:t>　サポートセンターにおいて、アピアランスケアをテーマとしたセミナー</a:t>
                      </a:r>
                      <a:endParaRPr kumimoji="1" lang="en-US" altLang="ja-JP" sz="1100" b="0" dirty="0">
                        <a:solidFill>
                          <a:schemeClr val="tx1"/>
                        </a:solidFill>
                        <a:latin typeface="+mn-ea"/>
                        <a:ea typeface="+mn-ea"/>
                      </a:endParaRPr>
                    </a:p>
                    <a:p>
                      <a:pPr marL="179388" indent="-179388">
                        <a:lnSpc>
                          <a:spcPts val="1500"/>
                        </a:lnSpc>
                        <a:spcBef>
                          <a:spcPts val="0"/>
                        </a:spcBef>
                        <a:spcAft>
                          <a:spcPts val="0"/>
                        </a:spcAft>
                      </a:pPr>
                      <a:r>
                        <a:rPr kumimoji="1" lang="ja-JP" altLang="en-US" sz="1100" b="0" dirty="0">
                          <a:solidFill>
                            <a:schemeClr val="tx1"/>
                          </a:solidFill>
                          <a:latin typeface="+mn-ea"/>
                          <a:ea typeface="+mn-ea"/>
                        </a:rPr>
                        <a:t>　を開催</a:t>
                      </a:r>
                      <a:r>
                        <a:rPr kumimoji="1" lang="en-US" altLang="ja-JP" sz="1100" b="0" dirty="0">
                          <a:solidFill>
                            <a:schemeClr val="tx1"/>
                          </a:solidFill>
                          <a:latin typeface="+mn-ea"/>
                          <a:ea typeface="+mn-ea"/>
                        </a:rPr>
                        <a:t>【</a:t>
                      </a:r>
                      <a:r>
                        <a:rPr kumimoji="1" lang="ja-JP" altLang="en-US" sz="1100" b="0" dirty="0">
                          <a:solidFill>
                            <a:schemeClr val="tx1"/>
                          </a:solidFill>
                          <a:latin typeface="+mn-ea"/>
                          <a:ea typeface="+mn-ea"/>
                        </a:rPr>
                        <a:t>「知っておくと便利 お肌のセルフケア」（</a:t>
                      </a:r>
                      <a:r>
                        <a:rPr kumimoji="1" lang="en-US" altLang="ja-JP" sz="1100" b="0" dirty="0">
                          <a:solidFill>
                            <a:schemeClr val="tx1"/>
                          </a:solidFill>
                          <a:latin typeface="+mn-ea"/>
                          <a:ea typeface="+mn-ea"/>
                        </a:rPr>
                        <a:t>R7.6</a:t>
                      </a:r>
                      <a:r>
                        <a:rPr kumimoji="1" lang="ja-JP" altLang="en-US" sz="1100" b="0" dirty="0">
                          <a:solidFill>
                            <a:schemeClr val="tx1"/>
                          </a:solidFill>
                          <a:latin typeface="+mn-ea"/>
                          <a:ea typeface="+mn-ea"/>
                        </a:rPr>
                        <a:t>：</a:t>
                      </a:r>
                      <a:r>
                        <a:rPr kumimoji="1" lang="en-US" altLang="ja-JP" sz="1100" b="0" dirty="0">
                          <a:solidFill>
                            <a:schemeClr val="tx1"/>
                          </a:solidFill>
                          <a:latin typeface="+mn-ea"/>
                          <a:ea typeface="+mn-ea"/>
                        </a:rPr>
                        <a:t>14</a:t>
                      </a:r>
                      <a:r>
                        <a:rPr kumimoji="1" lang="ja-JP" altLang="en-US" sz="1100" b="0" dirty="0">
                          <a:solidFill>
                            <a:schemeClr val="tx1"/>
                          </a:solidFill>
                          <a:latin typeface="+mn-ea"/>
                          <a:ea typeface="+mn-ea"/>
                        </a:rPr>
                        <a:t>名参加）、</a:t>
                      </a:r>
                      <a:endParaRPr kumimoji="1" lang="en-US" altLang="ja-JP" sz="1100" b="0" dirty="0">
                        <a:solidFill>
                          <a:schemeClr val="tx1"/>
                        </a:solidFill>
                        <a:latin typeface="+mn-ea"/>
                        <a:ea typeface="+mn-ea"/>
                      </a:endParaRPr>
                    </a:p>
                    <a:p>
                      <a:pPr marL="179388" indent="-179388">
                        <a:lnSpc>
                          <a:spcPts val="1500"/>
                        </a:lnSpc>
                        <a:spcBef>
                          <a:spcPts val="0"/>
                        </a:spcBef>
                        <a:spcAft>
                          <a:spcPts val="0"/>
                        </a:spcAft>
                      </a:pPr>
                      <a:r>
                        <a:rPr kumimoji="1" lang="ja-JP" altLang="en-US" sz="1100" b="0" dirty="0">
                          <a:solidFill>
                            <a:schemeClr val="tx1"/>
                          </a:solidFill>
                          <a:latin typeface="+mn-ea"/>
                          <a:ea typeface="+mn-ea"/>
                        </a:rPr>
                        <a:t>　「知っておくと便利 爪のケアについて」（</a:t>
                      </a:r>
                      <a:r>
                        <a:rPr kumimoji="1" lang="en-US" altLang="ja-JP" sz="1100" b="0" dirty="0">
                          <a:solidFill>
                            <a:schemeClr val="tx1"/>
                          </a:solidFill>
                          <a:latin typeface="+mn-ea"/>
                          <a:ea typeface="+mn-ea"/>
                        </a:rPr>
                        <a:t>R7.12</a:t>
                      </a:r>
                      <a:r>
                        <a:rPr kumimoji="1" lang="ja-JP" altLang="en-US" sz="1100" b="0" dirty="0">
                          <a:solidFill>
                            <a:schemeClr val="tx1"/>
                          </a:solidFill>
                          <a:latin typeface="+mn-ea"/>
                          <a:ea typeface="+mn-ea"/>
                        </a:rPr>
                        <a:t>：</a:t>
                      </a:r>
                      <a:r>
                        <a:rPr kumimoji="1" lang="en-US" altLang="ja-JP" sz="1100" b="0" dirty="0">
                          <a:solidFill>
                            <a:schemeClr val="tx1"/>
                          </a:solidFill>
                          <a:latin typeface="+mn-ea"/>
                          <a:ea typeface="+mn-ea"/>
                        </a:rPr>
                        <a:t>12</a:t>
                      </a:r>
                      <a:r>
                        <a:rPr kumimoji="1" lang="ja-JP" altLang="en-US" sz="1100" b="0" dirty="0">
                          <a:solidFill>
                            <a:schemeClr val="tx1"/>
                          </a:solidFill>
                          <a:latin typeface="+mn-ea"/>
                          <a:ea typeface="+mn-ea"/>
                        </a:rPr>
                        <a:t>名参加）</a:t>
                      </a:r>
                      <a:r>
                        <a:rPr kumimoji="1" lang="en-US" altLang="ja-JP" sz="1100" b="0" dirty="0">
                          <a:solidFill>
                            <a:schemeClr val="tx1"/>
                          </a:solidFill>
                          <a:latin typeface="+mn-ea"/>
                          <a:ea typeface="+mn-ea"/>
                        </a:rPr>
                        <a:t>】</a:t>
                      </a: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府内市町村のがん患者のアピアランスケア等への取組みを</a:t>
                      </a:r>
                      <a:endParaRPr kumimoji="1" lang="en-US" altLang="ja-JP" sz="1100" b="1" dirty="0">
                        <a:solidFill>
                          <a:schemeClr val="tx1"/>
                        </a:solidFill>
                        <a:latin typeface="+mn-ea"/>
                        <a:ea typeface="+mn-ea"/>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latin typeface="+mn-ea"/>
                          <a:ea typeface="+mn-ea"/>
                        </a:rPr>
                        <a:t>　大阪府ホームページに掲載</a:t>
                      </a:r>
                      <a:r>
                        <a:rPr kumimoji="1" lang="ja-JP" altLang="en-US" sz="1100" b="1" strike="noStrike" dirty="0">
                          <a:solidFill>
                            <a:schemeClr val="tx1"/>
                          </a:solidFill>
                          <a:latin typeface="+mn-ea"/>
                          <a:ea typeface="+mn-ea"/>
                        </a:rPr>
                        <a:t>（</a:t>
                      </a:r>
                      <a:r>
                        <a:rPr kumimoji="1" lang="en-US" altLang="ja-JP" sz="1100" b="1" dirty="0">
                          <a:solidFill>
                            <a:schemeClr val="tx1"/>
                          </a:solidFill>
                          <a:latin typeface="+mn-ea"/>
                          <a:ea typeface="+mn-ea"/>
                        </a:rPr>
                        <a:t>R7.7</a:t>
                      </a:r>
                      <a:r>
                        <a:rPr kumimoji="1" lang="ja-JP" altLang="en-US" sz="1100" b="1" strike="noStrike" dirty="0">
                          <a:solidFill>
                            <a:schemeClr val="tx1"/>
                          </a:solidFill>
                          <a:latin typeface="+mn-ea"/>
                          <a:ea typeface="+mn-ea"/>
                        </a:rPr>
                        <a:t>）</a:t>
                      </a:r>
                      <a:endParaRPr kumimoji="1" lang="en-US" altLang="ja-JP" sz="1100" b="1" dirty="0">
                        <a:solidFill>
                          <a:schemeClr val="tx1"/>
                        </a:solidFill>
                        <a:latin typeface="+mn-ea"/>
                        <a:ea typeface="+mn-ea"/>
                      </a:endParaRPr>
                    </a:p>
                    <a:p>
                      <a:pPr marL="179388" indent="-179388">
                        <a:lnSpc>
                          <a:spcPts val="1500"/>
                        </a:lnSpc>
                        <a:spcBef>
                          <a:spcPts val="500"/>
                        </a:spcBef>
                        <a:spcAft>
                          <a:spcPts val="0"/>
                        </a:spcAft>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がんのリハビリテーション提供体制の整備</a:t>
                      </a:r>
                      <a:r>
                        <a:rPr kumimoji="1" lang="en-US" altLang="ja-JP" sz="1100" dirty="0">
                          <a:solidFill>
                            <a:schemeClr val="tx1"/>
                          </a:solidFill>
                          <a:latin typeface="+mn-ea"/>
                          <a:ea typeface="+mn-ea"/>
                        </a:rPr>
                        <a:t>》</a:t>
                      </a:r>
                    </a:p>
                    <a:p>
                      <a:pPr marL="179388" indent="-179388">
                        <a:lnSpc>
                          <a:spcPts val="1500"/>
                        </a:lnSpc>
                        <a:spcBef>
                          <a:spcPts val="0"/>
                        </a:spcBef>
                        <a:spcAft>
                          <a:spcPts val="0"/>
                        </a:spcAft>
                      </a:pPr>
                      <a:r>
                        <a:rPr kumimoji="1" lang="en-US" altLang="ja-JP"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株式会社ルネサンス（</a:t>
                      </a:r>
                      <a:r>
                        <a:rPr kumimoji="1" lang="en-US" altLang="ja-JP" sz="1100" b="1" dirty="0">
                          <a:solidFill>
                            <a:schemeClr val="tx1"/>
                          </a:solidFill>
                          <a:latin typeface="+mn-ea"/>
                          <a:ea typeface="+mn-ea"/>
                        </a:rPr>
                        <a:t>R7.11</a:t>
                      </a:r>
                      <a:r>
                        <a:rPr kumimoji="1" lang="ja-JP" altLang="en-US" sz="1100" b="1" dirty="0">
                          <a:solidFill>
                            <a:schemeClr val="tx1"/>
                          </a:solidFill>
                          <a:latin typeface="+mn-ea"/>
                          <a:ea typeface="+mn-ea"/>
                        </a:rPr>
                        <a:t>事業連携協定締結）と連携し、簡単な運動やエクササイズ等の運動支援に係る動画を作成</a:t>
                      </a:r>
                      <a:endParaRPr kumimoji="1" lang="en-US" altLang="ja-JP" sz="1100" b="1" dirty="0">
                        <a:solidFill>
                          <a:schemeClr val="tx1"/>
                        </a:solidFill>
                        <a:latin typeface="+mn-ea"/>
                        <a:ea typeface="+mn-ea"/>
                      </a:endParaRPr>
                    </a:p>
                    <a:p>
                      <a:pPr marL="179388" indent="-179388">
                        <a:lnSpc>
                          <a:spcPts val="1500"/>
                        </a:lnSpc>
                        <a:spcBef>
                          <a:spcPts val="0"/>
                        </a:spcBef>
                        <a:spcAft>
                          <a:spcPts val="0"/>
                        </a:spcAft>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株式会社ルネサンスと連携し、大阪国際がんセンター認定「がん専門運動指導士」によるがん患者やそのご家族、医療従事者等を対象とした運動セミナーを大阪府庁本館 正庁の間で実施（</a:t>
                      </a:r>
                      <a:r>
                        <a:rPr kumimoji="1" lang="en-US" altLang="ja-JP" sz="1100" b="1" dirty="0">
                          <a:solidFill>
                            <a:schemeClr val="tx1"/>
                          </a:solidFill>
                          <a:latin typeface="+mn-ea"/>
                          <a:ea typeface="+mn-ea"/>
                        </a:rPr>
                        <a:t>R8.3</a:t>
                      </a:r>
                      <a:r>
                        <a:rPr kumimoji="1" lang="ja-JP" altLang="en-US" sz="1100" b="1" dirty="0">
                          <a:solidFill>
                            <a:schemeClr val="tx1"/>
                          </a:solidFill>
                          <a:latin typeface="+mn-ea"/>
                          <a:ea typeface="+mn-ea"/>
                        </a:rPr>
                        <a:t>予定）</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pic>
        <p:nvPicPr>
          <p:cNvPr id="4" name="図 3">
            <a:extLst>
              <a:ext uri="{FF2B5EF4-FFF2-40B4-BE49-F238E27FC236}">
                <a16:creationId xmlns:a16="http://schemas.microsoft.com/office/drawing/2014/main" id="{EE2987C1-D2D5-469F-BEC7-16DBE523C2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0865" y="4249725"/>
            <a:ext cx="2556000" cy="1422353"/>
          </a:xfrm>
          <a:prstGeom prst="rect">
            <a:avLst/>
          </a:prstGeom>
        </p:spPr>
      </p:pic>
      <p:sp>
        <p:nvSpPr>
          <p:cNvPr id="8" name="テキスト ボックス 7">
            <a:extLst>
              <a:ext uri="{FF2B5EF4-FFF2-40B4-BE49-F238E27FC236}">
                <a16:creationId xmlns:a16="http://schemas.microsoft.com/office/drawing/2014/main" id="{29F793DB-2EA1-47B2-BF43-E82C510A4459}"/>
              </a:ext>
            </a:extLst>
          </p:cNvPr>
          <p:cNvSpPr txBox="1"/>
          <p:nvPr/>
        </p:nvSpPr>
        <p:spPr>
          <a:xfrm>
            <a:off x="6969645" y="5672078"/>
            <a:ext cx="3111634" cy="246221"/>
          </a:xfrm>
          <a:prstGeom prst="rect">
            <a:avLst/>
          </a:prstGeom>
          <a:noFill/>
          <a:ln w="9525">
            <a:noFill/>
          </a:ln>
        </p:spPr>
        <p:txBody>
          <a:bodyPr wrap="square" rtlCol="0">
            <a:spAutoFit/>
          </a:bodyPr>
          <a:lstStyle/>
          <a:p>
            <a:r>
              <a:rPr kumimoji="1" lang="en-US" altLang="ja-JP" sz="1000" dirty="0"/>
              <a:t>【</a:t>
            </a:r>
            <a:r>
              <a:rPr kumimoji="1" lang="ja-JP" altLang="en-US" sz="1000" dirty="0"/>
              <a:t>運動支援エクササイズ動画</a:t>
            </a:r>
            <a:r>
              <a:rPr kumimoji="1" lang="en-US" altLang="ja-JP" sz="1000" dirty="0"/>
              <a:t>】</a:t>
            </a:r>
            <a:endParaRPr kumimoji="1" lang="ja-JP" altLang="en-US" sz="1000" dirty="0"/>
          </a:p>
        </p:txBody>
      </p:sp>
    </p:spTree>
    <p:extLst>
      <p:ext uri="{BB962C8B-B14F-4D97-AF65-F5344CB8AC3E}">
        <p14:creationId xmlns:p14="http://schemas.microsoft.com/office/powerpoint/2010/main" val="3797507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1"/>
            <a:ext cx="9432000" cy="65898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3615854217"/>
              </p:ext>
            </p:extLst>
          </p:nvPr>
        </p:nvGraphicFramePr>
        <p:xfrm>
          <a:off x="406103" y="253445"/>
          <a:ext cx="8928000" cy="6506145"/>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令和７年度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最終予算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がん診療拠点病院機能強化事業（</a:t>
                      </a:r>
                      <a:r>
                        <a:rPr kumimoji="1" lang="en-US" altLang="ja-JP" sz="1100" b="0" dirty="0">
                          <a:solidFill>
                            <a:schemeClr val="tx1"/>
                          </a:solidFill>
                          <a:latin typeface="+mn-ea"/>
                          <a:ea typeface="+mn-ea"/>
                        </a:rPr>
                        <a:t>133,094</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地域統括相談支援センターモデル事業（</a:t>
                      </a:r>
                      <a:r>
                        <a:rPr kumimoji="1" lang="en-US" altLang="ja-JP" sz="1100" b="0" dirty="0">
                          <a:solidFill>
                            <a:schemeClr val="tx1"/>
                          </a:solidFill>
                          <a:latin typeface="+mn-ea"/>
                          <a:ea typeface="+mn-ea"/>
                        </a:rPr>
                        <a:t>12,825</a:t>
                      </a:r>
                      <a:r>
                        <a:rPr kumimoji="1" lang="ja-JP" altLang="en-US" sz="1100" b="0" dirty="0">
                          <a:solidFill>
                            <a:schemeClr val="tx1"/>
                          </a:solidFill>
                          <a:latin typeface="+mn-ea"/>
                          <a:ea typeface="+mn-ea"/>
                        </a:rPr>
                        <a:t>千円）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がん医療提供体制充実強化事業（</a:t>
                      </a:r>
                      <a:r>
                        <a:rPr kumimoji="1" lang="en-US" altLang="ja-JP" sz="1100" b="0" dirty="0">
                          <a:solidFill>
                            <a:schemeClr val="tx1"/>
                          </a:solidFill>
                          <a:latin typeface="+mn-ea"/>
                          <a:ea typeface="+mn-ea"/>
                        </a:rPr>
                        <a:t>45,452</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917720"/>
                  </a:ext>
                </a:extLst>
              </a:tr>
              <a:tr h="198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課題・必要な取組み</a:t>
                      </a:r>
                      <a:endParaRPr kumimoji="1" lang="ja-JP" altLang="en-US" sz="1600"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100" dirty="0">
                          <a:solidFill>
                            <a:schemeClr val="tx1"/>
                          </a:solidFill>
                          <a:latin typeface="+mn-ea"/>
                          <a:ea typeface="+mn-ea"/>
                        </a:rPr>
                        <a:t>《</a:t>
                      </a:r>
                      <a:r>
                        <a:rPr kumimoji="1" lang="ja-JP" altLang="en-US" sz="1100" b="1" u="sng" dirty="0">
                          <a:solidFill>
                            <a:schemeClr val="tx1"/>
                          </a:solidFill>
                          <a:latin typeface="+mn-ea"/>
                          <a:ea typeface="+mn-ea"/>
                        </a:rPr>
                        <a:t>がん患者の相談支援、情報提供</a:t>
                      </a:r>
                      <a:r>
                        <a:rPr kumimoji="1" lang="en-US" altLang="ja-JP" sz="1100" dirty="0">
                          <a:solidFill>
                            <a:schemeClr val="tx1"/>
                          </a:solidFill>
                          <a:latin typeface="+mn-ea"/>
                          <a:ea typeface="+mn-ea"/>
                        </a:rPr>
                        <a:t>》</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■多様なニーズに対応できる相談体制充実、相談支援センターの利用促進、がんに関する情報発信の強化</a:t>
                      </a:r>
                      <a:endParaRPr kumimoji="1" lang="en-US" altLang="ja-JP" sz="1100" dirty="0">
                        <a:solidFill>
                          <a:schemeClr val="tx1"/>
                        </a:solidFill>
                        <a:latin typeface="+mn-ea"/>
                        <a:ea typeface="+mn-ea"/>
                      </a:endParaRPr>
                    </a:p>
                    <a:p>
                      <a:pPr marL="0" marR="0" lvl="0" indent="0" algn="l" defTabSz="914400" rtl="0" eaLnBrk="1" fontAlgn="auto" latinLnBrk="0" hangingPunct="1">
                        <a:lnSpc>
                          <a:spcPts val="1500"/>
                        </a:lnSpc>
                        <a:spcBef>
                          <a:spcPts val="800"/>
                        </a:spcBef>
                        <a:spcAft>
                          <a:spcPts val="0"/>
                        </a:spcAft>
                        <a:buClrTx/>
                        <a:buSzTx/>
                        <a:buFontTx/>
                        <a:buNone/>
                        <a:tabLst/>
                        <a:defRPr/>
                      </a:pPr>
                      <a:r>
                        <a:rPr kumimoji="1" lang="en-US" altLang="ja-JP" sz="1100" dirty="0">
                          <a:solidFill>
                            <a:schemeClr val="tx1"/>
                          </a:solidFill>
                          <a:latin typeface="+mn-ea"/>
                          <a:ea typeface="+mn-ea"/>
                        </a:rPr>
                        <a:t>《</a:t>
                      </a:r>
                      <a:r>
                        <a:rPr kumimoji="1" lang="ja-JP" altLang="en-US" sz="1100" b="1" u="sng" dirty="0">
                          <a:solidFill>
                            <a:schemeClr val="tx1"/>
                          </a:solidFill>
                          <a:latin typeface="+mn-ea"/>
                          <a:ea typeface="+mn-ea"/>
                        </a:rPr>
                        <a:t>全ての働く世代のがん患者の就労支援の推進</a:t>
                      </a:r>
                      <a:r>
                        <a:rPr kumimoji="1" lang="en-US" altLang="ja-JP" sz="1100" dirty="0">
                          <a:solidFill>
                            <a:schemeClr val="tx1"/>
                          </a:solidFill>
                          <a:latin typeface="+mn-ea"/>
                          <a:ea typeface="+mn-ea"/>
                        </a:rPr>
                        <a:t>》</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■治療と仕事の両立支援に関する積極的な普及啓発</a:t>
                      </a:r>
                      <a:endParaRPr kumimoji="1" lang="en-US" altLang="ja-JP" sz="1100" dirty="0">
                        <a:solidFill>
                          <a:schemeClr val="tx1"/>
                        </a:solidFill>
                        <a:latin typeface="+mn-ea"/>
                        <a:ea typeface="+mn-ea"/>
                      </a:endParaRPr>
                    </a:p>
                    <a:p>
                      <a:pPr marL="0" marR="0" lvl="0" indent="0" algn="l" defTabSz="914400" rtl="0" eaLnBrk="1" fontAlgn="auto" latinLnBrk="0" hangingPunct="1">
                        <a:lnSpc>
                          <a:spcPts val="1500"/>
                        </a:lnSpc>
                        <a:spcBef>
                          <a:spcPts val="800"/>
                        </a:spcBef>
                        <a:spcAft>
                          <a:spcPts val="0"/>
                        </a:spcAft>
                        <a:buClrTx/>
                        <a:buSzTx/>
                        <a:buFontTx/>
                        <a:buNone/>
                        <a:tabLst/>
                        <a:defRPr/>
                      </a:pPr>
                      <a:r>
                        <a:rPr kumimoji="1" lang="en-US" altLang="ja-JP" sz="1100" dirty="0">
                          <a:solidFill>
                            <a:schemeClr val="tx1"/>
                          </a:solidFill>
                          <a:latin typeface="+mn-ea"/>
                          <a:ea typeface="+mn-ea"/>
                        </a:rPr>
                        <a:t>《</a:t>
                      </a:r>
                      <a:r>
                        <a:rPr kumimoji="1" lang="ja-JP" altLang="en-US" sz="1100" b="1" u="sng" dirty="0">
                          <a:solidFill>
                            <a:schemeClr val="tx1"/>
                          </a:solidFill>
                          <a:latin typeface="+mn-ea"/>
                          <a:ea typeface="+mn-ea"/>
                        </a:rPr>
                        <a:t>アピアランスケアの充実</a:t>
                      </a:r>
                      <a:r>
                        <a:rPr kumimoji="1" lang="en-US" altLang="ja-JP" sz="1100" dirty="0">
                          <a:solidFill>
                            <a:schemeClr val="tx1"/>
                          </a:solidFill>
                          <a:latin typeface="+mn-ea"/>
                          <a:ea typeface="+mn-ea"/>
                        </a:rPr>
                        <a:t>》</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■アピアランスケアの支援体制の強化</a:t>
                      </a:r>
                      <a:endParaRPr kumimoji="1" lang="en-US" altLang="ja-JP" sz="1100" dirty="0">
                        <a:solidFill>
                          <a:schemeClr val="tx1"/>
                        </a:solidFill>
                        <a:latin typeface="+mn-ea"/>
                        <a:ea typeface="+mn-ea"/>
                      </a:endParaRPr>
                    </a:p>
                    <a:p>
                      <a:pPr marL="0" marR="0" lvl="0" indent="0" algn="l" defTabSz="914400" rtl="0" eaLnBrk="1" fontAlgn="auto" latinLnBrk="0" hangingPunct="1">
                        <a:lnSpc>
                          <a:spcPts val="1500"/>
                        </a:lnSpc>
                        <a:spcBef>
                          <a:spcPts val="800"/>
                        </a:spcBef>
                        <a:spcAft>
                          <a:spcPts val="0"/>
                        </a:spcAft>
                        <a:buClrTx/>
                        <a:buSzTx/>
                        <a:buFontTx/>
                        <a:buNone/>
                        <a:tabLst/>
                        <a:defRPr/>
                      </a:pPr>
                      <a:r>
                        <a:rPr kumimoji="1" lang="en-US" altLang="ja-JP" sz="1100" dirty="0">
                          <a:solidFill>
                            <a:schemeClr val="tx1"/>
                          </a:solidFill>
                          <a:latin typeface="+mn-ea"/>
                          <a:ea typeface="+mn-ea"/>
                        </a:rPr>
                        <a:t>《</a:t>
                      </a:r>
                      <a:r>
                        <a:rPr kumimoji="1" lang="ja-JP" altLang="en-US" sz="1100" b="1" u="sng" dirty="0">
                          <a:solidFill>
                            <a:schemeClr val="tx1"/>
                          </a:solidFill>
                          <a:latin typeface="+mn-ea"/>
                          <a:ea typeface="+mn-ea"/>
                        </a:rPr>
                        <a:t>がんのリハビリテーション提供体制の整備</a:t>
                      </a:r>
                      <a:r>
                        <a:rPr kumimoji="1" lang="en-US" altLang="ja-JP" sz="1100" dirty="0">
                          <a:solidFill>
                            <a:schemeClr val="tx1"/>
                          </a:solidFill>
                          <a:latin typeface="+mn-ea"/>
                          <a:ea typeface="+mn-ea"/>
                        </a:rPr>
                        <a:t>》</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効果的・継続的ながんリハビリテーション提供体制の整備</a:t>
                      </a:r>
                      <a:endParaRPr kumimoji="1" lang="ja-JP" altLang="en-US" sz="1050" b="1" strike="noStrike"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31847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次年度の主な取組み</a:t>
                      </a:r>
                      <a:endParaRPr kumimoji="1" lang="en-US" altLang="ja-JP" sz="1600" b="1"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がん患者の相談支援、情報提供</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dirty="0">
                        <a:solidFill>
                          <a:schemeClr val="tx1"/>
                        </a:solidFill>
                        <a:latin typeface="+mn-ea"/>
                        <a:ea typeface="+mn-ea"/>
                      </a:endParaRPr>
                    </a:p>
                    <a:p>
                      <a:pPr>
                        <a:lnSpc>
                          <a:spcPts val="1500"/>
                        </a:lnSpc>
                      </a:pPr>
                      <a:r>
                        <a:rPr kumimoji="1" lang="ja-JP" altLang="en-US" sz="1100" b="0" dirty="0">
                          <a:solidFill>
                            <a:schemeClr val="tx1"/>
                          </a:solidFill>
                          <a:latin typeface="+mn-ea"/>
                          <a:ea typeface="+mn-ea"/>
                        </a:rPr>
                        <a:t>■患者等のニーズを踏まえた相談員向け研修会を実施し、がん相談支援センターの機能強化を図る</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a:lnSpc>
                          <a:spcPts val="1500"/>
                        </a:lnSpc>
                        <a:spcBef>
                          <a:spcPts val="800"/>
                        </a:spcBef>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全ての働く世代のがん患者の就労支援の推進</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dirty="0">
                        <a:solidFill>
                          <a:schemeClr val="tx1"/>
                        </a:solidFill>
                        <a:latin typeface="+mn-ea"/>
                        <a:ea typeface="+mn-ea"/>
                      </a:endParaRPr>
                    </a:p>
                    <a:p>
                      <a:pPr>
                        <a:lnSpc>
                          <a:spcPts val="1500"/>
                        </a:lnSpc>
                      </a:pPr>
                      <a:r>
                        <a:rPr kumimoji="1" lang="ja-JP" altLang="en-US" sz="1100" b="0" dirty="0">
                          <a:solidFill>
                            <a:schemeClr val="tx1"/>
                          </a:solidFill>
                          <a:latin typeface="+mn-ea"/>
                          <a:ea typeface="+mn-ea"/>
                        </a:rPr>
                        <a:t>■令和７年度に作成した医療機関に向けた就労・両立支援の周知・啓発動画の活用を促進するとともに、関係機関と連携し、</a:t>
                      </a:r>
                      <a:endParaRPr kumimoji="1" lang="en-US" altLang="ja-JP" sz="1100" b="0" dirty="0">
                        <a:solidFill>
                          <a:schemeClr val="tx1"/>
                        </a:solidFill>
                        <a:latin typeface="+mn-ea"/>
                        <a:ea typeface="+mn-ea"/>
                      </a:endParaRPr>
                    </a:p>
                    <a:p>
                      <a:pPr>
                        <a:lnSpc>
                          <a:spcPts val="1500"/>
                        </a:lnSpc>
                      </a:pPr>
                      <a:r>
                        <a:rPr kumimoji="1" lang="ja-JP" altLang="en-US" sz="1100" b="0" dirty="0">
                          <a:solidFill>
                            <a:schemeClr val="tx1"/>
                          </a:solidFill>
                          <a:latin typeface="+mn-ea"/>
                          <a:ea typeface="+mn-ea"/>
                        </a:rPr>
                        <a:t>　就労支援に関する啓発を実施</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500"/>
                        </a:lnSpc>
                        <a:spcBef>
                          <a:spcPts val="80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アピアランスケアの充実</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■府内のアピアランスケア提供体制の強化を図るために、都道府県がん診療連携拠点病院が実施する府内拠点病院等の医療</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　従事者を対象とすたアピアランスケアに係る研修等の取組みを支援</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■府内アピアランスケアの支援拠点の一つとして、大阪府がん患者サポートセンターにおいて、ウィッグの展示やアピアラ</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　ンスケアに関するセミナー等を実施</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500"/>
                        </a:lnSpc>
                        <a:spcBef>
                          <a:spcPts val="80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がんのリハビリテーション提供体制の整備</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■大阪府がん診療連携協議会がんリハビリテーション部会や</a:t>
                      </a:r>
                      <a:r>
                        <a:rPr kumimoji="1" lang="ja-JP" altLang="en-US" sz="1100" b="0" dirty="0">
                          <a:solidFill>
                            <a:schemeClr val="tx1"/>
                          </a:solidFill>
                          <a:latin typeface="+mn-ea"/>
                          <a:ea typeface="+mn-ea"/>
                        </a:rPr>
                        <a:t>株式会社ルネサンスと</a:t>
                      </a:r>
                      <a:r>
                        <a:rPr kumimoji="1" lang="ja-JP" altLang="en-US" sz="1100" b="0" strike="noStrike" dirty="0">
                          <a:solidFill>
                            <a:schemeClr val="tx1"/>
                          </a:solidFill>
                          <a:latin typeface="+mn-ea"/>
                          <a:ea typeface="+mn-ea"/>
                        </a:rPr>
                        <a:t>連携し、府内のがん診療拠点病院等の</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latin typeface="+mn-ea"/>
                          <a:ea typeface="+mn-ea"/>
                        </a:rPr>
                        <a:t>　ニーズを踏まえ、各施設における主体的な取組みが広がるよう、運動支援に係る動画等を活用した周知・啓発を実施</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株式会社ルネサンスと連携し、</a:t>
                      </a:r>
                      <a:r>
                        <a:rPr kumimoji="1" lang="ja-JP" altLang="en-US" sz="1100" b="1" dirty="0">
                          <a:solidFill>
                            <a:schemeClr val="tx1"/>
                          </a:solidFill>
                          <a:latin typeface="+mn-ea"/>
                          <a:ea typeface="+mn-ea"/>
                        </a:rPr>
                        <a:t>大阪国際がんセンター認定「がん専門運動指導士」</a:t>
                      </a:r>
                      <a:r>
                        <a:rPr kumimoji="1" lang="ja-JP" altLang="en-US" sz="1100" b="1" strike="noStrike" dirty="0">
                          <a:solidFill>
                            <a:schemeClr val="tx1"/>
                          </a:solidFill>
                          <a:latin typeface="+mn-ea"/>
                          <a:ea typeface="+mn-ea"/>
                        </a:rPr>
                        <a:t>によるがん患者やそのご家族、医療従</a:t>
                      </a:r>
                      <a:endParaRPr kumimoji="1" lang="en-US" altLang="ja-JP" sz="1100" b="1"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1" strike="noStrike" dirty="0">
                          <a:solidFill>
                            <a:schemeClr val="tx1"/>
                          </a:solidFill>
                          <a:latin typeface="+mn-ea"/>
                          <a:ea typeface="+mn-ea"/>
                        </a:rPr>
                        <a:t>　事者等を対象とした運動セミナーを年２回程度実施</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7506514"/>
                  </a:ext>
                </a:extLst>
              </a:tr>
              <a:tr h="65254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令和８年度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がん診療連携拠点病院機能強化事業（</a:t>
                      </a:r>
                      <a:r>
                        <a:rPr kumimoji="1" lang="en-US" altLang="ja-JP" sz="1100" spc="-60" baseline="0" dirty="0">
                          <a:solidFill>
                            <a:schemeClr val="tx1"/>
                          </a:solidFill>
                          <a:latin typeface="+mn-ea"/>
                          <a:ea typeface="+mn-ea"/>
                        </a:rPr>
                        <a:t>136,258</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地域統括相談支援センターモデル事業（</a:t>
                      </a:r>
                      <a:r>
                        <a:rPr kumimoji="1" lang="en-US" altLang="ja-JP" sz="1100" b="0" dirty="0">
                          <a:solidFill>
                            <a:schemeClr val="tx1"/>
                          </a:solidFill>
                          <a:latin typeface="+mn-ea"/>
                          <a:ea typeface="+mn-ea"/>
                        </a:rPr>
                        <a:t>12,825</a:t>
                      </a:r>
                      <a:r>
                        <a:rPr kumimoji="1" lang="ja-JP" altLang="en-US" sz="1100" b="0" dirty="0">
                          <a:solidFill>
                            <a:schemeClr val="tx1"/>
                          </a:solidFill>
                          <a:latin typeface="+mn-ea"/>
                          <a:ea typeface="+mn-ea"/>
                        </a:rPr>
                        <a:t>千円）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がん医療提供体制充実強化事業（</a:t>
                      </a:r>
                      <a:r>
                        <a:rPr kumimoji="1" lang="en-US" altLang="ja-JP" sz="1100" b="0" dirty="0">
                          <a:solidFill>
                            <a:schemeClr val="tx1"/>
                          </a:solidFill>
                          <a:latin typeface="+mn-ea"/>
                          <a:ea typeface="+mn-ea"/>
                        </a:rPr>
                        <a:t>77,240</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57756"/>
                  </a:ext>
                </a:extLst>
              </a:tr>
            </a:tbl>
          </a:graphicData>
        </a:graphic>
      </p:graphicFrame>
      <p:sp>
        <p:nvSpPr>
          <p:cNvPr id="2" name="スライド番号プレースホルダー 1"/>
          <p:cNvSpPr>
            <a:spLocks noGrp="1"/>
          </p:cNvSpPr>
          <p:nvPr>
            <p:ph type="sldNum" sz="quarter" idx="12"/>
          </p:nvPr>
        </p:nvSpPr>
        <p:spPr/>
        <p:txBody>
          <a:bodyPr/>
          <a:lstStyle/>
          <a:p>
            <a:r>
              <a:rPr kumimoji="1" lang="en-US" altLang="ja-JP" dirty="0"/>
              <a:t>13</a:t>
            </a:r>
            <a:endParaRPr kumimoji="1" lang="ja-JP" altLang="en-US" dirty="0"/>
          </a:p>
        </p:txBody>
      </p:sp>
    </p:spTree>
    <p:extLst>
      <p:ext uri="{BB962C8B-B14F-4D97-AF65-F5344CB8AC3E}">
        <p14:creationId xmlns:p14="http://schemas.microsoft.com/office/powerpoint/2010/main" val="1665824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682"/>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５　がん対策を社会全体で進める環境づくり</a:t>
            </a:r>
          </a:p>
        </p:txBody>
      </p:sp>
      <p:sp>
        <p:nvSpPr>
          <p:cNvPr id="2" name="スライド番号プレースホルダー 1"/>
          <p:cNvSpPr>
            <a:spLocks noGrp="1"/>
          </p:cNvSpPr>
          <p:nvPr>
            <p:ph type="sldNum" sz="quarter" idx="12"/>
          </p:nvPr>
        </p:nvSpPr>
        <p:spPr/>
        <p:txBody>
          <a:bodyPr/>
          <a:lstStyle/>
          <a:p>
            <a:r>
              <a:rPr kumimoji="1" lang="en-US" altLang="ja-JP" dirty="0"/>
              <a:t>14</a:t>
            </a:r>
            <a:endParaRPr kumimoji="1" lang="ja-JP" altLang="en-US" dirty="0"/>
          </a:p>
        </p:txBody>
      </p:sp>
      <p:pic>
        <p:nvPicPr>
          <p:cNvPr id="22" name="図 21"/>
          <p:cNvPicPr>
            <a:picLocks noChangeAspect="1"/>
          </p:cNvPicPr>
          <p:nvPr/>
        </p:nvPicPr>
        <p:blipFill>
          <a:blip r:embed="rId3"/>
          <a:stretch>
            <a:fillRect/>
          </a:stretch>
        </p:blipFill>
        <p:spPr>
          <a:xfrm>
            <a:off x="8536240" y="74033"/>
            <a:ext cx="1320923" cy="432000"/>
          </a:xfrm>
          <a:prstGeom prst="rect">
            <a:avLst/>
          </a:prstGeom>
        </p:spPr>
      </p:pic>
      <p:sp>
        <p:nvSpPr>
          <p:cNvPr id="27" name="正方形/長方形 26">
            <a:extLst>
              <a:ext uri="{FF2B5EF4-FFF2-40B4-BE49-F238E27FC236}">
                <a16:creationId xmlns:a16="http://schemas.microsoft.com/office/drawing/2014/main" id="{0FF5944C-866C-4824-ABAC-7773DB7843C8}"/>
              </a:ext>
            </a:extLst>
          </p:cNvPr>
          <p:cNvSpPr/>
          <p:nvPr/>
        </p:nvSpPr>
        <p:spPr>
          <a:xfrm>
            <a:off x="268310" y="715610"/>
            <a:ext cx="9369380" cy="58360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計画Ｐ</a:t>
            </a:r>
            <a:r>
              <a:rPr kumimoji="1" lang="en-US" altLang="ja-JP"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59</a:t>
            </a:r>
            <a:endParaRPr kumimoji="1" lang="en-US" altLang="ja-JP"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正方形/長方形 28">
            <a:extLst>
              <a:ext uri="{FF2B5EF4-FFF2-40B4-BE49-F238E27FC236}">
                <a16:creationId xmlns:a16="http://schemas.microsoft.com/office/drawing/2014/main" id="{062FEB78-60E8-4C18-A40B-ACDBD0C298CE}"/>
              </a:ext>
            </a:extLst>
          </p:cNvPr>
          <p:cNvSpPr/>
          <p:nvPr/>
        </p:nvSpPr>
        <p:spPr>
          <a:xfrm>
            <a:off x="691603" y="1897282"/>
            <a:ext cx="6112702"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≪第４期大阪府がん対策推進計画における個別目標≫</a:t>
            </a:r>
          </a:p>
        </p:txBody>
      </p:sp>
      <p:sp>
        <p:nvSpPr>
          <p:cNvPr id="15" name="正方形/長方形 14"/>
          <p:cNvSpPr/>
          <p:nvPr/>
        </p:nvSpPr>
        <p:spPr>
          <a:xfrm>
            <a:off x="268310" y="654402"/>
            <a:ext cx="5873698" cy="112264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（１）社会全体での機運づくり</a:t>
            </a:r>
            <a:r>
              <a:rPr kumimoji="1" lang="ja-JP" altLang="en-US" sz="1400" b="1" dirty="0">
                <a:solidFill>
                  <a:schemeClr val="bg1"/>
                </a:solidFill>
                <a:latin typeface="+mn-ea"/>
              </a:rPr>
              <a:t>　計画 </a:t>
            </a:r>
            <a:r>
              <a:rPr kumimoji="1" lang="en-US" altLang="ja-JP" sz="1200" b="1" dirty="0">
                <a:solidFill>
                  <a:schemeClr val="bg1"/>
                </a:solidFill>
                <a:latin typeface="+mn-ea"/>
              </a:rPr>
              <a:t>P.81</a:t>
            </a:r>
            <a:endParaRPr kumimoji="1" lang="en-US" altLang="ja-JP" sz="1400" b="1" dirty="0">
              <a:solidFill>
                <a:schemeClr val="bg1"/>
              </a:solidFill>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（２）大阪府がん対策基金　</a:t>
            </a:r>
            <a:r>
              <a:rPr kumimoji="1" lang="ja-JP" altLang="en-US" sz="1400" b="1" dirty="0">
                <a:solidFill>
                  <a:schemeClr val="bg1"/>
                </a:solidFill>
                <a:latin typeface="+mn-ea"/>
              </a:rPr>
              <a:t>計画 </a:t>
            </a:r>
            <a:r>
              <a:rPr kumimoji="1" lang="en-US" altLang="ja-JP" sz="1200" b="1" dirty="0">
                <a:solidFill>
                  <a:schemeClr val="bg1"/>
                </a:solidFill>
                <a:latin typeface="+mn-ea"/>
              </a:rPr>
              <a:t>P.81</a:t>
            </a:r>
            <a:endParaRPr kumimoji="1" lang="en-US" altLang="ja-JP" sz="1400" b="1" dirty="0">
              <a:ln w="0"/>
              <a:solidFill>
                <a:schemeClr val="bg1"/>
              </a:solidFill>
              <a:effectLst>
                <a:outerShdw blurRad="38100" dist="19050" dir="2700000" algn="tl" rotWithShape="0">
                  <a:schemeClr val="dk1">
                    <a:alpha val="40000"/>
                  </a:schemeClr>
                </a:outerShdw>
              </a:effectLst>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（３）がん患者会等との連携推進　</a:t>
            </a:r>
            <a:r>
              <a:rPr kumimoji="1" lang="ja-JP" altLang="en-US" sz="1400" b="1" dirty="0">
                <a:solidFill>
                  <a:schemeClr val="bg1"/>
                </a:solidFill>
                <a:latin typeface="+mn-ea"/>
              </a:rPr>
              <a:t>計画 </a:t>
            </a:r>
            <a:r>
              <a:rPr kumimoji="1" lang="en-US" altLang="ja-JP" sz="1200" b="1" dirty="0">
                <a:solidFill>
                  <a:schemeClr val="bg1"/>
                </a:solidFill>
                <a:latin typeface="+mn-ea"/>
              </a:rPr>
              <a:t>P.</a:t>
            </a:r>
            <a:r>
              <a:rPr kumimoji="1" lang="ja-JP" altLang="en-US" sz="1200" b="1" dirty="0">
                <a:solidFill>
                  <a:schemeClr val="bg1"/>
                </a:solidFill>
                <a:latin typeface="+mn-ea"/>
              </a:rPr>
              <a:t> </a:t>
            </a:r>
            <a:r>
              <a:rPr kumimoji="1" lang="en-US" altLang="ja-JP" sz="1200" b="1" dirty="0">
                <a:solidFill>
                  <a:schemeClr val="bg1"/>
                </a:solidFill>
                <a:latin typeface="+mn-ea"/>
              </a:rPr>
              <a:t>82</a:t>
            </a:r>
            <a:endParaRPr kumimoji="1" lang="en-US" altLang="ja-JP" sz="1400" b="1" dirty="0">
              <a:solidFill>
                <a:schemeClr val="bg1"/>
              </a:solidFill>
              <a:latin typeface="+mn-ea"/>
            </a:endParaRPr>
          </a:p>
          <a:p>
            <a:pPr>
              <a:lnSpc>
                <a:spcPts val="2000"/>
              </a:lnSpc>
            </a:pPr>
            <a:r>
              <a:rPr kumimoji="1" lang="ja-JP" altLang="en-US" sz="1600" b="1" dirty="0">
                <a:solidFill>
                  <a:schemeClr val="bg1"/>
                </a:solidFill>
                <a:latin typeface="+mn-ea"/>
              </a:rPr>
              <a:t>（４）がん教育、がんに関する知識の普及啓発　</a:t>
            </a:r>
            <a:r>
              <a:rPr kumimoji="1" lang="ja-JP" altLang="en-US" sz="1400" b="1" dirty="0">
                <a:solidFill>
                  <a:schemeClr val="bg1"/>
                </a:solidFill>
                <a:latin typeface="+mn-ea"/>
              </a:rPr>
              <a:t>計画 </a:t>
            </a:r>
            <a:r>
              <a:rPr kumimoji="1" lang="en-US" altLang="ja-JP" sz="1200" b="1" dirty="0">
                <a:solidFill>
                  <a:schemeClr val="bg1"/>
                </a:solidFill>
                <a:latin typeface="+mn-ea"/>
              </a:rPr>
              <a:t>P.82</a:t>
            </a:r>
            <a:endParaRPr kumimoji="1" lang="en-US" altLang="ja-JP" sz="1400" b="1" dirty="0">
              <a:solidFill>
                <a:schemeClr val="bg1"/>
              </a:solidFill>
              <a:latin typeface="+mn-ea"/>
            </a:endParaRPr>
          </a:p>
        </p:txBody>
      </p:sp>
      <p:graphicFrame>
        <p:nvGraphicFramePr>
          <p:cNvPr id="8" name="表 7">
            <a:extLst>
              <a:ext uri="{FF2B5EF4-FFF2-40B4-BE49-F238E27FC236}">
                <a16:creationId xmlns:a16="http://schemas.microsoft.com/office/drawing/2014/main" id="{14E60102-D98F-4C15-8B80-41B3B757C472}"/>
              </a:ext>
            </a:extLst>
          </p:cNvPr>
          <p:cNvGraphicFramePr>
            <a:graphicFrameLocks noGrp="1"/>
          </p:cNvGraphicFramePr>
          <p:nvPr/>
        </p:nvGraphicFramePr>
        <p:xfrm>
          <a:off x="564486" y="2403718"/>
          <a:ext cx="8833514" cy="3106240"/>
        </p:xfrm>
        <a:graphic>
          <a:graphicData uri="http://schemas.openxmlformats.org/drawingml/2006/table">
            <a:tbl>
              <a:tblPr firstRow="1" firstCol="1" bandRow="1">
                <a:tableStyleId>{5C22544A-7EE6-4342-B048-85BDC9FD1C3A}</a:tableStyleId>
              </a:tblPr>
              <a:tblGrid>
                <a:gridCol w="280264">
                  <a:extLst>
                    <a:ext uri="{9D8B030D-6E8A-4147-A177-3AD203B41FA5}">
                      <a16:colId xmlns:a16="http://schemas.microsoft.com/office/drawing/2014/main" val="20000"/>
                    </a:ext>
                  </a:extLst>
                </a:gridCol>
                <a:gridCol w="2853671">
                  <a:extLst>
                    <a:ext uri="{9D8B030D-6E8A-4147-A177-3AD203B41FA5}">
                      <a16:colId xmlns:a16="http://schemas.microsoft.com/office/drawing/2014/main" val="20001"/>
                    </a:ext>
                  </a:extLst>
                </a:gridCol>
                <a:gridCol w="2845785">
                  <a:extLst>
                    <a:ext uri="{9D8B030D-6E8A-4147-A177-3AD203B41FA5}">
                      <a16:colId xmlns:a16="http://schemas.microsoft.com/office/drawing/2014/main" val="20002"/>
                    </a:ext>
                  </a:extLst>
                </a:gridCol>
                <a:gridCol w="2853794">
                  <a:extLst>
                    <a:ext uri="{9D8B030D-6E8A-4147-A177-3AD203B41FA5}">
                      <a16:colId xmlns:a16="http://schemas.microsoft.com/office/drawing/2014/main" val="1545869113"/>
                    </a:ext>
                  </a:extLst>
                </a:gridCol>
              </a:tblGrid>
              <a:tr h="422756">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a:t>
                      </a:r>
                      <a:r>
                        <a:rPr lang="ja-JP" altLang="en-US" sz="1400" b="1" dirty="0">
                          <a:effectLst/>
                          <a:latin typeface="+mn-ea"/>
                          <a:ea typeface="+mn-ea"/>
                        </a:rPr>
                        <a:t>値</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現状</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978083">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がん対策基金による企画提案</a:t>
                      </a:r>
                      <a:r>
                        <a:rPr lang="ja-JP" altLang="en-US" sz="1400" b="1" dirty="0">
                          <a:effectLst/>
                          <a:latin typeface="+mn-ea"/>
                          <a:ea typeface="+mn-ea"/>
                        </a:rPr>
                        <a:t>型</a:t>
                      </a:r>
                      <a:br>
                        <a:rPr lang="en-US" altLang="ja-JP" sz="1400" b="1" dirty="0">
                          <a:effectLst/>
                          <a:latin typeface="+mn-ea"/>
                          <a:ea typeface="+mn-ea"/>
                        </a:rPr>
                      </a:br>
                      <a:r>
                        <a:rPr lang="ja-JP" sz="1400" b="1" dirty="0">
                          <a:effectLst/>
                          <a:latin typeface="+mn-ea"/>
                          <a:ea typeface="+mn-ea"/>
                        </a:rPr>
                        <a:t>公募事業累積採択延べ件数</a:t>
                      </a:r>
                      <a:endParaRPr lang="en-US" altLang="ja-JP" sz="1400" b="1" dirty="0">
                        <a:effectLst/>
                        <a:latin typeface="+mn-ea"/>
                        <a:ea typeface="+mn-ea"/>
                      </a:endParaRP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67</a:t>
                      </a:r>
                      <a:r>
                        <a:rPr lang="ja-JP" altLang="en-US" sz="1400" b="1" dirty="0">
                          <a:solidFill>
                            <a:schemeClr val="tx1"/>
                          </a:solidFill>
                          <a:effectLst/>
                          <a:latin typeface="+mn-ea"/>
                          <a:ea typeface="+mn-ea"/>
                        </a:rPr>
                        <a:t>件</a:t>
                      </a:r>
                    </a:p>
                    <a:p>
                      <a:pPr algn="ctr" fontAlgn="auto">
                        <a:lnSpc>
                          <a:spcPts val="1600"/>
                        </a:lnSpc>
                        <a:spcAft>
                          <a:spcPts val="0"/>
                        </a:spcAft>
                      </a:pPr>
                      <a:r>
                        <a:rPr lang="en-US" altLang="ja-JP" sz="1400" b="1" dirty="0">
                          <a:solidFill>
                            <a:schemeClr val="tx1"/>
                          </a:solidFill>
                          <a:effectLst/>
                          <a:latin typeface="+mn-ea"/>
                          <a:ea typeface="+mn-ea"/>
                        </a:rPr>
                        <a:t>【H30</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2018</a:t>
                      </a:r>
                      <a:r>
                        <a:rPr lang="ja-JP" altLang="en-US" sz="1400" b="1" dirty="0">
                          <a:solidFill>
                            <a:schemeClr val="tx1"/>
                          </a:solidFill>
                          <a:effectLst/>
                          <a:latin typeface="+mn-ea"/>
                          <a:ea typeface="+mn-ea"/>
                        </a:rPr>
                        <a:t>）年度～</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R4</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2022</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 77</a:t>
                      </a:r>
                      <a:r>
                        <a:rPr lang="ja-JP" altLang="en-US" sz="1400" b="1" dirty="0">
                          <a:solidFill>
                            <a:schemeClr val="tx1"/>
                          </a:solidFill>
                          <a:effectLst/>
                          <a:latin typeface="+mn-ea"/>
                          <a:ea typeface="+mn-ea"/>
                        </a:rPr>
                        <a:t>件</a:t>
                      </a:r>
                    </a:p>
                    <a:p>
                      <a:pPr algn="ctr" fontAlgn="auto">
                        <a:lnSpc>
                          <a:spcPts val="1600"/>
                        </a:lnSpc>
                        <a:spcAft>
                          <a:spcPts val="0"/>
                        </a:spcAft>
                      </a:pPr>
                      <a:r>
                        <a:rPr lang="en-US" altLang="ja-JP" sz="1400" b="1" dirty="0">
                          <a:solidFill>
                            <a:schemeClr val="tx1"/>
                          </a:solidFill>
                          <a:effectLst/>
                          <a:latin typeface="+mn-ea"/>
                          <a:ea typeface="+mn-ea"/>
                        </a:rPr>
                        <a:t>【H30</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2018</a:t>
                      </a:r>
                      <a:r>
                        <a:rPr lang="ja-JP" altLang="en-US" sz="1400" b="1" dirty="0">
                          <a:solidFill>
                            <a:schemeClr val="tx1"/>
                          </a:solidFill>
                          <a:effectLst/>
                          <a:latin typeface="+mn-ea"/>
                          <a:ea typeface="+mn-ea"/>
                        </a:rPr>
                        <a:t>）年度～</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R7</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2025</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48348">
                <a:tc>
                  <a:txBody>
                    <a:bodyPr/>
                    <a:lstStyle/>
                    <a:p>
                      <a:pPr algn="ctr" fontAlgn="auto">
                        <a:lnSpc>
                          <a:spcPts val="1600"/>
                        </a:lnSpc>
                        <a:spcAft>
                          <a:spcPts val="0"/>
                        </a:spcAft>
                      </a:pPr>
                      <a:r>
                        <a:rPr lang="ja-JP" sz="1400" b="1" dirty="0">
                          <a:effectLst/>
                          <a:latin typeface="+mn-ea"/>
                          <a:ea typeface="+mn-ea"/>
                        </a:rPr>
                        <a:t>２</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がん検診受診推進員認定数</a:t>
                      </a: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9,241</a:t>
                      </a:r>
                      <a:r>
                        <a:rPr lang="ja-JP" altLang="en-US" sz="1400" b="1" dirty="0">
                          <a:solidFill>
                            <a:schemeClr val="tx1"/>
                          </a:solidFill>
                          <a:effectLst/>
                          <a:latin typeface="+mn-ea"/>
                          <a:ea typeface="+mn-ea"/>
                          <a:cs typeface="HG丸ｺﾞｼｯｸM-PRO"/>
                        </a:rPr>
                        <a:t>人</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令和５年（</a:t>
                      </a:r>
                      <a:r>
                        <a:rPr lang="en-US" altLang="ja-JP" sz="1400" b="1" dirty="0">
                          <a:solidFill>
                            <a:schemeClr val="tx1"/>
                          </a:solidFill>
                          <a:effectLst/>
                          <a:latin typeface="+mn-ea"/>
                          <a:ea typeface="+mn-ea"/>
                          <a:cs typeface="HG丸ｺﾞｼｯｸM-PRO"/>
                        </a:rPr>
                        <a:t>2023</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3</a:t>
                      </a:r>
                      <a:r>
                        <a:rPr lang="ja-JP" altLang="en-US" sz="1400" b="1" dirty="0">
                          <a:solidFill>
                            <a:schemeClr val="tx1"/>
                          </a:solidFill>
                          <a:effectLst/>
                          <a:latin typeface="+mn-ea"/>
                          <a:ea typeface="+mn-ea"/>
                          <a:cs typeface="HG丸ｺﾞｼｯｸM-PRO"/>
                        </a:rPr>
                        <a:t>月</a:t>
                      </a:r>
                      <a:r>
                        <a:rPr lang="en-US" altLang="ja-JP" sz="1400" b="1" dirty="0">
                          <a:solidFill>
                            <a:schemeClr val="tx1"/>
                          </a:solidFill>
                          <a:effectLst/>
                          <a:latin typeface="+mn-ea"/>
                          <a:ea typeface="+mn-ea"/>
                          <a:cs typeface="HG丸ｺﾞｼｯｸM-PRO"/>
                        </a:rPr>
                        <a:t>】</a:t>
                      </a:r>
                      <a:endParaRPr lang="ja-JP" sz="14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  15,380</a:t>
                      </a:r>
                      <a:r>
                        <a:rPr lang="ja-JP" altLang="en-US" sz="1400" b="1" dirty="0">
                          <a:solidFill>
                            <a:schemeClr val="tx1"/>
                          </a:solidFill>
                          <a:effectLst/>
                          <a:latin typeface="+mn-ea"/>
                          <a:ea typeface="+mn-ea"/>
                          <a:cs typeface="HG丸ｺﾞｼｯｸM-PRO"/>
                        </a:rPr>
                        <a:t>人</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令和７年（</a:t>
                      </a:r>
                      <a:r>
                        <a:rPr lang="en-US" altLang="ja-JP" sz="1400" b="1" dirty="0">
                          <a:solidFill>
                            <a:schemeClr val="tx1"/>
                          </a:solidFill>
                          <a:effectLst/>
                          <a:latin typeface="+mn-ea"/>
                          <a:ea typeface="+mn-ea"/>
                          <a:cs typeface="HG丸ｺﾞｼｯｸM-PRO"/>
                        </a:rPr>
                        <a:t>2025</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3</a:t>
                      </a:r>
                      <a:r>
                        <a:rPr lang="ja-JP" altLang="en-US" sz="1400" b="1" dirty="0">
                          <a:solidFill>
                            <a:schemeClr val="tx1"/>
                          </a:solidFill>
                          <a:effectLst/>
                          <a:latin typeface="+mn-ea"/>
                          <a:ea typeface="+mn-ea"/>
                          <a:cs typeface="HG丸ｺﾞｼｯｸM-PRO"/>
                        </a:rPr>
                        <a:t>月</a:t>
                      </a:r>
                      <a:r>
                        <a:rPr lang="en-US" altLang="ja-JP" sz="1400" b="1" dirty="0">
                          <a:solidFill>
                            <a:schemeClr val="tx1"/>
                          </a:solidFill>
                          <a:effectLst/>
                          <a:latin typeface="+mn-ea"/>
                          <a:ea typeface="+mn-ea"/>
                          <a:cs typeface="HG丸ｺﾞｼｯｸM-PRO"/>
                        </a:rPr>
                        <a:t>】</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57053">
                <a:tc>
                  <a:txBody>
                    <a:bodyPr/>
                    <a:lstStyle/>
                    <a:p>
                      <a:pPr algn="ctr" fontAlgn="auto">
                        <a:lnSpc>
                          <a:spcPts val="1600"/>
                        </a:lnSpc>
                        <a:spcAft>
                          <a:spcPts val="0"/>
                        </a:spcAft>
                      </a:pPr>
                      <a:r>
                        <a:rPr lang="ja-JP" sz="1400" b="1" dirty="0">
                          <a:effectLst/>
                          <a:latin typeface="+mn-ea"/>
                          <a:ea typeface="+mn-ea"/>
                        </a:rPr>
                        <a:t>３</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患者会、患者支援団体及び患者</a:t>
                      </a:r>
                      <a:endParaRPr lang="en-US" altLang="ja-JP" sz="1400" b="1" dirty="0">
                        <a:effectLst/>
                        <a:latin typeface="+mn-ea"/>
                        <a:ea typeface="+mn-ea"/>
                      </a:endParaRPr>
                    </a:p>
                    <a:p>
                      <a:pPr algn="l" fontAlgn="auto">
                        <a:lnSpc>
                          <a:spcPts val="1600"/>
                        </a:lnSpc>
                        <a:spcAft>
                          <a:spcPts val="0"/>
                        </a:spcAft>
                      </a:pPr>
                      <a:r>
                        <a:rPr lang="ja-JP" sz="1400" b="1" dirty="0">
                          <a:effectLst/>
                          <a:latin typeface="+mn-ea"/>
                          <a:ea typeface="+mn-ea"/>
                        </a:rPr>
                        <a:t>サロンの数</a:t>
                      </a: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患者会及び患者支援団体：</a:t>
                      </a:r>
                      <a:r>
                        <a:rPr lang="en-US" altLang="ja-JP" sz="1400" b="1" dirty="0">
                          <a:solidFill>
                            <a:schemeClr val="tx1"/>
                          </a:solidFill>
                          <a:effectLst/>
                          <a:latin typeface="+mn-ea"/>
                          <a:ea typeface="+mn-ea"/>
                        </a:rPr>
                        <a:t>36</a:t>
                      </a:r>
                      <a:r>
                        <a:rPr lang="ja-JP" altLang="ja-JP" sz="1400" b="1" dirty="0">
                          <a:solidFill>
                            <a:schemeClr val="tx1"/>
                          </a:solidFill>
                          <a:effectLst/>
                          <a:latin typeface="+mn-ea"/>
                          <a:ea typeface="+mn-ea"/>
                        </a:rPr>
                        <a:t>団体</a:t>
                      </a:r>
                      <a:endParaRPr lang="en-US" altLang="ja-JP" sz="1400" b="1" dirty="0">
                        <a:solidFill>
                          <a:schemeClr val="tx1"/>
                        </a:solidFill>
                        <a:effectLst/>
                        <a:latin typeface="+mn-ea"/>
                        <a:ea typeface="+mn-ea"/>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400" b="1" dirty="0">
                          <a:solidFill>
                            <a:schemeClr val="tx1"/>
                          </a:solidFill>
                          <a:effectLst/>
                          <a:latin typeface="+mn-ea"/>
                          <a:ea typeface="+mn-ea"/>
                        </a:rPr>
                        <a:t>【</a:t>
                      </a:r>
                      <a:r>
                        <a:rPr lang="ja-JP" altLang="en-US" sz="1400" b="1" dirty="0">
                          <a:solidFill>
                            <a:schemeClr val="tx1"/>
                          </a:solidFill>
                          <a:effectLst/>
                          <a:latin typeface="+mn-ea"/>
                          <a:ea typeface="+mn-ea"/>
                        </a:rPr>
                        <a:t>令和</a:t>
                      </a:r>
                      <a:r>
                        <a:rPr lang="en-US" altLang="ja-JP" sz="1400" b="1" dirty="0">
                          <a:solidFill>
                            <a:schemeClr val="tx1"/>
                          </a:solidFill>
                          <a:effectLst/>
                          <a:latin typeface="+mn-ea"/>
                          <a:ea typeface="+mn-ea"/>
                        </a:rPr>
                        <a:t>4</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2022</a:t>
                      </a:r>
                      <a:r>
                        <a:rPr lang="ja-JP" altLang="en-US" sz="1400" b="1" dirty="0">
                          <a:solidFill>
                            <a:schemeClr val="tx1"/>
                          </a:solidFill>
                          <a:effectLst/>
                          <a:latin typeface="+mn-ea"/>
                          <a:ea typeface="+mn-ea"/>
                        </a:rPr>
                        <a:t>）年</a:t>
                      </a:r>
                      <a:r>
                        <a:rPr lang="en-US" altLang="ja-JP" sz="1400" b="1" strike="noStrike" dirty="0">
                          <a:solidFill>
                            <a:schemeClr val="tx1"/>
                          </a:solidFill>
                          <a:effectLst/>
                          <a:latin typeface="+mn-ea"/>
                          <a:ea typeface="+mn-ea"/>
                        </a:rPr>
                        <a:t>7</a:t>
                      </a:r>
                      <a:r>
                        <a:rPr lang="ja-JP" altLang="en-US" sz="1400" b="1" dirty="0">
                          <a:solidFill>
                            <a:schemeClr val="tx1"/>
                          </a:solidFill>
                          <a:effectLst/>
                          <a:latin typeface="+mn-ea"/>
                          <a:ea typeface="+mn-ea"/>
                        </a:rPr>
                        <a:t>月</a:t>
                      </a:r>
                      <a:r>
                        <a:rPr lang="en-US" altLang="ja-JP" sz="1400" b="1" dirty="0">
                          <a:solidFill>
                            <a:schemeClr val="tx1"/>
                          </a:solidFill>
                          <a:effectLst/>
                          <a:latin typeface="+mn-ea"/>
                          <a:ea typeface="+mn-ea"/>
                        </a:rPr>
                        <a:t>】</a:t>
                      </a:r>
                    </a:p>
                    <a:p>
                      <a:pPr marL="0" marR="0" lvl="0" indent="0" algn="l" defTabSz="914400" rtl="0" eaLnBrk="1" fontAlgn="auto" latinLnBrk="0" hangingPunct="1">
                        <a:lnSpc>
                          <a:spcPts val="1600"/>
                        </a:lnSpc>
                        <a:spcBef>
                          <a:spcPts val="0"/>
                        </a:spcBef>
                        <a:spcAft>
                          <a:spcPts val="0"/>
                        </a:spcAft>
                        <a:buClrTx/>
                        <a:buSzTx/>
                        <a:buFontTx/>
                        <a:buNone/>
                        <a:tabLst/>
                        <a:defRPr/>
                      </a:pPr>
                      <a:r>
                        <a:rPr lang="ja-JP" altLang="en-US" sz="1400" b="1" dirty="0">
                          <a:solidFill>
                            <a:schemeClr val="tx1"/>
                          </a:solidFill>
                          <a:effectLst/>
                          <a:latin typeface="+mn-ea"/>
                          <a:ea typeface="+mn-ea"/>
                          <a:cs typeface="HG丸ｺﾞｼｯｸM-PRO"/>
                        </a:rPr>
                        <a:t>患者サロン：</a:t>
                      </a:r>
                      <a:r>
                        <a:rPr lang="en-US" altLang="ja-JP" sz="1400" b="1" dirty="0">
                          <a:solidFill>
                            <a:schemeClr val="tx1"/>
                          </a:solidFill>
                          <a:effectLst/>
                          <a:latin typeface="+mn-ea"/>
                          <a:ea typeface="+mn-ea"/>
                          <a:cs typeface="HG丸ｺﾞｼｯｸM-PRO"/>
                        </a:rPr>
                        <a:t>55</a:t>
                      </a:r>
                      <a:r>
                        <a:rPr lang="ja-JP" altLang="en-US" sz="1400" b="1" dirty="0">
                          <a:solidFill>
                            <a:schemeClr val="tx1"/>
                          </a:solidFill>
                          <a:effectLst/>
                          <a:latin typeface="+mn-ea"/>
                          <a:ea typeface="+mn-ea"/>
                          <a:cs typeface="HG丸ｺﾞｼｯｸM-PRO"/>
                        </a:rPr>
                        <a:t>病院</a:t>
                      </a:r>
                      <a:endParaRPr lang="en-US" altLang="ja-JP" sz="1400" b="1" dirty="0">
                        <a:solidFill>
                          <a:schemeClr val="tx1"/>
                        </a:solidFill>
                        <a:effectLst/>
                        <a:latin typeface="+mn-ea"/>
                        <a:ea typeface="+mn-ea"/>
                        <a:cs typeface="HG丸ｺﾞｼｯｸM-PRO"/>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a:t>
                      </a:r>
                      <a:r>
                        <a:rPr lang="en-US" altLang="ja-JP" sz="1400" b="1" dirty="0">
                          <a:solidFill>
                            <a:schemeClr val="tx1"/>
                          </a:solidFill>
                          <a:effectLst/>
                          <a:latin typeface="+mn-ea"/>
                          <a:ea typeface="+mn-ea"/>
                        </a:rPr>
                        <a:t>4</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2022</a:t>
                      </a:r>
                      <a:r>
                        <a:rPr lang="ja-JP" altLang="ja-JP" sz="1400" b="1" dirty="0">
                          <a:solidFill>
                            <a:schemeClr val="tx1"/>
                          </a:solidFill>
                          <a:effectLst/>
                          <a:latin typeface="+mn-ea"/>
                          <a:ea typeface="+mn-ea"/>
                        </a:rPr>
                        <a:t>）年</a:t>
                      </a:r>
                      <a:r>
                        <a:rPr lang="en-US" altLang="ja-JP" sz="1400" b="1" dirty="0">
                          <a:solidFill>
                            <a:schemeClr val="tx1"/>
                          </a:solidFill>
                          <a:effectLst/>
                          <a:latin typeface="+mn-ea"/>
                          <a:ea typeface="+mn-ea"/>
                        </a:rPr>
                        <a:t>7</a:t>
                      </a:r>
                      <a:r>
                        <a:rPr lang="ja-JP" altLang="ja-JP" sz="1400" b="1" dirty="0">
                          <a:solidFill>
                            <a:schemeClr val="tx1"/>
                          </a:solidFill>
                          <a:effectLst/>
                          <a:latin typeface="+mn-ea"/>
                          <a:ea typeface="+mn-ea"/>
                        </a:rPr>
                        <a:t>月】</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患者会及び患者支援団体：</a:t>
                      </a:r>
                      <a:r>
                        <a:rPr lang="en-US" altLang="ja-JP" sz="1400" b="1" dirty="0">
                          <a:solidFill>
                            <a:schemeClr val="tx1"/>
                          </a:solidFill>
                          <a:effectLst/>
                          <a:latin typeface="+mn-ea"/>
                          <a:ea typeface="+mn-ea"/>
                        </a:rPr>
                        <a:t>35</a:t>
                      </a:r>
                      <a:r>
                        <a:rPr lang="ja-JP" altLang="ja-JP" sz="1400" b="1" dirty="0">
                          <a:solidFill>
                            <a:schemeClr val="tx1"/>
                          </a:solidFill>
                          <a:effectLst/>
                          <a:latin typeface="+mn-ea"/>
                          <a:ea typeface="+mn-ea"/>
                        </a:rPr>
                        <a:t>団体</a:t>
                      </a:r>
                      <a:endParaRPr lang="en-US" altLang="ja-JP" sz="1400" b="1" dirty="0">
                        <a:solidFill>
                          <a:schemeClr val="tx1"/>
                        </a:solidFill>
                        <a:effectLst/>
                        <a:latin typeface="+mn-ea"/>
                        <a:ea typeface="+mn-ea"/>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400" b="1" dirty="0">
                          <a:solidFill>
                            <a:schemeClr val="tx1"/>
                          </a:solidFill>
                          <a:effectLst/>
                          <a:latin typeface="+mn-ea"/>
                          <a:ea typeface="+mn-ea"/>
                        </a:rPr>
                        <a:t>【</a:t>
                      </a:r>
                      <a:r>
                        <a:rPr lang="ja-JP" altLang="en-US" sz="1400" b="1" dirty="0">
                          <a:solidFill>
                            <a:schemeClr val="tx1"/>
                          </a:solidFill>
                          <a:effectLst/>
                          <a:latin typeface="+mn-ea"/>
                          <a:ea typeface="+mn-ea"/>
                        </a:rPr>
                        <a:t>令和６（</a:t>
                      </a:r>
                      <a:r>
                        <a:rPr lang="en-US" altLang="ja-JP" sz="1400" b="1" dirty="0">
                          <a:solidFill>
                            <a:schemeClr val="tx1"/>
                          </a:solidFill>
                          <a:effectLst/>
                          <a:latin typeface="+mn-ea"/>
                          <a:ea typeface="+mn-ea"/>
                        </a:rPr>
                        <a:t>2024</a:t>
                      </a:r>
                      <a:r>
                        <a:rPr lang="ja-JP" altLang="en-US" sz="1400" b="1" dirty="0">
                          <a:solidFill>
                            <a:schemeClr val="tx1"/>
                          </a:solidFill>
                          <a:effectLst/>
                          <a:latin typeface="+mn-ea"/>
                          <a:ea typeface="+mn-ea"/>
                        </a:rPr>
                        <a:t>）年</a:t>
                      </a:r>
                      <a:r>
                        <a:rPr lang="ja-JP" altLang="en-US" sz="1400" b="1" strike="noStrike" dirty="0">
                          <a:solidFill>
                            <a:schemeClr val="tx1"/>
                          </a:solidFill>
                          <a:effectLst/>
                          <a:latin typeface="+mn-ea"/>
                          <a:ea typeface="+mn-ea"/>
                        </a:rPr>
                        <a:t>７</a:t>
                      </a:r>
                      <a:r>
                        <a:rPr lang="ja-JP" altLang="en-US" sz="1400" b="1" dirty="0">
                          <a:solidFill>
                            <a:schemeClr val="tx1"/>
                          </a:solidFill>
                          <a:effectLst/>
                          <a:latin typeface="+mn-ea"/>
                          <a:ea typeface="+mn-ea"/>
                        </a:rPr>
                        <a:t>月</a:t>
                      </a:r>
                      <a:r>
                        <a:rPr lang="en-US" altLang="ja-JP" sz="1400" b="1" dirty="0">
                          <a:solidFill>
                            <a:schemeClr val="tx1"/>
                          </a:solidFill>
                          <a:effectLst/>
                          <a:latin typeface="+mn-ea"/>
                          <a:ea typeface="+mn-ea"/>
                        </a:rPr>
                        <a:t>】</a:t>
                      </a:r>
                    </a:p>
                    <a:p>
                      <a:pPr marL="0" marR="0" lvl="0" indent="0" algn="l" defTabSz="914400" rtl="0" eaLnBrk="1" fontAlgn="auto" latinLnBrk="0" hangingPunct="1">
                        <a:lnSpc>
                          <a:spcPts val="1600"/>
                        </a:lnSpc>
                        <a:spcBef>
                          <a:spcPts val="0"/>
                        </a:spcBef>
                        <a:spcAft>
                          <a:spcPts val="0"/>
                        </a:spcAft>
                        <a:buClrTx/>
                        <a:buSzTx/>
                        <a:buFontTx/>
                        <a:buNone/>
                        <a:tabLst/>
                        <a:defRPr/>
                      </a:pPr>
                      <a:r>
                        <a:rPr lang="ja-JP" altLang="en-US" sz="1400" b="1" dirty="0">
                          <a:solidFill>
                            <a:schemeClr val="tx1"/>
                          </a:solidFill>
                          <a:effectLst/>
                          <a:latin typeface="+mn-ea"/>
                          <a:ea typeface="+mn-ea"/>
                          <a:cs typeface="HG丸ｺﾞｼｯｸM-PRO"/>
                        </a:rPr>
                        <a:t>患者サロン：</a:t>
                      </a:r>
                      <a:r>
                        <a:rPr lang="en-US" altLang="ja-JP" sz="1400" b="1" dirty="0">
                          <a:solidFill>
                            <a:schemeClr val="tx1"/>
                          </a:solidFill>
                          <a:effectLst/>
                          <a:latin typeface="+mn-ea"/>
                          <a:ea typeface="+mn-ea"/>
                          <a:cs typeface="HG丸ｺﾞｼｯｸM-PRO"/>
                        </a:rPr>
                        <a:t>59</a:t>
                      </a:r>
                      <a:r>
                        <a:rPr lang="ja-JP" altLang="en-US" sz="1400" b="1" dirty="0">
                          <a:solidFill>
                            <a:schemeClr val="tx1"/>
                          </a:solidFill>
                          <a:effectLst/>
                          <a:latin typeface="+mn-ea"/>
                          <a:ea typeface="+mn-ea"/>
                          <a:cs typeface="HG丸ｺﾞｼｯｸM-PRO"/>
                        </a:rPr>
                        <a:t>病院</a:t>
                      </a:r>
                      <a:endParaRPr lang="en-US" altLang="ja-JP" sz="1400" b="1" dirty="0">
                        <a:solidFill>
                          <a:schemeClr val="tx1"/>
                        </a:solidFill>
                        <a:effectLst/>
                        <a:latin typeface="+mn-ea"/>
                        <a:ea typeface="+mn-ea"/>
                        <a:cs typeface="HG丸ｺﾞｼｯｸM-PRO"/>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令和６</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2024</a:t>
                      </a:r>
                      <a:r>
                        <a:rPr lang="ja-JP" altLang="en-US" sz="1400" b="1" dirty="0">
                          <a:solidFill>
                            <a:schemeClr val="tx1"/>
                          </a:solidFill>
                          <a:effectLst/>
                          <a:latin typeface="+mn-ea"/>
                          <a:ea typeface="+mn-ea"/>
                        </a:rPr>
                        <a:t>）</a:t>
                      </a:r>
                      <a:r>
                        <a:rPr lang="ja-JP" altLang="ja-JP" sz="1400" b="1" dirty="0">
                          <a:solidFill>
                            <a:schemeClr val="tx1"/>
                          </a:solidFill>
                          <a:effectLst/>
                          <a:latin typeface="+mn-ea"/>
                          <a:ea typeface="+mn-ea"/>
                        </a:rPr>
                        <a:t>年</a:t>
                      </a:r>
                      <a:r>
                        <a:rPr lang="ja-JP" altLang="en-US" sz="1400" b="1" dirty="0">
                          <a:solidFill>
                            <a:schemeClr val="tx1"/>
                          </a:solidFill>
                          <a:effectLst/>
                          <a:latin typeface="+mn-ea"/>
                          <a:ea typeface="+mn-ea"/>
                        </a:rPr>
                        <a:t>７</a:t>
                      </a:r>
                      <a:r>
                        <a:rPr lang="ja-JP" altLang="ja-JP" sz="1400" b="1" dirty="0">
                          <a:solidFill>
                            <a:schemeClr val="tx1"/>
                          </a:solidFill>
                          <a:effectLst/>
                          <a:latin typeface="+mn-ea"/>
                          <a:ea typeface="+mn-ea"/>
                        </a:rPr>
                        <a:t>月】</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64660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 name="スライド番号プレースホルダー 1"/>
          <p:cNvSpPr>
            <a:spLocks noGrp="1"/>
          </p:cNvSpPr>
          <p:nvPr>
            <p:ph type="sldNum" sz="quarter" idx="12"/>
          </p:nvPr>
        </p:nvSpPr>
        <p:spPr/>
        <p:txBody>
          <a:bodyPr/>
          <a:lstStyle/>
          <a:p>
            <a:r>
              <a:rPr kumimoji="1" lang="en-US" altLang="ja-JP" dirty="0"/>
              <a:t>15</a:t>
            </a:r>
            <a:endParaRPr kumimoji="1" lang="ja-JP" altLang="en-US" dirty="0"/>
          </a:p>
        </p:txBody>
      </p:sp>
      <p:graphicFrame>
        <p:nvGraphicFramePr>
          <p:cNvPr id="12" name="表 11">
            <a:extLst>
              <a:ext uri="{FF2B5EF4-FFF2-40B4-BE49-F238E27FC236}">
                <a16:creationId xmlns:a16="http://schemas.microsoft.com/office/drawing/2014/main" id="{FA791C93-28CE-4971-B260-924D0EDE232F}"/>
              </a:ext>
            </a:extLst>
          </p:cNvPr>
          <p:cNvGraphicFramePr>
            <a:graphicFrameLocks noGrp="1"/>
          </p:cNvGraphicFramePr>
          <p:nvPr/>
        </p:nvGraphicFramePr>
        <p:xfrm>
          <a:off x="399000" y="292777"/>
          <a:ext cx="8928000" cy="1045274"/>
        </p:xfrm>
        <a:graphic>
          <a:graphicData uri="http://schemas.openxmlformats.org/drawingml/2006/table">
            <a:tbl>
              <a:tblPr firstRow="1" bandRow="1">
                <a:tableStyleId>{5C22544A-7EE6-4342-B048-85BDC9FD1C3A}</a:tableStyleId>
              </a:tblPr>
              <a:tblGrid>
                <a:gridCol w="1270267">
                  <a:extLst>
                    <a:ext uri="{9D8B030D-6E8A-4147-A177-3AD203B41FA5}">
                      <a16:colId xmlns:a16="http://schemas.microsoft.com/office/drawing/2014/main" val="3795206225"/>
                    </a:ext>
                  </a:extLst>
                </a:gridCol>
                <a:gridCol w="7657733">
                  <a:extLst>
                    <a:ext uri="{9D8B030D-6E8A-4147-A177-3AD203B41FA5}">
                      <a16:colId xmlns:a16="http://schemas.microsoft.com/office/drawing/2014/main" val="1328953327"/>
                    </a:ext>
                  </a:extLst>
                </a:gridCol>
              </a:tblGrid>
              <a:tr h="658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現状･課題</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4E79"/>
                    </a:solidFill>
                  </a:tcPr>
                </a:tc>
                <a:tc>
                  <a:txBody>
                    <a:bodyPr/>
                    <a:lstStyle/>
                    <a:p>
                      <a:pPr marL="179388" indent="-179388">
                        <a:lnSpc>
                          <a:spcPts val="1900"/>
                        </a:lnSpc>
                      </a:pPr>
                      <a:r>
                        <a:rPr kumimoji="1" lang="ja-JP" altLang="en-US" sz="1400" b="1" dirty="0">
                          <a:solidFill>
                            <a:schemeClr val="tx1"/>
                          </a:solidFill>
                        </a:rPr>
                        <a:t>◆がん対策を社会全体で推進するためには、医療関係団体や医療保険者、患者会及び患者支援団体、企業、マスメディアなど、社会全体で、がん患者や家族への理解を深める普及啓発や支援体制の構築が必要。　　　</a:t>
                      </a:r>
                      <a:endParaRPr kumimoji="1" lang="en-US" altLang="ja-JP" sz="1400" b="1" dirty="0">
                        <a:solidFill>
                          <a:schemeClr val="tx1"/>
                        </a:solidFill>
                      </a:endParaRPr>
                    </a:p>
                    <a:p>
                      <a:pPr>
                        <a:lnSpc>
                          <a:spcPts val="1900"/>
                        </a:lnSpc>
                      </a:pPr>
                      <a:r>
                        <a:rPr kumimoji="1" lang="ja-JP" altLang="en-US" sz="1400" b="1" dirty="0">
                          <a:solidFill>
                            <a:schemeClr val="tx1"/>
                          </a:solidFill>
                        </a:rPr>
                        <a:t>◆大阪府がん対策基金の効果的な活用や、がん患者団体等との連携を図る必要がある。</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3" name="表 12">
            <a:extLst>
              <a:ext uri="{FF2B5EF4-FFF2-40B4-BE49-F238E27FC236}">
                <a16:creationId xmlns:a16="http://schemas.microsoft.com/office/drawing/2014/main" id="{67CF6E2A-87F8-45B9-AD4E-E4FED280432A}"/>
              </a:ext>
            </a:extLst>
          </p:cNvPr>
          <p:cNvGraphicFramePr>
            <a:graphicFrameLocks noGrp="1"/>
          </p:cNvGraphicFramePr>
          <p:nvPr/>
        </p:nvGraphicFramePr>
        <p:xfrm>
          <a:off x="399000" y="1419026"/>
          <a:ext cx="8928000" cy="4964521"/>
        </p:xfrm>
        <a:graphic>
          <a:graphicData uri="http://schemas.openxmlformats.org/drawingml/2006/table">
            <a:tbl>
              <a:tblPr firstRow="1" bandRow="1">
                <a:tableStyleId>{5C22544A-7EE6-4342-B048-85BDC9FD1C3A}</a:tableStyleId>
              </a:tblPr>
              <a:tblGrid>
                <a:gridCol w="1023980">
                  <a:extLst>
                    <a:ext uri="{9D8B030D-6E8A-4147-A177-3AD203B41FA5}">
                      <a16:colId xmlns:a16="http://schemas.microsoft.com/office/drawing/2014/main" val="528851062"/>
                    </a:ext>
                  </a:extLst>
                </a:gridCol>
                <a:gridCol w="7904020">
                  <a:extLst>
                    <a:ext uri="{9D8B030D-6E8A-4147-A177-3AD203B41FA5}">
                      <a16:colId xmlns:a16="http://schemas.microsoft.com/office/drawing/2014/main" val="89849022"/>
                    </a:ext>
                  </a:extLst>
                </a:gridCol>
              </a:tblGrid>
              <a:tr h="4964521">
                <a:tc>
                  <a:txBody>
                    <a:bodyPr/>
                    <a:lstStyle/>
                    <a:p>
                      <a:pPr>
                        <a:lnSpc>
                          <a:spcPts val="1500"/>
                        </a:lnSpc>
                      </a:pPr>
                      <a:r>
                        <a:rPr kumimoji="1" lang="ja-JP" altLang="en-US" sz="1400" dirty="0">
                          <a:latin typeface="+mn-ea"/>
                          <a:ea typeface="+mn-ea"/>
                        </a:rPr>
                        <a:t>本年度の取組み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r" defTabSz="914400" rtl="0" eaLnBrk="1" fontAlgn="auto" latinLnBrk="0" hangingPunct="1">
                        <a:lnSpc>
                          <a:spcPts val="1500"/>
                        </a:lnSpc>
                        <a:spcBef>
                          <a:spcPts val="0"/>
                        </a:spcBef>
                        <a:spcAft>
                          <a:spcPts val="0"/>
                        </a:spcAft>
                        <a:buClrTx/>
                        <a:buSzTx/>
                        <a:buFontTx/>
                        <a:buNone/>
                        <a:tabLst/>
                        <a:defRPr/>
                      </a:pPr>
                      <a:r>
                        <a:rPr kumimoji="1" lang="ja-JP" altLang="en-US" sz="1200" u="none" baseline="0" dirty="0">
                          <a:solidFill>
                            <a:schemeClr val="tx1"/>
                          </a:solidFill>
                          <a:highlight>
                            <a:srgbClr val="00FF00"/>
                          </a:highlight>
                          <a:latin typeface="+mn-ea"/>
                          <a:ea typeface="+mn-ea"/>
                        </a:rPr>
                        <a:t>■</a:t>
                      </a:r>
                      <a:r>
                        <a:rPr kumimoji="1" lang="ja-JP" altLang="en-US" sz="1200" u="none" baseline="0" dirty="0">
                          <a:solidFill>
                            <a:schemeClr val="tx1"/>
                          </a:solidFill>
                          <a:latin typeface="+mn-ea"/>
                          <a:ea typeface="+mn-ea"/>
                        </a:rPr>
                        <a:t>特に説明したい項目</a:t>
                      </a:r>
                      <a:endParaRPr kumimoji="1" lang="en-US" altLang="ja-JP" sz="1200" b="1" i="0" u="none" strike="noStrike" kern="1200" cap="none" spc="0" normalizeH="0" baseline="0" noProof="0" dirty="0">
                        <a:ln>
                          <a:noFill/>
                        </a:ln>
                        <a:solidFill>
                          <a:schemeClr val="tx1"/>
                        </a:solidFill>
                        <a:effectLst/>
                        <a:uLnTx/>
                        <a:uFillTx/>
                        <a:latin typeface="+mn-ea"/>
                        <a:ea typeface="+mn-ea"/>
                        <a:cs typeface="+mn-cs"/>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社会全体でがん対策を進める機運醸成</a:t>
                      </a:r>
                      <a:r>
                        <a:rPr kumimoji="1" lang="en-US" altLang="ja-JP" sz="1100" dirty="0">
                          <a:solidFill>
                            <a:schemeClr val="tx1"/>
                          </a:solidFill>
                          <a:latin typeface="+mn-ea"/>
                          <a:ea typeface="+mn-ea"/>
                        </a:rPr>
                        <a:t>》</a:t>
                      </a:r>
                    </a:p>
                    <a:p>
                      <a:pPr marL="174625" indent="-174625">
                        <a:lnSpc>
                          <a:spcPts val="1500"/>
                        </a:lnSpc>
                      </a:pPr>
                      <a:r>
                        <a:rPr kumimoji="1" lang="ja-JP" altLang="en-US" sz="1100" b="0" dirty="0">
                          <a:solidFill>
                            <a:schemeClr val="tx1"/>
                          </a:solidFill>
                          <a:latin typeface="+mn-ea"/>
                          <a:ea typeface="+mn-ea"/>
                        </a:rPr>
                        <a:t>■がん診療連携協議会や医療関係団体、企業等と連携したオンラインセミナー等による府民への啓発を実施</a:t>
                      </a:r>
                      <a:endParaRPr kumimoji="1" lang="en-US" altLang="ja-JP" sz="1100" b="0" dirty="0">
                        <a:solidFill>
                          <a:schemeClr val="tx1"/>
                        </a:solidFill>
                        <a:latin typeface="+mn-ea"/>
                        <a:ea typeface="+mn-ea"/>
                      </a:endParaRPr>
                    </a:p>
                    <a:p>
                      <a:pPr marL="174625" indent="-174625">
                        <a:lnSpc>
                          <a:spcPts val="1500"/>
                        </a:lnSpc>
                      </a:pPr>
                      <a:r>
                        <a:rPr kumimoji="1" lang="ja-JP" altLang="en-US" sz="1100" b="0" dirty="0">
                          <a:solidFill>
                            <a:schemeClr val="tx1"/>
                          </a:solidFill>
                          <a:latin typeface="+mn-ea"/>
                          <a:ea typeface="+mn-ea"/>
                        </a:rPr>
                        <a:t>■連携企業におけるがん検診受診推進員の養成及び推進員による啓発を実施</a:t>
                      </a:r>
                      <a:endParaRPr kumimoji="1" lang="en-US" altLang="ja-JP" sz="1100" b="0" dirty="0">
                        <a:solidFill>
                          <a:schemeClr val="tx1"/>
                        </a:solidFill>
                        <a:latin typeface="+mn-ea"/>
                        <a:ea typeface="+mn-ea"/>
                      </a:endParaRPr>
                    </a:p>
                    <a:p>
                      <a:pPr>
                        <a:lnSpc>
                          <a:spcPts val="1500"/>
                        </a:lnSpc>
                      </a:pPr>
                      <a:endParaRPr kumimoji="1" lang="en-US" altLang="ja-JP" sz="1100" dirty="0">
                        <a:solidFill>
                          <a:schemeClr val="tx1"/>
                        </a:solidFill>
                        <a:highlight>
                          <a:srgbClr val="00FFFF"/>
                        </a:highlight>
                        <a:latin typeface="+mn-ea"/>
                        <a:ea typeface="+mn-ea"/>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大阪府がん対策基金</a:t>
                      </a:r>
                      <a:r>
                        <a:rPr kumimoji="1" lang="en-US" altLang="ja-JP" sz="1100" dirty="0">
                          <a:solidFill>
                            <a:schemeClr val="tx1"/>
                          </a:solidFill>
                          <a:latin typeface="+mn-ea"/>
                          <a:ea typeface="+mn-ea"/>
                        </a:rPr>
                        <a:t>》</a:t>
                      </a:r>
                    </a:p>
                    <a:p>
                      <a:pPr marL="174625" indent="-174625">
                        <a:lnSpc>
                          <a:spcPts val="1500"/>
                        </a:lnSpc>
                      </a:pPr>
                      <a:r>
                        <a:rPr kumimoji="1" lang="ja-JP" altLang="en-US" sz="1100" b="0" dirty="0">
                          <a:solidFill>
                            <a:schemeClr val="tx1"/>
                          </a:solidFill>
                          <a:latin typeface="+mn-ea"/>
                          <a:ea typeface="+mn-ea"/>
                        </a:rPr>
                        <a:t>■令和７年度寄附額</a:t>
                      </a:r>
                      <a:r>
                        <a:rPr kumimoji="1" lang="en-US" altLang="ja-JP" sz="1100" b="0" dirty="0">
                          <a:solidFill>
                            <a:schemeClr val="tx1"/>
                          </a:solidFill>
                          <a:latin typeface="+mn-ea"/>
                          <a:ea typeface="+mn-ea"/>
                        </a:rPr>
                        <a:t>8,284</a:t>
                      </a:r>
                      <a:r>
                        <a:rPr kumimoji="1" lang="ja-JP" altLang="en-US" sz="1100" b="0" dirty="0">
                          <a:solidFill>
                            <a:schemeClr val="tx1"/>
                          </a:solidFill>
                          <a:latin typeface="+mn-ea"/>
                          <a:ea typeface="+mn-ea"/>
                        </a:rPr>
                        <a:t>千円（</a:t>
                      </a:r>
                      <a:r>
                        <a:rPr kumimoji="1" lang="en-US" altLang="ja-JP" sz="1100" b="0" dirty="0">
                          <a:solidFill>
                            <a:schemeClr val="tx1"/>
                          </a:solidFill>
                          <a:latin typeface="+mn-ea"/>
                          <a:ea typeface="+mn-ea"/>
                        </a:rPr>
                        <a:t>R7.12</a:t>
                      </a:r>
                      <a:r>
                        <a:rPr kumimoji="1" lang="ja-JP" altLang="en-US" sz="1100" b="0" dirty="0">
                          <a:solidFill>
                            <a:schemeClr val="tx1"/>
                          </a:solidFill>
                          <a:latin typeface="+mn-ea"/>
                          <a:ea typeface="+mn-ea"/>
                        </a:rPr>
                        <a:t>時点）、寄附総額</a:t>
                      </a:r>
                      <a:r>
                        <a:rPr kumimoji="1" lang="en-US" altLang="ja-JP" sz="1100" b="0" dirty="0">
                          <a:solidFill>
                            <a:schemeClr val="tx1"/>
                          </a:solidFill>
                          <a:latin typeface="+mn-ea"/>
                          <a:ea typeface="+mn-ea"/>
                        </a:rPr>
                        <a:t>114,601</a:t>
                      </a:r>
                      <a:r>
                        <a:rPr kumimoji="1" lang="ja-JP" altLang="en-US" sz="1100" b="0" dirty="0">
                          <a:solidFill>
                            <a:schemeClr val="tx1"/>
                          </a:solidFill>
                          <a:latin typeface="+mn-ea"/>
                          <a:ea typeface="+mn-ea"/>
                        </a:rPr>
                        <a:t>千円（</a:t>
                      </a:r>
                      <a:r>
                        <a:rPr kumimoji="1" lang="en-US" altLang="ja-JP" sz="1100" b="0" dirty="0">
                          <a:solidFill>
                            <a:schemeClr val="tx1"/>
                          </a:solidFill>
                          <a:latin typeface="+mn-ea"/>
                          <a:ea typeface="+mn-ea"/>
                        </a:rPr>
                        <a:t>H24</a:t>
                      </a:r>
                      <a:r>
                        <a:rPr kumimoji="1" lang="ja-JP" altLang="en-US" sz="1100" b="0" dirty="0">
                          <a:solidFill>
                            <a:schemeClr val="tx1"/>
                          </a:solidFill>
                          <a:latin typeface="+mn-ea"/>
                          <a:ea typeface="+mn-ea"/>
                        </a:rPr>
                        <a:t>～</a:t>
                      </a:r>
                      <a:r>
                        <a:rPr kumimoji="1" lang="en-US" altLang="ja-JP" sz="1100" b="0" dirty="0">
                          <a:solidFill>
                            <a:schemeClr val="tx1"/>
                          </a:solidFill>
                          <a:latin typeface="+mn-ea"/>
                          <a:ea typeface="+mn-ea"/>
                        </a:rPr>
                        <a:t>R7.12</a:t>
                      </a:r>
                      <a:r>
                        <a:rPr kumimoji="1" lang="ja-JP" altLang="en-US" sz="1100" b="0" dirty="0">
                          <a:solidFill>
                            <a:schemeClr val="tx1"/>
                          </a:solidFill>
                          <a:latin typeface="+mn-ea"/>
                          <a:ea typeface="+mn-ea"/>
                        </a:rPr>
                        <a:t>）</a:t>
                      </a:r>
                      <a:endParaRPr kumimoji="1" lang="en-US" altLang="ja-JP" sz="1100" b="0" dirty="0">
                        <a:solidFill>
                          <a:schemeClr val="tx1"/>
                        </a:solidFill>
                        <a:latin typeface="+mn-ea"/>
                        <a:ea typeface="+mn-ea"/>
                      </a:endParaRPr>
                    </a:p>
                    <a:p>
                      <a:pPr marL="174625" indent="-174625">
                        <a:lnSpc>
                          <a:spcPts val="1500"/>
                        </a:lnSpc>
                      </a:pPr>
                      <a:r>
                        <a:rPr kumimoji="1" lang="ja-JP" altLang="en-US" sz="1100" b="0" dirty="0">
                          <a:solidFill>
                            <a:schemeClr val="tx1"/>
                          </a:solidFill>
                          <a:latin typeface="+mn-ea"/>
                          <a:ea typeface="+mn-ea"/>
                        </a:rPr>
                        <a:t>■寄附金を活用し、がん検診の普及啓発資材の作成や小児・</a:t>
                      </a:r>
                      <a:r>
                        <a:rPr kumimoji="1" lang="en-US" altLang="ja-JP" sz="1100" b="0" dirty="0">
                          <a:solidFill>
                            <a:schemeClr val="tx1"/>
                          </a:solidFill>
                          <a:latin typeface="+mn-ea"/>
                          <a:ea typeface="+mn-ea"/>
                        </a:rPr>
                        <a:t>AYA</a:t>
                      </a:r>
                      <a:r>
                        <a:rPr kumimoji="1" lang="ja-JP" altLang="en-US" sz="1100" b="0" dirty="0">
                          <a:solidFill>
                            <a:schemeClr val="tx1"/>
                          </a:solidFill>
                          <a:latin typeface="+mn-ea"/>
                          <a:ea typeface="+mn-ea"/>
                        </a:rPr>
                        <a:t>世代のがん患者支援事業</a:t>
                      </a:r>
                      <a:r>
                        <a:rPr kumimoji="1" lang="ja-JP" altLang="en-US" sz="1100" b="0" strike="noStrike" dirty="0">
                          <a:solidFill>
                            <a:schemeClr val="tx1"/>
                          </a:solidFill>
                          <a:latin typeface="+mn-ea"/>
                          <a:ea typeface="+mn-ea"/>
                        </a:rPr>
                        <a:t>、企画提案型公募事業等</a:t>
                      </a:r>
                      <a:r>
                        <a:rPr kumimoji="1" lang="ja-JP" altLang="en-US" sz="1100" b="0" dirty="0">
                          <a:solidFill>
                            <a:schemeClr val="tx1"/>
                          </a:solidFill>
                          <a:latin typeface="+mn-ea"/>
                          <a:ea typeface="+mn-ea"/>
                        </a:rPr>
                        <a:t>を実施</a:t>
                      </a:r>
                      <a:endParaRPr kumimoji="1" lang="en-US" altLang="ja-JP" sz="1100" b="0" dirty="0">
                        <a:solidFill>
                          <a:schemeClr val="tx1"/>
                        </a:solidFill>
                        <a:latin typeface="+mn-ea"/>
                        <a:ea typeface="+mn-ea"/>
                      </a:endParaRPr>
                    </a:p>
                    <a:p>
                      <a:pPr>
                        <a:lnSpc>
                          <a:spcPts val="1500"/>
                        </a:lnSpc>
                      </a:pPr>
                      <a:endParaRPr kumimoji="1" lang="en-US" altLang="ja-JP" sz="1100" dirty="0">
                        <a:solidFill>
                          <a:schemeClr val="tx1"/>
                        </a:solidFill>
                        <a:latin typeface="+mn-ea"/>
                        <a:ea typeface="+mn-ea"/>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がん患者会等との連携推進</a:t>
                      </a:r>
                      <a:r>
                        <a:rPr kumimoji="1" lang="en-US" altLang="ja-JP" sz="1100" dirty="0">
                          <a:solidFill>
                            <a:schemeClr val="tx1"/>
                          </a:solidFill>
                          <a:latin typeface="+mn-ea"/>
                          <a:ea typeface="+mn-ea"/>
                        </a:rPr>
                        <a:t>》</a:t>
                      </a:r>
                    </a:p>
                    <a:p>
                      <a:pPr>
                        <a:lnSpc>
                          <a:spcPts val="1500"/>
                        </a:lnSpc>
                      </a:pPr>
                      <a:r>
                        <a:rPr kumimoji="1" lang="ja-JP" altLang="en-US" sz="1100" b="0" dirty="0">
                          <a:solidFill>
                            <a:schemeClr val="tx1"/>
                          </a:solidFill>
                          <a:latin typeface="+mn-ea"/>
                          <a:ea typeface="+mn-ea"/>
                        </a:rPr>
                        <a:t>■大阪府がん診療連携協議会相談支援センター部会と連携し、患者会や患者サロン、就労に関する情報を掲載した府民向</a:t>
                      </a:r>
                      <a:endParaRPr kumimoji="1" lang="en-US" altLang="ja-JP" sz="1100" b="0" dirty="0">
                        <a:solidFill>
                          <a:schemeClr val="tx1"/>
                        </a:solidFill>
                        <a:latin typeface="+mn-ea"/>
                        <a:ea typeface="+mn-ea"/>
                      </a:endParaRPr>
                    </a:p>
                    <a:p>
                      <a:pPr>
                        <a:lnSpc>
                          <a:spcPts val="1500"/>
                        </a:lnSpc>
                      </a:pPr>
                      <a:r>
                        <a:rPr kumimoji="1" lang="ja-JP" altLang="en-US" sz="1100" b="0" dirty="0">
                          <a:solidFill>
                            <a:schemeClr val="tx1"/>
                          </a:solidFill>
                          <a:latin typeface="+mn-ea"/>
                          <a:ea typeface="+mn-ea"/>
                        </a:rPr>
                        <a:t>　け療養情報冊子「おおさか　がんサポートブック」を作成し、府内がん診療拠点病院等へ配布</a:t>
                      </a:r>
                      <a:endParaRPr kumimoji="1" lang="en-US" altLang="ja-JP" sz="1100" b="0" dirty="0">
                        <a:solidFill>
                          <a:schemeClr val="tx1"/>
                        </a:solidFill>
                        <a:latin typeface="+mn-ea"/>
                        <a:ea typeface="+mn-ea"/>
                      </a:endParaRPr>
                    </a:p>
                    <a:p>
                      <a:pPr>
                        <a:lnSpc>
                          <a:spcPts val="1500"/>
                        </a:lnSpc>
                        <a:spcBef>
                          <a:spcPts val="100"/>
                        </a:spcBef>
                      </a:pPr>
                      <a:r>
                        <a:rPr kumimoji="1" lang="ja-JP" altLang="en-US" sz="1100" b="0"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大阪府がん患者サポートセンターにおいて、</a:t>
                      </a:r>
                      <a:r>
                        <a:rPr kumimoji="1" lang="ja-JP" altLang="en-US" sz="1100" b="1" dirty="0">
                          <a:solidFill>
                            <a:schemeClr val="tx1"/>
                          </a:solidFill>
                          <a:latin typeface="+mn-ea"/>
                          <a:ea typeface="+mn-ea"/>
                        </a:rPr>
                        <a:t>大阪府がんピア・サポーター養成研修を実施するとともに、養成したピ</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ア・サポーターに医療機関で活動いただけるよう、今後実践に生かせる知識やスキルの定着を図ることを目的として、</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具体的な事例検討等を行うフォローアップ研修を実施</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第１回養成研修 （</a:t>
                      </a:r>
                      <a:r>
                        <a:rPr kumimoji="1" lang="en-US" altLang="ja-JP" sz="1100" b="1" dirty="0">
                          <a:solidFill>
                            <a:schemeClr val="tx1"/>
                          </a:solidFill>
                          <a:latin typeface="+mn-ea"/>
                          <a:ea typeface="+mn-ea"/>
                        </a:rPr>
                        <a:t>R7.6</a:t>
                      </a:r>
                      <a:r>
                        <a:rPr kumimoji="1" lang="ja-JP" altLang="en-US" sz="1100" b="1" dirty="0">
                          <a:solidFill>
                            <a:schemeClr val="tx1"/>
                          </a:solidFill>
                          <a:latin typeface="+mn-ea"/>
                          <a:ea typeface="+mn-ea"/>
                        </a:rPr>
                        <a:t>：</a:t>
                      </a:r>
                      <a:r>
                        <a:rPr kumimoji="1" lang="en-US" altLang="ja-JP" sz="1100" b="1" dirty="0">
                          <a:solidFill>
                            <a:schemeClr val="tx1"/>
                          </a:solidFill>
                          <a:latin typeface="+mn-ea"/>
                          <a:ea typeface="+mn-ea"/>
                        </a:rPr>
                        <a:t>16</a:t>
                      </a:r>
                      <a:r>
                        <a:rPr kumimoji="1" lang="ja-JP" altLang="en-US" sz="1100" b="1" dirty="0">
                          <a:solidFill>
                            <a:schemeClr val="tx1"/>
                          </a:solidFill>
                          <a:latin typeface="+mn-ea"/>
                          <a:ea typeface="+mn-ea"/>
                        </a:rPr>
                        <a:t>名養成）、フォローアップ研修（</a:t>
                      </a:r>
                      <a:r>
                        <a:rPr kumimoji="1" lang="en-US" altLang="ja-JP" sz="1100" b="1" dirty="0">
                          <a:solidFill>
                            <a:schemeClr val="tx1"/>
                          </a:solidFill>
                          <a:latin typeface="+mn-ea"/>
                          <a:ea typeface="+mn-ea"/>
                        </a:rPr>
                        <a:t>R7.10</a:t>
                      </a:r>
                      <a:r>
                        <a:rPr kumimoji="1" lang="ja-JP" altLang="en-US" sz="1100" b="1" dirty="0">
                          <a:solidFill>
                            <a:schemeClr val="tx1"/>
                          </a:solidFill>
                          <a:latin typeface="+mn-ea"/>
                          <a:ea typeface="+mn-ea"/>
                        </a:rPr>
                        <a:t>：</a:t>
                      </a:r>
                      <a:r>
                        <a:rPr kumimoji="1" lang="en-US" altLang="ja-JP" sz="1100" b="1" dirty="0">
                          <a:solidFill>
                            <a:schemeClr val="tx1"/>
                          </a:solidFill>
                          <a:latin typeface="+mn-ea"/>
                          <a:ea typeface="+mn-ea"/>
                        </a:rPr>
                        <a:t>25</a:t>
                      </a:r>
                      <a:r>
                        <a:rPr kumimoji="1" lang="ja-JP" altLang="en-US" sz="1100" b="1" dirty="0">
                          <a:solidFill>
                            <a:schemeClr val="tx1"/>
                          </a:solidFill>
                          <a:latin typeface="+mn-ea"/>
                          <a:ea typeface="+mn-ea"/>
                        </a:rPr>
                        <a:t>名参加）、第２回養成研修（</a:t>
                      </a:r>
                      <a:r>
                        <a:rPr kumimoji="1" lang="en-US" altLang="ja-JP" sz="1100" b="1" dirty="0">
                          <a:solidFill>
                            <a:schemeClr val="tx1"/>
                          </a:solidFill>
                          <a:latin typeface="+mn-ea"/>
                          <a:ea typeface="+mn-ea"/>
                        </a:rPr>
                        <a:t>R8.2</a:t>
                      </a:r>
                      <a:r>
                        <a:rPr kumimoji="1" lang="ja-JP" altLang="en-US" sz="1100" b="1" dirty="0">
                          <a:solidFill>
                            <a:schemeClr val="tx1"/>
                          </a:solidFill>
                          <a:latin typeface="+mn-ea"/>
                          <a:ea typeface="+mn-ea"/>
                        </a:rPr>
                        <a:t>予定）</a:t>
                      </a:r>
                      <a:r>
                        <a:rPr kumimoji="1" lang="en-US" altLang="ja-JP" sz="1100" b="1" dirty="0">
                          <a:solidFill>
                            <a:schemeClr val="tx1"/>
                          </a:solidFill>
                          <a:latin typeface="+mn-ea"/>
                          <a:ea typeface="+mn-ea"/>
                        </a:rPr>
                        <a:t>】</a:t>
                      </a:r>
                    </a:p>
                    <a:p>
                      <a:pPr>
                        <a:lnSpc>
                          <a:spcPts val="1500"/>
                        </a:lnSpc>
                        <a:spcBef>
                          <a:spcPts val="100"/>
                        </a:spcBef>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府内がん診療拠点病院等のがんサロン等へ養成した大阪府がんピア・サポーターを派遣</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延べ派遣人数</a:t>
                      </a:r>
                      <a:r>
                        <a:rPr kumimoji="1" lang="en-US" altLang="ja-JP" sz="1100" b="1" dirty="0">
                          <a:solidFill>
                            <a:schemeClr val="tx1"/>
                          </a:solidFill>
                          <a:latin typeface="+mn-ea"/>
                          <a:ea typeface="+mn-ea"/>
                        </a:rPr>
                        <a:t>39</a:t>
                      </a:r>
                      <a:r>
                        <a:rPr kumimoji="1" lang="ja-JP" altLang="en-US" sz="1100" b="1" dirty="0">
                          <a:solidFill>
                            <a:schemeClr val="tx1"/>
                          </a:solidFill>
                          <a:latin typeface="+mn-ea"/>
                          <a:ea typeface="+mn-ea"/>
                        </a:rPr>
                        <a:t>人（</a:t>
                      </a:r>
                      <a:r>
                        <a:rPr kumimoji="1" lang="en-US" altLang="ja-JP" sz="1100" b="1" dirty="0">
                          <a:solidFill>
                            <a:schemeClr val="tx1"/>
                          </a:solidFill>
                          <a:latin typeface="+mn-ea"/>
                          <a:ea typeface="+mn-ea"/>
                        </a:rPr>
                        <a:t>R7.11</a:t>
                      </a:r>
                      <a:r>
                        <a:rPr kumimoji="1" lang="ja-JP" altLang="en-US" sz="1100" b="1" dirty="0">
                          <a:solidFill>
                            <a:schemeClr val="tx1"/>
                          </a:solidFill>
                          <a:latin typeface="+mn-ea"/>
                          <a:ea typeface="+mn-ea"/>
                        </a:rPr>
                        <a:t>時点）</a:t>
                      </a:r>
                      <a:r>
                        <a:rPr kumimoji="1" lang="en-US" altLang="ja-JP" sz="1100" b="1" dirty="0">
                          <a:solidFill>
                            <a:schemeClr val="tx1"/>
                          </a:solidFill>
                          <a:latin typeface="+mn-ea"/>
                          <a:ea typeface="+mn-ea"/>
                        </a:rPr>
                        <a:t>】</a:t>
                      </a:r>
                    </a:p>
                    <a:p>
                      <a:pPr>
                        <a:lnSpc>
                          <a:spcPts val="1500"/>
                        </a:lnSpc>
                      </a:pPr>
                      <a:endParaRPr kumimoji="1" lang="en-US" altLang="ja-JP" sz="1100" dirty="0">
                        <a:solidFill>
                          <a:schemeClr val="tx1"/>
                        </a:solidFill>
                        <a:latin typeface="+mn-ea"/>
                        <a:ea typeface="+mn-ea"/>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がん教育、がんに関する知識の普及啓発</a:t>
                      </a:r>
                      <a:r>
                        <a:rPr kumimoji="1" lang="en-US" altLang="ja-JP" sz="1100" dirty="0">
                          <a:solidFill>
                            <a:schemeClr val="tx1"/>
                          </a:solidFill>
                          <a:latin typeface="+mn-ea"/>
                          <a:ea typeface="+mn-ea"/>
                        </a:rPr>
                        <a:t>》</a:t>
                      </a:r>
                    </a:p>
                    <a:p>
                      <a:pPr>
                        <a:lnSpc>
                          <a:spcPts val="1500"/>
                        </a:lnSpc>
                      </a:pPr>
                      <a:r>
                        <a:rPr kumimoji="1" lang="ja-JP" altLang="en-US" sz="1100" b="0" dirty="0">
                          <a:solidFill>
                            <a:schemeClr val="tx1"/>
                          </a:solidFill>
                          <a:latin typeface="+mn-ea"/>
                          <a:ea typeface="+mn-ea"/>
                        </a:rPr>
                        <a:t>■中学校、高校におけるがん教育の外部講師活用を進めるため、府教育庁と連携して講師リストを作成し、市町村教育委員</a:t>
                      </a:r>
                      <a:endParaRPr kumimoji="1" lang="en-US" altLang="ja-JP" sz="1100" b="0" dirty="0">
                        <a:solidFill>
                          <a:schemeClr val="tx1"/>
                        </a:solidFill>
                        <a:latin typeface="+mn-ea"/>
                        <a:ea typeface="+mn-ea"/>
                      </a:endParaRPr>
                    </a:p>
                    <a:p>
                      <a:pPr>
                        <a:lnSpc>
                          <a:spcPts val="1500"/>
                        </a:lnSpc>
                      </a:pPr>
                      <a:r>
                        <a:rPr kumimoji="1" lang="ja-JP" altLang="en-US" sz="1100" b="0" dirty="0">
                          <a:solidFill>
                            <a:schemeClr val="tx1"/>
                          </a:solidFill>
                          <a:latin typeface="+mn-ea"/>
                          <a:ea typeface="+mn-ea"/>
                        </a:rPr>
                        <a:t>　会や府立高校へ配布するとともに、依頼に基づき外部講師を派遣。また、教員向けの研修会を教育庁と連携して実施</a:t>
                      </a:r>
                    </a:p>
                    <a:p>
                      <a:pPr marL="174625" marR="0" lvl="0" indent="-174625"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mn-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Tree>
    <p:extLst>
      <p:ext uri="{BB962C8B-B14F-4D97-AF65-F5344CB8AC3E}">
        <p14:creationId xmlns:p14="http://schemas.microsoft.com/office/powerpoint/2010/main" val="1650332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nvGraphicFramePr>
        <p:xfrm>
          <a:off x="406103" y="355442"/>
          <a:ext cx="8928000" cy="53946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72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令和７年度</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最終予算</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がん検診普及事業（</a:t>
                      </a:r>
                      <a:r>
                        <a:rPr kumimoji="1" lang="en-US" altLang="ja-JP" sz="1100" b="0" dirty="0">
                          <a:solidFill>
                            <a:schemeClr val="tx1"/>
                          </a:solidFill>
                          <a:latin typeface="+mn-ea"/>
                          <a:ea typeface="+mn-ea"/>
                        </a:rPr>
                        <a:t>1,504</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05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地域統括相談支援センターモデル事業（</a:t>
                      </a:r>
                      <a:r>
                        <a:rPr kumimoji="1" lang="en-US" altLang="ja-JP" sz="1100" b="0" dirty="0">
                          <a:solidFill>
                            <a:schemeClr val="tx1"/>
                          </a:solidFill>
                          <a:latin typeface="+mn-ea"/>
                          <a:ea typeface="+mn-ea"/>
                        </a:rPr>
                        <a:t>12,825</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9025764"/>
                  </a:ext>
                </a:extLst>
              </a:tr>
              <a:tr h="13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課題・必要な取組み</a:t>
                      </a:r>
                      <a:endParaRPr kumimoji="1" lang="ja-JP" altLang="en-US" sz="1600"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rPr>
                        <a:t>《</a:t>
                      </a:r>
                      <a:r>
                        <a:rPr kumimoji="1" lang="ja-JP" altLang="en-US" sz="1100" b="1" u="sng" dirty="0">
                          <a:solidFill>
                            <a:schemeClr val="tx1"/>
                          </a:solidFill>
                        </a:rPr>
                        <a:t>社会全体でがん対策を進める機運醸成</a:t>
                      </a:r>
                      <a:r>
                        <a:rPr kumimoji="1" lang="en-US" altLang="ja-JP" sz="1100" dirty="0">
                          <a:solidFill>
                            <a:schemeClr val="tx1"/>
                          </a:solidFill>
                        </a:rPr>
                        <a:t>》</a:t>
                      </a:r>
                      <a:endParaRPr kumimoji="1" lang="en-US" altLang="ja-JP" sz="1100" b="1" baseline="0" dirty="0">
                        <a:solidFill>
                          <a:schemeClr val="tx1"/>
                        </a:solidFill>
                        <a:latin typeface="+mn-ea"/>
                        <a:ea typeface="+mn-ea"/>
                      </a:endParaRPr>
                    </a:p>
                    <a:p>
                      <a:r>
                        <a:rPr kumimoji="1" lang="ja-JP" altLang="en-US" sz="1100" b="0" strike="noStrike" dirty="0">
                          <a:solidFill>
                            <a:schemeClr val="tx1"/>
                          </a:solidFill>
                          <a:latin typeface="+mn-ea"/>
                          <a:ea typeface="+mn-ea"/>
                        </a:rPr>
                        <a:t>■社会全体でがん対策を進めていく更なる機運醸成</a:t>
                      </a:r>
                      <a:endParaRPr kumimoji="1" lang="en-US" altLang="ja-JP" sz="1100" b="0" strike="noStrike" dirty="0">
                        <a:solidFill>
                          <a:schemeClr val="tx1"/>
                        </a:solidFill>
                        <a:latin typeface="+mn-ea"/>
                        <a:ea typeface="+mn-ea"/>
                      </a:endParaRPr>
                    </a:p>
                    <a:p>
                      <a:endParaRPr kumimoji="1" lang="en-US" altLang="ja-JP" sz="1100" b="0" strike="noStrike" dirty="0">
                        <a:solidFill>
                          <a:schemeClr val="tx1"/>
                        </a:solidFill>
                        <a:latin typeface="+mn-ea"/>
                        <a:ea typeface="+mn-ea"/>
                      </a:endParaRPr>
                    </a:p>
                    <a:p>
                      <a:r>
                        <a:rPr kumimoji="1" lang="en-US" altLang="ja-JP" sz="1100" dirty="0">
                          <a:solidFill>
                            <a:schemeClr val="tx1"/>
                          </a:solidFill>
                        </a:rPr>
                        <a:t>《</a:t>
                      </a:r>
                      <a:r>
                        <a:rPr kumimoji="1" lang="ja-JP" altLang="en-US" sz="1100" b="1" u="sng" dirty="0">
                          <a:solidFill>
                            <a:schemeClr val="tx1"/>
                          </a:solidFill>
                        </a:rPr>
                        <a:t>がん患者会等との連携推進</a:t>
                      </a:r>
                      <a:r>
                        <a:rPr kumimoji="1" lang="en-US" altLang="ja-JP" sz="1100" dirty="0">
                          <a:solidFill>
                            <a:schemeClr val="tx1"/>
                          </a:solidFill>
                        </a:rPr>
                        <a:t>》</a:t>
                      </a:r>
                      <a:endParaRPr kumimoji="1" lang="ja-JP" altLang="en-US" sz="1100" b="0" strike="noStrike" dirty="0">
                        <a:solidFill>
                          <a:schemeClr val="tx1"/>
                        </a:solidFill>
                        <a:latin typeface="+mn-ea"/>
                        <a:ea typeface="+mn-ea"/>
                      </a:endParaRPr>
                    </a:p>
                    <a:p>
                      <a:r>
                        <a:rPr kumimoji="1" lang="ja-JP" altLang="en-US" sz="1100" b="0" strike="noStrike" dirty="0">
                          <a:solidFill>
                            <a:schemeClr val="tx1"/>
                          </a:solidFill>
                          <a:latin typeface="+mn-ea"/>
                          <a:ea typeface="+mn-ea"/>
                        </a:rPr>
                        <a:t>■大阪府がんピア・サポーターを活用したがん患者・家族を支援するための体制構築</a:t>
                      </a: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25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次年度の主な取組み</a:t>
                      </a:r>
                      <a:endParaRPr kumimoji="1" lang="en-US" altLang="ja-JP" sz="1600" b="1"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rPr>
                        <a:t>《</a:t>
                      </a:r>
                      <a:r>
                        <a:rPr kumimoji="1" lang="ja-JP" altLang="en-US" sz="1100" b="1" u="sng" dirty="0">
                          <a:solidFill>
                            <a:schemeClr val="tx1"/>
                          </a:solidFill>
                        </a:rPr>
                        <a:t>社会全体でがん対策を進める機運醸成</a:t>
                      </a:r>
                      <a:r>
                        <a:rPr kumimoji="1" lang="en-US" altLang="ja-JP" sz="1100" dirty="0">
                          <a:solidFill>
                            <a:schemeClr val="tx1"/>
                          </a:solidFill>
                        </a:rPr>
                        <a:t>》</a:t>
                      </a:r>
                      <a:endParaRPr kumimoji="1" lang="en-US" altLang="ja-JP" sz="1100" b="0" baseline="0" dirty="0">
                        <a:solidFill>
                          <a:schemeClr val="tx1"/>
                        </a:solidFill>
                        <a:latin typeface="+mn-ea"/>
                        <a:ea typeface="+mn-ea"/>
                      </a:endParaRPr>
                    </a:p>
                    <a:p>
                      <a:pPr marL="185738" marR="0" lvl="0" indent="-185738"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■がん診療連携協議会や関係団体等と連携して啓発等を実施するとともに、がん検診受診推進員の養成に努めるなどにより社会全体の機運醸成を図る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rPr>
                        <a:t>《</a:t>
                      </a:r>
                      <a:r>
                        <a:rPr kumimoji="1" lang="ja-JP" altLang="en-US" sz="1100" b="1" u="sng" dirty="0">
                          <a:solidFill>
                            <a:schemeClr val="tx1"/>
                          </a:solidFill>
                        </a:rPr>
                        <a:t>大阪府がん対策基金</a:t>
                      </a:r>
                      <a:r>
                        <a:rPr kumimoji="1" lang="en-US" altLang="ja-JP" sz="1100" dirty="0">
                          <a:solidFill>
                            <a:schemeClr val="tx1"/>
                          </a:solidFill>
                        </a:rPr>
                        <a:t>》</a:t>
                      </a:r>
                      <a:endParaRPr kumimoji="1" lang="en-US" altLang="ja-JP" sz="11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■がん対策基金の寄附の拡大に努めるとともに、寄附等を活用して患者団体等の活動を支援</a:t>
                      </a:r>
                      <a:endParaRPr kumimoji="1" lang="en-US" altLang="ja-JP" sz="1100" b="0" dirty="0">
                        <a:solidFill>
                          <a:schemeClr val="tx1"/>
                        </a:solidFill>
                        <a:latin typeface="+mn-ea"/>
                        <a:ea typeface="+mn-ea"/>
                      </a:endParaRPr>
                    </a:p>
                    <a:p>
                      <a:endParaRPr kumimoji="1" lang="en-US" altLang="ja-JP" sz="1100" b="0" dirty="0">
                        <a:solidFill>
                          <a:schemeClr val="tx1"/>
                        </a:solidFill>
                        <a:latin typeface="+mn-ea"/>
                        <a:ea typeface="+mn-ea"/>
                      </a:endParaRPr>
                    </a:p>
                    <a:p>
                      <a:r>
                        <a:rPr kumimoji="1" lang="en-US" altLang="ja-JP" sz="1100" b="0" dirty="0">
                          <a:solidFill>
                            <a:schemeClr val="tx1"/>
                          </a:solidFill>
                          <a:latin typeface="+mn-ea"/>
                          <a:ea typeface="+mn-ea"/>
                        </a:rPr>
                        <a:t>《</a:t>
                      </a:r>
                      <a:r>
                        <a:rPr kumimoji="1" lang="ja-JP" altLang="en-US" sz="1100" b="1" u="sng" dirty="0">
                          <a:solidFill>
                            <a:schemeClr val="tx1"/>
                          </a:solidFill>
                          <a:latin typeface="+mn-ea"/>
                          <a:ea typeface="+mn-ea"/>
                        </a:rPr>
                        <a:t>がん患者会等との連携推進</a:t>
                      </a:r>
                      <a:r>
                        <a:rPr kumimoji="1" lang="en-US" altLang="ja-JP" sz="1100" b="0" dirty="0">
                          <a:solidFill>
                            <a:schemeClr val="tx1"/>
                          </a:solidFill>
                          <a:latin typeface="+mn-ea"/>
                          <a:ea typeface="+mn-ea"/>
                        </a:rPr>
                        <a:t>》</a:t>
                      </a:r>
                    </a:p>
                    <a:p>
                      <a:r>
                        <a:rPr kumimoji="1" lang="ja-JP" altLang="en-US" sz="1100" b="0" dirty="0">
                          <a:solidFill>
                            <a:schemeClr val="tx1"/>
                          </a:solidFill>
                          <a:latin typeface="+mn-ea"/>
                          <a:ea typeface="+mn-ea"/>
                        </a:rPr>
                        <a:t>■大阪がん患者団体協議会及び関係者との継続的な意見交換を行い、がん対策を推進</a:t>
                      </a:r>
                      <a:endParaRPr kumimoji="1" lang="en-US" altLang="ja-JP" sz="11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n-ea"/>
                          <a:ea typeface="+mn-ea"/>
                        </a:rPr>
                        <a:t>■府内</a:t>
                      </a:r>
                      <a:r>
                        <a:rPr kumimoji="1" lang="ja-JP" altLang="en-US" sz="1100" b="0" dirty="0">
                          <a:solidFill>
                            <a:schemeClr val="tx1"/>
                          </a:solidFill>
                        </a:rPr>
                        <a:t>がん診療拠点病院等のがんサロン等へ、養成した大阪府がんピア・サポーターを派遣</a:t>
                      </a:r>
                      <a:endParaRPr kumimoji="1" lang="en-US" altLang="ja-JP" sz="11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highlight>
                            <a:srgbClr val="00FF00"/>
                          </a:highlight>
                        </a:rPr>
                        <a:t>■</a:t>
                      </a:r>
                      <a:r>
                        <a:rPr kumimoji="1" lang="ja-JP" altLang="en-US" sz="1100" b="1" dirty="0">
                          <a:solidFill>
                            <a:schemeClr val="tx1"/>
                          </a:solidFill>
                        </a:rPr>
                        <a:t>大阪府がんピア・サポーター養成研修やフォローアップ研修への医療関係者の方々の参画を促すとともに、大阪府がん診</a:t>
                      </a:r>
                      <a:endParaRPr kumimoji="1" lang="en-US" altLang="ja-JP" sz="11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rPr>
                        <a:t>　療連携協議会や</a:t>
                      </a:r>
                      <a:r>
                        <a:rPr kumimoji="1" lang="ja-JP" altLang="en-US" sz="1100" b="1" i="0" u="none" strike="noStrike" kern="1200" cap="none" spc="0" normalizeH="0" baseline="0" noProof="0" dirty="0">
                          <a:ln>
                            <a:noFill/>
                          </a:ln>
                          <a:solidFill>
                            <a:schemeClr val="tx1"/>
                          </a:solidFill>
                          <a:effectLst/>
                          <a:uLnTx/>
                          <a:uFillTx/>
                          <a:latin typeface="+mn-lt"/>
                          <a:ea typeface="+mn-ea"/>
                          <a:cs typeface="+mn-cs"/>
                        </a:rPr>
                        <a:t>各圏域のがん診療ネットワーク協議会</a:t>
                      </a:r>
                      <a:r>
                        <a:rPr kumimoji="1" lang="ja-JP" altLang="en-US" sz="1100" b="1" dirty="0">
                          <a:solidFill>
                            <a:schemeClr val="tx1"/>
                          </a:solidFill>
                        </a:rPr>
                        <a:t>において、ピア・サポーターの活用事例等を共有し、</a:t>
                      </a:r>
                      <a:r>
                        <a:rPr kumimoji="1" lang="ja-JP" altLang="en-US" sz="1100" b="1" strike="noStrike" dirty="0">
                          <a:solidFill>
                            <a:schemeClr val="tx1"/>
                          </a:solidFill>
                          <a:latin typeface="+mn-ea"/>
                          <a:ea typeface="+mn-ea"/>
                        </a:rPr>
                        <a:t>府内</a:t>
                      </a:r>
                      <a:r>
                        <a:rPr kumimoji="1" lang="ja-JP" altLang="en-US" sz="1100" b="1" dirty="0">
                          <a:solidFill>
                            <a:schemeClr val="tx1"/>
                          </a:solidFill>
                        </a:rPr>
                        <a:t>がん診療</a:t>
                      </a:r>
                      <a:endParaRPr kumimoji="1" lang="en-US" altLang="ja-JP" sz="11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rPr>
                        <a:t>　拠点病院等でのピア・サポーターの活用を促す</a:t>
                      </a:r>
                      <a:endParaRPr kumimoji="1" lang="en-US" altLang="ja-JP" sz="11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dirty="0">
                        <a:solidFill>
                          <a:srgbClr val="FF0000"/>
                        </a:solidFill>
                        <a:highlight>
                          <a:srgbClr val="FFFF00"/>
                        </a:highlight>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7506514"/>
                  </a:ext>
                </a:extLst>
              </a:tr>
              <a:tr h="72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令和８年度</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予算</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がん検診普及事業（</a:t>
                      </a:r>
                      <a:r>
                        <a:rPr kumimoji="1" lang="en-US" altLang="ja-JP" sz="1100" dirty="0">
                          <a:solidFill>
                            <a:schemeClr val="tx1"/>
                          </a:solidFill>
                        </a:rPr>
                        <a:t>1,504</a:t>
                      </a:r>
                      <a:r>
                        <a:rPr kumimoji="1" lang="ja-JP" altLang="en-US" sz="1100" dirty="0">
                          <a:solidFill>
                            <a:schemeClr val="tx1"/>
                          </a:solidFill>
                        </a:rPr>
                        <a:t>千円）</a:t>
                      </a:r>
                      <a:r>
                        <a:rPr kumimoji="1" lang="en-US" altLang="ja-JP" sz="1000" dirty="0">
                          <a:solidFill>
                            <a:schemeClr val="tx1"/>
                          </a:solidFill>
                        </a:rPr>
                        <a:t>【</a:t>
                      </a:r>
                      <a:r>
                        <a:rPr kumimoji="1" lang="ja-JP" altLang="en-US" sz="1000" dirty="0">
                          <a:solidFill>
                            <a:schemeClr val="tx1"/>
                          </a:solidFill>
                        </a:rPr>
                        <a:t>再掲</a:t>
                      </a:r>
                      <a:r>
                        <a:rPr kumimoji="1" lang="en-US" altLang="ja-JP" sz="1000" dirty="0">
                          <a:solidFill>
                            <a:schemeClr val="tx1"/>
                          </a:solidFill>
                        </a:rPr>
                        <a:t>】</a:t>
                      </a:r>
                      <a:endParaRPr kumimoji="1" lang="en-US" altLang="ja-JP"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地域統括相談支援センターモデル事業（</a:t>
                      </a:r>
                      <a:r>
                        <a:rPr kumimoji="1" lang="en-US" altLang="ja-JP" sz="1100" dirty="0">
                          <a:solidFill>
                            <a:schemeClr val="tx1"/>
                          </a:solidFill>
                        </a:rPr>
                        <a:t>12,825</a:t>
                      </a:r>
                      <a:r>
                        <a:rPr kumimoji="1" lang="ja-JP" altLang="en-US" sz="1100" dirty="0">
                          <a:solidFill>
                            <a:schemeClr val="tx1"/>
                          </a:solidFill>
                        </a:rPr>
                        <a:t>千円）</a:t>
                      </a:r>
                      <a:r>
                        <a:rPr kumimoji="1" lang="en-US" altLang="ja-JP" sz="1000" dirty="0">
                          <a:solidFill>
                            <a:schemeClr val="tx1"/>
                          </a:solidFill>
                        </a:rPr>
                        <a:t>【</a:t>
                      </a:r>
                      <a:r>
                        <a:rPr kumimoji="1" lang="ja-JP" altLang="en-US" sz="1000" dirty="0">
                          <a:solidFill>
                            <a:schemeClr val="tx1"/>
                          </a:solidFill>
                        </a:rPr>
                        <a:t>再掲</a:t>
                      </a:r>
                      <a:r>
                        <a:rPr kumimoji="1" lang="en-US" altLang="ja-JP" sz="1000" dirty="0">
                          <a:solidFill>
                            <a:schemeClr val="tx1"/>
                          </a:solidFill>
                        </a:rPr>
                        <a:t>】</a:t>
                      </a:r>
                      <a:endParaRPr kumimoji="1" lang="ja-JP" altLang="en-US" sz="1100"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57756"/>
                  </a:ext>
                </a:extLst>
              </a:tr>
            </a:tbl>
          </a:graphicData>
        </a:graphic>
      </p:graphicFrame>
      <p:sp>
        <p:nvSpPr>
          <p:cNvPr id="2" name="スライド番号プレースホルダー 1"/>
          <p:cNvSpPr>
            <a:spLocks noGrp="1"/>
          </p:cNvSpPr>
          <p:nvPr>
            <p:ph type="sldNum" sz="quarter" idx="12"/>
          </p:nvPr>
        </p:nvSpPr>
        <p:spPr/>
        <p:txBody>
          <a:bodyPr/>
          <a:lstStyle/>
          <a:p>
            <a:r>
              <a:rPr kumimoji="1" lang="en-US" altLang="ja-JP" dirty="0"/>
              <a:t>16</a:t>
            </a:r>
            <a:endParaRPr kumimoji="1" lang="ja-JP" altLang="en-US" dirty="0"/>
          </a:p>
        </p:txBody>
      </p:sp>
    </p:spTree>
    <p:extLst>
      <p:ext uri="{BB962C8B-B14F-4D97-AF65-F5344CB8AC3E}">
        <p14:creationId xmlns:p14="http://schemas.microsoft.com/office/powerpoint/2010/main" val="1095011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5880C8"/>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　　</a:t>
            </a:r>
            <a:r>
              <a:rPr kumimoji="1" lang="zh-TW" altLang="en-US" sz="2000" b="1" dirty="0">
                <a:solidFill>
                  <a:schemeClr val="tx1"/>
                </a:solidFill>
                <a:latin typeface="Meiryo UI" panose="020B0604030504040204" pitchFamily="50" charset="-128"/>
                <a:ea typeface="Meiryo UI" panose="020B0604030504040204" pitchFamily="50" charset="-128"/>
              </a:rPr>
              <a:t>第</a:t>
            </a:r>
            <a:r>
              <a:rPr kumimoji="1" lang="ja-JP" altLang="en-US" sz="2000" b="1" dirty="0">
                <a:solidFill>
                  <a:schemeClr val="tx1"/>
                </a:solidFill>
                <a:latin typeface="Meiryo UI" panose="020B0604030504040204" pitchFamily="50" charset="-128"/>
                <a:ea typeface="Meiryo UI" panose="020B0604030504040204" pitchFamily="50" charset="-128"/>
              </a:rPr>
              <a:t>４期</a:t>
            </a:r>
            <a:r>
              <a:rPr kumimoji="1" lang="zh-TW" altLang="en-US" sz="2000" b="1" dirty="0">
                <a:solidFill>
                  <a:schemeClr val="tx1"/>
                </a:solidFill>
                <a:latin typeface="Meiryo UI" panose="020B0604030504040204" pitchFamily="50" charset="-128"/>
                <a:ea typeface="Meiryo UI" panose="020B0604030504040204" pitchFamily="50" charset="-128"/>
              </a:rPr>
              <a:t>大阪府</a:t>
            </a:r>
            <a:r>
              <a:rPr kumimoji="1" lang="ja-JP" altLang="en-US" sz="2000" b="1" dirty="0">
                <a:solidFill>
                  <a:schemeClr val="tx1"/>
                </a:solidFill>
                <a:latin typeface="Meiryo UI" panose="020B0604030504040204" pitchFamily="50" charset="-128"/>
                <a:ea typeface="Meiryo UI" panose="020B0604030504040204" pitchFamily="50" charset="-128"/>
              </a:rPr>
              <a:t>がん対策推進</a:t>
            </a:r>
            <a:r>
              <a:rPr kumimoji="1" lang="zh-TW" altLang="en-US" sz="2000" b="1" dirty="0">
                <a:solidFill>
                  <a:schemeClr val="tx1"/>
                </a:solidFill>
                <a:latin typeface="Meiryo UI" panose="020B0604030504040204" pitchFamily="50" charset="-128"/>
                <a:ea typeface="Meiryo UI" panose="020B0604030504040204" pitchFamily="50" charset="-128"/>
              </a:rPr>
              <a:t>計画</a:t>
            </a:r>
            <a:r>
              <a:rPr kumimoji="1" lang="ja-JP" altLang="en-US" sz="2000" b="1" dirty="0">
                <a:solidFill>
                  <a:schemeClr val="tx1"/>
                </a:solidFill>
                <a:latin typeface="Meiryo UI" panose="020B0604030504040204" pitchFamily="50" charset="-128"/>
                <a:ea typeface="Meiryo UI" panose="020B0604030504040204" pitchFamily="50" charset="-128"/>
              </a:rPr>
              <a:t>（概要）</a:t>
            </a:r>
          </a:p>
        </p:txBody>
      </p:sp>
      <p:sp>
        <p:nvSpPr>
          <p:cNvPr id="43" name="正方形/長方形 42"/>
          <p:cNvSpPr/>
          <p:nvPr/>
        </p:nvSpPr>
        <p:spPr>
          <a:xfrm>
            <a:off x="216441" y="633019"/>
            <a:ext cx="9432000" cy="6150947"/>
          </a:xfrm>
          <a:prstGeom prst="rect">
            <a:avLst/>
          </a:prstGeom>
          <a:solidFill>
            <a:srgbClr val="D1E1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9" name="角丸四角形 48"/>
          <p:cNvSpPr/>
          <p:nvPr/>
        </p:nvSpPr>
        <p:spPr>
          <a:xfrm>
            <a:off x="406938" y="3319497"/>
            <a:ext cx="9154945" cy="3231150"/>
          </a:xfrm>
          <a:prstGeom prst="roundRect">
            <a:avLst>
              <a:gd name="adj" fmla="val 2418"/>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a:p>
            <a:endParaRPr lang="en-US" altLang="ja-JP" sz="1200" b="1" dirty="0">
              <a:latin typeface="+mn-ea"/>
            </a:endParaRPr>
          </a:p>
          <a:p>
            <a:endParaRPr lang="en-US" altLang="ja-JP" sz="1200" b="1" dirty="0">
              <a:latin typeface="+mn-ea"/>
            </a:endParaRPr>
          </a:p>
          <a:p>
            <a:endParaRPr lang="en-US" altLang="ja-JP" sz="1200" b="1" dirty="0">
              <a:latin typeface="+mn-ea"/>
            </a:endParaRPr>
          </a:p>
          <a:p>
            <a:endParaRPr lang="en-US" altLang="ja-JP" sz="800" b="1" dirty="0">
              <a:latin typeface="+mn-ea"/>
            </a:endParaRPr>
          </a:p>
          <a:p>
            <a:endParaRPr lang="ja-JP" altLang="en-US" sz="1200" b="1" dirty="0">
              <a:latin typeface="+mn-ea"/>
            </a:endParaRPr>
          </a:p>
        </p:txBody>
      </p:sp>
      <p:pic>
        <p:nvPicPr>
          <p:cNvPr id="15" name="図 14"/>
          <p:cNvPicPr>
            <a:picLocks noChangeAspect="1"/>
          </p:cNvPicPr>
          <p:nvPr/>
        </p:nvPicPr>
        <p:blipFill>
          <a:blip r:embed="rId3"/>
          <a:stretch>
            <a:fillRect/>
          </a:stretch>
        </p:blipFill>
        <p:spPr>
          <a:xfrm>
            <a:off x="8536240" y="74033"/>
            <a:ext cx="1320923" cy="432000"/>
          </a:xfrm>
          <a:prstGeom prst="rect">
            <a:avLst/>
          </a:prstGeom>
        </p:spPr>
      </p:pic>
      <p:sp>
        <p:nvSpPr>
          <p:cNvPr id="16" name="角丸四角形 47">
            <a:extLst>
              <a:ext uri="{FF2B5EF4-FFF2-40B4-BE49-F238E27FC236}">
                <a16:creationId xmlns:a16="http://schemas.microsoft.com/office/drawing/2014/main" id="{FE006A2E-A7D0-4067-89B1-0999E1098253}"/>
              </a:ext>
            </a:extLst>
          </p:cNvPr>
          <p:cNvSpPr/>
          <p:nvPr/>
        </p:nvSpPr>
        <p:spPr>
          <a:xfrm>
            <a:off x="394012" y="705649"/>
            <a:ext cx="9180000" cy="1695257"/>
          </a:xfrm>
          <a:prstGeom prst="roundRect">
            <a:avLst>
              <a:gd name="adj" fmla="val 8499"/>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p:txBody>
      </p:sp>
      <p:sp>
        <p:nvSpPr>
          <p:cNvPr id="17" name="四角形: 角を丸くする 16">
            <a:extLst>
              <a:ext uri="{FF2B5EF4-FFF2-40B4-BE49-F238E27FC236}">
                <a16:creationId xmlns:a16="http://schemas.microsoft.com/office/drawing/2014/main" id="{B1CB8C33-AC48-4533-9E29-4C14A43D8B3C}"/>
              </a:ext>
            </a:extLst>
          </p:cNvPr>
          <p:cNvSpPr/>
          <p:nvPr/>
        </p:nvSpPr>
        <p:spPr>
          <a:xfrm>
            <a:off x="457200" y="751268"/>
            <a:ext cx="1452708"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基本的事項</a:t>
            </a:r>
          </a:p>
        </p:txBody>
      </p:sp>
      <p:sp>
        <p:nvSpPr>
          <p:cNvPr id="18" name="角丸四角形 47">
            <a:extLst>
              <a:ext uri="{FF2B5EF4-FFF2-40B4-BE49-F238E27FC236}">
                <a16:creationId xmlns:a16="http://schemas.microsoft.com/office/drawing/2014/main" id="{7CE4D8F6-B72E-4B9E-81A0-8D583BB83259}"/>
              </a:ext>
            </a:extLst>
          </p:cNvPr>
          <p:cNvSpPr/>
          <p:nvPr/>
        </p:nvSpPr>
        <p:spPr>
          <a:xfrm>
            <a:off x="501587" y="1008800"/>
            <a:ext cx="9180000" cy="1388311"/>
          </a:xfrm>
          <a:prstGeom prst="roundRect">
            <a:avLst>
              <a:gd name="adj" fmla="val 8499"/>
            </a:avLst>
          </a:prstGeom>
          <a:noFill/>
          <a:ln w="19050">
            <a:noFill/>
          </a:ln>
        </p:spPr>
        <p:txBody>
          <a:bodyPr wrap="square" lIns="72000" tIns="72000" rIns="72000" bIns="72000" anchor="t" anchorCtr="0">
            <a:noAutofit/>
          </a:bodyPr>
          <a:lstStyle/>
          <a:p>
            <a:r>
              <a:rPr lang="en-US" altLang="ja-JP" sz="1200" b="1" dirty="0">
                <a:latin typeface="+mn-ea"/>
              </a:rPr>
              <a:t>●</a:t>
            </a:r>
            <a:r>
              <a:rPr lang="ja-JP" altLang="en-US" sz="1200" b="1" dirty="0">
                <a:latin typeface="+mn-ea"/>
              </a:rPr>
              <a:t>計画策定の趣旨・背景</a:t>
            </a:r>
            <a:endParaRPr lang="en-US" altLang="ja-JP" sz="1200" b="1" dirty="0">
              <a:latin typeface="+mn-ea"/>
            </a:endParaRPr>
          </a:p>
          <a:p>
            <a:r>
              <a:rPr lang="ja-JP" altLang="en-US" sz="1200" b="1" dirty="0">
                <a:latin typeface="+mn-ea"/>
              </a:rPr>
              <a:t>　</a:t>
            </a:r>
            <a:r>
              <a:rPr lang="ja-JP" altLang="en-US" sz="1200" dirty="0">
                <a:latin typeface="+mn-ea"/>
              </a:rPr>
              <a:t>がん患者への医療の提供等の現状と課題を把握し、その解決を図るための取組みを社会全体で総合的かつ計画的に推進</a:t>
            </a:r>
          </a:p>
          <a:p>
            <a:r>
              <a:rPr lang="en-US" altLang="ja-JP" sz="1200" b="1" dirty="0">
                <a:latin typeface="+mn-ea"/>
              </a:rPr>
              <a:t>●</a:t>
            </a:r>
            <a:r>
              <a:rPr lang="ja-JP" altLang="en-US" sz="1200" b="1" dirty="0">
                <a:latin typeface="+mn-ea"/>
              </a:rPr>
              <a:t>計画の位置付け</a:t>
            </a:r>
            <a:endParaRPr lang="en-US" altLang="ja-JP" sz="1200" b="1" dirty="0">
              <a:latin typeface="+mn-ea"/>
            </a:endParaRPr>
          </a:p>
          <a:p>
            <a:r>
              <a:rPr lang="ja-JP" altLang="en-US" sz="1200" b="1" dirty="0">
                <a:latin typeface="+mn-ea"/>
              </a:rPr>
              <a:t>　</a:t>
            </a:r>
            <a:r>
              <a:rPr lang="ja-JP" altLang="en-US" sz="1200" dirty="0">
                <a:latin typeface="+mn-ea"/>
              </a:rPr>
              <a:t>がん対策基本法第</a:t>
            </a:r>
            <a:r>
              <a:rPr lang="en-US" altLang="ja-JP" sz="1200" dirty="0">
                <a:latin typeface="+mn-ea"/>
              </a:rPr>
              <a:t>12</a:t>
            </a:r>
            <a:r>
              <a:rPr lang="ja-JP" altLang="en-US" sz="1200" dirty="0">
                <a:latin typeface="+mn-ea"/>
              </a:rPr>
              <a:t>条第１項の規定に基づき策定する、がん対策の推進に関する都道府県計画</a:t>
            </a:r>
            <a:endParaRPr lang="en-US" altLang="ja-JP" sz="1200" dirty="0">
              <a:latin typeface="+mn-ea"/>
            </a:endParaRPr>
          </a:p>
          <a:p>
            <a:r>
              <a:rPr lang="en-US" altLang="ja-JP" sz="1200" b="1" dirty="0">
                <a:latin typeface="+mn-ea"/>
              </a:rPr>
              <a:t>●</a:t>
            </a:r>
            <a:r>
              <a:rPr lang="ja-JP" altLang="en-US" sz="1200" b="1" dirty="0">
                <a:latin typeface="+mn-ea"/>
              </a:rPr>
              <a:t>計画の期間</a:t>
            </a:r>
            <a:endParaRPr lang="en-US" altLang="ja-JP" sz="1200" b="1" dirty="0">
              <a:latin typeface="+mn-ea"/>
            </a:endParaRPr>
          </a:p>
          <a:p>
            <a:r>
              <a:rPr lang="ja-JP" altLang="en-US" sz="1200" b="1" dirty="0">
                <a:latin typeface="+mn-ea"/>
              </a:rPr>
              <a:t>　</a:t>
            </a:r>
            <a:r>
              <a:rPr lang="ja-JP" altLang="en-US" sz="1200" dirty="0">
                <a:latin typeface="+mn-ea"/>
              </a:rPr>
              <a:t>令和６（</a:t>
            </a:r>
            <a:r>
              <a:rPr lang="en-US" altLang="ja-JP" sz="1200" dirty="0">
                <a:latin typeface="+mn-ea"/>
              </a:rPr>
              <a:t>2024</a:t>
            </a:r>
            <a:r>
              <a:rPr lang="ja-JP" altLang="en-US" sz="1200" dirty="0">
                <a:latin typeface="+mn-ea"/>
              </a:rPr>
              <a:t>）年度～令和</a:t>
            </a:r>
            <a:r>
              <a:rPr lang="en-US" altLang="ja-JP" sz="1200" dirty="0">
                <a:latin typeface="+mn-ea"/>
              </a:rPr>
              <a:t>11</a:t>
            </a:r>
            <a:r>
              <a:rPr lang="ja-JP" altLang="en-US" sz="1200" dirty="0">
                <a:latin typeface="+mn-ea"/>
              </a:rPr>
              <a:t>（</a:t>
            </a:r>
            <a:r>
              <a:rPr lang="en-US" altLang="ja-JP" sz="1200" dirty="0">
                <a:latin typeface="+mn-ea"/>
              </a:rPr>
              <a:t>2029</a:t>
            </a:r>
            <a:r>
              <a:rPr lang="ja-JP" altLang="en-US" sz="1200" dirty="0">
                <a:latin typeface="+mn-ea"/>
              </a:rPr>
              <a:t>）年度（６年間）</a:t>
            </a:r>
          </a:p>
        </p:txBody>
      </p:sp>
      <p:sp>
        <p:nvSpPr>
          <p:cNvPr id="19" name="角丸四角形 47">
            <a:extLst>
              <a:ext uri="{FF2B5EF4-FFF2-40B4-BE49-F238E27FC236}">
                <a16:creationId xmlns:a16="http://schemas.microsoft.com/office/drawing/2014/main" id="{0BD9EAFE-98C1-4E60-A03F-87B978BA67A5}"/>
              </a:ext>
            </a:extLst>
          </p:cNvPr>
          <p:cNvSpPr/>
          <p:nvPr/>
        </p:nvSpPr>
        <p:spPr>
          <a:xfrm>
            <a:off x="406938" y="2456620"/>
            <a:ext cx="9154944" cy="691124"/>
          </a:xfrm>
          <a:prstGeom prst="roundRect">
            <a:avLst>
              <a:gd name="adj" fmla="val 8499"/>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p:txBody>
      </p:sp>
      <p:sp>
        <p:nvSpPr>
          <p:cNvPr id="20" name="四角形: 角を丸くする 19">
            <a:extLst>
              <a:ext uri="{FF2B5EF4-FFF2-40B4-BE49-F238E27FC236}">
                <a16:creationId xmlns:a16="http://schemas.microsoft.com/office/drawing/2014/main" id="{472F6933-A273-4A4F-8739-57C50AA7D21C}"/>
              </a:ext>
            </a:extLst>
          </p:cNvPr>
          <p:cNvSpPr/>
          <p:nvPr/>
        </p:nvSpPr>
        <p:spPr>
          <a:xfrm>
            <a:off x="470126" y="2502239"/>
            <a:ext cx="1452708"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基本理念</a:t>
            </a:r>
          </a:p>
        </p:txBody>
      </p:sp>
      <p:sp>
        <p:nvSpPr>
          <p:cNvPr id="21" name="角丸四角形 47">
            <a:extLst>
              <a:ext uri="{FF2B5EF4-FFF2-40B4-BE49-F238E27FC236}">
                <a16:creationId xmlns:a16="http://schemas.microsoft.com/office/drawing/2014/main" id="{823822E5-50EF-422E-AD3C-483A524166C7}"/>
              </a:ext>
            </a:extLst>
          </p:cNvPr>
          <p:cNvSpPr/>
          <p:nvPr/>
        </p:nvSpPr>
        <p:spPr>
          <a:xfrm>
            <a:off x="567133" y="2772331"/>
            <a:ext cx="7909602" cy="458358"/>
          </a:xfrm>
          <a:prstGeom prst="roundRect">
            <a:avLst>
              <a:gd name="adj" fmla="val 8499"/>
            </a:avLst>
          </a:prstGeom>
          <a:noFill/>
          <a:ln w="19050">
            <a:noFill/>
          </a:ln>
        </p:spPr>
        <p:txBody>
          <a:bodyPr wrap="square" lIns="72000" tIns="72000" rIns="72000" bIns="72000" anchor="t" anchorCtr="0">
            <a:noAutofit/>
          </a:bodyPr>
          <a:lstStyle/>
          <a:p>
            <a:r>
              <a:rPr lang="ja-JP" altLang="en-US" sz="1200" b="1" dirty="0">
                <a:latin typeface="+mn-ea"/>
              </a:rPr>
              <a:t>がんになっても適切な医療を受けられ、安心して暮らせる社会の構築</a:t>
            </a:r>
          </a:p>
        </p:txBody>
      </p:sp>
      <p:sp>
        <p:nvSpPr>
          <p:cNvPr id="23" name="四角形: 角を丸くする 22">
            <a:extLst>
              <a:ext uri="{FF2B5EF4-FFF2-40B4-BE49-F238E27FC236}">
                <a16:creationId xmlns:a16="http://schemas.microsoft.com/office/drawing/2014/main" id="{5341AF46-BAD4-4A35-88F7-A95D3BB80173}"/>
              </a:ext>
            </a:extLst>
          </p:cNvPr>
          <p:cNvSpPr/>
          <p:nvPr/>
        </p:nvSpPr>
        <p:spPr>
          <a:xfrm>
            <a:off x="470126" y="3424896"/>
            <a:ext cx="1452708"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全体目標</a:t>
            </a:r>
          </a:p>
        </p:txBody>
      </p:sp>
      <p:sp>
        <p:nvSpPr>
          <p:cNvPr id="27" name="スライド番号プレースホルダー 1">
            <a:extLst>
              <a:ext uri="{FF2B5EF4-FFF2-40B4-BE49-F238E27FC236}">
                <a16:creationId xmlns:a16="http://schemas.microsoft.com/office/drawing/2014/main" id="{07A4E9D4-E3FC-4389-BF13-2FB99F8F6146}"/>
              </a:ext>
            </a:extLst>
          </p:cNvPr>
          <p:cNvSpPr>
            <a:spLocks noGrp="1"/>
          </p:cNvSpPr>
          <p:nvPr>
            <p:ph type="sldNum" sz="quarter" idx="12"/>
          </p:nvPr>
        </p:nvSpPr>
        <p:spPr>
          <a:xfrm>
            <a:off x="9523413" y="6546852"/>
            <a:ext cx="360000" cy="288000"/>
          </a:xfrm>
        </p:spPr>
        <p:txBody>
          <a:bodyPr/>
          <a:lstStyle/>
          <a:p>
            <a:r>
              <a:rPr lang="ja-JP" altLang="en-US" dirty="0"/>
              <a:t>２</a:t>
            </a:r>
            <a:endParaRPr lang="en-US" altLang="ja-JP" dirty="0"/>
          </a:p>
        </p:txBody>
      </p:sp>
      <p:sp>
        <p:nvSpPr>
          <p:cNvPr id="29" name="角丸四角形 47">
            <a:extLst>
              <a:ext uri="{FF2B5EF4-FFF2-40B4-BE49-F238E27FC236}">
                <a16:creationId xmlns:a16="http://schemas.microsoft.com/office/drawing/2014/main" id="{733D8A82-DA4E-402A-BCAA-E4B86E21A3FA}"/>
              </a:ext>
            </a:extLst>
          </p:cNvPr>
          <p:cNvSpPr/>
          <p:nvPr/>
        </p:nvSpPr>
        <p:spPr>
          <a:xfrm>
            <a:off x="2309863" y="3369312"/>
            <a:ext cx="4424142" cy="468752"/>
          </a:xfrm>
          <a:prstGeom prst="roundRect">
            <a:avLst>
              <a:gd name="adj" fmla="val 8499"/>
            </a:avLst>
          </a:prstGeom>
          <a:noFill/>
          <a:ln w="19050">
            <a:noFill/>
          </a:ln>
        </p:spPr>
        <p:txBody>
          <a:bodyPr wrap="square" lIns="72000" tIns="72000" rIns="72000" bIns="72000" anchor="t" anchorCtr="0">
            <a:noAutofit/>
          </a:bodyPr>
          <a:lstStyle/>
          <a:p>
            <a:r>
              <a:rPr lang="en-US" altLang="ja-JP" sz="1200" b="1" dirty="0">
                <a:latin typeface="+mn-ea"/>
              </a:rPr>
              <a:t>●</a:t>
            </a:r>
            <a:r>
              <a:rPr lang="ja-JP" altLang="en-US" sz="1200" b="1" dirty="0">
                <a:latin typeface="+mn-ea"/>
              </a:rPr>
              <a:t>がん死亡率の減少</a:t>
            </a:r>
            <a:r>
              <a:rPr lang="ja-JP" altLang="en-US" sz="1200" dirty="0">
                <a:latin typeface="+mn-ea"/>
              </a:rPr>
              <a:t>　</a:t>
            </a:r>
            <a:r>
              <a:rPr lang="en-US" altLang="ja-JP" sz="1200" b="1" dirty="0">
                <a:latin typeface="+mn-ea"/>
              </a:rPr>
              <a:t>●</a:t>
            </a:r>
            <a:r>
              <a:rPr lang="ja-JP" altLang="en-US" sz="1200" b="1" dirty="0">
                <a:latin typeface="+mn-ea"/>
              </a:rPr>
              <a:t>がんり患率の減少</a:t>
            </a:r>
            <a:endParaRPr lang="en-US" altLang="ja-JP" sz="1200" b="1" dirty="0">
              <a:latin typeface="+mn-ea"/>
            </a:endParaRPr>
          </a:p>
          <a:p>
            <a:r>
              <a:rPr lang="ja-JP" altLang="en-US" sz="1200" b="1" dirty="0">
                <a:latin typeface="+mn-ea"/>
              </a:rPr>
              <a:t>●がん生存率の向上　●がん患者や家族の生活の質の維持</a:t>
            </a:r>
            <a:endParaRPr lang="en-US" altLang="ja-JP" sz="1200" dirty="0">
              <a:latin typeface="+mn-ea"/>
            </a:endParaRPr>
          </a:p>
        </p:txBody>
      </p:sp>
      <p:graphicFrame>
        <p:nvGraphicFramePr>
          <p:cNvPr id="2" name="表 2">
            <a:extLst>
              <a:ext uri="{FF2B5EF4-FFF2-40B4-BE49-F238E27FC236}">
                <a16:creationId xmlns:a16="http://schemas.microsoft.com/office/drawing/2014/main" id="{302FA55E-F925-4C9C-81BF-FA3D2D9E7A31}"/>
              </a:ext>
            </a:extLst>
          </p:cNvPr>
          <p:cNvGraphicFramePr>
            <a:graphicFrameLocks noGrp="1"/>
          </p:cNvGraphicFramePr>
          <p:nvPr>
            <p:extLst>
              <p:ext uri="{D42A27DB-BD31-4B8C-83A1-F6EECF244321}">
                <p14:modId xmlns:p14="http://schemas.microsoft.com/office/powerpoint/2010/main" val="1953455249"/>
              </p:ext>
            </p:extLst>
          </p:nvPr>
        </p:nvGraphicFramePr>
        <p:xfrm>
          <a:off x="705000" y="3927671"/>
          <a:ext cx="8496000" cy="2468880"/>
        </p:xfrm>
        <a:graphic>
          <a:graphicData uri="http://schemas.openxmlformats.org/drawingml/2006/table">
            <a:tbl>
              <a:tblPr firstRow="1" bandRow="1">
                <a:tableStyleId>{2D5ABB26-0587-4C30-8999-92F81FD0307C}</a:tableStyleId>
              </a:tblPr>
              <a:tblGrid>
                <a:gridCol w="4248000">
                  <a:extLst>
                    <a:ext uri="{9D8B030D-6E8A-4147-A177-3AD203B41FA5}">
                      <a16:colId xmlns:a16="http://schemas.microsoft.com/office/drawing/2014/main" val="1628816057"/>
                    </a:ext>
                  </a:extLst>
                </a:gridCol>
                <a:gridCol w="4248000">
                  <a:extLst>
                    <a:ext uri="{9D8B030D-6E8A-4147-A177-3AD203B41FA5}">
                      <a16:colId xmlns:a16="http://schemas.microsoft.com/office/drawing/2014/main" val="505187944"/>
                    </a:ext>
                  </a:extLst>
                </a:gridCol>
              </a:tblGrid>
              <a:tr h="288000">
                <a:tc>
                  <a:txBody>
                    <a:bodyPr/>
                    <a:lstStyle/>
                    <a:p>
                      <a:pPr algn="ctr"/>
                      <a:r>
                        <a:rPr kumimoji="1" lang="ja-JP" altLang="en-US" sz="1400" b="1" dirty="0">
                          <a:solidFill>
                            <a:schemeClr val="bg1"/>
                          </a:solidFill>
                        </a:rPr>
                        <a:t>がんの予防、早期発見</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tc>
                  <a:txBody>
                    <a:bodyPr/>
                    <a:lstStyle/>
                    <a:p>
                      <a:pPr algn="ctr"/>
                      <a:r>
                        <a:rPr kumimoji="1" lang="ja-JP" altLang="en-US" sz="1400" b="1" dirty="0">
                          <a:solidFill>
                            <a:schemeClr val="bg1"/>
                          </a:solidFill>
                        </a:rPr>
                        <a:t>がん医療の充実</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extLst>
                  <a:ext uri="{0D108BD9-81ED-4DB2-BD59-A6C34878D82A}">
                    <a16:rowId xmlns:a16="http://schemas.microsoft.com/office/drawing/2014/main" val="825959136"/>
                  </a:ext>
                </a:extLst>
              </a:tr>
              <a:tr h="288000">
                <a:tc>
                  <a:txBody>
                    <a:bodyPr/>
                    <a:lstStyle/>
                    <a:p>
                      <a:pPr algn="l"/>
                      <a:r>
                        <a:rPr kumimoji="1" lang="ja-JP" altLang="en-US" sz="1200" dirty="0"/>
                        <a:t>⑴がんの予防　⑵肝炎肝がん対策の推進</a:t>
                      </a:r>
                      <a:endParaRPr kumimoji="1" lang="en-US" altLang="ja-JP" sz="1200" dirty="0"/>
                    </a:p>
                    <a:p>
                      <a:pPr algn="l"/>
                      <a:r>
                        <a:rPr kumimoji="1" lang="ja-JP" altLang="en-US" sz="1200" dirty="0"/>
                        <a:t>⑶がん検診によるがんの早期発見</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dirty="0"/>
                        <a:t>⑴医療提供体制の充実</a:t>
                      </a:r>
                      <a:endParaRPr kumimoji="1" lang="en-US" altLang="ja-JP" sz="1200" dirty="0"/>
                    </a:p>
                    <a:p>
                      <a:pPr algn="l"/>
                      <a:r>
                        <a:rPr kumimoji="1" lang="ja-JP" altLang="en-US" sz="1200" dirty="0"/>
                        <a:t>⑵小児・</a:t>
                      </a:r>
                      <a:r>
                        <a:rPr kumimoji="1" lang="en-US" altLang="ja-JP" sz="1200" dirty="0"/>
                        <a:t>AYA</a:t>
                      </a:r>
                      <a:r>
                        <a:rPr kumimoji="1" lang="ja-JP" altLang="en-US" sz="1200" dirty="0"/>
                        <a:t>世代のがん、高齢者のがん、希少がん等の対策</a:t>
                      </a:r>
                      <a:endParaRPr kumimoji="1" lang="en-US" altLang="ja-JP" sz="1200" dirty="0"/>
                    </a:p>
                    <a:p>
                      <a:pPr algn="l"/>
                      <a:r>
                        <a:rPr kumimoji="1" lang="ja-JP" altLang="en-US" sz="1200" dirty="0"/>
                        <a:t>⑶高度・専門的な医療の活用　⑷緩和ケアの推進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6393848"/>
                  </a:ext>
                </a:extLst>
              </a:tr>
              <a:tr h="288000">
                <a:tc>
                  <a:txBody>
                    <a:bodyPr/>
                    <a:lstStyle/>
                    <a:p>
                      <a:pPr algn="ctr"/>
                      <a:r>
                        <a:rPr kumimoji="1" lang="ja-JP" altLang="en-US" sz="1400" b="1" dirty="0">
                          <a:solidFill>
                            <a:schemeClr val="bg1"/>
                          </a:solidFill>
                        </a:rPr>
                        <a:t>患者支援の充実</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tc>
                  <a:txBody>
                    <a:bodyPr/>
                    <a:lstStyle/>
                    <a:p>
                      <a:pPr algn="ctr"/>
                      <a:r>
                        <a:rPr kumimoji="1" lang="ja-JP" altLang="en-US" sz="1400" b="1" dirty="0">
                          <a:solidFill>
                            <a:schemeClr val="bg1"/>
                          </a:solidFill>
                        </a:rPr>
                        <a:t>データの基盤整備・活用</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extLst>
                  <a:ext uri="{0D108BD9-81ED-4DB2-BD59-A6C34878D82A}">
                    <a16:rowId xmlns:a16="http://schemas.microsoft.com/office/drawing/2014/main" val="2748798421"/>
                  </a:ext>
                </a:extLst>
              </a:tr>
              <a:tr h="288000">
                <a:tc>
                  <a:txBody>
                    <a:bodyPr/>
                    <a:lstStyle/>
                    <a:p>
                      <a:pPr algn="l"/>
                      <a:r>
                        <a:rPr kumimoji="1" lang="ja-JP" altLang="en-US" sz="1200" dirty="0"/>
                        <a:t>⑴がん患者の相談支援　⑵がん患者への情報提供</a:t>
                      </a:r>
                      <a:endParaRPr kumimoji="1" lang="en-US" altLang="ja-JP" sz="1200" dirty="0"/>
                    </a:p>
                    <a:p>
                      <a:pPr algn="l"/>
                      <a:r>
                        <a:rPr kumimoji="1" lang="ja-JP" altLang="en-US" sz="1200" dirty="0"/>
                        <a:t>⑶がん患者等への社会的な問題への対策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dirty="0"/>
                        <a:t>⑴がん登録の精度向上　⑵がん登録等のデータの利活用</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918729"/>
                  </a:ext>
                </a:extLst>
              </a:tr>
              <a:tr h="288000">
                <a:tc gridSpan="2">
                  <a:txBody>
                    <a:bodyPr/>
                    <a:lstStyle/>
                    <a:p>
                      <a:pPr algn="ctr"/>
                      <a:r>
                        <a:rPr kumimoji="1" lang="ja-JP" altLang="en-US" sz="1400" b="1" dirty="0">
                          <a:solidFill>
                            <a:schemeClr val="bg1"/>
                          </a:solidFill>
                        </a:rPr>
                        <a:t>がん対策を社会全体で進める環境づくり</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tc hMerge="1">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7685030"/>
                  </a:ext>
                </a:extLst>
              </a:tr>
              <a:tr h="288000">
                <a:tc gridSpan="2">
                  <a:txBody>
                    <a:bodyPr/>
                    <a:lstStyle/>
                    <a:p>
                      <a:pPr algn="l"/>
                      <a:r>
                        <a:rPr kumimoji="1" lang="ja-JP" altLang="en-US" sz="1200" dirty="0"/>
                        <a:t>⑴社会全体での機運づくり　⑵大阪府がん対策基金の活用　⑶がん患者会等との連携推進</a:t>
                      </a:r>
                      <a:endParaRPr kumimoji="1" lang="en-US" altLang="ja-JP" sz="1200" dirty="0"/>
                    </a:p>
                    <a:p>
                      <a:pPr algn="l"/>
                      <a:r>
                        <a:rPr kumimoji="1" lang="ja-JP" altLang="en-US" sz="1200" dirty="0"/>
                        <a:t>⑷がん教育、がんに関する知識の普及啓発</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2600799"/>
                  </a:ext>
                </a:extLst>
              </a:tr>
            </a:tbl>
          </a:graphicData>
        </a:graphic>
      </p:graphicFrame>
    </p:spTree>
    <p:extLst>
      <p:ext uri="{BB962C8B-B14F-4D97-AF65-F5344CB8AC3E}">
        <p14:creationId xmlns:p14="http://schemas.microsoft.com/office/powerpoint/2010/main" val="140436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77386" y="2106993"/>
            <a:ext cx="9741058" cy="1440183"/>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２　がん医療の充実</a:t>
            </a:r>
          </a:p>
        </p:txBody>
      </p:sp>
      <p:sp>
        <p:nvSpPr>
          <p:cNvPr id="17" name="正方形/長方形 16">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　　</a:t>
            </a:r>
            <a:r>
              <a:rPr kumimoji="1" lang="zh-TW" altLang="en-US" sz="2000" b="1" dirty="0">
                <a:solidFill>
                  <a:schemeClr val="tx1"/>
                </a:solidFill>
                <a:latin typeface="Meiryo UI" panose="020B0604030504040204" pitchFamily="50" charset="-128"/>
                <a:ea typeface="Meiryo UI" panose="020B0604030504040204" pitchFamily="50" charset="-128"/>
              </a:rPr>
              <a:t>第</a:t>
            </a:r>
            <a:r>
              <a:rPr kumimoji="1" lang="ja-JP" altLang="en-US" sz="2000" b="1" dirty="0">
                <a:solidFill>
                  <a:schemeClr val="tx1"/>
                </a:solidFill>
                <a:latin typeface="Meiryo UI" panose="020B0604030504040204" pitchFamily="50" charset="-128"/>
                <a:ea typeface="Meiryo UI" panose="020B0604030504040204" pitchFamily="50" charset="-128"/>
              </a:rPr>
              <a:t>４期</a:t>
            </a:r>
            <a:r>
              <a:rPr kumimoji="1" lang="zh-TW" altLang="en-US" sz="2000" b="1" dirty="0">
                <a:solidFill>
                  <a:schemeClr val="tx1"/>
                </a:solidFill>
                <a:latin typeface="Meiryo UI" panose="020B0604030504040204" pitchFamily="50" charset="-128"/>
                <a:ea typeface="Meiryo UI" panose="020B0604030504040204" pitchFamily="50" charset="-128"/>
              </a:rPr>
              <a:t>大阪府</a:t>
            </a:r>
            <a:r>
              <a:rPr kumimoji="1" lang="ja-JP" altLang="en-US" sz="2000" b="1" dirty="0">
                <a:solidFill>
                  <a:schemeClr val="tx1"/>
                </a:solidFill>
                <a:latin typeface="Meiryo UI" panose="020B0604030504040204" pitchFamily="50" charset="-128"/>
                <a:ea typeface="Meiryo UI" panose="020B0604030504040204" pitchFamily="50" charset="-128"/>
              </a:rPr>
              <a:t>がん対策推進</a:t>
            </a:r>
            <a:r>
              <a:rPr kumimoji="1" lang="zh-TW" altLang="en-US" sz="2000" b="1" dirty="0">
                <a:solidFill>
                  <a:schemeClr val="tx1"/>
                </a:solidFill>
                <a:latin typeface="Meiryo UI" panose="020B0604030504040204" pitchFamily="50" charset="-128"/>
                <a:ea typeface="Meiryo UI" panose="020B0604030504040204" pitchFamily="50" charset="-128"/>
              </a:rPr>
              <a:t>計画</a:t>
            </a:r>
            <a:r>
              <a:rPr kumimoji="1" lang="ja-JP" altLang="en-US" sz="2000" b="1" dirty="0">
                <a:solidFill>
                  <a:schemeClr val="tx1"/>
                </a:solidFill>
                <a:latin typeface="Meiryo UI" panose="020B0604030504040204" pitchFamily="50" charset="-128"/>
                <a:ea typeface="Meiryo UI" panose="020B0604030504040204" pitchFamily="50" charset="-128"/>
              </a:rPr>
              <a:t>（基本的な取組み）</a:t>
            </a:r>
          </a:p>
        </p:txBody>
      </p:sp>
      <p:sp>
        <p:nvSpPr>
          <p:cNvPr id="18" name="正方形/長方形 17"/>
          <p:cNvSpPr/>
          <p:nvPr/>
        </p:nvSpPr>
        <p:spPr>
          <a:xfrm>
            <a:off x="85624" y="607483"/>
            <a:ext cx="9741058" cy="1440183"/>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１　がんの予防・早期発見</a:t>
            </a:r>
            <a:endParaRPr kumimoji="1" lang="en-US" altLang="ja-JP" sz="1400" b="1" dirty="0">
              <a:solidFill>
                <a:schemeClr val="bg1"/>
              </a:solidFill>
            </a:endParaRPr>
          </a:p>
        </p:txBody>
      </p:sp>
      <p:graphicFrame>
        <p:nvGraphicFramePr>
          <p:cNvPr id="23" name="表 22"/>
          <p:cNvGraphicFramePr>
            <a:graphicFrameLocks noGrp="1"/>
          </p:cNvGraphicFramePr>
          <p:nvPr>
            <p:extLst>
              <p:ext uri="{D42A27DB-BD31-4B8C-83A1-F6EECF244321}">
                <p14:modId xmlns:p14="http://schemas.microsoft.com/office/powerpoint/2010/main" val="1914547637"/>
              </p:ext>
            </p:extLst>
          </p:nvPr>
        </p:nvGraphicFramePr>
        <p:xfrm>
          <a:off x="146165" y="915150"/>
          <a:ext cx="9613251" cy="1069440"/>
        </p:xfrm>
        <a:graphic>
          <a:graphicData uri="http://schemas.openxmlformats.org/drawingml/2006/table">
            <a:tbl>
              <a:tblPr firstRow="1" bandRow="1">
                <a:tableStyleId>{5940675A-B579-460E-94D1-54222C63F5DA}</a:tableStyleId>
              </a:tblPr>
              <a:tblGrid>
                <a:gridCol w="2745316">
                  <a:extLst>
                    <a:ext uri="{9D8B030D-6E8A-4147-A177-3AD203B41FA5}">
                      <a16:colId xmlns:a16="http://schemas.microsoft.com/office/drawing/2014/main" val="4073086637"/>
                    </a:ext>
                  </a:extLst>
                </a:gridCol>
                <a:gridCol w="3509319">
                  <a:extLst>
                    <a:ext uri="{9D8B030D-6E8A-4147-A177-3AD203B41FA5}">
                      <a16:colId xmlns:a16="http://schemas.microsoft.com/office/drawing/2014/main" val="111291063"/>
                    </a:ext>
                  </a:extLst>
                </a:gridCol>
                <a:gridCol w="3358616">
                  <a:extLst>
                    <a:ext uri="{9D8B030D-6E8A-4147-A177-3AD203B41FA5}">
                      <a16:colId xmlns:a16="http://schemas.microsoft.com/office/drawing/2014/main" val="3290605964"/>
                    </a:ext>
                  </a:extLst>
                </a:gridCol>
              </a:tblGrid>
              <a:tr h="0">
                <a:tc>
                  <a:txBody>
                    <a:bodyPr/>
                    <a:lstStyle/>
                    <a:p>
                      <a:pPr algn="ctr"/>
                      <a:r>
                        <a:rPr kumimoji="1" lang="ja-JP" altLang="en-US" sz="1200" b="1" baseline="0" dirty="0">
                          <a:solidFill>
                            <a:schemeClr val="tx1"/>
                          </a:solidFill>
                        </a:rPr>
                        <a:t>（１）がんの予防　</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（２）肝炎肝がん対策の推進　</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（３）がん検診によるがんの早期発見</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a:txBody>
                    <a:bodyPr/>
                    <a:lstStyle/>
                    <a:p>
                      <a:pPr marL="0" indent="0">
                        <a:buFont typeface="Wingdings" panose="05000000000000000000" pitchFamily="2" charset="2"/>
                        <a:buNone/>
                      </a:pPr>
                      <a:r>
                        <a:rPr kumimoji="1" lang="ja-JP" altLang="en-US" sz="1100" b="0" baseline="0" dirty="0">
                          <a:solidFill>
                            <a:schemeClr val="tx1"/>
                          </a:solidFill>
                        </a:rPr>
                        <a:t>① たばこ対策</a:t>
                      </a:r>
                    </a:p>
                    <a:p>
                      <a:pPr marL="0" indent="0">
                        <a:buFont typeface="Wingdings" panose="05000000000000000000" pitchFamily="2" charset="2"/>
                        <a:buNone/>
                      </a:pPr>
                      <a:r>
                        <a:rPr kumimoji="1" lang="ja-JP" altLang="en-US" sz="1100" b="0" baseline="0" dirty="0">
                          <a:solidFill>
                            <a:schemeClr val="tx1"/>
                          </a:solidFill>
                        </a:rPr>
                        <a:t>② 喫煙以外の生活習慣の改善</a:t>
                      </a:r>
                    </a:p>
                    <a:p>
                      <a:pPr marL="0" indent="0">
                        <a:buFont typeface="Wingdings" panose="05000000000000000000" pitchFamily="2" charset="2"/>
                        <a:buNone/>
                      </a:pPr>
                      <a:r>
                        <a:rPr kumimoji="1" lang="ja-JP" altLang="en-US" sz="1100" b="0" baseline="0" dirty="0">
                          <a:solidFill>
                            <a:schemeClr val="tx1"/>
                          </a:solidFill>
                        </a:rPr>
                        <a:t>③ がんに関する感染症対策</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①肝炎肝がんの予防</a:t>
                      </a:r>
                    </a:p>
                    <a:p>
                      <a:pPr marL="0" indent="0">
                        <a:buFont typeface="Wingdings" panose="05000000000000000000" pitchFamily="2" charset="2"/>
                        <a:buNone/>
                      </a:pPr>
                      <a:r>
                        <a:rPr kumimoji="1" lang="ja-JP" altLang="en-US" sz="1100" b="0" dirty="0">
                          <a:solidFill>
                            <a:schemeClr val="tx1"/>
                          </a:solidFill>
                        </a:rPr>
                        <a:t>②肝炎ウイルス検査の受検促進 </a:t>
                      </a:r>
                    </a:p>
                    <a:p>
                      <a:pPr marL="0" indent="0">
                        <a:buFont typeface="Wingdings" panose="05000000000000000000" pitchFamily="2" charset="2"/>
                        <a:buNone/>
                      </a:pPr>
                      <a:r>
                        <a:rPr kumimoji="1" lang="ja-JP" altLang="en-US" sz="1100" b="0" dirty="0">
                          <a:solidFill>
                            <a:schemeClr val="tx1"/>
                          </a:solidFill>
                        </a:rPr>
                        <a:t>③受診・受療の推進</a:t>
                      </a:r>
                    </a:p>
                    <a:p>
                      <a:pPr marL="0" indent="0">
                        <a:buFont typeface="Wingdings" panose="05000000000000000000" pitchFamily="2" charset="2"/>
                        <a:buNone/>
                      </a:pPr>
                      <a:r>
                        <a:rPr kumimoji="1" lang="ja-JP" altLang="en-US" sz="1100" b="0" dirty="0">
                          <a:solidFill>
                            <a:schemeClr val="tx1"/>
                          </a:solidFill>
                        </a:rPr>
                        <a:t>④肝炎肝がんに関する普及啓発の推進</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①市町村におけるがん検診受診率の向上</a:t>
                      </a:r>
                    </a:p>
                    <a:p>
                      <a:pPr marL="0" indent="0">
                        <a:buFont typeface="Wingdings" panose="05000000000000000000" pitchFamily="2" charset="2"/>
                        <a:buNone/>
                      </a:pPr>
                      <a:r>
                        <a:rPr kumimoji="1" lang="ja-JP" altLang="en-US" sz="1100" b="0" dirty="0">
                          <a:solidFill>
                            <a:schemeClr val="tx1"/>
                          </a:solidFill>
                        </a:rPr>
                        <a:t>②がん検診の精度管理の充実</a:t>
                      </a:r>
                    </a:p>
                    <a:p>
                      <a:pPr marL="0" indent="0">
                        <a:buFont typeface="Wingdings" panose="05000000000000000000" pitchFamily="2" charset="2"/>
                        <a:buNone/>
                      </a:pPr>
                      <a:r>
                        <a:rPr kumimoji="1" lang="ja-JP" altLang="en-US" sz="1100" b="0" dirty="0">
                          <a:solidFill>
                            <a:schemeClr val="tx1"/>
                          </a:solidFill>
                        </a:rPr>
                        <a:t>③職域におけるがん検診の推進</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pic>
        <p:nvPicPr>
          <p:cNvPr id="19" name="図 18"/>
          <p:cNvPicPr>
            <a:picLocks noChangeAspect="1"/>
          </p:cNvPicPr>
          <p:nvPr/>
        </p:nvPicPr>
        <p:blipFill>
          <a:blip r:embed="rId3"/>
          <a:stretch>
            <a:fillRect/>
          </a:stretch>
        </p:blipFill>
        <p:spPr>
          <a:xfrm>
            <a:off x="8536240" y="74033"/>
            <a:ext cx="1320923" cy="432000"/>
          </a:xfrm>
          <a:prstGeom prst="rect">
            <a:avLst/>
          </a:prstGeom>
        </p:spPr>
      </p:pic>
      <p:graphicFrame>
        <p:nvGraphicFramePr>
          <p:cNvPr id="14" name="表 13">
            <a:extLst>
              <a:ext uri="{FF2B5EF4-FFF2-40B4-BE49-F238E27FC236}">
                <a16:creationId xmlns:a16="http://schemas.microsoft.com/office/drawing/2014/main" id="{FAFD4DB2-81A1-4783-9640-F1D6E066F85C}"/>
              </a:ext>
            </a:extLst>
          </p:cNvPr>
          <p:cNvGraphicFramePr>
            <a:graphicFrameLocks noGrp="1"/>
          </p:cNvGraphicFramePr>
          <p:nvPr>
            <p:extLst>
              <p:ext uri="{D42A27DB-BD31-4B8C-83A1-F6EECF244321}">
                <p14:modId xmlns:p14="http://schemas.microsoft.com/office/powerpoint/2010/main" val="3359973737"/>
              </p:ext>
            </p:extLst>
          </p:nvPr>
        </p:nvGraphicFramePr>
        <p:xfrm>
          <a:off x="154602" y="2427293"/>
          <a:ext cx="9592317" cy="1040280"/>
        </p:xfrm>
        <a:graphic>
          <a:graphicData uri="http://schemas.openxmlformats.org/drawingml/2006/table">
            <a:tbl>
              <a:tblPr firstRow="1" bandRow="1">
                <a:tableStyleId>{5940675A-B579-460E-94D1-54222C63F5DA}</a:tableStyleId>
              </a:tblPr>
              <a:tblGrid>
                <a:gridCol w="2300274">
                  <a:extLst>
                    <a:ext uri="{9D8B030D-6E8A-4147-A177-3AD203B41FA5}">
                      <a16:colId xmlns:a16="http://schemas.microsoft.com/office/drawing/2014/main" val="4073086637"/>
                    </a:ext>
                  </a:extLst>
                </a:gridCol>
                <a:gridCol w="3188043">
                  <a:extLst>
                    <a:ext uri="{9D8B030D-6E8A-4147-A177-3AD203B41FA5}">
                      <a16:colId xmlns:a16="http://schemas.microsoft.com/office/drawing/2014/main" val="960632616"/>
                    </a:ext>
                  </a:extLst>
                </a:gridCol>
                <a:gridCol w="4104000">
                  <a:extLst>
                    <a:ext uri="{9D8B030D-6E8A-4147-A177-3AD203B41FA5}">
                      <a16:colId xmlns:a16="http://schemas.microsoft.com/office/drawing/2014/main" val="371491135"/>
                    </a:ext>
                  </a:extLst>
                </a:gridCol>
              </a:tblGrid>
              <a:tr h="0">
                <a:tc rowSpan="2">
                  <a:txBody>
                    <a:bodyPr/>
                    <a:lstStyle/>
                    <a:p>
                      <a:pPr algn="ctr"/>
                      <a:r>
                        <a:rPr kumimoji="1" lang="ja-JP" altLang="en-US" sz="1200" b="1" baseline="0" dirty="0">
                          <a:solidFill>
                            <a:schemeClr val="tx1"/>
                          </a:solidFill>
                          <a:latin typeface="+mn-ea"/>
                          <a:ea typeface="+mn-ea"/>
                        </a:rPr>
                        <a:t>（１）</a:t>
                      </a:r>
                      <a:r>
                        <a:rPr kumimoji="1" lang="en-US" altLang="ja-JP" sz="1200" b="1" baseline="0" dirty="0">
                          <a:solidFill>
                            <a:schemeClr val="tx1"/>
                          </a:solidFill>
                          <a:latin typeface="+mn-ea"/>
                          <a:ea typeface="+mn-ea"/>
                        </a:rPr>
                        <a:t> </a:t>
                      </a:r>
                      <a:r>
                        <a:rPr kumimoji="1" lang="ja-JP" altLang="en-US" sz="1200" b="1" baseline="0" dirty="0">
                          <a:solidFill>
                            <a:schemeClr val="tx1"/>
                          </a:solidFill>
                          <a:latin typeface="+mn-ea"/>
                          <a:ea typeface="+mn-ea"/>
                        </a:rPr>
                        <a:t>医療提供体制の充実　　　 　</a:t>
                      </a:r>
                      <a:endParaRPr kumimoji="1" lang="ja-JP" altLang="en-US" sz="1200" b="1"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a:r>
                        <a:rPr kumimoji="1" lang="ja-JP" altLang="en-US" sz="1200" b="1" dirty="0">
                          <a:solidFill>
                            <a:schemeClr val="tx1"/>
                          </a:solidFill>
                        </a:rPr>
                        <a:t>（２）小児･</a:t>
                      </a:r>
                      <a:r>
                        <a:rPr kumimoji="1" lang="en-US" altLang="ja-JP" sz="1200" b="1" dirty="0">
                          <a:solidFill>
                            <a:schemeClr val="tx1"/>
                          </a:solidFill>
                        </a:rPr>
                        <a:t>AYA</a:t>
                      </a:r>
                      <a:r>
                        <a:rPr kumimoji="1" lang="ja-JP" altLang="en-US" sz="1200" b="1" dirty="0">
                          <a:solidFill>
                            <a:schemeClr val="tx1"/>
                          </a:solidFill>
                        </a:rPr>
                        <a:t>世代のがん、高齢者のがん、</a:t>
                      </a:r>
                      <a:endParaRPr kumimoji="1" lang="en-US" altLang="ja-JP" sz="1200" b="1" dirty="0">
                        <a:solidFill>
                          <a:schemeClr val="tx1"/>
                        </a:solidFill>
                      </a:endParaRPr>
                    </a:p>
                    <a:p>
                      <a:pPr algn="ctr"/>
                      <a:r>
                        <a:rPr kumimoji="1" lang="ja-JP" altLang="en-US" sz="1200" b="1" dirty="0">
                          <a:solidFill>
                            <a:schemeClr val="tx1"/>
                          </a:solidFill>
                        </a:rPr>
                        <a:t>希少がん等の対策</a:t>
                      </a:r>
                      <a:endParaRPr kumimoji="1" lang="ja-JP" altLang="en-US" sz="1200" b="1"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（３）高度・専門的な医療の活用</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（４）</a:t>
                      </a:r>
                      <a:r>
                        <a:rPr kumimoji="1" lang="en-US" altLang="ja-JP" sz="1200" b="1" dirty="0">
                          <a:solidFill>
                            <a:schemeClr val="tx1"/>
                          </a:solidFill>
                          <a:latin typeface="+mn-ea"/>
                          <a:ea typeface="+mn-ea"/>
                        </a:rPr>
                        <a:t> </a:t>
                      </a:r>
                      <a:r>
                        <a:rPr kumimoji="1" lang="ja-JP" altLang="en-US" sz="1200" b="1" dirty="0">
                          <a:solidFill>
                            <a:schemeClr val="tx1"/>
                          </a:solidFill>
                          <a:latin typeface="+mn-ea"/>
                          <a:ea typeface="+mn-ea"/>
                        </a:rPr>
                        <a:t>緩和ケアの推進    </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514196393"/>
                  </a:ext>
                </a:extLst>
              </a:tr>
              <a:tr h="417440">
                <a:tc>
                  <a:txBody>
                    <a:bodyPr/>
                    <a:lstStyle/>
                    <a:p>
                      <a:pPr marL="0" indent="0">
                        <a:buFont typeface="Wingdings" panose="05000000000000000000" pitchFamily="2" charset="2"/>
                        <a:buNone/>
                      </a:pPr>
                      <a:r>
                        <a:rPr kumimoji="1" lang="ja-JP" altLang="en-US" sz="1100" b="0" baseline="0" dirty="0">
                          <a:solidFill>
                            <a:schemeClr val="tx1"/>
                          </a:solidFill>
                        </a:rPr>
                        <a:t> ①がん診療拠点病院の機能強化</a:t>
                      </a:r>
                    </a:p>
                    <a:p>
                      <a:pPr marL="0" indent="0">
                        <a:buFont typeface="Wingdings" panose="05000000000000000000" pitchFamily="2" charset="2"/>
                        <a:buNone/>
                      </a:pPr>
                      <a:r>
                        <a:rPr kumimoji="1" lang="ja-JP" altLang="en-US" sz="1100" b="0" baseline="0" dirty="0">
                          <a:solidFill>
                            <a:schemeClr val="tx1"/>
                          </a:solidFill>
                        </a:rPr>
                        <a:t> ②がん医療連携体制の充実</a:t>
                      </a:r>
                      <a:endParaRPr kumimoji="1" lang="ja-JP" altLang="en-US" dirty="0"/>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solidFill>
                  </a:tcPr>
                </a:tc>
                <a:tc>
                  <a:txBody>
                    <a:bodyPr/>
                    <a:lstStyle/>
                    <a:p>
                      <a:pPr marL="0" indent="0">
                        <a:buFont typeface="Wingdings" panose="05000000000000000000" pitchFamily="2" charset="2"/>
                        <a:buNone/>
                      </a:pPr>
                      <a:r>
                        <a:rPr kumimoji="1" lang="ja-JP" altLang="en-US" sz="1100" b="0" baseline="0" dirty="0">
                          <a:solidFill>
                            <a:schemeClr val="tx1"/>
                          </a:solidFill>
                        </a:rPr>
                        <a:t>①小児・</a:t>
                      </a:r>
                      <a:r>
                        <a:rPr kumimoji="1" lang="en-US" altLang="ja-JP" sz="1100" b="0" baseline="0" dirty="0">
                          <a:solidFill>
                            <a:schemeClr val="tx1"/>
                          </a:solidFill>
                        </a:rPr>
                        <a:t>AYA</a:t>
                      </a:r>
                      <a:r>
                        <a:rPr kumimoji="1" lang="ja-JP" altLang="en-US" sz="1100" b="0" baseline="0" dirty="0">
                          <a:solidFill>
                            <a:schemeClr val="tx1"/>
                          </a:solidFill>
                        </a:rPr>
                        <a:t>世代のがん  ②高齢者のがん医療</a:t>
                      </a:r>
                    </a:p>
                    <a:p>
                      <a:pPr marL="0" indent="0">
                        <a:buFont typeface="Wingdings" panose="05000000000000000000" pitchFamily="2" charset="2"/>
                        <a:buNone/>
                      </a:pPr>
                      <a:r>
                        <a:rPr kumimoji="1" lang="ja-JP" altLang="en-US" sz="1100" b="0" baseline="0" dirty="0">
                          <a:solidFill>
                            <a:schemeClr val="tx1"/>
                          </a:solidFill>
                        </a:rPr>
                        <a:t>③希少がん等</a:t>
                      </a:r>
                      <a:endParaRPr kumimoji="1" lang="ja-JP" altLang="en-US" dirty="0"/>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①緩和ケアの普及啓発    ②質の高い緩和ケア提供体制の確保</a:t>
                      </a:r>
                      <a:endParaRPr kumimoji="1" lang="en-US" altLang="ja-JP" sz="1100" b="0" dirty="0">
                        <a:solidFill>
                          <a:schemeClr val="tx1"/>
                        </a:solidFill>
                      </a:endParaRPr>
                    </a:p>
                    <a:p>
                      <a:pPr marL="0" indent="0">
                        <a:buFont typeface="Wingdings" panose="05000000000000000000" pitchFamily="2" charset="2"/>
                        <a:buNone/>
                      </a:pPr>
                      <a:r>
                        <a:rPr kumimoji="1" lang="ja-JP" altLang="en-US" sz="1100" b="0" dirty="0">
                          <a:solidFill>
                            <a:schemeClr val="tx1"/>
                          </a:solidFill>
                        </a:rPr>
                        <a:t>③緩和ケアに関</a:t>
                      </a:r>
                      <a:r>
                        <a:rPr kumimoji="1" lang="ja-JP" altLang="en-US" sz="1200" b="0" dirty="0">
                          <a:solidFill>
                            <a:schemeClr val="tx1"/>
                          </a:solidFill>
                        </a:rPr>
                        <a:t>する人材育成  ④社会連携に基づく緩和ケア</a:t>
                      </a:r>
                      <a:endParaRPr kumimoji="1" lang="ja-JP" altLang="en-US" sz="1200" b="1"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6351994"/>
                  </a:ext>
                </a:extLst>
              </a:tr>
            </a:tbl>
          </a:graphicData>
        </a:graphic>
      </p:graphicFrame>
      <p:sp>
        <p:nvSpPr>
          <p:cNvPr id="15" name="スライド番号プレースホルダー 1">
            <a:extLst>
              <a:ext uri="{FF2B5EF4-FFF2-40B4-BE49-F238E27FC236}">
                <a16:creationId xmlns:a16="http://schemas.microsoft.com/office/drawing/2014/main" id="{25B8F165-FCFC-4C3C-9742-74BF815CEBB3}"/>
              </a:ext>
            </a:extLst>
          </p:cNvPr>
          <p:cNvSpPr>
            <a:spLocks noGrp="1"/>
          </p:cNvSpPr>
          <p:nvPr>
            <p:ph type="sldNum" sz="quarter" idx="12"/>
          </p:nvPr>
        </p:nvSpPr>
        <p:spPr>
          <a:xfrm>
            <a:off x="9523413" y="6546852"/>
            <a:ext cx="360000" cy="288000"/>
          </a:xfrm>
        </p:spPr>
        <p:txBody>
          <a:bodyPr/>
          <a:lstStyle/>
          <a:p>
            <a:r>
              <a:rPr kumimoji="1" lang="ja-JP" altLang="en-US" dirty="0"/>
              <a:t>３</a:t>
            </a:r>
          </a:p>
        </p:txBody>
      </p:sp>
      <p:sp>
        <p:nvSpPr>
          <p:cNvPr id="20" name="正方形/長方形 19">
            <a:extLst>
              <a:ext uri="{FF2B5EF4-FFF2-40B4-BE49-F238E27FC236}">
                <a16:creationId xmlns:a16="http://schemas.microsoft.com/office/drawing/2014/main" id="{39EED5C1-35A4-4DC9-A480-91AE4F2E936C}"/>
              </a:ext>
            </a:extLst>
          </p:cNvPr>
          <p:cNvSpPr/>
          <p:nvPr/>
        </p:nvSpPr>
        <p:spPr>
          <a:xfrm>
            <a:off x="73264" y="3610171"/>
            <a:ext cx="9753418" cy="1440183"/>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３　患者支援の充実</a:t>
            </a:r>
            <a:endParaRPr kumimoji="1" lang="en-US" altLang="ja-JP" sz="1400" b="1" dirty="0">
              <a:solidFill>
                <a:schemeClr val="bg1"/>
              </a:solidFill>
            </a:endParaRPr>
          </a:p>
        </p:txBody>
      </p:sp>
      <p:graphicFrame>
        <p:nvGraphicFramePr>
          <p:cNvPr id="22" name="表 21">
            <a:extLst>
              <a:ext uri="{FF2B5EF4-FFF2-40B4-BE49-F238E27FC236}">
                <a16:creationId xmlns:a16="http://schemas.microsoft.com/office/drawing/2014/main" id="{B3B77228-9D37-4FBA-80D2-D0FC8966B39E}"/>
              </a:ext>
            </a:extLst>
          </p:cNvPr>
          <p:cNvGraphicFramePr>
            <a:graphicFrameLocks noGrp="1"/>
          </p:cNvGraphicFramePr>
          <p:nvPr>
            <p:extLst>
              <p:ext uri="{D42A27DB-BD31-4B8C-83A1-F6EECF244321}">
                <p14:modId xmlns:p14="http://schemas.microsoft.com/office/powerpoint/2010/main" val="477099903"/>
              </p:ext>
            </p:extLst>
          </p:nvPr>
        </p:nvGraphicFramePr>
        <p:xfrm>
          <a:off x="133805" y="3917838"/>
          <a:ext cx="9625449" cy="1069440"/>
        </p:xfrm>
        <a:graphic>
          <a:graphicData uri="http://schemas.openxmlformats.org/drawingml/2006/table">
            <a:tbl>
              <a:tblPr firstRow="1" bandRow="1">
                <a:tableStyleId>{5940675A-B579-460E-94D1-54222C63F5DA}</a:tableStyleId>
              </a:tblPr>
              <a:tblGrid>
                <a:gridCol w="2497230">
                  <a:extLst>
                    <a:ext uri="{9D8B030D-6E8A-4147-A177-3AD203B41FA5}">
                      <a16:colId xmlns:a16="http://schemas.microsoft.com/office/drawing/2014/main" val="4073086637"/>
                    </a:ext>
                  </a:extLst>
                </a:gridCol>
                <a:gridCol w="2301273">
                  <a:extLst>
                    <a:ext uri="{9D8B030D-6E8A-4147-A177-3AD203B41FA5}">
                      <a16:colId xmlns:a16="http://schemas.microsoft.com/office/drawing/2014/main" val="111291063"/>
                    </a:ext>
                  </a:extLst>
                </a:gridCol>
                <a:gridCol w="4826946">
                  <a:extLst>
                    <a:ext uri="{9D8B030D-6E8A-4147-A177-3AD203B41FA5}">
                      <a16:colId xmlns:a16="http://schemas.microsoft.com/office/drawing/2014/main" val="3290605964"/>
                    </a:ext>
                  </a:extLst>
                </a:gridCol>
              </a:tblGrid>
              <a:tr h="0">
                <a:tc>
                  <a:txBody>
                    <a:bodyPr/>
                    <a:lstStyle/>
                    <a:p>
                      <a:pPr algn="ctr"/>
                      <a:r>
                        <a:rPr kumimoji="1" lang="ja-JP" altLang="en-US" sz="1200" b="1" baseline="0" dirty="0">
                          <a:solidFill>
                            <a:schemeClr val="tx1"/>
                          </a:solidFill>
                        </a:rPr>
                        <a:t>（１）がん患者の相談支援</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（２）がん患者への情報提供　</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（３）がん患者等の社会的な問題への対策</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a:txBody>
                    <a:bodyPr/>
                    <a:lstStyle/>
                    <a:p>
                      <a:pPr marL="0" indent="0">
                        <a:buFont typeface="Wingdings" panose="05000000000000000000" pitchFamily="2" charset="2"/>
                        <a:buNone/>
                      </a:pPr>
                      <a:r>
                        <a:rPr kumimoji="1" lang="ja-JP" altLang="en-US" sz="1100" b="0" baseline="0" dirty="0">
                          <a:solidFill>
                            <a:schemeClr val="tx1"/>
                          </a:solidFill>
                        </a:rPr>
                        <a:t>①がん相談支援センターの認知度</a:t>
                      </a:r>
                      <a:endParaRPr kumimoji="1" lang="en-US" altLang="ja-JP" sz="1100" b="0" baseline="0" dirty="0">
                        <a:solidFill>
                          <a:schemeClr val="tx1"/>
                        </a:solidFill>
                      </a:endParaRPr>
                    </a:p>
                    <a:p>
                      <a:pPr marL="0" indent="0">
                        <a:buFont typeface="Wingdings" panose="05000000000000000000" pitchFamily="2" charset="2"/>
                        <a:buNone/>
                      </a:pPr>
                      <a:r>
                        <a:rPr kumimoji="1" lang="en-US" altLang="ja-JP" sz="1100" b="0" baseline="0" dirty="0">
                          <a:solidFill>
                            <a:schemeClr val="tx1"/>
                          </a:solidFill>
                        </a:rPr>
                        <a:t>     </a:t>
                      </a:r>
                      <a:r>
                        <a:rPr kumimoji="1" lang="ja-JP" altLang="en-US" sz="1100" b="0" baseline="0" dirty="0">
                          <a:solidFill>
                            <a:schemeClr val="tx1"/>
                          </a:solidFill>
                        </a:rPr>
                        <a:t>及び質の向上</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①情報提供</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①小児・</a:t>
                      </a:r>
                      <a:r>
                        <a:rPr kumimoji="1" lang="en-US" altLang="ja-JP" sz="1100" b="0" dirty="0">
                          <a:solidFill>
                            <a:schemeClr val="tx1"/>
                          </a:solidFill>
                        </a:rPr>
                        <a:t>AYA</a:t>
                      </a:r>
                      <a:r>
                        <a:rPr kumimoji="1" lang="ja-JP" altLang="en-US" sz="1100" b="0" dirty="0">
                          <a:solidFill>
                            <a:schemeClr val="tx1"/>
                          </a:solidFill>
                        </a:rPr>
                        <a:t>世代における療養環境への支援 </a:t>
                      </a:r>
                    </a:p>
                    <a:p>
                      <a:pPr marL="0" indent="0">
                        <a:buFont typeface="Wingdings" panose="05000000000000000000" pitchFamily="2" charset="2"/>
                        <a:buNone/>
                      </a:pPr>
                      <a:r>
                        <a:rPr kumimoji="1" lang="ja-JP" altLang="en-US" sz="1100" b="0" dirty="0">
                          <a:solidFill>
                            <a:schemeClr val="tx1"/>
                          </a:solidFill>
                        </a:rPr>
                        <a:t>②全ての働く世代のがん患者の就労支援の推進</a:t>
                      </a:r>
                      <a:endParaRPr kumimoji="1" lang="en-US" altLang="ja-JP" sz="1100" b="0" dirty="0">
                        <a:solidFill>
                          <a:schemeClr val="tx1"/>
                        </a:solidFill>
                      </a:endParaRPr>
                    </a:p>
                    <a:p>
                      <a:pPr marL="0" indent="0">
                        <a:buFont typeface="Wingdings" panose="05000000000000000000" pitchFamily="2" charset="2"/>
                        <a:buNone/>
                      </a:pPr>
                      <a:r>
                        <a:rPr kumimoji="1" lang="ja-JP" altLang="en-US" sz="1100" b="0" dirty="0">
                          <a:solidFill>
                            <a:schemeClr val="tx1"/>
                          </a:solidFill>
                        </a:rPr>
                        <a:t>③高齢者の支援　　④妊よう性温存治療について</a:t>
                      </a:r>
                    </a:p>
                    <a:p>
                      <a:pPr marL="0" indent="0">
                        <a:buFont typeface="Wingdings" panose="05000000000000000000" pitchFamily="2" charset="2"/>
                        <a:buNone/>
                      </a:pPr>
                      <a:r>
                        <a:rPr kumimoji="1" lang="ja-JP" altLang="en-US" sz="1100" b="0" dirty="0">
                          <a:solidFill>
                            <a:schemeClr val="tx1"/>
                          </a:solidFill>
                        </a:rPr>
                        <a:t>⑤アピアランスケアの充実　 ⑥がんのリハビリテーション提供体制の整備</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sp>
        <p:nvSpPr>
          <p:cNvPr id="27" name="正方形/長方形 26">
            <a:extLst>
              <a:ext uri="{FF2B5EF4-FFF2-40B4-BE49-F238E27FC236}">
                <a16:creationId xmlns:a16="http://schemas.microsoft.com/office/drawing/2014/main" id="{E2D18B65-39B3-41C5-8888-2E66C0B71FAA}"/>
              </a:ext>
            </a:extLst>
          </p:cNvPr>
          <p:cNvSpPr/>
          <p:nvPr/>
        </p:nvSpPr>
        <p:spPr>
          <a:xfrm>
            <a:off x="73264" y="5088564"/>
            <a:ext cx="4383406" cy="1279286"/>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４　データの基盤整備・活用</a:t>
            </a:r>
          </a:p>
        </p:txBody>
      </p:sp>
      <p:graphicFrame>
        <p:nvGraphicFramePr>
          <p:cNvPr id="30" name="表 29">
            <a:extLst>
              <a:ext uri="{FF2B5EF4-FFF2-40B4-BE49-F238E27FC236}">
                <a16:creationId xmlns:a16="http://schemas.microsoft.com/office/drawing/2014/main" id="{14A3C880-0AEF-4C30-8514-B83AFA5D5FCB}"/>
              </a:ext>
            </a:extLst>
          </p:cNvPr>
          <p:cNvGraphicFramePr>
            <a:graphicFrameLocks noGrp="1"/>
          </p:cNvGraphicFramePr>
          <p:nvPr>
            <p:extLst>
              <p:ext uri="{D42A27DB-BD31-4B8C-83A1-F6EECF244321}">
                <p14:modId xmlns:p14="http://schemas.microsoft.com/office/powerpoint/2010/main" val="4137958996"/>
              </p:ext>
            </p:extLst>
          </p:nvPr>
        </p:nvGraphicFramePr>
        <p:xfrm>
          <a:off x="154601" y="5378315"/>
          <a:ext cx="4220749" cy="857400"/>
        </p:xfrm>
        <a:graphic>
          <a:graphicData uri="http://schemas.openxmlformats.org/drawingml/2006/table">
            <a:tbl>
              <a:tblPr firstRow="1" bandRow="1">
                <a:tableStyleId>{5940675A-B579-460E-94D1-54222C63F5DA}</a:tableStyleId>
              </a:tblPr>
              <a:tblGrid>
                <a:gridCol w="4220749">
                  <a:extLst>
                    <a:ext uri="{9D8B030D-6E8A-4147-A177-3AD203B41FA5}">
                      <a16:colId xmlns:a16="http://schemas.microsoft.com/office/drawing/2014/main" val="4073086637"/>
                    </a:ext>
                  </a:extLst>
                </a:gridCol>
              </a:tblGrid>
              <a:tr h="256152">
                <a:tc>
                  <a:txBody>
                    <a:bodyPr/>
                    <a:lstStyle/>
                    <a:p>
                      <a:pPr algn="ctr"/>
                      <a:r>
                        <a:rPr kumimoji="1" lang="ja-JP" altLang="en-US" sz="1200" b="1" dirty="0">
                          <a:solidFill>
                            <a:schemeClr val="tx1"/>
                          </a:solidFill>
                        </a:rPr>
                        <a:t>（１）がん登録の精度向上</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（２）がん登録等のデータの利活用</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93509926"/>
                  </a:ext>
                </a:extLst>
              </a:tr>
              <a:tr h="256152">
                <a:tc>
                  <a:txBody>
                    <a:bodyPr/>
                    <a:lstStyle/>
                    <a:p>
                      <a:pPr marL="0" indent="0">
                        <a:buFont typeface="Wingdings" panose="05000000000000000000" pitchFamily="2" charset="2"/>
                        <a:buNone/>
                      </a:pPr>
                      <a:r>
                        <a:rPr kumimoji="1" lang="ja-JP" altLang="en-US" sz="1100" b="0" dirty="0">
                          <a:solidFill>
                            <a:schemeClr val="tx1"/>
                          </a:solidFill>
                        </a:rPr>
                        <a:t>①がん登録による情報の提供     ②がん登録による情報の活用</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2470633"/>
                  </a:ext>
                </a:extLst>
              </a:tr>
            </a:tbl>
          </a:graphicData>
        </a:graphic>
      </p:graphicFrame>
      <p:sp>
        <p:nvSpPr>
          <p:cNvPr id="33" name="正方形/長方形 32">
            <a:extLst>
              <a:ext uri="{FF2B5EF4-FFF2-40B4-BE49-F238E27FC236}">
                <a16:creationId xmlns:a16="http://schemas.microsoft.com/office/drawing/2014/main" id="{CC08D486-E19C-48B7-9B80-B37D7C1B5147}"/>
              </a:ext>
            </a:extLst>
          </p:cNvPr>
          <p:cNvSpPr/>
          <p:nvPr/>
        </p:nvSpPr>
        <p:spPr>
          <a:xfrm>
            <a:off x="4563762" y="5098224"/>
            <a:ext cx="5254682" cy="1279286"/>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５　がん対策を社会全体で進める環境づくり</a:t>
            </a:r>
          </a:p>
        </p:txBody>
      </p:sp>
      <p:graphicFrame>
        <p:nvGraphicFramePr>
          <p:cNvPr id="34" name="表 33">
            <a:extLst>
              <a:ext uri="{FF2B5EF4-FFF2-40B4-BE49-F238E27FC236}">
                <a16:creationId xmlns:a16="http://schemas.microsoft.com/office/drawing/2014/main" id="{7EBE9448-B172-4F1C-9358-183759F1418A}"/>
              </a:ext>
            </a:extLst>
          </p:cNvPr>
          <p:cNvGraphicFramePr>
            <a:graphicFrameLocks noGrp="1"/>
          </p:cNvGraphicFramePr>
          <p:nvPr>
            <p:extLst>
              <p:ext uri="{D42A27DB-BD31-4B8C-83A1-F6EECF244321}">
                <p14:modId xmlns:p14="http://schemas.microsoft.com/office/powerpoint/2010/main" val="2923538910"/>
              </p:ext>
            </p:extLst>
          </p:nvPr>
        </p:nvGraphicFramePr>
        <p:xfrm>
          <a:off x="4709419" y="5410997"/>
          <a:ext cx="5037500" cy="888208"/>
        </p:xfrm>
        <a:graphic>
          <a:graphicData uri="http://schemas.openxmlformats.org/drawingml/2006/table">
            <a:tbl>
              <a:tblPr firstRow="1" bandRow="1">
                <a:tableStyleId>{5940675A-B579-460E-94D1-54222C63F5DA}</a:tableStyleId>
              </a:tblPr>
              <a:tblGrid>
                <a:gridCol w="2518750">
                  <a:extLst>
                    <a:ext uri="{9D8B030D-6E8A-4147-A177-3AD203B41FA5}">
                      <a16:colId xmlns:a16="http://schemas.microsoft.com/office/drawing/2014/main" val="4073086637"/>
                    </a:ext>
                  </a:extLst>
                </a:gridCol>
                <a:gridCol w="2518750">
                  <a:extLst>
                    <a:ext uri="{9D8B030D-6E8A-4147-A177-3AD203B41FA5}">
                      <a16:colId xmlns:a16="http://schemas.microsoft.com/office/drawing/2014/main" val="2139590314"/>
                    </a:ext>
                  </a:extLst>
                </a:gridCol>
              </a:tblGrid>
              <a:tr h="209880">
                <a:tc>
                  <a:txBody>
                    <a:bodyPr/>
                    <a:lstStyle/>
                    <a:p>
                      <a:pPr algn="l"/>
                      <a:r>
                        <a:rPr kumimoji="1" lang="ja-JP" altLang="en-US" sz="1200" b="1" dirty="0">
                          <a:solidFill>
                            <a:schemeClr val="tx1"/>
                          </a:solidFill>
                        </a:rPr>
                        <a:t>（１）社会全体での機運づくり</a:t>
                      </a:r>
                      <a:endParaRPr kumimoji="1" lang="en-US" altLang="ja-JP" sz="1200" b="1" dirty="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（２）大阪府がん対策基金の活用</a:t>
                      </a:r>
                      <a:endParaRPr kumimoji="1" lang="en-US" altLang="ja-JP" sz="1200" b="1" dirty="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306448">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（３）がん患者会等との連携推進</a:t>
                      </a:r>
                      <a:endParaRPr kumimoji="1" lang="en-US" altLang="ja-JP" sz="1200" b="1" dirty="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2698714102"/>
                  </a:ext>
                </a:extLst>
              </a:tr>
              <a:tr h="20988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（４）がん教育、がんに関する知識の普及啓発</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764557255"/>
                  </a:ext>
                </a:extLst>
              </a:tr>
            </a:tbl>
          </a:graphicData>
        </a:graphic>
      </p:graphicFrame>
    </p:spTree>
    <p:extLst>
      <p:ext uri="{BB962C8B-B14F-4D97-AF65-F5344CB8AC3E}">
        <p14:creationId xmlns:p14="http://schemas.microsoft.com/office/powerpoint/2010/main" val="268039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　　</a:t>
            </a:r>
            <a:r>
              <a:rPr kumimoji="1" lang="zh-TW" altLang="en-US" sz="2000" b="1" dirty="0">
                <a:solidFill>
                  <a:schemeClr val="tx1"/>
                </a:solidFill>
                <a:latin typeface="Meiryo UI" panose="020B0604030504040204" pitchFamily="50" charset="-128"/>
                <a:ea typeface="Meiryo UI" panose="020B0604030504040204" pitchFamily="50" charset="-128"/>
              </a:rPr>
              <a:t>第</a:t>
            </a:r>
            <a:r>
              <a:rPr kumimoji="1" lang="ja-JP" altLang="en-US" sz="2000" b="1" dirty="0">
                <a:solidFill>
                  <a:schemeClr val="tx1"/>
                </a:solidFill>
                <a:latin typeface="Meiryo UI" panose="020B0604030504040204" pitchFamily="50" charset="-128"/>
                <a:ea typeface="Meiryo UI" panose="020B0604030504040204" pitchFamily="50" charset="-128"/>
              </a:rPr>
              <a:t>４期</a:t>
            </a:r>
            <a:r>
              <a:rPr kumimoji="1" lang="zh-TW" altLang="en-US" sz="2000" b="1" dirty="0">
                <a:solidFill>
                  <a:schemeClr val="tx1"/>
                </a:solidFill>
                <a:latin typeface="Meiryo UI" panose="020B0604030504040204" pitchFamily="50" charset="-128"/>
                <a:ea typeface="Meiryo UI" panose="020B0604030504040204" pitchFamily="50" charset="-128"/>
              </a:rPr>
              <a:t>大阪府</a:t>
            </a:r>
            <a:r>
              <a:rPr kumimoji="1" lang="ja-JP" altLang="en-US" sz="2000" b="1" dirty="0">
                <a:solidFill>
                  <a:schemeClr val="tx1"/>
                </a:solidFill>
                <a:latin typeface="Meiryo UI" panose="020B0604030504040204" pitchFamily="50" charset="-128"/>
                <a:ea typeface="Meiryo UI" panose="020B0604030504040204" pitchFamily="50" charset="-128"/>
              </a:rPr>
              <a:t>がん対策推進</a:t>
            </a:r>
            <a:r>
              <a:rPr kumimoji="1" lang="zh-TW" altLang="en-US" sz="2000" b="1" dirty="0">
                <a:solidFill>
                  <a:schemeClr val="tx1"/>
                </a:solidFill>
                <a:latin typeface="Meiryo UI" panose="020B0604030504040204" pitchFamily="50" charset="-128"/>
                <a:ea typeface="Meiryo UI" panose="020B0604030504040204" pitchFamily="50" charset="-128"/>
              </a:rPr>
              <a:t>計画</a:t>
            </a:r>
            <a:r>
              <a:rPr kumimoji="1" lang="ja-JP" altLang="en-US" sz="2000" b="1" dirty="0">
                <a:solidFill>
                  <a:schemeClr val="tx1"/>
                </a:solidFill>
                <a:latin typeface="Meiryo UI" panose="020B0604030504040204" pitchFamily="50" charset="-128"/>
                <a:ea typeface="Meiryo UI" panose="020B0604030504040204" pitchFamily="50" charset="-128"/>
              </a:rPr>
              <a:t>（全体目標）</a:t>
            </a:r>
          </a:p>
        </p:txBody>
      </p:sp>
      <p:sp>
        <p:nvSpPr>
          <p:cNvPr id="43" name="正方形/長方形 42"/>
          <p:cNvSpPr/>
          <p:nvPr/>
        </p:nvSpPr>
        <p:spPr>
          <a:xfrm>
            <a:off x="216441" y="633019"/>
            <a:ext cx="9432000" cy="6150947"/>
          </a:xfrm>
          <a:prstGeom prst="rect">
            <a:avLst/>
          </a:prstGeom>
          <a:solidFill>
            <a:srgbClr val="D1E1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pic>
        <p:nvPicPr>
          <p:cNvPr id="15" name="図 14"/>
          <p:cNvPicPr>
            <a:picLocks noChangeAspect="1"/>
          </p:cNvPicPr>
          <p:nvPr/>
        </p:nvPicPr>
        <p:blipFill>
          <a:blip r:embed="rId3"/>
          <a:stretch>
            <a:fillRect/>
          </a:stretch>
        </p:blipFill>
        <p:spPr>
          <a:xfrm>
            <a:off x="8536240" y="74033"/>
            <a:ext cx="1320923" cy="432000"/>
          </a:xfrm>
          <a:prstGeom prst="rect">
            <a:avLst/>
          </a:prstGeom>
        </p:spPr>
      </p:pic>
      <p:sp>
        <p:nvSpPr>
          <p:cNvPr id="16" name="角丸四角形 47">
            <a:extLst>
              <a:ext uri="{FF2B5EF4-FFF2-40B4-BE49-F238E27FC236}">
                <a16:creationId xmlns:a16="http://schemas.microsoft.com/office/drawing/2014/main" id="{FE006A2E-A7D0-4067-89B1-0999E1098253}"/>
              </a:ext>
            </a:extLst>
          </p:cNvPr>
          <p:cNvSpPr/>
          <p:nvPr/>
        </p:nvSpPr>
        <p:spPr>
          <a:xfrm>
            <a:off x="394012" y="723756"/>
            <a:ext cx="9180000" cy="5969471"/>
          </a:xfrm>
          <a:prstGeom prst="roundRect">
            <a:avLst>
              <a:gd name="adj" fmla="val 3114"/>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p:txBody>
      </p:sp>
      <p:sp>
        <p:nvSpPr>
          <p:cNvPr id="17" name="四角形: 角を丸くする 16">
            <a:extLst>
              <a:ext uri="{FF2B5EF4-FFF2-40B4-BE49-F238E27FC236}">
                <a16:creationId xmlns:a16="http://schemas.microsoft.com/office/drawing/2014/main" id="{B1CB8C33-AC48-4533-9E29-4C14A43D8B3C}"/>
              </a:ext>
            </a:extLst>
          </p:cNvPr>
          <p:cNvSpPr/>
          <p:nvPr/>
        </p:nvSpPr>
        <p:spPr>
          <a:xfrm>
            <a:off x="457200" y="802068"/>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がん年齢調整死亡率の減少</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18" name="角丸四角形 47">
            <a:extLst>
              <a:ext uri="{FF2B5EF4-FFF2-40B4-BE49-F238E27FC236}">
                <a16:creationId xmlns:a16="http://schemas.microsoft.com/office/drawing/2014/main" id="{7CE4D8F6-B72E-4B9E-81A0-8D583BB83259}"/>
              </a:ext>
            </a:extLst>
          </p:cNvPr>
          <p:cNvSpPr/>
          <p:nvPr/>
        </p:nvSpPr>
        <p:spPr>
          <a:xfrm>
            <a:off x="501587" y="2142757"/>
            <a:ext cx="9180000" cy="576000"/>
          </a:xfrm>
          <a:prstGeom prst="roundRect">
            <a:avLst>
              <a:gd name="adj" fmla="val 8499"/>
            </a:avLst>
          </a:prstGeom>
          <a:noFill/>
          <a:ln w="19050">
            <a:noFill/>
          </a:ln>
        </p:spPr>
        <p:txBody>
          <a:bodyPr wrap="square" lIns="72000" tIns="72000" rIns="72000" bIns="72000" anchor="t" anchorCtr="0">
            <a:noAutofit/>
          </a:bodyPr>
          <a:lstStyle/>
          <a:p>
            <a:r>
              <a:rPr lang="en-US" altLang="ja-JP" sz="1400" b="1" dirty="0">
                <a:latin typeface="+mn-ea"/>
              </a:rPr>
              <a:t>●</a:t>
            </a:r>
            <a:r>
              <a:rPr lang="ja-JP" altLang="en-US" sz="1400" dirty="0">
                <a:latin typeface="+mn-ea"/>
              </a:rPr>
              <a:t>大阪府のがん年齢調整死亡率（</a:t>
            </a:r>
            <a:r>
              <a:rPr lang="en-US" altLang="ja-JP" sz="1400" dirty="0">
                <a:latin typeface="+mn-ea"/>
              </a:rPr>
              <a:t>75</a:t>
            </a:r>
            <a:r>
              <a:rPr lang="ja-JP" altLang="en-US" sz="1400" dirty="0">
                <a:latin typeface="+mn-ea"/>
              </a:rPr>
              <a:t>歳未満、</a:t>
            </a:r>
            <a:r>
              <a:rPr lang="en-US" altLang="ja-JP" sz="1400" dirty="0">
                <a:latin typeface="+mn-ea"/>
              </a:rPr>
              <a:t>2015</a:t>
            </a:r>
            <a:r>
              <a:rPr lang="ja-JP" altLang="en-US" sz="1400" dirty="0">
                <a:latin typeface="+mn-ea"/>
              </a:rPr>
              <a:t>年モデル人口）は、人口</a:t>
            </a:r>
            <a:r>
              <a:rPr lang="en-US" altLang="ja-JP" sz="1400" dirty="0">
                <a:latin typeface="+mn-ea"/>
              </a:rPr>
              <a:t>10</a:t>
            </a:r>
            <a:r>
              <a:rPr lang="ja-JP" altLang="en-US" sz="1400" dirty="0">
                <a:latin typeface="+mn-ea"/>
              </a:rPr>
              <a:t>万人あたり</a:t>
            </a:r>
            <a:r>
              <a:rPr lang="en-US" altLang="ja-JP" sz="1400" dirty="0">
                <a:latin typeface="+mn-ea"/>
              </a:rPr>
              <a:t>127.5</a:t>
            </a:r>
            <a:r>
              <a:rPr lang="ja-JP" altLang="en-US" sz="1400" dirty="0">
                <a:latin typeface="+mn-ea"/>
              </a:rPr>
              <a:t>人（計画策定時</a:t>
            </a:r>
            <a:br>
              <a:rPr lang="en-US" altLang="ja-JP" sz="1400" dirty="0">
                <a:latin typeface="+mn-ea"/>
              </a:rPr>
            </a:br>
            <a:r>
              <a:rPr lang="ja-JP" altLang="en-US" sz="1400" dirty="0">
                <a:latin typeface="+mn-ea"/>
              </a:rPr>
              <a:t>　 </a:t>
            </a:r>
            <a:r>
              <a:rPr lang="en-US" altLang="ja-JP" sz="1400" dirty="0">
                <a:latin typeface="+mn-ea"/>
              </a:rPr>
              <a:t>-4.7</a:t>
            </a:r>
            <a:r>
              <a:rPr lang="ja-JP" altLang="en-US" sz="1400" dirty="0">
                <a:latin typeface="+mn-ea"/>
              </a:rPr>
              <a:t>人）であり、計画策定時より減少</a:t>
            </a:r>
            <a:endParaRPr lang="en-US" altLang="ja-JP" sz="1400" dirty="0">
              <a:latin typeface="+mn-ea"/>
            </a:endParaRPr>
          </a:p>
          <a:p>
            <a:endParaRPr lang="en-US" altLang="ja-JP" sz="1400" dirty="0">
              <a:latin typeface="+mn-ea"/>
            </a:endParaRPr>
          </a:p>
          <a:p>
            <a:endParaRPr lang="ja-JP" altLang="en-US" sz="1400" dirty="0">
              <a:latin typeface="+mn-ea"/>
            </a:endParaRPr>
          </a:p>
        </p:txBody>
      </p:sp>
      <p:sp>
        <p:nvSpPr>
          <p:cNvPr id="27" name="スライド番号プレースホルダー 1">
            <a:extLst>
              <a:ext uri="{FF2B5EF4-FFF2-40B4-BE49-F238E27FC236}">
                <a16:creationId xmlns:a16="http://schemas.microsoft.com/office/drawing/2014/main" id="{07A4E9D4-E3FC-4389-BF13-2FB99F8F6146}"/>
              </a:ext>
            </a:extLst>
          </p:cNvPr>
          <p:cNvSpPr>
            <a:spLocks noGrp="1"/>
          </p:cNvSpPr>
          <p:nvPr>
            <p:ph type="sldNum" sz="quarter" idx="12"/>
          </p:nvPr>
        </p:nvSpPr>
        <p:spPr>
          <a:xfrm>
            <a:off x="9523413" y="6546852"/>
            <a:ext cx="360000" cy="288000"/>
          </a:xfrm>
        </p:spPr>
        <p:txBody>
          <a:bodyPr/>
          <a:lstStyle/>
          <a:p>
            <a:r>
              <a:rPr kumimoji="1" lang="ja-JP" altLang="en-US" dirty="0"/>
              <a:t>４</a:t>
            </a:r>
          </a:p>
        </p:txBody>
      </p:sp>
      <p:graphicFrame>
        <p:nvGraphicFramePr>
          <p:cNvPr id="28" name="表 27">
            <a:extLst>
              <a:ext uri="{FF2B5EF4-FFF2-40B4-BE49-F238E27FC236}">
                <a16:creationId xmlns:a16="http://schemas.microsoft.com/office/drawing/2014/main" id="{9586C67A-9809-4B21-872F-9887B501E488}"/>
              </a:ext>
            </a:extLst>
          </p:cNvPr>
          <p:cNvGraphicFramePr>
            <a:graphicFrameLocks noGrp="1"/>
          </p:cNvGraphicFramePr>
          <p:nvPr>
            <p:extLst>
              <p:ext uri="{D42A27DB-BD31-4B8C-83A1-F6EECF244321}">
                <p14:modId xmlns:p14="http://schemas.microsoft.com/office/powerpoint/2010/main" val="3359823617"/>
              </p:ext>
            </p:extLst>
          </p:nvPr>
        </p:nvGraphicFramePr>
        <p:xfrm>
          <a:off x="470126" y="1121429"/>
          <a:ext cx="9014973" cy="1070681"/>
        </p:xfrm>
        <a:graphic>
          <a:graphicData uri="http://schemas.openxmlformats.org/drawingml/2006/table">
            <a:tbl>
              <a:tblPr firstRow="1" firstCol="1" bandRow="1"/>
              <a:tblGrid>
                <a:gridCol w="301160">
                  <a:extLst>
                    <a:ext uri="{9D8B030D-6E8A-4147-A177-3AD203B41FA5}">
                      <a16:colId xmlns:a16="http://schemas.microsoft.com/office/drawing/2014/main" val="2528693173"/>
                    </a:ext>
                  </a:extLst>
                </a:gridCol>
                <a:gridCol w="3817089">
                  <a:extLst>
                    <a:ext uri="{9D8B030D-6E8A-4147-A177-3AD203B41FA5}">
                      <a16:colId xmlns:a16="http://schemas.microsoft.com/office/drawing/2014/main" val="3611256714"/>
                    </a:ext>
                  </a:extLst>
                </a:gridCol>
                <a:gridCol w="1861752">
                  <a:extLst>
                    <a:ext uri="{9D8B030D-6E8A-4147-A177-3AD203B41FA5}">
                      <a16:colId xmlns:a16="http://schemas.microsoft.com/office/drawing/2014/main" val="1625580375"/>
                    </a:ext>
                  </a:extLst>
                </a:gridCol>
                <a:gridCol w="1992952">
                  <a:extLst>
                    <a:ext uri="{9D8B030D-6E8A-4147-A177-3AD203B41FA5}">
                      <a16:colId xmlns:a16="http://schemas.microsoft.com/office/drawing/2014/main" val="368113662"/>
                    </a:ext>
                  </a:extLst>
                </a:gridCol>
                <a:gridCol w="1042020">
                  <a:extLst>
                    <a:ext uri="{9D8B030D-6E8A-4147-A177-3AD203B41FA5}">
                      <a16:colId xmlns:a16="http://schemas.microsoft.com/office/drawing/2014/main" val="1447783951"/>
                    </a:ext>
                  </a:extLst>
                </a:gridCol>
              </a:tblGrid>
              <a:tr h="302533">
                <a:tc>
                  <a:txBody>
                    <a:bodyPr/>
                    <a:lstStyle/>
                    <a:p>
                      <a:pPr algn="l"/>
                      <a:endParaRPr lang="ja-JP" sz="1000" dirty="0">
                        <a:effectLst/>
                        <a:latin typeface="+mn-ea"/>
                        <a:ea typeface="+mn-ea"/>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ja-JP" sz="1200" b="1" kern="100" dirty="0">
                          <a:solidFill>
                            <a:schemeClr val="bg1"/>
                          </a:solidFill>
                          <a:effectLst/>
                          <a:latin typeface="+mn-ea"/>
                          <a:ea typeface="+mn-ea"/>
                          <a:cs typeface="Times New Roman" panose="02020603050405020304" pitchFamily="18" charset="0"/>
                        </a:rPr>
                        <a:t>【全体目標】</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計画策定時の値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現状値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en-US" sz="1200" b="1" dirty="0">
                          <a:solidFill>
                            <a:schemeClr val="bg1"/>
                          </a:solidFill>
                          <a:effectLst/>
                          <a:latin typeface="+mn-ea"/>
                          <a:ea typeface="+mn-ea"/>
                          <a:cs typeface="ＭＳ Ｐゴシック" panose="020B0600070205080204" pitchFamily="50" charset="-128"/>
                        </a:rPr>
                        <a:t>2029</a:t>
                      </a:r>
                      <a:r>
                        <a:rPr lang="ja-JP" sz="1200" b="1" dirty="0">
                          <a:solidFill>
                            <a:schemeClr val="bg1"/>
                          </a:solidFill>
                          <a:effectLst/>
                          <a:latin typeface="+mn-ea"/>
                          <a:ea typeface="+mn-ea"/>
                          <a:cs typeface="ＭＳ Ｐゴシック" panose="020B0600070205080204" pitchFamily="50" charset="-128"/>
                        </a:rPr>
                        <a:t>年度</a:t>
                      </a:r>
                      <a:endParaRPr lang="en-US" altLang="ja-JP" sz="1200" b="1" dirty="0">
                        <a:solidFill>
                          <a:schemeClr val="bg1"/>
                        </a:solidFill>
                        <a:effectLst/>
                        <a:latin typeface="+mn-ea"/>
                        <a:ea typeface="+mn-ea"/>
                        <a:cs typeface="ＭＳ Ｐゴシック" panose="020B0600070205080204" pitchFamily="50" charset="-128"/>
                      </a:endParaRPr>
                    </a:p>
                    <a:p>
                      <a:pPr algn="ctr">
                        <a:lnSpc>
                          <a:spcPts val="1600"/>
                        </a:lnSpc>
                      </a:pPr>
                      <a:r>
                        <a:rPr lang="ja-JP" sz="1200" b="1" dirty="0">
                          <a:solidFill>
                            <a:schemeClr val="bg1"/>
                          </a:solidFill>
                          <a:effectLst/>
                          <a:latin typeface="+mn-ea"/>
                          <a:ea typeface="+mn-ea"/>
                          <a:cs typeface="ＭＳ Ｐゴシック" panose="020B0600070205080204" pitchFamily="50" charset="-128"/>
                        </a:rPr>
                        <a:t>目標</a:t>
                      </a:r>
                      <a:r>
                        <a:rPr lang="ja-JP" altLang="en-US" sz="1200" b="1" dirty="0">
                          <a:solidFill>
                            <a:schemeClr val="bg1"/>
                          </a:solidFill>
                          <a:effectLst/>
                          <a:latin typeface="+mn-ea"/>
                          <a:ea typeface="+mn-ea"/>
                          <a:cs typeface="ＭＳ Ｐゴシック" panose="020B0600070205080204" pitchFamily="50" charset="-128"/>
                        </a:rPr>
                        <a:t>値</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extLst>
                  <a:ext uri="{0D108BD9-81ED-4DB2-BD59-A6C34878D82A}">
                    <a16:rowId xmlns:a16="http://schemas.microsoft.com/office/drawing/2014/main" val="162904705"/>
                  </a:ext>
                </a:extLst>
              </a:tr>
              <a:tr h="672282">
                <a:tc>
                  <a:txBody>
                    <a:bodyPr/>
                    <a:lstStyle/>
                    <a:p>
                      <a:pPr algn="ctr">
                        <a:lnSpc>
                          <a:spcPts val="1600"/>
                        </a:lnSpc>
                      </a:pPr>
                      <a:r>
                        <a:rPr lang="en-US" sz="1000" b="1" dirty="0">
                          <a:solidFill>
                            <a:schemeClr val="bg1"/>
                          </a:solidFill>
                          <a:effectLst/>
                          <a:latin typeface="+mn-ea"/>
                          <a:ea typeface="+mn-ea"/>
                          <a:cs typeface="ＭＳ Ｐゴシック" panose="020B0600070205080204" pitchFamily="50" charset="-128"/>
                        </a:rPr>
                        <a:t>1</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l">
                        <a:lnSpc>
                          <a:spcPts val="1300"/>
                        </a:lnSpc>
                      </a:pPr>
                      <a:r>
                        <a:rPr lang="ja-JP" sz="1200" kern="100" dirty="0">
                          <a:solidFill>
                            <a:srgbClr val="000000"/>
                          </a:solidFill>
                          <a:effectLst/>
                          <a:latin typeface="+mn-ea"/>
                          <a:ea typeface="+mn-ea"/>
                          <a:cs typeface="Times New Roman" panose="02020603050405020304" pitchFamily="18" charset="0"/>
                        </a:rPr>
                        <a:t>大阪府のがん年齢調整死亡率（</a:t>
                      </a:r>
                      <a:r>
                        <a:rPr lang="en-US" sz="1200" kern="100" dirty="0">
                          <a:solidFill>
                            <a:srgbClr val="000000"/>
                          </a:solidFill>
                          <a:effectLst/>
                          <a:latin typeface="+mn-ea"/>
                          <a:ea typeface="+mn-ea"/>
                          <a:cs typeface="Times New Roman" panose="02020603050405020304" pitchFamily="18" charset="0"/>
                        </a:rPr>
                        <a:t>75</a:t>
                      </a:r>
                      <a:r>
                        <a:rPr lang="ja-JP" sz="1200" kern="100" dirty="0">
                          <a:solidFill>
                            <a:srgbClr val="000000"/>
                          </a:solidFill>
                          <a:effectLst/>
                          <a:latin typeface="+mn-ea"/>
                          <a:ea typeface="+mn-ea"/>
                          <a:cs typeface="Times New Roman" panose="02020603050405020304" pitchFamily="18" charset="0"/>
                        </a:rPr>
                        <a:t>歳未満）</a:t>
                      </a:r>
                      <a:endParaRPr lang="ja-JP" sz="1200" dirty="0">
                        <a:solidFill>
                          <a:srgbClr val="000000"/>
                        </a:solidFill>
                        <a:effectLst/>
                        <a:latin typeface="+mn-ea"/>
                        <a:ea typeface="+mn-ea"/>
                        <a:cs typeface="HG丸ｺﾞｼｯｸM-PRO" panose="020F0600000000000000" pitchFamily="50" charset="-128"/>
                      </a:endParaRPr>
                    </a:p>
                    <a:p>
                      <a:pPr algn="l">
                        <a:lnSpc>
                          <a:spcPts val="1300"/>
                        </a:lnSpc>
                        <a:spcBef>
                          <a:spcPts val="300"/>
                        </a:spcBef>
                      </a:pPr>
                      <a:r>
                        <a:rPr lang="ja-JP" sz="1200" dirty="0">
                          <a:solidFill>
                            <a:srgbClr val="000000"/>
                          </a:solidFill>
                          <a:effectLst/>
                          <a:latin typeface="+mn-ea"/>
                          <a:ea typeface="+mn-ea"/>
                          <a:cs typeface="Times New Roman" panose="02020603050405020304" pitchFamily="18" charset="0"/>
                        </a:rPr>
                        <a:t>【人口動態統計を用いて大阪国際がんセンター </a:t>
                      </a:r>
                      <a:endParaRPr lang="en-US" altLang="ja-JP" sz="1200" dirty="0">
                        <a:solidFill>
                          <a:srgbClr val="000000"/>
                        </a:solidFill>
                        <a:effectLst/>
                        <a:latin typeface="+mn-ea"/>
                        <a:ea typeface="+mn-ea"/>
                        <a:cs typeface="Times New Roman" panose="02020603050405020304" pitchFamily="18" charset="0"/>
                      </a:endParaRPr>
                    </a:p>
                    <a:p>
                      <a:pPr algn="l">
                        <a:lnSpc>
                          <a:spcPts val="1300"/>
                        </a:lnSpc>
                      </a:pPr>
                      <a:r>
                        <a:rPr lang="ja-JP" altLang="en-US" sz="1200" dirty="0">
                          <a:solidFill>
                            <a:srgbClr val="000000"/>
                          </a:solidFill>
                          <a:effectLst/>
                          <a:latin typeface="+mn-ea"/>
                          <a:ea typeface="+mn-ea"/>
                          <a:cs typeface="Times New Roman" panose="02020603050405020304" pitchFamily="18" charset="0"/>
                        </a:rPr>
                        <a:t>　</a:t>
                      </a:r>
                      <a:r>
                        <a:rPr lang="ja-JP" sz="1200" dirty="0">
                          <a:solidFill>
                            <a:srgbClr val="000000"/>
                          </a:solidFill>
                          <a:effectLst/>
                          <a:latin typeface="+mn-ea"/>
                          <a:ea typeface="+mn-ea"/>
                          <a:cs typeface="Times New Roman" panose="02020603050405020304" pitchFamily="18" charset="0"/>
                        </a:rPr>
                        <a:t>がん対策センター作成】</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sz="1200" dirty="0">
                          <a:solidFill>
                            <a:srgbClr val="000000"/>
                          </a:solidFill>
                          <a:effectLst/>
                          <a:latin typeface="+mn-ea"/>
                          <a:ea typeface="+mn-ea"/>
                          <a:cs typeface="ＭＳ Ｐゴシック" panose="020B0600070205080204" pitchFamily="50" charset="-128"/>
                        </a:rPr>
                        <a:t>132.2</a:t>
                      </a:r>
                      <a:r>
                        <a:rPr lang="ja-JP" sz="1200" dirty="0">
                          <a:solidFill>
                            <a:srgbClr val="000000"/>
                          </a:solidFill>
                          <a:effectLst/>
                          <a:latin typeface="+mn-ea"/>
                          <a:ea typeface="+mn-ea"/>
                          <a:cs typeface="ＭＳ Ｐゴシック" panose="020B0600070205080204" pitchFamily="50" charset="-128"/>
                        </a:rPr>
                        <a:t>人</a:t>
                      </a:r>
                      <a:endParaRPr lang="ja-JP" sz="1200" dirty="0">
                        <a:solidFill>
                          <a:srgbClr val="000000"/>
                        </a:solidFill>
                        <a:effectLst/>
                        <a:latin typeface="+mn-ea"/>
                        <a:ea typeface="+mn-ea"/>
                        <a:cs typeface="HG丸ｺﾞｼｯｸM-PRO" panose="020F0600000000000000" pitchFamily="50" charset="-128"/>
                      </a:endParaRPr>
                    </a:p>
                    <a:p>
                      <a:pPr algn="ctr">
                        <a:lnSpc>
                          <a:spcPts val="1400"/>
                        </a:lnSpc>
                        <a:spcBef>
                          <a:spcPts val="300"/>
                        </a:spcBef>
                      </a:pPr>
                      <a:r>
                        <a:rPr lang="ja-JP" sz="1200" dirty="0">
                          <a:solidFill>
                            <a:srgbClr val="000000"/>
                          </a:solidFill>
                          <a:effectLst/>
                          <a:latin typeface="+mn-ea"/>
                          <a:ea typeface="+mn-ea"/>
                          <a:cs typeface="ＭＳ Ｐゴシック" panose="020B0600070205080204" pitchFamily="50" charset="-128"/>
                        </a:rPr>
                        <a:t>＜人口</a:t>
                      </a:r>
                      <a:r>
                        <a:rPr lang="en-US" sz="1200" dirty="0">
                          <a:solidFill>
                            <a:srgbClr val="000000"/>
                          </a:solidFill>
                          <a:effectLst/>
                          <a:latin typeface="+mn-ea"/>
                          <a:ea typeface="+mn-ea"/>
                          <a:cs typeface="ＭＳ Ｐゴシック" panose="020B0600070205080204" pitchFamily="50" charset="-128"/>
                        </a:rPr>
                        <a:t>10</a:t>
                      </a:r>
                      <a:r>
                        <a:rPr 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sz="1200" dirty="0">
                          <a:solidFill>
                            <a:srgbClr val="000000"/>
                          </a:solidFill>
                          <a:effectLst/>
                          <a:latin typeface="+mn-ea"/>
                          <a:ea typeface="+mn-ea"/>
                          <a:cs typeface="ＭＳ Ｐゴシック" panose="020B0600070205080204" pitchFamily="50" charset="-128"/>
                        </a:rPr>
                        <a:t>【令和３（</a:t>
                      </a:r>
                      <a:r>
                        <a:rPr lang="en-US" sz="1200" dirty="0">
                          <a:solidFill>
                            <a:srgbClr val="000000"/>
                          </a:solidFill>
                          <a:effectLst/>
                          <a:latin typeface="+mn-ea"/>
                          <a:ea typeface="+mn-ea"/>
                          <a:cs typeface="ＭＳ Ｐゴシック" panose="020B0600070205080204" pitchFamily="50" charset="-128"/>
                        </a:rPr>
                        <a:t>2021</a:t>
                      </a:r>
                      <a:r>
                        <a:rPr lang="ja-JP" sz="1200" dirty="0">
                          <a:solidFill>
                            <a:srgbClr val="000000"/>
                          </a:solidFill>
                          <a:effectLst/>
                          <a:latin typeface="+mn-ea"/>
                          <a:ea typeface="+mn-ea"/>
                          <a:cs typeface="ＭＳ Ｐゴシック" panose="020B0600070205080204" pitchFamily="50" charset="-128"/>
                        </a:rPr>
                        <a:t>）年】</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altLang="ja-JP" sz="1200" dirty="0">
                          <a:solidFill>
                            <a:srgbClr val="000000"/>
                          </a:solidFill>
                          <a:effectLst/>
                          <a:latin typeface="+mn-ea"/>
                          <a:ea typeface="+mn-ea"/>
                          <a:cs typeface="HG丸ｺﾞｼｯｸM-PRO" panose="020F0600000000000000" pitchFamily="50" charset="-128"/>
                        </a:rPr>
                        <a:t>127.5</a:t>
                      </a:r>
                      <a:r>
                        <a:rPr lang="ja-JP" altLang="en-US" sz="1200" dirty="0">
                          <a:solidFill>
                            <a:srgbClr val="000000"/>
                          </a:solidFill>
                          <a:effectLst/>
                          <a:latin typeface="+mn-ea"/>
                          <a:ea typeface="+mn-ea"/>
                          <a:cs typeface="HG丸ｺﾞｼｯｸM-PRO" panose="020F0600000000000000" pitchFamily="50" charset="-128"/>
                        </a:rPr>
                        <a:t>人</a:t>
                      </a:r>
                      <a:endParaRPr lang="en-US" altLang="ja-JP" sz="1200" dirty="0">
                        <a:solidFill>
                          <a:srgbClr val="000000"/>
                        </a:solidFill>
                        <a:effectLst/>
                        <a:latin typeface="+mn-ea"/>
                        <a:ea typeface="+mn-ea"/>
                        <a:cs typeface="HG丸ｺﾞｼｯｸM-PRO" panose="020F0600000000000000" pitchFamily="50" charset="-128"/>
                      </a:endParaRPr>
                    </a:p>
                    <a:p>
                      <a:pPr algn="ctr">
                        <a:lnSpc>
                          <a:spcPts val="1400"/>
                        </a:lnSpc>
                        <a:spcBef>
                          <a:spcPts val="300"/>
                        </a:spcBef>
                      </a:pPr>
                      <a:r>
                        <a:rPr lang="ja-JP" altLang="ja-JP" sz="1200" dirty="0">
                          <a:solidFill>
                            <a:srgbClr val="000000"/>
                          </a:solidFill>
                          <a:effectLst/>
                          <a:latin typeface="+mn-ea"/>
                          <a:ea typeface="+mn-ea"/>
                          <a:cs typeface="ＭＳ Ｐゴシック" panose="020B0600070205080204" pitchFamily="50" charset="-128"/>
                        </a:rPr>
                        <a:t>＜人口</a:t>
                      </a:r>
                      <a:r>
                        <a:rPr lang="en-US" altLang="ja-JP" sz="1200" dirty="0">
                          <a:solidFill>
                            <a:srgbClr val="000000"/>
                          </a:solidFill>
                          <a:effectLst/>
                          <a:latin typeface="+mn-ea"/>
                          <a:ea typeface="+mn-ea"/>
                          <a:cs typeface="ＭＳ Ｐゴシック" panose="020B0600070205080204" pitchFamily="50" charset="-128"/>
                        </a:rPr>
                        <a:t>10</a:t>
                      </a:r>
                      <a:r>
                        <a:rPr lang="ja-JP" alt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altLang="ja-JP" sz="1200" dirty="0">
                          <a:solidFill>
                            <a:srgbClr val="000000"/>
                          </a:solidFill>
                          <a:effectLst/>
                          <a:latin typeface="+mn-ea"/>
                          <a:ea typeface="+mn-ea"/>
                          <a:cs typeface="ＭＳ Ｐゴシック" panose="020B0600070205080204" pitchFamily="50" charset="-128"/>
                        </a:rPr>
                        <a:t>【令和</a:t>
                      </a:r>
                      <a:r>
                        <a:rPr lang="en-US" altLang="ja-JP" sz="1200" dirty="0">
                          <a:solidFill>
                            <a:srgbClr val="000000"/>
                          </a:solidFill>
                          <a:effectLst/>
                          <a:latin typeface="+mn-ea"/>
                          <a:ea typeface="+mn-ea"/>
                          <a:cs typeface="ＭＳ Ｐゴシック" panose="020B0600070205080204" pitchFamily="50" charset="-128"/>
                        </a:rPr>
                        <a:t>4</a:t>
                      </a:r>
                      <a:r>
                        <a:rPr lang="ja-JP" altLang="ja-JP" sz="1200" dirty="0">
                          <a:solidFill>
                            <a:srgbClr val="000000"/>
                          </a:solidFill>
                          <a:effectLst/>
                          <a:latin typeface="+mn-ea"/>
                          <a:ea typeface="+mn-ea"/>
                          <a:cs typeface="ＭＳ Ｐゴシック" panose="020B0600070205080204" pitchFamily="50" charset="-128"/>
                        </a:rPr>
                        <a:t>（</a:t>
                      </a:r>
                      <a:r>
                        <a:rPr lang="en-US" altLang="ja-JP" sz="1200" dirty="0">
                          <a:solidFill>
                            <a:srgbClr val="000000"/>
                          </a:solidFill>
                          <a:effectLst/>
                          <a:latin typeface="+mn-ea"/>
                          <a:ea typeface="+mn-ea"/>
                          <a:cs typeface="ＭＳ Ｐゴシック" panose="020B0600070205080204" pitchFamily="50" charset="-128"/>
                        </a:rPr>
                        <a:t>2023</a:t>
                      </a:r>
                      <a:r>
                        <a:rPr lang="ja-JP" altLang="ja-JP" sz="1200" dirty="0">
                          <a:solidFill>
                            <a:srgbClr val="000000"/>
                          </a:solidFill>
                          <a:effectLst/>
                          <a:latin typeface="+mn-ea"/>
                          <a:ea typeface="+mn-ea"/>
                          <a:cs typeface="ＭＳ Ｐゴシック" panose="020B0600070205080204" pitchFamily="50" charset="-128"/>
                        </a:rPr>
                        <a:t>）年</a:t>
                      </a:r>
                      <a:r>
                        <a:rPr lang="en-US" altLang="ja-JP" sz="1200" dirty="0">
                          <a:solidFill>
                            <a:srgbClr val="000000"/>
                          </a:solidFill>
                          <a:effectLst/>
                          <a:latin typeface="+mn-ea"/>
                          <a:ea typeface="+mn-ea"/>
                          <a:cs typeface="ＭＳ Ｐゴシック" panose="020B0600070205080204" pitchFamily="50" charset="-128"/>
                        </a:rPr>
                        <a:t>】</a:t>
                      </a:r>
                      <a:endParaRPr lang="ja-JP" alt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pPr>
                      <a:r>
                        <a:rPr lang="ja-JP" sz="1200" dirty="0">
                          <a:solidFill>
                            <a:srgbClr val="000000"/>
                          </a:solidFill>
                          <a:effectLst/>
                          <a:latin typeface="+mn-ea"/>
                          <a:ea typeface="+mn-ea"/>
                          <a:cs typeface="ＭＳ Ｐゴシック" panose="020B0600070205080204" pitchFamily="50" charset="-128"/>
                        </a:rPr>
                        <a:t>減少</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60052135"/>
                  </a:ext>
                </a:extLst>
              </a:tr>
            </a:tbl>
          </a:graphicData>
        </a:graphic>
      </p:graphicFrame>
      <p:sp>
        <p:nvSpPr>
          <p:cNvPr id="10" name="四角形: 角を丸くする 9">
            <a:extLst>
              <a:ext uri="{FF2B5EF4-FFF2-40B4-BE49-F238E27FC236}">
                <a16:creationId xmlns:a16="http://schemas.microsoft.com/office/drawing/2014/main" id="{B923DEB3-2CDE-450E-B385-89BF1781DB41}"/>
              </a:ext>
            </a:extLst>
          </p:cNvPr>
          <p:cNvSpPr/>
          <p:nvPr/>
        </p:nvSpPr>
        <p:spPr>
          <a:xfrm>
            <a:off x="457200" y="2801904"/>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がん年齢調整り患率の減少</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aphicFrame>
        <p:nvGraphicFramePr>
          <p:cNvPr id="11" name="表 10">
            <a:extLst>
              <a:ext uri="{FF2B5EF4-FFF2-40B4-BE49-F238E27FC236}">
                <a16:creationId xmlns:a16="http://schemas.microsoft.com/office/drawing/2014/main" id="{C3BFC3E4-A177-4CB6-B6A6-4F0C07617BDB}"/>
              </a:ext>
            </a:extLst>
          </p:cNvPr>
          <p:cNvGraphicFramePr>
            <a:graphicFrameLocks noGrp="1"/>
          </p:cNvGraphicFramePr>
          <p:nvPr>
            <p:extLst>
              <p:ext uri="{D42A27DB-BD31-4B8C-83A1-F6EECF244321}">
                <p14:modId xmlns:p14="http://schemas.microsoft.com/office/powerpoint/2010/main" val="380795978"/>
              </p:ext>
            </p:extLst>
          </p:nvPr>
        </p:nvGraphicFramePr>
        <p:xfrm>
          <a:off x="470126" y="3141228"/>
          <a:ext cx="8945906" cy="1002493"/>
        </p:xfrm>
        <a:graphic>
          <a:graphicData uri="http://schemas.openxmlformats.org/drawingml/2006/table">
            <a:tbl>
              <a:tblPr firstRow="1" firstCol="1" bandRow="1"/>
              <a:tblGrid>
                <a:gridCol w="232093">
                  <a:extLst>
                    <a:ext uri="{9D8B030D-6E8A-4147-A177-3AD203B41FA5}">
                      <a16:colId xmlns:a16="http://schemas.microsoft.com/office/drawing/2014/main" val="2528693173"/>
                    </a:ext>
                  </a:extLst>
                </a:gridCol>
                <a:gridCol w="3817089">
                  <a:extLst>
                    <a:ext uri="{9D8B030D-6E8A-4147-A177-3AD203B41FA5}">
                      <a16:colId xmlns:a16="http://schemas.microsoft.com/office/drawing/2014/main" val="3611256714"/>
                    </a:ext>
                  </a:extLst>
                </a:gridCol>
                <a:gridCol w="1861752">
                  <a:extLst>
                    <a:ext uri="{9D8B030D-6E8A-4147-A177-3AD203B41FA5}">
                      <a16:colId xmlns:a16="http://schemas.microsoft.com/office/drawing/2014/main" val="1625580375"/>
                    </a:ext>
                  </a:extLst>
                </a:gridCol>
                <a:gridCol w="1992952">
                  <a:extLst>
                    <a:ext uri="{9D8B030D-6E8A-4147-A177-3AD203B41FA5}">
                      <a16:colId xmlns:a16="http://schemas.microsoft.com/office/drawing/2014/main" val="368113662"/>
                    </a:ext>
                  </a:extLst>
                </a:gridCol>
                <a:gridCol w="1042020">
                  <a:extLst>
                    <a:ext uri="{9D8B030D-6E8A-4147-A177-3AD203B41FA5}">
                      <a16:colId xmlns:a16="http://schemas.microsoft.com/office/drawing/2014/main" val="1447783951"/>
                    </a:ext>
                  </a:extLst>
                </a:gridCol>
              </a:tblGrid>
              <a:tr h="302533">
                <a:tc>
                  <a:txBody>
                    <a:bodyPr/>
                    <a:lstStyle/>
                    <a:p>
                      <a:pPr algn="l"/>
                      <a:endParaRPr lang="ja-JP" sz="1000" dirty="0">
                        <a:effectLst/>
                        <a:latin typeface="+mn-ea"/>
                        <a:ea typeface="+mn-ea"/>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ja-JP" sz="1200" b="1" kern="100" dirty="0">
                          <a:solidFill>
                            <a:schemeClr val="bg1"/>
                          </a:solidFill>
                          <a:effectLst/>
                          <a:latin typeface="+mn-ea"/>
                          <a:ea typeface="+mn-ea"/>
                          <a:cs typeface="Times New Roman" panose="02020603050405020304" pitchFamily="18" charset="0"/>
                        </a:rPr>
                        <a:t>【全体目標】</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策定時の値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現状値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en-US" sz="1200" b="1" dirty="0">
                          <a:solidFill>
                            <a:schemeClr val="bg1"/>
                          </a:solidFill>
                          <a:effectLst/>
                          <a:latin typeface="+mn-ea"/>
                          <a:ea typeface="+mn-ea"/>
                          <a:cs typeface="ＭＳ Ｐゴシック" panose="020B0600070205080204" pitchFamily="50" charset="-128"/>
                        </a:rPr>
                        <a:t>2029</a:t>
                      </a:r>
                      <a:r>
                        <a:rPr lang="ja-JP" sz="1200" b="1" dirty="0">
                          <a:solidFill>
                            <a:schemeClr val="bg1"/>
                          </a:solidFill>
                          <a:effectLst/>
                          <a:latin typeface="+mn-ea"/>
                          <a:ea typeface="+mn-ea"/>
                          <a:cs typeface="ＭＳ Ｐゴシック" panose="020B0600070205080204" pitchFamily="50" charset="-128"/>
                        </a:rPr>
                        <a:t>年度</a:t>
                      </a:r>
                      <a:endParaRPr lang="en-US" altLang="ja-JP" sz="1200" b="1" dirty="0">
                        <a:solidFill>
                          <a:schemeClr val="bg1"/>
                        </a:solidFill>
                        <a:effectLst/>
                        <a:latin typeface="+mn-ea"/>
                        <a:ea typeface="+mn-ea"/>
                        <a:cs typeface="ＭＳ Ｐゴシック" panose="020B0600070205080204" pitchFamily="50" charset="-128"/>
                      </a:endParaRPr>
                    </a:p>
                    <a:p>
                      <a:pPr algn="ctr">
                        <a:lnSpc>
                          <a:spcPts val="1600"/>
                        </a:lnSpc>
                      </a:pPr>
                      <a:r>
                        <a:rPr lang="ja-JP" sz="1200" b="1" dirty="0">
                          <a:solidFill>
                            <a:schemeClr val="bg1"/>
                          </a:solidFill>
                          <a:effectLst/>
                          <a:latin typeface="+mn-ea"/>
                          <a:ea typeface="+mn-ea"/>
                          <a:cs typeface="ＭＳ Ｐゴシック" panose="020B0600070205080204" pitchFamily="50" charset="-128"/>
                        </a:rPr>
                        <a:t>目標</a:t>
                      </a:r>
                      <a:r>
                        <a:rPr lang="ja-JP" altLang="en-US" sz="1200" b="1" dirty="0">
                          <a:solidFill>
                            <a:schemeClr val="bg1"/>
                          </a:solidFill>
                          <a:effectLst/>
                          <a:latin typeface="+mn-ea"/>
                          <a:ea typeface="+mn-ea"/>
                          <a:cs typeface="ＭＳ Ｐゴシック" panose="020B0600070205080204" pitchFamily="50" charset="-128"/>
                        </a:rPr>
                        <a:t>値</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extLst>
                  <a:ext uri="{0D108BD9-81ED-4DB2-BD59-A6C34878D82A}">
                    <a16:rowId xmlns:a16="http://schemas.microsoft.com/office/drawing/2014/main" val="162904705"/>
                  </a:ext>
                </a:extLst>
              </a:tr>
              <a:tr h="604094">
                <a:tc>
                  <a:txBody>
                    <a:bodyPr/>
                    <a:lstStyle/>
                    <a:p>
                      <a:pPr algn="ctr">
                        <a:lnSpc>
                          <a:spcPts val="1600"/>
                        </a:lnSpc>
                      </a:pPr>
                      <a:r>
                        <a:rPr lang="en-US" sz="1000" b="1" dirty="0">
                          <a:solidFill>
                            <a:schemeClr val="bg1"/>
                          </a:solidFill>
                          <a:effectLst/>
                          <a:latin typeface="+mn-ea"/>
                          <a:ea typeface="+mn-ea"/>
                          <a:cs typeface="ＭＳ Ｐゴシック" panose="020B0600070205080204" pitchFamily="50" charset="-128"/>
                        </a:rPr>
                        <a:t>2</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880C8"/>
                    </a:solidFill>
                  </a:tcPr>
                </a:tc>
                <a:tc>
                  <a:txBody>
                    <a:bodyPr/>
                    <a:lstStyle/>
                    <a:p>
                      <a:pPr algn="l">
                        <a:lnSpc>
                          <a:spcPts val="1300"/>
                        </a:lnSpc>
                      </a:pPr>
                      <a:r>
                        <a:rPr lang="ja-JP" sz="1200" kern="100" dirty="0">
                          <a:solidFill>
                            <a:srgbClr val="000000"/>
                          </a:solidFill>
                          <a:effectLst/>
                          <a:latin typeface="+mn-ea"/>
                          <a:ea typeface="+mn-ea"/>
                          <a:cs typeface="Times New Roman" panose="02020603050405020304" pitchFamily="18" charset="0"/>
                        </a:rPr>
                        <a:t>大阪府のがん年齢調整り患率</a:t>
                      </a:r>
                      <a:r>
                        <a:rPr lang="ja-JP" altLang="en-US" sz="1200" kern="100" dirty="0">
                          <a:solidFill>
                            <a:srgbClr val="000000"/>
                          </a:solidFill>
                          <a:effectLst/>
                          <a:latin typeface="+mn-ea"/>
                          <a:ea typeface="+mn-ea"/>
                          <a:cs typeface="Times New Roman" panose="02020603050405020304" pitchFamily="18" charset="0"/>
                        </a:rPr>
                        <a:t>（</a:t>
                      </a:r>
                      <a:r>
                        <a:rPr lang="en-US" sz="1200" kern="100" dirty="0">
                          <a:solidFill>
                            <a:srgbClr val="000000"/>
                          </a:solidFill>
                          <a:effectLst/>
                          <a:latin typeface="+mn-ea"/>
                          <a:ea typeface="+mn-ea"/>
                          <a:cs typeface="Times New Roman" panose="02020603050405020304" pitchFamily="18" charset="0"/>
                        </a:rPr>
                        <a:t>75</a:t>
                      </a:r>
                      <a:r>
                        <a:rPr lang="ja-JP" sz="1200" kern="100" dirty="0">
                          <a:solidFill>
                            <a:srgbClr val="000000"/>
                          </a:solidFill>
                          <a:effectLst/>
                          <a:latin typeface="+mn-ea"/>
                          <a:ea typeface="+mn-ea"/>
                          <a:cs typeface="Times New Roman" panose="02020603050405020304" pitchFamily="18" charset="0"/>
                        </a:rPr>
                        <a:t>歳未満、進行がん</a:t>
                      </a:r>
                      <a:r>
                        <a:rPr lang="en-US" altLang="ja-JP" sz="1200" kern="100" dirty="0">
                          <a:solidFill>
                            <a:srgbClr val="000000"/>
                          </a:solidFill>
                          <a:effectLst/>
                          <a:latin typeface="+mn-ea"/>
                          <a:ea typeface="+mn-ea"/>
                          <a:cs typeface="Times New Roman" panose="02020603050405020304" pitchFamily="18" charset="0"/>
                        </a:rPr>
                        <a:t>)</a:t>
                      </a:r>
                      <a:endParaRPr lang="ja-JP" sz="1200" dirty="0">
                        <a:solidFill>
                          <a:srgbClr val="000000"/>
                        </a:solidFill>
                        <a:effectLst/>
                        <a:latin typeface="+mn-ea"/>
                        <a:ea typeface="+mn-ea"/>
                        <a:cs typeface="HG丸ｺﾞｼｯｸM-PRO" panose="020F0600000000000000" pitchFamily="50" charset="-128"/>
                      </a:endParaRPr>
                    </a:p>
                    <a:p>
                      <a:pPr algn="l">
                        <a:lnSpc>
                          <a:spcPts val="1300"/>
                        </a:lnSpc>
                      </a:pPr>
                      <a:r>
                        <a:rPr lang="ja-JP" sz="1200" dirty="0">
                          <a:solidFill>
                            <a:srgbClr val="000000"/>
                          </a:solidFill>
                          <a:effectLst/>
                          <a:latin typeface="+mn-ea"/>
                          <a:ea typeface="+mn-ea"/>
                          <a:cs typeface="Times New Roman" panose="02020603050405020304" pitchFamily="18" charset="0"/>
                        </a:rPr>
                        <a:t>【大阪府がん登録データを用いて大阪国際がん</a:t>
                      </a:r>
                      <a:endParaRPr lang="en-US" altLang="ja-JP" sz="1200" dirty="0">
                        <a:solidFill>
                          <a:srgbClr val="000000"/>
                        </a:solidFill>
                        <a:effectLst/>
                        <a:latin typeface="+mn-ea"/>
                        <a:ea typeface="+mn-ea"/>
                        <a:cs typeface="Times New Roman" panose="02020603050405020304" pitchFamily="18" charset="0"/>
                      </a:endParaRPr>
                    </a:p>
                    <a:p>
                      <a:pPr algn="l">
                        <a:lnSpc>
                          <a:spcPts val="1300"/>
                        </a:lnSpc>
                      </a:pPr>
                      <a:r>
                        <a:rPr lang="ja-JP" altLang="en-US" sz="1200" dirty="0">
                          <a:solidFill>
                            <a:srgbClr val="000000"/>
                          </a:solidFill>
                          <a:effectLst/>
                          <a:latin typeface="+mn-ea"/>
                          <a:ea typeface="+mn-ea"/>
                          <a:cs typeface="Times New Roman" panose="02020603050405020304" pitchFamily="18" charset="0"/>
                        </a:rPr>
                        <a:t>　</a:t>
                      </a:r>
                      <a:r>
                        <a:rPr lang="ja-JP" sz="1200" dirty="0">
                          <a:solidFill>
                            <a:srgbClr val="000000"/>
                          </a:solidFill>
                          <a:effectLst/>
                          <a:latin typeface="+mn-ea"/>
                          <a:ea typeface="+mn-ea"/>
                          <a:cs typeface="Times New Roman" panose="02020603050405020304" pitchFamily="18" charset="0"/>
                        </a:rPr>
                        <a:t>センター がん対策センター作成】</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sz="1200" dirty="0">
                          <a:solidFill>
                            <a:srgbClr val="000000"/>
                          </a:solidFill>
                          <a:effectLst/>
                          <a:latin typeface="+mn-ea"/>
                          <a:ea typeface="+mn-ea"/>
                          <a:cs typeface="ＭＳ Ｐゴシック" panose="020B0600070205080204" pitchFamily="50" charset="-128"/>
                        </a:rPr>
                        <a:t>268.4</a:t>
                      </a:r>
                      <a:r>
                        <a:rPr lang="ja-JP" sz="1200" dirty="0">
                          <a:solidFill>
                            <a:srgbClr val="000000"/>
                          </a:solidFill>
                          <a:effectLst/>
                          <a:latin typeface="+mn-ea"/>
                          <a:ea typeface="+mn-ea"/>
                          <a:cs typeface="ＭＳ Ｐゴシック" panose="020B0600070205080204" pitchFamily="50" charset="-128"/>
                        </a:rPr>
                        <a:t>人</a:t>
                      </a:r>
                      <a:br>
                        <a:rPr lang="en-US" sz="1200" dirty="0">
                          <a:solidFill>
                            <a:srgbClr val="000000"/>
                          </a:solidFill>
                          <a:effectLst/>
                          <a:latin typeface="+mn-ea"/>
                          <a:ea typeface="+mn-ea"/>
                          <a:cs typeface="ＭＳ Ｐゴシック" panose="020B0600070205080204" pitchFamily="50" charset="-128"/>
                        </a:rPr>
                      </a:br>
                      <a:r>
                        <a:rPr lang="ja-JP" sz="1200" dirty="0">
                          <a:solidFill>
                            <a:srgbClr val="000000"/>
                          </a:solidFill>
                          <a:effectLst/>
                          <a:latin typeface="+mn-ea"/>
                          <a:ea typeface="+mn-ea"/>
                          <a:cs typeface="ＭＳ Ｐゴシック" panose="020B0600070205080204" pitchFamily="50" charset="-128"/>
                        </a:rPr>
                        <a:t>＜人口</a:t>
                      </a:r>
                      <a:r>
                        <a:rPr lang="en-US" sz="1200" dirty="0">
                          <a:solidFill>
                            <a:srgbClr val="000000"/>
                          </a:solidFill>
                          <a:effectLst/>
                          <a:latin typeface="+mn-ea"/>
                          <a:ea typeface="+mn-ea"/>
                          <a:cs typeface="ＭＳ Ｐゴシック" panose="020B0600070205080204" pitchFamily="50" charset="-128"/>
                        </a:rPr>
                        <a:t>10</a:t>
                      </a:r>
                      <a:r>
                        <a:rPr 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sz="1200" dirty="0">
                          <a:solidFill>
                            <a:srgbClr val="000000"/>
                          </a:solidFill>
                          <a:effectLst/>
                          <a:latin typeface="+mn-ea"/>
                          <a:ea typeface="+mn-ea"/>
                          <a:cs typeface="ＭＳ Ｐゴシック" panose="020B0600070205080204" pitchFamily="50" charset="-128"/>
                        </a:rPr>
                        <a:t>【令和元（</a:t>
                      </a:r>
                      <a:r>
                        <a:rPr lang="en-US" sz="1200" dirty="0">
                          <a:solidFill>
                            <a:srgbClr val="000000"/>
                          </a:solidFill>
                          <a:effectLst/>
                          <a:latin typeface="+mn-ea"/>
                          <a:ea typeface="+mn-ea"/>
                          <a:cs typeface="ＭＳ Ｐゴシック" panose="020B0600070205080204" pitchFamily="50" charset="-128"/>
                        </a:rPr>
                        <a:t>2019</a:t>
                      </a:r>
                      <a:r>
                        <a:rPr lang="ja-JP" sz="1200" dirty="0">
                          <a:solidFill>
                            <a:srgbClr val="000000"/>
                          </a:solidFill>
                          <a:effectLst/>
                          <a:latin typeface="+mn-ea"/>
                          <a:ea typeface="+mn-ea"/>
                          <a:cs typeface="ＭＳ Ｐゴシック" panose="020B0600070205080204" pitchFamily="50" charset="-128"/>
                        </a:rPr>
                        <a:t>）年】</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altLang="ja-JP" sz="1200" dirty="0">
                          <a:solidFill>
                            <a:srgbClr val="000000"/>
                          </a:solidFill>
                          <a:effectLst/>
                          <a:latin typeface="+mn-ea"/>
                          <a:ea typeface="+mn-ea"/>
                          <a:cs typeface="HG丸ｺﾞｼｯｸM-PRO" panose="020F0600000000000000" pitchFamily="50" charset="-128"/>
                        </a:rPr>
                        <a:t>251.9</a:t>
                      </a:r>
                      <a:r>
                        <a:rPr lang="ja-JP" altLang="en-US" sz="1200" dirty="0">
                          <a:solidFill>
                            <a:srgbClr val="000000"/>
                          </a:solidFill>
                          <a:effectLst/>
                          <a:latin typeface="+mn-ea"/>
                          <a:ea typeface="+mn-ea"/>
                          <a:cs typeface="HG丸ｺﾞｼｯｸM-PRO" panose="020F0600000000000000" pitchFamily="50" charset="-128"/>
                        </a:rPr>
                        <a:t>人</a:t>
                      </a:r>
                      <a:endParaRPr lang="en-US" altLang="ja-JP" sz="1200" dirty="0">
                        <a:solidFill>
                          <a:srgbClr val="000000"/>
                        </a:solidFill>
                        <a:effectLst/>
                        <a:latin typeface="+mn-ea"/>
                        <a:ea typeface="+mn-ea"/>
                        <a:cs typeface="HG丸ｺﾞｼｯｸM-PRO" panose="020F0600000000000000" pitchFamily="50" charset="-128"/>
                      </a:endParaRPr>
                    </a:p>
                    <a:p>
                      <a:pPr algn="ctr">
                        <a:lnSpc>
                          <a:spcPts val="1400"/>
                        </a:lnSpc>
                      </a:pPr>
                      <a:r>
                        <a:rPr lang="ja-JP" altLang="ja-JP" sz="1200" dirty="0">
                          <a:solidFill>
                            <a:srgbClr val="000000"/>
                          </a:solidFill>
                          <a:effectLst/>
                          <a:latin typeface="+mn-ea"/>
                          <a:ea typeface="+mn-ea"/>
                          <a:cs typeface="ＭＳ Ｐゴシック" panose="020B0600070205080204" pitchFamily="50" charset="-128"/>
                        </a:rPr>
                        <a:t>＜人口</a:t>
                      </a:r>
                      <a:r>
                        <a:rPr lang="en-US" altLang="ja-JP" sz="1200" dirty="0">
                          <a:solidFill>
                            <a:srgbClr val="000000"/>
                          </a:solidFill>
                          <a:effectLst/>
                          <a:latin typeface="+mn-ea"/>
                          <a:ea typeface="+mn-ea"/>
                          <a:cs typeface="ＭＳ Ｐゴシック" panose="020B0600070205080204" pitchFamily="50" charset="-128"/>
                        </a:rPr>
                        <a:t>10</a:t>
                      </a:r>
                      <a:r>
                        <a:rPr lang="ja-JP" alt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altLang="ja-JP" sz="1200" dirty="0">
                          <a:solidFill>
                            <a:srgbClr val="000000"/>
                          </a:solidFill>
                          <a:effectLst/>
                          <a:latin typeface="+mn-ea"/>
                          <a:ea typeface="+mn-ea"/>
                          <a:cs typeface="ＭＳ Ｐゴシック" panose="020B0600070205080204" pitchFamily="50" charset="-128"/>
                        </a:rPr>
                        <a:t>【令和</a:t>
                      </a:r>
                      <a:r>
                        <a:rPr lang="en-US" altLang="ja-JP" sz="1200" dirty="0">
                          <a:solidFill>
                            <a:srgbClr val="000000"/>
                          </a:solidFill>
                          <a:effectLst/>
                          <a:latin typeface="+mn-ea"/>
                          <a:ea typeface="+mn-ea"/>
                          <a:cs typeface="ＭＳ Ｐゴシック" panose="020B0600070205080204" pitchFamily="50" charset="-128"/>
                        </a:rPr>
                        <a:t>2</a:t>
                      </a:r>
                      <a:r>
                        <a:rPr lang="ja-JP" altLang="ja-JP" sz="1200" dirty="0">
                          <a:solidFill>
                            <a:srgbClr val="000000"/>
                          </a:solidFill>
                          <a:effectLst/>
                          <a:latin typeface="+mn-ea"/>
                          <a:ea typeface="+mn-ea"/>
                          <a:cs typeface="ＭＳ Ｐゴシック" panose="020B0600070205080204" pitchFamily="50" charset="-128"/>
                        </a:rPr>
                        <a:t>（</a:t>
                      </a:r>
                      <a:r>
                        <a:rPr lang="en-US" altLang="ja-JP" sz="1200" dirty="0">
                          <a:solidFill>
                            <a:srgbClr val="000000"/>
                          </a:solidFill>
                          <a:effectLst/>
                          <a:latin typeface="+mn-ea"/>
                          <a:ea typeface="+mn-ea"/>
                          <a:cs typeface="ＭＳ Ｐゴシック" panose="020B0600070205080204" pitchFamily="50" charset="-128"/>
                        </a:rPr>
                        <a:t>2020</a:t>
                      </a:r>
                      <a:r>
                        <a:rPr lang="ja-JP" altLang="ja-JP" sz="1200" dirty="0">
                          <a:solidFill>
                            <a:srgbClr val="000000"/>
                          </a:solidFill>
                          <a:effectLst/>
                          <a:latin typeface="+mn-ea"/>
                          <a:ea typeface="+mn-ea"/>
                          <a:cs typeface="ＭＳ Ｐゴシック" panose="020B0600070205080204" pitchFamily="50" charset="-128"/>
                        </a:rPr>
                        <a:t>）年</a:t>
                      </a:r>
                      <a:r>
                        <a:rPr lang="en-US" altLang="ja-JP" sz="1200" dirty="0">
                          <a:solidFill>
                            <a:srgbClr val="000000"/>
                          </a:solidFill>
                          <a:effectLst/>
                          <a:latin typeface="+mn-ea"/>
                          <a:ea typeface="+mn-ea"/>
                          <a:cs typeface="ＭＳ Ｐゴシック" panose="020B0600070205080204" pitchFamily="50" charset="-128"/>
                        </a:rPr>
                        <a:t>】</a:t>
                      </a:r>
                      <a:endParaRPr lang="ja-JP" alt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pPr>
                      <a:r>
                        <a:rPr lang="ja-JP" sz="1200" dirty="0">
                          <a:solidFill>
                            <a:srgbClr val="000000"/>
                          </a:solidFill>
                          <a:effectLst/>
                          <a:latin typeface="+mn-ea"/>
                          <a:ea typeface="+mn-ea"/>
                          <a:cs typeface="ＭＳ Ｐゴシック" panose="020B0600070205080204" pitchFamily="50" charset="-128"/>
                        </a:rPr>
                        <a:t>減少</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7556663"/>
                  </a:ext>
                </a:extLst>
              </a:tr>
            </a:tbl>
          </a:graphicData>
        </a:graphic>
      </p:graphicFrame>
      <p:sp>
        <p:nvSpPr>
          <p:cNvPr id="12" name="角丸四角形 47">
            <a:extLst>
              <a:ext uri="{FF2B5EF4-FFF2-40B4-BE49-F238E27FC236}">
                <a16:creationId xmlns:a16="http://schemas.microsoft.com/office/drawing/2014/main" id="{F7512FA7-E258-4788-985F-DC8E712BA2A9}"/>
              </a:ext>
            </a:extLst>
          </p:cNvPr>
          <p:cNvSpPr/>
          <p:nvPr/>
        </p:nvSpPr>
        <p:spPr>
          <a:xfrm>
            <a:off x="501587" y="4106740"/>
            <a:ext cx="9180000" cy="576000"/>
          </a:xfrm>
          <a:prstGeom prst="roundRect">
            <a:avLst>
              <a:gd name="adj" fmla="val 8499"/>
            </a:avLst>
          </a:prstGeom>
          <a:noFill/>
          <a:ln w="19050">
            <a:noFill/>
          </a:ln>
        </p:spPr>
        <p:txBody>
          <a:bodyPr wrap="square" lIns="72000" tIns="72000" rIns="72000" bIns="72000" anchor="t" anchorCtr="0">
            <a:noAutofit/>
          </a:bodyPr>
          <a:lstStyle/>
          <a:p>
            <a:r>
              <a:rPr lang="en-US" altLang="ja-JP" sz="1400" b="1" dirty="0">
                <a:latin typeface="+mn-ea"/>
              </a:rPr>
              <a:t>●</a:t>
            </a:r>
            <a:r>
              <a:rPr lang="ja-JP" altLang="en-US" sz="1400" dirty="0">
                <a:latin typeface="+mn-ea"/>
              </a:rPr>
              <a:t>大阪府のがん年齢調整り患率（</a:t>
            </a:r>
            <a:r>
              <a:rPr lang="en-US" altLang="ja-JP" sz="1400" dirty="0">
                <a:latin typeface="+mn-ea"/>
              </a:rPr>
              <a:t>75</a:t>
            </a:r>
            <a:r>
              <a:rPr lang="ja-JP" altLang="en-US" sz="1400" dirty="0">
                <a:latin typeface="+mn-ea"/>
              </a:rPr>
              <a:t>歳未満、進行がん、</a:t>
            </a:r>
            <a:r>
              <a:rPr lang="en-US" altLang="ja-JP" sz="1400" dirty="0">
                <a:latin typeface="+mn-ea"/>
              </a:rPr>
              <a:t>2015</a:t>
            </a:r>
            <a:r>
              <a:rPr lang="ja-JP" altLang="en-US" sz="1400" dirty="0">
                <a:latin typeface="+mn-ea"/>
              </a:rPr>
              <a:t>年モデル人口）は、人口</a:t>
            </a:r>
            <a:r>
              <a:rPr lang="en-US" altLang="ja-JP" sz="1400" dirty="0">
                <a:latin typeface="+mn-ea"/>
              </a:rPr>
              <a:t>10</a:t>
            </a:r>
            <a:r>
              <a:rPr lang="ja-JP" altLang="en-US" sz="1400" dirty="0">
                <a:latin typeface="+mn-ea"/>
              </a:rPr>
              <a:t>万人あたり</a:t>
            </a:r>
            <a:r>
              <a:rPr lang="en-US" altLang="ja-JP" sz="1400" dirty="0">
                <a:latin typeface="+mn-ea"/>
              </a:rPr>
              <a:t>251.9</a:t>
            </a:r>
            <a:r>
              <a:rPr lang="ja-JP" altLang="en-US" sz="1400" dirty="0">
                <a:latin typeface="+mn-ea"/>
              </a:rPr>
              <a:t>人</a:t>
            </a:r>
            <a:br>
              <a:rPr lang="en-US" altLang="ja-JP" sz="1400" dirty="0">
                <a:latin typeface="+mn-ea"/>
              </a:rPr>
            </a:br>
            <a:r>
              <a:rPr lang="ja-JP" altLang="en-US" sz="1400" dirty="0">
                <a:latin typeface="+mn-ea"/>
              </a:rPr>
              <a:t>　（計画策定時 </a:t>
            </a:r>
            <a:r>
              <a:rPr lang="en-US" altLang="ja-JP" sz="1400" dirty="0">
                <a:latin typeface="+mn-ea"/>
              </a:rPr>
              <a:t>-16.5</a:t>
            </a:r>
            <a:r>
              <a:rPr lang="ja-JP" altLang="en-US" sz="1400" dirty="0">
                <a:latin typeface="+mn-ea"/>
              </a:rPr>
              <a:t>人）であり、計画策定時より減少</a:t>
            </a:r>
            <a:endParaRPr lang="en-US" altLang="ja-JP" sz="1400" dirty="0">
              <a:latin typeface="+mn-ea"/>
            </a:endParaRPr>
          </a:p>
        </p:txBody>
      </p:sp>
      <p:sp>
        <p:nvSpPr>
          <p:cNvPr id="13" name="四角形: 角を丸くする 12">
            <a:extLst>
              <a:ext uri="{FF2B5EF4-FFF2-40B4-BE49-F238E27FC236}">
                <a16:creationId xmlns:a16="http://schemas.microsoft.com/office/drawing/2014/main" id="{B16FE822-A18B-4B4D-B1BA-47836D167492}"/>
              </a:ext>
            </a:extLst>
          </p:cNvPr>
          <p:cNvSpPr/>
          <p:nvPr/>
        </p:nvSpPr>
        <p:spPr>
          <a:xfrm>
            <a:off x="457200" y="4844064"/>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がん生存率の向上</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14" name="角丸四角形 47">
            <a:extLst>
              <a:ext uri="{FF2B5EF4-FFF2-40B4-BE49-F238E27FC236}">
                <a16:creationId xmlns:a16="http://schemas.microsoft.com/office/drawing/2014/main" id="{C6E2B9B3-D02B-4577-B10D-CEF44BD3D696}"/>
              </a:ext>
            </a:extLst>
          </p:cNvPr>
          <p:cNvSpPr/>
          <p:nvPr/>
        </p:nvSpPr>
        <p:spPr>
          <a:xfrm>
            <a:off x="501587" y="5128367"/>
            <a:ext cx="9180000" cy="381801"/>
          </a:xfrm>
          <a:prstGeom prst="roundRect">
            <a:avLst>
              <a:gd name="adj" fmla="val 8499"/>
            </a:avLst>
          </a:prstGeom>
          <a:noFill/>
          <a:ln w="19050">
            <a:noFill/>
          </a:ln>
        </p:spPr>
        <p:txBody>
          <a:bodyPr wrap="square" lIns="72000" tIns="72000" rIns="72000" bIns="72000" anchor="t" anchorCtr="0">
            <a:noAutofit/>
          </a:bodyPr>
          <a:lstStyle/>
          <a:p>
            <a:r>
              <a:rPr lang="ja-JP" altLang="en-US" sz="1400" dirty="0">
                <a:latin typeface="+mn-ea"/>
              </a:rPr>
              <a:t>●関係する個別目標、モニタリング指標において、がん患者の５年相対生存率がやや増加。</a:t>
            </a:r>
          </a:p>
        </p:txBody>
      </p:sp>
      <p:sp>
        <p:nvSpPr>
          <p:cNvPr id="19" name="四角形: 角を丸くする 18">
            <a:extLst>
              <a:ext uri="{FF2B5EF4-FFF2-40B4-BE49-F238E27FC236}">
                <a16:creationId xmlns:a16="http://schemas.microsoft.com/office/drawing/2014/main" id="{B80FDF98-1C46-4CD3-A83A-24664FABFE1C}"/>
              </a:ext>
            </a:extLst>
          </p:cNvPr>
          <p:cNvSpPr/>
          <p:nvPr/>
        </p:nvSpPr>
        <p:spPr>
          <a:xfrm>
            <a:off x="432486" y="5692554"/>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がん患者や家族の生活の質の維持</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20" name="角丸四角形 47">
            <a:extLst>
              <a:ext uri="{FF2B5EF4-FFF2-40B4-BE49-F238E27FC236}">
                <a16:creationId xmlns:a16="http://schemas.microsoft.com/office/drawing/2014/main" id="{841A8328-6A3B-406C-8C84-3C88DF36FDA7}"/>
              </a:ext>
            </a:extLst>
          </p:cNvPr>
          <p:cNvSpPr/>
          <p:nvPr/>
        </p:nvSpPr>
        <p:spPr>
          <a:xfrm>
            <a:off x="501587" y="5948130"/>
            <a:ext cx="9180000" cy="794292"/>
          </a:xfrm>
          <a:prstGeom prst="roundRect">
            <a:avLst>
              <a:gd name="adj" fmla="val 8499"/>
            </a:avLst>
          </a:prstGeom>
          <a:noFill/>
          <a:ln w="19050">
            <a:noFill/>
          </a:ln>
        </p:spPr>
        <p:txBody>
          <a:bodyPr wrap="square" lIns="72000" tIns="72000" rIns="72000" bIns="72000" anchor="t" anchorCtr="0">
            <a:noAutofit/>
          </a:bodyPr>
          <a:lstStyle/>
          <a:p>
            <a:r>
              <a:rPr lang="ja-JP" altLang="en-US" sz="1400" dirty="0">
                <a:latin typeface="+mn-ea"/>
              </a:rPr>
              <a:t>●関係する個別目標、モニタリング指標の一部は、令和８年度に実施する患者ニーズ調査の結果を待つ必要が</a:t>
            </a:r>
            <a:endParaRPr lang="en-US" altLang="ja-JP" sz="1400" dirty="0">
              <a:latin typeface="+mn-ea"/>
            </a:endParaRPr>
          </a:p>
          <a:p>
            <a:r>
              <a:rPr lang="ja-JP" altLang="en-US" sz="1400" dirty="0">
                <a:latin typeface="+mn-ea"/>
              </a:rPr>
              <a:t>　あるが、目標、指標の多くは、ほぼ横ばい。</a:t>
            </a:r>
            <a:endParaRPr lang="en-US" altLang="ja-JP" sz="1400" dirty="0">
              <a:latin typeface="+mn-ea"/>
            </a:endParaRPr>
          </a:p>
          <a:p>
            <a:endParaRPr lang="ja-JP" altLang="en-US" sz="1400" dirty="0">
              <a:latin typeface="+mn-ea"/>
            </a:endParaRPr>
          </a:p>
        </p:txBody>
      </p:sp>
    </p:spTree>
    <p:extLst>
      <p:ext uri="{BB962C8B-B14F-4D97-AF65-F5344CB8AC3E}">
        <p14:creationId xmlns:p14="http://schemas.microsoft.com/office/powerpoint/2010/main" val="44582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682"/>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latin typeface="Meiryo UI" panose="020B0604030504040204" pitchFamily="50" charset="-128"/>
                <a:ea typeface="Meiryo UI" panose="020B0604030504040204" pitchFamily="50" charset="-128"/>
              </a:rPr>
              <a:t>２　がん医療の充実</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pic>
        <p:nvPicPr>
          <p:cNvPr id="22" name="図 21"/>
          <p:cNvPicPr>
            <a:picLocks noChangeAspect="1"/>
          </p:cNvPicPr>
          <p:nvPr/>
        </p:nvPicPr>
        <p:blipFill>
          <a:blip r:embed="rId3"/>
          <a:stretch>
            <a:fillRect/>
          </a:stretch>
        </p:blipFill>
        <p:spPr>
          <a:xfrm>
            <a:off x="8536240" y="74033"/>
            <a:ext cx="1320923" cy="432000"/>
          </a:xfrm>
          <a:prstGeom prst="rect">
            <a:avLst/>
          </a:prstGeom>
        </p:spPr>
      </p:pic>
      <p:sp>
        <p:nvSpPr>
          <p:cNvPr id="27" name="正方形/長方形 26">
            <a:extLst>
              <a:ext uri="{FF2B5EF4-FFF2-40B4-BE49-F238E27FC236}">
                <a16:creationId xmlns:a16="http://schemas.microsoft.com/office/drawing/2014/main" id="{0FF5944C-866C-4824-ABAC-7773DB7843C8}"/>
              </a:ext>
            </a:extLst>
          </p:cNvPr>
          <p:cNvSpPr/>
          <p:nvPr/>
        </p:nvSpPr>
        <p:spPr>
          <a:xfrm>
            <a:off x="268310" y="771789"/>
            <a:ext cx="9369380" cy="58360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計画Ｐ</a:t>
            </a:r>
            <a:r>
              <a:rPr kumimoji="1" lang="en-US" altLang="ja-JP"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59</a:t>
            </a:r>
            <a:endParaRPr kumimoji="1" lang="en-US" altLang="ja-JP"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正方形/長方形 28">
            <a:extLst>
              <a:ext uri="{FF2B5EF4-FFF2-40B4-BE49-F238E27FC236}">
                <a16:creationId xmlns:a16="http://schemas.microsoft.com/office/drawing/2014/main" id="{062FEB78-60E8-4C18-A40B-ACDBD0C298CE}"/>
              </a:ext>
            </a:extLst>
          </p:cNvPr>
          <p:cNvSpPr/>
          <p:nvPr/>
        </p:nvSpPr>
        <p:spPr>
          <a:xfrm>
            <a:off x="691603" y="1086402"/>
            <a:ext cx="6112702"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≪第４期大阪府がん対策推進計画における個別目標≫</a:t>
            </a:r>
          </a:p>
        </p:txBody>
      </p:sp>
      <p:sp>
        <p:nvSpPr>
          <p:cNvPr id="15" name="正方形/長方形 14"/>
          <p:cNvSpPr/>
          <p:nvPr/>
        </p:nvSpPr>
        <p:spPr>
          <a:xfrm>
            <a:off x="268310" y="654402"/>
            <a:ext cx="5873698" cy="432000"/>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（１）</a:t>
            </a:r>
            <a:r>
              <a:rPr kumimoji="1" lang="ja-JP" altLang="en-US" sz="1600" b="1" dirty="0">
                <a:solidFill>
                  <a:schemeClr val="bg1"/>
                </a:solidFill>
                <a:latin typeface="+mn-ea"/>
              </a:rPr>
              <a:t>医療提供体制の充実　</a:t>
            </a:r>
            <a:r>
              <a:rPr kumimoji="1" lang="ja-JP" altLang="en-US" sz="1400" b="1" dirty="0">
                <a:solidFill>
                  <a:schemeClr val="bg1"/>
                </a:solidFill>
                <a:latin typeface="+mn-ea"/>
              </a:rPr>
              <a:t>計画 </a:t>
            </a:r>
            <a:r>
              <a:rPr kumimoji="1" lang="en-US" altLang="ja-JP" sz="1200" b="1" dirty="0">
                <a:solidFill>
                  <a:schemeClr val="bg1"/>
                </a:solidFill>
                <a:latin typeface="+mn-ea"/>
              </a:rPr>
              <a:t>P.70-71</a:t>
            </a:r>
            <a:endParaRPr kumimoji="1" lang="en-US" altLang="ja-JP" sz="1400" b="1" i="0" u="none" strike="noStrike" kern="1200" cap="none" spc="0" normalizeH="0" baseline="0" noProof="0" dirty="0">
              <a:ln>
                <a:noFill/>
              </a:ln>
              <a:solidFill>
                <a:prstClr val="white"/>
              </a:solidFill>
              <a:effectLst/>
              <a:uLnTx/>
              <a:uFillTx/>
              <a:latin typeface="+mn-ea"/>
              <a:cs typeface="+mn-cs"/>
            </a:endParaRPr>
          </a:p>
        </p:txBody>
      </p:sp>
      <p:graphicFrame>
        <p:nvGraphicFramePr>
          <p:cNvPr id="10" name="表 9">
            <a:extLst>
              <a:ext uri="{FF2B5EF4-FFF2-40B4-BE49-F238E27FC236}">
                <a16:creationId xmlns:a16="http://schemas.microsoft.com/office/drawing/2014/main" id="{15F7CCD4-F695-4403-B711-4538952A7DB3}"/>
              </a:ext>
            </a:extLst>
          </p:cNvPr>
          <p:cNvGraphicFramePr>
            <a:graphicFrameLocks noGrp="1"/>
          </p:cNvGraphicFramePr>
          <p:nvPr>
            <p:extLst>
              <p:ext uri="{D42A27DB-BD31-4B8C-83A1-F6EECF244321}">
                <p14:modId xmlns:p14="http://schemas.microsoft.com/office/powerpoint/2010/main" val="1289677459"/>
              </p:ext>
            </p:extLst>
          </p:nvPr>
        </p:nvGraphicFramePr>
        <p:xfrm>
          <a:off x="504825" y="1538866"/>
          <a:ext cx="8904702" cy="4904470"/>
        </p:xfrm>
        <a:graphic>
          <a:graphicData uri="http://schemas.openxmlformats.org/drawingml/2006/table">
            <a:tbl>
              <a:tblPr firstRow="1" firstCol="1" bandRow="1">
                <a:tableStyleId>{5C22544A-7EE6-4342-B048-85BDC9FD1C3A}</a:tableStyleId>
              </a:tblPr>
              <a:tblGrid>
                <a:gridCol w="258257">
                  <a:extLst>
                    <a:ext uri="{9D8B030D-6E8A-4147-A177-3AD203B41FA5}">
                      <a16:colId xmlns:a16="http://schemas.microsoft.com/office/drawing/2014/main" val="20000"/>
                    </a:ext>
                  </a:extLst>
                </a:gridCol>
                <a:gridCol w="3214220">
                  <a:extLst>
                    <a:ext uri="{9D8B030D-6E8A-4147-A177-3AD203B41FA5}">
                      <a16:colId xmlns:a16="http://schemas.microsoft.com/office/drawing/2014/main" val="20001"/>
                    </a:ext>
                  </a:extLst>
                </a:gridCol>
                <a:gridCol w="2524259">
                  <a:extLst>
                    <a:ext uri="{9D8B030D-6E8A-4147-A177-3AD203B41FA5}">
                      <a16:colId xmlns:a16="http://schemas.microsoft.com/office/drawing/2014/main" val="20002"/>
                    </a:ext>
                  </a:extLst>
                </a:gridCol>
                <a:gridCol w="2907966">
                  <a:extLst>
                    <a:ext uri="{9D8B030D-6E8A-4147-A177-3AD203B41FA5}">
                      <a16:colId xmlns:a16="http://schemas.microsoft.com/office/drawing/2014/main" val="3811638661"/>
                    </a:ext>
                  </a:extLst>
                </a:gridCol>
              </a:tblGrid>
              <a:tr h="349978">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altLang="ja-JP" sz="1400" b="1" dirty="0">
                          <a:effectLst/>
                          <a:latin typeface="+mn-ea"/>
                          <a:ea typeface="+mn-ea"/>
                        </a:rPr>
                        <a:t>の</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現状</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25378">
                <a:tc>
                  <a:txBody>
                    <a:bodyPr/>
                    <a:lstStyle/>
                    <a:p>
                      <a:pPr algn="ctr" fontAlgn="auto">
                        <a:lnSpc>
                          <a:spcPts val="1600"/>
                        </a:lnSpc>
                        <a:spcAft>
                          <a:spcPts val="0"/>
                        </a:spcAft>
                      </a:pPr>
                      <a:r>
                        <a:rPr lang="en-US" sz="1400" b="1" dirty="0">
                          <a:effectLst/>
                          <a:latin typeface="+mn-ea"/>
                          <a:ea typeface="+mn-ea"/>
                        </a:rPr>
                        <a:t>1</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altLang="en-US" sz="1400" b="1" dirty="0">
                          <a:solidFill>
                            <a:srgbClr val="000000"/>
                          </a:solidFill>
                          <a:effectLst/>
                          <a:latin typeface="+mn-ea"/>
                          <a:ea typeface="+mn-ea"/>
                          <a:cs typeface="HG丸ｺﾞｼｯｸM-PRO"/>
                        </a:rPr>
                        <a:t>がん患者の５年相対生存率（全年齢）</a:t>
                      </a:r>
                      <a:endParaRPr lang="en-US" altLang="ja-JP" sz="1400" b="1" dirty="0">
                        <a:solidFill>
                          <a:srgbClr val="000000"/>
                        </a:solidFill>
                        <a:effectLst/>
                        <a:latin typeface="+mn-ea"/>
                        <a:ea typeface="+mn-ea"/>
                        <a:cs typeface="HG丸ｺﾞｼｯｸM-PRO"/>
                      </a:endParaRPr>
                    </a:p>
                    <a:p>
                      <a:pPr algn="l" fontAlgn="auto">
                        <a:lnSpc>
                          <a:spcPts val="1400"/>
                        </a:lnSpc>
                        <a:spcAft>
                          <a:spcPts val="0"/>
                        </a:spcAft>
                      </a:pP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大阪府がん登録</a:t>
                      </a:r>
                      <a:r>
                        <a:rPr lang="en-US" altLang="ja-JP" sz="1400" b="1" dirty="0">
                          <a:solidFill>
                            <a:srgbClr val="000000"/>
                          </a:solidFill>
                          <a:effectLst/>
                          <a:latin typeface="+mn-ea"/>
                          <a:ea typeface="+mn-ea"/>
                          <a:cs typeface="HG丸ｺﾞｼｯｸM-PRO"/>
                        </a:rPr>
                        <a:t>】</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effectLst/>
                          <a:latin typeface="+mn-ea"/>
                          <a:ea typeface="+mn-ea"/>
                        </a:rPr>
                        <a:t>62.2</a:t>
                      </a:r>
                      <a:r>
                        <a:rPr lang="ja-JP" altLang="en-US" sz="1400" b="1" dirty="0">
                          <a:effectLst/>
                          <a:latin typeface="+mn-ea"/>
                          <a:ea typeface="+mn-ea"/>
                        </a:rPr>
                        <a:t>％</a:t>
                      </a:r>
                      <a:endParaRPr lang="ja-JP" sz="1400" b="1" dirty="0">
                        <a:effectLst/>
                        <a:latin typeface="+mn-ea"/>
                        <a:ea typeface="+mn-ea"/>
                      </a:endParaRPr>
                    </a:p>
                    <a:p>
                      <a:pPr algn="ctr" fontAlgn="auto">
                        <a:lnSpc>
                          <a:spcPts val="1400"/>
                        </a:lnSpc>
                        <a:spcAft>
                          <a:spcPts val="0"/>
                        </a:spcAft>
                      </a:pPr>
                      <a:r>
                        <a:rPr lang="ja-JP" sz="1400" b="1" dirty="0">
                          <a:effectLst/>
                          <a:latin typeface="+mn-ea"/>
                          <a:ea typeface="+mn-ea"/>
                        </a:rPr>
                        <a:t>【平成</a:t>
                      </a:r>
                      <a:r>
                        <a:rPr lang="en-US" altLang="ja-JP" sz="1400" b="1" dirty="0">
                          <a:effectLst/>
                          <a:latin typeface="+mn-ea"/>
                          <a:ea typeface="+mn-ea"/>
                        </a:rPr>
                        <a:t>26</a:t>
                      </a:r>
                      <a:r>
                        <a:rPr lang="ja-JP" altLang="en-US" sz="1400" b="1" dirty="0">
                          <a:effectLst/>
                          <a:latin typeface="+mn-ea"/>
                          <a:ea typeface="+mn-ea"/>
                        </a:rPr>
                        <a:t>（</a:t>
                      </a:r>
                      <a:r>
                        <a:rPr lang="en-US" altLang="ja-JP" sz="1400" b="1" dirty="0">
                          <a:solidFill>
                            <a:schemeClr val="tx1"/>
                          </a:solidFill>
                          <a:effectLst/>
                          <a:latin typeface="+mn-ea"/>
                          <a:ea typeface="+mn-ea"/>
                        </a:rPr>
                        <a:t>2014</a:t>
                      </a:r>
                      <a:r>
                        <a:rPr lang="ja-JP" altLang="en-US" sz="1400" b="1" dirty="0">
                          <a:effectLst/>
                          <a:latin typeface="+mn-ea"/>
                          <a:ea typeface="+mn-ea"/>
                        </a:rPr>
                        <a:t>）</a:t>
                      </a:r>
                      <a:r>
                        <a:rPr lang="ja-JP" sz="1400" b="1" dirty="0">
                          <a:effectLst/>
                          <a:latin typeface="+mn-ea"/>
                          <a:ea typeface="+mn-ea"/>
                        </a:rPr>
                        <a:t>年】</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cs typeface="HG丸ｺﾞｼｯｸM-PRO"/>
                        </a:rPr>
                        <a:t>63.0</a:t>
                      </a:r>
                      <a:r>
                        <a:rPr lang="ja-JP" altLang="en-US" sz="1400" b="1" dirty="0">
                          <a:solidFill>
                            <a:schemeClr val="tx1"/>
                          </a:solidFill>
                          <a:effectLst/>
                          <a:latin typeface="+mn-ea"/>
                          <a:ea typeface="+mn-ea"/>
                          <a:cs typeface="HG丸ｺﾞｼｯｸM-PRO"/>
                        </a:rPr>
                        <a:t>％</a:t>
                      </a:r>
                    </a:p>
                    <a:p>
                      <a:pPr algn="ctr" fontAlgn="auto">
                        <a:lnSpc>
                          <a:spcPts val="14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平成</a:t>
                      </a:r>
                      <a:r>
                        <a:rPr lang="en-US" altLang="ja-JP" sz="1400" b="1" dirty="0">
                          <a:solidFill>
                            <a:schemeClr val="tx1"/>
                          </a:solidFill>
                          <a:effectLst/>
                          <a:latin typeface="+mn-ea"/>
                          <a:ea typeface="+mn-ea"/>
                          <a:cs typeface="HG丸ｺﾞｼｯｸM-PRO"/>
                        </a:rPr>
                        <a:t>28</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2016</a:t>
                      </a:r>
                      <a:r>
                        <a:rPr lang="ja-JP" altLang="en-US" sz="1400" b="1" dirty="0">
                          <a:solidFill>
                            <a:schemeClr val="tx1"/>
                          </a:solidFill>
                          <a:effectLst/>
                          <a:latin typeface="+mn-ea"/>
                          <a:ea typeface="+mn-ea"/>
                          <a:cs typeface="HG丸ｺﾞｼｯｸM-PRO"/>
                        </a:rPr>
                        <a:t>）年</a:t>
                      </a:r>
                      <a:r>
                        <a:rPr lang="en-US" altLang="ja-JP" sz="1400" b="1" dirty="0">
                          <a:solidFill>
                            <a:schemeClr val="tx1"/>
                          </a:solidFill>
                          <a:effectLst/>
                          <a:latin typeface="+mn-ea"/>
                          <a:ea typeface="+mn-ea"/>
                          <a:cs typeface="HG丸ｺﾞｼｯｸM-PRO"/>
                        </a:rPr>
                        <a:t>】</a:t>
                      </a:r>
                      <a:endParaRPr lang="en-US" dirty="0">
                        <a:solidFill>
                          <a:schemeClr val="tx1"/>
                        </a:solidFill>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35821">
                <a:tc>
                  <a:txBody>
                    <a:bodyPr/>
                    <a:lstStyle/>
                    <a:p>
                      <a:pPr algn="ctr" fontAlgn="auto">
                        <a:lnSpc>
                          <a:spcPts val="1600"/>
                        </a:lnSpc>
                        <a:spcAft>
                          <a:spcPts val="0"/>
                        </a:spcAft>
                      </a:pPr>
                      <a:r>
                        <a:rPr lang="ja-JP" sz="1400" b="1" dirty="0">
                          <a:effectLst/>
                          <a:latin typeface="+mn-ea"/>
                          <a:ea typeface="+mn-ea"/>
                        </a:rPr>
                        <a:t>２</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悪性腫瘍</a:t>
                      </a:r>
                      <a:r>
                        <a:rPr lang="ja-JP" altLang="en-US" sz="1400" b="1" dirty="0">
                          <a:effectLst/>
                          <a:latin typeface="+mn-ea"/>
                          <a:ea typeface="+mn-ea"/>
                        </a:rPr>
                        <a:t>診断症例数</a:t>
                      </a:r>
                      <a:br>
                        <a:rPr lang="en-US" sz="1400" b="1" dirty="0">
                          <a:effectLst/>
                          <a:latin typeface="+mn-ea"/>
                          <a:ea typeface="+mn-ea"/>
                        </a:rPr>
                      </a:br>
                      <a:r>
                        <a:rPr lang="ja-JP" sz="1400" b="1" strike="noStrike" dirty="0">
                          <a:solidFill>
                            <a:schemeClr val="tx1"/>
                          </a:solidFill>
                          <a:effectLst/>
                          <a:latin typeface="+mn-ea"/>
                          <a:ea typeface="+mn-ea"/>
                        </a:rPr>
                        <a:t>【</a:t>
                      </a:r>
                      <a:r>
                        <a:rPr lang="ja-JP" altLang="en-US" sz="1400" b="1" strike="noStrike" dirty="0">
                          <a:solidFill>
                            <a:schemeClr val="tx1"/>
                          </a:solidFill>
                          <a:effectLst/>
                          <a:latin typeface="+mn-ea"/>
                          <a:ea typeface="+mn-ea"/>
                        </a:rPr>
                        <a:t>院内がん登録</a:t>
                      </a:r>
                      <a:r>
                        <a:rPr lang="ja-JP" sz="1400" b="1" strike="noStrike" dirty="0">
                          <a:solidFill>
                            <a:schemeClr val="tx1"/>
                          </a:solidFill>
                          <a:effectLst/>
                          <a:latin typeface="+mn-ea"/>
                          <a:ea typeface="+mn-ea"/>
                        </a:rPr>
                        <a:t>】</a:t>
                      </a:r>
                      <a:endParaRPr lang="ja-JP" sz="1400" b="1" strike="noStrike"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effectLst/>
                          <a:latin typeface="+mn-ea"/>
                          <a:ea typeface="+mn-ea"/>
                        </a:rPr>
                        <a:t>86,454</a:t>
                      </a:r>
                      <a:r>
                        <a:rPr lang="ja-JP" altLang="en-US" sz="1400" b="1" dirty="0">
                          <a:effectLst/>
                          <a:latin typeface="+mn-ea"/>
                          <a:ea typeface="+mn-ea"/>
                        </a:rPr>
                        <a:t>件</a:t>
                      </a:r>
                      <a:r>
                        <a:rPr lang="en-US" altLang="ja-JP" sz="1400" b="1" dirty="0">
                          <a:effectLst/>
                          <a:latin typeface="+mn-ea"/>
                          <a:ea typeface="+mn-ea"/>
                        </a:rPr>
                        <a:t>/67</a:t>
                      </a:r>
                      <a:r>
                        <a:rPr lang="ja-JP" altLang="en-US" sz="1400" b="1" dirty="0">
                          <a:effectLst/>
                          <a:latin typeface="+mn-ea"/>
                          <a:ea typeface="+mn-ea"/>
                        </a:rPr>
                        <a:t>病院</a:t>
                      </a:r>
                    </a:p>
                    <a:p>
                      <a:pPr algn="ctr" fontAlgn="auto">
                        <a:lnSpc>
                          <a:spcPts val="1400"/>
                        </a:lnSpc>
                        <a:spcAft>
                          <a:spcPts val="0"/>
                        </a:spcAft>
                      </a:pPr>
                      <a:r>
                        <a:rPr lang="en-US" altLang="ja-JP" sz="1400" b="1" dirty="0">
                          <a:effectLst/>
                          <a:latin typeface="+mn-ea"/>
                          <a:ea typeface="+mn-ea"/>
                        </a:rPr>
                        <a:t>【</a:t>
                      </a:r>
                      <a:r>
                        <a:rPr lang="ja-JP" altLang="en-US" sz="1400" b="1" dirty="0">
                          <a:effectLst/>
                          <a:latin typeface="+mn-ea"/>
                          <a:ea typeface="+mn-ea"/>
                        </a:rPr>
                        <a:t>令和３（</a:t>
                      </a:r>
                      <a:r>
                        <a:rPr lang="en-US" altLang="ja-JP" sz="1400" b="1" dirty="0">
                          <a:effectLst/>
                          <a:latin typeface="+mn-ea"/>
                          <a:ea typeface="+mn-ea"/>
                        </a:rPr>
                        <a:t>2021</a:t>
                      </a:r>
                      <a:r>
                        <a:rPr lang="ja-JP" altLang="en-US" sz="1400" b="1" dirty="0">
                          <a:effectLst/>
                          <a:latin typeface="+mn-ea"/>
                          <a:ea typeface="+mn-ea"/>
                        </a:rPr>
                        <a:t>）年</a:t>
                      </a:r>
                      <a:r>
                        <a:rPr lang="en-US" altLang="ja-JP" sz="1400" b="1" dirty="0">
                          <a:effectLst/>
                          <a:latin typeface="+mn-ea"/>
                          <a:ea typeface="+mn-ea"/>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cs typeface="HG丸ｺﾞｼｯｸM-PRO"/>
                        </a:rPr>
                        <a:t>90,757</a:t>
                      </a:r>
                      <a:r>
                        <a:rPr lang="ja-JP" altLang="en-US" sz="1400" b="1" dirty="0">
                          <a:solidFill>
                            <a:schemeClr val="tx1"/>
                          </a:solidFill>
                          <a:effectLst/>
                          <a:latin typeface="+mn-ea"/>
                          <a:ea typeface="+mn-ea"/>
                          <a:cs typeface="HG丸ｺﾞｼｯｸM-PRO"/>
                        </a:rPr>
                        <a:t>件</a:t>
                      </a:r>
                      <a:r>
                        <a:rPr lang="en-US" altLang="ja-JP" sz="1400" b="1" dirty="0">
                          <a:solidFill>
                            <a:schemeClr val="tx1"/>
                          </a:solidFill>
                          <a:effectLst/>
                          <a:latin typeface="+mn-ea"/>
                          <a:ea typeface="+mn-ea"/>
                          <a:cs typeface="HG丸ｺﾞｼｯｸM-PRO"/>
                        </a:rPr>
                        <a:t>/67</a:t>
                      </a:r>
                      <a:r>
                        <a:rPr lang="ja-JP" altLang="en-US" sz="1400" b="1" dirty="0">
                          <a:solidFill>
                            <a:schemeClr val="tx1"/>
                          </a:solidFill>
                          <a:effectLst/>
                          <a:latin typeface="+mn-ea"/>
                          <a:ea typeface="+mn-ea"/>
                          <a:cs typeface="HG丸ｺﾞｼｯｸM-PRO"/>
                        </a:rPr>
                        <a:t>病院</a:t>
                      </a:r>
                    </a:p>
                    <a:p>
                      <a:pPr algn="ctr" fontAlgn="auto">
                        <a:lnSpc>
                          <a:spcPts val="14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令和５（</a:t>
                      </a:r>
                      <a:r>
                        <a:rPr lang="en-US" altLang="ja-JP" sz="1400" b="1" dirty="0">
                          <a:solidFill>
                            <a:schemeClr val="tx1"/>
                          </a:solidFill>
                          <a:effectLst/>
                          <a:latin typeface="+mn-ea"/>
                          <a:ea typeface="+mn-ea"/>
                          <a:cs typeface="HG丸ｺﾞｼｯｸM-PRO"/>
                        </a:rPr>
                        <a:t>2023</a:t>
                      </a:r>
                      <a:r>
                        <a:rPr lang="ja-JP" altLang="en-US" sz="1400" b="1" dirty="0">
                          <a:solidFill>
                            <a:schemeClr val="tx1"/>
                          </a:solidFill>
                          <a:effectLst/>
                          <a:latin typeface="+mn-ea"/>
                          <a:ea typeface="+mn-ea"/>
                          <a:cs typeface="HG丸ｺﾞｼｯｸM-PRO"/>
                        </a:rPr>
                        <a:t>）年</a:t>
                      </a:r>
                      <a:r>
                        <a:rPr lang="en-US" altLang="ja-JP" sz="14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30073">
                <a:tc>
                  <a:txBody>
                    <a:bodyPr/>
                    <a:lstStyle/>
                    <a:p>
                      <a:pPr algn="ctr" fontAlgn="auto">
                        <a:lnSpc>
                          <a:spcPts val="1600"/>
                        </a:lnSpc>
                        <a:spcAft>
                          <a:spcPts val="0"/>
                        </a:spcAft>
                      </a:pPr>
                      <a:r>
                        <a:rPr lang="en-US" altLang="ja-JP" sz="1400" b="1" dirty="0">
                          <a:solidFill>
                            <a:schemeClr val="bg1"/>
                          </a:solidFill>
                          <a:effectLst/>
                          <a:latin typeface="+mn-ea"/>
                          <a:ea typeface="+mn-ea"/>
                          <a:cs typeface="HG丸ｺﾞｼｯｸM-PRO"/>
                        </a:rPr>
                        <a:t>3</a:t>
                      </a:r>
                      <a:endParaRPr lang="ja-JP" sz="1400" b="1"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悪性腫瘍手術件数</a:t>
                      </a:r>
                      <a:br>
                        <a:rPr lang="en-US" sz="1400" b="1" dirty="0">
                          <a:effectLst/>
                          <a:latin typeface="+mn-ea"/>
                          <a:ea typeface="+mn-ea"/>
                        </a:rPr>
                      </a:br>
                      <a:r>
                        <a:rPr lang="ja-JP" sz="1400" b="1" strike="noStrike" dirty="0">
                          <a:solidFill>
                            <a:schemeClr val="tx1"/>
                          </a:solidFill>
                          <a:effectLst/>
                          <a:latin typeface="+mn-ea"/>
                          <a:ea typeface="+mn-ea"/>
                        </a:rPr>
                        <a:t>【</a:t>
                      </a:r>
                      <a:r>
                        <a:rPr lang="ja-JP" altLang="en-US" sz="1400" b="1" strike="noStrike" dirty="0">
                          <a:solidFill>
                            <a:schemeClr val="tx1"/>
                          </a:solidFill>
                          <a:effectLst/>
                          <a:latin typeface="+mn-ea"/>
                          <a:ea typeface="+mn-ea"/>
                        </a:rPr>
                        <a:t>院内がん登録</a:t>
                      </a:r>
                      <a:r>
                        <a:rPr lang="ja-JP" sz="1400" b="1" strike="noStrike" dirty="0">
                          <a:solidFill>
                            <a:schemeClr val="tx1"/>
                          </a:solidFill>
                          <a:effectLst/>
                          <a:latin typeface="+mn-ea"/>
                          <a:ea typeface="+mn-ea"/>
                        </a:rPr>
                        <a:t>】</a:t>
                      </a:r>
                      <a:endParaRPr lang="ja-JP" sz="1400" b="1" strike="noStrike"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rgbClr val="000000"/>
                          </a:solidFill>
                          <a:effectLst/>
                          <a:latin typeface="+mn-ea"/>
                          <a:ea typeface="+mn-ea"/>
                          <a:cs typeface="HG丸ｺﾞｼｯｸM-PRO"/>
                        </a:rPr>
                        <a:t>35,071</a:t>
                      </a:r>
                      <a:r>
                        <a:rPr lang="ja-JP" altLang="en-US" sz="1400" b="1" dirty="0">
                          <a:solidFill>
                            <a:srgbClr val="000000"/>
                          </a:solidFill>
                          <a:effectLst/>
                          <a:latin typeface="+mn-ea"/>
                          <a:ea typeface="+mn-ea"/>
                          <a:cs typeface="HG丸ｺﾞｼｯｸM-PRO"/>
                        </a:rPr>
                        <a:t>件</a:t>
                      </a:r>
                      <a:r>
                        <a:rPr lang="en-US" altLang="ja-JP" sz="1400" b="1" dirty="0">
                          <a:solidFill>
                            <a:srgbClr val="000000"/>
                          </a:solidFill>
                          <a:effectLst/>
                          <a:latin typeface="+mn-ea"/>
                          <a:ea typeface="+mn-ea"/>
                          <a:cs typeface="HG丸ｺﾞｼｯｸM-PRO"/>
                        </a:rPr>
                        <a:t>/67</a:t>
                      </a:r>
                      <a:r>
                        <a:rPr lang="ja-JP" altLang="en-US" sz="1400" b="1" dirty="0">
                          <a:solidFill>
                            <a:srgbClr val="000000"/>
                          </a:solidFill>
                          <a:effectLst/>
                          <a:latin typeface="+mn-ea"/>
                          <a:ea typeface="+mn-ea"/>
                          <a:cs typeface="HG丸ｺﾞｼｯｸM-PRO"/>
                        </a:rPr>
                        <a:t>病院</a:t>
                      </a:r>
                    </a:p>
                    <a:p>
                      <a:pPr algn="ctr" fontAlgn="auto">
                        <a:lnSpc>
                          <a:spcPts val="1400"/>
                        </a:lnSpc>
                        <a:spcAft>
                          <a:spcPts val="0"/>
                        </a:spcAft>
                      </a:pP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令和３（</a:t>
                      </a:r>
                      <a:r>
                        <a:rPr lang="en-US" altLang="ja-JP" sz="1400" b="1" dirty="0">
                          <a:solidFill>
                            <a:srgbClr val="000000"/>
                          </a:solidFill>
                          <a:effectLst/>
                          <a:latin typeface="+mn-ea"/>
                          <a:ea typeface="+mn-ea"/>
                          <a:cs typeface="HG丸ｺﾞｼｯｸM-PRO"/>
                        </a:rPr>
                        <a:t>2021</a:t>
                      </a:r>
                      <a:r>
                        <a:rPr lang="ja-JP" altLang="en-US" sz="1400" b="1" dirty="0">
                          <a:solidFill>
                            <a:srgbClr val="000000"/>
                          </a:solidFill>
                          <a:effectLst/>
                          <a:latin typeface="+mn-ea"/>
                          <a:ea typeface="+mn-ea"/>
                          <a:cs typeface="HG丸ｺﾞｼｯｸM-PRO"/>
                        </a:rPr>
                        <a:t>）年</a:t>
                      </a:r>
                      <a:r>
                        <a:rPr lang="en-US" altLang="ja-JP" sz="1400" b="1" dirty="0">
                          <a:solidFill>
                            <a:srgbClr val="000000"/>
                          </a:solidFill>
                          <a:effectLst/>
                          <a:latin typeface="+mn-ea"/>
                          <a:ea typeface="+mn-ea"/>
                          <a:cs typeface="HG丸ｺﾞｼｯｸM-PRO"/>
                        </a:rPr>
                        <a:t>】</a:t>
                      </a:r>
                      <a:endParaRPr lang="en-US" alt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cs typeface="HG丸ｺﾞｼｯｸM-PRO"/>
                        </a:rPr>
                        <a:t>36,687</a:t>
                      </a:r>
                      <a:r>
                        <a:rPr lang="ja-JP" altLang="en-US" sz="1400" b="1" dirty="0">
                          <a:solidFill>
                            <a:schemeClr val="tx1"/>
                          </a:solidFill>
                          <a:effectLst/>
                          <a:latin typeface="+mn-ea"/>
                          <a:ea typeface="+mn-ea"/>
                          <a:cs typeface="HG丸ｺﾞｼｯｸM-PRO"/>
                        </a:rPr>
                        <a:t>件</a:t>
                      </a:r>
                      <a:r>
                        <a:rPr lang="en-US" altLang="ja-JP" sz="1400" b="1" dirty="0">
                          <a:solidFill>
                            <a:schemeClr val="tx1"/>
                          </a:solidFill>
                          <a:effectLst/>
                          <a:latin typeface="+mn-ea"/>
                          <a:ea typeface="+mn-ea"/>
                          <a:cs typeface="HG丸ｺﾞｼｯｸM-PRO"/>
                        </a:rPr>
                        <a:t>/ 67</a:t>
                      </a:r>
                      <a:r>
                        <a:rPr lang="ja-JP" altLang="en-US" sz="1400" b="1" dirty="0">
                          <a:solidFill>
                            <a:schemeClr val="tx1"/>
                          </a:solidFill>
                          <a:effectLst/>
                          <a:latin typeface="+mn-ea"/>
                          <a:ea typeface="+mn-ea"/>
                          <a:cs typeface="HG丸ｺﾞｼｯｸM-PRO"/>
                        </a:rPr>
                        <a:t>病院</a:t>
                      </a:r>
                    </a:p>
                    <a:p>
                      <a:pPr algn="ctr" fontAlgn="auto">
                        <a:lnSpc>
                          <a:spcPts val="14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令和５（</a:t>
                      </a:r>
                      <a:r>
                        <a:rPr lang="en-US" altLang="ja-JP" sz="1400" b="1" dirty="0">
                          <a:solidFill>
                            <a:schemeClr val="tx1"/>
                          </a:solidFill>
                          <a:effectLst/>
                          <a:latin typeface="+mn-ea"/>
                          <a:ea typeface="+mn-ea"/>
                          <a:cs typeface="HG丸ｺﾞｼｯｸM-PRO"/>
                        </a:rPr>
                        <a:t>2023</a:t>
                      </a:r>
                      <a:r>
                        <a:rPr lang="ja-JP" altLang="en-US" sz="1400" b="1" dirty="0">
                          <a:solidFill>
                            <a:schemeClr val="tx1"/>
                          </a:solidFill>
                          <a:effectLst/>
                          <a:latin typeface="+mn-ea"/>
                          <a:ea typeface="+mn-ea"/>
                          <a:cs typeface="HG丸ｺﾞｼｯｸM-PRO"/>
                        </a:rPr>
                        <a:t>）年</a:t>
                      </a:r>
                      <a:r>
                        <a:rPr lang="en-US" altLang="ja-JP" sz="1400" b="1" dirty="0">
                          <a:solidFill>
                            <a:schemeClr val="tx1"/>
                          </a:solidFill>
                          <a:effectLst/>
                          <a:latin typeface="+mn-ea"/>
                          <a:ea typeface="+mn-ea"/>
                          <a:cs typeface="HG丸ｺﾞｼｯｸM-PRO"/>
                        </a:rPr>
                        <a:t>】</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2926285"/>
                  </a:ext>
                </a:extLst>
              </a:tr>
              <a:tr h="547646">
                <a:tc>
                  <a:txBody>
                    <a:bodyPr/>
                    <a:lstStyle/>
                    <a:p>
                      <a:pPr algn="ctr" fontAlgn="auto">
                        <a:lnSpc>
                          <a:spcPts val="1600"/>
                        </a:lnSpc>
                        <a:spcAft>
                          <a:spcPts val="0"/>
                        </a:spcAft>
                      </a:pPr>
                      <a:r>
                        <a:rPr lang="en-US" altLang="ja-JP" sz="1400" b="1" dirty="0">
                          <a:solidFill>
                            <a:schemeClr val="bg1"/>
                          </a:solidFill>
                          <a:effectLst/>
                          <a:latin typeface="+mn-ea"/>
                          <a:ea typeface="+mn-ea"/>
                          <a:cs typeface="HG丸ｺﾞｼｯｸM-PRO"/>
                        </a:rPr>
                        <a:t>4</a:t>
                      </a:r>
                      <a:endParaRPr lang="ja-JP" sz="1400" b="1"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放射線治療</a:t>
                      </a:r>
                      <a:r>
                        <a:rPr lang="ja-JP" altLang="en-US" sz="1400" b="1" dirty="0">
                          <a:effectLst/>
                          <a:latin typeface="+mn-ea"/>
                          <a:ea typeface="+mn-ea"/>
                        </a:rPr>
                        <a:t>延べ</a:t>
                      </a:r>
                      <a:r>
                        <a:rPr lang="ja-JP" sz="1400" b="1" dirty="0">
                          <a:effectLst/>
                          <a:latin typeface="+mn-ea"/>
                          <a:ea typeface="+mn-ea"/>
                        </a:rPr>
                        <a:t>患者数</a:t>
                      </a:r>
                      <a:br>
                        <a:rPr lang="en-US" sz="1400" b="1" dirty="0">
                          <a:effectLst/>
                          <a:latin typeface="+mn-ea"/>
                          <a:ea typeface="+mn-ea"/>
                        </a:rPr>
                      </a:br>
                      <a:r>
                        <a:rPr lang="ja-JP" sz="1400" b="1" strike="noStrike" dirty="0">
                          <a:solidFill>
                            <a:schemeClr val="tx1"/>
                          </a:solidFill>
                          <a:effectLst/>
                          <a:latin typeface="+mn-ea"/>
                          <a:ea typeface="+mn-ea"/>
                        </a:rPr>
                        <a:t>【</a:t>
                      </a:r>
                      <a:r>
                        <a:rPr lang="ja-JP" altLang="en-US" sz="1400" b="1" strike="noStrike" dirty="0">
                          <a:solidFill>
                            <a:schemeClr val="tx1"/>
                          </a:solidFill>
                          <a:effectLst/>
                          <a:latin typeface="+mn-ea"/>
                          <a:ea typeface="+mn-ea"/>
                        </a:rPr>
                        <a:t>院内がん登録</a:t>
                      </a:r>
                      <a:r>
                        <a:rPr lang="ja-JP" sz="1400" b="1" strike="noStrike" dirty="0">
                          <a:solidFill>
                            <a:schemeClr val="tx1"/>
                          </a:solidFill>
                          <a:effectLst/>
                          <a:latin typeface="+mn-ea"/>
                          <a:ea typeface="+mn-ea"/>
                        </a:rPr>
                        <a:t>】</a:t>
                      </a:r>
                      <a:endParaRPr lang="ja-JP" sz="1400" b="1" strike="noStrike"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rgbClr val="000000"/>
                          </a:solidFill>
                          <a:effectLst/>
                          <a:latin typeface="+mn-ea"/>
                          <a:ea typeface="+mn-ea"/>
                          <a:cs typeface="HG丸ｺﾞｼｯｸM-PRO"/>
                        </a:rPr>
                        <a:t>7,925/67</a:t>
                      </a:r>
                      <a:r>
                        <a:rPr lang="ja-JP" altLang="en-US" sz="1400" b="1" dirty="0">
                          <a:solidFill>
                            <a:srgbClr val="000000"/>
                          </a:solidFill>
                          <a:effectLst/>
                          <a:latin typeface="+mn-ea"/>
                          <a:ea typeface="+mn-ea"/>
                          <a:cs typeface="HG丸ｺﾞｼｯｸM-PRO"/>
                        </a:rPr>
                        <a:t>病院</a:t>
                      </a:r>
                    </a:p>
                    <a:p>
                      <a:pPr algn="ctr" fontAlgn="auto">
                        <a:lnSpc>
                          <a:spcPts val="1400"/>
                        </a:lnSpc>
                        <a:spcAft>
                          <a:spcPts val="0"/>
                        </a:spcAft>
                      </a:pP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令和３（</a:t>
                      </a:r>
                      <a:r>
                        <a:rPr lang="en-US" altLang="ja-JP" sz="1400" b="1" dirty="0">
                          <a:solidFill>
                            <a:srgbClr val="000000"/>
                          </a:solidFill>
                          <a:effectLst/>
                          <a:latin typeface="+mn-ea"/>
                          <a:ea typeface="+mn-ea"/>
                          <a:cs typeface="HG丸ｺﾞｼｯｸM-PRO"/>
                        </a:rPr>
                        <a:t>2021</a:t>
                      </a:r>
                      <a:r>
                        <a:rPr lang="ja-JP" altLang="en-US" sz="1400" b="1" dirty="0">
                          <a:solidFill>
                            <a:srgbClr val="000000"/>
                          </a:solidFill>
                          <a:effectLst/>
                          <a:latin typeface="+mn-ea"/>
                          <a:ea typeface="+mn-ea"/>
                          <a:cs typeface="HG丸ｺﾞｼｯｸM-PRO"/>
                        </a:rPr>
                        <a:t>）年</a:t>
                      </a:r>
                      <a:r>
                        <a:rPr lang="en-US" altLang="ja-JP" sz="1400" b="1" dirty="0">
                          <a:solidFill>
                            <a:srgbClr val="000000"/>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cs typeface="HG丸ｺﾞｼｯｸM-PRO"/>
                        </a:rPr>
                        <a:t>8,126</a:t>
                      </a:r>
                      <a:r>
                        <a:rPr lang="ja-JP" altLang="en-US" sz="1400" b="1" dirty="0">
                          <a:solidFill>
                            <a:schemeClr val="tx1"/>
                          </a:solidFill>
                          <a:effectLst/>
                          <a:latin typeface="+mn-ea"/>
                          <a:ea typeface="+mn-ea"/>
                          <a:cs typeface="HG丸ｺﾞｼｯｸM-PRO"/>
                        </a:rPr>
                        <a:t>件</a:t>
                      </a:r>
                      <a:r>
                        <a:rPr lang="en-US" altLang="ja-JP" sz="1400" b="1" dirty="0">
                          <a:solidFill>
                            <a:schemeClr val="tx1"/>
                          </a:solidFill>
                          <a:effectLst/>
                          <a:latin typeface="+mn-ea"/>
                          <a:ea typeface="+mn-ea"/>
                          <a:cs typeface="HG丸ｺﾞｼｯｸM-PRO"/>
                        </a:rPr>
                        <a:t>/ 67</a:t>
                      </a:r>
                      <a:r>
                        <a:rPr lang="ja-JP" altLang="en-US" sz="1400" b="1" dirty="0">
                          <a:solidFill>
                            <a:schemeClr val="tx1"/>
                          </a:solidFill>
                          <a:effectLst/>
                          <a:latin typeface="+mn-ea"/>
                          <a:ea typeface="+mn-ea"/>
                          <a:cs typeface="HG丸ｺﾞｼｯｸM-PRO"/>
                        </a:rPr>
                        <a:t>病院</a:t>
                      </a:r>
                    </a:p>
                    <a:p>
                      <a:pPr algn="ctr" fontAlgn="auto">
                        <a:lnSpc>
                          <a:spcPts val="14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a:t>
                      </a:r>
                      <a:r>
                        <a:rPr lang="ja-JP" altLang="en-US" sz="1400" b="1" i="0" u="none" strike="noStrike" noProof="0" dirty="0">
                          <a:solidFill>
                            <a:schemeClr val="tx1"/>
                          </a:solidFill>
                          <a:effectLst/>
                        </a:rPr>
                        <a:t>５</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2023</a:t>
                      </a:r>
                      <a:r>
                        <a:rPr lang="ja-JP" altLang="en-US" sz="1400" b="1" dirty="0">
                          <a:solidFill>
                            <a:schemeClr val="tx1"/>
                          </a:solidFill>
                          <a:effectLst/>
                          <a:latin typeface="+mn-ea"/>
                          <a:ea typeface="+mn-ea"/>
                          <a:cs typeface="HG丸ｺﾞｼｯｸM-PRO"/>
                        </a:rPr>
                        <a:t>）年</a:t>
                      </a:r>
                      <a:r>
                        <a:rPr lang="en-US" altLang="ja-JP" sz="14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70781">
                <a:tc>
                  <a:txBody>
                    <a:bodyPr/>
                    <a:lstStyle/>
                    <a:p>
                      <a:pPr algn="ctr" fontAlgn="auto">
                        <a:lnSpc>
                          <a:spcPts val="1600"/>
                        </a:lnSpc>
                        <a:spcAft>
                          <a:spcPts val="0"/>
                        </a:spcAft>
                      </a:pPr>
                      <a:r>
                        <a:rPr lang="en-US" altLang="ja-JP" sz="1400" b="1" dirty="0">
                          <a:solidFill>
                            <a:schemeClr val="bg1"/>
                          </a:solidFill>
                          <a:effectLst/>
                          <a:latin typeface="+mn-ea"/>
                          <a:ea typeface="+mn-ea"/>
                          <a:cs typeface="HG丸ｺﾞｼｯｸM-PRO"/>
                        </a:rPr>
                        <a:t>5</a:t>
                      </a:r>
                      <a:endParaRPr lang="ja-JP" sz="1400" b="1"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altLang="en-US" sz="1400" b="1" strike="noStrike" dirty="0">
                          <a:solidFill>
                            <a:schemeClr val="tx1"/>
                          </a:solidFill>
                          <a:effectLst/>
                          <a:latin typeface="+mn-ea"/>
                          <a:ea typeface="+mn-ea"/>
                          <a:cs typeface="HG丸ｺﾞｼｯｸM-PRO"/>
                        </a:rPr>
                        <a:t>薬物療法のべ患者数</a:t>
                      </a:r>
                    </a:p>
                    <a:p>
                      <a:pPr algn="l" fontAlgn="auto">
                        <a:lnSpc>
                          <a:spcPts val="1400"/>
                        </a:lnSpc>
                        <a:spcAft>
                          <a:spcPts val="0"/>
                        </a:spcAft>
                      </a:pPr>
                      <a:r>
                        <a:rPr lang="en-US" altLang="ja-JP" sz="1400" b="1" strike="noStrike" dirty="0">
                          <a:solidFill>
                            <a:schemeClr val="tx1"/>
                          </a:solidFill>
                          <a:effectLst/>
                          <a:latin typeface="+mn-ea"/>
                          <a:ea typeface="+mn-ea"/>
                          <a:cs typeface="HG丸ｺﾞｼｯｸM-PRO"/>
                        </a:rPr>
                        <a:t>【</a:t>
                      </a:r>
                      <a:r>
                        <a:rPr lang="ja-JP" altLang="en-US" sz="1400" b="1" strike="noStrike" dirty="0">
                          <a:solidFill>
                            <a:schemeClr val="tx1"/>
                          </a:solidFill>
                          <a:effectLst/>
                          <a:latin typeface="+mn-ea"/>
                          <a:ea typeface="+mn-ea"/>
                          <a:cs typeface="HG丸ｺﾞｼｯｸM-PRO"/>
                        </a:rPr>
                        <a:t>院内がん登録</a:t>
                      </a:r>
                      <a:r>
                        <a:rPr lang="en-US" altLang="ja-JP" sz="1400" b="1" strike="noStrike"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rgbClr val="000000"/>
                          </a:solidFill>
                          <a:effectLst/>
                          <a:latin typeface="+mn-ea"/>
                          <a:ea typeface="+mn-ea"/>
                          <a:cs typeface="HG丸ｺﾞｼｯｸM-PRO"/>
                        </a:rPr>
                        <a:t>28,514/67</a:t>
                      </a:r>
                      <a:r>
                        <a:rPr lang="ja-JP" altLang="en-US" sz="1400" b="1" dirty="0">
                          <a:solidFill>
                            <a:srgbClr val="000000"/>
                          </a:solidFill>
                          <a:effectLst/>
                          <a:latin typeface="+mn-ea"/>
                          <a:ea typeface="+mn-ea"/>
                          <a:cs typeface="HG丸ｺﾞｼｯｸM-PRO"/>
                        </a:rPr>
                        <a:t>病院</a:t>
                      </a:r>
                    </a:p>
                    <a:p>
                      <a:pPr algn="ctr" fontAlgn="auto">
                        <a:lnSpc>
                          <a:spcPts val="1400"/>
                        </a:lnSpc>
                        <a:spcAft>
                          <a:spcPts val="0"/>
                        </a:spcAft>
                      </a:pP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令和３（</a:t>
                      </a:r>
                      <a:r>
                        <a:rPr lang="en-US" altLang="ja-JP" sz="1400" b="1" dirty="0">
                          <a:solidFill>
                            <a:srgbClr val="000000"/>
                          </a:solidFill>
                          <a:effectLst/>
                          <a:latin typeface="+mn-ea"/>
                          <a:ea typeface="+mn-ea"/>
                          <a:cs typeface="HG丸ｺﾞｼｯｸM-PRO"/>
                        </a:rPr>
                        <a:t>2021</a:t>
                      </a:r>
                      <a:r>
                        <a:rPr lang="ja-JP" altLang="en-US" sz="1400" b="1" dirty="0">
                          <a:solidFill>
                            <a:srgbClr val="000000"/>
                          </a:solidFill>
                          <a:effectLst/>
                          <a:latin typeface="+mn-ea"/>
                          <a:ea typeface="+mn-ea"/>
                          <a:cs typeface="HG丸ｺﾞｼｯｸM-PRO"/>
                        </a:rPr>
                        <a:t>）年</a:t>
                      </a:r>
                      <a:r>
                        <a:rPr lang="en-US" altLang="ja-JP" sz="1400" b="1" dirty="0">
                          <a:solidFill>
                            <a:srgbClr val="000000"/>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strike="noStrike" dirty="0">
                          <a:solidFill>
                            <a:schemeClr val="tx1"/>
                          </a:solidFill>
                          <a:effectLst/>
                          <a:latin typeface="+mn-ea"/>
                          <a:ea typeface="+mn-ea"/>
                          <a:cs typeface="HG丸ｺﾞｼｯｸM-PRO"/>
                        </a:rPr>
                        <a:t>29,745/67</a:t>
                      </a:r>
                      <a:r>
                        <a:rPr lang="ja-JP" altLang="en-US" sz="1400" b="1" strike="noStrike" dirty="0">
                          <a:solidFill>
                            <a:schemeClr val="tx1"/>
                          </a:solidFill>
                          <a:effectLst/>
                          <a:latin typeface="+mn-ea"/>
                          <a:ea typeface="+mn-ea"/>
                          <a:cs typeface="HG丸ｺﾞｼｯｸM-PRO"/>
                        </a:rPr>
                        <a:t>病院</a:t>
                      </a:r>
                    </a:p>
                    <a:p>
                      <a:pPr algn="ctr" fontAlgn="auto">
                        <a:lnSpc>
                          <a:spcPts val="1400"/>
                        </a:lnSpc>
                        <a:spcAft>
                          <a:spcPts val="0"/>
                        </a:spcAft>
                      </a:pPr>
                      <a:r>
                        <a:rPr lang="en-US" altLang="ja-JP" sz="1400" b="1" strike="noStrike" dirty="0">
                          <a:solidFill>
                            <a:schemeClr val="tx1"/>
                          </a:solidFill>
                          <a:effectLst/>
                          <a:latin typeface="+mn-ea"/>
                          <a:ea typeface="+mn-ea"/>
                          <a:cs typeface="HG丸ｺﾞｼｯｸM-PRO"/>
                        </a:rPr>
                        <a:t>【</a:t>
                      </a:r>
                      <a:r>
                        <a:rPr lang="ja-JP" altLang="en-US" sz="1400" b="1" strike="noStrike" dirty="0">
                          <a:solidFill>
                            <a:schemeClr val="tx1"/>
                          </a:solidFill>
                          <a:effectLst/>
                          <a:latin typeface="+mn-ea"/>
                          <a:ea typeface="+mn-ea"/>
                          <a:cs typeface="HG丸ｺﾞｼｯｸM-PRO"/>
                        </a:rPr>
                        <a:t>令和</a:t>
                      </a:r>
                      <a:r>
                        <a:rPr lang="ja-JP" altLang="en-US" sz="1400" b="1" i="0" u="none" strike="noStrike" noProof="0" dirty="0">
                          <a:solidFill>
                            <a:schemeClr val="tx1"/>
                          </a:solidFill>
                          <a:effectLst/>
                        </a:rPr>
                        <a:t>５</a:t>
                      </a:r>
                      <a:r>
                        <a:rPr lang="ja-JP" altLang="en-US" sz="1400" b="1" strike="noStrike" dirty="0">
                          <a:solidFill>
                            <a:schemeClr val="tx1"/>
                          </a:solidFill>
                          <a:effectLst/>
                          <a:latin typeface="+mn-ea"/>
                          <a:ea typeface="+mn-ea"/>
                          <a:cs typeface="HG丸ｺﾞｼｯｸM-PRO"/>
                        </a:rPr>
                        <a:t>（</a:t>
                      </a:r>
                      <a:r>
                        <a:rPr lang="en-US" altLang="ja-JP" sz="1400" b="1" strike="noStrike" dirty="0">
                          <a:solidFill>
                            <a:schemeClr val="tx1"/>
                          </a:solidFill>
                          <a:effectLst/>
                          <a:latin typeface="+mn-ea"/>
                          <a:ea typeface="+mn-ea"/>
                          <a:cs typeface="HG丸ｺﾞｼｯｸM-PRO"/>
                        </a:rPr>
                        <a:t>2023</a:t>
                      </a:r>
                      <a:r>
                        <a:rPr lang="ja-JP" altLang="en-US" sz="1400" b="1" strike="noStrike" dirty="0">
                          <a:solidFill>
                            <a:schemeClr val="tx1"/>
                          </a:solidFill>
                          <a:effectLst/>
                          <a:latin typeface="+mn-ea"/>
                          <a:ea typeface="+mn-ea"/>
                          <a:cs typeface="HG丸ｺﾞｼｯｸM-PRO"/>
                        </a:rPr>
                        <a:t>）年</a:t>
                      </a:r>
                      <a:r>
                        <a:rPr lang="en-US" altLang="ja-JP" sz="1400" b="1" strike="noStrike"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70780">
                <a:tc>
                  <a:txBody>
                    <a:bodyPr/>
                    <a:lstStyle/>
                    <a:p>
                      <a:pPr algn="ctr" fontAlgn="auto">
                        <a:lnSpc>
                          <a:spcPts val="1600"/>
                        </a:lnSpc>
                        <a:spcAft>
                          <a:spcPts val="0"/>
                        </a:spcAft>
                      </a:pPr>
                      <a:r>
                        <a:rPr lang="en-US" altLang="ja-JP" sz="1400" b="1" dirty="0">
                          <a:solidFill>
                            <a:schemeClr val="bg1"/>
                          </a:solidFill>
                          <a:effectLst/>
                          <a:latin typeface="+mn-ea"/>
                          <a:ea typeface="+mn-ea"/>
                          <a:cs typeface="HG丸ｺﾞｼｯｸM-PRO"/>
                        </a:rPr>
                        <a:t>6</a:t>
                      </a:r>
                      <a:endParaRPr lang="ja-JP" sz="1400" b="1" dirty="0">
                        <a:solidFill>
                          <a:schemeClr val="bg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r>
                        <a:rPr kumimoji="1" lang="ja-JP" altLang="en-US" sz="1400" b="1" dirty="0"/>
                        <a:t>診断から治療開始日までの平均日数</a:t>
                      </a:r>
                    </a:p>
                    <a:p>
                      <a:r>
                        <a:rPr kumimoji="1" lang="en-US" altLang="ja-JP" sz="1400" b="1" dirty="0"/>
                        <a:t>【</a:t>
                      </a:r>
                      <a:r>
                        <a:rPr kumimoji="1" lang="ja-JP" altLang="en-US" sz="1400" b="1" dirty="0"/>
                        <a:t>院内がん登録</a:t>
                      </a:r>
                      <a:r>
                        <a:rPr kumimoji="1" lang="en-US" altLang="ja-JP" sz="1400" b="1" dirty="0"/>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pPr>
                      <a:r>
                        <a:rPr 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30.3</a:t>
                      </a: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日</a:t>
                      </a:r>
                      <a:r>
                        <a:rPr 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/67</a:t>
                      </a: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病院</a:t>
                      </a:r>
                    </a:p>
                    <a:p>
                      <a:pPr algn="ctr" fontAlgn="auto">
                        <a:lnSpc>
                          <a:spcPts val="1400"/>
                        </a:lnSpc>
                      </a:pP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【令和３</a:t>
                      </a:r>
                      <a:r>
                        <a:rPr lang="ja-JP" alt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2021</a:t>
                      </a:r>
                      <a:r>
                        <a:rPr lang="ja-JP" alt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年】</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pPr>
                      <a:r>
                        <a:rPr lang="en-US" altLang="ja-JP" sz="1400" b="1" dirty="0">
                          <a:solidFill>
                            <a:schemeClr val="tx1"/>
                          </a:solidFill>
                          <a:effectLst/>
                          <a:latin typeface="游ゴシック"/>
                          <a:ea typeface="游ゴシック"/>
                          <a:cs typeface="HG丸ｺﾞｼｯｸM-PRO" panose="020F0600000000000000" pitchFamily="50" charset="-128"/>
                        </a:rPr>
                        <a:t> 31.6</a:t>
                      </a:r>
                      <a:r>
                        <a:rPr lang="ja-JP" sz="1400" b="1" dirty="0">
                          <a:solidFill>
                            <a:schemeClr val="tx1"/>
                          </a:solidFill>
                          <a:effectLst/>
                          <a:latin typeface="游ゴシック"/>
                          <a:ea typeface="游ゴシック"/>
                          <a:cs typeface="HG丸ｺﾞｼｯｸM-PRO" panose="020F0600000000000000" pitchFamily="50" charset="-128"/>
                        </a:rPr>
                        <a:t>日</a:t>
                      </a:r>
                      <a:r>
                        <a:rPr lang="en-US" sz="1400" b="1" dirty="0">
                          <a:solidFill>
                            <a:schemeClr val="tx1"/>
                          </a:solidFill>
                          <a:effectLst/>
                          <a:latin typeface="游ゴシック"/>
                          <a:ea typeface="游ゴシック"/>
                          <a:cs typeface="HG丸ｺﾞｼｯｸM-PRO" panose="020F0600000000000000" pitchFamily="50" charset="-128"/>
                        </a:rPr>
                        <a:t>/ </a:t>
                      </a:r>
                      <a:r>
                        <a:rPr lang="en-US" altLang="ja-JP" sz="1400" b="1" dirty="0">
                          <a:solidFill>
                            <a:schemeClr val="tx1"/>
                          </a:solidFill>
                          <a:effectLst/>
                          <a:latin typeface="游ゴシック"/>
                          <a:ea typeface="游ゴシック"/>
                          <a:cs typeface="HG丸ｺﾞｼｯｸM-PRO" panose="020F0600000000000000" pitchFamily="50" charset="-128"/>
                        </a:rPr>
                        <a:t>67</a:t>
                      </a:r>
                      <a:r>
                        <a:rPr lang="ja-JP" sz="1400" b="1" dirty="0">
                          <a:solidFill>
                            <a:schemeClr val="tx1"/>
                          </a:solidFill>
                          <a:effectLst/>
                          <a:latin typeface="游ゴシック"/>
                          <a:ea typeface="游ゴシック"/>
                          <a:cs typeface="HG丸ｺﾞｼｯｸM-PRO" panose="020F0600000000000000" pitchFamily="50" charset="-128"/>
                        </a:rPr>
                        <a:t>病院</a:t>
                      </a:r>
                    </a:p>
                    <a:p>
                      <a:pPr algn="ctr" fontAlgn="auto">
                        <a:lnSpc>
                          <a:spcPts val="1400"/>
                        </a:lnSpc>
                      </a:pPr>
                      <a:r>
                        <a:rPr lang="ja-JP" sz="1400" b="1" dirty="0">
                          <a:solidFill>
                            <a:schemeClr val="tx1"/>
                          </a:solidFill>
                          <a:effectLst/>
                          <a:latin typeface="游ゴシック"/>
                          <a:ea typeface="游ゴシック"/>
                          <a:cs typeface="HG丸ｺﾞｼｯｸM-PRO" panose="020F0600000000000000" pitchFamily="50" charset="-128"/>
                        </a:rPr>
                        <a:t>【令和</a:t>
                      </a:r>
                      <a:r>
                        <a:rPr lang="ja-JP" altLang="en-US" sz="1400" b="1" i="0" u="none" strike="noStrike" noProof="0" dirty="0">
                          <a:solidFill>
                            <a:schemeClr val="tx1"/>
                          </a:solidFill>
                          <a:effectLst/>
                        </a:rPr>
                        <a:t>５</a:t>
                      </a:r>
                      <a:r>
                        <a:rPr lang="ja-JP" altLang="en-US" sz="1400" b="1" dirty="0">
                          <a:solidFill>
                            <a:schemeClr val="tx1"/>
                          </a:solidFill>
                          <a:effectLst/>
                          <a:latin typeface="游ゴシック"/>
                          <a:ea typeface="游ゴシック"/>
                          <a:cs typeface="HG丸ｺﾞｼｯｸM-PRO" panose="020F0600000000000000" pitchFamily="50" charset="-128"/>
                        </a:rPr>
                        <a:t>（</a:t>
                      </a:r>
                      <a:r>
                        <a:rPr lang="en-US" sz="1400" b="1" dirty="0">
                          <a:solidFill>
                            <a:schemeClr val="tx1"/>
                          </a:solidFill>
                          <a:effectLst/>
                          <a:latin typeface="游ゴシック"/>
                          <a:ea typeface="游ゴシック"/>
                          <a:cs typeface="HG丸ｺﾞｼｯｸM-PRO" panose="020F0600000000000000" pitchFamily="50" charset="-128"/>
                        </a:rPr>
                        <a:t>2023</a:t>
                      </a:r>
                      <a:r>
                        <a:rPr lang="ja-JP" altLang="en-US" sz="1400" b="1" dirty="0">
                          <a:solidFill>
                            <a:schemeClr val="tx1"/>
                          </a:solidFill>
                          <a:effectLst/>
                          <a:latin typeface="游ゴシック"/>
                          <a:ea typeface="游ゴシック"/>
                          <a:cs typeface="HG丸ｺﾞｼｯｸM-PRO" panose="020F0600000000000000" pitchFamily="50" charset="-128"/>
                        </a:rPr>
                        <a:t>）</a:t>
                      </a:r>
                      <a:r>
                        <a:rPr lang="ja-JP" sz="1400" b="1" dirty="0">
                          <a:solidFill>
                            <a:schemeClr val="tx1"/>
                          </a:solidFill>
                          <a:effectLst/>
                          <a:latin typeface="游ゴシック"/>
                          <a:ea typeface="游ゴシック"/>
                          <a:cs typeface="HG丸ｺﾞｼｯｸM-PRO" panose="020F0600000000000000" pitchFamily="50" charset="-128"/>
                        </a:rPr>
                        <a:t>年】</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3203661"/>
                  </a:ext>
                </a:extLst>
              </a:tr>
              <a:tr h="570781">
                <a:tc>
                  <a:txBody>
                    <a:bodyPr/>
                    <a:lstStyle/>
                    <a:p>
                      <a:pPr algn="ctr" fontAlgn="auto">
                        <a:lnSpc>
                          <a:spcPts val="1600"/>
                        </a:lnSpc>
                        <a:spcAft>
                          <a:spcPts val="0"/>
                        </a:spcAft>
                      </a:pPr>
                      <a:r>
                        <a:rPr lang="en-US" altLang="ja-JP" sz="1400" b="1" dirty="0">
                          <a:solidFill>
                            <a:schemeClr val="bg1"/>
                          </a:solidFill>
                          <a:effectLst/>
                          <a:latin typeface="+mn-ea"/>
                          <a:ea typeface="+mn-ea"/>
                          <a:cs typeface="HG丸ｺﾞｼｯｸM-PRO"/>
                        </a:rPr>
                        <a:t>7</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pPr>
                      <a:r>
                        <a:rPr lang="ja-JP" sz="1400" b="1" dirty="0">
                          <a:solidFill>
                            <a:srgbClr val="000000"/>
                          </a:solidFill>
                          <a:effectLst/>
                          <a:latin typeface="+mn-ea"/>
                          <a:ea typeface="+mn-ea"/>
                          <a:cs typeface="HG丸ｺﾞｼｯｸM-PRO" panose="020F0600000000000000" pitchFamily="50" charset="-128"/>
                        </a:rPr>
                        <a:t>がん治療連携計画策定料加算の件数</a:t>
                      </a:r>
                    </a:p>
                    <a:p>
                      <a:pPr algn="l" fontAlgn="auto">
                        <a:lnSpc>
                          <a:spcPts val="1400"/>
                        </a:lnSpc>
                      </a:pPr>
                      <a:r>
                        <a:rPr lang="ja-JP" sz="1400" b="1" dirty="0">
                          <a:solidFill>
                            <a:srgbClr val="000000"/>
                          </a:solidFill>
                          <a:effectLst/>
                          <a:latin typeface="+mn-ea"/>
                          <a:ea typeface="+mn-ea"/>
                          <a:cs typeface="HG丸ｺﾞｼｯｸM-PRO" panose="020F0600000000000000" pitchFamily="50" charset="-128"/>
                        </a:rPr>
                        <a:t>【大阪府調べ】</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pPr>
                      <a:r>
                        <a:rPr 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1,946</a:t>
                      </a: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件</a:t>
                      </a:r>
                      <a:r>
                        <a:rPr 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/67</a:t>
                      </a: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病院</a:t>
                      </a:r>
                    </a:p>
                    <a:p>
                      <a:pPr algn="ctr" fontAlgn="auto">
                        <a:lnSpc>
                          <a:spcPts val="1400"/>
                        </a:lnSpc>
                      </a:pP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【令和３</a:t>
                      </a:r>
                      <a:r>
                        <a:rPr lang="ja-JP" alt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2021</a:t>
                      </a:r>
                      <a:r>
                        <a:rPr lang="ja-JP" altLang="en-US"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ja-JP" sz="1400" b="1" dirty="0">
                          <a:solidFill>
                            <a:srgbClr val="000000"/>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年度】</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pPr>
                      <a:r>
                        <a:rPr lang="en-US" altLang="ja-JP"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1,539</a:t>
                      </a:r>
                      <a:r>
                        <a:rPr lang="ja-JP"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件</a:t>
                      </a:r>
                      <a:r>
                        <a:rPr lang="en-US"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 65 </a:t>
                      </a:r>
                      <a:r>
                        <a:rPr lang="ja-JP"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病院</a:t>
                      </a:r>
                    </a:p>
                    <a:p>
                      <a:pPr algn="ctr" fontAlgn="auto">
                        <a:lnSpc>
                          <a:spcPts val="1400"/>
                        </a:lnSpc>
                      </a:pPr>
                      <a:r>
                        <a:rPr lang="ja-JP"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【令和</a:t>
                      </a:r>
                      <a:r>
                        <a:rPr lang="ja-JP" altLang="en-US"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６（</a:t>
                      </a:r>
                      <a:r>
                        <a:rPr lang="en-US"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2024</a:t>
                      </a:r>
                      <a:r>
                        <a:rPr lang="ja-JP" altLang="en-US"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a:t>
                      </a:r>
                      <a:r>
                        <a:rPr lang="ja-JP" sz="1400" b="1" dirty="0">
                          <a:solidFill>
                            <a:schemeClr val="tx1"/>
                          </a:solidFill>
                          <a:effectLst/>
                          <a:latin typeface="游ゴシック" panose="020B0400000000000000" pitchFamily="50" charset="-128"/>
                          <a:ea typeface="游ゴシック" panose="020B0400000000000000" pitchFamily="50" charset="-128"/>
                          <a:cs typeface="HG丸ｺﾞｼｯｸM-PRO" panose="020F0600000000000000" pitchFamily="50" charset="-128"/>
                        </a:rPr>
                        <a:t>年度】</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0841756"/>
                  </a:ext>
                </a:extLst>
              </a:tr>
              <a:tr h="603232">
                <a:tc>
                  <a:txBody>
                    <a:bodyPr/>
                    <a:lstStyle/>
                    <a:p>
                      <a:pPr algn="ctr" fontAlgn="auto">
                        <a:lnSpc>
                          <a:spcPts val="1600"/>
                        </a:lnSpc>
                        <a:spcAft>
                          <a:spcPts val="0"/>
                        </a:spcAft>
                      </a:pPr>
                      <a:r>
                        <a:rPr lang="en-US" altLang="ja-JP" sz="1400" b="1" dirty="0">
                          <a:solidFill>
                            <a:schemeClr val="bg1"/>
                          </a:solidFill>
                          <a:effectLst/>
                          <a:latin typeface="+mn-ea"/>
                          <a:ea typeface="+mn-ea"/>
                          <a:cs typeface="HG丸ｺﾞｼｯｸM-PRO"/>
                        </a:rPr>
                        <a:t>8</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400"/>
                        </a:lnSpc>
                      </a:pPr>
                      <a:r>
                        <a:rPr lang="ja-JP" sz="1400" b="1" kern="100" dirty="0">
                          <a:solidFill>
                            <a:srgbClr val="000000"/>
                          </a:solidFill>
                          <a:effectLst/>
                          <a:latin typeface="+mn-ea"/>
                          <a:ea typeface="+mn-ea"/>
                          <a:cs typeface="Times New Roman" panose="02020603050405020304" pitchFamily="18" charset="0"/>
                        </a:rPr>
                        <a:t>がん診療拠点病院の診療カバー率</a:t>
                      </a:r>
                      <a:endParaRPr lang="ja-JP" sz="1400" b="1" dirty="0">
                        <a:solidFill>
                          <a:srgbClr val="000000"/>
                        </a:solidFill>
                        <a:effectLst/>
                        <a:latin typeface="+mn-ea"/>
                        <a:ea typeface="+mn-ea"/>
                        <a:cs typeface="HG丸ｺﾞｼｯｸM-PRO" panose="020F0600000000000000" pitchFamily="50" charset="-128"/>
                      </a:endParaRPr>
                    </a:p>
                    <a:p>
                      <a:pPr algn="l" fontAlgn="auto">
                        <a:lnSpc>
                          <a:spcPts val="1400"/>
                        </a:lnSpc>
                      </a:pPr>
                      <a:r>
                        <a:rPr lang="ja-JP" altLang="en-US" sz="1400" b="1" kern="100" dirty="0">
                          <a:solidFill>
                            <a:srgbClr val="000000"/>
                          </a:solidFill>
                          <a:effectLst/>
                          <a:latin typeface="+mn-ea"/>
                          <a:ea typeface="+mn-ea"/>
                          <a:cs typeface="Times New Roman" panose="02020603050405020304" pitchFamily="18" charset="0"/>
                        </a:rPr>
                        <a:t>（</a:t>
                      </a:r>
                      <a:r>
                        <a:rPr lang="en-US" sz="1400" b="1" kern="100" dirty="0">
                          <a:solidFill>
                            <a:srgbClr val="000000"/>
                          </a:solidFill>
                          <a:effectLst/>
                          <a:latin typeface="+mn-ea"/>
                          <a:ea typeface="+mn-ea"/>
                          <a:cs typeface="Times New Roman" panose="02020603050405020304" pitchFamily="18" charset="0"/>
                        </a:rPr>
                        <a:t>75</a:t>
                      </a:r>
                      <a:r>
                        <a:rPr lang="ja-JP" sz="1400" b="1" kern="100" dirty="0">
                          <a:solidFill>
                            <a:srgbClr val="000000"/>
                          </a:solidFill>
                          <a:effectLst/>
                          <a:latin typeface="+mn-ea"/>
                          <a:ea typeface="+mn-ea"/>
                          <a:cs typeface="Times New Roman" panose="02020603050405020304" pitchFamily="18" charset="0"/>
                        </a:rPr>
                        <a:t>歳未満</a:t>
                      </a:r>
                      <a:r>
                        <a:rPr lang="ja-JP" altLang="en-US" sz="1400" b="1" kern="100" dirty="0">
                          <a:solidFill>
                            <a:srgbClr val="000000"/>
                          </a:solidFill>
                          <a:effectLst/>
                          <a:latin typeface="+mn-ea"/>
                          <a:ea typeface="+mn-ea"/>
                          <a:cs typeface="Times New Roman" panose="02020603050405020304" pitchFamily="18" charset="0"/>
                        </a:rPr>
                        <a:t>）</a:t>
                      </a:r>
                      <a:r>
                        <a:rPr lang="ja-JP" sz="1400" b="1" kern="100" dirty="0">
                          <a:solidFill>
                            <a:srgbClr val="000000"/>
                          </a:solidFill>
                          <a:effectLst/>
                          <a:latin typeface="+mn-ea"/>
                          <a:ea typeface="+mn-ea"/>
                          <a:cs typeface="Times New Roman" panose="02020603050405020304" pitchFamily="18" charset="0"/>
                        </a:rPr>
                        <a:t>【大阪府がん登録】</a:t>
                      </a:r>
                      <a:endParaRPr lang="ja-JP" sz="1400" b="1"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rgbClr val="000000"/>
                          </a:solidFill>
                          <a:effectLst/>
                          <a:latin typeface="+mn-ea"/>
                          <a:ea typeface="+mn-ea"/>
                          <a:cs typeface="HG丸ｺﾞｼｯｸM-PRO"/>
                        </a:rPr>
                        <a:t>83.8%</a:t>
                      </a:r>
                    </a:p>
                    <a:p>
                      <a:pPr algn="ctr" fontAlgn="auto">
                        <a:lnSpc>
                          <a:spcPts val="1400"/>
                        </a:lnSpc>
                        <a:spcAft>
                          <a:spcPts val="0"/>
                        </a:spcAft>
                      </a:pP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令和元（</a:t>
                      </a:r>
                      <a:r>
                        <a:rPr lang="en-US" altLang="ja-JP" sz="1400" b="1" dirty="0">
                          <a:solidFill>
                            <a:srgbClr val="000000"/>
                          </a:solidFill>
                          <a:effectLst/>
                          <a:latin typeface="+mn-ea"/>
                          <a:ea typeface="+mn-ea"/>
                          <a:cs typeface="HG丸ｺﾞｼｯｸM-PRO"/>
                        </a:rPr>
                        <a:t>2019</a:t>
                      </a:r>
                      <a:r>
                        <a:rPr lang="ja-JP" altLang="en-US" sz="1400" b="1" dirty="0">
                          <a:solidFill>
                            <a:srgbClr val="000000"/>
                          </a:solidFill>
                          <a:effectLst/>
                          <a:latin typeface="+mn-ea"/>
                          <a:ea typeface="+mn-ea"/>
                          <a:cs typeface="HG丸ｺﾞｼｯｸM-PRO"/>
                        </a:rPr>
                        <a:t>）年</a:t>
                      </a:r>
                      <a:r>
                        <a:rPr lang="en-US" altLang="ja-JP" sz="1400" b="1" dirty="0">
                          <a:solidFill>
                            <a:srgbClr val="000000"/>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solidFill>
                            <a:schemeClr val="tx1"/>
                          </a:solidFill>
                          <a:effectLst/>
                          <a:latin typeface="+mn-ea"/>
                          <a:ea typeface="+mn-ea"/>
                          <a:cs typeface="HG丸ｺﾞｼｯｸM-PRO"/>
                        </a:rPr>
                        <a:t>84.5%</a:t>
                      </a:r>
                    </a:p>
                    <a:p>
                      <a:pPr algn="ctr" fontAlgn="auto">
                        <a:lnSpc>
                          <a:spcPts val="14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令和３（</a:t>
                      </a:r>
                      <a:r>
                        <a:rPr lang="en-US" altLang="ja-JP" sz="1400" b="1" dirty="0">
                          <a:solidFill>
                            <a:schemeClr val="tx1"/>
                          </a:solidFill>
                          <a:effectLst/>
                          <a:latin typeface="+mn-ea"/>
                          <a:ea typeface="+mn-ea"/>
                          <a:cs typeface="HG丸ｺﾞｼｯｸM-PRO"/>
                        </a:rPr>
                        <a:t>2021</a:t>
                      </a:r>
                      <a:r>
                        <a:rPr lang="ja-JP" altLang="en-US" sz="1400" b="1" dirty="0">
                          <a:solidFill>
                            <a:schemeClr val="tx1"/>
                          </a:solidFill>
                          <a:effectLst/>
                          <a:latin typeface="+mn-ea"/>
                          <a:ea typeface="+mn-ea"/>
                          <a:cs typeface="HG丸ｺﾞｼｯｸM-PRO"/>
                        </a:rPr>
                        <a:t>）年</a:t>
                      </a:r>
                      <a:r>
                        <a:rPr lang="en-US" altLang="ja-JP" sz="14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 name="スライド番号プレースホルダー 1"/>
          <p:cNvSpPr>
            <a:spLocks noGrp="1"/>
          </p:cNvSpPr>
          <p:nvPr>
            <p:ph type="sldNum" sz="quarter" idx="12"/>
          </p:nvPr>
        </p:nvSpPr>
        <p:spPr/>
        <p:txBody>
          <a:bodyPr/>
          <a:lstStyle/>
          <a:p>
            <a:r>
              <a:rPr kumimoji="1" lang="ja-JP" altLang="en-US" dirty="0"/>
              <a:t>５</a:t>
            </a:r>
          </a:p>
        </p:txBody>
      </p:sp>
    </p:spTree>
    <p:extLst>
      <p:ext uri="{BB962C8B-B14F-4D97-AF65-F5344CB8AC3E}">
        <p14:creationId xmlns:p14="http://schemas.microsoft.com/office/powerpoint/2010/main" val="1171464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 name="スライド番号プレースホルダー 1"/>
          <p:cNvSpPr>
            <a:spLocks noGrp="1"/>
          </p:cNvSpPr>
          <p:nvPr>
            <p:ph type="sldNum" sz="quarter" idx="12"/>
          </p:nvPr>
        </p:nvSpPr>
        <p:spPr/>
        <p:txBody>
          <a:bodyPr/>
          <a:lstStyle/>
          <a:p>
            <a:r>
              <a:rPr kumimoji="1" lang="ja-JP" altLang="en-US" dirty="0"/>
              <a:t>６</a:t>
            </a:r>
          </a:p>
        </p:txBody>
      </p:sp>
      <p:graphicFrame>
        <p:nvGraphicFramePr>
          <p:cNvPr id="12" name="表 11">
            <a:extLst>
              <a:ext uri="{FF2B5EF4-FFF2-40B4-BE49-F238E27FC236}">
                <a16:creationId xmlns:a16="http://schemas.microsoft.com/office/drawing/2014/main" id="{FA791C93-28CE-4971-B260-924D0EDE232F}"/>
              </a:ext>
            </a:extLst>
          </p:cNvPr>
          <p:cNvGraphicFramePr>
            <a:graphicFrameLocks noGrp="1"/>
          </p:cNvGraphicFramePr>
          <p:nvPr/>
        </p:nvGraphicFramePr>
        <p:xfrm>
          <a:off x="399000" y="292777"/>
          <a:ext cx="8928000" cy="658059"/>
        </p:xfrm>
        <a:graphic>
          <a:graphicData uri="http://schemas.openxmlformats.org/drawingml/2006/table">
            <a:tbl>
              <a:tblPr firstRow="1" bandRow="1">
                <a:tableStyleId>{5C22544A-7EE6-4342-B048-85BDC9FD1C3A}</a:tableStyleId>
              </a:tblPr>
              <a:tblGrid>
                <a:gridCol w="1290812">
                  <a:extLst>
                    <a:ext uri="{9D8B030D-6E8A-4147-A177-3AD203B41FA5}">
                      <a16:colId xmlns:a16="http://schemas.microsoft.com/office/drawing/2014/main" val="3795206225"/>
                    </a:ext>
                  </a:extLst>
                </a:gridCol>
                <a:gridCol w="7637188">
                  <a:extLst>
                    <a:ext uri="{9D8B030D-6E8A-4147-A177-3AD203B41FA5}">
                      <a16:colId xmlns:a16="http://schemas.microsoft.com/office/drawing/2014/main" val="1328953327"/>
                    </a:ext>
                  </a:extLst>
                </a:gridCol>
              </a:tblGrid>
              <a:tr h="658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現状･課題</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4E79"/>
                    </a:solidFill>
                  </a:tcPr>
                </a:tc>
                <a:tc>
                  <a:txBody>
                    <a:bodyPr/>
                    <a:lstStyle/>
                    <a:p>
                      <a:pPr marL="179388" marR="0" lvl="0" indent="-179388" algn="l" defTabSz="914400" rtl="0" eaLnBrk="1" fontAlgn="auto" latinLnBrk="0" hangingPunct="1">
                        <a:lnSpc>
                          <a:spcPts val="2000"/>
                        </a:lnSpc>
                        <a:spcBef>
                          <a:spcPts val="0"/>
                        </a:spcBef>
                        <a:spcAft>
                          <a:spcPts val="0"/>
                        </a:spcAft>
                        <a:buClrTx/>
                        <a:buSzTx/>
                        <a:buFontTx/>
                        <a:buNone/>
                        <a:tabLst/>
                        <a:defRPr/>
                      </a:pPr>
                      <a:r>
                        <a:rPr kumimoji="1" lang="ja-JP" altLang="en-US" sz="1400" b="1" dirty="0">
                          <a:solidFill>
                            <a:schemeClr val="tx1"/>
                          </a:solidFill>
                        </a:rPr>
                        <a:t>◆がん診療拠点病院を通じて、がん医療の均てん化を進めるとともに、二次医療圏毎に地域の</a:t>
                      </a:r>
                      <a:r>
                        <a:rPr kumimoji="1" lang="en-US" altLang="ja-JP" sz="1400" b="1" dirty="0">
                          <a:solidFill>
                            <a:schemeClr val="tx1"/>
                          </a:solidFill>
                        </a:rPr>
                        <a:t> </a:t>
                      </a:r>
                      <a:r>
                        <a:rPr kumimoji="1" lang="ja-JP" altLang="en-US" sz="1400" b="1" dirty="0">
                          <a:solidFill>
                            <a:schemeClr val="tx1"/>
                          </a:solidFill>
                        </a:rPr>
                        <a:t>実情に応じて、地域連携の一層の充実を図る必要がある。</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3" name="表 12">
            <a:extLst>
              <a:ext uri="{FF2B5EF4-FFF2-40B4-BE49-F238E27FC236}">
                <a16:creationId xmlns:a16="http://schemas.microsoft.com/office/drawing/2014/main" id="{67CF6E2A-87F8-45B9-AD4E-E4FED280432A}"/>
              </a:ext>
            </a:extLst>
          </p:cNvPr>
          <p:cNvGraphicFramePr>
            <a:graphicFrameLocks noGrp="1"/>
          </p:cNvGraphicFramePr>
          <p:nvPr>
            <p:extLst>
              <p:ext uri="{D42A27DB-BD31-4B8C-83A1-F6EECF244321}">
                <p14:modId xmlns:p14="http://schemas.microsoft.com/office/powerpoint/2010/main" val="2899610414"/>
              </p:ext>
            </p:extLst>
          </p:nvPr>
        </p:nvGraphicFramePr>
        <p:xfrm>
          <a:off x="399000" y="1018272"/>
          <a:ext cx="8928000" cy="5144001"/>
        </p:xfrm>
        <a:graphic>
          <a:graphicData uri="http://schemas.openxmlformats.org/drawingml/2006/table">
            <a:tbl>
              <a:tblPr firstRow="1" bandRow="1">
                <a:tableStyleId>{5C22544A-7EE6-4342-B048-85BDC9FD1C3A}</a:tableStyleId>
              </a:tblPr>
              <a:tblGrid>
                <a:gridCol w="1042215">
                  <a:extLst>
                    <a:ext uri="{9D8B030D-6E8A-4147-A177-3AD203B41FA5}">
                      <a16:colId xmlns:a16="http://schemas.microsoft.com/office/drawing/2014/main" val="528851062"/>
                    </a:ext>
                  </a:extLst>
                </a:gridCol>
                <a:gridCol w="7885785">
                  <a:extLst>
                    <a:ext uri="{9D8B030D-6E8A-4147-A177-3AD203B41FA5}">
                      <a16:colId xmlns:a16="http://schemas.microsoft.com/office/drawing/2014/main" val="89849022"/>
                    </a:ext>
                  </a:extLst>
                </a:gridCol>
              </a:tblGrid>
              <a:tr h="5144001">
                <a:tc>
                  <a:txBody>
                    <a:bodyPr/>
                    <a:lstStyle/>
                    <a:p>
                      <a:r>
                        <a:rPr kumimoji="1" lang="ja-JP" altLang="en-US" sz="1400" dirty="0">
                          <a:latin typeface="+mn-ea"/>
                          <a:ea typeface="+mn-ea"/>
                        </a:rPr>
                        <a:t>本年度の取組み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r" defTabSz="9144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highlight>
                            <a:srgbClr val="00FF00"/>
                          </a:highlight>
                          <a:latin typeface="+mn-ea"/>
                          <a:ea typeface="+mn-ea"/>
                        </a:rPr>
                        <a:t>■</a:t>
                      </a:r>
                      <a:r>
                        <a:rPr kumimoji="1" lang="ja-JP" altLang="en-US" sz="1200" u="none" baseline="0" dirty="0">
                          <a:solidFill>
                            <a:schemeClr val="tx1"/>
                          </a:solidFill>
                          <a:latin typeface="+mn-ea"/>
                          <a:ea typeface="+mn-ea"/>
                        </a:rPr>
                        <a:t>特に説明したい項目</a:t>
                      </a:r>
                      <a:endParaRPr kumimoji="1" lang="en-US" altLang="ja-JP" sz="12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black"/>
                          </a:solidFill>
                          <a:effectLst/>
                          <a:uLnTx/>
                          <a:uFillTx/>
                          <a:latin typeface="+mn-ea"/>
                          <a:ea typeface="+mn-ea"/>
                          <a:cs typeface="+mn-cs"/>
                        </a:rPr>
                        <a:t>《</a:t>
                      </a:r>
                      <a:r>
                        <a:rPr kumimoji="1" lang="ja-JP" altLang="en-US" sz="1100" b="1" i="0" u="sng" strike="noStrike" kern="1200" cap="none" spc="0" normalizeH="0" baseline="0" noProof="0" dirty="0">
                          <a:ln>
                            <a:noFill/>
                          </a:ln>
                          <a:solidFill>
                            <a:prstClr val="black"/>
                          </a:solidFill>
                          <a:effectLst/>
                          <a:uLnTx/>
                          <a:uFillTx/>
                          <a:latin typeface="+mn-ea"/>
                          <a:ea typeface="+mn-ea"/>
                          <a:cs typeface="+mn-cs"/>
                        </a:rPr>
                        <a:t>がん診療</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拠点病院の機能強化</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■がん診療連携拠点病院の機能強化を目的とした補助金を交付（</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14</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病院）</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■がん診療施設の設備整備に係る補助金を交付（</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8</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病院）</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highlight>
                            <a:srgbClr val="00FF00"/>
                          </a:highlight>
                          <a:uLnTx/>
                          <a:uFillTx/>
                          <a:latin typeface="+mn-ea"/>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府指定拠点病院等のうち、４がんの治療に対応する「大阪府がん診療推進病院」の運用を開始</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■国指定拠点病院等の指定推薦</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指定更新：１病院、指定類型変更：１病院、現況報告：</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16</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病院</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a:t>
                      </a:r>
                    </a:p>
                    <a:p>
                      <a:pPr marL="185738" marR="0" lvl="0" indent="-185738"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■府指定拠点病院等の指定審議</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新規指定（成人）：３病院、現況報告（成人）：</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45</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病院、現況報告（小児）：２病院</a:t>
                      </a:r>
                      <a:r>
                        <a:rPr kumimoji="1" lang="en-US" altLang="ja-JP" sz="1100" b="0" i="0" u="none" strike="noStrike" kern="1200" cap="none" spc="0" normalizeH="0" baseline="0" noProof="0" dirty="0">
                          <a:ln>
                            <a:noFill/>
                          </a:ln>
                          <a:solidFill>
                            <a:schemeClr val="tx1"/>
                          </a:solidFill>
                          <a:effectLst/>
                          <a:uLnTx/>
                          <a:uFillTx/>
                          <a:latin typeface="+mn-ea"/>
                          <a:ea typeface="+mn-ea"/>
                          <a:cs typeface="+mn-cs"/>
                        </a:rPr>
                        <a:t>】</a:t>
                      </a:r>
                    </a:p>
                    <a:p>
                      <a:pPr marL="185738" marR="0" lvl="0" indent="-185738"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■大阪府がん診療連携協議会と連携して、好事例等の収集や情報共有を実施</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185738" marR="0" lvl="0" indent="-185738" algn="l" defTabSz="914400" rtl="0" eaLnBrk="1" fontAlgn="auto" latinLnBrk="0" hangingPunct="1">
                        <a:lnSpc>
                          <a:spcPts val="17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がん医療連携体制の充実</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■各圏域における関係機関間の連携体制強化を</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目的とした補助金を交付（７医療圏）</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主な活用事例：地域の患者、家族、医療従事者等を</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対象とする合同がんサロンや</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公開講座の実施</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highlight>
                            <a:srgbClr val="00FF00"/>
                          </a:highlight>
                          <a:uLnTx/>
                          <a:uFillTx/>
                          <a:latin typeface="+mn-ea"/>
                          <a:ea typeface="+mn-ea"/>
                          <a:cs typeface="+mn-cs"/>
                        </a:rPr>
                        <a:t>■</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各圏域のがん診療ネットワーク協議会において、</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大阪府が実施する取組み等について</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情報提供するとともに、地域連携等の</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活動内容や課題について共有</a:t>
                      </a:r>
                      <a:endParaRPr kumimoji="1" lang="en-US" altLang="ja-JP" sz="1100" b="0" i="0" u="none" strike="sngStrike" kern="1200" cap="none" spc="0" normalizeH="0" baseline="0" noProof="0" dirty="0">
                        <a:ln>
                          <a:noFill/>
                        </a:ln>
                        <a:solidFill>
                          <a:schemeClr val="tx1"/>
                        </a:solidFill>
                        <a:effectLst/>
                        <a:uLnTx/>
                        <a:uFillTx/>
                        <a:latin typeface="+mn-ea"/>
                        <a:ea typeface="+mn-ea"/>
                        <a:cs typeface="+mn-cs"/>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mn-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pic>
        <p:nvPicPr>
          <p:cNvPr id="6" name="図 5">
            <a:extLst>
              <a:ext uri="{FF2B5EF4-FFF2-40B4-BE49-F238E27FC236}">
                <a16:creationId xmlns:a16="http://schemas.microsoft.com/office/drawing/2014/main" id="{6C325A63-7A2B-4BD8-A1EE-B95EC06D8671}"/>
              </a:ext>
            </a:extLst>
          </p:cNvPr>
          <p:cNvPicPr>
            <a:picLocks noChangeAspect="1"/>
          </p:cNvPicPr>
          <p:nvPr/>
        </p:nvPicPr>
        <p:blipFill>
          <a:blip r:embed="rId3"/>
          <a:stretch>
            <a:fillRect/>
          </a:stretch>
        </p:blipFill>
        <p:spPr>
          <a:xfrm>
            <a:off x="5210261" y="3228128"/>
            <a:ext cx="3961219" cy="2611600"/>
          </a:xfrm>
          <a:prstGeom prst="rect">
            <a:avLst/>
          </a:prstGeom>
          <a:ln>
            <a:solidFill>
              <a:schemeClr val="tx1"/>
            </a:solidFill>
          </a:ln>
        </p:spPr>
      </p:pic>
      <p:sp>
        <p:nvSpPr>
          <p:cNvPr id="7" name="テキスト ボックス 6">
            <a:extLst>
              <a:ext uri="{FF2B5EF4-FFF2-40B4-BE49-F238E27FC236}">
                <a16:creationId xmlns:a16="http://schemas.microsoft.com/office/drawing/2014/main" id="{07B5864C-1EDB-42DA-A09B-E9E108B4F843}"/>
              </a:ext>
            </a:extLst>
          </p:cNvPr>
          <p:cNvSpPr txBox="1"/>
          <p:nvPr/>
        </p:nvSpPr>
        <p:spPr>
          <a:xfrm>
            <a:off x="5635053" y="5916052"/>
            <a:ext cx="3111634" cy="246221"/>
          </a:xfrm>
          <a:prstGeom prst="rect">
            <a:avLst/>
          </a:prstGeom>
          <a:noFill/>
          <a:ln w="9525">
            <a:noFill/>
          </a:ln>
        </p:spPr>
        <p:txBody>
          <a:bodyPr wrap="square" rtlCol="0">
            <a:spAutoFit/>
          </a:bodyPr>
          <a:lstStyle/>
          <a:p>
            <a:pPr algn="ctr"/>
            <a:r>
              <a:rPr kumimoji="1" lang="en-US" altLang="ja-JP" sz="1000" dirty="0"/>
              <a:t>【</a:t>
            </a:r>
            <a:r>
              <a:rPr kumimoji="1" lang="ja-JP" altLang="en-US" sz="1000" dirty="0">
                <a:solidFill>
                  <a:srgbClr val="222222"/>
                </a:solidFill>
                <a:latin typeface="游ゴシック" panose="020B0400000000000000" pitchFamily="50" charset="-128"/>
                <a:ea typeface="游ゴシック" panose="020B0400000000000000" pitchFamily="50" charset="-128"/>
              </a:rPr>
              <a:t>大阪府がん診療連携協議会</a:t>
            </a:r>
            <a:r>
              <a:rPr kumimoji="1" lang="en-US" altLang="ja-JP" sz="1000" dirty="0"/>
              <a:t>】</a:t>
            </a:r>
            <a:endParaRPr kumimoji="1" lang="ja-JP" altLang="en-US" sz="1000" dirty="0"/>
          </a:p>
        </p:txBody>
      </p:sp>
    </p:spTree>
    <p:extLst>
      <p:ext uri="{BB962C8B-B14F-4D97-AF65-F5344CB8AC3E}">
        <p14:creationId xmlns:p14="http://schemas.microsoft.com/office/powerpoint/2010/main" val="3529201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779359953"/>
              </p:ext>
            </p:extLst>
          </p:nvPr>
        </p:nvGraphicFramePr>
        <p:xfrm>
          <a:off x="406103" y="297507"/>
          <a:ext cx="8928000" cy="5287228"/>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75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令和７年度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最終予算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がん診療拠点病院機能強化事業（</a:t>
                      </a:r>
                      <a:r>
                        <a:rPr kumimoji="1" lang="en-US" altLang="ja-JP" sz="1100" b="0" dirty="0">
                          <a:solidFill>
                            <a:schemeClr val="tx1"/>
                          </a:solidFill>
                          <a:latin typeface="+mn-ea"/>
                          <a:ea typeface="+mn-ea"/>
                        </a:rPr>
                        <a:t>133,094</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がん医療提供体制充実強化事業（</a:t>
                      </a:r>
                      <a:r>
                        <a:rPr kumimoji="1" lang="en-US" altLang="ja-JP" sz="1100" b="0" dirty="0">
                          <a:solidFill>
                            <a:schemeClr val="tx1"/>
                          </a:solidFill>
                          <a:latin typeface="+mn-ea"/>
                          <a:ea typeface="+mn-ea"/>
                        </a:rPr>
                        <a:t>24,829</a:t>
                      </a:r>
                      <a:r>
                        <a:rPr kumimoji="1" lang="ja-JP" altLang="en-US" sz="1100" b="0" dirty="0">
                          <a:solidFill>
                            <a:schemeClr val="tx1"/>
                          </a:solidFill>
                          <a:latin typeface="+mn-ea"/>
                          <a:ea typeface="+mn-ea"/>
                        </a:rPr>
                        <a:t>千円）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地域医療連携強化事業（</a:t>
                      </a:r>
                      <a:r>
                        <a:rPr kumimoji="1" lang="en-US" altLang="ja-JP" sz="1100" b="0" dirty="0">
                          <a:solidFill>
                            <a:schemeClr val="tx1"/>
                          </a:solidFill>
                          <a:latin typeface="+mn-ea"/>
                          <a:ea typeface="+mn-ea"/>
                        </a:rPr>
                        <a:t>5,516</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5994115"/>
                  </a:ext>
                </a:extLst>
              </a:tr>
              <a:tr h="12552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課題・必要な取組み</a:t>
                      </a:r>
                      <a:endParaRPr kumimoji="1" lang="ja-JP" altLang="en-US" sz="1600"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がん診療拠点病院の機能強化</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a:solidFill>
                            <a:schemeClr val="tx1"/>
                          </a:solidFill>
                          <a:highlight>
                            <a:srgbClr val="00FF00"/>
                          </a:highlight>
                          <a:latin typeface="+mn-ea"/>
                          <a:ea typeface="+mn-ea"/>
                        </a:rPr>
                        <a:t>■</a:t>
                      </a:r>
                      <a:r>
                        <a:rPr kumimoji="1" lang="ja-JP" altLang="en-US" sz="1100" b="1" baseline="0" dirty="0">
                          <a:solidFill>
                            <a:schemeClr val="tx1"/>
                          </a:solidFill>
                          <a:latin typeface="+mn-ea"/>
                          <a:ea typeface="+mn-ea"/>
                        </a:rPr>
                        <a:t>国が示す「</a:t>
                      </a:r>
                      <a:r>
                        <a:rPr kumimoji="1" lang="en-US" altLang="ja-JP" sz="1100" b="1" baseline="0" dirty="0">
                          <a:solidFill>
                            <a:schemeClr val="tx1"/>
                          </a:solidFill>
                          <a:latin typeface="+mn-ea"/>
                          <a:ea typeface="+mn-ea"/>
                        </a:rPr>
                        <a:t>2040 </a:t>
                      </a:r>
                      <a:r>
                        <a:rPr kumimoji="1" lang="ja-JP" altLang="en-US" sz="1100" b="1" baseline="0" dirty="0">
                          <a:solidFill>
                            <a:schemeClr val="tx1"/>
                          </a:solidFill>
                          <a:latin typeface="+mn-ea"/>
                          <a:ea typeface="+mn-ea"/>
                        </a:rPr>
                        <a:t>年を見据えたがん医療提供体制の均てん化・集約化に係る基本的な考え方及び検討の進め方について」を</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1" baseline="0" dirty="0">
                          <a:solidFill>
                            <a:schemeClr val="tx1"/>
                          </a:solidFill>
                          <a:latin typeface="+mn-ea"/>
                          <a:ea typeface="+mn-ea"/>
                        </a:rPr>
                        <a:t>　踏まえた、府内のがん医療提供体制の状況把握</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がん医療連携体制の充実</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baseline="0" dirty="0">
                        <a:solidFill>
                          <a:schemeClr val="tx1"/>
                        </a:solidFill>
                        <a:latin typeface="+mn-ea"/>
                        <a:ea typeface="+mn-ea"/>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ja-JP" altLang="en-US" sz="1100" b="0" baseline="0" dirty="0">
                          <a:solidFill>
                            <a:schemeClr val="tx1"/>
                          </a:solidFill>
                          <a:latin typeface="+mn-ea"/>
                          <a:ea typeface="+mn-ea"/>
                        </a:rPr>
                        <a:t>■各圏域のがん診療ネットワーク協議会における取組内容の充実</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25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次年度の主な取組み</a:t>
                      </a:r>
                      <a:endParaRPr kumimoji="1" lang="en-US" altLang="ja-JP" sz="1600" b="1"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がん診療拠点病院の機能強化</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dirty="0">
                        <a:solidFill>
                          <a:schemeClr val="tx1"/>
                        </a:solidFill>
                        <a:latin typeface="+mn-ea"/>
                        <a:ea typeface="+mn-ea"/>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100" b="0" dirty="0">
                          <a:solidFill>
                            <a:schemeClr val="tx1"/>
                          </a:solidFill>
                          <a:latin typeface="+mn-ea"/>
                          <a:ea typeface="+mn-ea"/>
                        </a:rPr>
                        <a:t>■</a:t>
                      </a:r>
                      <a:r>
                        <a:rPr kumimoji="1" lang="ja-JP" altLang="en-US" sz="1100" b="0" strike="noStrike" dirty="0">
                          <a:solidFill>
                            <a:schemeClr val="tx1"/>
                          </a:solidFill>
                          <a:latin typeface="+mn-ea"/>
                          <a:ea typeface="+mn-ea"/>
                        </a:rPr>
                        <a:t>大阪府がん診療連携協議会と連携して拠点病院の訪問等を行い、好事例等の収集や情報共有、要件充足状況等の確認を実施する等</a:t>
                      </a:r>
                      <a:r>
                        <a:rPr kumimoji="1" lang="ja-JP" altLang="en-US" sz="1100" b="0" dirty="0">
                          <a:solidFill>
                            <a:schemeClr val="tx1"/>
                          </a:solidFill>
                          <a:latin typeface="+mn-ea"/>
                          <a:ea typeface="+mn-ea"/>
                        </a:rPr>
                        <a:t>、さらなるがん医療提供の充実を図る</a:t>
                      </a:r>
                      <a:endParaRPr kumimoji="1" lang="en-US" altLang="ja-JP" sz="1100" b="0" dirty="0">
                        <a:solidFill>
                          <a:schemeClr val="tx1"/>
                        </a:solidFill>
                        <a:latin typeface="+mn-ea"/>
                        <a:ea typeface="+mn-ea"/>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大阪府がん診療連携協議会と連携し、がん診療ネットワーク協議会での議論を通じて、各医療圏におけるがん医療提供体</a:t>
                      </a:r>
                      <a:endParaRPr kumimoji="1" lang="en-US" altLang="ja-JP" sz="1100" b="1" dirty="0">
                        <a:solidFill>
                          <a:schemeClr val="tx1"/>
                        </a:solidFill>
                        <a:latin typeface="+mn-ea"/>
                        <a:ea typeface="+mn-ea"/>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100" b="1" dirty="0">
                          <a:solidFill>
                            <a:schemeClr val="tx1"/>
                          </a:solidFill>
                          <a:latin typeface="+mn-ea"/>
                          <a:ea typeface="+mn-ea"/>
                        </a:rPr>
                        <a:t>　制の現状把握</a:t>
                      </a:r>
                      <a:endParaRPr kumimoji="1" lang="en-US" altLang="ja-JP" sz="1100" b="1" dirty="0">
                        <a:solidFill>
                          <a:schemeClr val="tx1"/>
                        </a:solidFill>
                        <a:latin typeface="+mn-ea"/>
                        <a:ea typeface="+mn-ea"/>
                      </a:endParaRPr>
                    </a:p>
                    <a:p>
                      <a:pPr marL="179388" marR="0" lvl="0" indent="-179388" algn="l" defTabSz="914400" rtl="0" eaLnBrk="1" fontAlgn="auto" latinLnBrk="0" hangingPunct="1">
                        <a:lnSpc>
                          <a:spcPts val="1700"/>
                        </a:lnSpc>
                        <a:spcBef>
                          <a:spcPts val="0"/>
                        </a:spcBef>
                        <a:spcAft>
                          <a:spcPts val="0"/>
                        </a:spcAft>
                        <a:buClrTx/>
                        <a:buSzTx/>
                        <a:buFontTx/>
                        <a:buNone/>
                        <a:tabLst/>
                        <a:defRPr/>
                      </a:pP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r>
                        <a:rPr kumimoji="1" lang="ja-JP" altLang="en-US" sz="1100" b="1" i="0" u="sng" strike="noStrike" kern="1200" cap="none" spc="0" normalizeH="0" baseline="0" noProof="0" dirty="0">
                          <a:ln>
                            <a:noFill/>
                          </a:ln>
                          <a:solidFill>
                            <a:schemeClr val="tx1"/>
                          </a:solidFill>
                          <a:effectLst/>
                          <a:uLnTx/>
                          <a:uFillTx/>
                          <a:latin typeface="+mn-ea"/>
                          <a:ea typeface="+mn-ea"/>
                          <a:cs typeface="+mn-cs"/>
                        </a:rPr>
                        <a:t>がん医療連携体制の充実</a:t>
                      </a:r>
                      <a:r>
                        <a:rPr kumimoji="1" lang="en-US" altLang="ja-JP" sz="1100" b="1" i="0" u="none" strike="noStrike" kern="1200" cap="none" spc="0" normalizeH="0" baseline="0" noProof="0" dirty="0">
                          <a:ln>
                            <a:noFill/>
                          </a:ln>
                          <a:solidFill>
                            <a:schemeClr val="tx1"/>
                          </a:solidFill>
                          <a:effectLst/>
                          <a:uLnTx/>
                          <a:uFillTx/>
                          <a:latin typeface="+mn-ea"/>
                          <a:ea typeface="+mn-ea"/>
                          <a:cs typeface="+mn-cs"/>
                        </a:rPr>
                        <a:t>》</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dirty="0">
                          <a:solidFill>
                            <a:schemeClr val="tx1"/>
                          </a:solidFill>
                          <a:latin typeface="+mn-ea"/>
                          <a:ea typeface="+mn-ea"/>
                        </a:rPr>
                        <a:t>■各圏域のがん診療ネットワーク協議会におけるがん登録を用いた分析等の実施</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■各圏域における関係機関間の連携体制強化を目的とした補助事業の実施</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■各圏域のがん診療ネットワーク協議会において、大阪府が実施する取組み等について情報提供するとともに、地域連携等</a:t>
                      </a:r>
                      <a:br>
                        <a:rPr kumimoji="1" lang="en-US" altLang="ja-JP" sz="1100" b="0" i="0" u="none" strike="noStrike" kern="1200" cap="none" spc="0" normalizeH="0" baseline="0" noProof="0" dirty="0">
                          <a:ln>
                            <a:noFill/>
                          </a:ln>
                          <a:solidFill>
                            <a:schemeClr val="tx1"/>
                          </a:solidFill>
                          <a:effectLst/>
                          <a:uLnTx/>
                          <a:uFillTx/>
                          <a:latin typeface="+mn-ea"/>
                          <a:ea typeface="+mn-ea"/>
                          <a:cs typeface="+mn-cs"/>
                        </a:rPr>
                      </a:b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の活動内容や課題について共有</a:t>
                      </a:r>
                      <a:endParaRPr kumimoji="1" lang="en-US" altLang="ja-JP"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7506514"/>
                  </a:ext>
                </a:extLst>
              </a:tr>
              <a:tr h="75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令和８年度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1700"/>
                        </a:lnSpc>
                      </a:pPr>
                      <a:r>
                        <a:rPr kumimoji="1" lang="ja-JP" altLang="en-US" sz="1100" spc="-60" baseline="0" dirty="0">
                          <a:solidFill>
                            <a:schemeClr val="tx1"/>
                          </a:solidFill>
                          <a:latin typeface="+mn-ea"/>
                          <a:ea typeface="+mn-ea"/>
                        </a:rPr>
                        <a:t>がん診療拠点病院機能強化事業（</a:t>
                      </a:r>
                      <a:r>
                        <a:rPr kumimoji="1" lang="en-US" altLang="ja-JP" sz="1100" spc="-60" baseline="0" dirty="0">
                          <a:solidFill>
                            <a:schemeClr val="tx1"/>
                          </a:solidFill>
                          <a:latin typeface="+mn-ea"/>
                          <a:ea typeface="+mn-ea"/>
                        </a:rPr>
                        <a:t>136,258</a:t>
                      </a:r>
                      <a:r>
                        <a:rPr kumimoji="1" lang="ja-JP" altLang="en-US" sz="1100" spc="-60" baseline="0" dirty="0">
                          <a:solidFill>
                            <a:schemeClr val="tx1"/>
                          </a:solidFill>
                          <a:latin typeface="+mn-ea"/>
                          <a:ea typeface="+mn-ea"/>
                        </a:rPr>
                        <a:t>千円）</a:t>
                      </a:r>
                      <a:endParaRPr kumimoji="1" lang="en-US" altLang="ja-JP" sz="1100" spc="-60" baseline="0" dirty="0">
                        <a:solidFill>
                          <a:schemeClr val="tx1"/>
                        </a:solidFill>
                        <a:latin typeface="+mn-ea"/>
                        <a:ea typeface="+mn-ea"/>
                      </a:endParaRPr>
                    </a:p>
                    <a:p>
                      <a:pPr>
                        <a:lnSpc>
                          <a:spcPts val="1700"/>
                        </a:lnSpc>
                      </a:pPr>
                      <a:r>
                        <a:rPr kumimoji="1" lang="ja-JP" altLang="en-US" sz="1100" spc="-60" baseline="0" dirty="0">
                          <a:solidFill>
                            <a:schemeClr val="tx1"/>
                          </a:solidFill>
                          <a:latin typeface="+mn-ea"/>
                          <a:ea typeface="+mn-ea"/>
                        </a:rPr>
                        <a:t>がん医療提供体制充実強化事業（</a:t>
                      </a:r>
                      <a:r>
                        <a:rPr kumimoji="1" lang="en-US" altLang="ja-JP" sz="1100" spc="-60" baseline="0" dirty="0">
                          <a:solidFill>
                            <a:schemeClr val="tx1"/>
                          </a:solidFill>
                          <a:latin typeface="+mn-ea"/>
                          <a:ea typeface="+mn-ea"/>
                        </a:rPr>
                        <a:t>77,240</a:t>
                      </a:r>
                      <a:r>
                        <a:rPr kumimoji="1" lang="ja-JP" altLang="en-US" sz="1100" spc="-60" baseline="0" dirty="0">
                          <a:solidFill>
                            <a:schemeClr val="tx1"/>
                          </a:solidFill>
                          <a:latin typeface="+mn-ea"/>
                          <a:ea typeface="+mn-ea"/>
                        </a:rPr>
                        <a:t>千円）当初予算ベースで前年度同規模</a:t>
                      </a:r>
                      <a:endParaRPr kumimoji="1" lang="en-US" altLang="ja-JP" sz="1100" spc="-60" baseline="0" dirty="0">
                        <a:solidFill>
                          <a:schemeClr val="tx1"/>
                        </a:solidFill>
                        <a:latin typeface="+mn-ea"/>
                        <a:ea typeface="+mn-ea"/>
                      </a:endParaRPr>
                    </a:p>
                    <a:p>
                      <a:pPr>
                        <a:lnSpc>
                          <a:spcPts val="1700"/>
                        </a:lnSpc>
                      </a:pPr>
                      <a:r>
                        <a:rPr kumimoji="1" lang="ja-JP" altLang="en-US" sz="1100" spc="-60" baseline="0" dirty="0">
                          <a:solidFill>
                            <a:schemeClr val="tx1"/>
                          </a:solidFill>
                          <a:latin typeface="+mn-ea"/>
                          <a:ea typeface="+mn-ea"/>
                        </a:rPr>
                        <a:t>地域医療連携強化事業（</a:t>
                      </a:r>
                      <a:r>
                        <a:rPr kumimoji="1" lang="en-US" altLang="ja-JP" sz="1100" spc="-60" baseline="0" dirty="0">
                          <a:solidFill>
                            <a:schemeClr val="tx1"/>
                          </a:solidFill>
                          <a:latin typeface="+mn-ea"/>
                          <a:ea typeface="+mn-ea"/>
                        </a:rPr>
                        <a:t>8,000</a:t>
                      </a:r>
                      <a:r>
                        <a:rPr kumimoji="1" lang="ja-JP" altLang="en-US" sz="1100" spc="-60" baseline="0" dirty="0">
                          <a:solidFill>
                            <a:schemeClr val="tx1"/>
                          </a:solidFill>
                          <a:latin typeface="+mn-ea"/>
                          <a:ea typeface="+mn-ea"/>
                        </a:rPr>
                        <a:t>千円）当初予算ベースで前年度同規模</a:t>
                      </a:r>
                      <a:endParaRPr kumimoji="1" lang="en-US" altLang="ja-JP" sz="1100" spc="-60" baseline="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57756"/>
                  </a:ext>
                </a:extLst>
              </a:tr>
            </a:tbl>
          </a:graphicData>
        </a:graphic>
      </p:graphicFrame>
      <p:sp>
        <p:nvSpPr>
          <p:cNvPr id="2" name="スライド番号プレースホルダー 1"/>
          <p:cNvSpPr>
            <a:spLocks noGrp="1"/>
          </p:cNvSpPr>
          <p:nvPr>
            <p:ph type="sldNum" sz="quarter" idx="12"/>
          </p:nvPr>
        </p:nvSpPr>
        <p:spPr/>
        <p:txBody>
          <a:bodyPr/>
          <a:lstStyle/>
          <a:p>
            <a:r>
              <a:rPr kumimoji="1" lang="ja-JP" altLang="en-US" dirty="0"/>
              <a:t>７</a:t>
            </a:r>
          </a:p>
        </p:txBody>
      </p:sp>
    </p:spTree>
    <p:extLst>
      <p:ext uri="{BB962C8B-B14F-4D97-AF65-F5344CB8AC3E}">
        <p14:creationId xmlns:p14="http://schemas.microsoft.com/office/powerpoint/2010/main" val="3743450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682"/>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a:solidFill>
                  <a:schemeClr val="tx1"/>
                </a:solidFill>
                <a:latin typeface="Meiryo UI" panose="020B0604030504040204" pitchFamily="50" charset="-128"/>
                <a:ea typeface="Meiryo UI" panose="020B0604030504040204" pitchFamily="50" charset="-128"/>
              </a:rPr>
              <a:t>２　がん医療の充実</a:t>
            </a:r>
            <a:endParaRPr kumimoji="1" lang="ja-JP" altLang="en-US" sz="2000" b="1" dirty="0">
              <a:solidFill>
                <a:schemeClr val="tx1"/>
              </a:solidFill>
              <a:latin typeface="Meiryo UI" panose="020B0604030504040204" pitchFamily="50" charset="-128"/>
              <a:ea typeface="Meiryo UI" panose="020B0604030504040204" pitchFamily="50" charset="-128"/>
            </a:endParaRPr>
          </a:p>
        </p:txBody>
      </p:sp>
      <p:pic>
        <p:nvPicPr>
          <p:cNvPr id="22" name="図 21"/>
          <p:cNvPicPr>
            <a:picLocks noChangeAspect="1"/>
          </p:cNvPicPr>
          <p:nvPr/>
        </p:nvPicPr>
        <p:blipFill>
          <a:blip r:embed="rId3"/>
          <a:stretch>
            <a:fillRect/>
          </a:stretch>
        </p:blipFill>
        <p:spPr>
          <a:xfrm>
            <a:off x="8536240" y="74033"/>
            <a:ext cx="1320923" cy="432000"/>
          </a:xfrm>
          <a:prstGeom prst="rect">
            <a:avLst/>
          </a:prstGeom>
        </p:spPr>
      </p:pic>
      <p:sp>
        <p:nvSpPr>
          <p:cNvPr id="27" name="正方形/長方形 26">
            <a:extLst>
              <a:ext uri="{FF2B5EF4-FFF2-40B4-BE49-F238E27FC236}">
                <a16:creationId xmlns:a16="http://schemas.microsoft.com/office/drawing/2014/main" id="{0FF5944C-866C-4824-ABAC-7773DB7843C8}"/>
              </a:ext>
            </a:extLst>
          </p:cNvPr>
          <p:cNvSpPr/>
          <p:nvPr/>
        </p:nvSpPr>
        <p:spPr>
          <a:xfrm>
            <a:off x="268310" y="789042"/>
            <a:ext cx="9369380" cy="58360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計画Ｐ</a:t>
            </a:r>
            <a:r>
              <a:rPr kumimoji="1" lang="en-US" altLang="ja-JP"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59</a:t>
            </a:r>
            <a:endParaRPr kumimoji="1" lang="en-US" altLang="ja-JP"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正方形/長方形 28">
            <a:extLst>
              <a:ext uri="{FF2B5EF4-FFF2-40B4-BE49-F238E27FC236}">
                <a16:creationId xmlns:a16="http://schemas.microsoft.com/office/drawing/2014/main" id="{062FEB78-60E8-4C18-A40B-ACDBD0C298CE}"/>
              </a:ext>
            </a:extLst>
          </p:cNvPr>
          <p:cNvSpPr/>
          <p:nvPr/>
        </p:nvSpPr>
        <p:spPr>
          <a:xfrm>
            <a:off x="691603" y="1639081"/>
            <a:ext cx="6112702"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≪第４期大阪府がん対策推進計画における個別目標≫</a:t>
            </a:r>
          </a:p>
        </p:txBody>
      </p:sp>
      <p:sp>
        <p:nvSpPr>
          <p:cNvPr id="15" name="正方形/長方形 14"/>
          <p:cNvSpPr/>
          <p:nvPr/>
        </p:nvSpPr>
        <p:spPr>
          <a:xfrm>
            <a:off x="268309" y="654401"/>
            <a:ext cx="6535995" cy="941485"/>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（２）</a:t>
            </a:r>
            <a:r>
              <a:rPr kumimoji="1" lang="ja-JP" altLang="en-US" sz="1600" b="1" dirty="0">
                <a:solidFill>
                  <a:schemeClr val="bg1"/>
                </a:solidFill>
                <a:latin typeface="+mn-ea"/>
              </a:rPr>
              <a:t>小児･</a:t>
            </a:r>
            <a:r>
              <a:rPr kumimoji="1" lang="en-US" altLang="ja-JP" sz="1600" b="1" dirty="0">
                <a:solidFill>
                  <a:schemeClr val="bg1"/>
                </a:solidFill>
                <a:latin typeface="+mn-ea"/>
              </a:rPr>
              <a:t>AYA</a:t>
            </a:r>
            <a:r>
              <a:rPr kumimoji="1" lang="ja-JP" altLang="en-US" sz="1600" b="1" dirty="0">
                <a:solidFill>
                  <a:schemeClr val="bg1"/>
                </a:solidFill>
                <a:latin typeface="+mn-ea"/>
              </a:rPr>
              <a:t>世代のがん･</a:t>
            </a:r>
            <a:r>
              <a:rPr kumimoji="1" lang="ja-JP" altLang="en-US" sz="1600" b="1" u="sng" dirty="0">
                <a:solidFill>
                  <a:schemeClr val="bg1"/>
                </a:solidFill>
                <a:latin typeface="+mn-ea"/>
              </a:rPr>
              <a:t>高齢者のがん･希少がん</a:t>
            </a:r>
            <a:r>
              <a:rPr kumimoji="1" lang="ja-JP" altLang="en-US" sz="1600" b="1" dirty="0">
                <a:solidFill>
                  <a:schemeClr val="bg1"/>
                </a:solidFill>
                <a:latin typeface="+mn-ea"/>
              </a:rPr>
              <a:t>の対策　</a:t>
            </a:r>
            <a:r>
              <a:rPr kumimoji="1" lang="ja-JP" altLang="en-US" sz="1400" b="1" dirty="0">
                <a:solidFill>
                  <a:schemeClr val="bg1"/>
                </a:solidFill>
                <a:latin typeface="+mn-ea"/>
              </a:rPr>
              <a:t>計画 </a:t>
            </a:r>
            <a:r>
              <a:rPr kumimoji="1" lang="en-US" altLang="ja-JP" sz="1200" b="1" dirty="0">
                <a:solidFill>
                  <a:schemeClr val="bg1"/>
                </a:solidFill>
                <a:latin typeface="+mn-ea"/>
              </a:rPr>
              <a:t>P.72</a:t>
            </a:r>
            <a:endParaRPr kumimoji="1" lang="en-US" altLang="ja-JP" sz="1400" b="1" dirty="0">
              <a:solidFill>
                <a:schemeClr val="bg1"/>
              </a:solidFill>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（３）高度・専門的な医療</a:t>
            </a:r>
            <a:r>
              <a:rPr kumimoji="1" lang="ja-JP" altLang="en-US" sz="1600" b="1" dirty="0">
                <a:solidFill>
                  <a:schemeClr val="bg1"/>
                </a:solidFill>
                <a:latin typeface="+mn-ea"/>
              </a:rPr>
              <a:t>の活用　</a:t>
            </a:r>
            <a:r>
              <a:rPr kumimoji="1" lang="ja-JP" altLang="en-US" sz="1400" b="1" dirty="0">
                <a:solidFill>
                  <a:schemeClr val="bg1"/>
                </a:solidFill>
                <a:latin typeface="+mn-ea"/>
              </a:rPr>
              <a:t>計画 </a:t>
            </a:r>
            <a:r>
              <a:rPr kumimoji="1" lang="en-US" altLang="ja-JP" sz="1200" b="1" dirty="0">
                <a:solidFill>
                  <a:schemeClr val="bg1"/>
                </a:solidFill>
                <a:latin typeface="+mn-ea"/>
              </a:rPr>
              <a:t>P.73</a:t>
            </a:r>
            <a:endParaRPr kumimoji="1" lang="en-US" altLang="ja-JP" sz="1400" b="1" dirty="0">
              <a:solidFill>
                <a:schemeClr val="bg1"/>
              </a:solidFill>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（４）緩和ケアの推進</a:t>
            </a:r>
            <a:r>
              <a:rPr kumimoji="1" lang="ja-JP" altLang="en-US" sz="1600" b="1" dirty="0">
                <a:solidFill>
                  <a:schemeClr val="bg1"/>
                </a:solidFill>
                <a:latin typeface="+mn-ea"/>
              </a:rPr>
              <a:t>　</a:t>
            </a:r>
            <a:r>
              <a:rPr kumimoji="1" lang="ja-JP" altLang="en-US" sz="1400" b="1" dirty="0">
                <a:solidFill>
                  <a:schemeClr val="bg1"/>
                </a:solidFill>
                <a:latin typeface="+mn-ea"/>
              </a:rPr>
              <a:t>計画 </a:t>
            </a:r>
            <a:r>
              <a:rPr kumimoji="1" lang="en-US" altLang="ja-JP" sz="1200" b="1" dirty="0">
                <a:solidFill>
                  <a:schemeClr val="bg1"/>
                </a:solidFill>
                <a:latin typeface="+mn-ea"/>
              </a:rPr>
              <a:t>P.73-74</a:t>
            </a:r>
            <a:endParaRPr kumimoji="1" lang="en-US" altLang="ja-JP" sz="1400" b="1" dirty="0">
              <a:solidFill>
                <a:schemeClr val="bg1"/>
              </a:solidFill>
              <a:latin typeface="+mn-ea"/>
            </a:endParaRPr>
          </a:p>
        </p:txBody>
      </p:sp>
      <p:graphicFrame>
        <p:nvGraphicFramePr>
          <p:cNvPr id="9" name="表 8">
            <a:extLst>
              <a:ext uri="{FF2B5EF4-FFF2-40B4-BE49-F238E27FC236}">
                <a16:creationId xmlns:a16="http://schemas.microsoft.com/office/drawing/2014/main" id="{B8FB5B8D-7035-4E9C-950D-3573F858D95B}"/>
              </a:ext>
            </a:extLst>
          </p:cNvPr>
          <p:cNvGraphicFramePr>
            <a:graphicFrameLocks noGrp="1"/>
          </p:cNvGraphicFramePr>
          <p:nvPr/>
        </p:nvGraphicFramePr>
        <p:xfrm>
          <a:off x="445454" y="2118337"/>
          <a:ext cx="8989777" cy="1247244"/>
        </p:xfrm>
        <a:graphic>
          <a:graphicData uri="http://schemas.openxmlformats.org/drawingml/2006/table">
            <a:tbl>
              <a:tblPr firstRow="1" firstCol="1" bandRow="1">
                <a:tableStyleId>{5C22544A-7EE6-4342-B048-85BDC9FD1C3A}</a:tableStyleId>
              </a:tblPr>
              <a:tblGrid>
                <a:gridCol w="236015">
                  <a:extLst>
                    <a:ext uri="{9D8B030D-6E8A-4147-A177-3AD203B41FA5}">
                      <a16:colId xmlns:a16="http://schemas.microsoft.com/office/drawing/2014/main" val="20000"/>
                    </a:ext>
                  </a:extLst>
                </a:gridCol>
                <a:gridCol w="2507459">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2170472">
                  <a:extLst>
                    <a:ext uri="{9D8B030D-6E8A-4147-A177-3AD203B41FA5}">
                      <a16:colId xmlns:a16="http://schemas.microsoft.com/office/drawing/2014/main" val="1147227426"/>
                    </a:ext>
                  </a:extLst>
                </a:gridCol>
                <a:gridCol w="1866031">
                  <a:extLst>
                    <a:ext uri="{9D8B030D-6E8A-4147-A177-3AD203B41FA5}">
                      <a16:colId xmlns:a16="http://schemas.microsoft.com/office/drawing/2014/main" val="20003"/>
                    </a:ext>
                  </a:extLst>
                </a:gridCol>
              </a:tblGrid>
              <a:tr h="303132">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dirty="0">
                          <a:effectLst/>
                          <a:latin typeface="+mn-ea"/>
                          <a:ea typeface="+mn-ea"/>
                        </a:rPr>
                        <a:t>個別目標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a:t>
                      </a:r>
                      <a:r>
                        <a:rPr lang="ja-JP" altLang="en-US" sz="1400" b="1" dirty="0">
                          <a:effectLst/>
                          <a:latin typeface="+mn-ea"/>
                          <a:ea typeface="+mn-ea"/>
                        </a:rPr>
                        <a:t>値</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現状</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400" b="1" dirty="0">
                          <a:effectLst/>
                          <a:latin typeface="+mn-ea"/>
                          <a:ea typeface="+mn-ea"/>
                        </a:rPr>
                        <a:t>2029</a:t>
                      </a:r>
                      <a:r>
                        <a:rPr lang="ja-JP" sz="1400" b="1" dirty="0">
                          <a:effectLst/>
                          <a:latin typeface="+mn-ea"/>
                          <a:ea typeface="+mn-ea"/>
                        </a:rPr>
                        <a:t>年度目標</a:t>
                      </a:r>
                      <a:r>
                        <a:rPr lang="ja-JP" altLang="en-US" sz="1400" b="1" dirty="0">
                          <a:effectLst/>
                          <a:latin typeface="+mn-ea"/>
                          <a:ea typeface="+mn-ea"/>
                        </a:rPr>
                        <a:t>値</a:t>
                      </a:r>
                      <a:endParaRPr 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944112">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kern="100" dirty="0">
                          <a:effectLst/>
                          <a:latin typeface="+mn-ea"/>
                          <a:ea typeface="+mn-ea"/>
                        </a:rPr>
                        <a:t>がん患者の緩和ケアに対する満足度</a:t>
                      </a:r>
                      <a:endParaRPr lang="ja-JP" sz="1400" b="1" dirty="0">
                        <a:effectLst/>
                        <a:latin typeface="+mn-ea"/>
                        <a:ea typeface="+mn-ea"/>
                      </a:endParaRPr>
                    </a:p>
                    <a:p>
                      <a:pPr algn="l" fontAlgn="auto">
                        <a:lnSpc>
                          <a:spcPts val="1600"/>
                        </a:lnSpc>
                        <a:spcAft>
                          <a:spcPts val="0"/>
                        </a:spcAft>
                      </a:pPr>
                      <a:r>
                        <a:rPr lang="ja-JP" sz="1400" b="1" kern="100" dirty="0">
                          <a:effectLst/>
                          <a:latin typeface="+mn-ea"/>
                          <a:ea typeface="+mn-ea"/>
                        </a:rPr>
                        <a:t>【がん患者ニーズ調査】</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rgbClr val="000000"/>
                          </a:solidFill>
                          <a:effectLst/>
                          <a:latin typeface="+mn-ea"/>
                          <a:ea typeface="+mn-ea"/>
                          <a:cs typeface="HG丸ｺﾞｼｯｸM-PRO"/>
                        </a:rPr>
                        <a:t>70.5</a:t>
                      </a:r>
                      <a:r>
                        <a:rPr lang="ja-JP" altLang="en-US" sz="1400" b="1" dirty="0">
                          <a:solidFill>
                            <a:srgbClr val="000000"/>
                          </a:solidFill>
                          <a:effectLst/>
                          <a:latin typeface="+mn-ea"/>
                          <a:ea typeface="+mn-ea"/>
                          <a:cs typeface="HG丸ｺﾞｼｯｸM-PRO"/>
                        </a:rPr>
                        <a:t>％</a:t>
                      </a:r>
                    </a:p>
                    <a:p>
                      <a:pPr algn="ctr" fontAlgn="auto">
                        <a:lnSpc>
                          <a:spcPts val="1600"/>
                        </a:lnSpc>
                        <a:spcAft>
                          <a:spcPts val="0"/>
                        </a:spcAft>
                      </a:pP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令和</a:t>
                      </a:r>
                      <a:r>
                        <a:rPr lang="en-US" altLang="ja-JP" sz="1400" b="1" dirty="0">
                          <a:solidFill>
                            <a:srgbClr val="000000"/>
                          </a:solidFill>
                          <a:effectLst/>
                          <a:latin typeface="+mn-ea"/>
                          <a:ea typeface="+mn-ea"/>
                          <a:cs typeface="HG丸ｺﾞｼｯｸM-PRO"/>
                        </a:rPr>
                        <a:t>4</a:t>
                      </a:r>
                      <a:r>
                        <a:rPr lang="ja-JP" altLang="en-US" sz="1400" b="1" dirty="0">
                          <a:solidFill>
                            <a:srgbClr val="000000"/>
                          </a:solidFill>
                          <a:effectLst/>
                          <a:latin typeface="+mn-ea"/>
                          <a:ea typeface="+mn-ea"/>
                          <a:cs typeface="HG丸ｺﾞｼｯｸM-PRO"/>
                        </a:rPr>
                        <a:t>（</a:t>
                      </a:r>
                      <a:r>
                        <a:rPr lang="en-US" altLang="ja-JP" sz="1400" b="1" dirty="0">
                          <a:solidFill>
                            <a:srgbClr val="000000"/>
                          </a:solidFill>
                          <a:effectLst/>
                          <a:latin typeface="+mn-ea"/>
                          <a:ea typeface="+mn-ea"/>
                          <a:cs typeface="HG丸ｺﾞｼｯｸM-PRO"/>
                        </a:rPr>
                        <a:t>2022</a:t>
                      </a:r>
                      <a:r>
                        <a:rPr lang="ja-JP" altLang="en-US" sz="1400" b="1" dirty="0">
                          <a:solidFill>
                            <a:srgbClr val="000000"/>
                          </a:solidFill>
                          <a:effectLst/>
                          <a:latin typeface="+mn-ea"/>
                          <a:ea typeface="+mn-ea"/>
                          <a:cs typeface="HG丸ｺﾞｼｯｸM-PRO"/>
                        </a:rPr>
                        <a:t>）年度</a:t>
                      </a:r>
                      <a:r>
                        <a:rPr lang="en-US" altLang="ja-JP" sz="1400" b="1" dirty="0">
                          <a:solidFill>
                            <a:srgbClr val="000000"/>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rgbClr val="000000"/>
                          </a:solidFill>
                          <a:effectLst/>
                          <a:latin typeface="+mn-ea"/>
                          <a:ea typeface="+mn-ea"/>
                          <a:cs typeface="HG丸ｺﾞｼｯｸM-PRO"/>
                        </a:rPr>
                        <a:t>令和８年度に実施する</a:t>
                      </a:r>
                      <a:endParaRPr lang="en-US" altLang="ja-JP" sz="1400" b="1" dirty="0">
                        <a:solidFill>
                          <a:srgbClr val="000000"/>
                        </a:solidFill>
                        <a:effectLst/>
                        <a:latin typeface="+mn-ea"/>
                        <a:ea typeface="+mn-ea"/>
                        <a:cs typeface="HG丸ｺﾞｼｯｸM-PRO"/>
                      </a:endParaRPr>
                    </a:p>
                    <a:p>
                      <a:pPr algn="ctr" fontAlgn="auto">
                        <a:lnSpc>
                          <a:spcPts val="1600"/>
                        </a:lnSpc>
                        <a:spcAft>
                          <a:spcPts val="0"/>
                        </a:spcAft>
                      </a:pPr>
                      <a:r>
                        <a:rPr lang="ja-JP" altLang="en-US" sz="1400" b="1" dirty="0">
                          <a:solidFill>
                            <a:srgbClr val="000000"/>
                          </a:solidFill>
                          <a:effectLst/>
                          <a:latin typeface="+mn-ea"/>
                          <a:ea typeface="+mn-ea"/>
                          <a:cs typeface="HG丸ｺﾞｼｯｸM-PRO"/>
                        </a:rPr>
                        <a:t>患者ニーズ調査結果を</a:t>
                      </a:r>
                      <a:endParaRPr lang="en-US" altLang="ja-JP" sz="1400" b="1" dirty="0">
                        <a:solidFill>
                          <a:srgbClr val="000000"/>
                        </a:solidFill>
                        <a:effectLst/>
                        <a:latin typeface="+mn-ea"/>
                        <a:ea typeface="+mn-ea"/>
                        <a:cs typeface="HG丸ｺﾞｼｯｸM-PRO"/>
                      </a:endParaRPr>
                    </a:p>
                    <a:p>
                      <a:pPr algn="ctr" fontAlgn="auto">
                        <a:lnSpc>
                          <a:spcPts val="1600"/>
                        </a:lnSpc>
                        <a:spcAft>
                          <a:spcPts val="0"/>
                        </a:spcAft>
                      </a:pPr>
                      <a:r>
                        <a:rPr lang="ja-JP" altLang="en-US" sz="1400" b="1" dirty="0">
                          <a:solidFill>
                            <a:srgbClr val="000000"/>
                          </a:solidFill>
                          <a:effectLst/>
                          <a:latin typeface="+mn-ea"/>
                          <a:ea typeface="+mn-ea"/>
                          <a:cs typeface="HG丸ｺﾞｼｯｸM-PRO"/>
                        </a:rPr>
                        <a:t>受け算出</a:t>
                      </a:r>
                      <a:endParaRPr lang="en-US" alt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90</a:t>
                      </a:r>
                      <a:r>
                        <a:rPr lang="ja-JP" sz="1400" b="1" dirty="0">
                          <a:solidFill>
                            <a:schemeClr val="tx1"/>
                          </a:solidFill>
                          <a:effectLst/>
                          <a:latin typeface="+mn-ea"/>
                          <a:ea typeface="+mn-ea"/>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1" name="表 10">
            <a:extLst>
              <a:ext uri="{FF2B5EF4-FFF2-40B4-BE49-F238E27FC236}">
                <a16:creationId xmlns:a16="http://schemas.microsoft.com/office/drawing/2014/main" id="{8B94B459-E8FF-48DE-B43D-FED67A0EC978}"/>
              </a:ext>
            </a:extLst>
          </p:cNvPr>
          <p:cNvGraphicFramePr>
            <a:graphicFrameLocks noGrp="1"/>
          </p:cNvGraphicFramePr>
          <p:nvPr>
            <p:extLst>
              <p:ext uri="{D42A27DB-BD31-4B8C-83A1-F6EECF244321}">
                <p14:modId xmlns:p14="http://schemas.microsoft.com/office/powerpoint/2010/main" val="1992016214"/>
              </p:ext>
            </p:extLst>
          </p:nvPr>
        </p:nvGraphicFramePr>
        <p:xfrm>
          <a:off x="448459" y="3538735"/>
          <a:ext cx="9009081" cy="2909890"/>
        </p:xfrm>
        <a:graphic>
          <a:graphicData uri="http://schemas.openxmlformats.org/drawingml/2006/table">
            <a:tbl>
              <a:tblPr firstRow="1" firstCol="1" bandRow="1">
                <a:tableStyleId>{5C22544A-7EE6-4342-B048-85BDC9FD1C3A}</a:tableStyleId>
              </a:tblPr>
              <a:tblGrid>
                <a:gridCol w="310339">
                  <a:extLst>
                    <a:ext uri="{9D8B030D-6E8A-4147-A177-3AD203B41FA5}">
                      <a16:colId xmlns:a16="http://schemas.microsoft.com/office/drawing/2014/main" val="20000"/>
                    </a:ext>
                  </a:extLst>
                </a:gridCol>
                <a:gridCol w="3149866">
                  <a:extLst>
                    <a:ext uri="{9D8B030D-6E8A-4147-A177-3AD203B41FA5}">
                      <a16:colId xmlns:a16="http://schemas.microsoft.com/office/drawing/2014/main" val="20001"/>
                    </a:ext>
                  </a:extLst>
                </a:gridCol>
                <a:gridCol w="2805354">
                  <a:extLst>
                    <a:ext uri="{9D8B030D-6E8A-4147-A177-3AD203B41FA5}">
                      <a16:colId xmlns:a16="http://schemas.microsoft.com/office/drawing/2014/main" val="20002"/>
                    </a:ext>
                  </a:extLst>
                </a:gridCol>
                <a:gridCol w="2743522">
                  <a:extLst>
                    <a:ext uri="{9D8B030D-6E8A-4147-A177-3AD203B41FA5}">
                      <a16:colId xmlns:a16="http://schemas.microsoft.com/office/drawing/2014/main" val="768486730"/>
                    </a:ext>
                  </a:extLst>
                </a:gridCol>
              </a:tblGrid>
              <a:tr h="296568">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altLang="ja-JP" sz="1400" b="1" dirty="0">
                          <a:effectLst/>
                          <a:latin typeface="+mn-ea"/>
                          <a:ea typeface="+mn-ea"/>
                        </a:rPr>
                        <a:t>の</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現状</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98380">
                <a:tc>
                  <a:txBody>
                    <a:bodyPr/>
                    <a:lstStyle/>
                    <a:p>
                      <a:pPr algn="ctr" fontAlgn="auto">
                        <a:lnSpc>
                          <a:spcPts val="1600"/>
                        </a:lnSpc>
                        <a:spcAft>
                          <a:spcPts val="0"/>
                        </a:spcAft>
                      </a:pPr>
                      <a:r>
                        <a:rPr lang="en-US" sz="1400" b="1" dirty="0">
                          <a:effectLst/>
                          <a:latin typeface="+mn-ea"/>
                          <a:ea typeface="+mn-ea"/>
                        </a:rPr>
                        <a:t>1</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400" b="1" dirty="0">
                          <a:solidFill>
                            <a:schemeClr val="tx1"/>
                          </a:solidFill>
                          <a:effectLst/>
                          <a:latin typeface="+mn-ea"/>
                          <a:ea typeface="+mn-ea"/>
                        </a:rPr>
                        <a:t>がん拠点病院における</a:t>
                      </a:r>
                      <a:r>
                        <a:rPr lang="ja-JP" sz="1400" b="1" dirty="0">
                          <a:solidFill>
                            <a:schemeClr val="tx1"/>
                          </a:solidFill>
                          <a:effectLst/>
                          <a:latin typeface="+mn-ea"/>
                          <a:ea typeface="+mn-ea"/>
                        </a:rPr>
                        <a:t>緩和ケア</a:t>
                      </a:r>
                      <a:endParaRPr lang="en-US" altLang="ja-JP" sz="1400" b="1" dirty="0">
                        <a:solidFill>
                          <a:schemeClr val="tx1"/>
                        </a:solidFill>
                        <a:effectLst/>
                        <a:latin typeface="+mn-ea"/>
                        <a:ea typeface="+mn-ea"/>
                      </a:endParaRPr>
                    </a:p>
                    <a:p>
                      <a:pPr algn="l" fontAlgn="auto">
                        <a:lnSpc>
                          <a:spcPts val="1600"/>
                        </a:lnSpc>
                        <a:spcAft>
                          <a:spcPts val="0"/>
                        </a:spcAft>
                      </a:pPr>
                      <a:r>
                        <a:rPr lang="ja-JP" sz="1400" b="1" dirty="0">
                          <a:solidFill>
                            <a:schemeClr val="tx1"/>
                          </a:solidFill>
                          <a:effectLst/>
                          <a:latin typeface="+mn-ea"/>
                          <a:ea typeface="+mn-ea"/>
                        </a:rPr>
                        <a:t>チームの新規診療症例数</a:t>
                      </a:r>
                      <a:br>
                        <a:rPr lang="en-US" sz="1400" b="1" dirty="0">
                          <a:solidFill>
                            <a:schemeClr val="tx1"/>
                          </a:solidFill>
                          <a:effectLst/>
                          <a:latin typeface="+mn-ea"/>
                          <a:ea typeface="+mn-ea"/>
                        </a:rPr>
                      </a:br>
                      <a:r>
                        <a:rPr lang="ja-JP" sz="1400" b="1" dirty="0">
                          <a:solidFill>
                            <a:schemeClr val="tx1"/>
                          </a:solidFill>
                          <a:effectLst/>
                          <a:latin typeface="+mn-ea"/>
                          <a:ea typeface="+mn-ea"/>
                        </a:rPr>
                        <a:t>【がん診療拠点病院現況報告】</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14,746</a:t>
                      </a:r>
                      <a:r>
                        <a:rPr lang="ja-JP" altLang="en-US" sz="1400" b="1" dirty="0">
                          <a:solidFill>
                            <a:schemeClr val="tx1"/>
                          </a:solidFill>
                          <a:effectLst/>
                          <a:latin typeface="+mn-ea"/>
                          <a:ea typeface="+mn-ea"/>
                          <a:cs typeface="HG丸ｺﾞｼｯｸM-PRO"/>
                        </a:rPr>
                        <a:t>件／</a:t>
                      </a:r>
                      <a:r>
                        <a:rPr lang="en-US" altLang="ja-JP" sz="1400" b="1" dirty="0">
                          <a:solidFill>
                            <a:schemeClr val="tx1"/>
                          </a:solidFill>
                          <a:effectLst/>
                          <a:latin typeface="+mn-ea"/>
                          <a:ea typeface="+mn-ea"/>
                          <a:cs typeface="HG丸ｺﾞｼｯｸM-PRO"/>
                        </a:rPr>
                        <a:t>66</a:t>
                      </a:r>
                      <a:r>
                        <a:rPr lang="ja-JP" altLang="en-US" sz="1400" b="1" dirty="0">
                          <a:solidFill>
                            <a:schemeClr val="tx1"/>
                          </a:solidFill>
                          <a:effectLst/>
                          <a:latin typeface="+mn-ea"/>
                          <a:ea typeface="+mn-ea"/>
                          <a:cs typeface="HG丸ｺﾞｼｯｸM-PRO"/>
                        </a:rPr>
                        <a:t>病院</a:t>
                      </a:r>
                      <a:r>
                        <a:rPr lang="ja-JP" altLang="en-US" sz="1050" b="1" dirty="0">
                          <a:solidFill>
                            <a:schemeClr val="tx1"/>
                          </a:solidFill>
                          <a:effectLst/>
                          <a:latin typeface="+mn-ea"/>
                          <a:ea typeface="+mn-ea"/>
                          <a:cs typeface="HG丸ｺﾞｼｯｸM-PRO"/>
                        </a:rPr>
                        <a:t>（小児がん除く）</a:t>
                      </a:r>
                      <a:endParaRPr lang="ja-JP" altLang="en-US"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a:t>
                      </a:r>
                      <a:r>
                        <a:rPr lang="en-US" altLang="ja-JP" sz="1400" b="1" dirty="0">
                          <a:solidFill>
                            <a:schemeClr val="tx1"/>
                          </a:solidFill>
                          <a:effectLst/>
                          <a:latin typeface="+mn-ea"/>
                          <a:ea typeface="+mn-ea"/>
                          <a:cs typeface="HG丸ｺﾞｼｯｸM-PRO"/>
                        </a:rPr>
                        <a:t>3</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2021</a:t>
                      </a:r>
                      <a:r>
                        <a:rPr lang="ja-JP" altLang="en-US" sz="1400" b="1" dirty="0">
                          <a:solidFill>
                            <a:schemeClr val="tx1"/>
                          </a:solidFill>
                          <a:effectLst/>
                          <a:latin typeface="+mn-ea"/>
                          <a:ea typeface="+mn-ea"/>
                          <a:cs typeface="HG丸ｺﾞｼｯｸM-PRO"/>
                        </a:rPr>
                        <a:t>）年</a:t>
                      </a:r>
                      <a:r>
                        <a:rPr lang="en-US" altLang="ja-JP" sz="14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15,038</a:t>
                      </a:r>
                      <a:r>
                        <a:rPr lang="ja-JP" altLang="en-US" sz="1400" b="1" dirty="0">
                          <a:solidFill>
                            <a:schemeClr val="tx1"/>
                          </a:solidFill>
                          <a:effectLst/>
                          <a:latin typeface="+mn-ea"/>
                          <a:ea typeface="+mn-ea"/>
                          <a:cs typeface="HG丸ｺﾞｼｯｸM-PRO"/>
                        </a:rPr>
                        <a:t>件／</a:t>
                      </a:r>
                      <a:r>
                        <a:rPr lang="en-US" altLang="ja-JP" sz="1400" b="1" dirty="0">
                          <a:solidFill>
                            <a:schemeClr val="tx1"/>
                          </a:solidFill>
                          <a:effectLst/>
                          <a:latin typeface="+mn-ea"/>
                          <a:ea typeface="+mn-ea"/>
                          <a:cs typeface="HG丸ｺﾞｼｯｸM-PRO"/>
                        </a:rPr>
                        <a:t>65</a:t>
                      </a:r>
                      <a:r>
                        <a:rPr lang="ja-JP" altLang="en-US" sz="1400" b="1" dirty="0">
                          <a:solidFill>
                            <a:schemeClr val="tx1"/>
                          </a:solidFill>
                          <a:effectLst/>
                          <a:latin typeface="+mn-ea"/>
                          <a:ea typeface="+mn-ea"/>
                          <a:cs typeface="HG丸ｺﾞｼｯｸM-PRO"/>
                        </a:rPr>
                        <a:t>病院</a:t>
                      </a:r>
                      <a:r>
                        <a:rPr lang="ja-JP" altLang="en-US" sz="1050" b="1" dirty="0">
                          <a:solidFill>
                            <a:schemeClr val="tx1"/>
                          </a:solidFill>
                          <a:effectLst/>
                          <a:latin typeface="+mn-ea"/>
                          <a:ea typeface="+mn-ea"/>
                          <a:cs typeface="HG丸ｺﾞｼｯｸM-PRO"/>
                        </a:rPr>
                        <a:t>（小児がん除く）</a:t>
                      </a:r>
                      <a:endParaRPr lang="ja-JP" altLang="en-US"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a:t>
                      </a:r>
                      <a:r>
                        <a:rPr lang="en-US" altLang="ja-JP" sz="1400" b="1" dirty="0">
                          <a:solidFill>
                            <a:schemeClr val="tx1"/>
                          </a:solidFill>
                          <a:effectLst/>
                          <a:latin typeface="+mn-ea"/>
                          <a:ea typeface="+mn-ea"/>
                          <a:cs typeface="HG丸ｺﾞｼｯｸM-PRO"/>
                        </a:rPr>
                        <a:t> </a:t>
                      </a:r>
                      <a:r>
                        <a:rPr lang="ja-JP" altLang="en-US" sz="1400" b="1" dirty="0">
                          <a:solidFill>
                            <a:schemeClr val="tx1"/>
                          </a:solidFill>
                          <a:effectLst/>
                          <a:latin typeface="+mn-ea"/>
                          <a:ea typeface="+mn-ea"/>
                          <a:cs typeface="HG丸ｺﾞｼｯｸM-PRO"/>
                        </a:rPr>
                        <a:t>６（</a:t>
                      </a:r>
                      <a:r>
                        <a:rPr lang="en-US" altLang="ja-JP" sz="1400" b="1" dirty="0">
                          <a:solidFill>
                            <a:schemeClr val="tx1"/>
                          </a:solidFill>
                          <a:effectLst/>
                          <a:latin typeface="+mn-ea"/>
                          <a:ea typeface="+mn-ea"/>
                          <a:cs typeface="HG丸ｺﾞｼｯｸM-PRO"/>
                        </a:rPr>
                        <a:t>2024</a:t>
                      </a:r>
                      <a:r>
                        <a:rPr lang="ja-JP" altLang="en-US" sz="1400" b="1" dirty="0">
                          <a:solidFill>
                            <a:schemeClr val="tx1"/>
                          </a:solidFill>
                          <a:effectLst/>
                          <a:latin typeface="+mn-ea"/>
                          <a:ea typeface="+mn-ea"/>
                          <a:cs typeface="HG丸ｺﾞｼｯｸM-PRO"/>
                        </a:rPr>
                        <a:t>）年</a:t>
                      </a:r>
                      <a:r>
                        <a:rPr lang="en-US" altLang="ja-JP" sz="14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8930">
                <a:tc>
                  <a:txBody>
                    <a:bodyPr/>
                    <a:lstStyle/>
                    <a:p>
                      <a:pPr algn="ctr" fontAlgn="auto">
                        <a:lnSpc>
                          <a:spcPts val="1600"/>
                        </a:lnSpc>
                        <a:spcAft>
                          <a:spcPts val="0"/>
                        </a:spcAft>
                      </a:pPr>
                      <a:r>
                        <a:rPr lang="en-US" sz="1400" b="1" dirty="0">
                          <a:effectLst/>
                          <a:latin typeface="+mn-ea"/>
                          <a:ea typeface="+mn-ea"/>
                        </a:rPr>
                        <a:t>2</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altLang="en-US" sz="1400" b="1" dirty="0">
                          <a:solidFill>
                            <a:schemeClr val="tx1"/>
                          </a:solidFill>
                          <a:effectLst/>
                          <a:latin typeface="+mn-ea"/>
                          <a:ea typeface="+mn-ea"/>
                        </a:rPr>
                        <a:t>がん拠点病院における</a:t>
                      </a:r>
                      <a:r>
                        <a:rPr lang="ja-JP" sz="1400" b="1" dirty="0">
                          <a:solidFill>
                            <a:schemeClr val="tx1"/>
                          </a:solidFill>
                          <a:effectLst/>
                          <a:latin typeface="+mn-ea"/>
                          <a:ea typeface="+mn-ea"/>
                        </a:rPr>
                        <a:t>緩和ケア研修</a:t>
                      </a:r>
                      <a:endParaRPr lang="en-US" altLang="ja-JP" sz="1400" b="1" dirty="0">
                        <a:solidFill>
                          <a:schemeClr val="tx1"/>
                        </a:solidFill>
                        <a:effectLst/>
                        <a:latin typeface="+mn-ea"/>
                        <a:ea typeface="+mn-ea"/>
                      </a:endParaRPr>
                    </a:p>
                    <a:p>
                      <a:pPr algn="l" fontAlgn="auto">
                        <a:lnSpc>
                          <a:spcPts val="1600"/>
                        </a:lnSpc>
                        <a:spcAft>
                          <a:spcPts val="0"/>
                        </a:spcAft>
                      </a:pPr>
                      <a:r>
                        <a:rPr lang="ja-JP" altLang="en-US" sz="1400" b="1" dirty="0">
                          <a:solidFill>
                            <a:schemeClr val="tx1"/>
                          </a:solidFill>
                          <a:effectLst/>
                          <a:latin typeface="+mn-ea"/>
                          <a:ea typeface="+mn-ea"/>
                        </a:rPr>
                        <a:t>受講率</a:t>
                      </a:r>
                      <a:endParaRPr lang="en-US" altLang="ja-JP" sz="1400" b="1" dirty="0">
                        <a:solidFill>
                          <a:schemeClr val="tx1"/>
                        </a:solidFill>
                        <a:effectLst/>
                        <a:latin typeface="+mn-ea"/>
                        <a:ea typeface="+mn-ea"/>
                      </a:endParaRPr>
                    </a:p>
                    <a:p>
                      <a:pPr algn="l" fontAlgn="auto">
                        <a:lnSpc>
                          <a:spcPts val="1600"/>
                        </a:lnSpc>
                        <a:spcAft>
                          <a:spcPts val="0"/>
                        </a:spcAft>
                      </a:pPr>
                      <a:r>
                        <a:rPr lang="ja-JP" sz="1400" b="1" dirty="0">
                          <a:solidFill>
                            <a:schemeClr val="tx1"/>
                          </a:solidFill>
                          <a:effectLst/>
                          <a:latin typeface="+mn-ea"/>
                          <a:ea typeface="+mn-ea"/>
                        </a:rPr>
                        <a:t>【</a:t>
                      </a:r>
                      <a:r>
                        <a:rPr lang="ja-JP" altLang="ja-JP" sz="1400" b="1" dirty="0">
                          <a:solidFill>
                            <a:schemeClr val="tx1"/>
                          </a:solidFill>
                          <a:effectLst/>
                          <a:latin typeface="+mn-ea"/>
                          <a:ea typeface="+mn-ea"/>
                        </a:rPr>
                        <a:t>がん診療拠点病院現況報告</a:t>
                      </a:r>
                      <a:r>
                        <a:rPr lang="ja-JP" sz="1400" b="1" dirty="0">
                          <a:solidFill>
                            <a:schemeClr val="tx1"/>
                          </a:solidFill>
                          <a:effectLst/>
                          <a:latin typeface="+mn-ea"/>
                          <a:ea typeface="+mn-ea"/>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81.3%</a:t>
                      </a:r>
                      <a:r>
                        <a:rPr lang="ja-JP" altLang="en-US" sz="1050" b="1" dirty="0">
                          <a:solidFill>
                            <a:schemeClr val="tx1"/>
                          </a:solidFill>
                          <a:effectLst/>
                          <a:latin typeface="+mn-ea"/>
                          <a:ea typeface="+mn-ea"/>
                          <a:cs typeface="HG丸ｺﾞｼｯｸM-PRO"/>
                        </a:rPr>
                        <a:t>（小児がん除く）</a:t>
                      </a:r>
                      <a:endParaRPr lang="ja-JP" altLang="en-US"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300" b="1" dirty="0">
                          <a:solidFill>
                            <a:schemeClr val="tx1"/>
                          </a:solidFill>
                          <a:effectLst/>
                          <a:latin typeface="+mn-ea"/>
                          <a:ea typeface="+mn-ea"/>
                          <a:cs typeface="HG丸ｺﾞｼｯｸM-PRO"/>
                        </a:rPr>
                        <a:t>【</a:t>
                      </a:r>
                      <a:r>
                        <a:rPr lang="ja-JP" altLang="en-US" sz="1300" b="1" dirty="0">
                          <a:solidFill>
                            <a:schemeClr val="tx1"/>
                          </a:solidFill>
                          <a:effectLst/>
                          <a:latin typeface="+mn-ea"/>
                          <a:ea typeface="+mn-ea"/>
                          <a:cs typeface="HG丸ｺﾞｼｯｸM-PRO"/>
                        </a:rPr>
                        <a:t>令和４（</a:t>
                      </a:r>
                      <a:r>
                        <a:rPr lang="en-US" altLang="ja-JP" sz="1300" b="1" dirty="0">
                          <a:solidFill>
                            <a:schemeClr val="tx1"/>
                          </a:solidFill>
                          <a:effectLst/>
                          <a:latin typeface="+mn-ea"/>
                          <a:ea typeface="+mn-ea"/>
                          <a:cs typeface="HG丸ｺﾞｼｯｸM-PRO"/>
                        </a:rPr>
                        <a:t>2022</a:t>
                      </a:r>
                      <a:r>
                        <a:rPr lang="ja-JP" altLang="en-US" sz="1300" b="1" dirty="0">
                          <a:solidFill>
                            <a:schemeClr val="tx1"/>
                          </a:solidFill>
                          <a:effectLst/>
                          <a:latin typeface="+mn-ea"/>
                          <a:ea typeface="+mn-ea"/>
                          <a:cs typeface="HG丸ｺﾞｼｯｸM-PRO"/>
                        </a:rPr>
                        <a:t>）年９月</a:t>
                      </a:r>
                      <a:r>
                        <a:rPr lang="en-US" altLang="ja-JP" sz="1300" b="1" dirty="0">
                          <a:solidFill>
                            <a:schemeClr val="tx1"/>
                          </a:solidFill>
                          <a:effectLst/>
                          <a:latin typeface="+mn-ea"/>
                          <a:ea typeface="+mn-ea"/>
                          <a:cs typeface="HG丸ｺﾞｼｯｸM-PRO"/>
                        </a:rPr>
                        <a:t>1</a:t>
                      </a:r>
                      <a:r>
                        <a:rPr lang="ja-JP" altLang="en-US" sz="1300" b="1" dirty="0">
                          <a:solidFill>
                            <a:schemeClr val="tx1"/>
                          </a:solidFill>
                          <a:effectLst/>
                          <a:latin typeface="+mn-ea"/>
                          <a:ea typeface="+mn-ea"/>
                          <a:cs typeface="HG丸ｺﾞｼｯｸM-PRO"/>
                        </a:rPr>
                        <a:t>日現在</a:t>
                      </a:r>
                      <a:r>
                        <a:rPr lang="en-US" altLang="ja-JP" sz="13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   88.0%</a:t>
                      </a:r>
                      <a:r>
                        <a:rPr lang="ja-JP" altLang="en-US" sz="1050" b="1" dirty="0">
                          <a:solidFill>
                            <a:schemeClr val="tx1"/>
                          </a:solidFill>
                          <a:effectLst/>
                          <a:latin typeface="+mn-ea"/>
                          <a:ea typeface="+mn-ea"/>
                          <a:cs typeface="HG丸ｺﾞｼｯｸM-PRO"/>
                        </a:rPr>
                        <a:t>（小児がん除く）</a:t>
                      </a:r>
                    </a:p>
                    <a:p>
                      <a:pPr algn="ctr" fontAlgn="auto">
                        <a:lnSpc>
                          <a:spcPts val="1600"/>
                        </a:lnSpc>
                        <a:spcAft>
                          <a:spcPts val="0"/>
                        </a:spcAft>
                      </a:pPr>
                      <a:r>
                        <a:rPr lang="en-US" altLang="ja-JP" sz="1200" b="1" dirty="0">
                          <a:solidFill>
                            <a:schemeClr val="tx1"/>
                          </a:solidFill>
                          <a:effectLst/>
                          <a:latin typeface="+mn-ea"/>
                          <a:ea typeface="+mn-ea"/>
                          <a:cs typeface="HG丸ｺﾞｼｯｸM-PRO"/>
                        </a:rPr>
                        <a:t>【</a:t>
                      </a:r>
                      <a:r>
                        <a:rPr lang="ja-JP" altLang="en-US" sz="1200" b="1" dirty="0">
                          <a:solidFill>
                            <a:schemeClr val="tx1"/>
                          </a:solidFill>
                          <a:effectLst/>
                          <a:latin typeface="+mn-ea"/>
                          <a:ea typeface="+mn-ea"/>
                          <a:cs typeface="HG丸ｺﾞｼｯｸM-PRO"/>
                        </a:rPr>
                        <a:t>令和７（</a:t>
                      </a:r>
                      <a:r>
                        <a:rPr lang="en-US" altLang="ja-JP" sz="1200" b="1" dirty="0">
                          <a:solidFill>
                            <a:schemeClr val="tx1"/>
                          </a:solidFill>
                          <a:effectLst/>
                          <a:latin typeface="+mn-ea"/>
                          <a:ea typeface="+mn-ea"/>
                          <a:cs typeface="HG丸ｺﾞｼｯｸM-PRO"/>
                        </a:rPr>
                        <a:t>2025</a:t>
                      </a:r>
                      <a:r>
                        <a:rPr lang="ja-JP" altLang="en-US" sz="1200" b="1" dirty="0">
                          <a:solidFill>
                            <a:schemeClr val="tx1"/>
                          </a:solidFill>
                          <a:effectLst/>
                          <a:latin typeface="+mn-ea"/>
                          <a:ea typeface="+mn-ea"/>
                          <a:cs typeface="HG丸ｺﾞｼｯｸM-PRO"/>
                        </a:rPr>
                        <a:t>）年９月１日現在</a:t>
                      </a:r>
                      <a:r>
                        <a:rPr lang="en-US" altLang="ja-JP" sz="12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71907">
                <a:tc>
                  <a:txBody>
                    <a:bodyPr/>
                    <a:lstStyle/>
                    <a:p>
                      <a:pPr algn="ctr" fontAlgn="auto">
                        <a:lnSpc>
                          <a:spcPts val="1600"/>
                        </a:lnSpc>
                        <a:spcAft>
                          <a:spcPts val="0"/>
                        </a:spcAft>
                      </a:pPr>
                      <a:r>
                        <a:rPr lang="en-US" sz="1400" b="1" dirty="0">
                          <a:effectLst/>
                          <a:latin typeface="+mn-ea"/>
                          <a:ea typeface="+mn-ea"/>
                        </a:rPr>
                        <a:t>3</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solidFill>
                            <a:schemeClr val="tx1"/>
                          </a:solidFill>
                          <a:effectLst/>
                          <a:latin typeface="+mn-ea"/>
                          <a:ea typeface="+mn-ea"/>
                        </a:rPr>
                        <a:t>在宅緩和ケアに取</a:t>
                      </a:r>
                      <a:r>
                        <a:rPr lang="ja-JP" altLang="en-US" sz="1400" b="1" dirty="0">
                          <a:solidFill>
                            <a:schemeClr val="tx1"/>
                          </a:solidFill>
                          <a:effectLst/>
                          <a:latin typeface="+mn-ea"/>
                          <a:ea typeface="+mn-ea"/>
                        </a:rPr>
                        <a:t>り</a:t>
                      </a:r>
                      <a:r>
                        <a:rPr lang="ja-JP" sz="1400" b="1" dirty="0">
                          <a:solidFill>
                            <a:schemeClr val="tx1"/>
                          </a:solidFill>
                          <a:effectLst/>
                          <a:latin typeface="+mn-ea"/>
                          <a:ea typeface="+mn-ea"/>
                        </a:rPr>
                        <a:t>組む医療機関数</a:t>
                      </a:r>
                    </a:p>
                    <a:p>
                      <a:pPr algn="l" fontAlgn="auto">
                        <a:lnSpc>
                          <a:spcPts val="1600"/>
                        </a:lnSpc>
                        <a:spcAft>
                          <a:spcPts val="0"/>
                        </a:spcAft>
                      </a:pPr>
                      <a:r>
                        <a:rPr lang="ja-JP" sz="1400" b="1" dirty="0">
                          <a:solidFill>
                            <a:schemeClr val="tx1"/>
                          </a:solidFill>
                          <a:effectLst/>
                          <a:latin typeface="+mn-ea"/>
                          <a:ea typeface="+mn-ea"/>
                        </a:rPr>
                        <a:t>【がん診療拠点病院現況報告】</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1,178</a:t>
                      </a:r>
                      <a:r>
                        <a:rPr lang="ja-JP" altLang="en-US" sz="1400" b="1" dirty="0">
                          <a:solidFill>
                            <a:schemeClr val="tx1"/>
                          </a:solidFill>
                          <a:effectLst/>
                          <a:latin typeface="+mn-ea"/>
                          <a:ea typeface="+mn-ea"/>
                          <a:cs typeface="HG丸ｺﾞｼｯｸM-PRO"/>
                        </a:rPr>
                        <a:t>医療機関／</a:t>
                      </a:r>
                      <a:r>
                        <a:rPr lang="en-US" altLang="ja-JP" sz="1400" b="1" dirty="0">
                          <a:solidFill>
                            <a:schemeClr val="tx1"/>
                          </a:solidFill>
                          <a:effectLst/>
                          <a:latin typeface="+mn-ea"/>
                          <a:ea typeface="+mn-ea"/>
                          <a:cs typeface="HG丸ｺﾞｼｯｸM-PRO"/>
                        </a:rPr>
                        <a:t>66</a:t>
                      </a:r>
                      <a:r>
                        <a:rPr lang="ja-JP" altLang="en-US" sz="1400" b="1" dirty="0">
                          <a:solidFill>
                            <a:schemeClr val="tx1"/>
                          </a:solidFill>
                          <a:effectLst/>
                          <a:latin typeface="+mn-ea"/>
                          <a:ea typeface="+mn-ea"/>
                          <a:cs typeface="HG丸ｺﾞｼｯｸM-PRO"/>
                        </a:rPr>
                        <a:t>病院</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ja-JP" altLang="en-US" sz="1400" b="1" dirty="0">
                          <a:solidFill>
                            <a:schemeClr val="tx1"/>
                          </a:solidFill>
                          <a:effectLst/>
                          <a:latin typeface="+mn-ea"/>
                          <a:ea typeface="+mn-ea"/>
                          <a:cs typeface="HG丸ｺﾞｼｯｸM-PRO"/>
                        </a:rPr>
                        <a:t>　　　　　　　　</a:t>
                      </a:r>
                      <a:r>
                        <a:rPr lang="ja-JP" altLang="en-US" sz="1000" b="1" dirty="0">
                          <a:solidFill>
                            <a:schemeClr val="tx1"/>
                          </a:solidFill>
                          <a:effectLst/>
                          <a:latin typeface="+mn-ea"/>
                          <a:ea typeface="+mn-ea"/>
                          <a:cs typeface="HG丸ｺﾞｼｯｸM-PRO"/>
                        </a:rPr>
                        <a:t>（小児がん除く）</a:t>
                      </a:r>
                    </a:p>
                    <a:p>
                      <a:pPr algn="ctr" fontAlgn="auto">
                        <a:lnSpc>
                          <a:spcPts val="1600"/>
                        </a:lnSpc>
                        <a:spcAft>
                          <a:spcPts val="0"/>
                        </a:spcAft>
                      </a:pPr>
                      <a:r>
                        <a:rPr lang="en-US" altLang="ja-JP" sz="1200" b="1" dirty="0">
                          <a:solidFill>
                            <a:schemeClr val="tx1"/>
                          </a:solidFill>
                          <a:effectLst/>
                          <a:latin typeface="+mn-ea"/>
                          <a:ea typeface="+mn-ea"/>
                          <a:cs typeface="HG丸ｺﾞｼｯｸM-PRO"/>
                        </a:rPr>
                        <a:t>【</a:t>
                      </a:r>
                      <a:r>
                        <a:rPr lang="ja-JP" altLang="en-US" sz="1200" b="1" dirty="0">
                          <a:solidFill>
                            <a:schemeClr val="tx1"/>
                          </a:solidFill>
                          <a:effectLst/>
                          <a:latin typeface="+mn-ea"/>
                          <a:ea typeface="+mn-ea"/>
                          <a:cs typeface="HG丸ｺﾞｼｯｸM-PRO"/>
                        </a:rPr>
                        <a:t>令和４（</a:t>
                      </a:r>
                      <a:r>
                        <a:rPr lang="en-US" altLang="ja-JP" sz="1200" b="1" dirty="0">
                          <a:solidFill>
                            <a:schemeClr val="tx1"/>
                          </a:solidFill>
                          <a:effectLst/>
                          <a:latin typeface="+mn-ea"/>
                          <a:ea typeface="+mn-ea"/>
                          <a:cs typeface="HG丸ｺﾞｼｯｸM-PRO"/>
                        </a:rPr>
                        <a:t>2022</a:t>
                      </a:r>
                      <a:r>
                        <a:rPr lang="ja-JP" altLang="en-US" sz="1200" b="1" dirty="0">
                          <a:solidFill>
                            <a:schemeClr val="tx1"/>
                          </a:solidFill>
                          <a:effectLst/>
                          <a:latin typeface="+mn-ea"/>
                          <a:ea typeface="+mn-ea"/>
                          <a:cs typeface="HG丸ｺﾞｼｯｸM-PRO"/>
                        </a:rPr>
                        <a:t>）年９月</a:t>
                      </a:r>
                      <a:r>
                        <a:rPr lang="en-US" altLang="ja-JP" sz="1200" b="1" dirty="0">
                          <a:solidFill>
                            <a:schemeClr val="tx1"/>
                          </a:solidFill>
                          <a:effectLst/>
                          <a:latin typeface="+mn-ea"/>
                          <a:ea typeface="+mn-ea"/>
                          <a:cs typeface="HG丸ｺﾞｼｯｸM-PRO"/>
                        </a:rPr>
                        <a:t>1</a:t>
                      </a:r>
                      <a:r>
                        <a:rPr lang="ja-JP" altLang="en-US" sz="1200" b="1" dirty="0">
                          <a:solidFill>
                            <a:schemeClr val="tx1"/>
                          </a:solidFill>
                          <a:effectLst/>
                          <a:latin typeface="+mn-ea"/>
                          <a:ea typeface="+mn-ea"/>
                          <a:cs typeface="HG丸ｺﾞｼｯｸM-PRO"/>
                        </a:rPr>
                        <a:t>日現在</a:t>
                      </a:r>
                      <a:r>
                        <a:rPr lang="en-US" altLang="ja-JP" sz="12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879</a:t>
                      </a:r>
                      <a:r>
                        <a:rPr lang="ja-JP" altLang="en-US" sz="1400" b="1" dirty="0">
                          <a:solidFill>
                            <a:schemeClr val="tx1"/>
                          </a:solidFill>
                          <a:effectLst/>
                          <a:latin typeface="+mn-ea"/>
                          <a:ea typeface="+mn-ea"/>
                          <a:cs typeface="HG丸ｺﾞｼｯｸM-PRO"/>
                        </a:rPr>
                        <a:t>医療機関／</a:t>
                      </a:r>
                      <a:r>
                        <a:rPr lang="en-US" altLang="ja-JP" sz="1400" b="1" dirty="0">
                          <a:solidFill>
                            <a:schemeClr val="tx1"/>
                          </a:solidFill>
                          <a:effectLst/>
                          <a:latin typeface="+mn-ea"/>
                          <a:ea typeface="+mn-ea"/>
                          <a:cs typeface="HG丸ｺﾞｼｯｸM-PRO"/>
                        </a:rPr>
                        <a:t>65</a:t>
                      </a:r>
                      <a:r>
                        <a:rPr lang="ja-JP" altLang="en-US" sz="1400" b="1" dirty="0">
                          <a:solidFill>
                            <a:schemeClr val="tx1"/>
                          </a:solidFill>
                          <a:effectLst/>
                          <a:latin typeface="+mn-ea"/>
                          <a:ea typeface="+mn-ea"/>
                          <a:cs typeface="HG丸ｺﾞｼｯｸM-PRO"/>
                        </a:rPr>
                        <a:t>病院</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ja-JP" altLang="en-US" sz="1400" b="1" dirty="0">
                          <a:solidFill>
                            <a:schemeClr val="tx1"/>
                          </a:solidFill>
                          <a:effectLst/>
                          <a:latin typeface="+mn-ea"/>
                          <a:ea typeface="+mn-ea"/>
                          <a:cs typeface="HG丸ｺﾞｼｯｸM-PRO"/>
                        </a:rPr>
                        <a:t>　　　　　　　</a:t>
                      </a:r>
                      <a:r>
                        <a:rPr lang="ja-JP" altLang="en-US" sz="1000" b="1" dirty="0">
                          <a:solidFill>
                            <a:schemeClr val="tx1"/>
                          </a:solidFill>
                          <a:effectLst/>
                          <a:latin typeface="+mn-ea"/>
                          <a:ea typeface="+mn-ea"/>
                          <a:cs typeface="HG丸ｺﾞｼｯｸM-PRO"/>
                        </a:rPr>
                        <a:t>（小児がん除く）</a:t>
                      </a:r>
                      <a:endParaRPr lang="en-US" altLang="ja-JP" sz="1000" b="1" dirty="0">
                        <a:solidFill>
                          <a:schemeClr val="tx1"/>
                        </a:solidFill>
                        <a:effectLst/>
                        <a:latin typeface="+mn-ea"/>
                        <a:ea typeface="+mn-ea"/>
                        <a:cs typeface="HG丸ｺﾞｼｯｸM-PRO"/>
                      </a:endParaRPr>
                    </a:p>
                    <a:p>
                      <a:pPr algn="ctr" fontAlgn="auto">
                        <a:lnSpc>
                          <a:spcPts val="1600"/>
                        </a:lnSpc>
                        <a:spcAft>
                          <a:spcPts val="0"/>
                        </a:spcAft>
                      </a:pPr>
                      <a:r>
                        <a:rPr lang="en-US" altLang="ja-JP" sz="1200" b="1" dirty="0">
                          <a:solidFill>
                            <a:schemeClr val="tx1"/>
                          </a:solidFill>
                          <a:effectLst/>
                          <a:latin typeface="+mn-ea"/>
                          <a:ea typeface="+mn-ea"/>
                          <a:cs typeface="HG丸ｺﾞｼｯｸM-PRO"/>
                        </a:rPr>
                        <a:t>【</a:t>
                      </a:r>
                      <a:r>
                        <a:rPr lang="ja-JP" altLang="en-US" sz="1200" b="1" dirty="0">
                          <a:solidFill>
                            <a:schemeClr val="tx1"/>
                          </a:solidFill>
                          <a:effectLst/>
                          <a:latin typeface="+mn-ea"/>
                          <a:ea typeface="+mn-ea"/>
                          <a:cs typeface="HG丸ｺﾞｼｯｸM-PRO"/>
                        </a:rPr>
                        <a:t>令和７（</a:t>
                      </a:r>
                      <a:r>
                        <a:rPr lang="en-US" altLang="ja-JP" sz="1200" b="1" dirty="0">
                          <a:solidFill>
                            <a:schemeClr val="tx1"/>
                          </a:solidFill>
                          <a:effectLst/>
                          <a:latin typeface="+mn-ea"/>
                          <a:ea typeface="+mn-ea"/>
                          <a:cs typeface="HG丸ｺﾞｼｯｸM-PRO"/>
                        </a:rPr>
                        <a:t>2025</a:t>
                      </a:r>
                      <a:r>
                        <a:rPr lang="ja-JP" altLang="en-US" sz="1200" b="1" dirty="0">
                          <a:solidFill>
                            <a:schemeClr val="tx1"/>
                          </a:solidFill>
                          <a:effectLst/>
                          <a:latin typeface="+mn-ea"/>
                          <a:ea typeface="+mn-ea"/>
                          <a:cs typeface="HG丸ｺﾞｼｯｸM-PRO"/>
                        </a:rPr>
                        <a:t>）年９月１日現在</a:t>
                      </a:r>
                      <a:r>
                        <a:rPr lang="en-US" altLang="ja-JP" sz="1200" b="1" dirty="0">
                          <a:solidFill>
                            <a:schemeClr val="tx1"/>
                          </a:solidFill>
                          <a:effectLst/>
                          <a:latin typeface="+mn-ea"/>
                          <a:ea typeface="+mn-ea"/>
                          <a:cs typeface="HG丸ｺﾞｼｯｸM-PRO"/>
                        </a:rPr>
                        <a:t>】</a:t>
                      </a:r>
                      <a:endParaRPr lang="ja-JP" altLang="en-US"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22215">
                <a:tc>
                  <a:txBody>
                    <a:bodyPr/>
                    <a:lstStyle/>
                    <a:p>
                      <a:pPr algn="ctr" fontAlgn="auto">
                        <a:lnSpc>
                          <a:spcPts val="1600"/>
                        </a:lnSpc>
                        <a:spcAft>
                          <a:spcPts val="0"/>
                        </a:spcAft>
                      </a:pPr>
                      <a:r>
                        <a:rPr lang="en-US" sz="1400" b="1" dirty="0">
                          <a:effectLst/>
                          <a:latin typeface="+mn-ea"/>
                          <a:ea typeface="+mn-ea"/>
                        </a:rPr>
                        <a:t>4</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dirty="0">
                          <a:solidFill>
                            <a:schemeClr val="tx1"/>
                          </a:solidFill>
                          <a:effectLst/>
                          <a:latin typeface="+mn-ea"/>
                          <a:ea typeface="+mn-ea"/>
                        </a:rPr>
                        <a:t>がん患者の緩和ケアに対する</a:t>
                      </a:r>
                      <a:endParaRPr lang="en-US" altLang="ja-JP" sz="1400" b="1" dirty="0">
                        <a:solidFill>
                          <a:schemeClr val="tx1"/>
                        </a:solidFill>
                        <a:effectLst/>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lang="ja-JP" sz="1400" b="1" dirty="0">
                          <a:solidFill>
                            <a:schemeClr val="tx1"/>
                          </a:solidFill>
                          <a:effectLst/>
                          <a:latin typeface="+mn-ea"/>
                          <a:ea typeface="+mn-ea"/>
                        </a:rPr>
                        <a:t>理解度【</a:t>
                      </a:r>
                      <a:r>
                        <a:rPr lang="ja-JP" sz="1400" b="1" kern="100" dirty="0">
                          <a:solidFill>
                            <a:schemeClr val="tx1"/>
                          </a:solidFill>
                          <a:effectLst/>
                          <a:latin typeface="+mn-ea"/>
                          <a:ea typeface="+mn-ea"/>
                        </a:rPr>
                        <a:t>がん患者ニーズ調査</a:t>
                      </a:r>
                      <a:r>
                        <a:rPr lang="ja-JP" sz="1400" b="1" dirty="0">
                          <a:solidFill>
                            <a:schemeClr val="tx1"/>
                          </a:solidFill>
                          <a:effectLst/>
                          <a:latin typeface="+mn-ea"/>
                          <a:ea typeface="+mn-ea"/>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44.4</a:t>
                      </a:r>
                      <a:r>
                        <a:rPr lang="ja-JP" altLang="en-US" sz="1400" b="1" dirty="0">
                          <a:solidFill>
                            <a:schemeClr val="tx1"/>
                          </a:solidFill>
                          <a:effectLst/>
                          <a:latin typeface="+mn-ea"/>
                          <a:ea typeface="+mn-ea"/>
                          <a:cs typeface="HG丸ｺﾞｼｯｸM-PRO"/>
                        </a:rPr>
                        <a:t>％</a:t>
                      </a: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令和４（</a:t>
                      </a:r>
                      <a:r>
                        <a:rPr lang="en-US" altLang="ja-JP" sz="1400" b="1" dirty="0">
                          <a:solidFill>
                            <a:schemeClr val="tx1"/>
                          </a:solidFill>
                          <a:effectLst/>
                          <a:latin typeface="+mn-ea"/>
                          <a:ea typeface="+mn-ea"/>
                          <a:cs typeface="HG丸ｺﾞｼｯｸM-PRO"/>
                        </a:rPr>
                        <a:t>2022</a:t>
                      </a:r>
                      <a:r>
                        <a:rPr lang="ja-JP" altLang="en-US" sz="1400" b="1" dirty="0">
                          <a:solidFill>
                            <a:schemeClr val="tx1"/>
                          </a:solidFill>
                          <a:effectLst/>
                          <a:latin typeface="+mn-ea"/>
                          <a:ea typeface="+mn-ea"/>
                          <a:cs typeface="HG丸ｺﾞｼｯｸM-PRO"/>
                        </a:rPr>
                        <a:t>）年度</a:t>
                      </a:r>
                      <a:r>
                        <a:rPr lang="en-US" altLang="ja-JP" sz="1400" b="1" dirty="0">
                          <a:solidFill>
                            <a:schemeClr val="tx1"/>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cs typeface="HG丸ｺﾞｼｯｸM-PRO"/>
                        </a:rPr>
                        <a:t>令和８年度に実施する</a:t>
                      </a:r>
                    </a:p>
                    <a:p>
                      <a:pPr algn="ctr" fontAlgn="auto">
                        <a:lnSpc>
                          <a:spcPts val="1600"/>
                        </a:lnSpc>
                        <a:spcAft>
                          <a:spcPts val="0"/>
                        </a:spcAft>
                      </a:pPr>
                      <a:r>
                        <a:rPr lang="ja-JP" altLang="en-US" sz="1400" b="1" dirty="0">
                          <a:solidFill>
                            <a:schemeClr val="tx1"/>
                          </a:solidFill>
                          <a:effectLst/>
                          <a:latin typeface="+mn-ea"/>
                          <a:ea typeface="+mn-ea"/>
                          <a:cs typeface="HG丸ｺﾞｼｯｸM-PRO"/>
                        </a:rPr>
                        <a:t>患者ニーズ調査結果を受け算出</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2" name="スライド番号プレースホルダー 1"/>
          <p:cNvSpPr>
            <a:spLocks noGrp="1"/>
          </p:cNvSpPr>
          <p:nvPr>
            <p:ph type="sldNum" sz="quarter" idx="12"/>
          </p:nvPr>
        </p:nvSpPr>
        <p:spPr/>
        <p:txBody>
          <a:bodyPr/>
          <a:lstStyle/>
          <a:p>
            <a:r>
              <a:rPr kumimoji="1" lang="ja-JP" altLang="en-US" dirty="0"/>
              <a:t>８</a:t>
            </a:r>
          </a:p>
        </p:txBody>
      </p:sp>
    </p:spTree>
    <p:extLst>
      <p:ext uri="{BB962C8B-B14F-4D97-AF65-F5344CB8AC3E}">
        <p14:creationId xmlns:p14="http://schemas.microsoft.com/office/powerpoint/2010/main" val="1896300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37000" y="225000"/>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 name="スライド番号プレースホルダー 1"/>
          <p:cNvSpPr>
            <a:spLocks noGrp="1"/>
          </p:cNvSpPr>
          <p:nvPr>
            <p:ph type="sldNum" sz="quarter" idx="12"/>
          </p:nvPr>
        </p:nvSpPr>
        <p:spPr/>
        <p:txBody>
          <a:bodyPr/>
          <a:lstStyle/>
          <a:p>
            <a:r>
              <a:rPr kumimoji="1" lang="ja-JP" altLang="en-US" dirty="0"/>
              <a:t>９</a:t>
            </a:r>
          </a:p>
        </p:txBody>
      </p:sp>
      <p:graphicFrame>
        <p:nvGraphicFramePr>
          <p:cNvPr id="12" name="表 11">
            <a:extLst>
              <a:ext uri="{FF2B5EF4-FFF2-40B4-BE49-F238E27FC236}">
                <a16:creationId xmlns:a16="http://schemas.microsoft.com/office/drawing/2014/main" id="{FA791C93-28CE-4971-B260-924D0EDE232F}"/>
              </a:ext>
            </a:extLst>
          </p:cNvPr>
          <p:cNvGraphicFramePr>
            <a:graphicFrameLocks noGrp="1"/>
          </p:cNvGraphicFramePr>
          <p:nvPr/>
        </p:nvGraphicFramePr>
        <p:xfrm>
          <a:off x="399000" y="292777"/>
          <a:ext cx="8928000" cy="1165924"/>
        </p:xfrm>
        <a:graphic>
          <a:graphicData uri="http://schemas.openxmlformats.org/drawingml/2006/table">
            <a:tbl>
              <a:tblPr firstRow="1" bandRow="1">
                <a:tableStyleId>{5C22544A-7EE6-4342-B048-85BDC9FD1C3A}</a:tableStyleId>
              </a:tblPr>
              <a:tblGrid>
                <a:gridCol w="1290813">
                  <a:extLst>
                    <a:ext uri="{9D8B030D-6E8A-4147-A177-3AD203B41FA5}">
                      <a16:colId xmlns:a16="http://schemas.microsoft.com/office/drawing/2014/main" val="3795206225"/>
                    </a:ext>
                  </a:extLst>
                </a:gridCol>
                <a:gridCol w="7637187">
                  <a:extLst>
                    <a:ext uri="{9D8B030D-6E8A-4147-A177-3AD203B41FA5}">
                      <a16:colId xmlns:a16="http://schemas.microsoft.com/office/drawing/2014/main" val="1328953327"/>
                    </a:ext>
                  </a:extLst>
                </a:gridCol>
              </a:tblGrid>
              <a:tr h="658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現状･課題</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4E79"/>
                    </a:solidFill>
                  </a:tcPr>
                </a:tc>
                <a:tc>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1" dirty="0">
                          <a:solidFill>
                            <a:schemeClr val="tx1"/>
                          </a:solidFill>
                        </a:rPr>
                        <a:t>◆高齢者のがん、希少がん、難治性がんについては、それぞれの特性に応じた対策が必要。</a:t>
                      </a:r>
                      <a:endParaRPr kumimoji="1" lang="en-US" altLang="ja-JP" sz="1400" b="1" dirty="0">
                        <a:solidFill>
                          <a:schemeClr val="tx1"/>
                        </a:solidFill>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400" b="1" dirty="0">
                          <a:solidFill>
                            <a:schemeClr val="tx1"/>
                          </a:solidFill>
                        </a:rPr>
                        <a:t>◆重粒子線治療施設や</a:t>
                      </a:r>
                      <a:r>
                        <a:rPr kumimoji="1" lang="en-US" altLang="ja-JP" sz="1400" b="1" dirty="0">
                          <a:solidFill>
                            <a:schemeClr val="tx1"/>
                          </a:solidFill>
                        </a:rPr>
                        <a:t>BNCT</a:t>
                      </a:r>
                      <a:r>
                        <a:rPr kumimoji="1" lang="ja-JP" altLang="en-US" sz="1400" b="1" dirty="0">
                          <a:solidFill>
                            <a:schemeClr val="tx1"/>
                          </a:solidFill>
                        </a:rPr>
                        <a:t>（ホウ素中性子捕捉療法）治療施設による、最先端のがん治療の提供が期待される。　</a:t>
                      </a:r>
                      <a:endParaRPr kumimoji="1" lang="ja-JP" altLang="en-US" sz="1400" b="1" dirty="0"/>
                    </a:p>
                    <a:p>
                      <a:pPr marL="179388" indent="-179388">
                        <a:lnSpc>
                          <a:spcPts val="1700"/>
                        </a:lnSpc>
                      </a:pPr>
                      <a:r>
                        <a:rPr kumimoji="1" lang="ja-JP" altLang="en-US" sz="1400" b="1" dirty="0">
                          <a:solidFill>
                            <a:schemeClr val="tx1"/>
                          </a:solidFill>
                        </a:rPr>
                        <a:t>◆緩和ケアについて広く府民に対する普及啓発を図るとともに、提供体制の充実、緩和ケア研修会の受講促進等に努める必要がある。</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3" name="表 12">
            <a:extLst>
              <a:ext uri="{FF2B5EF4-FFF2-40B4-BE49-F238E27FC236}">
                <a16:creationId xmlns:a16="http://schemas.microsoft.com/office/drawing/2014/main" id="{67CF6E2A-87F8-45B9-AD4E-E4FED280432A}"/>
              </a:ext>
            </a:extLst>
          </p:cNvPr>
          <p:cNvGraphicFramePr>
            <a:graphicFrameLocks noGrp="1"/>
          </p:cNvGraphicFramePr>
          <p:nvPr>
            <p:extLst>
              <p:ext uri="{D42A27DB-BD31-4B8C-83A1-F6EECF244321}">
                <p14:modId xmlns:p14="http://schemas.microsoft.com/office/powerpoint/2010/main" val="1661732691"/>
              </p:ext>
            </p:extLst>
          </p:nvPr>
        </p:nvGraphicFramePr>
        <p:xfrm>
          <a:off x="399000" y="1539677"/>
          <a:ext cx="8928000" cy="4020864"/>
        </p:xfrm>
        <a:graphic>
          <a:graphicData uri="http://schemas.openxmlformats.org/drawingml/2006/table">
            <a:tbl>
              <a:tblPr firstRow="1" bandRow="1">
                <a:tableStyleId>{5C22544A-7EE6-4342-B048-85BDC9FD1C3A}</a:tableStyleId>
              </a:tblPr>
              <a:tblGrid>
                <a:gridCol w="1023980">
                  <a:extLst>
                    <a:ext uri="{9D8B030D-6E8A-4147-A177-3AD203B41FA5}">
                      <a16:colId xmlns:a16="http://schemas.microsoft.com/office/drawing/2014/main" val="528851062"/>
                    </a:ext>
                  </a:extLst>
                </a:gridCol>
                <a:gridCol w="7904020">
                  <a:extLst>
                    <a:ext uri="{9D8B030D-6E8A-4147-A177-3AD203B41FA5}">
                      <a16:colId xmlns:a16="http://schemas.microsoft.com/office/drawing/2014/main" val="89849022"/>
                    </a:ext>
                  </a:extLst>
                </a:gridCol>
              </a:tblGrid>
              <a:tr h="4020864">
                <a:tc>
                  <a:txBody>
                    <a:bodyPr/>
                    <a:lstStyle/>
                    <a:p>
                      <a:r>
                        <a:rPr kumimoji="1" lang="ja-JP" altLang="en-US" sz="1400" dirty="0">
                          <a:latin typeface="+mn-ea"/>
                          <a:ea typeface="+mn-ea"/>
                        </a:rPr>
                        <a:t>本年度の取組み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r" defTabSz="914400" rtl="0" eaLnBrk="1" fontAlgn="auto" latinLnBrk="0" hangingPunct="1">
                        <a:lnSpc>
                          <a:spcPct val="100000"/>
                        </a:lnSpc>
                        <a:spcBef>
                          <a:spcPts val="0"/>
                        </a:spcBef>
                        <a:spcAft>
                          <a:spcPts val="0"/>
                        </a:spcAft>
                        <a:buClrTx/>
                        <a:buSzTx/>
                        <a:buFontTx/>
                        <a:buNone/>
                        <a:tabLst/>
                        <a:defRPr/>
                      </a:pPr>
                      <a:r>
                        <a:rPr kumimoji="1" lang="ja-JP" altLang="en-US" sz="1200" u="none" baseline="0" dirty="0">
                          <a:solidFill>
                            <a:schemeClr val="tx1"/>
                          </a:solidFill>
                          <a:highlight>
                            <a:srgbClr val="00FF00"/>
                          </a:highlight>
                          <a:latin typeface="+mn-ea"/>
                          <a:ea typeface="+mn-ea"/>
                        </a:rPr>
                        <a:t>■</a:t>
                      </a:r>
                      <a:r>
                        <a:rPr kumimoji="1" lang="ja-JP" altLang="en-US" sz="1200" u="none" baseline="0" dirty="0">
                          <a:solidFill>
                            <a:schemeClr val="tx1"/>
                          </a:solidFill>
                          <a:latin typeface="+mn-ea"/>
                          <a:ea typeface="+mn-ea"/>
                        </a:rPr>
                        <a:t>特に説明したい項目</a:t>
                      </a:r>
                      <a:endParaRPr kumimoji="1" lang="en-US" altLang="ja-JP" sz="1200" b="1" i="0" u="none" strike="noStrike" kern="1200" cap="none" spc="0" normalizeH="0" baseline="0" noProof="0" dirty="0">
                        <a:ln>
                          <a:noFill/>
                        </a:ln>
                        <a:solidFill>
                          <a:schemeClr val="tx1"/>
                        </a:solidFill>
                        <a:effectLst/>
                        <a:uLnTx/>
                        <a:uFillTx/>
                        <a:latin typeface="+mn-ea"/>
                        <a:ea typeface="+mn-ea"/>
                        <a:cs typeface="+mn-cs"/>
                      </a:endParaRPr>
                    </a:p>
                    <a:p>
                      <a:pPr>
                        <a:lnSpc>
                          <a:spcPts val="1550"/>
                        </a:lnSpc>
                      </a:pPr>
                      <a:r>
                        <a:rPr kumimoji="1" lang="en-US" altLang="ja-JP" sz="1100" dirty="0">
                          <a:solidFill>
                            <a:schemeClr val="tx1"/>
                          </a:solidFill>
                        </a:rPr>
                        <a:t>《</a:t>
                      </a:r>
                      <a:r>
                        <a:rPr kumimoji="1" lang="ja-JP" altLang="en-US" sz="1100" u="sng" dirty="0">
                          <a:solidFill>
                            <a:schemeClr val="tx1"/>
                          </a:solidFill>
                        </a:rPr>
                        <a:t>希少がん等</a:t>
                      </a:r>
                      <a:r>
                        <a:rPr kumimoji="1" lang="en-US" altLang="ja-JP" sz="1100" dirty="0">
                          <a:solidFill>
                            <a:schemeClr val="tx1"/>
                          </a:solidFill>
                        </a:rPr>
                        <a:t>》</a:t>
                      </a:r>
                      <a:endParaRPr kumimoji="1" lang="en-US" altLang="ja-JP" sz="1100" b="0" dirty="0">
                        <a:solidFill>
                          <a:schemeClr val="tx1"/>
                        </a:solidFill>
                      </a:endParaRPr>
                    </a:p>
                    <a:p>
                      <a:pPr marL="144000" indent="-457200" algn="l">
                        <a:lnSpc>
                          <a:spcPts val="1550"/>
                        </a:lnSpc>
                      </a:pPr>
                      <a:r>
                        <a:rPr kumimoji="1" lang="ja-JP" altLang="en-US" sz="1100" b="0" strike="noStrike" baseline="0" dirty="0">
                          <a:solidFill>
                            <a:schemeClr val="tx1"/>
                          </a:solidFill>
                        </a:rPr>
                        <a:t>■大阪国際がんセンターの「希少がんセンター」において</a:t>
                      </a:r>
                      <a:endParaRPr kumimoji="1" lang="en-US" altLang="ja-JP" sz="1100" b="0" strike="noStrike" baseline="0" dirty="0">
                        <a:solidFill>
                          <a:schemeClr val="tx1"/>
                        </a:solidFill>
                      </a:endParaRPr>
                    </a:p>
                    <a:p>
                      <a:pPr marL="144000" indent="-457200" algn="l">
                        <a:lnSpc>
                          <a:spcPts val="1550"/>
                        </a:lnSpc>
                      </a:pPr>
                      <a:r>
                        <a:rPr kumimoji="1" lang="ja-JP" altLang="en-US" sz="1100" b="0" strike="noStrike" baseline="0" dirty="0">
                          <a:solidFill>
                            <a:schemeClr val="tx1"/>
                          </a:solidFill>
                        </a:rPr>
                        <a:t>　「希少がんホットライン」を実施</a:t>
                      </a:r>
                      <a:endParaRPr kumimoji="1" lang="en-US" altLang="ja-JP" sz="1100" dirty="0">
                        <a:solidFill>
                          <a:schemeClr val="tx1"/>
                        </a:solidFill>
                      </a:endParaRPr>
                    </a:p>
                    <a:p>
                      <a:pPr>
                        <a:lnSpc>
                          <a:spcPts val="1550"/>
                        </a:lnSpc>
                      </a:pPr>
                      <a:endParaRPr kumimoji="1" lang="en-US" altLang="ja-JP" sz="1100" dirty="0">
                        <a:solidFill>
                          <a:schemeClr val="tx1"/>
                        </a:solidFill>
                      </a:endParaRPr>
                    </a:p>
                    <a:p>
                      <a:pPr>
                        <a:lnSpc>
                          <a:spcPts val="1550"/>
                        </a:lnSpc>
                      </a:pPr>
                      <a:r>
                        <a:rPr kumimoji="1" lang="en-US" altLang="ja-JP" sz="1100" dirty="0">
                          <a:solidFill>
                            <a:schemeClr val="tx1"/>
                          </a:solidFill>
                        </a:rPr>
                        <a:t>《</a:t>
                      </a:r>
                      <a:r>
                        <a:rPr kumimoji="1" lang="ja-JP" altLang="en-US" sz="1100" u="sng" dirty="0">
                          <a:solidFill>
                            <a:schemeClr val="tx1"/>
                          </a:solidFill>
                        </a:rPr>
                        <a:t>高度・専門的な医療の活用</a:t>
                      </a:r>
                      <a:r>
                        <a:rPr kumimoji="1" lang="en-US" altLang="ja-JP" sz="1100" dirty="0">
                          <a:solidFill>
                            <a:schemeClr val="tx1"/>
                          </a:solidFill>
                        </a:rPr>
                        <a:t>》</a:t>
                      </a:r>
                      <a:endParaRPr kumimoji="1" lang="en-US" altLang="ja-JP" sz="1100" b="0" dirty="0">
                        <a:solidFill>
                          <a:schemeClr val="tx1"/>
                        </a:solidFill>
                      </a:endParaRPr>
                    </a:p>
                    <a:p>
                      <a:pPr marL="144000" marR="0" lvl="0" indent="-457200" algn="l" defTabSz="914400" rtl="0" eaLnBrk="1" fontAlgn="auto" latinLnBrk="0" hangingPunct="1">
                        <a:lnSpc>
                          <a:spcPts val="1550"/>
                        </a:lnSpc>
                        <a:spcBef>
                          <a:spcPts val="0"/>
                        </a:spcBef>
                        <a:spcAft>
                          <a:spcPts val="0"/>
                        </a:spcAft>
                        <a:buClrTx/>
                        <a:buSzTx/>
                        <a:buFontTx/>
                        <a:buNone/>
                        <a:tabLst/>
                        <a:defRPr/>
                      </a:pPr>
                      <a:r>
                        <a:rPr kumimoji="1" lang="ja-JP" altLang="en-US" sz="1100" b="0" strike="noStrike" baseline="0" dirty="0">
                          <a:solidFill>
                            <a:schemeClr val="tx1"/>
                          </a:solidFill>
                        </a:rPr>
                        <a:t>■大阪重粒子センターにおいて実施する、公的保険の対象とならない</a:t>
                      </a:r>
                      <a:endParaRPr kumimoji="1" lang="en-US" altLang="ja-JP" sz="1100" b="0" strike="noStrike" baseline="0" dirty="0">
                        <a:solidFill>
                          <a:schemeClr val="tx1"/>
                        </a:solidFill>
                      </a:endParaRPr>
                    </a:p>
                    <a:p>
                      <a:pPr marL="144000" marR="0" lvl="0" indent="-457200" algn="l" defTabSz="914400" rtl="0" eaLnBrk="1" fontAlgn="auto" latinLnBrk="0" hangingPunct="1">
                        <a:lnSpc>
                          <a:spcPts val="1550"/>
                        </a:lnSpc>
                        <a:spcBef>
                          <a:spcPts val="0"/>
                        </a:spcBef>
                        <a:spcAft>
                          <a:spcPts val="0"/>
                        </a:spcAft>
                        <a:buClrTx/>
                        <a:buSzTx/>
                        <a:buFontTx/>
                        <a:buNone/>
                        <a:tabLst/>
                        <a:defRPr/>
                      </a:pPr>
                      <a:r>
                        <a:rPr kumimoji="1" lang="ja-JP" altLang="en-US" sz="1100" b="0" strike="noStrike" baseline="0" dirty="0">
                          <a:solidFill>
                            <a:schemeClr val="tx1"/>
                          </a:solidFill>
                        </a:rPr>
                        <a:t>　重粒子線がん治療費の負担を軽減する利子補給制度を実施</a:t>
                      </a:r>
                      <a:endParaRPr kumimoji="1" lang="en-US" altLang="ja-JP" sz="1100" b="0" strike="noStrike" baseline="0" dirty="0">
                        <a:solidFill>
                          <a:schemeClr val="tx1"/>
                        </a:solidFill>
                      </a:endParaRPr>
                    </a:p>
                    <a:p>
                      <a:pPr marL="179388" indent="-179388">
                        <a:lnSpc>
                          <a:spcPts val="1550"/>
                        </a:lnSpc>
                      </a:pPr>
                      <a:endParaRPr kumimoji="1" lang="en-US" altLang="ja-JP" sz="1100" dirty="0">
                        <a:solidFill>
                          <a:schemeClr val="tx1"/>
                        </a:solidFill>
                      </a:endParaRPr>
                    </a:p>
                    <a:p>
                      <a:pPr marL="179388" indent="-179388">
                        <a:lnSpc>
                          <a:spcPts val="1550"/>
                        </a:lnSpc>
                      </a:pPr>
                      <a:r>
                        <a:rPr kumimoji="1" lang="en-US" altLang="ja-JP" sz="1100" dirty="0">
                          <a:solidFill>
                            <a:schemeClr val="tx1"/>
                          </a:solidFill>
                        </a:rPr>
                        <a:t>《</a:t>
                      </a:r>
                      <a:r>
                        <a:rPr kumimoji="1" lang="ja-JP" altLang="en-US" sz="1100" u="sng" dirty="0">
                          <a:solidFill>
                            <a:schemeClr val="tx1"/>
                          </a:solidFill>
                        </a:rPr>
                        <a:t>緩和ケアの普及啓発、人材育成</a:t>
                      </a:r>
                      <a:r>
                        <a:rPr kumimoji="1" lang="en-US" altLang="ja-JP" sz="1100" dirty="0">
                          <a:solidFill>
                            <a:schemeClr val="tx1"/>
                          </a:solidFill>
                        </a:rPr>
                        <a:t>》</a:t>
                      </a:r>
                    </a:p>
                    <a:p>
                      <a:pPr>
                        <a:lnSpc>
                          <a:spcPts val="1550"/>
                        </a:lnSpc>
                      </a:pPr>
                      <a:r>
                        <a:rPr kumimoji="1" lang="ja-JP" altLang="en-US" sz="1100" b="0" dirty="0">
                          <a:solidFill>
                            <a:schemeClr val="tx1"/>
                          </a:solidFill>
                        </a:rPr>
                        <a:t>■緩和ケア普及啓発</a:t>
                      </a:r>
                      <a:r>
                        <a:rPr kumimoji="1" lang="ja-JP" altLang="en-US" sz="1100" b="0" strike="noStrike" baseline="0" dirty="0">
                          <a:solidFill>
                            <a:schemeClr val="tx1"/>
                          </a:solidFill>
                        </a:rPr>
                        <a:t>事業・人材養成事業を実施</a:t>
                      </a:r>
                      <a:endParaRPr kumimoji="1" lang="en-US" altLang="ja-JP" sz="1100" b="0" strike="noStrike" baseline="0" dirty="0">
                        <a:solidFill>
                          <a:schemeClr val="tx1"/>
                        </a:solidFill>
                      </a:endParaRPr>
                    </a:p>
                    <a:p>
                      <a:pPr marL="185738" marR="0" lvl="0" indent="-185738" algn="l" defTabSz="914400" rtl="0" eaLnBrk="1" fontAlgn="auto" latinLnBrk="0" hangingPunct="1">
                        <a:lnSpc>
                          <a:spcPts val="1550"/>
                        </a:lnSpc>
                        <a:spcBef>
                          <a:spcPts val="0"/>
                        </a:spcBef>
                        <a:spcAft>
                          <a:spcPts val="0"/>
                        </a:spcAft>
                        <a:buClrTx/>
                        <a:buSzTx/>
                        <a:buFontTx/>
                        <a:buNone/>
                        <a:tabLst/>
                        <a:defRPr/>
                      </a:pPr>
                      <a:r>
                        <a:rPr kumimoji="1" lang="ja-JP" altLang="en-US" sz="1100" b="0" strike="noStrike" dirty="0">
                          <a:solidFill>
                            <a:schemeClr val="tx1"/>
                          </a:solidFill>
                        </a:rPr>
                        <a:t>■</a:t>
                      </a:r>
                      <a:r>
                        <a:rPr kumimoji="1" lang="ja-JP" altLang="en-US" sz="1100" b="0" strike="noStrike" baseline="0" dirty="0">
                          <a:solidFill>
                            <a:schemeClr val="tx1"/>
                          </a:solidFill>
                        </a:rPr>
                        <a:t>緩和ケア研修修了者に対するフォローアップ研修を実施（</a:t>
                      </a:r>
                      <a:r>
                        <a:rPr kumimoji="1" lang="en-US" altLang="ja-JP" sz="1100" b="0" dirty="0">
                          <a:solidFill>
                            <a:schemeClr val="tx1"/>
                          </a:solidFill>
                        </a:rPr>
                        <a:t>R8.2</a:t>
                      </a:r>
                      <a:r>
                        <a:rPr kumimoji="1" lang="ja-JP" altLang="en-US" sz="1100" b="0" dirty="0">
                          <a:solidFill>
                            <a:schemeClr val="tx1"/>
                          </a:solidFill>
                        </a:rPr>
                        <a:t>予定）</a:t>
                      </a:r>
                      <a:endParaRPr kumimoji="1" lang="en-US" altLang="ja-JP" sz="1100" b="0" strike="noStrike" baseline="0" dirty="0">
                        <a:solidFill>
                          <a:schemeClr val="tx1"/>
                        </a:solidFill>
                      </a:endParaRPr>
                    </a:p>
                    <a:p>
                      <a:pPr marL="185738" marR="0" lvl="0" indent="-185738" algn="l" defTabSz="914400" rtl="0" eaLnBrk="1" fontAlgn="auto" latinLnBrk="0" hangingPunct="1">
                        <a:lnSpc>
                          <a:spcPts val="1550"/>
                        </a:lnSpc>
                        <a:spcBef>
                          <a:spcPts val="0"/>
                        </a:spcBef>
                        <a:spcAft>
                          <a:spcPts val="0"/>
                        </a:spcAft>
                        <a:buClrTx/>
                        <a:buSzTx/>
                        <a:buFontTx/>
                        <a:buNone/>
                        <a:tabLst/>
                        <a:defRPr/>
                      </a:pPr>
                      <a:r>
                        <a:rPr kumimoji="1" lang="ja-JP" altLang="en-US" sz="1100" b="0" strike="noStrike" baseline="0" dirty="0">
                          <a:solidFill>
                            <a:schemeClr val="tx1"/>
                          </a:solidFill>
                          <a:highlight>
                            <a:srgbClr val="00FF00"/>
                          </a:highlight>
                        </a:rPr>
                        <a:t>■</a:t>
                      </a:r>
                      <a:r>
                        <a:rPr kumimoji="1" lang="ja-JP" altLang="en-US" sz="1100" b="1" strike="noStrike" baseline="0" dirty="0">
                          <a:solidFill>
                            <a:schemeClr val="tx1"/>
                          </a:solidFill>
                        </a:rPr>
                        <a:t>アドバンス・ケア・プランニング研修を実施</a:t>
                      </a:r>
                      <a:r>
                        <a:rPr kumimoji="1" lang="en-US" altLang="ja-JP" sz="1100" b="1" dirty="0">
                          <a:solidFill>
                            <a:schemeClr val="tx1"/>
                          </a:solidFill>
                        </a:rPr>
                        <a:t>【R8.1</a:t>
                      </a:r>
                      <a:r>
                        <a:rPr kumimoji="1" lang="ja-JP" altLang="en-US" sz="1100" b="1" dirty="0">
                          <a:solidFill>
                            <a:schemeClr val="tx1"/>
                          </a:solidFill>
                        </a:rPr>
                        <a:t>：</a:t>
                      </a:r>
                      <a:r>
                        <a:rPr kumimoji="1" lang="en-US" altLang="ja-JP" sz="1100" b="1" dirty="0">
                          <a:solidFill>
                            <a:schemeClr val="tx1"/>
                          </a:solidFill>
                        </a:rPr>
                        <a:t>12</a:t>
                      </a:r>
                      <a:r>
                        <a:rPr kumimoji="1" lang="ja-JP" altLang="en-US" sz="1100" b="1" dirty="0">
                          <a:solidFill>
                            <a:schemeClr val="tx1"/>
                          </a:solidFill>
                        </a:rPr>
                        <a:t>施設</a:t>
                      </a:r>
                      <a:r>
                        <a:rPr kumimoji="1" lang="en-US" altLang="ja-JP" sz="1100" b="1" dirty="0">
                          <a:solidFill>
                            <a:schemeClr val="tx1"/>
                          </a:solidFill>
                        </a:rPr>
                        <a:t>41</a:t>
                      </a:r>
                      <a:r>
                        <a:rPr kumimoji="1" lang="ja-JP" altLang="en-US" sz="1100" b="1" dirty="0">
                          <a:solidFill>
                            <a:schemeClr val="tx1"/>
                          </a:solidFill>
                        </a:rPr>
                        <a:t>人修了</a:t>
                      </a:r>
                      <a:r>
                        <a:rPr kumimoji="1" lang="en-US" altLang="ja-JP" sz="1100" b="1" dirty="0">
                          <a:solidFill>
                            <a:schemeClr val="tx1"/>
                          </a:solidFill>
                        </a:rPr>
                        <a:t>】</a:t>
                      </a:r>
                    </a:p>
                    <a:p>
                      <a:pPr marL="185738" marR="0" lvl="0" indent="-185738" algn="l" defTabSz="914400" rtl="0" eaLnBrk="1" fontAlgn="auto" latinLnBrk="0" hangingPunct="1">
                        <a:lnSpc>
                          <a:spcPts val="1550"/>
                        </a:lnSpc>
                        <a:spcBef>
                          <a:spcPts val="0"/>
                        </a:spcBef>
                        <a:spcAft>
                          <a:spcPts val="0"/>
                        </a:spcAft>
                        <a:buClrTx/>
                        <a:buSzTx/>
                        <a:buFontTx/>
                        <a:buNone/>
                        <a:tabLst/>
                        <a:defRPr/>
                      </a:pPr>
                      <a:r>
                        <a:rPr kumimoji="1" lang="ja-JP" altLang="en-US" sz="1100" b="1" strike="noStrike" baseline="0" dirty="0">
                          <a:solidFill>
                            <a:schemeClr val="tx1"/>
                          </a:solidFill>
                        </a:rPr>
                        <a:t>　府内がん診療拠点病院等</a:t>
                      </a:r>
                      <a:r>
                        <a:rPr kumimoji="1" lang="en-US" altLang="ja-JP" sz="1100" b="1" strike="noStrike" baseline="0" dirty="0">
                          <a:solidFill>
                            <a:schemeClr val="tx1"/>
                          </a:solidFill>
                        </a:rPr>
                        <a:t>65</a:t>
                      </a:r>
                      <a:r>
                        <a:rPr kumimoji="1" lang="ja-JP" altLang="en-US" sz="1100" b="1" strike="noStrike" baseline="0" dirty="0">
                          <a:solidFill>
                            <a:schemeClr val="tx1"/>
                          </a:solidFill>
                        </a:rPr>
                        <a:t>病院中</a:t>
                      </a:r>
                      <a:r>
                        <a:rPr kumimoji="1" lang="en-US" altLang="ja-JP" sz="1100" b="1" strike="noStrike" baseline="0" dirty="0">
                          <a:solidFill>
                            <a:schemeClr val="tx1"/>
                          </a:solidFill>
                        </a:rPr>
                        <a:t>61</a:t>
                      </a:r>
                      <a:r>
                        <a:rPr kumimoji="1" lang="ja-JP" altLang="en-US" sz="1100" b="1" strike="noStrike" baseline="0" dirty="0">
                          <a:solidFill>
                            <a:schemeClr val="tx1"/>
                          </a:solidFill>
                        </a:rPr>
                        <a:t>病院が受講済</a:t>
                      </a:r>
                      <a:endParaRPr kumimoji="1" lang="en-US" altLang="ja-JP" sz="1100" b="1" strike="noStrike" baseline="0" dirty="0">
                        <a:solidFill>
                          <a:schemeClr val="tx1"/>
                        </a:solidFill>
                      </a:endParaRPr>
                    </a:p>
                    <a:p>
                      <a:pPr marL="185738" marR="0" lvl="0" indent="-185738" algn="l" defTabSz="914400" rtl="0" eaLnBrk="1" fontAlgn="auto" latinLnBrk="0" hangingPunct="1">
                        <a:lnSpc>
                          <a:spcPts val="1550"/>
                        </a:lnSpc>
                        <a:spcBef>
                          <a:spcPts val="0"/>
                        </a:spcBef>
                        <a:spcAft>
                          <a:spcPts val="0"/>
                        </a:spcAft>
                        <a:buClrTx/>
                        <a:buSzTx/>
                        <a:buFontTx/>
                        <a:buNone/>
                        <a:tabLst/>
                        <a:defRPr/>
                      </a:pPr>
                      <a:endParaRPr kumimoji="1" lang="en-US" altLang="ja-JP" sz="1100" b="0" strike="noStrike" baseline="0" dirty="0">
                        <a:solidFill>
                          <a:schemeClr val="tx1"/>
                        </a:solidFill>
                        <a:highlight>
                          <a:srgbClr val="9DC3E6"/>
                        </a:highlight>
                      </a:endParaRPr>
                    </a:p>
                    <a:p>
                      <a:pPr marL="0" marR="0" lvl="0" indent="0" algn="l" defTabSz="914400" rtl="0" eaLnBrk="1" fontAlgn="auto" latinLnBrk="0" hangingPunct="1">
                        <a:lnSpc>
                          <a:spcPts val="1550"/>
                        </a:lnSpc>
                        <a:spcBef>
                          <a:spcPts val="0"/>
                        </a:spcBef>
                        <a:spcAft>
                          <a:spcPts val="0"/>
                        </a:spcAft>
                        <a:buClrTx/>
                        <a:buSzTx/>
                        <a:buFontTx/>
                        <a:buNone/>
                        <a:tabLst/>
                        <a:defRPr/>
                      </a:pPr>
                      <a:r>
                        <a:rPr kumimoji="1" lang="en-US" altLang="ja-JP" sz="1100" dirty="0">
                          <a:solidFill>
                            <a:schemeClr val="tx1"/>
                          </a:solidFill>
                        </a:rPr>
                        <a:t>《</a:t>
                      </a:r>
                      <a:r>
                        <a:rPr kumimoji="1" lang="ja-JP" altLang="en-US" sz="1100" u="sng" dirty="0">
                          <a:solidFill>
                            <a:schemeClr val="tx1"/>
                          </a:solidFill>
                        </a:rPr>
                        <a:t>質の高い緩和ケア提供体制の確保</a:t>
                      </a:r>
                      <a:r>
                        <a:rPr kumimoji="1" lang="en-US" altLang="ja-JP" sz="1100" dirty="0">
                          <a:solidFill>
                            <a:schemeClr val="tx1"/>
                          </a:solidFill>
                        </a:rPr>
                        <a:t>》</a:t>
                      </a:r>
                    </a:p>
                    <a:p>
                      <a:pPr marL="179388" marR="0" lvl="0" indent="-179388" algn="l" defTabSz="914400" rtl="0" eaLnBrk="1" fontAlgn="auto" latinLnBrk="0" hangingPunct="1">
                        <a:lnSpc>
                          <a:spcPts val="1550"/>
                        </a:lnSpc>
                        <a:spcBef>
                          <a:spcPts val="0"/>
                        </a:spcBef>
                        <a:spcAft>
                          <a:spcPts val="0"/>
                        </a:spcAft>
                        <a:buClrTx/>
                        <a:buSzTx/>
                        <a:buFontTx/>
                        <a:buNone/>
                        <a:tabLst/>
                        <a:defRPr/>
                      </a:pPr>
                      <a:r>
                        <a:rPr kumimoji="1" lang="ja-JP" altLang="en-US" sz="1100" b="0" dirty="0">
                          <a:solidFill>
                            <a:schemeClr val="tx1"/>
                          </a:solidFill>
                        </a:rPr>
                        <a:t>■がん診療拠点病院機能強化事業において、がん診療連携拠点病院における</a:t>
                      </a:r>
                      <a:endParaRPr kumimoji="1" lang="en-US" altLang="ja-JP" sz="1100" b="0" dirty="0">
                        <a:solidFill>
                          <a:schemeClr val="tx1"/>
                        </a:solidFill>
                      </a:endParaRPr>
                    </a:p>
                    <a:p>
                      <a:pPr marL="179388" marR="0" lvl="0" indent="-179388" algn="l" defTabSz="914400" rtl="0" eaLnBrk="1" fontAlgn="auto" latinLnBrk="0" hangingPunct="1">
                        <a:lnSpc>
                          <a:spcPts val="1550"/>
                        </a:lnSpc>
                        <a:spcBef>
                          <a:spcPts val="0"/>
                        </a:spcBef>
                        <a:spcAft>
                          <a:spcPts val="0"/>
                        </a:spcAft>
                        <a:buClrTx/>
                        <a:buSzTx/>
                        <a:buFontTx/>
                        <a:buNone/>
                        <a:tabLst/>
                        <a:defRPr/>
                      </a:pPr>
                      <a:r>
                        <a:rPr kumimoji="1" lang="ja-JP" altLang="en-US" sz="1100" b="0" dirty="0">
                          <a:solidFill>
                            <a:schemeClr val="tx1"/>
                          </a:solidFill>
                        </a:rPr>
                        <a:t>　緩和ケアセンターの整備等、緩和ケア推進にかかる費用を補助</a:t>
                      </a:r>
                      <a:endParaRPr kumimoji="1" lang="en-US" altLang="ja-JP"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pic>
        <p:nvPicPr>
          <p:cNvPr id="3" name="図 2">
            <a:extLst>
              <a:ext uri="{FF2B5EF4-FFF2-40B4-BE49-F238E27FC236}">
                <a16:creationId xmlns:a16="http://schemas.microsoft.com/office/drawing/2014/main" id="{DB800919-E598-4116-8357-D6CE822AD7BF}"/>
              </a:ext>
            </a:extLst>
          </p:cNvPr>
          <p:cNvPicPr>
            <a:picLocks noChangeAspect="1"/>
          </p:cNvPicPr>
          <p:nvPr/>
        </p:nvPicPr>
        <p:blipFill>
          <a:blip r:embed="rId3"/>
          <a:stretch>
            <a:fillRect/>
          </a:stretch>
        </p:blipFill>
        <p:spPr>
          <a:xfrm>
            <a:off x="6993815" y="2254769"/>
            <a:ext cx="1966587" cy="2737799"/>
          </a:xfrm>
          <a:prstGeom prst="rect">
            <a:avLst/>
          </a:prstGeom>
          <a:ln>
            <a:solidFill>
              <a:schemeClr val="tx1"/>
            </a:solidFill>
          </a:ln>
        </p:spPr>
      </p:pic>
      <p:sp>
        <p:nvSpPr>
          <p:cNvPr id="7" name="テキスト ボックス 6">
            <a:extLst>
              <a:ext uri="{FF2B5EF4-FFF2-40B4-BE49-F238E27FC236}">
                <a16:creationId xmlns:a16="http://schemas.microsoft.com/office/drawing/2014/main" id="{F296E09F-DA17-48A1-8419-6BC5FA52654D}"/>
              </a:ext>
            </a:extLst>
          </p:cNvPr>
          <p:cNvSpPr txBox="1"/>
          <p:nvPr/>
        </p:nvSpPr>
        <p:spPr>
          <a:xfrm>
            <a:off x="6421292" y="5076726"/>
            <a:ext cx="3111634" cy="246221"/>
          </a:xfrm>
          <a:prstGeom prst="rect">
            <a:avLst/>
          </a:prstGeom>
          <a:noFill/>
          <a:ln w="9525">
            <a:noFill/>
          </a:ln>
        </p:spPr>
        <p:txBody>
          <a:bodyPr wrap="square" rtlCol="0">
            <a:spAutoFit/>
          </a:bodyPr>
          <a:lstStyle/>
          <a:p>
            <a:r>
              <a:rPr kumimoji="1" lang="en-US" altLang="ja-JP" sz="1000" dirty="0"/>
              <a:t>【</a:t>
            </a:r>
            <a:r>
              <a:rPr lang="zh-TW" altLang="en-US" sz="1000" i="0" dirty="0">
                <a:solidFill>
                  <a:srgbClr val="222222"/>
                </a:solidFill>
                <a:effectLst/>
                <a:latin typeface="游ゴシック" panose="020B0400000000000000" pitchFamily="50" charset="-128"/>
                <a:ea typeface="游ゴシック" panose="020B0400000000000000" pitchFamily="50" charset="-128"/>
              </a:rPr>
              <a:t>大阪府重粒子線治療費利子補給制度</a:t>
            </a:r>
            <a:r>
              <a:rPr kumimoji="1" lang="ja-JP" altLang="en-US" sz="1000" dirty="0">
                <a:solidFill>
                  <a:schemeClr val="tx1"/>
                </a:solidFill>
                <a:latin typeface="+mn-ea"/>
                <a:ea typeface="+mn-ea"/>
              </a:rPr>
              <a:t>チラシ</a:t>
            </a:r>
            <a:r>
              <a:rPr kumimoji="1" lang="en-US" altLang="ja-JP" sz="1000" dirty="0"/>
              <a:t>】</a:t>
            </a:r>
            <a:endParaRPr kumimoji="1" lang="ja-JP" altLang="en-US" sz="1000" dirty="0"/>
          </a:p>
        </p:txBody>
      </p:sp>
    </p:spTree>
    <p:extLst>
      <p:ext uri="{BB962C8B-B14F-4D97-AF65-F5344CB8AC3E}">
        <p14:creationId xmlns:p14="http://schemas.microsoft.com/office/powerpoint/2010/main" val="9295957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5376</Words>
  <Application>Microsoft Office PowerPoint</Application>
  <PresentationFormat>A4 210 x 297 mm</PresentationFormat>
  <Paragraphs>589</Paragraphs>
  <Slides>16</Slides>
  <Notes>16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16</vt:i4>
      </vt:variant>
    </vt:vector>
  </HeadingPairs>
  <TitlesOfParts>
    <vt:vector size="24" baseType="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2022-03-31T06:53:18Z</dcterms:created>
  <dcterms:modified xsi:type="dcterms:W3CDTF">2026-02-19T00:57:32Z</dcterms:modified>
</cp:coreProperties>
</file>