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
  </p:notesMasterIdLst>
  <p:sldIdLst>
    <p:sldId id="276" r:id="rId2"/>
    <p:sldId id="289"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66FF"/>
    <a:srgbClr val="FF9933"/>
    <a:srgbClr val="00FF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25" autoAdjust="0"/>
    <p:restoredTop sz="86393" autoAdjust="0"/>
  </p:normalViewPr>
  <p:slideViewPr>
    <p:cSldViewPr>
      <p:cViewPr varScale="1">
        <p:scale>
          <a:sx n="97" d="100"/>
          <a:sy n="97" d="100"/>
        </p:scale>
        <p:origin x="1186"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5471F0E6-33C1-46FA-BECF-8E917CDDD450}" type="datetimeFigureOut">
              <a:rPr kumimoji="1" lang="ja-JP" altLang="en-US" smtClean="0"/>
              <a:t>2026/2/19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70831E0B-8E23-4417-A23D-93EFD13E21CF}" type="slidenum">
              <a:rPr kumimoji="1" lang="ja-JP" altLang="en-US" smtClean="0"/>
              <a:t>‹#›</a:t>
            </a:fld>
            <a:endParaRPr kumimoji="1" lang="ja-JP" altLang="en-US"/>
          </a:p>
        </p:txBody>
      </p:sp>
    </p:spTree>
    <p:extLst>
      <p:ext uri="{BB962C8B-B14F-4D97-AF65-F5344CB8AC3E}">
        <p14:creationId xmlns:p14="http://schemas.microsoft.com/office/powerpoint/2010/main" val="11478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cs typeface="Times New Roman"/>
            </a:endParaRPr>
          </a:p>
        </p:txBody>
      </p:sp>
      <p:sp>
        <p:nvSpPr>
          <p:cNvPr id="4" name="スライド番号プレースホルダー 3"/>
          <p:cNvSpPr>
            <a:spLocks noGrp="1"/>
          </p:cNvSpPr>
          <p:nvPr>
            <p:ph type="sldNum" sz="quarter" idx="10"/>
          </p:nvPr>
        </p:nvSpPr>
        <p:spPr/>
        <p:txBody>
          <a:bodyPr/>
          <a:lstStyle/>
          <a:p>
            <a:fld id="{70831E0B-8E23-4417-A23D-93EFD13E21CF}" type="slidenum">
              <a:rPr kumimoji="1" lang="ja-JP" altLang="en-US" smtClean="0"/>
              <a:t>1</a:t>
            </a:fld>
            <a:endParaRPr kumimoji="1" lang="ja-JP" altLang="en-US"/>
          </a:p>
        </p:txBody>
      </p:sp>
    </p:spTree>
    <p:extLst>
      <p:ext uri="{BB962C8B-B14F-4D97-AF65-F5344CB8AC3E}">
        <p14:creationId xmlns:p14="http://schemas.microsoft.com/office/powerpoint/2010/main" val="1521370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1F9D3F9-B500-4457-A17A-18BC57323041}"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331628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4178E83-0560-457C-A032-0D0CF0AC2FA7}"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1093319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44B1D0-183F-4610-9855-D5317978D580}"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570633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685B032-E032-445C-B2BA-486B1B4DBE5F}"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11610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13FEFF1-2048-4952-AE6E-FF62A642658B}" type="datetime1">
              <a:rPr kumimoji="1" lang="ja-JP" altLang="en-US" smtClean="0"/>
              <a:t>2026/2/19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0473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9771451-DD91-418F-B3A3-FC4ACFB71E64}" type="datetime1">
              <a:rPr kumimoji="1" lang="ja-JP" altLang="en-US" smtClean="0"/>
              <a:t>2026/2/19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84368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91E63C5-8E65-476D-9EF8-5053A35D1AFD}" type="datetime1">
              <a:rPr kumimoji="1" lang="ja-JP" altLang="en-US" smtClean="0"/>
              <a:t>2026/2/19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09914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F929877-3545-49E9-9996-14DC23402462}" type="datetime1">
              <a:rPr kumimoji="1" lang="ja-JP" altLang="en-US" smtClean="0"/>
              <a:t>2026/2/19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083419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585D679-1187-4D90-A0E0-93E379D682C6}" type="datetime1">
              <a:rPr kumimoji="1" lang="ja-JP" altLang="en-US" smtClean="0"/>
              <a:t>2026/2/19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77613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F2B5EB0-AA05-4926-8B87-17F3EB914067}" type="datetime1">
              <a:rPr kumimoji="1" lang="ja-JP" altLang="en-US" smtClean="0"/>
              <a:t>2026/2/19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56882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1F4C42A-D37F-4750-BEC0-CAC34FB42D98}" type="datetime1">
              <a:rPr kumimoji="1" lang="ja-JP" altLang="en-US" smtClean="0"/>
              <a:t>2026/2/19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13666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85AA4D-CC55-4102-880F-C4B27C506596}" type="datetime1">
              <a:rPr kumimoji="1" lang="ja-JP" altLang="en-US" smtClean="0"/>
              <a:t>2026/2/19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2040525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66551" y="1772816"/>
            <a:ext cx="8810897" cy="1299568"/>
          </a:xfrm>
          <a:prstGeom prst="rect">
            <a:avLst/>
          </a:prstGeom>
          <a:noFill/>
          <a:ln>
            <a:noFill/>
          </a:ln>
        </p:spPr>
        <p:txBody>
          <a:bodyPr wrap="square" lIns="144000" tIns="144000" rtlCol="0">
            <a:spAutoFit/>
          </a:bodyPr>
          <a:lstStyle/>
          <a:p>
            <a:pPr algn="ctr"/>
            <a:r>
              <a:rPr lang="ja-JP" altLang="en-US" sz="3600" b="1" dirty="0">
                <a:latin typeface="+mn-ea"/>
              </a:rPr>
              <a:t>　</a:t>
            </a:r>
            <a:r>
              <a:rPr lang="ja-JP" altLang="en-US" sz="3600" b="1" dirty="0">
                <a:latin typeface="Meiryo UI" panose="020B0604030504040204" pitchFamily="50" charset="-128"/>
                <a:ea typeface="Meiryo UI" panose="020B0604030504040204" pitchFamily="50" charset="-128"/>
              </a:rPr>
              <a:t>大阪府がん診療拠点病院等の指定期間の更新スケジュールについて</a:t>
            </a:r>
          </a:p>
        </p:txBody>
      </p:sp>
      <p:sp>
        <p:nvSpPr>
          <p:cNvPr id="12" name="テキスト ボックス 11">
            <a:extLst>
              <a:ext uri="{FF2B5EF4-FFF2-40B4-BE49-F238E27FC236}">
                <a16:creationId xmlns:a16="http://schemas.microsoft.com/office/drawing/2014/main" id="{7F12BA7E-DF6B-4DE6-AD80-B4FB68AFEDB4}"/>
              </a:ext>
            </a:extLst>
          </p:cNvPr>
          <p:cNvSpPr txBox="1"/>
          <p:nvPr/>
        </p:nvSpPr>
        <p:spPr>
          <a:xfrm>
            <a:off x="1043608" y="4074459"/>
            <a:ext cx="7200800" cy="1238013"/>
          </a:xfrm>
          <a:prstGeom prst="rect">
            <a:avLst/>
          </a:prstGeom>
          <a:noFill/>
          <a:ln>
            <a:noFill/>
          </a:ln>
        </p:spPr>
        <p:txBody>
          <a:bodyPr wrap="square" lIns="144000" tIns="144000" rtlCol="0">
            <a:spAutoFit/>
          </a:bodyPr>
          <a:lstStyle/>
          <a:p>
            <a:pPr algn="ctr"/>
            <a:r>
              <a:rPr lang="ja-JP" altLang="en-US" sz="2500" b="1" dirty="0">
                <a:latin typeface="Meiryo UI" panose="020B0604030504040204" pitchFamily="50" charset="-128"/>
                <a:ea typeface="Meiryo UI" panose="020B0604030504040204" pitchFamily="50" charset="-128"/>
              </a:rPr>
              <a:t>令和７年度大阪府がん対策推進委員会</a:t>
            </a:r>
            <a:endParaRPr lang="en-US" altLang="ja-JP" sz="2500" b="1" dirty="0">
              <a:latin typeface="Meiryo UI" panose="020B0604030504040204" pitchFamily="50" charset="-128"/>
              <a:ea typeface="Meiryo UI" panose="020B0604030504040204" pitchFamily="50" charset="-128"/>
            </a:endParaRPr>
          </a:p>
          <a:p>
            <a:pPr algn="ctr"/>
            <a:r>
              <a:rPr lang="ja-JP" altLang="en-US" sz="2500" b="1" dirty="0">
                <a:latin typeface="Meiryo UI" panose="020B0604030504040204" pitchFamily="50" charset="-128"/>
                <a:ea typeface="Meiryo UI" panose="020B0604030504040204" pitchFamily="50" charset="-128"/>
              </a:rPr>
              <a:t>第３回がん診療連携検討部会</a:t>
            </a:r>
            <a:endParaRPr lang="en-US" altLang="ja-JP" sz="2500" b="1"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AAA2955D-A41E-4B1E-BC45-D5CDB6B8158D}"/>
              </a:ext>
            </a:extLst>
          </p:cNvPr>
          <p:cNvSpPr/>
          <p:nvPr/>
        </p:nvSpPr>
        <p:spPr>
          <a:xfrm>
            <a:off x="7884368" y="82761"/>
            <a:ext cx="941328" cy="31525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rPr>
              <a:t>資料２</a:t>
            </a:r>
            <a:endParaRPr kumimoji="1" lang="ja-JP" altLang="en-US" dirty="0">
              <a:solidFill>
                <a:schemeClr val="tx1"/>
              </a:solidFill>
            </a:endParaRPr>
          </a:p>
        </p:txBody>
      </p:sp>
      <p:sp>
        <p:nvSpPr>
          <p:cNvPr id="7" name="スライド番号プレースホルダー 7">
            <a:extLst>
              <a:ext uri="{FF2B5EF4-FFF2-40B4-BE49-F238E27FC236}">
                <a16:creationId xmlns:a16="http://schemas.microsoft.com/office/drawing/2014/main" id="{C0726D70-603E-4A19-A21E-B627DF5686F3}"/>
              </a:ext>
            </a:extLst>
          </p:cNvPr>
          <p:cNvSpPr>
            <a:spLocks noGrp="1"/>
          </p:cNvSpPr>
          <p:nvPr>
            <p:ph type="sldNum" sz="quarter" idx="12"/>
          </p:nvPr>
        </p:nvSpPr>
        <p:spPr>
          <a:xfrm>
            <a:off x="8735314" y="6534415"/>
            <a:ext cx="399111" cy="337038"/>
          </a:xfrm>
        </p:spPr>
        <p:txBody>
          <a:bodyPr/>
          <a:lstStyle/>
          <a:p>
            <a:fld id="{7D177D41-3AF1-49AB-A3C7-BBFE4AF8C3E6}" type="slidenum">
              <a:rPr kumimoji="1" lang="ja-JP" altLang="en-US" smtClean="0"/>
              <a:t>1</a:t>
            </a:fld>
            <a:endParaRPr kumimoji="1" lang="ja-JP" altLang="en-US" dirty="0"/>
          </a:p>
        </p:txBody>
      </p:sp>
    </p:spTree>
    <p:extLst>
      <p:ext uri="{BB962C8B-B14F-4D97-AF65-F5344CB8AC3E}">
        <p14:creationId xmlns:p14="http://schemas.microsoft.com/office/powerpoint/2010/main" val="2388610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03BF6C84-1EB7-44EB-A9AA-ED2773CAA6EC}"/>
              </a:ext>
            </a:extLst>
          </p:cNvPr>
          <p:cNvGraphicFramePr>
            <a:graphicFrameLocks noGrp="1"/>
          </p:cNvGraphicFramePr>
          <p:nvPr>
            <p:extLst>
              <p:ext uri="{D42A27DB-BD31-4B8C-83A1-F6EECF244321}">
                <p14:modId xmlns:p14="http://schemas.microsoft.com/office/powerpoint/2010/main" val="139788733"/>
              </p:ext>
            </p:extLst>
          </p:nvPr>
        </p:nvGraphicFramePr>
        <p:xfrm>
          <a:off x="96231" y="1654291"/>
          <a:ext cx="8904149" cy="3831055"/>
        </p:xfrm>
        <a:graphic>
          <a:graphicData uri="http://schemas.openxmlformats.org/drawingml/2006/table">
            <a:tbl>
              <a:tblPr firstRow="1" bandRow="1">
                <a:tableStyleId>{5C22544A-7EE6-4342-B048-85BDC9FD1C3A}</a:tableStyleId>
              </a:tblPr>
              <a:tblGrid>
                <a:gridCol w="537909">
                  <a:extLst>
                    <a:ext uri="{9D8B030D-6E8A-4147-A177-3AD203B41FA5}">
                      <a16:colId xmlns:a16="http://schemas.microsoft.com/office/drawing/2014/main" val="921141039"/>
                    </a:ext>
                  </a:extLst>
                </a:gridCol>
                <a:gridCol w="537909">
                  <a:extLst>
                    <a:ext uri="{9D8B030D-6E8A-4147-A177-3AD203B41FA5}">
                      <a16:colId xmlns:a16="http://schemas.microsoft.com/office/drawing/2014/main" val="3286056725"/>
                    </a:ext>
                  </a:extLst>
                </a:gridCol>
                <a:gridCol w="949924">
                  <a:extLst>
                    <a:ext uri="{9D8B030D-6E8A-4147-A177-3AD203B41FA5}">
                      <a16:colId xmlns:a16="http://schemas.microsoft.com/office/drawing/2014/main" val="3431629673"/>
                    </a:ext>
                  </a:extLst>
                </a:gridCol>
                <a:gridCol w="949924">
                  <a:extLst>
                    <a:ext uri="{9D8B030D-6E8A-4147-A177-3AD203B41FA5}">
                      <a16:colId xmlns:a16="http://schemas.microsoft.com/office/drawing/2014/main" val="624602067"/>
                    </a:ext>
                  </a:extLst>
                </a:gridCol>
                <a:gridCol w="949924">
                  <a:extLst>
                    <a:ext uri="{9D8B030D-6E8A-4147-A177-3AD203B41FA5}">
                      <a16:colId xmlns:a16="http://schemas.microsoft.com/office/drawing/2014/main" val="174053714"/>
                    </a:ext>
                  </a:extLst>
                </a:gridCol>
                <a:gridCol w="949924">
                  <a:extLst>
                    <a:ext uri="{9D8B030D-6E8A-4147-A177-3AD203B41FA5}">
                      <a16:colId xmlns:a16="http://schemas.microsoft.com/office/drawing/2014/main" val="1715703330"/>
                    </a:ext>
                  </a:extLst>
                </a:gridCol>
                <a:gridCol w="949924">
                  <a:extLst>
                    <a:ext uri="{9D8B030D-6E8A-4147-A177-3AD203B41FA5}">
                      <a16:colId xmlns:a16="http://schemas.microsoft.com/office/drawing/2014/main" val="3046053092"/>
                    </a:ext>
                  </a:extLst>
                </a:gridCol>
                <a:gridCol w="949924">
                  <a:extLst>
                    <a:ext uri="{9D8B030D-6E8A-4147-A177-3AD203B41FA5}">
                      <a16:colId xmlns:a16="http://schemas.microsoft.com/office/drawing/2014/main" val="2797547346"/>
                    </a:ext>
                  </a:extLst>
                </a:gridCol>
                <a:gridCol w="949924">
                  <a:extLst>
                    <a:ext uri="{9D8B030D-6E8A-4147-A177-3AD203B41FA5}">
                      <a16:colId xmlns:a16="http://schemas.microsoft.com/office/drawing/2014/main" val="4158970118"/>
                    </a:ext>
                  </a:extLst>
                </a:gridCol>
                <a:gridCol w="1178863">
                  <a:extLst>
                    <a:ext uri="{9D8B030D-6E8A-4147-A177-3AD203B41FA5}">
                      <a16:colId xmlns:a16="http://schemas.microsoft.com/office/drawing/2014/main" val="879277232"/>
                    </a:ext>
                  </a:extLst>
                </a:gridCol>
              </a:tblGrid>
              <a:tr h="392217">
                <a:tc gridSpan="2">
                  <a:txBody>
                    <a:bodyPr/>
                    <a:lstStyle/>
                    <a:p>
                      <a:pPr algn="ctr"/>
                      <a:r>
                        <a:rPr kumimoji="1" lang="ja-JP" altLang="en-US" sz="1400" b="1" dirty="0">
                          <a:latin typeface="Meiryo UI" panose="020B0604030504040204" pitchFamily="50" charset="-128"/>
                          <a:ea typeface="Meiryo UI" panose="020B0604030504040204" pitchFamily="50" charset="-128"/>
                        </a:rPr>
                        <a:t>スケジュール</a:t>
                      </a:r>
                      <a:endParaRPr kumimoji="1" lang="en-US" altLang="ja-JP" sz="1400" b="1"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hMerge="1">
                  <a:txBody>
                    <a:bodyPr/>
                    <a:lstStyle/>
                    <a:p>
                      <a:pPr algn="ctr"/>
                      <a:endParaRPr kumimoji="1" lang="en-US" altLang="ja-JP" sz="90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令和５年度</a:t>
                      </a:r>
                      <a:endParaRPr kumimoji="1" lang="en-US" altLang="ja-JP" sz="90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900" dirty="0">
                          <a:latin typeface="Meiryo UI" panose="020B0604030504040204" pitchFamily="50" charset="-128"/>
                          <a:ea typeface="Meiryo UI" panose="020B0604030504040204" pitchFamily="50" charset="-128"/>
                        </a:rPr>
                        <a:t>令和６年度</a:t>
                      </a:r>
                      <a:endParaRPr kumimoji="1" lang="en-US" altLang="ja-JP" sz="90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900" dirty="0">
                          <a:latin typeface="Meiryo UI" panose="020B0604030504040204" pitchFamily="50" charset="-128"/>
                          <a:ea typeface="Meiryo UI" panose="020B0604030504040204" pitchFamily="50" charset="-128"/>
                        </a:rPr>
                        <a:t>令和７年度</a:t>
                      </a:r>
                      <a:endParaRPr kumimoji="1" lang="en-US" altLang="ja-JP" sz="90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900" dirty="0">
                          <a:latin typeface="Meiryo UI" panose="020B0604030504040204" pitchFamily="50" charset="-128"/>
                          <a:ea typeface="Meiryo UI" panose="020B0604030504040204" pitchFamily="50" charset="-128"/>
                        </a:rPr>
                        <a:t>令和８年度</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900" dirty="0">
                          <a:latin typeface="Meiryo UI" panose="020B0604030504040204" pitchFamily="50" charset="-128"/>
                          <a:ea typeface="Meiryo UI" panose="020B0604030504040204" pitchFamily="50" charset="-128"/>
                        </a:rPr>
                        <a:t>令和９年度</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900" dirty="0">
                          <a:latin typeface="Meiryo UI" panose="020B0604030504040204" pitchFamily="50" charset="-128"/>
                          <a:ea typeface="Meiryo UI" panose="020B0604030504040204" pitchFamily="50" charset="-128"/>
                        </a:rPr>
                        <a:t>令和</a:t>
                      </a:r>
                      <a:r>
                        <a:rPr kumimoji="1" lang="en-US" altLang="ja-JP" sz="900" dirty="0">
                          <a:latin typeface="Meiryo UI" panose="020B0604030504040204" pitchFamily="50" charset="-128"/>
                          <a:ea typeface="Meiryo UI" panose="020B0604030504040204" pitchFamily="50" charset="-128"/>
                        </a:rPr>
                        <a:t>10</a:t>
                      </a:r>
                      <a:r>
                        <a:rPr kumimoji="1" lang="ja-JP" altLang="en-US" sz="900" dirty="0">
                          <a:latin typeface="Meiryo UI" panose="020B0604030504040204" pitchFamily="50" charset="-128"/>
                          <a:ea typeface="Meiryo UI" panose="020B0604030504040204" pitchFamily="50" charset="-128"/>
                        </a:rPr>
                        <a:t>年度</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900" dirty="0">
                          <a:latin typeface="Meiryo UI" panose="020B0604030504040204" pitchFamily="50" charset="-128"/>
                          <a:ea typeface="Meiryo UI" panose="020B0604030504040204" pitchFamily="50" charset="-128"/>
                        </a:rPr>
                        <a:t>令和</a:t>
                      </a:r>
                      <a:r>
                        <a:rPr kumimoji="1" lang="en-US" altLang="ja-JP" sz="900" dirty="0">
                          <a:latin typeface="Meiryo UI" panose="020B0604030504040204" pitchFamily="50" charset="-128"/>
                          <a:ea typeface="Meiryo UI" panose="020B0604030504040204" pitchFamily="50" charset="-128"/>
                        </a:rPr>
                        <a:t>11</a:t>
                      </a:r>
                      <a:r>
                        <a:rPr kumimoji="1" lang="ja-JP" altLang="en-US" sz="900" dirty="0">
                          <a:latin typeface="Meiryo UI" panose="020B0604030504040204" pitchFamily="50" charset="-128"/>
                          <a:ea typeface="Meiryo UI" panose="020B0604030504040204" pitchFamily="50" charset="-128"/>
                        </a:rPr>
                        <a:t>年度</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900" dirty="0">
                          <a:latin typeface="Meiryo UI" panose="020B0604030504040204" pitchFamily="50" charset="-128"/>
                          <a:ea typeface="Meiryo UI" panose="020B0604030504040204" pitchFamily="50" charset="-128"/>
                        </a:rPr>
                        <a:t>令和</a:t>
                      </a:r>
                      <a:r>
                        <a:rPr kumimoji="1" lang="en-US" altLang="ja-JP" sz="900" dirty="0">
                          <a:latin typeface="Meiryo UI" panose="020B0604030504040204" pitchFamily="50" charset="-128"/>
                          <a:ea typeface="Meiryo UI" panose="020B0604030504040204" pitchFamily="50" charset="-128"/>
                        </a:rPr>
                        <a:t>12</a:t>
                      </a:r>
                      <a:r>
                        <a:rPr kumimoji="1" lang="ja-JP" altLang="en-US" sz="900" dirty="0">
                          <a:latin typeface="Meiryo UI" panose="020B0604030504040204" pitchFamily="50" charset="-128"/>
                          <a:ea typeface="Meiryo UI" panose="020B0604030504040204" pitchFamily="50" charset="-128"/>
                        </a:rPr>
                        <a:t>年度以降</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3562643945"/>
                  </a:ext>
                </a:extLst>
              </a:tr>
              <a:tr h="698805">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参考</a:t>
                      </a:r>
                      <a:r>
                        <a:rPr kumimoji="1" lang="en-US" altLang="ja-JP" sz="1050" dirty="0">
                          <a:latin typeface="Meiryo UI" panose="020B0604030504040204" pitchFamily="50" charset="-128"/>
                          <a:ea typeface="Meiryo UI" panose="020B0604030504040204" pitchFamily="50" charset="-128"/>
                        </a:rPr>
                        <a:t>】</a:t>
                      </a:r>
                    </a:p>
                    <a:p>
                      <a:pPr algn="ctr"/>
                      <a:r>
                        <a:rPr kumimoji="1" lang="ja-JP" altLang="en-US" sz="1100" b="1" dirty="0">
                          <a:latin typeface="Meiryo UI" panose="020B0604030504040204" pitchFamily="50" charset="-128"/>
                          <a:ea typeface="Meiryo UI" panose="020B0604030504040204" pitchFamily="50" charset="-128"/>
                        </a:rPr>
                        <a:t>国</a:t>
                      </a:r>
                      <a:r>
                        <a:rPr kumimoji="1" lang="ja-JP" altLang="en-US" sz="900" dirty="0">
                          <a:latin typeface="Meiryo UI" panose="020B0604030504040204" pitchFamily="50" charset="-128"/>
                          <a:ea typeface="Meiryo UI" panose="020B0604030504040204" pitchFamily="50" charset="-128"/>
                        </a:rPr>
                        <a:t>指定</a:t>
                      </a:r>
                      <a:endParaRPr kumimoji="1" lang="en-US" altLang="ja-JP" sz="90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900" b="0" dirty="0">
                          <a:latin typeface="Meiryo UI" panose="020B0604030504040204" pitchFamily="50" charset="-128"/>
                          <a:ea typeface="Meiryo UI" panose="020B0604030504040204" pitchFamily="50" charset="-128"/>
                        </a:rPr>
                        <a:t>計画</a:t>
                      </a:r>
                      <a:endParaRPr kumimoji="1" lang="en-US" altLang="ja-JP" sz="900" b="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en-US" altLang="ja-JP" sz="800" dirty="0">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en-US" altLang="ja-JP" sz="800" dirty="0">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22375259"/>
                  </a:ext>
                </a:extLst>
              </a:tr>
              <a:tr h="767608">
                <a:tc vMerge="1">
                  <a:txBody>
                    <a:bodyPr/>
                    <a:lstStyle/>
                    <a:p>
                      <a:pPr algn="l"/>
                      <a:endParaRPr kumimoji="1" lang="en-US" altLang="ja-JP"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900" b="0" dirty="0">
                          <a:latin typeface="Meiryo UI" panose="020B0604030504040204" pitchFamily="50" charset="-128"/>
                          <a:ea typeface="Meiryo UI" panose="020B0604030504040204" pitchFamily="50" charset="-128"/>
                        </a:rPr>
                        <a:t>指定</a:t>
                      </a:r>
                      <a:endParaRPr kumimoji="1" lang="en-US" altLang="ja-JP" sz="900" b="0" dirty="0">
                        <a:latin typeface="Meiryo UI" panose="020B0604030504040204" pitchFamily="50" charset="-128"/>
                        <a:ea typeface="Meiryo UI" panose="020B0604030504040204" pitchFamily="50" charset="-128"/>
                      </a:endParaRPr>
                    </a:p>
                    <a:p>
                      <a:pPr algn="ctr"/>
                      <a:r>
                        <a:rPr kumimoji="1" lang="ja-JP" altLang="en-US" sz="900" b="0" dirty="0">
                          <a:latin typeface="Meiryo UI" panose="020B0604030504040204" pitchFamily="50" charset="-128"/>
                          <a:ea typeface="Meiryo UI" panose="020B0604030504040204" pitchFamily="50" charset="-128"/>
                        </a:rPr>
                        <a:t>期間</a:t>
                      </a:r>
                      <a:endParaRPr kumimoji="1" lang="en-US" altLang="ja-JP" sz="900" b="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en-US" altLang="ja-JP" sz="800" dirty="0">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en-US" altLang="ja-JP" sz="800" dirty="0">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777481059"/>
                  </a:ext>
                </a:extLst>
              </a:tr>
              <a:tr h="730287">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（案）</a:t>
                      </a:r>
                      <a:endParaRPr kumimoji="1" lang="en-US" altLang="ja-JP" sz="1100" b="1" dirty="0">
                        <a:latin typeface="Meiryo UI" panose="020B0604030504040204" pitchFamily="50" charset="-128"/>
                        <a:ea typeface="Meiryo UI" panose="020B0604030504040204" pitchFamily="50" charset="-128"/>
                      </a:endParaRPr>
                    </a:p>
                    <a:p>
                      <a:pPr algn="ctr"/>
                      <a:r>
                        <a:rPr kumimoji="1" lang="ja-JP" altLang="en-US" sz="1100" b="1" dirty="0">
                          <a:latin typeface="Meiryo UI" panose="020B0604030504040204" pitchFamily="50" charset="-128"/>
                          <a:ea typeface="Meiryo UI" panose="020B0604030504040204" pitchFamily="50" charset="-128"/>
                        </a:rPr>
                        <a:t>府</a:t>
                      </a:r>
                      <a:r>
                        <a:rPr kumimoji="1" lang="ja-JP" altLang="en-US" sz="900" dirty="0">
                          <a:latin typeface="Meiryo UI" panose="020B0604030504040204" pitchFamily="50" charset="-128"/>
                          <a:ea typeface="Meiryo UI" panose="020B0604030504040204" pitchFamily="50" charset="-128"/>
                        </a:rPr>
                        <a:t>指定</a:t>
                      </a:r>
                      <a:endParaRPr kumimoji="1" lang="en-US" altLang="ja-JP" sz="90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900" b="0" dirty="0">
                          <a:latin typeface="Meiryo UI" panose="020B0604030504040204" pitchFamily="50" charset="-128"/>
                          <a:ea typeface="Meiryo UI" panose="020B0604030504040204" pitchFamily="50" charset="-128"/>
                        </a:rPr>
                        <a:t>計画</a:t>
                      </a:r>
                      <a:endParaRPr kumimoji="1" lang="en-US" altLang="ja-JP" sz="900" b="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en-US" altLang="ja-JP" sz="800" dirty="0">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en-US" altLang="ja-JP" sz="800" dirty="0">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35086707"/>
                  </a:ext>
                </a:extLst>
              </a:tr>
              <a:tr h="1242138">
                <a:tc vMerge="1">
                  <a:txBody>
                    <a:bodyPr/>
                    <a:lstStyle/>
                    <a:p>
                      <a:pPr algn="l"/>
                      <a:endParaRPr kumimoji="1" lang="en-US" altLang="ja-JP"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900" b="0" dirty="0">
                          <a:latin typeface="Meiryo UI" panose="020B0604030504040204" pitchFamily="50" charset="-128"/>
                          <a:ea typeface="Meiryo UI" panose="020B0604030504040204" pitchFamily="50" charset="-128"/>
                        </a:rPr>
                        <a:t>指定</a:t>
                      </a:r>
                      <a:endParaRPr kumimoji="1" lang="en-US" altLang="ja-JP" sz="900" b="0" dirty="0">
                        <a:latin typeface="Meiryo UI" panose="020B0604030504040204" pitchFamily="50" charset="-128"/>
                        <a:ea typeface="Meiryo UI" panose="020B0604030504040204" pitchFamily="50" charset="-128"/>
                      </a:endParaRPr>
                    </a:p>
                    <a:p>
                      <a:pPr algn="ctr"/>
                      <a:r>
                        <a:rPr kumimoji="1" lang="ja-JP" altLang="en-US" sz="900" b="0" dirty="0">
                          <a:latin typeface="Meiryo UI" panose="020B0604030504040204" pitchFamily="50" charset="-128"/>
                          <a:ea typeface="Meiryo UI" panose="020B0604030504040204" pitchFamily="50" charset="-128"/>
                        </a:rPr>
                        <a:t>期間</a:t>
                      </a:r>
                      <a:endParaRPr kumimoji="1" lang="en-US" altLang="ja-JP" sz="900" b="0" dirty="0">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en-US" altLang="ja-JP" sz="800" dirty="0">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en-US" altLang="ja-JP" sz="800" dirty="0">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endParaRPr kumimoji="1" lang="ja-JP" altLang="en-US" sz="800" dirty="0">
                        <a:latin typeface="Meiryo UI" panose="020B0604030504040204" pitchFamily="50" charset="-128"/>
                        <a:ea typeface="Meiryo UI" panose="020B0604030504040204" pitchFamily="50" charset="-128"/>
                      </a:endParaRPr>
                    </a:p>
                  </a:txBody>
                  <a:tcPr marL="68580" marR="68580" marT="34290" marB="34290"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141612599"/>
                  </a:ext>
                </a:extLst>
              </a:tr>
            </a:tbl>
          </a:graphicData>
        </a:graphic>
      </p:graphicFrame>
      <p:grpSp>
        <p:nvGrpSpPr>
          <p:cNvPr id="10" name="グループ化 9">
            <a:extLst>
              <a:ext uri="{FF2B5EF4-FFF2-40B4-BE49-F238E27FC236}">
                <a16:creationId xmlns:a16="http://schemas.microsoft.com/office/drawing/2014/main" id="{48A3696A-F2C2-4231-BADF-649FA708F1C1}"/>
              </a:ext>
            </a:extLst>
          </p:cNvPr>
          <p:cNvGrpSpPr/>
          <p:nvPr/>
        </p:nvGrpSpPr>
        <p:grpSpPr>
          <a:xfrm>
            <a:off x="1155700" y="2040836"/>
            <a:ext cx="7830367" cy="1409285"/>
            <a:chOff x="1123457" y="3998622"/>
            <a:chExt cx="7830367" cy="1409285"/>
          </a:xfrm>
        </p:grpSpPr>
        <p:sp>
          <p:nvSpPr>
            <p:cNvPr id="11" name="右矢印 30">
              <a:extLst>
                <a:ext uri="{FF2B5EF4-FFF2-40B4-BE49-F238E27FC236}">
                  <a16:creationId xmlns:a16="http://schemas.microsoft.com/office/drawing/2014/main" id="{E7E959AC-F755-40F0-B187-339CA3F2D7D9}"/>
                </a:ext>
              </a:extLst>
            </p:cNvPr>
            <p:cNvSpPr/>
            <p:nvPr/>
          </p:nvSpPr>
          <p:spPr>
            <a:xfrm>
              <a:off x="1127012" y="4759313"/>
              <a:ext cx="3798097" cy="621000"/>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a:solidFill>
                    <a:schemeClr val="tx1"/>
                  </a:solidFill>
                  <a:latin typeface="Meiryo UI" panose="020B0604030504040204" pitchFamily="50" charset="-128"/>
                  <a:ea typeface="Meiryo UI" panose="020B0604030504040204" pitchFamily="50" charset="-128"/>
                </a:rPr>
                <a:t>　４年間の指定</a:t>
              </a:r>
            </a:p>
          </p:txBody>
        </p:sp>
        <p:sp>
          <p:nvSpPr>
            <p:cNvPr id="13" name="右矢印 30">
              <a:extLst>
                <a:ext uri="{FF2B5EF4-FFF2-40B4-BE49-F238E27FC236}">
                  <a16:creationId xmlns:a16="http://schemas.microsoft.com/office/drawing/2014/main" id="{83C778C6-5054-48B2-8FAE-998135F301B7}"/>
                </a:ext>
              </a:extLst>
            </p:cNvPr>
            <p:cNvSpPr/>
            <p:nvPr/>
          </p:nvSpPr>
          <p:spPr>
            <a:xfrm>
              <a:off x="4941202" y="4731720"/>
              <a:ext cx="1866861" cy="676187"/>
            </a:xfrm>
            <a:prstGeom prs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a:solidFill>
                    <a:schemeClr val="tx1"/>
                  </a:solidFill>
                  <a:latin typeface="Meiryo UI" panose="020B0604030504040204" pitchFamily="50" charset="-128"/>
                  <a:ea typeface="Meiryo UI" panose="020B0604030504040204" pitchFamily="50" charset="-128"/>
                </a:rPr>
                <a:t>２年間の指定</a:t>
              </a:r>
            </a:p>
          </p:txBody>
        </p:sp>
        <p:sp>
          <p:nvSpPr>
            <p:cNvPr id="14" name="右矢印 30">
              <a:extLst>
                <a:ext uri="{FF2B5EF4-FFF2-40B4-BE49-F238E27FC236}">
                  <a16:creationId xmlns:a16="http://schemas.microsoft.com/office/drawing/2014/main" id="{A6B95D20-9CA5-4F97-A9E2-DB4A82685535}"/>
                </a:ext>
              </a:extLst>
            </p:cNvPr>
            <p:cNvSpPr/>
            <p:nvPr/>
          </p:nvSpPr>
          <p:spPr>
            <a:xfrm>
              <a:off x="6832204" y="4733372"/>
              <a:ext cx="2121620" cy="674535"/>
            </a:xfrm>
            <a:prstGeom prs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a:solidFill>
                    <a:schemeClr val="tx1"/>
                  </a:solidFill>
                  <a:latin typeface="Meiryo UI" panose="020B0604030504040204" pitchFamily="50" charset="-128"/>
                  <a:ea typeface="Meiryo UI" panose="020B0604030504040204" pitchFamily="50" charset="-128"/>
                </a:rPr>
                <a:t>６年間の指定</a:t>
              </a:r>
            </a:p>
          </p:txBody>
        </p:sp>
        <p:sp>
          <p:nvSpPr>
            <p:cNvPr id="15" name="右矢印 30">
              <a:extLst>
                <a:ext uri="{FF2B5EF4-FFF2-40B4-BE49-F238E27FC236}">
                  <a16:creationId xmlns:a16="http://schemas.microsoft.com/office/drawing/2014/main" id="{DE165399-9C89-4155-BE5F-128659E684DB}"/>
                </a:ext>
              </a:extLst>
            </p:cNvPr>
            <p:cNvSpPr/>
            <p:nvPr/>
          </p:nvSpPr>
          <p:spPr>
            <a:xfrm>
              <a:off x="1123457" y="3998622"/>
              <a:ext cx="5684606" cy="621000"/>
            </a:xfrm>
            <a:prstGeom prst="rightArrow">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a:solidFill>
                    <a:schemeClr val="tx1"/>
                  </a:solidFill>
                  <a:latin typeface="Meiryo UI" panose="020B0604030504040204" pitchFamily="50" charset="-128"/>
                  <a:ea typeface="Meiryo UI" panose="020B0604030504040204" pitchFamily="50" charset="-128"/>
                </a:rPr>
                <a:t>　第４期がん対策推進基本計画（６年間）</a:t>
              </a:r>
            </a:p>
          </p:txBody>
        </p:sp>
        <p:sp>
          <p:nvSpPr>
            <p:cNvPr id="16" name="右矢印 30">
              <a:extLst>
                <a:ext uri="{FF2B5EF4-FFF2-40B4-BE49-F238E27FC236}">
                  <a16:creationId xmlns:a16="http://schemas.microsoft.com/office/drawing/2014/main" id="{FD77CA35-4595-40A3-9F06-387EF7482EF3}"/>
                </a:ext>
              </a:extLst>
            </p:cNvPr>
            <p:cNvSpPr/>
            <p:nvPr/>
          </p:nvSpPr>
          <p:spPr>
            <a:xfrm>
              <a:off x="6832204" y="4036827"/>
              <a:ext cx="2121620" cy="621000"/>
            </a:xfrm>
            <a:prstGeom prst="rightArrow">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a:solidFill>
                    <a:schemeClr val="tx1"/>
                  </a:solidFill>
                  <a:latin typeface="Meiryo UI" panose="020B0604030504040204" pitchFamily="50" charset="-128"/>
                  <a:ea typeface="Meiryo UI" panose="020B0604030504040204" pitchFamily="50" charset="-128"/>
                </a:rPr>
                <a:t>　第５期がん対策推進基本</a:t>
              </a:r>
              <a:endParaRPr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計画（６年間）</a:t>
              </a:r>
            </a:p>
          </p:txBody>
        </p:sp>
      </p:grpSp>
      <p:grpSp>
        <p:nvGrpSpPr>
          <p:cNvPr id="4" name="グループ化 3">
            <a:extLst>
              <a:ext uri="{FF2B5EF4-FFF2-40B4-BE49-F238E27FC236}">
                <a16:creationId xmlns:a16="http://schemas.microsoft.com/office/drawing/2014/main" id="{E9EB39CB-9754-4373-9EC3-3679F9AD9A79}"/>
              </a:ext>
            </a:extLst>
          </p:cNvPr>
          <p:cNvGrpSpPr/>
          <p:nvPr/>
        </p:nvGrpSpPr>
        <p:grpSpPr>
          <a:xfrm>
            <a:off x="1155700" y="3523609"/>
            <a:ext cx="7871054" cy="1958000"/>
            <a:chOff x="1123457" y="2124756"/>
            <a:chExt cx="7871054" cy="1958000"/>
          </a:xfrm>
        </p:grpSpPr>
        <p:sp>
          <p:nvSpPr>
            <p:cNvPr id="20" name="右矢印 30">
              <a:extLst>
                <a:ext uri="{FF2B5EF4-FFF2-40B4-BE49-F238E27FC236}">
                  <a16:creationId xmlns:a16="http://schemas.microsoft.com/office/drawing/2014/main" id="{C59F7353-6EC6-4EEC-9A56-79210154C45C}"/>
                </a:ext>
              </a:extLst>
            </p:cNvPr>
            <p:cNvSpPr/>
            <p:nvPr/>
          </p:nvSpPr>
          <p:spPr>
            <a:xfrm>
              <a:off x="7801869" y="2124756"/>
              <a:ext cx="1192642" cy="621000"/>
            </a:xfrm>
            <a:prstGeom prst="rightArrow">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675" b="1" dirty="0">
                  <a:solidFill>
                    <a:schemeClr val="tx1"/>
                  </a:solidFill>
                  <a:latin typeface="Meiryo UI" panose="020B0604030504040204" pitchFamily="50" charset="-128"/>
                  <a:ea typeface="Meiryo UI" panose="020B0604030504040204" pitchFamily="50" charset="-128"/>
                </a:rPr>
                <a:t>第５期大阪府</a:t>
              </a:r>
              <a:endParaRPr lang="en-US" altLang="ja-JP" sz="675" b="1" dirty="0">
                <a:solidFill>
                  <a:schemeClr val="tx1"/>
                </a:solidFill>
                <a:latin typeface="Meiryo UI" panose="020B0604030504040204" pitchFamily="50" charset="-128"/>
                <a:ea typeface="Meiryo UI" panose="020B0604030504040204" pitchFamily="50" charset="-128"/>
              </a:endParaRPr>
            </a:p>
            <a:p>
              <a:pPr algn="ctr"/>
              <a:r>
                <a:rPr lang="ja-JP" altLang="en-US" sz="675" b="1" dirty="0">
                  <a:solidFill>
                    <a:schemeClr val="tx1"/>
                  </a:solidFill>
                  <a:latin typeface="Meiryo UI" panose="020B0604030504040204" pitchFamily="50" charset="-128"/>
                  <a:ea typeface="Meiryo UI" panose="020B0604030504040204" pitchFamily="50" charset="-128"/>
                </a:rPr>
                <a:t>がん対策推進</a:t>
              </a:r>
              <a:endParaRPr lang="en-US" altLang="ja-JP" sz="675" b="1" dirty="0">
                <a:solidFill>
                  <a:schemeClr val="tx1"/>
                </a:solidFill>
                <a:latin typeface="Meiryo UI" panose="020B0604030504040204" pitchFamily="50" charset="-128"/>
                <a:ea typeface="Meiryo UI" panose="020B0604030504040204" pitchFamily="50" charset="-128"/>
              </a:endParaRPr>
            </a:p>
            <a:p>
              <a:pPr algn="ctr"/>
              <a:r>
                <a:rPr lang="ja-JP" altLang="en-US" sz="675" b="1" dirty="0">
                  <a:solidFill>
                    <a:schemeClr val="tx1"/>
                  </a:solidFill>
                  <a:latin typeface="Meiryo UI" panose="020B0604030504040204" pitchFamily="50" charset="-128"/>
                  <a:ea typeface="Meiryo UI" panose="020B0604030504040204" pitchFamily="50" charset="-128"/>
                </a:rPr>
                <a:t>計画（６年間）</a:t>
              </a:r>
            </a:p>
          </p:txBody>
        </p:sp>
        <p:sp>
          <p:nvSpPr>
            <p:cNvPr id="7" name="右矢印 30">
              <a:extLst>
                <a:ext uri="{FF2B5EF4-FFF2-40B4-BE49-F238E27FC236}">
                  <a16:creationId xmlns:a16="http://schemas.microsoft.com/office/drawing/2014/main" id="{7E05E70E-A3AE-45D3-82C5-898202F4C294}"/>
                </a:ext>
              </a:extLst>
            </p:cNvPr>
            <p:cNvSpPr/>
            <p:nvPr/>
          </p:nvSpPr>
          <p:spPr>
            <a:xfrm>
              <a:off x="2076535" y="2852781"/>
              <a:ext cx="3798097" cy="621000"/>
            </a:xfrm>
            <a:prstGeom prst="rightArrow">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050" b="1" dirty="0">
                  <a:solidFill>
                    <a:schemeClr val="tx1"/>
                  </a:solidFill>
                  <a:latin typeface="Meiryo UI" panose="020B0604030504040204" pitchFamily="50" charset="-128"/>
                  <a:ea typeface="Meiryo UI" panose="020B0604030504040204" pitchFamily="50" charset="-128"/>
                </a:rPr>
                <a:t>    　　４年間の指定（５がん対応）「拠点病院」</a:t>
              </a:r>
            </a:p>
          </p:txBody>
        </p:sp>
        <p:sp>
          <p:nvSpPr>
            <p:cNvPr id="8" name="右矢印 30">
              <a:extLst>
                <a:ext uri="{FF2B5EF4-FFF2-40B4-BE49-F238E27FC236}">
                  <a16:creationId xmlns:a16="http://schemas.microsoft.com/office/drawing/2014/main" id="{5C8F5480-F2CB-4479-99D3-650DD2BFA690}"/>
                </a:ext>
              </a:extLst>
            </p:cNvPr>
            <p:cNvSpPr/>
            <p:nvPr/>
          </p:nvSpPr>
          <p:spPr>
            <a:xfrm>
              <a:off x="5895179" y="2904150"/>
              <a:ext cx="1866861" cy="895001"/>
            </a:xfrm>
            <a:prstGeom prs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a:solidFill>
                    <a:schemeClr val="tx1"/>
                  </a:solidFill>
                  <a:latin typeface="Meiryo UI" panose="020B0604030504040204" pitchFamily="50" charset="-128"/>
                  <a:ea typeface="Meiryo UI" panose="020B0604030504040204" pitchFamily="50" charset="-128"/>
                </a:rPr>
                <a:t>２年間の指定</a:t>
              </a:r>
            </a:p>
          </p:txBody>
        </p:sp>
        <p:sp>
          <p:nvSpPr>
            <p:cNvPr id="18" name="右矢印 30">
              <a:extLst>
                <a:ext uri="{FF2B5EF4-FFF2-40B4-BE49-F238E27FC236}">
                  <a16:creationId xmlns:a16="http://schemas.microsoft.com/office/drawing/2014/main" id="{1CE7BA22-2712-4BBF-B2C7-84E2EB3BF6BC}"/>
                </a:ext>
              </a:extLst>
            </p:cNvPr>
            <p:cNvSpPr/>
            <p:nvPr/>
          </p:nvSpPr>
          <p:spPr>
            <a:xfrm>
              <a:off x="7782587" y="2912724"/>
              <a:ext cx="1183737" cy="886427"/>
            </a:xfrm>
            <a:prstGeom prst="rightArrow">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a:solidFill>
                    <a:schemeClr val="tx1"/>
                  </a:solidFill>
                  <a:latin typeface="Meiryo UI" panose="020B0604030504040204" pitchFamily="50" charset="-128"/>
                  <a:ea typeface="Meiryo UI" panose="020B0604030504040204" pitchFamily="50" charset="-128"/>
                </a:rPr>
                <a:t>６年間の</a:t>
              </a:r>
              <a:endParaRPr lang="en-US" altLang="ja-JP" sz="1050" b="1" dirty="0">
                <a:solidFill>
                  <a:schemeClr val="tx1"/>
                </a:solidFill>
                <a:latin typeface="Meiryo UI" panose="020B0604030504040204" pitchFamily="50" charset="-128"/>
                <a:ea typeface="Meiryo UI" panose="020B0604030504040204" pitchFamily="50" charset="-128"/>
              </a:endParaRPr>
            </a:p>
            <a:p>
              <a:pPr algn="ctr"/>
              <a:r>
                <a:rPr lang="ja-JP" altLang="en-US" sz="1050" b="1" dirty="0">
                  <a:solidFill>
                    <a:schemeClr val="tx1"/>
                  </a:solidFill>
                  <a:latin typeface="Meiryo UI" panose="020B0604030504040204" pitchFamily="50" charset="-128"/>
                  <a:ea typeface="Meiryo UI" panose="020B0604030504040204" pitchFamily="50" charset="-128"/>
                </a:rPr>
                <a:t>指定</a:t>
              </a:r>
            </a:p>
          </p:txBody>
        </p:sp>
        <p:sp>
          <p:nvSpPr>
            <p:cNvPr id="2" name="矢印: ストライプ 1">
              <a:extLst>
                <a:ext uri="{FF2B5EF4-FFF2-40B4-BE49-F238E27FC236}">
                  <a16:creationId xmlns:a16="http://schemas.microsoft.com/office/drawing/2014/main" id="{C1AAF002-3036-4705-9F51-48D087AACBF2}"/>
                </a:ext>
              </a:extLst>
            </p:cNvPr>
            <p:cNvSpPr/>
            <p:nvPr/>
          </p:nvSpPr>
          <p:spPr>
            <a:xfrm>
              <a:off x="1123457" y="2876956"/>
              <a:ext cx="932531" cy="503864"/>
            </a:xfrm>
            <a:prstGeom prst="stripedRightArrow">
              <a:avLst>
                <a:gd name="adj1" fmla="val 52501"/>
                <a:gd name="adj2" fmla="val 50000"/>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latin typeface="Meiryo UI" panose="020B0604030504040204" pitchFamily="50" charset="-128"/>
                  <a:ea typeface="Meiryo UI" panose="020B0604030504040204" pitchFamily="50" charset="-128"/>
                </a:rPr>
                <a:t>４年間の指定</a:t>
              </a:r>
              <a:endParaRPr lang="ja-JP" altLang="en-US" sz="900" dirty="0"/>
            </a:p>
          </p:txBody>
        </p:sp>
        <p:sp>
          <p:nvSpPr>
            <p:cNvPr id="24" name="右矢印 30">
              <a:extLst>
                <a:ext uri="{FF2B5EF4-FFF2-40B4-BE49-F238E27FC236}">
                  <a16:creationId xmlns:a16="http://schemas.microsoft.com/office/drawing/2014/main" id="{911A8F05-813A-45AF-A60E-584E6D787249}"/>
                </a:ext>
              </a:extLst>
            </p:cNvPr>
            <p:cNvSpPr/>
            <p:nvPr/>
          </p:nvSpPr>
          <p:spPr>
            <a:xfrm>
              <a:off x="2081028" y="2140557"/>
              <a:ext cx="5660466" cy="621000"/>
            </a:xfrm>
            <a:prstGeom prst="rightArrow">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050" b="1" dirty="0">
                  <a:solidFill>
                    <a:schemeClr val="tx1"/>
                  </a:solidFill>
                  <a:latin typeface="Meiryo UI" panose="020B0604030504040204" pitchFamily="50" charset="-128"/>
                  <a:ea typeface="Meiryo UI" panose="020B0604030504040204" pitchFamily="50" charset="-128"/>
                </a:rPr>
                <a:t>　第４期大阪府がん対策推進計画（６年間）</a:t>
              </a:r>
            </a:p>
          </p:txBody>
        </p:sp>
        <p:sp>
          <p:nvSpPr>
            <p:cNvPr id="25" name="矢印: ストライプ 24">
              <a:extLst>
                <a:ext uri="{FF2B5EF4-FFF2-40B4-BE49-F238E27FC236}">
                  <a16:creationId xmlns:a16="http://schemas.microsoft.com/office/drawing/2014/main" id="{00426768-A03B-4598-A517-397797EC6AEC}"/>
                </a:ext>
              </a:extLst>
            </p:cNvPr>
            <p:cNvSpPr/>
            <p:nvPr/>
          </p:nvSpPr>
          <p:spPr>
            <a:xfrm>
              <a:off x="1123457" y="2174104"/>
              <a:ext cx="949524" cy="503864"/>
            </a:xfrm>
            <a:prstGeom prst="stripedRightArrow">
              <a:avLst>
                <a:gd name="adj1" fmla="val 52501"/>
                <a:gd name="adj2" fmla="val 5000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525" b="1" dirty="0">
                  <a:solidFill>
                    <a:schemeClr val="tx1"/>
                  </a:solidFill>
                  <a:latin typeface="Meiryo UI" panose="020B0604030504040204" pitchFamily="50" charset="-128"/>
                  <a:ea typeface="Meiryo UI" panose="020B0604030504040204" pitchFamily="50" charset="-128"/>
                </a:rPr>
                <a:t>第３期大阪府がん対策推進計画</a:t>
              </a:r>
              <a:endParaRPr lang="en-US" altLang="ja-JP" sz="525" b="1" dirty="0">
                <a:solidFill>
                  <a:schemeClr val="tx1"/>
                </a:solidFill>
                <a:latin typeface="Meiryo UI" panose="020B0604030504040204" pitchFamily="50" charset="-128"/>
                <a:ea typeface="Meiryo UI" panose="020B0604030504040204" pitchFamily="50" charset="-128"/>
              </a:endParaRPr>
            </a:p>
            <a:p>
              <a:pPr algn="ctr"/>
              <a:r>
                <a:rPr lang="ja-JP" altLang="en-US" sz="525" b="1" dirty="0">
                  <a:solidFill>
                    <a:schemeClr val="tx1"/>
                  </a:solidFill>
                  <a:latin typeface="Meiryo UI" panose="020B0604030504040204" pitchFamily="50" charset="-128"/>
                  <a:ea typeface="Meiryo UI" panose="020B0604030504040204" pitchFamily="50" charset="-128"/>
                </a:rPr>
                <a:t>（６年間）</a:t>
              </a:r>
              <a:endParaRPr lang="ja-JP" altLang="en-US" sz="525" dirty="0"/>
            </a:p>
          </p:txBody>
        </p:sp>
        <p:grpSp>
          <p:nvGrpSpPr>
            <p:cNvPr id="5" name="グループ化 4">
              <a:extLst>
                <a:ext uri="{FF2B5EF4-FFF2-40B4-BE49-F238E27FC236}">
                  <a16:creationId xmlns:a16="http://schemas.microsoft.com/office/drawing/2014/main" id="{718AC031-EDBE-41B8-BC44-880387A7DB7B}"/>
                </a:ext>
              </a:extLst>
            </p:cNvPr>
            <p:cNvGrpSpPr/>
            <p:nvPr/>
          </p:nvGrpSpPr>
          <p:grpSpPr>
            <a:xfrm>
              <a:off x="3036332" y="3321522"/>
              <a:ext cx="2848572" cy="761234"/>
              <a:chOff x="2023604" y="3615655"/>
              <a:chExt cx="3596639" cy="1014978"/>
            </a:xfrm>
            <a:solidFill>
              <a:schemeClr val="bg2"/>
            </a:solidFill>
          </p:grpSpPr>
          <p:sp>
            <p:nvSpPr>
              <p:cNvPr id="12" name="矢印: 上向き折線 11">
                <a:extLst>
                  <a:ext uri="{FF2B5EF4-FFF2-40B4-BE49-F238E27FC236}">
                    <a16:creationId xmlns:a16="http://schemas.microsoft.com/office/drawing/2014/main" id="{47BCBEF2-B2D2-4D31-A730-9747ADEE2210}"/>
                  </a:ext>
                </a:extLst>
              </p:cNvPr>
              <p:cNvSpPr/>
              <p:nvPr/>
            </p:nvSpPr>
            <p:spPr>
              <a:xfrm rot="5400000">
                <a:off x="3314435" y="2324824"/>
                <a:ext cx="1014978" cy="3596639"/>
              </a:xfrm>
              <a:prstGeom prst="bentUpArrow">
                <a:avLst>
                  <a:gd name="adj1" fmla="val 45475"/>
                  <a:gd name="adj2" fmla="val 40581"/>
                  <a:gd name="adj3" fmla="val 33190"/>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23" name="テキスト ボックス 22">
                <a:extLst>
                  <a:ext uri="{FF2B5EF4-FFF2-40B4-BE49-F238E27FC236}">
                    <a16:creationId xmlns:a16="http://schemas.microsoft.com/office/drawing/2014/main" id="{685189F2-011F-4CDC-A961-F52D340236AF}"/>
                  </a:ext>
                </a:extLst>
              </p:cNvPr>
              <p:cNvSpPr txBox="1"/>
              <p:nvPr/>
            </p:nvSpPr>
            <p:spPr>
              <a:xfrm>
                <a:off x="2696742" y="3967400"/>
                <a:ext cx="2169622" cy="492442"/>
              </a:xfrm>
              <a:prstGeom prst="rect">
                <a:avLst/>
              </a:prstGeom>
              <a:noFill/>
            </p:spPr>
            <p:txBody>
              <a:bodyPr wrap="square" rtlCol="0">
                <a:spAutoFit/>
              </a:bodyPr>
              <a:lstStyle/>
              <a:p>
                <a:pPr algn="ctr"/>
                <a:r>
                  <a:rPr lang="ja-JP" altLang="en-US" sz="900" b="1" dirty="0">
                    <a:latin typeface="Meiryo UI" panose="020B0604030504040204" pitchFamily="50" charset="-128"/>
                    <a:ea typeface="Meiryo UI" panose="020B0604030504040204" pitchFamily="50" charset="-128"/>
                  </a:rPr>
                  <a:t>３年間の指定</a:t>
                </a:r>
                <a:endParaRPr lang="en-US" altLang="ja-JP" sz="900" b="1" dirty="0">
                  <a:latin typeface="Meiryo UI" panose="020B0604030504040204" pitchFamily="50" charset="-128"/>
                  <a:ea typeface="Meiryo UI" panose="020B0604030504040204" pitchFamily="50" charset="-128"/>
                </a:endParaRPr>
              </a:p>
              <a:p>
                <a:pPr algn="ctr"/>
                <a:r>
                  <a:rPr lang="ja-JP" altLang="en-US" sz="900" b="1" dirty="0">
                    <a:latin typeface="Meiryo UI" panose="020B0604030504040204" pitchFamily="50" charset="-128"/>
                    <a:ea typeface="Meiryo UI" panose="020B0604030504040204" pitchFamily="50" charset="-128"/>
                  </a:rPr>
                  <a:t>（４がん対応）「推進病院」</a:t>
                </a:r>
              </a:p>
            </p:txBody>
          </p:sp>
        </p:grpSp>
      </p:grpSp>
      <p:sp>
        <p:nvSpPr>
          <p:cNvPr id="26" name="テキスト ボックス 1">
            <a:extLst>
              <a:ext uri="{FF2B5EF4-FFF2-40B4-BE49-F238E27FC236}">
                <a16:creationId xmlns:a16="http://schemas.microsoft.com/office/drawing/2014/main" id="{3B47F10E-D114-4518-AEA8-0A2130207F31}"/>
              </a:ext>
            </a:extLst>
          </p:cNvPr>
          <p:cNvSpPr txBox="1"/>
          <p:nvPr/>
        </p:nvSpPr>
        <p:spPr>
          <a:xfrm>
            <a:off x="0" y="1"/>
            <a:ext cx="9144000" cy="361802"/>
          </a:xfrm>
          <a:prstGeom prst="rect">
            <a:avLst/>
          </a:prstGeom>
          <a:solidFill>
            <a:schemeClr val="tx2">
              <a:lumMod val="50000"/>
            </a:schemeClr>
          </a:solid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a:spcAft>
                <a:spcPts val="0"/>
              </a:spcAft>
            </a:pPr>
            <a:r>
              <a:rPr lang="ja-JP" altLang="en-US" sz="2000" b="1" dirty="0">
                <a:solidFill>
                  <a:schemeClr val="bg1"/>
                </a:solidFill>
                <a:latin typeface="Meiryo UI" panose="020B0604030504040204" pitchFamily="50" charset="-128"/>
                <a:ea typeface="Meiryo UI" panose="020B0604030504040204" pitchFamily="50" charset="-128"/>
              </a:rPr>
              <a:t>大阪府がん診療拠点病院等</a:t>
            </a:r>
            <a:r>
              <a:rPr lang="ja-JP" altLang="en-US" sz="2000" b="1" dirty="0">
                <a:solidFill>
                  <a:srgbClr val="FFFFFF"/>
                </a:solidFill>
                <a:latin typeface="Meiryo UI" panose="020B0604030504040204" pitchFamily="50" charset="-128"/>
                <a:ea typeface="Meiryo UI" panose="020B0604030504040204" pitchFamily="50" charset="-128"/>
                <a:cs typeface="Times New Roman"/>
              </a:rPr>
              <a:t>の指定期間の更新スケジュールについて</a:t>
            </a:r>
            <a:endParaRPr lang="ja-JP" altLang="ja-JP" sz="2000" b="1" dirty="0">
              <a:solidFill>
                <a:schemeClr val="bg1"/>
              </a:solidFill>
              <a:latin typeface="Meiryo UI" panose="020B0604030504040204" pitchFamily="50" charset="-128"/>
              <a:ea typeface="Meiryo UI" panose="020B0604030504040204" pitchFamily="50" charset="-128"/>
              <a:cs typeface="ＭＳ Ｐゴシック"/>
            </a:endParaRPr>
          </a:p>
        </p:txBody>
      </p:sp>
      <p:sp>
        <p:nvSpPr>
          <p:cNvPr id="27" name="正方形/長方形 26">
            <a:extLst>
              <a:ext uri="{FF2B5EF4-FFF2-40B4-BE49-F238E27FC236}">
                <a16:creationId xmlns:a16="http://schemas.microsoft.com/office/drawing/2014/main" id="{86EA0BDC-70D9-4D52-B4DD-1ECF493B5F95}"/>
              </a:ext>
            </a:extLst>
          </p:cNvPr>
          <p:cNvSpPr/>
          <p:nvPr/>
        </p:nvSpPr>
        <p:spPr>
          <a:xfrm>
            <a:off x="96231" y="473901"/>
            <a:ext cx="8966055" cy="1092607"/>
          </a:xfrm>
          <a:prstGeom prst="rect">
            <a:avLst/>
          </a:prstGeom>
          <a:ln>
            <a:solidFill>
              <a:srgbClr val="002060"/>
            </a:solidFill>
            <a:prstDash val="dash"/>
          </a:ln>
        </p:spPr>
        <p:txBody>
          <a:bodyPr wrap="square" rIns="0">
            <a:spAutoFit/>
          </a:bodyPr>
          <a:lstStyle/>
          <a:p>
            <a:pPr>
              <a:spcAft>
                <a:spcPts val="600"/>
              </a:spcAft>
            </a:pPr>
            <a:r>
              <a:rPr lang="ja-JP" altLang="en-US"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●成人の国指定がん診療連携拠点病院等の指定期間については、がん対策推進基本計画の見直し期間と拠点病院等の整備指針の見直し</a:t>
            </a:r>
            <a:br>
              <a:rPr lang="en-US" altLang="ja-JP"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期間を一致させるために、整備指針の見直し期間を６年ごととし、令和９年度からの次期指定期間を２年間、その後の指定期間を６年間と</a:t>
            </a:r>
            <a:br>
              <a:rPr lang="en-US" altLang="ja-JP"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する方針が国において示された。</a:t>
            </a:r>
            <a:endParaRPr lang="en-US" altLang="ja-JP"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600"/>
              </a:spcAft>
            </a:pPr>
            <a:r>
              <a:rPr lang="ja-JP" altLang="en-US" sz="1200" dirty="0">
                <a:latin typeface="Meiryo UI" panose="020B0604030504040204" pitchFamily="50" charset="-128"/>
                <a:ea typeface="Meiryo UI" panose="020B0604030504040204" pitchFamily="50" charset="-128"/>
                <a:cs typeface="Arial" panose="020B0604020202020204" pitchFamily="34" charset="0"/>
              </a:rPr>
              <a:t>●</a:t>
            </a:r>
            <a:r>
              <a:rPr lang="ja-JP" altLang="en-US"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大阪府がん診療拠点病院等の指定期間については、基本的には国の整備指針に準じ、原則４年間としているため、大阪府がん対策推進計</a:t>
            </a:r>
            <a:br>
              <a:rPr lang="en-US" altLang="ja-JP"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画の見直し期間と異なっている状況。</a:t>
            </a:r>
            <a:endParaRPr lang="en-US" altLang="ja-JP" sz="12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1">
            <a:extLst>
              <a:ext uri="{FF2B5EF4-FFF2-40B4-BE49-F238E27FC236}">
                <a16:creationId xmlns:a16="http://schemas.microsoft.com/office/drawing/2014/main" id="{FCA214AA-0682-48D6-8A30-407934A344FF}"/>
              </a:ext>
            </a:extLst>
          </p:cNvPr>
          <p:cNvSpPr txBox="1"/>
          <p:nvPr/>
        </p:nvSpPr>
        <p:spPr>
          <a:xfrm>
            <a:off x="56716" y="5501755"/>
            <a:ext cx="8966055" cy="127542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tIns="0" bIns="0" rtlCol="0" anchor="ctr" anchorCtr="0">
            <a:noAutofit/>
          </a:bodyPr>
          <a:lstStyle/>
          <a:p>
            <a:pPr defTabSz="844073">
              <a:lnSpc>
                <a:spcPts val="2600"/>
              </a:lnSpc>
              <a:spcAft>
                <a:spcPts val="600"/>
              </a:spcAft>
            </a:pPr>
            <a:r>
              <a:rPr lang="ja-JP" altLang="en-US"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t>＜案＞</a:t>
            </a:r>
            <a:br>
              <a:rPr lang="en-US" altLang="ja-JP" b="1" dirty="0">
                <a:solidFill>
                  <a:sysClr val="windowText" lastClr="000000"/>
                </a:solidFill>
                <a:latin typeface="Meiryo UI" panose="020B0604030504040204" pitchFamily="50" charset="-128"/>
                <a:ea typeface="Meiryo UI" panose="020B0604030504040204" pitchFamily="50" charset="-128"/>
                <a:cs typeface="Arial" panose="020B0604020202020204" pitchFamily="34" charset="0"/>
              </a:rPr>
            </a:b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⇒成人の大阪府がん診療拠点病院等については、国の方針に準じるとともに、大阪府がん対</a:t>
            </a:r>
            <a:b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策推進計画の見直し期間と一致させるために、指定期間を</a:t>
            </a:r>
            <a:r>
              <a:rPr lang="ja-JP" altLang="en-US" sz="1800"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６年間</a:t>
            </a: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とする。</a:t>
            </a:r>
            <a:b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b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なお、令和</a:t>
            </a:r>
            <a:r>
              <a:rPr lang="en-US" altLang="ja-JP"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10</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年度からの</a:t>
            </a: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次</a:t>
            </a:r>
            <a:r>
              <a:rPr lang="ja-JP" altLang="en-US"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期</a:t>
            </a: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指定期間については、</a:t>
            </a:r>
            <a:r>
              <a:rPr lang="ja-JP" altLang="en-US" sz="1800" b="1" u="sng"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２年間</a:t>
            </a:r>
            <a:r>
              <a:rPr lang="ja-JP" altLang="en-US" sz="1800" b="1"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とする。</a:t>
            </a:r>
            <a:endParaRPr lang="ja-JP" altLang="en-US" b="1" dirty="0">
              <a:solidFill>
                <a:prstClr val="black"/>
              </a:solidFill>
              <a:latin typeface="Meiryo UI" panose="020B0604030504040204" pitchFamily="50" charset="-128"/>
              <a:ea typeface="Meiryo UI" panose="020B0604030504040204" pitchFamily="50" charset="-128"/>
              <a:cs typeface="ＭＳ Ｐゴシック"/>
            </a:endParaRPr>
          </a:p>
        </p:txBody>
      </p:sp>
      <p:sp>
        <p:nvSpPr>
          <p:cNvPr id="28" name="スライド番号プレースホルダー 7">
            <a:extLst>
              <a:ext uri="{FF2B5EF4-FFF2-40B4-BE49-F238E27FC236}">
                <a16:creationId xmlns:a16="http://schemas.microsoft.com/office/drawing/2014/main" id="{40A44484-ECEB-4D78-93B2-C39C4C5EC90A}"/>
              </a:ext>
            </a:extLst>
          </p:cNvPr>
          <p:cNvSpPr>
            <a:spLocks noGrp="1"/>
          </p:cNvSpPr>
          <p:nvPr>
            <p:ph type="sldNum" sz="quarter" idx="12"/>
          </p:nvPr>
        </p:nvSpPr>
        <p:spPr>
          <a:xfrm>
            <a:off x="8735314" y="6534415"/>
            <a:ext cx="399111" cy="337038"/>
          </a:xfrm>
        </p:spPr>
        <p:txBody>
          <a:bodyPr/>
          <a:lstStyle/>
          <a:p>
            <a:fld id="{7D177D41-3AF1-49AB-A3C7-BBFE4AF8C3E6}" type="slidenum">
              <a:rPr kumimoji="1" lang="ja-JP" altLang="en-US" smtClean="0"/>
              <a:t>2</a:t>
            </a:fld>
            <a:endParaRPr kumimoji="1" lang="ja-JP" altLang="en-US" dirty="0"/>
          </a:p>
        </p:txBody>
      </p:sp>
      <p:sp>
        <p:nvSpPr>
          <p:cNvPr id="17" name="正方形/長方形 16">
            <a:extLst>
              <a:ext uri="{FF2B5EF4-FFF2-40B4-BE49-F238E27FC236}">
                <a16:creationId xmlns:a16="http://schemas.microsoft.com/office/drawing/2014/main" id="{0DFB21E1-E20D-475B-BE36-D5828308A038}"/>
              </a:ext>
            </a:extLst>
          </p:cNvPr>
          <p:cNvSpPr/>
          <p:nvPr/>
        </p:nvSpPr>
        <p:spPr>
          <a:xfrm>
            <a:off x="4957352" y="2732175"/>
            <a:ext cx="4041215" cy="785363"/>
          </a:xfrm>
          <a:prstGeom prst="rect">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FAB1F2F9-0342-4A95-9896-75A731BB064A}"/>
              </a:ext>
            </a:extLst>
          </p:cNvPr>
          <p:cNvSpPr/>
          <p:nvPr/>
        </p:nvSpPr>
        <p:spPr>
          <a:xfrm>
            <a:off x="5906875" y="4230522"/>
            <a:ext cx="3120347" cy="972231"/>
          </a:xfrm>
          <a:prstGeom prst="rect">
            <a:avLst/>
          </a:prstGeom>
          <a:noFill/>
          <a:ln w="381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BD5C4D7A-443D-4C5D-A910-B02E1398D026}"/>
              </a:ext>
            </a:extLst>
          </p:cNvPr>
          <p:cNvSpPr txBox="1"/>
          <p:nvPr/>
        </p:nvSpPr>
        <p:spPr>
          <a:xfrm>
            <a:off x="6917343" y="5193978"/>
            <a:ext cx="1453307" cy="307777"/>
          </a:xfrm>
          <a:prstGeom prst="rect">
            <a:avLst/>
          </a:prstGeom>
          <a:noFill/>
        </p:spPr>
        <p:txBody>
          <a:bodyPr wrap="square" rtlCol="0">
            <a:spAutoFit/>
          </a:bodyPr>
          <a:lstStyle/>
          <a:p>
            <a:r>
              <a:rPr kumimoji="1" lang="ja-JP" altLang="en-US" sz="1400" dirty="0">
                <a:solidFill>
                  <a:srgbClr val="FF0000"/>
                </a:solidFill>
                <a:latin typeface="Meiryo UI" panose="020B0604030504040204" pitchFamily="50" charset="-128"/>
                <a:ea typeface="Meiryo UI" panose="020B0604030504040204" pitchFamily="50" charset="-128"/>
              </a:rPr>
              <a:t>今回検討</a:t>
            </a:r>
            <a:endParaRPr kumimoji="1" lang="ja-JP" altLang="en-US" sz="20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923197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7948</TotalTime>
  <Words>385</Words>
  <Application>Microsoft Office PowerPoint</Application>
  <PresentationFormat>画面に合わせる (4:3)</PresentationFormat>
  <Paragraphs>51</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【資料２】大阪府がん診療拠点病院等の指定期間の更新スケジュールについて</dc:title>
  <dc:creator>HOSTNAME</dc:creator>
  <cp:lastModifiedBy>光友　尚子</cp:lastModifiedBy>
  <cp:revision>987</cp:revision>
  <cp:lastPrinted>2025-02-13T06:05:12Z</cp:lastPrinted>
  <dcterms:created xsi:type="dcterms:W3CDTF">2018-08-10T07:45:39Z</dcterms:created>
  <dcterms:modified xsi:type="dcterms:W3CDTF">2026-02-19T05:24:16Z</dcterms:modified>
</cp:coreProperties>
</file>