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0"/>
  </p:notesMasterIdLst>
  <p:sldIdLst>
    <p:sldId id="276" r:id="rId2"/>
    <p:sldId id="278" r:id="rId3"/>
    <p:sldId id="290" r:id="rId4"/>
    <p:sldId id="1729" r:id="rId5"/>
    <p:sldId id="1730" r:id="rId6"/>
    <p:sldId id="1731" r:id="rId7"/>
    <p:sldId id="1733" r:id="rId8"/>
    <p:sldId id="1732" r:id="rId9"/>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66FF"/>
    <a:srgbClr val="FF9933"/>
    <a:srgbClr val="00FFFF"/>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12" autoAdjust="0"/>
    <p:restoredTop sz="86393" autoAdjust="0"/>
  </p:normalViewPr>
  <p:slideViewPr>
    <p:cSldViewPr>
      <p:cViewPr varScale="1">
        <p:scale>
          <a:sx n="97" d="100"/>
          <a:sy n="97" d="100"/>
        </p:scale>
        <p:origin x="946"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95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5471F0E6-33C1-46FA-BECF-8E917CDDD450}" type="datetimeFigureOut">
              <a:rPr kumimoji="1" lang="ja-JP" altLang="en-US" smtClean="0"/>
              <a:t>2026/2/19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70831E0B-8E23-4417-A23D-93EFD13E21CF}" type="slidenum">
              <a:rPr kumimoji="1" lang="ja-JP" altLang="en-US" smtClean="0"/>
              <a:t>‹#›</a:t>
            </a:fld>
            <a:endParaRPr kumimoji="1" lang="ja-JP" altLang="en-US"/>
          </a:p>
        </p:txBody>
      </p:sp>
    </p:spTree>
    <p:extLst>
      <p:ext uri="{BB962C8B-B14F-4D97-AF65-F5344CB8AC3E}">
        <p14:creationId xmlns:p14="http://schemas.microsoft.com/office/powerpoint/2010/main" val="114785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Meiryo UI" panose="020B0604030504040204" pitchFamily="50" charset="-128"/>
              <a:ea typeface="Meiryo UI" panose="020B0604030504040204" pitchFamily="50" charset="-128"/>
              <a:cs typeface="Times New Roman"/>
            </a:endParaRPr>
          </a:p>
        </p:txBody>
      </p:sp>
      <p:sp>
        <p:nvSpPr>
          <p:cNvPr id="4" name="スライド番号プレースホルダー 3"/>
          <p:cNvSpPr>
            <a:spLocks noGrp="1"/>
          </p:cNvSpPr>
          <p:nvPr>
            <p:ph type="sldNum" sz="quarter" idx="10"/>
          </p:nvPr>
        </p:nvSpPr>
        <p:spPr/>
        <p:txBody>
          <a:bodyPr/>
          <a:lstStyle/>
          <a:p>
            <a:fld id="{70831E0B-8E23-4417-A23D-93EFD13E21CF}" type="slidenum">
              <a:rPr kumimoji="1" lang="ja-JP" altLang="en-US" smtClean="0"/>
              <a:t>1</a:t>
            </a:fld>
            <a:endParaRPr kumimoji="1" lang="ja-JP" altLang="en-US"/>
          </a:p>
        </p:txBody>
      </p:sp>
    </p:spTree>
    <p:extLst>
      <p:ext uri="{BB962C8B-B14F-4D97-AF65-F5344CB8AC3E}">
        <p14:creationId xmlns:p14="http://schemas.microsoft.com/office/powerpoint/2010/main" val="1521370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BB393B3-4669-40DF-99F0-A9064760E014}" type="slidenum">
              <a:rPr kumimoji="1" lang="ja-JP" altLang="en-US" smtClean="0"/>
              <a:t>2</a:t>
            </a:fld>
            <a:endParaRPr kumimoji="1" lang="ja-JP" altLang="en-US"/>
          </a:p>
        </p:txBody>
      </p:sp>
    </p:spTree>
    <p:extLst>
      <p:ext uri="{BB962C8B-B14F-4D97-AF65-F5344CB8AC3E}">
        <p14:creationId xmlns:p14="http://schemas.microsoft.com/office/powerpoint/2010/main" val="2014521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BB393B3-4669-40DF-99F0-A9064760E014}" type="slidenum">
              <a:rPr kumimoji="1" lang="ja-JP" altLang="en-US" smtClean="0"/>
              <a:t>3</a:t>
            </a:fld>
            <a:endParaRPr kumimoji="1" lang="ja-JP" altLang="en-US"/>
          </a:p>
        </p:txBody>
      </p:sp>
    </p:spTree>
    <p:extLst>
      <p:ext uri="{BB962C8B-B14F-4D97-AF65-F5344CB8AC3E}">
        <p14:creationId xmlns:p14="http://schemas.microsoft.com/office/powerpoint/2010/main" val="2014521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1F9D3F9-B500-4457-A17A-18BC57323041}" type="datetime1">
              <a:rPr kumimoji="1" lang="ja-JP" altLang="en-US" smtClean="0"/>
              <a:t>2026/2/19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331628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4178E83-0560-457C-A032-0D0CF0AC2FA7}" type="datetime1">
              <a:rPr kumimoji="1" lang="ja-JP" altLang="en-US" smtClean="0"/>
              <a:t>2026/2/19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1093319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644B1D0-183F-4610-9855-D5317978D580}" type="datetime1">
              <a:rPr kumimoji="1" lang="ja-JP" altLang="en-US" smtClean="0"/>
              <a:t>2026/2/19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570633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685B032-E032-445C-B2BA-486B1B4DBE5F}" type="datetime1">
              <a:rPr kumimoji="1" lang="ja-JP" altLang="en-US" smtClean="0"/>
              <a:t>2026/2/19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611610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13FEFF1-2048-4952-AE6E-FF62A642658B}" type="datetime1">
              <a:rPr kumimoji="1" lang="ja-JP" altLang="en-US" smtClean="0"/>
              <a:t>2026/2/19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404732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9771451-DD91-418F-B3A3-FC4ACFB71E64}" type="datetime1">
              <a:rPr kumimoji="1" lang="ja-JP" altLang="en-US" smtClean="0"/>
              <a:t>2026/2/19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84368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91E63C5-8E65-476D-9EF8-5053A35D1AFD}" type="datetime1">
              <a:rPr kumimoji="1" lang="ja-JP" altLang="en-US" smtClean="0"/>
              <a:t>2026/2/19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099146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F929877-3545-49E9-9996-14DC23402462}" type="datetime1">
              <a:rPr kumimoji="1" lang="ja-JP" altLang="en-US" smtClean="0"/>
              <a:t>2026/2/19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083419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585D679-1187-4D90-A0E0-93E379D682C6}" type="datetime1">
              <a:rPr kumimoji="1" lang="ja-JP" altLang="en-US" smtClean="0"/>
              <a:t>2026/2/19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776139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F2B5EB0-AA05-4926-8B87-17F3EB914067}" type="datetime1">
              <a:rPr kumimoji="1" lang="ja-JP" altLang="en-US" smtClean="0"/>
              <a:t>2026/2/19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656882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1F4C42A-D37F-4750-BEC0-CAC34FB42D98}" type="datetime1">
              <a:rPr kumimoji="1" lang="ja-JP" altLang="en-US" smtClean="0"/>
              <a:t>2026/2/19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4136665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85AA4D-CC55-4102-880F-C4B27C506596}" type="datetime1">
              <a:rPr kumimoji="1" lang="ja-JP" altLang="en-US" smtClean="0"/>
              <a:t>2026/2/19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20405252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238370" y="1916832"/>
            <a:ext cx="8496944" cy="1299568"/>
          </a:xfrm>
          <a:prstGeom prst="rect">
            <a:avLst/>
          </a:prstGeom>
          <a:noFill/>
          <a:ln>
            <a:noFill/>
          </a:ln>
        </p:spPr>
        <p:txBody>
          <a:bodyPr wrap="square" lIns="144000" tIns="144000" rtlCol="0">
            <a:spAutoFit/>
          </a:bodyPr>
          <a:lstStyle/>
          <a:p>
            <a:pPr algn="ctr"/>
            <a:r>
              <a:rPr lang="ja-JP" altLang="en-US" sz="3600" b="1" dirty="0">
                <a:latin typeface="+mn-ea"/>
              </a:rPr>
              <a:t>　</a:t>
            </a:r>
            <a:r>
              <a:rPr lang="ja-JP" altLang="en-US" sz="3600" b="1" dirty="0">
                <a:latin typeface="Meiryo UI" panose="020B0604030504040204" pitchFamily="50" charset="-128"/>
                <a:ea typeface="Meiryo UI" panose="020B0604030504040204" pitchFamily="50" charset="-128"/>
              </a:rPr>
              <a:t>大阪府がん診療拠点病院等の</a:t>
            </a:r>
            <a:endParaRPr lang="en-US" altLang="ja-JP" sz="3600" b="1" dirty="0">
              <a:latin typeface="Meiryo UI" panose="020B0604030504040204" pitchFamily="50" charset="-128"/>
              <a:ea typeface="Meiryo UI" panose="020B0604030504040204" pitchFamily="50" charset="-128"/>
            </a:endParaRPr>
          </a:p>
          <a:p>
            <a:pPr algn="ctr"/>
            <a:r>
              <a:rPr lang="ja-JP" altLang="en-US" sz="3600" b="1" dirty="0">
                <a:latin typeface="Meiryo UI" panose="020B0604030504040204" pitchFamily="50" charset="-128"/>
                <a:ea typeface="Meiryo UI" panose="020B0604030504040204" pitchFamily="50" charset="-128"/>
              </a:rPr>
              <a:t>　指定等について</a:t>
            </a:r>
            <a:endParaRPr lang="en-US" altLang="ja-JP" sz="3600" b="1"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7F12BA7E-DF6B-4DE6-AD80-B4FB68AFEDB4}"/>
              </a:ext>
            </a:extLst>
          </p:cNvPr>
          <p:cNvSpPr txBox="1"/>
          <p:nvPr/>
        </p:nvSpPr>
        <p:spPr>
          <a:xfrm>
            <a:off x="1043608" y="4074459"/>
            <a:ext cx="7200800" cy="1238013"/>
          </a:xfrm>
          <a:prstGeom prst="rect">
            <a:avLst/>
          </a:prstGeom>
          <a:noFill/>
          <a:ln>
            <a:noFill/>
          </a:ln>
        </p:spPr>
        <p:txBody>
          <a:bodyPr wrap="square" lIns="144000" tIns="144000" rtlCol="0">
            <a:spAutoFit/>
          </a:bodyPr>
          <a:lstStyle/>
          <a:p>
            <a:pPr algn="ctr"/>
            <a:r>
              <a:rPr lang="ja-JP" altLang="en-US" sz="2500" b="1" dirty="0">
                <a:latin typeface="Meiryo UI" panose="020B0604030504040204" pitchFamily="50" charset="-128"/>
                <a:ea typeface="Meiryo UI" panose="020B0604030504040204" pitchFamily="50" charset="-128"/>
              </a:rPr>
              <a:t>令和７年度大阪府がん対策推進委員会</a:t>
            </a:r>
            <a:endParaRPr lang="en-US" altLang="ja-JP" sz="2500" b="1" dirty="0">
              <a:latin typeface="Meiryo UI" panose="020B0604030504040204" pitchFamily="50" charset="-128"/>
              <a:ea typeface="Meiryo UI" panose="020B0604030504040204" pitchFamily="50" charset="-128"/>
            </a:endParaRPr>
          </a:p>
          <a:p>
            <a:pPr algn="ctr"/>
            <a:r>
              <a:rPr lang="ja-JP" altLang="en-US" sz="2500" b="1" dirty="0">
                <a:latin typeface="Meiryo UI" panose="020B0604030504040204" pitchFamily="50" charset="-128"/>
                <a:ea typeface="Meiryo UI" panose="020B0604030504040204" pitchFamily="50" charset="-128"/>
              </a:rPr>
              <a:t>第３回がん診療連携検討部会</a:t>
            </a:r>
            <a:endParaRPr lang="en-US" altLang="ja-JP" sz="2500" b="1"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p:txBody>
      </p:sp>
      <p:sp>
        <p:nvSpPr>
          <p:cNvPr id="5" name="スライド番号プレースホルダー 7">
            <a:extLst>
              <a:ext uri="{FF2B5EF4-FFF2-40B4-BE49-F238E27FC236}">
                <a16:creationId xmlns:a16="http://schemas.microsoft.com/office/drawing/2014/main" id="{7CA43B50-264B-4E87-92CD-592973D04660}"/>
              </a:ext>
            </a:extLst>
          </p:cNvPr>
          <p:cNvSpPr>
            <a:spLocks noGrp="1"/>
          </p:cNvSpPr>
          <p:nvPr>
            <p:ph type="sldNum" sz="quarter" idx="12"/>
          </p:nvPr>
        </p:nvSpPr>
        <p:spPr>
          <a:xfrm>
            <a:off x="8735314" y="6534415"/>
            <a:ext cx="399111" cy="337038"/>
          </a:xfrm>
        </p:spPr>
        <p:txBody>
          <a:bodyPr/>
          <a:lstStyle/>
          <a:p>
            <a:fld id="{7D177D41-3AF1-49AB-A3C7-BBFE4AF8C3E6}" type="slidenum">
              <a:rPr kumimoji="1" lang="ja-JP" altLang="en-US" smtClean="0"/>
              <a:t>1</a:t>
            </a:fld>
            <a:endParaRPr kumimoji="1" lang="ja-JP" altLang="en-US" dirty="0"/>
          </a:p>
        </p:txBody>
      </p:sp>
      <p:sp>
        <p:nvSpPr>
          <p:cNvPr id="6" name="正方形/長方形 5">
            <a:extLst>
              <a:ext uri="{FF2B5EF4-FFF2-40B4-BE49-F238E27FC236}">
                <a16:creationId xmlns:a16="http://schemas.microsoft.com/office/drawing/2014/main" id="{AAA2955D-A41E-4B1E-BC45-D5CDB6B8158D}"/>
              </a:ext>
            </a:extLst>
          </p:cNvPr>
          <p:cNvSpPr/>
          <p:nvPr/>
        </p:nvSpPr>
        <p:spPr>
          <a:xfrm>
            <a:off x="7884368" y="82761"/>
            <a:ext cx="941328" cy="31525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資料１</a:t>
            </a:r>
          </a:p>
        </p:txBody>
      </p:sp>
    </p:spTree>
    <p:extLst>
      <p:ext uri="{BB962C8B-B14F-4D97-AF65-F5344CB8AC3E}">
        <p14:creationId xmlns:p14="http://schemas.microsoft.com/office/powerpoint/2010/main" val="2388610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1"/>
          <p:cNvSpPr txBox="1"/>
          <p:nvPr/>
        </p:nvSpPr>
        <p:spPr>
          <a:xfrm>
            <a:off x="0" y="1"/>
            <a:ext cx="9144000" cy="261610"/>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a:spcAft>
                <a:spcPts val="0"/>
              </a:spcAft>
            </a:pPr>
            <a:r>
              <a:rPr lang="ja-JP" altLang="en-US" sz="2000" b="1" dirty="0">
                <a:solidFill>
                  <a:schemeClr val="bg1"/>
                </a:solidFill>
                <a:latin typeface="Meiryo UI" panose="020B0604030504040204" pitchFamily="50" charset="-128"/>
                <a:ea typeface="Meiryo UI" panose="020B0604030504040204" pitchFamily="50" charset="-128"/>
              </a:rPr>
              <a:t>大阪府がん診療拠点病院等</a:t>
            </a:r>
            <a:r>
              <a:rPr lang="ja-JP" altLang="en-US" sz="2000" b="1" dirty="0">
                <a:solidFill>
                  <a:srgbClr val="FFFFFF"/>
                </a:solidFill>
                <a:latin typeface="Meiryo UI" panose="020B0604030504040204" pitchFamily="50" charset="-128"/>
                <a:ea typeface="Meiryo UI" panose="020B0604030504040204" pitchFamily="50" charset="-128"/>
                <a:cs typeface="Times New Roman"/>
              </a:rPr>
              <a:t>の指定に係る状況</a:t>
            </a:r>
            <a:endParaRPr lang="ja-JP" altLang="ja-JP" sz="2000" b="1" dirty="0">
              <a:solidFill>
                <a:schemeClr val="bg1"/>
              </a:solidFill>
              <a:latin typeface="Meiryo UI" panose="020B0604030504040204" pitchFamily="50" charset="-128"/>
              <a:ea typeface="Meiryo UI" panose="020B0604030504040204" pitchFamily="50" charset="-128"/>
              <a:cs typeface="ＭＳ Ｐゴシック"/>
            </a:endParaRPr>
          </a:p>
        </p:txBody>
      </p:sp>
      <p:sp>
        <p:nvSpPr>
          <p:cNvPr id="11" name="正方形/長方形 10">
            <a:extLst>
              <a:ext uri="{FF2B5EF4-FFF2-40B4-BE49-F238E27FC236}">
                <a16:creationId xmlns:a16="http://schemas.microsoft.com/office/drawing/2014/main" id="{5B5FBC29-8C15-411A-96DA-AC5370C417B4}"/>
              </a:ext>
            </a:extLst>
          </p:cNvPr>
          <p:cNvSpPr/>
          <p:nvPr/>
        </p:nvSpPr>
        <p:spPr>
          <a:xfrm>
            <a:off x="88972" y="291909"/>
            <a:ext cx="8966055" cy="1200329"/>
          </a:xfrm>
          <a:prstGeom prst="rect">
            <a:avLst/>
          </a:prstGeom>
          <a:ln>
            <a:solidFill>
              <a:srgbClr val="002060"/>
            </a:solidFill>
            <a:prstDash val="dash"/>
          </a:ln>
        </p:spPr>
        <p:txBody>
          <a:bodyPr wrap="square" rIns="0">
            <a:spAutoFit/>
          </a:bodyPr>
          <a:lstStyle/>
          <a:p>
            <a:pPr>
              <a:spcAft>
                <a:spcPts val="600"/>
              </a:spcAft>
            </a:pPr>
            <a:r>
              <a:rPr lang="ja-JP" altLang="en-US" sz="12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現行制度のもと指定を受けている</a:t>
            </a:r>
            <a:r>
              <a:rPr lang="en-US" altLang="ja-JP" sz="12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46</a:t>
            </a:r>
            <a:r>
              <a:rPr lang="ja-JP" altLang="en-US" sz="12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病院</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のうち、</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45</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病院</a:t>
            </a:r>
            <a:r>
              <a:rPr lang="ja-JP" altLang="en-US" sz="1200" b="1" dirty="0">
                <a:latin typeface="Meiryo UI" panose="020B0604030504040204" pitchFamily="50" charset="-128"/>
                <a:ea typeface="Meiryo UI" panose="020B0604030504040204" pitchFamily="50" charset="-128"/>
                <a:cs typeface="Arial" panose="020B0604020202020204" pitchFamily="34" charset="0"/>
              </a:rPr>
              <a:t>から現況報告書、１病院（</a:t>
            </a:r>
            <a:r>
              <a:rPr lang="ja-JP" altLang="en-US" sz="1200" b="1" dirty="0">
                <a:solidFill>
                  <a:srgbClr val="FF0000"/>
                </a:solidFill>
                <a:highlight>
                  <a:srgbClr val="FFFF00"/>
                </a:highlight>
                <a:latin typeface="Meiryo UI" panose="020B0604030504040204" pitchFamily="50" charset="-128"/>
                <a:ea typeface="Meiryo UI" panose="020B0604030504040204" pitchFamily="50" charset="-128"/>
                <a:cs typeface="Arial" panose="020B0604020202020204" pitchFamily="34" charset="0"/>
              </a:rPr>
              <a:t>大阪はびきの医療センター</a:t>
            </a:r>
            <a:r>
              <a:rPr lang="en-US" altLang="ja-JP" sz="1200" b="1" dirty="0">
                <a:latin typeface="Meiryo UI" panose="020B0604030504040204" pitchFamily="50" charset="-128"/>
                <a:ea typeface="Meiryo UI" panose="020B0604030504040204" pitchFamily="50" charset="-128"/>
                <a:cs typeface="Arial" panose="020B0604020202020204" pitchFamily="34" charset="0"/>
              </a:rPr>
              <a:t>※</a:t>
            </a:r>
            <a:r>
              <a:rPr lang="ja-JP" altLang="en-US" sz="1200" b="1" dirty="0">
                <a:latin typeface="Meiryo UI" panose="020B0604030504040204" pitchFamily="50" charset="-128"/>
                <a:ea typeface="Meiryo UI" panose="020B0604030504040204" pitchFamily="50" charset="-128"/>
                <a:cs typeface="Arial" panose="020B0604020202020204" pitchFamily="34" charset="0"/>
              </a:rPr>
              <a:t>現行／推進病院）から</a:t>
            </a:r>
            <a:r>
              <a:rPr lang="ja-JP" altLang="en-US" sz="1200" dirty="0">
                <a:latin typeface="Meiryo UI" panose="020B0604030504040204" pitchFamily="50" charset="-128"/>
                <a:ea typeface="Meiryo UI" panose="020B0604030504040204" pitchFamily="50" charset="-128"/>
                <a:cs typeface="Arial" panose="020B0604020202020204" pitchFamily="34" charset="0"/>
              </a:rPr>
              <a:t>拠</a:t>
            </a:r>
            <a:br>
              <a:rPr lang="en-US" altLang="ja-JP" sz="1200" dirty="0">
                <a:latin typeface="Meiryo UI" panose="020B0604030504040204" pitchFamily="50" charset="-128"/>
                <a:ea typeface="Meiryo UI" panose="020B0604030504040204" pitchFamily="50" charset="-128"/>
                <a:cs typeface="Arial" panose="020B0604020202020204" pitchFamily="34" charset="0"/>
              </a:rPr>
            </a:br>
            <a:r>
              <a:rPr lang="ja-JP" altLang="en-US" sz="1200" dirty="0">
                <a:latin typeface="Meiryo UI" panose="020B0604030504040204" pitchFamily="50" charset="-128"/>
                <a:ea typeface="Meiryo UI" panose="020B0604030504040204" pitchFamily="50" charset="-128"/>
                <a:cs typeface="Arial" panose="020B0604020202020204" pitchFamily="34" charset="0"/>
              </a:rPr>
              <a:t>　点病院としての</a:t>
            </a:r>
            <a:r>
              <a:rPr lang="ja-JP" altLang="en-US" sz="1200" b="1" dirty="0">
                <a:latin typeface="Meiryo UI" panose="020B0604030504040204" pitchFamily="50" charset="-128"/>
                <a:ea typeface="Meiryo UI" panose="020B0604030504040204" pitchFamily="50" charset="-128"/>
                <a:cs typeface="Arial" panose="020B0604020202020204" pitchFamily="34" charset="0"/>
              </a:rPr>
              <a:t>新規指定申請書の提出</a:t>
            </a:r>
            <a:r>
              <a:rPr lang="ja-JP" altLang="en-US" sz="1200" dirty="0">
                <a:latin typeface="Meiryo UI" panose="020B0604030504040204" pitchFamily="50" charset="-128"/>
                <a:ea typeface="Meiryo UI" panose="020B0604030504040204" pitchFamily="50" charset="-128"/>
                <a:cs typeface="Arial" panose="020B0604020202020204" pitchFamily="34" charset="0"/>
              </a:rPr>
              <a:t>があった。また、</a:t>
            </a:r>
            <a:r>
              <a:rPr lang="ja-JP" altLang="en-US" sz="1200" b="1" dirty="0">
                <a:latin typeface="Meiryo UI" panose="020B0604030504040204" pitchFamily="50" charset="-128"/>
                <a:ea typeface="Meiryo UI" panose="020B0604030504040204" pitchFamily="50" charset="-128"/>
                <a:cs typeface="Arial" panose="020B0604020202020204" pitchFamily="34" charset="0"/>
              </a:rPr>
              <a:t>２</a:t>
            </a:r>
            <a:r>
              <a:rPr lang="ja-JP" altLang="en-US" sz="1200" b="1">
                <a:latin typeface="Meiryo UI" panose="020B0604030504040204" pitchFamily="50" charset="-128"/>
                <a:ea typeface="Meiryo UI" panose="020B0604030504040204" pitchFamily="50" charset="-128"/>
                <a:cs typeface="Arial" panose="020B0604020202020204" pitchFamily="34" charset="0"/>
              </a:rPr>
              <a:t>病院（</a:t>
            </a:r>
            <a:r>
              <a:rPr lang="ja-JP" altLang="en-US" sz="1200" b="1">
                <a:solidFill>
                  <a:srgbClr val="FF0000"/>
                </a:solidFill>
                <a:highlight>
                  <a:srgbClr val="FFFF00"/>
                </a:highlight>
                <a:latin typeface="Meiryo UI" panose="020B0604030504040204" pitchFamily="50" charset="-128"/>
                <a:ea typeface="Meiryo UI" panose="020B0604030504040204" pitchFamily="50" charset="-128"/>
                <a:cs typeface="Arial" panose="020B0604020202020204" pitchFamily="34" charset="0"/>
              </a:rPr>
              <a:t>守口</a:t>
            </a:r>
            <a:r>
              <a:rPr lang="ja-JP" altLang="en-US" sz="1200" b="1" dirty="0">
                <a:solidFill>
                  <a:srgbClr val="FF0000"/>
                </a:solidFill>
                <a:highlight>
                  <a:srgbClr val="FFFF00"/>
                </a:highlight>
                <a:latin typeface="Meiryo UI" panose="020B0604030504040204" pitchFamily="50" charset="-128"/>
                <a:ea typeface="Meiryo UI" panose="020B0604030504040204" pitchFamily="50" charset="-128"/>
                <a:cs typeface="Arial" panose="020B0604020202020204" pitchFamily="34" charset="0"/>
              </a:rPr>
              <a:t>敬</a:t>
            </a:r>
            <a:r>
              <a:rPr lang="ja-JP" altLang="en-US" sz="1200" b="1">
                <a:solidFill>
                  <a:srgbClr val="FF0000"/>
                </a:solidFill>
                <a:highlight>
                  <a:srgbClr val="FFFF00"/>
                </a:highlight>
                <a:latin typeface="Meiryo UI" panose="020B0604030504040204" pitchFamily="50" charset="-128"/>
                <a:ea typeface="Meiryo UI" panose="020B0604030504040204" pitchFamily="50" charset="-128"/>
                <a:cs typeface="Arial" panose="020B0604020202020204" pitchFamily="34" charset="0"/>
              </a:rPr>
              <a:t>仁会病院、医誠会国際総合病院</a:t>
            </a:r>
            <a:r>
              <a:rPr lang="ja-JP" altLang="en-US" sz="1200" b="1">
                <a:latin typeface="Meiryo UI" panose="020B0604030504040204" pitchFamily="50" charset="-128"/>
                <a:ea typeface="Meiryo UI" panose="020B0604030504040204" pitchFamily="50" charset="-128"/>
                <a:cs typeface="Arial" panose="020B0604020202020204" pitchFamily="34" charset="0"/>
              </a:rPr>
              <a:t>）</a:t>
            </a:r>
            <a:r>
              <a:rPr lang="ja-JP" altLang="en-US" sz="1200" b="1" dirty="0">
                <a:latin typeface="Meiryo UI" panose="020B0604030504040204" pitchFamily="50" charset="-128"/>
                <a:ea typeface="Meiryo UI" panose="020B0604030504040204" pitchFamily="50" charset="-128"/>
                <a:cs typeface="Arial" panose="020B0604020202020204" pitchFamily="34" charset="0"/>
              </a:rPr>
              <a:t>から</a:t>
            </a:r>
            <a:r>
              <a:rPr lang="ja-JP" altLang="en-US" sz="1200" dirty="0">
                <a:latin typeface="Meiryo UI" panose="020B0604030504040204" pitchFamily="50" charset="-128"/>
                <a:ea typeface="Meiryo UI" panose="020B0604030504040204" pitchFamily="50" charset="-128"/>
                <a:cs typeface="Arial" panose="020B0604020202020204" pitchFamily="34" charset="0"/>
              </a:rPr>
              <a:t>拠点病院としての</a:t>
            </a:r>
            <a:r>
              <a:rPr lang="ja-JP" altLang="en-US" sz="1200" b="1" dirty="0">
                <a:latin typeface="Meiryo UI" panose="020B0604030504040204" pitchFamily="50" charset="-128"/>
                <a:ea typeface="Meiryo UI" panose="020B0604030504040204" pitchFamily="50" charset="-128"/>
                <a:cs typeface="Arial" panose="020B0604020202020204" pitchFamily="34" charset="0"/>
              </a:rPr>
              <a:t>新規指定申請書の提出</a:t>
            </a:r>
            <a:r>
              <a:rPr lang="ja-JP" altLang="en-US" sz="1200" dirty="0">
                <a:latin typeface="Meiryo UI" panose="020B0604030504040204" pitchFamily="50" charset="-128"/>
                <a:ea typeface="Meiryo UI" panose="020B0604030504040204" pitchFamily="50" charset="-128"/>
                <a:cs typeface="Arial" panose="020B0604020202020204" pitchFamily="34" charset="0"/>
              </a:rPr>
              <a:t>があった。</a:t>
            </a:r>
            <a:br>
              <a:rPr lang="en-US" altLang="ja-JP" sz="1200" dirty="0">
                <a:latin typeface="Meiryo UI" panose="020B0604030504040204" pitchFamily="50" charset="-128"/>
                <a:ea typeface="Meiryo UI" panose="020B0604030504040204" pitchFamily="50" charset="-128"/>
                <a:cs typeface="Arial" panose="020B0604020202020204" pitchFamily="34" charset="0"/>
              </a:rPr>
            </a:br>
            <a:r>
              <a:rPr lang="ja-JP" altLang="en-US" sz="1200" dirty="0">
                <a:latin typeface="Meiryo UI" panose="020B0604030504040204" pitchFamily="50" charset="-128"/>
                <a:ea typeface="Meiryo UI" panose="020B0604030504040204" pitchFamily="50" charset="-128"/>
                <a:cs typeface="Arial" panose="020B0604020202020204" pitchFamily="34" charset="0"/>
              </a:rPr>
              <a:t>●現況報告書の提出があった既指定</a:t>
            </a:r>
            <a:r>
              <a:rPr lang="en-US" altLang="ja-JP" sz="1200" dirty="0">
                <a:latin typeface="Meiryo UI" panose="020B0604030504040204" pitchFamily="50" charset="-128"/>
                <a:ea typeface="Meiryo UI" panose="020B0604030504040204" pitchFamily="50" charset="-128"/>
                <a:cs typeface="Arial" panose="020B0604020202020204" pitchFamily="34" charset="0"/>
              </a:rPr>
              <a:t>45</a:t>
            </a:r>
            <a:r>
              <a:rPr lang="ja-JP" altLang="en-US" sz="1200" dirty="0">
                <a:latin typeface="Meiryo UI" panose="020B0604030504040204" pitchFamily="50" charset="-128"/>
                <a:ea typeface="Meiryo UI" panose="020B0604030504040204" pitchFamily="50" charset="-128"/>
                <a:cs typeface="Arial" panose="020B0604020202020204" pitchFamily="34" charset="0"/>
              </a:rPr>
              <a:t>病院のうち</a:t>
            </a:r>
            <a:r>
              <a:rPr lang="ja-JP" altLang="en-US" sz="1200" b="1" dirty="0">
                <a:latin typeface="Meiryo UI" panose="020B0604030504040204" pitchFamily="50" charset="-128"/>
                <a:ea typeface="Meiryo UI" panose="020B0604030504040204" pitchFamily="50" charset="-128"/>
                <a:cs typeface="Arial" panose="020B0604020202020204" pitchFamily="34" charset="0"/>
              </a:rPr>
              <a:t>４病院（</a:t>
            </a:r>
            <a:r>
              <a:rPr lang="ja-JP" altLang="en-US" sz="1200" b="1" dirty="0">
                <a:solidFill>
                  <a:srgbClr val="FF0000"/>
                </a:solidFill>
                <a:highlight>
                  <a:srgbClr val="00FF00"/>
                </a:highlight>
                <a:latin typeface="Meiryo UI" panose="020B0604030504040204" pitchFamily="50" charset="-128"/>
                <a:ea typeface="Meiryo UI" panose="020B0604030504040204" pitchFamily="50" charset="-128"/>
                <a:cs typeface="Arial" panose="020B0604020202020204" pitchFamily="34" charset="0"/>
              </a:rPr>
              <a:t>北摂総合病院、</a:t>
            </a:r>
            <a:r>
              <a:rPr lang="en-US" altLang="ja-JP" sz="1200" b="1" dirty="0">
                <a:solidFill>
                  <a:srgbClr val="FF0000"/>
                </a:solidFill>
                <a:highlight>
                  <a:srgbClr val="00FFFF"/>
                </a:highlight>
                <a:latin typeface="Meiryo UI" panose="020B0604030504040204" pitchFamily="50" charset="-128"/>
                <a:ea typeface="Meiryo UI" panose="020B0604030504040204" pitchFamily="50" charset="-128"/>
                <a:cs typeface="Arial" panose="020B0604020202020204" pitchFamily="34" charset="0"/>
              </a:rPr>
              <a:t>PL</a:t>
            </a:r>
            <a:r>
              <a:rPr lang="ja-JP" altLang="en-US" sz="1200" b="1" dirty="0">
                <a:solidFill>
                  <a:srgbClr val="FF0000"/>
                </a:solidFill>
                <a:highlight>
                  <a:srgbClr val="00FFFF"/>
                </a:highlight>
                <a:latin typeface="Meiryo UI" panose="020B0604030504040204" pitchFamily="50" charset="-128"/>
                <a:ea typeface="Meiryo UI" panose="020B0604030504040204" pitchFamily="50" charset="-128"/>
                <a:cs typeface="Arial" panose="020B0604020202020204" pitchFamily="34" charset="0"/>
              </a:rPr>
              <a:t>病院、</a:t>
            </a:r>
            <a:r>
              <a:rPr lang="ja-JP" altLang="en-US" sz="1200" b="1" dirty="0">
                <a:solidFill>
                  <a:srgbClr val="FF0000"/>
                </a:solidFill>
                <a:highlight>
                  <a:srgbClr val="00FF00"/>
                </a:highlight>
                <a:latin typeface="Meiryo UI" panose="020B0604030504040204" pitchFamily="50" charset="-128"/>
                <a:ea typeface="Meiryo UI" panose="020B0604030504040204" pitchFamily="50" charset="-128"/>
                <a:cs typeface="Arial" panose="020B0604020202020204" pitchFamily="34" charset="0"/>
              </a:rPr>
              <a:t>東住吉森本病院、</a:t>
            </a:r>
            <a:r>
              <a:rPr lang="ja-JP" altLang="en-US" sz="1200" b="1" dirty="0">
                <a:solidFill>
                  <a:srgbClr val="FF0000"/>
                </a:solidFill>
                <a:highlight>
                  <a:srgbClr val="00FFFF"/>
                </a:highlight>
                <a:latin typeface="Meiryo UI" panose="020B0604030504040204" pitchFamily="50" charset="-128"/>
                <a:ea typeface="Meiryo UI" panose="020B0604030504040204" pitchFamily="50" charset="-128"/>
                <a:cs typeface="Arial" panose="020B0604020202020204" pitchFamily="34" charset="0"/>
              </a:rPr>
              <a:t>十三市民病院</a:t>
            </a:r>
            <a:r>
              <a:rPr lang="ja-JP" altLang="en-US" sz="1200" b="1" dirty="0">
                <a:latin typeface="Meiryo UI" panose="020B0604030504040204" pitchFamily="50" charset="-128"/>
                <a:ea typeface="Meiryo UI" panose="020B0604030504040204" pitchFamily="50" charset="-128"/>
                <a:cs typeface="Arial" panose="020B0604020202020204" pitchFamily="34" charset="0"/>
              </a:rPr>
              <a:t>）において未充足要件があり、うち２病院（</a:t>
            </a:r>
            <a:r>
              <a:rPr lang="ja-JP" altLang="en-US" sz="1200" b="1" dirty="0">
                <a:solidFill>
                  <a:srgbClr val="FF0000"/>
                </a:solidFill>
                <a:highlight>
                  <a:srgbClr val="00FF00"/>
                </a:highlight>
                <a:latin typeface="Meiryo UI" panose="020B0604030504040204" pitchFamily="50" charset="-128"/>
                <a:ea typeface="Meiryo UI" panose="020B0604030504040204" pitchFamily="50" charset="-128"/>
                <a:cs typeface="Arial" panose="020B0604020202020204" pitchFamily="34" charset="0"/>
              </a:rPr>
              <a:t>北摂総合病院、東住吉森本病院</a:t>
            </a:r>
            <a:r>
              <a:rPr lang="ja-JP" altLang="en-US" sz="1200" b="1" dirty="0">
                <a:latin typeface="Meiryo UI" panose="020B0604030504040204" pitchFamily="50" charset="-128"/>
                <a:ea typeface="Meiryo UI" panose="020B0604030504040204" pitchFamily="50" charset="-128"/>
                <a:cs typeface="Arial" panose="020B0604020202020204" pitchFamily="34" charset="0"/>
              </a:rPr>
              <a:t>）から指定解除の申し出</a:t>
            </a:r>
            <a:r>
              <a:rPr lang="ja-JP" altLang="en-US" sz="1200" dirty="0">
                <a:latin typeface="Meiryo UI" panose="020B0604030504040204" pitchFamily="50" charset="-128"/>
                <a:ea typeface="Meiryo UI" panose="020B0604030504040204" pitchFamily="50" charset="-128"/>
                <a:cs typeface="Arial" panose="020B0604020202020204" pitchFamily="34" charset="0"/>
              </a:rPr>
              <a:t>があった。</a:t>
            </a:r>
            <a:br>
              <a:rPr lang="en-US" altLang="ja-JP" sz="1200" b="1" dirty="0">
                <a:latin typeface="Meiryo UI" panose="020B0604030504040204" pitchFamily="50" charset="-128"/>
                <a:ea typeface="Meiryo UI" panose="020B0604030504040204" pitchFamily="50" charset="-128"/>
                <a:cs typeface="Arial" panose="020B0604020202020204" pitchFamily="34" charset="0"/>
              </a:rPr>
            </a:br>
            <a:r>
              <a:rPr lang="ja-JP" altLang="en-US" sz="1200" dirty="0">
                <a:latin typeface="Meiryo UI" panose="020B0604030504040204" pitchFamily="50" charset="-128"/>
                <a:ea typeface="Meiryo UI" panose="020B0604030504040204" pitchFamily="50" charset="-128"/>
                <a:cs typeface="Arial" panose="020B0604020202020204" pitchFamily="34" charset="0"/>
              </a:rPr>
              <a:t>●現況報告書の提出があった既指定</a:t>
            </a:r>
            <a:r>
              <a:rPr lang="en-US" altLang="ja-JP" sz="1200" dirty="0">
                <a:latin typeface="Meiryo UI" panose="020B0604030504040204" pitchFamily="50" charset="-128"/>
                <a:ea typeface="Meiryo UI" panose="020B0604030504040204" pitchFamily="50" charset="-128"/>
                <a:cs typeface="Arial" panose="020B0604020202020204" pitchFamily="34" charset="0"/>
              </a:rPr>
              <a:t>45</a:t>
            </a:r>
            <a:r>
              <a:rPr lang="ja-JP" altLang="en-US" sz="1200" dirty="0">
                <a:latin typeface="Meiryo UI" panose="020B0604030504040204" pitchFamily="50" charset="-128"/>
                <a:ea typeface="Meiryo UI" panose="020B0604030504040204" pitchFamily="50" charset="-128"/>
                <a:cs typeface="Arial" panose="020B0604020202020204" pitchFamily="34" charset="0"/>
              </a:rPr>
              <a:t>病院のうち、上記４病院を除く</a:t>
            </a:r>
            <a:r>
              <a:rPr lang="en-US" altLang="ja-JP" sz="1200" dirty="0">
                <a:latin typeface="Meiryo UI" panose="020B0604030504040204" pitchFamily="50" charset="-128"/>
                <a:ea typeface="Meiryo UI" panose="020B0604030504040204" pitchFamily="50" charset="-128"/>
                <a:cs typeface="Arial" panose="020B0604020202020204" pitchFamily="34" charset="0"/>
              </a:rPr>
              <a:t>41</a:t>
            </a:r>
            <a:r>
              <a:rPr lang="ja-JP" altLang="en-US" sz="1200" dirty="0">
                <a:latin typeface="Meiryo UI" panose="020B0604030504040204" pitchFamily="50" charset="-128"/>
                <a:ea typeface="Meiryo UI" panose="020B0604030504040204" pitchFamily="50" charset="-128"/>
                <a:cs typeface="Arial" panose="020B0604020202020204" pitchFamily="34" charset="0"/>
              </a:rPr>
              <a:t>病院については要件充足が確認できたことから指定継続を行うこととする。</a:t>
            </a:r>
            <a:endParaRPr lang="en-US" altLang="ja-JP"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13" name="正方形/長方形 12">
            <a:extLst>
              <a:ext uri="{FF2B5EF4-FFF2-40B4-BE49-F238E27FC236}">
                <a16:creationId xmlns:a16="http://schemas.microsoft.com/office/drawing/2014/main" id="{D8403EBA-6591-458E-B44C-5582C19B5603}"/>
              </a:ext>
            </a:extLst>
          </p:cNvPr>
          <p:cNvSpPr/>
          <p:nvPr/>
        </p:nvSpPr>
        <p:spPr>
          <a:xfrm>
            <a:off x="-36512" y="4372146"/>
            <a:ext cx="6119806" cy="276999"/>
          </a:xfrm>
          <a:prstGeom prst="rect">
            <a:avLst/>
          </a:prstGeom>
          <a:ln w="19050">
            <a:noFill/>
            <a:prstDash val="solid"/>
          </a:ln>
        </p:spPr>
        <p:txBody>
          <a:bodyPr wrap="square">
            <a:spAutoFit/>
          </a:bodyPr>
          <a:lstStyle/>
          <a:p>
            <a:pPr>
              <a:spcAft>
                <a:spcPts val="600"/>
              </a:spcAft>
            </a:pP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▶以下、新規指定申請書の提出及び既指定のうち未充足要件があった病院について検討する。</a:t>
            </a:r>
            <a:endParaRPr lang="en-US" altLang="ja-JP"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endParaRPr>
          </a:p>
        </p:txBody>
      </p:sp>
      <p:graphicFrame>
        <p:nvGraphicFramePr>
          <p:cNvPr id="16" name="表 15">
            <a:extLst>
              <a:ext uri="{FF2B5EF4-FFF2-40B4-BE49-F238E27FC236}">
                <a16:creationId xmlns:a16="http://schemas.microsoft.com/office/drawing/2014/main" id="{80679062-2D28-4B4E-BAA6-BCE1878ED5B3}"/>
              </a:ext>
            </a:extLst>
          </p:cNvPr>
          <p:cNvGraphicFramePr>
            <a:graphicFrameLocks noGrp="1"/>
          </p:cNvGraphicFramePr>
          <p:nvPr>
            <p:extLst>
              <p:ext uri="{D42A27DB-BD31-4B8C-83A1-F6EECF244321}">
                <p14:modId xmlns:p14="http://schemas.microsoft.com/office/powerpoint/2010/main" val="3841141505"/>
              </p:ext>
            </p:extLst>
          </p:nvPr>
        </p:nvGraphicFramePr>
        <p:xfrm>
          <a:off x="116328" y="4611047"/>
          <a:ext cx="8966056" cy="2007148"/>
        </p:xfrm>
        <a:graphic>
          <a:graphicData uri="http://schemas.openxmlformats.org/drawingml/2006/table">
            <a:tbl>
              <a:tblPr firstRow="1" bandRow="1">
                <a:tableStyleId>{5C22544A-7EE6-4342-B048-85BDC9FD1C3A}</a:tableStyleId>
              </a:tblPr>
              <a:tblGrid>
                <a:gridCol w="797290">
                  <a:extLst>
                    <a:ext uri="{9D8B030D-6E8A-4147-A177-3AD203B41FA5}">
                      <a16:colId xmlns:a16="http://schemas.microsoft.com/office/drawing/2014/main" val="126320758"/>
                    </a:ext>
                  </a:extLst>
                </a:gridCol>
                <a:gridCol w="2268694">
                  <a:extLst>
                    <a:ext uri="{9D8B030D-6E8A-4147-A177-3AD203B41FA5}">
                      <a16:colId xmlns:a16="http://schemas.microsoft.com/office/drawing/2014/main" val="3304912249"/>
                    </a:ext>
                  </a:extLst>
                </a:gridCol>
                <a:gridCol w="1705076">
                  <a:extLst>
                    <a:ext uri="{9D8B030D-6E8A-4147-A177-3AD203B41FA5}">
                      <a16:colId xmlns:a16="http://schemas.microsoft.com/office/drawing/2014/main" val="3613909141"/>
                    </a:ext>
                  </a:extLst>
                </a:gridCol>
                <a:gridCol w="2975444">
                  <a:extLst>
                    <a:ext uri="{9D8B030D-6E8A-4147-A177-3AD203B41FA5}">
                      <a16:colId xmlns:a16="http://schemas.microsoft.com/office/drawing/2014/main" val="468978765"/>
                    </a:ext>
                  </a:extLst>
                </a:gridCol>
                <a:gridCol w="1219552">
                  <a:extLst>
                    <a:ext uri="{9D8B030D-6E8A-4147-A177-3AD203B41FA5}">
                      <a16:colId xmlns:a16="http://schemas.microsoft.com/office/drawing/2014/main" val="843276941"/>
                    </a:ext>
                  </a:extLst>
                </a:gridCol>
              </a:tblGrid>
              <a:tr h="125491">
                <a:tc>
                  <a:txBody>
                    <a:bodyPr/>
                    <a:lstStyle/>
                    <a:p>
                      <a:pPr algn="ctr"/>
                      <a:r>
                        <a:rPr kumimoji="1" lang="ja-JP" altLang="en-US" sz="1050" dirty="0">
                          <a:latin typeface="Meiryo UI" panose="020B0604030504040204" pitchFamily="50" charset="-128"/>
                          <a:ea typeface="Meiryo UI" panose="020B0604030504040204" pitchFamily="50" charset="-128"/>
                        </a:rPr>
                        <a:t>圏域</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Meiryo UI" panose="020B0604030504040204" pitchFamily="50" charset="-128"/>
                          <a:ea typeface="Meiryo UI" panose="020B0604030504040204" pitchFamily="50" charset="-128"/>
                        </a:rPr>
                        <a:t>病院名</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Meiryo UI" panose="020B0604030504040204" pitchFamily="50" charset="-128"/>
                          <a:ea typeface="Meiryo UI" panose="020B0604030504040204" pitchFamily="50" charset="-128"/>
                        </a:rPr>
                        <a:t>提出のあった書類等</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Meiryo UI" panose="020B0604030504040204" pitchFamily="50" charset="-128"/>
                          <a:ea typeface="Meiryo UI" panose="020B0604030504040204" pitchFamily="50" charset="-128"/>
                        </a:rPr>
                        <a:t>希望する指定区分</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Meiryo UI" panose="020B0604030504040204" pitchFamily="50" charset="-128"/>
                          <a:ea typeface="Meiryo UI" panose="020B0604030504040204" pitchFamily="50" charset="-128"/>
                        </a:rPr>
                        <a:t>スライド番号</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1072067"/>
                  </a:ext>
                </a:extLst>
              </a:tr>
              <a:tr h="252000">
                <a:tc>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三島</a:t>
                      </a:r>
                      <a:endParaRPr kumimoji="1" lang="ja-JP" altLang="en-US" dirty="0"/>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kumimoji="1" lang="ja-JP" altLang="en-US" sz="1000" b="1" dirty="0">
                          <a:solidFill>
                            <a:schemeClr val="tx1"/>
                          </a:solidFill>
                          <a:highlight>
                            <a:srgbClr val="00FF00"/>
                          </a:highlight>
                          <a:latin typeface="Meiryo UI" panose="020B0604030504040204" pitchFamily="50" charset="-128"/>
                          <a:ea typeface="Meiryo UI" panose="020B0604030504040204" pitchFamily="50" charset="-128"/>
                        </a:rPr>
                        <a:t>北摂総合病院</a:t>
                      </a:r>
                      <a:endParaRPr kumimoji="1" lang="ja-JP" altLang="en-US" dirty="0">
                        <a:highlight>
                          <a:srgbClr val="00FF00"/>
                        </a:highlight>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b="1" u="none" dirty="0">
                          <a:solidFill>
                            <a:schemeClr val="tx1"/>
                          </a:solidFill>
                          <a:highlight>
                            <a:srgbClr val="00FF00"/>
                          </a:highlight>
                          <a:latin typeface="Meiryo UI" panose="020B0604030504040204" pitchFamily="50" charset="-128"/>
                          <a:ea typeface="Meiryo UI" panose="020B0604030504040204" pitchFamily="50" charset="-128"/>
                        </a:rPr>
                        <a:t>指定解除の申し出</a:t>
                      </a:r>
                      <a:endParaRPr kumimoji="1" lang="ja-JP" altLang="en-US" dirty="0">
                        <a:highlight>
                          <a:srgbClr val="00FF00"/>
                        </a:highlight>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000" b="1" dirty="0">
                          <a:solidFill>
                            <a:schemeClr val="tx1"/>
                          </a:solidFill>
                          <a:latin typeface="Meiryo UI" panose="020B0604030504040204" pitchFamily="50" charset="-128"/>
                          <a:ea typeface="Meiryo UI" panose="020B0604030504040204" pitchFamily="50" charset="-128"/>
                        </a:rPr>
                        <a:t>―</a:t>
                      </a:r>
                      <a:endParaRPr kumimoji="1" lang="ja-JP" altLang="en-US" dirty="0"/>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000" b="1" dirty="0">
                          <a:solidFill>
                            <a:schemeClr val="tx1"/>
                          </a:solidFill>
                          <a:latin typeface="Meiryo UI" panose="020B0604030504040204" pitchFamily="50" charset="-128"/>
                          <a:ea typeface="Meiryo UI" panose="020B0604030504040204" pitchFamily="50" charset="-128"/>
                        </a:rPr>
                        <a:t>P8</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88004835"/>
                  </a:ext>
                </a:extLst>
              </a:tr>
              <a:tr h="252000">
                <a:tc>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北河内</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kumimoji="1" lang="zh-CN" altLang="en-US" sz="1000" b="1" dirty="0">
                          <a:solidFill>
                            <a:schemeClr val="tx1"/>
                          </a:solidFill>
                          <a:highlight>
                            <a:srgbClr val="FFFF00"/>
                          </a:highlight>
                          <a:latin typeface="Meiryo UI" panose="020B0604030504040204" pitchFamily="50" charset="-128"/>
                          <a:ea typeface="Meiryo UI" panose="020B0604030504040204" pitchFamily="50" charset="-128"/>
                        </a:rPr>
                        <a:t>守口敬仁会病院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b="1" u="none" dirty="0">
                          <a:solidFill>
                            <a:schemeClr val="tx1"/>
                          </a:solidFill>
                          <a:highlight>
                            <a:srgbClr val="FFFF00"/>
                          </a:highlight>
                          <a:latin typeface="Meiryo UI" panose="020B0604030504040204" pitchFamily="50" charset="-128"/>
                          <a:ea typeface="Meiryo UI" panose="020B0604030504040204" pitchFamily="50" charset="-128"/>
                        </a:rPr>
                        <a:t>新規指定申請書</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大阪府がん診療拠点病院</a:t>
                      </a:r>
                      <a:endParaRPr kumimoji="1" lang="ja-JP" altLang="en-US" sz="1000" b="1" u="sng" dirty="0">
                        <a:solidFill>
                          <a:schemeClr val="tx1"/>
                        </a:solidFill>
                        <a:latin typeface="Meiryo UI" panose="020B0604030504040204" pitchFamily="50" charset="-128"/>
                        <a:ea typeface="Meiryo UI" panose="020B0604030504040204" pitchFamily="50" charset="-128"/>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000" b="1" dirty="0">
                          <a:solidFill>
                            <a:schemeClr val="tx1"/>
                          </a:solidFill>
                          <a:latin typeface="Meiryo UI" panose="020B0604030504040204" pitchFamily="50" charset="-128"/>
                          <a:ea typeface="Meiryo UI" panose="020B0604030504040204" pitchFamily="50" charset="-128"/>
                        </a:rPr>
                        <a:t>P5</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85784950"/>
                  </a:ext>
                </a:extLst>
              </a:tr>
              <a:tr h="252000">
                <a:tc rowSpan="2">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南河内</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kumimoji="1" lang="en-US" altLang="ja-JP" sz="1000" b="1" dirty="0">
                          <a:solidFill>
                            <a:schemeClr val="tx1"/>
                          </a:solidFill>
                          <a:highlight>
                            <a:srgbClr val="00FFFF"/>
                          </a:highlight>
                          <a:latin typeface="Meiryo UI" panose="020B0604030504040204" pitchFamily="50" charset="-128"/>
                          <a:ea typeface="Meiryo UI" panose="020B0604030504040204" pitchFamily="50" charset="-128"/>
                        </a:rPr>
                        <a:t>PL</a:t>
                      </a:r>
                      <a:r>
                        <a:rPr kumimoji="1" lang="ja-JP" altLang="en-US" sz="1000" b="1" dirty="0">
                          <a:solidFill>
                            <a:schemeClr val="tx1"/>
                          </a:solidFill>
                          <a:highlight>
                            <a:srgbClr val="00FFFF"/>
                          </a:highlight>
                          <a:latin typeface="Meiryo UI" panose="020B0604030504040204" pitchFamily="50" charset="-128"/>
                          <a:ea typeface="Meiryo UI" panose="020B0604030504040204" pitchFamily="50" charset="-128"/>
                        </a:rPr>
                        <a:t>病院</a:t>
                      </a:r>
                      <a:endParaRPr kumimoji="1" lang="ja-JP" altLang="en-US" dirty="0">
                        <a:highlight>
                          <a:srgbClr val="00FFFF"/>
                        </a:highlight>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b="1" u="none" dirty="0">
                          <a:solidFill>
                            <a:schemeClr val="tx1"/>
                          </a:solidFill>
                          <a:highlight>
                            <a:srgbClr val="00FFFF"/>
                          </a:highlight>
                          <a:latin typeface="Meiryo UI" panose="020B0604030504040204" pitchFamily="50" charset="-128"/>
                          <a:ea typeface="Meiryo UI" panose="020B0604030504040204" pitchFamily="50" charset="-128"/>
                        </a:rPr>
                        <a:t>現況報告書</a:t>
                      </a:r>
                      <a:endParaRPr kumimoji="1" lang="ja-JP" altLang="en-US" dirty="0">
                        <a:highlight>
                          <a:srgbClr val="00FFFF"/>
                        </a:highlight>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b="1" u="none" dirty="0">
                          <a:solidFill>
                            <a:schemeClr val="tx1"/>
                          </a:solidFill>
                          <a:latin typeface="Meiryo UI" panose="020B0604030504040204" pitchFamily="50" charset="-128"/>
                          <a:ea typeface="Meiryo UI" panose="020B0604030504040204" pitchFamily="50" charset="-128"/>
                        </a:rPr>
                        <a:t>大阪府がん診療拠点病院</a:t>
                      </a:r>
                      <a:endParaRPr kumimoji="1" lang="ja-JP" altLang="en-US" dirty="0"/>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000" b="1" dirty="0">
                          <a:solidFill>
                            <a:schemeClr val="tx1"/>
                          </a:solidFill>
                          <a:latin typeface="Meiryo UI" panose="020B0604030504040204" pitchFamily="50" charset="-128"/>
                          <a:ea typeface="Meiryo UI" panose="020B0604030504040204" pitchFamily="50" charset="-128"/>
                        </a:rPr>
                        <a:t>P6</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38930993"/>
                  </a:ext>
                </a:extLst>
              </a:tr>
              <a:tr h="252000">
                <a:tc vMerge="1">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南河内</a:t>
                      </a:r>
                      <a:endParaRPr kumimoji="1" lang="ja-JP" altLang="en-US" dirty="0"/>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kumimoji="1" lang="ja-JP" altLang="en-US" sz="1000" b="1" dirty="0">
                          <a:solidFill>
                            <a:schemeClr val="tx1"/>
                          </a:solidFill>
                          <a:highlight>
                            <a:srgbClr val="FFFF00"/>
                          </a:highlight>
                          <a:latin typeface="Meiryo UI" panose="020B0604030504040204" pitchFamily="50" charset="-128"/>
                          <a:ea typeface="Meiryo UI" panose="020B0604030504040204" pitchFamily="50" charset="-128"/>
                        </a:rPr>
                        <a:t>大阪はびきの医療センター</a:t>
                      </a:r>
                      <a:endParaRPr kumimoji="1" lang="ja-JP" altLang="en-US" dirty="0">
                        <a:highlight>
                          <a:srgbClr val="FFFF00"/>
                        </a:highlight>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b="1" u="none" dirty="0">
                          <a:solidFill>
                            <a:schemeClr val="tx1"/>
                          </a:solidFill>
                          <a:highlight>
                            <a:srgbClr val="FFFF00"/>
                          </a:highlight>
                          <a:latin typeface="Meiryo UI" panose="020B0604030504040204" pitchFamily="50" charset="-128"/>
                          <a:ea typeface="Meiryo UI" panose="020B0604030504040204" pitchFamily="50" charset="-128"/>
                        </a:rPr>
                        <a:t>新規指定申請書</a:t>
                      </a:r>
                      <a:endParaRPr kumimoji="1" lang="ja-JP" altLang="en-US" dirty="0">
                        <a:highlight>
                          <a:srgbClr val="FFFF00"/>
                        </a:highlight>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b="1" u="none" dirty="0">
                          <a:solidFill>
                            <a:schemeClr val="tx1"/>
                          </a:solidFill>
                          <a:latin typeface="Meiryo UI" panose="020B0604030504040204" pitchFamily="50" charset="-128"/>
                          <a:ea typeface="Meiryo UI" panose="020B0604030504040204" pitchFamily="50" charset="-128"/>
                        </a:rPr>
                        <a:t>大阪府がん診療拠点病院</a:t>
                      </a:r>
                      <a:endParaRPr kumimoji="1" lang="ja-JP" altLang="en-US" dirty="0"/>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000" b="1" dirty="0">
                          <a:solidFill>
                            <a:schemeClr val="tx1"/>
                          </a:solidFill>
                          <a:latin typeface="Meiryo UI" panose="020B0604030504040204" pitchFamily="50" charset="-128"/>
                          <a:ea typeface="Meiryo UI" panose="020B0604030504040204" pitchFamily="50" charset="-128"/>
                        </a:rPr>
                        <a:t>P4</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90135577"/>
                  </a:ext>
                </a:extLst>
              </a:tr>
              <a:tr h="252000">
                <a:tc rowSpan="3">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大阪市</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kumimoji="1" lang="ja-JP" altLang="en-US" sz="1000" b="1" dirty="0">
                          <a:solidFill>
                            <a:schemeClr val="tx1"/>
                          </a:solidFill>
                          <a:highlight>
                            <a:srgbClr val="00FF00"/>
                          </a:highlight>
                          <a:latin typeface="Meiryo UI" panose="020B0604030504040204" pitchFamily="50" charset="-128"/>
                          <a:ea typeface="Meiryo UI" panose="020B0604030504040204" pitchFamily="50" charset="-128"/>
                        </a:rPr>
                        <a:t>東住吉森本病院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u="none" dirty="0">
                          <a:solidFill>
                            <a:schemeClr val="tx1"/>
                          </a:solidFill>
                          <a:highlight>
                            <a:srgbClr val="00FF00"/>
                          </a:highlight>
                          <a:latin typeface="Meiryo UI" panose="020B0604030504040204" pitchFamily="50" charset="-128"/>
                          <a:ea typeface="Meiryo UI" panose="020B0604030504040204" pitchFamily="50" charset="-128"/>
                        </a:rPr>
                        <a:t>指定解除の申し出</a:t>
                      </a:r>
                      <a:endParaRPr kumimoji="1" lang="ja-JP" altLang="en-US" sz="1000" dirty="0">
                        <a:highlight>
                          <a:srgbClr val="00FF00"/>
                        </a:highlight>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u="none" dirty="0">
                          <a:solidFill>
                            <a:schemeClr val="tx1"/>
                          </a:solidFill>
                          <a:latin typeface="Meiryo UI" panose="020B0604030504040204" pitchFamily="50" charset="-128"/>
                          <a:ea typeface="Meiryo UI" panose="020B0604030504040204" pitchFamily="50" charset="-128"/>
                        </a:rPr>
                        <a:t>大阪府がん診療</a:t>
                      </a:r>
                      <a:r>
                        <a:rPr kumimoji="1" lang="ja-JP" altLang="en-US" sz="1000" b="1" u="sng" dirty="0">
                          <a:solidFill>
                            <a:schemeClr val="tx1"/>
                          </a:solidFill>
                          <a:latin typeface="Meiryo UI" panose="020B0604030504040204" pitchFamily="50" charset="-128"/>
                          <a:ea typeface="Meiryo UI" panose="020B0604030504040204" pitchFamily="50" charset="-128"/>
                        </a:rPr>
                        <a:t>推進</a:t>
                      </a:r>
                      <a:r>
                        <a:rPr kumimoji="1" lang="ja-JP" altLang="en-US" sz="1000" b="1" u="none" dirty="0">
                          <a:solidFill>
                            <a:schemeClr val="tx1"/>
                          </a:solidFill>
                          <a:latin typeface="Meiryo UI" panose="020B0604030504040204" pitchFamily="50" charset="-128"/>
                          <a:ea typeface="Meiryo UI" panose="020B0604030504040204" pitchFamily="50" charset="-128"/>
                        </a:rPr>
                        <a:t>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000" b="1" dirty="0">
                          <a:solidFill>
                            <a:schemeClr val="tx1"/>
                          </a:solidFill>
                          <a:latin typeface="Meiryo UI" panose="020B0604030504040204" pitchFamily="50" charset="-128"/>
                          <a:ea typeface="Meiryo UI" panose="020B0604030504040204" pitchFamily="50" charset="-128"/>
                        </a:rPr>
                        <a:t>P8</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55319469"/>
                  </a:ext>
                </a:extLst>
              </a:tr>
              <a:tr h="252000">
                <a:tc vMerge="1">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大阪市</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kumimoji="1" lang="ja-JP" altLang="en-US" sz="1000" b="1" dirty="0">
                          <a:solidFill>
                            <a:schemeClr val="tx1"/>
                          </a:solidFill>
                          <a:highlight>
                            <a:srgbClr val="00FFFF"/>
                          </a:highlight>
                          <a:latin typeface="Meiryo UI" panose="020B0604030504040204" pitchFamily="50" charset="-128"/>
                          <a:ea typeface="Meiryo UI" panose="020B0604030504040204" pitchFamily="50" charset="-128"/>
                        </a:rPr>
                        <a:t>十三市民病院</a:t>
                      </a:r>
                      <a:endParaRPr kumimoji="1" lang="ja-JP" altLang="en-US" dirty="0">
                        <a:highlight>
                          <a:srgbClr val="00FFFF"/>
                        </a:highlight>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b="1" u="none" dirty="0">
                          <a:solidFill>
                            <a:schemeClr val="tx1"/>
                          </a:solidFill>
                          <a:highlight>
                            <a:srgbClr val="00FFFF"/>
                          </a:highlight>
                          <a:latin typeface="Meiryo UI" panose="020B0604030504040204" pitchFamily="50" charset="-128"/>
                          <a:ea typeface="Meiryo UI" panose="020B0604030504040204" pitchFamily="50" charset="-128"/>
                        </a:rPr>
                        <a:t>現況報告書</a:t>
                      </a:r>
                      <a:endParaRPr kumimoji="1" lang="ja-JP" altLang="en-US" dirty="0">
                        <a:highlight>
                          <a:srgbClr val="00FFFF"/>
                        </a:highlight>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b="1" u="none" dirty="0">
                          <a:solidFill>
                            <a:schemeClr val="tx1"/>
                          </a:solidFill>
                          <a:latin typeface="Meiryo UI" panose="020B0604030504040204" pitchFamily="50" charset="-128"/>
                          <a:ea typeface="Meiryo UI" panose="020B0604030504040204" pitchFamily="50" charset="-128"/>
                        </a:rPr>
                        <a:t>大阪府がん診療拠点病院</a:t>
                      </a:r>
                      <a:endParaRPr kumimoji="1" lang="ja-JP" altLang="en-US" dirty="0"/>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000" b="1" dirty="0">
                          <a:solidFill>
                            <a:schemeClr val="tx1"/>
                          </a:solidFill>
                          <a:latin typeface="Meiryo UI" panose="020B0604030504040204" pitchFamily="50" charset="-128"/>
                          <a:ea typeface="Meiryo UI" panose="020B0604030504040204" pitchFamily="50" charset="-128"/>
                        </a:rPr>
                        <a:t>P6</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0526812"/>
                  </a:ext>
                </a:extLst>
              </a:tr>
              <a:tr h="252000">
                <a:tc vMerge="1">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大阪市</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kumimoji="1" lang="ja-JP" altLang="en-US" sz="1000" b="1" dirty="0">
                          <a:solidFill>
                            <a:schemeClr val="tx1"/>
                          </a:solidFill>
                          <a:highlight>
                            <a:srgbClr val="FFFF00"/>
                          </a:highlight>
                          <a:latin typeface="Meiryo UI" panose="020B0604030504040204" pitchFamily="50" charset="-128"/>
                          <a:ea typeface="Meiryo UI" panose="020B0604030504040204" pitchFamily="50" charset="-128"/>
                        </a:rPr>
                        <a:t>医誠会国際総合病院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b="1" dirty="0">
                          <a:solidFill>
                            <a:schemeClr val="tx1"/>
                          </a:solidFill>
                          <a:highlight>
                            <a:srgbClr val="FFFF00"/>
                          </a:highlight>
                          <a:latin typeface="Meiryo UI" panose="020B0604030504040204" pitchFamily="50" charset="-128"/>
                          <a:ea typeface="Meiryo UI" panose="020B0604030504040204" pitchFamily="50" charset="-128"/>
                        </a:rPr>
                        <a:t>新規指定申請書</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u="none" dirty="0">
                          <a:solidFill>
                            <a:schemeClr val="tx1"/>
                          </a:solidFill>
                          <a:latin typeface="Meiryo UI" panose="020B0604030504040204" pitchFamily="50" charset="-128"/>
                          <a:ea typeface="Meiryo UI" panose="020B0604030504040204" pitchFamily="50" charset="-128"/>
                        </a:rPr>
                        <a:t>大阪府がん診療拠点病院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1" dirty="0">
                          <a:solidFill>
                            <a:schemeClr val="tx1"/>
                          </a:solidFill>
                          <a:latin typeface="Meiryo UI" panose="020B0604030504040204" pitchFamily="50" charset="-128"/>
                          <a:ea typeface="Meiryo UI" panose="020B0604030504040204" pitchFamily="50" charset="-128"/>
                        </a:rPr>
                        <a:t>P5</a:t>
                      </a:r>
                      <a:endParaRPr kumimoji="1" lang="en-US" altLang="ja-JP" sz="1000" b="1" dirty="0">
                        <a:solidFill>
                          <a:srgbClr val="FF0000"/>
                        </a:solidFill>
                        <a:latin typeface="Meiryo UI" panose="020B0604030504040204" pitchFamily="50" charset="-128"/>
                        <a:ea typeface="Meiryo UI" panose="020B0604030504040204" pitchFamily="50" charset="-128"/>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2908741"/>
                  </a:ext>
                </a:extLst>
              </a:tr>
            </a:tbl>
          </a:graphicData>
        </a:graphic>
      </p:graphicFrame>
      <p:sp>
        <p:nvSpPr>
          <p:cNvPr id="9" name="テキスト ボックス 8">
            <a:extLst>
              <a:ext uri="{FF2B5EF4-FFF2-40B4-BE49-F238E27FC236}">
                <a16:creationId xmlns:a16="http://schemas.microsoft.com/office/drawing/2014/main" id="{E1546C4D-59DF-4D87-8C37-40D0F54ED1F9}"/>
              </a:ext>
            </a:extLst>
          </p:cNvPr>
          <p:cNvSpPr txBox="1"/>
          <p:nvPr/>
        </p:nvSpPr>
        <p:spPr>
          <a:xfrm>
            <a:off x="0" y="1596379"/>
            <a:ext cx="4209276" cy="276999"/>
          </a:xfrm>
          <a:prstGeom prst="rect">
            <a:avLst/>
          </a:prstGeom>
          <a:noFill/>
        </p:spPr>
        <p:txBody>
          <a:bodyPr wrap="square" rtlCol="0">
            <a:spAutoFit/>
          </a:bodyPr>
          <a:lstStyle/>
          <a:p>
            <a:r>
              <a:rPr lang="en-US" altLang="ja-JP" sz="1200" b="1" dirty="0">
                <a:latin typeface="Meiryo UI" panose="020B0604030504040204" pitchFamily="50" charset="-128"/>
                <a:ea typeface="Meiryo UI" panose="020B0604030504040204" pitchFamily="50" charset="-128"/>
              </a:rPr>
              <a:t>【</a:t>
            </a:r>
            <a:r>
              <a:rPr lang="ja-JP" altLang="en-US" sz="12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現行制度における</a:t>
            </a:r>
            <a:r>
              <a:rPr lang="ja-JP" altLang="en-US" sz="1200" b="1" dirty="0">
                <a:latin typeface="Meiryo UI" panose="020B0604030504040204" pitchFamily="50" charset="-128"/>
                <a:ea typeface="Meiryo UI" panose="020B0604030504040204" pitchFamily="50" charset="-128"/>
              </a:rPr>
              <a:t>指定状況</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（令和</a:t>
            </a:r>
            <a:r>
              <a:rPr lang="en-US" altLang="ja-JP" sz="1200" b="1" dirty="0">
                <a:latin typeface="Meiryo UI" panose="020B0604030504040204" pitchFamily="50" charset="-128"/>
                <a:ea typeface="Meiryo UI" panose="020B0604030504040204" pitchFamily="50" charset="-128"/>
              </a:rPr>
              <a:t>7</a:t>
            </a:r>
            <a:r>
              <a:rPr lang="ja-JP" altLang="en-US" sz="1200" b="1" dirty="0">
                <a:latin typeface="Meiryo UI" panose="020B0604030504040204" pitchFamily="50" charset="-128"/>
                <a:ea typeface="Meiryo UI" panose="020B0604030504040204" pitchFamily="50" charset="-128"/>
              </a:rPr>
              <a:t>年</a:t>
            </a:r>
            <a:r>
              <a:rPr lang="en-US" altLang="ja-JP" sz="1200" b="1" dirty="0">
                <a:latin typeface="Meiryo UI" panose="020B0604030504040204" pitchFamily="50" charset="-128"/>
                <a:ea typeface="Meiryo UI" panose="020B0604030504040204" pitchFamily="50" charset="-128"/>
              </a:rPr>
              <a:t>11</a:t>
            </a:r>
            <a:r>
              <a:rPr lang="ja-JP" altLang="en-US" sz="1200" b="1" dirty="0">
                <a:latin typeface="Meiryo UI" panose="020B0604030504040204" pitchFamily="50" charset="-128"/>
                <a:ea typeface="Meiryo UI" panose="020B0604030504040204" pitchFamily="50" charset="-128"/>
              </a:rPr>
              <a:t>月</a:t>
            </a:r>
            <a:r>
              <a:rPr lang="en-US" altLang="ja-JP" sz="1200" b="1" dirty="0">
                <a:latin typeface="Meiryo UI" panose="020B0604030504040204" pitchFamily="50" charset="-128"/>
                <a:ea typeface="Meiryo UI" panose="020B0604030504040204" pitchFamily="50" charset="-128"/>
              </a:rPr>
              <a:t>1</a:t>
            </a:r>
            <a:r>
              <a:rPr lang="ja-JP" altLang="en-US" sz="1200" b="1" dirty="0">
                <a:latin typeface="Meiryo UI" panose="020B0604030504040204" pitchFamily="50" charset="-128"/>
                <a:ea typeface="Meiryo UI" panose="020B0604030504040204" pitchFamily="50" charset="-128"/>
              </a:rPr>
              <a:t>日時点）</a:t>
            </a:r>
            <a:endParaRPr kumimoji="1" lang="ja-JP" altLang="en-US" sz="1200" b="1" dirty="0">
              <a:latin typeface="Meiryo UI" panose="020B0604030504040204" pitchFamily="50" charset="-128"/>
              <a:ea typeface="Meiryo UI" panose="020B0604030504040204" pitchFamily="50" charset="-128"/>
            </a:endParaRPr>
          </a:p>
        </p:txBody>
      </p:sp>
      <p:graphicFrame>
        <p:nvGraphicFramePr>
          <p:cNvPr id="10" name="表 9">
            <a:extLst>
              <a:ext uri="{FF2B5EF4-FFF2-40B4-BE49-F238E27FC236}">
                <a16:creationId xmlns:a16="http://schemas.microsoft.com/office/drawing/2014/main" id="{E380300F-652D-4967-88AF-7D8E5F2543F9}"/>
              </a:ext>
            </a:extLst>
          </p:cNvPr>
          <p:cNvGraphicFramePr>
            <a:graphicFrameLocks noGrp="1"/>
          </p:cNvGraphicFramePr>
          <p:nvPr>
            <p:extLst>
              <p:ext uri="{D42A27DB-BD31-4B8C-83A1-F6EECF244321}">
                <p14:modId xmlns:p14="http://schemas.microsoft.com/office/powerpoint/2010/main" val="3734186067"/>
              </p:ext>
            </p:extLst>
          </p:nvPr>
        </p:nvGraphicFramePr>
        <p:xfrm>
          <a:off x="88971" y="1825703"/>
          <a:ext cx="8966056" cy="2362900"/>
        </p:xfrm>
        <a:graphic>
          <a:graphicData uri="http://schemas.openxmlformats.org/drawingml/2006/table">
            <a:tbl>
              <a:tblPr firstRow="1" bandRow="1">
                <a:tableStyleId>{5C22544A-7EE6-4342-B048-85BDC9FD1C3A}</a:tableStyleId>
              </a:tblPr>
              <a:tblGrid>
                <a:gridCol w="2241514">
                  <a:extLst>
                    <a:ext uri="{9D8B030D-6E8A-4147-A177-3AD203B41FA5}">
                      <a16:colId xmlns:a16="http://schemas.microsoft.com/office/drawing/2014/main" val="4066292868"/>
                    </a:ext>
                  </a:extLst>
                </a:gridCol>
                <a:gridCol w="1953483">
                  <a:extLst>
                    <a:ext uri="{9D8B030D-6E8A-4147-A177-3AD203B41FA5}">
                      <a16:colId xmlns:a16="http://schemas.microsoft.com/office/drawing/2014/main" val="4145853141"/>
                    </a:ext>
                  </a:extLst>
                </a:gridCol>
                <a:gridCol w="2160240">
                  <a:extLst>
                    <a:ext uri="{9D8B030D-6E8A-4147-A177-3AD203B41FA5}">
                      <a16:colId xmlns:a16="http://schemas.microsoft.com/office/drawing/2014/main" val="535506500"/>
                    </a:ext>
                  </a:extLst>
                </a:gridCol>
                <a:gridCol w="2610819">
                  <a:extLst>
                    <a:ext uri="{9D8B030D-6E8A-4147-A177-3AD203B41FA5}">
                      <a16:colId xmlns:a16="http://schemas.microsoft.com/office/drawing/2014/main" val="2439222508"/>
                    </a:ext>
                  </a:extLst>
                </a:gridCol>
              </a:tblGrid>
              <a:tr h="0">
                <a:tc>
                  <a:txBody>
                    <a:bodyP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圏域</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mpd="sng">
                      <a:noFill/>
                      <a:prstDash val="solid"/>
                    </a:lnBlToTr>
                    <a:solidFill>
                      <a:schemeClr val="accent1"/>
                    </a:solidFill>
                  </a:tcPr>
                </a:tc>
                <a:tc>
                  <a:txBody>
                    <a:bodyP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大阪府がん診療</a:t>
                      </a:r>
                      <a:r>
                        <a:rPr kumimoji="1" lang="ja-JP" altLang="en-US" sz="1050" b="1" u="sng" dirty="0">
                          <a:solidFill>
                            <a:schemeClr val="bg1"/>
                          </a:solidFill>
                          <a:latin typeface="Meiryo UI" panose="020B0604030504040204" pitchFamily="50" charset="-128"/>
                          <a:ea typeface="Meiryo UI" panose="020B0604030504040204" pitchFamily="50" charset="-128"/>
                        </a:rPr>
                        <a:t>拠点</a:t>
                      </a:r>
                      <a:r>
                        <a:rPr kumimoji="1" lang="ja-JP" altLang="en-US" sz="1050" b="1" dirty="0">
                          <a:solidFill>
                            <a:schemeClr val="bg1"/>
                          </a:solidFill>
                          <a:latin typeface="Meiryo UI" panose="020B0604030504040204" pitchFamily="50" charset="-128"/>
                          <a:ea typeface="Meiryo UI" panose="020B0604030504040204" pitchFamily="50" charset="-128"/>
                        </a:rPr>
                        <a:t>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大阪府がん診療</a:t>
                      </a:r>
                      <a:r>
                        <a:rPr kumimoji="1" lang="ja-JP" altLang="en-US" sz="1050" b="1" u="sng" dirty="0">
                          <a:solidFill>
                            <a:schemeClr val="bg1"/>
                          </a:solidFill>
                          <a:latin typeface="Meiryo UI" panose="020B0604030504040204" pitchFamily="50" charset="-128"/>
                          <a:ea typeface="Meiryo UI" panose="020B0604030504040204" pitchFamily="50" charset="-128"/>
                        </a:rPr>
                        <a:t>推進</a:t>
                      </a:r>
                      <a:r>
                        <a:rPr kumimoji="1" lang="ja-JP" altLang="en-US" sz="1050" b="1" dirty="0">
                          <a:solidFill>
                            <a:schemeClr val="bg1"/>
                          </a:solidFill>
                          <a:latin typeface="Meiryo UI" panose="020B0604030504040204" pitchFamily="50" charset="-128"/>
                          <a:ea typeface="Meiryo UI" panose="020B0604030504040204" pitchFamily="50" charset="-128"/>
                        </a:rPr>
                        <a:t>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indent="0" algn="ctr">
                        <a:buNone/>
                      </a:pPr>
                      <a:r>
                        <a:rPr kumimoji="1" lang="ja-JP" altLang="en-US" sz="1050" b="1" dirty="0">
                          <a:solidFill>
                            <a:schemeClr val="bg1"/>
                          </a:solidFill>
                          <a:latin typeface="Meiryo UI" panose="020B0604030504040204" pitchFamily="50" charset="-128"/>
                          <a:ea typeface="Meiryo UI" panose="020B0604030504040204" pitchFamily="50" charset="-128"/>
                        </a:rPr>
                        <a:t> 大阪府がん診療拠点病院（肺がん</a:t>
                      </a:r>
                      <a:r>
                        <a:rPr kumimoji="1" lang="ja-JP" altLang="en-US" sz="1050" b="1" dirty="0">
                          <a:solidFill>
                            <a:schemeClr val="bg1"/>
                          </a:solidFill>
                        </a:rPr>
                        <a:t>）</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690650909"/>
                  </a:ext>
                </a:extLst>
              </a:tr>
              <a:tr h="227935">
                <a:tc>
                  <a:txBody>
                    <a:bodyPr/>
                    <a:lstStyle/>
                    <a:p>
                      <a:pPr algn="ctr"/>
                      <a:r>
                        <a:rPr kumimoji="1" lang="ja-JP" altLang="en-US" sz="1000" b="1" dirty="0">
                          <a:latin typeface="Meiryo UI" panose="020B0604030504040204" pitchFamily="50" charset="-128"/>
                          <a:ea typeface="Meiryo UI" panose="020B0604030504040204" pitchFamily="50" charset="-128"/>
                        </a:rPr>
                        <a:t>豊　能</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　５ 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　１ 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90856470"/>
                  </a:ext>
                </a:extLst>
              </a:tr>
              <a:tr h="227935">
                <a:tc>
                  <a:txBody>
                    <a:bodyPr/>
                    <a:lstStyle/>
                    <a:p>
                      <a:pPr algn="ctr"/>
                      <a:r>
                        <a:rPr kumimoji="1" lang="ja-JP" altLang="en-US" sz="1000" b="1" dirty="0">
                          <a:latin typeface="Meiryo UI" panose="020B0604030504040204" pitchFamily="50" charset="-128"/>
                          <a:ea typeface="Meiryo UI" panose="020B0604030504040204" pitchFamily="50" charset="-128"/>
                        </a:rPr>
                        <a:t>三　島</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　４ 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51197440"/>
                  </a:ext>
                </a:extLst>
              </a:tr>
              <a:tr h="227935">
                <a:tc>
                  <a:txBody>
                    <a:bodyPr/>
                    <a:lstStyle/>
                    <a:p>
                      <a:pPr algn="ctr"/>
                      <a:r>
                        <a:rPr kumimoji="1" lang="ja-JP" altLang="en-US" sz="1000" b="1" dirty="0">
                          <a:latin typeface="Meiryo UI" panose="020B0604030504040204" pitchFamily="50" charset="-128"/>
                          <a:ea typeface="Meiryo UI" panose="020B0604030504040204" pitchFamily="50" charset="-128"/>
                        </a:rPr>
                        <a:t>北河内</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　４ 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07427539"/>
                  </a:ext>
                </a:extLst>
              </a:tr>
              <a:tr h="227935">
                <a:tc>
                  <a:txBody>
                    <a:bodyPr/>
                    <a:lstStyle/>
                    <a:p>
                      <a:pPr algn="ctr"/>
                      <a:r>
                        <a:rPr kumimoji="1" lang="ja-JP" altLang="en-US" sz="1000" b="1" dirty="0">
                          <a:latin typeface="Meiryo UI" panose="020B0604030504040204" pitchFamily="50" charset="-128"/>
                          <a:ea typeface="Meiryo UI" panose="020B0604030504040204" pitchFamily="50" charset="-128"/>
                        </a:rPr>
                        <a:t>中河内</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　４ 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34636805"/>
                  </a:ext>
                </a:extLst>
              </a:tr>
              <a:tr h="227935">
                <a:tc>
                  <a:txBody>
                    <a:bodyPr/>
                    <a:lstStyle/>
                    <a:p>
                      <a:pPr algn="ctr"/>
                      <a:r>
                        <a:rPr kumimoji="1" lang="ja-JP" altLang="en-US" sz="1000" b="1" dirty="0">
                          <a:latin typeface="Meiryo UI" panose="020B0604030504040204" pitchFamily="50" charset="-128"/>
                          <a:ea typeface="Meiryo UI" panose="020B0604030504040204" pitchFamily="50" charset="-128"/>
                        </a:rPr>
                        <a:t>南河内</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　４ 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１ 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11751971"/>
                  </a:ext>
                </a:extLst>
              </a:tr>
              <a:tr h="227935">
                <a:tc>
                  <a:txBody>
                    <a:bodyPr/>
                    <a:lstStyle/>
                    <a:p>
                      <a:pPr algn="ctr"/>
                      <a:r>
                        <a:rPr kumimoji="1" lang="ja-JP" altLang="en-US" sz="1000" b="1" dirty="0">
                          <a:latin typeface="Meiryo UI" panose="020B0604030504040204" pitchFamily="50" charset="-128"/>
                          <a:ea typeface="Meiryo UI" panose="020B0604030504040204" pitchFamily="50" charset="-128"/>
                        </a:rPr>
                        <a:t>堺　市</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　２ 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　１ 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4444039"/>
                  </a:ext>
                </a:extLst>
              </a:tr>
              <a:tr h="227935">
                <a:tc>
                  <a:txBody>
                    <a:bodyPr/>
                    <a:lstStyle/>
                    <a:p>
                      <a:pPr algn="ctr"/>
                      <a:r>
                        <a:rPr kumimoji="1" lang="ja-JP" altLang="en-US" sz="1000" b="1" dirty="0">
                          <a:latin typeface="Meiryo UI" panose="020B0604030504040204" pitchFamily="50" charset="-128"/>
                          <a:ea typeface="Meiryo UI" panose="020B0604030504040204" pitchFamily="50" charset="-128"/>
                        </a:rPr>
                        <a:t>泉　州</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　４ 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327878"/>
                  </a:ext>
                </a:extLst>
              </a:tr>
              <a:tr h="227935">
                <a:tc>
                  <a:txBody>
                    <a:bodyPr/>
                    <a:lstStyle/>
                    <a:p>
                      <a:pPr algn="ctr"/>
                      <a:r>
                        <a:rPr kumimoji="1" lang="ja-JP" altLang="en-US" sz="1000" b="1" dirty="0">
                          <a:latin typeface="Meiryo UI" panose="020B0604030504040204" pitchFamily="50" charset="-128"/>
                          <a:ea typeface="Meiryo UI" panose="020B0604030504040204" pitchFamily="50" charset="-128"/>
                        </a:rPr>
                        <a:t>大阪市</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１５病院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eiryo UI" panose="020B0604030504040204" pitchFamily="50" charset="-128"/>
                          <a:ea typeface="Meiryo UI" panose="020B0604030504040204" pitchFamily="50" charset="-128"/>
                        </a:rPr>
                        <a:t>１ 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42298579"/>
                  </a:ext>
                </a:extLst>
              </a:tr>
              <a:tr h="227935">
                <a:tc>
                  <a:txBody>
                    <a:bodyPr/>
                    <a:lstStyle/>
                    <a:p>
                      <a:pPr algn="ctr"/>
                      <a:r>
                        <a:rPr kumimoji="1" lang="ja-JP" altLang="en-US" sz="1000" b="1" dirty="0">
                          <a:latin typeface="Meiryo UI" panose="020B0604030504040204" pitchFamily="50" charset="-128"/>
                          <a:ea typeface="Meiryo UI" panose="020B0604030504040204" pitchFamily="50" charset="-128"/>
                        </a:rPr>
                        <a:t>合　計</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４２ 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２病院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２ 病院</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1133466"/>
                  </a:ext>
                </a:extLst>
              </a:tr>
            </a:tbl>
          </a:graphicData>
        </a:graphic>
      </p:graphicFrame>
      <p:sp>
        <p:nvSpPr>
          <p:cNvPr id="14" name="スライド番号プレースホルダー 7">
            <a:extLst>
              <a:ext uri="{FF2B5EF4-FFF2-40B4-BE49-F238E27FC236}">
                <a16:creationId xmlns:a16="http://schemas.microsoft.com/office/drawing/2014/main" id="{2B08512E-B238-4F1E-B843-AACD19DB1663}"/>
              </a:ext>
            </a:extLst>
          </p:cNvPr>
          <p:cNvSpPr>
            <a:spLocks noGrp="1"/>
          </p:cNvSpPr>
          <p:nvPr>
            <p:ph type="sldNum" sz="quarter" idx="12"/>
          </p:nvPr>
        </p:nvSpPr>
        <p:spPr>
          <a:xfrm>
            <a:off x="8778750" y="6602053"/>
            <a:ext cx="399111" cy="337038"/>
          </a:xfrm>
        </p:spPr>
        <p:txBody>
          <a:bodyPr/>
          <a:lstStyle/>
          <a:p>
            <a:fld id="{7D177D41-3AF1-49AB-A3C7-BBFE4AF8C3E6}" type="slidenum">
              <a:rPr kumimoji="1" lang="ja-JP" altLang="en-US" smtClean="0"/>
              <a:t>2</a:t>
            </a:fld>
            <a:endParaRPr kumimoji="1" lang="ja-JP" altLang="en-US" dirty="0"/>
          </a:p>
        </p:txBody>
      </p:sp>
    </p:spTree>
    <p:extLst>
      <p:ext uri="{BB962C8B-B14F-4D97-AF65-F5344CB8AC3E}">
        <p14:creationId xmlns:p14="http://schemas.microsoft.com/office/powerpoint/2010/main" val="2492026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1"/>
          <p:cNvSpPr txBox="1"/>
          <p:nvPr/>
        </p:nvSpPr>
        <p:spPr>
          <a:xfrm>
            <a:off x="-1" y="0"/>
            <a:ext cx="9150837" cy="261610"/>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a:spcAft>
                <a:spcPts val="0"/>
              </a:spcAft>
            </a:pPr>
            <a:r>
              <a:rPr lang="ja-JP" altLang="en-US" sz="2000" b="1" dirty="0">
                <a:solidFill>
                  <a:srgbClr val="FFFFFF"/>
                </a:solidFill>
                <a:latin typeface="Meiryo UI" panose="020B0604030504040204" pitchFamily="50" charset="-128"/>
                <a:ea typeface="Meiryo UI" panose="020B0604030504040204" pitchFamily="50" charset="-128"/>
                <a:cs typeface="Times New Roman"/>
              </a:rPr>
              <a:t>大阪府がん診療拠点病院等の指定期間等（令和７年</a:t>
            </a:r>
            <a:r>
              <a:rPr lang="en-US" altLang="ja-JP" sz="2000" b="1" dirty="0">
                <a:solidFill>
                  <a:srgbClr val="FFFFFF"/>
                </a:solidFill>
                <a:latin typeface="Meiryo UI" panose="020B0604030504040204" pitchFamily="50" charset="-128"/>
                <a:ea typeface="Meiryo UI" panose="020B0604030504040204" pitchFamily="50" charset="-128"/>
                <a:cs typeface="Times New Roman"/>
              </a:rPr>
              <a:t>11</a:t>
            </a:r>
            <a:r>
              <a:rPr lang="ja-JP" altLang="en-US" sz="2000" b="1" dirty="0">
                <a:solidFill>
                  <a:srgbClr val="FFFFFF"/>
                </a:solidFill>
                <a:latin typeface="Meiryo UI" panose="020B0604030504040204" pitchFamily="50" charset="-128"/>
                <a:ea typeface="Meiryo UI" panose="020B0604030504040204" pitchFamily="50" charset="-128"/>
                <a:cs typeface="Times New Roman"/>
              </a:rPr>
              <a:t>月１日時点）</a:t>
            </a:r>
            <a:endParaRPr lang="en-US" altLang="ja-JP" sz="2000" b="1" dirty="0">
              <a:solidFill>
                <a:srgbClr val="FFFFFF"/>
              </a:solidFill>
              <a:latin typeface="Meiryo UI" panose="020B0604030504040204" pitchFamily="50" charset="-128"/>
              <a:ea typeface="Meiryo UI" panose="020B0604030504040204" pitchFamily="50" charset="-128"/>
              <a:cs typeface="Times New Roman"/>
            </a:endParaRPr>
          </a:p>
        </p:txBody>
      </p:sp>
      <p:graphicFrame>
        <p:nvGraphicFramePr>
          <p:cNvPr id="2" name="表 1"/>
          <p:cNvGraphicFramePr>
            <a:graphicFrameLocks noGrp="1"/>
          </p:cNvGraphicFramePr>
          <p:nvPr>
            <p:extLst>
              <p:ext uri="{D42A27DB-BD31-4B8C-83A1-F6EECF244321}">
                <p14:modId xmlns:p14="http://schemas.microsoft.com/office/powerpoint/2010/main" val="3948249563"/>
              </p:ext>
            </p:extLst>
          </p:nvPr>
        </p:nvGraphicFramePr>
        <p:xfrm>
          <a:off x="107504" y="374569"/>
          <a:ext cx="4361948" cy="6266431"/>
        </p:xfrm>
        <a:graphic>
          <a:graphicData uri="http://schemas.openxmlformats.org/drawingml/2006/table">
            <a:tbl>
              <a:tblPr firstRow="1" bandRow="1">
                <a:tableStyleId>{5C22544A-7EE6-4342-B048-85BDC9FD1C3A}</a:tableStyleId>
              </a:tblPr>
              <a:tblGrid>
                <a:gridCol w="610276">
                  <a:extLst>
                    <a:ext uri="{9D8B030D-6E8A-4147-A177-3AD203B41FA5}">
                      <a16:colId xmlns:a16="http://schemas.microsoft.com/office/drawing/2014/main" val="126320758"/>
                    </a:ext>
                  </a:extLst>
                </a:gridCol>
                <a:gridCol w="1663440">
                  <a:extLst>
                    <a:ext uri="{9D8B030D-6E8A-4147-A177-3AD203B41FA5}">
                      <a16:colId xmlns:a16="http://schemas.microsoft.com/office/drawing/2014/main" val="3304912249"/>
                    </a:ext>
                  </a:extLst>
                </a:gridCol>
                <a:gridCol w="1080120">
                  <a:extLst>
                    <a:ext uri="{9D8B030D-6E8A-4147-A177-3AD203B41FA5}">
                      <a16:colId xmlns:a16="http://schemas.microsoft.com/office/drawing/2014/main" val="92452844"/>
                    </a:ext>
                  </a:extLst>
                </a:gridCol>
                <a:gridCol w="1008112">
                  <a:extLst>
                    <a:ext uri="{9D8B030D-6E8A-4147-A177-3AD203B41FA5}">
                      <a16:colId xmlns:a16="http://schemas.microsoft.com/office/drawing/2014/main" val="2259516956"/>
                    </a:ext>
                  </a:extLst>
                </a:gridCol>
              </a:tblGrid>
              <a:tr h="267188">
                <a:tc>
                  <a:txBody>
                    <a:bodyPr/>
                    <a:lstStyle/>
                    <a:p>
                      <a:pPr algn="ctr"/>
                      <a:r>
                        <a:rPr kumimoji="1" lang="ja-JP" altLang="en-US" sz="1100" dirty="0">
                          <a:latin typeface="Meiryo UI" panose="020B0604030504040204" pitchFamily="50" charset="-128"/>
                          <a:ea typeface="Meiryo UI" panose="020B0604030504040204" pitchFamily="50" charset="-128"/>
                        </a:rPr>
                        <a:t>圏域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Meiryo UI" panose="020B0604030504040204" pitchFamily="50" charset="-128"/>
                          <a:ea typeface="Meiryo UI" panose="020B0604030504040204" pitchFamily="50" charset="-128"/>
                        </a:rPr>
                        <a:t>病院名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Meiryo UI" panose="020B0604030504040204" pitchFamily="50" charset="-128"/>
                          <a:ea typeface="Meiryo UI" panose="020B0604030504040204" pitchFamily="50" charset="-128"/>
                        </a:rPr>
                        <a:t>指定区分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Meiryo UI" panose="020B0604030504040204" pitchFamily="50" charset="-128"/>
                          <a:ea typeface="Meiryo UI" panose="020B0604030504040204" pitchFamily="50" charset="-128"/>
                        </a:rPr>
                        <a:t>指定期間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1072067"/>
                  </a:ext>
                </a:extLst>
              </a:tr>
              <a:tr h="259329">
                <a:tc rowSpan="6">
                  <a:txBody>
                    <a:bodyPr/>
                    <a:lstStyle/>
                    <a:p>
                      <a:pPr algn="ctr"/>
                      <a:r>
                        <a:rPr kumimoji="1" lang="ja-JP" altLang="en-US" sz="1050" b="1" dirty="0">
                          <a:latin typeface="Meiryo UI" panose="020B0604030504040204" pitchFamily="50" charset="-128"/>
                          <a:ea typeface="Meiryo UI" panose="020B0604030504040204" pitchFamily="50" charset="-128"/>
                        </a:rPr>
                        <a:t>豊　能</a:t>
                      </a:r>
                      <a:endParaRPr kumimoji="1" lang="en-US" altLang="ja-JP" sz="105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zh-CN" altLang="en-US" sz="1050" b="0" dirty="0">
                          <a:latin typeface="Meiryo UI" panose="020B0604030504040204" pitchFamily="50" charset="-128"/>
                          <a:ea typeface="Meiryo UI" panose="020B0604030504040204" pitchFamily="50" charset="-128"/>
                        </a:rPr>
                        <a:t>市立池田病院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81769003"/>
                  </a:ext>
                </a:extLst>
              </a:tr>
              <a:tr h="259329">
                <a:tc vMerge="1">
                  <a:txBody>
                    <a:bodyPr/>
                    <a:lstStyle/>
                    <a:p>
                      <a:pPr algn="ctr"/>
                      <a:endParaRPr kumimoji="1" lang="ja-JP" altLang="en-US"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1050" b="0" dirty="0">
                          <a:latin typeface="Meiryo UI" panose="020B0604030504040204" pitchFamily="50" charset="-128"/>
                          <a:ea typeface="Meiryo UI" panose="020B0604030504040204" pitchFamily="50" charset="-128"/>
                        </a:rPr>
                        <a:t>済生会吹田病院</a:t>
                      </a:r>
                      <a:endParaRPr kumimoji="1" lang="ja-JP" altLang="en-US" sz="105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531720"/>
                  </a:ext>
                </a:extLst>
              </a:tr>
              <a:tr h="259329">
                <a:tc vMerge="1">
                  <a:txBody>
                    <a:bodyPr/>
                    <a:lstStyle/>
                    <a:p>
                      <a:pPr algn="ctr"/>
                      <a:endParaRPr kumimoji="1" lang="ja-JP" altLang="en-US"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1050" b="0" dirty="0">
                          <a:latin typeface="Meiryo UI" panose="020B0604030504040204" pitchFamily="50" charset="-128"/>
                          <a:ea typeface="Meiryo UI" panose="020B0604030504040204" pitchFamily="50" charset="-128"/>
                        </a:rPr>
                        <a:t>市立吹田市民病院</a:t>
                      </a:r>
                      <a:endParaRPr kumimoji="1" lang="ja-JP" altLang="en-US" sz="105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75604027"/>
                  </a:ext>
                </a:extLst>
              </a:tr>
              <a:tr h="259329">
                <a:tc vMerge="1">
                  <a:txBody>
                    <a:bodyPr/>
                    <a:lstStyle/>
                    <a:p>
                      <a:pPr algn="ctr"/>
                      <a:endParaRPr kumimoji="1" lang="ja-JP" altLang="en-US"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1050" b="0" dirty="0">
                          <a:latin typeface="Meiryo UI" panose="020B0604030504040204" pitchFamily="50" charset="-128"/>
                          <a:ea typeface="Meiryo UI" panose="020B0604030504040204" pitchFamily="50" charset="-128"/>
                        </a:rPr>
                        <a:t>済生会千里病院</a:t>
                      </a:r>
                      <a:endParaRPr kumimoji="1" lang="ja-JP" altLang="en-US" sz="105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6275231"/>
                  </a:ext>
                </a:extLst>
              </a:tr>
              <a:tr h="237759">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1050" b="0" dirty="0">
                          <a:latin typeface="Meiryo UI" panose="020B0604030504040204" pitchFamily="50" charset="-128"/>
                          <a:ea typeface="Meiryo UI" panose="020B0604030504040204" pitchFamily="50" charset="-128"/>
                        </a:rPr>
                        <a:t>箕面市立病院</a:t>
                      </a:r>
                      <a:endParaRPr kumimoji="1" lang="ja-JP" altLang="en-US" sz="105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00606039"/>
                  </a:ext>
                </a:extLst>
              </a:tr>
              <a:tr h="259329">
                <a:tc vMerge="1">
                  <a:txBody>
                    <a:bodyPr/>
                    <a:lstStyle/>
                    <a:p>
                      <a:pPr algn="ctr"/>
                      <a:endParaRPr kumimoji="1" lang="ja-JP" altLang="en-US"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大阪刀根山医療Ｃ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肺がん</a:t>
                      </a:r>
                      <a:r>
                        <a:rPr kumimoji="1" lang="en-US" altLang="ja-JP" sz="1050" b="0" dirty="0">
                          <a:latin typeface="Meiryo UI" panose="020B0604030504040204" pitchFamily="50" charset="-128"/>
                          <a:ea typeface="Meiryo UI" panose="020B0604030504040204" pitchFamily="50" charset="-128"/>
                        </a:rPr>
                        <a:t>)</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1318590"/>
                  </a:ext>
                </a:extLst>
              </a:tr>
              <a:tr h="259329">
                <a:tc rowSpan="4">
                  <a:txBody>
                    <a:bodyPr/>
                    <a:lstStyle/>
                    <a:p>
                      <a:pPr algn="ctr"/>
                      <a:r>
                        <a:rPr kumimoji="1" lang="ja-JP" altLang="en-US" sz="1050" b="1" dirty="0">
                          <a:latin typeface="Meiryo UI" panose="020B0604030504040204" pitchFamily="50" charset="-128"/>
                          <a:ea typeface="Meiryo UI" panose="020B0604030504040204" pitchFamily="50" charset="-128"/>
                        </a:rPr>
                        <a:t>三　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zh-TW" altLang="en-US" sz="1050" b="0" dirty="0">
                          <a:latin typeface="Meiryo UI" panose="020B0604030504040204" pitchFamily="50" charset="-128"/>
                          <a:ea typeface="Meiryo UI" panose="020B0604030504040204" pitchFamily="50" charset="-128"/>
                        </a:rPr>
                        <a:t>愛仁会高槻病院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3116399"/>
                  </a:ext>
                </a:extLst>
              </a:tr>
              <a:tr h="259329">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050" b="0" dirty="0">
                          <a:latin typeface="Meiryo UI" panose="020B0604030504040204" pitchFamily="50" charset="-128"/>
                          <a:ea typeface="Meiryo UI" panose="020B0604030504040204" pitchFamily="50" charset="-128"/>
                        </a:rPr>
                        <a:t>北摂総合病院</a:t>
                      </a:r>
                      <a:endParaRPr kumimoji="1" lang="ja-JP" altLang="en-US" sz="105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06065853"/>
                  </a:ext>
                </a:extLst>
              </a:tr>
              <a:tr h="301874">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050" b="0" dirty="0">
                          <a:latin typeface="Meiryo UI" panose="020B0604030504040204" pitchFamily="50" charset="-128"/>
                          <a:ea typeface="Meiryo UI" panose="020B0604030504040204" pitchFamily="50" charset="-128"/>
                        </a:rPr>
                        <a:t>高槻赤十字病院</a:t>
                      </a:r>
                      <a:endParaRPr kumimoji="1" lang="ja-JP" altLang="en-US" sz="105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0779194"/>
                  </a:ext>
                </a:extLst>
              </a:tr>
              <a:tr h="259329">
                <a:tc vMerge="1">
                  <a:txBody>
                    <a:bodyPr/>
                    <a:lstStyle/>
                    <a:p>
                      <a:pPr algn="ctr"/>
                      <a:endParaRPr kumimoji="1" lang="ja-JP" altLang="en-US" sz="1050" b="1" dirty="0"/>
                    </a:p>
                  </a:txBody>
                  <a:tcPr anchor="ctr">
                    <a:solidFill>
                      <a:schemeClr val="tx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第一東和会病院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2317572"/>
                  </a:ext>
                </a:extLst>
              </a:tr>
              <a:tr h="259329">
                <a:tc rowSpan="4">
                  <a:txBody>
                    <a:bodyPr/>
                    <a:lstStyle/>
                    <a:p>
                      <a:pPr algn="ctr"/>
                      <a:r>
                        <a:rPr kumimoji="1" lang="ja-JP" altLang="en-US" sz="1050" b="1" dirty="0">
                          <a:latin typeface="Meiryo UI" panose="020B0604030504040204" pitchFamily="50" charset="-128"/>
                          <a:ea typeface="Meiryo UI" panose="020B0604030504040204" pitchFamily="50" charset="-128"/>
                        </a:rPr>
                        <a:t>北河内</a:t>
                      </a:r>
                      <a:endParaRPr kumimoji="1" lang="ja-JP" altLang="en-US" sz="105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50" b="0" dirty="0">
                          <a:latin typeface="Meiryo UI" panose="020B0604030504040204" pitchFamily="50" charset="-128"/>
                          <a:ea typeface="Meiryo UI" panose="020B0604030504040204" pitchFamily="50" charset="-128"/>
                        </a:rPr>
                        <a:t>松下記念病院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3022615"/>
                  </a:ext>
                </a:extLst>
              </a:tr>
              <a:tr h="259329">
                <a:tc vMerge="1">
                  <a:txBody>
                    <a:bodyPr/>
                    <a:lstStyle/>
                    <a:p>
                      <a:pPr algn="ctr"/>
                      <a:endParaRPr kumimoji="1" lang="ja-JP" altLang="en-US" sz="1050" dirty="0"/>
                    </a:p>
                  </a:txBody>
                  <a:tcPr anchor="ctr">
                    <a:lnT w="12700" cap="flat" cmpd="sng" algn="ctr">
                      <a:solidFill>
                        <a:schemeClr val="tx1"/>
                      </a:solidFill>
                      <a:prstDash val="solid"/>
                      <a:round/>
                      <a:headEnd type="none" w="med" len="med"/>
                      <a:tailEnd type="none" w="med" len="med"/>
                    </a:lnT>
                  </a:tcPr>
                </a:tc>
                <a:tc>
                  <a:txBody>
                    <a:bodyPr/>
                    <a:lstStyle/>
                    <a:p>
                      <a:r>
                        <a:rPr kumimoji="1" lang="ja-JP" altLang="en-US" sz="1050" b="0" dirty="0">
                          <a:latin typeface="Meiryo UI" panose="020B0604030504040204" pitchFamily="50" charset="-128"/>
                          <a:ea typeface="Meiryo UI" panose="020B0604030504040204" pitchFamily="50" charset="-128"/>
                        </a:rPr>
                        <a:t>関西医科大学総合医療Ｃ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拠点</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471701"/>
                  </a:ext>
                </a:extLst>
              </a:tr>
              <a:tr h="259329">
                <a:tc vMerge="1">
                  <a:txBody>
                    <a:bodyPr/>
                    <a:lstStyle/>
                    <a:p>
                      <a:pPr algn="ctr"/>
                      <a:endParaRPr kumimoji="1" lang="ja-JP" altLang="en-US" sz="1050" dirty="0"/>
                    </a:p>
                  </a:txBody>
                  <a:tcPr anchor="ctr"/>
                </a:tc>
                <a:tc>
                  <a:txBody>
                    <a:bodyPr/>
                    <a:lstStyle/>
                    <a:p>
                      <a:r>
                        <a:rPr kumimoji="1" lang="ja-JP" altLang="en-US" sz="1050" b="0" dirty="0">
                          <a:latin typeface="Meiryo UI" panose="020B0604030504040204" pitchFamily="50" charset="-128"/>
                          <a:ea typeface="Meiryo UI" panose="020B0604030504040204" pitchFamily="50" charset="-128"/>
                        </a:rPr>
                        <a:t>美杉会佐藤病院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拠点</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2756721"/>
                  </a:ext>
                </a:extLst>
              </a:tr>
              <a:tr h="259329">
                <a:tc vMerge="1">
                  <a:txBody>
                    <a:bodyPr/>
                    <a:lstStyle/>
                    <a:p>
                      <a:pPr algn="ctr"/>
                      <a:endParaRPr kumimoji="1" lang="ja-JP" altLang="en-US" sz="1050" b="1" dirty="0"/>
                    </a:p>
                  </a:txBody>
                  <a:tcPr anchor="ctr">
                    <a:solidFill>
                      <a:schemeClr val="tx2">
                        <a:lumMod val="40000"/>
                        <a:lumOff val="60000"/>
                      </a:schemeClr>
                    </a:solidFill>
                  </a:tcPr>
                </a:tc>
                <a:tc>
                  <a:txBody>
                    <a:bodyPr/>
                    <a:lstStyle/>
                    <a:p>
                      <a:r>
                        <a:rPr kumimoji="1" lang="ja-JP" altLang="en-US" sz="1050" b="0" dirty="0">
                          <a:latin typeface="Meiryo UI" panose="020B0604030504040204" pitchFamily="50" charset="-128"/>
                          <a:ea typeface="Meiryo UI" panose="020B0604030504040204" pitchFamily="50" charset="-128"/>
                        </a:rPr>
                        <a:t>市立ひらかた病院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31993737"/>
                  </a:ext>
                </a:extLst>
              </a:tr>
              <a:tr h="259329">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dirty="0">
                          <a:latin typeface="Meiryo UI" panose="020B0604030504040204" pitchFamily="50" charset="-128"/>
                          <a:ea typeface="Meiryo UI" panose="020B0604030504040204" pitchFamily="50" charset="-128"/>
                        </a:rPr>
                        <a:t>中河内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zh-CN" altLang="en-US" sz="1050" b="0" dirty="0">
                          <a:latin typeface="Meiryo UI" panose="020B0604030504040204" pitchFamily="50" charset="-128"/>
                          <a:ea typeface="Meiryo UI" panose="020B0604030504040204" pitchFamily="50" charset="-128"/>
                        </a:rPr>
                        <a:t>八尾徳洲会総合病院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拠点</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83855740"/>
                  </a:ext>
                </a:extLst>
              </a:tr>
              <a:tr h="259329">
                <a:tc vMerge="1">
                  <a:txBody>
                    <a:bodyPr/>
                    <a:lstStyle/>
                    <a:p>
                      <a:pPr algn="ctr"/>
                      <a:endParaRPr kumimoji="1" lang="ja-JP" altLang="en-US" sz="1050" b="1" dirty="0"/>
                    </a:p>
                  </a:txBody>
                  <a:tcPr anchor="ctr">
                    <a:solidFill>
                      <a:schemeClr val="tx2">
                        <a:lumMod val="40000"/>
                        <a:lumOff val="60000"/>
                      </a:schemeClr>
                    </a:solidFill>
                  </a:tcPr>
                </a:tc>
                <a:tc>
                  <a:txBody>
                    <a:bodyPr/>
                    <a:lstStyle/>
                    <a:p>
                      <a:r>
                        <a:rPr kumimoji="1" lang="zh-CN" altLang="en-US" sz="1050" b="0" dirty="0">
                          <a:latin typeface="Meiryo UI" panose="020B0604030504040204" pitchFamily="50" charset="-128"/>
                          <a:ea typeface="Meiryo UI" panose="020B0604030504040204" pitchFamily="50" charset="-128"/>
                        </a:rPr>
                        <a:t>若草第一病院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拠点</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6750533"/>
                  </a:ext>
                </a:extLst>
              </a:tr>
              <a:tr h="259329">
                <a:tc vMerge="1">
                  <a:txBody>
                    <a:bodyPr/>
                    <a:lstStyle/>
                    <a:p>
                      <a:pPr algn="ctr"/>
                      <a:endParaRPr kumimoji="1" lang="ja-JP" altLang="en-US" sz="1050" b="1" dirty="0"/>
                    </a:p>
                  </a:txBody>
                  <a:tcPr anchor="ctr">
                    <a:solidFill>
                      <a:schemeClr val="tx2">
                        <a:lumMod val="40000"/>
                        <a:lumOff val="60000"/>
                      </a:schemeClr>
                    </a:solidFill>
                  </a:tcPr>
                </a:tc>
                <a:tc>
                  <a:txBody>
                    <a:bodyPr/>
                    <a:lstStyle/>
                    <a:p>
                      <a:r>
                        <a:rPr kumimoji="1" lang="zh-CN" altLang="en-US" sz="1050" b="0" dirty="0">
                          <a:latin typeface="Meiryo UI" panose="020B0604030504040204" pitchFamily="50" charset="-128"/>
                          <a:ea typeface="Meiryo UI" panose="020B0604030504040204" pitchFamily="50" charset="-128"/>
                        </a:rPr>
                        <a:t>石切生喜病院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拠点</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64985016"/>
                  </a:ext>
                </a:extLst>
              </a:tr>
              <a:tr h="259329">
                <a:tc vMerge="1">
                  <a:txBody>
                    <a:bodyPr/>
                    <a:lstStyle/>
                    <a:p>
                      <a:pPr algn="ctr"/>
                      <a:endParaRPr kumimoji="1" lang="ja-JP" altLang="en-US" sz="1050" b="1" dirty="0"/>
                    </a:p>
                  </a:txBody>
                  <a:tcPr anchor="ctr">
                    <a:solidFill>
                      <a:schemeClr val="tx2">
                        <a:lumMod val="40000"/>
                        <a:lumOff val="60000"/>
                      </a:schemeClr>
                    </a:solidFill>
                  </a:tcPr>
                </a:tc>
                <a:tc>
                  <a:txBody>
                    <a:bodyPr/>
                    <a:lstStyle/>
                    <a:p>
                      <a:r>
                        <a:rPr kumimoji="1" lang="zh-CN" altLang="en-US" sz="1050" b="0" dirty="0">
                          <a:latin typeface="Meiryo UI" panose="020B0604030504040204" pitchFamily="50" charset="-128"/>
                          <a:ea typeface="Meiryo UI" panose="020B0604030504040204" pitchFamily="50" charset="-128"/>
                        </a:rPr>
                        <a:t>市立柏原病院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88188017"/>
                  </a:ext>
                </a:extLst>
              </a:tr>
              <a:tr h="259329">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dirty="0">
                          <a:latin typeface="Meiryo UI" panose="020B0604030504040204" pitchFamily="50" charset="-128"/>
                          <a:ea typeface="Meiryo UI" panose="020B0604030504040204" pitchFamily="50" charset="-128"/>
                        </a:rPr>
                        <a:t>南河内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zh-CN" altLang="en-US" sz="1050" b="0" dirty="0">
                          <a:latin typeface="Meiryo UI" panose="020B0604030504040204" pitchFamily="50" charset="-128"/>
                          <a:ea typeface="Meiryo UI" panose="020B0604030504040204" pitchFamily="50" charset="-128"/>
                        </a:rPr>
                        <a:t>済生会富田林病院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7968902"/>
                  </a:ext>
                </a:extLst>
              </a:tr>
              <a:tr h="25932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1" dirty="0"/>
                    </a:p>
                  </a:txBody>
                  <a:tcPr anchor="ctr">
                    <a:solidFill>
                      <a:schemeClr val="tx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ＰＬ</a:t>
                      </a:r>
                      <a:r>
                        <a:rPr kumimoji="1" lang="zh-CN" altLang="en-US" sz="1050" b="0" dirty="0">
                          <a:latin typeface="Meiryo UI" panose="020B0604030504040204" pitchFamily="50" charset="-128"/>
                          <a:ea typeface="Meiryo UI" panose="020B0604030504040204" pitchFamily="50" charset="-128"/>
                        </a:rPr>
                        <a:t>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229026"/>
                  </a:ext>
                </a:extLst>
              </a:tr>
              <a:tr h="25932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1" dirty="0"/>
                    </a:p>
                  </a:txBody>
                  <a:tcPr anchor="ctr">
                    <a:solidFill>
                      <a:schemeClr val="tx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1050" b="0" dirty="0">
                          <a:latin typeface="Meiryo UI" panose="020B0604030504040204" pitchFamily="50" charset="-128"/>
                          <a:ea typeface="Meiryo UI" panose="020B0604030504040204" pitchFamily="50" charset="-128"/>
                        </a:rPr>
                        <a:t>城山病院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04110825"/>
                  </a:ext>
                </a:extLst>
              </a:tr>
              <a:tr h="259329">
                <a:tc vMerge="1">
                  <a:txBody>
                    <a:bodyPr/>
                    <a:lstStyle/>
                    <a:p>
                      <a:pPr algn="ctr"/>
                      <a:endParaRPr kumimoji="1" lang="ja-JP" altLang="en-US" sz="1050" b="1" dirty="0">
                        <a:latin typeface="Meiryo UI" panose="020B0604030504040204" pitchFamily="50" charset="-128"/>
                        <a:ea typeface="Meiryo UI" panose="020B0604030504040204" pitchFamily="50" charset="-128"/>
                      </a:endParaRPr>
                    </a:p>
                  </a:txBody>
                  <a:tcPr anchor="ctr">
                    <a:solidFill>
                      <a:schemeClr val="tx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1050" b="0" dirty="0">
                          <a:latin typeface="Meiryo UI" panose="020B0604030504040204" pitchFamily="50" charset="-128"/>
                          <a:ea typeface="Meiryo UI" panose="020B0604030504040204" pitchFamily="50" charset="-128"/>
                        </a:rPr>
                        <a:t>松原徳洲会病院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94374727"/>
                  </a:ext>
                </a:extLst>
              </a:tr>
              <a:tr h="25932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1" dirty="0">
                        <a:latin typeface="Meiryo UI" panose="020B0604030504040204" pitchFamily="50" charset="-128"/>
                        <a:ea typeface="Meiryo UI" panose="020B0604030504040204" pitchFamily="50" charset="-128"/>
                      </a:endParaRPr>
                    </a:p>
                  </a:txBody>
                  <a:tcPr anchor="ctr">
                    <a:solidFill>
                      <a:schemeClr val="tx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大阪はびきの医療Ｃ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推進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5586184"/>
                  </a:ext>
                </a:extLst>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1532975727"/>
              </p:ext>
            </p:extLst>
          </p:nvPr>
        </p:nvGraphicFramePr>
        <p:xfrm>
          <a:off x="4572000" y="390149"/>
          <a:ext cx="4241637" cy="6258730"/>
        </p:xfrm>
        <a:graphic>
          <a:graphicData uri="http://schemas.openxmlformats.org/drawingml/2006/table">
            <a:tbl>
              <a:tblPr firstRow="1" bandRow="1">
                <a:tableStyleId>{5C22544A-7EE6-4342-B048-85BDC9FD1C3A}</a:tableStyleId>
              </a:tblPr>
              <a:tblGrid>
                <a:gridCol w="648072">
                  <a:extLst>
                    <a:ext uri="{9D8B030D-6E8A-4147-A177-3AD203B41FA5}">
                      <a16:colId xmlns:a16="http://schemas.microsoft.com/office/drawing/2014/main" val="126320758"/>
                    </a:ext>
                  </a:extLst>
                </a:gridCol>
                <a:gridCol w="1584176">
                  <a:extLst>
                    <a:ext uri="{9D8B030D-6E8A-4147-A177-3AD203B41FA5}">
                      <a16:colId xmlns:a16="http://schemas.microsoft.com/office/drawing/2014/main" val="3304912249"/>
                    </a:ext>
                  </a:extLst>
                </a:gridCol>
                <a:gridCol w="983867">
                  <a:extLst>
                    <a:ext uri="{9D8B030D-6E8A-4147-A177-3AD203B41FA5}">
                      <a16:colId xmlns:a16="http://schemas.microsoft.com/office/drawing/2014/main" val="92452844"/>
                    </a:ext>
                  </a:extLst>
                </a:gridCol>
                <a:gridCol w="1025522">
                  <a:extLst>
                    <a:ext uri="{9D8B030D-6E8A-4147-A177-3AD203B41FA5}">
                      <a16:colId xmlns:a16="http://schemas.microsoft.com/office/drawing/2014/main" val="1350221567"/>
                    </a:ext>
                  </a:extLst>
                </a:gridCol>
              </a:tblGrid>
              <a:tr h="266796">
                <a:tc>
                  <a:txBody>
                    <a:bodyPr/>
                    <a:lstStyle/>
                    <a:p>
                      <a:pPr algn="ctr"/>
                      <a:r>
                        <a:rPr kumimoji="1" lang="ja-JP" altLang="en-US" sz="1100" dirty="0">
                          <a:latin typeface="Meiryo UI" panose="020B0604030504040204" pitchFamily="50" charset="-128"/>
                          <a:ea typeface="Meiryo UI" panose="020B0604030504040204" pitchFamily="50" charset="-128"/>
                        </a:rPr>
                        <a:t>圏域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Meiryo UI" panose="020B0604030504040204" pitchFamily="50" charset="-128"/>
                          <a:ea typeface="Meiryo UI" panose="020B0604030504040204" pitchFamily="50" charset="-128"/>
                        </a:rPr>
                        <a:t>病院名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Meiryo UI" panose="020B0604030504040204" pitchFamily="50" charset="-128"/>
                          <a:ea typeface="Meiryo UI" panose="020B0604030504040204" pitchFamily="50" charset="-128"/>
                        </a:rPr>
                        <a:t>指定区分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Meiryo UI" panose="020B0604030504040204" pitchFamily="50" charset="-128"/>
                          <a:ea typeface="Meiryo UI" panose="020B0604030504040204" pitchFamily="50" charset="-128"/>
                        </a:rPr>
                        <a:t>指定期間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1072067"/>
                  </a:ext>
                </a:extLst>
              </a:tr>
              <a:tr h="258950">
                <a:tc rowSpan="3">
                  <a:txBody>
                    <a:bodyPr/>
                    <a:lstStyle/>
                    <a:p>
                      <a:pPr algn="ctr"/>
                      <a:r>
                        <a:rPr kumimoji="1" lang="ja-JP" altLang="en-US" sz="1050" b="1" dirty="0">
                          <a:latin typeface="Meiryo UI" panose="020B0604030504040204" pitchFamily="50" charset="-128"/>
                          <a:ea typeface="Meiryo UI" panose="020B0604030504040204" pitchFamily="50" charset="-128"/>
                        </a:rPr>
                        <a:t>堺市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ベルランド総合病院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1098184"/>
                  </a:ext>
                </a:extLst>
              </a:tr>
              <a:tr h="258950">
                <a:tc vMerge="1">
                  <a:txBody>
                    <a:bodyPr/>
                    <a:lstStyle/>
                    <a:p>
                      <a:pPr algn="ctr"/>
                      <a:endParaRPr kumimoji="1" lang="ja-JP" altLang="en-US" sz="1050" b="1" dirty="0">
                        <a:latin typeface="Meiryo UI" panose="020B0604030504040204" pitchFamily="50" charset="-128"/>
                        <a:ea typeface="Meiryo UI" panose="020B0604030504040204" pitchFamily="50" charset="-128"/>
                      </a:endParaRPr>
                    </a:p>
                  </a:txBody>
                  <a:tcPr anchor="ctr">
                    <a:solidFill>
                      <a:schemeClr val="tx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耳原総合病院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03826450"/>
                  </a:ext>
                </a:extLst>
              </a:tr>
              <a:tr h="258950">
                <a:tc vMerge="1">
                  <a:txBody>
                    <a:bodyPr/>
                    <a:lstStyle/>
                    <a:p>
                      <a:pPr algn="ctr"/>
                      <a:endParaRPr kumimoji="1" lang="ja-JP" altLang="en-US" sz="1050" b="1" dirty="0">
                        <a:latin typeface="Meiryo UI" panose="020B0604030504040204" pitchFamily="50" charset="-128"/>
                        <a:ea typeface="Meiryo UI" panose="020B0604030504040204" pitchFamily="50" charset="-128"/>
                      </a:endParaRPr>
                    </a:p>
                  </a:txBody>
                  <a:tcPr anchor="ctr">
                    <a:solidFill>
                      <a:schemeClr val="tx2">
                        <a:lumMod val="40000"/>
                        <a:lumOff val="60000"/>
                      </a:schemeClr>
                    </a:solidFill>
                  </a:tcPr>
                </a:tc>
                <a:tc>
                  <a:txBody>
                    <a:bodyPr/>
                    <a:lstStyle/>
                    <a:p>
                      <a:r>
                        <a:rPr kumimoji="1" lang="ja-JP" altLang="en-US" sz="1050" b="0" dirty="0">
                          <a:latin typeface="Meiryo UI" panose="020B0604030504040204" pitchFamily="50" charset="-128"/>
                          <a:ea typeface="Meiryo UI" panose="020B0604030504040204" pitchFamily="50" charset="-128"/>
                        </a:rPr>
                        <a:t>近畿中央呼吸器Ｃ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肺がん</a:t>
                      </a:r>
                      <a:r>
                        <a:rPr kumimoji="1" lang="en-US" altLang="ja-JP" sz="1050" b="0" dirty="0">
                          <a:latin typeface="Meiryo UI" panose="020B0604030504040204" pitchFamily="50" charset="-128"/>
                          <a:ea typeface="Meiryo UI" panose="020B0604030504040204" pitchFamily="50" charset="-128"/>
                        </a:rPr>
                        <a:t>)</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9111242"/>
                  </a:ext>
                </a:extLst>
              </a:tr>
              <a:tr h="258950">
                <a:tc rowSpan="4">
                  <a:txBody>
                    <a:bodyPr/>
                    <a:lstStyle/>
                    <a:p>
                      <a:pPr algn="ctr"/>
                      <a:r>
                        <a:rPr kumimoji="1" lang="ja-JP" altLang="en-US" sz="1050" b="1" dirty="0">
                          <a:latin typeface="Meiryo UI" panose="020B0604030504040204" pitchFamily="50" charset="-128"/>
                          <a:ea typeface="Meiryo UI" panose="020B0604030504040204" pitchFamily="50" charset="-128"/>
                        </a:rPr>
                        <a:t>泉　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50" b="0" dirty="0">
                          <a:solidFill>
                            <a:schemeClr val="tx1"/>
                          </a:solidFill>
                          <a:latin typeface="Meiryo UI" panose="020B0604030504040204" pitchFamily="50" charset="-128"/>
                          <a:ea typeface="Meiryo UI" panose="020B0604030504040204" pitchFamily="50" charset="-128"/>
                        </a:rPr>
                        <a:t>泉大津急性期メディカル</a:t>
                      </a:r>
                      <a:r>
                        <a:rPr kumimoji="1" lang="en-US" altLang="ja-JP" sz="1050" b="0" dirty="0">
                          <a:solidFill>
                            <a:schemeClr val="tx1"/>
                          </a:solidFill>
                          <a:latin typeface="Meiryo UI" panose="020B0604030504040204" pitchFamily="50" charset="-128"/>
                          <a:ea typeface="Meiryo UI" panose="020B0604030504040204" pitchFamily="50" charset="-128"/>
                        </a:rPr>
                        <a:t>C</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6008987"/>
                  </a:ext>
                </a:extLst>
              </a:tr>
              <a:tr h="258950">
                <a:tc vMerge="1">
                  <a:txBody>
                    <a:bodyPr/>
                    <a:lstStyle/>
                    <a:p>
                      <a:pPr algn="ctr"/>
                      <a:r>
                        <a:rPr kumimoji="1" lang="ja-JP" altLang="en-US" sz="1050" b="1" dirty="0"/>
                        <a:t>泉　州</a:t>
                      </a:r>
                    </a:p>
                  </a:txBody>
                  <a:tcPr anchor="ctr">
                    <a:solidFill>
                      <a:schemeClr val="tx2">
                        <a:lumMod val="40000"/>
                        <a:lumOff val="60000"/>
                      </a:schemeClr>
                    </a:solidFill>
                  </a:tcPr>
                </a:tc>
                <a:tc>
                  <a:txBody>
                    <a:bodyPr/>
                    <a:lstStyle/>
                    <a:p>
                      <a:r>
                        <a:rPr kumimoji="1" lang="ja-JP" altLang="en-US" sz="1050" b="0" dirty="0">
                          <a:latin typeface="Meiryo UI" panose="020B0604030504040204" pitchFamily="50" charset="-128"/>
                          <a:ea typeface="Meiryo UI" panose="020B0604030504040204" pitchFamily="50" charset="-128"/>
                        </a:rPr>
                        <a:t>りんくう総合医療Ｃ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81769003"/>
                  </a:ext>
                </a:extLst>
              </a:tr>
              <a:tr h="295034">
                <a:tc vMerge="1">
                  <a:txBody>
                    <a:bodyPr/>
                    <a:lstStyle/>
                    <a:p>
                      <a:pPr algn="ctr"/>
                      <a:endParaRPr kumimoji="1" lang="ja-JP" altLang="en-US" sz="1050" dirty="0"/>
                    </a:p>
                  </a:txBody>
                  <a:tcPr anchor="ctr"/>
                </a:tc>
                <a:tc>
                  <a:txBody>
                    <a:bodyPr/>
                    <a:lstStyle/>
                    <a:p>
                      <a:r>
                        <a:rPr kumimoji="1" lang="ja-JP" altLang="en-US" sz="1050" b="0" dirty="0">
                          <a:latin typeface="Meiryo UI" panose="020B0604030504040204" pitchFamily="50" charset="-128"/>
                          <a:ea typeface="Meiryo UI" panose="020B0604030504040204" pitchFamily="50" charset="-128"/>
                        </a:rPr>
                        <a:t>市立貝塚病院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531720"/>
                  </a:ext>
                </a:extLst>
              </a:tr>
              <a:tr h="258950">
                <a:tc vMerge="1">
                  <a:txBody>
                    <a:bodyPr/>
                    <a:lstStyle/>
                    <a:p>
                      <a:pPr algn="ctr"/>
                      <a:endParaRPr kumimoji="1" lang="ja-JP" altLang="en-US" sz="1050" dirty="0"/>
                    </a:p>
                  </a:txBody>
                  <a:tcPr anchor="ctr"/>
                </a:tc>
                <a:tc>
                  <a:txBody>
                    <a:bodyPr/>
                    <a:lstStyle/>
                    <a:p>
                      <a:r>
                        <a:rPr kumimoji="1" lang="ja-JP" altLang="en-US" sz="1050" b="0" dirty="0">
                          <a:latin typeface="Meiryo UI" panose="020B0604030504040204" pitchFamily="50" charset="-128"/>
                          <a:ea typeface="Meiryo UI" panose="020B0604030504040204" pitchFamily="50" charset="-128"/>
                        </a:rPr>
                        <a:t>岸和田徳洲会病院</a:t>
                      </a:r>
                      <a:endParaRPr kumimoji="1" lang="zh-TW" altLang="en-US" sz="105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75604027"/>
                  </a:ext>
                </a:extLst>
              </a:tr>
              <a:tr h="258950">
                <a:tc rowSpan="16">
                  <a:txBody>
                    <a:bodyPr/>
                    <a:lstStyle/>
                    <a:p>
                      <a:pPr algn="ctr"/>
                      <a:r>
                        <a:rPr kumimoji="1" lang="ja-JP" altLang="en-US" sz="1050" b="1" dirty="0">
                          <a:latin typeface="Meiryo UI" panose="020B0604030504040204" pitchFamily="50" charset="-128"/>
                          <a:ea typeface="Meiryo UI" panose="020B0604030504040204" pitchFamily="50" charset="-128"/>
                        </a:rPr>
                        <a:t>大阪市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大阪けいさつ病院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06065853"/>
                  </a:ext>
                </a:extLst>
              </a:tr>
              <a:tr h="25895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大手前病院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0779194"/>
                  </a:ext>
                </a:extLst>
              </a:tr>
              <a:tr h="25895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関西電力病院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2317572"/>
                  </a:ext>
                </a:extLst>
              </a:tr>
              <a:tr h="25895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北野病院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3022615"/>
                  </a:ext>
                </a:extLst>
              </a:tr>
              <a:tr h="25895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済生会中津病院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51449879"/>
                  </a:ext>
                </a:extLst>
              </a:tr>
              <a:tr h="25895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済生会野江病院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拠点</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471701"/>
                  </a:ext>
                </a:extLst>
              </a:tr>
              <a:tr h="25895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住友病院</a:t>
                      </a:r>
                      <a:endParaRPr kumimoji="1" lang="zh-CN" altLang="en-US" sz="105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2756721"/>
                  </a:ext>
                </a:extLst>
              </a:tr>
              <a:tr h="25895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日本生命病院</a:t>
                      </a:r>
                      <a:endParaRPr kumimoji="1" lang="zh-CN" altLang="en-US" sz="105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拠点</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31993737"/>
                  </a:ext>
                </a:extLst>
              </a:tr>
              <a:tr h="25895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淀川キリスト教病院</a:t>
                      </a:r>
                      <a:endParaRPr kumimoji="1" lang="zh-CN" altLang="en-US" sz="105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83855740"/>
                  </a:ext>
                </a:extLst>
              </a:tr>
              <a:tr h="25895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愛仁会千船病院</a:t>
                      </a:r>
                      <a:endParaRPr kumimoji="1" lang="zh-CN" altLang="en-US" sz="105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6750533"/>
                  </a:ext>
                </a:extLst>
              </a:tr>
              <a:tr h="25895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dirty="0">
                          <a:latin typeface="Meiryo UI" panose="020B0604030504040204" pitchFamily="50" charset="-128"/>
                          <a:ea typeface="Meiryo UI" panose="020B0604030504040204" pitchFamily="50" charset="-128"/>
                        </a:rPr>
                        <a:t>JCHO</a:t>
                      </a:r>
                      <a:r>
                        <a:rPr kumimoji="1" lang="ja-JP" altLang="en-US" sz="1050" b="0" dirty="0">
                          <a:latin typeface="Meiryo UI" panose="020B0604030504040204" pitchFamily="50" charset="-128"/>
                          <a:ea typeface="Meiryo UI" panose="020B0604030504040204" pitchFamily="50" charset="-128"/>
                        </a:rPr>
                        <a:t>大阪病院</a:t>
                      </a:r>
                      <a:endParaRPr kumimoji="1" lang="zh-CN" altLang="en-US" sz="105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64985016"/>
                  </a:ext>
                </a:extLst>
              </a:tr>
              <a:tr h="25895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多根総合病院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88188017"/>
                  </a:ext>
                </a:extLst>
              </a:tr>
              <a:tr h="25895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南大阪病院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1492277"/>
                  </a:ext>
                </a:extLst>
              </a:tr>
              <a:tr h="25895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大阪鉄道病院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94374727"/>
                  </a:ext>
                </a:extLst>
              </a:tr>
              <a:tr h="25895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東住吉森本病院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推進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8971874"/>
                  </a:ext>
                </a:extLst>
              </a:tr>
              <a:tr h="258950">
                <a:tc vMerge="1">
                  <a:txBody>
                    <a:bodyPr/>
                    <a:lstStyle/>
                    <a:p>
                      <a:pPr algn="ctr"/>
                      <a:endParaRPr kumimoji="1" lang="ja-JP" altLang="en-US" sz="1050" dirty="0"/>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十三市民病院</a:t>
                      </a:r>
                      <a:endParaRPr kumimoji="1" lang="zh-CN" altLang="en-US" sz="105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拠点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R10.</a:t>
                      </a:r>
                      <a:r>
                        <a:rPr kumimoji="1" lang="ja-JP" altLang="en-US" sz="1050" b="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３</a:t>
                      </a:r>
                      <a:r>
                        <a:rPr kumimoji="1" lang="en-US" altLang="ja-JP" sz="1050" b="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.31</a:t>
                      </a:r>
                      <a:endPar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7214447"/>
                  </a:ext>
                </a:extLst>
              </a:tr>
            </a:tbl>
          </a:graphicData>
        </a:graphic>
      </p:graphicFrame>
      <p:sp>
        <p:nvSpPr>
          <p:cNvPr id="10" name="スライド番号プレースホルダー 7">
            <a:extLst>
              <a:ext uri="{FF2B5EF4-FFF2-40B4-BE49-F238E27FC236}">
                <a16:creationId xmlns:a16="http://schemas.microsoft.com/office/drawing/2014/main" id="{59515791-4B15-4410-9CCA-606FB97F1F3A}"/>
              </a:ext>
            </a:extLst>
          </p:cNvPr>
          <p:cNvSpPr>
            <a:spLocks noGrp="1"/>
          </p:cNvSpPr>
          <p:nvPr>
            <p:ph type="sldNum" sz="quarter" idx="12"/>
          </p:nvPr>
        </p:nvSpPr>
        <p:spPr>
          <a:xfrm>
            <a:off x="8727076" y="6526177"/>
            <a:ext cx="399111" cy="337038"/>
          </a:xfrm>
        </p:spPr>
        <p:txBody>
          <a:bodyPr/>
          <a:lstStyle/>
          <a:p>
            <a:fld id="{7D177D41-3AF1-49AB-A3C7-BBFE4AF8C3E6}" type="slidenum">
              <a:rPr kumimoji="1" lang="ja-JP" altLang="en-US" smtClean="0"/>
              <a:t>3</a:t>
            </a:fld>
            <a:endParaRPr kumimoji="1" lang="ja-JP" altLang="en-US" dirty="0"/>
          </a:p>
        </p:txBody>
      </p:sp>
    </p:spTree>
    <p:extLst>
      <p:ext uri="{BB962C8B-B14F-4D97-AF65-F5344CB8AC3E}">
        <p14:creationId xmlns:p14="http://schemas.microsoft.com/office/powerpoint/2010/main" val="2106131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1"/>
          <p:cNvSpPr txBox="1"/>
          <p:nvPr/>
        </p:nvSpPr>
        <p:spPr>
          <a:xfrm>
            <a:off x="418" y="-7620"/>
            <a:ext cx="9143581" cy="337038"/>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lvl="0">
              <a:defRPr/>
            </a:pPr>
            <a:r>
              <a:rPr lang="ja-JP" altLang="en-US" sz="2000" b="1" dirty="0">
                <a:solidFill>
                  <a:prstClr val="white"/>
                </a:solidFill>
                <a:latin typeface="Meiryo UI" panose="020B0604030504040204" pitchFamily="50" charset="-128"/>
                <a:ea typeface="Meiryo UI" panose="020B0604030504040204" pitchFamily="50" charset="-128"/>
                <a:cs typeface="Arial" panose="020B0604020202020204" pitchFamily="34" charset="0"/>
              </a:rPr>
              <a:t>大阪はびきの医療センターの新規指定（拠点病院）について</a:t>
            </a:r>
            <a:endPar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Arial" panose="020B0604020202020204" pitchFamily="34" charset="0"/>
            </a:endParaRPr>
          </a:p>
        </p:txBody>
      </p:sp>
      <p:graphicFrame>
        <p:nvGraphicFramePr>
          <p:cNvPr id="12" name="表 11">
            <a:extLst>
              <a:ext uri="{FF2B5EF4-FFF2-40B4-BE49-F238E27FC236}">
                <a16:creationId xmlns:a16="http://schemas.microsoft.com/office/drawing/2014/main" id="{41CBD10E-1EA5-482A-B550-AA3370E610AF}"/>
              </a:ext>
            </a:extLst>
          </p:cNvPr>
          <p:cNvGraphicFramePr>
            <a:graphicFrameLocks noGrp="1"/>
          </p:cNvGraphicFramePr>
          <p:nvPr>
            <p:extLst>
              <p:ext uri="{D42A27DB-BD31-4B8C-83A1-F6EECF244321}">
                <p14:modId xmlns:p14="http://schemas.microsoft.com/office/powerpoint/2010/main" val="542414338"/>
              </p:ext>
            </p:extLst>
          </p:nvPr>
        </p:nvGraphicFramePr>
        <p:xfrm>
          <a:off x="138304" y="1095127"/>
          <a:ext cx="8867389" cy="1346438"/>
        </p:xfrm>
        <a:graphic>
          <a:graphicData uri="http://schemas.openxmlformats.org/drawingml/2006/table">
            <a:tbl>
              <a:tblPr firstRow="1" bandRow="1">
                <a:tableStyleId>{5C22544A-7EE6-4342-B048-85BDC9FD1C3A}</a:tableStyleId>
              </a:tblPr>
              <a:tblGrid>
                <a:gridCol w="683524">
                  <a:extLst>
                    <a:ext uri="{9D8B030D-6E8A-4147-A177-3AD203B41FA5}">
                      <a16:colId xmlns:a16="http://schemas.microsoft.com/office/drawing/2014/main" val="4104035961"/>
                    </a:ext>
                  </a:extLst>
                </a:gridCol>
                <a:gridCol w="1474570">
                  <a:extLst>
                    <a:ext uri="{9D8B030D-6E8A-4147-A177-3AD203B41FA5}">
                      <a16:colId xmlns:a16="http://schemas.microsoft.com/office/drawing/2014/main" val="4015175669"/>
                    </a:ext>
                  </a:extLst>
                </a:gridCol>
                <a:gridCol w="1240967">
                  <a:extLst>
                    <a:ext uri="{9D8B030D-6E8A-4147-A177-3AD203B41FA5}">
                      <a16:colId xmlns:a16="http://schemas.microsoft.com/office/drawing/2014/main" val="3843868980"/>
                    </a:ext>
                  </a:extLst>
                </a:gridCol>
                <a:gridCol w="1384304">
                  <a:extLst>
                    <a:ext uri="{9D8B030D-6E8A-4147-A177-3AD203B41FA5}">
                      <a16:colId xmlns:a16="http://schemas.microsoft.com/office/drawing/2014/main" val="2652814779"/>
                    </a:ext>
                  </a:extLst>
                </a:gridCol>
                <a:gridCol w="1238587">
                  <a:extLst>
                    <a:ext uri="{9D8B030D-6E8A-4147-A177-3AD203B41FA5}">
                      <a16:colId xmlns:a16="http://schemas.microsoft.com/office/drawing/2014/main" val="3018468119"/>
                    </a:ext>
                  </a:extLst>
                </a:gridCol>
                <a:gridCol w="1311446">
                  <a:extLst>
                    <a:ext uri="{9D8B030D-6E8A-4147-A177-3AD203B41FA5}">
                      <a16:colId xmlns:a16="http://schemas.microsoft.com/office/drawing/2014/main" val="4105505078"/>
                    </a:ext>
                  </a:extLst>
                </a:gridCol>
                <a:gridCol w="796705">
                  <a:extLst>
                    <a:ext uri="{9D8B030D-6E8A-4147-A177-3AD203B41FA5}">
                      <a16:colId xmlns:a16="http://schemas.microsoft.com/office/drawing/2014/main" val="4290822597"/>
                    </a:ext>
                  </a:extLst>
                </a:gridCol>
                <a:gridCol w="737286">
                  <a:extLst>
                    <a:ext uri="{9D8B030D-6E8A-4147-A177-3AD203B41FA5}">
                      <a16:colId xmlns:a16="http://schemas.microsoft.com/office/drawing/2014/main" val="4052084707"/>
                    </a:ext>
                  </a:extLst>
                </a:gridCol>
              </a:tblGrid>
              <a:tr h="185420">
                <a:tc rowSpan="2">
                  <a:txBody>
                    <a:bodyPr/>
                    <a:lstStyle/>
                    <a:p>
                      <a:pPr algn="ctr"/>
                      <a:r>
                        <a:rPr kumimoji="1" lang="ja-JP" altLang="en-US" sz="1400" dirty="0">
                          <a:latin typeface="Meiryo UI" panose="020B0604030504040204" pitchFamily="50" charset="-128"/>
                          <a:ea typeface="Meiryo UI" panose="020B0604030504040204" pitchFamily="50" charset="-128"/>
                        </a:rPr>
                        <a:t>圏域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kumimoji="1" lang="ja-JP" altLang="en-US" sz="1400" dirty="0">
                          <a:latin typeface="Meiryo UI" panose="020B0604030504040204" pitchFamily="50" charset="-128"/>
                          <a:ea typeface="Meiryo UI" panose="020B0604030504040204" pitchFamily="50" charset="-128"/>
                        </a:rPr>
                        <a:t>病院名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algn="ctr"/>
                      <a:r>
                        <a:rPr kumimoji="1" lang="ja-JP" altLang="en-US" sz="1400" dirty="0">
                          <a:latin typeface="Meiryo UI" panose="020B0604030504040204" pitchFamily="50" charset="-128"/>
                          <a:ea typeface="Meiryo UI" panose="020B0604030504040204" pitchFamily="50" charset="-128"/>
                        </a:rPr>
                        <a:t>指定要件（診療実績：</a:t>
                      </a:r>
                      <a:r>
                        <a:rPr kumimoji="1" lang="en-US" altLang="ja-JP" sz="1400" dirty="0">
                          <a:latin typeface="Meiryo UI" panose="020B0604030504040204" pitchFamily="50" charset="-128"/>
                          <a:ea typeface="Meiryo UI" panose="020B0604030504040204" pitchFamily="50" charset="-128"/>
                        </a:rPr>
                        <a:t>R6.1.1~12.31※</a:t>
                      </a:r>
                      <a:r>
                        <a:rPr kumimoji="1" lang="ja-JP" altLang="en-US" sz="1400" dirty="0">
                          <a:latin typeface="Meiryo UI" panose="020B0604030504040204" pitchFamily="50" charset="-128"/>
                          <a:ea typeface="Meiryo UI" panose="020B0604030504040204" pitchFamily="50" charset="-128"/>
                        </a:rPr>
                        <a:t>、人員配置等：</a:t>
                      </a:r>
                      <a:r>
                        <a:rPr kumimoji="1" lang="en-US" altLang="ja-JP" sz="1400" dirty="0">
                          <a:latin typeface="Meiryo UI" panose="020B0604030504040204" pitchFamily="50" charset="-128"/>
                          <a:ea typeface="Meiryo UI" panose="020B0604030504040204" pitchFamily="50" charset="-128"/>
                        </a:rPr>
                        <a:t>R7.</a:t>
                      </a:r>
                      <a:r>
                        <a:rPr kumimoji="1" lang="ja-JP" altLang="en-US" sz="1400" dirty="0">
                          <a:solidFill>
                            <a:schemeClr val="bg1"/>
                          </a:solidFill>
                          <a:latin typeface="Meiryo UI" panose="020B0604030504040204" pitchFamily="50" charset="-128"/>
                          <a:ea typeface="Meiryo UI" panose="020B0604030504040204" pitchFamily="50" charset="-128"/>
                        </a:rPr>
                        <a:t>９</a:t>
                      </a:r>
                      <a:r>
                        <a:rPr kumimoji="1" lang="en-US" altLang="ja-JP" sz="1400" dirty="0">
                          <a:latin typeface="Meiryo UI" panose="020B0604030504040204" pitchFamily="50" charset="-128"/>
                          <a:ea typeface="Meiryo UI" panose="020B0604030504040204" pitchFamily="50" charset="-128"/>
                        </a:rPr>
                        <a:t>.1</a:t>
                      </a:r>
                      <a:r>
                        <a:rPr kumimoji="1" lang="ja-JP" altLang="en-US" sz="1400" dirty="0">
                          <a:latin typeface="Meiryo UI" panose="020B0604030504040204" pitchFamily="50" charset="-128"/>
                          <a:ea typeface="Meiryo UI" panose="020B0604030504040204" pitchFamily="50" charset="-128"/>
                        </a:rPr>
                        <a:t>時点）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44818119"/>
                  </a:ext>
                </a:extLst>
              </a:tr>
              <a:tr h="185420">
                <a:tc vMerge="1">
                  <a:txBody>
                    <a:bodyPr/>
                    <a:lstStyle/>
                    <a:p>
                      <a:endParaRPr kumimoji="1" lang="ja-JP" altLang="en-US"/>
                    </a:p>
                  </a:txBody>
                  <a:tcPr/>
                </a:tc>
                <a:tc vMerge="1">
                  <a:txBody>
                    <a:bodyPr/>
                    <a:lstStyle/>
                    <a:p>
                      <a:endParaRPr kumimoji="1" lang="ja-JP" altLang="en-US"/>
                    </a:p>
                  </a:txBody>
                  <a:tcPr/>
                </a:tc>
                <a:tc>
                  <a:txBody>
                    <a:bodyPr/>
                    <a:lstStyle/>
                    <a:p>
                      <a:pPr marL="0" indent="0" algn="ctr"/>
                      <a:r>
                        <a:rPr kumimoji="1" lang="ja-JP" altLang="en-US" sz="900" b="1" dirty="0">
                          <a:solidFill>
                            <a:schemeClr val="bg1"/>
                          </a:solidFill>
                          <a:latin typeface="Meiryo UI" panose="020B0604030504040204" pitchFamily="50" charset="-128"/>
                          <a:ea typeface="Meiryo UI" panose="020B0604030504040204" pitchFamily="50" charset="-128"/>
                        </a:rPr>
                        <a:t>院内がん登録数</a:t>
                      </a:r>
                    </a:p>
                    <a:p>
                      <a:pPr marL="0" indent="0" algn="ctr"/>
                      <a:r>
                        <a:rPr kumimoji="1" lang="ja-JP" altLang="en-US" sz="900" b="1" dirty="0">
                          <a:solidFill>
                            <a:schemeClr val="bg1"/>
                          </a:solidFill>
                          <a:latin typeface="Meiryo UI" panose="020B0604030504040204" pitchFamily="50" charset="-128"/>
                          <a:ea typeface="Meiryo UI" panose="020B0604030504040204" pitchFamily="50" charset="-128"/>
                        </a:rPr>
                        <a:t>（年間）</a:t>
                      </a:r>
                      <a:r>
                        <a:rPr kumimoji="1" lang="en-US" altLang="ja-JP" sz="900" b="1" dirty="0">
                          <a:solidFill>
                            <a:schemeClr val="bg1"/>
                          </a:solidFill>
                          <a:latin typeface="Meiryo UI" panose="020B0604030504040204" pitchFamily="50" charset="-128"/>
                          <a:ea typeface="Meiryo UI" panose="020B0604030504040204" pitchFamily="50" charset="-128"/>
                        </a:rPr>
                        <a:t>200</a:t>
                      </a:r>
                      <a:r>
                        <a:rPr kumimoji="1" lang="ja-JP" altLang="en-US" sz="900" b="1" dirty="0">
                          <a:solidFill>
                            <a:schemeClr val="bg1"/>
                          </a:solidFill>
                          <a:latin typeface="Meiryo UI" panose="020B0604030504040204" pitchFamily="50" charset="-128"/>
                          <a:ea typeface="Meiryo UI" panose="020B0604030504040204" pitchFamily="50" charset="-128"/>
                        </a:rPr>
                        <a:t>件以上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悪性腫瘍の手術件数</a:t>
                      </a:r>
                    </a:p>
                    <a:p>
                      <a:pPr algn="ctr"/>
                      <a:r>
                        <a:rPr kumimoji="1" lang="ja-JP" altLang="en-US" sz="900" b="1" dirty="0">
                          <a:solidFill>
                            <a:schemeClr val="bg1"/>
                          </a:solidFill>
                          <a:latin typeface="Meiryo UI" panose="020B0604030504040204" pitchFamily="50" charset="-128"/>
                          <a:ea typeface="Meiryo UI" panose="020B0604030504040204" pitchFamily="50" charset="-128"/>
                        </a:rPr>
                        <a:t>（年間）</a:t>
                      </a:r>
                      <a:r>
                        <a:rPr kumimoji="1" lang="en-US" altLang="ja-JP" sz="900" b="1" dirty="0">
                          <a:solidFill>
                            <a:schemeClr val="bg1"/>
                          </a:solidFill>
                          <a:latin typeface="Meiryo UI" panose="020B0604030504040204" pitchFamily="50" charset="-128"/>
                          <a:ea typeface="Meiryo UI" panose="020B0604030504040204" pitchFamily="50" charset="-128"/>
                        </a:rPr>
                        <a:t>200</a:t>
                      </a:r>
                      <a:r>
                        <a:rPr kumimoji="1" lang="ja-JP" altLang="en-US" sz="900" b="1" dirty="0">
                          <a:solidFill>
                            <a:schemeClr val="bg1"/>
                          </a:solidFill>
                          <a:latin typeface="Meiryo UI" panose="020B0604030504040204" pitchFamily="50" charset="-128"/>
                          <a:ea typeface="Meiryo UI" panose="020B0604030504040204" pitchFamily="50" charset="-128"/>
                        </a:rPr>
                        <a:t>件以上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薬物療法のべ患者数</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（年間）</a:t>
                      </a:r>
                      <a:r>
                        <a:rPr kumimoji="1" lang="en-US" altLang="ja-JP" sz="900" b="1" dirty="0">
                          <a:solidFill>
                            <a:schemeClr val="bg1"/>
                          </a:solidFill>
                          <a:latin typeface="Meiryo UI" panose="020B0604030504040204" pitchFamily="50" charset="-128"/>
                          <a:ea typeface="Meiryo UI" panose="020B0604030504040204" pitchFamily="50" charset="-128"/>
                        </a:rPr>
                        <a:t>400</a:t>
                      </a:r>
                      <a:r>
                        <a:rPr kumimoji="1" lang="ja-JP" altLang="en-US" sz="900" b="1" dirty="0">
                          <a:solidFill>
                            <a:schemeClr val="bg1"/>
                          </a:solidFill>
                          <a:latin typeface="Meiryo UI" panose="020B0604030504040204" pitchFamily="50" charset="-128"/>
                          <a:ea typeface="Meiryo UI" panose="020B0604030504040204" pitchFamily="50" charset="-128"/>
                        </a:rPr>
                        <a:t>人以上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緩和ケアチームの新規</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介入患者数</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（年間）</a:t>
                      </a:r>
                      <a:r>
                        <a:rPr kumimoji="1" lang="en-US" altLang="ja-JP" sz="900" b="1" dirty="0">
                          <a:solidFill>
                            <a:schemeClr val="bg1"/>
                          </a:solidFill>
                          <a:latin typeface="Meiryo UI" panose="020B0604030504040204" pitchFamily="50" charset="-128"/>
                          <a:ea typeface="Meiryo UI" panose="020B0604030504040204" pitchFamily="50" charset="-128"/>
                        </a:rPr>
                        <a:t>35</a:t>
                      </a:r>
                      <a:r>
                        <a:rPr kumimoji="1" lang="ja-JP" altLang="en-US" sz="900" b="1" dirty="0">
                          <a:solidFill>
                            <a:schemeClr val="bg1"/>
                          </a:solidFill>
                          <a:latin typeface="Meiryo UI" panose="020B0604030504040204" pitchFamily="50" charset="-128"/>
                          <a:ea typeface="Meiryo UI" panose="020B0604030504040204" pitchFamily="50" charset="-128"/>
                        </a:rPr>
                        <a:t>人以上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診療従事者の配置要件</a:t>
                      </a:r>
                      <a:endParaRPr kumimoji="1" lang="ja-JP" altLang="en-US" sz="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その他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2235059956"/>
                  </a:ext>
                </a:extLst>
              </a:tr>
              <a:tr h="538718">
                <a:tc>
                  <a:txBody>
                    <a:bodyPr/>
                    <a:lstStyle/>
                    <a:p>
                      <a:pPr algn="ctr"/>
                      <a:r>
                        <a:rPr kumimoji="1" lang="ja-JP" altLang="en-US" sz="1200" dirty="0">
                          <a:latin typeface="Meiryo UI" panose="020B0604030504040204" pitchFamily="50" charset="-128"/>
                          <a:ea typeface="Meiryo UI" panose="020B0604030504040204" pitchFamily="50" charset="-128"/>
                        </a:rPr>
                        <a:t>南河内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highlight>
                            <a:srgbClr val="FFFF00"/>
                          </a:highlight>
                          <a:latin typeface="Meiryo UI" panose="020B0604030504040204" pitchFamily="50" charset="-128"/>
                          <a:ea typeface="Meiryo UI" panose="020B0604030504040204" pitchFamily="50" charset="-128"/>
                        </a:rPr>
                        <a:t>大阪はびきの医療センター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703</a:t>
                      </a:r>
                      <a:r>
                        <a:rPr kumimoji="1" lang="ja-JP" altLang="en-US" sz="1400" dirty="0">
                          <a:solidFill>
                            <a:schemeClr val="tx1"/>
                          </a:solidFill>
                          <a:latin typeface="Meiryo UI" panose="020B0604030504040204" pitchFamily="50" charset="-128"/>
                          <a:ea typeface="Meiryo UI" panose="020B0604030504040204" pitchFamily="50" charset="-128"/>
                        </a:rPr>
                        <a:t>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571</a:t>
                      </a:r>
                      <a:r>
                        <a:rPr kumimoji="1" lang="ja-JP" altLang="en-US" sz="1400" dirty="0">
                          <a:solidFill>
                            <a:schemeClr val="tx1"/>
                          </a:solidFill>
                          <a:latin typeface="Meiryo UI" panose="020B0604030504040204" pitchFamily="50" charset="-128"/>
                          <a:ea typeface="Meiryo UI" panose="020B0604030504040204" pitchFamily="50" charset="-128"/>
                        </a:rPr>
                        <a:t>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988</a:t>
                      </a:r>
                      <a:r>
                        <a:rPr kumimoji="1" lang="ja-JP" altLang="en-US" sz="1400" dirty="0">
                          <a:solidFill>
                            <a:schemeClr val="tx1"/>
                          </a:solidFill>
                          <a:latin typeface="Meiryo UI" panose="020B0604030504040204" pitchFamily="50" charset="-128"/>
                          <a:ea typeface="Meiryo UI" panose="020B0604030504040204" pitchFamily="50" charset="-128"/>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75</a:t>
                      </a:r>
                      <a:r>
                        <a:rPr kumimoji="1" lang="ja-JP" altLang="en-US" sz="1400" dirty="0">
                          <a:solidFill>
                            <a:schemeClr val="tx1"/>
                          </a:solidFill>
                          <a:latin typeface="Meiryo UI" panose="020B0604030504040204" pitchFamily="50" charset="-128"/>
                          <a:ea typeface="Meiryo UI" panose="020B0604030504040204" pitchFamily="50" charset="-128"/>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〇</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〇</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9654393"/>
                  </a:ext>
                </a:extLst>
              </a:tr>
            </a:tbl>
          </a:graphicData>
        </a:graphic>
      </p:graphicFrame>
      <p:sp>
        <p:nvSpPr>
          <p:cNvPr id="5" name="スライド番号プレースホルダー 7">
            <a:extLst>
              <a:ext uri="{FF2B5EF4-FFF2-40B4-BE49-F238E27FC236}">
                <a16:creationId xmlns:a16="http://schemas.microsoft.com/office/drawing/2014/main" id="{ED6A094F-ABF1-481F-8D5D-8147ECFCDAC0}"/>
              </a:ext>
            </a:extLst>
          </p:cNvPr>
          <p:cNvSpPr>
            <a:spLocks noGrp="1"/>
          </p:cNvSpPr>
          <p:nvPr>
            <p:ph type="sldNum" sz="quarter" idx="12"/>
          </p:nvPr>
        </p:nvSpPr>
        <p:spPr>
          <a:xfrm>
            <a:off x="8718838" y="6517939"/>
            <a:ext cx="399111" cy="337038"/>
          </a:xfrm>
        </p:spPr>
        <p:txBody>
          <a:bodyPr/>
          <a:lstStyle/>
          <a:p>
            <a:fld id="{7D177D41-3AF1-49AB-A3C7-BBFE4AF8C3E6}" type="slidenum">
              <a:rPr kumimoji="1" lang="ja-JP" altLang="en-US" smtClean="0"/>
              <a:t>4</a:t>
            </a:fld>
            <a:endParaRPr kumimoji="1" lang="ja-JP" altLang="en-US" dirty="0"/>
          </a:p>
        </p:txBody>
      </p:sp>
      <p:sp>
        <p:nvSpPr>
          <p:cNvPr id="7" name="正方形/長方形 6">
            <a:extLst>
              <a:ext uri="{FF2B5EF4-FFF2-40B4-BE49-F238E27FC236}">
                <a16:creationId xmlns:a16="http://schemas.microsoft.com/office/drawing/2014/main" id="{B4C71668-21D3-47C5-AAB7-A384501B86EA}"/>
              </a:ext>
            </a:extLst>
          </p:cNvPr>
          <p:cNvSpPr/>
          <p:nvPr/>
        </p:nvSpPr>
        <p:spPr>
          <a:xfrm>
            <a:off x="138306" y="414414"/>
            <a:ext cx="8867388" cy="461665"/>
          </a:xfrm>
          <a:prstGeom prst="rect">
            <a:avLst/>
          </a:prstGeom>
          <a:ln>
            <a:solidFill>
              <a:srgbClr val="002060"/>
            </a:solidFill>
            <a:prstDash val="dash"/>
          </a:ln>
        </p:spPr>
        <p:txBody>
          <a:bodyPr wrap="square">
            <a:spAutoFit/>
          </a:bodyPr>
          <a:lstStyle/>
          <a:p>
            <a:pPr>
              <a:spcAft>
                <a:spcPts val="600"/>
              </a:spcAft>
            </a:pP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●令和６年度手続きにおいて、大阪府がん診療</a:t>
            </a:r>
            <a:r>
              <a:rPr lang="ja-JP" altLang="en-US" sz="1200" b="1" u="sng"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推進</a:t>
            </a: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病院として新規</a:t>
            </a:r>
            <a:r>
              <a:rPr lang="ja-JP" altLang="en-US" sz="1200" b="1" dirty="0">
                <a:solidFill>
                  <a:prstClr val="black"/>
                </a:solidFill>
                <a:latin typeface="Meiryo UI" panose="020B0604030504040204" pitchFamily="50" charset="-128"/>
                <a:ea typeface="Meiryo UI" panose="020B0604030504040204" pitchFamily="50" charset="-128"/>
                <a:cs typeface="ＭＳ Ｐゴシック"/>
              </a:rPr>
              <a:t>指定を行った大阪はびきの医療センター</a:t>
            </a: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について</a:t>
            </a:r>
            <a:r>
              <a:rPr lang="ja-JP" altLang="en-US" sz="1200" b="1" dirty="0">
                <a:solidFill>
                  <a:prstClr val="black"/>
                </a:solidFill>
                <a:latin typeface="Meiryo UI" panose="020B0604030504040204" pitchFamily="50" charset="-128"/>
                <a:ea typeface="Meiryo UI" panose="020B0604030504040204" pitchFamily="50" charset="-128"/>
                <a:cs typeface="ＭＳ Ｐゴシック"/>
              </a:rPr>
              <a:t>、令和７年度手続きにおいて、</a:t>
            </a: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大阪府がん診療</a:t>
            </a:r>
            <a:r>
              <a:rPr lang="ja-JP" altLang="en-US" sz="1200" b="1" u="sng"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拠点</a:t>
            </a: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病院としての</a:t>
            </a:r>
            <a:r>
              <a:rPr lang="ja-JP" altLang="en-US" sz="1200" b="1" u="sng"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新規指定</a:t>
            </a: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申請があり、指定要件の充足が確認できたため、以下の取り扱いとしてはどうか。 </a:t>
            </a:r>
            <a:endParaRPr lang="en-US" altLang="ja-JP"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8" name="テキスト ボックス 7">
            <a:extLst>
              <a:ext uri="{FF2B5EF4-FFF2-40B4-BE49-F238E27FC236}">
                <a16:creationId xmlns:a16="http://schemas.microsoft.com/office/drawing/2014/main" id="{17F94FC1-C01E-4AA4-9BDF-0478CC2A5C5E}"/>
              </a:ext>
            </a:extLst>
          </p:cNvPr>
          <p:cNvSpPr txBox="1"/>
          <p:nvPr/>
        </p:nvSpPr>
        <p:spPr>
          <a:xfrm>
            <a:off x="28705" y="2660613"/>
            <a:ext cx="8964488" cy="923330"/>
          </a:xfrm>
          <a:prstGeom prst="rect">
            <a:avLst/>
          </a:prstGeom>
          <a:noFill/>
        </p:spPr>
        <p:txBody>
          <a:bodyPr wrap="square">
            <a:spAutoFit/>
          </a:bodyPr>
          <a:lstStyle/>
          <a:p>
            <a:pPr>
              <a:spcAft>
                <a:spcPts val="600"/>
              </a:spcAft>
            </a:pPr>
            <a:r>
              <a:rPr lang="ja-JP" altLang="en-US" sz="1800" b="1" dirty="0">
                <a:latin typeface="Meiryo UI" panose="020B0604030504040204" pitchFamily="50" charset="-128"/>
                <a:ea typeface="Meiryo UI" panose="020B0604030504040204" pitchFamily="50" charset="-128"/>
              </a:rPr>
              <a:t>＜対応案＞</a:t>
            </a:r>
            <a:br>
              <a:rPr lang="en-US" altLang="ja-JP" sz="1800" b="1" dirty="0">
                <a:latin typeface="Meiryo UI" panose="020B0604030504040204" pitchFamily="50" charset="-128"/>
                <a:ea typeface="Meiryo UI" panose="020B0604030504040204" pitchFamily="50" charset="-128"/>
              </a:rPr>
            </a:br>
            <a:r>
              <a:rPr lang="ja-JP" altLang="en-US" sz="18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大阪はびきの医療センターについては、 「大阪府がん診療</a:t>
            </a:r>
            <a:r>
              <a:rPr lang="ja-JP" altLang="en-US" b="1" u="sng"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拠点</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病院」として、２年間（</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a:t>
            </a:r>
            <a:b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b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４</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１～</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R10.3.31</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の</a:t>
            </a:r>
            <a:r>
              <a:rPr lang="ja-JP" altLang="en-US" b="1" u="sng"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新規指定</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を行うこととする。</a:t>
            </a:r>
            <a:endPar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959270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1"/>
          <p:cNvSpPr txBox="1"/>
          <p:nvPr/>
        </p:nvSpPr>
        <p:spPr>
          <a:xfrm>
            <a:off x="418" y="-7620"/>
            <a:ext cx="9143581" cy="337038"/>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lvl="0">
              <a:defRPr/>
            </a:pPr>
            <a:r>
              <a:rPr lang="zh-CN" altLang="en-US" sz="2000" b="1" dirty="0">
                <a:solidFill>
                  <a:prstClr val="white"/>
                </a:solidFill>
                <a:latin typeface="Meiryo UI" panose="020B0604030504040204" pitchFamily="50" charset="-128"/>
                <a:ea typeface="Meiryo UI" panose="020B0604030504040204" pitchFamily="50" charset="-128"/>
                <a:cs typeface="Arial" panose="020B0604020202020204" pitchFamily="34" charset="0"/>
              </a:rPr>
              <a:t>守口敬仁会病院</a:t>
            </a:r>
            <a:r>
              <a:rPr lang="ja-JP" altLang="en-US" sz="2000" b="1" dirty="0">
                <a:solidFill>
                  <a:prstClr val="white"/>
                </a:solidFill>
                <a:latin typeface="Meiryo UI" panose="020B0604030504040204" pitchFamily="50" charset="-128"/>
                <a:ea typeface="Meiryo UI" panose="020B0604030504040204" pitchFamily="50" charset="-128"/>
                <a:cs typeface="Arial" panose="020B0604020202020204" pitchFamily="34" charset="0"/>
              </a:rPr>
              <a:t>及び</a:t>
            </a:r>
            <a:r>
              <a:rPr lang="zh-CN" altLang="en-US" sz="2000" b="1" dirty="0">
                <a:solidFill>
                  <a:prstClr val="white"/>
                </a:solidFill>
                <a:latin typeface="Meiryo UI" panose="020B0604030504040204" pitchFamily="50" charset="-128"/>
                <a:ea typeface="Meiryo UI" panose="020B0604030504040204" pitchFamily="50" charset="-128"/>
                <a:cs typeface="Arial" panose="020B0604020202020204" pitchFamily="34" charset="0"/>
              </a:rPr>
              <a:t>医誠会国際総合病院</a:t>
            </a:r>
            <a:r>
              <a:rPr lang="ja-JP" altLang="en-US" sz="2000" b="1" dirty="0">
                <a:solidFill>
                  <a:prstClr val="white"/>
                </a:solidFill>
                <a:latin typeface="Meiryo UI" panose="020B0604030504040204" pitchFamily="50" charset="-128"/>
                <a:ea typeface="Meiryo UI" panose="020B0604030504040204" pitchFamily="50" charset="-128"/>
                <a:cs typeface="Arial" panose="020B0604020202020204" pitchFamily="34" charset="0"/>
              </a:rPr>
              <a:t>の新規指定（拠点病院）について</a:t>
            </a:r>
            <a:endPar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Arial" panose="020B0604020202020204" pitchFamily="34" charset="0"/>
            </a:endParaRPr>
          </a:p>
        </p:txBody>
      </p:sp>
      <p:sp>
        <p:nvSpPr>
          <p:cNvPr id="5" name="スライド番号プレースホルダー 7">
            <a:extLst>
              <a:ext uri="{FF2B5EF4-FFF2-40B4-BE49-F238E27FC236}">
                <a16:creationId xmlns:a16="http://schemas.microsoft.com/office/drawing/2014/main" id="{ED6A094F-ABF1-481F-8D5D-8147ECFCDAC0}"/>
              </a:ext>
            </a:extLst>
          </p:cNvPr>
          <p:cNvSpPr>
            <a:spLocks noGrp="1"/>
          </p:cNvSpPr>
          <p:nvPr>
            <p:ph type="sldNum" sz="quarter" idx="12"/>
          </p:nvPr>
        </p:nvSpPr>
        <p:spPr>
          <a:xfrm>
            <a:off x="8718838" y="6517939"/>
            <a:ext cx="399111" cy="337038"/>
          </a:xfrm>
        </p:spPr>
        <p:txBody>
          <a:bodyPr/>
          <a:lstStyle/>
          <a:p>
            <a:fld id="{7D177D41-3AF1-49AB-A3C7-BBFE4AF8C3E6}" type="slidenum">
              <a:rPr kumimoji="1" lang="ja-JP" altLang="en-US" smtClean="0"/>
              <a:t>5</a:t>
            </a:fld>
            <a:endParaRPr kumimoji="1" lang="ja-JP" altLang="en-US" dirty="0"/>
          </a:p>
        </p:txBody>
      </p:sp>
      <p:sp>
        <p:nvSpPr>
          <p:cNvPr id="7" name="正方形/長方形 6">
            <a:extLst>
              <a:ext uri="{FF2B5EF4-FFF2-40B4-BE49-F238E27FC236}">
                <a16:creationId xmlns:a16="http://schemas.microsoft.com/office/drawing/2014/main" id="{B4C71668-21D3-47C5-AAB7-A384501B86EA}"/>
              </a:ext>
            </a:extLst>
          </p:cNvPr>
          <p:cNvSpPr/>
          <p:nvPr/>
        </p:nvSpPr>
        <p:spPr>
          <a:xfrm>
            <a:off x="138306" y="414414"/>
            <a:ext cx="8867388" cy="461665"/>
          </a:xfrm>
          <a:prstGeom prst="rect">
            <a:avLst/>
          </a:prstGeom>
          <a:ln>
            <a:solidFill>
              <a:srgbClr val="002060"/>
            </a:solidFill>
            <a:prstDash val="dash"/>
          </a:ln>
        </p:spPr>
        <p:txBody>
          <a:bodyPr wrap="square">
            <a:spAutoFit/>
          </a:bodyPr>
          <a:lstStyle/>
          <a:p>
            <a:pPr>
              <a:spcAft>
                <a:spcPts val="600"/>
              </a:spcAft>
            </a:pP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●守口敬仁会病院及び医誠会国際総合病院について、</a:t>
            </a:r>
            <a:r>
              <a:rPr lang="ja-JP" altLang="en-US" sz="1200" b="1" dirty="0">
                <a:solidFill>
                  <a:prstClr val="black"/>
                </a:solidFill>
                <a:latin typeface="Meiryo UI" panose="020B0604030504040204" pitchFamily="50" charset="-128"/>
                <a:ea typeface="Meiryo UI" panose="020B0604030504040204" pitchFamily="50" charset="-128"/>
                <a:cs typeface="ＭＳ Ｐゴシック"/>
              </a:rPr>
              <a:t>令和７年度手続きにおいて、</a:t>
            </a: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大阪府がん診療</a:t>
            </a:r>
            <a:r>
              <a:rPr lang="ja-JP" altLang="en-US" sz="1200" b="1" u="sng"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拠点</a:t>
            </a: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病院としての</a:t>
            </a:r>
            <a:r>
              <a:rPr lang="ja-JP" altLang="en-US" sz="1200" b="1" u="sng"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新規指定</a:t>
            </a: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申請があり、指定要件の充足が確認できたため、以下の取り扱いとしてはどうか。 </a:t>
            </a:r>
            <a:endParaRPr lang="en-US" altLang="ja-JP"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8" name="テキスト ボックス 7">
            <a:extLst>
              <a:ext uri="{FF2B5EF4-FFF2-40B4-BE49-F238E27FC236}">
                <a16:creationId xmlns:a16="http://schemas.microsoft.com/office/drawing/2014/main" id="{17F94FC1-C01E-4AA4-9BDF-0478CC2A5C5E}"/>
              </a:ext>
            </a:extLst>
          </p:cNvPr>
          <p:cNvSpPr txBox="1"/>
          <p:nvPr/>
        </p:nvSpPr>
        <p:spPr>
          <a:xfrm>
            <a:off x="123679" y="3036932"/>
            <a:ext cx="8964488" cy="2616101"/>
          </a:xfrm>
          <a:prstGeom prst="rect">
            <a:avLst/>
          </a:prstGeom>
          <a:noFill/>
        </p:spPr>
        <p:txBody>
          <a:bodyPr wrap="square">
            <a:spAutoFit/>
          </a:bodyPr>
          <a:lstStyle/>
          <a:p>
            <a:pPr>
              <a:spcAft>
                <a:spcPts val="600"/>
              </a:spcAft>
            </a:pPr>
            <a:r>
              <a:rPr lang="ja-JP" altLang="en-US" sz="1800" b="1" dirty="0">
                <a:latin typeface="Meiryo UI" panose="020B0604030504040204" pitchFamily="50" charset="-128"/>
                <a:ea typeface="Meiryo UI" panose="020B0604030504040204" pitchFamily="50" charset="-128"/>
              </a:rPr>
              <a:t>＜対応案＞</a:t>
            </a:r>
            <a:br>
              <a:rPr lang="en-US" altLang="ja-JP" sz="1800" b="1" dirty="0">
                <a:latin typeface="Meiryo UI" panose="020B0604030504040204" pitchFamily="50" charset="-128"/>
                <a:ea typeface="Meiryo UI" panose="020B0604030504040204" pitchFamily="50" charset="-128"/>
              </a:rPr>
            </a:br>
            <a:r>
              <a:rPr lang="ja-JP" altLang="en-US" sz="18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守口敬仁会病院については、「大阪府がん診療</a:t>
            </a:r>
            <a:r>
              <a:rPr lang="ja-JP" altLang="en-US" b="1" u="sng"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拠点</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病院」として、２年間（</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４</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１～</a:t>
            </a:r>
            <a:b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b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R10.3.31</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の</a:t>
            </a:r>
            <a:r>
              <a:rPr lang="ja-JP" altLang="en-US" b="1" u="sng"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新規指定</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を行うこととする。</a:t>
            </a:r>
            <a:endPar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endPar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ja-JP" altLang="en-US" sz="18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医誠会国際総合病院については、 「大阪府がん診療</a:t>
            </a:r>
            <a:r>
              <a:rPr lang="ja-JP" altLang="en-US" b="1" u="sng"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拠点</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病院」として、２年間（</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４． 　 　 　　　　　 　  </a:t>
            </a:r>
            <a:b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b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１～</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R10.3.31</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の</a:t>
            </a:r>
            <a:r>
              <a:rPr lang="ja-JP" altLang="en-US" b="1" u="sng"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新規指定</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を行うこととする。</a:t>
            </a:r>
            <a:endPar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endPar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endPar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9" name="表 8">
            <a:extLst>
              <a:ext uri="{FF2B5EF4-FFF2-40B4-BE49-F238E27FC236}">
                <a16:creationId xmlns:a16="http://schemas.microsoft.com/office/drawing/2014/main" id="{E30DD5FD-A8A1-426B-893E-74EF0CF8A1CD}"/>
              </a:ext>
            </a:extLst>
          </p:cNvPr>
          <p:cNvGraphicFramePr>
            <a:graphicFrameLocks noGrp="1"/>
          </p:cNvGraphicFramePr>
          <p:nvPr>
            <p:extLst>
              <p:ext uri="{D42A27DB-BD31-4B8C-83A1-F6EECF244321}">
                <p14:modId xmlns:p14="http://schemas.microsoft.com/office/powerpoint/2010/main" val="3924250415"/>
              </p:ext>
            </p:extLst>
          </p:nvPr>
        </p:nvGraphicFramePr>
        <p:xfrm>
          <a:off x="138305" y="981040"/>
          <a:ext cx="8867389" cy="1885156"/>
        </p:xfrm>
        <a:graphic>
          <a:graphicData uri="http://schemas.openxmlformats.org/drawingml/2006/table">
            <a:tbl>
              <a:tblPr firstRow="1" bandRow="1">
                <a:tableStyleId>{5C22544A-7EE6-4342-B048-85BDC9FD1C3A}</a:tableStyleId>
              </a:tblPr>
              <a:tblGrid>
                <a:gridCol w="683524">
                  <a:extLst>
                    <a:ext uri="{9D8B030D-6E8A-4147-A177-3AD203B41FA5}">
                      <a16:colId xmlns:a16="http://schemas.microsoft.com/office/drawing/2014/main" val="4104035961"/>
                    </a:ext>
                  </a:extLst>
                </a:gridCol>
                <a:gridCol w="1474570">
                  <a:extLst>
                    <a:ext uri="{9D8B030D-6E8A-4147-A177-3AD203B41FA5}">
                      <a16:colId xmlns:a16="http://schemas.microsoft.com/office/drawing/2014/main" val="4015175669"/>
                    </a:ext>
                  </a:extLst>
                </a:gridCol>
                <a:gridCol w="1240967">
                  <a:extLst>
                    <a:ext uri="{9D8B030D-6E8A-4147-A177-3AD203B41FA5}">
                      <a16:colId xmlns:a16="http://schemas.microsoft.com/office/drawing/2014/main" val="3843868980"/>
                    </a:ext>
                  </a:extLst>
                </a:gridCol>
                <a:gridCol w="1384304">
                  <a:extLst>
                    <a:ext uri="{9D8B030D-6E8A-4147-A177-3AD203B41FA5}">
                      <a16:colId xmlns:a16="http://schemas.microsoft.com/office/drawing/2014/main" val="2652814779"/>
                    </a:ext>
                  </a:extLst>
                </a:gridCol>
                <a:gridCol w="1238587">
                  <a:extLst>
                    <a:ext uri="{9D8B030D-6E8A-4147-A177-3AD203B41FA5}">
                      <a16:colId xmlns:a16="http://schemas.microsoft.com/office/drawing/2014/main" val="3018468119"/>
                    </a:ext>
                  </a:extLst>
                </a:gridCol>
                <a:gridCol w="1311446">
                  <a:extLst>
                    <a:ext uri="{9D8B030D-6E8A-4147-A177-3AD203B41FA5}">
                      <a16:colId xmlns:a16="http://schemas.microsoft.com/office/drawing/2014/main" val="4105505078"/>
                    </a:ext>
                  </a:extLst>
                </a:gridCol>
                <a:gridCol w="796705">
                  <a:extLst>
                    <a:ext uri="{9D8B030D-6E8A-4147-A177-3AD203B41FA5}">
                      <a16:colId xmlns:a16="http://schemas.microsoft.com/office/drawing/2014/main" val="4290822597"/>
                    </a:ext>
                  </a:extLst>
                </a:gridCol>
                <a:gridCol w="737286">
                  <a:extLst>
                    <a:ext uri="{9D8B030D-6E8A-4147-A177-3AD203B41FA5}">
                      <a16:colId xmlns:a16="http://schemas.microsoft.com/office/drawing/2014/main" val="4052084707"/>
                    </a:ext>
                  </a:extLst>
                </a:gridCol>
              </a:tblGrid>
              <a:tr h="185420">
                <a:tc rowSpan="2">
                  <a:txBody>
                    <a:bodyPr/>
                    <a:lstStyle/>
                    <a:p>
                      <a:pPr algn="ctr"/>
                      <a:r>
                        <a:rPr kumimoji="1" lang="ja-JP" altLang="en-US" sz="1400" dirty="0">
                          <a:latin typeface="Meiryo UI" panose="020B0604030504040204" pitchFamily="50" charset="-128"/>
                          <a:ea typeface="Meiryo UI" panose="020B0604030504040204" pitchFamily="50" charset="-128"/>
                        </a:rPr>
                        <a:t>圏域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kumimoji="1" lang="ja-JP" altLang="en-US" sz="1400" dirty="0">
                          <a:latin typeface="Meiryo UI" panose="020B0604030504040204" pitchFamily="50" charset="-128"/>
                          <a:ea typeface="Meiryo UI" panose="020B0604030504040204" pitchFamily="50" charset="-128"/>
                        </a:rPr>
                        <a:t>病院名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algn="ctr"/>
                      <a:r>
                        <a:rPr kumimoji="1" lang="ja-JP" altLang="en-US" sz="1400" dirty="0">
                          <a:latin typeface="Meiryo UI" panose="020B0604030504040204" pitchFamily="50" charset="-128"/>
                          <a:ea typeface="Meiryo UI" panose="020B0604030504040204" pitchFamily="50" charset="-128"/>
                        </a:rPr>
                        <a:t>指定要件（診療実績：</a:t>
                      </a:r>
                      <a:r>
                        <a:rPr kumimoji="1" lang="en-US" altLang="ja-JP" sz="1400" dirty="0">
                          <a:latin typeface="Meiryo UI" panose="020B0604030504040204" pitchFamily="50" charset="-128"/>
                          <a:ea typeface="Meiryo UI" panose="020B0604030504040204" pitchFamily="50" charset="-128"/>
                        </a:rPr>
                        <a:t>R6.1.1~12.31※</a:t>
                      </a:r>
                      <a:r>
                        <a:rPr kumimoji="1" lang="ja-JP" altLang="en-US" sz="1400" dirty="0">
                          <a:latin typeface="Meiryo UI" panose="020B0604030504040204" pitchFamily="50" charset="-128"/>
                          <a:ea typeface="Meiryo UI" panose="020B0604030504040204" pitchFamily="50" charset="-128"/>
                        </a:rPr>
                        <a:t>、人員配置等：</a:t>
                      </a:r>
                      <a:r>
                        <a:rPr kumimoji="1" lang="en-US" altLang="ja-JP" sz="1400" dirty="0">
                          <a:latin typeface="Meiryo UI" panose="020B0604030504040204" pitchFamily="50" charset="-128"/>
                          <a:ea typeface="Meiryo UI" panose="020B0604030504040204" pitchFamily="50" charset="-128"/>
                        </a:rPr>
                        <a:t>R7.</a:t>
                      </a:r>
                      <a:r>
                        <a:rPr kumimoji="1" lang="ja-JP" altLang="en-US" sz="1400" dirty="0">
                          <a:solidFill>
                            <a:schemeClr val="bg1"/>
                          </a:solidFill>
                          <a:latin typeface="Meiryo UI" panose="020B0604030504040204" pitchFamily="50" charset="-128"/>
                          <a:ea typeface="Meiryo UI" panose="020B0604030504040204" pitchFamily="50" charset="-128"/>
                        </a:rPr>
                        <a:t>９</a:t>
                      </a:r>
                      <a:r>
                        <a:rPr kumimoji="1" lang="en-US" altLang="ja-JP" sz="1400" dirty="0">
                          <a:latin typeface="Meiryo UI" panose="020B0604030504040204" pitchFamily="50" charset="-128"/>
                          <a:ea typeface="Meiryo UI" panose="020B0604030504040204" pitchFamily="50" charset="-128"/>
                        </a:rPr>
                        <a:t>.1</a:t>
                      </a:r>
                      <a:r>
                        <a:rPr kumimoji="1" lang="ja-JP" altLang="en-US" sz="1400" dirty="0">
                          <a:latin typeface="Meiryo UI" panose="020B0604030504040204" pitchFamily="50" charset="-128"/>
                          <a:ea typeface="Meiryo UI" panose="020B0604030504040204" pitchFamily="50" charset="-128"/>
                        </a:rPr>
                        <a:t>時点）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44818119"/>
                  </a:ext>
                </a:extLst>
              </a:tr>
              <a:tr h="185420">
                <a:tc vMerge="1">
                  <a:txBody>
                    <a:bodyPr/>
                    <a:lstStyle/>
                    <a:p>
                      <a:endParaRPr kumimoji="1" lang="ja-JP" altLang="en-US"/>
                    </a:p>
                  </a:txBody>
                  <a:tcPr/>
                </a:tc>
                <a:tc vMerge="1">
                  <a:txBody>
                    <a:bodyPr/>
                    <a:lstStyle/>
                    <a:p>
                      <a:endParaRPr kumimoji="1" lang="ja-JP" altLang="en-US"/>
                    </a:p>
                  </a:txBody>
                  <a:tcPr/>
                </a:tc>
                <a:tc>
                  <a:txBody>
                    <a:bodyPr/>
                    <a:lstStyle/>
                    <a:p>
                      <a:pPr marL="0" indent="0" algn="ctr"/>
                      <a:r>
                        <a:rPr kumimoji="1" lang="ja-JP" altLang="en-US" sz="900" b="1" dirty="0">
                          <a:solidFill>
                            <a:schemeClr val="bg1"/>
                          </a:solidFill>
                          <a:latin typeface="Meiryo UI" panose="020B0604030504040204" pitchFamily="50" charset="-128"/>
                          <a:ea typeface="Meiryo UI" panose="020B0604030504040204" pitchFamily="50" charset="-128"/>
                        </a:rPr>
                        <a:t>院内がん登録数</a:t>
                      </a:r>
                    </a:p>
                    <a:p>
                      <a:pPr marL="0" indent="0" algn="ctr"/>
                      <a:r>
                        <a:rPr kumimoji="1" lang="ja-JP" altLang="en-US" sz="900" b="1" dirty="0">
                          <a:solidFill>
                            <a:schemeClr val="bg1"/>
                          </a:solidFill>
                          <a:latin typeface="Meiryo UI" panose="020B0604030504040204" pitchFamily="50" charset="-128"/>
                          <a:ea typeface="Meiryo UI" panose="020B0604030504040204" pitchFamily="50" charset="-128"/>
                        </a:rPr>
                        <a:t>（年間）</a:t>
                      </a:r>
                      <a:r>
                        <a:rPr kumimoji="1" lang="en-US" altLang="ja-JP" sz="900" b="1" dirty="0">
                          <a:solidFill>
                            <a:schemeClr val="bg1"/>
                          </a:solidFill>
                          <a:latin typeface="Meiryo UI" panose="020B0604030504040204" pitchFamily="50" charset="-128"/>
                          <a:ea typeface="Meiryo UI" panose="020B0604030504040204" pitchFamily="50" charset="-128"/>
                        </a:rPr>
                        <a:t>200</a:t>
                      </a:r>
                      <a:r>
                        <a:rPr kumimoji="1" lang="ja-JP" altLang="en-US" sz="900" b="1" dirty="0">
                          <a:solidFill>
                            <a:schemeClr val="bg1"/>
                          </a:solidFill>
                          <a:latin typeface="Meiryo UI" panose="020B0604030504040204" pitchFamily="50" charset="-128"/>
                          <a:ea typeface="Meiryo UI" panose="020B0604030504040204" pitchFamily="50" charset="-128"/>
                        </a:rPr>
                        <a:t>件以上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悪性腫瘍の手術件数</a:t>
                      </a:r>
                    </a:p>
                    <a:p>
                      <a:pPr algn="ctr"/>
                      <a:r>
                        <a:rPr kumimoji="1" lang="ja-JP" altLang="en-US" sz="900" b="1" dirty="0">
                          <a:solidFill>
                            <a:schemeClr val="bg1"/>
                          </a:solidFill>
                          <a:latin typeface="Meiryo UI" panose="020B0604030504040204" pitchFamily="50" charset="-128"/>
                          <a:ea typeface="Meiryo UI" panose="020B0604030504040204" pitchFamily="50" charset="-128"/>
                        </a:rPr>
                        <a:t>（年間）</a:t>
                      </a:r>
                      <a:r>
                        <a:rPr kumimoji="1" lang="en-US" altLang="ja-JP" sz="900" b="1" dirty="0">
                          <a:solidFill>
                            <a:schemeClr val="bg1"/>
                          </a:solidFill>
                          <a:latin typeface="Meiryo UI" panose="020B0604030504040204" pitchFamily="50" charset="-128"/>
                          <a:ea typeface="Meiryo UI" panose="020B0604030504040204" pitchFamily="50" charset="-128"/>
                        </a:rPr>
                        <a:t>200</a:t>
                      </a:r>
                      <a:r>
                        <a:rPr kumimoji="1" lang="ja-JP" altLang="en-US" sz="900" b="1" dirty="0">
                          <a:solidFill>
                            <a:schemeClr val="bg1"/>
                          </a:solidFill>
                          <a:latin typeface="Meiryo UI" panose="020B0604030504040204" pitchFamily="50" charset="-128"/>
                          <a:ea typeface="Meiryo UI" panose="020B0604030504040204" pitchFamily="50" charset="-128"/>
                        </a:rPr>
                        <a:t>件以上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薬物療法のべ患者数</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（年間）</a:t>
                      </a:r>
                      <a:r>
                        <a:rPr kumimoji="1" lang="en-US" altLang="ja-JP" sz="900" b="1" dirty="0">
                          <a:solidFill>
                            <a:schemeClr val="bg1"/>
                          </a:solidFill>
                          <a:latin typeface="Meiryo UI" panose="020B0604030504040204" pitchFamily="50" charset="-128"/>
                          <a:ea typeface="Meiryo UI" panose="020B0604030504040204" pitchFamily="50" charset="-128"/>
                        </a:rPr>
                        <a:t>400</a:t>
                      </a:r>
                      <a:r>
                        <a:rPr kumimoji="1" lang="ja-JP" altLang="en-US" sz="900" b="1" dirty="0">
                          <a:solidFill>
                            <a:schemeClr val="bg1"/>
                          </a:solidFill>
                          <a:latin typeface="Meiryo UI" panose="020B0604030504040204" pitchFamily="50" charset="-128"/>
                          <a:ea typeface="Meiryo UI" panose="020B0604030504040204" pitchFamily="50" charset="-128"/>
                        </a:rPr>
                        <a:t>人以上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緩和ケアチームの新規</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介入患者数</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（年間）</a:t>
                      </a:r>
                      <a:r>
                        <a:rPr kumimoji="1" lang="en-US" altLang="ja-JP" sz="900" b="1" dirty="0">
                          <a:solidFill>
                            <a:schemeClr val="bg1"/>
                          </a:solidFill>
                          <a:latin typeface="Meiryo UI" panose="020B0604030504040204" pitchFamily="50" charset="-128"/>
                          <a:ea typeface="Meiryo UI" panose="020B0604030504040204" pitchFamily="50" charset="-128"/>
                        </a:rPr>
                        <a:t>35</a:t>
                      </a:r>
                      <a:r>
                        <a:rPr kumimoji="1" lang="ja-JP" altLang="en-US" sz="900" b="1" dirty="0">
                          <a:solidFill>
                            <a:schemeClr val="bg1"/>
                          </a:solidFill>
                          <a:latin typeface="Meiryo UI" panose="020B0604030504040204" pitchFamily="50" charset="-128"/>
                          <a:ea typeface="Meiryo UI" panose="020B0604030504040204" pitchFamily="50" charset="-128"/>
                        </a:rPr>
                        <a:t>人以上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診療従事者の配置要件</a:t>
                      </a:r>
                      <a:endParaRPr kumimoji="1" lang="ja-JP" altLang="en-US" sz="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その他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2235059956"/>
                  </a:ext>
                </a:extLst>
              </a:tr>
              <a:tr h="538718">
                <a:tc>
                  <a:txBody>
                    <a:bodyPr/>
                    <a:lstStyle/>
                    <a:p>
                      <a:pPr algn="ctr"/>
                      <a:r>
                        <a:rPr kumimoji="1" lang="ja-JP" altLang="en-US" sz="1200" dirty="0">
                          <a:latin typeface="Meiryo UI" panose="020B0604030504040204" pitchFamily="50" charset="-128"/>
                          <a:ea typeface="Meiryo UI" panose="020B0604030504040204" pitchFamily="50" charset="-128"/>
                        </a:rPr>
                        <a:t>北河内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highlight>
                            <a:srgbClr val="FFFF00"/>
                          </a:highlight>
                          <a:latin typeface="Meiryo UI" panose="020B0604030504040204" pitchFamily="50" charset="-128"/>
                          <a:ea typeface="Meiryo UI" panose="020B0604030504040204" pitchFamily="50" charset="-128"/>
                        </a:rPr>
                        <a:t>守口敬仁会病院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719</a:t>
                      </a:r>
                      <a:r>
                        <a:rPr kumimoji="1" lang="ja-JP" altLang="en-US" sz="1400" dirty="0">
                          <a:solidFill>
                            <a:schemeClr val="tx1"/>
                          </a:solidFill>
                          <a:latin typeface="Meiryo UI" panose="020B0604030504040204" pitchFamily="50" charset="-128"/>
                          <a:ea typeface="Meiryo UI" panose="020B0604030504040204" pitchFamily="50" charset="-128"/>
                        </a:rPr>
                        <a:t>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509</a:t>
                      </a:r>
                      <a:r>
                        <a:rPr kumimoji="1" lang="ja-JP" altLang="en-US" sz="1400" dirty="0">
                          <a:solidFill>
                            <a:schemeClr val="tx1"/>
                          </a:solidFill>
                          <a:latin typeface="Meiryo UI" panose="020B0604030504040204" pitchFamily="50" charset="-128"/>
                          <a:ea typeface="Meiryo UI" panose="020B0604030504040204" pitchFamily="50" charset="-128"/>
                        </a:rPr>
                        <a:t>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438</a:t>
                      </a:r>
                      <a:r>
                        <a:rPr kumimoji="1" lang="ja-JP" altLang="en-US" sz="1400" dirty="0">
                          <a:solidFill>
                            <a:schemeClr val="tx1"/>
                          </a:solidFill>
                          <a:latin typeface="Meiryo UI" panose="020B0604030504040204" pitchFamily="50" charset="-128"/>
                          <a:ea typeface="Meiryo UI" panose="020B0604030504040204" pitchFamily="50" charset="-128"/>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114</a:t>
                      </a:r>
                      <a:r>
                        <a:rPr kumimoji="1" lang="ja-JP" altLang="en-US" sz="1400" dirty="0">
                          <a:solidFill>
                            <a:schemeClr val="tx1"/>
                          </a:solidFill>
                          <a:latin typeface="Meiryo UI" panose="020B0604030504040204" pitchFamily="50" charset="-128"/>
                          <a:ea typeface="Meiryo UI" panose="020B0604030504040204" pitchFamily="50" charset="-128"/>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0433467"/>
                  </a:ext>
                </a:extLst>
              </a:tr>
              <a:tr h="538718">
                <a:tc>
                  <a:txBody>
                    <a:bodyPr/>
                    <a:lstStyle/>
                    <a:p>
                      <a:pPr algn="ctr"/>
                      <a:r>
                        <a:rPr kumimoji="1" lang="ja-JP" altLang="en-US" sz="1200" dirty="0">
                          <a:latin typeface="Meiryo UI" panose="020B0604030504040204" pitchFamily="50" charset="-128"/>
                          <a:ea typeface="Meiryo UI" panose="020B0604030504040204" pitchFamily="50" charset="-128"/>
                        </a:rPr>
                        <a:t>大阪市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highlight>
                            <a:srgbClr val="FFFF00"/>
                          </a:highlight>
                          <a:latin typeface="Meiryo UI" panose="020B0604030504040204" pitchFamily="50" charset="-128"/>
                          <a:ea typeface="Meiryo UI" panose="020B0604030504040204" pitchFamily="50" charset="-128"/>
                        </a:rPr>
                        <a:t>医誠会国際総合病院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323</a:t>
                      </a:r>
                      <a:r>
                        <a:rPr kumimoji="1" lang="ja-JP" altLang="en-US" sz="1400" dirty="0">
                          <a:solidFill>
                            <a:schemeClr val="tx1"/>
                          </a:solidFill>
                          <a:latin typeface="Meiryo UI" panose="020B0604030504040204" pitchFamily="50" charset="-128"/>
                          <a:ea typeface="Meiryo UI" panose="020B0604030504040204" pitchFamily="50" charset="-128"/>
                        </a:rPr>
                        <a:t>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403</a:t>
                      </a:r>
                      <a:r>
                        <a:rPr kumimoji="1" lang="ja-JP" altLang="en-US" sz="1400" dirty="0">
                          <a:solidFill>
                            <a:schemeClr val="tx1"/>
                          </a:solidFill>
                          <a:latin typeface="Meiryo UI" panose="020B0604030504040204" pitchFamily="50" charset="-128"/>
                          <a:ea typeface="Meiryo UI" panose="020B0604030504040204" pitchFamily="50" charset="-128"/>
                        </a:rPr>
                        <a:t>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1,073</a:t>
                      </a:r>
                      <a:r>
                        <a:rPr kumimoji="1" lang="ja-JP" altLang="en-US" sz="1400" dirty="0">
                          <a:solidFill>
                            <a:schemeClr val="tx1"/>
                          </a:solidFill>
                          <a:latin typeface="Meiryo UI" panose="020B0604030504040204" pitchFamily="50" charset="-128"/>
                          <a:ea typeface="Meiryo UI" panose="020B0604030504040204" pitchFamily="50" charset="-128"/>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87</a:t>
                      </a:r>
                      <a:r>
                        <a:rPr kumimoji="1" lang="ja-JP" altLang="en-US" sz="1400" dirty="0">
                          <a:solidFill>
                            <a:schemeClr val="tx1"/>
                          </a:solidFill>
                          <a:latin typeface="Meiryo UI" panose="020B0604030504040204" pitchFamily="50" charset="-128"/>
                          <a:ea typeface="Meiryo UI" panose="020B0604030504040204" pitchFamily="50" charset="-128"/>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8203347"/>
                  </a:ext>
                </a:extLst>
              </a:tr>
            </a:tbl>
          </a:graphicData>
        </a:graphic>
      </p:graphicFrame>
    </p:spTree>
    <p:extLst>
      <p:ext uri="{BB962C8B-B14F-4D97-AF65-F5344CB8AC3E}">
        <p14:creationId xmlns:p14="http://schemas.microsoft.com/office/powerpoint/2010/main" val="2120519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1"/>
          <p:cNvSpPr txBox="1"/>
          <p:nvPr/>
        </p:nvSpPr>
        <p:spPr>
          <a:xfrm>
            <a:off x="418" y="-7620"/>
            <a:ext cx="9143581" cy="337038"/>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lvl="0">
              <a:defRPr/>
            </a:pPr>
            <a:r>
              <a:rPr lang="en-US" altLang="ja-JP" sz="2000" b="1" dirty="0">
                <a:solidFill>
                  <a:prstClr val="white"/>
                </a:solidFill>
                <a:latin typeface="Meiryo UI" panose="020B0604030504040204" pitchFamily="50" charset="-128"/>
                <a:ea typeface="Meiryo UI" panose="020B0604030504040204" pitchFamily="50" charset="-128"/>
                <a:cs typeface="Arial" panose="020B0604020202020204" pitchFamily="34" charset="0"/>
              </a:rPr>
              <a:t>PL</a:t>
            </a:r>
            <a:r>
              <a:rPr lang="zh-CN" altLang="en-US" sz="2000" b="1" dirty="0">
                <a:solidFill>
                  <a:prstClr val="white"/>
                </a:solidFill>
                <a:latin typeface="Meiryo UI" panose="020B0604030504040204" pitchFamily="50" charset="-128"/>
                <a:ea typeface="Meiryo UI" panose="020B0604030504040204" pitchFamily="50" charset="-128"/>
                <a:cs typeface="Arial" panose="020B0604020202020204" pitchFamily="34" charset="0"/>
              </a:rPr>
              <a:t>病院</a:t>
            </a:r>
            <a:r>
              <a:rPr lang="ja-JP" altLang="en-US" sz="2000" b="1" dirty="0">
                <a:solidFill>
                  <a:prstClr val="white"/>
                </a:solidFill>
                <a:latin typeface="Meiryo UI" panose="020B0604030504040204" pitchFamily="50" charset="-128"/>
                <a:ea typeface="Meiryo UI" panose="020B0604030504040204" pitchFamily="50" charset="-128"/>
                <a:cs typeface="Arial" panose="020B0604020202020204" pitchFamily="34" charset="0"/>
              </a:rPr>
              <a:t>及び十三市民</a:t>
            </a:r>
            <a:r>
              <a:rPr lang="zh-CN" altLang="en-US" sz="2000" b="1" dirty="0">
                <a:solidFill>
                  <a:prstClr val="white"/>
                </a:solidFill>
                <a:latin typeface="Meiryo UI" panose="020B0604030504040204" pitchFamily="50" charset="-128"/>
                <a:ea typeface="Meiryo UI" panose="020B0604030504040204" pitchFamily="50" charset="-128"/>
                <a:cs typeface="Arial" panose="020B0604020202020204" pitchFamily="34" charset="0"/>
              </a:rPr>
              <a:t>病院</a:t>
            </a:r>
            <a:r>
              <a:rPr lang="ja-JP" altLang="en-US" sz="2000" b="1" dirty="0">
                <a:solidFill>
                  <a:prstClr val="white"/>
                </a:solidFill>
                <a:latin typeface="Meiryo UI" panose="020B0604030504040204" pitchFamily="50" charset="-128"/>
                <a:ea typeface="Meiryo UI" panose="020B0604030504040204" pitchFamily="50" charset="-128"/>
                <a:cs typeface="Arial" panose="020B0604020202020204" pitchFamily="34" charset="0"/>
              </a:rPr>
              <a:t>の指定継続（拠点病院）について</a:t>
            </a:r>
            <a:endPar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Arial" panose="020B0604020202020204" pitchFamily="34" charset="0"/>
            </a:endParaRPr>
          </a:p>
        </p:txBody>
      </p:sp>
      <p:sp>
        <p:nvSpPr>
          <p:cNvPr id="5" name="スライド番号プレースホルダー 7">
            <a:extLst>
              <a:ext uri="{FF2B5EF4-FFF2-40B4-BE49-F238E27FC236}">
                <a16:creationId xmlns:a16="http://schemas.microsoft.com/office/drawing/2014/main" id="{ED6A094F-ABF1-481F-8D5D-8147ECFCDAC0}"/>
              </a:ext>
            </a:extLst>
          </p:cNvPr>
          <p:cNvSpPr>
            <a:spLocks noGrp="1"/>
          </p:cNvSpPr>
          <p:nvPr>
            <p:ph type="sldNum" sz="quarter" idx="12"/>
          </p:nvPr>
        </p:nvSpPr>
        <p:spPr>
          <a:xfrm>
            <a:off x="8718838" y="6517939"/>
            <a:ext cx="399111" cy="337038"/>
          </a:xfrm>
        </p:spPr>
        <p:txBody>
          <a:bodyPr/>
          <a:lstStyle/>
          <a:p>
            <a:fld id="{7D177D41-3AF1-49AB-A3C7-BBFE4AF8C3E6}" type="slidenum">
              <a:rPr kumimoji="1" lang="ja-JP" altLang="en-US" smtClean="0"/>
              <a:t>6</a:t>
            </a:fld>
            <a:endParaRPr kumimoji="1" lang="ja-JP" altLang="en-US" dirty="0"/>
          </a:p>
        </p:txBody>
      </p:sp>
      <p:sp>
        <p:nvSpPr>
          <p:cNvPr id="7" name="正方形/長方形 6">
            <a:extLst>
              <a:ext uri="{FF2B5EF4-FFF2-40B4-BE49-F238E27FC236}">
                <a16:creationId xmlns:a16="http://schemas.microsoft.com/office/drawing/2014/main" id="{B4C71668-21D3-47C5-AAB7-A384501B86EA}"/>
              </a:ext>
            </a:extLst>
          </p:cNvPr>
          <p:cNvSpPr/>
          <p:nvPr/>
        </p:nvSpPr>
        <p:spPr>
          <a:xfrm>
            <a:off x="138306" y="414414"/>
            <a:ext cx="8867388" cy="461665"/>
          </a:xfrm>
          <a:prstGeom prst="rect">
            <a:avLst/>
          </a:prstGeom>
          <a:ln>
            <a:solidFill>
              <a:srgbClr val="002060"/>
            </a:solidFill>
            <a:prstDash val="dash"/>
          </a:ln>
        </p:spPr>
        <p:txBody>
          <a:bodyPr wrap="square">
            <a:spAutoFit/>
          </a:bodyPr>
          <a:lstStyle/>
          <a:p>
            <a:pPr>
              <a:spcAft>
                <a:spcPts val="600"/>
              </a:spcAft>
            </a:pP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a:t>
            </a:r>
            <a:r>
              <a:rPr lang="en-US" altLang="ja-JP"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PL</a:t>
            </a: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病院及び十三市民病院について、</a:t>
            </a:r>
            <a:r>
              <a:rPr lang="ja-JP" altLang="en-US" sz="1200" b="1" dirty="0">
                <a:solidFill>
                  <a:prstClr val="black"/>
                </a:solidFill>
                <a:latin typeface="Meiryo UI" panose="020B0604030504040204" pitchFamily="50" charset="-128"/>
                <a:ea typeface="Meiryo UI" panose="020B0604030504040204" pitchFamily="50" charset="-128"/>
                <a:cs typeface="ＭＳ Ｐゴシック"/>
              </a:rPr>
              <a:t>令和７年度手続きにおいて、現況報告書の診療実績の一部に未充足があったため、</a:t>
            </a: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当該項目につ</a:t>
            </a:r>
            <a:br>
              <a:rPr lang="en-US" altLang="ja-JP"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b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いて令和</a:t>
            </a:r>
            <a:r>
              <a:rPr lang="en-US" altLang="ja-JP"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7</a:t>
            </a: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年実績を確認したところ、要件充足が見込まれるため、以下の取り扱いとしてはどうか。 </a:t>
            </a:r>
            <a:endParaRPr lang="en-US" altLang="ja-JP"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8" name="テキスト ボックス 7">
            <a:extLst>
              <a:ext uri="{FF2B5EF4-FFF2-40B4-BE49-F238E27FC236}">
                <a16:creationId xmlns:a16="http://schemas.microsoft.com/office/drawing/2014/main" id="{17F94FC1-C01E-4AA4-9BDF-0478CC2A5C5E}"/>
              </a:ext>
            </a:extLst>
          </p:cNvPr>
          <p:cNvSpPr txBox="1"/>
          <p:nvPr/>
        </p:nvSpPr>
        <p:spPr>
          <a:xfrm>
            <a:off x="136169" y="3413762"/>
            <a:ext cx="8964488" cy="2708434"/>
          </a:xfrm>
          <a:prstGeom prst="rect">
            <a:avLst/>
          </a:prstGeom>
          <a:noFill/>
        </p:spPr>
        <p:txBody>
          <a:bodyPr wrap="square">
            <a:spAutoFit/>
          </a:bodyPr>
          <a:lstStyle/>
          <a:p>
            <a:pPr>
              <a:spcAft>
                <a:spcPts val="600"/>
              </a:spcAft>
            </a:pPr>
            <a:r>
              <a:rPr lang="ja-JP" altLang="en-US" sz="1800" b="1" dirty="0">
                <a:latin typeface="Meiryo UI" panose="020B0604030504040204" pitchFamily="50" charset="-128"/>
                <a:ea typeface="Meiryo UI" panose="020B0604030504040204" pitchFamily="50" charset="-128"/>
              </a:rPr>
              <a:t>＜対応案＞</a:t>
            </a:r>
            <a:br>
              <a:rPr lang="en-US" altLang="ja-JP" sz="1800" b="1" dirty="0">
                <a:latin typeface="Meiryo UI" panose="020B0604030504040204" pitchFamily="50" charset="-128"/>
                <a:ea typeface="Meiryo UI" panose="020B0604030504040204" pitchFamily="50" charset="-128"/>
              </a:rPr>
            </a:br>
            <a:r>
              <a:rPr lang="ja-JP" altLang="en-US" sz="18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PL</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病院（既指定期間</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６</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４</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１～</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R10.3.31 </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）については、「薬物療法のべ患者数」の</a:t>
            </a:r>
            <a:b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b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令和７年実績が基準を上回ることから、「大阪府がん診療</a:t>
            </a:r>
            <a:r>
              <a:rPr lang="ja-JP" altLang="en-US" b="1" u="sng"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拠点</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病院」としての指定期間を</a:t>
            </a:r>
            <a:r>
              <a:rPr lang="ja-JP" altLang="en-US" b="1" u="sng"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継</a:t>
            </a:r>
            <a:br>
              <a:rPr lang="en-US" altLang="ja-JP" b="1" u="sng"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b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u="sng"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続</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することとする。</a:t>
            </a:r>
            <a:endPar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endPar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⇒十三市民病院（既指定期間</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７</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４</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１～</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R10.3.31 </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）については、「悪性腫瘍の手術件</a:t>
            </a:r>
            <a:b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b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数」の令和７年実績が基準を上回ることから、 「大阪府がん診療</a:t>
            </a:r>
            <a:r>
              <a:rPr lang="ja-JP" altLang="en-US" b="1" u="sng"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拠点</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病院」としての指定期</a:t>
            </a:r>
            <a:b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b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間を</a:t>
            </a:r>
            <a:r>
              <a:rPr lang="ja-JP" altLang="en-US" b="1" u="sng"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継続</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することとする。</a:t>
            </a:r>
            <a:endPar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0" name="表 9">
            <a:extLst>
              <a:ext uri="{FF2B5EF4-FFF2-40B4-BE49-F238E27FC236}">
                <a16:creationId xmlns:a16="http://schemas.microsoft.com/office/drawing/2014/main" id="{E57DA568-1CBD-40EF-A4E2-F51F7C5961E4}"/>
              </a:ext>
            </a:extLst>
          </p:cNvPr>
          <p:cNvGraphicFramePr>
            <a:graphicFrameLocks noGrp="1"/>
          </p:cNvGraphicFramePr>
          <p:nvPr>
            <p:extLst>
              <p:ext uri="{D42A27DB-BD31-4B8C-83A1-F6EECF244321}">
                <p14:modId xmlns:p14="http://schemas.microsoft.com/office/powerpoint/2010/main" val="2316706365"/>
              </p:ext>
            </p:extLst>
          </p:nvPr>
        </p:nvGraphicFramePr>
        <p:xfrm>
          <a:off x="136169" y="983766"/>
          <a:ext cx="8869525" cy="2255128"/>
        </p:xfrm>
        <a:graphic>
          <a:graphicData uri="http://schemas.openxmlformats.org/drawingml/2006/table">
            <a:tbl>
              <a:tblPr firstRow="1" bandRow="1">
                <a:tableStyleId>{5C22544A-7EE6-4342-B048-85BDC9FD1C3A}</a:tableStyleId>
              </a:tblPr>
              <a:tblGrid>
                <a:gridCol w="680614">
                  <a:extLst>
                    <a:ext uri="{9D8B030D-6E8A-4147-A177-3AD203B41FA5}">
                      <a16:colId xmlns:a16="http://schemas.microsoft.com/office/drawing/2014/main" val="4104035961"/>
                    </a:ext>
                  </a:extLst>
                </a:gridCol>
                <a:gridCol w="1301899">
                  <a:extLst>
                    <a:ext uri="{9D8B030D-6E8A-4147-A177-3AD203B41FA5}">
                      <a16:colId xmlns:a16="http://schemas.microsoft.com/office/drawing/2014/main" val="4015175669"/>
                    </a:ext>
                  </a:extLst>
                </a:gridCol>
                <a:gridCol w="1413638">
                  <a:extLst>
                    <a:ext uri="{9D8B030D-6E8A-4147-A177-3AD203B41FA5}">
                      <a16:colId xmlns:a16="http://schemas.microsoft.com/office/drawing/2014/main" val="3843868980"/>
                    </a:ext>
                  </a:extLst>
                </a:gridCol>
                <a:gridCol w="1384304">
                  <a:extLst>
                    <a:ext uri="{9D8B030D-6E8A-4147-A177-3AD203B41FA5}">
                      <a16:colId xmlns:a16="http://schemas.microsoft.com/office/drawing/2014/main" val="2652814779"/>
                    </a:ext>
                  </a:extLst>
                </a:gridCol>
                <a:gridCol w="1238587">
                  <a:extLst>
                    <a:ext uri="{9D8B030D-6E8A-4147-A177-3AD203B41FA5}">
                      <a16:colId xmlns:a16="http://schemas.microsoft.com/office/drawing/2014/main" val="3018468119"/>
                    </a:ext>
                  </a:extLst>
                </a:gridCol>
                <a:gridCol w="1311446">
                  <a:extLst>
                    <a:ext uri="{9D8B030D-6E8A-4147-A177-3AD203B41FA5}">
                      <a16:colId xmlns:a16="http://schemas.microsoft.com/office/drawing/2014/main" val="4105505078"/>
                    </a:ext>
                  </a:extLst>
                </a:gridCol>
                <a:gridCol w="796705">
                  <a:extLst>
                    <a:ext uri="{9D8B030D-6E8A-4147-A177-3AD203B41FA5}">
                      <a16:colId xmlns:a16="http://schemas.microsoft.com/office/drawing/2014/main" val="4290822597"/>
                    </a:ext>
                  </a:extLst>
                </a:gridCol>
                <a:gridCol w="742332">
                  <a:extLst>
                    <a:ext uri="{9D8B030D-6E8A-4147-A177-3AD203B41FA5}">
                      <a16:colId xmlns:a16="http://schemas.microsoft.com/office/drawing/2014/main" val="4052084707"/>
                    </a:ext>
                  </a:extLst>
                </a:gridCol>
              </a:tblGrid>
              <a:tr h="279560">
                <a:tc rowSpan="2">
                  <a:txBody>
                    <a:bodyPr/>
                    <a:lstStyle/>
                    <a:p>
                      <a:pPr algn="ctr"/>
                      <a:r>
                        <a:rPr kumimoji="1" lang="ja-JP" altLang="en-US" sz="1400" dirty="0">
                          <a:latin typeface="Meiryo UI" panose="020B0604030504040204" pitchFamily="50" charset="-128"/>
                          <a:ea typeface="Meiryo UI" panose="020B0604030504040204" pitchFamily="50" charset="-128"/>
                        </a:rPr>
                        <a:t>圏域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kumimoji="1" lang="ja-JP" altLang="en-US" sz="1400" dirty="0">
                          <a:latin typeface="Meiryo UI" panose="020B0604030504040204" pitchFamily="50" charset="-128"/>
                          <a:ea typeface="Meiryo UI" panose="020B0604030504040204" pitchFamily="50" charset="-128"/>
                        </a:rPr>
                        <a:t>病院名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algn="ctr"/>
                      <a:r>
                        <a:rPr kumimoji="1" lang="ja-JP" altLang="en-US" sz="1200" dirty="0">
                          <a:latin typeface="Meiryo UI" panose="020B0604030504040204" pitchFamily="50" charset="-128"/>
                          <a:ea typeface="Meiryo UI" panose="020B0604030504040204" pitchFamily="50" charset="-128"/>
                        </a:rPr>
                        <a:t>指定要件（診療実績：</a:t>
                      </a:r>
                      <a:r>
                        <a:rPr kumimoji="1" lang="en-US" altLang="ja-JP" sz="1200" dirty="0">
                          <a:latin typeface="Meiryo UI" panose="020B0604030504040204" pitchFamily="50" charset="-128"/>
                          <a:ea typeface="Meiryo UI" panose="020B0604030504040204" pitchFamily="50" charset="-128"/>
                        </a:rPr>
                        <a:t>R6.1.1~12.31※</a:t>
                      </a:r>
                      <a:r>
                        <a:rPr kumimoji="1" lang="ja-JP" altLang="en-US" sz="1200" dirty="0">
                          <a:latin typeface="Meiryo UI" panose="020B0604030504040204" pitchFamily="50" charset="-128"/>
                          <a:ea typeface="Meiryo UI" panose="020B0604030504040204" pitchFamily="50" charset="-128"/>
                        </a:rPr>
                        <a:t>、人員配置等：</a:t>
                      </a:r>
                      <a:r>
                        <a:rPr kumimoji="1" lang="en-US" altLang="ja-JP" sz="1200" dirty="0">
                          <a:latin typeface="Meiryo UI" panose="020B0604030504040204" pitchFamily="50" charset="-128"/>
                          <a:ea typeface="Meiryo UI" panose="020B0604030504040204" pitchFamily="50" charset="-128"/>
                        </a:rPr>
                        <a:t>R7.</a:t>
                      </a:r>
                      <a:r>
                        <a:rPr kumimoji="1" lang="ja-JP" altLang="en-US" sz="1200" dirty="0">
                          <a:solidFill>
                            <a:schemeClr val="bg1"/>
                          </a:solidFill>
                          <a:latin typeface="Meiryo UI" panose="020B0604030504040204" pitchFamily="50" charset="-128"/>
                          <a:ea typeface="Meiryo UI" panose="020B0604030504040204" pitchFamily="50" charset="-128"/>
                        </a:rPr>
                        <a:t>９</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時点）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44818119"/>
                  </a:ext>
                </a:extLst>
              </a:tr>
              <a:tr h="512528">
                <a:tc vMerge="1">
                  <a:txBody>
                    <a:bodyPr/>
                    <a:lstStyle/>
                    <a:p>
                      <a:endParaRPr kumimoji="1" lang="ja-JP" altLang="en-US"/>
                    </a:p>
                  </a:txBody>
                  <a:tcPr/>
                </a:tc>
                <a:tc vMerge="1">
                  <a:txBody>
                    <a:bodyPr/>
                    <a:lstStyle/>
                    <a:p>
                      <a:endParaRPr kumimoji="1" lang="ja-JP" altLang="en-US"/>
                    </a:p>
                  </a:txBody>
                  <a:tcPr/>
                </a:tc>
                <a:tc>
                  <a:txBody>
                    <a:bodyPr/>
                    <a:lstStyle/>
                    <a:p>
                      <a:pPr marL="0" indent="0" algn="ctr"/>
                      <a:r>
                        <a:rPr kumimoji="1" lang="ja-JP" altLang="en-US" sz="900" b="1" dirty="0">
                          <a:solidFill>
                            <a:schemeClr val="bg1"/>
                          </a:solidFill>
                          <a:latin typeface="Meiryo UI" panose="020B0604030504040204" pitchFamily="50" charset="-128"/>
                          <a:ea typeface="Meiryo UI" panose="020B0604030504040204" pitchFamily="50" charset="-128"/>
                        </a:rPr>
                        <a:t>院内がん登録数</a:t>
                      </a:r>
                    </a:p>
                    <a:p>
                      <a:pPr marL="0" indent="0" algn="ctr"/>
                      <a:r>
                        <a:rPr kumimoji="1" lang="ja-JP" altLang="en-US" sz="900" b="1" dirty="0">
                          <a:solidFill>
                            <a:schemeClr val="bg1"/>
                          </a:solidFill>
                          <a:latin typeface="Meiryo UI" panose="020B0604030504040204" pitchFamily="50" charset="-128"/>
                          <a:ea typeface="Meiryo UI" panose="020B0604030504040204" pitchFamily="50" charset="-128"/>
                        </a:rPr>
                        <a:t>（年間）</a:t>
                      </a:r>
                      <a:r>
                        <a:rPr kumimoji="1" lang="en-US" altLang="ja-JP" sz="900" b="1" dirty="0">
                          <a:solidFill>
                            <a:schemeClr val="bg1"/>
                          </a:solidFill>
                          <a:latin typeface="Meiryo UI" panose="020B0604030504040204" pitchFamily="50" charset="-128"/>
                          <a:ea typeface="Meiryo UI" panose="020B0604030504040204" pitchFamily="50" charset="-128"/>
                        </a:rPr>
                        <a:t>200</a:t>
                      </a:r>
                      <a:r>
                        <a:rPr kumimoji="1" lang="ja-JP" altLang="en-US" sz="900" b="1" dirty="0">
                          <a:solidFill>
                            <a:schemeClr val="bg1"/>
                          </a:solidFill>
                          <a:latin typeface="Meiryo UI" panose="020B0604030504040204" pitchFamily="50" charset="-128"/>
                          <a:ea typeface="Meiryo UI" panose="020B0604030504040204" pitchFamily="50" charset="-128"/>
                        </a:rPr>
                        <a:t>件以上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悪性腫瘍の手術件数</a:t>
                      </a:r>
                    </a:p>
                    <a:p>
                      <a:pPr algn="ctr"/>
                      <a:r>
                        <a:rPr kumimoji="1" lang="ja-JP" altLang="en-US" sz="900" b="1" dirty="0">
                          <a:solidFill>
                            <a:schemeClr val="bg1"/>
                          </a:solidFill>
                          <a:latin typeface="Meiryo UI" panose="020B0604030504040204" pitchFamily="50" charset="-128"/>
                          <a:ea typeface="Meiryo UI" panose="020B0604030504040204" pitchFamily="50" charset="-128"/>
                        </a:rPr>
                        <a:t>（年間）</a:t>
                      </a:r>
                      <a:r>
                        <a:rPr kumimoji="1" lang="en-US" altLang="ja-JP" sz="900" b="1" dirty="0">
                          <a:solidFill>
                            <a:schemeClr val="bg1"/>
                          </a:solidFill>
                          <a:latin typeface="Meiryo UI" panose="020B0604030504040204" pitchFamily="50" charset="-128"/>
                          <a:ea typeface="Meiryo UI" panose="020B0604030504040204" pitchFamily="50" charset="-128"/>
                        </a:rPr>
                        <a:t>200</a:t>
                      </a:r>
                      <a:r>
                        <a:rPr kumimoji="1" lang="ja-JP" altLang="en-US" sz="900" b="1" dirty="0">
                          <a:solidFill>
                            <a:schemeClr val="bg1"/>
                          </a:solidFill>
                          <a:latin typeface="Meiryo UI" panose="020B0604030504040204" pitchFamily="50" charset="-128"/>
                          <a:ea typeface="Meiryo UI" panose="020B0604030504040204" pitchFamily="50" charset="-128"/>
                        </a:rPr>
                        <a:t>件以上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薬物療法のべ患者数</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（年間）</a:t>
                      </a:r>
                      <a:r>
                        <a:rPr kumimoji="1" lang="en-US" altLang="ja-JP" sz="900" b="1" dirty="0">
                          <a:solidFill>
                            <a:schemeClr val="bg1"/>
                          </a:solidFill>
                          <a:latin typeface="Meiryo UI" panose="020B0604030504040204" pitchFamily="50" charset="-128"/>
                          <a:ea typeface="Meiryo UI" panose="020B0604030504040204" pitchFamily="50" charset="-128"/>
                        </a:rPr>
                        <a:t>400</a:t>
                      </a:r>
                      <a:r>
                        <a:rPr kumimoji="1" lang="ja-JP" altLang="en-US" sz="900" b="1" dirty="0">
                          <a:solidFill>
                            <a:schemeClr val="bg1"/>
                          </a:solidFill>
                          <a:latin typeface="Meiryo UI" panose="020B0604030504040204" pitchFamily="50" charset="-128"/>
                          <a:ea typeface="Meiryo UI" panose="020B0604030504040204" pitchFamily="50" charset="-128"/>
                        </a:rPr>
                        <a:t>人以上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緩和ケアチームの新規</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介入患者数</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（年間）</a:t>
                      </a:r>
                      <a:r>
                        <a:rPr kumimoji="1" lang="en-US" altLang="ja-JP" sz="900" b="1" dirty="0">
                          <a:solidFill>
                            <a:schemeClr val="bg1"/>
                          </a:solidFill>
                          <a:latin typeface="Meiryo UI" panose="020B0604030504040204" pitchFamily="50" charset="-128"/>
                          <a:ea typeface="Meiryo UI" panose="020B0604030504040204" pitchFamily="50" charset="-128"/>
                        </a:rPr>
                        <a:t>35</a:t>
                      </a:r>
                      <a:r>
                        <a:rPr kumimoji="1" lang="ja-JP" altLang="en-US" sz="900" b="1" dirty="0">
                          <a:solidFill>
                            <a:schemeClr val="bg1"/>
                          </a:solidFill>
                          <a:latin typeface="Meiryo UI" panose="020B0604030504040204" pitchFamily="50" charset="-128"/>
                          <a:ea typeface="Meiryo UI" panose="020B0604030504040204" pitchFamily="50" charset="-128"/>
                        </a:rPr>
                        <a:t>人以上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診療従事者の配置要件</a:t>
                      </a:r>
                      <a:endParaRPr kumimoji="1" lang="ja-JP" altLang="en-US" sz="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その他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2235059956"/>
                  </a:ext>
                </a:extLst>
              </a:tr>
              <a:tr h="264029">
                <a:tc rowSpan="2">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南河内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highlight>
                            <a:srgbClr val="00FFFF"/>
                          </a:highlight>
                          <a:latin typeface="Meiryo UI" panose="020B0604030504040204" pitchFamily="50" charset="-128"/>
                          <a:ea typeface="Meiryo UI" panose="020B0604030504040204" pitchFamily="50" charset="-128"/>
                        </a:rPr>
                        <a:t>PL</a:t>
                      </a:r>
                      <a:r>
                        <a:rPr kumimoji="1" lang="ja-JP" altLang="en-US" sz="1200" b="0" dirty="0">
                          <a:solidFill>
                            <a:schemeClr val="tx1"/>
                          </a:solidFill>
                          <a:highlight>
                            <a:srgbClr val="00FFFF"/>
                          </a:highlight>
                          <a:latin typeface="Meiryo UI" panose="020B0604030504040204" pitchFamily="50" charset="-128"/>
                          <a:ea typeface="Meiryo UI" panose="020B0604030504040204" pitchFamily="50" charset="-128"/>
                        </a:rPr>
                        <a:t>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465</a:t>
                      </a:r>
                      <a:r>
                        <a:rPr kumimoji="1" lang="ja-JP" altLang="en-US" sz="1400" dirty="0">
                          <a:solidFill>
                            <a:schemeClr val="tx1"/>
                          </a:solidFill>
                          <a:latin typeface="Meiryo UI" panose="020B0604030504040204" pitchFamily="50" charset="-128"/>
                          <a:ea typeface="Meiryo UI" panose="020B0604030504040204" pitchFamily="50" charset="-128"/>
                        </a:rPr>
                        <a:t>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266</a:t>
                      </a:r>
                      <a:r>
                        <a:rPr kumimoji="1" lang="ja-JP" altLang="en-US" sz="1400" dirty="0">
                          <a:solidFill>
                            <a:schemeClr val="tx1"/>
                          </a:solidFill>
                          <a:latin typeface="Meiryo UI" panose="020B0604030504040204" pitchFamily="50" charset="-128"/>
                          <a:ea typeface="Meiryo UI" panose="020B0604030504040204" pitchFamily="50" charset="-128"/>
                        </a:rPr>
                        <a:t>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b="1" u="sng" dirty="0">
                          <a:solidFill>
                            <a:srgbClr val="FF0000"/>
                          </a:solidFill>
                          <a:latin typeface="Meiryo UI" panose="020B0604030504040204" pitchFamily="50" charset="-128"/>
                          <a:ea typeface="Meiryo UI" panose="020B0604030504040204" pitchFamily="50" charset="-128"/>
                        </a:rPr>
                        <a:t>351</a:t>
                      </a:r>
                      <a:r>
                        <a:rPr kumimoji="1" lang="ja-JP" altLang="en-US" sz="1400" b="1" u="sng" dirty="0">
                          <a:solidFill>
                            <a:srgbClr val="FF0000"/>
                          </a:solidFill>
                          <a:latin typeface="Meiryo UI" panose="020B0604030504040204" pitchFamily="50" charset="-128"/>
                          <a:ea typeface="Meiryo UI" panose="020B0604030504040204" pitchFamily="50" charset="-128"/>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36</a:t>
                      </a:r>
                      <a:r>
                        <a:rPr kumimoji="1" lang="ja-JP" altLang="en-US" sz="1400" dirty="0">
                          <a:solidFill>
                            <a:schemeClr val="tx1"/>
                          </a:solidFill>
                          <a:latin typeface="Meiryo UI" panose="020B0604030504040204" pitchFamily="50" charset="-128"/>
                          <a:ea typeface="Meiryo UI" panose="020B0604030504040204" pitchFamily="50" charset="-128"/>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93775932"/>
                  </a:ext>
                </a:extLst>
              </a:tr>
              <a:tr h="412242">
                <a:tc vMerge="1">
                  <a:txBody>
                    <a:bodyPr/>
                    <a:lstStyle/>
                    <a:p>
                      <a:pPr algn="ctr"/>
                      <a:endParaRPr kumimoji="1" lang="ja-JP" altLang="en-US" sz="1200" dirty="0">
                        <a:solidFill>
                          <a:srgbClr val="FF0000"/>
                        </a:solidFill>
                        <a:highlight>
                          <a:srgbClr val="00FF00"/>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dirty="0">
                        <a:solidFill>
                          <a:srgbClr val="FF0000"/>
                        </a:solidFill>
                        <a:highlight>
                          <a:srgbClr val="00FF00"/>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algn="l"/>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未充足要件</a:t>
                      </a:r>
                      <a:r>
                        <a:rPr kumimoji="1" lang="en-US" altLang="ja-JP" sz="1100" dirty="0">
                          <a:solidFill>
                            <a:schemeClr val="tx1"/>
                          </a:solidFill>
                          <a:latin typeface="Meiryo UI" panose="020B0604030504040204" pitchFamily="50" charset="-128"/>
                          <a:ea typeface="Meiryo UI" panose="020B0604030504040204" pitchFamily="50" charset="-128"/>
                        </a:rPr>
                        <a:t>】</a:t>
                      </a:r>
                    </a:p>
                    <a:p>
                      <a:pPr algn="l"/>
                      <a:r>
                        <a:rPr kumimoji="1" lang="ja-JP" altLang="en-US" sz="1100" dirty="0">
                          <a:solidFill>
                            <a:schemeClr val="tx1"/>
                          </a:solidFill>
                          <a:latin typeface="Meiryo UI" panose="020B0604030504040204" pitchFamily="50" charset="-128"/>
                          <a:ea typeface="Meiryo UI" panose="020B0604030504040204" pitchFamily="50" charset="-128"/>
                        </a:rPr>
                        <a:t>・がんに係る薬物療法のべ患者数（基準：年間</a:t>
                      </a:r>
                      <a:r>
                        <a:rPr kumimoji="1" lang="en-US" altLang="ja-JP" sz="1100" dirty="0">
                          <a:solidFill>
                            <a:schemeClr val="tx1"/>
                          </a:solidFill>
                          <a:latin typeface="Meiryo UI" panose="020B0604030504040204" pitchFamily="50" charset="-128"/>
                          <a:ea typeface="Meiryo UI" panose="020B0604030504040204" pitchFamily="50" charset="-128"/>
                        </a:rPr>
                        <a:t>400</a:t>
                      </a:r>
                      <a:r>
                        <a:rPr kumimoji="1" lang="ja-JP" altLang="en-US" sz="1100" dirty="0">
                          <a:solidFill>
                            <a:schemeClr val="tx1"/>
                          </a:solidFill>
                          <a:latin typeface="Meiryo UI" panose="020B0604030504040204" pitchFamily="50" charset="-128"/>
                          <a:ea typeface="Meiryo UI" panose="020B0604030504040204" pitchFamily="50" charset="-128"/>
                        </a:rPr>
                        <a:t>人以上）</a:t>
                      </a:r>
                      <a:r>
                        <a:rPr kumimoji="1" lang="en-US" altLang="ja-JP" sz="1100" dirty="0">
                          <a:solidFill>
                            <a:schemeClr val="tx1"/>
                          </a:solidFill>
                          <a:latin typeface="Meiryo UI" panose="020B0604030504040204" pitchFamily="50" charset="-128"/>
                          <a:ea typeface="Meiryo UI" panose="020B0604030504040204" pitchFamily="50" charset="-128"/>
                        </a:rPr>
                        <a:t>※R7.1.1~12.31</a:t>
                      </a:r>
                      <a:r>
                        <a:rPr kumimoji="1" lang="ja-JP" altLang="en-US" sz="1100" dirty="0">
                          <a:solidFill>
                            <a:schemeClr val="tx1"/>
                          </a:solidFill>
                          <a:latin typeface="Meiryo UI" panose="020B0604030504040204" pitchFamily="50" charset="-128"/>
                          <a:ea typeface="Meiryo UI" panose="020B0604030504040204" pitchFamily="50" charset="-128"/>
                        </a:rPr>
                        <a:t>の実績：</a:t>
                      </a:r>
                      <a:r>
                        <a:rPr kumimoji="1" lang="en-US" altLang="ja-JP" sz="1100" b="1" dirty="0">
                          <a:solidFill>
                            <a:schemeClr val="tx1"/>
                          </a:solidFill>
                          <a:latin typeface="Meiryo UI" panose="020B0604030504040204" pitchFamily="50" charset="-128"/>
                          <a:ea typeface="Meiryo UI" panose="020B0604030504040204" pitchFamily="50" charset="-128"/>
                        </a:rPr>
                        <a:t>407</a:t>
                      </a:r>
                      <a:r>
                        <a:rPr kumimoji="1" lang="ja-JP" altLang="en-US" sz="1100" b="1" dirty="0">
                          <a:solidFill>
                            <a:schemeClr val="tx1"/>
                          </a:solidFill>
                          <a:latin typeface="Meiryo UI" panose="020B0604030504040204" pitchFamily="50" charset="-128"/>
                          <a:ea typeface="Meiryo UI" panose="020B0604030504040204" pitchFamily="50" charset="-128"/>
                        </a:rPr>
                        <a:t>人</a:t>
                      </a:r>
                      <a:endParaRPr kumimoji="1" lang="en-US" altLang="ja-JP" sz="11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1400" dirty="0">
                        <a:solidFill>
                          <a:srgbClr val="FF0000"/>
                        </a:solidFill>
                        <a:highlight>
                          <a:srgbClr val="00FF00"/>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1400" dirty="0">
                        <a:solidFill>
                          <a:srgbClr val="FF0000"/>
                        </a:solidFill>
                        <a:highlight>
                          <a:srgbClr val="00FF00"/>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1400" dirty="0">
                        <a:solidFill>
                          <a:srgbClr val="FF0000"/>
                        </a:solidFill>
                        <a:highlight>
                          <a:srgbClr val="00FF00"/>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en-US" altLang="ja-JP" sz="1400" dirty="0">
                        <a:solidFill>
                          <a:srgbClr val="FF0000"/>
                        </a:solidFill>
                        <a:highlight>
                          <a:srgbClr val="00FF00"/>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rgbClr val="FF0000"/>
                        </a:solidFill>
                        <a:highlight>
                          <a:srgbClr val="00FF00"/>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84830777"/>
                  </a:ext>
                </a:extLst>
              </a:tr>
              <a:tr h="264029">
                <a:tc rowSpan="2">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大阪市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highlight>
                            <a:srgbClr val="00FFFF"/>
                          </a:highlight>
                          <a:latin typeface="Meiryo UI" panose="020B0604030504040204" pitchFamily="50" charset="-128"/>
                          <a:ea typeface="Meiryo UI" panose="020B0604030504040204" pitchFamily="50" charset="-128"/>
                        </a:rPr>
                        <a:t>十三市民病院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216</a:t>
                      </a:r>
                      <a:r>
                        <a:rPr kumimoji="1" lang="ja-JP" altLang="en-US" sz="1400" dirty="0">
                          <a:solidFill>
                            <a:schemeClr val="tx1"/>
                          </a:solidFill>
                          <a:latin typeface="Meiryo UI" panose="020B0604030504040204" pitchFamily="50" charset="-128"/>
                          <a:ea typeface="Meiryo UI" panose="020B0604030504040204" pitchFamily="50" charset="-128"/>
                        </a:rPr>
                        <a:t>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b="1" u="sng" dirty="0">
                          <a:solidFill>
                            <a:srgbClr val="FF0000"/>
                          </a:solidFill>
                          <a:latin typeface="Meiryo UI" panose="020B0604030504040204" pitchFamily="50" charset="-128"/>
                          <a:ea typeface="Meiryo UI" panose="020B0604030504040204" pitchFamily="50" charset="-128"/>
                        </a:rPr>
                        <a:t>188</a:t>
                      </a:r>
                      <a:r>
                        <a:rPr kumimoji="1" lang="ja-JP" altLang="en-US" sz="1400" b="1" u="sng" dirty="0">
                          <a:solidFill>
                            <a:srgbClr val="FF0000"/>
                          </a:solidFill>
                          <a:latin typeface="Meiryo UI" panose="020B0604030504040204" pitchFamily="50" charset="-128"/>
                          <a:ea typeface="Meiryo UI" panose="020B0604030504040204" pitchFamily="50" charset="-128"/>
                        </a:rPr>
                        <a:t>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542</a:t>
                      </a:r>
                      <a:r>
                        <a:rPr kumimoji="1" lang="ja-JP" altLang="en-US" sz="1400" dirty="0">
                          <a:solidFill>
                            <a:schemeClr val="tx1"/>
                          </a:solidFill>
                          <a:latin typeface="Meiryo UI" panose="020B0604030504040204" pitchFamily="50" charset="-128"/>
                          <a:ea typeface="Meiryo UI" panose="020B0604030504040204" pitchFamily="50" charset="-128"/>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48</a:t>
                      </a:r>
                      <a:r>
                        <a:rPr kumimoji="1" lang="ja-JP" altLang="en-US" sz="1400" dirty="0">
                          <a:solidFill>
                            <a:schemeClr val="tx1"/>
                          </a:solidFill>
                          <a:latin typeface="Meiryo UI" panose="020B0604030504040204" pitchFamily="50" charset="-128"/>
                          <a:ea typeface="Meiryo UI" panose="020B0604030504040204" pitchFamily="50" charset="-128"/>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8359635"/>
                  </a:ext>
                </a:extLst>
              </a:tr>
              <a:tr h="296057">
                <a:tc vMerge="1">
                  <a:txBody>
                    <a:bodyPr/>
                    <a:lstStyle/>
                    <a:p>
                      <a:pPr algn="ctr"/>
                      <a:endParaRPr kumimoji="1" lang="ja-JP" altLang="en-US" sz="1200" dirty="0">
                        <a:solidFill>
                          <a:srgbClr val="FF0000"/>
                        </a:solidFill>
                        <a:highlight>
                          <a:srgbClr val="00FF00"/>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dirty="0">
                        <a:solidFill>
                          <a:srgbClr val="FF0000"/>
                        </a:solidFill>
                        <a:highlight>
                          <a:srgbClr val="00FF00"/>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algn="l"/>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未充足要件</a:t>
                      </a:r>
                      <a:r>
                        <a:rPr kumimoji="1" lang="en-US" altLang="ja-JP" sz="1100" dirty="0">
                          <a:solidFill>
                            <a:schemeClr val="tx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・悪性腫瘍の手術件数（基準：年間</a:t>
                      </a:r>
                      <a:r>
                        <a:rPr kumimoji="1" lang="en-US" altLang="ja-JP" sz="1100" dirty="0">
                          <a:solidFill>
                            <a:schemeClr val="tx1"/>
                          </a:solidFill>
                          <a:latin typeface="Meiryo UI" panose="020B0604030504040204" pitchFamily="50" charset="-128"/>
                          <a:ea typeface="Meiryo UI" panose="020B0604030504040204" pitchFamily="50" charset="-128"/>
                        </a:rPr>
                        <a:t>200</a:t>
                      </a:r>
                      <a:r>
                        <a:rPr kumimoji="1" lang="ja-JP" altLang="en-US" sz="1100" dirty="0">
                          <a:solidFill>
                            <a:schemeClr val="tx1"/>
                          </a:solidFill>
                          <a:latin typeface="Meiryo UI" panose="020B0604030504040204" pitchFamily="50" charset="-128"/>
                          <a:ea typeface="Meiryo UI" panose="020B0604030504040204" pitchFamily="50" charset="-128"/>
                        </a:rPr>
                        <a:t>件以上）</a:t>
                      </a:r>
                      <a:r>
                        <a:rPr kumimoji="1" lang="en-US" altLang="ja-JP" sz="1100" dirty="0">
                          <a:solidFill>
                            <a:schemeClr val="tx1"/>
                          </a:solidFill>
                          <a:latin typeface="Meiryo UI" panose="020B0604030504040204" pitchFamily="50" charset="-128"/>
                          <a:ea typeface="Meiryo UI" panose="020B0604030504040204" pitchFamily="50" charset="-128"/>
                        </a:rPr>
                        <a:t>※R7.1.1~12.31</a:t>
                      </a:r>
                      <a:r>
                        <a:rPr kumimoji="1" lang="ja-JP" altLang="en-US" sz="1100" dirty="0">
                          <a:solidFill>
                            <a:schemeClr val="tx1"/>
                          </a:solidFill>
                          <a:latin typeface="Meiryo UI" panose="020B0604030504040204" pitchFamily="50" charset="-128"/>
                          <a:ea typeface="Meiryo UI" panose="020B0604030504040204" pitchFamily="50" charset="-128"/>
                        </a:rPr>
                        <a:t>の実績：</a:t>
                      </a:r>
                      <a:r>
                        <a:rPr kumimoji="1" lang="en-US" altLang="ja-JP" sz="1100" b="1" dirty="0">
                          <a:solidFill>
                            <a:schemeClr val="tx1"/>
                          </a:solidFill>
                          <a:latin typeface="Meiryo UI" panose="020B0604030504040204" pitchFamily="50" charset="-128"/>
                          <a:ea typeface="Meiryo UI" panose="020B0604030504040204" pitchFamily="50" charset="-128"/>
                        </a:rPr>
                        <a:t>202</a:t>
                      </a:r>
                      <a:r>
                        <a:rPr kumimoji="1" lang="ja-JP" altLang="en-US" sz="1100" b="1" dirty="0">
                          <a:solidFill>
                            <a:schemeClr val="tx1"/>
                          </a:solidFill>
                          <a:latin typeface="Meiryo UI" panose="020B0604030504040204" pitchFamily="50" charset="-128"/>
                          <a:ea typeface="Meiryo UI" panose="020B0604030504040204" pitchFamily="50" charset="-128"/>
                        </a:rPr>
                        <a:t>件</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1400" dirty="0">
                        <a:solidFill>
                          <a:srgbClr val="FF0000"/>
                        </a:solidFill>
                        <a:highlight>
                          <a:srgbClr val="00FF00"/>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1400" dirty="0">
                        <a:solidFill>
                          <a:srgbClr val="FF0000"/>
                        </a:solidFill>
                        <a:highlight>
                          <a:srgbClr val="00FF00"/>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1400" dirty="0">
                        <a:solidFill>
                          <a:srgbClr val="FF0000"/>
                        </a:solidFill>
                        <a:highlight>
                          <a:srgbClr val="00FF00"/>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en-US" altLang="ja-JP" sz="1400" dirty="0">
                        <a:solidFill>
                          <a:srgbClr val="FF0000"/>
                        </a:solidFill>
                        <a:highlight>
                          <a:srgbClr val="00FF00"/>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rgbClr val="FF0000"/>
                        </a:solidFill>
                        <a:highlight>
                          <a:srgbClr val="00FF00"/>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98701218"/>
                  </a:ext>
                </a:extLst>
              </a:tr>
            </a:tbl>
          </a:graphicData>
        </a:graphic>
      </p:graphicFrame>
    </p:spTree>
    <p:extLst>
      <p:ext uri="{BB962C8B-B14F-4D97-AF65-F5344CB8AC3E}">
        <p14:creationId xmlns:p14="http://schemas.microsoft.com/office/powerpoint/2010/main" val="1111087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1"/>
          <p:cNvSpPr txBox="1"/>
          <p:nvPr/>
        </p:nvSpPr>
        <p:spPr>
          <a:xfrm>
            <a:off x="418" y="-7620"/>
            <a:ext cx="9143581" cy="337038"/>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lvl="0">
              <a:defRPr/>
            </a:pPr>
            <a:r>
              <a:rPr lang="en-US" altLang="ja-JP" sz="2000" b="1" dirty="0">
                <a:solidFill>
                  <a:prstClr val="white"/>
                </a:solidFill>
                <a:latin typeface="Meiryo UI" panose="020B0604030504040204" pitchFamily="50" charset="-128"/>
                <a:ea typeface="Meiryo UI" panose="020B0604030504040204" pitchFamily="50" charset="-128"/>
                <a:cs typeface="Arial" panose="020B0604020202020204" pitchFamily="34" charset="0"/>
              </a:rPr>
              <a:t>PL</a:t>
            </a:r>
            <a:r>
              <a:rPr lang="zh-CN" altLang="en-US" sz="2000" b="1" dirty="0">
                <a:solidFill>
                  <a:prstClr val="white"/>
                </a:solidFill>
                <a:latin typeface="Meiryo UI" panose="020B0604030504040204" pitchFamily="50" charset="-128"/>
                <a:ea typeface="Meiryo UI" panose="020B0604030504040204" pitchFamily="50" charset="-128"/>
                <a:cs typeface="Arial" panose="020B0604020202020204" pitchFamily="34" charset="0"/>
              </a:rPr>
              <a:t>病院</a:t>
            </a:r>
            <a:r>
              <a:rPr lang="ja-JP" altLang="en-US" sz="2000" b="1" dirty="0">
                <a:solidFill>
                  <a:prstClr val="white"/>
                </a:solidFill>
                <a:latin typeface="Meiryo UI" panose="020B0604030504040204" pitchFamily="50" charset="-128"/>
                <a:ea typeface="Meiryo UI" panose="020B0604030504040204" pitchFamily="50" charset="-128"/>
                <a:cs typeface="Arial" panose="020B0604020202020204" pitchFamily="34" charset="0"/>
              </a:rPr>
              <a:t>及び十三市民</a:t>
            </a:r>
            <a:r>
              <a:rPr lang="zh-CN" altLang="en-US" sz="2000" b="1" dirty="0">
                <a:solidFill>
                  <a:prstClr val="white"/>
                </a:solidFill>
                <a:latin typeface="Meiryo UI" panose="020B0604030504040204" pitchFamily="50" charset="-128"/>
                <a:ea typeface="Meiryo UI" panose="020B0604030504040204" pitchFamily="50" charset="-128"/>
                <a:cs typeface="Arial" panose="020B0604020202020204" pitchFamily="34" charset="0"/>
              </a:rPr>
              <a:t>病院</a:t>
            </a:r>
            <a:r>
              <a:rPr lang="ja-JP" altLang="en-US" sz="2000" b="1" dirty="0">
                <a:solidFill>
                  <a:prstClr val="white"/>
                </a:solidFill>
                <a:latin typeface="Meiryo UI" panose="020B0604030504040204" pitchFamily="50" charset="-128"/>
                <a:ea typeface="Meiryo UI" panose="020B0604030504040204" pitchFamily="50" charset="-128"/>
                <a:cs typeface="Arial" panose="020B0604020202020204" pitchFamily="34" charset="0"/>
              </a:rPr>
              <a:t>の指定継続（拠点病院）について</a:t>
            </a:r>
            <a:endPar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Arial" panose="020B0604020202020204" pitchFamily="34" charset="0"/>
            </a:endParaRPr>
          </a:p>
        </p:txBody>
      </p:sp>
      <p:sp>
        <p:nvSpPr>
          <p:cNvPr id="5" name="スライド番号プレースホルダー 7">
            <a:extLst>
              <a:ext uri="{FF2B5EF4-FFF2-40B4-BE49-F238E27FC236}">
                <a16:creationId xmlns:a16="http://schemas.microsoft.com/office/drawing/2014/main" id="{ED6A094F-ABF1-481F-8D5D-8147ECFCDAC0}"/>
              </a:ext>
            </a:extLst>
          </p:cNvPr>
          <p:cNvSpPr>
            <a:spLocks noGrp="1"/>
          </p:cNvSpPr>
          <p:nvPr>
            <p:ph type="sldNum" sz="quarter" idx="12"/>
          </p:nvPr>
        </p:nvSpPr>
        <p:spPr>
          <a:xfrm>
            <a:off x="8718838" y="6517939"/>
            <a:ext cx="399111" cy="337038"/>
          </a:xfrm>
        </p:spPr>
        <p:txBody>
          <a:bodyPr/>
          <a:lstStyle/>
          <a:p>
            <a:fld id="{7D177D41-3AF1-49AB-A3C7-BBFE4AF8C3E6}" type="slidenum">
              <a:rPr kumimoji="1" lang="ja-JP" altLang="en-US" smtClean="0"/>
              <a:t>7</a:t>
            </a:fld>
            <a:endParaRPr kumimoji="1" lang="ja-JP" altLang="en-US" dirty="0"/>
          </a:p>
        </p:txBody>
      </p:sp>
      <p:sp>
        <p:nvSpPr>
          <p:cNvPr id="11" name="テキスト ボックス 10">
            <a:extLst>
              <a:ext uri="{FF2B5EF4-FFF2-40B4-BE49-F238E27FC236}">
                <a16:creationId xmlns:a16="http://schemas.microsoft.com/office/drawing/2014/main" id="{EBE1311D-A26B-4030-A911-97446B4607D0}"/>
              </a:ext>
            </a:extLst>
          </p:cNvPr>
          <p:cNvSpPr txBox="1"/>
          <p:nvPr/>
        </p:nvSpPr>
        <p:spPr>
          <a:xfrm>
            <a:off x="145216" y="875851"/>
            <a:ext cx="8853568" cy="1926233"/>
          </a:xfrm>
          <a:prstGeom prst="rect">
            <a:avLst/>
          </a:prstGeom>
          <a:noFill/>
          <a:ln w="9525">
            <a:solidFill>
              <a:schemeClr val="tx1"/>
            </a:solidFill>
            <a:prstDash val="lgDash"/>
          </a:ln>
        </p:spPr>
        <p:txBody>
          <a:bodyPr wrap="square">
            <a:spAutoFit/>
          </a:bodyPr>
          <a:lstStyle/>
          <a:p>
            <a:pPr>
              <a:lnSpc>
                <a:spcPts val="1600"/>
              </a:lnSpc>
            </a:pPr>
            <a:r>
              <a:rPr lang="en-US" altLang="ja-JP"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参考</a:t>
            </a:r>
            <a:r>
              <a:rPr lang="en-US" altLang="ja-JP"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大阪府がん診療拠点病院の</a:t>
            </a:r>
            <a:r>
              <a:rPr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指定更新時等</a:t>
            </a:r>
            <a:r>
              <a:rPr lang="ja-JP" altLang="en-US"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に未充足であった場合の対応について</a:t>
            </a:r>
            <a:r>
              <a:rPr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（更新）</a:t>
            </a:r>
            <a:endParaRPr lang="en-US" altLang="ja-JP"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診療実績要件について</a:t>
            </a:r>
            <a:endParaRPr lang="en-US" altLang="ja-JP" sz="1200" b="1" dirty="0">
              <a:latin typeface="Meiryo UI" panose="020B0604030504040204" pitchFamily="50" charset="-128"/>
              <a:ea typeface="Meiryo UI" panose="020B0604030504040204" pitchFamily="50" charset="-128"/>
            </a:endParaRPr>
          </a:p>
          <a:p>
            <a:pPr>
              <a:lnSpc>
                <a:spcPts val="1600"/>
              </a:lnSpc>
            </a:pPr>
            <a:r>
              <a:rPr lang="ja-JP" altLang="en-US" sz="1200" b="1" dirty="0">
                <a:latin typeface="Meiryo UI" panose="020B0604030504040204" pitchFamily="50" charset="-128"/>
                <a:ea typeface="Meiryo UI" panose="020B0604030504040204" pitchFamily="50" charset="-128"/>
              </a:rPr>
              <a:t>　　⇒診療実績の要件に関しては、原則、基準期間（申請年の前年の１月１日～</a:t>
            </a:r>
            <a:r>
              <a:rPr lang="en-US" altLang="ja-JP" sz="1200" b="1" dirty="0">
                <a:latin typeface="Meiryo UI" panose="020B0604030504040204" pitchFamily="50" charset="-128"/>
                <a:ea typeface="Meiryo UI" panose="020B0604030504040204" pitchFamily="50" charset="-128"/>
              </a:rPr>
              <a:t>12</a:t>
            </a:r>
            <a:r>
              <a:rPr lang="ja-JP" altLang="en-US" sz="1200" b="1" dirty="0">
                <a:latin typeface="Meiryo UI" panose="020B0604030504040204" pitchFamily="50" charset="-128"/>
                <a:ea typeface="Meiryo UI" panose="020B0604030504040204" pitchFamily="50" charset="-128"/>
              </a:rPr>
              <a:t>月</a:t>
            </a:r>
            <a:r>
              <a:rPr lang="en-US" altLang="ja-JP" sz="1200" b="1" dirty="0">
                <a:latin typeface="Meiryo UI" panose="020B0604030504040204" pitchFamily="50" charset="-128"/>
                <a:ea typeface="Meiryo UI" panose="020B0604030504040204" pitchFamily="50" charset="-128"/>
              </a:rPr>
              <a:t>31</a:t>
            </a:r>
            <a:r>
              <a:rPr lang="ja-JP" altLang="en-US" sz="1200" b="1" dirty="0">
                <a:latin typeface="Meiryo UI" panose="020B0604030504040204" pitchFamily="50" charset="-128"/>
                <a:ea typeface="Meiryo UI" panose="020B0604030504040204" pitchFamily="50" charset="-128"/>
              </a:rPr>
              <a:t>日）における充足の有無を確認し、その期間で</a:t>
            </a:r>
            <a:br>
              <a:rPr lang="en-US" altLang="ja-JP" sz="1200" b="1" dirty="0">
                <a:latin typeface="Meiryo UI" panose="020B0604030504040204" pitchFamily="50" charset="-128"/>
                <a:ea typeface="Meiryo UI" panose="020B0604030504040204" pitchFamily="50" charset="-128"/>
              </a:rPr>
            </a:br>
            <a:r>
              <a:rPr lang="ja-JP" altLang="en-US" sz="1200" b="1" dirty="0">
                <a:latin typeface="Meiryo UI" panose="020B0604030504040204" pitchFamily="50" charset="-128"/>
                <a:ea typeface="Meiryo UI" panose="020B0604030504040204" pitchFamily="50" charset="-128"/>
              </a:rPr>
              <a:t>　　　　未充足の病院において、特段の理由がある場合は、</a:t>
            </a:r>
            <a:r>
              <a:rPr lang="ja-JP" altLang="en-US" sz="1200" b="1" u="sng" dirty="0">
                <a:latin typeface="Meiryo UI" panose="020B0604030504040204" pitchFamily="50" charset="-128"/>
                <a:ea typeface="Meiryo UI" panose="020B0604030504040204" pitchFamily="50" charset="-128"/>
              </a:rPr>
              <a:t>年度内の部会開催までに確認できる実績を踏まえ、</a:t>
            </a:r>
            <a:r>
              <a:rPr lang="ja-JP" altLang="en-US" sz="1200" b="1" u="sng" dirty="0">
                <a:solidFill>
                  <a:srgbClr val="FF0000"/>
                </a:solidFill>
                <a:latin typeface="Meiryo UI" panose="020B0604030504040204" pitchFamily="50" charset="-128"/>
                <a:ea typeface="Meiryo UI" panose="020B0604030504040204" pitchFamily="50" charset="-128"/>
              </a:rPr>
              <a:t>翌年度以降の充足見込みの</a:t>
            </a:r>
            <a:br>
              <a:rPr lang="en-US" altLang="ja-JP" sz="1200" b="1" u="sng" dirty="0">
                <a:solidFill>
                  <a:srgbClr val="FF0000"/>
                </a:solidFill>
                <a:latin typeface="Meiryo UI" panose="020B0604030504040204" pitchFamily="50" charset="-128"/>
                <a:ea typeface="Meiryo UI" panose="020B0604030504040204" pitchFamily="50" charset="-128"/>
              </a:rPr>
            </a:br>
            <a:r>
              <a:rPr lang="ja-JP" altLang="en-US" sz="1200" b="1" dirty="0">
                <a:solidFill>
                  <a:srgbClr val="FF0000"/>
                </a:solidFill>
                <a:latin typeface="Meiryo UI" panose="020B0604030504040204" pitchFamily="50" charset="-128"/>
                <a:ea typeface="Meiryo UI" panose="020B0604030504040204" pitchFamily="50" charset="-128"/>
              </a:rPr>
              <a:t>　　　　</a:t>
            </a:r>
            <a:r>
              <a:rPr lang="ja-JP" altLang="en-US" sz="1200" b="1" u="sng" dirty="0">
                <a:solidFill>
                  <a:srgbClr val="FF0000"/>
                </a:solidFill>
                <a:latin typeface="Meiryo UI" panose="020B0604030504040204" pitchFamily="50" charset="-128"/>
                <a:ea typeface="Meiryo UI" panose="020B0604030504040204" pitchFamily="50" charset="-128"/>
              </a:rPr>
              <a:t>有無を考慮</a:t>
            </a:r>
            <a:r>
              <a:rPr lang="ja-JP" altLang="en-US" sz="1200" b="1" u="sng" dirty="0">
                <a:latin typeface="Meiryo UI" panose="020B0604030504040204" pitchFamily="50" charset="-128"/>
                <a:ea typeface="Meiryo UI" panose="020B0604030504040204" pitchFamily="50" charset="-128"/>
              </a:rPr>
              <a:t>の上、指定更新の可否を検討</a:t>
            </a:r>
            <a:r>
              <a:rPr lang="ja-JP" altLang="en-US" sz="1200" b="1" dirty="0">
                <a:latin typeface="Meiryo UI" panose="020B0604030504040204" pitchFamily="50" charset="-128"/>
                <a:ea typeface="Meiryo UI" panose="020B0604030504040204" pitchFamily="50" charset="-128"/>
              </a:rPr>
              <a:t>することとする。</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●その他要件（人員配置等）について</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u="sng"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診療実績以外の要件</a:t>
            </a:r>
            <a:r>
              <a:rPr lang="ja-JP" altLang="en-US" sz="1200"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に関しては、原則、基準日（申請年の</a:t>
            </a:r>
            <a:r>
              <a:rPr lang="en-US" altLang="ja-JP" sz="1200"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9</a:t>
            </a:r>
            <a:r>
              <a:rPr lang="ja-JP" altLang="en-US" sz="1200"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月１日時点</a:t>
            </a:r>
            <a:r>
              <a:rPr lang="en-US" altLang="ja-JP" sz="1200"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a:t>
            </a:r>
            <a:r>
              <a:rPr lang="ja-JP" altLang="en-US" sz="1200"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における充足の有無を確認し、その時点で未充足の病院につ</a:t>
            </a:r>
            <a:br>
              <a:rPr lang="en-US" altLang="ja-JP" sz="1200"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br>
            <a:r>
              <a:rPr lang="en-US" altLang="ja-JP" sz="1200"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     </a:t>
            </a:r>
            <a:r>
              <a:rPr lang="ja-JP" altLang="en-US" sz="1200"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いては、補充医師の配置見通し等、各病院の諸事情を踏まえ、</a:t>
            </a:r>
            <a:r>
              <a:rPr lang="ja-JP" altLang="en-US" sz="1200" u="sng" dirty="0">
                <a:solidFill>
                  <a:srgbClr val="FF0000"/>
                </a:solidFill>
                <a:latin typeface="Meiryo UI" panose="020B0604030504040204" pitchFamily="50" charset="-128"/>
                <a:ea typeface="Meiryo UI" panose="020B0604030504040204" pitchFamily="50" charset="-128"/>
                <a:cs typeface="Arial" panose="020B0604020202020204" pitchFamily="34" charset="0"/>
              </a:rPr>
              <a:t>申請年の翌年の</a:t>
            </a:r>
            <a:r>
              <a:rPr lang="en-US" altLang="ja-JP" sz="1200" u="sng" dirty="0">
                <a:solidFill>
                  <a:srgbClr val="FF0000"/>
                </a:solidFill>
                <a:latin typeface="Meiryo UI" panose="020B0604030504040204" pitchFamily="50" charset="-128"/>
                <a:ea typeface="Meiryo UI" panose="020B0604030504040204" pitchFamily="50" charset="-128"/>
                <a:cs typeface="Arial" panose="020B0604020202020204" pitchFamily="34" charset="0"/>
              </a:rPr>
              <a:t>4</a:t>
            </a:r>
            <a:r>
              <a:rPr lang="ja-JP" altLang="en-US" sz="1200" u="sng" dirty="0">
                <a:solidFill>
                  <a:srgbClr val="FF0000"/>
                </a:solidFill>
                <a:latin typeface="Meiryo UI" panose="020B0604030504040204" pitchFamily="50" charset="-128"/>
                <a:ea typeface="Meiryo UI" panose="020B0604030504040204" pitchFamily="50" charset="-128"/>
                <a:cs typeface="Arial" panose="020B0604020202020204" pitchFamily="34" charset="0"/>
              </a:rPr>
              <a:t>月</a:t>
            </a:r>
            <a:r>
              <a:rPr lang="en-US" altLang="ja-JP" sz="1200" u="sng" dirty="0">
                <a:solidFill>
                  <a:srgbClr val="FF0000"/>
                </a:solidFill>
                <a:latin typeface="Meiryo UI" panose="020B0604030504040204" pitchFamily="50" charset="-128"/>
                <a:ea typeface="Meiryo UI" panose="020B0604030504040204" pitchFamily="50" charset="-128"/>
                <a:cs typeface="Arial" panose="020B0604020202020204" pitchFamily="34" charset="0"/>
              </a:rPr>
              <a:t>1</a:t>
            </a:r>
            <a:r>
              <a:rPr lang="ja-JP" altLang="en-US" sz="1200" u="sng" dirty="0">
                <a:solidFill>
                  <a:srgbClr val="FF0000"/>
                </a:solidFill>
                <a:latin typeface="Meiryo UI" panose="020B0604030504040204" pitchFamily="50" charset="-128"/>
                <a:ea typeface="Meiryo UI" panose="020B0604030504040204" pitchFamily="50" charset="-128"/>
                <a:cs typeface="Arial" panose="020B0604020202020204" pitchFamily="34" charset="0"/>
              </a:rPr>
              <a:t>日までに充足</a:t>
            </a:r>
            <a:r>
              <a:rPr lang="ja-JP" altLang="en-US" sz="1200" u="sng"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することを条件に指定更新を行う</a:t>
            </a:r>
            <a:r>
              <a:rPr lang="ja-JP" altLang="en-US" sz="1200"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こと  </a:t>
            </a:r>
            <a:br>
              <a:rPr lang="en-US" altLang="ja-JP" sz="1200"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br>
            <a:r>
              <a:rPr lang="en-US" altLang="ja-JP" sz="1200"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    </a:t>
            </a:r>
            <a:r>
              <a:rPr lang="ja-JP" altLang="en-US" sz="1200"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の可否を検討することとする。</a:t>
            </a:r>
            <a:endParaRPr lang="ja-JP" altLang="en-US" sz="1200" dirty="0"/>
          </a:p>
        </p:txBody>
      </p:sp>
      <p:sp>
        <p:nvSpPr>
          <p:cNvPr id="12" name="テキスト ボックス 11">
            <a:extLst>
              <a:ext uri="{FF2B5EF4-FFF2-40B4-BE49-F238E27FC236}">
                <a16:creationId xmlns:a16="http://schemas.microsoft.com/office/drawing/2014/main" id="{27383071-5E5A-45DC-8AF4-9B99F8F1C296}"/>
              </a:ext>
            </a:extLst>
          </p:cNvPr>
          <p:cNvSpPr txBox="1"/>
          <p:nvPr/>
        </p:nvSpPr>
        <p:spPr>
          <a:xfrm>
            <a:off x="120502" y="608591"/>
            <a:ext cx="7009437" cy="276999"/>
          </a:xfrm>
          <a:prstGeom prst="rect">
            <a:avLst/>
          </a:prstGeom>
          <a:solidFill>
            <a:srgbClr val="FFC000"/>
          </a:solidFill>
        </p:spPr>
        <p:txBody>
          <a:bodyPr wrap="square">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令和５年度大阪府がん対策推進委員会 第４回がん診療連携検討部会（令和６年２月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21</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日）決定事項</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237996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1"/>
          <p:cNvSpPr txBox="1"/>
          <p:nvPr/>
        </p:nvSpPr>
        <p:spPr>
          <a:xfrm>
            <a:off x="418" y="-7620"/>
            <a:ext cx="9143581" cy="337038"/>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lvl="0">
              <a:defRPr/>
            </a:pPr>
            <a:r>
              <a:rPr lang="ja-JP" altLang="en-US" sz="2000" b="1" dirty="0">
                <a:solidFill>
                  <a:prstClr val="white"/>
                </a:solidFill>
                <a:latin typeface="Meiryo UI" panose="020B0604030504040204" pitchFamily="50" charset="-128"/>
                <a:ea typeface="Meiryo UI" panose="020B0604030504040204" pitchFamily="50" charset="-128"/>
                <a:cs typeface="Arial" panose="020B0604020202020204" pitchFamily="34" charset="0"/>
              </a:rPr>
              <a:t>北摂総合病院及び東住吉森本病院の対応について</a:t>
            </a:r>
            <a:endPar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Arial" panose="020B0604020202020204" pitchFamily="34" charset="0"/>
            </a:endParaRPr>
          </a:p>
        </p:txBody>
      </p:sp>
      <p:sp>
        <p:nvSpPr>
          <p:cNvPr id="5" name="スライド番号プレースホルダー 7">
            <a:extLst>
              <a:ext uri="{FF2B5EF4-FFF2-40B4-BE49-F238E27FC236}">
                <a16:creationId xmlns:a16="http://schemas.microsoft.com/office/drawing/2014/main" id="{ED6A094F-ABF1-481F-8D5D-8147ECFCDAC0}"/>
              </a:ext>
            </a:extLst>
          </p:cNvPr>
          <p:cNvSpPr>
            <a:spLocks noGrp="1"/>
          </p:cNvSpPr>
          <p:nvPr>
            <p:ph type="sldNum" sz="quarter" idx="12"/>
          </p:nvPr>
        </p:nvSpPr>
        <p:spPr>
          <a:xfrm>
            <a:off x="8718838" y="6517939"/>
            <a:ext cx="399111" cy="337038"/>
          </a:xfrm>
        </p:spPr>
        <p:txBody>
          <a:bodyPr/>
          <a:lstStyle/>
          <a:p>
            <a:fld id="{7D177D41-3AF1-49AB-A3C7-BBFE4AF8C3E6}" type="slidenum">
              <a:rPr kumimoji="1" lang="ja-JP" altLang="en-US" smtClean="0"/>
              <a:t>8</a:t>
            </a:fld>
            <a:endParaRPr kumimoji="1" lang="ja-JP" altLang="en-US" dirty="0"/>
          </a:p>
        </p:txBody>
      </p:sp>
      <p:sp>
        <p:nvSpPr>
          <p:cNvPr id="10" name="テキスト ボックス 9">
            <a:extLst>
              <a:ext uri="{FF2B5EF4-FFF2-40B4-BE49-F238E27FC236}">
                <a16:creationId xmlns:a16="http://schemas.microsoft.com/office/drawing/2014/main" id="{FB74B2AE-409F-4D12-AF32-4316D4302FC4}"/>
              </a:ext>
            </a:extLst>
          </p:cNvPr>
          <p:cNvSpPr txBox="1"/>
          <p:nvPr/>
        </p:nvSpPr>
        <p:spPr>
          <a:xfrm>
            <a:off x="370017" y="2192469"/>
            <a:ext cx="8462102" cy="830997"/>
          </a:xfrm>
          <a:prstGeom prst="rect">
            <a:avLst/>
          </a:prstGeom>
          <a:noFill/>
          <a:ln w="9525">
            <a:solidFill>
              <a:schemeClr val="tx1"/>
            </a:solidFill>
            <a:prstDash val="lgDash"/>
          </a:ln>
        </p:spPr>
        <p:txBody>
          <a:bodyPr wrap="square">
            <a:spAutoFit/>
          </a:bodyPr>
          <a:lstStyle/>
          <a:p>
            <a:r>
              <a:rPr lang="en-US" altLang="ja-JP"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参考</a:t>
            </a:r>
            <a:r>
              <a:rPr lang="en-US" altLang="ja-JP"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〇大阪府がん診療拠点病院等設置要綱</a:t>
            </a:r>
            <a:br>
              <a:rPr lang="en-US" altLang="ja-JP"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第３条第４項</a:t>
            </a:r>
            <a:endParaRPr lang="en-US" altLang="ja-JP"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知事は、指定要件を満たさないと判断されるとき又は開設者から指定解除の申し出があったときは指定を取り消すことができる。</a:t>
            </a:r>
            <a:endParaRPr lang="en-US" altLang="ja-JP"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7CCD20CE-11ED-4F57-A8F2-A1D80E74C436}"/>
              </a:ext>
            </a:extLst>
          </p:cNvPr>
          <p:cNvSpPr/>
          <p:nvPr/>
        </p:nvSpPr>
        <p:spPr>
          <a:xfrm>
            <a:off x="164249" y="474711"/>
            <a:ext cx="8519945" cy="461665"/>
          </a:xfrm>
          <a:prstGeom prst="rect">
            <a:avLst/>
          </a:prstGeom>
          <a:ln>
            <a:solidFill>
              <a:srgbClr val="002060"/>
            </a:solidFill>
            <a:prstDash val="dash"/>
          </a:ln>
        </p:spPr>
        <p:txBody>
          <a:bodyPr wrap="square">
            <a:spAutoFit/>
          </a:bodyPr>
          <a:lstStyle/>
          <a:p>
            <a:pPr>
              <a:spcAft>
                <a:spcPts val="600"/>
              </a:spcAft>
            </a:pP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●令和８年１月</a:t>
            </a:r>
            <a:r>
              <a:rPr lang="en-US" altLang="ja-JP"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23</a:t>
            </a: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日付けで北摂総合病院、令和８年１月</a:t>
            </a:r>
            <a:r>
              <a:rPr lang="en-US" altLang="ja-JP"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26</a:t>
            </a:r>
            <a:r>
              <a:rPr lang="ja-JP" altLang="en-US"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日付けで東住吉森本病院より診療実績要件の充足が難しいことを理由とする指定解除の申し出があった。</a:t>
            </a:r>
            <a:endParaRPr lang="en-US" altLang="ja-JP" sz="1200"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12" name="テキスト ボックス 1">
            <a:extLst>
              <a:ext uri="{FF2B5EF4-FFF2-40B4-BE49-F238E27FC236}">
                <a16:creationId xmlns:a16="http://schemas.microsoft.com/office/drawing/2014/main" id="{AAFFD1BB-2A60-4A97-82E4-08F17B9463D1}"/>
              </a:ext>
            </a:extLst>
          </p:cNvPr>
          <p:cNvSpPr txBox="1"/>
          <p:nvPr/>
        </p:nvSpPr>
        <p:spPr>
          <a:xfrm>
            <a:off x="71032" y="932458"/>
            <a:ext cx="8737748" cy="1275429"/>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defTabSz="844073">
              <a:lnSpc>
                <a:spcPts val="2600"/>
              </a:lnSpc>
              <a:spcAft>
                <a:spcPts val="600"/>
              </a:spcAft>
            </a:pPr>
            <a:r>
              <a:rPr lang="ja-JP" altLang="en-US"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＜対応案＞</a:t>
            </a:r>
            <a:endParaRPr lang="en-US" altLang="ja-JP"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endParaRPr>
          </a:p>
          <a:p>
            <a:pPr defTabSz="844073"/>
            <a:r>
              <a:rPr lang="ja-JP" altLang="en-US" sz="18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prstClr val="black"/>
                </a:solidFill>
                <a:latin typeface="Meiryo UI" panose="020B0604030504040204" pitchFamily="50" charset="-128"/>
                <a:ea typeface="Meiryo UI" panose="020B0604030504040204" pitchFamily="50" charset="-128"/>
                <a:cs typeface="ＭＳ Ｐゴシック"/>
              </a:rPr>
              <a:t>大阪府がん診療拠点病院等設置要綱第３条第４項に基づき、今年度末（令和８年３</a:t>
            </a:r>
            <a:br>
              <a:rPr lang="en-US" altLang="ja-JP" b="1" dirty="0">
                <a:solidFill>
                  <a:prstClr val="black"/>
                </a:solidFill>
                <a:latin typeface="Meiryo UI" panose="020B0604030504040204" pitchFamily="50" charset="-128"/>
                <a:ea typeface="Meiryo UI" panose="020B0604030504040204" pitchFamily="50" charset="-128"/>
                <a:cs typeface="ＭＳ Ｐゴシック"/>
              </a:rPr>
            </a:br>
            <a:r>
              <a:rPr lang="ja-JP" altLang="en-US" b="1" dirty="0">
                <a:solidFill>
                  <a:prstClr val="black"/>
                </a:solidFill>
                <a:latin typeface="Meiryo UI" panose="020B0604030504040204" pitchFamily="50" charset="-128"/>
                <a:ea typeface="Meiryo UI" panose="020B0604030504040204" pitchFamily="50" charset="-128"/>
                <a:cs typeface="ＭＳ Ｐゴシック"/>
              </a:rPr>
              <a:t>　 月</a:t>
            </a:r>
            <a:r>
              <a:rPr lang="en-US" altLang="ja-JP" b="1" dirty="0">
                <a:solidFill>
                  <a:prstClr val="black"/>
                </a:solidFill>
                <a:latin typeface="Meiryo UI" panose="020B0604030504040204" pitchFamily="50" charset="-128"/>
                <a:ea typeface="Meiryo UI" panose="020B0604030504040204" pitchFamily="50" charset="-128"/>
                <a:cs typeface="ＭＳ Ｐゴシック"/>
              </a:rPr>
              <a:t>31</a:t>
            </a:r>
            <a:r>
              <a:rPr lang="ja-JP" altLang="en-US" b="1" dirty="0">
                <a:solidFill>
                  <a:prstClr val="black"/>
                </a:solidFill>
                <a:latin typeface="Meiryo UI" panose="020B0604030504040204" pitchFamily="50" charset="-128"/>
                <a:ea typeface="Meiryo UI" panose="020B0604030504040204" pitchFamily="50" charset="-128"/>
                <a:cs typeface="ＭＳ Ｐゴシック"/>
              </a:rPr>
              <a:t>日）付けで指定を</a:t>
            </a:r>
            <a:r>
              <a:rPr lang="ja-JP" altLang="en-US" b="1" u="sng" dirty="0">
                <a:solidFill>
                  <a:prstClr val="black"/>
                </a:solidFill>
                <a:latin typeface="Meiryo UI" panose="020B0604030504040204" pitchFamily="50" charset="-128"/>
                <a:ea typeface="Meiryo UI" panose="020B0604030504040204" pitchFamily="50" charset="-128"/>
                <a:cs typeface="ＭＳ Ｐゴシック"/>
              </a:rPr>
              <a:t>取り消す</a:t>
            </a:r>
            <a:r>
              <a:rPr lang="ja-JP" altLang="en-US" b="1" dirty="0">
                <a:solidFill>
                  <a:prstClr val="black"/>
                </a:solidFill>
                <a:latin typeface="Meiryo UI" panose="020B0604030504040204" pitchFamily="50" charset="-128"/>
                <a:ea typeface="Meiryo UI" panose="020B0604030504040204" pitchFamily="50" charset="-128"/>
                <a:cs typeface="ＭＳ Ｐゴシック"/>
              </a:rPr>
              <a:t>こととする。</a:t>
            </a:r>
          </a:p>
        </p:txBody>
      </p:sp>
    </p:spTree>
    <p:extLst>
      <p:ext uri="{BB962C8B-B14F-4D97-AF65-F5344CB8AC3E}">
        <p14:creationId xmlns:p14="http://schemas.microsoft.com/office/powerpoint/2010/main" val="304928579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2700">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8512</TotalTime>
  <Words>2057</Words>
  <Application>Microsoft Office PowerPoint</Application>
  <PresentationFormat>画面に合わせる (4:3)</PresentationFormat>
  <Paragraphs>366</Paragraphs>
  <Slides>8</Slides>
  <Notes>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8</vt:i4>
      </vt:variant>
    </vt:vector>
  </HeadingPairs>
  <TitlesOfParts>
    <vt:vector size="13" baseType="lpstr">
      <vt:lpstr>Meiryo UI</vt: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【資料１】大阪府がん診療拠点病院等の指定等について</dc:title>
  <dc:creator>HOSTNAME</dc:creator>
  <cp:lastModifiedBy>光友　尚子</cp:lastModifiedBy>
  <cp:revision>995</cp:revision>
  <cp:lastPrinted>2026-01-28T04:26:28Z</cp:lastPrinted>
  <dcterms:created xsi:type="dcterms:W3CDTF">2018-08-10T07:45:39Z</dcterms:created>
  <dcterms:modified xsi:type="dcterms:W3CDTF">2026-02-19T05:23:17Z</dcterms:modified>
</cp:coreProperties>
</file>