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22" autoAdjust="0"/>
  </p:normalViewPr>
  <p:slideViewPr>
    <p:cSldViewPr>
      <p:cViewPr varScale="1">
        <p:scale>
          <a:sx n="78" d="100"/>
          <a:sy n="78" d="100"/>
        </p:scale>
        <p:origin x="141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352B1-69E1-420E-9F3B-16F79D9314B7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D66D-9795-4E7B-937E-430B5315C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003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352B1-69E1-420E-9F3B-16F79D9314B7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D66D-9795-4E7B-937E-430B5315C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96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352B1-69E1-420E-9F3B-16F79D9314B7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D66D-9795-4E7B-937E-430B5315C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814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352B1-69E1-420E-9F3B-16F79D9314B7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D66D-9795-4E7B-937E-430B5315C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103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352B1-69E1-420E-9F3B-16F79D9314B7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D66D-9795-4E7B-937E-430B5315C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446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352B1-69E1-420E-9F3B-16F79D9314B7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D66D-9795-4E7B-937E-430B5315C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210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352B1-69E1-420E-9F3B-16F79D9314B7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D66D-9795-4E7B-937E-430B5315C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049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352B1-69E1-420E-9F3B-16F79D9314B7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D66D-9795-4E7B-937E-430B5315C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34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352B1-69E1-420E-9F3B-16F79D9314B7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D66D-9795-4E7B-937E-430B5315C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32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352B1-69E1-420E-9F3B-16F79D9314B7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D66D-9795-4E7B-937E-430B5315C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8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352B1-69E1-420E-9F3B-16F79D9314B7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D66D-9795-4E7B-937E-430B5315C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503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352B1-69E1-420E-9F3B-16F79D9314B7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3D66D-9795-4E7B-937E-430B5315C1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45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138321"/>
              </p:ext>
            </p:extLst>
          </p:nvPr>
        </p:nvGraphicFramePr>
        <p:xfrm>
          <a:off x="107504" y="908720"/>
          <a:ext cx="8911584" cy="580925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2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79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79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79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79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44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13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488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3488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275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</a:rPr>
                        <a:t>二</a:t>
                      </a:r>
                      <a:r>
                        <a:rPr lang="ja-JP" sz="1100" kern="100" dirty="0" smtClean="0">
                          <a:effectLst/>
                        </a:rPr>
                        <a:t>次</a:t>
                      </a:r>
                      <a:endParaRPr lang="en-US" altLang="ja-JP" sz="11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 smtClean="0">
                          <a:effectLst/>
                        </a:rPr>
                        <a:t>医療圏</a:t>
                      </a: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</a:rPr>
                        <a:t>国の指定の</a:t>
                      </a:r>
                      <a:r>
                        <a:rPr lang="ja-JP" sz="1100" kern="100" dirty="0" smtClean="0">
                          <a:effectLst/>
                        </a:rPr>
                        <a:t>考え方</a:t>
                      </a:r>
                      <a:r>
                        <a:rPr lang="ja-JP" altLang="en-US" sz="1100" kern="100" dirty="0" smtClean="0">
                          <a:effectLst/>
                        </a:rPr>
                        <a:t>等</a:t>
                      </a: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</a:rPr>
                        <a:t>府における</a:t>
                      </a:r>
                      <a:r>
                        <a:rPr lang="ja-JP" sz="1100" kern="100" dirty="0" smtClean="0">
                          <a:effectLst/>
                        </a:rPr>
                        <a:t>既指定</a:t>
                      </a:r>
                      <a:r>
                        <a:rPr lang="ja-JP" altLang="en-US" sz="1100" kern="100" dirty="0" smtClean="0">
                          <a:effectLst/>
                        </a:rPr>
                        <a:t>がん</a:t>
                      </a:r>
                      <a:r>
                        <a:rPr lang="ja-JP" sz="1100" kern="100" dirty="0" smtClean="0">
                          <a:effectLst/>
                        </a:rPr>
                        <a:t>拠点病院</a:t>
                      </a:r>
                      <a:r>
                        <a:rPr lang="ja-JP" altLang="en-US" sz="1100" kern="100" dirty="0" smtClean="0">
                          <a:effectLst/>
                        </a:rPr>
                        <a:t>（Ａ）</a:t>
                      </a:r>
                      <a:endParaRPr lang="ja-JP" sz="1100" kern="100" dirty="0">
                        <a:effectLst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</a:rPr>
                        <a:t>現状の</a:t>
                      </a:r>
                      <a:r>
                        <a:rPr lang="ja-JP" sz="1100" kern="100" dirty="0" smtClean="0">
                          <a:effectLst/>
                        </a:rPr>
                        <a:t>必要数</a:t>
                      </a:r>
                      <a:r>
                        <a:rPr lang="ja-JP" altLang="en-US" sz="1100" kern="100" dirty="0" smtClean="0">
                          <a:effectLst/>
                        </a:rPr>
                        <a:t>の考え方（Ｂ）</a:t>
                      </a: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</a:rPr>
                        <a:t>(B)</a:t>
                      </a:r>
                      <a:r>
                        <a:rPr lang="ja-JP" altLang="en-US" sz="1100" kern="100" dirty="0" smtClean="0">
                          <a:effectLst/>
                        </a:rPr>
                        <a:t>－　</a:t>
                      </a:r>
                      <a:r>
                        <a:rPr lang="en-US" altLang="ja-JP" sz="1100" kern="100" dirty="0" smtClean="0">
                          <a:effectLst/>
                        </a:rPr>
                        <a:t>(A)</a:t>
                      </a: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</a:rPr>
                        <a:t>見直し案</a:t>
                      </a:r>
                      <a:endParaRPr lang="en-US" altLang="ja-JP" sz="1100" kern="100" dirty="0" smtClean="0">
                        <a:effectLst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</a:rPr>
                        <a:t>医療圏毎</a:t>
                      </a: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大学病院等</a:t>
                      </a:r>
                      <a:endParaRPr kumimoji="1" lang="ja-JP" altLang="en-US" sz="11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合計</a:t>
                      </a:r>
                      <a:endParaRPr kumimoji="1" lang="en-US" altLang="ja-JP" sz="1100" dirty="0" smtClean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3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①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②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③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79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j-ea"/>
                          <a:ea typeface="+mj-ea"/>
                        </a:rPr>
                        <a:t>豊能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j-ea"/>
                          <a:ea typeface="+mj-ea"/>
                        </a:rPr>
                        <a:t>原則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２次</a:t>
                      </a:r>
                      <a:r>
                        <a:rPr lang="ja-JP" sz="1100" kern="100" dirty="0" smtClean="0">
                          <a:effectLst/>
                          <a:latin typeface="+mj-ea"/>
                          <a:ea typeface="+mj-ea"/>
                        </a:rPr>
                        <a:t>医療圏</a:t>
                      </a:r>
                      <a:r>
                        <a:rPr lang="ja-JP" sz="1100" kern="100" dirty="0">
                          <a:effectLst/>
                          <a:latin typeface="+mj-ea"/>
                          <a:ea typeface="+mj-ea"/>
                        </a:rPr>
                        <a:t>ごとに</a:t>
                      </a:r>
                      <a:r>
                        <a:rPr lang="ja-JP" sz="1100" kern="100" dirty="0" smtClean="0">
                          <a:effectLst/>
                          <a:latin typeface="+mj-ea"/>
                          <a:ea typeface="+mj-ea"/>
                        </a:rPr>
                        <a:t>１</a:t>
                      </a: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か所</a:t>
                      </a:r>
                      <a:endParaRPr lang="en-US" altLang="ja-JP" sz="1100" kern="100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  <a:cs typeface="Times New Roman"/>
                        </a:rPr>
                        <a:t>・</a:t>
                      </a:r>
                      <a:endParaRPr lang="en-US" altLang="ja-JP" sz="1100" kern="100" dirty="0" smtClean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  <a:cs typeface="Times New Roman"/>
                        </a:rPr>
                        <a:t>医療圏数の２倍まで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+mj-ea"/>
                          <a:ea typeface="+mj-ea"/>
                        </a:rPr>
                        <a:t>大阪大学医学部附属病院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２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２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１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３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１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３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２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２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790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市立豊中病院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j-ea"/>
                          <a:ea typeface="+mj-ea"/>
                        </a:rPr>
                        <a:t>三島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+mj-ea"/>
                          <a:ea typeface="+mj-ea"/>
                        </a:rPr>
                        <a:t>大阪医科大学附属病院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１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２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１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３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２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３</a:t>
                      </a:r>
                      <a:endParaRPr kumimoji="1" lang="en-US" altLang="ja-JP" sz="1200" dirty="0" smtClean="0"/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２</a:t>
                      </a:r>
                      <a:endParaRPr kumimoji="1" lang="en-US" altLang="ja-JP" sz="1200" dirty="0" smtClean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１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j-ea"/>
                          <a:ea typeface="+mj-ea"/>
                        </a:rPr>
                        <a:t>北河内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+mj-ea"/>
                          <a:ea typeface="+mj-ea"/>
                        </a:rPr>
                        <a:t>関西医科大学附属枚方病院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１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２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１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３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２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３</a:t>
                      </a:r>
                      <a:endParaRPr kumimoji="1" lang="en-US" altLang="ja-JP" sz="1200" dirty="0" smtClean="0"/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２</a:t>
                      </a:r>
                      <a:endParaRPr kumimoji="1" lang="en-US" altLang="ja-JP" sz="1200" dirty="0" smtClean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１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j-ea"/>
                          <a:ea typeface="+mj-ea"/>
                        </a:rPr>
                        <a:t>中河内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東大阪市立総合病院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２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２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０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２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０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２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２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２</a:t>
                      </a:r>
                      <a:endParaRPr kumimoji="1" lang="en-US" altLang="ja-JP" sz="1200" dirty="0" smtClean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790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八尾市立病院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79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j-ea"/>
                          <a:ea typeface="+mj-ea"/>
                        </a:rPr>
                        <a:t>南河内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+mj-ea"/>
                          <a:ea typeface="+mj-ea"/>
                        </a:rPr>
                        <a:t>近畿大学医学部附属病院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２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２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１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３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１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３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２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２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790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大阪南医療センター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79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j-ea"/>
                          <a:ea typeface="+mj-ea"/>
                        </a:rPr>
                        <a:t>堺市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+mj-ea"/>
                          <a:ea typeface="+mj-ea"/>
                        </a:rPr>
                        <a:t>大阪労災病院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２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２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０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２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０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２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２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２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790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堺市立総合医療センター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33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j-ea"/>
                          <a:ea typeface="+mj-ea"/>
                        </a:rPr>
                        <a:t>泉州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+mj-ea"/>
                          <a:ea typeface="+mj-ea"/>
                        </a:rPr>
                        <a:t>市立岸和田市民</a:t>
                      </a: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病院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１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２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０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２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１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２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２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１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+mj-ea"/>
                          <a:ea typeface="+mj-ea"/>
                        </a:rPr>
                        <a:t>大阪市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府立成人病センター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６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４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２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６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０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６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６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６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4790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大阪市立大学医学部附属病院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4790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大阪市立総合医療センター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4790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大阪赤十字病院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4790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大阪医療センター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4790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+mj-ea"/>
                          <a:ea typeface="+mj-ea"/>
                        </a:rPr>
                        <a:t>府立急性期・総合医療センター</a:t>
                      </a:r>
                      <a:endParaRPr lang="ja-JP" sz="11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004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</a:rPr>
                        <a:t>合計</a:t>
                      </a: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最大１６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現在</a:t>
                      </a:r>
                      <a:r>
                        <a:rPr lang="ja-JP" sz="1200" kern="100" dirty="0" smtClean="0">
                          <a:effectLst/>
                        </a:rPr>
                        <a:t>１７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１８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６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２４</a:t>
                      </a:r>
                      <a:endParaRPr kumimoji="1" lang="ja-JP" altLang="en-US" sz="1200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７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２４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２０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</a:rPr>
                        <a:t>１７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5" name="タイトル 1"/>
          <p:cNvSpPr txBox="1">
            <a:spLocks/>
          </p:cNvSpPr>
          <p:nvPr/>
        </p:nvSpPr>
        <p:spPr>
          <a:xfrm>
            <a:off x="232419" y="357916"/>
            <a:ext cx="8679162" cy="464805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+mj-ea"/>
              </a:rPr>
              <a:t>国指定がん診療連携拠点病院指定状況と必要数について</a:t>
            </a:r>
            <a:endParaRPr lang="ja-JP" altLang="en-US" sz="2800" dirty="0">
              <a:solidFill>
                <a:schemeClr val="bg1"/>
              </a:solidFill>
              <a:latin typeface="+mj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452320" y="116632"/>
            <a:ext cx="149271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参考資料６－２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62176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227</Words>
  <Application>Microsoft Office PowerPoint</Application>
  <PresentationFormat>画面に合わせる (4:3)</PresentationFormat>
  <Paragraphs>118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2022-12-02T05:38:21Z</dcterms:created>
  <dcterms:modified xsi:type="dcterms:W3CDTF">2022-12-02T05:38:34Z</dcterms:modified>
</cp:coreProperties>
</file>