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7" r:id="rId2"/>
    <p:sldId id="259" r:id="rId3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08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2DEB4-6D78-4AE8-94A1-E9E3A2E59A6C}" type="datetimeFigureOut">
              <a:rPr kumimoji="1" lang="ja-JP" altLang="en-US" smtClean="0"/>
              <a:t>2022/12/2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82401-ED5A-4174-89FA-8551E63F67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04643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2DEB4-6D78-4AE8-94A1-E9E3A2E59A6C}" type="datetimeFigureOut">
              <a:rPr kumimoji="1" lang="ja-JP" altLang="en-US" smtClean="0"/>
              <a:t>2022/12/2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82401-ED5A-4174-89FA-8551E63F67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86831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2DEB4-6D78-4AE8-94A1-E9E3A2E59A6C}" type="datetimeFigureOut">
              <a:rPr kumimoji="1" lang="ja-JP" altLang="en-US" smtClean="0"/>
              <a:t>2022/12/2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82401-ED5A-4174-89FA-8551E63F67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64363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2DEB4-6D78-4AE8-94A1-E9E3A2E59A6C}" type="datetimeFigureOut">
              <a:rPr kumimoji="1" lang="ja-JP" altLang="en-US" smtClean="0"/>
              <a:t>2022/12/2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82401-ED5A-4174-89FA-8551E63F67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24620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2DEB4-6D78-4AE8-94A1-E9E3A2E59A6C}" type="datetimeFigureOut">
              <a:rPr kumimoji="1" lang="ja-JP" altLang="en-US" smtClean="0"/>
              <a:t>2022/12/2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82401-ED5A-4174-89FA-8551E63F67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43684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2DEB4-6D78-4AE8-94A1-E9E3A2E59A6C}" type="datetimeFigureOut">
              <a:rPr kumimoji="1" lang="ja-JP" altLang="en-US" smtClean="0"/>
              <a:t>2022/12/2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82401-ED5A-4174-89FA-8551E63F67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35436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2DEB4-6D78-4AE8-94A1-E9E3A2E59A6C}" type="datetimeFigureOut">
              <a:rPr kumimoji="1" lang="ja-JP" altLang="en-US" smtClean="0"/>
              <a:t>2022/12/2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82401-ED5A-4174-89FA-8551E63F67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10213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2DEB4-6D78-4AE8-94A1-E9E3A2E59A6C}" type="datetimeFigureOut">
              <a:rPr kumimoji="1" lang="ja-JP" altLang="en-US" smtClean="0"/>
              <a:t>2022/12/2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82401-ED5A-4174-89FA-8551E63F67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98430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2DEB4-6D78-4AE8-94A1-E9E3A2E59A6C}" type="datetimeFigureOut">
              <a:rPr kumimoji="1" lang="ja-JP" altLang="en-US" smtClean="0"/>
              <a:t>2022/12/2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82401-ED5A-4174-89FA-8551E63F67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7014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2DEB4-6D78-4AE8-94A1-E9E3A2E59A6C}" type="datetimeFigureOut">
              <a:rPr kumimoji="1" lang="ja-JP" altLang="en-US" smtClean="0"/>
              <a:t>2022/12/2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82401-ED5A-4174-89FA-8551E63F67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84767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2DEB4-6D78-4AE8-94A1-E9E3A2E59A6C}" type="datetimeFigureOut">
              <a:rPr kumimoji="1" lang="ja-JP" altLang="en-US" smtClean="0"/>
              <a:t>2022/12/2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82401-ED5A-4174-89FA-8551E63F67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33206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12DEB4-6D78-4AE8-94A1-E9E3A2E59A6C}" type="datetimeFigureOut">
              <a:rPr kumimoji="1" lang="ja-JP" altLang="en-US" smtClean="0"/>
              <a:t>2022/12/2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582401-ED5A-4174-89FA-8551E63F67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78461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1"/>
          <p:cNvSpPr txBox="1">
            <a:spLocks/>
          </p:cNvSpPr>
          <p:nvPr/>
        </p:nvSpPr>
        <p:spPr>
          <a:xfrm>
            <a:off x="285326" y="255517"/>
            <a:ext cx="8679162" cy="634082"/>
          </a:xfrm>
          <a:prstGeom prst="rect">
            <a:avLst/>
          </a:prstGeom>
          <a:solidFill>
            <a:schemeClr val="tx2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400" b="1" dirty="0" smtClean="0">
                <a:solidFill>
                  <a:schemeClr val="bg1"/>
                </a:solidFill>
                <a:latin typeface="+mj-ea"/>
              </a:rPr>
              <a:t>Ｈ</a:t>
            </a:r>
            <a:r>
              <a:rPr lang="en-US" altLang="ja-JP" sz="2400" b="1" dirty="0" smtClean="0">
                <a:solidFill>
                  <a:schemeClr val="bg1"/>
                </a:solidFill>
                <a:latin typeface="+mj-ea"/>
              </a:rPr>
              <a:t>26</a:t>
            </a:r>
            <a:r>
              <a:rPr lang="ja-JP" altLang="en-US" sz="2400" b="1" dirty="0" smtClean="0">
                <a:solidFill>
                  <a:schemeClr val="bg1"/>
                </a:solidFill>
                <a:latin typeface="+mj-ea"/>
              </a:rPr>
              <a:t>・国</a:t>
            </a:r>
            <a:r>
              <a:rPr lang="ja-JP" altLang="en-US" sz="2400" b="1" dirty="0">
                <a:solidFill>
                  <a:schemeClr val="bg1"/>
                </a:solidFill>
                <a:latin typeface="+mj-ea"/>
              </a:rPr>
              <a:t>指定がん診療連携拠点病院の指定経過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7469249" y="86240"/>
            <a:ext cx="1492716" cy="33855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sz="1600" dirty="0" smtClean="0"/>
              <a:t>参考資料６－１</a:t>
            </a:r>
            <a:endParaRPr kumimoji="1" lang="ja-JP" altLang="en-US" sz="1600" dirty="0"/>
          </a:p>
        </p:txBody>
      </p:sp>
      <p:pic>
        <p:nvPicPr>
          <p:cNvPr id="1027" name="Picture 3" descr="I:\【がん対策グループ】\014_がん対策推進委員会\H27\03_各部会\01 がん診療拠点病院部会\02_第2回（28.3.18）\03_資料\02_参考資料\【第8回都道府県がん診療連携拠点病院連絡協議会_厚労省資料】.t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655" y="1197376"/>
            <a:ext cx="8960691" cy="561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テキスト ボックス 7"/>
          <p:cNvSpPr txBox="1"/>
          <p:nvPr/>
        </p:nvSpPr>
        <p:spPr>
          <a:xfrm>
            <a:off x="7433300" y="889599"/>
            <a:ext cx="153118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 smtClean="0"/>
              <a:t>出典：厚労省資料</a:t>
            </a:r>
            <a:endParaRPr kumimoji="1" lang="ja-JP" altLang="en-US" sz="2000" dirty="0"/>
          </a:p>
        </p:txBody>
      </p:sp>
    </p:spTree>
    <p:extLst>
      <p:ext uri="{BB962C8B-B14F-4D97-AF65-F5344CB8AC3E}">
        <p14:creationId xmlns:p14="http://schemas.microsoft.com/office/powerpoint/2010/main" val="3713827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正方形/長方形 19"/>
          <p:cNvSpPr/>
          <p:nvPr/>
        </p:nvSpPr>
        <p:spPr>
          <a:xfrm>
            <a:off x="4730174" y="1124744"/>
            <a:ext cx="2650138" cy="464452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正方形/長方形 20"/>
          <p:cNvSpPr/>
          <p:nvPr/>
        </p:nvSpPr>
        <p:spPr>
          <a:xfrm>
            <a:off x="7596336" y="1124744"/>
            <a:ext cx="1440160" cy="464452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正方形/長方形 18"/>
          <p:cNvSpPr/>
          <p:nvPr/>
        </p:nvSpPr>
        <p:spPr>
          <a:xfrm>
            <a:off x="172559" y="1124744"/>
            <a:ext cx="4392488" cy="462634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タイトル 1"/>
          <p:cNvSpPr txBox="1">
            <a:spLocks/>
          </p:cNvSpPr>
          <p:nvPr/>
        </p:nvSpPr>
        <p:spPr>
          <a:xfrm>
            <a:off x="285326" y="188640"/>
            <a:ext cx="8679162" cy="634082"/>
          </a:xfrm>
          <a:prstGeom prst="rect">
            <a:avLst/>
          </a:prstGeom>
          <a:solidFill>
            <a:schemeClr val="tx2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400" b="1" dirty="0" smtClean="0">
                <a:solidFill>
                  <a:schemeClr val="bg1"/>
                </a:solidFill>
                <a:latin typeface="+mj-ea"/>
              </a:rPr>
              <a:t>Ｈ</a:t>
            </a:r>
            <a:r>
              <a:rPr lang="en-US" altLang="ja-JP" sz="2400" b="1" dirty="0" smtClean="0">
                <a:solidFill>
                  <a:schemeClr val="bg1"/>
                </a:solidFill>
                <a:latin typeface="+mj-ea"/>
              </a:rPr>
              <a:t>27</a:t>
            </a:r>
            <a:r>
              <a:rPr lang="ja-JP" altLang="en-US" sz="2400" b="1" dirty="0">
                <a:solidFill>
                  <a:schemeClr val="bg1"/>
                </a:solidFill>
                <a:latin typeface="+mj-ea"/>
              </a:rPr>
              <a:t>・国指定がん診療連携拠点病院の指定経過</a:t>
            </a:r>
          </a:p>
        </p:txBody>
      </p:sp>
      <p:sp>
        <p:nvSpPr>
          <p:cNvPr id="5" name="額縁 4"/>
          <p:cNvSpPr/>
          <p:nvPr/>
        </p:nvSpPr>
        <p:spPr>
          <a:xfrm>
            <a:off x="935596" y="1772816"/>
            <a:ext cx="1624116" cy="468000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 smtClean="0"/>
              <a:t>既指定</a:t>
            </a:r>
            <a:r>
              <a:rPr kumimoji="1" lang="en-US" altLang="ja-JP" sz="1600" dirty="0" smtClean="0"/>
              <a:t>401</a:t>
            </a:r>
            <a:endParaRPr kumimoji="1" lang="ja-JP" altLang="en-US" sz="1600" dirty="0"/>
          </a:p>
        </p:txBody>
      </p:sp>
      <p:sp>
        <p:nvSpPr>
          <p:cNvPr id="6" name="額縁 5"/>
          <p:cNvSpPr/>
          <p:nvPr/>
        </p:nvSpPr>
        <p:spPr>
          <a:xfrm>
            <a:off x="2791038" y="1772816"/>
            <a:ext cx="1548000" cy="468000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 smtClean="0"/>
              <a:t>新規推薦</a:t>
            </a:r>
            <a:r>
              <a:rPr lang="en-US" altLang="ja-JP" sz="1600" dirty="0"/>
              <a:t>7</a:t>
            </a:r>
            <a:endParaRPr kumimoji="1" lang="ja-JP" altLang="en-US" sz="16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719572" y="1196752"/>
            <a:ext cx="33843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dirty="0" smtClean="0"/>
              <a:t>○がん診療連携拠点病院</a:t>
            </a:r>
            <a:endParaRPr kumimoji="1" lang="ja-JP" altLang="en-US" sz="1600" dirty="0"/>
          </a:p>
        </p:txBody>
      </p:sp>
      <p:sp>
        <p:nvSpPr>
          <p:cNvPr id="8" name="額縁 7"/>
          <p:cNvSpPr/>
          <p:nvPr/>
        </p:nvSpPr>
        <p:spPr>
          <a:xfrm>
            <a:off x="4788024" y="1772816"/>
            <a:ext cx="1332000" cy="468000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 smtClean="0">
                <a:latin typeface="+mj-ea"/>
                <a:ea typeface="+mj-ea"/>
              </a:rPr>
              <a:t>新規推薦</a:t>
            </a:r>
            <a:r>
              <a:rPr lang="en-US" altLang="ja-JP" sz="1400" dirty="0" smtClean="0">
                <a:latin typeface="+mj-ea"/>
                <a:ea typeface="+mj-ea"/>
              </a:rPr>
              <a:t>10</a:t>
            </a:r>
            <a:endParaRPr kumimoji="1" lang="ja-JP" altLang="en-US" sz="1400" dirty="0">
              <a:latin typeface="+mj-ea"/>
              <a:ea typeface="+mj-ea"/>
            </a:endParaRPr>
          </a:p>
        </p:txBody>
      </p:sp>
      <p:sp>
        <p:nvSpPr>
          <p:cNvPr id="9" name="額縁 8"/>
          <p:cNvSpPr/>
          <p:nvPr/>
        </p:nvSpPr>
        <p:spPr>
          <a:xfrm>
            <a:off x="6228184" y="1759125"/>
            <a:ext cx="1080000" cy="468000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 smtClean="0"/>
              <a:t>既指定</a:t>
            </a:r>
            <a:r>
              <a:rPr kumimoji="1" lang="en-US" altLang="ja-JP" sz="1400" dirty="0" smtClean="0"/>
              <a:t>20</a:t>
            </a:r>
            <a:endParaRPr kumimoji="1" lang="ja-JP" altLang="en-US" sz="1400" dirty="0"/>
          </a:p>
        </p:txBody>
      </p:sp>
      <p:sp>
        <p:nvSpPr>
          <p:cNvPr id="10" name="額縁 9"/>
          <p:cNvSpPr/>
          <p:nvPr/>
        </p:nvSpPr>
        <p:spPr>
          <a:xfrm>
            <a:off x="7884488" y="1736983"/>
            <a:ext cx="1080000" cy="468000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 smtClean="0"/>
              <a:t>既指定</a:t>
            </a:r>
            <a:r>
              <a:rPr lang="ja-JP" altLang="en-US" sz="1400" dirty="0"/>
              <a:t>１</a:t>
            </a:r>
            <a:endParaRPr kumimoji="1" lang="ja-JP" altLang="en-US" sz="1400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803417" y="1187460"/>
            <a:ext cx="236087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dirty="0" smtClean="0"/>
              <a:t>○地域がん診療病院</a:t>
            </a:r>
            <a:endParaRPr kumimoji="1" lang="ja-JP" altLang="en-US" sz="1600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7577347" y="1124744"/>
            <a:ext cx="14591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dirty="0" smtClean="0">
                <a:latin typeface="+mj-ea"/>
                <a:ea typeface="+mj-ea"/>
              </a:rPr>
              <a:t>○特定領域</a:t>
            </a:r>
            <a:endParaRPr kumimoji="1" lang="en-US" altLang="ja-JP" sz="1600" dirty="0" smtClean="0">
              <a:latin typeface="+mj-ea"/>
              <a:ea typeface="+mj-ea"/>
            </a:endParaRPr>
          </a:p>
          <a:p>
            <a:pPr algn="ctr"/>
            <a:r>
              <a:rPr kumimoji="1" lang="ja-JP" altLang="en-US" sz="1600" dirty="0" smtClean="0">
                <a:latin typeface="+mj-ea"/>
                <a:ea typeface="+mj-ea"/>
              </a:rPr>
              <a:t>がん拠点病院</a:t>
            </a:r>
            <a:endParaRPr kumimoji="1" lang="ja-JP" altLang="en-US" sz="1600" dirty="0">
              <a:latin typeface="+mj-ea"/>
              <a:ea typeface="+mj-ea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179512" y="5877272"/>
            <a:ext cx="4392488" cy="864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r>
              <a:rPr kumimoji="1" lang="ja-JP" altLang="en-US" dirty="0" smtClean="0"/>
              <a:t>がん診療連携拠点病院</a:t>
            </a:r>
            <a:endParaRPr kumimoji="1" lang="en-US" altLang="ja-JP" dirty="0" smtClean="0"/>
          </a:p>
          <a:p>
            <a:pPr algn="ctr"/>
            <a:endParaRPr kumimoji="1" lang="ja-JP" altLang="en-US" dirty="0"/>
          </a:p>
        </p:txBody>
      </p:sp>
      <p:sp>
        <p:nvSpPr>
          <p:cNvPr id="14" name="額縁 13"/>
          <p:cNvSpPr/>
          <p:nvPr/>
        </p:nvSpPr>
        <p:spPr>
          <a:xfrm>
            <a:off x="1551601" y="6273316"/>
            <a:ext cx="1580239" cy="396044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600" dirty="0">
                <a:latin typeface="+mj-ea"/>
                <a:ea typeface="+mj-ea"/>
              </a:rPr>
              <a:t>398</a:t>
            </a:r>
            <a:r>
              <a:rPr kumimoji="1" lang="ja-JP" altLang="en-US" sz="1600" dirty="0" smtClean="0">
                <a:latin typeface="+mj-ea"/>
                <a:ea typeface="+mj-ea"/>
              </a:rPr>
              <a:t>施設</a:t>
            </a:r>
            <a:endParaRPr kumimoji="1" lang="ja-JP" altLang="en-US" sz="1600" dirty="0">
              <a:latin typeface="+mj-ea"/>
              <a:ea typeface="+mj-ea"/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4751512" y="5877272"/>
            <a:ext cx="2628800" cy="864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tIns="36000" rtlCol="0" anchor="t" anchorCtr="0"/>
          <a:lstStyle/>
          <a:p>
            <a:pPr algn="ctr"/>
            <a:r>
              <a:rPr kumimoji="1" lang="ja-JP" altLang="en-US" dirty="0" smtClean="0"/>
              <a:t>地域がん診療病院</a:t>
            </a:r>
            <a:endParaRPr kumimoji="1" lang="en-US" altLang="ja-JP" dirty="0" smtClean="0"/>
          </a:p>
          <a:p>
            <a:pPr algn="ctr"/>
            <a:endParaRPr kumimoji="1" lang="ja-JP" altLang="en-US" dirty="0"/>
          </a:p>
        </p:txBody>
      </p:sp>
      <p:sp>
        <p:nvSpPr>
          <p:cNvPr id="16" name="額縁 15"/>
          <p:cNvSpPr/>
          <p:nvPr/>
        </p:nvSpPr>
        <p:spPr>
          <a:xfrm>
            <a:off x="5516938" y="6273316"/>
            <a:ext cx="1193233" cy="396044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600" dirty="0">
                <a:latin typeface="+mj-ea"/>
                <a:ea typeface="+mj-ea"/>
              </a:rPr>
              <a:t>28</a:t>
            </a:r>
            <a:r>
              <a:rPr kumimoji="1" lang="ja-JP" altLang="en-US" sz="1600" dirty="0" smtClean="0">
                <a:latin typeface="+mj-ea"/>
                <a:ea typeface="+mj-ea"/>
              </a:rPr>
              <a:t>施設</a:t>
            </a:r>
            <a:endParaRPr kumimoji="1" lang="ja-JP" altLang="en-US" sz="1600" dirty="0">
              <a:latin typeface="+mj-ea"/>
              <a:ea typeface="+mj-ea"/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7568845" y="5877272"/>
            <a:ext cx="1467651" cy="864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tIns="36000" rtlCol="0" anchor="t" anchorCtr="0"/>
          <a:lstStyle/>
          <a:p>
            <a:pPr algn="ctr">
              <a:lnSpc>
                <a:spcPts val="1400"/>
              </a:lnSpc>
            </a:pPr>
            <a:r>
              <a:rPr kumimoji="1" lang="ja-JP" altLang="en-US" sz="1400" dirty="0" smtClean="0"/>
              <a:t>特定領域がん拠点病院</a:t>
            </a:r>
            <a:endParaRPr kumimoji="1" lang="en-US" altLang="ja-JP" sz="1400" dirty="0" smtClean="0"/>
          </a:p>
          <a:p>
            <a:pPr algn="ctr"/>
            <a:endParaRPr kumimoji="1" lang="ja-JP" altLang="en-US" dirty="0"/>
          </a:p>
        </p:txBody>
      </p:sp>
      <p:sp>
        <p:nvSpPr>
          <p:cNvPr id="18" name="額縁 17"/>
          <p:cNvSpPr/>
          <p:nvPr/>
        </p:nvSpPr>
        <p:spPr>
          <a:xfrm>
            <a:off x="7810161" y="6273316"/>
            <a:ext cx="1010311" cy="396044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dirty="0">
                <a:latin typeface="+mj-ea"/>
                <a:ea typeface="+mj-ea"/>
              </a:rPr>
              <a:t>１</a:t>
            </a:r>
            <a:r>
              <a:rPr kumimoji="1" lang="ja-JP" altLang="en-US" sz="1600" dirty="0" smtClean="0">
                <a:latin typeface="+mj-ea"/>
                <a:ea typeface="+mj-ea"/>
              </a:rPr>
              <a:t>施設</a:t>
            </a:r>
            <a:endParaRPr kumimoji="1" lang="ja-JP" altLang="en-US" sz="1600" dirty="0">
              <a:latin typeface="+mj-ea"/>
              <a:ea typeface="+mj-ea"/>
            </a:endParaRPr>
          </a:p>
        </p:txBody>
      </p:sp>
      <p:sp>
        <p:nvSpPr>
          <p:cNvPr id="26" name="額縁 25"/>
          <p:cNvSpPr/>
          <p:nvPr/>
        </p:nvSpPr>
        <p:spPr>
          <a:xfrm>
            <a:off x="4932040" y="4653136"/>
            <a:ext cx="1188000" cy="540000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 smtClean="0">
                <a:latin typeface="+mj-ea"/>
                <a:ea typeface="+mj-ea"/>
              </a:rPr>
              <a:t>新規指定</a:t>
            </a:r>
            <a:endParaRPr kumimoji="1" lang="en-US" altLang="ja-JP" sz="1400" dirty="0" smtClean="0">
              <a:latin typeface="+mj-ea"/>
              <a:ea typeface="+mj-ea"/>
            </a:endParaRPr>
          </a:p>
          <a:p>
            <a:pPr algn="ctr"/>
            <a:r>
              <a:rPr lang="en-US" altLang="ja-JP" sz="1400" dirty="0">
                <a:latin typeface="+mj-ea"/>
                <a:ea typeface="+mj-ea"/>
              </a:rPr>
              <a:t>9</a:t>
            </a:r>
            <a:endParaRPr kumimoji="1" lang="ja-JP" altLang="en-US" sz="1400" dirty="0">
              <a:latin typeface="+mj-ea"/>
              <a:ea typeface="+mj-ea"/>
            </a:endParaRPr>
          </a:p>
        </p:txBody>
      </p:sp>
      <p:sp>
        <p:nvSpPr>
          <p:cNvPr id="32" name="下矢印 31"/>
          <p:cNvSpPr/>
          <p:nvPr/>
        </p:nvSpPr>
        <p:spPr>
          <a:xfrm>
            <a:off x="6714152" y="2321700"/>
            <a:ext cx="504056" cy="342939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額縁 26"/>
          <p:cNvSpPr/>
          <p:nvPr/>
        </p:nvSpPr>
        <p:spPr>
          <a:xfrm>
            <a:off x="6192304" y="4653136"/>
            <a:ext cx="1116000" cy="540000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 smtClean="0">
                <a:latin typeface="+mj-ea"/>
                <a:ea typeface="+mj-ea"/>
              </a:rPr>
              <a:t>Ｈ</a:t>
            </a:r>
            <a:r>
              <a:rPr kumimoji="1" lang="en-US" altLang="ja-JP" sz="1400" dirty="0" smtClean="0">
                <a:latin typeface="+mj-ea"/>
                <a:ea typeface="+mj-ea"/>
              </a:rPr>
              <a:t>26</a:t>
            </a:r>
            <a:r>
              <a:rPr kumimoji="1" lang="ja-JP" altLang="en-US" sz="1400" dirty="0" smtClean="0">
                <a:latin typeface="+mj-ea"/>
                <a:ea typeface="+mj-ea"/>
              </a:rPr>
              <a:t>指定</a:t>
            </a:r>
            <a:endParaRPr kumimoji="1" lang="en-US" altLang="ja-JP" sz="1400" dirty="0" smtClean="0">
              <a:latin typeface="+mj-ea"/>
              <a:ea typeface="+mj-ea"/>
            </a:endParaRPr>
          </a:p>
          <a:p>
            <a:pPr algn="ctr"/>
            <a:r>
              <a:rPr lang="en-US" altLang="ja-JP" sz="1400" dirty="0">
                <a:latin typeface="+mj-ea"/>
                <a:ea typeface="+mj-ea"/>
              </a:rPr>
              <a:t>19</a:t>
            </a:r>
            <a:endParaRPr kumimoji="1" lang="ja-JP" altLang="en-US" sz="1400" dirty="0">
              <a:latin typeface="+mj-ea"/>
              <a:ea typeface="+mj-ea"/>
            </a:endParaRPr>
          </a:p>
        </p:txBody>
      </p:sp>
      <p:sp>
        <p:nvSpPr>
          <p:cNvPr id="34" name="下矢印 33"/>
          <p:cNvSpPr/>
          <p:nvPr/>
        </p:nvSpPr>
        <p:spPr>
          <a:xfrm>
            <a:off x="5346056" y="2334712"/>
            <a:ext cx="504056" cy="22245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曲折矢印 34"/>
          <p:cNvSpPr/>
          <p:nvPr/>
        </p:nvSpPr>
        <p:spPr>
          <a:xfrm rot="5400000">
            <a:off x="5658809" y="2676179"/>
            <a:ext cx="650085" cy="424174"/>
          </a:xfrm>
          <a:prstGeom prst="bentArrow">
            <a:avLst>
              <a:gd name="adj1" fmla="val 46557"/>
              <a:gd name="adj2" fmla="val 38858"/>
              <a:gd name="adj3" fmla="val 37319"/>
              <a:gd name="adj4" fmla="val 4375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kumimoji="1" lang="ja-JP" altLang="en-US" sz="2400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１</a:t>
            </a:r>
            <a:endParaRPr kumimoji="1" lang="ja-JP" altLang="en-US" sz="2400" b="1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4" name="下矢印 43"/>
          <p:cNvSpPr/>
          <p:nvPr/>
        </p:nvSpPr>
        <p:spPr>
          <a:xfrm>
            <a:off x="1847752" y="2334711"/>
            <a:ext cx="504056" cy="338821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十字形 35"/>
          <p:cNvSpPr/>
          <p:nvPr/>
        </p:nvSpPr>
        <p:spPr>
          <a:xfrm rot="2670328">
            <a:off x="5792188" y="3176881"/>
            <a:ext cx="507765" cy="488434"/>
          </a:xfrm>
          <a:prstGeom prst="plus">
            <a:avLst>
              <a:gd name="adj" fmla="val 36061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額縁 22"/>
          <p:cNvSpPr/>
          <p:nvPr/>
        </p:nvSpPr>
        <p:spPr>
          <a:xfrm>
            <a:off x="1708581" y="4689200"/>
            <a:ext cx="847195" cy="540000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 smtClean="0">
                <a:latin typeface="+mj-ea"/>
                <a:ea typeface="+mj-ea"/>
              </a:rPr>
              <a:t>更新</a:t>
            </a:r>
            <a:endParaRPr kumimoji="1" lang="en-US" altLang="ja-JP" sz="1400" dirty="0" smtClean="0">
              <a:latin typeface="+mj-ea"/>
              <a:ea typeface="+mj-ea"/>
            </a:endParaRPr>
          </a:p>
          <a:p>
            <a:pPr algn="ctr"/>
            <a:r>
              <a:rPr lang="en-US" altLang="ja-JP" sz="1400" dirty="0">
                <a:latin typeface="+mj-ea"/>
                <a:ea typeface="+mj-ea"/>
              </a:rPr>
              <a:t>35</a:t>
            </a:r>
            <a:endParaRPr kumimoji="1" lang="ja-JP" altLang="en-US" sz="1400" dirty="0">
              <a:latin typeface="+mj-ea"/>
              <a:ea typeface="+mj-ea"/>
            </a:endParaRPr>
          </a:p>
        </p:txBody>
      </p:sp>
      <p:sp>
        <p:nvSpPr>
          <p:cNvPr id="37" name="下矢印 36"/>
          <p:cNvSpPr/>
          <p:nvPr/>
        </p:nvSpPr>
        <p:spPr>
          <a:xfrm>
            <a:off x="8290127" y="2321700"/>
            <a:ext cx="504056" cy="342939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額縁 28"/>
          <p:cNvSpPr/>
          <p:nvPr/>
        </p:nvSpPr>
        <p:spPr>
          <a:xfrm>
            <a:off x="7848488" y="4653750"/>
            <a:ext cx="1116000" cy="540000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 smtClean="0">
                <a:latin typeface="+mj-ea"/>
                <a:ea typeface="+mj-ea"/>
              </a:rPr>
              <a:t>Ｈ</a:t>
            </a:r>
            <a:r>
              <a:rPr lang="en-US" altLang="ja-JP" sz="1400" dirty="0" smtClean="0">
                <a:latin typeface="+mj-ea"/>
                <a:ea typeface="+mj-ea"/>
              </a:rPr>
              <a:t>26</a:t>
            </a:r>
            <a:r>
              <a:rPr lang="ja-JP" altLang="en-US" sz="1400" dirty="0" smtClean="0">
                <a:latin typeface="+mj-ea"/>
                <a:ea typeface="+mj-ea"/>
              </a:rPr>
              <a:t>指</a:t>
            </a:r>
            <a:r>
              <a:rPr kumimoji="1" lang="ja-JP" altLang="en-US" sz="1400" dirty="0" smtClean="0">
                <a:latin typeface="+mj-ea"/>
                <a:ea typeface="+mj-ea"/>
              </a:rPr>
              <a:t>定</a:t>
            </a:r>
            <a:endParaRPr kumimoji="1" lang="en-US" altLang="ja-JP" sz="1400" dirty="0" smtClean="0">
              <a:latin typeface="+mj-ea"/>
              <a:ea typeface="+mj-ea"/>
            </a:endParaRPr>
          </a:p>
          <a:p>
            <a:pPr algn="ctr"/>
            <a:r>
              <a:rPr lang="en-US" altLang="ja-JP" sz="1400" dirty="0">
                <a:latin typeface="+mj-ea"/>
                <a:ea typeface="+mj-ea"/>
              </a:rPr>
              <a:t>1</a:t>
            </a:r>
            <a:endParaRPr kumimoji="1" lang="ja-JP" altLang="en-US" sz="1400" dirty="0">
              <a:latin typeface="+mj-ea"/>
              <a:ea typeface="+mj-ea"/>
            </a:endParaRPr>
          </a:p>
        </p:txBody>
      </p:sp>
      <p:sp>
        <p:nvSpPr>
          <p:cNvPr id="38" name="下カーブ矢印 37"/>
          <p:cNvSpPr/>
          <p:nvPr/>
        </p:nvSpPr>
        <p:spPr>
          <a:xfrm rot="10988996" flipV="1">
            <a:off x="3764691" y="1452797"/>
            <a:ext cx="2684464" cy="353782"/>
          </a:xfrm>
          <a:prstGeom prst="curvedDownArrow">
            <a:avLst>
              <a:gd name="adj1" fmla="val 25000"/>
              <a:gd name="adj2" fmla="val 95413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31" name="正方形/長方形 30"/>
          <p:cNvSpPr/>
          <p:nvPr/>
        </p:nvSpPr>
        <p:spPr>
          <a:xfrm>
            <a:off x="4185914" y="1141799"/>
            <a:ext cx="720000" cy="61732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 smtClean="0"/>
              <a:t>地域⇒拠点１</a:t>
            </a:r>
            <a:endParaRPr kumimoji="1" lang="en-US" altLang="ja-JP" sz="1200" dirty="0" smtClean="0"/>
          </a:p>
          <a:p>
            <a:pPr algn="ctr"/>
            <a:r>
              <a:rPr lang="ja-JP" altLang="en-US" sz="1200" dirty="0"/>
              <a:t>（指定）</a:t>
            </a:r>
            <a:endParaRPr kumimoji="1" lang="ja-JP" altLang="en-US" sz="1200" dirty="0"/>
          </a:p>
        </p:txBody>
      </p:sp>
      <p:sp>
        <p:nvSpPr>
          <p:cNvPr id="39" name="曲折矢印 38"/>
          <p:cNvSpPr/>
          <p:nvPr/>
        </p:nvSpPr>
        <p:spPr>
          <a:xfrm rot="16200000" flipH="1">
            <a:off x="2982967" y="3832312"/>
            <a:ext cx="650085" cy="655776"/>
          </a:xfrm>
          <a:prstGeom prst="bentArrow">
            <a:avLst>
              <a:gd name="adj1" fmla="val 35489"/>
              <a:gd name="adj2" fmla="val 39965"/>
              <a:gd name="adj3" fmla="val 32891"/>
              <a:gd name="adj4" fmla="val 4375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lang="ja-JP" altLang="en-US" sz="24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５</a:t>
            </a:r>
            <a:endParaRPr kumimoji="1" lang="ja-JP" altLang="en-US" sz="2400" b="1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1" name="下矢印 40"/>
          <p:cNvSpPr/>
          <p:nvPr/>
        </p:nvSpPr>
        <p:spPr>
          <a:xfrm>
            <a:off x="3563888" y="2334711"/>
            <a:ext cx="504056" cy="341638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曲折矢印 41"/>
          <p:cNvSpPr/>
          <p:nvPr/>
        </p:nvSpPr>
        <p:spPr>
          <a:xfrm rot="5400000">
            <a:off x="2265528" y="3866003"/>
            <a:ext cx="691054" cy="681610"/>
          </a:xfrm>
          <a:prstGeom prst="bentArrow">
            <a:avLst>
              <a:gd name="adj1" fmla="val 30482"/>
              <a:gd name="adj2" fmla="val 29816"/>
              <a:gd name="adj3" fmla="val 37319"/>
              <a:gd name="adj4" fmla="val 4375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ja-JP" altLang="en-US" sz="2400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３</a:t>
            </a:r>
            <a:endParaRPr kumimoji="1" lang="ja-JP" altLang="en-US" sz="2400" b="1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2" name="正方形/長方形 21"/>
          <p:cNvSpPr/>
          <p:nvPr/>
        </p:nvSpPr>
        <p:spPr>
          <a:xfrm>
            <a:off x="1403648" y="2492896"/>
            <a:ext cx="1387390" cy="504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72000" bIns="36000" rtlCol="0" anchor="ctr"/>
          <a:lstStyle/>
          <a:p>
            <a:pPr algn="ctr">
              <a:lnSpc>
                <a:spcPts val="1800"/>
              </a:lnSpc>
            </a:pPr>
            <a:r>
              <a:rPr kumimoji="1" lang="ja-JP" altLang="en-US" sz="1400" dirty="0" smtClean="0">
                <a:solidFill>
                  <a:schemeClr val="tx1"/>
                </a:solidFill>
              </a:rPr>
              <a:t>指定更新対象</a:t>
            </a:r>
            <a:endParaRPr kumimoji="1" lang="en-US" altLang="ja-JP" sz="1400" dirty="0" smtClean="0">
              <a:solidFill>
                <a:schemeClr val="tx1"/>
              </a:solidFill>
            </a:endParaRPr>
          </a:p>
          <a:p>
            <a:pPr algn="ctr">
              <a:lnSpc>
                <a:spcPts val="1800"/>
              </a:lnSpc>
            </a:pPr>
            <a:r>
              <a:rPr lang="ja-JP" altLang="en-US" sz="1400" dirty="0">
                <a:solidFill>
                  <a:schemeClr val="tx1"/>
                </a:solidFill>
              </a:rPr>
              <a:t>４０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45" name="下矢印 44"/>
          <p:cNvSpPr/>
          <p:nvPr/>
        </p:nvSpPr>
        <p:spPr>
          <a:xfrm>
            <a:off x="5163753" y="5301208"/>
            <a:ext cx="848407" cy="42172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下矢印 47"/>
          <p:cNvSpPr/>
          <p:nvPr/>
        </p:nvSpPr>
        <p:spPr>
          <a:xfrm>
            <a:off x="939953" y="2365322"/>
            <a:ext cx="504056" cy="33576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額縁 23"/>
          <p:cNvSpPr/>
          <p:nvPr/>
        </p:nvSpPr>
        <p:spPr>
          <a:xfrm>
            <a:off x="285326" y="4675640"/>
            <a:ext cx="1190330" cy="540000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 smtClean="0">
                <a:latin typeface="+mj-ea"/>
                <a:ea typeface="+mj-ea"/>
              </a:rPr>
              <a:t>Ｈ</a:t>
            </a:r>
            <a:r>
              <a:rPr lang="en-US" altLang="ja-JP" sz="1400" dirty="0" smtClean="0">
                <a:latin typeface="+mj-ea"/>
                <a:ea typeface="+mj-ea"/>
              </a:rPr>
              <a:t>26</a:t>
            </a:r>
            <a:r>
              <a:rPr kumimoji="1" lang="ja-JP" altLang="en-US" sz="1400" dirty="0" smtClean="0">
                <a:latin typeface="+mj-ea"/>
                <a:ea typeface="+mj-ea"/>
              </a:rPr>
              <a:t>指定</a:t>
            </a:r>
            <a:endParaRPr kumimoji="1" lang="en-US" altLang="ja-JP" sz="1400" dirty="0" smtClean="0">
              <a:latin typeface="+mj-ea"/>
              <a:ea typeface="+mj-ea"/>
            </a:endParaRPr>
          </a:p>
          <a:p>
            <a:pPr algn="ctr"/>
            <a:r>
              <a:rPr lang="en-US" altLang="ja-JP" sz="1400" dirty="0">
                <a:latin typeface="+mj-ea"/>
                <a:ea typeface="+mj-ea"/>
              </a:rPr>
              <a:t>361</a:t>
            </a:r>
            <a:endParaRPr kumimoji="1" lang="ja-JP" altLang="en-US" sz="1400" dirty="0">
              <a:latin typeface="+mj-ea"/>
              <a:ea typeface="+mj-ea"/>
            </a:endParaRPr>
          </a:p>
        </p:txBody>
      </p:sp>
      <p:sp>
        <p:nvSpPr>
          <p:cNvPr id="25" name="額縁 24"/>
          <p:cNvSpPr/>
          <p:nvPr/>
        </p:nvSpPr>
        <p:spPr>
          <a:xfrm>
            <a:off x="3275856" y="4653136"/>
            <a:ext cx="1080000" cy="540000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 smtClean="0">
                <a:latin typeface="+mj-ea"/>
                <a:ea typeface="+mj-ea"/>
              </a:rPr>
              <a:t>新規指定</a:t>
            </a:r>
            <a:endParaRPr kumimoji="1" lang="en-US" altLang="ja-JP" sz="1400" dirty="0" smtClean="0">
              <a:latin typeface="+mj-ea"/>
              <a:ea typeface="+mj-ea"/>
            </a:endParaRPr>
          </a:p>
          <a:p>
            <a:pPr algn="ctr"/>
            <a:r>
              <a:rPr lang="en-US" altLang="ja-JP" sz="1400" dirty="0">
                <a:latin typeface="+mj-ea"/>
                <a:ea typeface="+mj-ea"/>
              </a:rPr>
              <a:t>2</a:t>
            </a:r>
            <a:endParaRPr kumimoji="1" lang="ja-JP" altLang="en-US" sz="1400" dirty="0">
              <a:latin typeface="+mj-ea"/>
              <a:ea typeface="+mj-ea"/>
            </a:endParaRPr>
          </a:p>
        </p:txBody>
      </p:sp>
      <p:sp>
        <p:nvSpPr>
          <p:cNvPr id="50" name="正方形/長方形 49"/>
          <p:cNvSpPr/>
          <p:nvPr/>
        </p:nvSpPr>
        <p:spPr>
          <a:xfrm>
            <a:off x="2627864" y="4552335"/>
            <a:ext cx="647992" cy="66330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200" dirty="0" smtClean="0"/>
              <a:t>指定</a:t>
            </a:r>
            <a:endParaRPr lang="en-US" altLang="ja-JP" sz="1200" dirty="0" smtClean="0"/>
          </a:p>
          <a:p>
            <a:pPr algn="ctr"/>
            <a:r>
              <a:rPr lang="ja-JP" altLang="en-US" sz="1200" dirty="0" smtClean="0"/>
              <a:t>見送り</a:t>
            </a:r>
            <a:endParaRPr lang="en-US" altLang="ja-JP" sz="1200" dirty="0" smtClean="0"/>
          </a:p>
          <a:p>
            <a:pPr algn="ctr"/>
            <a:r>
              <a:rPr lang="en-US" altLang="ja-JP" sz="1200" dirty="0" smtClean="0"/>
              <a:t>8</a:t>
            </a:r>
            <a:r>
              <a:rPr kumimoji="1" lang="ja-JP" altLang="en-US" sz="1200" dirty="0" smtClean="0"/>
              <a:t>施設</a:t>
            </a:r>
            <a:endParaRPr kumimoji="1" lang="ja-JP" altLang="en-US" sz="1200" dirty="0"/>
          </a:p>
        </p:txBody>
      </p:sp>
      <p:sp>
        <p:nvSpPr>
          <p:cNvPr id="43" name="十字形 42"/>
          <p:cNvSpPr/>
          <p:nvPr/>
        </p:nvSpPr>
        <p:spPr>
          <a:xfrm rot="2670328">
            <a:off x="2689318" y="5208909"/>
            <a:ext cx="507765" cy="488434"/>
          </a:xfrm>
          <a:prstGeom prst="plus">
            <a:avLst>
              <a:gd name="adj" fmla="val 36061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右矢印 1"/>
          <p:cNvSpPr/>
          <p:nvPr/>
        </p:nvSpPr>
        <p:spPr>
          <a:xfrm>
            <a:off x="2270250" y="3140968"/>
            <a:ext cx="357615" cy="2700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正方形/長方形 50"/>
          <p:cNvSpPr/>
          <p:nvPr/>
        </p:nvSpPr>
        <p:spPr>
          <a:xfrm>
            <a:off x="2627864" y="3057900"/>
            <a:ext cx="877336" cy="43203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 smtClean="0"/>
              <a:t>申請辞退</a:t>
            </a:r>
            <a:endParaRPr kumimoji="1" lang="en-US" altLang="ja-JP" sz="1200" dirty="0" smtClean="0"/>
          </a:p>
          <a:p>
            <a:pPr algn="ctr"/>
            <a:r>
              <a:rPr lang="ja-JP" altLang="en-US" sz="1200" dirty="0"/>
              <a:t>２施設</a:t>
            </a:r>
            <a:endParaRPr kumimoji="1" lang="ja-JP" altLang="en-US" sz="1200" dirty="0"/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6238618" y="809597"/>
            <a:ext cx="27991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 smtClean="0"/>
              <a:t>平成２８年４月見込み・大阪府調べ</a:t>
            </a:r>
            <a:endParaRPr kumimoji="1" lang="ja-JP" altLang="en-US" sz="2000" dirty="0"/>
          </a:p>
        </p:txBody>
      </p:sp>
    </p:spTree>
    <p:extLst>
      <p:ext uri="{BB962C8B-B14F-4D97-AF65-F5344CB8AC3E}">
        <p14:creationId xmlns:p14="http://schemas.microsoft.com/office/powerpoint/2010/main" val="2651203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131</Words>
  <Application>Microsoft Office PowerPoint</Application>
  <PresentationFormat>画面に合わせる (4:3)</PresentationFormat>
  <Paragraphs>44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HG丸ｺﾞｼｯｸM-PRO</vt:lpstr>
      <vt:lpstr>ＭＳ Ｐゴシック</vt:lpstr>
      <vt:lpstr>Arial</vt:lpstr>
      <vt:lpstr>Calibri</vt:lpstr>
      <vt:lpstr>Office ​​テーマ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2022-12-02T05:37:10Z</dcterms:created>
  <dcterms:modified xsi:type="dcterms:W3CDTF">2022-12-02T05:37:21Z</dcterms:modified>
</cp:coreProperties>
</file>