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08BE7-F8EA-43D7-9E70-AA31F8960D50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9A0CF-C1ED-4849-B0D1-B5466DE58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64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831E0B-8E23-4417-A23D-93EFD13E21C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67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831E0B-8E23-4417-A23D-93EFD13E21C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768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62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50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69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6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82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44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31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8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3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94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45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B2247-A9CA-4EF4-94E5-4A4FFB77A038}" type="datetimeFigureOut">
              <a:rPr kumimoji="1" lang="ja-JP" altLang="en-US" smtClean="0"/>
              <a:t>2024/2/1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FA22E-E56A-49CA-B6E5-3CDB92A3F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82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9814483-ADFB-DA4A-6F81-39D494636137}"/>
              </a:ext>
            </a:extLst>
          </p:cNvPr>
          <p:cNvSpPr/>
          <p:nvPr/>
        </p:nvSpPr>
        <p:spPr>
          <a:xfrm>
            <a:off x="0" y="547630"/>
            <a:ext cx="9144000" cy="2232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大阪府がん診療拠点病院の見直しについて（これまでの議論）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969E87-401C-FF71-D14C-DF81A483C4BA}"/>
              </a:ext>
            </a:extLst>
          </p:cNvPr>
          <p:cNvSpPr txBox="1"/>
          <p:nvPr/>
        </p:nvSpPr>
        <p:spPr>
          <a:xfrm>
            <a:off x="128790" y="865041"/>
            <a:ext cx="6531620" cy="31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年度大阪府がん対策推進委員会　第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回がん診療連携検討部会（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R5.3.7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F846DD-3AD0-F42A-BC07-B4C037006734}"/>
              </a:ext>
            </a:extLst>
          </p:cNvPr>
          <p:cNvSpPr txBox="1"/>
          <p:nvPr/>
        </p:nvSpPr>
        <p:spPr>
          <a:xfrm>
            <a:off x="86035" y="1170572"/>
            <a:ext cx="9057965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25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・肺がんの特殊性（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）に配慮しつつ、緩和ケア・相談支援の一層の充実を図るため、府の関与を一定残す（何らかの形で府の指定を継続する）という観点から、５大がんのうち特定のがん種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（肺がん）については、放射線治療以外でも「他の医療機関との連携」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を認め、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手術、放射線治療、薬物療法のいずれかを自院で提供する場合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は、集学的治療を提供できる体制を有するものとみなす。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5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5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・上記に記載の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肺がんの特殊性に配慮しつつ、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それを含め５大がんの集学的治療を提供できる体制を有する病院を拠点病院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5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5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・拠点病院の指定からはずれた病院については、別途、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新たな指定区分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を設ける。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5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25"/>
              </a:lnSpc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>
            <a:extLst>
              <a:ext uri="{FF2B5EF4-FFF2-40B4-BE49-F238E27FC236}">
                <a16:creationId xmlns:a16="http://schemas.microsoft.com/office/drawing/2014/main" id="{A976EE47-DEAE-ABC6-A825-617CB5633A63}"/>
              </a:ext>
            </a:extLst>
          </p:cNvPr>
          <p:cNvSpPr/>
          <p:nvPr/>
        </p:nvSpPr>
        <p:spPr>
          <a:xfrm flipV="1">
            <a:off x="2962353" y="3557332"/>
            <a:ext cx="3287807" cy="285416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6F9767A-3D23-B839-F044-62A4DCDC1239}"/>
              </a:ext>
            </a:extLst>
          </p:cNvPr>
          <p:cNvSpPr txBox="1"/>
          <p:nvPr/>
        </p:nvSpPr>
        <p:spPr>
          <a:xfrm>
            <a:off x="128790" y="4207701"/>
            <a:ext cx="7482625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50"/>
              </a:lnSpc>
            </a:pP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年度大阪府がん対策推進委員会　第１回がん診療連携検討部会にて、以下の項目について審議。</a:t>
            </a:r>
            <a:endParaRPr lang="en-US" altLang="ja-JP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50"/>
              </a:lnSpc>
            </a:pPr>
            <a:endParaRPr lang="en-US" altLang="ja-JP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50"/>
              </a:lnSpc>
            </a:pP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・国拠点病院の指定要件改正に伴う、府拠点病院の指定要件の変更</a:t>
            </a:r>
            <a:endParaRPr lang="en-US" altLang="ja-JP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50"/>
              </a:lnSpc>
            </a:pPr>
            <a:endParaRPr lang="en-US" altLang="ja-JP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50"/>
              </a:lnSpc>
            </a:pP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・新区分の名称について</a:t>
            </a:r>
            <a:endParaRPr lang="en-US" altLang="ja-JP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28790" y="2789538"/>
            <a:ext cx="8954934" cy="701637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）肺がんの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特殊性・・・治療の特色（ステージ３以降は手術ができないことが多く、薬物療法、放射線治療のみで治療を行う場合あり）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 地域等の特色（府内には３つの肺がんの府拠点病院があり、地域で連携して集学的治療を提供している実情あり）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 医師確保上の課題（肺がんを診療できる医師が少ないため、医師が確保しにくい面がある）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969E87-401C-FF71-D14C-DF81A483C4BA}"/>
              </a:ext>
            </a:extLst>
          </p:cNvPr>
          <p:cNvSpPr txBox="1"/>
          <p:nvPr/>
        </p:nvSpPr>
        <p:spPr>
          <a:xfrm>
            <a:off x="128790" y="3891628"/>
            <a:ext cx="6668315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令和５年度大阪府がん対策推進委員会　第１回がん診療連携検討部会（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R5.7.5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2962353" y="5354342"/>
            <a:ext cx="3425780" cy="47318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意見の相違があったため、継続審議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969E87-401C-FF71-D14C-DF81A483C4BA}"/>
              </a:ext>
            </a:extLst>
          </p:cNvPr>
          <p:cNvSpPr txBox="1"/>
          <p:nvPr/>
        </p:nvSpPr>
        <p:spPr>
          <a:xfrm>
            <a:off x="128790" y="5857128"/>
            <a:ext cx="8332630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令和５年度大阪府がん対策推進委員会　第２回がん診療連携検討部会（書面開催）（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R5.8.2~8.10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0" y="-3499"/>
            <a:ext cx="9144000" cy="466153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 lvl="0"/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（５）　府指定病院の新区分等の検討について（成人）</a:t>
            </a:r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A976EE47-DEAE-ABC6-A825-617CB5633A63}"/>
              </a:ext>
            </a:extLst>
          </p:cNvPr>
          <p:cNvSpPr/>
          <p:nvPr/>
        </p:nvSpPr>
        <p:spPr>
          <a:xfrm flipV="1">
            <a:off x="3031339" y="6179940"/>
            <a:ext cx="3287807" cy="285416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正方形/長方形 9"/>
          <p:cNvSpPr/>
          <p:nvPr/>
        </p:nvSpPr>
        <p:spPr>
          <a:xfrm>
            <a:off x="3219934" y="6480391"/>
            <a:ext cx="2923292" cy="3370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結果（スライド２・３参照）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72643"/>
            <a:ext cx="2057400" cy="337038"/>
          </a:xfrm>
        </p:spPr>
        <p:txBody>
          <a:bodyPr/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１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650052" y="37371"/>
            <a:ext cx="1311333" cy="4005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資料５</a:t>
            </a:r>
          </a:p>
        </p:txBody>
      </p:sp>
    </p:spTree>
    <p:extLst>
      <p:ext uri="{BB962C8B-B14F-4D97-AF65-F5344CB8AC3E}">
        <p14:creationId xmlns:p14="http://schemas.microsoft.com/office/powerpoint/2010/main" val="42070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08453" y="6520962"/>
            <a:ext cx="2057400" cy="337038"/>
          </a:xfrm>
        </p:spPr>
        <p:txBody>
          <a:bodyPr/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２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1984" y="1261259"/>
            <a:ext cx="868003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論点①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５がんの集学的治療ができる病院の名称を、現行と同様に「大阪府がん診療拠点病院」とするか、あるいは、別の名称とするか。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0562" y="4461989"/>
            <a:ext cx="8811452" cy="94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＜対応案＞</a:t>
            </a: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 defTabSz="844083">
              <a:defRPr/>
            </a:pP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・論点①については、がん診療拠点病院という呼称が定着しているため</a:t>
            </a:r>
            <a:r>
              <a:rPr kumimoji="1" lang="ja-JP" altLang="en-US" sz="1846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84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大阪府がん診療</a:t>
            </a:r>
            <a:r>
              <a:rPr kumimoji="1" lang="ja-JP" altLang="en-US" sz="1846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拠点</a:t>
            </a:r>
            <a:r>
              <a:rPr kumimoji="1" lang="ja-JP" altLang="en-US" sz="1846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病院</a:t>
            </a: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」とする。</a:t>
            </a: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0" y="-3499"/>
            <a:ext cx="9144000" cy="466153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 lvl="0"/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（５）　府指定病院の新区分等の検討について（成人）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E969E87-401C-FF71-D14C-DF81A483C4BA}"/>
              </a:ext>
            </a:extLst>
          </p:cNvPr>
          <p:cNvSpPr txBox="1"/>
          <p:nvPr/>
        </p:nvSpPr>
        <p:spPr>
          <a:xfrm>
            <a:off x="231983" y="752198"/>
            <a:ext cx="8680031" cy="3179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令和５年度大阪府がん対策推進委員会　第２回がん診療連携検討部会（書面開催）（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R5.8.2~8.10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31983" y="2450556"/>
            <a:ext cx="82151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ts val="1200"/>
              </a:spcBef>
              <a:defRPr/>
            </a:pP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審議結果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05068"/>
              </p:ext>
            </p:extLst>
          </p:nvPr>
        </p:nvGraphicFramePr>
        <p:xfrm>
          <a:off x="231983" y="2896641"/>
          <a:ext cx="8580047" cy="1056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3899">
                  <a:extLst>
                    <a:ext uri="{9D8B030D-6E8A-4147-A177-3AD203B41FA5}">
                      <a16:colId xmlns:a16="http://schemas.microsoft.com/office/drawing/2014/main" val="1570583595"/>
                    </a:ext>
                  </a:extLst>
                </a:gridCol>
                <a:gridCol w="3296148">
                  <a:extLst>
                    <a:ext uri="{9D8B030D-6E8A-4147-A177-3AD203B41FA5}">
                      <a16:colId xmlns:a16="http://schemas.microsoft.com/office/drawing/2014/main" val="2187736178"/>
                    </a:ext>
                  </a:extLst>
                </a:gridCol>
              </a:tblGrid>
              <a:tr h="307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回答人数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061258"/>
                  </a:ext>
                </a:extLst>
              </a:tr>
              <a:tr h="3835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</a:t>
                      </a:r>
                      <a:r>
                        <a:rPr kumimoji="1" lang="ja-JP" altLang="en-US" sz="1800" b="1" u="sng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</a:t>
                      </a:r>
                      <a:r>
                        <a:rPr kumimoji="1" lang="ja-JP" altLang="en-US" sz="18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1649214"/>
                  </a:ext>
                </a:extLst>
              </a:tr>
              <a:tr h="344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</a:t>
                      </a:r>
                      <a:r>
                        <a:rPr kumimoji="1" lang="ja-JP" altLang="en-US" sz="1800" b="1" u="sng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</a:t>
                      </a:r>
                      <a:r>
                        <a:rPr kumimoji="1" lang="ja-JP" altLang="en-US" sz="1800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564426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31983" y="3209922"/>
            <a:ext cx="8580047" cy="3551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13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108453" y="6520962"/>
            <a:ext cx="2057400" cy="337038"/>
          </a:xfrm>
        </p:spPr>
        <p:txBody>
          <a:bodyPr/>
          <a:lstStyle/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prstClr val="black">
                    <a:tint val="75000"/>
                  </a:prst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6274" y="5600015"/>
            <a:ext cx="8811452" cy="122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＜対応案＞</a:t>
            </a:r>
            <a:endParaRPr kumimoji="1" lang="en-US" altLang="ja-JP" sz="1846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lvl="0" defTabSz="844083">
              <a:defRPr/>
            </a:pPr>
            <a:r>
              <a:rPr kumimoji="1" lang="ja-JP" altLang="en-US" sz="18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</a:t>
            </a:r>
            <a:r>
              <a:rPr kumimoji="1" lang="ja-JP" altLang="en-US" sz="184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論点②については、本制度の「５がん対応病院」「４がん対応病院」の関係性は、他の拠点病院制度における「拠点病院」「連携病院」の関係性とは異なるとともに、当該病院ががん診療体制を推し進めている現状を踏まえ、 「大阪府がん診療</a:t>
            </a:r>
            <a:r>
              <a:rPr kumimoji="1" lang="ja-JP" altLang="en-US" sz="1846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kumimoji="1" lang="ja-JP" altLang="en-US" sz="184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病院」とする。</a:t>
            </a:r>
            <a:endParaRPr kumimoji="1" lang="en-US" altLang="ja-JP" sz="1846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0" y="-3499"/>
            <a:ext cx="9144000" cy="466153"/>
          </a:xfrm>
          <a:prstGeom prst="rect">
            <a:avLst/>
          </a:prstGeom>
          <a:solidFill>
            <a:srgbClr val="1F497D">
              <a:lumMod val="50000"/>
            </a:srgbClr>
          </a:solidFill>
          <a:ln w="9525" cmpd="sng">
            <a:noFill/>
          </a:ln>
          <a:effectLst/>
        </p:spPr>
        <p:txBody>
          <a:bodyPr wrap="square" tIns="0" bIns="0" rtlCol="0" anchor="ctr" anchorCtr="0">
            <a:noAutofit/>
          </a:bodyPr>
          <a:lstStyle/>
          <a:p>
            <a:pPr lvl="0"/>
            <a:r>
              <a:rPr lang="ja-JP" altLang="en-US" sz="1846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（５）　府指定病院の新区分等の検討について（成人）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32001" y="1226741"/>
            <a:ext cx="8580047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defTabSz="914400">
              <a:spcBef>
                <a:spcPts val="1200"/>
              </a:spcBef>
              <a:defRPr/>
            </a:pP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論点②</a:t>
            </a:r>
            <a: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br>
              <a:rPr kumimoji="1"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４がんの治療を提供できる病院の指定名称を新たな指定区分として「がん診療連携病院」とするか、あるいは、「がん診療推進病院」とするか。</a:t>
            </a:r>
            <a:endParaRPr kumimoji="1"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4840"/>
              </p:ext>
            </p:extLst>
          </p:nvPr>
        </p:nvGraphicFramePr>
        <p:xfrm>
          <a:off x="371618" y="2737581"/>
          <a:ext cx="8340430" cy="2757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4340">
                  <a:extLst>
                    <a:ext uri="{9D8B030D-6E8A-4147-A177-3AD203B41FA5}">
                      <a16:colId xmlns:a16="http://schemas.microsoft.com/office/drawing/2014/main" val="1570583595"/>
                    </a:ext>
                  </a:extLst>
                </a:gridCol>
                <a:gridCol w="2966090">
                  <a:extLst>
                    <a:ext uri="{9D8B030D-6E8A-4147-A177-3AD203B41FA5}">
                      <a16:colId xmlns:a16="http://schemas.microsoft.com/office/drawing/2014/main" val="2187736178"/>
                    </a:ext>
                  </a:extLst>
                </a:gridCol>
              </a:tblGrid>
              <a:tr h="3277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回答人数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061258"/>
                  </a:ext>
                </a:extLst>
              </a:tr>
              <a:tr h="404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</a:t>
                      </a:r>
                      <a:r>
                        <a:rPr kumimoji="1" lang="ja-JP" altLang="en-US" sz="18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1649214"/>
                  </a:ext>
                </a:extLst>
              </a:tr>
              <a:tr h="404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</a:t>
                      </a:r>
                      <a:r>
                        <a:rPr kumimoji="1" lang="ja-JP" altLang="en-US" sz="18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644266"/>
                  </a:ext>
                </a:extLst>
              </a:tr>
              <a:tr h="404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</a:t>
                      </a:r>
                      <a:r>
                        <a:rPr kumimoji="1" lang="ja-JP" altLang="en-US" sz="18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協力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4384677"/>
                  </a:ext>
                </a:extLst>
              </a:tr>
              <a:tr h="404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u="sng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準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大阪府がん診療病院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3185108"/>
                  </a:ext>
                </a:extLst>
              </a:tr>
              <a:tr h="4049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がん診療拠点病院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638803"/>
                  </a:ext>
                </a:extLst>
              </a:tr>
              <a:tr h="404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その他（新区分を設けることに反対）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648016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119263" y="2293837"/>
            <a:ext cx="82151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Bef>
                <a:spcPts val="1200"/>
              </a:spcBef>
              <a:defRPr/>
            </a:pP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審議結果</a:t>
            </a:r>
            <a:r>
              <a:rPr kumimoji="1"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E969E87-401C-FF71-D14C-DF81A483C4BA}"/>
              </a:ext>
            </a:extLst>
          </p:cNvPr>
          <p:cNvSpPr txBox="1"/>
          <p:nvPr/>
        </p:nvSpPr>
        <p:spPr>
          <a:xfrm>
            <a:off x="132001" y="653237"/>
            <a:ext cx="8680031" cy="3179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令和５年度大阪府がん対策推進委員会　第２回がん診療連携検討部会（書面開催）（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R5.8.2~8.10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7687" y="3483026"/>
            <a:ext cx="8364361" cy="35511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83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780</Words>
  <Application>Microsoft Office PowerPoint</Application>
  <PresentationFormat>画面に合わせる (4:3)</PresentationFormat>
  <Paragraphs>59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iwata624082@gmail.com</dc:creator>
  <cp:lastModifiedBy>藤原　遼祐</cp:lastModifiedBy>
  <cp:revision>43</cp:revision>
  <cp:lastPrinted>2023-10-23T06:25:55Z</cp:lastPrinted>
  <dcterms:created xsi:type="dcterms:W3CDTF">2023-05-07T06:06:43Z</dcterms:created>
  <dcterms:modified xsi:type="dcterms:W3CDTF">2024-02-01T06:48:30Z</dcterms:modified>
</cp:coreProperties>
</file>