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313" r:id="rId2"/>
    <p:sldId id="314" r:id="rId3"/>
    <p:sldId id="315" r:id="rId4"/>
    <p:sldId id="316" r:id="rId5"/>
    <p:sldId id="317" r:id="rId6"/>
    <p:sldId id="318" r:id="rId7"/>
    <p:sldId id="319" r:id="rId8"/>
    <p:sldId id="320" r:id="rId9"/>
  </p:sldIdLst>
  <p:sldSz cx="9906000" cy="6858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 id="2" name="川﨑　康平" initials="川﨑　康平" lastIdx="1" clrIdx="1">
    <p:extLst>
      <p:ext uri="{19B8F6BF-5375-455C-9EA6-DF929625EA0E}">
        <p15:presenceInfo xmlns:p15="http://schemas.microsoft.com/office/powerpoint/2012/main" userId="S-1-5-21-161959346-1900351369-444732941-188889" providerId="AD"/>
      </p:ext>
    </p:extLst>
  </p:cmAuthor>
  <p:cmAuthor id="3" name="中村　愛" initials="中村　愛" lastIdx="3" clrIdx="2">
    <p:extLst>
      <p:ext uri="{19B8F6BF-5375-455C-9EA6-DF929625EA0E}">
        <p15:presenceInfo xmlns:p15="http://schemas.microsoft.com/office/powerpoint/2012/main" userId="S-1-5-21-161959346-1900351369-444732941-189633" providerId="AD"/>
      </p:ext>
    </p:extLst>
  </p:cmAuthor>
  <p:cmAuthor id="4" name="有馬　久未" initials="有馬　久未" lastIdx="1" clrIdx="3">
    <p:extLst>
      <p:ext uri="{19B8F6BF-5375-455C-9EA6-DF929625EA0E}">
        <p15:presenceInfo xmlns:p15="http://schemas.microsoft.com/office/powerpoint/2012/main" userId="S-1-5-21-161959346-1900351369-444732941-455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74" autoAdjust="0"/>
    <p:restoredTop sz="94434" autoAdjust="0"/>
  </p:normalViewPr>
  <p:slideViewPr>
    <p:cSldViewPr snapToGrid="0">
      <p:cViewPr varScale="1">
        <p:scale>
          <a:sx n="67" d="100"/>
          <a:sy n="67" d="100"/>
        </p:scale>
        <p:origin x="11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r>
              <a:rPr kumimoji="1" lang="ja-JP" altLang="en-US" smtClean="0"/>
              <a:t>第３期大阪府がん対策推進計画の進捗管理について </a:t>
            </a:r>
            <a:endParaRPr kumimoji="1" lang="ja-JP" altLang="en-US"/>
          </a:p>
        </p:txBody>
      </p:sp>
      <p:sp>
        <p:nvSpPr>
          <p:cNvPr id="3" name="日付プレースホルダー 2"/>
          <p:cNvSpPr>
            <a:spLocks noGrp="1"/>
          </p:cNvSpPr>
          <p:nvPr>
            <p:ph type="dt" sz="quarter" idx="1"/>
          </p:nvPr>
        </p:nvSpPr>
        <p:spPr>
          <a:xfrm>
            <a:off x="3765213" y="1"/>
            <a:ext cx="2880101" cy="490354"/>
          </a:xfrm>
          <a:prstGeom prst="rect">
            <a:avLst/>
          </a:prstGeom>
        </p:spPr>
        <p:txBody>
          <a:bodyPr vert="horz" lIns="89675" tIns="44838" rIns="89675" bIns="44838" rtlCol="0"/>
          <a:lstStyle>
            <a:lvl1pPr algn="r">
              <a:defRPr sz="1200"/>
            </a:lvl1pPr>
          </a:lstStyle>
          <a:p>
            <a:fld id="{798459DA-61B3-46A2-907F-62352659CE64}" type="datetimeFigureOut">
              <a:rPr kumimoji="1" lang="ja-JP" altLang="en-US" smtClean="0"/>
              <a:t>2023/3/6</a:t>
            </a:fld>
            <a:endParaRPr kumimoji="1" lang="ja-JP" altLang="en-US"/>
          </a:p>
        </p:txBody>
      </p:sp>
      <p:sp>
        <p:nvSpPr>
          <p:cNvPr id="4" name="フッター プレースホルダー 3"/>
          <p:cNvSpPr>
            <a:spLocks noGrp="1"/>
          </p:cNvSpPr>
          <p:nvPr>
            <p:ph type="ftr" sz="quarter" idx="2"/>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13" y="9287059"/>
            <a:ext cx="2880101" cy="490354"/>
          </a:xfrm>
          <a:prstGeom prst="rect">
            <a:avLst/>
          </a:prstGeom>
        </p:spPr>
        <p:txBody>
          <a:bodyPr vert="horz" lIns="89675" tIns="44838" rIns="89675" bIns="44838"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r>
              <a:rPr kumimoji="1" lang="ja-JP" altLang="en-US" smtClean="0"/>
              <a:t>第３期大阪府がん対策推進計画の進捗管理について </a:t>
            </a:r>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E6360F3C-C380-464F-9C1B-9E98738E21E1}" type="datetimeFigureOut">
              <a:rPr kumimoji="1" lang="ja-JP" altLang="en-US" smtClean="0"/>
              <a:t>2023/3/6</a:t>
            </a:fld>
            <a:endParaRPr kumimoji="1" lang="ja-JP" altLang="en-US"/>
          </a:p>
        </p:txBody>
      </p:sp>
      <p:sp>
        <p:nvSpPr>
          <p:cNvPr id="4" name="スライド イメージ プレースホルダー 3"/>
          <p:cNvSpPr>
            <a:spLocks noGrp="1" noRot="1" noChangeAspect="1"/>
          </p:cNvSpPr>
          <p:nvPr>
            <p:ph type="sldImg" idx="2"/>
          </p:nvPr>
        </p:nvSpPr>
        <p:spPr>
          <a:xfrm>
            <a:off x="939800" y="1222375"/>
            <a:ext cx="47672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solidFill>
                  <a:srgbClr val="FF0000"/>
                </a:solidFill>
              </a:rPr>
              <a:t>【</a:t>
            </a:r>
            <a:r>
              <a:rPr lang="ja-JP" altLang="en-US" dirty="0">
                <a:solidFill>
                  <a:srgbClr val="FF0000"/>
                </a:solidFill>
              </a:rPr>
              <a:t>更新：</a:t>
            </a:r>
            <a:r>
              <a:rPr lang="en-US" altLang="ja-JP" dirty="0">
                <a:solidFill>
                  <a:srgbClr val="FF0000"/>
                </a:solidFill>
              </a:rPr>
              <a:t>28</a:t>
            </a:r>
            <a:r>
              <a:rPr lang="ja-JP" altLang="en-US" dirty="0">
                <a:solidFill>
                  <a:srgbClr val="FF0000"/>
                </a:solidFill>
              </a:rPr>
              <a:t>病院（更新見込み</a:t>
            </a:r>
            <a:r>
              <a:rPr lang="en-US" altLang="ja-JP" dirty="0">
                <a:solidFill>
                  <a:srgbClr val="FF0000"/>
                </a:solidFill>
              </a:rPr>
              <a:t>2</a:t>
            </a:r>
            <a:r>
              <a:rPr lang="ja-JP" altLang="en-US" dirty="0">
                <a:solidFill>
                  <a:srgbClr val="FF0000"/>
                </a:solidFill>
              </a:rPr>
              <a:t>病院含む）</a:t>
            </a:r>
            <a:r>
              <a:rPr lang="en-US" altLang="ja-JP" dirty="0">
                <a:solidFill>
                  <a:srgbClr val="FF0000"/>
                </a:solidFill>
              </a:rPr>
              <a:t>】</a:t>
            </a:r>
            <a:r>
              <a:rPr lang="ja-JP" altLang="en-US" dirty="0">
                <a:solidFill>
                  <a:srgbClr val="FF0000"/>
                </a:solidFill>
              </a:rPr>
              <a:t>（</a:t>
            </a:r>
            <a:r>
              <a:rPr lang="en-US" altLang="ja-JP" dirty="0">
                <a:solidFill>
                  <a:srgbClr val="FF0000"/>
                </a:solidFill>
              </a:rPr>
              <a:t>※</a:t>
            </a:r>
            <a:r>
              <a:rPr lang="ja-JP" altLang="en-US" dirty="0">
                <a:solidFill>
                  <a:srgbClr val="FF0000"/>
                </a:solidFill>
              </a:rPr>
              <a:t>現況報告：</a:t>
            </a:r>
            <a:r>
              <a:rPr lang="en-US" altLang="ja-JP" dirty="0">
                <a:solidFill>
                  <a:srgbClr val="FF0000"/>
                </a:solidFill>
              </a:rPr>
              <a:t>20</a:t>
            </a:r>
            <a:r>
              <a:rPr lang="ja-JP" altLang="en-US" dirty="0">
                <a:solidFill>
                  <a:srgbClr val="FF0000"/>
                </a:solidFill>
              </a:rPr>
              <a:t>病院、小児現況報告：</a:t>
            </a:r>
            <a:r>
              <a:rPr lang="en-US" altLang="ja-JP" dirty="0">
                <a:solidFill>
                  <a:srgbClr val="FF0000"/>
                </a:solidFill>
              </a:rPr>
              <a:t>2</a:t>
            </a:r>
            <a:r>
              <a:rPr lang="ja-JP" altLang="en-US" dirty="0">
                <a:solidFill>
                  <a:srgbClr val="FF0000"/>
                </a:solidFill>
              </a:rPr>
              <a:t>病院）。</a:t>
            </a:r>
            <a:endParaRPr kumimoji="1" lang="ja-JP" altLang="en-US" dirty="0"/>
          </a:p>
        </p:txBody>
      </p:sp>
      <p:sp>
        <p:nvSpPr>
          <p:cNvPr id="4" name="スライド番号プレースホルダー 3"/>
          <p:cNvSpPr>
            <a:spLocks noGrp="1"/>
          </p:cNvSpPr>
          <p:nvPr>
            <p:ph type="sldNum" sz="quarter" idx="10"/>
          </p:nvPr>
        </p:nvSpPr>
        <p:spPr/>
        <p:txBody>
          <a:bodyPr/>
          <a:lstStyle/>
          <a:p>
            <a:fld id="{F9D52CF0-AE93-452B-A6FB-0ECBE60B9F87}" type="slidenum">
              <a:rPr kumimoji="1" lang="ja-JP" altLang="en-US" smtClean="0"/>
              <a:t>2</a:t>
            </a:fld>
            <a:endParaRPr kumimoji="1" lang="ja-JP" altLang="en-US"/>
          </a:p>
        </p:txBody>
      </p:sp>
    </p:spTree>
    <p:extLst>
      <p:ext uri="{BB962C8B-B14F-4D97-AF65-F5344CB8AC3E}">
        <p14:creationId xmlns:p14="http://schemas.microsoft.com/office/powerpoint/2010/main" val="747472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68088E-320D-49AD-A68A-DA86A88E3AEB}"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F2D85E-5803-4A3F-8E28-EFDEBD38B6FF}"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F9D5BC-F017-4F93-9F9F-2561197391B2}"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5DDDA14-8DC1-418C-9214-A7ED897DB739}"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D2DD5A-378C-446C-8CE5-E63D813C73A4}"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BCA9601-7115-436A-A018-7AD205258E31}" type="datetime1">
              <a:rPr kumimoji="1" lang="ja-JP" altLang="en-US" smtClean="0"/>
              <a:t>2023/3/6</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D10A5C-F46B-4EA3-B145-D08AA055E7B5}" type="datetime1">
              <a:rPr kumimoji="1" lang="ja-JP" altLang="en-US" smtClean="0"/>
              <a:t>2023/3/6</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08EF3D-ABF8-4510-A78C-D2741DE50A56}" type="datetime1">
              <a:rPr kumimoji="1" lang="ja-JP" altLang="en-US" smtClean="0"/>
              <a:t>2023/3/6</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2B0DD-19FA-45CF-837F-2250695B9804}" type="datetime1">
              <a:rPr kumimoji="1" lang="ja-JP" altLang="en-US" smtClean="0"/>
              <a:t>2023/3/6</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E196B5-B1BB-4FC0-9ED3-7426747C4444}" type="datetime1">
              <a:rPr kumimoji="1" lang="ja-JP" altLang="en-US" smtClean="0"/>
              <a:t>2023/3/6</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8A8A01-4E6C-4513-BD51-D5EAAB99D51F}" type="datetime1">
              <a:rPr kumimoji="1" lang="ja-JP" altLang="en-US" smtClean="0"/>
              <a:t>2023/3/6</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2A735-8C71-4683-BA1A-FDA62A2C2818}" type="datetime1">
              <a:rPr kumimoji="1" lang="ja-JP" altLang="en-US" smtClean="0"/>
              <a:t>2023/3/6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1312669"/>
            <a:ext cx="9259910" cy="540519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p:cNvGraphicFramePr>
            <a:graphicFrameLocks noGrp="1"/>
          </p:cNvGraphicFramePr>
          <p:nvPr>
            <p:extLst>
              <p:ext uri="{D42A27DB-BD31-4B8C-83A1-F6EECF244321}">
                <p14:modId xmlns:p14="http://schemas.microsoft.com/office/powerpoint/2010/main" val="3675272847"/>
              </p:ext>
            </p:extLst>
          </p:nvPr>
        </p:nvGraphicFramePr>
        <p:xfrm>
          <a:off x="597247" y="1803556"/>
          <a:ext cx="8640960" cy="1111360"/>
        </p:xfrm>
        <a:graphic>
          <a:graphicData uri="http://schemas.openxmlformats.org/drawingml/2006/table">
            <a:tbl>
              <a:tblPr firstRow="1" firstCol="1" bandRow="1">
                <a:tableStyleId>{5C22544A-7EE6-4342-B048-85BDC9FD1C3A}</a:tableStyleId>
              </a:tblPr>
              <a:tblGrid>
                <a:gridCol w="285071">
                  <a:extLst>
                    <a:ext uri="{9D8B030D-6E8A-4147-A177-3AD203B41FA5}">
                      <a16:colId xmlns:a16="http://schemas.microsoft.com/office/drawing/2014/main" val="20000"/>
                    </a:ext>
                  </a:extLst>
                </a:gridCol>
                <a:gridCol w="3213164">
                  <a:extLst>
                    <a:ext uri="{9D8B030D-6E8A-4147-A177-3AD203B41FA5}">
                      <a16:colId xmlns:a16="http://schemas.microsoft.com/office/drawing/2014/main" val="20001"/>
                    </a:ext>
                  </a:extLst>
                </a:gridCol>
                <a:gridCol w="1803042">
                  <a:extLst>
                    <a:ext uri="{9D8B030D-6E8A-4147-A177-3AD203B41FA5}">
                      <a16:colId xmlns:a16="http://schemas.microsoft.com/office/drawing/2014/main" val="20002"/>
                    </a:ext>
                  </a:extLst>
                </a:gridCol>
                <a:gridCol w="1880315">
                  <a:extLst>
                    <a:ext uri="{9D8B030D-6E8A-4147-A177-3AD203B41FA5}">
                      <a16:colId xmlns:a16="http://schemas.microsoft.com/office/drawing/2014/main" val="1262597796"/>
                    </a:ext>
                  </a:extLst>
                </a:gridCol>
                <a:gridCol w="1459368">
                  <a:extLst>
                    <a:ext uri="{9D8B030D-6E8A-4147-A177-3AD203B41FA5}">
                      <a16:colId xmlns:a16="http://schemas.microsoft.com/office/drawing/2014/main" val="20003"/>
                    </a:ext>
                  </a:extLst>
                </a:gridCol>
              </a:tblGrid>
              <a:tr h="41308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98278">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がん患者の５年相対生存率（全年齢）</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61.0</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21</a:t>
                      </a:r>
                      <a:r>
                        <a:rPr lang="ja-JP" sz="1400" b="1" dirty="0">
                          <a:effectLst/>
                          <a:latin typeface="+mn-ea"/>
                          <a:ea typeface="+mn-ea"/>
                        </a:rPr>
                        <a:t>（</a:t>
                      </a:r>
                      <a:r>
                        <a:rPr lang="en-US" sz="1400" b="1" dirty="0">
                          <a:effectLst/>
                          <a:latin typeface="+mn-ea"/>
                          <a:ea typeface="+mn-ea"/>
                        </a:rPr>
                        <a:t>2009</a:t>
                      </a:r>
                      <a:r>
                        <a:rPr lang="ja-JP" sz="1400" b="1" dirty="0">
                          <a:effectLst/>
                          <a:latin typeface="+mn-ea"/>
                          <a:ea typeface="+mn-ea"/>
                        </a:rPr>
                        <a:t>）年診断患者】</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60.7%</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25</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2013</a:t>
                      </a:r>
                      <a:r>
                        <a:rPr lang="ja-JP" altLang="en-US" sz="1400" b="1" dirty="0" smtClean="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年診断患者</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solidFill>
                            <a:schemeClr val="tx1"/>
                          </a:solidFill>
                          <a:effectLst/>
                          <a:latin typeface="+mn-ea"/>
                          <a:ea typeface="+mn-ea"/>
                        </a:rPr>
                        <a:t>改善</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2502342636"/>
              </p:ext>
            </p:extLst>
          </p:nvPr>
        </p:nvGraphicFramePr>
        <p:xfrm>
          <a:off x="597247" y="2971941"/>
          <a:ext cx="8640960" cy="3593008"/>
        </p:xfrm>
        <a:graphic>
          <a:graphicData uri="http://schemas.openxmlformats.org/drawingml/2006/table">
            <a:tbl>
              <a:tblPr firstRow="1" firstCol="1" bandRow="1">
                <a:tableStyleId>{5C22544A-7EE6-4342-B048-85BDC9FD1C3A}</a:tableStyleId>
              </a:tblPr>
              <a:tblGrid>
                <a:gridCol w="258257">
                  <a:extLst>
                    <a:ext uri="{9D8B030D-6E8A-4147-A177-3AD203B41FA5}">
                      <a16:colId xmlns:a16="http://schemas.microsoft.com/office/drawing/2014/main" val="20000"/>
                    </a:ext>
                  </a:extLst>
                </a:gridCol>
                <a:gridCol w="3214220">
                  <a:extLst>
                    <a:ext uri="{9D8B030D-6E8A-4147-A177-3AD203B41FA5}">
                      <a16:colId xmlns:a16="http://schemas.microsoft.com/office/drawing/2014/main" val="20001"/>
                    </a:ext>
                  </a:extLst>
                </a:gridCol>
                <a:gridCol w="2524259">
                  <a:extLst>
                    <a:ext uri="{9D8B030D-6E8A-4147-A177-3AD203B41FA5}">
                      <a16:colId xmlns:a16="http://schemas.microsoft.com/office/drawing/2014/main" val="20002"/>
                    </a:ext>
                  </a:extLst>
                </a:gridCol>
                <a:gridCol w="2644224">
                  <a:extLst>
                    <a:ext uri="{9D8B030D-6E8A-4147-A177-3AD203B41FA5}">
                      <a16:colId xmlns:a16="http://schemas.microsoft.com/office/drawing/2014/main" val="3811638661"/>
                    </a:ext>
                  </a:extLst>
                </a:gridCol>
              </a:tblGrid>
              <a:tr h="485119">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6884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年間新入院がん患者数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a:t>
                      </a:r>
                      <a:r>
                        <a:rPr lang="en-US" altLang="ja-JP" sz="1400" b="1" dirty="0">
                          <a:effectLst/>
                          <a:latin typeface="+mn-ea"/>
                          <a:ea typeface="+mn-ea"/>
                        </a:rPr>
                        <a:t>65</a:t>
                      </a:r>
                      <a:r>
                        <a:rPr lang="en-US" sz="1400" b="1" dirty="0">
                          <a:effectLst/>
                          <a:latin typeface="+mn-ea"/>
                          <a:ea typeface="+mn-ea"/>
                        </a:rPr>
                        <a:t>,</a:t>
                      </a:r>
                      <a:r>
                        <a:rPr lang="en-US" altLang="ja-JP" sz="1400" b="1" dirty="0">
                          <a:effectLst/>
                          <a:latin typeface="+mn-ea"/>
                          <a:ea typeface="+mn-ea"/>
                        </a:rPr>
                        <a:t>061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155,759</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92950">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悪性腫瘍手術件数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5</a:t>
                      </a:r>
                      <a:r>
                        <a:rPr lang="en-US" altLang="ja-JP" sz="1400" b="1" dirty="0">
                          <a:effectLst/>
                          <a:latin typeface="+mn-ea"/>
                          <a:ea typeface="+mn-ea"/>
                        </a:rPr>
                        <a:t>4</a:t>
                      </a:r>
                      <a:r>
                        <a:rPr lang="en-US" sz="1400" b="1" dirty="0">
                          <a:effectLst/>
                          <a:latin typeface="+mn-ea"/>
                          <a:ea typeface="+mn-ea"/>
                        </a:rPr>
                        <a:t>,</a:t>
                      </a:r>
                      <a:r>
                        <a:rPr lang="en-US" altLang="ja-JP" sz="1400" b="1" dirty="0">
                          <a:effectLst/>
                          <a:latin typeface="+mn-ea"/>
                          <a:ea typeface="+mn-ea"/>
                        </a:rPr>
                        <a:t>603</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56,297</a:t>
                      </a:r>
                      <a:r>
                        <a:rPr lang="ja-JP" altLang="ja-JP" sz="1400" b="1" dirty="0" smtClean="0">
                          <a:solidFill>
                            <a:schemeClr val="tx1"/>
                          </a:solidFill>
                          <a:effectLst/>
                          <a:latin typeface="+mn-ea"/>
                          <a:ea typeface="+mn-ea"/>
                        </a:rPr>
                        <a:t>件／</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2950">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放射</a:t>
                      </a:r>
                      <a:r>
                        <a:rPr lang="ja-JP" sz="1400" b="1">
                          <a:effectLst/>
                          <a:latin typeface="+mn-ea"/>
                          <a:ea typeface="+mn-ea"/>
                        </a:rPr>
                        <a:t>線治療</a:t>
                      </a:r>
                      <a:r>
                        <a:rPr lang="ja-JP" altLang="en-US" sz="1400" b="1">
                          <a:effectLst/>
                          <a:latin typeface="+mn-ea"/>
                          <a:ea typeface="+mn-ea"/>
                        </a:rPr>
                        <a:t>延べ</a:t>
                      </a:r>
                      <a:r>
                        <a:rPr lang="ja-JP" sz="1400" b="1">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smtClean="0">
                          <a:effectLst/>
                          <a:latin typeface="+mn-ea"/>
                          <a:ea typeface="+mn-ea"/>
                        </a:rPr>
                        <a:t>17,</a:t>
                      </a:r>
                      <a:r>
                        <a:rPr lang="en-US" altLang="ja-JP" sz="1400" b="1" smtClean="0">
                          <a:effectLst/>
                          <a:latin typeface="+mn-ea"/>
                          <a:ea typeface="+mn-ea"/>
                        </a:rPr>
                        <a:t>381</a:t>
                      </a:r>
                      <a:r>
                        <a:rPr lang="ja-JP" sz="1400" b="1" smtClean="0">
                          <a:effectLst/>
                          <a:latin typeface="+mn-ea"/>
                          <a:ea typeface="+mn-ea"/>
                        </a:rPr>
                        <a:t>名／</a:t>
                      </a:r>
                      <a:r>
                        <a:rPr lang="en-US" sz="1400" b="1" smtClean="0">
                          <a:effectLst/>
                          <a:latin typeface="+mn-ea"/>
                          <a:ea typeface="+mn-ea"/>
                        </a:rPr>
                        <a:t>64</a:t>
                      </a:r>
                      <a:r>
                        <a:rPr lang="ja-JP" sz="1400" b="1" smtClean="0">
                          <a:effectLst/>
                          <a:latin typeface="+mn-ea"/>
                          <a:ea typeface="+mn-ea"/>
                        </a:rPr>
                        <a:t>病院</a:t>
                      </a:r>
                      <a:endParaRPr lang="en-US" altLang="ja-JP" sz="1400" b="1" smtClean="0">
                        <a:effectLst/>
                        <a:latin typeface="+mn-ea"/>
                        <a:ea typeface="+mn-ea"/>
                      </a:endParaRPr>
                    </a:p>
                    <a:p>
                      <a:pPr algn="ctr" fontAlgn="auto">
                        <a:lnSpc>
                          <a:spcPts val="1400"/>
                        </a:lnSpc>
                        <a:spcAft>
                          <a:spcPts val="0"/>
                        </a:spcAft>
                      </a:pPr>
                      <a:r>
                        <a:rPr lang="ja-JP" sz="1400" b="1" smtClean="0">
                          <a:effectLst/>
                          <a:latin typeface="+mn-ea"/>
                          <a:ea typeface="+mn-ea"/>
                        </a:rPr>
                        <a:t>（小児がん除く）</a:t>
                      </a:r>
                    </a:p>
                    <a:p>
                      <a:pPr algn="ctr" fontAlgn="auto">
                        <a:lnSpc>
                          <a:spcPts val="1400"/>
                        </a:lnSpc>
                        <a:spcAft>
                          <a:spcPts val="0"/>
                        </a:spcAft>
                      </a:pPr>
                      <a:r>
                        <a:rPr lang="ja-JP" sz="1200" b="1" smtClean="0">
                          <a:effectLst/>
                          <a:latin typeface="+mn-ea"/>
                          <a:ea typeface="+mn-ea"/>
                        </a:rPr>
                        <a:t>【平成</a:t>
                      </a:r>
                      <a:r>
                        <a:rPr lang="en-US" altLang="ja-JP" sz="1200" b="1" smtClean="0">
                          <a:effectLst/>
                          <a:latin typeface="+mn-ea"/>
                          <a:ea typeface="+mn-ea"/>
                        </a:rPr>
                        <a:t>28</a:t>
                      </a:r>
                      <a:r>
                        <a:rPr lang="ja-JP" sz="1200" b="1" smtClean="0">
                          <a:effectLst/>
                          <a:latin typeface="+mn-ea"/>
                          <a:ea typeface="+mn-ea"/>
                        </a:rPr>
                        <a:t>（</a:t>
                      </a:r>
                      <a:r>
                        <a:rPr lang="en-US" altLang="ja-JP" sz="1200" b="1" smtClean="0">
                          <a:solidFill>
                            <a:schemeClr val="tx1"/>
                          </a:solidFill>
                          <a:effectLst/>
                          <a:latin typeface="+mn-ea"/>
                          <a:ea typeface="+mn-ea"/>
                        </a:rPr>
                        <a:t>2016</a:t>
                      </a:r>
                      <a:r>
                        <a:rPr lang="ja-JP" sz="1200" b="1" smtClean="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21,082</a:t>
                      </a:r>
                      <a:r>
                        <a:rPr lang="ja-JP" altLang="ja-JP" sz="1400" b="1" dirty="0" smtClean="0">
                          <a:solidFill>
                            <a:schemeClr val="tx1"/>
                          </a:solidFill>
                          <a:effectLst/>
                          <a:latin typeface="+mn-ea"/>
                          <a:ea typeface="+mn-ea"/>
                        </a:rPr>
                        <a:t>名／</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smtClean="0">
                        <a:solidFill>
                          <a:schemeClr val="tx1"/>
                        </a:solidFill>
                        <a:effectLst/>
                        <a:latin typeface="+mn-ea"/>
                        <a:ea typeface="+mn-ea"/>
                      </a:endParaRPr>
                    </a:p>
                    <a:p>
                      <a:pPr algn="ctr" fontAlgn="auto">
                        <a:lnSpc>
                          <a:spcPts val="1400"/>
                        </a:lnSpc>
                        <a:spcAft>
                          <a:spcPts val="0"/>
                        </a:spcAft>
                      </a:pPr>
                      <a:r>
                        <a:rPr lang="ja-JP" altLang="ja-JP" sz="1400" b="1" dirty="0" smtClean="0">
                          <a:solidFill>
                            <a:schemeClr val="tx1"/>
                          </a:solidFill>
                          <a:effectLst/>
                          <a:latin typeface="+mn-ea"/>
                          <a:ea typeface="+mn-ea"/>
                        </a:rPr>
                        <a:t>（小児がん除く）</a:t>
                      </a:r>
                    </a:p>
                    <a:p>
                      <a:pPr algn="ctr" fontAlgn="auto">
                        <a:lnSpc>
                          <a:spcPts val="1400"/>
                        </a:lnSpc>
                        <a:spcAft>
                          <a:spcPts val="0"/>
                        </a:spcAft>
                      </a:pPr>
                      <a:r>
                        <a:rPr lang="ja-JP"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92950">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外来</a:t>
                      </a:r>
                      <a:r>
                        <a:rPr lang="ja-JP" sz="1400" b="1">
                          <a:effectLst/>
                          <a:latin typeface="+mn-ea"/>
                          <a:ea typeface="+mn-ea"/>
                        </a:rPr>
                        <a:t>化学療法</a:t>
                      </a:r>
                      <a:r>
                        <a:rPr lang="ja-JP" altLang="en-US" sz="1400" b="1">
                          <a:effectLst/>
                          <a:latin typeface="+mn-ea"/>
                          <a:ea typeface="+mn-ea"/>
                        </a:rPr>
                        <a:t>延べ</a:t>
                      </a:r>
                      <a:r>
                        <a:rPr lang="ja-JP" sz="1400" b="1">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31</a:t>
                      </a:r>
                      <a:r>
                        <a:rPr lang="en-US" sz="1400" b="1" dirty="0">
                          <a:effectLst/>
                          <a:latin typeface="+mn-ea"/>
                          <a:ea typeface="+mn-ea"/>
                        </a:rPr>
                        <a:t>,</a:t>
                      </a:r>
                      <a:r>
                        <a:rPr lang="en-US" altLang="ja-JP" sz="1400" b="1" dirty="0">
                          <a:effectLst/>
                          <a:latin typeface="+mn-ea"/>
                          <a:ea typeface="+mn-ea"/>
                        </a:rPr>
                        <a:t>607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113,874</a:t>
                      </a:r>
                      <a:r>
                        <a:rPr lang="ja-JP" altLang="ja-JP" sz="1400" b="1" dirty="0" smtClean="0">
                          <a:solidFill>
                            <a:schemeClr val="tx1"/>
                          </a:solidFill>
                          <a:effectLst/>
                          <a:latin typeface="+mn-ea"/>
                          <a:ea typeface="+mn-ea"/>
                        </a:rPr>
                        <a:t>名／</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60199">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地域連携クリティカルパスを適用した</a:t>
                      </a:r>
                      <a:r>
                        <a:rPr lang="ja-JP" altLang="en-US" sz="1400" b="1" dirty="0">
                          <a:effectLst/>
                          <a:latin typeface="+mn-ea"/>
                          <a:ea typeface="+mn-ea"/>
                        </a:rPr>
                        <a:t>延</a:t>
                      </a:r>
                      <a:r>
                        <a:rPr lang="ja-JP" sz="1400" b="1" dirty="0">
                          <a:effectLst/>
                          <a:latin typeface="+mn-ea"/>
                          <a:ea typeface="+mn-ea"/>
                        </a:rPr>
                        <a:t>べ患者数</a:t>
                      </a:r>
                      <a:endParaRPr lang="en-US" altLang="ja-JP" sz="1400" b="1" dirty="0">
                        <a:effectLst/>
                        <a:latin typeface="+mn-ea"/>
                        <a:ea typeface="+mn-ea"/>
                      </a:endParaRPr>
                    </a:p>
                    <a:p>
                      <a:pPr algn="l" fontAlgn="auto">
                        <a:lnSpc>
                          <a:spcPts val="1400"/>
                        </a:lnSpc>
                        <a:spcAft>
                          <a:spcPts val="0"/>
                        </a:spcAft>
                      </a:pP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697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29</a:t>
                      </a:r>
                      <a:r>
                        <a:rPr lang="ja-JP" sz="1200" b="1" dirty="0" smtClean="0">
                          <a:effectLst/>
                          <a:latin typeface="+mn-ea"/>
                          <a:ea typeface="+mn-ea"/>
                        </a:rPr>
                        <a:t>（</a:t>
                      </a:r>
                      <a:r>
                        <a:rPr lang="en-US" altLang="ja-JP" sz="1200" b="1" dirty="0" smtClean="0">
                          <a:solidFill>
                            <a:schemeClr val="tx1"/>
                          </a:solidFill>
                          <a:effectLst/>
                          <a:latin typeface="+mn-ea"/>
                          <a:ea typeface="+mn-ea"/>
                        </a:rPr>
                        <a:t>2017</a:t>
                      </a:r>
                      <a:r>
                        <a:rPr lang="ja-JP" sz="1200" b="1" dirty="0" smtClean="0">
                          <a:effectLst/>
                          <a:latin typeface="+mn-ea"/>
                          <a:ea typeface="+mn-ea"/>
                        </a:rPr>
                        <a:t>）</a:t>
                      </a:r>
                      <a:r>
                        <a:rPr lang="ja-JP" sz="1200" b="1" dirty="0">
                          <a:effectLst/>
                          <a:latin typeface="+mn-ea"/>
                          <a:ea typeface="+mn-ea"/>
                        </a:rPr>
                        <a:t>年</a:t>
                      </a:r>
                      <a:r>
                        <a:rPr lang="en-US" altLang="ja-JP" sz="1200" b="1" dirty="0">
                          <a:effectLst/>
                          <a:latin typeface="+mn-ea"/>
                          <a:ea typeface="+mn-ea"/>
                        </a:rPr>
                        <a:t>4</a:t>
                      </a:r>
                      <a:r>
                        <a:rPr lang="ja-JP" sz="1200" b="1" dirty="0">
                          <a:effectLst/>
                          <a:latin typeface="+mn-ea"/>
                          <a:ea typeface="+mn-ea"/>
                        </a:rPr>
                        <a:t>月～７月】</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smtClean="0">
                          <a:solidFill>
                            <a:schemeClr val="tx1"/>
                          </a:solidFill>
                          <a:effectLst/>
                          <a:latin typeface="+mn-ea"/>
                          <a:ea typeface="+mn-ea"/>
                        </a:rPr>
                        <a:t>5,175</a:t>
                      </a:r>
                      <a:r>
                        <a:rPr lang="ja-JP" altLang="ja-JP" sz="1400" b="1" dirty="0" smtClean="0">
                          <a:solidFill>
                            <a:schemeClr val="tx1"/>
                          </a:solidFill>
                          <a:effectLst/>
                          <a:latin typeface="+mn-ea"/>
                          <a:ea typeface="+mn-ea"/>
                        </a:rPr>
                        <a:t>名／</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令和３</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2021</a:t>
                      </a:r>
                      <a:r>
                        <a:rPr lang="ja-JP" altLang="ja-JP" sz="1200" b="1" dirty="0" smtClean="0">
                          <a:solidFill>
                            <a:schemeClr val="tx1"/>
                          </a:solidFill>
                          <a:effectLst/>
                          <a:latin typeface="+mn-ea"/>
                          <a:ea typeface="+mn-ea"/>
                        </a:rPr>
                        <a:t>）</a:t>
                      </a:r>
                      <a:r>
                        <a:rPr lang="ja-JP" alt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p>
                      <a:pPr algn="ctr" fontAlgn="auto">
                        <a:lnSpc>
                          <a:spcPts val="1400"/>
                        </a:lnSpc>
                        <a:spcAft>
                          <a:spcPts val="0"/>
                        </a:spcAft>
                      </a:pPr>
                      <a:r>
                        <a:rPr lang="en-US" altLang="ja-JP" sz="900" b="1" dirty="0">
                          <a:solidFill>
                            <a:schemeClr val="tx1"/>
                          </a:solidFill>
                          <a:effectLst/>
                          <a:latin typeface="+mn-ea"/>
                          <a:ea typeface="+mn-ea"/>
                          <a:cs typeface="HG丸ｺﾞｼｯｸM-PRO"/>
                        </a:rPr>
                        <a:t>※</a:t>
                      </a:r>
                      <a:r>
                        <a:rPr lang="ja-JP" altLang="en-US" sz="900" b="1" dirty="0">
                          <a:solidFill>
                            <a:schemeClr val="tx1"/>
                          </a:solidFill>
                          <a:effectLst/>
                          <a:latin typeface="+mn-ea"/>
                          <a:ea typeface="+mn-ea"/>
                          <a:cs typeface="HG丸ｺﾞｼｯｸM-PRO"/>
                        </a:rPr>
                        <a:t>集計期間に変更あり（３か月間→１年間）</a:t>
                      </a:r>
                      <a:endParaRPr lang="ja-JP" altLang="ja-JP" sz="9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414337"/>
            <a:ext cx="9906000" cy="509155"/>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１　がん医療の充実</a:t>
            </a:r>
          </a:p>
        </p:txBody>
      </p:sp>
      <p:sp>
        <p:nvSpPr>
          <p:cNvPr id="15" name="正方形/長方形 14"/>
          <p:cNvSpPr/>
          <p:nvPr/>
        </p:nvSpPr>
        <p:spPr>
          <a:xfrm>
            <a:off x="48843" y="980518"/>
            <a:ext cx="5241164"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a:t>
            </a:r>
            <a:r>
              <a:rPr kumimoji="1" lang="ja-JP" altLang="en-US" sz="2000" b="1" dirty="0">
                <a:solidFill>
                  <a:schemeClr val="bg1"/>
                </a:solidFill>
              </a:rPr>
              <a:t>医療提供体制の充実　計画Ｐ</a:t>
            </a:r>
            <a:r>
              <a:rPr kumimoji="1" lang="en-US" altLang="ja-JP" sz="2000" b="1" dirty="0">
                <a:solidFill>
                  <a:schemeClr val="bg1"/>
                </a:solidFill>
              </a:rPr>
              <a:t>50-51</a:t>
            </a:r>
          </a:p>
        </p:txBody>
      </p:sp>
      <p:sp>
        <p:nvSpPr>
          <p:cNvPr id="13" name="正方形/長方形 12"/>
          <p:cNvSpPr/>
          <p:nvPr/>
        </p:nvSpPr>
        <p:spPr>
          <a:xfrm>
            <a:off x="510761" y="1418165"/>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17" name="テキスト ボックス 16"/>
          <p:cNvSpPr txBox="1"/>
          <p:nvPr/>
        </p:nvSpPr>
        <p:spPr>
          <a:xfrm>
            <a:off x="8822569" y="17717"/>
            <a:ext cx="10345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smtClean="0">
                <a:latin typeface="Meiryo UI" panose="020B0604030504040204" pitchFamily="50" charset="-128"/>
                <a:ea typeface="Meiryo UI" panose="020B0604030504040204" pitchFamily="50" charset="-128"/>
              </a:rPr>
              <a:t>資料</a:t>
            </a:r>
            <a:r>
              <a:rPr lang="en-US" altLang="ja-JP" dirty="0" smtClean="0">
                <a:latin typeface="Meiryo UI" panose="020B0604030504040204" pitchFamily="50" charset="-128"/>
                <a:ea typeface="Meiryo UI" panose="020B0604030504040204" pitchFamily="50" charset="-128"/>
              </a:rPr>
              <a:t>3</a:t>
            </a:r>
            <a:endParaRPr kumimoji="1" lang="ja-JP" altLang="en-US" dirty="0">
              <a:latin typeface="Meiryo UI" panose="020B0604030504040204" pitchFamily="50" charset="-128"/>
              <a:ea typeface="Meiryo UI" panose="020B0604030504040204" pitchFamily="50" charset="-128"/>
            </a:endParaRPr>
          </a:p>
        </p:txBody>
      </p:sp>
      <p:sp>
        <p:nvSpPr>
          <p:cNvPr id="4" name="正方形/長方形 3"/>
          <p:cNvSpPr/>
          <p:nvPr/>
        </p:nvSpPr>
        <p:spPr>
          <a:xfrm>
            <a:off x="-1" y="13709"/>
            <a:ext cx="7628307" cy="400110"/>
          </a:xfrm>
          <a:prstGeom prst="rect">
            <a:avLst/>
          </a:prstGeom>
        </p:spPr>
        <p:txBody>
          <a:bodyPr wrap="square">
            <a:spAutoFit/>
          </a:bodyPr>
          <a:lstStyle/>
          <a:p>
            <a:r>
              <a:rPr lang="ja-JP" altLang="en-US" sz="2000" b="1" dirty="0" smtClean="0"/>
              <a:t>第３期</a:t>
            </a:r>
            <a:r>
              <a:rPr lang="ja-JP" altLang="en-US" sz="2000" b="1" dirty="0"/>
              <a:t>大阪府がん対策推進計画の進捗管理について</a:t>
            </a:r>
          </a:p>
        </p:txBody>
      </p:sp>
    </p:spTree>
    <p:extLst>
      <p:ext uri="{BB962C8B-B14F-4D97-AF65-F5344CB8AC3E}">
        <p14:creationId xmlns:p14="http://schemas.microsoft.com/office/powerpoint/2010/main" val="428607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437881" y="356421"/>
          <a:ext cx="8976575" cy="725403"/>
        </p:xfrm>
        <a:graphic>
          <a:graphicData uri="http://schemas.openxmlformats.org/drawingml/2006/table">
            <a:tbl>
              <a:tblPr firstRow="1" bandRow="1">
                <a:tableStyleId>{5C22544A-7EE6-4342-B048-85BDC9FD1C3A}</a:tableStyleId>
              </a:tblPr>
              <a:tblGrid>
                <a:gridCol w="1107584">
                  <a:extLst>
                    <a:ext uri="{9D8B030D-6E8A-4147-A177-3AD203B41FA5}">
                      <a16:colId xmlns:a16="http://schemas.microsoft.com/office/drawing/2014/main" val="3795206225"/>
                    </a:ext>
                  </a:extLst>
                </a:gridCol>
                <a:gridCol w="7868991">
                  <a:extLst>
                    <a:ext uri="{9D8B030D-6E8A-4147-A177-3AD203B41FA5}">
                      <a16:colId xmlns:a16="http://schemas.microsoft.com/office/drawing/2014/main" val="1328953327"/>
                    </a:ext>
                  </a:extLst>
                </a:gridCol>
              </a:tblGrid>
              <a:tr h="725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◆がん診療拠点病院を通じて、がん医療の均</a:t>
                      </a:r>
                      <a:r>
                        <a:rPr kumimoji="1" lang="ja-JP" altLang="en-US" sz="1400" b="1" dirty="0" err="1">
                          <a:solidFill>
                            <a:schemeClr val="tx1"/>
                          </a:solidFill>
                        </a:rPr>
                        <a:t>てん化を</a:t>
                      </a:r>
                      <a:r>
                        <a:rPr kumimoji="1" lang="ja-JP" altLang="en-US" sz="1400" b="1" dirty="0">
                          <a:solidFill>
                            <a:schemeClr val="tx1"/>
                          </a:solidFill>
                        </a:rPr>
                        <a:t>進めるとともに、二次医療圏毎に地域の</a:t>
                      </a:r>
                      <a:r>
                        <a:rPr kumimoji="1" lang="en-US" altLang="ja-JP" sz="1400" b="1" dirty="0">
                          <a:solidFill>
                            <a:schemeClr val="tx1"/>
                          </a:solidFill>
                        </a:rPr>
                        <a:t> </a:t>
                      </a:r>
                      <a:r>
                        <a:rPr kumimoji="1" lang="ja-JP" altLang="en-US" sz="1400" b="1" dirty="0">
                          <a:solidFill>
                            <a:schemeClr val="tx1"/>
                          </a:solidFill>
                        </a:rPr>
                        <a:t>実情に応じて、地域連携の一層の充実を図る必要がある。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552761179"/>
              </p:ext>
            </p:extLst>
          </p:nvPr>
        </p:nvGraphicFramePr>
        <p:xfrm>
          <a:off x="437881" y="1210201"/>
          <a:ext cx="8976575" cy="4586365"/>
        </p:xfrm>
        <a:graphic>
          <a:graphicData uri="http://schemas.openxmlformats.org/drawingml/2006/table">
            <a:tbl>
              <a:tblPr firstRow="1" bandRow="1">
                <a:tableStyleId>{5C22544A-7EE6-4342-B048-85BDC9FD1C3A}</a:tableStyleId>
              </a:tblPr>
              <a:tblGrid>
                <a:gridCol w="1138357">
                  <a:extLst>
                    <a:ext uri="{9D8B030D-6E8A-4147-A177-3AD203B41FA5}">
                      <a16:colId xmlns:a16="http://schemas.microsoft.com/office/drawing/2014/main" val="528851062"/>
                    </a:ext>
                  </a:extLst>
                </a:gridCol>
                <a:gridCol w="7838218">
                  <a:extLst>
                    <a:ext uri="{9D8B030D-6E8A-4147-A177-3AD203B41FA5}">
                      <a16:colId xmlns:a16="http://schemas.microsoft.com/office/drawing/2014/main" val="89849022"/>
                    </a:ext>
                  </a:extLst>
                </a:gridCol>
              </a:tblGrid>
              <a:tr h="254293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en-US" altLang="ja-JP" sz="1400" dirty="0">
                          <a:solidFill>
                            <a:schemeClr val="tx1"/>
                          </a:solidFill>
                        </a:rPr>
                        <a:t>《</a:t>
                      </a:r>
                      <a:r>
                        <a:rPr kumimoji="1" lang="ja-JP" altLang="en-US" sz="1400" u="sng" dirty="0">
                          <a:solidFill>
                            <a:schemeClr val="tx1"/>
                          </a:solidFill>
                        </a:rPr>
                        <a:t>がん診療拠点病院の機能強化</a:t>
                      </a:r>
                      <a:r>
                        <a:rPr kumimoji="1" lang="en-US" altLang="ja-JP" sz="1400" dirty="0" smtClean="0">
                          <a:solidFill>
                            <a:schemeClr val="tx1"/>
                          </a:solidFill>
                        </a:rPr>
                        <a:t>》</a:t>
                      </a:r>
                      <a:endParaRPr kumimoji="1" lang="en-US" altLang="ja-JP" sz="1400" b="0" dirty="0">
                        <a:solidFill>
                          <a:schemeClr val="tx1"/>
                        </a:solidFill>
                      </a:endParaRPr>
                    </a:p>
                    <a:p>
                      <a:pPr>
                        <a:lnSpc>
                          <a:spcPts val="1700"/>
                        </a:lnSpc>
                      </a:pPr>
                      <a:r>
                        <a:rPr kumimoji="1" lang="ja-JP" altLang="en-US" sz="1400" b="0" dirty="0">
                          <a:solidFill>
                            <a:schemeClr val="tx1"/>
                          </a:solidFill>
                        </a:rPr>
                        <a:t>■がん診療連携拠点病院の機能強化を目的とした補助金を交付（</a:t>
                      </a:r>
                      <a:r>
                        <a:rPr kumimoji="1" lang="en-US" altLang="ja-JP" sz="1400" b="0" dirty="0" smtClean="0">
                          <a:solidFill>
                            <a:schemeClr val="tx1"/>
                          </a:solidFill>
                        </a:rPr>
                        <a:t>14</a:t>
                      </a:r>
                      <a:r>
                        <a:rPr kumimoji="1" lang="ja-JP" altLang="en-US" sz="1400" b="0" dirty="0" smtClean="0">
                          <a:solidFill>
                            <a:schemeClr val="tx1"/>
                          </a:solidFill>
                        </a:rPr>
                        <a:t>病院）</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smtClean="0">
                          <a:solidFill>
                            <a:schemeClr val="tx1"/>
                          </a:solidFill>
                        </a:rPr>
                        <a:t>■がん診療施設の設備整備に係る補助金を交付（</a:t>
                      </a:r>
                      <a:r>
                        <a:rPr kumimoji="1" lang="en-US" altLang="ja-JP" sz="1400" b="0" dirty="0" smtClean="0">
                          <a:solidFill>
                            <a:schemeClr val="tx1"/>
                          </a:solidFill>
                        </a:rPr>
                        <a:t>11</a:t>
                      </a:r>
                      <a:r>
                        <a:rPr kumimoji="1" lang="ja-JP" altLang="en-US" sz="1400" b="0" dirty="0" smtClean="0">
                          <a:solidFill>
                            <a:schemeClr val="tx1"/>
                          </a:solidFill>
                        </a:rPr>
                        <a:t>病院）</a:t>
                      </a:r>
                      <a:endParaRPr kumimoji="1" lang="en-US" altLang="ja-JP" sz="1400" dirty="0" smtClean="0">
                        <a:solidFill>
                          <a:schemeClr val="tx1"/>
                        </a:solidFill>
                      </a:endParaRPr>
                    </a:p>
                    <a:p>
                      <a:pPr>
                        <a:lnSpc>
                          <a:spcPts val="1700"/>
                        </a:lnSpc>
                      </a:pPr>
                      <a:r>
                        <a:rPr kumimoji="1" lang="ja-JP" altLang="en-US" sz="1400" b="0" dirty="0" smtClean="0">
                          <a:solidFill>
                            <a:schemeClr val="tx1"/>
                          </a:solidFill>
                        </a:rPr>
                        <a:t>■</a:t>
                      </a:r>
                      <a:r>
                        <a:rPr kumimoji="1" lang="ja-JP" altLang="en-US" sz="1400" b="0" dirty="0">
                          <a:solidFill>
                            <a:schemeClr val="tx1"/>
                          </a:solidFill>
                        </a:rPr>
                        <a:t>国拠点病院</a:t>
                      </a:r>
                      <a:r>
                        <a:rPr kumimoji="1" lang="ja-JP" altLang="en-US" sz="1400" b="0" dirty="0" smtClean="0">
                          <a:solidFill>
                            <a:schemeClr val="tx1"/>
                          </a:solidFill>
                        </a:rPr>
                        <a:t>の指定更新推薦</a:t>
                      </a:r>
                      <a:r>
                        <a:rPr kumimoji="1" lang="en-US" altLang="ja-JP" sz="1400" b="0" dirty="0" smtClean="0">
                          <a:solidFill>
                            <a:schemeClr val="tx1"/>
                          </a:solidFill>
                        </a:rPr>
                        <a:t>【</a:t>
                      </a:r>
                      <a:r>
                        <a:rPr kumimoji="1" lang="ja-JP" altLang="en-US" sz="1400" b="0" dirty="0" smtClean="0">
                          <a:solidFill>
                            <a:schemeClr val="tx1"/>
                          </a:solidFill>
                        </a:rPr>
                        <a:t>現況報告：</a:t>
                      </a:r>
                      <a:r>
                        <a:rPr kumimoji="1" lang="en-US" altLang="ja-JP" sz="1400" b="0" dirty="0" smtClean="0">
                          <a:solidFill>
                            <a:schemeClr val="tx1"/>
                          </a:solidFill>
                        </a:rPr>
                        <a:t>18</a:t>
                      </a:r>
                      <a:r>
                        <a:rPr kumimoji="1" lang="ja-JP" altLang="en-US" sz="1400" b="0" dirty="0" smtClean="0">
                          <a:solidFill>
                            <a:schemeClr val="tx1"/>
                          </a:solidFill>
                        </a:rPr>
                        <a:t>病院</a:t>
                      </a:r>
                      <a:r>
                        <a:rPr kumimoji="1" lang="en-US" altLang="ja-JP" sz="1400" b="0" dirty="0" smtClean="0">
                          <a:solidFill>
                            <a:schemeClr val="tx1"/>
                          </a:solidFill>
                        </a:rPr>
                        <a:t>】</a:t>
                      </a:r>
                      <a:endParaRPr kumimoji="1" lang="en-US" altLang="ja-JP" sz="1400" b="0" dirty="0">
                        <a:solidFill>
                          <a:schemeClr val="tx1"/>
                        </a:solidFill>
                      </a:endParaRPr>
                    </a:p>
                    <a:p>
                      <a:pPr marL="185738" indent="-185738">
                        <a:lnSpc>
                          <a:spcPts val="1700"/>
                        </a:lnSpc>
                      </a:pPr>
                      <a:r>
                        <a:rPr kumimoji="1" lang="ja-JP" altLang="en-US" sz="1400" b="0" dirty="0">
                          <a:solidFill>
                            <a:schemeClr val="tx1"/>
                          </a:solidFill>
                        </a:rPr>
                        <a:t>■</a:t>
                      </a:r>
                      <a:r>
                        <a:rPr kumimoji="1" lang="ja-JP" altLang="en-US" sz="1400" b="0" dirty="0" smtClean="0">
                          <a:solidFill>
                            <a:schemeClr val="tx1"/>
                          </a:solidFill>
                        </a:rPr>
                        <a:t>府指定病院の指定</a:t>
                      </a:r>
                      <a:r>
                        <a:rPr kumimoji="1" lang="en-US" altLang="ja-JP" sz="1400" b="0" dirty="0" smtClean="0">
                          <a:solidFill>
                            <a:schemeClr val="tx1"/>
                          </a:solidFill>
                        </a:rPr>
                        <a:t>【</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現況報告：</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48</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病院、</a:t>
                      </a:r>
                      <a:r>
                        <a:rPr kumimoji="1" lang="ja-JP" altLang="en-US" sz="1400" b="0" dirty="0" smtClean="0">
                          <a:solidFill>
                            <a:schemeClr val="tx1"/>
                          </a:solidFill>
                        </a:rPr>
                        <a:t>小児現況報告：</a:t>
                      </a:r>
                      <a:r>
                        <a:rPr kumimoji="1" lang="en-US" altLang="ja-JP" sz="1400" b="0" dirty="0" smtClean="0">
                          <a:solidFill>
                            <a:schemeClr val="tx1"/>
                          </a:solidFill>
                        </a:rPr>
                        <a:t>2</a:t>
                      </a:r>
                      <a:r>
                        <a:rPr kumimoji="1" lang="ja-JP" altLang="en-US" sz="1400" b="0" dirty="0" smtClean="0">
                          <a:solidFill>
                            <a:schemeClr val="tx1"/>
                          </a:solidFill>
                        </a:rPr>
                        <a:t>病院</a:t>
                      </a:r>
                      <a:r>
                        <a:rPr kumimoji="1" lang="en-US" altLang="ja-JP" sz="1400" b="0" dirty="0" smtClean="0">
                          <a:solidFill>
                            <a:schemeClr val="tx1"/>
                          </a:solidFill>
                        </a:rPr>
                        <a:t>】</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dirty="0">
                          <a:solidFill>
                            <a:schemeClr val="tx1"/>
                          </a:solidFill>
                        </a:rPr>
                        <a:t>《</a:t>
                      </a:r>
                      <a:r>
                        <a:rPr kumimoji="1" lang="ja-JP" altLang="en-US" sz="1400" u="sng" dirty="0">
                          <a:solidFill>
                            <a:schemeClr val="tx1"/>
                          </a:solidFill>
                        </a:rPr>
                        <a:t>がん医療連携体制の充実</a:t>
                      </a:r>
                      <a:r>
                        <a:rPr kumimoji="1" lang="en-US" altLang="ja-JP" sz="140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smtClean="0">
                          <a:solidFill>
                            <a:schemeClr val="tx1"/>
                          </a:solidFill>
                        </a:rPr>
                        <a:t>■</a:t>
                      </a:r>
                      <a:r>
                        <a:rPr kumimoji="1" lang="ja-JP" altLang="en-US" sz="1400" b="0" dirty="0">
                          <a:solidFill>
                            <a:schemeClr val="tx1"/>
                          </a:solidFill>
                        </a:rPr>
                        <a:t>地域連携強化事業の</a:t>
                      </a:r>
                      <a:r>
                        <a:rPr kumimoji="1" lang="ja-JP" altLang="en-US" sz="1400" b="0" dirty="0" smtClean="0">
                          <a:solidFill>
                            <a:schemeClr val="tx1"/>
                          </a:solidFill>
                        </a:rPr>
                        <a:t>実施。</a:t>
                      </a:r>
                      <a:endParaRPr kumimoji="1" lang="en-US" altLang="ja-JP" sz="1400" b="0"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strike="noStrike" baseline="0" dirty="0" smtClean="0">
                          <a:solidFill>
                            <a:schemeClr val="tx1"/>
                          </a:solidFill>
                        </a:rPr>
                        <a:t>■大阪府がん診療連携協議会と連携し、がん患者の悩みやニーズに関する実態調査を実施</a:t>
                      </a:r>
                      <a:endParaRPr kumimoji="1" lang="en-US" altLang="ja-JP" sz="1400" b="0" strike="noStrike" baseline="0"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en-US" altLang="ja-JP" sz="1400" b="1" u="sng" strike="noStrike" baseline="0" dirty="0" smtClean="0">
                          <a:solidFill>
                            <a:schemeClr val="tx1"/>
                          </a:solidFill>
                        </a:rPr>
                        <a:t>《</a:t>
                      </a:r>
                      <a:r>
                        <a:rPr kumimoji="1" lang="ja-JP" altLang="en-US" sz="1400" b="1" u="sng" strike="noStrike" baseline="0" dirty="0" smtClean="0">
                          <a:solidFill>
                            <a:schemeClr val="tx1"/>
                          </a:solidFill>
                        </a:rPr>
                        <a:t>人材育成の充実</a:t>
                      </a:r>
                      <a:r>
                        <a:rPr kumimoji="1" lang="en-US" altLang="ja-JP" sz="1400" b="1" u="sng" strike="noStrike" baseline="0" dirty="0" smtClean="0">
                          <a:solidFill>
                            <a:schemeClr val="tx1"/>
                          </a:solidFill>
                        </a:rPr>
                        <a:t>》</a:t>
                      </a:r>
                    </a:p>
                    <a:p>
                      <a:pPr>
                        <a:lnSpc>
                          <a:spcPts val="1700"/>
                        </a:lnSpc>
                      </a:pPr>
                      <a:r>
                        <a:rPr kumimoji="1" lang="ja-JP" altLang="en-US" sz="1400" b="0" dirty="0" smtClean="0">
                          <a:solidFill>
                            <a:schemeClr val="tx1"/>
                          </a:solidFill>
                        </a:rPr>
                        <a:t>■大阪府がん診療連携協議会と連携して拠点病院の訪問を行い、好事例等の収集や情報共有、</a:t>
                      </a:r>
                      <a:endParaRPr kumimoji="1" lang="en-US" altLang="ja-JP" sz="1400" b="0" dirty="0" smtClean="0">
                        <a:solidFill>
                          <a:schemeClr val="tx1"/>
                        </a:solidFill>
                      </a:endParaRPr>
                    </a:p>
                    <a:p>
                      <a:pPr>
                        <a:lnSpc>
                          <a:spcPts val="1700"/>
                        </a:lnSpc>
                      </a:pPr>
                      <a:r>
                        <a:rPr kumimoji="1" lang="ja-JP" altLang="en-US" sz="1400" b="0" dirty="0" smtClean="0">
                          <a:solidFill>
                            <a:schemeClr val="tx1"/>
                          </a:solidFill>
                        </a:rPr>
                        <a:t>　要件充足状況の確認を実施</a:t>
                      </a:r>
                      <a:r>
                        <a:rPr kumimoji="1" lang="en-US" altLang="ja-JP" sz="1400" b="0" dirty="0" smtClean="0">
                          <a:solidFill>
                            <a:schemeClr val="tx1"/>
                          </a:solidFill>
                        </a:rPr>
                        <a:t>【</a:t>
                      </a:r>
                      <a:r>
                        <a:rPr kumimoji="1" lang="ja-JP" altLang="en-US" sz="1400" b="0" dirty="0" smtClean="0">
                          <a:solidFill>
                            <a:schemeClr val="tx1"/>
                          </a:solidFill>
                        </a:rPr>
                        <a:t>国拠点：９病院、府拠点：５病院</a:t>
                      </a:r>
                      <a:r>
                        <a:rPr kumimoji="1" lang="en-US" altLang="ja-JP" sz="1400" b="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464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（調整中）</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課題</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■府内がん医療提供体制の均</a:t>
                      </a:r>
                      <a:r>
                        <a:rPr kumimoji="1" lang="ja-JP" altLang="en-US" sz="1400" b="0" dirty="0" err="1">
                          <a:solidFill>
                            <a:schemeClr val="tx1"/>
                          </a:solidFill>
                          <a:latin typeface="+mn-ea"/>
                          <a:ea typeface="+mn-ea"/>
                        </a:rPr>
                        <a:t>てん化の</a:t>
                      </a:r>
                      <a:r>
                        <a:rPr kumimoji="1" lang="ja-JP" altLang="en-US" sz="1400" b="0" dirty="0" smtClean="0">
                          <a:solidFill>
                            <a:schemeClr val="tx1"/>
                          </a:solidFill>
                          <a:latin typeface="+mn-ea"/>
                          <a:ea typeface="+mn-ea"/>
                        </a:rPr>
                        <a:t>推進。</a:t>
                      </a:r>
                      <a:endParaRPr kumimoji="1" lang="en-US" altLang="ja-JP" sz="1400" b="0" dirty="0">
                        <a:solidFill>
                          <a:schemeClr val="tx1"/>
                        </a:solidFill>
                        <a:latin typeface="+mn-ea"/>
                        <a:ea typeface="+mn-ea"/>
                      </a:endParaRPr>
                    </a:p>
                    <a:p>
                      <a:pPr>
                        <a:lnSpc>
                          <a:spcPts val="1700"/>
                        </a:lnSpc>
                      </a:pPr>
                      <a:r>
                        <a:rPr kumimoji="1" lang="ja-JP" altLang="en-US" sz="1400" b="0" dirty="0">
                          <a:solidFill>
                            <a:schemeClr val="tx1"/>
                          </a:solidFill>
                          <a:latin typeface="+mn-ea"/>
                          <a:ea typeface="+mn-ea"/>
                        </a:rPr>
                        <a:t>■各圏域のがん診療ネットワーク協議会における取り組み内容の</a:t>
                      </a:r>
                      <a:r>
                        <a:rPr kumimoji="1" lang="ja-JP" altLang="en-US" sz="1400" b="0" dirty="0" smtClean="0">
                          <a:solidFill>
                            <a:schemeClr val="tx1"/>
                          </a:solidFill>
                          <a:latin typeface="+mn-ea"/>
                          <a:ea typeface="+mn-ea"/>
                        </a:rPr>
                        <a:t>充実。</a:t>
                      </a:r>
                      <a:endParaRPr kumimoji="1" lang="en-US" altLang="ja-JP" sz="1400" b="0" dirty="0">
                        <a:solidFill>
                          <a:schemeClr val="tx1"/>
                        </a:solidFill>
                        <a:latin typeface="+mn-ea"/>
                        <a:ea typeface="+mn-ea"/>
                      </a:endParaRPr>
                    </a:p>
                    <a:p>
                      <a:pPr>
                        <a:lnSpc>
                          <a:spcPts val="1700"/>
                        </a:lnSpc>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次年度の取組</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■大阪府がん診療連携協議会と連携し、さらなるがん医療提供の充実を</a:t>
                      </a:r>
                      <a:r>
                        <a:rPr kumimoji="1" lang="ja-JP" altLang="en-US" sz="1400" b="0" dirty="0" smtClean="0">
                          <a:solidFill>
                            <a:schemeClr val="tx1"/>
                          </a:solidFill>
                          <a:latin typeface="+mn-ea"/>
                          <a:ea typeface="+mn-ea"/>
                        </a:rPr>
                        <a:t>図る。</a:t>
                      </a:r>
                      <a:endParaRPr kumimoji="1" lang="en-US" altLang="ja-JP" sz="1400" b="0" dirty="0">
                        <a:solidFill>
                          <a:schemeClr val="tx1"/>
                        </a:solidFill>
                        <a:latin typeface="+mn-ea"/>
                        <a:ea typeface="+mn-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latin typeface="+mn-ea"/>
                          <a:ea typeface="+mn-ea"/>
                        </a:rPr>
                        <a:t>■</a:t>
                      </a:r>
                      <a:r>
                        <a:rPr kumimoji="1" lang="ja-JP" altLang="en-US" sz="1400" b="0" dirty="0" smtClean="0">
                          <a:solidFill>
                            <a:schemeClr val="tx1"/>
                          </a:solidFill>
                          <a:latin typeface="+mn-ea"/>
                          <a:ea typeface="+mn-ea"/>
                        </a:rPr>
                        <a:t>各圏域がん</a:t>
                      </a:r>
                      <a:r>
                        <a:rPr kumimoji="1" lang="ja-JP" altLang="en-US" sz="1400" b="0" dirty="0">
                          <a:solidFill>
                            <a:schemeClr val="tx1"/>
                          </a:solidFill>
                          <a:latin typeface="+mn-ea"/>
                          <a:ea typeface="+mn-ea"/>
                        </a:rPr>
                        <a:t>診療ネットワーク協議会におけるがん登録を用いた</a:t>
                      </a:r>
                      <a:r>
                        <a:rPr kumimoji="1" lang="ja-JP" altLang="en-US" sz="1400" b="0" dirty="0" smtClean="0">
                          <a:solidFill>
                            <a:schemeClr val="tx1"/>
                          </a:solidFill>
                          <a:latin typeface="+mn-ea"/>
                          <a:ea typeface="+mn-ea"/>
                        </a:rPr>
                        <a:t>分析等</a:t>
                      </a:r>
                      <a:r>
                        <a:rPr kumimoji="1" lang="ja-JP" altLang="en-US" sz="1400" b="0" dirty="0">
                          <a:solidFill>
                            <a:schemeClr val="tx1"/>
                          </a:solidFill>
                          <a:latin typeface="+mn-ea"/>
                          <a:ea typeface="+mn-ea"/>
                        </a:rPr>
                        <a:t>の</a:t>
                      </a:r>
                      <a:r>
                        <a:rPr kumimoji="1" lang="ja-JP" altLang="en-US" sz="1400" b="0" dirty="0" smtClean="0">
                          <a:solidFill>
                            <a:schemeClr val="tx1"/>
                          </a:solidFill>
                          <a:latin typeface="+mn-ea"/>
                          <a:ea typeface="+mn-ea"/>
                        </a:rPr>
                        <a:t>実施</a:t>
                      </a:r>
                      <a:endParaRPr kumimoji="1" lang="en-US" altLang="ja-JP"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4319985"/>
                  </a:ext>
                </a:extLst>
              </a:tr>
              <a:tr h="554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ja-JP" altLang="en-US" sz="1400" dirty="0">
                          <a:solidFill>
                            <a:schemeClr val="tx1"/>
                          </a:solidFill>
                        </a:rPr>
                        <a:t>がん診療拠点病院機能強化事業（</a:t>
                      </a:r>
                      <a:r>
                        <a:rPr kumimoji="1" lang="en-US" altLang="ja-JP" sz="1400" dirty="0" smtClean="0">
                          <a:solidFill>
                            <a:schemeClr val="tx1"/>
                          </a:solidFill>
                        </a:rPr>
                        <a:t>133,316</a:t>
                      </a:r>
                      <a:r>
                        <a:rPr kumimoji="1" lang="ja-JP" altLang="en-US" sz="1400" dirty="0" smtClean="0">
                          <a:solidFill>
                            <a:schemeClr val="tx1"/>
                          </a:solidFill>
                        </a:rPr>
                        <a:t>千円</a:t>
                      </a:r>
                      <a:r>
                        <a:rPr kumimoji="1" lang="ja-JP" altLang="en-US" sz="1400" dirty="0">
                          <a:solidFill>
                            <a:schemeClr val="tx1"/>
                          </a:solidFill>
                        </a:rPr>
                        <a:t>）、がん医療提供体制等充実強化事業</a:t>
                      </a:r>
                      <a:r>
                        <a:rPr kumimoji="1" lang="ja-JP" altLang="en-US" sz="1400" dirty="0" smtClean="0">
                          <a:solidFill>
                            <a:schemeClr val="tx1"/>
                          </a:solidFill>
                        </a:rPr>
                        <a:t>（</a:t>
                      </a:r>
                      <a:r>
                        <a:rPr kumimoji="1" lang="en-US" altLang="ja-JP" sz="1400" dirty="0" smtClean="0">
                          <a:solidFill>
                            <a:schemeClr val="tx1"/>
                          </a:solidFill>
                        </a:rPr>
                        <a:t>50,572</a:t>
                      </a:r>
                      <a:r>
                        <a:rPr kumimoji="1" lang="ja-JP" altLang="en-US" sz="1400" dirty="0" smtClean="0">
                          <a:solidFill>
                            <a:schemeClr val="tx1"/>
                          </a:solidFill>
                        </a:rPr>
                        <a:t>千円</a:t>
                      </a:r>
                      <a:r>
                        <a:rPr kumimoji="1" lang="ja-JP" altLang="en-US" sz="1400" dirty="0">
                          <a:solidFill>
                            <a:schemeClr val="tx1"/>
                          </a:solidFill>
                        </a:rPr>
                        <a:t>）、地域医療連携強化事業</a:t>
                      </a:r>
                      <a:r>
                        <a:rPr kumimoji="1" lang="ja-JP" altLang="en-US" sz="1400" dirty="0" smtClean="0">
                          <a:solidFill>
                            <a:schemeClr val="tx1"/>
                          </a:solidFill>
                        </a:rPr>
                        <a:t>（</a:t>
                      </a:r>
                      <a:r>
                        <a:rPr kumimoji="1" lang="en-US" altLang="ja-JP" sz="1400" dirty="0" smtClean="0">
                          <a:solidFill>
                            <a:schemeClr val="tx1"/>
                          </a:solidFill>
                        </a:rPr>
                        <a:t>4,447</a:t>
                      </a:r>
                      <a:r>
                        <a:rPr kumimoji="1" lang="ja-JP" altLang="en-US" sz="1400" dirty="0" smtClean="0">
                          <a:solidFill>
                            <a:schemeClr val="tx1"/>
                          </a:solidFill>
                        </a:rPr>
                        <a:t>千円</a:t>
                      </a:r>
                      <a:r>
                        <a:rPr kumimoji="1" lang="ja-JP" altLang="en-US" sz="1400" dirty="0">
                          <a:solidFill>
                            <a:schemeClr val="tx1"/>
                          </a:solidFill>
                        </a:rPr>
                        <a:t>）</a:t>
                      </a:r>
                      <a:endParaRPr kumimoji="1" lang="en-US" altLang="ja-JP"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3885" y="1133340"/>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スライド番号プレースホルダー 2"/>
          <p:cNvSpPr>
            <a:spLocks noGrp="1"/>
          </p:cNvSpPr>
          <p:nvPr>
            <p:ph type="sldNum" sz="quarter" idx="12"/>
          </p:nvPr>
        </p:nvSpPr>
        <p:spPr>
          <a:xfrm>
            <a:off x="7677150" y="6492875"/>
            <a:ext cx="2228850" cy="365125"/>
          </a:xfrm>
        </p:spPr>
        <p:txBody>
          <a:bodyPr/>
          <a:lstStyle/>
          <a:p>
            <a:r>
              <a:rPr kumimoji="1" lang="en-US" altLang="ja-JP" dirty="0" smtClean="0"/>
              <a:t>1</a:t>
            </a:r>
            <a:endParaRPr kumimoji="1" lang="ja-JP" altLang="en-US" dirty="0"/>
          </a:p>
        </p:txBody>
      </p:sp>
    </p:spTree>
    <p:extLst>
      <p:ext uri="{BB962C8B-B14F-4D97-AF65-F5344CB8AC3E}">
        <p14:creationId xmlns:p14="http://schemas.microsoft.com/office/powerpoint/2010/main" val="4268287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93608"/>
            <a:ext cx="9259910" cy="56776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p:cNvGraphicFramePr>
            <a:graphicFrameLocks noGrp="1"/>
          </p:cNvGraphicFramePr>
          <p:nvPr>
            <p:extLst/>
          </p:nvPr>
        </p:nvGraphicFramePr>
        <p:xfrm>
          <a:off x="596516" y="2079149"/>
          <a:ext cx="8712968" cy="1481066"/>
        </p:xfrm>
        <a:graphic>
          <a:graphicData uri="http://schemas.openxmlformats.org/drawingml/2006/table">
            <a:tbl>
              <a:tblPr firstRow="1" firstCol="1" bandRow="1">
                <a:tableStyleId>{5C22544A-7EE6-4342-B048-85BDC9FD1C3A}</a:tableStyleId>
              </a:tblPr>
              <a:tblGrid>
                <a:gridCol w="342918">
                  <a:extLst>
                    <a:ext uri="{9D8B030D-6E8A-4147-A177-3AD203B41FA5}">
                      <a16:colId xmlns:a16="http://schemas.microsoft.com/office/drawing/2014/main" val="20000"/>
                    </a:ext>
                  </a:extLst>
                </a:gridCol>
                <a:gridCol w="3761355">
                  <a:extLst>
                    <a:ext uri="{9D8B030D-6E8A-4147-A177-3AD203B41FA5}">
                      <a16:colId xmlns:a16="http://schemas.microsoft.com/office/drawing/2014/main" val="20001"/>
                    </a:ext>
                  </a:extLst>
                </a:gridCol>
                <a:gridCol w="1712890">
                  <a:extLst>
                    <a:ext uri="{9D8B030D-6E8A-4147-A177-3AD203B41FA5}">
                      <a16:colId xmlns:a16="http://schemas.microsoft.com/office/drawing/2014/main" val="20002"/>
                    </a:ext>
                  </a:extLst>
                </a:gridCol>
                <a:gridCol w="1691706">
                  <a:extLst>
                    <a:ext uri="{9D8B030D-6E8A-4147-A177-3AD203B41FA5}">
                      <a16:colId xmlns:a16="http://schemas.microsoft.com/office/drawing/2014/main" val="1758502819"/>
                    </a:ext>
                  </a:extLst>
                </a:gridCol>
                <a:gridCol w="1204099">
                  <a:extLst>
                    <a:ext uri="{9D8B030D-6E8A-4147-A177-3AD203B41FA5}">
                      <a16:colId xmlns:a16="http://schemas.microsoft.com/office/drawing/2014/main" val="20003"/>
                    </a:ext>
                  </a:extLst>
                </a:gridCol>
              </a:tblGrid>
              <a:tr h="41935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06171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がん患者の緩和ケアに対する満足度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（痛み、不安、治療方法や療養場所、経済面、家族への配慮等への対応に係る非常に思う、そう思う平均値）</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58.6</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61.6</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102597703"/>
              </p:ext>
            </p:extLst>
          </p:nvPr>
        </p:nvGraphicFramePr>
        <p:xfrm>
          <a:off x="596517" y="3667160"/>
          <a:ext cx="8712967" cy="3012546"/>
        </p:xfrm>
        <a:graphic>
          <a:graphicData uri="http://schemas.openxmlformats.org/drawingml/2006/table">
            <a:tbl>
              <a:tblPr firstRow="1" firstCol="1" bandRow="1">
                <a:tableStyleId>{5C22544A-7EE6-4342-B048-85BDC9FD1C3A}</a:tableStyleId>
              </a:tblPr>
              <a:tblGrid>
                <a:gridCol w="298752">
                  <a:extLst>
                    <a:ext uri="{9D8B030D-6E8A-4147-A177-3AD203B41FA5}">
                      <a16:colId xmlns:a16="http://schemas.microsoft.com/office/drawing/2014/main" val="20000"/>
                    </a:ext>
                  </a:extLst>
                </a:gridCol>
                <a:gridCol w="3007030">
                  <a:extLst>
                    <a:ext uri="{9D8B030D-6E8A-4147-A177-3AD203B41FA5}">
                      <a16:colId xmlns:a16="http://schemas.microsoft.com/office/drawing/2014/main" val="20001"/>
                    </a:ext>
                  </a:extLst>
                </a:gridCol>
                <a:gridCol w="2691684">
                  <a:extLst>
                    <a:ext uri="{9D8B030D-6E8A-4147-A177-3AD203B41FA5}">
                      <a16:colId xmlns:a16="http://schemas.microsoft.com/office/drawing/2014/main" val="20002"/>
                    </a:ext>
                  </a:extLst>
                </a:gridCol>
                <a:gridCol w="2715501">
                  <a:extLst>
                    <a:ext uri="{9D8B030D-6E8A-4147-A177-3AD203B41FA5}">
                      <a16:colId xmlns:a16="http://schemas.microsoft.com/office/drawing/2014/main" val="3857152038"/>
                    </a:ext>
                  </a:extLst>
                </a:gridCol>
              </a:tblGrid>
              <a:tr h="32145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48601">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緩和ケアチームの新規診療症例数</a:t>
                      </a:r>
                      <a:r>
                        <a:rPr lang="en-US" sz="1400" b="1" dirty="0">
                          <a:solidFill>
                            <a:schemeClr val="tx1"/>
                          </a:solidFill>
                          <a:effectLst/>
                          <a:latin typeface="+mn-ea"/>
                          <a:ea typeface="+mn-ea"/>
                        </a:rPr>
                        <a:t/>
                      </a:r>
                      <a:br>
                        <a:rPr lang="en-US" sz="1400" b="1" dirty="0">
                          <a:solidFill>
                            <a:schemeClr val="tx1"/>
                          </a:solidFill>
                          <a:effectLst/>
                          <a:latin typeface="+mn-ea"/>
                          <a:ea typeface="+mn-ea"/>
                        </a:rPr>
                      </a:b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10,885</a:t>
                      </a:r>
                      <a:r>
                        <a:rPr lang="ja-JP" sz="1400" b="1" dirty="0">
                          <a:solidFill>
                            <a:schemeClr val="tx1"/>
                          </a:solidFill>
                          <a:effectLst/>
                          <a:latin typeface="+mn-ea"/>
                          <a:ea typeface="+mn-ea"/>
                        </a:rPr>
                        <a:t>件／</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a:t>
                      </a:r>
                      <a:r>
                        <a:rPr lang="en-US" altLang="ja-JP" sz="1200" b="1" dirty="0">
                          <a:solidFill>
                            <a:schemeClr val="tx1"/>
                          </a:solidFill>
                          <a:effectLst/>
                          <a:latin typeface="+mn-ea"/>
                          <a:ea typeface="+mn-ea"/>
                        </a:rPr>
                        <a:t>8</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14,097</a:t>
                      </a:r>
                      <a:r>
                        <a:rPr lang="ja-JP" altLang="ja-JP" sz="1400" b="1" dirty="0" smtClean="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smtClean="0">
                          <a:solidFill>
                            <a:schemeClr val="tx1"/>
                          </a:solidFill>
                          <a:effectLst/>
                          <a:latin typeface="+mn-ea"/>
                          <a:ea typeface="+mn-ea"/>
                        </a:rPr>
                        <a:t>67</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en-US"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a:t>
                      </a:r>
                      <a:r>
                        <a:rPr lang="en-US" altLang="ja-JP" sz="1200" b="1" dirty="0" smtClean="0">
                          <a:solidFill>
                            <a:schemeClr val="tx1"/>
                          </a:solidFill>
                          <a:effectLst/>
                          <a:latin typeface="+mn-ea"/>
                          <a:ea typeface="+mn-ea"/>
                        </a:rPr>
                        <a:t>2</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2020</a:t>
                      </a:r>
                      <a:r>
                        <a:rPr lang="ja-JP" altLang="ja-JP" sz="1200" b="1" dirty="0" smtClean="0">
                          <a:solidFill>
                            <a:schemeClr val="tx1"/>
                          </a:solidFill>
                          <a:effectLst/>
                          <a:latin typeface="+mn-ea"/>
                          <a:ea typeface="+mn-ea"/>
                        </a:rPr>
                        <a:t>）</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086">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緩和ケア研修</a:t>
                      </a:r>
                      <a:r>
                        <a:rPr lang="ja-JP" altLang="en-US" sz="1400" b="1" dirty="0">
                          <a:solidFill>
                            <a:schemeClr val="tx1"/>
                          </a:solidFill>
                          <a:effectLst/>
                          <a:latin typeface="+mn-ea"/>
                          <a:ea typeface="+mn-ea"/>
                        </a:rPr>
                        <a:t>累積</a:t>
                      </a:r>
                      <a:r>
                        <a:rPr lang="ja-JP" sz="1400" b="1" dirty="0">
                          <a:solidFill>
                            <a:schemeClr val="tx1"/>
                          </a:solidFill>
                          <a:effectLst/>
                          <a:latin typeface="+mn-ea"/>
                          <a:ea typeface="+mn-ea"/>
                        </a:rPr>
                        <a:t>受講者数</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a:t>
                      </a:r>
                      <a:r>
                        <a:rPr lang="en-US" altLang="ja-JP" sz="1400" b="1" dirty="0">
                          <a:solidFill>
                            <a:schemeClr val="tx1"/>
                          </a:solidFill>
                          <a:effectLst/>
                          <a:latin typeface="+mn-ea"/>
                          <a:ea typeface="+mn-ea"/>
                        </a:rPr>
                        <a:t>0</a:t>
                      </a:r>
                      <a:r>
                        <a:rPr lang="en-US" sz="1400" b="1" dirty="0">
                          <a:solidFill>
                            <a:schemeClr val="tx1"/>
                          </a:solidFill>
                          <a:effectLst/>
                          <a:latin typeface="+mn-ea"/>
                          <a:ea typeface="+mn-ea"/>
                        </a:rPr>
                        <a:t>,7</a:t>
                      </a:r>
                      <a:r>
                        <a:rPr lang="en-US" altLang="ja-JP" sz="1400" b="1" dirty="0">
                          <a:solidFill>
                            <a:schemeClr val="tx1"/>
                          </a:solidFill>
                          <a:effectLst/>
                          <a:latin typeface="+mn-ea"/>
                          <a:ea typeface="+mn-ea"/>
                        </a:rPr>
                        <a:t>88</a:t>
                      </a:r>
                      <a:r>
                        <a:rPr 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sz="1400" b="1" dirty="0">
                        <a:solidFill>
                          <a:schemeClr val="tx1"/>
                        </a:solidFill>
                        <a:effectLst/>
                        <a:latin typeface="+mn-ea"/>
                        <a:ea typeface="+mn-ea"/>
                      </a:endParaRPr>
                    </a:p>
                    <a:p>
                      <a:pPr algn="ctr">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12</a:t>
                      </a:r>
                      <a:r>
                        <a:rPr 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15,829</a:t>
                      </a:r>
                      <a:r>
                        <a:rPr lang="ja-JP" altLang="ja-JP" sz="1400" b="1" dirty="0" smtClean="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smtClean="0">
                          <a:solidFill>
                            <a:schemeClr val="tx1"/>
                          </a:solidFill>
                          <a:effectLst/>
                          <a:latin typeface="+mn-ea"/>
                          <a:ea typeface="+mn-ea"/>
                        </a:rPr>
                        <a:t>)</a:t>
                      </a:r>
                      <a:endParaRPr lang="ja-JP" altLang="ja-JP" sz="1400" b="1" dirty="0">
                        <a:solidFill>
                          <a:schemeClr val="tx1"/>
                        </a:solidFill>
                        <a:effectLst/>
                        <a:latin typeface="+mn-ea"/>
                        <a:ea typeface="+mn-ea"/>
                      </a:endParaRPr>
                    </a:p>
                    <a:p>
                      <a:pPr algn="ctr">
                        <a:lnSpc>
                          <a:spcPts val="1600"/>
                        </a:lnSpc>
                        <a:spcAft>
                          <a:spcPts val="0"/>
                        </a:spcAft>
                      </a:pPr>
                      <a:r>
                        <a:rPr lang="ja-JP"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a:t>
                      </a:r>
                      <a:r>
                        <a:rPr lang="en-US" altLang="ja-JP" sz="1200" b="1" dirty="0" smtClean="0">
                          <a:solidFill>
                            <a:schemeClr val="tx1"/>
                          </a:solidFill>
                          <a:effectLst/>
                          <a:latin typeface="+mn-ea"/>
                          <a:ea typeface="+mn-ea"/>
                        </a:rPr>
                        <a:t>4</a:t>
                      </a:r>
                      <a:r>
                        <a:rPr lang="ja-JP" altLang="ja-JP" sz="1200" b="1" dirty="0" smtClean="0">
                          <a:solidFill>
                            <a:schemeClr val="tx1"/>
                          </a:solidFill>
                          <a:effectLst/>
                          <a:latin typeface="+mn-ea"/>
                          <a:ea typeface="+mn-ea"/>
                        </a:rPr>
                        <a:t>年</a:t>
                      </a:r>
                      <a:r>
                        <a:rPr lang="en-US" altLang="ja-JP" sz="1200" b="1" dirty="0" smtClean="0">
                          <a:solidFill>
                            <a:schemeClr val="tx1"/>
                          </a:solidFill>
                          <a:effectLst/>
                          <a:latin typeface="+mn-ea"/>
                          <a:ea typeface="+mn-ea"/>
                        </a:rPr>
                        <a:t>11</a:t>
                      </a:r>
                      <a:r>
                        <a:rPr lang="ja-JP" altLang="ja-JP" sz="1200" b="1" dirty="0" smtClean="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48601">
                <a:tc>
                  <a:txBody>
                    <a:bodyPr/>
                    <a:lstStyle/>
                    <a:p>
                      <a:pPr algn="ctr" fontAlgn="auto">
                        <a:lnSpc>
                          <a:spcPts val="1600"/>
                        </a:lnSpc>
                        <a:spcAft>
                          <a:spcPts val="0"/>
                        </a:spcAft>
                      </a:pPr>
                      <a:r>
                        <a:rPr lang="en-US" sz="1400" b="1" dirty="0">
                          <a:effectLst/>
                          <a:latin typeface="+mn-ea"/>
                          <a:ea typeface="+mn-ea"/>
                        </a:rPr>
                        <a:t>3</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在宅緩和ケアに取組む医療機関数</a:t>
                      </a:r>
                    </a:p>
                    <a:p>
                      <a:pPr algn="l" fontAlgn="auto">
                        <a:lnSpc>
                          <a:spcPts val="1600"/>
                        </a:lnSpc>
                        <a:spcAft>
                          <a:spcPts val="0"/>
                        </a:spcAft>
                      </a:pP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965</a:t>
                      </a:r>
                      <a:r>
                        <a:rPr lang="ja-JP" sz="1400" b="1" dirty="0">
                          <a:solidFill>
                            <a:schemeClr val="tx1"/>
                          </a:solidFill>
                          <a:effectLst/>
                          <a:latin typeface="+mn-ea"/>
                          <a:ea typeface="+mn-ea"/>
                        </a:rPr>
                        <a:t>医療機関／</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a:t>
                      </a:r>
                      <a:r>
                        <a:rPr lang="en-US" sz="1200" b="1" dirty="0">
                          <a:solidFill>
                            <a:schemeClr val="tx1"/>
                          </a:solidFill>
                          <a:effectLst/>
                          <a:latin typeface="+mn-ea"/>
                          <a:ea typeface="+mn-ea"/>
                        </a:rPr>
                        <a:t>2017</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1,497</a:t>
                      </a:r>
                      <a:r>
                        <a:rPr lang="ja-JP" altLang="ja-JP" sz="1400" b="1" dirty="0" smtClean="0">
                          <a:solidFill>
                            <a:schemeClr val="tx1"/>
                          </a:solidFill>
                          <a:effectLst/>
                          <a:latin typeface="+mn-ea"/>
                          <a:ea typeface="+mn-ea"/>
                        </a:rPr>
                        <a:t>医療</a:t>
                      </a:r>
                      <a:r>
                        <a:rPr lang="ja-JP" altLang="ja-JP" sz="1400" b="1" dirty="0">
                          <a:solidFill>
                            <a:schemeClr val="tx1"/>
                          </a:solidFill>
                          <a:effectLst/>
                          <a:latin typeface="+mn-ea"/>
                          <a:ea typeface="+mn-ea"/>
                        </a:rPr>
                        <a:t>機関／</a:t>
                      </a:r>
                      <a:r>
                        <a:rPr lang="en-US" altLang="ja-JP" sz="1400" b="1" dirty="0" smtClean="0">
                          <a:solidFill>
                            <a:schemeClr val="tx1"/>
                          </a:solidFill>
                          <a:effectLst/>
                          <a:latin typeface="+mn-ea"/>
                          <a:ea typeface="+mn-ea"/>
                        </a:rPr>
                        <a:t>67</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smtClean="0">
                          <a:solidFill>
                            <a:schemeClr val="tx1"/>
                          </a:solidFill>
                          <a:effectLst/>
                          <a:latin typeface="+mn-ea"/>
                          <a:ea typeface="+mn-ea"/>
                        </a:rPr>
                        <a:t>令和</a:t>
                      </a:r>
                      <a:r>
                        <a:rPr lang="en-US" altLang="ja-JP" sz="1200" b="1" dirty="0" smtClean="0">
                          <a:solidFill>
                            <a:schemeClr val="tx1"/>
                          </a:solidFill>
                          <a:effectLst/>
                          <a:latin typeface="+mn-ea"/>
                          <a:ea typeface="+mn-ea"/>
                        </a:rPr>
                        <a:t>2</a:t>
                      </a:r>
                      <a:r>
                        <a:rPr lang="ja-JP" altLang="ja-JP"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2020</a:t>
                      </a:r>
                      <a:r>
                        <a:rPr lang="ja-JP" altLang="ja-JP" sz="1200" b="1" dirty="0" smtClean="0">
                          <a:solidFill>
                            <a:schemeClr val="tx1"/>
                          </a:solidFill>
                          <a:effectLst/>
                          <a:latin typeface="+mn-ea"/>
                          <a:ea typeface="+mn-ea"/>
                        </a:rPr>
                        <a:t>）</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alt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48601">
                <a:tc>
                  <a:txBody>
                    <a:bodyPr/>
                    <a:lstStyle/>
                    <a:p>
                      <a:pPr algn="ctr" fontAlgn="auto">
                        <a:lnSpc>
                          <a:spcPts val="1600"/>
                        </a:lnSpc>
                        <a:spcAft>
                          <a:spcPts val="0"/>
                        </a:spcAft>
                      </a:pPr>
                      <a:r>
                        <a:rPr lang="en-US" sz="1400" b="1" dirty="0">
                          <a:effectLst/>
                          <a:latin typeface="+mn-ea"/>
                          <a:ea typeface="+mn-ea"/>
                        </a:rPr>
                        <a:t>4</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がん患者の緩和ケアに対する</a:t>
                      </a:r>
                      <a:endParaRPr lang="en-US" altLang="ja-JP" sz="1400" b="1" dirty="0">
                        <a:solidFill>
                          <a:schemeClr val="tx1"/>
                        </a:solidFill>
                        <a:effectLst/>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lang="ja-JP" sz="1400" b="1" dirty="0">
                          <a:solidFill>
                            <a:schemeClr val="tx1"/>
                          </a:solidFill>
                          <a:effectLst/>
                          <a:latin typeface="+mn-ea"/>
                          <a:ea typeface="+mn-ea"/>
                        </a:rPr>
                        <a:t>理解度の向上</a:t>
                      </a:r>
                      <a:r>
                        <a:rPr lang="ja-JP" altLang="en-US" sz="1400" b="1" dirty="0">
                          <a:solidFill>
                            <a:schemeClr val="tx1"/>
                          </a:solidFill>
                          <a:effectLst/>
                          <a:latin typeface="+mn-ea"/>
                          <a:ea typeface="+mn-ea"/>
                        </a:rPr>
                        <a:t>（知らない・あまり知らないの合計）</a:t>
                      </a:r>
                      <a:endParaRPr lang="ja-JP" sz="1400" b="1"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a:t>
                      </a:r>
                      <a:r>
                        <a:rPr lang="ja-JP" sz="1400" b="1" kern="100" dirty="0">
                          <a:solidFill>
                            <a:schemeClr val="tx1"/>
                          </a:solidFill>
                          <a:effectLst/>
                          <a:latin typeface="+mn-ea"/>
                          <a:ea typeface="+mn-ea"/>
                        </a:rPr>
                        <a:t>がん患者ニーズ調査</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49.6</a:t>
                      </a:r>
                      <a:r>
                        <a:rPr lang="ja-JP" sz="1400" b="1" dirty="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41.4</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）年度】</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１　がん医療の充実</a:t>
            </a:r>
          </a:p>
        </p:txBody>
      </p:sp>
      <p:sp>
        <p:nvSpPr>
          <p:cNvPr id="12" name="正方形/長方形 11"/>
          <p:cNvSpPr/>
          <p:nvPr/>
        </p:nvSpPr>
        <p:spPr>
          <a:xfrm>
            <a:off x="543286" y="1755551"/>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16" name="正方形/長方形 15"/>
          <p:cNvSpPr/>
          <p:nvPr/>
        </p:nvSpPr>
        <p:spPr>
          <a:xfrm>
            <a:off x="129324" y="841274"/>
            <a:ext cx="7267691" cy="861774"/>
          </a:xfrm>
          <a:prstGeom prst="rect">
            <a:avLst/>
          </a:prstGeom>
          <a:solidFill>
            <a:srgbClr val="002060"/>
          </a:solidFill>
        </p:spPr>
        <p:txBody>
          <a:bodyPr wrap="square" anchor="ctr">
            <a:spAutoFit/>
          </a:bodyPr>
          <a:lstStyle/>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dirty="0">
                <a:solidFill>
                  <a:schemeClr val="bg1"/>
                </a:solidFill>
              </a:rPr>
              <a:t>小児･</a:t>
            </a:r>
            <a:r>
              <a:rPr kumimoji="1" lang="en-US" altLang="ja-JP" sz="1600" b="1" dirty="0">
                <a:solidFill>
                  <a:schemeClr val="bg1"/>
                </a:solidFill>
              </a:rPr>
              <a:t>AYA</a:t>
            </a:r>
            <a:r>
              <a:rPr kumimoji="1" lang="ja-JP" altLang="en-US" sz="1600" b="1" dirty="0">
                <a:solidFill>
                  <a:schemeClr val="bg1"/>
                </a:solidFill>
              </a:rPr>
              <a:t>世代のがん･</a:t>
            </a:r>
            <a:r>
              <a:rPr kumimoji="1" lang="ja-JP" altLang="en-US" sz="1600" b="1" u="heavy" dirty="0">
                <a:solidFill>
                  <a:schemeClr val="bg1"/>
                </a:solidFill>
              </a:rPr>
              <a:t>高齢者のがん･希少がん</a:t>
            </a:r>
            <a:r>
              <a:rPr kumimoji="1" lang="ja-JP" altLang="en-US" sz="1600" b="1" dirty="0">
                <a:solidFill>
                  <a:schemeClr val="bg1"/>
                </a:solidFill>
              </a:rPr>
              <a:t>　計画Ｐ</a:t>
            </a:r>
            <a:r>
              <a:rPr kumimoji="1" lang="en-US" altLang="ja-JP" sz="1600" b="1" dirty="0">
                <a:solidFill>
                  <a:schemeClr val="bg1"/>
                </a:solidFill>
              </a:rPr>
              <a:t>51-52</a:t>
            </a:r>
          </a:p>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（３）</a:t>
            </a:r>
            <a:r>
              <a:rPr kumimoji="1" lang="ja-JP" altLang="en-US" sz="1600" b="1" dirty="0">
                <a:solidFill>
                  <a:schemeClr val="bg1"/>
                </a:solidFill>
              </a:rPr>
              <a:t>新たな治療法</a:t>
            </a:r>
            <a:r>
              <a:rPr kumimoji="1" lang="en-US" altLang="ja-JP" sz="1600" b="1" dirty="0">
                <a:solidFill>
                  <a:schemeClr val="bg1"/>
                </a:solidFill>
              </a:rPr>
              <a:t>(</a:t>
            </a:r>
            <a:r>
              <a:rPr kumimoji="1" lang="ja-JP" altLang="en-US" sz="1600" b="1" dirty="0">
                <a:solidFill>
                  <a:schemeClr val="bg1"/>
                </a:solidFill>
              </a:rPr>
              <a:t>がんゲノム医療･先進的な放射線治療</a:t>
            </a:r>
            <a:r>
              <a:rPr kumimoji="1" lang="en-US" altLang="ja-JP" sz="1600" b="1" dirty="0">
                <a:solidFill>
                  <a:schemeClr val="bg1"/>
                </a:solidFill>
              </a:rPr>
              <a:t>)</a:t>
            </a:r>
            <a:r>
              <a:rPr kumimoji="1" lang="ja-JP" altLang="en-US" sz="1600" b="1" dirty="0">
                <a:solidFill>
                  <a:schemeClr val="bg1"/>
                </a:solidFill>
              </a:rPr>
              <a:t>の活用　計画Ｐ</a:t>
            </a:r>
            <a:r>
              <a:rPr kumimoji="1" lang="en-US" altLang="ja-JP" sz="1600" b="1" dirty="0">
                <a:solidFill>
                  <a:schemeClr val="bg1"/>
                </a:solidFill>
              </a:rPr>
              <a:t>52</a:t>
            </a:r>
            <a:r>
              <a:rPr kumimoji="1" lang="ja-JP" altLang="en-US" sz="1600" b="1" dirty="0">
                <a:ln w="0"/>
                <a:solidFill>
                  <a:schemeClr val="bg1"/>
                </a:solidFill>
                <a:effectLst>
                  <a:outerShdw blurRad="38100" dist="19050" dir="2700000" algn="tl" rotWithShape="0">
                    <a:schemeClr val="dk1">
                      <a:alpha val="40000"/>
                    </a:schemeClr>
                  </a:outerShdw>
                </a:effectLst>
              </a:rPr>
              <a:t>（５）緩和ケアの推進</a:t>
            </a:r>
            <a:r>
              <a:rPr kumimoji="1" lang="ja-JP" altLang="en-US" sz="1600" b="1" dirty="0">
                <a:solidFill>
                  <a:schemeClr val="bg1"/>
                </a:solidFill>
              </a:rPr>
              <a:t>　計画Ｐ</a:t>
            </a:r>
            <a:r>
              <a:rPr kumimoji="1" lang="en-US" altLang="ja-JP" sz="1600" b="1" dirty="0">
                <a:solidFill>
                  <a:schemeClr val="bg1"/>
                </a:solidFill>
              </a:rPr>
              <a:t>54-55</a:t>
            </a:r>
            <a:endParaRPr kumimoji="1" lang="en-US" altLang="ja-JP" b="1" dirty="0">
              <a:solidFill>
                <a:schemeClr val="bg1"/>
              </a:solidFill>
            </a:endParaRPr>
          </a:p>
        </p:txBody>
      </p:sp>
    </p:spTree>
    <p:extLst>
      <p:ext uri="{BB962C8B-B14F-4D97-AF65-F5344CB8AC3E}">
        <p14:creationId xmlns:p14="http://schemas.microsoft.com/office/powerpoint/2010/main" val="3852413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990714866"/>
              </p:ext>
            </p:extLst>
          </p:nvPr>
        </p:nvGraphicFramePr>
        <p:xfrm>
          <a:off x="357188" y="171335"/>
          <a:ext cx="9108786" cy="1165924"/>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08636">
                  <a:extLst>
                    <a:ext uri="{9D8B030D-6E8A-4147-A177-3AD203B41FA5}">
                      <a16:colId xmlns:a16="http://schemas.microsoft.com/office/drawing/2014/main" val="1328953327"/>
                    </a:ext>
                  </a:extLst>
                </a:gridCol>
              </a:tblGrid>
              <a:tr h="1156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◆高齢者のがん、希少がん、難治性がんについては、それぞれの特性に応じた対策が必要。</a:t>
                      </a:r>
                      <a:endParaRPr kumimoji="1" lang="en-US" altLang="ja-JP" sz="1400" b="1"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◆大阪において、重粒子線治療施設や</a:t>
                      </a:r>
                      <a:r>
                        <a:rPr kumimoji="1" lang="en-US" altLang="ja-JP" sz="1400" b="1" dirty="0">
                          <a:solidFill>
                            <a:schemeClr val="tx1"/>
                          </a:solidFill>
                        </a:rPr>
                        <a:t>BNCT</a:t>
                      </a:r>
                      <a:r>
                        <a:rPr kumimoji="1" lang="ja-JP" altLang="en-US" sz="1400" b="1" dirty="0">
                          <a:solidFill>
                            <a:schemeClr val="tx1"/>
                          </a:solidFill>
                        </a:rPr>
                        <a:t>（ホウ素中性子捕捉療法）治療施設が</a:t>
                      </a:r>
                      <a:r>
                        <a:rPr kumimoji="1" lang="ja-JP" altLang="en-US" sz="1400" b="1" dirty="0" smtClean="0">
                          <a:solidFill>
                            <a:schemeClr val="tx1"/>
                          </a:solidFill>
                        </a:rPr>
                        <a:t>開設され、</a:t>
                      </a:r>
                      <a:r>
                        <a:rPr kumimoji="1" lang="ja-JP" altLang="en-US" sz="1400" b="1" dirty="0">
                          <a:solidFill>
                            <a:schemeClr val="tx1"/>
                          </a:solidFill>
                        </a:rPr>
                        <a:t>最先端のがん治療の提供が期待される。　</a:t>
                      </a:r>
                      <a:endParaRPr kumimoji="1" lang="ja-JP" altLang="en-US" sz="1400" b="1" dirty="0"/>
                    </a:p>
                    <a:p>
                      <a:pPr marL="179388" indent="-179388">
                        <a:lnSpc>
                          <a:spcPts val="1700"/>
                        </a:lnSpc>
                      </a:pPr>
                      <a:r>
                        <a:rPr kumimoji="1" lang="ja-JP" altLang="en-US" sz="1400" b="1" dirty="0">
                          <a:solidFill>
                            <a:schemeClr val="tx1"/>
                          </a:solidFill>
                        </a:rPr>
                        <a:t>◆緩和ケアについて広く府民に対する普及啓発を図るとともに、提供体制の充実、緩和ケア研修会の受講促進等に努める必要がある。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567843358"/>
              </p:ext>
            </p:extLst>
          </p:nvPr>
        </p:nvGraphicFramePr>
        <p:xfrm>
          <a:off x="357188" y="1523359"/>
          <a:ext cx="9096779" cy="4996307"/>
        </p:xfrm>
        <a:graphic>
          <a:graphicData uri="http://schemas.openxmlformats.org/drawingml/2006/table">
            <a:tbl>
              <a:tblPr firstRow="1" bandRow="1">
                <a:tableStyleId>{5C22544A-7EE6-4342-B048-85BDC9FD1C3A}</a:tableStyleId>
              </a:tblPr>
              <a:tblGrid>
                <a:gridCol w="1214438">
                  <a:extLst>
                    <a:ext uri="{9D8B030D-6E8A-4147-A177-3AD203B41FA5}">
                      <a16:colId xmlns:a16="http://schemas.microsoft.com/office/drawing/2014/main" val="528851062"/>
                    </a:ext>
                  </a:extLst>
                </a:gridCol>
                <a:gridCol w="7882341">
                  <a:extLst>
                    <a:ext uri="{9D8B030D-6E8A-4147-A177-3AD203B41FA5}">
                      <a16:colId xmlns:a16="http://schemas.microsoft.com/office/drawing/2014/main" val="89849022"/>
                    </a:ext>
                  </a:extLst>
                </a:gridCol>
              </a:tblGrid>
              <a:tr h="1993326">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50"/>
                        </a:lnSpc>
                      </a:pPr>
                      <a:r>
                        <a:rPr kumimoji="1" lang="en-US" altLang="ja-JP" sz="1300" dirty="0" smtClean="0">
                          <a:solidFill>
                            <a:schemeClr val="tx1"/>
                          </a:solidFill>
                        </a:rPr>
                        <a:t>《</a:t>
                      </a:r>
                      <a:r>
                        <a:rPr kumimoji="1" lang="ja-JP" altLang="en-US" sz="1300" u="sng" dirty="0">
                          <a:solidFill>
                            <a:schemeClr val="tx1"/>
                          </a:solidFill>
                        </a:rPr>
                        <a:t>新たな治療法</a:t>
                      </a:r>
                      <a:r>
                        <a:rPr kumimoji="1" lang="en-US" altLang="ja-JP" sz="1300" dirty="0">
                          <a:solidFill>
                            <a:schemeClr val="tx1"/>
                          </a:solidFill>
                        </a:rPr>
                        <a:t>》</a:t>
                      </a:r>
                      <a:endParaRPr kumimoji="1" lang="en-US" altLang="ja-JP" sz="1300" b="0" dirty="0">
                        <a:solidFill>
                          <a:schemeClr val="tx1"/>
                        </a:solidFill>
                      </a:endParaRPr>
                    </a:p>
                    <a:p>
                      <a:pPr marL="179388" indent="-179388">
                        <a:lnSpc>
                          <a:spcPts val="1550"/>
                        </a:lnSpc>
                      </a:pPr>
                      <a:r>
                        <a:rPr kumimoji="1" lang="ja-JP" altLang="en-US" sz="1300" b="0" strike="noStrike" baseline="0" dirty="0">
                          <a:solidFill>
                            <a:schemeClr val="tx1"/>
                          </a:solidFill>
                        </a:rPr>
                        <a:t>■がん診療連携協議会がんゲノム医療部会と連携し、府内がんゲノム医療の連携</a:t>
                      </a:r>
                      <a:r>
                        <a:rPr kumimoji="1" lang="ja-JP" altLang="en-US" sz="1300" b="0" strike="noStrike" baseline="0" dirty="0" smtClean="0">
                          <a:solidFill>
                            <a:schemeClr val="tx1"/>
                          </a:solidFill>
                        </a:rPr>
                        <a:t>体制の</a:t>
                      </a:r>
                      <a:r>
                        <a:rPr kumimoji="1" lang="ja-JP" altLang="en-US" sz="1300" b="0" strike="noStrike" baseline="0" dirty="0">
                          <a:solidFill>
                            <a:schemeClr val="tx1"/>
                          </a:solidFill>
                        </a:rPr>
                        <a:t>構築を</a:t>
                      </a:r>
                      <a:r>
                        <a:rPr kumimoji="1" lang="ja-JP" altLang="en-US" sz="1300" b="0" strike="noStrike" baseline="0" dirty="0" smtClean="0">
                          <a:solidFill>
                            <a:schemeClr val="tx1"/>
                          </a:solidFill>
                        </a:rPr>
                        <a:t>推進。</a:t>
                      </a:r>
                      <a:endParaRPr kumimoji="1" lang="en-US" altLang="ja-JP" sz="1300" b="0" strike="noStrike" baseline="0" dirty="0" smtClean="0">
                        <a:solidFill>
                          <a:schemeClr val="tx1"/>
                        </a:solidFill>
                      </a:endParaRPr>
                    </a:p>
                    <a:p>
                      <a:pPr marL="179388" indent="-179388">
                        <a:lnSpc>
                          <a:spcPts val="1550"/>
                        </a:lnSpc>
                      </a:pPr>
                      <a:r>
                        <a:rPr kumimoji="1" lang="en-US" altLang="ja-JP" sz="1300" dirty="0" smtClean="0">
                          <a:solidFill>
                            <a:schemeClr val="tx1"/>
                          </a:solidFill>
                        </a:rPr>
                        <a:t>《</a:t>
                      </a:r>
                      <a:r>
                        <a:rPr kumimoji="1" lang="ja-JP" altLang="en-US" sz="1300" u="sng" dirty="0">
                          <a:solidFill>
                            <a:schemeClr val="tx1"/>
                          </a:solidFill>
                        </a:rPr>
                        <a:t>緩和ケアの普及啓発、人材育成</a:t>
                      </a:r>
                      <a:r>
                        <a:rPr kumimoji="1" lang="en-US" altLang="ja-JP" sz="1300" dirty="0">
                          <a:solidFill>
                            <a:schemeClr val="tx1"/>
                          </a:solidFill>
                        </a:rPr>
                        <a:t>》</a:t>
                      </a:r>
                    </a:p>
                    <a:p>
                      <a:pPr>
                        <a:lnSpc>
                          <a:spcPts val="1550"/>
                        </a:lnSpc>
                      </a:pPr>
                      <a:r>
                        <a:rPr kumimoji="1" lang="ja-JP" altLang="en-US" sz="1300" b="0" dirty="0">
                          <a:solidFill>
                            <a:schemeClr val="tx1"/>
                          </a:solidFill>
                        </a:rPr>
                        <a:t>■緩和ケア普及</a:t>
                      </a:r>
                      <a:r>
                        <a:rPr kumimoji="1" lang="ja-JP" altLang="en-US" sz="1300" b="0" dirty="0" smtClean="0">
                          <a:solidFill>
                            <a:schemeClr val="tx1"/>
                          </a:solidFill>
                        </a:rPr>
                        <a:t>啓発</a:t>
                      </a:r>
                      <a:r>
                        <a:rPr kumimoji="1" lang="ja-JP" altLang="en-US" sz="1300" b="0" strike="noStrike" baseline="0" dirty="0" smtClean="0">
                          <a:solidFill>
                            <a:schemeClr val="tx1"/>
                          </a:solidFill>
                        </a:rPr>
                        <a:t>事業・人材養成事業を実施。</a:t>
                      </a:r>
                      <a:endParaRPr kumimoji="1" lang="en-US" altLang="ja-JP" sz="1300" b="0" strike="noStrike" baseline="0" dirty="0">
                        <a:solidFill>
                          <a:schemeClr val="tx1"/>
                        </a:solidFill>
                      </a:endParaRPr>
                    </a:p>
                    <a:p>
                      <a:pPr marL="185738" indent="-185738">
                        <a:lnSpc>
                          <a:spcPts val="1550"/>
                        </a:lnSpc>
                      </a:pPr>
                      <a:r>
                        <a:rPr kumimoji="1" lang="ja-JP" altLang="en-US" sz="1300" b="0" strike="noStrike" dirty="0" smtClean="0">
                          <a:solidFill>
                            <a:schemeClr val="tx1"/>
                          </a:solidFill>
                        </a:rPr>
                        <a:t>■</a:t>
                      </a:r>
                      <a:r>
                        <a:rPr kumimoji="1" lang="ja-JP" altLang="en-US" sz="1300" b="0" strike="noStrike" baseline="0" dirty="0" smtClean="0">
                          <a:solidFill>
                            <a:schemeClr val="tx1"/>
                          </a:solidFill>
                        </a:rPr>
                        <a:t>緩和ケア研修修了者</a:t>
                      </a:r>
                      <a:r>
                        <a:rPr kumimoji="1" lang="ja-JP" altLang="en-US" sz="1300" b="0" strike="noStrike" baseline="0" dirty="0">
                          <a:solidFill>
                            <a:schemeClr val="tx1"/>
                          </a:solidFill>
                        </a:rPr>
                        <a:t>に対するフォローアップ</a:t>
                      </a:r>
                      <a:r>
                        <a:rPr kumimoji="1" lang="ja-JP" altLang="en-US" sz="1300" b="0" strike="noStrike" baseline="0" dirty="0" smtClean="0">
                          <a:solidFill>
                            <a:schemeClr val="tx1"/>
                          </a:solidFill>
                        </a:rPr>
                        <a:t>研修を実施。</a:t>
                      </a:r>
                      <a:endParaRPr kumimoji="1" lang="en-US" altLang="ja-JP" sz="1300" b="0" strike="noStrike" baseline="0" dirty="0" smtClean="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smtClean="0">
                          <a:solidFill>
                            <a:schemeClr val="tx1"/>
                          </a:solidFill>
                        </a:rPr>
                        <a:t>■アドバンス・ケア・プランニング研修を実施。</a:t>
                      </a:r>
                      <a:endParaRPr kumimoji="1" lang="en-US" altLang="ja-JP" sz="1300" b="0" strike="noStrike" baseline="0" dirty="0" smtClean="0">
                        <a:solidFill>
                          <a:schemeClr val="tx1"/>
                        </a:solidFill>
                      </a:endParaRPr>
                    </a:p>
                    <a:p>
                      <a:pPr marL="185738" marR="0" lvl="0" indent="-185738" algn="l" defTabSz="914400" rtl="0" eaLnBrk="1" fontAlgn="auto" latinLnBrk="0" hangingPunct="1">
                        <a:lnSpc>
                          <a:spcPts val="1550"/>
                        </a:lnSpc>
                        <a:spcBef>
                          <a:spcPts val="0"/>
                        </a:spcBef>
                        <a:spcAft>
                          <a:spcPts val="0"/>
                        </a:spcAft>
                        <a:buClrTx/>
                        <a:buSzTx/>
                        <a:buFontTx/>
                        <a:buNone/>
                        <a:tabLst/>
                        <a:defRPr/>
                      </a:pPr>
                      <a:r>
                        <a:rPr kumimoji="1" lang="ja-JP" altLang="en-US" sz="1300" b="0" strike="noStrike" baseline="0" dirty="0" smtClean="0">
                          <a:solidFill>
                            <a:schemeClr val="tx1"/>
                          </a:solidFill>
                        </a:rPr>
                        <a:t>■</a:t>
                      </a:r>
                      <a:r>
                        <a:rPr kumimoji="1" lang="ja-JP" altLang="en-US" sz="1300" b="0" dirty="0" smtClean="0">
                          <a:solidFill>
                            <a:schemeClr val="tx1"/>
                          </a:solidFill>
                        </a:rPr>
                        <a:t>令和６年３月末までに、府拠点病院において緩和ケア研修会受講率が</a:t>
                      </a:r>
                      <a:r>
                        <a:rPr kumimoji="1" lang="en-US" altLang="ja-JP" sz="1300" b="0" dirty="0" smtClean="0">
                          <a:solidFill>
                            <a:schemeClr val="tx1"/>
                          </a:solidFill>
                        </a:rPr>
                        <a:t>90%</a:t>
                      </a:r>
                      <a:r>
                        <a:rPr kumimoji="1" lang="ja-JP" altLang="en-US" sz="1300" b="0" dirty="0" smtClean="0">
                          <a:solidFill>
                            <a:schemeClr val="tx1"/>
                          </a:solidFill>
                        </a:rPr>
                        <a:t>以上となることを目標とした計画書を各府拠点病院において作成。</a:t>
                      </a:r>
                      <a:endParaRPr kumimoji="1" lang="en-US" altLang="ja-JP" sz="1300" b="0" strike="noStrike" baseline="0" dirty="0" smtClean="0">
                        <a:solidFill>
                          <a:schemeClr val="tx1"/>
                        </a:solidFill>
                      </a:endParaRPr>
                    </a:p>
                    <a:p>
                      <a:pPr marL="0" marR="0" lvl="0" indent="0" algn="l" defTabSz="914400" rtl="0" eaLnBrk="1" fontAlgn="auto" latinLnBrk="0" hangingPunct="1">
                        <a:lnSpc>
                          <a:spcPts val="155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質の高い緩和ケア提供体制の確保</a:t>
                      </a:r>
                      <a:r>
                        <a:rPr kumimoji="1" lang="en-US" altLang="ja-JP" sz="1300" dirty="0">
                          <a:solidFill>
                            <a:schemeClr val="tx1"/>
                          </a:solidFill>
                        </a:rPr>
                        <a:t>》</a:t>
                      </a:r>
                    </a:p>
                    <a:p>
                      <a:pPr marL="179388" marR="0" lvl="0" indent="-179388" algn="l" defTabSz="914400" rtl="0" eaLnBrk="1" fontAlgn="auto" latinLnBrk="0" hangingPunct="1">
                        <a:lnSpc>
                          <a:spcPts val="1550"/>
                        </a:lnSpc>
                        <a:spcBef>
                          <a:spcPts val="0"/>
                        </a:spcBef>
                        <a:spcAft>
                          <a:spcPts val="0"/>
                        </a:spcAft>
                        <a:buClrTx/>
                        <a:buSzTx/>
                        <a:buFontTx/>
                        <a:buNone/>
                        <a:tabLst/>
                        <a:defRPr/>
                      </a:pPr>
                      <a:r>
                        <a:rPr kumimoji="1" lang="ja-JP" altLang="en-US" sz="1300" b="0" dirty="0" smtClean="0">
                          <a:solidFill>
                            <a:schemeClr val="tx1"/>
                          </a:solidFill>
                        </a:rPr>
                        <a:t>■がん診療拠点病院機能強化事業において、がん診療連携拠点病院における緩和ケアセンターの整備等、緩和ケア推進にかかる費用を補助。</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61721"/>
                  </a:ext>
                </a:extLst>
              </a:tr>
              <a:tr h="1915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（調整中）</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■医療従事者に対するがんゲノム医療の知識の</a:t>
                      </a:r>
                      <a:r>
                        <a:rPr kumimoji="1" lang="ja-JP" altLang="en-US" sz="1300" b="0" dirty="0" smtClean="0">
                          <a:solidFill>
                            <a:schemeClr val="tx1"/>
                          </a:solidFill>
                          <a:latin typeface="+mn-ea"/>
                          <a:ea typeface="+mn-ea"/>
                        </a:rPr>
                        <a:t>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■緩和ケアに関する正しい知識の更なる</a:t>
                      </a:r>
                      <a:r>
                        <a:rPr kumimoji="1" lang="ja-JP" altLang="en-US" sz="1300" b="0" dirty="0" smtClean="0">
                          <a:solidFill>
                            <a:schemeClr val="tx1"/>
                          </a:solidFill>
                          <a:latin typeface="+mn-ea"/>
                          <a:ea typeface="+mn-ea"/>
                        </a:rPr>
                        <a:t>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■在宅緩和ケア及びアドバンス・ケア・プランニングに関する医療従事者の知識の習得・</a:t>
                      </a:r>
                      <a:r>
                        <a:rPr kumimoji="1" lang="ja-JP" altLang="en-US" sz="1300" b="0" dirty="0" smtClean="0">
                          <a:solidFill>
                            <a:schemeClr val="tx1"/>
                          </a:solidFill>
                          <a:latin typeface="+mn-ea"/>
                          <a:ea typeface="+mn-ea"/>
                        </a:rPr>
                        <a:t>向上。</a:t>
                      </a:r>
                      <a:endParaRPr kumimoji="1" lang="en-US" altLang="ja-JP" sz="1300" b="0" dirty="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■緩和ケア研修受講後</a:t>
                      </a:r>
                      <a:r>
                        <a:rPr kumimoji="1" lang="ja-JP" altLang="en-US" sz="1300" b="0" dirty="0">
                          <a:solidFill>
                            <a:schemeClr val="tx1"/>
                          </a:solidFill>
                          <a:latin typeface="+mn-ea"/>
                          <a:ea typeface="+mn-ea"/>
                        </a:rPr>
                        <a:t>の医療従事者の知識の</a:t>
                      </a:r>
                      <a:r>
                        <a:rPr kumimoji="1" lang="ja-JP" altLang="en-US" sz="1300" b="0" dirty="0" smtClean="0">
                          <a:solidFill>
                            <a:schemeClr val="tx1"/>
                          </a:solidFill>
                          <a:latin typeface="+mn-ea"/>
                          <a:ea typeface="+mn-ea"/>
                        </a:rPr>
                        <a:t>向上。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府拠点病院に</a:t>
                      </a:r>
                      <a:r>
                        <a:rPr kumimoji="1" lang="ja-JP" altLang="en-US" sz="1300" b="0" dirty="0" smtClean="0">
                          <a:solidFill>
                            <a:schemeClr val="tx1"/>
                          </a:solidFill>
                        </a:rPr>
                        <a:t>おける緩和ケア研修受講率向上。</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■大阪府がん診療連携協議会や拠点病院と連携し、がんゲノム医療提供体制の充実を</a:t>
                      </a:r>
                      <a:r>
                        <a:rPr kumimoji="1" lang="ja-JP" altLang="en-US" sz="1300" b="0" dirty="0" smtClean="0">
                          <a:solidFill>
                            <a:schemeClr val="tx1"/>
                          </a:solidFill>
                          <a:latin typeface="+mn-ea"/>
                          <a:ea typeface="+mn-ea"/>
                        </a:rPr>
                        <a:t>図る。</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■緩和ケアの普及啓発を行うとともに、人材養成</a:t>
                      </a:r>
                      <a:r>
                        <a:rPr kumimoji="1" lang="ja-JP" altLang="en-US" sz="1300" b="0" dirty="0" smtClean="0">
                          <a:solidFill>
                            <a:schemeClr val="tx1"/>
                          </a:solidFill>
                          <a:latin typeface="+mn-ea"/>
                          <a:ea typeface="+mn-ea"/>
                        </a:rPr>
                        <a:t>研修、緩和ケア研修</a:t>
                      </a:r>
                      <a:r>
                        <a:rPr kumimoji="1" lang="ja-JP" altLang="en-US" sz="1300" b="0" dirty="0">
                          <a:solidFill>
                            <a:schemeClr val="tx1"/>
                          </a:solidFill>
                          <a:latin typeface="+mn-ea"/>
                          <a:ea typeface="+mn-ea"/>
                        </a:rPr>
                        <a:t>フォローアップ</a:t>
                      </a:r>
                      <a:r>
                        <a:rPr kumimoji="1" lang="ja-JP" altLang="en-US" sz="1300" b="0" dirty="0" smtClean="0">
                          <a:solidFill>
                            <a:schemeClr val="tx1"/>
                          </a:solidFill>
                          <a:latin typeface="+mn-ea"/>
                          <a:ea typeface="+mn-ea"/>
                        </a:rPr>
                        <a:t>研修、アドバンス</a:t>
                      </a:r>
                      <a:r>
                        <a:rPr kumimoji="1" lang="ja-JP" altLang="en-US" sz="1300" b="0" dirty="0">
                          <a:solidFill>
                            <a:schemeClr val="tx1"/>
                          </a:solidFill>
                          <a:latin typeface="+mn-ea"/>
                          <a:ea typeface="+mn-ea"/>
                        </a:rPr>
                        <a:t>・ケア・プランニング研修を</a:t>
                      </a:r>
                      <a:r>
                        <a:rPr kumimoji="1" lang="ja-JP" altLang="en-US" sz="1300" b="0" dirty="0" smtClean="0">
                          <a:solidFill>
                            <a:schemeClr val="tx1"/>
                          </a:solidFill>
                          <a:latin typeface="+mn-ea"/>
                          <a:ea typeface="+mn-ea"/>
                        </a:rPr>
                        <a:t>実施。</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a:t>
                      </a:r>
                      <a:r>
                        <a:rPr kumimoji="1" lang="ja-JP" altLang="en-US" sz="1300" b="0" dirty="0" smtClean="0">
                          <a:solidFill>
                            <a:schemeClr val="tx1"/>
                          </a:solidFill>
                        </a:rPr>
                        <a:t>病院における緩和ケア研修会受講率向上に向けた</a:t>
                      </a:r>
                      <a:r>
                        <a:rPr kumimoji="1" lang="ja-JP" altLang="en-US" sz="1300" b="0" dirty="0" smtClean="0">
                          <a:solidFill>
                            <a:schemeClr val="tx1"/>
                          </a:solidFill>
                          <a:latin typeface="+mn-ea"/>
                          <a:ea typeface="+mn-ea"/>
                        </a:rPr>
                        <a:t>取組みをがん診療連携協議会と連携し実施</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27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bg1"/>
                          </a:solidFill>
                        </a:rPr>
                        <a:t> 最終</a:t>
                      </a:r>
                      <a:r>
                        <a:rPr kumimoji="1" lang="ja-JP" altLang="en-US" sz="1300" b="1" dirty="0" smtClean="0">
                          <a:solidFill>
                            <a:schemeClr val="bg1"/>
                          </a:solidFill>
                        </a:rPr>
                        <a:t>予算</a:t>
                      </a:r>
                      <a:r>
                        <a:rPr kumimoji="1" lang="en-US" altLang="ja-JP" sz="1300" b="1" dirty="0" smtClean="0">
                          <a:solidFill>
                            <a:schemeClr val="bg1"/>
                          </a:solidFill>
                        </a:rPr>
                        <a:t>(</a:t>
                      </a:r>
                      <a:r>
                        <a:rPr kumimoji="1" lang="ja-JP" altLang="en-US" sz="1300" b="1" dirty="0" smtClean="0">
                          <a:solidFill>
                            <a:schemeClr val="bg1"/>
                          </a:solidFill>
                        </a:rPr>
                        <a:t>案</a:t>
                      </a:r>
                      <a:r>
                        <a:rPr kumimoji="1" lang="en-US" altLang="ja-JP" sz="1300" b="1" dirty="0">
                          <a:solidFill>
                            <a:schemeClr val="bg1"/>
                          </a:solidFill>
                        </a:rPr>
                        <a:t>)</a:t>
                      </a:r>
                      <a:endParaRPr kumimoji="1" lang="ja-JP" altLang="en-US" sz="13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緩和医療についての正しい知識の普及</a:t>
                      </a:r>
                      <a:r>
                        <a:rPr kumimoji="1" lang="ja-JP" altLang="en-US" sz="1300" dirty="0" smtClean="0">
                          <a:solidFill>
                            <a:schemeClr val="tx1"/>
                          </a:solidFill>
                        </a:rPr>
                        <a:t>事業</a:t>
                      </a:r>
                      <a:r>
                        <a:rPr kumimoji="1" lang="en-US" altLang="ja-JP" sz="1300" dirty="0" smtClean="0">
                          <a:solidFill>
                            <a:schemeClr val="tx1"/>
                          </a:solidFill>
                        </a:rPr>
                        <a:t>(3,629</a:t>
                      </a:r>
                      <a:r>
                        <a:rPr kumimoji="1" lang="ja-JP" altLang="en-US" sz="1300" dirty="0" smtClean="0">
                          <a:solidFill>
                            <a:schemeClr val="tx1"/>
                          </a:solidFill>
                        </a:rPr>
                        <a:t>千円</a:t>
                      </a:r>
                      <a:r>
                        <a:rPr kumimoji="1" lang="en-US" altLang="ja-JP" sz="1300" dirty="0" smtClean="0">
                          <a:solidFill>
                            <a:schemeClr val="tx1"/>
                          </a:solidFill>
                        </a:rPr>
                        <a:t>)</a:t>
                      </a:r>
                      <a:r>
                        <a:rPr kumimoji="1" lang="ja-JP" altLang="en-US" sz="1300" dirty="0" err="1" smtClean="0">
                          <a:solidFill>
                            <a:schemeClr val="tx1"/>
                          </a:solidFill>
                        </a:rPr>
                        <a:t>、</a:t>
                      </a:r>
                      <a:r>
                        <a:rPr kumimoji="1" lang="ja-JP" altLang="en-US" sz="1300" dirty="0" smtClean="0">
                          <a:solidFill>
                            <a:schemeClr val="tx1"/>
                          </a:solidFill>
                        </a:rPr>
                        <a:t>緩和医療に携わる人材養成等事業（</a:t>
                      </a:r>
                      <a:r>
                        <a:rPr kumimoji="1" lang="en-US" altLang="ja-JP" sz="1300" dirty="0" smtClean="0">
                          <a:solidFill>
                            <a:schemeClr val="tx1"/>
                          </a:solidFill>
                        </a:rPr>
                        <a:t>5,937</a:t>
                      </a:r>
                      <a:r>
                        <a:rPr kumimoji="1" lang="ja-JP" altLang="en-US" sz="1300" dirty="0" smtClean="0">
                          <a:solidFill>
                            <a:schemeClr val="tx1"/>
                          </a:solidFill>
                        </a:rPr>
                        <a:t>千円）</a:t>
                      </a:r>
                      <a:endParaRPr kumimoji="1" lang="en-US" altLang="ja-JP" sz="13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solidFill>
                            <a:schemeClr val="tx1"/>
                          </a:solidFill>
                        </a:rPr>
                        <a:t>がん診療連携拠点病院機能強化事業（</a:t>
                      </a:r>
                      <a:r>
                        <a:rPr kumimoji="1" lang="en-US" altLang="ja-JP" sz="1300" dirty="0" smtClean="0">
                          <a:solidFill>
                            <a:schemeClr val="tx1"/>
                          </a:solidFill>
                        </a:rPr>
                        <a:t>133,316</a:t>
                      </a:r>
                      <a:r>
                        <a:rPr kumimoji="1" lang="ja-JP" altLang="en-US" sz="1300" dirty="0" smtClean="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277447" y="1366824"/>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スライド番号プレースホルダー 2"/>
          <p:cNvSpPr>
            <a:spLocks noGrp="1"/>
          </p:cNvSpPr>
          <p:nvPr>
            <p:ph type="sldNum" sz="quarter" idx="12"/>
          </p:nvPr>
        </p:nvSpPr>
        <p:spPr>
          <a:xfrm>
            <a:off x="7553326" y="6489268"/>
            <a:ext cx="2228850" cy="365125"/>
          </a:xfrm>
        </p:spPr>
        <p:txBody>
          <a:bodyPr/>
          <a:lstStyle/>
          <a:p>
            <a:r>
              <a:rPr kumimoji="1" lang="en-US" altLang="ja-JP" dirty="0" smtClean="0"/>
              <a:t>2</a:t>
            </a:r>
            <a:endParaRPr kumimoji="1" lang="ja-JP" altLang="en-US" dirty="0"/>
          </a:p>
        </p:txBody>
      </p:sp>
    </p:spTree>
    <p:extLst>
      <p:ext uri="{BB962C8B-B14F-4D97-AF65-F5344CB8AC3E}">
        <p14:creationId xmlns:p14="http://schemas.microsoft.com/office/powerpoint/2010/main" val="1955382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413734" y="1030667"/>
            <a:ext cx="9193905" cy="5679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nvPr>
        </p:nvGraphicFramePr>
        <p:xfrm>
          <a:off x="639536" y="2836929"/>
          <a:ext cx="8626927" cy="1295081"/>
        </p:xfrm>
        <a:graphic>
          <a:graphicData uri="http://schemas.openxmlformats.org/drawingml/2006/table">
            <a:tbl>
              <a:tblPr firstRow="1" firstCol="1" bandRow="1">
                <a:tableStyleId>{5C22544A-7EE6-4342-B048-85BDC9FD1C3A}</a:tableStyleId>
              </a:tblPr>
              <a:tblGrid>
                <a:gridCol w="280419">
                  <a:extLst>
                    <a:ext uri="{9D8B030D-6E8A-4147-A177-3AD203B41FA5}">
                      <a16:colId xmlns:a16="http://schemas.microsoft.com/office/drawing/2014/main" val="20000"/>
                    </a:ext>
                  </a:extLst>
                </a:gridCol>
                <a:gridCol w="2995222">
                  <a:extLst>
                    <a:ext uri="{9D8B030D-6E8A-4147-A177-3AD203B41FA5}">
                      <a16:colId xmlns:a16="http://schemas.microsoft.com/office/drawing/2014/main" val="20001"/>
                    </a:ext>
                  </a:extLst>
                </a:gridCol>
                <a:gridCol w="2210452">
                  <a:extLst>
                    <a:ext uri="{9D8B030D-6E8A-4147-A177-3AD203B41FA5}">
                      <a16:colId xmlns:a16="http://schemas.microsoft.com/office/drawing/2014/main" val="20002"/>
                    </a:ext>
                  </a:extLst>
                </a:gridCol>
                <a:gridCol w="1923667">
                  <a:extLst>
                    <a:ext uri="{9D8B030D-6E8A-4147-A177-3AD203B41FA5}">
                      <a16:colId xmlns:a16="http://schemas.microsoft.com/office/drawing/2014/main" val="2682852708"/>
                    </a:ext>
                  </a:extLst>
                </a:gridCol>
                <a:gridCol w="1217167">
                  <a:extLst>
                    <a:ext uri="{9D8B030D-6E8A-4147-A177-3AD203B41FA5}">
                      <a16:colId xmlns:a16="http://schemas.microsoft.com/office/drawing/2014/main" val="20003"/>
                    </a:ext>
                  </a:extLst>
                </a:gridCol>
              </a:tblGrid>
              <a:tr h="5615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88.9</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2020</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083801551"/>
              </p:ext>
            </p:extLst>
          </p:nvPr>
        </p:nvGraphicFramePr>
        <p:xfrm>
          <a:off x="639535" y="4396244"/>
          <a:ext cx="8626928" cy="1373491"/>
        </p:xfrm>
        <a:graphic>
          <a:graphicData uri="http://schemas.openxmlformats.org/drawingml/2006/table">
            <a:tbl>
              <a:tblPr firstRow="1" firstCol="1" bandRow="1">
                <a:tableStyleId>{5C22544A-7EE6-4342-B048-85BDC9FD1C3A}</a:tableStyleId>
              </a:tblPr>
              <a:tblGrid>
                <a:gridCol w="237781">
                  <a:extLst>
                    <a:ext uri="{9D8B030D-6E8A-4147-A177-3AD203B41FA5}">
                      <a16:colId xmlns:a16="http://schemas.microsoft.com/office/drawing/2014/main" val="20000"/>
                    </a:ext>
                  </a:extLst>
                </a:gridCol>
                <a:gridCol w="2979785">
                  <a:extLst>
                    <a:ext uri="{9D8B030D-6E8A-4147-A177-3AD203B41FA5}">
                      <a16:colId xmlns:a16="http://schemas.microsoft.com/office/drawing/2014/main" val="20001"/>
                    </a:ext>
                  </a:extLst>
                </a:gridCol>
                <a:gridCol w="2704681">
                  <a:extLst>
                    <a:ext uri="{9D8B030D-6E8A-4147-A177-3AD203B41FA5}">
                      <a16:colId xmlns:a16="http://schemas.microsoft.com/office/drawing/2014/main" val="20002"/>
                    </a:ext>
                  </a:extLst>
                </a:gridCol>
                <a:gridCol w="2704681">
                  <a:extLst>
                    <a:ext uri="{9D8B030D-6E8A-4147-A177-3AD203B41FA5}">
                      <a16:colId xmlns:a16="http://schemas.microsoft.com/office/drawing/2014/main" val="2554044009"/>
                    </a:ext>
                  </a:extLst>
                </a:gridCol>
              </a:tblGrid>
              <a:tr h="5419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315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en-US" altLang="ja-JP" sz="1400" b="1" dirty="0">
                          <a:effectLst/>
                          <a:latin typeface="+mn-ea"/>
                          <a:ea typeface="+mn-ea"/>
                        </a:rPr>
                        <a:t>140</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（小児がん除く）</a:t>
                      </a:r>
                    </a:p>
                    <a:p>
                      <a:pPr algn="ctr" fontAlgn="auto">
                        <a:lnSpc>
                          <a:spcPts val="1600"/>
                        </a:lnSpc>
                        <a:spcAft>
                          <a:spcPts val="0"/>
                        </a:spcAft>
                      </a:pPr>
                      <a:r>
                        <a:rPr lang="ja-JP" altLang="ja-JP" sz="1400" b="1" dirty="0">
                          <a:effectLst/>
                          <a:latin typeface="+mn-ea"/>
                          <a:ea typeface="+mn-ea"/>
                        </a:rPr>
                        <a:t>【平成</a:t>
                      </a:r>
                      <a:r>
                        <a:rPr lang="en-US" altLang="ja-JP" sz="1400" b="1" dirty="0">
                          <a:effectLst/>
                          <a:latin typeface="+mn-ea"/>
                          <a:ea typeface="+mn-ea"/>
                        </a:rPr>
                        <a:t>28</a:t>
                      </a:r>
                      <a:r>
                        <a:rPr lang="ja-JP" altLang="ja-JP" sz="1400" b="1" dirty="0">
                          <a:effectLst/>
                          <a:latin typeface="+mn-ea"/>
                          <a:ea typeface="+mn-ea"/>
                        </a:rPr>
                        <a:t>（</a:t>
                      </a:r>
                      <a:r>
                        <a:rPr lang="en-US" altLang="ja-JP" sz="1400" b="1" dirty="0">
                          <a:effectLst/>
                          <a:latin typeface="+mn-ea"/>
                          <a:ea typeface="+mn-ea"/>
                        </a:rPr>
                        <a:t>2016</a:t>
                      </a:r>
                      <a:r>
                        <a:rPr lang="ja-JP" altLang="ja-JP" sz="1400" b="1" dirty="0">
                          <a:effectLst/>
                          <a:latin typeface="+mn-ea"/>
                          <a:ea typeface="+mn-ea"/>
                        </a:rPr>
                        <a:t>）年】</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100,088</a:t>
                      </a:r>
                      <a:r>
                        <a:rPr lang="ja-JP" altLang="en-US" sz="1400" b="1" dirty="0" smtClean="0">
                          <a:solidFill>
                            <a:schemeClr val="tx1"/>
                          </a:solidFill>
                          <a:effectLst/>
                          <a:latin typeface="+mn-ea"/>
                          <a:ea typeface="+mn-ea"/>
                        </a:rPr>
                        <a:t>件</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66</a:t>
                      </a:r>
                      <a:r>
                        <a:rPr lang="ja-JP" altLang="ja-JP" sz="1400" b="1" dirty="0"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a:t>
                      </a:r>
                      <a:r>
                        <a:rPr lang="ja-JP" altLang="ja-JP" sz="1400" b="1" dirty="0" smtClean="0">
                          <a:solidFill>
                            <a:schemeClr val="tx1"/>
                          </a:solidFill>
                          <a:effectLst/>
                          <a:latin typeface="+mn-ea"/>
                          <a:ea typeface="+mn-ea"/>
                        </a:rPr>
                        <a:t>がん除く</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令和３</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2021</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計画Ｐ</a:t>
            </a:r>
            <a:r>
              <a:rPr kumimoji="1" lang="en-US" altLang="ja-JP" b="1" dirty="0">
                <a:solidFill>
                  <a:schemeClr val="bg1"/>
                </a:solidFill>
              </a:rPr>
              <a:t>56</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（２）がん患者への情報提供　計画Ｐ</a:t>
            </a:r>
            <a:r>
              <a:rPr kumimoji="1" lang="en-US" altLang="ja-JP" b="1" dirty="0">
                <a:ln w="0"/>
                <a:solidFill>
                  <a:schemeClr val="bg1"/>
                </a:solidFill>
                <a:effectLst>
                  <a:outerShdw blurRad="38100" dist="19050" dir="2700000" algn="tl" rotWithShape="0">
                    <a:schemeClr val="dk1">
                      <a:alpha val="40000"/>
                    </a:schemeClr>
                  </a:outerShdw>
                </a:effectLst>
              </a:rPr>
              <a:t>57</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（３）就労支援等のがんサバイバーシップ支援   </a:t>
            </a:r>
            <a:r>
              <a:rPr kumimoji="1" lang="ja-JP" altLang="en-US" b="1" dirty="0">
                <a:solidFill>
                  <a:schemeClr val="bg1"/>
                </a:solidFill>
              </a:rPr>
              <a:t>計画Ｐ</a:t>
            </a:r>
            <a:r>
              <a:rPr kumimoji="1" lang="en-US" altLang="ja-JP" b="1" dirty="0">
                <a:solidFill>
                  <a:schemeClr val="bg1"/>
                </a:solidFill>
              </a:rPr>
              <a:t>57</a:t>
            </a:r>
            <a:r>
              <a:rPr kumimoji="1" lang="ja-JP" altLang="en-US" b="1" dirty="0" err="1">
                <a:solidFill>
                  <a:schemeClr val="bg1"/>
                </a:solidFill>
              </a:rPr>
              <a:t>ｰ</a:t>
            </a:r>
            <a:r>
              <a:rPr kumimoji="1" lang="en-US" altLang="ja-JP" b="1" dirty="0">
                <a:solidFill>
                  <a:schemeClr val="bg1"/>
                </a:solidFill>
              </a:rPr>
              <a:t>58</a:t>
            </a:r>
          </a:p>
        </p:txBody>
      </p:sp>
      <p:sp>
        <p:nvSpPr>
          <p:cNvPr id="12" name="正方形/長方形 11"/>
          <p:cNvSpPr/>
          <p:nvPr/>
        </p:nvSpPr>
        <p:spPr>
          <a:xfrm>
            <a:off x="543287" y="2289998"/>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Tree>
    <p:extLst>
      <p:ext uri="{BB962C8B-B14F-4D97-AF65-F5344CB8AC3E}">
        <p14:creationId xmlns:p14="http://schemas.microsoft.com/office/powerpoint/2010/main" val="1307823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45577" y="3225095"/>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extLst>
              <p:ext uri="{D42A27DB-BD31-4B8C-83A1-F6EECF244321}">
                <p14:modId xmlns:p14="http://schemas.microsoft.com/office/powerpoint/2010/main" val="888757054"/>
              </p:ext>
            </p:extLst>
          </p:nvPr>
        </p:nvGraphicFramePr>
        <p:xfrm>
          <a:off x="328613" y="106625"/>
          <a:ext cx="9174587" cy="1170940"/>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74437">
                  <a:extLst>
                    <a:ext uri="{9D8B030D-6E8A-4147-A177-3AD203B41FA5}">
                      <a16:colId xmlns:a16="http://schemas.microsoft.com/office/drawing/2014/main" val="1328953327"/>
                    </a:ext>
                  </a:extLst>
                </a:gridCol>
              </a:tblGrid>
              <a:tr h="11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50"/>
                        </a:lnSpc>
                      </a:pPr>
                      <a:r>
                        <a:rPr kumimoji="1" lang="ja-JP" altLang="en-US" sz="1300" b="1" dirty="0">
                          <a:solidFill>
                            <a:schemeClr val="tx1"/>
                          </a:solidFill>
                        </a:rPr>
                        <a:t>◆がん診療拠点病院のがん相談支援センターの利用促進につながる取組みが必要。</a:t>
                      </a:r>
                      <a:endParaRPr kumimoji="1" lang="en-US" altLang="ja-JP" sz="1300" b="1" dirty="0">
                        <a:solidFill>
                          <a:schemeClr val="tx1"/>
                        </a:solidFill>
                      </a:endParaRPr>
                    </a:p>
                    <a:p>
                      <a:pPr marL="179388" indent="-179388">
                        <a:lnSpc>
                          <a:spcPts val="1650"/>
                        </a:lnSpc>
                      </a:pPr>
                      <a:r>
                        <a:rPr kumimoji="1" lang="ja-JP" altLang="en-US" sz="1300" b="1" dirty="0">
                          <a:solidFill>
                            <a:schemeClr val="tx1"/>
                          </a:solidFill>
                        </a:rPr>
                        <a:t>◆がんに関する情報があふれる中で、その地域において、がん患者や家族が確実に必要とする情報にアクセスできる環境整備が求められている。　　</a:t>
                      </a:r>
                      <a:endParaRPr kumimoji="1" lang="en-US" altLang="ja-JP" sz="1300" b="1" dirty="0">
                        <a:solidFill>
                          <a:schemeClr val="tx1"/>
                        </a:solidFill>
                      </a:endParaRPr>
                    </a:p>
                    <a:p>
                      <a:pPr>
                        <a:lnSpc>
                          <a:spcPts val="1650"/>
                        </a:lnSpc>
                      </a:pPr>
                      <a:r>
                        <a:rPr kumimoji="1" lang="ja-JP" altLang="en-US" sz="1300" b="1" dirty="0">
                          <a:solidFill>
                            <a:schemeClr val="tx1"/>
                          </a:solidFill>
                        </a:rPr>
                        <a:t>◆働く世代では、がん治療と仕事の両立など就労支援が求められている。</a:t>
                      </a:r>
                      <a:endParaRPr kumimoji="1" lang="en-US" altLang="ja-JP" sz="1300" b="1" dirty="0">
                        <a:solidFill>
                          <a:schemeClr val="tx1"/>
                        </a:solidFill>
                      </a:endParaRPr>
                    </a:p>
                    <a:p>
                      <a:pPr>
                        <a:lnSpc>
                          <a:spcPts val="1650"/>
                        </a:lnSpc>
                      </a:pPr>
                      <a:r>
                        <a:rPr kumimoji="1" lang="ja-JP" altLang="en-US" sz="1300" b="1" dirty="0">
                          <a:solidFill>
                            <a:schemeClr val="tx1"/>
                          </a:solidFill>
                        </a:rPr>
                        <a:t>◆高齢者世代においては、人生の最終段階における医療に係る意思決定支援などが必要となっている。</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484535440"/>
              </p:ext>
            </p:extLst>
          </p:nvPr>
        </p:nvGraphicFramePr>
        <p:xfrm>
          <a:off x="328613" y="1335750"/>
          <a:ext cx="9293059" cy="5133781"/>
        </p:xfrm>
        <a:graphic>
          <a:graphicData uri="http://schemas.openxmlformats.org/drawingml/2006/table">
            <a:tbl>
              <a:tblPr firstRow="1" bandRow="1">
                <a:tableStyleId>{5C22544A-7EE6-4342-B048-85BDC9FD1C3A}</a:tableStyleId>
              </a:tblPr>
              <a:tblGrid>
                <a:gridCol w="1255679">
                  <a:extLst>
                    <a:ext uri="{9D8B030D-6E8A-4147-A177-3AD203B41FA5}">
                      <a16:colId xmlns:a16="http://schemas.microsoft.com/office/drawing/2014/main" val="528851062"/>
                    </a:ext>
                  </a:extLst>
                </a:gridCol>
                <a:gridCol w="8037380">
                  <a:extLst>
                    <a:ext uri="{9D8B030D-6E8A-4147-A177-3AD203B41FA5}">
                      <a16:colId xmlns:a16="http://schemas.microsoft.com/office/drawing/2014/main" val="89849022"/>
                    </a:ext>
                  </a:extLst>
                </a:gridCol>
              </a:tblGrid>
              <a:tr h="2893501">
                <a:tc>
                  <a:txBody>
                    <a:bodyPr/>
                    <a:lstStyle/>
                    <a:p>
                      <a:r>
                        <a:rPr kumimoji="1" lang="ja-JP" altLang="en-US" sz="1400" dirty="0"/>
                        <a:t> 本年度の     </a:t>
                      </a:r>
                      <a:endParaRPr kumimoji="1" lang="en-US" altLang="ja-JP" sz="1400" dirty="0"/>
                    </a:p>
                    <a:p>
                      <a:r>
                        <a:rPr kumimoji="1" lang="en-US" altLang="ja-JP" sz="1400" dirty="0"/>
                        <a:t> </a:t>
                      </a:r>
                      <a:r>
                        <a:rPr kumimoji="1" lang="ja-JP" altLang="en-US" sz="14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200" dirty="0" smtClean="0">
                          <a:solidFill>
                            <a:schemeClr val="tx1"/>
                          </a:solidFill>
                        </a:rPr>
                        <a:t>《</a:t>
                      </a:r>
                      <a:r>
                        <a:rPr kumimoji="1" lang="ja-JP" altLang="en-US" sz="1200" u="sng" dirty="0" smtClean="0">
                          <a:solidFill>
                            <a:schemeClr val="tx1"/>
                          </a:solidFill>
                        </a:rPr>
                        <a:t>がん相談支援センターの機能強化、周知と利用促進</a:t>
                      </a:r>
                      <a:r>
                        <a:rPr kumimoji="1" lang="en-US" altLang="ja-JP" sz="1200" dirty="0" smtClean="0">
                          <a:solidFill>
                            <a:schemeClr val="tx1"/>
                          </a:solidFill>
                        </a:rPr>
                        <a:t>》</a:t>
                      </a:r>
                    </a:p>
                    <a:p>
                      <a:pPr>
                        <a:lnSpc>
                          <a:spcPts val="1600"/>
                        </a:lnSpc>
                      </a:pPr>
                      <a:r>
                        <a:rPr kumimoji="1" lang="ja-JP" altLang="en-US" sz="1200" b="0" strike="noStrike" dirty="0" smtClean="0">
                          <a:solidFill>
                            <a:schemeClr val="tx1"/>
                          </a:solidFill>
                        </a:rPr>
                        <a:t>■がん相談支援センター相談支援員向けに研修会を実施。</a:t>
                      </a:r>
                      <a:endParaRPr kumimoji="1" lang="en-US" altLang="ja-JP" sz="1200" b="0" strike="noStrike" dirty="0" smtClean="0">
                        <a:solidFill>
                          <a:schemeClr val="tx1"/>
                        </a:solidFill>
                      </a:endParaRPr>
                    </a:p>
                    <a:p>
                      <a:pPr>
                        <a:lnSpc>
                          <a:spcPts val="1600"/>
                        </a:lnSpc>
                      </a:pPr>
                      <a:r>
                        <a:rPr kumimoji="1" lang="ja-JP" altLang="en-US" sz="1200" b="0" strike="noStrike" dirty="0" smtClean="0">
                          <a:solidFill>
                            <a:schemeClr val="tx1"/>
                          </a:solidFill>
                        </a:rPr>
                        <a:t>■がん診療施設の設備整備に係る補助金において、がん相談支援センターの環境整備に要する</a:t>
                      </a:r>
                      <a:endParaRPr kumimoji="1" lang="en-US" altLang="ja-JP" sz="1200" b="0" strike="noStrike" dirty="0" smtClean="0">
                        <a:solidFill>
                          <a:schemeClr val="tx1"/>
                        </a:solidFill>
                      </a:endParaRPr>
                    </a:p>
                    <a:p>
                      <a:pPr>
                        <a:lnSpc>
                          <a:spcPts val="1600"/>
                        </a:lnSpc>
                      </a:pPr>
                      <a:r>
                        <a:rPr kumimoji="1" lang="ja-JP" altLang="en-US" sz="1200" b="0" strike="noStrike" dirty="0" smtClean="0">
                          <a:solidFill>
                            <a:schemeClr val="tx1"/>
                          </a:solidFill>
                        </a:rPr>
                        <a:t>　費用を補助。</a:t>
                      </a:r>
                      <a:endParaRPr kumimoji="1" lang="en-US" altLang="ja-JP" sz="1200" b="0" strike="noStrike" dirty="0" smtClean="0">
                        <a:solidFill>
                          <a:schemeClr val="tx1"/>
                        </a:solidFill>
                      </a:endParaRPr>
                    </a:p>
                    <a:p>
                      <a:pPr>
                        <a:lnSpc>
                          <a:spcPts val="1600"/>
                        </a:lnSpc>
                      </a:pPr>
                      <a:r>
                        <a:rPr kumimoji="1" lang="en-US" altLang="ja-JP" sz="1200" dirty="0" smtClean="0">
                          <a:solidFill>
                            <a:schemeClr val="tx1"/>
                          </a:solidFill>
                        </a:rPr>
                        <a:t>《</a:t>
                      </a:r>
                      <a:r>
                        <a:rPr kumimoji="1" lang="ja-JP" altLang="en-US" sz="1200" u="sng" dirty="0" smtClean="0">
                          <a:solidFill>
                            <a:schemeClr val="tx1"/>
                          </a:solidFill>
                        </a:rPr>
                        <a:t>就労支援等のがんサバイバーシップ支援</a:t>
                      </a:r>
                      <a:r>
                        <a:rPr kumimoji="1" lang="en-US" altLang="ja-JP" sz="1200" dirty="0" smtClean="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■府教育庁において府立高校に在籍する長期入院中の生徒への学業支援を実施。また、入院中の小児・</a:t>
                      </a:r>
                      <a:r>
                        <a:rPr kumimoji="1" lang="en-US" altLang="ja-JP" sz="1200" b="0" i="0" u="none" strike="noStrike" kern="1200" cap="none" spc="0" normalizeH="0" baseline="0" noProof="0" dirty="0" smtClean="0">
                          <a:ln>
                            <a:noFill/>
                          </a:ln>
                          <a:solidFill>
                            <a:schemeClr val="tx1"/>
                          </a:solidFill>
                          <a:effectLst/>
                          <a:uLnTx/>
                          <a:uFillTx/>
                          <a:latin typeface="+mn-lt"/>
                          <a:ea typeface="+mn-ea"/>
                          <a:cs typeface="+mn-cs"/>
                        </a:rPr>
                        <a:t>AYA</a:t>
                      </a: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世代のがん患者への学習活動支援や通信機器の活用による外部とのｺﾐｭﾆｹｰｼｮﾝを図るための環境整備費等に対し助成（</a:t>
                      </a:r>
                      <a:r>
                        <a:rPr kumimoji="1" lang="en-US" altLang="ja-JP" sz="1200" b="0" i="0" u="none" strike="noStrike" kern="1200" cap="none" spc="0" normalizeH="0" baseline="0" noProof="0" dirty="0" smtClean="0">
                          <a:ln>
                            <a:noFill/>
                          </a:ln>
                          <a:solidFill>
                            <a:schemeClr val="tx1"/>
                          </a:solidFill>
                          <a:effectLst/>
                          <a:uLnTx/>
                          <a:uFillTx/>
                          <a:latin typeface="+mn-lt"/>
                          <a:ea typeface="+mn-ea"/>
                          <a:cs typeface="+mn-cs"/>
                        </a:rPr>
                        <a:t>6</a:t>
                      </a: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病院）。</a:t>
                      </a:r>
                      <a:endParaRPr kumimoji="1" lang="en-US" altLang="ja-JP" sz="1200" b="0" i="0" u="none" strike="noStrike" kern="1200" cap="none" spc="0" normalizeH="0" baseline="0" noProof="0" dirty="0" smtClean="0">
                        <a:ln>
                          <a:noFill/>
                        </a:ln>
                        <a:solidFill>
                          <a:schemeClr val="tx1"/>
                        </a:solidFill>
                        <a:effectLst/>
                        <a:uLnTx/>
                        <a:uFillTx/>
                        <a:latin typeface="+mn-lt"/>
                        <a:ea typeface="+mn-ea"/>
                        <a:cs typeface="+mn-cs"/>
                      </a:endParaRPr>
                    </a:p>
                    <a:p>
                      <a:pPr>
                        <a:lnSpc>
                          <a:spcPts val="1600"/>
                        </a:lnSpc>
                      </a:pPr>
                      <a:r>
                        <a:rPr kumimoji="1" lang="ja-JP" altLang="en-US" sz="1200" b="0" dirty="0" smtClean="0">
                          <a:solidFill>
                            <a:schemeClr val="tx1"/>
                          </a:solidFill>
                        </a:rPr>
                        <a:t>■</a:t>
                      </a:r>
                      <a:r>
                        <a:rPr kumimoji="1" lang="en-US" altLang="ja-JP" sz="1200" b="0" dirty="0" smtClean="0">
                          <a:solidFill>
                            <a:schemeClr val="tx1"/>
                          </a:solidFill>
                        </a:rPr>
                        <a:t>AYA</a:t>
                      </a:r>
                      <a:r>
                        <a:rPr kumimoji="1" lang="ja-JP" altLang="en-US" sz="1200" b="0" dirty="0" smtClean="0">
                          <a:solidFill>
                            <a:schemeClr val="tx1"/>
                          </a:solidFill>
                        </a:rPr>
                        <a:t>世代への支援に関する市町村や関係機関向けセミナーを開催。</a:t>
                      </a:r>
                      <a:endParaRPr kumimoji="1" lang="en-US" altLang="ja-JP" sz="1200" b="0" dirty="0">
                        <a:solidFill>
                          <a:schemeClr val="tx1"/>
                        </a:solidFill>
                      </a:endParaRPr>
                    </a:p>
                    <a:p>
                      <a:pPr marL="179388" indent="-179388">
                        <a:lnSpc>
                          <a:spcPts val="1600"/>
                        </a:lnSpc>
                      </a:pPr>
                      <a:r>
                        <a:rPr kumimoji="1" lang="ja-JP" altLang="en-US" sz="1200" b="0" dirty="0" smtClean="0">
                          <a:solidFill>
                            <a:schemeClr val="tx1"/>
                          </a:solidFill>
                        </a:rPr>
                        <a:t>■</a:t>
                      </a:r>
                      <a:r>
                        <a:rPr kumimoji="1" lang="ja-JP" altLang="en-US" sz="1200" b="0" dirty="0">
                          <a:solidFill>
                            <a:schemeClr val="tx1"/>
                          </a:solidFill>
                        </a:rPr>
                        <a:t>府商工労働部と連携して</a:t>
                      </a:r>
                      <a:r>
                        <a:rPr kumimoji="1" lang="ja-JP" altLang="en-US" sz="1200" b="0" dirty="0" smtClean="0">
                          <a:solidFill>
                            <a:schemeClr val="tx1"/>
                          </a:solidFill>
                        </a:rPr>
                        <a:t>、企業向けセミナーの両立支援セミナーを実施。</a:t>
                      </a:r>
                      <a:endParaRPr kumimoji="1" lang="en-US" altLang="ja-JP" sz="1200" b="0" dirty="0" smtClean="0">
                        <a:solidFill>
                          <a:schemeClr val="tx1"/>
                        </a:solidFill>
                      </a:endParaRPr>
                    </a:p>
                    <a:p>
                      <a:pPr marL="179388" indent="-179388">
                        <a:lnSpc>
                          <a:spcPts val="1600"/>
                        </a:lnSpc>
                      </a:pPr>
                      <a:r>
                        <a:rPr kumimoji="1" lang="en-US" altLang="ja-JP" sz="1200" dirty="0" smtClean="0">
                          <a:solidFill>
                            <a:schemeClr val="tx1"/>
                          </a:solidFill>
                        </a:rPr>
                        <a:t>《</a:t>
                      </a:r>
                      <a:r>
                        <a:rPr kumimoji="1" lang="ja-JP" altLang="en-US" sz="1200" u="sng" dirty="0">
                          <a:solidFill>
                            <a:schemeClr val="tx1"/>
                          </a:solidFill>
                        </a:rPr>
                        <a:t>新たな課題への対応</a:t>
                      </a:r>
                      <a:r>
                        <a:rPr kumimoji="1" lang="en-US" altLang="ja-JP" sz="1200" dirty="0">
                          <a:solidFill>
                            <a:schemeClr val="tx1"/>
                          </a:solidFill>
                        </a:rPr>
                        <a:t>》</a:t>
                      </a:r>
                    </a:p>
                    <a:p>
                      <a:pPr marL="179388" indent="-179388"/>
                      <a:r>
                        <a:rPr kumimoji="1" lang="en-US" altLang="ja-JP" sz="1200" b="0" dirty="0" smtClean="0">
                          <a:solidFill>
                            <a:schemeClr val="tx1"/>
                          </a:solidFill>
                        </a:rPr>
                        <a:t>■</a:t>
                      </a:r>
                      <a:r>
                        <a:rPr kumimoji="1" lang="ja-JP" altLang="en-US" sz="1200" b="0" dirty="0" smtClean="0">
                          <a:solidFill>
                            <a:schemeClr val="tx1"/>
                          </a:solidFill>
                        </a:rPr>
                        <a:t>小児がん患者を対象とした重粒子線治療の助成制度を運用。</a:t>
                      </a:r>
                      <a:endParaRPr kumimoji="1" lang="en-US" altLang="ja-JP" sz="1200" b="0" strike="sngStrike" dirty="0" smtClean="0">
                        <a:solidFill>
                          <a:schemeClr val="tx1"/>
                        </a:solidFill>
                      </a:endParaRPr>
                    </a:p>
                    <a:p>
                      <a:pPr marL="179388" indent="-179388"/>
                      <a:r>
                        <a:rPr kumimoji="1" lang="ja-JP" altLang="en-US" sz="1200" b="0" dirty="0" smtClean="0">
                          <a:solidFill>
                            <a:schemeClr val="tx1"/>
                          </a:solidFill>
                        </a:rPr>
                        <a:t>■</a:t>
                      </a:r>
                      <a:r>
                        <a:rPr kumimoji="1" lang="ja-JP" altLang="en-US" sz="1200" b="0" strike="noStrike" dirty="0" smtClean="0">
                          <a:solidFill>
                            <a:schemeClr val="tx1"/>
                          </a:solidFill>
                        </a:rPr>
                        <a:t>がん相談支援センター相談支援員向け研修会を、アピアランスケアをテーマに実施。</a:t>
                      </a:r>
                      <a:endParaRPr kumimoji="1" lang="en-US" altLang="ja-JP" sz="1200" b="0" dirty="0" smtClean="0">
                        <a:solidFill>
                          <a:schemeClr val="tx1"/>
                        </a:solidFill>
                      </a:endParaRPr>
                    </a:p>
                    <a:p>
                      <a:pPr marL="179388" indent="-179388"/>
                      <a:r>
                        <a:rPr kumimoji="1" lang="ja-JP" altLang="en-US" sz="1200" b="0" strike="noStrike" dirty="0" smtClean="0">
                          <a:solidFill>
                            <a:schemeClr val="tx1"/>
                          </a:solidFill>
                        </a:rPr>
                        <a:t>■アピアランスケアに取り組む企業等の活動内容の登録・発信にむけた仕組みの構築。</a:t>
                      </a:r>
                      <a:endParaRPr kumimoji="1" lang="en-US" altLang="ja-JP" sz="120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055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今後の</a:t>
                      </a:r>
                      <a:endParaRPr kumimoji="1" lang="en-US" altLang="ja-JP" sz="14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取組</a:t>
                      </a:r>
                      <a:r>
                        <a:rPr kumimoji="1" lang="ja-JP" altLang="en-US" sz="1400" b="1" dirty="0" smtClean="0">
                          <a:solidFill>
                            <a:schemeClr val="bg1"/>
                          </a:solidFill>
                        </a:rPr>
                        <a:t>予定</a:t>
                      </a:r>
                      <a:endParaRPr kumimoji="1" lang="en-US" altLang="ja-JP" sz="14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（調整中）</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b="1" dirty="0">
                          <a:solidFill>
                            <a:schemeClr val="tx1"/>
                          </a:solidFill>
                          <a:latin typeface="+mn-ea"/>
                          <a:ea typeface="+mn-ea"/>
                        </a:rPr>
                        <a:t>《</a:t>
                      </a:r>
                      <a:r>
                        <a:rPr kumimoji="1" lang="ja-JP" altLang="en-US" sz="1200" b="1" u="sng" dirty="0">
                          <a:solidFill>
                            <a:schemeClr val="tx1"/>
                          </a:solidFill>
                          <a:latin typeface="+mn-ea"/>
                          <a:ea typeface="+mn-ea"/>
                        </a:rPr>
                        <a:t>課題</a:t>
                      </a:r>
                      <a:r>
                        <a:rPr kumimoji="1" lang="en-US" altLang="ja-JP" sz="1200" b="1" dirty="0">
                          <a:solidFill>
                            <a:schemeClr val="tx1"/>
                          </a:solidFill>
                          <a:latin typeface="+mn-ea"/>
                          <a:ea typeface="+mn-ea"/>
                        </a:rPr>
                        <a:t>》</a:t>
                      </a:r>
                    </a:p>
                    <a:p>
                      <a:pPr>
                        <a:lnSpc>
                          <a:spcPts val="1600"/>
                        </a:lnSpc>
                      </a:pPr>
                      <a:r>
                        <a:rPr kumimoji="1" lang="ja-JP" altLang="en-US" sz="1200" b="0" dirty="0">
                          <a:solidFill>
                            <a:schemeClr val="tx1"/>
                          </a:solidFill>
                          <a:latin typeface="+mn-ea"/>
                          <a:ea typeface="+mn-ea"/>
                        </a:rPr>
                        <a:t>■多様なニーズに対応できる相談</a:t>
                      </a:r>
                      <a:r>
                        <a:rPr kumimoji="1" lang="ja-JP" altLang="en-US" sz="1200" b="0" dirty="0" smtClean="0">
                          <a:solidFill>
                            <a:schemeClr val="tx1"/>
                          </a:solidFill>
                          <a:latin typeface="+mn-ea"/>
                          <a:ea typeface="+mn-ea"/>
                        </a:rPr>
                        <a:t>体制充実、相談</a:t>
                      </a:r>
                      <a:r>
                        <a:rPr kumimoji="1" lang="ja-JP" altLang="en-US" sz="1200" b="0" dirty="0">
                          <a:solidFill>
                            <a:schemeClr val="tx1"/>
                          </a:solidFill>
                          <a:latin typeface="+mn-ea"/>
                          <a:ea typeface="+mn-ea"/>
                        </a:rPr>
                        <a:t>支援センターの利用</a:t>
                      </a:r>
                      <a:r>
                        <a:rPr kumimoji="1" lang="ja-JP" altLang="en-US" sz="1200" b="0" dirty="0" smtClean="0">
                          <a:solidFill>
                            <a:schemeClr val="tx1"/>
                          </a:solidFill>
                          <a:latin typeface="+mn-ea"/>
                          <a:ea typeface="+mn-ea"/>
                        </a:rPr>
                        <a:t>促進、がんに関する情報発信の強化</a:t>
                      </a:r>
                      <a:endParaRPr kumimoji="1" lang="en-US" altLang="ja-JP" sz="1200" b="0" dirty="0" smtClean="0">
                        <a:solidFill>
                          <a:schemeClr val="tx1"/>
                        </a:solidFill>
                        <a:latin typeface="+mn-ea"/>
                        <a:ea typeface="+mn-ea"/>
                      </a:endParaRPr>
                    </a:p>
                    <a:p>
                      <a:pPr>
                        <a:lnSpc>
                          <a:spcPts val="1600"/>
                        </a:lnSpc>
                      </a:pPr>
                      <a:r>
                        <a:rPr kumimoji="1" lang="ja-JP" altLang="en-US" sz="1200" b="0" dirty="0" smtClean="0">
                          <a:solidFill>
                            <a:schemeClr val="tx1"/>
                          </a:solidFill>
                          <a:latin typeface="+mn-ea"/>
                          <a:ea typeface="+mn-ea"/>
                        </a:rPr>
                        <a:t>■治療と仕事の両立</a:t>
                      </a:r>
                      <a:r>
                        <a:rPr kumimoji="1" lang="ja-JP" altLang="en-US" sz="1200" b="0" dirty="0">
                          <a:solidFill>
                            <a:schemeClr val="tx1"/>
                          </a:solidFill>
                          <a:latin typeface="+mn-ea"/>
                          <a:ea typeface="+mn-ea"/>
                        </a:rPr>
                        <a:t>支援に関する積極的な普及</a:t>
                      </a:r>
                      <a:r>
                        <a:rPr kumimoji="1" lang="ja-JP" altLang="en-US" sz="1200" b="0" dirty="0" smtClean="0">
                          <a:solidFill>
                            <a:schemeClr val="tx1"/>
                          </a:solidFill>
                          <a:latin typeface="+mn-ea"/>
                          <a:ea typeface="+mn-ea"/>
                        </a:rPr>
                        <a:t>啓発。</a:t>
                      </a:r>
                      <a:endParaRPr kumimoji="1" lang="en-US" altLang="ja-JP" sz="1200" b="0" dirty="0" smtClean="0">
                        <a:solidFill>
                          <a:schemeClr val="tx1"/>
                        </a:solidFill>
                        <a:latin typeface="+mn-ea"/>
                        <a:ea typeface="+mn-ea"/>
                      </a:endParaRPr>
                    </a:p>
                    <a:p>
                      <a:pPr>
                        <a:lnSpc>
                          <a:spcPts val="1600"/>
                        </a:lnSpc>
                      </a:pPr>
                      <a:r>
                        <a:rPr kumimoji="1" lang="ja-JP" altLang="en-US" sz="1200" b="0" dirty="0" smtClean="0">
                          <a:solidFill>
                            <a:schemeClr val="tx1"/>
                          </a:solidFill>
                          <a:latin typeface="+mn-ea"/>
                          <a:ea typeface="+mn-ea"/>
                        </a:rPr>
                        <a:t>■アピアランスケアの支援体制の強化</a:t>
                      </a:r>
                      <a:endParaRPr kumimoji="1" lang="en-US" altLang="ja-JP" sz="1200" b="0" dirty="0" smtClean="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200" b="1" dirty="0" smtClean="0">
                          <a:solidFill>
                            <a:schemeClr val="tx1"/>
                          </a:solidFill>
                          <a:latin typeface="+mn-ea"/>
                          <a:ea typeface="+mn-ea"/>
                        </a:rPr>
                        <a:t>《</a:t>
                      </a:r>
                      <a:r>
                        <a:rPr kumimoji="1" lang="ja-JP" altLang="en-US" sz="1200" b="1" u="sng" dirty="0">
                          <a:solidFill>
                            <a:schemeClr val="tx1"/>
                          </a:solidFill>
                          <a:latin typeface="+mn-ea"/>
                          <a:ea typeface="+mn-ea"/>
                        </a:rPr>
                        <a:t>次年度の取組</a:t>
                      </a:r>
                      <a:r>
                        <a:rPr kumimoji="1" lang="en-US" altLang="ja-JP" sz="1200" b="1" dirty="0">
                          <a:solidFill>
                            <a:schemeClr val="tx1"/>
                          </a:solidFill>
                          <a:latin typeface="+mn-ea"/>
                          <a:ea typeface="+mn-ea"/>
                        </a:rPr>
                        <a:t>》</a:t>
                      </a:r>
                    </a:p>
                    <a:p>
                      <a:pPr>
                        <a:lnSpc>
                          <a:spcPts val="1600"/>
                        </a:lnSpc>
                      </a:pPr>
                      <a:r>
                        <a:rPr kumimoji="1" lang="ja-JP" altLang="en-US" sz="1200" b="0" dirty="0" smtClean="0">
                          <a:solidFill>
                            <a:schemeClr val="tx1"/>
                          </a:solidFill>
                          <a:latin typeface="+mn-ea"/>
                          <a:ea typeface="+mn-ea"/>
                        </a:rPr>
                        <a:t>■患者</a:t>
                      </a:r>
                      <a:r>
                        <a:rPr kumimoji="1" lang="ja-JP" altLang="en-US" sz="1200" b="0" dirty="0">
                          <a:solidFill>
                            <a:schemeClr val="tx1"/>
                          </a:solidFill>
                          <a:latin typeface="+mn-ea"/>
                          <a:ea typeface="+mn-ea"/>
                        </a:rPr>
                        <a:t>等のニーズを踏まえた相談員向け研修会を</a:t>
                      </a:r>
                      <a:r>
                        <a:rPr kumimoji="1" lang="ja-JP" altLang="en-US" sz="1200" b="0" dirty="0" smtClean="0">
                          <a:solidFill>
                            <a:schemeClr val="tx1"/>
                          </a:solidFill>
                          <a:latin typeface="+mn-ea"/>
                          <a:ea typeface="+mn-ea"/>
                        </a:rPr>
                        <a:t>実施、がん相談支援センターの機能強化。</a:t>
                      </a:r>
                      <a:endParaRPr kumimoji="1" lang="en-US" altLang="ja-JP" sz="1200" b="0" dirty="0">
                        <a:solidFill>
                          <a:schemeClr val="tx1"/>
                        </a:solidFill>
                        <a:latin typeface="+mn-ea"/>
                        <a:ea typeface="+mn-ea"/>
                      </a:endParaRPr>
                    </a:p>
                    <a:p>
                      <a:pPr>
                        <a:lnSpc>
                          <a:spcPts val="1600"/>
                        </a:lnSpc>
                      </a:pPr>
                      <a:r>
                        <a:rPr kumimoji="1" lang="ja-JP" altLang="en-US" sz="1200" b="0" dirty="0" smtClean="0">
                          <a:solidFill>
                            <a:schemeClr val="tx1"/>
                          </a:solidFill>
                          <a:latin typeface="+mn-ea"/>
                          <a:ea typeface="+mn-ea"/>
                        </a:rPr>
                        <a:t>■関係機関との連携し就労支援に関する啓発を実施。</a:t>
                      </a:r>
                      <a:endParaRPr kumimoji="1" lang="en-US" altLang="ja-JP" sz="12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strike="noStrike" dirty="0" smtClean="0">
                          <a:solidFill>
                            <a:schemeClr val="tx1"/>
                          </a:solidFill>
                          <a:latin typeface="+mn-ea"/>
                          <a:ea typeface="+mn-ea"/>
                        </a:rPr>
                        <a:t>■アピアランスケアに取り組む企業等の活動内容を収集・整理し、大阪府ホームページに好事例として登録・発信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129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bg1"/>
                          </a:solidFill>
                        </a:rPr>
                        <a:t> 最終</a:t>
                      </a:r>
                      <a:r>
                        <a:rPr kumimoji="1" lang="ja-JP" altLang="en-US" sz="1200" b="1" dirty="0" smtClean="0">
                          <a:solidFill>
                            <a:schemeClr val="bg1"/>
                          </a:solidFill>
                        </a:rPr>
                        <a:t>予算</a:t>
                      </a:r>
                      <a:r>
                        <a:rPr kumimoji="1" lang="en-US" altLang="ja-JP" sz="1200" b="1" dirty="0" smtClean="0">
                          <a:solidFill>
                            <a:schemeClr val="bg1"/>
                          </a:solidFill>
                        </a:rPr>
                        <a:t>(</a:t>
                      </a:r>
                      <a:r>
                        <a:rPr kumimoji="1" lang="ja-JP" altLang="en-US" sz="1200" b="1" dirty="0">
                          <a:solidFill>
                            <a:schemeClr val="bg1"/>
                          </a:solidFill>
                        </a:rPr>
                        <a:t>案</a:t>
                      </a:r>
                      <a:r>
                        <a:rPr kumimoji="1" lang="en-US" altLang="ja-JP" sz="1200" b="1" dirty="0">
                          <a:solidFill>
                            <a:schemeClr val="bg1"/>
                          </a:solidFill>
                        </a:rPr>
                        <a:t>)</a:t>
                      </a:r>
                      <a:endParaRPr kumimoji="1" lang="ja-JP" altLang="en-US" sz="12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50"/>
                        </a:lnSpc>
                        <a:spcBef>
                          <a:spcPts val="0"/>
                        </a:spcBef>
                        <a:spcAft>
                          <a:spcPts val="0"/>
                        </a:spcAft>
                        <a:buClrTx/>
                        <a:buSzTx/>
                        <a:buFontTx/>
                        <a:buNone/>
                        <a:tabLst/>
                        <a:defRPr/>
                      </a:pPr>
                      <a:r>
                        <a:rPr kumimoji="1" lang="ja-JP" altLang="en-US" sz="1200" dirty="0" smtClean="0">
                          <a:solidFill>
                            <a:schemeClr val="tx1"/>
                          </a:solidFill>
                        </a:rPr>
                        <a:t>がん</a:t>
                      </a:r>
                      <a:r>
                        <a:rPr kumimoji="1" lang="ja-JP" altLang="en-US" sz="1200" dirty="0">
                          <a:solidFill>
                            <a:schemeClr val="tx1"/>
                          </a:solidFill>
                        </a:rPr>
                        <a:t>診療連携拠点病院機能強化事業（</a:t>
                      </a:r>
                      <a:r>
                        <a:rPr kumimoji="1" lang="en-US" altLang="ja-JP" sz="1200" dirty="0" smtClean="0">
                          <a:solidFill>
                            <a:schemeClr val="tx1"/>
                          </a:solidFill>
                        </a:rPr>
                        <a:t>133,316</a:t>
                      </a:r>
                      <a:r>
                        <a:rPr kumimoji="1" lang="ja-JP" altLang="en-US" sz="1200" dirty="0" smtClean="0">
                          <a:solidFill>
                            <a:schemeClr val="tx1"/>
                          </a:solidFill>
                        </a:rPr>
                        <a:t>千円）、小児・</a:t>
                      </a:r>
                      <a:r>
                        <a:rPr kumimoji="1" lang="en-US" altLang="ja-JP" sz="1200" dirty="0" smtClean="0">
                          <a:solidFill>
                            <a:schemeClr val="tx1"/>
                          </a:solidFill>
                        </a:rPr>
                        <a:t>AYA</a:t>
                      </a:r>
                      <a:r>
                        <a:rPr kumimoji="1" lang="ja-JP" altLang="en-US" sz="1200" dirty="0" smtClean="0">
                          <a:solidFill>
                            <a:schemeClr val="tx1"/>
                          </a:solidFill>
                        </a:rPr>
                        <a:t>世代のがん患者支援事業（</a:t>
                      </a:r>
                      <a:r>
                        <a:rPr kumimoji="1" lang="en-US" altLang="ja-JP" sz="1200" dirty="0" smtClean="0">
                          <a:solidFill>
                            <a:schemeClr val="tx1"/>
                          </a:solidFill>
                        </a:rPr>
                        <a:t>1,500</a:t>
                      </a:r>
                      <a:r>
                        <a:rPr kumimoji="1" lang="ja-JP" altLang="en-US" sz="1200" dirty="0" smtClean="0">
                          <a:solidFill>
                            <a:schemeClr val="tx1"/>
                          </a:solidFill>
                        </a:rPr>
                        <a:t>千円）</a:t>
                      </a:r>
                      <a:endParaRPr kumimoji="1" lang="en-US" altLang="ja-JP" sz="1200" dirty="0" smtClean="0">
                        <a:solidFill>
                          <a:schemeClr val="tx1"/>
                        </a:solidFill>
                      </a:endParaRPr>
                    </a:p>
                    <a:p>
                      <a:pPr marL="0" marR="0" lvl="0" indent="0" algn="l" defTabSz="914400" rtl="0" eaLnBrk="1" fontAlgn="auto" latinLnBrk="0" hangingPunct="1">
                        <a:lnSpc>
                          <a:spcPts val="1650"/>
                        </a:lnSpc>
                        <a:spcBef>
                          <a:spcPts val="0"/>
                        </a:spcBef>
                        <a:spcAft>
                          <a:spcPts val="0"/>
                        </a:spcAft>
                        <a:buClrTx/>
                        <a:buSzTx/>
                        <a:buFontTx/>
                        <a:buNone/>
                        <a:tabLst/>
                        <a:defRPr/>
                      </a:pPr>
                      <a:r>
                        <a:rPr lang="ja-JP" altLang="en-US" sz="1100" dirty="0" smtClean="0">
                          <a:solidFill>
                            <a:schemeClr val="tx1"/>
                          </a:solidFill>
                          <a:effectLst/>
                        </a:rPr>
                        <a:t>大阪府がん患者等妊孕性温存治療費等助成事業（</a:t>
                      </a:r>
                      <a:r>
                        <a:rPr lang="en-US" altLang="ja-JP" sz="1100" dirty="0" smtClean="0">
                          <a:solidFill>
                            <a:schemeClr val="tx1"/>
                          </a:solidFill>
                          <a:effectLst/>
                        </a:rPr>
                        <a:t>29,870</a:t>
                      </a:r>
                      <a:r>
                        <a:rPr lang="ja-JP" altLang="en-US" sz="1100" dirty="0" smtClean="0">
                          <a:solidFill>
                            <a:schemeClr val="tx1"/>
                          </a:solidFill>
                          <a:effectLst/>
                        </a:rPr>
                        <a:t>千円）</a:t>
                      </a:r>
                      <a:r>
                        <a:rPr kumimoji="1" lang="ja-JP" altLang="en-US" sz="1100" dirty="0" smtClean="0">
                          <a:solidFill>
                            <a:schemeClr val="tx1"/>
                          </a:solidFill>
                        </a:rPr>
                        <a:t>がん医療提供体制等充実強化事業（</a:t>
                      </a:r>
                      <a:r>
                        <a:rPr kumimoji="1" lang="en-US" altLang="ja-JP" sz="1100" dirty="0" smtClean="0">
                          <a:solidFill>
                            <a:schemeClr val="tx1"/>
                          </a:solidFill>
                        </a:rPr>
                        <a:t>50,572</a:t>
                      </a:r>
                      <a:r>
                        <a:rPr kumimoji="1" lang="ja-JP" altLang="en-US" sz="1100" dirty="0" smtClean="0">
                          <a:solidFill>
                            <a:schemeClr val="tx1"/>
                          </a:solidFill>
                        </a:rPr>
                        <a:t>千円）</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23607" y="1335750"/>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スライド番号プレースホルダー 2"/>
          <p:cNvSpPr>
            <a:spLocks noGrp="1"/>
          </p:cNvSpPr>
          <p:nvPr>
            <p:ph type="sldNum" sz="quarter" idx="12"/>
          </p:nvPr>
        </p:nvSpPr>
        <p:spPr>
          <a:xfrm>
            <a:off x="7603444" y="6469531"/>
            <a:ext cx="2228850" cy="365125"/>
          </a:xfrm>
        </p:spPr>
        <p:txBody>
          <a:bodyPr/>
          <a:lstStyle/>
          <a:p>
            <a:r>
              <a:rPr kumimoji="1" lang="en-US" altLang="ja-JP" dirty="0"/>
              <a:t>3</a:t>
            </a:r>
            <a:endParaRPr kumimoji="1" lang="ja-JP" altLang="en-US" dirty="0"/>
          </a:p>
        </p:txBody>
      </p:sp>
    </p:spTree>
    <p:extLst>
      <p:ext uri="{BB962C8B-B14F-4D97-AF65-F5344CB8AC3E}">
        <p14:creationId xmlns:p14="http://schemas.microsoft.com/office/powerpoint/2010/main" val="762706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4122422747"/>
              </p:ext>
            </p:extLst>
          </p:nvPr>
        </p:nvGraphicFramePr>
        <p:xfrm>
          <a:off x="564488" y="2403718"/>
          <a:ext cx="8875347" cy="3873683"/>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422756">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745526">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r>
                        <a:rPr lang="en-US" altLang="ja-JP" sz="1400" b="1" dirty="0">
                          <a:effectLst/>
                          <a:latin typeface="+mn-ea"/>
                          <a:ea typeface="+mn-ea"/>
                        </a:rPr>
                        <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ja-JP" altLang="en-US" sz="1400" b="1" dirty="0" smtClean="0">
                          <a:solidFill>
                            <a:schemeClr val="tx1"/>
                          </a:solidFill>
                          <a:effectLst/>
                          <a:latin typeface="+mn-ea"/>
                          <a:ea typeface="+mn-ea"/>
                        </a:rPr>
                        <a:t>：６件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令和２（</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smtClean="0">
                          <a:solidFill>
                            <a:schemeClr val="tx1"/>
                          </a:solidFill>
                          <a:effectLst/>
                          <a:latin typeface="+mn-ea"/>
                          <a:ea typeface="+mn-ea"/>
                        </a:rPr>
                        <a:t>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　　　</a:t>
                      </a:r>
                      <a:r>
                        <a:rPr lang="en-US" altLang="ja-JP" sz="1000" b="1" dirty="0" smtClean="0">
                          <a:solidFill>
                            <a:schemeClr val="tx1"/>
                          </a:solidFill>
                          <a:effectLst/>
                          <a:latin typeface="+mn-ea"/>
                          <a:ea typeface="+mn-ea"/>
                        </a:rPr>
                        <a:t>※</a:t>
                      </a:r>
                      <a:r>
                        <a:rPr lang="ja-JP" altLang="en-US" sz="1000" b="1" dirty="0" smtClean="0">
                          <a:solidFill>
                            <a:schemeClr val="tx1"/>
                          </a:solidFill>
                          <a:effectLst/>
                          <a:latin typeface="+mn-ea"/>
                          <a:ea typeface="+mn-ea"/>
                        </a:rPr>
                        <a:t>コロナの影響により事業中止</a:t>
                      </a:r>
                      <a:endParaRPr lang="en-US" altLang="ja-JP" sz="10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令和３（</a:t>
                      </a:r>
                      <a:r>
                        <a:rPr lang="en-US" altLang="ja-JP" sz="1400" b="1" dirty="0" smtClean="0">
                          <a:solidFill>
                            <a:schemeClr val="tx1"/>
                          </a:solidFill>
                          <a:effectLst/>
                          <a:latin typeface="+mn-ea"/>
                          <a:ea typeface="+mn-ea"/>
                        </a:rPr>
                        <a:t>2021</a:t>
                      </a:r>
                      <a:r>
                        <a:rPr lang="ja-JP" altLang="en-US" sz="1400" b="1" dirty="0" smtClean="0">
                          <a:solidFill>
                            <a:schemeClr val="tx1"/>
                          </a:solidFill>
                          <a:effectLst/>
                          <a:latin typeface="+mn-ea"/>
                          <a:ea typeface="+mn-ea"/>
                        </a:rPr>
                        <a:t>）年度：２件</a:t>
                      </a:r>
                      <a:endParaRPr lang="en-US" altLang="ja-JP" sz="1400" b="1" dirty="0" smtClean="0">
                        <a:solidFill>
                          <a:schemeClr val="tx1"/>
                        </a:solidFill>
                        <a:effectLst/>
                        <a:latin typeface="+mn-ea"/>
                        <a:ea typeface="+mn-ea"/>
                      </a:endParaRPr>
                    </a:p>
                    <a:p>
                      <a:pPr algn="ctr" fontAlgn="auto">
                        <a:lnSpc>
                          <a:spcPts val="1600"/>
                        </a:lnSpc>
                        <a:spcAft>
                          <a:spcPts val="0"/>
                        </a:spcAft>
                      </a:pP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en-US" sz="1400" b="1" dirty="0" smtClean="0">
                          <a:solidFill>
                            <a:schemeClr val="tx1"/>
                          </a:solidFill>
                          <a:effectLst/>
                          <a:latin typeface="+mn-ea"/>
                          <a:ea typeface="+mn-ea"/>
                        </a:rPr>
                        <a:t>）年度：３件</a:t>
                      </a:r>
                      <a:endParaRPr lang="en-US" altLang="ja-JP" sz="14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smtClean="0">
                          <a:solidFill>
                            <a:schemeClr val="tx1"/>
                          </a:solidFill>
                          <a:effectLst/>
                          <a:latin typeface="+mn-ea"/>
                          <a:ea typeface="+mn-ea"/>
                        </a:rPr>
                        <a:t>延べ</a:t>
                      </a:r>
                      <a:r>
                        <a:rPr lang="en-US" altLang="ja-JP" sz="1400" b="1" dirty="0" smtClean="0">
                          <a:solidFill>
                            <a:schemeClr val="tx1"/>
                          </a:solidFill>
                          <a:effectLst/>
                          <a:latin typeface="+mn-ea"/>
                          <a:ea typeface="+mn-ea"/>
                        </a:rPr>
                        <a:t>6</a:t>
                      </a:r>
                      <a:r>
                        <a:rPr lang="ja-JP" altLang="en-US" sz="1400" b="1" dirty="0" smtClean="0">
                          <a:solidFill>
                            <a:schemeClr val="tx1"/>
                          </a:solidFill>
                          <a:effectLst/>
                          <a:latin typeface="+mn-ea"/>
                          <a:ea typeface="+mn-ea"/>
                        </a:rPr>
                        <a:t>７</a:t>
                      </a:r>
                      <a:r>
                        <a:rPr lang="ja-JP" altLang="ja-JP" sz="1400" b="1" dirty="0" smtClean="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483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6,589</a:t>
                      </a:r>
                      <a:r>
                        <a:rPr lang="ja-JP" altLang="en-US" sz="1400" b="1" dirty="0" smtClean="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令和４年</a:t>
                      </a:r>
                      <a:r>
                        <a:rPr lang="ja-JP" altLang="en-US" sz="1400" b="1" dirty="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2022</a:t>
                      </a:r>
                      <a:r>
                        <a:rPr lang="ja-JP" altLang="en-US" sz="1400" b="1" dirty="0" smtClean="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5705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36</a:t>
                      </a:r>
                      <a:r>
                        <a:rPr lang="ja-JP" altLang="ja-JP" sz="1400" b="1" dirty="0" smtClean="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en-US" sz="1400" b="1" dirty="0" smtClean="0">
                          <a:solidFill>
                            <a:schemeClr val="tx1"/>
                          </a:solidFill>
                          <a:effectLst/>
                          <a:latin typeface="+mn-ea"/>
                          <a:ea typeface="+mn-ea"/>
                        </a:rPr>
                        <a:t>）</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effectLst/>
                          <a:latin typeface="+mn-ea"/>
                          <a:ea typeface="+mn-ea"/>
                          <a:cs typeface="HG丸ｺﾞｼｯｸM-PRO"/>
                        </a:rPr>
                        <a:t>患者サロン：</a:t>
                      </a:r>
                      <a:r>
                        <a:rPr lang="en-US" altLang="ja-JP" sz="1400" b="1" dirty="0" smtClean="0">
                          <a:solidFill>
                            <a:schemeClr val="tx1"/>
                          </a:solidFill>
                          <a:effectLst/>
                          <a:latin typeface="+mn-ea"/>
                          <a:ea typeface="+mn-ea"/>
                          <a:cs typeface="HG丸ｺﾞｼｯｸM-PRO"/>
                        </a:rPr>
                        <a:t>55</a:t>
                      </a:r>
                      <a:r>
                        <a:rPr lang="ja-JP" altLang="en-US" sz="1400" b="1" dirty="0" smtClean="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a:t>
                      </a:r>
                      <a:r>
                        <a:rPr lang="en-US" altLang="ja-JP" sz="1400" b="1" dirty="0" smtClean="0">
                          <a:solidFill>
                            <a:schemeClr val="tx1"/>
                          </a:solidFill>
                          <a:effectLst/>
                          <a:latin typeface="+mn-ea"/>
                          <a:ea typeface="+mn-ea"/>
                        </a:rPr>
                        <a:t>4</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2022</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３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Tree>
    <p:extLst>
      <p:ext uri="{BB962C8B-B14F-4D97-AF65-F5344CB8AC3E}">
        <p14:creationId xmlns:p14="http://schemas.microsoft.com/office/powerpoint/2010/main" val="1159009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45274"/>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572909945"/>
              </p:ext>
            </p:extLst>
          </p:nvPr>
        </p:nvGraphicFramePr>
        <p:xfrm>
          <a:off x="592429" y="1526948"/>
          <a:ext cx="8847786" cy="448267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062413">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smtClean="0">
                          <a:solidFill>
                            <a:schemeClr val="tx1"/>
                          </a:solidFill>
                        </a:rPr>
                        <a:t>■がん</a:t>
                      </a:r>
                      <a:r>
                        <a:rPr kumimoji="1" lang="ja-JP" altLang="en-US" sz="1300" b="0" dirty="0">
                          <a:solidFill>
                            <a:schemeClr val="tx1"/>
                          </a:solidFill>
                        </a:rPr>
                        <a:t>診療連携協</a:t>
                      </a:r>
                      <a:r>
                        <a:rPr kumimoji="1" lang="ja-JP" altLang="en-US" sz="1300" b="0" dirty="0" smtClean="0">
                          <a:solidFill>
                            <a:schemeClr val="tx1"/>
                          </a:solidFill>
                        </a:rPr>
                        <a:t>議会や医療関係団体、企業等と</a:t>
                      </a:r>
                      <a:r>
                        <a:rPr kumimoji="1" lang="ja-JP" altLang="en-US" sz="1300" b="0" dirty="0">
                          <a:solidFill>
                            <a:schemeClr val="tx1"/>
                          </a:solidFill>
                        </a:rPr>
                        <a:t>連携</a:t>
                      </a:r>
                      <a:r>
                        <a:rPr kumimoji="1" lang="ja-JP" altLang="en-US" sz="1300" b="0" dirty="0" smtClean="0">
                          <a:solidFill>
                            <a:schemeClr val="tx1"/>
                          </a:solidFill>
                        </a:rPr>
                        <a:t>したオンラインセミナー等による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府民への啓発</a:t>
                      </a:r>
                      <a:r>
                        <a:rPr kumimoji="1" lang="ja-JP" altLang="en-US" sz="1300" b="0" dirty="0">
                          <a:solidFill>
                            <a:schemeClr val="tx1"/>
                          </a:solidFill>
                        </a:rPr>
                        <a:t>を実施。</a:t>
                      </a:r>
                      <a:endParaRPr kumimoji="1" lang="en-US" altLang="ja-JP" sz="1300" b="0" dirty="0">
                        <a:solidFill>
                          <a:schemeClr val="tx1"/>
                        </a:solidFill>
                      </a:endParaRPr>
                    </a:p>
                    <a:p>
                      <a:pPr marL="174625" indent="-174625"/>
                      <a:r>
                        <a:rPr kumimoji="1" lang="ja-JP" altLang="en-US" sz="1300" b="0" dirty="0">
                          <a:solidFill>
                            <a:schemeClr val="tx1"/>
                          </a:solidFill>
                        </a:rPr>
                        <a:t>■連携</a:t>
                      </a:r>
                      <a:r>
                        <a:rPr kumimoji="1" lang="ja-JP" altLang="en-US" sz="1300" b="0" dirty="0" smtClean="0">
                          <a:solidFill>
                            <a:schemeClr val="tx1"/>
                          </a:solidFill>
                        </a:rPr>
                        <a:t>企業におけるがん</a:t>
                      </a:r>
                      <a:r>
                        <a:rPr kumimoji="1" lang="ja-JP" altLang="en-US" sz="1300" b="0" dirty="0">
                          <a:solidFill>
                            <a:schemeClr val="tx1"/>
                          </a:solidFill>
                        </a:rPr>
                        <a:t>検診受診</a:t>
                      </a:r>
                      <a:r>
                        <a:rPr kumimoji="1" lang="ja-JP" altLang="en-US" sz="1300" b="0" dirty="0" smtClean="0">
                          <a:solidFill>
                            <a:schemeClr val="tx1"/>
                          </a:solidFill>
                        </a:rPr>
                        <a:t>推進員の養成及び推進員による</a:t>
                      </a:r>
                      <a:r>
                        <a:rPr kumimoji="1" lang="ja-JP" altLang="en-US" sz="1300" b="0" dirty="0">
                          <a:solidFill>
                            <a:schemeClr val="tx1"/>
                          </a:solidFill>
                        </a:rPr>
                        <a:t>啓発を実施</a:t>
                      </a:r>
                      <a:r>
                        <a:rPr kumimoji="1" lang="ja-JP" altLang="en-US" sz="1300" b="0" dirty="0" smtClean="0">
                          <a:solidFill>
                            <a:schemeClr val="tx1"/>
                          </a:solidFill>
                        </a:rPr>
                        <a:t>。</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smtClean="0">
                          <a:solidFill>
                            <a:schemeClr val="tx1"/>
                          </a:solidFill>
                        </a:rPr>
                        <a:t>■</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令和</a:t>
                      </a:r>
                      <a:r>
                        <a:rPr kumimoji="1" lang="ja-JP" altLang="en-US" sz="1300" b="0" dirty="0" smtClean="0">
                          <a:solidFill>
                            <a:schemeClr val="tx1"/>
                          </a:solidFill>
                          <a:latin typeface="游ゴシック" panose="020B0400000000000000" pitchFamily="50" charset="-128"/>
                          <a:ea typeface="游ゴシック" panose="020B0400000000000000" pitchFamily="50" charset="-128"/>
                        </a:rPr>
                        <a:t>４</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年度寄附額</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1,338</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R</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4</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11</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末時点）寄附総額</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77,689</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千円（</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H24</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R</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4</a:t>
                      </a:r>
                      <a:r>
                        <a:rPr kumimoji="1" lang="en-US" altLang="zh-TW" sz="1300" b="0" dirty="0" smtClean="0">
                          <a:solidFill>
                            <a:schemeClr val="tx1"/>
                          </a:solidFill>
                          <a:latin typeface="游ゴシック" panose="020B0400000000000000" pitchFamily="50" charset="-128"/>
                          <a:ea typeface="游ゴシック" panose="020B0400000000000000" pitchFamily="50" charset="-128"/>
                        </a:rPr>
                        <a:t>.</a:t>
                      </a:r>
                      <a:r>
                        <a:rPr kumimoji="1" lang="en-US" altLang="ja-JP" sz="1300" b="0" dirty="0" smtClean="0">
                          <a:solidFill>
                            <a:schemeClr val="tx1"/>
                          </a:solidFill>
                          <a:latin typeface="游ゴシック" panose="020B0400000000000000" pitchFamily="50" charset="-128"/>
                          <a:ea typeface="游ゴシック" panose="020B0400000000000000" pitchFamily="50" charset="-128"/>
                        </a:rPr>
                        <a:t>11</a:t>
                      </a:r>
                      <a:r>
                        <a:rPr kumimoji="1" lang="zh-TW" altLang="en-US" sz="1300" b="0" dirty="0" smtClean="0">
                          <a:solidFill>
                            <a:schemeClr val="tx1"/>
                          </a:solidFill>
                          <a:latin typeface="游ゴシック" panose="020B0400000000000000" pitchFamily="50" charset="-128"/>
                          <a:ea typeface="游ゴシック" panose="020B0400000000000000" pitchFamily="50" charset="-128"/>
                        </a:rPr>
                        <a:t>末）</a:t>
                      </a:r>
                      <a:endParaRPr kumimoji="1" lang="en-US" altLang="zh-TW" sz="1300" b="0" dirty="0" smtClean="0">
                        <a:solidFill>
                          <a:schemeClr val="tx1"/>
                        </a:solidFill>
                        <a:latin typeface="游ゴシック" panose="020B0400000000000000" pitchFamily="50" charset="-128"/>
                        <a:ea typeface="游ゴシック" panose="020B0400000000000000" pitchFamily="50" charset="-128"/>
                      </a:endParaRPr>
                    </a:p>
                    <a:p>
                      <a:pPr marL="174625" indent="-174625"/>
                      <a:r>
                        <a:rPr kumimoji="1" lang="ja-JP" altLang="en-US" sz="1300" b="0" dirty="0" smtClean="0">
                          <a:solidFill>
                            <a:schemeClr val="tx1"/>
                          </a:solidFill>
                        </a:rPr>
                        <a:t>■寄附金を活用し、がん検診の普及啓発資材の作成</a:t>
                      </a:r>
                      <a:r>
                        <a:rPr kumimoji="1" lang="ja-JP" altLang="en-US" sz="1300" b="0" strike="sngStrike" dirty="0" smtClean="0">
                          <a:solidFill>
                            <a:schemeClr val="tx1"/>
                          </a:solidFill>
                        </a:rPr>
                        <a:t>等</a:t>
                      </a:r>
                      <a:r>
                        <a:rPr kumimoji="1" lang="ja-JP" altLang="en-US" sz="1300" b="0" dirty="0" smtClean="0">
                          <a:solidFill>
                            <a:schemeClr val="tx1"/>
                          </a:solidFill>
                        </a:rPr>
                        <a:t>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r>
                        <a:rPr kumimoji="1" lang="ja-JP" altLang="en-US" sz="1300" b="0" dirty="0" smtClean="0">
                          <a:solidFill>
                            <a:schemeClr val="tx1"/>
                          </a:solidFill>
                        </a:rPr>
                        <a:t>。</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a:t>
                      </a:r>
                      <a:r>
                        <a:rPr kumimoji="1" lang="ja-JP" altLang="en-US" sz="1600" b="1" dirty="0" smtClean="0">
                          <a:solidFill>
                            <a:schemeClr val="bg1"/>
                          </a:solidFill>
                        </a:rPr>
                        <a:t>予定</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bg1"/>
                          </a:solidFill>
                        </a:rPr>
                        <a:t>（調整中）</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■がん診療連携協議会や関係団体等と連携して啓発等を実施するとともに、がん検診受診推進員の養成に努めるなどにより社会全体の機運醸成を図る。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a:t>
                      </a:r>
                      <a:r>
                        <a:rPr kumimoji="1" lang="ja-JP" altLang="en-US" sz="1300" b="0" dirty="0">
                          <a:solidFill>
                            <a:schemeClr val="tx1"/>
                          </a:solidFill>
                          <a:latin typeface="+mn-ea"/>
                          <a:ea typeface="+mn-ea"/>
                        </a:rPr>
                        <a:t>対策基金の寄附の拡大に努めるとともに、寄附等を活用して</a:t>
                      </a:r>
                      <a:r>
                        <a:rPr kumimoji="1" lang="ja-JP" altLang="en-US" sz="1300" b="0" dirty="0" smtClean="0">
                          <a:solidFill>
                            <a:schemeClr val="tx1"/>
                          </a:solidFill>
                          <a:latin typeface="+mn-ea"/>
                          <a:ea typeface="+mn-ea"/>
                        </a:rPr>
                        <a:t>患者団体等の活動</a:t>
                      </a:r>
                      <a:r>
                        <a:rPr kumimoji="1" lang="ja-JP" altLang="en-US" sz="1300" b="0" dirty="0">
                          <a:solidFill>
                            <a:schemeClr val="tx1"/>
                          </a:solidFill>
                          <a:latin typeface="+mn-ea"/>
                          <a:ea typeface="+mn-ea"/>
                        </a:rPr>
                        <a:t>を支援。</a:t>
                      </a:r>
                      <a:endParaRPr kumimoji="1" lang="en-US" altLang="ja-JP" sz="1300" b="0" dirty="0">
                        <a:solidFill>
                          <a:schemeClr val="tx1"/>
                        </a:solidFill>
                        <a:latin typeface="+mn-ea"/>
                        <a:ea typeface="+mn-ea"/>
                      </a:endParaRP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a:t>
                      </a:r>
                      <a:r>
                        <a:rPr kumimoji="1" lang="ja-JP" altLang="en-US" sz="1300" dirty="0" smtClean="0">
                          <a:solidFill>
                            <a:schemeClr val="tx1"/>
                          </a:solidFill>
                        </a:rPr>
                        <a:t>、緩和</a:t>
                      </a:r>
                      <a:r>
                        <a:rPr kumimoji="1" lang="ja-JP" altLang="en-US" sz="1300" dirty="0">
                          <a:solidFill>
                            <a:schemeClr val="tx1"/>
                          </a:solidFill>
                        </a:rPr>
                        <a:t>医療についての正しい知識の普及事業</a:t>
                      </a:r>
                      <a:r>
                        <a:rPr kumimoji="1" lang="ja-JP" altLang="en-US" sz="1300" dirty="0" smtClean="0">
                          <a:solidFill>
                            <a:schemeClr val="tx1"/>
                          </a:solidFill>
                        </a:rPr>
                        <a:t>（</a:t>
                      </a:r>
                      <a:r>
                        <a:rPr kumimoji="1" lang="en-US" altLang="ja-JP" sz="1300" dirty="0" smtClean="0">
                          <a:solidFill>
                            <a:schemeClr val="tx1"/>
                          </a:solidFill>
                        </a:rPr>
                        <a:t>3,629</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3" name="スライド番号プレースホルダー 2"/>
          <p:cNvSpPr>
            <a:spLocks noGrp="1"/>
          </p:cNvSpPr>
          <p:nvPr>
            <p:ph type="sldNum" sz="quarter" idx="12"/>
          </p:nvPr>
        </p:nvSpPr>
        <p:spPr>
          <a:xfrm>
            <a:off x="7481888" y="6313370"/>
            <a:ext cx="2228850" cy="365125"/>
          </a:xfrm>
        </p:spPr>
        <p:txBody>
          <a:bodyPr/>
          <a:lstStyle/>
          <a:p>
            <a:r>
              <a:rPr kumimoji="1" lang="en-US" altLang="ja-JP" dirty="0"/>
              <a:t>4</a:t>
            </a:r>
            <a:endParaRPr kumimoji="1" lang="ja-JP" altLang="en-US" dirty="0"/>
          </a:p>
        </p:txBody>
      </p:sp>
    </p:spTree>
    <p:extLst>
      <p:ext uri="{BB962C8B-B14F-4D97-AF65-F5344CB8AC3E}">
        <p14:creationId xmlns:p14="http://schemas.microsoft.com/office/powerpoint/2010/main" val="2105772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7317</TotalTime>
  <Words>3016</Words>
  <Application>Microsoft Office PowerPoint</Application>
  <PresentationFormat>A4 210 x 297 mm</PresentationFormat>
  <Paragraphs>341</Paragraphs>
  <Slides>8</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中村　愛</cp:lastModifiedBy>
  <cp:revision>675</cp:revision>
  <cp:lastPrinted>2023-03-06T09:53:03Z</cp:lastPrinted>
  <dcterms:created xsi:type="dcterms:W3CDTF">2019-06-16T09:06:21Z</dcterms:created>
  <dcterms:modified xsi:type="dcterms:W3CDTF">2023-03-06T10:03:07Z</dcterms:modified>
</cp:coreProperties>
</file>