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8"/>
  </p:notesMasterIdLst>
  <p:sldIdLst>
    <p:sldId id="272" r:id="rId2"/>
    <p:sldId id="276" r:id="rId3"/>
    <p:sldId id="306" r:id="rId4"/>
    <p:sldId id="313" r:id="rId5"/>
    <p:sldId id="315" r:id="rId6"/>
    <p:sldId id="311"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66FF"/>
    <a:srgbClr val="FF9933"/>
    <a:srgbClr val="00FF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86355" autoAdjust="0"/>
  </p:normalViewPr>
  <p:slideViewPr>
    <p:cSldViewPr>
      <p:cViewPr varScale="1">
        <p:scale>
          <a:sx n="97" d="100"/>
          <a:sy n="97" d="100"/>
        </p:scale>
        <p:origin x="840"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471F0E6-33C1-46FA-BECF-8E917CDDD450}" type="datetimeFigureOut">
              <a:rPr kumimoji="1" lang="ja-JP" altLang="en-US" smtClean="0"/>
              <a:t>2025/10/17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70831E0B-8E23-4417-A23D-93EFD13E21CF}" type="slidenum">
              <a:rPr kumimoji="1" lang="ja-JP" altLang="en-US" smtClean="0"/>
              <a:t>‹#›</a:t>
            </a:fld>
            <a:endParaRPr kumimoji="1" lang="ja-JP" altLang="en-US"/>
          </a:p>
        </p:txBody>
      </p:sp>
    </p:spTree>
    <p:extLst>
      <p:ext uri="{BB962C8B-B14F-4D97-AF65-F5344CB8AC3E}">
        <p14:creationId xmlns:p14="http://schemas.microsoft.com/office/powerpoint/2010/main" val="11478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大阪府健康づくり課の〇〇と申します。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資料１に沿って説明させていただきます。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70831E0B-8E23-4417-A23D-93EFD13E21CF}" type="slidenum">
              <a:rPr kumimoji="1" lang="ja-JP" altLang="en-US" smtClean="0"/>
              <a:t>1</a:t>
            </a:fld>
            <a:endParaRPr kumimoji="1" lang="ja-JP" altLang="en-US"/>
          </a:p>
        </p:txBody>
      </p:sp>
    </p:spTree>
    <p:extLst>
      <p:ext uri="{BB962C8B-B14F-4D97-AF65-F5344CB8AC3E}">
        <p14:creationId xmlns:p14="http://schemas.microsoft.com/office/powerpoint/2010/main" val="2831053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地域がん診療連携拠点病院についてご説明いたします。</a:t>
            </a:r>
            <a:endParaRPr kumimoji="1" lang="en-US" altLang="ja-JP" dirty="0"/>
          </a:p>
          <a:p>
            <a:r>
              <a:rPr kumimoji="1" lang="ja-JP" altLang="en-US" dirty="0"/>
              <a:t>資料の３ページをご覧ください。</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cs typeface="Times New Roman"/>
            </a:endParaRPr>
          </a:p>
        </p:txBody>
      </p:sp>
      <p:sp>
        <p:nvSpPr>
          <p:cNvPr id="4" name="スライド番号プレースホルダー 3"/>
          <p:cNvSpPr>
            <a:spLocks noGrp="1"/>
          </p:cNvSpPr>
          <p:nvPr>
            <p:ph type="sldNum" sz="quarter" idx="10"/>
          </p:nvPr>
        </p:nvSpPr>
        <p:spPr/>
        <p:txBody>
          <a:bodyPr/>
          <a:lstStyle/>
          <a:p>
            <a:fld id="{70831E0B-8E23-4417-A23D-93EFD13E21CF}" type="slidenum">
              <a:rPr kumimoji="1" lang="ja-JP" altLang="en-US" smtClean="0"/>
              <a:t>2</a:t>
            </a:fld>
            <a:endParaRPr kumimoji="1" lang="ja-JP" altLang="en-US"/>
          </a:p>
        </p:txBody>
      </p:sp>
    </p:spTree>
    <p:extLst>
      <p:ext uri="{BB962C8B-B14F-4D97-AF65-F5344CB8AC3E}">
        <p14:creationId xmlns:p14="http://schemas.microsoft.com/office/powerpoint/2010/main" val="1521370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・一般型の指定要件の「経過措置期間」に該当する場合は、「高度型」として認められていない？？？</a:t>
            </a:r>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3</a:t>
            </a:fld>
            <a:endParaRPr kumimoji="1" lang="ja-JP" altLang="en-US"/>
          </a:p>
        </p:txBody>
      </p:sp>
    </p:spTree>
    <p:extLst>
      <p:ext uri="{BB962C8B-B14F-4D97-AF65-F5344CB8AC3E}">
        <p14:creationId xmlns:p14="http://schemas.microsoft.com/office/powerpoint/2010/main" val="1893022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4</a:t>
            </a:fld>
            <a:endParaRPr kumimoji="1" lang="ja-JP" altLang="en-US"/>
          </a:p>
        </p:txBody>
      </p:sp>
    </p:spTree>
    <p:extLst>
      <p:ext uri="{BB962C8B-B14F-4D97-AF65-F5344CB8AC3E}">
        <p14:creationId xmlns:p14="http://schemas.microsoft.com/office/powerpoint/2010/main" val="1063477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5</a:t>
            </a:fld>
            <a:endParaRPr kumimoji="1" lang="ja-JP" altLang="en-US"/>
          </a:p>
        </p:txBody>
      </p:sp>
    </p:spTree>
    <p:extLst>
      <p:ext uri="{BB962C8B-B14F-4D97-AF65-F5344CB8AC3E}">
        <p14:creationId xmlns:p14="http://schemas.microsoft.com/office/powerpoint/2010/main" val="713022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BB393B3-4669-40DF-99F0-A9064760E014}" type="slidenum">
              <a:rPr kumimoji="1" lang="ja-JP" altLang="en-US" smtClean="0"/>
              <a:t>6</a:t>
            </a:fld>
            <a:endParaRPr kumimoji="1" lang="ja-JP" altLang="en-US"/>
          </a:p>
        </p:txBody>
      </p:sp>
    </p:spTree>
    <p:extLst>
      <p:ext uri="{BB962C8B-B14F-4D97-AF65-F5344CB8AC3E}">
        <p14:creationId xmlns:p14="http://schemas.microsoft.com/office/powerpoint/2010/main" val="442235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1F9D3F9-B500-4457-A17A-18BC57323041}"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331628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4178E83-0560-457C-A032-0D0CF0AC2FA7}"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1093319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44B1D0-183F-4610-9855-D5317978D580}"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570633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685B032-E032-445C-B2BA-486B1B4DBE5F}"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11610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13FEFF1-2048-4952-AE6E-FF62A642658B}" type="datetime1">
              <a:rPr kumimoji="1" lang="ja-JP" altLang="en-US" smtClean="0"/>
              <a:t>2025/10/17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0473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9771451-DD91-418F-B3A3-FC4ACFB71E64}"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84368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91E63C5-8E65-476D-9EF8-5053A35D1AFD}" type="datetime1">
              <a:rPr kumimoji="1" lang="ja-JP" altLang="en-US" smtClean="0"/>
              <a:t>2025/10/17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09914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F929877-3545-49E9-9996-14DC23402462}" type="datetime1">
              <a:rPr kumimoji="1" lang="ja-JP" altLang="en-US" smtClean="0"/>
              <a:t>2025/10/17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083419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85D679-1187-4D90-A0E0-93E379D682C6}" type="datetime1">
              <a:rPr kumimoji="1" lang="ja-JP" altLang="en-US" smtClean="0"/>
              <a:t>2025/10/17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77613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F2B5EB0-AA05-4926-8B87-17F3EB914067}"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56882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1F4C42A-D37F-4750-BEC0-CAC34FB42D98}" type="datetime1">
              <a:rPr kumimoji="1" lang="ja-JP" altLang="en-US" smtClean="0"/>
              <a:t>2025/10/17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13666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85AA4D-CC55-4102-880F-C4B27C506596}" type="datetime1">
              <a:rPr kumimoji="1" lang="ja-JP" altLang="en-US" smtClean="0"/>
              <a:t>2025/10/17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2040525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3"/>
          <p:cNvSpPr txBox="1"/>
          <p:nvPr/>
        </p:nvSpPr>
        <p:spPr>
          <a:xfrm>
            <a:off x="8028384" y="188640"/>
            <a:ext cx="864096" cy="369332"/>
          </a:xfrm>
          <a:prstGeom prst="rect">
            <a:avLst/>
          </a:prstGeom>
          <a:noFill/>
          <a:ln>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dirty="0"/>
              <a:t>資料１</a:t>
            </a:r>
          </a:p>
        </p:txBody>
      </p:sp>
      <p:sp>
        <p:nvSpPr>
          <p:cNvPr id="4" name="テキスト ボックス 3"/>
          <p:cNvSpPr txBox="1"/>
          <p:nvPr/>
        </p:nvSpPr>
        <p:spPr>
          <a:xfrm>
            <a:off x="498866" y="4941168"/>
            <a:ext cx="8074260" cy="930236"/>
          </a:xfrm>
          <a:prstGeom prst="rect">
            <a:avLst/>
          </a:prstGeom>
          <a:noFill/>
          <a:ln>
            <a:noFill/>
          </a:ln>
        </p:spPr>
        <p:txBody>
          <a:bodyPr wrap="square" lIns="144000" tIns="144000" rtlCol="0">
            <a:spAutoFit/>
          </a:bodyPr>
          <a:lstStyle/>
          <a:p>
            <a:pPr algn="ctr"/>
            <a:r>
              <a:rPr lang="ja-JP" altLang="en-US" sz="2400" b="1" dirty="0">
                <a:latin typeface="+mn-ea"/>
              </a:rPr>
              <a:t>令和７年度大阪府がん対策推進委員会</a:t>
            </a:r>
            <a:endParaRPr lang="en-US" altLang="ja-JP" sz="2400" b="1" dirty="0">
              <a:latin typeface="+mn-ea"/>
            </a:endParaRPr>
          </a:p>
          <a:p>
            <a:pPr algn="ctr"/>
            <a:r>
              <a:rPr lang="ja-JP" altLang="en-US" sz="2400" b="1" dirty="0">
                <a:latin typeface="+mn-ea"/>
              </a:rPr>
              <a:t>第２回がん診療連携検討部会</a:t>
            </a:r>
            <a:endParaRPr lang="en-US" altLang="ja-JP" sz="2000" dirty="0">
              <a:latin typeface="+mn-ea"/>
            </a:endParaRPr>
          </a:p>
        </p:txBody>
      </p:sp>
      <p:sp>
        <p:nvSpPr>
          <p:cNvPr id="5" name="テキスト ボックス 4"/>
          <p:cNvSpPr txBox="1"/>
          <p:nvPr/>
        </p:nvSpPr>
        <p:spPr>
          <a:xfrm>
            <a:off x="724254" y="1966712"/>
            <a:ext cx="7848872" cy="1323439"/>
          </a:xfrm>
          <a:prstGeom prst="rect">
            <a:avLst/>
          </a:prstGeom>
          <a:noFill/>
        </p:spPr>
        <p:txBody>
          <a:bodyPr wrap="square" rtlCol="0">
            <a:spAutoFit/>
          </a:bodyPr>
          <a:lstStyle/>
          <a:p>
            <a:pPr algn="ctr"/>
            <a:r>
              <a:rPr lang="ja-JP" altLang="en-US" sz="4000" b="1" dirty="0">
                <a:latin typeface="+mn-ea"/>
              </a:rPr>
              <a:t>国指定がん診療連携拠点病院等の</a:t>
            </a:r>
          </a:p>
          <a:p>
            <a:pPr algn="ctr"/>
            <a:r>
              <a:rPr lang="ja-JP" altLang="en-US" sz="4000" b="1" dirty="0">
                <a:latin typeface="+mn-ea"/>
              </a:rPr>
              <a:t>推薦について</a:t>
            </a:r>
          </a:p>
        </p:txBody>
      </p:sp>
    </p:spTree>
    <p:extLst>
      <p:ext uri="{BB962C8B-B14F-4D97-AF65-F5344CB8AC3E}">
        <p14:creationId xmlns:p14="http://schemas.microsoft.com/office/powerpoint/2010/main" val="2710679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1"/>
          <p:cNvSpPr txBox="1"/>
          <p:nvPr/>
        </p:nvSpPr>
        <p:spPr>
          <a:xfrm>
            <a:off x="251520" y="43682"/>
            <a:ext cx="8712968" cy="396196"/>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chemeClr val="bg1"/>
                </a:solidFill>
                <a:latin typeface="+mn-ea"/>
                <a:cs typeface="Times New Roman"/>
              </a:rPr>
              <a:t>国指定がん診療連携拠点病院等の推薦について</a:t>
            </a:r>
          </a:p>
        </p:txBody>
      </p:sp>
      <p:sp>
        <p:nvSpPr>
          <p:cNvPr id="10" name="テキスト ボックス 9"/>
          <p:cNvSpPr txBox="1"/>
          <p:nvPr/>
        </p:nvSpPr>
        <p:spPr>
          <a:xfrm>
            <a:off x="251520" y="449094"/>
            <a:ext cx="8712968" cy="530127"/>
          </a:xfrm>
          <a:prstGeom prst="rect">
            <a:avLst/>
          </a:prstGeom>
          <a:noFill/>
          <a:ln>
            <a:noFill/>
          </a:ln>
        </p:spPr>
        <p:txBody>
          <a:bodyPr wrap="square" lIns="144000" tIns="144000" rtlCol="0">
            <a:spAutoFit/>
          </a:bodyPr>
          <a:lstStyle/>
          <a:p>
            <a:r>
              <a:rPr lang="ja-JP" altLang="en-US" sz="2200" b="1" dirty="0">
                <a:latin typeface="+mn-ea"/>
              </a:rPr>
              <a:t>　地域がん診療連携拠点病院等の</a:t>
            </a:r>
            <a:r>
              <a:rPr lang="ja-JP" altLang="en-US" sz="2200" b="1">
                <a:latin typeface="+mn-ea"/>
              </a:rPr>
              <a:t>指定更新等の</a:t>
            </a:r>
            <a:r>
              <a:rPr lang="ja-JP" altLang="en-US" sz="2200" b="1" dirty="0">
                <a:latin typeface="+mn-ea"/>
              </a:rPr>
              <a:t>推薦について（案）</a:t>
            </a:r>
            <a:endParaRPr lang="en-US" altLang="ja-JP" sz="2200" b="1" dirty="0">
              <a:latin typeface="+mn-ea"/>
            </a:endParaRPr>
          </a:p>
        </p:txBody>
      </p:sp>
      <p:sp>
        <p:nvSpPr>
          <p:cNvPr id="3" name="スライド番号プレースホルダー 2"/>
          <p:cNvSpPr>
            <a:spLocks noGrp="1"/>
          </p:cNvSpPr>
          <p:nvPr>
            <p:ph type="sldNum" sz="quarter" idx="12"/>
          </p:nvPr>
        </p:nvSpPr>
        <p:spPr>
          <a:xfrm>
            <a:off x="7034977" y="6523220"/>
            <a:ext cx="2133600" cy="301756"/>
          </a:xfrm>
        </p:spPr>
        <p:txBody>
          <a:bodyPr/>
          <a:lstStyle/>
          <a:p>
            <a:r>
              <a:rPr kumimoji="1" lang="ja-JP" altLang="en-US" sz="1600" dirty="0">
                <a:solidFill>
                  <a:schemeClr val="tx1"/>
                </a:solidFill>
              </a:rPr>
              <a:t>１</a:t>
            </a:r>
          </a:p>
        </p:txBody>
      </p:sp>
      <p:sp>
        <p:nvSpPr>
          <p:cNvPr id="5" name="テキスト ボックス 4"/>
          <p:cNvSpPr txBox="1"/>
          <p:nvPr/>
        </p:nvSpPr>
        <p:spPr>
          <a:xfrm>
            <a:off x="251521" y="1003049"/>
            <a:ext cx="7632848" cy="653238"/>
          </a:xfrm>
          <a:prstGeom prst="rect">
            <a:avLst/>
          </a:prstGeom>
          <a:noFill/>
          <a:ln>
            <a:noFill/>
          </a:ln>
        </p:spPr>
        <p:txBody>
          <a:bodyPr wrap="square" lIns="144000" tIns="144000" rtlCol="0">
            <a:spAutoFit/>
          </a:bodyPr>
          <a:lstStyle/>
          <a:p>
            <a:r>
              <a:rPr lang="ja-JP" altLang="en-US" sz="2000" b="1" dirty="0"/>
              <a:t>◆指定更新及び指定類型変更にかかる推薦</a:t>
            </a:r>
            <a:endParaRPr lang="en-US" altLang="ja-JP" sz="2000" b="1" dirty="0"/>
          </a:p>
          <a:p>
            <a:endParaRPr lang="en-US" altLang="ja-JP" sz="1000" dirty="0"/>
          </a:p>
        </p:txBody>
      </p:sp>
      <p:sp>
        <p:nvSpPr>
          <p:cNvPr id="2" name="正方形/長方形 1"/>
          <p:cNvSpPr/>
          <p:nvPr/>
        </p:nvSpPr>
        <p:spPr>
          <a:xfrm>
            <a:off x="702969" y="1459783"/>
            <a:ext cx="7896910" cy="2949525"/>
          </a:xfrm>
          <a:prstGeom prst="rect">
            <a:avLst/>
          </a:prstGeom>
          <a:ln>
            <a:solidFill>
              <a:schemeClr val="tx1"/>
            </a:solidFill>
            <a:prstDash val="dash"/>
          </a:ln>
        </p:spPr>
        <p:txBody>
          <a:bodyPr wrap="square">
            <a:spAutoFit/>
          </a:bodyPr>
          <a:lstStyle/>
          <a:p>
            <a:r>
              <a:rPr lang="ja-JP" altLang="ja-JP" dirty="0"/>
              <a:t>国拠</a:t>
            </a:r>
            <a:r>
              <a:rPr lang="ja-JP" altLang="en-US" dirty="0"/>
              <a:t>点</a:t>
            </a:r>
            <a:r>
              <a:rPr lang="ja-JP" altLang="ja-JP" dirty="0">
                <a:latin typeface="+mn-ea"/>
              </a:rPr>
              <a:t>病院の指定期間は原則</a:t>
            </a:r>
            <a:r>
              <a:rPr lang="ja-JP" altLang="en-US" dirty="0">
                <a:latin typeface="+mn-ea"/>
              </a:rPr>
              <a:t>４</a:t>
            </a:r>
            <a:r>
              <a:rPr lang="ja-JP" altLang="ja-JP" dirty="0">
                <a:latin typeface="+mn-ea"/>
              </a:rPr>
              <a:t>年間（</a:t>
            </a:r>
            <a:r>
              <a:rPr lang="en-US" altLang="ja-JP" dirty="0">
                <a:latin typeface="+mn-ea"/>
              </a:rPr>
              <a:t>R5.4.1</a:t>
            </a:r>
            <a:r>
              <a:rPr lang="ja-JP" altLang="ja-JP" dirty="0">
                <a:latin typeface="+mn-ea"/>
              </a:rPr>
              <a:t>～</a:t>
            </a:r>
            <a:r>
              <a:rPr lang="en-US" altLang="ja-JP" dirty="0">
                <a:latin typeface="+mn-ea"/>
              </a:rPr>
              <a:t>R9.3.31</a:t>
            </a:r>
            <a:r>
              <a:rPr lang="ja-JP" altLang="ja-JP" dirty="0">
                <a:latin typeface="+mn-ea"/>
              </a:rPr>
              <a:t>）であるが、令和</a:t>
            </a:r>
            <a:r>
              <a:rPr lang="ja-JP" altLang="en-US" dirty="0">
                <a:latin typeface="+mn-ea"/>
              </a:rPr>
              <a:t>６</a:t>
            </a:r>
            <a:r>
              <a:rPr lang="ja-JP" altLang="ja-JP" dirty="0">
                <a:latin typeface="+mn-ea"/>
              </a:rPr>
              <a:t>年度の</a:t>
            </a:r>
            <a:endParaRPr lang="en-US" altLang="ja-JP" dirty="0">
              <a:latin typeface="+mn-ea"/>
            </a:endParaRPr>
          </a:p>
          <a:p>
            <a:r>
              <a:rPr lang="ja-JP" altLang="ja-JP" dirty="0">
                <a:latin typeface="+mn-ea"/>
              </a:rPr>
              <a:t>指定更新</a:t>
            </a:r>
            <a:r>
              <a:rPr lang="ja-JP" altLang="en-US" dirty="0">
                <a:latin typeface="+mn-ea"/>
              </a:rPr>
              <a:t>等の</a:t>
            </a:r>
            <a:r>
              <a:rPr lang="ja-JP" altLang="ja-JP" dirty="0">
                <a:latin typeface="+mn-ea"/>
              </a:rPr>
              <a:t>申請に際して、国の検討会（</a:t>
            </a:r>
            <a:r>
              <a:rPr lang="en-US" altLang="ja-JP" dirty="0">
                <a:latin typeface="+mn-ea"/>
              </a:rPr>
              <a:t>R7.2.13</a:t>
            </a:r>
            <a:r>
              <a:rPr lang="ja-JP" altLang="ja-JP" dirty="0">
                <a:latin typeface="+mn-ea"/>
              </a:rPr>
              <a:t>）</a:t>
            </a:r>
            <a:r>
              <a:rPr lang="ja-JP" altLang="en-US" dirty="0">
                <a:latin typeface="+mn-ea"/>
              </a:rPr>
              <a:t>において、</a:t>
            </a:r>
            <a:endParaRPr lang="en-US" altLang="ja-JP" dirty="0">
              <a:latin typeface="+mn-ea"/>
            </a:endParaRPr>
          </a:p>
          <a:p>
            <a:pPr>
              <a:lnSpc>
                <a:spcPts val="1000"/>
              </a:lnSpc>
            </a:pPr>
            <a:r>
              <a:rPr lang="ja-JP" altLang="en-US" dirty="0">
                <a:latin typeface="+mn-ea"/>
              </a:rPr>
              <a:t>　　</a:t>
            </a:r>
            <a:endParaRPr lang="en-US" altLang="ja-JP" dirty="0">
              <a:latin typeface="+mn-ea"/>
            </a:endParaRPr>
          </a:p>
          <a:p>
            <a:r>
              <a:rPr lang="ja-JP" altLang="en-US" dirty="0">
                <a:latin typeface="+mn-ea"/>
              </a:rPr>
              <a:t>　①令和７年</a:t>
            </a:r>
            <a:r>
              <a:rPr lang="en-US" altLang="ja-JP" dirty="0">
                <a:latin typeface="+mn-ea"/>
              </a:rPr>
              <a:t>11</a:t>
            </a:r>
            <a:r>
              <a:rPr lang="ja-JP" altLang="en-US" dirty="0">
                <a:latin typeface="+mn-ea"/>
              </a:rPr>
              <a:t>月に医療圏をまたぐ移転を行う</a:t>
            </a:r>
            <a:r>
              <a:rPr lang="ja-JP" altLang="en-US" b="1" u="sng" dirty="0">
                <a:latin typeface="+mn-ea"/>
              </a:rPr>
              <a:t>近畿大学病院</a:t>
            </a:r>
            <a:endParaRPr lang="en-US" altLang="ja-JP" b="1" u="sng" dirty="0">
              <a:latin typeface="+mn-ea"/>
            </a:endParaRPr>
          </a:p>
          <a:p>
            <a:pPr>
              <a:lnSpc>
                <a:spcPts val="1000"/>
              </a:lnSpc>
            </a:pPr>
            <a:endParaRPr lang="en-US" altLang="ja-JP" dirty="0">
              <a:latin typeface="+mn-ea"/>
            </a:endParaRPr>
          </a:p>
          <a:p>
            <a:r>
              <a:rPr lang="ja-JP" altLang="en-US" dirty="0">
                <a:latin typeface="+mn-ea"/>
              </a:rPr>
              <a:t>については、</a:t>
            </a:r>
            <a:r>
              <a:rPr lang="ja-JP" altLang="ja-JP" dirty="0">
                <a:latin typeface="+mn-ea"/>
              </a:rPr>
              <a:t> １年間</a:t>
            </a:r>
            <a:r>
              <a:rPr lang="ja-JP" altLang="en-US" dirty="0">
                <a:latin typeface="+mn-ea"/>
              </a:rPr>
              <a:t>（</a:t>
            </a:r>
            <a:r>
              <a:rPr lang="en-US" altLang="ja-JP" dirty="0">
                <a:latin typeface="+mn-ea"/>
              </a:rPr>
              <a:t> R7.4.1</a:t>
            </a:r>
            <a:r>
              <a:rPr lang="ja-JP" altLang="ja-JP" dirty="0">
                <a:latin typeface="+mn-ea"/>
              </a:rPr>
              <a:t>～</a:t>
            </a:r>
            <a:r>
              <a:rPr lang="en-US" altLang="ja-JP" dirty="0">
                <a:latin typeface="+mn-ea"/>
              </a:rPr>
              <a:t>R8.3.31 </a:t>
            </a:r>
            <a:r>
              <a:rPr lang="ja-JP" altLang="en-US" dirty="0">
                <a:latin typeface="+mn-ea"/>
              </a:rPr>
              <a:t>）</a:t>
            </a:r>
            <a:r>
              <a:rPr lang="ja-JP" altLang="ja-JP" dirty="0">
                <a:latin typeface="+mn-ea"/>
              </a:rPr>
              <a:t>の指定更新がなされた</a:t>
            </a:r>
            <a:r>
              <a:rPr lang="ja-JP" altLang="en-US" dirty="0">
                <a:latin typeface="+mn-ea"/>
              </a:rPr>
              <a:t>ところ。また、</a:t>
            </a:r>
            <a:endParaRPr lang="en-US" altLang="ja-JP" dirty="0">
              <a:latin typeface="+mn-ea"/>
            </a:endParaRPr>
          </a:p>
          <a:p>
            <a:pPr>
              <a:lnSpc>
                <a:spcPts val="1000"/>
              </a:lnSpc>
            </a:pPr>
            <a:endParaRPr lang="en-US" altLang="ja-JP" b="1" dirty="0">
              <a:latin typeface="+mn-ea"/>
            </a:endParaRPr>
          </a:p>
          <a:p>
            <a:r>
              <a:rPr lang="ja-JP" altLang="en-US" b="1" dirty="0">
                <a:latin typeface="+mn-ea"/>
              </a:rPr>
              <a:t>　</a:t>
            </a:r>
            <a:r>
              <a:rPr lang="ja-JP" altLang="en-US" dirty="0">
                <a:latin typeface="+mn-ea"/>
              </a:rPr>
              <a:t>②検討会</a:t>
            </a:r>
            <a:r>
              <a:rPr lang="ja-JP" altLang="ja-JP" dirty="0">
                <a:latin typeface="+mn-ea"/>
              </a:rPr>
              <a:t>時点で</a:t>
            </a:r>
            <a:r>
              <a:rPr lang="ja-JP" altLang="en-US" dirty="0">
                <a:latin typeface="+mn-ea"/>
              </a:rPr>
              <a:t>未充足要件があった</a:t>
            </a:r>
            <a:r>
              <a:rPr lang="ja-JP" altLang="en-US" b="1" u="sng" dirty="0">
                <a:latin typeface="+mn-ea"/>
              </a:rPr>
              <a:t>大阪南医療センター</a:t>
            </a:r>
            <a:endParaRPr lang="en-US" altLang="ja-JP" b="1" u="sng" dirty="0">
              <a:latin typeface="+mn-ea"/>
            </a:endParaRPr>
          </a:p>
          <a:p>
            <a:pPr>
              <a:lnSpc>
                <a:spcPts val="1000"/>
              </a:lnSpc>
            </a:pPr>
            <a:endParaRPr lang="en-US" altLang="ja-JP" dirty="0">
              <a:latin typeface="+mn-ea"/>
            </a:endParaRPr>
          </a:p>
          <a:p>
            <a:r>
              <a:rPr lang="ja-JP" altLang="ja-JP" dirty="0">
                <a:latin typeface="+mn-ea"/>
              </a:rPr>
              <a:t>については、</a:t>
            </a:r>
            <a:r>
              <a:rPr lang="ja-JP" altLang="en-US" dirty="0">
                <a:latin typeface="+mn-ea"/>
              </a:rPr>
              <a:t>近畿大学病院が移転したことを確認の上で、移転日より、地域がん診療病院として新規指定予定となっている。　</a:t>
            </a:r>
            <a:endParaRPr lang="en-US" altLang="ja-JP" dirty="0">
              <a:latin typeface="+mn-ea"/>
            </a:endParaRPr>
          </a:p>
          <a:p>
            <a:pPr>
              <a:lnSpc>
                <a:spcPts val="1000"/>
              </a:lnSpc>
            </a:pPr>
            <a:endParaRPr lang="en-US" altLang="ja-JP" dirty="0">
              <a:latin typeface="+mn-ea"/>
            </a:endParaRPr>
          </a:p>
          <a:p>
            <a:r>
              <a:rPr lang="ja-JP" altLang="ja-JP" dirty="0">
                <a:latin typeface="+mn-ea"/>
              </a:rPr>
              <a:t>この度、この</a:t>
            </a:r>
            <a:r>
              <a:rPr lang="ja-JP" altLang="en-US" dirty="0">
                <a:latin typeface="+mn-ea"/>
              </a:rPr>
              <a:t>２</a:t>
            </a:r>
            <a:r>
              <a:rPr lang="ja-JP" altLang="ja-JP" dirty="0">
                <a:latin typeface="+mn-ea"/>
              </a:rPr>
              <a:t>病院の指定更新</a:t>
            </a:r>
            <a:r>
              <a:rPr lang="ja-JP" altLang="en-US" dirty="0">
                <a:latin typeface="+mn-ea"/>
              </a:rPr>
              <a:t>等の</a:t>
            </a:r>
            <a:r>
              <a:rPr lang="ja-JP" altLang="ja-JP" dirty="0">
                <a:latin typeface="+mn-ea"/>
              </a:rPr>
              <a:t>申請にあたり、推薦を行う。</a:t>
            </a:r>
          </a:p>
        </p:txBody>
      </p:sp>
    </p:spTree>
    <p:extLst>
      <p:ext uri="{BB962C8B-B14F-4D97-AF65-F5344CB8AC3E}">
        <p14:creationId xmlns:p14="http://schemas.microsoft.com/office/powerpoint/2010/main" val="2388610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460290969"/>
              </p:ext>
            </p:extLst>
          </p:nvPr>
        </p:nvGraphicFramePr>
        <p:xfrm>
          <a:off x="264302" y="2787557"/>
          <a:ext cx="4169861" cy="2791940"/>
        </p:xfrm>
        <a:graphic>
          <a:graphicData uri="http://schemas.openxmlformats.org/drawingml/2006/table">
            <a:tbl>
              <a:tblPr firstRow="1" bandRow="1">
                <a:tableStyleId>{5C22544A-7EE6-4342-B048-85BDC9FD1C3A}</a:tableStyleId>
              </a:tblPr>
              <a:tblGrid>
                <a:gridCol w="828446">
                  <a:extLst>
                    <a:ext uri="{9D8B030D-6E8A-4147-A177-3AD203B41FA5}">
                      <a16:colId xmlns:a16="http://schemas.microsoft.com/office/drawing/2014/main" val="20000"/>
                    </a:ext>
                  </a:extLst>
                </a:gridCol>
                <a:gridCol w="2695105">
                  <a:extLst>
                    <a:ext uri="{9D8B030D-6E8A-4147-A177-3AD203B41FA5}">
                      <a16:colId xmlns:a16="http://schemas.microsoft.com/office/drawing/2014/main" val="20001"/>
                    </a:ext>
                  </a:extLst>
                </a:gridCol>
                <a:gridCol w="646310">
                  <a:extLst>
                    <a:ext uri="{9D8B030D-6E8A-4147-A177-3AD203B41FA5}">
                      <a16:colId xmlns:a16="http://schemas.microsoft.com/office/drawing/2014/main" val="2998989182"/>
                    </a:ext>
                  </a:extLst>
                </a:gridCol>
              </a:tblGrid>
              <a:tr h="484659">
                <a:tc>
                  <a:txBody>
                    <a:bodyPr/>
                    <a:lstStyle/>
                    <a:p>
                      <a:pPr algn="ctr"/>
                      <a:r>
                        <a:rPr kumimoji="1" lang="ja-JP" altLang="en-US" sz="1400" dirty="0"/>
                        <a:t>圏域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指定期間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5590">
                <a:tc rowSpan="2">
                  <a:txBody>
                    <a:bodyPr/>
                    <a:lstStyle/>
                    <a:p>
                      <a:pPr algn="ctr">
                        <a:lnSpc>
                          <a:spcPts val="1600"/>
                        </a:lnSpc>
                      </a:pPr>
                      <a:r>
                        <a:rPr kumimoji="1" lang="ja-JP" altLang="en-US" sz="1400" b="1" dirty="0"/>
                        <a:t>豊　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大阪大学医学部附属病院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2"/>
                  </a:ext>
                </a:extLst>
              </a:tr>
              <a:tr h="275590">
                <a:tc vMerge="1">
                  <a:txBody>
                    <a:bodyPr/>
                    <a:lstStyle/>
                    <a:p>
                      <a:pPr algn="ctr"/>
                      <a:endParaRPr kumimoji="1" lang="ja-JP" altLang="en-US" sz="1400" dirty="0"/>
                    </a:p>
                  </a:txBody>
                  <a:tcPr anchor="ctr"/>
                </a:tc>
                <a:tc>
                  <a:txBody>
                    <a:bodyPr/>
                    <a:lstStyle/>
                    <a:p>
                      <a:pPr>
                        <a:lnSpc>
                          <a:spcPts val="1600"/>
                        </a:lnSpc>
                      </a:pPr>
                      <a:r>
                        <a:rPr kumimoji="1" lang="ja-JP" altLang="en-US" sz="1400" b="1" dirty="0"/>
                        <a:t>市立豊中病院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75590">
                <a:tc>
                  <a:txBody>
                    <a:bodyPr/>
                    <a:lstStyle/>
                    <a:p>
                      <a:pPr algn="ctr">
                        <a:lnSpc>
                          <a:spcPts val="1600"/>
                        </a:lnSpc>
                      </a:pPr>
                      <a:r>
                        <a:rPr kumimoji="1" lang="ja-JP" altLang="en-US" sz="1400" b="1" dirty="0"/>
                        <a:t>三　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t>大阪</a:t>
                      </a:r>
                      <a:r>
                        <a:rPr kumimoji="1" lang="ja-JP" altLang="en-US" sz="1400" b="1"/>
                        <a:t>医科薬科大学病院</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98119">
                <a:tc>
                  <a:txBody>
                    <a:bodyPr/>
                    <a:lstStyle/>
                    <a:p>
                      <a:pPr algn="ctr">
                        <a:lnSpc>
                          <a:spcPts val="1600"/>
                        </a:lnSpc>
                      </a:pPr>
                      <a:r>
                        <a:rPr kumimoji="1" lang="ja-JP" altLang="en-US" sz="1400" b="1" dirty="0"/>
                        <a:t>北河内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関西医科大学附属病院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75590">
                <a:tc rowSpan="2">
                  <a:txBody>
                    <a:bodyPr/>
                    <a:lstStyle/>
                    <a:p>
                      <a:pPr algn="ctr">
                        <a:lnSpc>
                          <a:spcPts val="1600"/>
                        </a:lnSpc>
                      </a:pPr>
                      <a:r>
                        <a:rPr kumimoji="1" lang="ja-JP" altLang="en-US" sz="1400" b="1" dirty="0"/>
                        <a:t>中河内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solidFill>
                            <a:schemeClr val="tx1"/>
                          </a:solidFill>
                        </a:rPr>
                        <a:t>市立東大阪医療センター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6"/>
                  </a:ext>
                </a:extLst>
              </a:tr>
              <a:tr h="360228">
                <a:tc vMerge="1">
                  <a:txBody>
                    <a:bodyPr/>
                    <a:lstStyle/>
                    <a:p>
                      <a:pPr algn="ctr"/>
                      <a:endParaRPr kumimoji="1" lang="ja-JP" altLang="en-US" sz="1400" dirty="0"/>
                    </a:p>
                  </a:txBody>
                  <a:tcPr anchor="ct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solidFill>
                            <a:schemeClr val="tx1"/>
                          </a:solidFill>
                        </a:rPr>
                        <a:t>八尾市立病院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36873">
                <a:tc>
                  <a:txBody>
                    <a:bodyPr/>
                    <a:lstStyle/>
                    <a:p>
                      <a:pPr algn="ctr">
                        <a:lnSpc>
                          <a:spcPts val="1600"/>
                        </a:lnSpc>
                      </a:pPr>
                      <a:r>
                        <a:rPr kumimoji="1" lang="ja-JP" altLang="en-US" sz="1400" b="1" dirty="0"/>
                        <a:t>南河内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solidFill>
                            <a:schemeClr val="tx1"/>
                          </a:solidFill>
                        </a:rPr>
                        <a:t>近畿大学病院</a:t>
                      </a:r>
                      <a:r>
                        <a:rPr kumimoji="1" lang="en-US" altLang="ja-JP" sz="1400" b="1" dirty="0">
                          <a:solidFill>
                            <a:schemeClr val="tx1"/>
                          </a:solidFill>
                        </a:rPr>
                        <a:t>※</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１年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4222942"/>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266508534"/>
              </p:ext>
            </p:extLst>
          </p:nvPr>
        </p:nvGraphicFramePr>
        <p:xfrm>
          <a:off x="840367" y="1717608"/>
          <a:ext cx="3593796" cy="648827"/>
        </p:xfrm>
        <a:graphic>
          <a:graphicData uri="http://schemas.openxmlformats.org/drawingml/2006/table">
            <a:tbl>
              <a:tblPr firstRow="1" bandRow="1">
                <a:tableStyleId>{5C22544A-7EE6-4342-B048-85BDC9FD1C3A}</a:tableStyleId>
              </a:tblPr>
              <a:tblGrid>
                <a:gridCol w="2376264">
                  <a:extLst>
                    <a:ext uri="{9D8B030D-6E8A-4147-A177-3AD203B41FA5}">
                      <a16:colId xmlns:a16="http://schemas.microsoft.com/office/drawing/2014/main" val="20001"/>
                    </a:ext>
                  </a:extLst>
                </a:gridCol>
                <a:gridCol w="1217532">
                  <a:extLst>
                    <a:ext uri="{9D8B030D-6E8A-4147-A177-3AD203B41FA5}">
                      <a16:colId xmlns:a16="http://schemas.microsoft.com/office/drawing/2014/main" val="3928950655"/>
                    </a:ext>
                  </a:extLst>
                </a:gridCol>
              </a:tblGrid>
              <a:tr h="305555">
                <a:tc>
                  <a:txBody>
                    <a:bodyPr/>
                    <a:lstStyle/>
                    <a:p>
                      <a:pPr algn="ctr"/>
                      <a:r>
                        <a:rPr kumimoji="1" lang="ja-JP" altLang="en-US" sz="1400" dirty="0"/>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指定期間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tcPr>
                </a:tc>
                <a:extLst>
                  <a:ext uri="{0D108BD9-81ED-4DB2-BD59-A6C34878D82A}">
                    <a16:rowId xmlns:a16="http://schemas.microsoft.com/office/drawing/2014/main" val="10000"/>
                  </a:ext>
                </a:extLst>
              </a:tr>
              <a:tr h="343272">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t>大阪国際がんセンター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3" name="テキスト ボックス 2"/>
          <p:cNvSpPr txBox="1"/>
          <p:nvPr/>
        </p:nvSpPr>
        <p:spPr>
          <a:xfrm>
            <a:off x="1945" y="1368600"/>
            <a:ext cx="3888432" cy="369332"/>
          </a:xfrm>
          <a:prstGeom prst="rect">
            <a:avLst/>
          </a:prstGeom>
          <a:noFill/>
          <a:ln>
            <a:noFill/>
          </a:ln>
        </p:spPr>
        <p:txBody>
          <a:bodyPr wrap="square" rtlCol="0">
            <a:spAutoFit/>
          </a:bodyPr>
          <a:lstStyle/>
          <a:p>
            <a:r>
              <a:rPr lang="ja-JP" altLang="en-US" b="1" dirty="0">
                <a:latin typeface="Arial" charset="0"/>
              </a:rPr>
              <a:t>◆ 都道府県がん診療連携拠点病院</a:t>
            </a:r>
            <a:endParaRPr kumimoji="1" lang="ja-JP" altLang="en-US" b="1" dirty="0">
              <a:latin typeface="Arial" charset="0"/>
            </a:endParaRPr>
          </a:p>
        </p:txBody>
      </p:sp>
      <p:sp>
        <p:nvSpPr>
          <p:cNvPr id="8" name="テキスト ボックス 7"/>
          <p:cNvSpPr txBox="1"/>
          <p:nvPr/>
        </p:nvSpPr>
        <p:spPr>
          <a:xfrm>
            <a:off x="0" y="2460018"/>
            <a:ext cx="3419872" cy="369332"/>
          </a:xfrm>
          <a:prstGeom prst="rect">
            <a:avLst/>
          </a:prstGeom>
          <a:noFill/>
          <a:ln>
            <a:noFill/>
          </a:ln>
        </p:spPr>
        <p:txBody>
          <a:bodyPr wrap="square" rtlCol="0">
            <a:spAutoFit/>
          </a:bodyPr>
          <a:lstStyle/>
          <a:p>
            <a:r>
              <a:rPr lang="ja-JP" altLang="en-US" b="1" dirty="0">
                <a:latin typeface="Arial" charset="0"/>
              </a:rPr>
              <a:t>◆ 地域がん診療連携拠点病院</a:t>
            </a:r>
            <a:endParaRPr kumimoji="1" lang="ja-JP" altLang="en-US" b="1" dirty="0">
              <a:latin typeface="Arial" charset="0"/>
            </a:endParaRPr>
          </a:p>
        </p:txBody>
      </p:sp>
      <p:sp>
        <p:nvSpPr>
          <p:cNvPr id="9" name="タイトル 1"/>
          <p:cNvSpPr txBox="1">
            <a:spLocks/>
          </p:cNvSpPr>
          <p:nvPr/>
        </p:nvSpPr>
        <p:spPr>
          <a:xfrm>
            <a:off x="312145" y="610731"/>
            <a:ext cx="8455637" cy="612110"/>
          </a:xfrm>
          <a:prstGeom prst="rect">
            <a:avLst/>
          </a:prstGeom>
          <a:noFill/>
          <a:ln>
            <a:solidFill>
              <a:schemeClr val="tx1"/>
            </a:solidFill>
            <a:prstDash val="sysDash"/>
          </a:ln>
        </p:spPr>
        <p:txBody>
          <a:bodyPr vert="horz" lIns="84406" tIns="42203" rIns="84406" bIns="42203" rtlCol="0"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534988" indent="-352425" algn="l">
              <a:buFont typeface="Wingdings" panose="05000000000000000000" pitchFamily="2" charset="2"/>
              <a:buChar char="Ø"/>
            </a:pPr>
            <a:r>
              <a:rPr lang="ja-JP" altLang="en-US" sz="1800" b="1" dirty="0">
                <a:solidFill>
                  <a:sysClr val="windowText" lastClr="000000"/>
                </a:solidFill>
                <a:latin typeface="+mn-ea"/>
                <a:ea typeface="+mn-ea"/>
                <a:cs typeface="Meiryo UI" panose="020B0604030504040204" pitchFamily="50" charset="-128"/>
              </a:rPr>
              <a:t>都道府県がん診療連携拠点病院　　　　　　　１病院</a:t>
            </a:r>
            <a:endParaRPr lang="en-US" altLang="ja-JP" sz="1800" b="1" dirty="0">
              <a:solidFill>
                <a:sysClr val="windowText" lastClr="000000"/>
              </a:solidFill>
              <a:latin typeface="+mn-ea"/>
              <a:ea typeface="+mn-ea"/>
              <a:cs typeface="Meiryo UI" panose="020B0604030504040204" pitchFamily="50" charset="-128"/>
            </a:endParaRPr>
          </a:p>
          <a:p>
            <a:pPr marL="534988" indent="-352425" algn="l">
              <a:buFont typeface="Wingdings" panose="05000000000000000000" pitchFamily="2" charset="2"/>
              <a:buChar char="Ø"/>
            </a:pPr>
            <a:r>
              <a:rPr lang="ja-JP" altLang="en-US" sz="1800" b="1" dirty="0">
                <a:solidFill>
                  <a:sysClr val="windowText" lastClr="000000"/>
                </a:solidFill>
                <a:latin typeface="+mn-ea"/>
                <a:ea typeface="+mn-ea"/>
                <a:cs typeface="Meiryo UI" panose="020B0604030504040204" pitchFamily="50" charset="-128"/>
              </a:rPr>
              <a:t>地域がん診療連携拠点病院　　　　 　８圏域</a:t>
            </a:r>
            <a:r>
              <a:rPr lang="en-US" altLang="ja-JP" sz="1800" b="1" dirty="0">
                <a:solidFill>
                  <a:sysClr val="windowText" lastClr="000000"/>
                </a:solidFill>
                <a:latin typeface="+mn-ea"/>
                <a:ea typeface="+mn-ea"/>
                <a:cs typeface="Meiryo UI" panose="020B0604030504040204" pitchFamily="50" charset="-128"/>
              </a:rPr>
              <a:t>16</a:t>
            </a:r>
            <a:r>
              <a:rPr lang="ja-JP" altLang="en-US" sz="1800" b="1" dirty="0">
                <a:solidFill>
                  <a:sysClr val="windowText" lastClr="000000"/>
                </a:solidFill>
                <a:latin typeface="+mn-ea"/>
                <a:ea typeface="+mn-ea"/>
                <a:cs typeface="Meiryo UI" panose="020B0604030504040204" pitchFamily="50" charset="-128"/>
              </a:rPr>
              <a:t>病院　　        </a:t>
            </a:r>
            <a:r>
              <a:rPr lang="en-US" altLang="ja-JP" sz="1400" b="1" dirty="0">
                <a:solidFill>
                  <a:sysClr val="windowText" lastClr="000000"/>
                </a:solidFill>
                <a:latin typeface="+mn-ea"/>
                <a:ea typeface="+mn-ea"/>
                <a:cs typeface="Meiryo UI" panose="020B0604030504040204" pitchFamily="50" charset="-128"/>
              </a:rPr>
              <a:t>※</a:t>
            </a:r>
            <a:r>
              <a:rPr lang="ja-JP" altLang="en-US" sz="1400" b="1" dirty="0">
                <a:solidFill>
                  <a:sysClr val="windowText" lastClr="000000"/>
                </a:solidFill>
                <a:latin typeface="+mn-ea"/>
                <a:ea typeface="+mn-ea"/>
                <a:cs typeface="Meiryo UI" panose="020B0604030504040204" pitchFamily="50" charset="-128"/>
              </a:rPr>
              <a:t>令和７年４月１日現在</a:t>
            </a:r>
            <a:endParaRPr lang="en-US" altLang="ja-JP" sz="1100" b="1" dirty="0">
              <a:solidFill>
                <a:sysClr val="windowText" lastClr="000000"/>
              </a:solidFill>
              <a:latin typeface="+mn-ea"/>
              <a:ea typeface="+mn-ea"/>
              <a:cs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684679736"/>
              </p:ext>
            </p:extLst>
          </p:nvPr>
        </p:nvGraphicFramePr>
        <p:xfrm>
          <a:off x="4573888" y="2787557"/>
          <a:ext cx="4193894" cy="3247404"/>
        </p:xfrm>
        <a:graphic>
          <a:graphicData uri="http://schemas.openxmlformats.org/drawingml/2006/table">
            <a:tbl>
              <a:tblPr firstRow="1" bandRow="1">
                <a:tableStyleId>{5C22544A-7EE6-4342-B048-85BDC9FD1C3A}</a:tableStyleId>
              </a:tblPr>
              <a:tblGrid>
                <a:gridCol w="803167">
                  <a:extLst>
                    <a:ext uri="{9D8B030D-6E8A-4147-A177-3AD203B41FA5}">
                      <a16:colId xmlns:a16="http://schemas.microsoft.com/office/drawing/2014/main" val="20000"/>
                    </a:ext>
                  </a:extLst>
                </a:gridCol>
                <a:gridCol w="2769303">
                  <a:extLst>
                    <a:ext uri="{9D8B030D-6E8A-4147-A177-3AD203B41FA5}">
                      <a16:colId xmlns:a16="http://schemas.microsoft.com/office/drawing/2014/main" val="20001"/>
                    </a:ext>
                  </a:extLst>
                </a:gridCol>
                <a:gridCol w="621424">
                  <a:extLst>
                    <a:ext uri="{9D8B030D-6E8A-4147-A177-3AD203B41FA5}">
                      <a16:colId xmlns:a16="http://schemas.microsoft.com/office/drawing/2014/main" val="853497007"/>
                    </a:ext>
                  </a:extLst>
                </a:gridCol>
              </a:tblGrid>
              <a:tr h="530826">
                <a:tc>
                  <a:txBody>
                    <a:bodyPr/>
                    <a:lstStyle/>
                    <a:p>
                      <a:pPr algn="ctr"/>
                      <a:r>
                        <a:rPr kumimoji="1" lang="ja-JP" altLang="en-US" sz="1400" dirty="0"/>
                        <a:t>圏域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tcPr>
                </a:tc>
                <a:tc>
                  <a:txBody>
                    <a:bodyPr/>
                    <a:lstStyle/>
                    <a:p>
                      <a:pPr algn="ctr"/>
                      <a:r>
                        <a:rPr kumimoji="1" lang="ja-JP" altLang="en-US" sz="1400" dirty="0"/>
                        <a:t>指定期間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1842">
                <a:tc rowSpan="2">
                  <a:txBody>
                    <a:bodyPr/>
                    <a:lstStyle/>
                    <a:p>
                      <a:pPr algn="ctr">
                        <a:lnSpc>
                          <a:spcPts val="1600"/>
                        </a:lnSpc>
                      </a:pPr>
                      <a:r>
                        <a:rPr kumimoji="1" lang="ja-JP" altLang="en-US" sz="1400" b="1" dirty="0"/>
                        <a:t>堺　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大阪労災病院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10"/>
                  </a:ext>
                </a:extLst>
              </a:tr>
              <a:tr h="301842">
                <a:tc v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t>堺市立総合医療センター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３年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01842">
                <a:tc rowSpan="2">
                  <a:txBody>
                    <a:bodyPr/>
                    <a:lstStyle/>
                    <a:p>
                      <a:pPr algn="ctr">
                        <a:lnSpc>
                          <a:spcPts val="1600"/>
                        </a:lnSpc>
                      </a:pPr>
                      <a:r>
                        <a:rPr kumimoji="1" lang="ja-JP" altLang="en-US" sz="1400" b="1" dirty="0"/>
                        <a:t>泉　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市立岸和田市民病院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01842">
                <a:tc vMerge="1">
                  <a:txBody>
                    <a:bodyPr/>
                    <a:lstStyle/>
                    <a:p>
                      <a:pPr algn="ctr">
                        <a:lnSpc>
                          <a:spcPts val="1600"/>
                        </a:lnSpc>
                      </a:pP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和泉市立総合医療センター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7768873"/>
                  </a:ext>
                </a:extLst>
              </a:tr>
              <a:tr h="301842">
                <a:tc rowSpan="5">
                  <a:txBody>
                    <a:bodyPr/>
                    <a:lstStyle/>
                    <a:p>
                      <a:pPr marL="0" indent="0" algn="ctr">
                        <a:lnSpc>
                          <a:spcPts val="1600"/>
                        </a:lnSpc>
                      </a:pPr>
                      <a:r>
                        <a:rPr kumimoji="1" lang="ja-JP" altLang="en-US" sz="1400" b="1" dirty="0"/>
                        <a:t>大阪市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大阪公立大学医学部附属病院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３年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13"/>
                  </a:ext>
                </a:extLst>
              </a:tr>
              <a:tr h="301842">
                <a:tc v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dirty="0"/>
                        <a:t>大阪市立総合医療センター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14"/>
                  </a:ext>
                </a:extLst>
              </a:tr>
              <a:tr h="301842">
                <a:tc v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大阪赤十字病院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15"/>
                  </a:ext>
                </a:extLst>
              </a:tr>
              <a:tr h="301842">
                <a:tc v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大阪医療センター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３年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16"/>
                  </a:ext>
                </a:extLst>
              </a:tr>
              <a:tr h="301842">
                <a:tc v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400" b="1" dirty="0"/>
                        <a:t>大阪急性期・総合医療センター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400" b="1" dirty="0"/>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
        <p:nvSpPr>
          <p:cNvPr id="10" name="テキスト ボックス 1"/>
          <p:cNvSpPr txBox="1"/>
          <p:nvPr/>
        </p:nvSpPr>
        <p:spPr>
          <a:xfrm>
            <a:off x="251520" y="43681"/>
            <a:ext cx="8712968" cy="350887"/>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lgn="ctr">
              <a:spcAft>
                <a:spcPts val="0"/>
              </a:spcAft>
            </a:pPr>
            <a:r>
              <a:rPr lang="ja-JP" altLang="en-US" sz="2000" b="1" dirty="0">
                <a:solidFill>
                  <a:srgbClr val="FFFFFF"/>
                </a:solidFill>
                <a:effectLst/>
                <a:latin typeface="+mn-ea"/>
                <a:cs typeface="Times New Roman"/>
              </a:rPr>
              <a:t>国指定の</a:t>
            </a:r>
            <a:r>
              <a:rPr lang="ja-JP" sz="2000" b="1" dirty="0">
                <a:solidFill>
                  <a:srgbClr val="FFFFFF"/>
                </a:solidFill>
                <a:effectLst/>
                <a:latin typeface="+mn-ea"/>
                <a:cs typeface="Times New Roman"/>
              </a:rPr>
              <a:t>がん診療連携拠点病院</a:t>
            </a:r>
            <a:r>
              <a:rPr lang="ja-JP" altLang="en-US" sz="2000" b="1" dirty="0">
                <a:solidFill>
                  <a:srgbClr val="FFFFFF"/>
                </a:solidFill>
                <a:effectLst/>
                <a:latin typeface="+mn-ea"/>
                <a:cs typeface="Times New Roman"/>
              </a:rPr>
              <a:t>等</a:t>
            </a:r>
            <a:r>
              <a:rPr lang="ja-JP" sz="2000" b="1" dirty="0">
                <a:solidFill>
                  <a:srgbClr val="FFFFFF"/>
                </a:solidFill>
                <a:effectLst/>
                <a:latin typeface="+mn-ea"/>
                <a:cs typeface="Times New Roman"/>
              </a:rPr>
              <a:t>の</a:t>
            </a:r>
            <a:r>
              <a:rPr lang="ja-JP" altLang="en-US" sz="2000" b="1" dirty="0">
                <a:solidFill>
                  <a:srgbClr val="FFFFFF"/>
                </a:solidFill>
                <a:latin typeface="+mn-ea"/>
                <a:cs typeface="Times New Roman"/>
              </a:rPr>
              <a:t>指定状況</a:t>
            </a:r>
            <a:endParaRPr lang="ja-JP" b="1" dirty="0">
              <a:effectLst/>
              <a:latin typeface="+mn-ea"/>
              <a:cs typeface="ＭＳ Ｐゴシック"/>
            </a:endParaRPr>
          </a:p>
        </p:txBody>
      </p:sp>
      <p:sp>
        <p:nvSpPr>
          <p:cNvPr id="11" name="テキスト ボックス 10"/>
          <p:cNvSpPr txBox="1"/>
          <p:nvPr/>
        </p:nvSpPr>
        <p:spPr>
          <a:xfrm>
            <a:off x="4788024" y="1439004"/>
            <a:ext cx="3888432" cy="1077218"/>
          </a:xfrm>
          <a:prstGeom prst="rect">
            <a:avLst/>
          </a:prstGeom>
          <a:noFill/>
          <a:ln>
            <a:noFill/>
          </a:ln>
        </p:spPr>
        <p:txBody>
          <a:bodyPr wrap="square" rtlCol="0">
            <a:spAutoFit/>
          </a:bodyPr>
          <a:lstStyle/>
          <a:p>
            <a:r>
              <a:rPr lang="en-US" altLang="ja-JP" sz="1600" b="1" dirty="0">
                <a:latin typeface="+mn-ea"/>
              </a:rPr>
              <a:t>【</a:t>
            </a:r>
            <a:r>
              <a:rPr lang="ja-JP" altLang="en-US" sz="1600" b="1" dirty="0">
                <a:latin typeface="+mn-ea"/>
              </a:rPr>
              <a:t>指定期間</a:t>
            </a:r>
            <a:r>
              <a:rPr lang="en-US" altLang="ja-JP" sz="1600" b="1" dirty="0">
                <a:latin typeface="+mn-ea"/>
              </a:rPr>
              <a:t>】</a:t>
            </a:r>
          </a:p>
          <a:p>
            <a:r>
              <a:rPr lang="ja-JP" altLang="en-US" sz="1600" b="1" dirty="0">
                <a:latin typeface="+mn-ea"/>
              </a:rPr>
              <a:t>　４年・・・</a:t>
            </a:r>
            <a:r>
              <a:rPr lang="en-US" altLang="ja-JP" sz="1600" b="1" dirty="0">
                <a:latin typeface="+mn-ea"/>
              </a:rPr>
              <a:t>R5.4.1</a:t>
            </a:r>
            <a:r>
              <a:rPr lang="ja-JP" altLang="en-US" sz="1600" b="1" dirty="0">
                <a:latin typeface="+mn-ea"/>
              </a:rPr>
              <a:t>～</a:t>
            </a:r>
            <a:r>
              <a:rPr lang="en-US" altLang="ja-JP" sz="1600" b="1" dirty="0">
                <a:latin typeface="+mn-ea"/>
              </a:rPr>
              <a:t>R9.3.31</a:t>
            </a:r>
          </a:p>
          <a:p>
            <a:r>
              <a:rPr lang="ja-JP" altLang="en-US" sz="1600" b="1" dirty="0">
                <a:latin typeface="+mn-ea"/>
              </a:rPr>
              <a:t>　３年・・・</a:t>
            </a:r>
            <a:r>
              <a:rPr lang="en-US" altLang="ja-JP" sz="1600" b="1" dirty="0">
                <a:latin typeface="+mn-ea"/>
              </a:rPr>
              <a:t>R6.4.1</a:t>
            </a:r>
            <a:r>
              <a:rPr lang="ja-JP" altLang="en-US" sz="1600" b="1" dirty="0">
                <a:latin typeface="+mn-ea"/>
              </a:rPr>
              <a:t>～</a:t>
            </a:r>
            <a:r>
              <a:rPr lang="en-US" altLang="ja-JP" sz="1600" b="1" dirty="0">
                <a:latin typeface="+mn-ea"/>
              </a:rPr>
              <a:t>R9.3.31</a:t>
            </a:r>
          </a:p>
          <a:p>
            <a:r>
              <a:rPr lang="ja-JP" altLang="en-US" sz="1600" b="1" dirty="0">
                <a:latin typeface="+mn-ea"/>
              </a:rPr>
              <a:t>　１年・・・</a:t>
            </a:r>
            <a:r>
              <a:rPr lang="en-US" altLang="ja-JP" sz="1600" b="1" dirty="0">
                <a:latin typeface="+mn-ea"/>
              </a:rPr>
              <a:t>R7.4.1</a:t>
            </a:r>
            <a:r>
              <a:rPr lang="ja-JP" altLang="en-US" sz="1600" b="1" dirty="0">
                <a:latin typeface="+mn-ea"/>
              </a:rPr>
              <a:t>～</a:t>
            </a:r>
            <a:r>
              <a:rPr lang="en-US" altLang="ja-JP" sz="1600" b="1" dirty="0">
                <a:latin typeface="+mn-ea"/>
              </a:rPr>
              <a:t>R8.3.31</a:t>
            </a:r>
          </a:p>
        </p:txBody>
      </p:sp>
      <p:sp>
        <p:nvSpPr>
          <p:cNvPr id="13" name="スライド番号プレースホルダー 3"/>
          <p:cNvSpPr>
            <a:spLocks noGrp="1"/>
          </p:cNvSpPr>
          <p:nvPr>
            <p:ph type="sldNum" sz="quarter" idx="12"/>
          </p:nvPr>
        </p:nvSpPr>
        <p:spPr>
          <a:xfrm>
            <a:off x="7010400" y="6492875"/>
            <a:ext cx="2133600" cy="365125"/>
          </a:xfrm>
        </p:spPr>
        <p:txBody>
          <a:bodyPr/>
          <a:lstStyle/>
          <a:p>
            <a:r>
              <a:rPr kumimoji="1" lang="ja-JP" altLang="en-US" sz="1600" dirty="0">
                <a:solidFill>
                  <a:schemeClr val="tx1"/>
                </a:solidFill>
              </a:rPr>
              <a:t>２</a:t>
            </a:r>
          </a:p>
        </p:txBody>
      </p:sp>
      <p:sp>
        <p:nvSpPr>
          <p:cNvPr id="7" name="テキスト ボックス 6">
            <a:extLst>
              <a:ext uri="{FF2B5EF4-FFF2-40B4-BE49-F238E27FC236}">
                <a16:creationId xmlns:a16="http://schemas.microsoft.com/office/drawing/2014/main" id="{C81CCA81-C59F-4BB9-A4BA-7479AEFABADD}"/>
              </a:ext>
            </a:extLst>
          </p:cNvPr>
          <p:cNvSpPr txBox="1"/>
          <p:nvPr/>
        </p:nvSpPr>
        <p:spPr>
          <a:xfrm>
            <a:off x="4106917" y="2995448"/>
            <a:ext cx="914400" cy="914400"/>
          </a:xfrm>
          <a:prstGeom prst="rect">
            <a:avLst/>
          </a:prstGeom>
          <a:noFill/>
        </p:spPr>
        <p:txBody>
          <a:bodyPr wrap="square" rtlCol="0">
            <a:spAutoFit/>
          </a:bodyPr>
          <a:lstStyle/>
          <a:p>
            <a:endParaRPr kumimoji="1" lang="ja-JP" altLang="en-US" dirty="0"/>
          </a:p>
        </p:txBody>
      </p:sp>
      <p:sp>
        <p:nvSpPr>
          <p:cNvPr id="14" name="テキスト ボックス 13">
            <a:extLst>
              <a:ext uri="{FF2B5EF4-FFF2-40B4-BE49-F238E27FC236}">
                <a16:creationId xmlns:a16="http://schemas.microsoft.com/office/drawing/2014/main" id="{4AD4D96B-09A7-4CBD-B041-A450A7FDE8BB}"/>
              </a:ext>
            </a:extLst>
          </p:cNvPr>
          <p:cNvSpPr txBox="1"/>
          <p:nvPr/>
        </p:nvSpPr>
        <p:spPr>
          <a:xfrm>
            <a:off x="312145" y="5609997"/>
            <a:ext cx="4122018" cy="1015663"/>
          </a:xfrm>
          <a:prstGeom prst="rect">
            <a:avLst/>
          </a:prstGeom>
          <a:noFill/>
        </p:spPr>
        <p:txBody>
          <a:bodyPr wrap="square" rtlCol="0">
            <a:spAutoFit/>
          </a:bodyPr>
          <a:lstStyle/>
          <a:p>
            <a:r>
              <a:rPr lang="en-US" altLang="ja-JP" sz="1200" b="1" dirty="0"/>
              <a:t>※</a:t>
            </a:r>
            <a:r>
              <a:rPr lang="ja-JP" altLang="en-US" sz="1200" b="1" dirty="0"/>
              <a:t>近畿大学病院は令和７年</a:t>
            </a:r>
            <a:r>
              <a:rPr lang="en-US" altLang="ja-JP" sz="1200" b="1" dirty="0"/>
              <a:t>11</a:t>
            </a:r>
            <a:r>
              <a:rPr lang="ja-JP" altLang="en-US" sz="1200" b="1" dirty="0"/>
              <a:t>月１日に南河内医療圏から</a:t>
            </a:r>
            <a:endParaRPr lang="en-US" altLang="ja-JP" sz="1200" b="1" dirty="0"/>
          </a:p>
          <a:p>
            <a:r>
              <a:rPr lang="ja-JP" altLang="en-US" sz="1200" b="1" dirty="0"/>
              <a:t>　  堺市医療圏に移転予定であり、移転後も含めた１年間の</a:t>
            </a:r>
            <a:endParaRPr lang="en-US" altLang="ja-JP" sz="1200" b="1" dirty="0"/>
          </a:p>
          <a:p>
            <a:r>
              <a:rPr lang="en-US" altLang="ja-JP" sz="1200" b="1" dirty="0"/>
              <a:t>     </a:t>
            </a:r>
            <a:r>
              <a:rPr lang="ja-JP" altLang="en-US" sz="1200" b="1" dirty="0"/>
              <a:t>指定を受けている。</a:t>
            </a:r>
            <a:r>
              <a:rPr kumimoji="1" lang="ja-JP" altLang="en-US" sz="1200" b="1" dirty="0"/>
              <a:t>また、近畿大学病院の移転を確認した</a:t>
            </a:r>
            <a:endParaRPr kumimoji="1" lang="en-US" altLang="ja-JP" sz="1200" b="1" dirty="0"/>
          </a:p>
          <a:p>
            <a:r>
              <a:rPr lang="en-US" altLang="ja-JP" sz="1200" b="1" dirty="0"/>
              <a:t>     </a:t>
            </a:r>
            <a:r>
              <a:rPr kumimoji="1" lang="ja-JP" altLang="en-US" sz="1200" b="1" dirty="0"/>
              <a:t>上で、移転日より大阪南医療センターが地域がん診療病院</a:t>
            </a:r>
            <a:endParaRPr kumimoji="1" lang="en-US" altLang="ja-JP" sz="1200" b="1" dirty="0"/>
          </a:p>
          <a:p>
            <a:r>
              <a:rPr lang="en-US" altLang="ja-JP" sz="1200" b="1" dirty="0"/>
              <a:t>     </a:t>
            </a:r>
            <a:r>
              <a:rPr kumimoji="1" lang="ja-JP" altLang="en-US" sz="1200" b="1" dirty="0"/>
              <a:t>として指定を受ける予定。  </a:t>
            </a:r>
          </a:p>
        </p:txBody>
      </p:sp>
    </p:spTree>
    <p:extLst>
      <p:ext uri="{BB962C8B-B14F-4D97-AF65-F5344CB8AC3E}">
        <p14:creationId xmlns:p14="http://schemas.microsoft.com/office/powerpoint/2010/main" val="2805960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タイトル 7"/>
          <p:cNvSpPr txBox="1">
            <a:spLocks/>
          </p:cNvSpPr>
          <p:nvPr/>
        </p:nvSpPr>
        <p:spPr>
          <a:xfrm>
            <a:off x="251520" y="44624"/>
            <a:ext cx="8712968" cy="365125"/>
          </a:xfrm>
          <a:prstGeom prst="rect">
            <a:avLst/>
          </a:prstGeom>
          <a:solidFill>
            <a:schemeClr val="tx2">
              <a:lumMod val="50000"/>
            </a:schemeClr>
          </a:solidFill>
          <a:ln>
            <a:solidFill>
              <a:srgbClr val="002060"/>
            </a:solidFill>
          </a:ln>
        </p:spPr>
        <p:txBody>
          <a:bodyPr vert="horz" lIns="91440" tIns="45720" rIns="91440" bIns="45720" rtlCol="0" anchor="ctr">
            <a:normAutofit fontScale="90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b="1" dirty="0">
                <a:solidFill>
                  <a:srgbClr val="FFFFFF"/>
                </a:solidFill>
                <a:latin typeface="+mn-ea"/>
                <a:cs typeface="Times New Roman"/>
              </a:rPr>
              <a:t>①近畿大学病院の推薦について</a:t>
            </a:r>
          </a:p>
        </p:txBody>
      </p:sp>
      <p:sp>
        <p:nvSpPr>
          <p:cNvPr id="8" name="スライド番号プレースホルダー 3"/>
          <p:cNvSpPr>
            <a:spLocks noGrp="1"/>
          </p:cNvSpPr>
          <p:nvPr>
            <p:ph type="sldNum" sz="quarter" idx="12"/>
          </p:nvPr>
        </p:nvSpPr>
        <p:spPr>
          <a:xfrm>
            <a:off x="6982563" y="6492875"/>
            <a:ext cx="2133600" cy="365125"/>
          </a:xfrm>
        </p:spPr>
        <p:txBody>
          <a:bodyPr/>
          <a:lstStyle/>
          <a:p>
            <a:r>
              <a:rPr kumimoji="1" lang="ja-JP" altLang="en-US" sz="1600" dirty="0">
                <a:solidFill>
                  <a:schemeClr val="tx1"/>
                </a:solidFill>
              </a:rPr>
              <a:t>３</a:t>
            </a:r>
          </a:p>
        </p:txBody>
      </p:sp>
      <p:sp>
        <p:nvSpPr>
          <p:cNvPr id="10" name="テキスト ボックス 9">
            <a:extLst>
              <a:ext uri="{FF2B5EF4-FFF2-40B4-BE49-F238E27FC236}">
                <a16:creationId xmlns:a16="http://schemas.microsoft.com/office/drawing/2014/main" id="{17667673-23BD-4D86-B5FD-B3BF74EDCE23}"/>
              </a:ext>
            </a:extLst>
          </p:cNvPr>
          <p:cNvSpPr txBox="1"/>
          <p:nvPr/>
        </p:nvSpPr>
        <p:spPr>
          <a:xfrm>
            <a:off x="213030" y="355336"/>
            <a:ext cx="6769533" cy="369332"/>
          </a:xfrm>
          <a:prstGeom prst="rect">
            <a:avLst/>
          </a:prstGeom>
          <a:noFill/>
          <a:ln>
            <a:noFill/>
          </a:ln>
        </p:spPr>
        <p:txBody>
          <a:bodyPr wrap="square" rtlCol="0">
            <a:spAutoFit/>
          </a:bodyPr>
          <a:lstStyle/>
          <a:p>
            <a:r>
              <a:rPr lang="ja-JP" altLang="en-US" b="1" dirty="0">
                <a:latin typeface="Arial" charset="0"/>
              </a:rPr>
              <a:t>◆国の検討会（</a:t>
            </a:r>
            <a:r>
              <a:rPr lang="en-US" altLang="ja-JP" b="1" dirty="0">
                <a:latin typeface="Arial" charset="0"/>
              </a:rPr>
              <a:t>R6.2.21</a:t>
            </a:r>
            <a:r>
              <a:rPr lang="ja-JP" altLang="en-US" b="1" dirty="0">
                <a:latin typeface="Arial" charset="0"/>
              </a:rPr>
              <a:t>）における決定事項 </a:t>
            </a:r>
            <a:endParaRPr kumimoji="1" lang="ja-JP" altLang="en-US" b="1" dirty="0">
              <a:latin typeface="Arial" charset="0"/>
            </a:endParaRPr>
          </a:p>
        </p:txBody>
      </p:sp>
      <p:sp>
        <p:nvSpPr>
          <p:cNvPr id="9" name="テキスト ボックス 8">
            <a:extLst>
              <a:ext uri="{FF2B5EF4-FFF2-40B4-BE49-F238E27FC236}">
                <a16:creationId xmlns:a16="http://schemas.microsoft.com/office/drawing/2014/main" id="{52F9536B-289C-4918-AB1B-3686505C5D66}"/>
              </a:ext>
            </a:extLst>
          </p:cNvPr>
          <p:cNvSpPr txBox="1"/>
          <p:nvPr/>
        </p:nvSpPr>
        <p:spPr>
          <a:xfrm>
            <a:off x="213029" y="2893652"/>
            <a:ext cx="6769533" cy="369332"/>
          </a:xfrm>
          <a:prstGeom prst="rect">
            <a:avLst/>
          </a:prstGeom>
          <a:noFill/>
          <a:ln>
            <a:noFill/>
          </a:ln>
        </p:spPr>
        <p:txBody>
          <a:bodyPr wrap="square" rtlCol="0">
            <a:spAutoFit/>
          </a:bodyPr>
          <a:lstStyle/>
          <a:p>
            <a:r>
              <a:rPr lang="ja-JP" altLang="en-US" b="1" dirty="0">
                <a:latin typeface="Arial" charset="0"/>
              </a:rPr>
              <a:t>◆ 大阪府の推薦（案）</a:t>
            </a:r>
            <a:endParaRPr kumimoji="1" lang="ja-JP" altLang="en-US" b="1" dirty="0">
              <a:latin typeface="Arial" charset="0"/>
            </a:endParaRPr>
          </a:p>
        </p:txBody>
      </p:sp>
      <p:sp>
        <p:nvSpPr>
          <p:cNvPr id="11" name="正方形/長方形 10">
            <a:extLst>
              <a:ext uri="{FF2B5EF4-FFF2-40B4-BE49-F238E27FC236}">
                <a16:creationId xmlns:a16="http://schemas.microsoft.com/office/drawing/2014/main" id="{7B0A72A0-69F8-4DA1-AA6A-C6F15FEA8BCD}"/>
              </a:ext>
            </a:extLst>
          </p:cNvPr>
          <p:cNvSpPr/>
          <p:nvPr/>
        </p:nvSpPr>
        <p:spPr>
          <a:xfrm>
            <a:off x="352413" y="3218554"/>
            <a:ext cx="8511182" cy="3329116"/>
          </a:xfrm>
          <a:prstGeom prst="rect">
            <a:avLst/>
          </a:prstGeom>
          <a:ln>
            <a:solidFill>
              <a:schemeClr val="tx1"/>
            </a:solidFill>
            <a:prstDash val="dash"/>
          </a:ln>
        </p:spPr>
        <p:txBody>
          <a:bodyPr wrap="square">
            <a:spAutoFit/>
          </a:bodyPr>
          <a:lstStyle/>
          <a:p>
            <a:pPr marL="358775" indent="-358775">
              <a:buFont typeface="Wingdings" panose="05000000000000000000" pitchFamily="2" charset="2"/>
              <a:buChar char="Ø"/>
            </a:pPr>
            <a:r>
              <a:rPr lang="ja-JP" altLang="en-US" sz="1600" b="1" dirty="0">
                <a:solidFill>
                  <a:sysClr val="windowText" lastClr="000000"/>
                </a:solidFill>
                <a:latin typeface="+mn-ea"/>
                <a:cs typeface="Meiryo UI" panose="020B0604030504040204" pitchFamily="50" charset="-128"/>
              </a:rPr>
              <a:t>令和７年度提出の現況報告において国指定要件を充足するとともに、上記（２）に記載の要件</a:t>
            </a:r>
            <a:br>
              <a:rPr lang="en-US" altLang="ja-JP" sz="1600" b="1" dirty="0">
                <a:solidFill>
                  <a:sysClr val="windowText" lastClr="000000"/>
                </a:solidFill>
                <a:latin typeface="+mn-ea"/>
                <a:cs typeface="Meiryo UI" panose="020B0604030504040204" pitchFamily="50" charset="-128"/>
              </a:rPr>
            </a:br>
            <a:r>
              <a:rPr lang="ja-JP" altLang="en-US" sz="1600" b="1" dirty="0">
                <a:solidFill>
                  <a:sysClr val="windowText" lastClr="000000"/>
                </a:solidFill>
                <a:latin typeface="+mn-ea"/>
                <a:cs typeface="Meiryo UI" panose="020B0604030504040204" pitchFamily="50" charset="-128"/>
              </a:rPr>
              <a:t>①②を充足する予定であることから、国に指定更新の推薦を行う。</a:t>
            </a:r>
            <a:endParaRPr lang="en-US" altLang="ja-JP" sz="1600" b="1" dirty="0">
              <a:solidFill>
                <a:sysClr val="windowText" lastClr="000000"/>
              </a:solidFill>
              <a:latin typeface="+mn-ea"/>
              <a:cs typeface="Meiryo UI" panose="020B0604030504040204" pitchFamily="50" charset="-128"/>
            </a:endParaRPr>
          </a:p>
          <a:p>
            <a:pPr>
              <a:lnSpc>
                <a:spcPts val="400"/>
              </a:lnSpc>
              <a:spcAft>
                <a:spcPts val="600"/>
              </a:spcAft>
            </a:pPr>
            <a:r>
              <a:rPr lang="ja-JP" altLang="en-US" sz="1600" b="1" dirty="0">
                <a:solidFill>
                  <a:sysClr val="windowText" lastClr="000000"/>
                </a:solidFill>
                <a:latin typeface="+mn-ea"/>
                <a:ea typeface="Meiryo UI" panose="020B0604030504040204" pitchFamily="50" charset="-128"/>
                <a:cs typeface="Meiryo UI" panose="020B0604030504040204" pitchFamily="50" charset="-128"/>
              </a:rPr>
              <a:t>　　</a:t>
            </a:r>
            <a:endParaRPr lang="en-US" altLang="ja-JP" sz="1600" b="1" dirty="0">
              <a:solidFill>
                <a:sysClr val="windowText" lastClr="000000"/>
              </a:solidFill>
              <a:latin typeface="+mn-ea"/>
              <a:ea typeface="Meiryo UI" panose="020B0604030504040204" pitchFamily="50" charset="-128"/>
              <a:cs typeface="Meiryo UI" panose="020B0604030504040204" pitchFamily="50" charset="-128"/>
            </a:endParaRPr>
          </a:p>
          <a:p>
            <a:pPr>
              <a:lnSpc>
                <a:spcPts val="1600"/>
              </a:lnSpc>
              <a:spcAft>
                <a:spcPts val="600"/>
              </a:spcAft>
            </a:pPr>
            <a:r>
              <a:rPr lang="ja-JP" altLang="en-US" sz="1600" b="1" dirty="0">
                <a:solidFill>
                  <a:sysClr val="windowText" lastClr="000000"/>
                </a:solidFill>
                <a:latin typeface="+mn-ea"/>
                <a:cs typeface="Meiryo UI" panose="020B0604030504040204" pitchFamily="50" charset="-128"/>
              </a:rPr>
              <a:t>　</a:t>
            </a:r>
            <a:r>
              <a:rPr lang="ja-JP" altLang="en-US" sz="1400" dirty="0">
                <a:solidFill>
                  <a:sysClr val="windowText" lastClr="000000"/>
                </a:solidFill>
                <a:latin typeface="+mn-ea"/>
                <a:cs typeface="Meiryo UI" panose="020B0604030504040204" pitchFamily="50" charset="-128"/>
              </a:rPr>
              <a:t>①移転後も全ての指定要件を充足する見込み及び②移転後の診療実績の見込み詳細について</a:t>
            </a:r>
            <a:br>
              <a:rPr lang="en-US" altLang="ja-JP" sz="1400" dirty="0">
                <a:solidFill>
                  <a:sysClr val="windowText" lastClr="000000"/>
                </a:solidFill>
                <a:latin typeface="+mn-ea"/>
                <a:cs typeface="Meiryo UI" panose="020B0604030504040204" pitchFamily="50" charset="-128"/>
              </a:rPr>
            </a:br>
            <a:r>
              <a:rPr lang="ja-JP" altLang="en-US" sz="1400" dirty="0">
                <a:solidFill>
                  <a:sysClr val="windowText" lastClr="000000"/>
                </a:solidFill>
                <a:latin typeface="+mn-ea"/>
                <a:cs typeface="Meiryo UI" panose="020B0604030504040204" pitchFamily="50" charset="-128"/>
              </a:rPr>
              <a:t>　　  </a:t>
            </a:r>
            <a:r>
              <a:rPr lang="ja-JP" altLang="en-US" sz="1400" dirty="0">
                <a:latin typeface="+mn-ea"/>
                <a:cs typeface="Meiryo UI" panose="020B0604030504040204" pitchFamily="50" charset="-128"/>
              </a:rPr>
              <a:t>移転後はがんセンターとして、がん治療にかかる主要な診療科や専用の相談室のあるエリアを設けて、が</a:t>
            </a:r>
            <a:br>
              <a:rPr lang="en-US" altLang="ja-JP" sz="1400" dirty="0">
                <a:latin typeface="+mn-ea"/>
                <a:cs typeface="Meiryo UI" panose="020B0604030504040204" pitchFamily="50" charset="-128"/>
              </a:rPr>
            </a:br>
            <a:r>
              <a:rPr lang="en-US" altLang="ja-JP" sz="1400" dirty="0">
                <a:latin typeface="+mn-ea"/>
                <a:cs typeface="Meiryo UI" panose="020B0604030504040204" pitchFamily="50" charset="-128"/>
              </a:rPr>
              <a:t>      </a:t>
            </a:r>
            <a:r>
              <a:rPr lang="ja-JP" altLang="en-US" sz="1400" dirty="0">
                <a:latin typeface="+mn-ea"/>
                <a:cs typeface="Meiryo UI" panose="020B0604030504040204" pitchFamily="50" charset="-128"/>
              </a:rPr>
              <a:t>ん専門チームによる集学的治療と患者ケアにあたることから、移転後においても</a:t>
            </a:r>
            <a:r>
              <a:rPr lang="ja-JP" altLang="en-US" sz="1400" b="1" u="sng" dirty="0">
                <a:latin typeface="+mn-ea"/>
                <a:cs typeface="Meiryo UI" panose="020B0604030504040204" pitchFamily="50" charset="-128"/>
              </a:rPr>
              <a:t>体制の継続、 充実が見込</a:t>
            </a:r>
            <a:br>
              <a:rPr lang="en-US" altLang="ja-JP" sz="1400" b="1" u="sng" dirty="0">
                <a:latin typeface="+mn-ea"/>
                <a:cs typeface="Meiryo UI" panose="020B0604030504040204" pitchFamily="50" charset="-128"/>
              </a:rPr>
            </a:br>
            <a:r>
              <a:rPr lang="en-US" altLang="ja-JP" sz="1400" b="1" dirty="0">
                <a:latin typeface="+mn-ea"/>
                <a:cs typeface="Meiryo UI" panose="020B0604030504040204" pitchFamily="50" charset="-128"/>
              </a:rPr>
              <a:t>      </a:t>
            </a:r>
            <a:r>
              <a:rPr lang="ja-JP" altLang="en-US" sz="1400" b="1" u="sng" dirty="0">
                <a:latin typeface="+mn-ea"/>
                <a:cs typeface="Meiryo UI" panose="020B0604030504040204" pitchFamily="50" charset="-128"/>
              </a:rPr>
              <a:t>まれる。</a:t>
            </a:r>
            <a:r>
              <a:rPr lang="ja-JP" altLang="en-US" sz="1400" dirty="0">
                <a:latin typeface="+mn-ea"/>
                <a:cs typeface="Meiryo UI" panose="020B0604030504040204" pitchFamily="50" charset="-128"/>
              </a:rPr>
              <a:t>また、移転後においてもこれまでと同様に南河内医療圏のがん患者も受け入れていくことから、</a:t>
            </a:r>
            <a:r>
              <a:rPr lang="ja-JP" altLang="en-US" sz="1400" u="sng" dirty="0">
                <a:latin typeface="+mn-ea"/>
                <a:cs typeface="Meiryo UI" panose="020B0604030504040204" pitchFamily="50" charset="-128"/>
              </a:rPr>
              <a:t>診療</a:t>
            </a:r>
            <a:br>
              <a:rPr lang="en-US" altLang="ja-JP" sz="1400" u="sng" dirty="0">
                <a:latin typeface="+mn-ea"/>
                <a:cs typeface="Meiryo UI" panose="020B0604030504040204" pitchFamily="50" charset="-128"/>
              </a:rPr>
            </a:br>
            <a:r>
              <a:rPr lang="ja-JP" altLang="en-US" sz="1400" dirty="0">
                <a:latin typeface="+mn-ea"/>
                <a:cs typeface="Meiryo UI" panose="020B0604030504040204" pitchFamily="50" charset="-128"/>
              </a:rPr>
              <a:t>　　　</a:t>
            </a:r>
            <a:r>
              <a:rPr lang="ja-JP" altLang="en-US" sz="1400" u="sng" dirty="0">
                <a:latin typeface="+mn-ea"/>
                <a:cs typeface="Meiryo UI" panose="020B0604030504040204" pitchFamily="50" charset="-128"/>
              </a:rPr>
              <a:t>実績を含む全ての指定要件を充足予定</a:t>
            </a:r>
            <a:r>
              <a:rPr lang="ja-JP" altLang="en-US" sz="1400" dirty="0">
                <a:latin typeface="+mn-ea"/>
                <a:cs typeface="Meiryo UI" panose="020B0604030504040204" pitchFamily="50" charset="-128"/>
              </a:rPr>
              <a:t>。なお、移転後の</a:t>
            </a:r>
            <a:r>
              <a:rPr lang="ja-JP" altLang="en-US" sz="1400" u="sng" dirty="0">
                <a:latin typeface="+mn-ea"/>
                <a:cs typeface="Meiryo UI" panose="020B0604030504040204" pitchFamily="50" charset="-128"/>
              </a:rPr>
              <a:t>診療実績にかかる具体的な状況については、国  </a:t>
            </a:r>
            <a:br>
              <a:rPr lang="en-US" altLang="ja-JP" sz="1400" u="sng" dirty="0">
                <a:latin typeface="+mn-ea"/>
                <a:cs typeface="Meiryo UI" panose="020B0604030504040204" pitchFamily="50" charset="-128"/>
              </a:rPr>
            </a:br>
            <a:r>
              <a:rPr lang="ja-JP" altLang="en-US" sz="1400" dirty="0">
                <a:latin typeface="+mn-ea"/>
                <a:cs typeface="Meiryo UI" panose="020B0604030504040204" pitchFamily="50" charset="-128"/>
              </a:rPr>
              <a:t>　　　</a:t>
            </a:r>
            <a:r>
              <a:rPr lang="ja-JP" altLang="en-US" sz="1400" u="sng" dirty="0">
                <a:latin typeface="+mn-ea"/>
                <a:cs typeface="Meiryo UI" panose="020B0604030504040204" pitchFamily="50" charset="-128"/>
              </a:rPr>
              <a:t>検討会までに、確認</a:t>
            </a:r>
            <a:r>
              <a:rPr lang="ja-JP" altLang="en-US" sz="1400" dirty="0">
                <a:latin typeface="+mn-ea"/>
                <a:cs typeface="Meiryo UI" panose="020B0604030504040204" pitchFamily="50" charset="-128"/>
              </a:rPr>
              <a:t>することとする。</a:t>
            </a:r>
            <a:endParaRPr lang="en-US" altLang="ja-JP" sz="1400" dirty="0">
              <a:latin typeface="+mn-ea"/>
              <a:cs typeface="Meiryo UI" panose="020B0604030504040204" pitchFamily="50" charset="-128"/>
            </a:endParaRPr>
          </a:p>
          <a:p>
            <a:pPr>
              <a:lnSpc>
                <a:spcPts val="1600"/>
              </a:lnSpc>
              <a:spcAft>
                <a:spcPts val="600"/>
              </a:spcAft>
            </a:pP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spcAft>
                <a:spcPts val="600"/>
              </a:spcAft>
            </a:pP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a:p>
            <a:pPr>
              <a:lnSpc>
                <a:spcPts val="800"/>
              </a:lnSpc>
              <a:spcAft>
                <a:spcPts val="600"/>
              </a:spcAft>
            </a:pP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a:p>
            <a:pPr>
              <a:lnSpc>
                <a:spcPts val="800"/>
              </a:lnSpc>
              <a:spcAft>
                <a:spcPts val="600"/>
              </a:spcAft>
            </a:pP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a:p>
            <a:pPr>
              <a:lnSpc>
                <a:spcPts val="800"/>
              </a:lnSpc>
              <a:spcAft>
                <a:spcPts val="600"/>
              </a:spcAft>
            </a:pP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spcAft>
                <a:spcPts val="600"/>
              </a:spcAft>
            </a:pPr>
            <a:r>
              <a:rPr lang="ja-JP" altLang="en-US" sz="15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38FFC479-849D-4F24-B070-3D1E4A3C65E2}"/>
              </a:ext>
            </a:extLst>
          </p:cNvPr>
          <p:cNvSpPr/>
          <p:nvPr/>
        </p:nvSpPr>
        <p:spPr>
          <a:xfrm>
            <a:off x="419788" y="685253"/>
            <a:ext cx="8511182" cy="2157001"/>
          </a:xfrm>
          <a:prstGeom prst="rect">
            <a:avLst/>
          </a:prstGeom>
          <a:ln>
            <a:solidFill>
              <a:srgbClr val="002060"/>
            </a:solidFill>
            <a:prstDash val="dash"/>
          </a:ln>
        </p:spPr>
        <p:txBody>
          <a:bodyPr wrap="square">
            <a:spAutoFit/>
          </a:bodyPr>
          <a:lstStyle/>
          <a:p>
            <a:pPr>
              <a:lnSpc>
                <a:spcPts val="1600"/>
              </a:lnSpc>
              <a:spcAft>
                <a:spcPts val="600"/>
              </a:spcAft>
            </a:pPr>
            <a:r>
              <a:rPr lang="ja-JP" altLang="en-US" sz="14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ysClr val="windowText" lastClr="000000"/>
                </a:solidFill>
                <a:latin typeface="+mn-ea"/>
                <a:cs typeface="Meiryo UI" panose="020B0604030504040204" pitchFamily="50" charset="-128"/>
              </a:rPr>
              <a:t>１）令和６年度の</a:t>
            </a:r>
            <a:r>
              <a:rPr lang="ja-JP" altLang="en-US" sz="1400" u="sng" dirty="0">
                <a:solidFill>
                  <a:sysClr val="windowText" lastClr="000000"/>
                </a:solidFill>
                <a:latin typeface="+mn-ea"/>
                <a:cs typeface="Meiryo UI" panose="020B0604030504040204" pitchFamily="50" charset="-128"/>
              </a:rPr>
              <a:t>移転前</a:t>
            </a:r>
            <a:r>
              <a:rPr lang="ja-JP" altLang="en-US" sz="1400" dirty="0">
                <a:solidFill>
                  <a:sysClr val="windowText" lastClr="000000"/>
                </a:solidFill>
                <a:latin typeface="+mn-ea"/>
                <a:cs typeface="Meiryo UI" panose="020B0604030504040204" pitchFamily="50" charset="-128"/>
              </a:rPr>
              <a:t>の指定の検討会において、以下要件について確認し、充足している場合には、移転後</a:t>
            </a:r>
            <a:br>
              <a:rPr lang="en-US" altLang="ja-JP" sz="1400" dirty="0">
                <a:solidFill>
                  <a:sysClr val="windowText" lastClr="000000"/>
                </a:solidFill>
                <a:latin typeface="+mn-ea"/>
                <a:cs typeface="Meiryo UI" panose="020B0604030504040204" pitchFamily="50" charset="-128"/>
              </a:rPr>
            </a:br>
            <a:r>
              <a:rPr lang="en-US" altLang="ja-JP" sz="1400" dirty="0">
                <a:solidFill>
                  <a:sysClr val="windowText" lastClr="000000"/>
                </a:solidFill>
                <a:latin typeface="+mn-ea"/>
                <a:cs typeface="Meiryo UI" panose="020B0604030504040204" pitchFamily="50" charset="-128"/>
              </a:rPr>
              <a:t>       </a:t>
            </a:r>
            <a:r>
              <a:rPr lang="ja-JP" altLang="en-US" sz="1400" dirty="0">
                <a:solidFill>
                  <a:sysClr val="windowText" lastClr="000000"/>
                </a:solidFill>
                <a:latin typeface="+mn-ea"/>
                <a:cs typeface="Meiryo UI" panose="020B0604030504040204" pitchFamily="50" charset="-128"/>
              </a:rPr>
              <a:t>も含めた１年間を指定期間とする。</a:t>
            </a:r>
            <a:endParaRPr lang="en-US" altLang="ja-JP" sz="1400" dirty="0">
              <a:solidFill>
                <a:sysClr val="windowText" lastClr="000000"/>
              </a:solidFill>
              <a:latin typeface="+mn-ea"/>
              <a:cs typeface="Meiryo UI" panose="020B0604030504040204" pitchFamily="50" charset="-128"/>
            </a:endParaRPr>
          </a:p>
          <a:p>
            <a:pPr>
              <a:lnSpc>
                <a:spcPts val="1100"/>
              </a:lnSpc>
              <a:spcAft>
                <a:spcPts val="600"/>
              </a:spcAft>
            </a:pPr>
            <a:r>
              <a:rPr lang="en-US" altLang="ja-JP" sz="1400" dirty="0">
                <a:solidFill>
                  <a:sysClr val="windowText" lastClr="000000"/>
                </a:solidFill>
                <a:latin typeface="+mn-ea"/>
                <a:cs typeface="Meiryo UI" panose="020B0604030504040204" pitchFamily="50" charset="-128"/>
              </a:rPr>
              <a:t>      </a:t>
            </a:r>
            <a:r>
              <a:rPr lang="ja-JP" altLang="en-US" sz="1400" dirty="0">
                <a:solidFill>
                  <a:sysClr val="windowText" lastClr="000000"/>
                </a:solidFill>
                <a:latin typeface="+mn-ea"/>
                <a:cs typeface="Meiryo UI" panose="020B0604030504040204" pitchFamily="50" charset="-128"/>
              </a:rPr>
              <a:t>　　</a:t>
            </a:r>
            <a:r>
              <a:rPr lang="ja-JP" altLang="en-US" sz="1300" dirty="0">
                <a:solidFill>
                  <a:sysClr val="windowText" lastClr="000000"/>
                </a:solidFill>
                <a:latin typeface="+mn-ea"/>
                <a:cs typeface="Meiryo UI" panose="020B0604030504040204" pitchFamily="50" charset="-128"/>
              </a:rPr>
              <a:t>①移転後も全ての指定要件を充足する見込みについて</a:t>
            </a:r>
            <a:endParaRPr lang="en-US" altLang="ja-JP" sz="1300" dirty="0">
              <a:solidFill>
                <a:sysClr val="windowText" lastClr="000000"/>
              </a:solidFill>
              <a:latin typeface="+mn-ea"/>
              <a:cs typeface="Meiryo UI" panose="020B0604030504040204" pitchFamily="50" charset="-128"/>
            </a:endParaRPr>
          </a:p>
          <a:p>
            <a:pPr>
              <a:lnSpc>
                <a:spcPts val="1100"/>
              </a:lnSpc>
              <a:spcAft>
                <a:spcPts val="600"/>
              </a:spcAft>
            </a:pPr>
            <a:r>
              <a:rPr lang="ja-JP" altLang="en-US" sz="1300" dirty="0">
                <a:solidFill>
                  <a:sysClr val="windowText" lastClr="000000"/>
                </a:solidFill>
                <a:latin typeface="+mn-ea"/>
                <a:cs typeface="Meiryo UI" panose="020B0604030504040204" pitchFamily="50" charset="-128"/>
              </a:rPr>
              <a:t>　　　　　②移転後の診療実績の見込み詳細について</a:t>
            </a:r>
            <a:endParaRPr lang="en-US" altLang="ja-JP" sz="1300" dirty="0">
              <a:solidFill>
                <a:sysClr val="windowText" lastClr="000000"/>
              </a:solidFill>
              <a:latin typeface="+mn-ea"/>
              <a:cs typeface="Meiryo UI" panose="020B0604030504040204" pitchFamily="50" charset="-128"/>
            </a:endParaRPr>
          </a:p>
          <a:p>
            <a:pPr>
              <a:lnSpc>
                <a:spcPts val="1100"/>
              </a:lnSpc>
              <a:spcAft>
                <a:spcPts val="600"/>
              </a:spcAft>
            </a:pPr>
            <a:r>
              <a:rPr lang="ja-JP" altLang="en-US" sz="1300" dirty="0">
                <a:solidFill>
                  <a:sysClr val="windowText" lastClr="000000"/>
                </a:solidFill>
                <a:latin typeface="+mn-ea"/>
                <a:cs typeface="Meiryo UI" panose="020B0604030504040204" pitchFamily="50" charset="-128"/>
              </a:rPr>
              <a:t>　　　　　③移転元と移転先のがん医療圏の患者受療動向への影響を含めたがん診療提供体制の詳細について</a:t>
            </a:r>
            <a:endParaRPr lang="en-US" altLang="ja-JP" sz="1300" dirty="0">
              <a:solidFill>
                <a:sysClr val="windowText" lastClr="000000"/>
              </a:solidFill>
              <a:latin typeface="+mn-ea"/>
              <a:cs typeface="Meiryo UI" panose="020B0604030504040204" pitchFamily="50" charset="-128"/>
            </a:endParaRPr>
          </a:p>
          <a:p>
            <a:pPr>
              <a:lnSpc>
                <a:spcPts val="200"/>
              </a:lnSpc>
              <a:spcAft>
                <a:spcPts val="600"/>
              </a:spcAft>
            </a:pPr>
            <a:endParaRPr lang="en-US" altLang="ja-JP" sz="600" dirty="0">
              <a:solidFill>
                <a:sysClr val="windowText" lastClr="000000"/>
              </a:solidFill>
              <a:latin typeface="+mn-ea"/>
              <a:cs typeface="Meiryo UI" panose="020B0604030504040204" pitchFamily="50" charset="-128"/>
            </a:endParaRPr>
          </a:p>
          <a:p>
            <a:pPr>
              <a:lnSpc>
                <a:spcPts val="1600"/>
              </a:lnSpc>
              <a:spcAft>
                <a:spcPts val="600"/>
              </a:spcAft>
            </a:pPr>
            <a:r>
              <a:rPr lang="ja-JP" altLang="en-US" sz="1400" b="1" dirty="0">
                <a:solidFill>
                  <a:sysClr val="windowText" lastClr="000000"/>
                </a:solidFill>
                <a:latin typeface="+mn-ea"/>
                <a:cs typeface="Meiryo UI" panose="020B0604030504040204" pitchFamily="50" charset="-128"/>
              </a:rPr>
              <a:t> （２）仮に、上記のとおり、令和６年度の指定の検討会で１年間の指定を行った場合は、令和７年度の</a:t>
            </a:r>
            <a:r>
              <a:rPr lang="ja-JP" altLang="en-US" sz="1400" b="1" u="sng" dirty="0">
                <a:solidFill>
                  <a:sysClr val="windowText" lastClr="000000"/>
                </a:solidFill>
                <a:latin typeface="+mn-ea"/>
                <a:cs typeface="Meiryo UI" panose="020B0604030504040204" pitchFamily="50" charset="-128"/>
              </a:rPr>
              <a:t>移転後</a:t>
            </a:r>
            <a:r>
              <a:rPr lang="ja-JP" altLang="en-US" sz="1400" b="1" dirty="0">
                <a:solidFill>
                  <a:sysClr val="windowText" lastClr="000000"/>
                </a:solidFill>
                <a:latin typeface="+mn-ea"/>
                <a:cs typeface="Meiryo UI" panose="020B0604030504040204" pitchFamily="50" charset="-128"/>
              </a:rPr>
              <a:t>の </a:t>
            </a:r>
            <a:r>
              <a:rPr lang="en-US" altLang="ja-JP" sz="1400" b="1" dirty="0">
                <a:solidFill>
                  <a:sysClr val="windowText" lastClr="000000"/>
                </a:solidFill>
                <a:latin typeface="+mn-ea"/>
                <a:cs typeface="Meiryo UI" panose="020B0604030504040204" pitchFamily="50" charset="-128"/>
              </a:rPr>
              <a:t>    </a:t>
            </a:r>
            <a:br>
              <a:rPr lang="en-US" altLang="ja-JP" sz="1400" b="1" dirty="0">
                <a:solidFill>
                  <a:sysClr val="windowText" lastClr="000000"/>
                </a:solidFill>
                <a:latin typeface="+mn-ea"/>
                <a:cs typeface="Meiryo UI" panose="020B0604030504040204" pitchFamily="50" charset="-128"/>
              </a:rPr>
            </a:br>
            <a:r>
              <a:rPr lang="en-US" altLang="ja-JP" sz="1400" b="1" dirty="0">
                <a:solidFill>
                  <a:sysClr val="windowText" lastClr="000000"/>
                </a:solidFill>
                <a:latin typeface="+mn-ea"/>
                <a:cs typeface="Meiryo UI" panose="020B0604030504040204" pitchFamily="50" charset="-128"/>
              </a:rPr>
              <a:t>      </a:t>
            </a:r>
            <a:r>
              <a:rPr lang="ja-JP" altLang="en-US" sz="1400" b="1" dirty="0">
                <a:solidFill>
                  <a:sysClr val="windowText" lastClr="000000"/>
                </a:solidFill>
                <a:latin typeface="+mn-ea"/>
                <a:cs typeface="Meiryo UI" panose="020B0604030504040204" pitchFamily="50" charset="-128"/>
              </a:rPr>
              <a:t>指定の検討会において、以下の要件について確認し、指定の更新を行う。</a:t>
            </a:r>
            <a:endParaRPr lang="en-US" altLang="ja-JP" sz="1400" b="1" dirty="0">
              <a:solidFill>
                <a:sysClr val="windowText" lastClr="000000"/>
              </a:solidFill>
              <a:latin typeface="+mn-ea"/>
              <a:cs typeface="Meiryo UI" panose="020B0604030504040204" pitchFamily="50" charset="-128"/>
            </a:endParaRPr>
          </a:p>
          <a:p>
            <a:pPr>
              <a:lnSpc>
                <a:spcPts val="1100"/>
              </a:lnSpc>
              <a:spcAft>
                <a:spcPts val="600"/>
              </a:spcAft>
            </a:pPr>
            <a:r>
              <a:rPr lang="ja-JP" altLang="en-US" sz="1400" b="1" dirty="0">
                <a:solidFill>
                  <a:sysClr val="windowText" lastClr="000000"/>
                </a:solidFill>
                <a:latin typeface="+mn-ea"/>
                <a:cs typeface="Meiryo UI" panose="020B0604030504040204" pitchFamily="50" charset="-128"/>
              </a:rPr>
              <a:t>　　　  　</a:t>
            </a:r>
            <a:r>
              <a:rPr lang="ja-JP" altLang="en-US" sz="1300" b="1" dirty="0">
                <a:solidFill>
                  <a:sysClr val="windowText" lastClr="000000"/>
                </a:solidFill>
                <a:latin typeface="+mn-ea"/>
                <a:cs typeface="Meiryo UI" panose="020B0604030504040204" pitchFamily="50" charset="-128"/>
              </a:rPr>
              <a:t>①移転後の指定要件の充足状況について</a:t>
            </a:r>
            <a:endParaRPr lang="en-US" altLang="ja-JP" sz="1300" b="1" dirty="0">
              <a:solidFill>
                <a:sysClr val="windowText" lastClr="000000"/>
              </a:solidFill>
              <a:latin typeface="+mn-ea"/>
              <a:cs typeface="Meiryo UI" panose="020B0604030504040204" pitchFamily="50" charset="-128"/>
            </a:endParaRPr>
          </a:p>
          <a:p>
            <a:pPr>
              <a:lnSpc>
                <a:spcPts val="900"/>
              </a:lnSpc>
              <a:spcAft>
                <a:spcPts val="600"/>
              </a:spcAft>
            </a:pPr>
            <a:r>
              <a:rPr lang="ja-JP" altLang="en-US" sz="1300" b="1" dirty="0">
                <a:solidFill>
                  <a:sysClr val="windowText" lastClr="000000"/>
                </a:solidFill>
                <a:latin typeface="+mn-ea"/>
                <a:cs typeface="Meiryo UI" panose="020B0604030504040204" pitchFamily="50" charset="-128"/>
              </a:rPr>
              <a:t>　　　　　 ②移転後の診療実績の詳細について</a:t>
            </a:r>
            <a:endParaRPr lang="en-US" altLang="ja-JP" sz="1300" b="1" dirty="0">
              <a:solidFill>
                <a:sysClr val="windowText" lastClr="000000"/>
              </a:solidFill>
              <a:latin typeface="+mn-ea"/>
              <a:cs typeface="Meiryo UI" panose="020B0604030504040204" pitchFamily="50" charset="-128"/>
            </a:endParaRPr>
          </a:p>
        </p:txBody>
      </p:sp>
      <p:graphicFrame>
        <p:nvGraphicFramePr>
          <p:cNvPr id="2" name="表 2">
            <a:extLst>
              <a:ext uri="{FF2B5EF4-FFF2-40B4-BE49-F238E27FC236}">
                <a16:creationId xmlns:a16="http://schemas.microsoft.com/office/drawing/2014/main" id="{DFBF6DFF-CC7C-4E41-959F-A7FA6B22ACC5}"/>
              </a:ext>
            </a:extLst>
          </p:cNvPr>
          <p:cNvGraphicFramePr>
            <a:graphicFrameLocks noGrp="1"/>
          </p:cNvGraphicFramePr>
          <p:nvPr>
            <p:extLst>
              <p:ext uri="{D42A27DB-BD31-4B8C-83A1-F6EECF244321}">
                <p14:modId xmlns:p14="http://schemas.microsoft.com/office/powerpoint/2010/main" val="13793608"/>
              </p:ext>
            </p:extLst>
          </p:nvPr>
        </p:nvGraphicFramePr>
        <p:xfrm>
          <a:off x="860176" y="5121275"/>
          <a:ext cx="7891995" cy="1371600"/>
        </p:xfrm>
        <a:graphic>
          <a:graphicData uri="http://schemas.openxmlformats.org/drawingml/2006/table">
            <a:tbl>
              <a:tblPr firstRow="1" bandRow="1">
                <a:tableStyleId>{5C22544A-7EE6-4342-B048-85BDC9FD1C3A}</a:tableStyleId>
              </a:tblPr>
              <a:tblGrid>
                <a:gridCol w="2630665">
                  <a:extLst>
                    <a:ext uri="{9D8B030D-6E8A-4147-A177-3AD203B41FA5}">
                      <a16:colId xmlns:a16="http://schemas.microsoft.com/office/drawing/2014/main" val="1889881363"/>
                    </a:ext>
                  </a:extLst>
                </a:gridCol>
                <a:gridCol w="2630665">
                  <a:extLst>
                    <a:ext uri="{9D8B030D-6E8A-4147-A177-3AD203B41FA5}">
                      <a16:colId xmlns:a16="http://schemas.microsoft.com/office/drawing/2014/main" val="3173341929"/>
                    </a:ext>
                  </a:extLst>
                </a:gridCol>
                <a:gridCol w="2630665">
                  <a:extLst>
                    <a:ext uri="{9D8B030D-6E8A-4147-A177-3AD203B41FA5}">
                      <a16:colId xmlns:a16="http://schemas.microsoft.com/office/drawing/2014/main" val="470917238"/>
                    </a:ext>
                  </a:extLst>
                </a:gridCol>
              </a:tblGrid>
              <a:tr h="222594">
                <a:tc>
                  <a:txBody>
                    <a:bodyPr/>
                    <a:lstStyle/>
                    <a:p>
                      <a:pPr algn="ctr">
                        <a:lnSpc>
                          <a:spcPts val="1200"/>
                        </a:lnSpc>
                      </a:pPr>
                      <a:r>
                        <a:rPr kumimoji="1" lang="ja-JP" altLang="en-US" sz="1050" dirty="0"/>
                        <a:t>がん診療提供体制</a:t>
                      </a:r>
                    </a:p>
                  </a:txBody>
                  <a:tcPr/>
                </a:tc>
                <a:tc>
                  <a:txBody>
                    <a:bodyPr/>
                    <a:lstStyle/>
                    <a:p>
                      <a:pPr algn="ctr">
                        <a:lnSpc>
                          <a:spcPts val="1200"/>
                        </a:lnSpc>
                      </a:pPr>
                      <a:r>
                        <a:rPr kumimoji="1" lang="ja-JP" altLang="en-US" sz="1050" dirty="0">
                          <a:latin typeface="+mj-ea"/>
                          <a:ea typeface="+mj-ea"/>
                        </a:rPr>
                        <a:t>移転前（～令和７年</a:t>
                      </a:r>
                      <a:r>
                        <a:rPr kumimoji="1" lang="en-US" altLang="ja-JP" sz="1050" dirty="0">
                          <a:latin typeface="+mj-ea"/>
                          <a:ea typeface="+mj-ea"/>
                        </a:rPr>
                        <a:t>10</a:t>
                      </a:r>
                      <a:r>
                        <a:rPr kumimoji="1" lang="ja-JP" altLang="en-US" sz="1050" dirty="0">
                          <a:latin typeface="+mj-ea"/>
                          <a:ea typeface="+mj-ea"/>
                        </a:rPr>
                        <a:t>月</a:t>
                      </a:r>
                      <a:r>
                        <a:rPr kumimoji="1" lang="en-US" altLang="ja-JP" sz="1050" dirty="0">
                          <a:latin typeface="+mj-ea"/>
                          <a:ea typeface="+mj-ea"/>
                        </a:rPr>
                        <a:t>31</a:t>
                      </a:r>
                      <a:r>
                        <a:rPr kumimoji="1" lang="ja-JP" altLang="en-US" sz="1050" dirty="0">
                          <a:latin typeface="+mj-ea"/>
                          <a:ea typeface="+mj-ea"/>
                        </a:rPr>
                        <a:t>日）</a:t>
                      </a:r>
                    </a:p>
                  </a:txBody>
                  <a:tcPr/>
                </a:tc>
                <a:tc>
                  <a:txBody>
                    <a:bodyPr/>
                    <a:lstStyle/>
                    <a:p>
                      <a:pPr algn="ctr">
                        <a:lnSpc>
                          <a:spcPts val="1200"/>
                        </a:lnSpc>
                      </a:pPr>
                      <a:r>
                        <a:rPr kumimoji="1" lang="ja-JP" altLang="en-US" sz="1050" dirty="0"/>
                        <a:t>移転後（令和７年</a:t>
                      </a:r>
                      <a:r>
                        <a:rPr kumimoji="1" lang="en-US" altLang="ja-JP" sz="1050" dirty="0"/>
                        <a:t>11</a:t>
                      </a:r>
                      <a:r>
                        <a:rPr kumimoji="1" lang="ja-JP" altLang="en-US" sz="1050" dirty="0"/>
                        <a:t>月１日～）</a:t>
                      </a:r>
                    </a:p>
                  </a:txBody>
                  <a:tcPr/>
                </a:tc>
                <a:extLst>
                  <a:ext uri="{0D108BD9-81ED-4DB2-BD59-A6C34878D82A}">
                    <a16:rowId xmlns:a16="http://schemas.microsoft.com/office/drawing/2014/main" val="2453427016"/>
                  </a:ext>
                </a:extLst>
              </a:tr>
              <a:tr h="222594">
                <a:tc>
                  <a:txBody>
                    <a:bodyPr/>
                    <a:lstStyle/>
                    <a:p>
                      <a:pPr algn="ctr">
                        <a:lnSpc>
                          <a:spcPts val="1200"/>
                        </a:lnSpc>
                      </a:pPr>
                      <a:r>
                        <a:rPr kumimoji="1" lang="ja-JP" altLang="en-US" sz="1050" b="1" dirty="0"/>
                        <a:t>手術室</a:t>
                      </a:r>
                    </a:p>
                  </a:txBody>
                  <a:tcPr/>
                </a:tc>
                <a:tc>
                  <a:txBody>
                    <a:bodyPr/>
                    <a:lstStyle/>
                    <a:p>
                      <a:pPr algn="ctr">
                        <a:lnSpc>
                          <a:spcPts val="1200"/>
                        </a:lnSpc>
                      </a:pPr>
                      <a:r>
                        <a:rPr kumimoji="1" lang="en-US" altLang="ja-JP" sz="1050" b="1" dirty="0"/>
                        <a:t>17</a:t>
                      </a:r>
                      <a:endParaRPr kumimoji="1" lang="ja-JP" altLang="en-US" sz="1050" b="1" dirty="0"/>
                    </a:p>
                  </a:txBody>
                  <a:tcPr/>
                </a:tc>
                <a:tc>
                  <a:txBody>
                    <a:bodyPr/>
                    <a:lstStyle/>
                    <a:p>
                      <a:pPr algn="ctr">
                        <a:lnSpc>
                          <a:spcPts val="1200"/>
                        </a:lnSpc>
                      </a:pPr>
                      <a:r>
                        <a:rPr kumimoji="1" lang="en-US" altLang="ja-JP" sz="1050" b="1" dirty="0"/>
                        <a:t>20</a:t>
                      </a:r>
                      <a:endParaRPr kumimoji="1" lang="ja-JP" altLang="en-US" sz="1050" b="1" dirty="0"/>
                    </a:p>
                  </a:txBody>
                  <a:tcPr/>
                </a:tc>
                <a:extLst>
                  <a:ext uri="{0D108BD9-81ED-4DB2-BD59-A6C34878D82A}">
                    <a16:rowId xmlns:a16="http://schemas.microsoft.com/office/drawing/2014/main" val="837662903"/>
                  </a:ext>
                </a:extLst>
              </a:tr>
              <a:tr h="222594">
                <a:tc>
                  <a:txBody>
                    <a:bodyPr/>
                    <a:lstStyle/>
                    <a:p>
                      <a:pPr algn="ctr">
                        <a:lnSpc>
                          <a:spcPts val="1200"/>
                        </a:lnSpc>
                      </a:pPr>
                      <a:r>
                        <a:rPr kumimoji="1" lang="ja-JP" altLang="en-US" sz="1050" b="1" dirty="0"/>
                        <a:t>外来化学療法室</a:t>
                      </a:r>
                    </a:p>
                  </a:txBody>
                  <a:tcPr/>
                </a:tc>
                <a:tc>
                  <a:txBody>
                    <a:bodyPr/>
                    <a:lstStyle/>
                    <a:p>
                      <a:pPr algn="ctr">
                        <a:lnSpc>
                          <a:spcPts val="1200"/>
                        </a:lnSpc>
                      </a:pPr>
                      <a:r>
                        <a:rPr kumimoji="1" lang="en-US" altLang="ja-JP" sz="1050" b="1" dirty="0"/>
                        <a:t>28</a:t>
                      </a:r>
                      <a:endParaRPr kumimoji="1" lang="ja-JP" altLang="en-US" sz="1050" b="1" dirty="0"/>
                    </a:p>
                  </a:txBody>
                  <a:tcPr/>
                </a:tc>
                <a:tc>
                  <a:txBody>
                    <a:bodyPr/>
                    <a:lstStyle/>
                    <a:p>
                      <a:pPr algn="ctr">
                        <a:lnSpc>
                          <a:spcPts val="1200"/>
                        </a:lnSpc>
                      </a:pPr>
                      <a:r>
                        <a:rPr kumimoji="1" lang="en-US" altLang="ja-JP" sz="1050" b="1" dirty="0"/>
                        <a:t>46</a:t>
                      </a:r>
                      <a:endParaRPr kumimoji="1" lang="ja-JP" altLang="en-US" sz="1050" b="1" dirty="0"/>
                    </a:p>
                  </a:txBody>
                  <a:tcPr/>
                </a:tc>
                <a:extLst>
                  <a:ext uri="{0D108BD9-81ED-4DB2-BD59-A6C34878D82A}">
                    <a16:rowId xmlns:a16="http://schemas.microsoft.com/office/drawing/2014/main" val="1947838396"/>
                  </a:ext>
                </a:extLst>
              </a:tr>
              <a:tr h="222594">
                <a:tc>
                  <a:txBody>
                    <a:bodyPr/>
                    <a:lstStyle/>
                    <a:p>
                      <a:pPr algn="ctr">
                        <a:lnSpc>
                          <a:spcPts val="1200"/>
                        </a:lnSpc>
                      </a:pPr>
                      <a:r>
                        <a:rPr kumimoji="1" lang="ja-JP" altLang="en-US" sz="1050" b="1" dirty="0"/>
                        <a:t>放射線治療　リニアック台数</a:t>
                      </a:r>
                    </a:p>
                  </a:txBody>
                  <a:tcPr/>
                </a:tc>
                <a:tc>
                  <a:txBody>
                    <a:bodyPr/>
                    <a:lstStyle/>
                    <a:p>
                      <a:pPr algn="ctr">
                        <a:lnSpc>
                          <a:spcPts val="1200"/>
                        </a:lnSpc>
                      </a:pPr>
                      <a:r>
                        <a:rPr kumimoji="1" lang="en-US" altLang="ja-JP" sz="1050" b="1" dirty="0"/>
                        <a:t>2</a:t>
                      </a:r>
                      <a:endParaRPr kumimoji="1" lang="ja-JP" altLang="en-US" sz="1050" b="1" dirty="0"/>
                    </a:p>
                  </a:txBody>
                  <a:tcPr/>
                </a:tc>
                <a:tc>
                  <a:txBody>
                    <a:bodyPr/>
                    <a:lstStyle/>
                    <a:p>
                      <a:pPr algn="ctr">
                        <a:lnSpc>
                          <a:spcPts val="1200"/>
                        </a:lnSpc>
                      </a:pPr>
                      <a:r>
                        <a:rPr kumimoji="1" lang="en-US" altLang="ja-JP" sz="1050" b="1" dirty="0"/>
                        <a:t>2</a:t>
                      </a:r>
                      <a:endParaRPr kumimoji="1" lang="ja-JP" altLang="en-US" sz="1050" b="1" dirty="0"/>
                    </a:p>
                  </a:txBody>
                  <a:tcPr/>
                </a:tc>
                <a:extLst>
                  <a:ext uri="{0D108BD9-81ED-4DB2-BD59-A6C34878D82A}">
                    <a16:rowId xmlns:a16="http://schemas.microsoft.com/office/drawing/2014/main" val="475912018"/>
                  </a:ext>
                </a:extLst>
              </a:tr>
              <a:tr h="361716">
                <a:tc>
                  <a:txBody>
                    <a:bodyPr/>
                    <a:lstStyle/>
                    <a:p>
                      <a:pPr algn="ctr">
                        <a:lnSpc>
                          <a:spcPts val="1200"/>
                        </a:lnSpc>
                      </a:pPr>
                      <a:r>
                        <a:rPr kumimoji="1" lang="ja-JP" altLang="en-US" sz="1050" b="1" dirty="0"/>
                        <a:t>相談支援及び情報提供</a:t>
                      </a:r>
                    </a:p>
                  </a:txBody>
                  <a:tcPr anchor="ctr"/>
                </a:tc>
                <a:tc gridSpan="2">
                  <a:txBody>
                    <a:bodyPr/>
                    <a:lstStyle/>
                    <a:p>
                      <a:pPr algn="l">
                        <a:lnSpc>
                          <a:spcPts val="1200"/>
                        </a:lnSpc>
                      </a:pPr>
                      <a:r>
                        <a:rPr kumimoji="1" lang="ja-JP" altLang="en-US" sz="1050" b="1" dirty="0"/>
                        <a:t>移転前は共用スペースに相談室を３室設け、がん相談を実施しているが、移転後の新病院においては専用相談室を４室とがん看護外来１室を設け、患者ケアを充実させる</a:t>
                      </a:r>
                      <a:endParaRPr kumimoji="1" lang="en-US" altLang="ja-JP" sz="1050" b="1" dirty="0"/>
                    </a:p>
                  </a:txBody>
                  <a:tcPr/>
                </a:tc>
                <a:tc hMerge="1">
                  <a:txBody>
                    <a:bodyPr/>
                    <a:lstStyle/>
                    <a:p>
                      <a:pPr algn="ctr">
                        <a:lnSpc>
                          <a:spcPts val="1300"/>
                        </a:lnSpc>
                      </a:pPr>
                      <a:endParaRPr kumimoji="1" lang="ja-JP" altLang="en-US" sz="1100" dirty="0"/>
                    </a:p>
                  </a:txBody>
                  <a:tcPr/>
                </a:tc>
                <a:extLst>
                  <a:ext uri="{0D108BD9-81ED-4DB2-BD59-A6C34878D82A}">
                    <a16:rowId xmlns:a16="http://schemas.microsoft.com/office/drawing/2014/main" val="2015980445"/>
                  </a:ext>
                </a:extLst>
              </a:tr>
            </a:tbl>
          </a:graphicData>
        </a:graphic>
      </p:graphicFrame>
    </p:spTree>
    <p:extLst>
      <p:ext uri="{BB962C8B-B14F-4D97-AF65-F5344CB8AC3E}">
        <p14:creationId xmlns:p14="http://schemas.microsoft.com/office/powerpoint/2010/main" val="1210465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タイトル 7"/>
          <p:cNvSpPr txBox="1">
            <a:spLocks/>
          </p:cNvSpPr>
          <p:nvPr/>
        </p:nvSpPr>
        <p:spPr>
          <a:xfrm>
            <a:off x="251520" y="44624"/>
            <a:ext cx="8712968" cy="351550"/>
          </a:xfrm>
          <a:prstGeom prst="rect">
            <a:avLst/>
          </a:prstGeom>
          <a:solidFill>
            <a:schemeClr val="tx2">
              <a:lumMod val="50000"/>
            </a:schemeClr>
          </a:solidFill>
          <a:ln>
            <a:solidFill>
              <a:srgbClr val="002060"/>
            </a:solidFill>
          </a:ln>
        </p:spPr>
        <p:txBody>
          <a:bodyPr vert="horz" lIns="91440" tIns="45720" rIns="91440" bIns="45720" rtlCol="0" anchor="ctr">
            <a:normAutofit fontScale="900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b="1" dirty="0">
                <a:solidFill>
                  <a:srgbClr val="FFFFFF"/>
                </a:solidFill>
                <a:latin typeface="+mn-ea"/>
                <a:cs typeface="Times New Roman"/>
              </a:rPr>
              <a:t>②大阪南医療センターの推薦について</a:t>
            </a:r>
          </a:p>
        </p:txBody>
      </p:sp>
      <p:sp>
        <p:nvSpPr>
          <p:cNvPr id="8" name="スライド番号プレースホルダー 3"/>
          <p:cNvSpPr>
            <a:spLocks noGrp="1"/>
          </p:cNvSpPr>
          <p:nvPr>
            <p:ph type="sldNum" sz="quarter" idx="12"/>
          </p:nvPr>
        </p:nvSpPr>
        <p:spPr>
          <a:xfrm>
            <a:off x="6982563" y="6492875"/>
            <a:ext cx="2133600" cy="365125"/>
          </a:xfrm>
        </p:spPr>
        <p:txBody>
          <a:bodyPr/>
          <a:lstStyle/>
          <a:p>
            <a:r>
              <a:rPr lang="ja-JP" altLang="en-US" sz="1600" dirty="0">
                <a:solidFill>
                  <a:schemeClr val="tx1"/>
                </a:solidFill>
              </a:rPr>
              <a:t>４</a:t>
            </a:r>
            <a:endParaRPr kumimoji="1" lang="ja-JP" altLang="en-US" sz="1600" dirty="0">
              <a:solidFill>
                <a:schemeClr val="tx1"/>
              </a:solidFill>
            </a:endParaRPr>
          </a:p>
        </p:txBody>
      </p:sp>
      <p:sp>
        <p:nvSpPr>
          <p:cNvPr id="10" name="テキスト ボックス 9">
            <a:extLst>
              <a:ext uri="{FF2B5EF4-FFF2-40B4-BE49-F238E27FC236}">
                <a16:creationId xmlns:a16="http://schemas.microsoft.com/office/drawing/2014/main" id="{17667673-23BD-4D86-B5FD-B3BF74EDCE23}"/>
              </a:ext>
            </a:extLst>
          </p:cNvPr>
          <p:cNvSpPr txBox="1"/>
          <p:nvPr/>
        </p:nvSpPr>
        <p:spPr>
          <a:xfrm>
            <a:off x="213030" y="347453"/>
            <a:ext cx="8175394" cy="369332"/>
          </a:xfrm>
          <a:prstGeom prst="rect">
            <a:avLst/>
          </a:prstGeom>
          <a:noFill/>
          <a:ln>
            <a:noFill/>
          </a:ln>
        </p:spPr>
        <p:txBody>
          <a:bodyPr wrap="square" rtlCol="0">
            <a:spAutoFit/>
          </a:bodyPr>
          <a:lstStyle/>
          <a:p>
            <a:r>
              <a:rPr lang="ja-JP" altLang="en-US" b="1" dirty="0">
                <a:latin typeface="Arial" charset="0"/>
              </a:rPr>
              <a:t>◆国の検討会（</a:t>
            </a:r>
            <a:r>
              <a:rPr lang="en-US" altLang="ja-JP" b="1" dirty="0">
                <a:latin typeface="Arial" charset="0"/>
              </a:rPr>
              <a:t>R7.2.13</a:t>
            </a:r>
            <a:r>
              <a:rPr lang="ja-JP" altLang="en-US" b="1" dirty="0">
                <a:latin typeface="Arial" charset="0"/>
              </a:rPr>
              <a:t>）における決定事項及び指定状況（</a:t>
            </a:r>
            <a:r>
              <a:rPr lang="en-US" altLang="ja-JP" b="1" dirty="0">
                <a:latin typeface="Arial" charset="0"/>
              </a:rPr>
              <a:t> R7.4.1</a:t>
            </a:r>
            <a:r>
              <a:rPr lang="ja-JP" altLang="en-US" b="1" dirty="0">
                <a:latin typeface="Arial" charset="0"/>
              </a:rPr>
              <a:t>現在） </a:t>
            </a:r>
            <a:endParaRPr kumimoji="1" lang="ja-JP" altLang="en-US" b="1" dirty="0">
              <a:latin typeface="Arial" charset="0"/>
            </a:endParaRPr>
          </a:p>
        </p:txBody>
      </p:sp>
      <p:sp>
        <p:nvSpPr>
          <p:cNvPr id="9" name="テキスト ボックス 8">
            <a:extLst>
              <a:ext uri="{FF2B5EF4-FFF2-40B4-BE49-F238E27FC236}">
                <a16:creationId xmlns:a16="http://schemas.microsoft.com/office/drawing/2014/main" id="{52F9536B-289C-4918-AB1B-3686505C5D66}"/>
              </a:ext>
            </a:extLst>
          </p:cNvPr>
          <p:cNvSpPr txBox="1"/>
          <p:nvPr/>
        </p:nvSpPr>
        <p:spPr>
          <a:xfrm>
            <a:off x="233106" y="2491647"/>
            <a:ext cx="6769533" cy="369332"/>
          </a:xfrm>
          <a:prstGeom prst="rect">
            <a:avLst/>
          </a:prstGeom>
          <a:noFill/>
          <a:ln>
            <a:noFill/>
          </a:ln>
        </p:spPr>
        <p:txBody>
          <a:bodyPr wrap="square" rtlCol="0">
            <a:spAutoFit/>
          </a:bodyPr>
          <a:lstStyle/>
          <a:p>
            <a:r>
              <a:rPr lang="ja-JP" altLang="en-US" b="1" dirty="0">
                <a:latin typeface="Arial" charset="0"/>
              </a:rPr>
              <a:t>◆ 大阪府の推薦（案）</a:t>
            </a:r>
            <a:endParaRPr kumimoji="1" lang="ja-JP" altLang="en-US" b="1" dirty="0">
              <a:latin typeface="Arial" charset="0"/>
            </a:endParaRPr>
          </a:p>
        </p:txBody>
      </p:sp>
      <p:sp>
        <p:nvSpPr>
          <p:cNvPr id="11" name="正方形/長方形 10">
            <a:extLst>
              <a:ext uri="{FF2B5EF4-FFF2-40B4-BE49-F238E27FC236}">
                <a16:creationId xmlns:a16="http://schemas.microsoft.com/office/drawing/2014/main" id="{7B0A72A0-69F8-4DA1-AA6A-C6F15FEA8BCD}"/>
              </a:ext>
            </a:extLst>
          </p:cNvPr>
          <p:cNvSpPr/>
          <p:nvPr/>
        </p:nvSpPr>
        <p:spPr>
          <a:xfrm>
            <a:off x="419788" y="2840198"/>
            <a:ext cx="8511182" cy="3725635"/>
          </a:xfrm>
          <a:prstGeom prst="rect">
            <a:avLst/>
          </a:prstGeom>
          <a:ln>
            <a:solidFill>
              <a:schemeClr val="tx1"/>
            </a:solidFill>
            <a:prstDash val="dash"/>
          </a:ln>
        </p:spPr>
        <p:txBody>
          <a:bodyPr wrap="square">
            <a:spAutoFit/>
          </a:bodyPr>
          <a:lstStyle/>
          <a:p>
            <a:pPr marL="358775" indent="-358775">
              <a:lnSpc>
                <a:spcPts val="2000"/>
              </a:lnSpc>
              <a:buFont typeface="Wingdings" panose="05000000000000000000" pitchFamily="2" charset="2"/>
              <a:buChar char="Ø"/>
            </a:pPr>
            <a:r>
              <a:rPr lang="ja-JP" altLang="en-US" sz="1600" dirty="0">
                <a:solidFill>
                  <a:sysClr val="windowText" lastClr="000000"/>
                </a:solidFill>
                <a:latin typeface="+mn-ea"/>
                <a:cs typeface="Meiryo UI" panose="020B0604030504040204" pitchFamily="50" charset="-128"/>
              </a:rPr>
              <a:t>令和７年度提出の現況報告において、</a:t>
            </a:r>
            <a:r>
              <a:rPr lang="ja-JP" altLang="en-US" sz="1600" b="1" dirty="0">
                <a:solidFill>
                  <a:sysClr val="windowText" lastClr="000000"/>
                </a:solidFill>
                <a:latin typeface="+mn-ea"/>
                <a:cs typeface="Meiryo UI" panose="020B0604030504040204" pitchFamily="50" charset="-128"/>
              </a:rPr>
              <a:t>放射線治療機器の入替に伴う患者数の減少による「放射線治療のべ患者数」の未充足を除き、その他の国指定要件を全て充足</a:t>
            </a:r>
            <a:r>
              <a:rPr lang="ja-JP" altLang="en-US" sz="1600" dirty="0">
                <a:solidFill>
                  <a:sysClr val="windowText" lastClr="000000"/>
                </a:solidFill>
                <a:latin typeface="+mn-ea"/>
                <a:cs typeface="Meiryo UI" panose="020B0604030504040204" pitchFamily="50" charset="-128"/>
              </a:rPr>
              <a:t>しており、かつ</a:t>
            </a:r>
            <a:r>
              <a:rPr lang="ja-JP" altLang="en-US" sz="1600" b="1" dirty="0">
                <a:solidFill>
                  <a:sysClr val="windowText" lastClr="000000"/>
                </a:solidFill>
                <a:latin typeface="+mn-ea"/>
                <a:cs typeface="Meiryo UI" panose="020B0604030504040204" pitchFamily="50" charset="-128"/>
              </a:rPr>
              <a:t>令和７年における放射線治療のべ患者数は指定要件を充足することが見込まれる</a:t>
            </a:r>
            <a:r>
              <a:rPr lang="ja-JP" altLang="en-US" sz="1600" dirty="0">
                <a:solidFill>
                  <a:sysClr val="windowText" lastClr="000000"/>
                </a:solidFill>
                <a:latin typeface="+mn-ea"/>
                <a:cs typeface="Meiryo UI" panose="020B0604030504040204" pitchFamily="50" charset="-128"/>
              </a:rPr>
              <a:t>ことから、</a:t>
            </a:r>
            <a:r>
              <a:rPr lang="ja-JP" altLang="en-US" sz="1600" b="1" u="sng" dirty="0">
                <a:solidFill>
                  <a:sysClr val="windowText" lastClr="000000"/>
                </a:solidFill>
                <a:latin typeface="+mn-ea"/>
                <a:cs typeface="Meiryo UI" panose="020B0604030504040204" pitchFamily="50" charset="-128"/>
              </a:rPr>
              <a:t>地域がん診療連携拠点病院</a:t>
            </a:r>
            <a:r>
              <a:rPr lang="ja-JP" altLang="en-US" sz="1600" b="1" dirty="0">
                <a:solidFill>
                  <a:sysClr val="windowText" lastClr="000000"/>
                </a:solidFill>
                <a:latin typeface="+mn-ea"/>
                <a:cs typeface="Meiryo UI" panose="020B0604030504040204" pitchFamily="50" charset="-128"/>
              </a:rPr>
              <a:t>として国に指定類型変更の推薦</a:t>
            </a:r>
            <a:r>
              <a:rPr lang="ja-JP" altLang="en-US" sz="1600" dirty="0">
                <a:solidFill>
                  <a:sysClr val="windowText" lastClr="000000"/>
                </a:solidFill>
                <a:latin typeface="+mn-ea"/>
                <a:cs typeface="Meiryo UI" panose="020B0604030504040204" pitchFamily="50" charset="-128"/>
              </a:rPr>
              <a:t>を行う。</a:t>
            </a:r>
            <a:endParaRPr lang="en-US" altLang="ja-JP" sz="1600" dirty="0">
              <a:solidFill>
                <a:sysClr val="windowText" lastClr="000000"/>
              </a:solidFill>
              <a:latin typeface="+mn-ea"/>
              <a:cs typeface="Meiryo UI" panose="020B0604030504040204" pitchFamily="50" charset="-128"/>
            </a:endParaRPr>
          </a:p>
          <a:p>
            <a:endParaRPr lang="en-US" altLang="ja-JP" sz="1600" dirty="0">
              <a:solidFill>
                <a:sysClr val="windowText" lastClr="000000"/>
              </a:solidFill>
              <a:latin typeface="+mn-ea"/>
              <a:cs typeface="Meiryo UI" panose="020B0604030504040204" pitchFamily="50" charset="-128"/>
            </a:endParaRPr>
          </a:p>
          <a:p>
            <a:pPr marL="358775" indent="-358775">
              <a:buFont typeface="Wingdings" panose="05000000000000000000" pitchFamily="2" charset="2"/>
              <a:buChar char="Ø"/>
            </a:pPr>
            <a:endParaRPr lang="en-US" altLang="ja-JP" sz="1600" b="1" dirty="0">
              <a:solidFill>
                <a:sysClr val="windowText" lastClr="000000"/>
              </a:solidFill>
              <a:latin typeface="+mn-ea"/>
              <a:cs typeface="Meiryo UI" panose="020B0604030504040204" pitchFamily="50" charset="-128"/>
            </a:endParaRPr>
          </a:p>
          <a:p>
            <a:pPr marL="358775" indent="-358775">
              <a:buFont typeface="Wingdings" panose="05000000000000000000" pitchFamily="2" charset="2"/>
              <a:buChar char="Ø"/>
            </a:pPr>
            <a:endParaRPr lang="en-US" altLang="ja-JP" sz="1600" b="1" dirty="0">
              <a:solidFill>
                <a:sysClr val="windowText" lastClr="000000"/>
              </a:solidFill>
              <a:latin typeface="+mn-ea"/>
              <a:cs typeface="Meiryo UI" panose="020B0604030504040204" pitchFamily="50" charset="-128"/>
            </a:endParaRPr>
          </a:p>
          <a:p>
            <a:endParaRPr lang="en-US" altLang="ja-JP" sz="1600" b="1" dirty="0">
              <a:solidFill>
                <a:sysClr val="windowText" lastClr="000000"/>
              </a:solidFill>
              <a:latin typeface="+mn-ea"/>
              <a:cs typeface="Meiryo UI" panose="020B0604030504040204" pitchFamily="50" charset="-128"/>
            </a:endParaRPr>
          </a:p>
          <a:p>
            <a:pPr>
              <a:lnSpc>
                <a:spcPts val="1300"/>
              </a:lnSpc>
            </a:pPr>
            <a:endParaRPr lang="en-US" altLang="ja-JP" sz="1600" b="1" dirty="0">
              <a:solidFill>
                <a:sysClr val="windowText" lastClr="000000"/>
              </a:solidFill>
              <a:latin typeface="+mn-ea"/>
              <a:cs typeface="Meiryo UI" panose="020B0604030504040204" pitchFamily="50" charset="-128"/>
            </a:endParaRPr>
          </a:p>
          <a:p>
            <a:pPr marL="358775" indent="-358775">
              <a:lnSpc>
                <a:spcPts val="1300"/>
              </a:lnSpc>
              <a:buFont typeface="Wingdings" panose="05000000000000000000" pitchFamily="2" charset="2"/>
              <a:buChar char="Ø"/>
            </a:pPr>
            <a:endParaRPr lang="en-US" altLang="ja-JP" sz="1600" b="1" dirty="0">
              <a:solidFill>
                <a:sysClr val="windowText" lastClr="000000"/>
              </a:solidFill>
              <a:latin typeface="+mn-ea"/>
              <a:cs typeface="Meiryo UI" panose="020B0604030504040204" pitchFamily="50" charset="-128"/>
            </a:endParaRPr>
          </a:p>
          <a:p>
            <a:pPr marL="358775" indent="-358775">
              <a:lnSpc>
                <a:spcPts val="1300"/>
              </a:lnSpc>
              <a:buFont typeface="Wingdings" panose="05000000000000000000" pitchFamily="2" charset="2"/>
              <a:buChar char="Ø"/>
            </a:pPr>
            <a:endParaRPr lang="en-US" altLang="ja-JP" sz="1600" b="1" dirty="0">
              <a:solidFill>
                <a:sysClr val="windowText" lastClr="000000"/>
              </a:solidFill>
              <a:latin typeface="+mn-ea"/>
              <a:cs typeface="Meiryo UI" panose="020B0604030504040204" pitchFamily="50" charset="-128"/>
            </a:endParaRPr>
          </a:p>
          <a:p>
            <a:pPr>
              <a:lnSpc>
                <a:spcPts val="1300"/>
              </a:lnSpc>
              <a:spcAft>
                <a:spcPts val="600"/>
              </a:spcAft>
            </a:pPr>
            <a:r>
              <a:rPr lang="ja-JP" altLang="en-US" sz="1600" b="1" dirty="0">
                <a:solidFill>
                  <a:sysClr val="windowText" lastClr="000000"/>
                </a:solidFill>
                <a:latin typeface="+mn-ea"/>
                <a:ea typeface="Meiryo UI" panose="020B0604030504040204" pitchFamily="50" charset="-128"/>
                <a:cs typeface="Meiryo UI" panose="020B0604030504040204" pitchFamily="50" charset="-128"/>
              </a:rPr>
              <a:t>　</a:t>
            </a:r>
            <a:endParaRPr lang="en-US" altLang="ja-JP" sz="1600" b="1" dirty="0">
              <a:solidFill>
                <a:sysClr val="windowText" lastClr="000000"/>
              </a:solidFill>
              <a:latin typeface="+mn-ea"/>
              <a:ea typeface="Meiryo UI" panose="020B0604030504040204" pitchFamily="50" charset="-128"/>
              <a:cs typeface="Meiryo UI" panose="020B0604030504040204" pitchFamily="50" charset="-128"/>
            </a:endParaRPr>
          </a:p>
          <a:p>
            <a:pPr>
              <a:lnSpc>
                <a:spcPts val="1300"/>
              </a:lnSpc>
              <a:spcAft>
                <a:spcPts val="600"/>
              </a:spcAft>
            </a:pPr>
            <a:endParaRPr lang="en-US" altLang="ja-JP" sz="1600" b="1" dirty="0">
              <a:solidFill>
                <a:sysClr val="windowText" lastClr="000000"/>
              </a:solidFill>
              <a:latin typeface="+mn-ea"/>
              <a:ea typeface="Meiryo UI" panose="020B0604030504040204" pitchFamily="50" charset="-128"/>
              <a:cs typeface="Meiryo UI" panose="020B0604030504040204" pitchFamily="50" charset="-128"/>
            </a:endParaRPr>
          </a:p>
          <a:p>
            <a:pPr>
              <a:lnSpc>
                <a:spcPts val="1300"/>
              </a:lnSpc>
              <a:spcAft>
                <a:spcPts val="600"/>
              </a:spcAft>
            </a:pPr>
            <a:r>
              <a:rPr lang="ja-JP" altLang="en-US" sz="1600" b="1" dirty="0">
                <a:solidFill>
                  <a:sysClr val="windowText" lastClr="000000"/>
                </a:solidFill>
                <a:latin typeface="+mn-ea"/>
                <a:ea typeface="Meiryo UI" panose="020B0604030504040204" pitchFamily="50" charset="-128"/>
                <a:cs typeface="Meiryo UI" panose="020B0604030504040204" pitchFamily="50" charset="-128"/>
              </a:rPr>
              <a:t>　</a:t>
            </a:r>
            <a:endParaRPr lang="en-US" altLang="ja-JP" sz="1050" b="1" dirty="0">
              <a:solidFill>
                <a:sysClr val="windowText" lastClr="000000"/>
              </a:solidFill>
              <a:latin typeface="+mn-ea"/>
              <a:ea typeface="Meiryo UI" panose="020B0604030504040204" pitchFamily="50" charset="-128"/>
              <a:cs typeface="Meiryo UI" panose="020B0604030504040204" pitchFamily="50" charset="-128"/>
            </a:endParaRPr>
          </a:p>
          <a:p>
            <a:pPr>
              <a:lnSpc>
                <a:spcPts val="1300"/>
              </a:lnSpc>
              <a:spcAft>
                <a:spcPts val="600"/>
              </a:spcAft>
            </a:pPr>
            <a:endParaRPr lang="en-US" altLang="ja-JP" sz="1000" b="1" dirty="0">
              <a:solidFill>
                <a:sysClr val="windowText" lastClr="000000"/>
              </a:solidFill>
              <a:latin typeface="+mn-ea"/>
              <a:ea typeface="Meiryo UI" panose="020B0604030504040204" pitchFamily="50" charset="-128"/>
              <a:cs typeface="Meiryo UI" panose="020B0604030504040204" pitchFamily="50" charset="-128"/>
            </a:endParaRPr>
          </a:p>
          <a:p>
            <a:pPr>
              <a:lnSpc>
                <a:spcPts val="1300"/>
              </a:lnSpc>
              <a:spcAft>
                <a:spcPts val="600"/>
              </a:spcAft>
            </a:pPr>
            <a:endParaRPr lang="en-US" altLang="ja-JP" sz="1050" b="1" dirty="0">
              <a:solidFill>
                <a:sysClr val="windowText" lastClr="000000"/>
              </a:solidFill>
              <a:latin typeface="+mn-ea"/>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38FFC479-849D-4F24-B070-3D1E4A3C65E2}"/>
              </a:ext>
            </a:extLst>
          </p:cNvPr>
          <p:cNvSpPr/>
          <p:nvPr/>
        </p:nvSpPr>
        <p:spPr>
          <a:xfrm>
            <a:off x="419788" y="699140"/>
            <a:ext cx="8511182" cy="1746632"/>
          </a:xfrm>
          <a:prstGeom prst="rect">
            <a:avLst/>
          </a:prstGeom>
          <a:ln>
            <a:solidFill>
              <a:srgbClr val="002060"/>
            </a:solidFill>
            <a:prstDash val="dash"/>
          </a:ln>
        </p:spPr>
        <p:txBody>
          <a:bodyPr wrap="square" anchor="t">
            <a:spAutoFit/>
          </a:bodyPr>
          <a:lstStyle/>
          <a:p>
            <a:pPr>
              <a:lnSpc>
                <a:spcPts val="1400"/>
              </a:lnSpc>
              <a:spcAft>
                <a:spcPts val="600"/>
              </a:spcAft>
            </a:pPr>
            <a:r>
              <a:rPr lang="ja-JP" altLang="en-US" sz="1400" b="1" dirty="0">
                <a:solidFill>
                  <a:sysClr val="windowText" lastClr="000000"/>
                </a:solidFill>
                <a:latin typeface="+mn-ea"/>
                <a:cs typeface="Meiryo UI" panose="020B0604030504040204" pitchFamily="50" charset="-128"/>
              </a:rPr>
              <a:t>地域がん診療病院として指定（指定期間：令和７年</a:t>
            </a:r>
            <a:r>
              <a:rPr lang="en-US" altLang="ja-JP" sz="1400" b="1" dirty="0">
                <a:solidFill>
                  <a:sysClr val="windowText" lastClr="000000"/>
                </a:solidFill>
                <a:latin typeface="+mn-ea"/>
                <a:cs typeface="Meiryo UI" panose="020B0604030504040204" pitchFamily="50" charset="-128"/>
              </a:rPr>
              <a:t>11</a:t>
            </a:r>
            <a:r>
              <a:rPr lang="ja-JP" altLang="en-US" sz="1400" b="1" dirty="0">
                <a:solidFill>
                  <a:sysClr val="windowText" lastClr="000000"/>
                </a:solidFill>
                <a:latin typeface="+mn-ea"/>
                <a:cs typeface="Meiryo UI" panose="020B0604030504040204" pitchFamily="50" charset="-128"/>
              </a:rPr>
              <a:t>月１日から令和９年３月</a:t>
            </a:r>
            <a:r>
              <a:rPr lang="en-US" altLang="ja-JP" sz="1400" b="1" dirty="0">
                <a:solidFill>
                  <a:sysClr val="windowText" lastClr="000000"/>
                </a:solidFill>
                <a:latin typeface="+mn-ea"/>
                <a:cs typeface="Meiryo UI" panose="020B0604030504040204" pitchFamily="50" charset="-128"/>
              </a:rPr>
              <a:t>31</a:t>
            </a:r>
            <a:r>
              <a:rPr lang="ja-JP" altLang="en-US" sz="1400" b="1" dirty="0">
                <a:solidFill>
                  <a:sysClr val="windowText" lastClr="000000"/>
                </a:solidFill>
                <a:latin typeface="+mn-ea"/>
                <a:cs typeface="Meiryo UI" panose="020B0604030504040204" pitchFamily="50" charset="-128"/>
              </a:rPr>
              <a:t>日までの１年５か月間）</a:t>
            </a:r>
            <a:r>
              <a:rPr lang="en-US" altLang="ja-JP" sz="1400" dirty="0">
                <a:solidFill>
                  <a:sysClr val="windowText" lastClr="000000"/>
                </a:solidFill>
                <a:latin typeface="+mn-ea"/>
                <a:cs typeface="Meiryo UI" panose="020B0604030504040204" pitchFamily="50" charset="-128"/>
              </a:rPr>
              <a:t>※</a:t>
            </a:r>
          </a:p>
          <a:p>
            <a:pPr>
              <a:lnSpc>
                <a:spcPts val="1400"/>
              </a:lnSpc>
              <a:spcAft>
                <a:spcPts val="600"/>
              </a:spcAft>
            </a:pPr>
            <a:r>
              <a:rPr lang="ja-JP" altLang="en-US" sz="1400" dirty="0">
                <a:solidFill>
                  <a:sysClr val="windowText" lastClr="000000"/>
                </a:solidFill>
                <a:latin typeface="+mn-ea"/>
                <a:cs typeface="Meiryo UI" panose="020B0604030504040204" pitchFamily="50" charset="-128"/>
              </a:rPr>
              <a:t>　　　　　　　</a:t>
            </a:r>
            <a:r>
              <a:rPr lang="en-US" altLang="ja-JP" sz="1400" dirty="0">
                <a:solidFill>
                  <a:sysClr val="windowText" lastClr="000000"/>
                </a:solidFill>
                <a:latin typeface="+mn-ea"/>
                <a:cs typeface="Meiryo UI" panose="020B0604030504040204" pitchFamily="50" charset="-128"/>
              </a:rPr>
              <a:t>※</a:t>
            </a:r>
            <a:r>
              <a:rPr lang="ja-JP" altLang="en-US" sz="1400" dirty="0">
                <a:solidFill>
                  <a:sysClr val="windowText" lastClr="000000"/>
                </a:solidFill>
                <a:latin typeface="+mn-ea"/>
                <a:cs typeface="Meiryo UI" panose="020B0604030504040204" pitchFamily="50" charset="-128"/>
              </a:rPr>
              <a:t>近畿大学病院が移転したことを確認の上で、移転日より、</a:t>
            </a:r>
            <a:r>
              <a:rPr lang="ja-JP" altLang="en-US" sz="1400" u="sng" dirty="0">
                <a:solidFill>
                  <a:sysClr val="windowText" lastClr="000000"/>
                </a:solidFill>
                <a:latin typeface="+mn-ea"/>
                <a:cs typeface="Meiryo UI" panose="020B0604030504040204" pitchFamily="50" charset="-128"/>
              </a:rPr>
              <a:t>地域がん診療病院</a:t>
            </a:r>
            <a:r>
              <a:rPr lang="ja-JP" altLang="en-US" sz="1400" dirty="0">
                <a:solidFill>
                  <a:sysClr val="windowText" lastClr="000000"/>
                </a:solidFill>
                <a:latin typeface="+mn-ea"/>
                <a:cs typeface="Meiryo UI" panose="020B0604030504040204" pitchFamily="50" charset="-128"/>
              </a:rPr>
              <a:t>として新規指定予定。</a:t>
            </a:r>
            <a:endParaRPr lang="en-US" altLang="ja-JP" sz="1400" dirty="0">
              <a:solidFill>
                <a:sysClr val="windowText" lastClr="000000"/>
              </a:solidFill>
              <a:latin typeface="+mn-ea"/>
              <a:cs typeface="Meiryo UI" panose="020B0604030504040204" pitchFamily="50" charset="-128"/>
            </a:endParaRPr>
          </a:p>
          <a:p>
            <a:pPr>
              <a:lnSpc>
                <a:spcPts val="500"/>
              </a:lnSpc>
            </a:pPr>
            <a:r>
              <a:rPr lang="ja-JP" altLang="en-US" sz="1400" dirty="0">
                <a:solidFill>
                  <a:sysClr val="windowText" lastClr="000000"/>
                </a:solidFill>
                <a:latin typeface="+mn-ea"/>
                <a:cs typeface="Meiryo UI" panose="020B0604030504040204" pitchFamily="50" charset="-128"/>
              </a:rPr>
              <a:t>　　　　　　　　　　　</a:t>
            </a:r>
            <a:endParaRPr lang="en-US" altLang="ja-JP" sz="1400" dirty="0">
              <a:solidFill>
                <a:sysClr val="windowText" lastClr="000000"/>
              </a:solidFill>
              <a:latin typeface="+mn-ea"/>
              <a:cs typeface="Meiryo UI" panose="020B0604030504040204" pitchFamily="50" charset="-128"/>
            </a:endParaRPr>
          </a:p>
          <a:p>
            <a:r>
              <a:rPr lang="ja-JP" altLang="en-US" sz="1400" dirty="0">
                <a:solidFill>
                  <a:sysClr val="windowText" lastClr="000000"/>
                </a:solidFill>
                <a:latin typeface="+mn-ea"/>
                <a:cs typeface="Meiryo UI" panose="020B0604030504040204" pitchFamily="50" charset="-128"/>
              </a:rPr>
              <a:t>　　　　　　　　　　　参考）地域がん診療病院</a:t>
            </a:r>
            <a:endParaRPr lang="en-US" altLang="ja-JP" sz="1400" dirty="0">
              <a:solidFill>
                <a:sysClr val="windowText" lastClr="000000"/>
              </a:solidFill>
              <a:latin typeface="+mn-ea"/>
              <a:cs typeface="Meiryo UI" panose="020B0604030504040204" pitchFamily="50" charset="-128"/>
            </a:endParaRPr>
          </a:p>
          <a:p>
            <a:r>
              <a:rPr lang="ja-JP" altLang="en-US" sz="1400" dirty="0">
                <a:solidFill>
                  <a:sysClr val="windowText" lastClr="000000"/>
                </a:solidFill>
                <a:latin typeface="+mn-ea"/>
                <a:cs typeface="Meiryo UI" panose="020B0604030504040204" pitchFamily="50" charset="-128"/>
              </a:rPr>
              <a:t>　　　　　　　　　　　　　隣接するがん医療圏のがん診療連携拠点病院との連携を前提にグループとして指定し、</a:t>
            </a:r>
            <a:endParaRPr lang="en-US" altLang="ja-JP" sz="1400" dirty="0">
              <a:solidFill>
                <a:sysClr val="windowText" lastClr="000000"/>
              </a:solidFill>
              <a:latin typeface="+mn-ea"/>
              <a:cs typeface="Meiryo UI" panose="020B0604030504040204" pitchFamily="50" charset="-128"/>
            </a:endParaRPr>
          </a:p>
          <a:p>
            <a:r>
              <a:rPr lang="ja-JP" altLang="en-US" sz="1400" dirty="0">
                <a:solidFill>
                  <a:sysClr val="windowText" lastClr="000000"/>
                </a:solidFill>
                <a:latin typeface="+mn-ea"/>
                <a:cs typeface="Meiryo UI" panose="020B0604030504040204" pitchFamily="50" charset="-128"/>
              </a:rPr>
              <a:t>　　　　　　　　　　　 　　</a:t>
            </a:r>
            <a:r>
              <a:rPr lang="ja-JP" altLang="en-US" sz="1400" b="1" u="sng" dirty="0">
                <a:solidFill>
                  <a:sysClr val="windowText" lastClr="000000"/>
                </a:solidFill>
                <a:latin typeface="+mn-ea"/>
                <a:cs typeface="Meiryo UI" panose="020B0604030504040204" pitchFamily="50" charset="-128"/>
              </a:rPr>
              <a:t>がん診療連携拠点病院の無い医療圏に１カ所整備</a:t>
            </a:r>
            <a:r>
              <a:rPr lang="ja-JP" altLang="en-US" sz="1400" dirty="0">
                <a:solidFill>
                  <a:sysClr val="windowText" lastClr="000000"/>
                </a:solidFill>
                <a:latin typeface="+mn-ea"/>
                <a:cs typeface="Meiryo UI" panose="020B0604030504040204" pitchFamily="50" charset="-128"/>
              </a:rPr>
              <a:t>する。</a:t>
            </a:r>
            <a:endParaRPr lang="en-US" altLang="ja-JP" sz="1400" dirty="0">
              <a:solidFill>
                <a:sysClr val="windowText" lastClr="000000"/>
              </a:solidFill>
              <a:latin typeface="+mn-ea"/>
              <a:cs typeface="Meiryo UI" panose="020B0604030504040204" pitchFamily="50" charset="-128"/>
            </a:endParaRPr>
          </a:p>
          <a:p>
            <a:pPr>
              <a:lnSpc>
                <a:spcPts val="1400"/>
              </a:lnSpc>
            </a:pPr>
            <a:endParaRPr lang="en-US" altLang="ja-JP" sz="1400" dirty="0">
              <a:solidFill>
                <a:sysClr val="windowText" lastClr="000000"/>
              </a:solidFill>
              <a:latin typeface="+mn-ea"/>
              <a:cs typeface="Meiryo UI" panose="020B0604030504040204" pitchFamily="50" charset="-128"/>
            </a:endParaRPr>
          </a:p>
          <a:p>
            <a:r>
              <a:rPr lang="ja-JP" altLang="en-US" sz="1400" dirty="0">
                <a:solidFill>
                  <a:sysClr val="windowText" lastClr="000000"/>
                </a:solidFill>
                <a:latin typeface="+mn-ea"/>
                <a:cs typeface="Meiryo UI" panose="020B0604030504040204" pitchFamily="50" charset="-128"/>
              </a:rPr>
              <a:t>➤令和７年４月１日現在の指定状況：大阪府がん診療拠点病院（令和７年４月１日から令和</a:t>
            </a:r>
            <a:r>
              <a:rPr lang="en-US" altLang="ja-JP" sz="1400" dirty="0">
                <a:solidFill>
                  <a:sysClr val="windowText" lastClr="000000"/>
                </a:solidFill>
                <a:latin typeface="+mn-ea"/>
                <a:cs typeface="Meiryo UI" panose="020B0604030504040204" pitchFamily="50" charset="-128"/>
              </a:rPr>
              <a:t>10</a:t>
            </a:r>
            <a:r>
              <a:rPr lang="ja-JP" altLang="en-US" sz="1400" dirty="0">
                <a:solidFill>
                  <a:sysClr val="windowText" lastClr="000000"/>
                </a:solidFill>
                <a:latin typeface="+mn-ea"/>
                <a:cs typeface="Meiryo UI" panose="020B0604030504040204" pitchFamily="50" charset="-128"/>
              </a:rPr>
              <a:t>年３月</a:t>
            </a:r>
            <a:r>
              <a:rPr lang="en-US" altLang="ja-JP" sz="1400" dirty="0">
                <a:solidFill>
                  <a:sysClr val="windowText" lastClr="000000"/>
                </a:solidFill>
                <a:latin typeface="+mn-ea"/>
                <a:cs typeface="Meiryo UI" panose="020B0604030504040204" pitchFamily="50" charset="-128"/>
              </a:rPr>
              <a:t>31</a:t>
            </a:r>
            <a:r>
              <a:rPr lang="ja-JP" altLang="en-US" sz="1400" dirty="0">
                <a:solidFill>
                  <a:sysClr val="windowText" lastClr="000000"/>
                </a:solidFill>
                <a:latin typeface="+mn-ea"/>
                <a:cs typeface="Meiryo UI" panose="020B0604030504040204" pitchFamily="50" charset="-128"/>
              </a:rPr>
              <a:t>日）</a:t>
            </a:r>
            <a:endParaRPr lang="en-US" altLang="ja-JP" sz="1400" dirty="0">
              <a:solidFill>
                <a:sysClr val="windowText" lastClr="000000"/>
              </a:solidFill>
              <a:latin typeface="+mn-ea"/>
              <a:cs typeface="Meiryo UI" panose="020B0604030504040204" pitchFamily="50" charset="-128"/>
            </a:endParaRPr>
          </a:p>
        </p:txBody>
      </p:sp>
      <p:graphicFrame>
        <p:nvGraphicFramePr>
          <p:cNvPr id="2" name="表 2">
            <a:extLst>
              <a:ext uri="{FF2B5EF4-FFF2-40B4-BE49-F238E27FC236}">
                <a16:creationId xmlns:a16="http://schemas.microsoft.com/office/drawing/2014/main" id="{A8F955F3-D2E9-409B-980C-3230F1686547}"/>
              </a:ext>
            </a:extLst>
          </p:cNvPr>
          <p:cNvGraphicFramePr>
            <a:graphicFrameLocks noGrp="1"/>
          </p:cNvGraphicFramePr>
          <p:nvPr>
            <p:extLst>
              <p:ext uri="{D42A27DB-BD31-4B8C-83A1-F6EECF244321}">
                <p14:modId xmlns:p14="http://schemas.microsoft.com/office/powerpoint/2010/main" val="3938992664"/>
              </p:ext>
            </p:extLst>
          </p:nvPr>
        </p:nvGraphicFramePr>
        <p:xfrm>
          <a:off x="703924" y="4250148"/>
          <a:ext cx="8064896" cy="1584960"/>
        </p:xfrm>
        <a:graphic>
          <a:graphicData uri="http://schemas.openxmlformats.org/drawingml/2006/table">
            <a:tbl>
              <a:tblPr firstRow="1" bandRow="1">
                <a:tableStyleId>{5940675A-B579-460E-94D1-54222C63F5DA}</a:tableStyleId>
              </a:tblPr>
              <a:tblGrid>
                <a:gridCol w="2088232">
                  <a:extLst>
                    <a:ext uri="{9D8B030D-6E8A-4147-A177-3AD203B41FA5}">
                      <a16:colId xmlns:a16="http://schemas.microsoft.com/office/drawing/2014/main" val="2642375838"/>
                    </a:ext>
                  </a:extLst>
                </a:gridCol>
                <a:gridCol w="3600400">
                  <a:extLst>
                    <a:ext uri="{9D8B030D-6E8A-4147-A177-3AD203B41FA5}">
                      <a16:colId xmlns:a16="http://schemas.microsoft.com/office/drawing/2014/main" val="3799220264"/>
                    </a:ext>
                  </a:extLst>
                </a:gridCol>
                <a:gridCol w="2376264">
                  <a:extLst>
                    <a:ext uri="{9D8B030D-6E8A-4147-A177-3AD203B41FA5}">
                      <a16:colId xmlns:a16="http://schemas.microsoft.com/office/drawing/2014/main" val="3809284738"/>
                    </a:ext>
                  </a:extLst>
                </a:gridCol>
              </a:tblGrid>
              <a:tr h="297450">
                <a:tc>
                  <a:txBody>
                    <a:bodyPr/>
                    <a:lstStyle/>
                    <a:p>
                      <a:r>
                        <a:rPr kumimoji="1" lang="ja-JP" altLang="en-US" sz="1500" b="0" i="0" u="none" strike="noStrike" kern="1200" cap="none" spc="0" normalizeH="0" baseline="0" noProof="0" dirty="0">
                          <a:ln>
                            <a:noFill/>
                          </a:ln>
                          <a:solidFill>
                            <a:sysClr val="windowText" lastClr="000000"/>
                          </a:solidFill>
                          <a:effectLst/>
                          <a:uLnTx/>
                          <a:uFillTx/>
                          <a:latin typeface="+mn-ea"/>
                          <a:ea typeface="+mn-ea"/>
                          <a:cs typeface="Meiryo UI" panose="020B0604030504040204" pitchFamily="50" charset="-128"/>
                        </a:rPr>
                        <a:t>放射線機器の入替期間</a:t>
                      </a:r>
                      <a:endParaRPr kumimoji="1" lang="ja-JP" altLang="en-US" dirty="0">
                        <a:latin typeface="+mn-ea"/>
                        <a:ea typeface="+mn-ea"/>
                      </a:endParaRPr>
                    </a:p>
                  </a:txBody>
                  <a:tcPr anchor="ctr"/>
                </a:tc>
                <a:tc gridSpan="2">
                  <a:txBody>
                    <a:bodyPr/>
                    <a:lstStyle/>
                    <a:p>
                      <a:r>
                        <a:rPr kumimoji="1" lang="ja-JP" altLang="en-US" sz="1500" dirty="0">
                          <a:latin typeface="+mn-ea"/>
                          <a:ea typeface="+mn-ea"/>
                        </a:rPr>
                        <a:t>令和６年６月</a:t>
                      </a:r>
                      <a:r>
                        <a:rPr kumimoji="1" lang="en-US" altLang="ja-JP" sz="1500" dirty="0">
                          <a:latin typeface="+mn-ea"/>
                          <a:ea typeface="+mn-ea"/>
                        </a:rPr>
                        <a:t>20</a:t>
                      </a:r>
                      <a:r>
                        <a:rPr kumimoji="1" lang="ja-JP" altLang="en-US" sz="1500" dirty="0">
                          <a:latin typeface="+mn-ea"/>
                          <a:ea typeface="+mn-ea"/>
                        </a:rPr>
                        <a:t>日から令和７年１月</a:t>
                      </a:r>
                      <a:r>
                        <a:rPr kumimoji="1" lang="en-US" altLang="ja-JP" sz="1500" dirty="0">
                          <a:latin typeface="+mn-ea"/>
                          <a:ea typeface="+mn-ea"/>
                        </a:rPr>
                        <a:t>14</a:t>
                      </a:r>
                      <a:r>
                        <a:rPr kumimoji="1" lang="ja-JP" altLang="en-US" sz="1500" dirty="0">
                          <a:latin typeface="+mn-ea"/>
                          <a:ea typeface="+mn-ea"/>
                        </a:rPr>
                        <a:t>日</a:t>
                      </a:r>
                    </a:p>
                  </a:txBody>
                  <a:tcPr anchor="ctr"/>
                </a:tc>
                <a:tc hMerge="1">
                  <a:txBody>
                    <a:bodyPr/>
                    <a:lstStyle/>
                    <a:p>
                      <a:endParaRPr kumimoji="1" lang="ja-JP" altLang="en-US"/>
                    </a:p>
                  </a:txBody>
                  <a:tcPr/>
                </a:tc>
                <a:extLst>
                  <a:ext uri="{0D108BD9-81ED-4DB2-BD59-A6C34878D82A}">
                    <a16:rowId xmlns:a16="http://schemas.microsoft.com/office/drawing/2014/main" val="2781234839"/>
                  </a:ext>
                </a:extLst>
              </a:tr>
              <a:tr h="509914">
                <a:tc rowSpan="2">
                  <a:txBody>
                    <a:bodyPr/>
                    <a:lstStyle/>
                    <a:p>
                      <a:r>
                        <a:rPr kumimoji="1" lang="ja-JP" altLang="en-US" sz="15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放射線治療のべ患者数</a:t>
                      </a:r>
                      <a:endParaRPr kumimoji="1" lang="en-US" altLang="ja-JP" sz="15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p>
                      <a:r>
                        <a:rPr kumimoji="1" lang="ja-JP" altLang="en-US" sz="1200" b="0" i="0" u="none" strike="noStrike" kern="1200" cap="none" spc="0" normalizeH="0" baseline="0" noProof="0" dirty="0">
                          <a:ln>
                            <a:noFill/>
                          </a:ln>
                          <a:solidFill>
                            <a:prstClr val="black"/>
                          </a:solidFill>
                          <a:effectLst/>
                          <a:uLnTx/>
                          <a:uFillTx/>
                          <a:latin typeface="+mn-ea"/>
                          <a:ea typeface="+mn-ea"/>
                        </a:rPr>
                        <a:t> </a:t>
                      </a:r>
                      <a:r>
                        <a:rPr kumimoji="1" lang="ja-JP" altLang="en-US" sz="1300" b="0" i="0" u="none" strike="noStrike" kern="1200" cap="none" spc="0" normalizeH="0" baseline="0" noProof="0" dirty="0">
                          <a:ln>
                            <a:noFill/>
                          </a:ln>
                          <a:solidFill>
                            <a:prstClr val="black"/>
                          </a:solidFill>
                          <a:effectLst/>
                          <a:uLnTx/>
                          <a:uFillTx/>
                          <a:latin typeface="+mn-ea"/>
                          <a:ea typeface="+mn-ea"/>
                        </a:rPr>
                        <a:t>指定要件：年間</a:t>
                      </a:r>
                      <a:r>
                        <a:rPr kumimoji="1" lang="en-US" altLang="ja-JP" sz="1300" b="0" i="0" u="none" strike="noStrike" kern="1200" cap="none" spc="0" normalizeH="0" baseline="0" noProof="0" dirty="0">
                          <a:ln>
                            <a:noFill/>
                          </a:ln>
                          <a:solidFill>
                            <a:prstClr val="black"/>
                          </a:solidFill>
                          <a:effectLst/>
                          <a:uLnTx/>
                          <a:uFillTx/>
                          <a:latin typeface="+mn-ea"/>
                          <a:ea typeface="+mn-ea"/>
                        </a:rPr>
                        <a:t>200</a:t>
                      </a:r>
                      <a:r>
                        <a:rPr kumimoji="1" lang="ja-JP" altLang="en-US" sz="1300" b="0" i="0" u="none" strike="noStrike" kern="1200" cap="none" spc="0" normalizeH="0" baseline="0" noProof="0" dirty="0">
                          <a:ln>
                            <a:noFill/>
                          </a:ln>
                          <a:solidFill>
                            <a:prstClr val="black"/>
                          </a:solidFill>
                          <a:effectLst/>
                          <a:uLnTx/>
                          <a:uFillTx/>
                          <a:latin typeface="+mn-ea"/>
                          <a:ea typeface="+mn-ea"/>
                        </a:rPr>
                        <a:t>人以上</a:t>
                      </a:r>
                      <a:endParaRPr kumimoji="1" lang="ja-JP" altLang="en-US" sz="1300" dirty="0">
                        <a:latin typeface="+mn-ea"/>
                        <a:ea typeface="+mn-ea"/>
                      </a:endParaRPr>
                    </a:p>
                  </a:txBody>
                  <a:tcPr anchor="ctr"/>
                </a:tc>
                <a:tc>
                  <a:txBody>
                    <a:bodyPr/>
                    <a:lstStyle/>
                    <a:p>
                      <a:r>
                        <a:rPr kumimoji="1" lang="ja-JP" altLang="en-US" sz="1500" dirty="0">
                          <a:latin typeface="+mn-ea"/>
                          <a:ea typeface="+mn-ea"/>
                        </a:rPr>
                        <a:t>令和７年度提出現況報告における実績</a:t>
                      </a:r>
                      <a:endParaRPr kumimoji="1" lang="en-US" altLang="ja-JP" sz="1500" dirty="0">
                        <a:latin typeface="+mn-ea"/>
                        <a:ea typeface="+mn-ea"/>
                      </a:endParaRPr>
                    </a:p>
                    <a:p>
                      <a:r>
                        <a:rPr kumimoji="1" lang="ja-JP" altLang="en-US" sz="1500" dirty="0">
                          <a:latin typeface="+mn-ea"/>
                          <a:ea typeface="+mn-ea"/>
                        </a:rPr>
                        <a:t>（令和６年１月１日から令和６年</a:t>
                      </a:r>
                      <a:r>
                        <a:rPr kumimoji="1" lang="en-US" altLang="ja-JP" sz="1500" dirty="0">
                          <a:latin typeface="+mn-ea"/>
                          <a:ea typeface="+mn-ea"/>
                        </a:rPr>
                        <a:t>12</a:t>
                      </a:r>
                      <a:r>
                        <a:rPr kumimoji="1" lang="ja-JP" altLang="en-US" sz="1500" dirty="0">
                          <a:latin typeface="+mn-ea"/>
                          <a:ea typeface="+mn-ea"/>
                        </a:rPr>
                        <a:t>月</a:t>
                      </a:r>
                      <a:r>
                        <a:rPr kumimoji="1" lang="en-US" altLang="ja-JP" sz="1500" dirty="0">
                          <a:latin typeface="+mn-ea"/>
                          <a:ea typeface="+mn-ea"/>
                        </a:rPr>
                        <a:t>31</a:t>
                      </a:r>
                      <a:r>
                        <a:rPr kumimoji="1" lang="ja-JP" altLang="en-US" sz="1500" dirty="0">
                          <a:latin typeface="+mn-ea"/>
                          <a:ea typeface="+mn-ea"/>
                        </a:rPr>
                        <a:t>日）</a:t>
                      </a:r>
                    </a:p>
                  </a:txBody>
                  <a:tcPr anchor="ctr">
                    <a:lnR w="12700" cap="flat" cmpd="sng" algn="ctr">
                      <a:solidFill>
                        <a:schemeClr val="tx1"/>
                      </a:solidFill>
                      <a:prstDash val="sysDot"/>
                      <a:round/>
                      <a:headEnd type="none" w="med" len="med"/>
                      <a:tailEnd type="none" w="med" len="med"/>
                    </a:lnR>
                    <a:lnB w="12700" cap="flat" cmpd="sng" algn="ctr">
                      <a:solidFill>
                        <a:schemeClr val="tx1"/>
                      </a:solidFill>
                      <a:prstDash val="sysDot"/>
                      <a:round/>
                      <a:headEnd type="none" w="med" len="med"/>
                      <a:tailEnd type="none" w="med" len="med"/>
                    </a:lnB>
                  </a:tcPr>
                </a:tc>
                <a:tc>
                  <a:txBody>
                    <a:bodyPr/>
                    <a:lstStyle/>
                    <a:p>
                      <a:r>
                        <a:rPr kumimoji="1" lang="en-US" altLang="ja-JP" sz="1500" dirty="0">
                          <a:solidFill>
                            <a:srgbClr val="FF0000"/>
                          </a:solidFill>
                          <a:highlight>
                            <a:srgbClr val="FFFF00"/>
                          </a:highlight>
                          <a:latin typeface="+mn-ea"/>
                          <a:ea typeface="+mn-ea"/>
                        </a:rPr>
                        <a:t>72</a:t>
                      </a:r>
                      <a:r>
                        <a:rPr kumimoji="1" lang="ja-JP" altLang="en-US" sz="1500" dirty="0">
                          <a:solidFill>
                            <a:srgbClr val="FF0000"/>
                          </a:solidFill>
                          <a:highlight>
                            <a:srgbClr val="FFFF00"/>
                          </a:highlight>
                          <a:latin typeface="+mn-ea"/>
                          <a:ea typeface="+mn-ea"/>
                        </a:rPr>
                        <a:t>人</a:t>
                      </a:r>
                      <a:endParaRPr kumimoji="1" lang="en-US" altLang="ja-JP" sz="1500" dirty="0">
                        <a:solidFill>
                          <a:srgbClr val="FF0000"/>
                        </a:solidFill>
                        <a:highlight>
                          <a:srgbClr val="FFFF00"/>
                        </a:highlight>
                        <a:latin typeface="+mn-ea"/>
                        <a:ea typeface="+mn-ea"/>
                      </a:endParaRPr>
                    </a:p>
                  </a:txBody>
                  <a:tcPr anchor="ctr">
                    <a:lnL w="12700" cap="flat" cmpd="sng" algn="ctr">
                      <a:solidFill>
                        <a:schemeClr val="tx1"/>
                      </a:solidFill>
                      <a:prstDash val="sysDot"/>
                      <a:round/>
                      <a:headEnd type="none" w="med" len="med"/>
                      <a:tailEnd type="none" w="med" len="med"/>
                    </a:lnL>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691395476"/>
                  </a:ext>
                </a:extLst>
              </a:tr>
              <a:tr h="500805">
                <a:tc vMerge="1">
                  <a:txBody>
                    <a:bodyPr/>
                    <a:lstStyle/>
                    <a:p>
                      <a:endParaRPr kumimoji="1" lang="ja-JP" altLang="en-US" dirty="0"/>
                    </a:p>
                  </a:txBody>
                  <a:tcPr/>
                </a:tc>
                <a:tc>
                  <a:txBody>
                    <a:bodyPr/>
                    <a:lstStyle/>
                    <a:p>
                      <a:r>
                        <a:rPr kumimoji="1" lang="ja-JP" altLang="en-US" sz="1500" dirty="0">
                          <a:latin typeface="+mn-ea"/>
                          <a:ea typeface="+mn-ea"/>
                        </a:rPr>
                        <a:t>直近の実績</a:t>
                      </a:r>
                      <a:endParaRPr kumimoji="1" lang="en-US" altLang="ja-JP" sz="1500" dirty="0">
                        <a:latin typeface="+mn-ea"/>
                        <a:ea typeface="+mn-ea"/>
                      </a:endParaRPr>
                    </a:p>
                    <a:p>
                      <a:r>
                        <a:rPr kumimoji="1" lang="ja-JP" altLang="en-US" sz="1500" dirty="0">
                          <a:latin typeface="+mn-ea"/>
                          <a:ea typeface="+mn-ea"/>
                        </a:rPr>
                        <a:t>（令和７年１月１日から令和７年９月</a:t>
                      </a:r>
                      <a:r>
                        <a:rPr kumimoji="1" lang="en-US" altLang="ja-JP" sz="1500" dirty="0">
                          <a:latin typeface="+mn-ea"/>
                          <a:ea typeface="+mn-ea"/>
                        </a:rPr>
                        <a:t>30</a:t>
                      </a:r>
                      <a:r>
                        <a:rPr kumimoji="1" lang="ja-JP" altLang="en-US" sz="1500" dirty="0">
                          <a:latin typeface="+mn-ea"/>
                          <a:ea typeface="+mn-ea"/>
                        </a:rPr>
                        <a:t>日）</a:t>
                      </a:r>
                    </a:p>
                  </a:txBody>
                  <a:tcPr anchor="ctr">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tcPr>
                </a:tc>
                <a:tc>
                  <a:txBody>
                    <a:bodyPr/>
                    <a:lstStyle/>
                    <a:p>
                      <a:r>
                        <a:rPr kumimoji="1" lang="en-US" altLang="ja-JP" sz="1500" dirty="0">
                          <a:highlight>
                            <a:srgbClr val="FFFF00"/>
                          </a:highlight>
                          <a:latin typeface="+mn-ea"/>
                          <a:ea typeface="+mn-ea"/>
                        </a:rPr>
                        <a:t>169</a:t>
                      </a:r>
                      <a:r>
                        <a:rPr kumimoji="1" lang="ja-JP" altLang="en-US" sz="1500" dirty="0">
                          <a:highlight>
                            <a:srgbClr val="FFFF00"/>
                          </a:highlight>
                          <a:latin typeface="+mn-ea"/>
                          <a:ea typeface="+mn-ea"/>
                        </a:rPr>
                        <a:t>人</a:t>
                      </a:r>
                      <a:endParaRPr kumimoji="1" lang="en-US" altLang="ja-JP" sz="1500" dirty="0">
                        <a:highlight>
                          <a:srgbClr val="FFFF00"/>
                        </a:highlight>
                        <a:latin typeface="+mn-ea"/>
                        <a:ea typeface="+mn-ea"/>
                      </a:endParaRPr>
                    </a:p>
                    <a:p>
                      <a:r>
                        <a:rPr kumimoji="1" lang="ja-JP" altLang="en-US" sz="1300" dirty="0">
                          <a:latin typeface="+mn-ea"/>
                          <a:ea typeface="+mn-ea"/>
                        </a:rPr>
                        <a:t>　参考）</a:t>
                      </a:r>
                      <a:r>
                        <a:rPr kumimoji="1" lang="ja-JP" altLang="en-US" sz="1300" dirty="0">
                          <a:highlight>
                            <a:srgbClr val="FFFF00"/>
                          </a:highlight>
                          <a:latin typeface="+mn-ea"/>
                          <a:ea typeface="+mn-ea"/>
                        </a:rPr>
                        <a:t>年間</a:t>
                      </a:r>
                      <a:r>
                        <a:rPr kumimoji="1" lang="en-US" altLang="ja-JP" sz="1300" u="sng" dirty="0">
                          <a:highlight>
                            <a:srgbClr val="FFFF00"/>
                          </a:highlight>
                          <a:latin typeface="+mn-ea"/>
                          <a:ea typeface="+mn-ea"/>
                        </a:rPr>
                        <a:t>217</a:t>
                      </a:r>
                      <a:r>
                        <a:rPr kumimoji="1" lang="ja-JP" altLang="en-US" sz="1300" u="sng" dirty="0">
                          <a:highlight>
                            <a:srgbClr val="FFFF00"/>
                          </a:highlight>
                          <a:latin typeface="+mn-ea"/>
                          <a:ea typeface="+mn-ea"/>
                        </a:rPr>
                        <a:t>人見込</a:t>
                      </a:r>
                      <a:endParaRPr kumimoji="1" lang="en-US" altLang="ja-JP" sz="1300" u="sng" dirty="0">
                        <a:highlight>
                          <a:srgbClr val="FFFF00"/>
                        </a:highlight>
                        <a:latin typeface="+mn-ea"/>
                        <a:ea typeface="+mn-ea"/>
                      </a:endParaRPr>
                    </a:p>
                    <a:p>
                      <a:r>
                        <a:rPr kumimoji="1" lang="ja-JP" altLang="en-US" sz="1300" dirty="0">
                          <a:highlight>
                            <a:srgbClr val="FFFF00"/>
                          </a:highlight>
                          <a:latin typeface="+mn-ea"/>
                          <a:ea typeface="+mn-ea"/>
                        </a:rPr>
                        <a:t>　　　　　</a:t>
                      </a:r>
                      <a:r>
                        <a:rPr kumimoji="1" lang="en-US" altLang="ja-JP" sz="1300">
                          <a:highlight>
                            <a:srgbClr val="FFFF00"/>
                          </a:highlight>
                          <a:latin typeface="+mn-ea"/>
                          <a:ea typeface="+mn-ea"/>
                        </a:rPr>
                        <a:t>169</a:t>
                      </a:r>
                      <a:r>
                        <a:rPr kumimoji="1" lang="ja-JP" altLang="en-US" sz="1300">
                          <a:highlight>
                            <a:srgbClr val="FFFF00"/>
                          </a:highlight>
                          <a:latin typeface="+mn-ea"/>
                          <a:ea typeface="+mn-ea"/>
                        </a:rPr>
                        <a:t>人</a:t>
                      </a:r>
                      <a:r>
                        <a:rPr kumimoji="1" lang="en-US" altLang="ja-JP" sz="1300" dirty="0">
                          <a:latin typeface="+mn-ea"/>
                          <a:ea typeface="+mn-ea"/>
                        </a:rPr>
                        <a:t>×</a:t>
                      </a:r>
                      <a:r>
                        <a:rPr kumimoji="1" lang="ja-JP" altLang="en-US" sz="1300" dirty="0">
                          <a:latin typeface="+mn-ea"/>
                          <a:ea typeface="+mn-ea"/>
                        </a:rPr>
                        <a:t>（</a:t>
                      </a:r>
                      <a:r>
                        <a:rPr kumimoji="1" lang="en-US" altLang="ja-JP" sz="1300" dirty="0">
                          <a:latin typeface="+mn-ea"/>
                          <a:ea typeface="+mn-ea"/>
                        </a:rPr>
                        <a:t>12/</a:t>
                      </a:r>
                      <a:r>
                        <a:rPr kumimoji="1" lang="ja-JP" altLang="en-US" sz="1300" dirty="0">
                          <a:latin typeface="+mn-ea"/>
                          <a:ea typeface="+mn-ea"/>
                        </a:rPr>
                        <a:t>９ヶ月）　</a:t>
                      </a:r>
                    </a:p>
                  </a:txBody>
                  <a:tcPr anchor="ctr">
                    <a:lnL w="12700" cap="flat" cmpd="sng" algn="ctr">
                      <a:solidFill>
                        <a:schemeClr val="tx1"/>
                      </a:solidFill>
                      <a:prstDash val="sysDot"/>
                      <a:round/>
                      <a:headEnd type="none" w="med" len="med"/>
                      <a:tailEnd type="none" w="med" len="med"/>
                    </a:lnL>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1968841294"/>
                  </a:ext>
                </a:extLst>
              </a:tr>
            </a:tbl>
          </a:graphicData>
        </a:graphic>
      </p:graphicFrame>
      <p:sp>
        <p:nvSpPr>
          <p:cNvPr id="12" name="テキスト ボックス 11">
            <a:extLst>
              <a:ext uri="{FF2B5EF4-FFF2-40B4-BE49-F238E27FC236}">
                <a16:creationId xmlns:a16="http://schemas.microsoft.com/office/drawing/2014/main" id="{0B0F5C24-8660-49DA-BD7E-2CB8DEA1186E}"/>
              </a:ext>
            </a:extLst>
          </p:cNvPr>
          <p:cNvSpPr txBox="1"/>
          <p:nvPr/>
        </p:nvSpPr>
        <p:spPr>
          <a:xfrm>
            <a:off x="419788" y="3972102"/>
            <a:ext cx="8191135" cy="307777"/>
          </a:xfrm>
          <a:prstGeom prst="rect">
            <a:avLst/>
          </a:prstGeom>
          <a:noFill/>
          <a:ln>
            <a:noFill/>
          </a:ln>
        </p:spPr>
        <p:txBody>
          <a:bodyPr wrap="square" rtlCol="0">
            <a:spAutoFit/>
          </a:bodyPr>
          <a:lstStyle/>
          <a:p>
            <a:r>
              <a:rPr lang="ja-JP" altLang="en-US" sz="1400" dirty="0">
                <a:latin typeface="+mn-ea"/>
              </a:rPr>
              <a:t>〇大阪南医療センターにおける放射線機器入替とのべ患者数の状況</a:t>
            </a:r>
            <a:endParaRPr kumimoji="1" lang="ja-JP" altLang="en-US" sz="1400" dirty="0">
              <a:latin typeface="+mn-ea"/>
            </a:endParaRPr>
          </a:p>
        </p:txBody>
      </p:sp>
      <p:sp>
        <p:nvSpPr>
          <p:cNvPr id="13" name="テキスト ボックス 12">
            <a:extLst>
              <a:ext uri="{FF2B5EF4-FFF2-40B4-BE49-F238E27FC236}">
                <a16:creationId xmlns:a16="http://schemas.microsoft.com/office/drawing/2014/main" id="{979D3C4C-A956-403E-9CCB-D32C3296C186}"/>
              </a:ext>
            </a:extLst>
          </p:cNvPr>
          <p:cNvSpPr txBox="1"/>
          <p:nvPr/>
        </p:nvSpPr>
        <p:spPr>
          <a:xfrm>
            <a:off x="498750" y="5922049"/>
            <a:ext cx="8299111" cy="523220"/>
          </a:xfrm>
          <a:prstGeom prst="rect">
            <a:avLst/>
          </a:prstGeom>
          <a:noFill/>
          <a:ln>
            <a:noFill/>
          </a:ln>
        </p:spPr>
        <p:txBody>
          <a:bodyPr wrap="square" rtlCol="0">
            <a:spAutoFit/>
          </a:bodyPr>
          <a:lstStyle/>
          <a:p>
            <a:r>
              <a:rPr lang="ja-JP" altLang="en-US" sz="1400" dirty="0">
                <a:latin typeface="+mn-ea"/>
              </a:rPr>
              <a:t>〇参考）国検討会資料（</a:t>
            </a:r>
            <a:r>
              <a:rPr lang="en-US" altLang="ja-JP" sz="1400" dirty="0">
                <a:latin typeface="+mn-ea"/>
              </a:rPr>
              <a:t>R</a:t>
            </a:r>
            <a:r>
              <a:rPr lang="ja-JP" altLang="en-US" sz="1400" dirty="0">
                <a:latin typeface="+mn-ea"/>
              </a:rPr>
              <a:t>７</a:t>
            </a:r>
            <a:r>
              <a:rPr lang="en-US" altLang="ja-JP" sz="1400" dirty="0">
                <a:latin typeface="+mn-ea"/>
              </a:rPr>
              <a:t>.</a:t>
            </a:r>
            <a:r>
              <a:rPr lang="ja-JP" altLang="en-US" sz="1400" dirty="0">
                <a:latin typeface="+mn-ea"/>
              </a:rPr>
              <a:t>２</a:t>
            </a:r>
            <a:r>
              <a:rPr lang="en-US" altLang="ja-JP" sz="1400" dirty="0">
                <a:latin typeface="+mn-ea"/>
              </a:rPr>
              <a:t>.13</a:t>
            </a:r>
            <a:r>
              <a:rPr lang="ja-JP" altLang="en-US" sz="1400" dirty="0">
                <a:latin typeface="+mn-ea"/>
              </a:rPr>
              <a:t>）　「（参考）要件充足の判断のための整理①診療実績について」抜粋</a:t>
            </a:r>
            <a:endParaRPr lang="en-US" altLang="ja-JP" sz="1400" dirty="0">
              <a:latin typeface="+mn-ea"/>
            </a:endParaRPr>
          </a:p>
          <a:p>
            <a:r>
              <a:rPr lang="ja-JP" altLang="en-US" sz="1400" dirty="0">
                <a:latin typeface="+mn-ea"/>
              </a:rPr>
              <a:t>　・放射線治療実績について、放射線治療機器の入替に伴う一時的な患者数の減少による未充足は許容する。</a:t>
            </a:r>
            <a:endParaRPr lang="en-US" altLang="ja-JP" sz="1400" dirty="0">
              <a:latin typeface="+mn-ea"/>
            </a:endParaRPr>
          </a:p>
        </p:txBody>
      </p:sp>
    </p:spTree>
    <p:extLst>
      <p:ext uri="{BB962C8B-B14F-4D97-AF65-F5344CB8AC3E}">
        <p14:creationId xmlns:p14="http://schemas.microsoft.com/office/powerpoint/2010/main" val="1232846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タイトル 7"/>
          <p:cNvSpPr txBox="1">
            <a:spLocks/>
          </p:cNvSpPr>
          <p:nvPr/>
        </p:nvSpPr>
        <p:spPr>
          <a:xfrm>
            <a:off x="251520" y="44624"/>
            <a:ext cx="8712968" cy="375293"/>
          </a:xfrm>
          <a:prstGeom prst="rect">
            <a:avLst/>
          </a:prstGeom>
          <a:solidFill>
            <a:schemeClr val="tx2">
              <a:lumMod val="50000"/>
            </a:schemeClr>
          </a:solidFill>
          <a:ln>
            <a:solidFill>
              <a:srgbClr val="002060"/>
            </a:solidFill>
          </a:ln>
        </p:spPr>
        <p:txBody>
          <a:bodyPr vert="horz" lIns="91440" tIns="45720" rIns="91440" bIns="45720" rtlCol="0" anchor="ctr">
            <a:normAutofit fontScale="97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b="1" dirty="0">
                <a:solidFill>
                  <a:srgbClr val="FFFFFF"/>
                </a:solidFill>
                <a:latin typeface="+mn-ea"/>
                <a:cs typeface="Times New Roman"/>
              </a:rPr>
              <a:t>参考）二次医療圏における国指定拠点病院等の配置状況及</a:t>
            </a:r>
            <a:endParaRPr lang="ja-JP" altLang="en-US" sz="2000" b="1" dirty="0">
              <a:solidFill>
                <a:srgbClr val="FF0000"/>
              </a:solidFill>
              <a:latin typeface="+mn-ea"/>
              <a:cs typeface="Times New Roman"/>
            </a:endParaRPr>
          </a:p>
        </p:txBody>
      </p:sp>
      <p:sp>
        <p:nvSpPr>
          <p:cNvPr id="8" name="スライド番号プレースホルダー 3"/>
          <p:cNvSpPr>
            <a:spLocks noGrp="1"/>
          </p:cNvSpPr>
          <p:nvPr>
            <p:ph type="sldNum" sz="quarter" idx="12"/>
          </p:nvPr>
        </p:nvSpPr>
        <p:spPr>
          <a:xfrm>
            <a:off x="6982563" y="6492875"/>
            <a:ext cx="2133600" cy="365125"/>
          </a:xfrm>
        </p:spPr>
        <p:txBody>
          <a:bodyPr/>
          <a:lstStyle/>
          <a:p>
            <a:r>
              <a:rPr kumimoji="1" lang="ja-JP" altLang="en-US" sz="1600" dirty="0">
                <a:solidFill>
                  <a:schemeClr val="tx1"/>
                </a:solidFill>
              </a:rPr>
              <a:t>５</a:t>
            </a:r>
          </a:p>
        </p:txBody>
      </p:sp>
      <p:sp>
        <p:nvSpPr>
          <p:cNvPr id="9" name="テキスト ボックス 133">
            <a:extLst>
              <a:ext uri="{FF2B5EF4-FFF2-40B4-BE49-F238E27FC236}">
                <a16:creationId xmlns:a16="http://schemas.microsoft.com/office/drawing/2014/main" id="{CDA2E0AB-C982-4236-A24E-0C46A070D20E}"/>
              </a:ext>
            </a:extLst>
          </p:cNvPr>
          <p:cNvSpPr txBox="1">
            <a:spLocks noChangeArrowheads="1"/>
          </p:cNvSpPr>
          <p:nvPr/>
        </p:nvSpPr>
        <p:spPr bwMode="auto">
          <a:xfrm>
            <a:off x="336412" y="779921"/>
            <a:ext cx="4014331" cy="504753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None/>
            </a:pPr>
            <a:r>
              <a:rPr lang="ja-JP" altLang="en-US" sz="1400" dirty="0">
                <a:latin typeface="ＭＳ ゴシック" panose="020B0609070205080204" pitchFamily="49" charset="-128"/>
                <a:ea typeface="ＭＳ ゴシック" panose="020B0609070205080204" pitchFamily="49" charset="-128"/>
              </a:rPr>
              <a:t>①大阪国際がんセンター★（都道府県拠点）</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②大阪大学医学部附属病院 </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③市立豊中病院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④大阪医科薬科大学病院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⑤関西医科大学附属病院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⑥市立東大阪医療センター</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⑦八尾市立病院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b="1" dirty="0">
                <a:solidFill>
                  <a:srgbClr val="FF0000"/>
                </a:solidFill>
                <a:latin typeface="ＭＳ ゴシック" panose="020B0609070205080204" pitchFamily="49" charset="-128"/>
                <a:ea typeface="ＭＳ ゴシック" panose="020B0609070205080204" pitchFamily="49" charset="-128"/>
              </a:rPr>
              <a:t>⑧近畿大学病院</a:t>
            </a:r>
            <a:endParaRPr lang="en-US" altLang="ja-JP" sz="1400" b="1" dirty="0">
              <a:solidFill>
                <a:srgbClr val="FF0000"/>
              </a:solidFill>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b="1" dirty="0">
                <a:solidFill>
                  <a:srgbClr val="FF0000"/>
                </a:solidFill>
                <a:latin typeface="ＭＳ ゴシック" panose="020B0609070205080204" pitchFamily="49" charset="-128"/>
                <a:ea typeface="ＭＳ ゴシック" panose="020B0609070205080204" pitchFamily="49" charset="-128"/>
              </a:rPr>
              <a:t>　</a:t>
            </a:r>
            <a:r>
              <a:rPr lang="en-US" altLang="ja-JP" sz="1400" b="1" dirty="0">
                <a:solidFill>
                  <a:srgbClr val="FF0000"/>
                </a:solidFill>
                <a:latin typeface="ＭＳ ゴシック" panose="020B0609070205080204" pitchFamily="49" charset="-128"/>
                <a:ea typeface="ＭＳ ゴシック" panose="020B0609070205080204" pitchFamily="49" charset="-128"/>
              </a:rPr>
              <a:t>※</a:t>
            </a:r>
            <a:r>
              <a:rPr lang="en-US" altLang="ja-JP" sz="1400" b="1" u="sng" dirty="0">
                <a:solidFill>
                  <a:srgbClr val="FF0000"/>
                </a:solidFill>
                <a:latin typeface="ＭＳ ゴシック" panose="020B0609070205080204" pitchFamily="49" charset="-128"/>
                <a:ea typeface="ＭＳ ゴシック" panose="020B0609070205080204" pitchFamily="49" charset="-128"/>
              </a:rPr>
              <a:t>R7.11.1</a:t>
            </a:r>
            <a:r>
              <a:rPr lang="ja-JP" altLang="en-US" sz="1400" b="1" u="sng" dirty="0">
                <a:solidFill>
                  <a:srgbClr val="FF0000"/>
                </a:solidFill>
                <a:latin typeface="ＭＳ ゴシック" panose="020B0609070205080204" pitchFamily="49" charset="-128"/>
                <a:ea typeface="ＭＳ ゴシック" panose="020B0609070205080204" pitchFamily="49" charset="-128"/>
              </a:rPr>
              <a:t>に南河内医療圏から堺市医療圏　</a:t>
            </a:r>
            <a:br>
              <a:rPr lang="en-US" altLang="ja-JP" sz="1400" b="1" u="sng" dirty="0">
                <a:solidFill>
                  <a:srgbClr val="FF0000"/>
                </a:solidFill>
                <a:latin typeface="ＭＳ ゴシック" panose="020B0609070205080204" pitchFamily="49" charset="-128"/>
                <a:ea typeface="ＭＳ ゴシック" panose="020B0609070205080204" pitchFamily="49" charset="-128"/>
              </a:rPr>
            </a:br>
            <a:r>
              <a:rPr lang="ja-JP" altLang="en-US" sz="1400" b="1" dirty="0">
                <a:solidFill>
                  <a:srgbClr val="FF0000"/>
                </a:solidFill>
                <a:latin typeface="ＭＳ ゴシック" panose="020B0609070205080204" pitchFamily="49" charset="-128"/>
                <a:ea typeface="ＭＳ ゴシック" panose="020B0609070205080204" pitchFamily="49" charset="-128"/>
              </a:rPr>
              <a:t>　　</a:t>
            </a:r>
            <a:r>
              <a:rPr lang="ja-JP" altLang="en-US" sz="1400" b="1" u="sng" dirty="0">
                <a:solidFill>
                  <a:srgbClr val="FF0000"/>
                </a:solidFill>
                <a:latin typeface="ＭＳ ゴシック" panose="020B0609070205080204" pitchFamily="49" charset="-128"/>
                <a:ea typeface="ＭＳ ゴシック" panose="020B0609070205080204" pitchFamily="49" charset="-128"/>
              </a:rPr>
              <a:t>へ移転予定</a:t>
            </a:r>
            <a:endParaRPr lang="en-US" altLang="ja-JP" sz="1400" b="1" u="sng" dirty="0">
              <a:solidFill>
                <a:srgbClr val="FF0000"/>
              </a:solidFill>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b="1" dirty="0">
                <a:solidFill>
                  <a:srgbClr val="FF0000"/>
                </a:solidFill>
                <a:latin typeface="ＭＳ ゴシック" panose="020B0609070205080204" pitchFamily="49" charset="-128"/>
                <a:ea typeface="ＭＳ ゴシック" panose="020B0609070205080204" pitchFamily="49" charset="-128"/>
              </a:rPr>
              <a:t>⑨大阪南医療センター▲</a:t>
            </a:r>
            <a:endParaRPr lang="en-US" altLang="ja-JP" sz="1400" b="1" dirty="0">
              <a:solidFill>
                <a:srgbClr val="FF0000"/>
              </a:solidFill>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b="1" dirty="0">
                <a:solidFill>
                  <a:srgbClr val="FF0000"/>
                </a:solidFill>
                <a:latin typeface="ＭＳ ゴシック" panose="020B0609070205080204" pitchFamily="49" charset="-128"/>
                <a:ea typeface="ＭＳ ゴシック" panose="020B0609070205080204" pitchFamily="49" charset="-128"/>
              </a:rPr>
              <a:t>　</a:t>
            </a:r>
            <a:r>
              <a:rPr lang="en-US" altLang="ja-JP" sz="1400" b="1" u="sng" dirty="0">
                <a:solidFill>
                  <a:srgbClr val="FF0000"/>
                </a:solidFill>
                <a:latin typeface="ＭＳ ゴシック" panose="020B0609070205080204" pitchFamily="49" charset="-128"/>
                <a:ea typeface="ＭＳ ゴシック" panose="020B0609070205080204" pitchFamily="49" charset="-128"/>
              </a:rPr>
              <a:t>※</a:t>
            </a:r>
            <a:r>
              <a:rPr lang="ja-JP" altLang="en-US" sz="1400" b="1" u="sng" dirty="0">
                <a:solidFill>
                  <a:srgbClr val="FF0000"/>
                </a:solidFill>
                <a:latin typeface="ＭＳ ゴシック" panose="020B0609070205080204" pitchFamily="49" charset="-128"/>
                <a:ea typeface="ＭＳ ゴシック" panose="020B0609070205080204" pitchFamily="49" charset="-128"/>
              </a:rPr>
              <a:t>近畿大学病院が移転したことを確認の上で、</a:t>
            </a:r>
            <a:br>
              <a:rPr lang="en-US" altLang="ja-JP" sz="1400" b="1" u="sng" dirty="0">
                <a:solidFill>
                  <a:srgbClr val="FF0000"/>
                </a:solidFill>
                <a:latin typeface="ＭＳ ゴシック" panose="020B0609070205080204" pitchFamily="49" charset="-128"/>
                <a:ea typeface="ＭＳ ゴシック" panose="020B0609070205080204" pitchFamily="49" charset="-128"/>
              </a:rPr>
            </a:br>
            <a:r>
              <a:rPr lang="ja-JP" altLang="en-US" sz="1400" b="1" dirty="0">
                <a:solidFill>
                  <a:srgbClr val="FF0000"/>
                </a:solidFill>
                <a:latin typeface="ＭＳ ゴシック" panose="020B0609070205080204" pitchFamily="49" charset="-128"/>
                <a:ea typeface="ＭＳ ゴシック" panose="020B0609070205080204" pitchFamily="49" charset="-128"/>
              </a:rPr>
              <a:t>　　</a:t>
            </a:r>
            <a:r>
              <a:rPr lang="ja-JP" altLang="en-US" sz="1400" b="1" u="sng" dirty="0">
                <a:solidFill>
                  <a:srgbClr val="FF0000"/>
                </a:solidFill>
                <a:latin typeface="ＭＳ ゴシック" panose="020B0609070205080204" pitchFamily="49" charset="-128"/>
                <a:ea typeface="ＭＳ ゴシック" panose="020B0609070205080204" pitchFamily="49" charset="-128"/>
              </a:rPr>
              <a:t>移転日より、地域がん診療病院として新規</a:t>
            </a:r>
            <a:br>
              <a:rPr lang="en-US" altLang="ja-JP" sz="1400" b="1" u="sng" dirty="0">
                <a:solidFill>
                  <a:srgbClr val="FF0000"/>
                </a:solidFill>
                <a:latin typeface="ＭＳ ゴシック" panose="020B0609070205080204" pitchFamily="49" charset="-128"/>
                <a:ea typeface="ＭＳ ゴシック" panose="020B0609070205080204" pitchFamily="49" charset="-128"/>
              </a:rPr>
            </a:br>
            <a:r>
              <a:rPr lang="ja-JP" altLang="en-US" sz="1400" b="1" dirty="0">
                <a:solidFill>
                  <a:srgbClr val="FF0000"/>
                </a:solidFill>
                <a:latin typeface="ＭＳ ゴシック" panose="020B0609070205080204" pitchFamily="49" charset="-128"/>
                <a:ea typeface="ＭＳ ゴシック" panose="020B0609070205080204" pitchFamily="49" charset="-128"/>
              </a:rPr>
              <a:t>　　</a:t>
            </a:r>
            <a:r>
              <a:rPr lang="ja-JP" altLang="en-US" sz="1400" b="1" u="sng" dirty="0">
                <a:solidFill>
                  <a:srgbClr val="FF0000"/>
                </a:solidFill>
                <a:latin typeface="ＭＳ ゴシック" panose="020B0609070205080204" pitchFamily="49" charset="-128"/>
                <a:ea typeface="ＭＳ ゴシック" panose="020B0609070205080204" pitchFamily="49" charset="-128"/>
              </a:rPr>
              <a:t>指定予定</a:t>
            </a:r>
            <a:endParaRPr lang="en-US" altLang="ja-JP" sz="1400" b="1" u="sng" dirty="0">
              <a:solidFill>
                <a:srgbClr val="FF0000"/>
              </a:solidFill>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⑩大阪労災病院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⑪堺市立総合医療センター</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None/>
            </a:pPr>
            <a:r>
              <a:rPr lang="ja-JP" altLang="en-US" sz="1400" dirty="0">
                <a:latin typeface="ＭＳ ゴシック" panose="020B0609070205080204" pitchFamily="49" charset="-128"/>
                <a:ea typeface="ＭＳ ゴシック" panose="020B0609070205080204" pitchFamily="49" charset="-128"/>
              </a:rPr>
              <a:t>⑫市立岸和田市民病院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None/>
            </a:pPr>
            <a:r>
              <a:rPr lang="ja-JP" altLang="en-US" sz="1400" dirty="0">
                <a:latin typeface="ＭＳ ゴシック" panose="020B0609070205080204" pitchFamily="49" charset="-128"/>
                <a:ea typeface="ＭＳ ゴシック" panose="020B0609070205080204" pitchFamily="49" charset="-128"/>
              </a:rPr>
              <a:t>⑬和泉市立総合医療センター</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None/>
            </a:pPr>
            <a:r>
              <a:rPr lang="ja-JP" altLang="en-US" sz="1400" dirty="0">
                <a:latin typeface="ＭＳ ゴシック" panose="020B0609070205080204" pitchFamily="49" charset="-128"/>
                <a:ea typeface="ＭＳ ゴシック" panose="020B0609070205080204" pitchFamily="49" charset="-128"/>
              </a:rPr>
              <a:t>⑭大阪公立大学医学部附属病院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None/>
            </a:pPr>
            <a:r>
              <a:rPr lang="ja-JP" altLang="en-US" sz="1400" dirty="0">
                <a:latin typeface="ＭＳ ゴシック" panose="020B0609070205080204" pitchFamily="49" charset="-128"/>
                <a:ea typeface="ＭＳ ゴシック" panose="020B0609070205080204" pitchFamily="49" charset="-128"/>
              </a:rPr>
              <a:t>⑮大阪市立総合医療センター</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None/>
            </a:pPr>
            <a:r>
              <a:rPr lang="ja-JP" altLang="en-US" sz="1400" dirty="0">
                <a:latin typeface="ＭＳ ゴシック" panose="020B0609070205080204" pitchFamily="49" charset="-128"/>
                <a:ea typeface="ＭＳ ゴシック" panose="020B0609070205080204" pitchFamily="49" charset="-128"/>
              </a:rPr>
              <a:t>⑯大阪赤十字病院</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⑰大阪医療センター</a:t>
            </a:r>
            <a:endParaRPr lang="en-US" altLang="ja-JP" sz="14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400" dirty="0">
                <a:latin typeface="ＭＳ ゴシック" panose="020B0609070205080204" pitchFamily="49" charset="-128"/>
                <a:ea typeface="ＭＳ ゴシック" panose="020B0609070205080204" pitchFamily="49" charset="-128"/>
              </a:rPr>
              <a:t>⑱大阪急性期・総合医療センター</a:t>
            </a:r>
            <a:endParaRPr lang="en-US" altLang="ja-JP" sz="1400" dirty="0">
              <a:latin typeface="ＭＳ ゴシック" panose="020B0609070205080204" pitchFamily="49" charset="-128"/>
              <a:ea typeface="ＭＳ ゴシック" panose="020B0609070205080204" pitchFamily="49" charset="-128"/>
            </a:endParaRPr>
          </a:p>
        </p:txBody>
      </p:sp>
      <p:grpSp>
        <p:nvGrpSpPr>
          <p:cNvPr id="11" name="グループ化 10">
            <a:extLst>
              <a:ext uri="{FF2B5EF4-FFF2-40B4-BE49-F238E27FC236}">
                <a16:creationId xmlns:a16="http://schemas.microsoft.com/office/drawing/2014/main" id="{6F5FCE32-04A7-4569-B8CE-40E23348B89F}"/>
              </a:ext>
            </a:extLst>
          </p:cNvPr>
          <p:cNvGrpSpPr/>
          <p:nvPr/>
        </p:nvGrpSpPr>
        <p:grpSpPr>
          <a:xfrm>
            <a:off x="3995936" y="991128"/>
            <a:ext cx="4806132" cy="5501747"/>
            <a:chOff x="370271" y="1387273"/>
            <a:chExt cx="4104212" cy="4853940"/>
          </a:xfrm>
        </p:grpSpPr>
        <p:grpSp>
          <p:nvGrpSpPr>
            <p:cNvPr id="14" name="グループ化 13">
              <a:extLst>
                <a:ext uri="{FF2B5EF4-FFF2-40B4-BE49-F238E27FC236}">
                  <a16:creationId xmlns:a16="http://schemas.microsoft.com/office/drawing/2014/main" id="{289C1FD0-96F5-4AC3-9485-B4966181B470}"/>
                </a:ext>
              </a:extLst>
            </p:cNvPr>
            <p:cNvGrpSpPr/>
            <p:nvPr/>
          </p:nvGrpSpPr>
          <p:grpSpPr>
            <a:xfrm>
              <a:off x="370271" y="1387273"/>
              <a:ext cx="4072596" cy="4853940"/>
              <a:chOff x="488049" y="1566162"/>
              <a:chExt cx="4072596" cy="4853940"/>
            </a:xfrm>
          </p:grpSpPr>
          <p:pic>
            <p:nvPicPr>
              <p:cNvPr id="17" name="図 16">
                <a:extLst>
                  <a:ext uri="{FF2B5EF4-FFF2-40B4-BE49-F238E27FC236}">
                    <a16:creationId xmlns:a16="http://schemas.microsoft.com/office/drawing/2014/main" id="{CED37C88-22D0-4B95-89E3-E4BA41EC4B5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88049" y="1566162"/>
                <a:ext cx="4064977" cy="4853940"/>
              </a:xfrm>
              <a:prstGeom prst="rect">
                <a:avLst/>
              </a:prstGeom>
              <a:noFill/>
              <a:ln>
                <a:noFill/>
              </a:ln>
            </p:spPr>
          </p:pic>
          <p:sp>
            <p:nvSpPr>
              <p:cNvPr id="18" name="正方形/長方形 17">
                <a:extLst>
                  <a:ext uri="{FF2B5EF4-FFF2-40B4-BE49-F238E27FC236}">
                    <a16:creationId xmlns:a16="http://schemas.microsoft.com/office/drawing/2014/main" id="{3EAC71CE-B621-4A8C-AD0C-552B65DAD31A}"/>
                  </a:ext>
                </a:extLst>
              </p:cNvPr>
              <p:cNvSpPr>
                <a:spLocks/>
              </p:cNvSpPr>
              <p:nvPr/>
            </p:nvSpPr>
            <p:spPr bwMode="auto">
              <a:xfrm>
                <a:off x="2079125" y="3186724"/>
                <a:ext cx="505265" cy="18170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37044" tIns="4433" rIns="37044" bIns="4433" anchor="t" anchorCtr="0" upright="1">
                <a:noAutofit/>
              </a:bodyPr>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大阪市</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9" name="正方形/長方形 18">
                <a:extLst>
                  <a:ext uri="{FF2B5EF4-FFF2-40B4-BE49-F238E27FC236}">
                    <a16:creationId xmlns:a16="http://schemas.microsoft.com/office/drawing/2014/main" id="{F3A3ACE9-8EA5-4635-A9A0-E0D0C2775ED7}"/>
                  </a:ext>
                </a:extLst>
              </p:cNvPr>
              <p:cNvSpPr>
                <a:spLocks/>
              </p:cNvSpPr>
              <p:nvPr/>
            </p:nvSpPr>
            <p:spPr>
              <a:xfrm>
                <a:off x="3915546" y="3353192"/>
                <a:ext cx="562122" cy="245012"/>
              </a:xfrm>
              <a:prstGeom prst="rect">
                <a:avLst/>
              </a:prstGeom>
              <a:noFill/>
              <a:ln>
                <a:noFill/>
              </a:ln>
              <a:effectLst/>
            </p:spPr>
            <p:txBody>
              <a:bodyPr lIns="37044" tIns="4433" rIns="37044" bIns="4433"/>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北河内</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0" name="正方形/長方形 19">
                <a:extLst>
                  <a:ext uri="{FF2B5EF4-FFF2-40B4-BE49-F238E27FC236}">
                    <a16:creationId xmlns:a16="http://schemas.microsoft.com/office/drawing/2014/main" id="{86AB3954-9631-463E-88A5-938B207EC90C}"/>
                  </a:ext>
                </a:extLst>
              </p:cNvPr>
              <p:cNvSpPr>
                <a:spLocks/>
              </p:cNvSpPr>
              <p:nvPr/>
            </p:nvSpPr>
            <p:spPr>
              <a:xfrm>
                <a:off x="4014350" y="4630421"/>
                <a:ext cx="546295" cy="253805"/>
              </a:xfrm>
              <a:prstGeom prst="rect">
                <a:avLst/>
              </a:prstGeom>
              <a:noFill/>
              <a:ln>
                <a:noFill/>
              </a:ln>
              <a:effectLst/>
            </p:spPr>
            <p:txBody>
              <a:bodyPr lIns="37044" tIns="4433" rIns="37044" bIns="4433"/>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南河内</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1" name="正方形/長方形 20">
                <a:extLst>
                  <a:ext uri="{FF2B5EF4-FFF2-40B4-BE49-F238E27FC236}">
                    <a16:creationId xmlns:a16="http://schemas.microsoft.com/office/drawing/2014/main" id="{0BA2C2C7-74D3-416B-879F-263E5A40B7C0}"/>
                  </a:ext>
                </a:extLst>
              </p:cNvPr>
              <p:cNvSpPr>
                <a:spLocks/>
              </p:cNvSpPr>
              <p:nvPr/>
            </p:nvSpPr>
            <p:spPr>
              <a:xfrm>
                <a:off x="2801189" y="4505616"/>
                <a:ext cx="455442" cy="202223"/>
              </a:xfrm>
              <a:prstGeom prst="rect">
                <a:avLst/>
              </a:prstGeom>
              <a:noFill/>
              <a:ln>
                <a:noFill/>
              </a:ln>
              <a:effectLst/>
            </p:spPr>
            <p:txBody>
              <a:bodyPr lIns="37044" tIns="4433" rIns="37044" bIns="4433"/>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堺市</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2" name="正方形/長方形 21">
                <a:extLst>
                  <a:ext uri="{FF2B5EF4-FFF2-40B4-BE49-F238E27FC236}">
                    <a16:creationId xmlns:a16="http://schemas.microsoft.com/office/drawing/2014/main" id="{D301C9FB-0ADB-46A2-A364-2FB0411B34E2}"/>
                  </a:ext>
                </a:extLst>
              </p:cNvPr>
              <p:cNvSpPr>
                <a:spLocks/>
              </p:cNvSpPr>
              <p:nvPr/>
            </p:nvSpPr>
            <p:spPr>
              <a:xfrm>
                <a:off x="2210424" y="5493826"/>
                <a:ext cx="456028" cy="236220"/>
              </a:xfrm>
              <a:prstGeom prst="rect">
                <a:avLst/>
              </a:prstGeom>
              <a:noFill/>
              <a:ln>
                <a:noFill/>
              </a:ln>
              <a:effectLst/>
            </p:spPr>
            <p:txBody>
              <a:bodyPr lIns="37044" tIns="4433" rIns="37044" bIns="4433"/>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泉州</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3" name="テキスト ボックス 58">
                <a:extLst>
                  <a:ext uri="{FF2B5EF4-FFF2-40B4-BE49-F238E27FC236}">
                    <a16:creationId xmlns:a16="http://schemas.microsoft.com/office/drawing/2014/main" id="{EE34345C-6C8A-4A66-9D13-046337142D10}"/>
                  </a:ext>
                </a:extLst>
              </p:cNvPr>
              <p:cNvSpPr txBox="1">
                <a:spLocks/>
              </p:cNvSpPr>
              <p:nvPr/>
            </p:nvSpPr>
            <p:spPr bwMode="auto">
              <a:xfrm>
                <a:off x="1963653" y="5285154"/>
                <a:ext cx="270803" cy="334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16615" tIns="16615" rIns="16615" bIns="16615" anchor="t" anchorCtr="0" upright="1">
                <a:noAutofit/>
              </a:bodyPr>
              <a:lstStyle/>
              <a:p>
                <a:pPr eaLnBrk="0" fontAlgn="base" hangingPunct="0"/>
                <a:r>
                  <a:rPr lang="ja-JP" altLang="en-US" sz="1108">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⑫</a:t>
                </a:r>
                <a:endParaRPr lang="ja-JP" altLang="en-US" sz="1108">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4" name="テキスト ボックス 63">
                <a:extLst>
                  <a:ext uri="{FF2B5EF4-FFF2-40B4-BE49-F238E27FC236}">
                    <a16:creationId xmlns:a16="http://schemas.microsoft.com/office/drawing/2014/main" id="{81BFA55D-E91A-47C8-86C7-861D000B68C8}"/>
                  </a:ext>
                </a:extLst>
              </p:cNvPr>
              <p:cNvSpPr txBox="1">
                <a:spLocks/>
              </p:cNvSpPr>
              <p:nvPr/>
            </p:nvSpPr>
            <p:spPr>
              <a:xfrm>
                <a:off x="3376499" y="5164345"/>
                <a:ext cx="355795" cy="251778"/>
              </a:xfrm>
              <a:prstGeom prst="rect">
                <a:avLst/>
              </a:prstGeom>
              <a:noFill/>
              <a:ln>
                <a:noFill/>
              </a:ln>
            </p:spPr>
            <p:txBody>
              <a:bodyPr lIns="16615" tIns="16615" rIns="16615" bIns="16615">
                <a:spAutoFit/>
              </a:bodyPr>
              <a:lstStyle/>
              <a:p>
                <a:pPr eaLnBrk="0" fontAlgn="base" hangingPunct="0"/>
                <a:r>
                  <a:rPr lang="ja-JP" altLang="en-US" sz="1662" dirty="0">
                    <a:solidFill>
                      <a:srgbClr val="000000"/>
                    </a:solidFill>
                    <a:latin typeface="ＭＳ Ｐゴシック" panose="020B0600070205080204" pitchFamily="50" charset="-128"/>
                    <a:ea typeface="Calibri" panose="020F0502020204030204" pitchFamily="34" charset="0"/>
                    <a:cs typeface="ＭＳ Ｐゴシック" panose="020B0600070205080204" pitchFamily="50" charset="-128"/>
                  </a:rPr>
                  <a:t> </a:t>
                </a:r>
                <a:r>
                  <a:rPr lang="ja-JP" altLang="en-US" sz="1108" b="1" dirty="0">
                    <a:solidFill>
                      <a:srgbClr val="FF0000"/>
                    </a:solidFill>
                    <a:latin typeface="Calibri" panose="020F0502020204030204" pitchFamily="34" charset="0"/>
                    <a:ea typeface="ＭＳ Ｐゴシック" panose="020B0600070205080204" pitchFamily="50" charset="-128"/>
                    <a:cs typeface="ＭＳ Ｐゴシック" panose="020B0600070205080204" pitchFamily="50" charset="-128"/>
                  </a:rPr>
                  <a:t>⑨▲</a:t>
                </a:r>
                <a:endParaRPr lang="ja-JP" altLang="en-US" sz="1108"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5" name="テキスト ボックス 4099">
                <a:extLst>
                  <a:ext uri="{FF2B5EF4-FFF2-40B4-BE49-F238E27FC236}">
                    <a16:creationId xmlns:a16="http://schemas.microsoft.com/office/drawing/2014/main" id="{DCAB5DBD-0F74-4BD4-857B-771E738D7722}"/>
                  </a:ext>
                </a:extLst>
              </p:cNvPr>
              <p:cNvSpPr txBox="1">
                <a:spLocks/>
              </p:cNvSpPr>
              <p:nvPr/>
            </p:nvSpPr>
            <p:spPr>
              <a:xfrm>
                <a:off x="3309090" y="5024254"/>
                <a:ext cx="997034" cy="180024"/>
              </a:xfrm>
              <a:prstGeom prst="rect">
                <a:avLst/>
              </a:prstGeom>
              <a:noFill/>
              <a:ln>
                <a:noFill/>
              </a:ln>
            </p:spPr>
            <p:txBody>
              <a:bodyPr wrap="square" lIns="16615" tIns="16615" rIns="16615" bIns="16615">
                <a:spAutoFit/>
              </a:bodyPr>
              <a:lstStyle/>
              <a:p>
                <a:pPr eaLnBrk="0" fontAlgn="base" hangingPunct="0"/>
                <a:r>
                  <a:rPr lang="ja-JP" altLang="en-US" sz="1108" b="1" dirty="0">
                    <a:solidFill>
                      <a:srgbClr val="FF0000"/>
                    </a:solidFill>
                    <a:latin typeface="Calibri" panose="020F0502020204030204" pitchFamily="34" charset="0"/>
                    <a:ea typeface="ＭＳ Ｐゴシック" panose="020B0600070205080204" pitchFamily="50" charset="-128"/>
                    <a:cs typeface="ＭＳ Ｐゴシック" panose="020B0600070205080204" pitchFamily="50" charset="-128"/>
                  </a:rPr>
                  <a:t>⑧</a:t>
                </a:r>
                <a:r>
                  <a:rPr lang="ja-JP" altLang="en-US" sz="969"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 </a:t>
                </a:r>
                <a:r>
                  <a:rPr lang="ja-JP" altLang="en-US" sz="1100"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a:t>
                </a:r>
                <a:r>
                  <a:rPr lang="en-US" altLang="ja-JP" sz="1100"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R7.10.31</a:t>
                </a:r>
                <a:r>
                  <a:rPr lang="ja-JP" altLang="en-US" sz="1100"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a:t>
                </a:r>
                <a:endParaRPr lang="en-US" altLang="ja-JP" sz="1108" b="1" dirty="0">
                  <a:solidFill>
                    <a:srgbClr val="FF0000"/>
                  </a:solidFill>
                  <a:latin typeface="Calibri" panose="020F0502020204030204" pitchFamily="34" charset="0"/>
                  <a:ea typeface="ＭＳ Ｐゴシック" panose="020B0600070205080204" pitchFamily="50" charset="-128"/>
                  <a:cs typeface="ＭＳ Ｐゴシック" panose="020B0600070205080204" pitchFamily="50" charset="-128"/>
                </a:endParaRPr>
              </a:p>
            </p:txBody>
          </p:sp>
          <p:sp>
            <p:nvSpPr>
              <p:cNvPr id="26" name="テキスト ボックス 4097">
                <a:extLst>
                  <a:ext uri="{FF2B5EF4-FFF2-40B4-BE49-F238E27FC236}">
                    <a16:creationId xmlns:a16="http://schemas.microsoft.com/office/drawing/2014/main" id="{F0E87B3D-0AD0-444E-98EC-4F84051C0BE5}"/>
                  </a:ext>
                </a:extLst>
              </p:cNvPr>
              <p:cNvSpPr txBox="1">
                <a:spLocks/>
              </p:cNvSpPr>
              <p:nvPr/>
            </p:nvSpPr>
            <p:spPr>
              <a:xfrm>
                <a:off x="2604319" y="4397132"/>
                <a:ext cx="328246" cy="289330"/>
              </a:xfrm>
              <a:prstGeom prst="rect">
                <a:avLst/>
              </a:prstGeom>
              <a:noFill/>
              <a:ln>
                <a:noFill/>
              </a:ln>
            </p:spPr>
            <p:txBody>
              <a:bodyPr lIns="16615" tIns="16615" rIns="16615" bIns="16615">
                <a:spAutoFit/>
              </a:bodyPr>
              <a:lstStyle/>
              <a:p>
                <a:pPr eaLnBrk="0" fontAlgn="base" hangingPunct="0"/>
                <a:r>
                  <a:rPr lang="ja-JP" altLang="en-US" sz="1662">
                    <a:solidFill>
                      <a:srgbClr val="000000"/>
                    </a:solidFill>
                    <a:latin typeface="ＭＳ Ｐゴシック" panose="020B0600070205080204" pitchFamily="50" charset="-128"/>
                    <a:ea typeface="Calibri" panose="020F0502020204030204" pitchFamily="34" charset="0"/>
                    <a:cs typeface="ＭＳ Ｐゴシック" panose="020B0600070205080204" pitchFamily="50" charset="-128"/>
                  </a:rPr>
                  <a:t> </a:t>
                </a:r>
                <a:r>
                  <a:rPr lang="ja-JP" altLang="en-US" sz="1108">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⑩</a:t>
                </a:r>
                <a:endParaRPr lang="ja-JP" altLang="en-US" sz="1108">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7" name="テキスト ボックス 4136">
                <a:extLst>
                  <a:ext uri="{FF2B5EF4-FFF2-40B4-BE49-F238E27FC236}">
                    <a16:creationId xmlns:a16="http://schemas.microsoft.com/office/drawing/2014/main" id="{46BF3913-834E-46EF-86E1-1CC2274F5B62}"/>
                  </a:ext>
                </a:extLst>
              </p:cNvPr>
              <p:cNvSpPr txBox="1">
                <a:spLocks/>
              </p:cNvSpPr>
              <p:nvPr/>
            </p:nvSpPr>
            <p:spPr>
              <a:xfrm>
                <a:off x="3854586" y="3834424"/>
                <a:ext cx="208085" cy="204050"/>
              </a:xfrm>
              <a:prstGeom prst="rect">
                <a:avLst/>
              </a:prstGeom>
              <a:noFill/>
              <a:ln>
                <a:noFill/>
              </a:ln>
            </p:spPr>
            <p:txBody>
              <a:bodyPr wrap="square"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⑥</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8" name="テキスト ボックス 4158">
                <a:extLst>
                  <a:ext uri="{FF2B5EF4-FFF2-40B4-BE49-F238E27FC236}">
                    <a16:creationId xmlns:a16="http://schemas.microsoft.com/office/drawing/2014/main" id="{7908CD42-B805-41B1-94BA-9994EE479E72}"/>
                  </a:ext>
                </a:extLst>
              </p:cNvPr>
              <p:cNvSpPr txBox="1">
                <a:spLocks/>
              </p:cNvSpPr>
              <p:nvPr/>
            </p:nvSpPr>
            <p:spPr>
              <a:xfrm>
                <a:off x="4075565" y="2689666"/>
                <a:ext cx="291905" cy="204050"/>
              </a:xfrm>
              <a:prstGeom prst="rect">
                <a:avLst/>
              </a:prstGeom>
              <a:noFill/>
              <a:ln>
                <a:noFill/>
              </a:ln>
            </p:spPr>
            <p:txBody>
              <a:bodyPr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⑤</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0" name="テキスト ボックス 8193">
                <a:extLst>
                  <a:ext uri="{FF2B5EF4-FFF2-40B4-BE49-F238E27FC236}">
                    <a16:creationId xmlns:a16="http://schemas.microsoft.com/office/drawing/2014/main" id="{5E89AD2C-D1AC-4B3A-AF58-C373079FCD66}"/>
                  </a:ext>
                </a:extLst>
              </p:cNvPr>
              <p:cNvSpPr txBox="1">
                <a:spLocks/>
              </p:cNvSpPr>
              <p:nvPr/>
            </p:nvSpPr>
            <p:spPr>
              <a:xfrm>
                <a:off x="3868653" y="2231293"/>
                <a:ext cx="351692" cy="204050"/>
              </a:xfrm>
              <a:prstGeom prst="rect">
                <a:avLst/>
              </a:prstGeom>
              <a:noFill/>
              <a:ln>
                <a:noFill/>
              </a:ln>
            </p:spPr>
            <p:txBody>
              <a:bodyPr wrap="square"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④</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1" name="テキスト ボックス 4159">
                <a:extLst>
                  <a:ext uri="{FF2B5EF4-FFF2-40B4-BE49-F238E27FC236}">
                    <a16:creationId xmlns:a16="http://schemas.microsoft.com/office/drawing/2014/main" id="{154DD9D9-8F3B-4D42-9F2F-CD0A74C27040}"/>
                  </a:ext>
                </a:extLst>
              </p:cNvPr>
              <p:cNvSpPr txBox="1">
                <a:spLocks/>
              </p:cNvSpPr>
              <p:nvPr/>
            </p:nvSpPr>
            <p:spPr>
              <a:xfrm>
                <a:off x="2650040" y="2485684"/>
                <a:ext cx="266700" cy="204050"/>
              </a:xfrm>
              <a:prstGeom prst="rect">
                <a:avLst/>
              </a:prstGeom>
              <a:noFill/>
              <a:ln>
                <a:noFill/>
              </a:ln>
            </p:spPr>
            <p:txBody>
              <a:bodyPr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③</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2" name="テキスト ボックス 8192">
                <a:extLst>
                  <a:ext uri="{FF2B5EF4-FFF2-40B4-BE49-F238E27FC236}">
                    <a16:creationId xmlns:a16="http://schemas.microsoft.com/office/drawing/2014/main" id="{219BB707-8E58-47EF-A136-343EBFA6E8D2}"/>
                  </a:ext>
                </a:extLst>
              </p:cNvPr>
              <p:cNvSpPr txBox="1">
                <a:spLocks/>
              </p:cNvSpPr>
              <p:nvPr/>
            </p:nvSpPr>
            <p:spPr>
              <a:xfrm>
                <a:off x="3077346" y="2406553"/>
                <a:ext cx="301869" cy="204050"/>
              </a:xfrm>
              <a:prstGeom prst="rect">
                <a:avLst/>
              </a:prstGeom>
              <a:noFill/>
              <a:ln>
                <a:noFill/>
              </a:ln>
            </p:spPr>
            <p:txBody>
              <a:bodyPr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②</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3" name="テキスト ボックス 4150">
                <a:extLst>
                  <a:ext uri="{FF2B5EF4-FFF2-40B4-BE49-F238E27FC236}">
                    <a16:creationId xmlns:a16="http://schemas.microsoft.com/office/drawing/2014/main" id="{DBECE790-4D86-4FFD-9212-F525CA5361F2}"/>
                  </a:ext>
                </a:extLst>
              </p:cNvPr>
              <p:cNvSpPr txBox="1">
                <a:spLocks/>
              </p:cNvSpPr>
              <p:nvPr/>
            </p:nvSpPr>
            <p:spPr>
              <a:xfrm>
                <a:off x="3043215" y="3561938"/>
                <a:ext cx="277837" cy="204050"/>
              </a:xfrm>
              <a:prstGeom prst="rect">
                <a:avLst/>
              </a:prstGeom>
              <a:noFill/>
              <a:ln>
                <a:noFill/>
              </a:ln>
            </p:spPr>
            <p:txBody>
              <a:bodyPr wrap="square"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⑰</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4" name="テキスト ボックス 4143">
                <a:extLst>
                  <a:ext uri="{FF2B5EF4-FFF2-40B4-BE49-F238E27FC236}">
                    <a16:creationId xmlns:a16="http://schemas.microsoft.com/office/drawing/2014/main" id="{EAF383B5-8998-460C-A56C-AAB6E47D8787}"/>
                  </a:ext>
                </a:extLst>
              </p:cNvPr>
              <p:cNvSpPr txBox="1">
                <a:spLocks/>
              </p:cNvSpPr>
              <p:nvPr/>
            </p:nvSpPr>
            <p:spPr>
              <a:xfrm>
                <a:off x="3216850" y="3561938"/>
                <a:ext cx="379828" cy="374552"/>
              </a:xfrm>
              <a:prstGeom prst="rect">
                <a:avLst/>
              </a:prstGeom>
              <a:noFill/>
              <a:ln>
                <a:noFill/>
              </a:ln>
            </p:spPr>
            <p:txBody>
              <a:bodyPr lIns="16615" tIns="16615" rIns="16615" bIns="16615"/>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①★</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5" name="テキスト ボックス 4133">
                <a:extLst>
                  <a:ext uri="{FF2B5EF4-FFF2-40B4-BE49-F238E27FC236}">
                    <a16:creationId xmlns:a16="http://schemas.microsoft.com/office/drawing/2014/main" id="{314998D9-E277-491A-A90F-44D96078B4BD}"/>
                  </a:ext>
                </a:extLst>
              </p:cNvPr>
              <p:cNvSpPr txBox="1">
                <a:spLocks/>
              </p:cNvSpPr>
              <p:nvPr/>
            </p:nvSpPr>
            <p:spPr>
              <a:xfrm>
                <a:off x="3121377" y="3727158"/>
                <a:ext cx="277837" cy="204050"/>
              </a:xfrm>
              <a:prstGeom prst="rect">
                <a:avLst/>
              </a:prstGeom>
              <a:noFill/>
              <a:ln>
                <a:noFill/>
              </a:ln>
            </p:spPr>
            <p:txBody>
              <a:bodyPr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⑯</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6" name="正方形/長方形 35">
                <a:extLst>
                  <a:ext uri="{FF2B5EF4-FFF2-40B4-BE49-F238E27FC236}">
                    <a16:creationId xmlns:a16="http://schemas.microsoft.com/office/drawing/2014/main" id="{C13D5DCE-5076-4813-AE30-5CD52F1E17A2}"/>
                  </a:ext>
                </a:extLst>
              </p:cNvPr>
              <p:cNvSpPr>
                <a:spLocks/>
              </p:cNvSpPr>
              <p:nvPr/>
            </p:nvSpPr>
            <p:spPr>
              <a:xfrm>
                <a:off x="2371617" y="3502661"/>
                <a:ext cx="348762" cy="177605"/>
              </a:xfrm>
              <a:prstGeom prst="rect">
                <a:avLst/>
              </a:prstGeom>
              <a:noFill/>
              <a:ln>
                <a:noFill/>
              </a:ln>
              <a:effectLst/>
            </p:spPr>
            <p:txBody>
              <a:bodyPr lIns="37044" tIns="4433" rIns="37044" bIns="4433"/>
              <a:lstStyle/>
              <a:p>
                <a:pPr eaLnBrk="0" fontAlgn="base" hangingPunct="0"/>
                <a:r>
                  <a:rPr lang="ja-JP" altLang="en-US" sz="969"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西部</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4124">
                <a:extLst>
                  <a:ext uri="{FF2B5EF4-FFF2-40B4-BE49-F238E27FC236}">
                    <a16:creationId xmlns:a16="http://schemas.microsoft.com/office/drawing/2014/main" id="{63A26E5A-DE6B-482E-884D-E0B6250F17CC}"/>
                  </a:ext>
                </a:extLst>
              </p:cNvPr>
              <p:cNvSpPr txBox="1">
                <a:spLocks/>
              </p:cNvSpPr>
              <p:nvPr/>
            </p:nvSpPr>
            <p:spPr>
              <a:xfrm>
                <a:off x="3651777" y="4050715"/>
                <a:ext cx="355795" cy="204050"/>
              </a:xfrm>
              <a:prstGeom prst="rect">
                <a:avLst/>
              </a:prstGeom>
              <a:noFill/>
              <a:ln>
                <a:noFill/>
              </a:ln>
            </p:spPr>
            <p:txBody>
              <a:bodyPr lIns="16615" tIns="16615" rIns="16615" bIns="16615">
                <a:spAutoFit/>
              </a:bodyPr>
              <a:lstStyle/>
              <a:p>
                <a:pPr eaLnBrk="0" fontAlgn="base" hangingPunct="0"/>
                <a:r>
                  <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rPr>
                  <a:t>⑦</a:t>
                </a:r>
              </a:p>
            </p:txBody>
          </p:sp>
          <p:sp>
            <p:nvSpPr>
              <p:cNvPr id="38" name="テキスト ボックス 4127">
                <a:extLst>
                  <a:ext uri="{FF2B5EF4-FFF2-40B4-BE49-F238E27FC236}">
                    <a16:creationId xmlns:a16="http://schemas.microsoft.com/office/drawing/2014/main" id="{D330A779-8783-46A1-B1D0-67D1EDB969E1}"/>
                  </a:ext>
                </a:extLst>
              </p:cNvPr>
              <p:cNvSpPr txBox="1">
                <a:spLocks noChangeArrowheads="1"/>
              </p:cNvSpPr>
              <p:nvPr/>
            </p:nvSpPr>
            <p:spPr bwMode="auto">
              <a:xfrm>
                <a:off x="3004663" y="4068886"/>
                <a:ext cx="355795" cy="204050"/>
              </a:xfrm>
              <a:prstGeom prst="rect">
                <a:avLst/>
              </a:prstGeom>
              <a:noFill/>
              <a:ln>
                <a:noFill/>
              </a:ln>
              <a:extLst>
                <a:ext uri="{909E8E84-426E-40DD-AFC4-6F175D3DCCD1}">
                  <a14:hiddenFill xmlns:a14="http://schemas.microsoft.com/office/drawing/2010/main">
                    <a:solidFill>
                      <a:schemeClr val="bg1">
                        <a:alpha val="0"/>
                      </a:schemeClr>
                    </a:solidFill>
                  </a14:hiddenFill>
                </a:ext>
                <a:ext uri="{91240B29-F687-4F45-9708-019B960494DF}">
                  <a14:hiddenLine xmlns:a14="http://schemas.microsoft.com/office/drawing/2010/main" w="12700" cap="rnd">
                    <a:solidFill>
                      <a:schemeClr val="tx1"/>
                    </a:solidFill>
                    <a:round/>
                    <a:headEnd/>
                    <a:tailEnd/>
                  </a14:hiddenLine>
                </a:ext>
              </a:extLst>
            </p:spPr>
            <p:txBody>
              <a:bodyPr lIns="16615" tIns="16615" rIns="16615" bIns="16615">
                <a:spAutoFit/>
              </a:bodyPr>
              <a:lstStyle/>
              <a:p>
                <a:pPr fontAlgn="base"/>
                <a:r>
                  <a:rPr lang="ja-JP" altLang="en-US" sz="1108">
                    <a:solidFill>
                      <a:srgbClr val="000000"/>
                    </a:solidFill>
                    <a:latin typeface="Calibri" panose="020F0502020204030204" pitchFamily="34" charset="0"/>
                    <a:ea typeface="ＭＳ Ｐゴシック" panose="020B0600070205080204" pitchFamily="50" charset="-128"/>
                    <a:cs typeface="Times New Roman" panose="02020603050405020304" pitchFamily="18" charset="0"/>
                  </a:rPr>
                  <a:t>⑱</a:t>
                </a:r>
                <a:endParaRPr lang="ja-JP" altLang="en-US" sz="1108">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4096">
                <a:extLst>
                  <a:ext uri="{FF2B5EF4-FFF2-40B4-BE49-F238E27FC236}">
                    <a16:creationId xmlns:a16="http://schemas.microsoft.com/office/drawing/2014/main" id="{3FCF5C72-834A-4CBD-A03E-165C9C9F5DDD}"/>
                  </a:ext>
                </a:extLst>
              </p:cNvPr>
              <p:cNvSpPr txBox="1">
                <a:spLocks/>
              </p:cNvSpPr>
              <p:nvPr/>
            </p:nvSpPr>
            <p:spPr>
              <a:xfrm>
                <a:off x="2492492" y="4558972"/>
                <a:ext cx="328246" cy="204050"/>
              </a:xfrm>
              <a:prstGeom prst="rect">
                <a:avLst/>
              </a:prstGeom>
              <a:noFill/>
              <a:ln>
                <a:noFill/>
              </a:ln>
            </p:spPr>
            <p:txBody>
              <a:bodyPr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⑪</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0" name="正方形/長方形 39">
                <a:extLst>
                  <a:ext uri="{FF2B5EF4-FFF2-40B4-BE49-F238E27FC236}">
                    <a16:creationId xmlns:a16="http://schemas.microsoft.com/office/drawing/2014/main" id="{2DD21F6E-351C-4ADD-984F-EE9B6383D333}"/>
                  </a:ext>
                </a:extLst>
              </p:cNvPr>
              <p:cNvSpPr>
                <a:spLocks/>
              </p:cNvSpPr>
              <p:nvPr/>
            </p:nvSpPr>
            <p:spPr>
              <a:xfrm>
                <a:off x="2720378" y="3757127"/>
                <a:ext cx="347003" cy="177018"/>
              </a:xfrm>
              <a:prstGeom prst="rect">
                <a:avLst/>
              </a:prstGeom>
              <a:noFill/>
              <a:ln>
                <a:noFill/>
              </a:ln>
              <a:effectLst/>
            </p:spPr>
            <p:txBody>
              <a:bodyPr lIns="37044" tIns="4433" rIns="37044" bIns="4433"/>
              <a:lstStyle/>
              <a:p>
                <a:pPr eaLnBrk="0" fontAlgn="base" hangingPunct="0"/>
                <a:r>
                  <a:rPr lang="ja-JP" altLang="en-US" sz="969"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東部</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1" name="テキスト ボックス 1">
                <a:extLst>
                  <a:ext uri="{FF2B5EF4-FFF2-40B4-BE49-F238E27FC236}">
                    <a16:creationId xmlns:a16="http://schemas.microsoft.com/office/drawing/2014/main" id="{C8D245D6-B99A-444B-95DD-EB7638774207}"/>
                  </a:ext>
                </a:extLst>
              </p:cNvPr>
              <p:cNvSpPr txBox="1">
                <a:spLocks/>
              </p:cNvSpPr>
              <p:nvPr/>
            </p:nvSpPr>
            <p:spPr bwMode="auto">
              <a:xfrm>
                <a:off x="2182875" y="5218333"/>
                <a:ext cx="270803" cy="334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16615" tIns="16615" rIns="16615" bIns="16615" anchor="t" anchorCtr="0" upright="1">
                <a:noAutofit/>
              </a:bodyPr>
              <a:lstStyle/>
              <a:p>
                <a:pPr eaLnBrk="0" fontAlgn="base" hangingPunct="0"/>
                <a:r>
                  <a:rPr lang="ja-JP" altLang="en-US" sz="1108" dirty="0">
                    <a:latin typeface="Calibri" panose="020F0502020204030204" pitchFamily="34" charset="0"/>
                    <a:ea typeface="ＭＳ Ｐゴシック" panose="020B0600070205080204" pitchFamily="50" charset="-128"/>
                    <a:cs typeface="ＭＳ Ｐゴシック" panose="020B0600070205080204" pitchFamily="50" charset="-128"/>
                  </a:rPr>
                  <a:t>⑬</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2" name="正方形/長方形 41">
                <a:extLst>
                  <a:ext uri="{FF2B5EF4-FFF2-40B4-BE49-F238E27FC236}">
                    <a16:creationId xmlns:a16="http://schemas.microsoft.com/office/drawing/2014/main" id="{CECF14BD-ABA6-4CB4-95C7-D306447B20C0}"/>
                  </a:ext>
                </a:extLst>
              </p:cNvPr>
              <p:cNvSpPr>
                <a:spLocks/>
              </p:cNvSpPr>
              <p:nvPr/>
            </p:nvSpPr>
            <p:spPr>
              <a:xfrm>
                <a:off x="2666158" y="2162713"/>
                <a:ext cx="562122" cy="245012"/>
              </a:xfrm>
              <a:prstGeom prst="rect">
                <a:avLst/>
              </a:prstGeom>
              <a:noFill/>
              <a:ln>
                <a:noFill/>
              </a:ln>
              <a:effectLst/>
            </p:spPr>
            <p:txBody>
              <a:bodyPr lIns="37044" tIns="4433" rIns="37044" bIns="4433"/>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豊能</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3" name="正方形/長方形 42">
                <a:extLst>
                  <a:ext uri="{FF2B5EF4-FFF2-40B4-BE49-F238E27FC236}">
                    <a16:creationId xmlns:a16="http://schemas.microsoft.com/office/drawing/2014/main" id="{4997540B-9AE8-4E35-9C9E-0B0EBA72247F}"/>
                  </a:ext>
                </a:extLst>
              </p:cNvPr>
              <p:cNvSpPr>
                <a:spLocks/>
              </p:cNvSpPr>
              <p:nvPr/>
            </p:nvSpPr>
            <p:spPr>
              <a:xfrm>
                <a:off x="3449414" y="2461359"/>
                <a:ext cx="562122" cy="245012"/>
              </a:xfrm>
              <a:prstGeom prst="rect">
                <a:avLst/>
              </a:prstGeom>
              <a:noFill/>
              <a:ln>
                <a:noFill/>
              </a:ln>
              <a:effectLst/>
            </p:spPr>
            <p:txBody>
              <a:bodyPr lIns="37044" tIns="4433" rIns="37044" bIns="4433"/>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三島</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4" name="正方形/長方形 43">
                <a:extLst>
                  <a:ext uri="{FF2B5EF4-FFF2-40B4-BE49-F238E27FC236}">
                    <a16:creationId xmlns:a16="http://schemas.microsoft.com/office/drawing/2014/main" id="{94D3AF2F-AB7F-496F-8947-5DBEBBEBC9E8}"/>
                  </a:ext>
                </a:extLst>
              </p:cNvPr>
              <p:cNvSpPr>
                <a:spLocks/>
              </p:cNvSpPr>
              <p:nvPr/>
            </p:nvSpPr>
            <p:spPr>
              <a:xfrm>
                <a:off x="2842298" y="3242554"/>
                <a:ext cx="348762" cy="177605"/>
              </a:xfrm>
              <a:prstGeom prst="rect">
                <a:avLst/>
              </a:prstGeom>
              <a:noFill/>
              <a:ln>
                <a:noFill/>
              </a:ln>
              <a:effectLst/>
            </p:spPr>
            <p:txBody>
              <a:bodyPr lIns="37044" tIns="4433" rIns="37044" bIns="4433"/>
              <a:lstStyle/>
              <a:p>
                <a:pPr eaLnBrk="0" fontAlgn="base" hangingPunct="0"/>
                <a:r>
                  <a:rPr lang="ja-JP" altLang="en-US" sz="969"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北部</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5" name="正方形/長方形 44">
                <a:extLst>
                  <a:ext uri="{FF2B5EF4-FFF2-40B4-BE49-F238E27FC236}">
                    <a16:creationId xmlns:a16="http://schemas.microsoft.com/office/drawing/2014/main" id="{AAABFD44-08FC-4E0D-9F9B-101E32CA114F}"/>
                  </a:ext>
                </a:extLst>
              </p:cNvPr>
              <p:cNvSpPr>
                <a:spLocks/>
              </p:cNvSpPr>
              <p:nvPr/>
            </p:nvSpPr>
            <p:spPr>
              <a:xfrm>
                <a:off x="2564499" y="4086046"/>
                <a:ext cx="348762" cy="177605"/>
              </a:xfrm>
              <a:prstGeom prst="rect">
                <a:avLst/>
              </a:prstGeom>
              <a:noFill/>
              <a:ln>
                <a:noFill/>
              </a:ln>
              <a:effectLst/>
            </p:spPr>
            <p:txBody>
              <a:bodyPr lIns="37044" tIns="4433" rIns="37044" bIns="4433"/>
              <a:lstStyle/>
              <a:p>
                <a:pPr eaLnBrk="0" fontAlgn="base" hangingPunct="0"/>
                <a:r>
                  <a:rPr lang="ja-JP" altLang="en-US" sz="969"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南部</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6" name="テキスト ボックス 4133">
                <a:extLst>
                  <a:ext uri="{FF2B5EF4-FFF2-40B4-BE49-F238E27FC236}">
                    <a16:creationId xmlns:a16="http://schemas.microsoft.com/office/drawing/2014/main" id="{1F0D601F-94A9-4B24-A3DD-5543DFDF4317}"/>
                  </a:ext>
                </a:extLst>
              </p:cNvPr>
              <p:cNvSpPr txBox="1">
                <a:spLocks/>
              </p:cNvSpPr>
              <p:nvPr/>
            </p:nvSpPr>
            <p:spPr>
              <a:xfrm>
                <a:off x="3148856" y="3199782"/>
                <a:ext cx="277837" cy="204050"/>
              </a:xfrm>
              <a:prstGeom prst="rect">
                <a:avLst/>
              </a:prstGeom>
              <a:noFill/>
              <a:ln>
                <a:noFill/>
              </a:ln>
            </p:spPr>
            <p:txBody>
              <a:bodyPr lIns="16615" tIns="16615" rIns="16615" bIns="16615">
                <a:spAutoFit/>
              </a:bodyPr>
              <a:lstStyle/>
              <a:p>
                <a:pPr eaLnBrk="0" fontAlgn="base" hangingPunct="0"/>
                <a:r>
                  <a:rPr lang="ja-JP" altLang="en-US" sz="1108"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⑮</a:t>
                </a:r>
                <a:endPar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7" name="テキスト ボックス 4129">
                <a:extLst>
                  <a:ext uri="{FF2B5EF4-FFF2-40B4-BE49-F238E27FC236}">
                    <a16:creationId xmlns:a16="http://schemas.microsoft.com/office/drawing/2014/main" id="{1518A473-F9D6-49CB-8312-D908F4011C0F}"/>
                  </a:ext>
                </a:extLst>
              </p:cNvPr>
              <p:cNvSpPr txBox="1">
                <a:spLocks/>
              </p:cNvSpPr>
              <p:nvPr/>
            </p:nvSpPr>
            <p:spPr>
              <a:xfrm>
                <a:off x="2846014" y="3964126"/>
                <a:ext cx="213946" cy="204050"/>
              </a:xfrm>
              <a:prstGeom prst="rect">
                <a:avLst/>
              </a:prstGeom>
              <a:noFill/>
              <a:ln>
                <a:noFill/>
              </a:ln>
            </p:spPr>
            <p:txBody>
              <a:bodyPr lIns="16615" tIns="16615" rIns="16615" bIns="16615">
                <a:spAutoFit/>
              </a:bodyPr>
              <a:lstStyle/>
              <a:p>
                <a:pPr eaLnBrk="0" fontAlgn="base" hangingPunct="0"/>
                <a:r>
                  <a:rPr lang="ja-JP" altLang="en-US" sz="1108" dirty="0">
                    <a:latin typeface="ＭＳ Ｐゴシック" panose="020B0600070205080204" pitchFamily="50" charset="-128"/>
                    <a:ea typeface="ＭＳ Ｐゴシック" panose="020B0600070205080204" pitchFamily="50" charset="-128"/>
                    <a:cs typeface="ＭＳ Ｐゴシック" panose="020B0600070205080204" pitchFamily="50" charset="-128"/>
                  </a:rPr>
                  <a:t>⑭</a:t>
                </a:r>
              </a:p>
            </p:txBody>
          </p:sp>
          <p:sp>
            <p:nvSpPr>
              <p:cNvPr id="48" name="テキスト ボックス 4099">
                <a:extLst>
                  <a:ext uri="{FF2B5EF4-FFF2-40B4-BE49-F238E27FC236}">
                    <a16:creationId xmlns:a16="http://schemas.microsoft.com/office/drawing/2014/main" id="{CF6F9F4D-8FF4-4D05-9E80-9C8EA82A4A1F}"/>
                  </a:ext>
                </a:extLst>
              </p:cNvPr>
              <p:cNvSpPr txBox="1">
                <a:spLocks/>
              </p:cNvSpPr>
              <p:nvPr/>
            </p:nvSpPr>
            <p:spPr>
              <a:xfrm>
                <a:off x="2337039" y="4682510"/>
                <a:ext cx="918928" cy="188867"/>
              </a:xfrm>
              <a:prstGeom prst="rect">
                <a:avLst/>
              </a:prstGeom>
              <a:noFill/>
              <a:ln>
                <a:noFill/>
              </a:ln>
            </p:spPr>
            <p:txBody>
              <a:bodyPr wrap="square" lIns="16615" tIns="16615" rIns="16615" bIns="16615">
                <a:spAutoFit/>
              </a:bodyPr>
              <a:lstStyle/>
              <a:p>
                <a:pPr eaLnBrk="0" fontAlgn="base" hangingPunct="0">
                  <a:lnSpc>
                    <a:spcPts val="111"/>
                  </a:lnSpc>
                </a:pPr>
                <a:r>
                  <a:rPr lang="ja-JP" altLang="en-US" sz="1100" b="1" dirty="0">
                    <a:solidFill>
                      <a:srgbClr val="000000"/>
                    </a:solidFill>
                    <a:latin typeface="Calibri" panose="020F0502020204030204" pitchFamily="34" charset="0"/>
                    <a:ea typeface="ＭＳ Ｐゴシック" panose="020B0600070205080204" pitchFamily="50" charset="-128"/>
                    <a:cs typeface="ＭＳ Ｐゴシック" panose="020B0600070205080204" pitchFamily="50" charset="-128"/>
                  </a:rPr>
                  <a:t>　　　　　　　</a:t>
                </a:r>
                <a:endParaRPr lang="en-US" altLang="ja-JP" sz="1100" b="1" dirty="0">
                  <a:solidFill>
                    <a:srgbClr val="FF0000"/>
                  </a:solidFill>
                  <a:latin typeface="Calibri" panose="020F0502020204030204" pitchFamily="34" charset="0"/>
                  <a:ea typeface="ＭＳ Ｐゴシック" panose="020B0600070205080204" pitchFamily="50" charset="-128"/>
                  <a:cs typeface="ＭＳ Ｐゴシック" panose="020B0600070205080204" pitchFamily="50" charset="-128"/>
                </a:endParaRPr>
              </a:p>
              <a:p>
                <a:pPr eaLnBrk="0" fontAlgn="base" hangingPunct="0"/>
                <a:r>
                  <a:rPr lang="ja-JP" altLang="en-US" sz="1100"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　（</a:t>
                </a:r>
                <a:r>
                  <a:rPr lang="en-US" altLang="ja-JP" sz="1100"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R7.11.1</a:t>
                </a:r>
                <a:r>
                  <a:rPr lang="ja-JP" altLang="en-US" sz="1100"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a:t>
                </a:r>
              </a:p>
            </p:txBody>
          </p:sp>
          <p:sp>
            <p:nvSpPr>
              <p:cNvPr id="49" name="矢印: 左 48">
                <a:extLst>
                  <a:ext uri="{FF2B5EF4-FFF2-40B4-BE49-F238E27FC236}">
                    <a16:creationId xmlns:a16="http://schemas.microsoft.com/office/drawing/2014/main" id="{A681FB78-E9EF-4E59-A6B2-E3DA2170D45F}"/>
                  </a:ext>
                </a:extLst>
              </p:cNvPr>
              <p:cNvSpPr/>
              <p:nvPr/>
            </p:nvSpPr>
            <p:spPr>
              <a:xfrm rot="787059">
                <a:off x="2994699" y="4936281"/>
                <a:ext cx="333868" cy="157861"/>
              </a:xfrm>
              <a:prstGeom prst="lef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8" dirty="0">
                  <a:solidFill>
                    <a:sysClr val="windowText" lastClr="000000"/>
                  </a:solidFill>
                  <a:highlight>
                    <a:srgbClr val="0000FF"/>
                  </a:highlight>
                </a:endParaRPr>
              </a:p>
            </p:txBody>
          </p:sp>
        </p:grpSp>
        <p:sp>
          <p:nvSpPr>
            <p:cNvPr id="16" name="正方形/長方形 15">
              <a:extLst>
                <a:ext uri="{FF2B5EF4-FFF2-40B4-BE49-F238E27FC236}">
                  <a16:creationId xmlns:a16="http://schemas.microsoft.com/office/drawing/2014/main" id="{0CD77EB3-8375-44A7-AB33-EF2B4F42FD83}"/>
                </a:ext>
              </a:extLst>
            </p:cNvPr>
            <p:cNvSpPr>
              <a:spLocks/>
            </p:cNvSpPr>
            <p:nvPr/>
          </p:nvSpPr>
          <p:spPr>
            <a:xfrm>
              <a:off x="3887743" y="3959458"/>
              <a:ext cx="586740" cy="189914"/>
            </a:xfrm>
            <a:prstGeom prst="rect">
              <a:avLst/>
            </a:prstGeom>
            <a:noFill/>
            <a:ln>
              <a:noFill/>
            </a:ln>
            <a:effectLst/>
          </p:spPr>
          <p:txBody>
            <a:bodyPr lIns="37044" tIns="4433" rIns="37044" bIns="4433"/>
            <a:lstStyle/>
            <a:p>
              <a:pPr eaLnBrk="0" fontAlgn="base" hangingPunct="0"/>
              <a:r>
                <a:rPr lang="ja-JP" altLang="en-US" sz="1015" b="1"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中河内</a:t>
              </a:r>
              <a:endParaRPr lang="ja-JP" altLang="en-US" sz="1108" b="1"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sp>
        <p:nvSpPr>
          <p:cNvPr id="50" name="テキスト ボックス 4099">
            <a:extLst>
              <a:ext uri="{FF2B5EF4-FFF2-40B4-BE49-F238E27FC236}">
                <a16:creationId xmlns:a16="http://schemas.microsoft.com/office/drawing/2014/main" id="{C466B378-D8A5-4B6D-BF8C-E9BB7CAF5C78}"/>
              </a:ext>
            </a:extLst>
          </p:cNvPr>
          <p:cNvSpPr txBox="1">
            <a:spLocks/>
          </p:cNvSpPr>
          <p:nvPr/>
        </p:nvSpPr>
        <p:spPr>
          <a:xfrm>
            <a:off x="6761082" y="4694724"/>
            <a:ext cx="396353" cy="204050"/>
          </a:xfrm>
          <a:prstGeom prst="rect">
            <a:avLst/>
          </a:prstGeom>
          <a:noFill/>
          <a:ln>
            <a:noFill/>
          </a:ln>
        </p:spPr>
        <p:txBody>
          <a:bodyPr wrap="square" lIns="16615" tIns="16615" rIns="16615" bIns="16615">
            <a:spAutoFit/>
          </a:bodyPr>
          <a:lstStyle/>
          <a:p>
            <a:pPr eaLnBrk="0" fontAlgn="base" hangingPunct="0"/>
            <a:r>
              <a:rPr lang="ja-JP" altLang="en-US" sz="1108" b="1" dirty="0">
                <a:solidFill>
                  <a:srgbClr val="FF0000"/>
                </a:solidFill>
                <a:latin typeface="Calibri" panose="020F0502020204030204" pitchFamily="34" charset="0"/>
                <a:ea typeface="ＭＳ Ｐゴシック" panose="020B0600070205080204" pitchFamily="50" charset="-128"/>
                <a:cs typeface="ＭＳ Ｐゴシック" panose="020B0600070205080204" pitchFamily="50" charset="-128"/>
              </a:rPr>
              <a:t>⑧</a:t>
            </a:r>
            <a:r>
              <a:rPr lang="ja-JP" altLang="en-US" sz="969" b="1" dirty="0">
                <a:solidFill>
                  <a:srgbClr val="FF0000"/>
                </a:solidFill>
                <a:latin typeface="ＭＳ Ｐゴシック" panose="020B0600070205080204" pitchFamily="50" charset="-128"/>
                <a:ea typeface="ＭＳ Ｐゴシック" panose="020B0600070205080204" pitchFamily="50" charset="-128"/>
                <a:cs typeface="ＭＳ Ｐゴシック" panose="020B0600070205080204" pitchFamily="50" charset="-128"/>
              </a:rPr>
              <a:t> </a:t>
            </a:r>
            <a:endParaRPr lang="en-US" altLang="ja-JP" sz="1108" b="1" dirty="0">
              <a:solidFill>
                <a:srgbClr val="FF0000"/>
              </a:solidFill>
              <a:latin typeface="Calibri" panose="020F0502020204030204" pitchFamily="34" charset="0"/>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15764313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7961</TotalTime>
  <Words>1716</Words>
  <Application>Microsoft Office PowerPoint</Application>
  <PresentationFormat>画面に合わせる (4:3)</PresentationFormat>
  <Paragraphs>225</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Meiryo UI</vt:lpstr>
      <vt:lpstr>ＭＳ Ｐゴシック</vt:lpstr>
      <vt:lpstr>ＭＳ 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国指定がん診療連携拠点病院の整備指針の改正及び推薦について</dc:title>
  <dc:creator>HOSTNAME</dc:creator>
  <cp:lastModifiedBy>久保田　順子</cp:lastModifiedBy>
  <cp:revision>655</cp:revision>
  <cp:lastPrinted>2025-10-16T11:50:30Z</cp:lastPrinted>
  <dcterms:created xsi:type="dcterms:W3CDTF">2018-08-10T07:45:39Z</dcterms:created>
  <dcterms:modified xsi:type="dcterms:W3CDTF">2025-10-17T02:27:34Z</dcterms:modified>
</cp:coreProperties>
</file>