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96" r:id="rId1"/>
  </p:sldMasterIdLst>
  <p:notesMasterIdLst>
    <p:notesMasterId r:id="rId7"/>
  </p:notesMasterIdLst>
  <p:sldIdLst>
    <p:sldId id="272" r:id="rId2"/>
    <p:sldId id="276" r:id="rId3"/>
    <p:sldId id="299" r:id="rId4"/>
    <p:sldId id="263" r:id="rId5"/>
    <p:sldId id="301" r:id="rId6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CC"/>
    <a:srgbClr val="FF66FF"/>
    <a:srgbClr val="FF9933"/>
    <a:srgbClr val="00FFFF"/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スタイル (淡色)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78995" autoAdjust="0"/>
  </p:normalViewPr>
  <p:slideViewPr>
    <p:cSldViewPr>
      <p:cViewPr varScale="1">
        <p:scale>
          <a:sx n="55" d="100"/>
          <a:sy n="55" d="100"/>
        </p:scale>
        <p:origin x="1752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72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71F0E6-33C1-46FA-BECF-8E917CDDD450}" type="datetimeFigureOut">
              <a:rPr kumimoji="1" lang="ja-JP" altLang="en-US" smtClean="0"/>
              <a:t>2023/2/27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21186"/>
            <a:ext cx="5445760" cy="447270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831E0B-8E23-4417-A23D-93EFD13E21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785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831E0B-8E23-4417-A23D-93EFD13E21CF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310531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831E0B-8E23-4417-A23D-93EFD13E21CF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213708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831E0B-8E23-4417-A23D-93EFD13E21CF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196308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B393B3-4669-40DF-99F0-A9064760E014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145214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B393B3-4669-40DF-99F0-A9064760E014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731763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9D3F9-B500-4457-A17A-18BC57323041}" type="datetime1">
              <a:rPr kumimoji="1" lang="ja-JP" altLang="en-US" smtClean="0"/>
              <a:t>2023/2/27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72374-2C65-4225-B1BC-5F795CF92C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16282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78E83-0560-457C-A032-0D0CF0AC2FA7}" type="datetime1">
              <a:rPr kumimoji="1" lang="ja-JP" altLang="en-US" smtClean="0"/>
              <a:t>2023/2/27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72374-2C65-4225-B1BC-5F795CF92C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3319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4B1D0-183F-4610-9855-D5317978D580}" type="datetime1">
              <a:rPr kumimoji="1" lang="ja-JP" altLang="en-US" smtClean="0"/>
              <a:t>2023/2/27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72374-2C65-4225-B1BC-5F795CF92C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706337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5B032-E032-445C-B2BA-486B1B4DBE5F}" type="datetime1">
              <a:rPr kumimoji="1" lang="ja-JP" altLang="en-US" smtClean="0"/>
              <a:t>2023/2/27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72374-2C65-4225-B1BC-5F795CF92C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16108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FEFF1-2048-4952-AE6E-FF62A642658B}" type="datetime1">
              <a:rPr kumimoji="1" lang="ja-JP" altLang="en-US" smtClean="0"/>
              <a:t>2023/2/27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72374-2C65-4225-B1BC-5F795CF92C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47325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71451-DD91-418F-B3A3-FC4ACFB71E64}" type="datetime1">
              <a:rPr kumimoji="1" lang="ja-JP" altLang="en-US" smtClean="0"/>
              <a:t>2023/2/27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72374-2C65-4225-B1BC-5F795CF92C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36841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E63C5-8E65-476D-9EF8-5053A35D1AFD}" type="datetime1">
              <a:rPr kumimoji="1" lang="ja-JP" altLang="en-US" smtClean="0"/>
              <a:t>2023/2/27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72374-2C65-4225-B1BC-5F795CF92C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9146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29877-3545-49E9-9996-14DC23402462}" type="datetime1">
              <a:rPr kumimoji="1" lang="ja-JP" altLang="en-US" smtClean="0"/>
              <a:t>2023/2/27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72374-2C65-4225-B1BC-5F795CF92C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34197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5D679-1187-4D90-A0E0-93E379D682C6}" type="datetime1">
              <a:rPr kumimoji="1" lang="ja-JP" altLang="en-US" smtClean="0"/>
              <a:t>2023/2/27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72374-2C65-4225-B1BC-5F795CF92C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61393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B5EB0-AA05-4926-8B87-17F3EB914067}" type="datetime1">
              <a:rPr kumimoji="1" lang="ja-JP" altLang="en-US" smtClean="0"/>
              <a:t>2023/2/27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72374-2C65-4225-B1BC-5F795CF92C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568825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4C42A-D37F-4750-BEC0-CAC34FB42D98}" type="datetime1">
              <a:rPr kumimoji="1" lang="ja-JP" altLang="en-US" smtClean="0"/>
              <a:t>2023/2/27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72374-2C65-4225-B1BC-5F795CF92C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366656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85AA4D-CC55-4102-880F-C4B27C506596}" type="datetime1">
              <a:rPr kumimoji="1" lang="ja-JP" altLang="en-US" smtClean="0"/>
              <a:t>2023/2/27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672374-2C65-4225-B1BC-5F795CF92C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40525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テキスト ボックス 3"/>
          <p:cNvSpPr txBox="1"/>
          <p:nvPr/>
        </p:nvSpPr>
        <p:spPr>
          <a:xfrm>
            <a:off x="8028384" y="188640"/>
            <a:ext cx="86409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ja-JP" altLang="en-US" dirty="0" smtClean="0"/>
              <a:t>資料１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98866" y="4941168"/>
            <a:ext cx="8074260" cy="930236"/>
          </a:xfrm>
          <a:prstGeom prst="rect">
            <a:avLst/>
          </a:prstGeom>
          <a:noFill/>
          <a:ln>
            <a:noFill/>
          </a:ln>
        </p:spPr>
        <p:txBody>
          <a:bodyPr wrap="square" lIns="144000" tIns="144000" rtlCol="0">
            <a:spAutoFit/>
          </a:bodyPr>
          <a:lstStyle/>
          <a:p>
            <a:pPr algn="ctr"/>
            <a:r>
              <a:rPr lang="ja-JP" altLang="en-US" sz="2400" b="1" smtClean="0">
                <a:latin typeface="+mn-ea"/>
              </a:rPr>
              <a:t>令和４年度大阪府</a:t>
            </a:r>
            <a:r>
              <a:rPr lang="ja-JP" altLang="en-US" sz="2400" b="1" dirty="0" smtClean="0">
                <a:latin typeface="+mn-ea"/>
              </a:rPr>
              <a:t>がん対策推進委員会</a:t>
            </a:r>
            <a:endParaRPr lang="en-US" altLang="ja-JP" sz="2400" b="1" dirty="0" smtClean="0">
              <a:latin typeface="+mn-ea"/>
            </a:endParaRPr>
          </a:p>
          <a:p>
            <a:pPr algn="ctr"/>
            <a:r>
              <a:rPr lang="ja-JP" altLang="en-US" sz="2400" b="1" dirty="0">
                <a:latin typeface="+mn-ea"/>
              </a:rPr>
              <a:t>第３回がん</a:t>
            </a:r>
            <a:r>
              <a:rPr lang="ja-JP" altLang="en-US" sz="2400" b="1" dirty="0" smtClean="0">
                <a:latin typeface="+mn-ea"/>
              </a:rPr>
              <a:t>診療連携検討部会</a:t>
            </a:r>
            <a:endParaRPr lang="en-US" altLang="ja-JP" sz="2000" dirty="0">
              <a:latin typeface="+mn-ea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935596" y="2085894"/>
            <a:ext cx="7200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40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国</a:t>
            </a:r>
            <a:r>
              <a:rPr lang="ja-JP" altLang="en-US" sz="4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指定がん診療連携拠点病院の</a:t>
            </a:r>
          </a:p>
          <a:p>
            <a:pPr algn="ctr"/>
            <a:r>
              <a:rPr lang="ja-JP" altLang="en-US" sz="4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推薦に</a:t>
            </a:r>
            <a:r>
              <a:rPr lang="ja-JP" altLang="en-US" sz="40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ついて</a:t>
            </a:r>
            <a:endParaRPr lang="ja-JP" altLang="en-US" sz="40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10679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1"/>
          <p:cNvSpPr txBox="1"/>
          <p:nvPr/>
        </p:nvSpPr>
        <p:spPr>
          <a:xfrm>
            <a:off x="251520" y="43681"/>
            <a:ext cx="8712968" cy="504999"/>
          </a:xfrm>
          <a:prstGeom prst="rect">
            <a:avLst/>
          </a:prstGeom>
          <a:solidFill>
            <a:schemeClr val="tx2">
              <a:lumMod val="50000"/>
            </a:schemeClr>
          </a:solidFill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tIns="0" bIns="0" rtlCol="0" anchor="ctr" anchorCtr="0">
            <a:noAutofit/>
          </a:bodyPr>
          <a:lstStyle/>
          <a:p>
            <a:pPr algn="ctr">
              <a:spcAft>
                <a:spcPts val="0"/>
              </a:spcAft>
            </a:pPr>
            <a:r>
              <a:rPr lang="ja-JP" altLang="en-US" sz="2000" b="1" dirty="0">
                <a:solidFill>
                  <a:srgbClr val="FFFFFF"/>
                </a:solidFill>
                <a:latin typeface="+mn-ea"/>
                <a:cs typeface="Times New Roman"/>
              </a:rPr>
              <a:t>国指定がん診療連携拠点病院</a:t>
            </a:r>
            <a:r>
              <a:rPr lang="ja-JP" altLang="en-US" sz="2000" b="1" dirty="0" smtClean="0">
                <a:solidFill>
                  <a:srgbClr val="FFFFFF"/>
                </a:solidFill>
                <a:latin typeface="+mn-ea"/>
                <a:cs typeface="Times New Roman"/>
              </a:rPr>
              <a:t>の推薦</a:t>
            </a:r>
            <a:r>
              <a:rPr lang="ja-JP" altLang="en-US" sz="2000" b="1" dirty="0">
                <a:solidFill>
                  <a:srgbClr val="FFFFFF"/>
                </a:solidFill>
                <a:latin typeface="+mn-ea"/>
                <a:cs typeface="Times New Roman"/>
              </a:rPr>
              <a:t>について</a:t>
            </a: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539552" y="1784488"/>
            <a:ext cx="8074260" cy="2869229"/>
          </a:xfrm>
          <a:prstGeom prst="rect">
            <a:avLst/>
          </a:prstGeom>
          <a:noFill/>
          <a:ln>
            <a:noFill/>
          </a:ln>
        </p:spPr>
        <p:txBody>
          <a:bodyPr wrap="square" lIns="144000" tIns="144000" rtlCol="0">
            <a:spAutoFit/>
          </a:bodyPr>
          <a:lstStyle/>
          <a:p>
            <a:r>
              <a:rPr lang="ja-JP" altLang="en-US" sz="2200" b="1" dirty="0" smtClean="0">
                <a:latin typeface="+mn-ea"/>
              </a:rPr>
              <a:t>１　都道府県がん診療連携拠点病院の</a:t>
            </a:r>
            <a:r>
              <a:rPr lang="ja-JP" altLang="en-US" sz="2200" b="1" u="sng" dirty="0" smtClean="0">
                <a:latin typeface="+mn-ea"/>
              </a:rPr>
              <a:t>指定更新</a:t>
            </a:r>
            <a:r>
              <a:rPr lang="ja-JP" altLang="en-US" sz="2200" b="1" dirty="0" smtClean="0">
                <a:latin typeface="+mn-ea"/>
              </a:rPr>
              <a:t>の推薦</a:t>
            </a:r>
            <a:r>
              <a:rPr lang="ja-JP" altLang="en-US" sz="2200" b="1" dirty="0">
                <a:latin typeface="+mn-ea"/>
              </a:rPr>
              <a:t>について</a:t>
            </a:r>
            <a:endParaRPr lang="en-US" altLang="ja-JP" sz="2200" b="1" dirty="0" smtClean="0">
              <a:latin typeface="+mn-ea"/>
            </a:endParaRPr>
          </a:p>
          <a:p>
            <a:endParaRPr lang="en-US" altLang="ja-JP" sz="2200" b="1" dirty="0" smtClean="0">
              <a:latin typeface="+mn-ea"/>
            </a:endParaRPr>
          </a:p>
          <a:p>
            <a:r>
              <a:rPr lang="ja-JP" altLang="en-US" sz="2200" b="1" dirty="0" smtClean="0">
                <a:latin typeface="+mn-ea"/>
              </a:rPr>
              <a:t>２</a:t>
            </a:r>
            <a:r>
              <a:rPr lang="ja-JP" altLang="en-US" sz="2200" b="1" dirty="0">
                <a:latin typeface="+mn-ea"/>
              </a:rPr>
              <a:t>　地域がん診療連携拠点病院の</a:t>
            </a:r>
            <a:r>
              <a:rPr lang="ja-JP" altLang="en-US" sz="2200" b="1" u="sng" dirty="0">
                <a:latin typeface="+mn-ea"/>
              </a:rPr>
              <a:t>指定更新</a:t>
            </a:r>
            <a:r>
              <a:rPr lang="ja-JP" altLang="en-US" sz="2200" b="1" dirty="0">
                <a:latin typeface="+mn-ea"/>
              </a:rPr>
              <a:t>の推薦に</a:t>
            </a:r>
            <a:r>
              <a:rPr lang="ja-JP" altLang="en-US" sz="2200" b="1" dirty="0" smtClean="0">
                <a:latin typeface="+mn-ea"/>
              </a:rPr>
              <a:t>ついて</a:t>
            </a:r>
            <a:endParaRPr lang="en-US" altLang="ja-JP" sz="2200" b="1" dirty="0" smtClean="0">
              <a:latin typeface="+mn-ea"/>
            </a:endParaRPr>
          </a:p>
          <a:p>
            <a:endParaRPr lang="en-US" altLang="ja-JP" sz="2200" b="1" dirty="0">
              <a:latin typeface="+mn-ea"/>
            </a:endParaRPr>
          </a:p>
          <a:p>
            <a:endParaRPr lang="en-US" altLang="ja-JP" sz="2200" b="1" dirty="0">
              <a:latin typeface="+mn-ea"/>
            </a:endParaRPr>
          </a:p>
          <a:p>
            <a:endParaRPr lang="en-US" altLang="ja-JP" sz="2200" b="1" dirty="0" smtClean="0">
              <a:latin typeface="+mn-ea"/>
            </a:endParaRPr>
          </a:p>
          <a:p>
            <a:endParaRPr lang="en-US" altLang="ja-JP" sz="2200" b="1" dirty="0" smtClean="0">
              <a:latin typeface="+mn-ea"/>
            </a:endParaRPr>
          </a:p>
          <a:p>
            <a:endParaRPr lang="en-US" altLang="ja-JP" sz="2000" b="1" dirty="0">
              <a:latin typeface="+mn-ea"/>
            </a:endParaRP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kumimoji="1" lang="ja-JP" altLang="en-US" sz="1600" dirty="0" smtClean="0">
                <a:solidFill>
                  <a:schemeClr val="tx1"/>
                </a:solidFill>
              </a:rPr>
              <a:t>１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8610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7"/>
          <p:cNvSpPr txBox="1">
            <a:spLocks/>
          </p:cNvSpPr>
          <p:nvPr/>
        </p:nvSpPr>
        <p:spPr>
          <a:xfrm>
            <a:off x="251520" y="67906"/>
            <a:ext cx="8712968" cy="480774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solidFill>
              <a:srgbClr val="002060"/>
            </a:solidFill>
          </a:ln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000" b="1" dirty="0" smtClean="0">
                <a:solidFill>
                  <a:schemeClr val="bg1"/>
                </a:solidFill>
                <a:latin typeface="+mn-ea"/>
                <a:ea typeface="+mn-ea"/>
                <a:cs typeface="Meiryo UI" panose="020B0604030504040204" pitchFamily="50" charset="-128"/>
              </a:rPr>
              <a:t>１</a:t>
            </a:r>
            <a:r>
              <a:rPr lang="ja-JP" altLang="en-US" sz="2000" b="1" dirty="0">
                <a:solidFill>
                  <a:schemeClr val="bg1"/>
                </a:solidFill>
                <a:latin typeface="+mn-ea"/>
                <a:ea typeface="+mn-ea"/>
                <a:cs typeface="Meiryo UI" panose="020B0604030504040204" pitchFamily="50" charset="-128"/>
              </a:rPr>
              <a:t>　</a:t>
            </a:r>
            <a:r>
              <a:rPr lang="ja-JP" altLang="en-US" sz="2000" b="1" dirty="0" smtClean="0">
                <a:solidFill>
                  <a:schemeClr val="bg1"/>
                </a:solidFill>
                <a:latin typeface="+mn-ea"/>
                <a:ea typeface="+mn-ea"/>
                <a:cs typeface="Meiryo UI" panose="020B0604030504040204" pitchFamily="50" charset="-128"/>
              </a:rPr>
              <a:t>都道府県がん</a:t>
            </a:r>
            <a:r>
              <a:rPr lang="ja-JP" altLang="en-US" sz="2000" b="1" dirty="0">
                <a:solidFill>
                  <a:schemeClr val="bg1"/>
                </a:solidFill>
                <a:latin typeface="+mn-ea"/>
                <a:ea typeface="+mn-ea"/>
                <a:cs typeface="Meiryo UI" panose="020B0604030504040204" pitchFamily="50" charset="-128"/>
              </a:rPr>
              <a:t>診療連携拠点病院の</a:t>
            </a:r>
            <a:r>
              <a:rPr lang="ja-JP" altLang="en-US" sz="2000" b="1" dirty="0" smtClean="0">
                <a:solidFill>
                  <a:schemeClr val="bg1"/>
                </a:solidFill>
                <a:latin typeface="+mn-ea"/>
                <a:ea typeface="+mn-ea"/>
                <a:cs typeface="Meiryo UI" panose="020B0604030504040204" pitchFamily="50" charset="-128"/>
              </a:rPr>
              <a:t>指定更新の推薦について</a:t>
            </a:r>
            <a:endParaRPr lang="ja-JP" altLang="en-US" sz="2000" b="1" dirty="0">
              <a:solidFill>
                <a:schemeClr val="bg1"/>
              </a:solidFill>
              <a:latin typeface="+mn-ea"/>
              <a:ea typeface="+mn-ea"/>
              <a:cs typeface="Meiryo UI" panose="020B0604030504040204" pitchFamily="50" charset="-128"/>
            </a:endParaRPr>
          </a:p>
        </p:txBody>
      </p:sp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7513430"/>
              </p:ext>
            </p:extLst>
          </p:nvPr>
        </p:nvGraphicFramePr>
        <p:xfrm>
          <a:off x="899592" y="1516726"/>
          <a:ext cx="6984776" cy="34433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281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566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4078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b="1" smtClean="0">
                          <a:solidFill>
                            <a:schemeClr val="bg1"/>
                          </a:solidFill>
                        </a:rPr>
                        <a:t>都道府県拠点</a:t>
                      </a:r>
                      <a:r>
                        <a:rPr kumimoji="1" lang="ja-JP" altLang="en-US" sz="1800" b="1" dirty="0" smtClean="0">
                          <a:solidFill>
                            <a:schemeClr val="bg1"/>
                          </a:solidFill>
                        </a:rPr>
                        <a:t>病院の要件</a:t>
                      </a:r>
                      <a:endParaRPr kumimoji="1" lang="ja-JP" altLang="en-US" sz="18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充足状況</a:t>
                      </a:r>
                      <a:endParaRPr kumimoji="1" lang="ja-JP" altLang="en-US" sz="18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078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b="0" dirty="0" smtClean="0">
                          <a:solidFill>
                            <a:schemeClr val="tx1"/>
                          </a:solidFill>
                        </a:rPr>
                        <a:t>地域拠点病院の要件</a:t>
                      </a:r>
                      <a:endParaRPr kumimoji="1" lang="ja-JP" alt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</a:rPr>
                        <a:t>資料２の通り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0786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800" b="0" dirty="0" smtClean="0">
                          <a:solidFill>
                            <a:schemeClr val="tx1"/>
                          </a:solidFill>
                        </a:rPr>
                        <a:t>特定機能病院の要件</a:t>
                      </a:r>
                      <a:endParaRPr kumimoji="1" lang="ja-JP" alt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</a:rPr>
                        <a:t>資料２の通り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0786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800" dirty="0" smtClean="0">
                          <a:solidFill>
                            <a:schemeClr val="tx1"/>
                          </a:solidFill>
                        </a:rPr>
                        <a:t>都道府県における診療機能強化に向けた要件</a:t>
                      </a:r>
                      <a:endParaRPr kumimoji="1" lang="ja-JP" alt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dirty="0" smtClean="0"/>
                        <a:t>○</a:t>
                      </a:r>
                      <a:endParaRPr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0786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800" dirty="0" smtClean="0">
                          <a:solidFill>
                            <a:schemeClr val="tx1"/>
                          </a:solidFill>
                        </a:rPr>
                        <a:t>都道府県における相談支援機能強化に向けた要件</a:t>
                      </a:r>
                      <a:endParaRPr kumimoji="1" lang="ja-JP" altLang="en-US" sz="1800" b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dirty="0" smtClean="0"/>
                        <a:t>○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36430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800" b="0" dirty="0" smtClean="0"/>
                        <a:t>都道府県拠点病院の</a:t>
                      </a:r>
                      <a:r>
                        <a:rPr kumimoji="1" lang="ja-JP" altLang="en-US" sz="1800" dirty="0" smtClean="0">
                          <a:solidFill>
                            <a:schemeClr val="tx1"/>
                          </a:solidFill>
                        </a:rPr>
                        <a:t>診療機能強化に向けた要件</a:t>
                      </a:r>
                      <a:endParaRPr kumimoji="1" lang="ja-JP" alt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dirty="0" smtClean="0"/>
                        <a:t>○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6" name="テキスト ボックス 5"/>
          <p:cNvSpPr txBox="1"/>
          <p:nvPr/>
        </p:nvSpPr>
        <p:spPr>
          <a:xfrm>
            <a:off x="899592" y="5179892"/>
            <a:ext cx="7138728" cy="1176458"/>
          </a:xfrm>
          <a:prstGeom prst="rect">
            <a:avLst/>
          </a:prstGeom>
          <a:noFill/>
          <a:ln>
            <a:noFill/>
          </a:ln>
        </p:spPr>
        <p:txBody>
          <a:bodyPr wrap="square" lIns="144000" tIns="144000" rtlCol="0">
            <a:spAutoFit/>
          </a:bodyPr>
          <a:lstStyle/>
          <a:p>
            <a:r>
              <a:rPr lang="en-US" altLang="ja-JP" sz="1600" b="1" dirty="0" smtClean="0">
                <a:latin typeface="+mn-ea"/>
              </a:rPr>
              <a:t>【</a:t>
            </a:r>
            <a:r>
              <a:rPr lang="ja-JP" altLang="en-US" sz="1600" b="1" dirty="0" smtClean="0">
                <a:latin typeface="+mn-ea"/>
              </a:rPr>
              <a:t>推薦（案）</a:t>
            </a:r>
            <a:r>
              <a:rPr lang="en-US" altLang="ja-JP" sz="1600" b="1" dirty="0" smtClean="0">
                <a:latin typeface="+mn-ea"/>
              </a:rPr>
              <a:t>】</a:t>
            </a:r>
          </a:p>
          <a:p>
            <a:r>
              <a:rPr lang="ja-JP" altLang="en-US" sz="1600" b="1" dirty="0">
                <a:latin typeface="+mn-ea"/>
              </a:rPr>
              <a:t>　　</a:t>
            </a:r>
            <a:r>
              <a:rPr lang="ja-JP" altLang="en-US" sz="1600" b="1" dirty="0" smtClean="0">
                <a:latin typeface="+mn-ea"/>
              </a:rPr>
              <a:t>都道府県がん診療連携拠点病院である大阪国際がんセンターについては、</a:t>
            </a:r>
            <a:endParaRPr lang="en-US" altLang="ja-JP" sz="1600" b="1" dirty="0" smtClean="0">
              <a:latin typeface="+mn-ea"/>
            </a:endParaRPr>
          </a:p>
          <a:p>
            <a:r>
              <a:rPr lang="ja-JP" altLang="en-US" sz="1600" b="1" dirty="0">
                <a:latin typeface="+mn-ea"/>
              </a:rPr>
              <a:t>　</a:t>
            </a:r>
            <a:r>
              <a:rPr lang="ja-JP" altLang="en-US" sz="1600" b="1" dirty="0" smtClean="0">
                <a:latin typeface="+mn-ea"/>
              </a:rPr>
              <a:t>　都道府県がん診療連携拠点病院の要件を全て満たしているため、</a:t>
            </a:r>
            <a:endParaRPr lang="en-US" altLang="ja-JP" sz="1600" b="1" dirty="0" smtClean="0">
              <a:latin typeface="+mn-ea"/>
            </a:endParaRPr>
          </a:p>
          <a:p>
            <a:r>
              <a:rPr lang="ja-JP" altLang="en-US" sz="1600" b="1" dirty="0">
                <a:latin typeface="+mn-ea"/>
              </a:rPr>
              <a:t>　</a:t>
            </a:r>
            <a:r>
              <a:rPr lang="ja-JP" altLang="en-US" sz="1600" b="1" dirty="0" smtClean="0">
                <a:latin typeface="+mn-ea"/>
              </a:rPr>
              <a:t>　国に指定更新の推薦を行う。</a:t>
            </a:r>
            <a:endParaRPr lang="ja-JP" altLang="en-US" sz="1600" b="1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36961" y="1052736"/>
            <a:ext cx="3686967" cy="468572"/>
          </a:xfrm>
          <a:prstGeom prst="rect">
            <a:avLst/>
          </a:prstGeom>
          <a:noFill/>
          <a:ln>
            <a:noFill/>
          </a:ln>
        </p:spPr>
        <p:txBody>
          <a:bodyPr wrap="square" lIns="144000" tIns="144000" rtlCol="0">
            <a:spAutoFit/>
          </a:bodyPr>
          <a:lstStyle/>
          <a:p>
            <a:r>
              <a:rPr lang="ja-JP" altLang="en-US" b="1" dirty="0" smtClean="0"/>
              <a:t>大阪国際がんセンターの状況</a:t>
            </a:r>
            <a:endParaRPr lang="ja-JP" altLang="en-US" b="1" dirty="0"/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kumimoji="1" lang="ja-JP" altLang="en-US" sz="1600" dirty="0" smtClean="0">
                <a:solidFill>
                  <a:schemeClr val="tx1"/>
                </a:solidFill>
              </a:rPr>
              <a:t>２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18042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直線コネクタ 6"/>
          <p:cNvCxnSpPr/>
          <p:nvPr/>
        </p:nvCxnSpPr>
        <p:spPr>
          <a:xfrm>
            <a:off x="4579005" y="1530280"/>
            <a:ext cx="0" cy="468052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テキスト ボックス 8"/>
          <p:cNvSpPr txBox="1"/>
          <p:nvPr/>
        </p:nvSpPr>
        <p:spPr>
          <a:xfrm>
            <a:off x="125325" y="835377"/>
            <a:ext cx="12241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>
                <a:latin typeface="+mn-ea"/>
              </a:rPr>
              <a:t>【</a:t>
            </a:r>
            <a:r>
              <a:rPr lang="ja-JP" altLang="en-US" sz="1400" dirty="0">
                <a:latin typeface="+mn-ea"/>
              </a:rPr>
              <a:t>旧指針</a:t>
            </a:r>
            <a:r>
              <a:rPr kumimoji="1" lang="en-US" altLang="ja-JP" sz="1400" dirty="0" smtClean="0">
                <a:latin typeface="+mn-ea"/>
              </a:rPr>
              <a:t>】</a:t>
            </a:r>
            <a:endParaRPr kumimoji="1" lang="ja-JP" altLang="en-US" sz="1400" dirty="0">
              <a:latin typeface="+mn-ea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5012305" y="912885"/>
            <a:ext cx="14401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>
                <a:latin typeface="+mn-ea"/>
              </a:rPr>
              <a:t>【</a:t>
            </a:r>
            <a:r>
              <a:rPr lang="ja-JP" altLang="en-US" sz="1400" dirty="0">
                <a:latin typeface="+mn-ea"/>
              </a:rPr>
              <a:t>新指針</a:t>
            </a:r>
            <a:r>
              <a:rPr kumimoji="1" lang="en-US" altLang="ja-JP" sz="1400" dirty="0">
                <a:latin typeface="+mn-ea"/>
              </a:rPr>
              <a:t>】</a:t>
            </a:r>
            <a:endParaRPr kumimoji="1" lang="ja-JP" altLang="en-US" sz="1400" dirty="0">
              <a:latin typeface="+mn-ea"/>
            </a:endParaRPr>
          </a:p>
        </p:txBody>
      </p:sp>
      <p:sp>
        <p:nvSpPr>
          <p:cNvPr id="14" name="角丸四角形 13"/>
          <p:cNvSpPr/>
          <p:nvPr/>
        </p:nvSpPr>
        <p:spPr>
          <a:xfrm>
            <a:off x="1185537" y="1354806"/>
            <a:ext cx="2880320" cy="838835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b="1" dirty="0">
                <a:latin typeface="+mn-ea"/>
              </a:rPr>
              <a:t>地域がん診療連携拠点病院</a:t>
            </a:r>
            <a:endParaRPr kumimoji="1" lang="en-US" altLang="ja-JP" sz="1400" b="1" dirty="0">
              <a:latin typeface="+mn-ea"/>
            </a:endParaRPr>
          </a:p>
          <a:p>
            <a:pPr algn="ctr"/>
            <a:r>
              <a:rPr kumimoji="1" lang="ja-JP" altLang="en-US" sz="1400" b="1" u="sng" dirty="0">
                <a:latin typeface="+mn-ea"/>
              </a:rPr>
              <a:t>（高度型）</a:t>
            </a:r>
            <a:endParaRPr kumimoji="1" lang="en-US" altLang="ja-JP" sz="1400" b="1" u="sng" dirty="0">
              <a:latin typeface="+mn-ea"/>
            </a:endParaRPr>
          </a:p>
          <a:p>
            <a:pPr algn="ctr"/>
            <a:r>
              <a:rPr lang="en-US" altLang="ja-JP" sz="1400" b="1" dirty="0">
                <a:latin typeface="+mn-ea"/>
              </a:rPr>
              <a:t>※</a:t>
            </a:r>
            <a:r>
              <a:rPr lang="ja-JP" altLang="en-US" sz="1400" b="1" dirty="0">
                <a:latin typeface="+mn-ea"/>
              </a:rPr>
              <a:t>１医療圏に１ヶ所</a:t>
            </a:r>
            <a:endParaRPr kumimoji="1" lang="ja-JP" altLang="en-US" sz="1400" b="1" dirty="0">
              <a:latin typeface="+mn-ea"/>
            </a:endParaRPr>
          </a:p>
        </p:txBody>
      </p:sp>
      <p:sp>
        <p:nvSpPr>
          <p:cNvPr id="15" name="角丸四角形 14"/>
          <p:cNvSpPr/>
          <p:nvPr/>
        </p:nvSpPr>
        <p:spPr>
          <a:xfrm>
            <a:off x="1212177" y="3227014"/>
            <a:ext cx="2880320" cy="648072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b="1" dirty="0">
                <a:solidFill>
                  <a:sysClr val="windowText" lastClr="000000"/>
                </a:solidFill>
                <a:latin typeface="+mn-ea"/>
              </a:rPr>
              <a:t>地域がん診療連携拠点</a:t>
            </a:r>
            <a:r>
              <a:rPr kumimoji="1" lang="ja-JP" altLang="en-US" sz="1400" b="1" dirty="0" smtClean="0">
                <a:solidFill>
                  <a:sysClr val="windowText" lastClr="000000"/>
                </a:solidFill>
                <a:latin typeface="+mn-ea"/>
              </a:rPr>
              <a:t>病院</a:t>
            </a:r>
            <a:endParaRPr kumimoji="1" lang="en-US" altLang="ja-JP" sz="1400" b="1" dirty="0" smtClean="0">
              <a:solidFill>
                <a:sysClr val="windowText" lastClr="000000"/>
              </a:solidFill>
              <a:latin typeface="+mn-ea"/>
            </a:endParaRPr>
          </a:p>
          <a:p>
            <a:pPr algn="ctr"/>
            <a:r>
              <a:rPr lang="en-US" altLang="ja-JP" sz="1400" b="1" dirty="0" smtClean="0">
                <a:solidFill>
                  <a:sysClr val="windowText" lastClr="000000"/>
                </a:solidFill>
                <a:latin typeface="+mn-ea"/>
              </a:rPr>
              <a:t>【</a:t>
            </a:r>
            <a:r>
              <a:rPr lang="ja-JP" altLang="en-US" sz="1400" b="1" dirty="0" smtClean="0">
                <a:solidFill>
                  <a:sysClr val="windowText" lastClr="000000"/>
                </a:solidFill>
                <a:latin typeface="+mn-ea"/>
              </a:rPr>
              <a:t>既指定病院の指定更新</a:t>
            </a:r>
            <a:r>
              <a:rPr lang="en-US" altLang="ja-JP" sz="1400" b="1" dirty="0" smtClean="0">
                <a:solidFill>
                  <a:sysClr val="windowText" lastClr="000000"/>
                </a:solidFill>
                <a:latin typeface="+mn-ea"/>
              </a:rPr>
              <a:t>】</a:t>
            </a:r>
            <a:endParaRPr kumimoji="1" lang="ja-JP" altLang="en-US" sz="1400" b="1" dirty="0">
              <a:solidFill>
                <a:sysClr val="windowText" lastClr="000000"/>
              </a:solidFill>
              <a:latin typeface="+mn-ea"/>
            </a:endParaRPr>
          </a:p>
        </p:txBody>
      </p:sp>
      <p:sp>
        <p:nvSpPr>
          <p:cNvPr id="16" name="角丸四角形 15"/>
          <p:cNvSpPr/>
          <p:nvPr/>
        </p:nvSpPr>
        <p:spPr>
          <a:xfrm>
            <a:off x="1150282" y="4739182"/>
            <a:ext cx="2880320" cy="792088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b="1" dirty="0">
                <a:latin typeface="+mn-ea"/>
              </a:rPr>
              <a:t>地域がん診療連携拠点病院</a:t>
            </a:r>
            <a:endParaRPr kumimoji="1" lang="en-US" altLang="ja-JP" sz="1400" b="1" dirty="0">
              <a:latin typeface="+mn-ea"/>
            </a:endParaRPr>
          </a:p>
          <a:p>
            <a:pPr algn="ctr"/>
            <a:r>
              <a:rPr lang="ja-JP" altLang="en-US" sz="1400" b="1" u="sng" dirty="0">
                <a:latin typeface="+mn-ea"/>
              </a:rPr>
              <a:t>（特例型）</a:t>
            </a:r>
            <a:endParaRPr kumimoji="1" lang="ja-JP" altLang="en-US" sz="1400" b="1" u="sng" dirty="0">
              <a:latin typeface="+mn-ea"/>
            </a:endParaRPr>
          </a:p>
        </p:txBody>
      </p:sp>
      <p:sp>
        <p:nvSpPr>
          <p:cNvPr id="20" name="下矢印 19"/>
          <p:cNvSpPr/>
          <p:nvPr/>
        </p:nvSpPr>
        <p:spPr>
          <a:xfrm>
            <a:off x="3084385" y="4163118"/>
            <a:ext cx="360040" cy="5027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+mn-ea"/>
            </a:endParaRPr>
          </a:p>
        </p:txBody>
      </p:sp>
      <p:sp>
        <p:nvSpPr>
          <p:cNvPr id="21" name="下矢印 20"/>
          <p:cNvSpPr/>
          <p:nvPr/>
        </p:nvSpPr>
        <p:spPr>
          <a:xfrm>
            <a:off x="3084385" y="2455830"/>
            <a:ext cx="360040" cy="52989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+mn-ea"/>
            </a:endParaRPr>
          </a:p>
        </p:txBody>
      </p:sp>
      <p:sp>
        <p:nvSpPr>
          <p:cNvPr id="22" name="下矢印 21"/>
          <p:cNvSpPr/>
          <p:nvPr/>
        </p:nvSpPr>
        <p:spPr>
          <a:xfrm flipV="1">
            <a:off x="1689593" y="2392596"/>
            <a:ext cx="360040" cy="59313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+mn-ea"/>
            </a:endParaRPr>
          </a:p>
        </p:txBody>
      </p:sp>
      <p:sp>
        <p:nvSpPr>
          <p:cNvPr id="23" name="下矢印 22"/>
          <p:cNvSpPr/>
          <p:nvPr/>
        </p:nvSpPr>
        <p:spPr>
          <a:xfrm flipV="1">
            <a:off x="1689593" y="4143954"/>
            <a:ext cx="360040" cy="52192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+mn-ea"/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1941621" y="2462509"/>
            <a:ext cx="13321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 dirty="0">
                <a:latin typeface="+mn-ea"/>
              </a:rPr>
              <a:t>指定類型の</a:t>
            </a:r>
            <a:endParaRPr kumimoji="1" lang="en-US" altLang="ja-JP" sz="1400" dirty="0">
              <a:latin typeface="+mn-ea"/>
            </a:endParaRPr>
          </a:p>
          <a:p>
            <a:pPr algn="ctr"/>
            <a:r>
              <a:rPr kumimoji="1" lang="ja-JP" altLang="en-US" sz="1400" dirty="0">
                <a:latin typeface="+mn-ea"/>
              </a:rPr>
              <a:t>見直し</a:t>
            </a: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3453789" y="4143954"/>
            <a:ext cx="13321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 dirty="0">
                <a:latin typeface="+mn-ea"/>
              </a:rPr>
              <a:t>指定類型の</a:t>
            </a:r>
            <a:endParaRPr kumimoji="1" lang="en-US" altLang="ja-JP" sz="1400" dirty="0">
              <a:latin typeface="+mn-ea"/>
            </a:endParaRPr>
          </a:p>
          <a:p>
            <a:pPr algn="ctr"/>
            <a:r>
              <a:rPr kumimoji="1" lang="ja-JP" altLang="en-US" sz="1400" dirty="0">
                <a:latin typeface="+mn-ea"/>
              </a:rPr>
              <a:t>見直し</a:t>
            </a: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33409" y="4000518"/>
            <a:ext cx="133214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 dirty="0">
                <a:latin typeface="+mn-ea"/>
              </a:rPr>
              <a:t>指定要件を</a:t>
            </a:r>
            <a:endParaRPr kumimoji="1" lang="en-US" altLang="ja-JP" sz="1400" dirty="0">
              <a:latin typeface="+mn-ea"/>
            </a:endParaRPr>
          </a:p>
          <a:p>
            <a:pPr algn="ctr"/>
            <a:r>
              <a:rPr kumimoji="1" lang="ja-JP" altLang="en-US" sz="1400" dirty="0">
                <a:latin typeface="+mn-ea"/>
              </a:rPr>
              <a:t>充足した場合</a:t>
            </a:r>
            <a:endParaRPr kumimoji="1" lang="en-US" altLang="ja-JP" sz="1400" dirty="0">
              <a:latin typeface="+mn-ea"/>
            </a:endParaRPr>
          </a:p>
          <a:p>
            <a:pPr algn="ctr"/>
            <a:r>
              <a:rPr kumimoji="1" lang="ja-JP" altLang="en-US" sz="1400" dirty="0">
                <a:latin typeface="+mn-ea"/>
              </a:rPr>
              <a:t>復帰</a:t>
            </a:r>
          </a:p>
        </p:txBody>
      </p:sp>
      <p:sp>
        <p:nvSpPr>
          <p:cNvPr id="29" name="タイトル 7"/>
          <p:cNvSpPr txBox="1">
            <a:spLocks/>
          </p:cNvSpPr>
          <p:nvPr/>
        </p:nvSpPr>
        <p:spPr>
          <a:xfrm>
            <a:off x="251520" y="44624"/>
            <a:ext cx="8712968" cy="480774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solidFill>
              <a:srgbClr val="002060"/>
            </a:solidFill>
          </a:ln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000" b="1" dirty="0" smtClean="0">
                <a:solidFill>
                  <a:schemeClr val="bg1"/>
                </a:solidFill>
                <a:latin typeface="+mn-ea"/>
                <a:ea typeface="+mn-ea"/>
                <a:cs typeface="Meiryo UI" panose="020B0604030504040204" pitchFamily="50" charset="-128"/>
              </a:rPr>
              <a:t>２</a:t>
            </a:r>
            <a:r>
              <a:rPr lang="ja-JP" altLang="en-US" sz="2000" b="1" dirty="0">
                <a:solidFill>
                  <a:schemeClr val="bg1"/>
                </a:solidFill>
                <a:latin typeface="+mn-ea"/>
                <a:ea typeface="+mn-ea"/>
                <a:cs typeface="Meiryo UI" panose="020B0604030504040204" pitchFamily="50" charset="-128"/>
              </a:rPr>
              <a:t>　地域がん診療連携拠点病院の指定更新の推薦について</a:t>
            </a:r>
          </a:p>
        </p:txBody>
      </p:sp>
      <p:sp>
        <p:nvSpPr>
          <p:cNvPr id="3" name="右矢印 2"/>
          <p:cNvSpPr/>
          <p:nvPr/>
        </p:nvSpPr>
        <p:spPr>
          <a:xfrm>
            <a:off x="4305510" y="1740610"/>
            <a:ext cx="648072" cy="396044"/>
          </a:xfrm>
          <a:prstGeom prst="rightArrow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+mn-ea"/>
            </a:endParaRPr>
          </a:p>
        </p:txBody>
      </p:sp>
      <p:sp>
        <p:nvSpPr>
          <p:cNvPr id="27" name="下矢印 26"/>
          <p:cNvSpPr/>
          <p:nvPr/>
        </p:nvSpPr>
        <p:spPr>
          <a:xfrm>
            <a:off x="2481681" y="5616994"/>
            <a:ext cx="360040" cy="34632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+mn-ea"/>
            </a:endParaRP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1766936" y="6015581"/>
            <a:ext cx="1722857" cy="307777"/>
          </a:xfrm>
          <a:prstGeom prst="rect">
            <a:avLst/>
          </a:prstGeom>
          <a:noFill/>
          <a:ln w="28575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1400" dirty="0" smtClean="0">
                <a:latin typeface="+mn-ea"/>
              </a:rPr>
              <a:t>指定の取り消し</a:t>
            </a:r>
            <a:endParaRPr kumimoji="1" lang="en-US" altLang="ja-JP" sz="1400" dirty="0">
              <a:latin typeface="+mn-ea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ja-JP" altLang="en-US" sz="1600" dirty="0">
                <a:solidFill>
                  <a:schemeClr val="tx1"/>
                </a:solidFill>
              </a:rPr>
              <a:t>３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30" name="角丸四角形 29"/>
          <p:cNvSpPr/>
          <p:nvPr/>
        </p:nvSpPr>
        <p:spPr>
          <a:xfrm>
            <a:off x="5371093" y="1424141"/>
            <a:ext cx="2880320" cy="838835"/>
          </a:xfrm>
          <a:prstGeom prst="roundRect">
            <a:avLst/>
          </a:prstGeom>
          <a:noFill/>
          <a:ln>
            <a:solidFill>
              <a:schemeClr val="tx2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400" u="sng" dirty="0" smtClean="0">
                <a:solidFill>
                  <a:schemeClr val="tx1"/>
                </a:solidFill>
                <a:latin typeface="+mn-ea"/>
              </a:rPr>
              <a:t>廃止</a:t>
            </a:r>
            <a:endParaRPr kumimoji="1" lang="en-US" altLang="ja-JP" sz="2400" u="sng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40" name="角丸四角形 39"/>
          <p:cNvSpPr/>
          <p:nvPr/>
        </p:nvSpPr>
        <p:spPr>
          <a:xfrm>
            <a:off x="5464730" y="4732559"/>
            <a:ext cx="2880320" cy="792088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b="1" dirty="0">
                <a:latin typeface="+mn-ea"/>
              </a:rPr>
              <a:t>地域がん診療連携拠点病院</a:t>
            </a:r>
            <a:endParaRPr kumimoji="1" lang="en-US" altLang="ja-JP" sz="1400" b="1" dirty="0">
              <a:latin typeface="+mn-ea"/>
            </a:endParaRPr>
          </a:p>
          <a:p>
            <a:pPr algn="ctr"/>
            <a:r>
              <a:rPr lang="ja-JP" altLang="en-US" sz="1400" b="1" u="sng" dirty="0">
                <a:latin typeface="+mn-ea"/>
              </a:rPr>
              <a:t>（特例型）</a:t>
            </a:r>
            <a:endParaRPr kumimoji="1" lang="ja-JP" altLang="en-US" sz="1400" b="1" u="sng" dirty="0">
              <a:latin typeface="+mn-ea"/>
            </a:endParaRPr>
          </a:p>
        </p:txBody>
      </p:sp>
      <p:sp>
        <p:nvSpPr>
          <p:cNvPr id="41" name="下矢印 40"/>
          <p:cNvSpPr/>
          <p:nvPr/>
        </p:nvSpPr>
        <p:spPr>
          <a:xfrm>
            <a:off x="6724870" y="5616994"/>
            <a:ext cx="360040" cy="34632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+mn-ea"/>
            </a:endParaRPr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6019165" y="5963318"/>
            <a:ext cx="1722857" cy="307777"/>
          </a:xfrm>
          <a:prstGeom prst="rect">
            <a:avLst/>
          </a:prstGeom>
          <a:noFill/>
          <a:ln w="28575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1400" dirty="0" smtClean="0">
                <a:latin typeface="+mn-ea"/>
              </a:rPr>
              <a:t>指定の取り消し</a:t>
            </a:r>
            <a:endParaRPr kumimoji="1" lang="en-US" altLang="ja-JP" sz="1400" dirty="0">
              <a:latin typeface="+mn-ea"/>
            </a:endParaRPr>
          </a:p>
        </p:txBody>
      </p:sp>
      <p:sp>
        <p:nvSpPr>
          <p:cNvPr id="48" name="角丸四角形 47"/>
          <p:cNvSpPr/>
          <p:nvPr/>
        </p:nvSpPr>
        <p:spPr>
          <a:xfrm>
            <a:off x="5464730" y="3210618"/>
            <a:ext cx="2880320" cy="648072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b="1" dirty="0">
                <a:solidFill>
                  <a:sysClr val="windowText" lastClr="000000"/>
                </a:solidFill>
                <a:latin typeface="+mn-ea"/>
              </a:rPr>
              <a:t>地域がん診療連携拠点</a:t>
            </a:r>
            <a:r>
              <a:rPr kumimoji="1" lang="ja-JP" altLang="en-US" sz="1400" b="1" dirty="0" smtClean="0">
                <a:solidFill>
                  <a:sysClr val="windowText" lastClr="000000"/>
                </a:solidFill>
                <a:latin typeface="+mn-ea"/>
              </a:rPr>
              <a:t>病院</a:t>
            </a:r>
            <a:endParaRPr kumimoji="1" lang="en-US" altLang="ja-JP" sz="1400" b="1" dirty="0" smtClean="0">
              <a:solidFill>
                <a:sysClr val="windowText" lastClr="000000"/>
              </a:solidFill>
              <a:latin typeface="+mn-ea"/>
            </a:endParaRPr>
          </a:p>
          <a:p>
            <a:pPr algn="ctr"/>
            <a:r>
              <a:rPr lang="en-US" altLang="ja-JP" sz="1400" b="1" dirty="0" smtClean="0">
                <a:solidFill>
                  <a:sysClr val="windowText" lastClr="000000"/>
                </a:solidFill>
                <a:latin typeface="+mn-ea"/>
              </a:rPr>
              <a:t>【</a:t>
            </a:r>
            <a:r>
              <a:rPr lang="ja-JP" altLang="en-US" sz="1400" b="1" dirty="0" smtClean="0">
                <a:solidFill>
                  <a:sysClr val="windowText" lastClr="000000"/>
                </a:solidFill>
                <a:latin typeface="+mn-ea"/>
              </a:rPr>
              <a:t>既指定病院の指定更新</a:t>
            </a:r>
            <a:r>
              <a:rPr lang="en-US" altLang="ja-JP" sz="1400" b="1" dirty="0" smtClean="0">
                <a:solidFill>
                  <a:sysClr val="windowText" lastClr="000000"/>
                </a:solidFill>
                <a:latin typeface="+mn-ea"/>
              </a:rPr>
              <a:t>】</a:t>
            </a:r>
            <a:endParaRPr kumimoji="1" lang="ja-JP" altLang="en-US" sz="1400" b="1" dirty="0">
              <a:solidFill>
                <a:sysClr val="windowText" lastClr="000000"/>
              </a:solidFill>
              <a:latin typeface="+mn-ea"/>
            </a:endParaRPr>
          </a:p>
        </p:txBody>
      </p:sp>
      <p:sp>
        <p:nvSpPr>
          <p:cNvPr id="49" name="下矢印 48"/>
          <p:cNvSpPr/>
          <p:nvPr/>
        </p:nvSpPr>
        <p:spPr>
          <a:xfrm>
            <a:off x="7350061" y="4065330"/>
            <a:ext cx="360040" cy="5027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+mn-ea"/>
            </a:endParaRPr>
          </a:p>
        </p:txBody>
      </p:sp>
      <p:sp>
        <p:nvSpPr>
          <p:cNvPr id="50" name="下矢印 49"/>
          <p:cNvSpPr/>
          <p:nvPr/>
        </p:nvSpPr>
        <p:spPr>
          <a:xfrm flipV="1">
            <a:off x="6163181" y="4033578"/>
            <a:ext cx="360040" cy="52192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+mn-ea"/>
            </a:endParaRPr>
          </a:p>
        </p:txBody>
      </p:sp>
      <p:sp>
        <p:nvSpPr>
          <p:cNvPr id="51" name="テキスト ボックス 50"/>
          <p:cNvSpPr txBox="1"/>
          <p:nvPr/>
        </p:nvSpPr>
        <p:spPr>
          <a:xfrm>
            <a:off x="7811852" y="4032278"/>
            <a:ext cx="13321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 dirty="0">
                <a:latin typeface="+mn-ea"/>
              </a:rPr>
              <a:t>指定類型の</a:t>
            </a:r>
            <a:endParaRPr kumimoji="1" lang="en-US" altLang="ja-JP" sz="1400" dirty="0">
              <a:latin typeface="+mn-ea"/>
            </a:endParaRPr>
          </a:p>
          <a:p>
            <a:pPr algn="ctr"/>
            <a:r>
              <a:rPr kumimoji="1" lang="ja-JP" altLang="en-US" sz="1400" dirty="0">
                <a:latin typeface="+mn-ea"/>
              </a:rPr>
              <a:t>見直し</a:t>
            </a:r>
          </a:p>
        </p:txBody>
      </p:sp>
      <p:sp>
        <p:nvSpPr>
          <p:cNvPr id="52" name="テキスト ボックス 51"/>
          <p:cNvSpPr txBox="1"/>
          <p:nvPr/>
        </p:nvSpPr>
        <p:spPr>
          <a:xfrm>
            <a:off x="4781289" y="3954782"/>
            <a:ext cx="133214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 dirty="0">
                <a:latin typeface="+mn-ea"/>
              </a:rPr>
              <a:t>指定要件を</a:t>
            </a:r>
            <a:endParaRPr kumimoji="1" lang="en-US" altLang="ja-JP" sz="1400" dirty="0">
              <a:latin typeface="+mn-ea"/>
            </a:endParaRPr>
          </a:p>
          <a:p>
            <a:pPr algn="ctr"/>
            <a:r>
              <a:rPr kumimoji="1" lang="ja-JP" altLang="en-US" sz="1400" dirty="0">
                <a:latin typeface="+mn-ea"/>
              </a:rPr>
              <a:t>充足した場合</a:t>
            </a:r>
            <a:endParaRPr kumimoji="1" lang="en-US" altLang="ja-JP" sz="1400" dirty="0">
              <a:latin typeface="+mn-ea"/>
            </a:endParaRPr>
          </a:p>
          <a:p>
            <a:pPr algn="ctr"/>
            <a:r>
              <a:rPr kumimoji="1" lang="ja-JP" altLang="en-US" sz="1400" dirty="0">
                <a:latin typeface="+mn-ea"/>
              </a:rPr>
              <a:t>復帰</a:t>
            </a:r>
          </a:p>
        </p:txBody>
      </p:sp>
    </p:spTree>
    <p:extLst>
      <p:ext uri="{BB962C8B-B14F-4D97-AF65-F5344CB8AC3E}">
        <p14:creationId xmlns:p14="http://schemas.microsoft.com/office/powerpoint/2010/main" val="1655374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タイトル 7"/>
          <p:cNvSpPr txBox="1">
            <a:spLocks/>
          </p:cNvSpPr>
          <p:nvPr/>
        </p:nvSpPr>
        <p:spPr>
          <a:xfrm>
            <a:off x="251520" y="44624"/>
            <a:ext cx="8712968" cy="480774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solidFill>
              <a:srgbClr val="002060"/>
            </a:solidFill>
          </a:ln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000" b="1" dirty="0">
                <a:solidFill>
                  <a:schemeClr val="bg1"/>
                </a:solidFill>
                <a:latin typeface="+mn-ea"/>
                <a:ea typeface="+mn-ea"/>
                <a:cs typeface="Meiryo UI" panose="020B0604030504040204" pitchFamily="50" charset="-128"/>
              </a:rPr>
              <a:t>地域がん診療連携拠点病院の</a:t>
            </a:r>
            <a:r>
              <a:rPr lang="ja-JP" altLang="en-US" sz="2000" b="1" dirty="0" smtClean="0">
                <a:solidFill>
                  <a:schemeClr val="bg1"/>
                </a:solidFill>
                <a:latin typeface="+mn-ea"/>
                <a:ea typeface="+mn-ea"/>
                <a:cs typeface="Meiryo UI" panose="020B0604030504040204" pitchFamily="50" charset="-128"/>
              </a:rPr>
              <a:t>指定更新</a:t>
            </a:r>
            <a:endParaRPr lang="ja-JP" altLang="en-US" sz="2000" b="1" dirty="0">
              <a:solidFill>
                <a:schemeClr val="bg1"/>
              </a:solidFill>
              <a:latin typeface="+mn-ea"/>
              <a:ea typeface="+mn-ea"/>
              <a:cs typeface="Meiryo UI" panose="020B0604030504040204" pitchFamily="50" charset="-128"/>
            </a:endParaRP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0" y="470899"/>
            <a:ext cx="7124236" cy="684015"/>
          </a:xfrm>
          <a:prstGeom prst="rect">
            <a:avLst/>
          </a:prstGeom>
          <a:noFill/>
          <a:ln>
            <a:noFill/>
          </a:ln>
        </p:spPr>
        <p:txBody>
          <a:bodyPr wrap="square" lIns="144000" tIns="144000" rtlCol="0">
            <a:spAutoFit/>
          </a:bodyPr>
          <a:lstStyle/>
          <a:p>
            <a:r>
              <a:rPr lang="ja-JP" altLang="en-US" sz="1600" b="1" dirty="0" smtClean="0"/>
              <a:t>　</a:t>
            </a:r>
            <a:r>
              <a:rPr lang="en-US" altLang="ja-JP" sz="1600" b="1" dirty="0" smtClean="0"/>
              <a:t>【</a:t>
            </a:r>
            <a:r>
              <a:rPr lang="ja-JP" altLang="en-US" sz="1600" b="1" dirty="0" smtClean="0"/>
              <a:t>大阪府の推薦の考え方</a:t>
            </a:r>
            <a:r>
              <a:rPr lang="en-US" altLang="ja-JP" sz="1600" b="1" dirty="0" smtClean="0"/>
              <a:t>】</a:t>
            </a:r>
          </a:p>
          <a:p>
            <a:r>
              <a:rPr lang="ja-JP" altLang="en-US" sz="1600" dirty="0"/>
              <a:t>　</a:t>
            </a:r>
            <a:r>
              <a:rPr lang="ja-JP" altLang="en-US" sz="1600" dirty="0" smtClean="0"/>
              <a:t>　　既指定病院は国の指定要件を満たしていれば更新推薦を行う。</a:t>
            </a:r>
            <a:endParaRPr lang="en-US" altLang="ja-JP" sz="1600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ja-JP" altLang="en-US" sz="1600" dirty="0">
                <a:solidFill>
                  <a:schemeClr val="tx1"/>
                </a:solidFill>
              </a:rPr>
              <a:t>４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539552" y="5627540"/>
            <a:ext cx="8136904" cy="930236"/>
          </a:xfrm>
          <a:prstGeom prst="rect">
            <a:avLst/>
          </a:prstGeom>
          <a:noFill/>
          <a:ln>
            <a:noFill/>
          </a:ln>
        </p:spPr>
        <p:txBody>
          <a:bodyPr wrap="square" lIns="144000" tIns="144000" rtlCol="0">
            <a:spAutoFit/>
          </a:bodyPr>
          <a:lstStyle/>
          <a:p>
            <a:r>
              <a:rPr lang="en-US" altLang="ja-JP" sz="1600" b="1" dirty="0" smtClean="0">
                <a:latin typeface="+mn-ea"/>
              </a:rPr>
              <a:t>【</a:t>
            </a:r>
            <a:r>
              <a:rPr lang="ja-JP" altLang="en-US" sz="1600" b="1" dirty="0" smtClean="0">
                <a:latin typeface="+mn-ea"/>
              </a:rPr>
              <a:t>推薦（案）</a:t>
            </a:r>
            <a:r>
              <a:rPr lang="en-US" altLang="ja-JP" sz="1600" b="1" dirty="0" smtClean="0">
                <a:latin typeface="+mn-ea"/>
              </a:rPr>
              <a:t>】</a:t>
            </a:r>
          </a:p>
          <a:p>
            <a:r>
              <a:rPr lang="ja-JP" altLang="en-US" sz="1600" b="1" dirty="0">
                <a:latin typeface="+mn-ea"/>
              </a:rPr>
              <a:t>地域がん診療連携拠点</a:t>
            </a:r>
            <a:r>
              <a:rPr lang="ja-JP" altLang="en-US" sz="1600" b="1" dirty="0" smtClean="0">
                <a:latin typeface="+mn-ea"/>
              </a:rPr>
              <a:t>病院については、現時点では、一部未充足の項目があるものの、各病院とも令和５年１月末までに充足予定のため、全病院、国</a:t>
            </a:r>
            <a:r>
              <a:rPr lang="ja-JP" altLang="en-US" sz="1600" b="1" dirty="0">
                <a:latin typeface="+mn-ea"/>
              </a:rPr>
              <a:t>に指定更新</a:t>
            </a:r>
            <a:r>
              <a:rPr lang="ja-JP" altLang="en-US" sz="1600" b="1" dirty="0" smtClean="0">
                <a:latin typeface="+mn-ea"/>
              </a:rPr>
              <a:t>の推薦を</a:t>
            </a:r>
            <a:r>
              <a:rPr lang="ja-JP" altLang="en-US" sz="1600" b="1" dirty="0">
                <a:latin typeface="+mn-ea"/>
              </a:rPr>
              <a:t>行う</a:t>
            </a:r>
            <a:r>
              <a:rPr lang="ja-JP" altLang="en-US" sz="1600" b="1" dirty="0" smtClean="0">
                <a:latin typeface="+mn-ea"/>
              </a:rPr>
              <a:t>。</a:t>
            </a:r>
            <a:endParaRPr lang="ja-JP" altLang="en-US" sz="1600" b="1" dirty="0"/>
          </a:p>
        </p:txBody>
      </p:sp>
      <p:graphicFrame>
        <p:nvGraphicFramePr>
          <p:cNvPr id="9" name="表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1253105"/>
              </p:ext>
            </p:extLst>
          </p:nvPr>
        </p:nvGraphicFramePr>
        <p:xfrm>
          <a:off x="870595" y="1199914"/>
          <a:ext cx="7173430" cy="4332558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1052750">
                  <a:extLst>
                    <a:ext uri="{9D8B030D-6E8A-4147-A177-3AD203B41FA5}">
                      <a16:colId xmlns:a16="http://schemas.microsoft.com/office/drawing/2014/main" val="2533008999"/>
                    </a:ext>
                  </a:extLst>
                </a:gridCol>
                <a:gridCol w="2088232">
                  <a:extLst>
                    <a:ext uri="{9D8B030D-6E8A-4147-A177-3AD203B41FA5}">
                      <a16:colId xmlns:a16="http://schemas.microsoft.com/office/drawing/2014/main" val="4050233252"/>
                    </a:ext>
                  </a:extLst>
                </a:gridCol>
                <a:gridCol w="4032448">
                  <a:extLst>
                    <a:ext uri="{9D8B030D-6E8A-4147-A177-3AD203B41FA5}">
                      <a16:colId xmlns:a16="http://schemas.microsoft.com/office/drawing/2014/main" val="606051969"/>
                    </a:ext>
                  </a:extLst>
                </a:gridCol>
              </a:tblGrid>
              <a:tr h="336540"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圏域</a:t>
                      </a:r>
                      <a:endParaRPr lang="ja-JP" altLang="en-US" sz="14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游ゴシック" panose="020B0400000000000000" pitchFamily="50" charset="-128"/>
                      </a:endParaRPr>
                    </a:p>
                  </a:txBody>
                  <a:tcPr marL="7650" marR="7650" marT="7650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病院名</a:t>
                      </a:r>
                      <a:endParaRPr lang="ja-JP" altLang="en-US" sz="14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游ゴシック" panose="020B0400000000000000" pitchFamily="50" charset="-128"/>
                      </a:endParaRPr>
                    </a:p>
                  </a:txBody>
                  <a:tcPr marL="7650" marR="7650" marT="7650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指定要件の未充足状況</a:t>
                      </a:r>
                      <a:endParaRPr lang="ja-JP" altLang="en-US" sz="14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游ゴシック" panose="020B0400000000000000" pitchFamily="50" charset="-128"/>
                      </a:endParaRPr>
                    </a:p>
                  </a:txBody>
                  <a:tcPr marL="7650" marR="7650" marT="7650" marB="0" anchor="ctr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1682872"/>
                  </a:ext>
                </a:extLst>
              </a:tr>
              <a:tr h="237843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200" u="none" strike="noStrike" dirty="0">
                          <a:effectLst/>
                        </a:rPr>
                        <a:t>豊能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游ゴシック" panose="020B0400000000000000" pitchFamily="50" charset="-128"/>
                      </a:endParaRPr>
                    </a:p>
                  </a:txBody>
                  <a:tcPr marL="7650" marR="7650" marT="765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120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大阪大学医学部附属病院</a:t>
                      </a:r>
                      <a:endParaRPr lang="zh-CN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650" marR="7650" marT="7650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800" u="none" strike="noStrike" dirty="0">
                          <a:effectLst/>
                        </a:rPr>
                        <a:t>　</a:t>
                      </a:r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游ゴシック" panose="020B0400000000000000" pitchFamily="50" charset="-128"/>
                      </a:endParaRPr>
                    </a:p>
                  </a:txBody>
                  <a:tcPr marL="7650" marR="7650" marT="7650" marB="0"/>
                </a:tc>
                <a:extLst>
                  <a:ext uri="{0D108BD9-81ED-4DB2-BD59-A6C34878D82A}">
                    <a16:rowId xmlns:a16="http://schemas.microsoft.com/office/drawing/2014/main" val="166705981"/>
                  </a:ext>
                </a:extLst>
              </a:tr>
              <a:tr h="237843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TW" altLang="en-US" sz="1200" u="none" strike="noStrike" dirty="0">
                          <a:effectLst/>
                        </a:rPr>
                        <a:t>市立豊中病院</a:t>
                      </a:r>
                      <a:endParaRPr lang="zh-TW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游ゴシック" panose="020B0400000000000000" pitchFamily="50" charset="-128"/>
                      </a:endParaRPr>
                    </a:p>
                  </a:txBody>
                  <a:tcPr marL="7650" marR="7650" marT="7650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800" u="none" strike="noStrike">
                          <a:effectLst/>
                        </a:rPr>
                        <a:t>　</a:t>
                      </a:r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游ゴシック" panose="020B0400000000000000" pitchFamily="50" charset="-128"/>
                      </a:endParaRPr>
                    </a:p>
                  </a:txBody>
                  <a:tcPr marL="7650" marR="7650" marT="7650" marB="0"/>
                </a:tc>
                <a:extLst>
                  <a:ext uri="{0D108BD9-81ED-4DB2-BD59-A6C34878D82A}">
                    <a16:rowId xmlns:a16="http://schemas.microsoft.com/office/drawing/2014/main" val="3337044760"/>
                  </a:ext>
                </a:extLst>
              </a:tr>
              <a:tr h="237843"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200" u="none" strike="noStrike" dirty="0">
                          <a:effectLst/>
                        </a:rPr>
                        <a:t>三島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游ゴシック" panose="020B0400000000000000" pitchFamily="50" charset="-128"/>
                      </a:endParaRPr>
                    </a:p>
                  </a:txBody>
                  <a:tcPr marL="7650" marR="7650" marT="765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120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大阪</a:t>
                      </a:r>
                      <a:r>
                        <a:rPr lang="zh-CN" altLang="en-US" sz="1200" u="none" strike="noStrike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医科</a:t>
                      </a:r>
                      <a:r>
                        <a:rPr lang="ja-JP" altLang="en-US" sz="1200" u="none" strike="noStrike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薬科</a:t>
                      </a:r>
                      <a:r>
                        <a:rPr lang="zh-CN" altLang="en-US" sz="1200" u="none" strike="noStrike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大学病院</a:t>
                      </a:r>
                      <a:endParaRPr lang="zh-CN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650" marR="7650" marT="7650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800" u="none" strike="noStrike" dirty="0">
                          <a:effectLst/>
                        </a:rPr>
                        <a:t>　</a:t>
                      </a:r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游ゴシック" panose="020B0400000000000000" pitchFamily="50" charset="-128"/>
                      </a:endParaRPr>
                    </a:p>
                  </a:txBody>
                  <a:tcPr marL="7650" marR="7650" marT="7650" marB="0"/>
                </a:tc>
                <a:extLst>
                  <a:ext uri="{0D108BD9-81ED-4DB2-BD59-A6C34878D82A}">
                    <a16:rowId xmlns:a16="http://schemas.microsoft.com/office/drawing/2014/main" val="2474593239"/>
                  </a:ext>
                </a:extLst>
              </a:tr>
              <a:tr h="237843"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200" u="none" strike="noStrike" dirty="0">
                          <a:effectLst/>
                        </a:rPr>
                        <a:t>北河内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游ゴシック" panose="020B0400000000000000" pitchFamily="50" charset="-128"/>
                      </a:endParaRPr>
                    </a:p>
                  </a:txBody>
                  <a:tcPr marL="7650" marR="7650" marT="765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120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関西医科大学附属病院</a:t>
                      </a:r>
                      <a:endParaRPr lang="zh-CN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650" marR="7650" marT="7650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800" u="none" strike="noStrike" dirty="0">
                          <a:effectLst/>
                        </a:rPr>
                        <a:t>　</a:t>
                      </a:r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游ゴシック" panose="020B0400000000000000" pitchFamily="50" charset="-128"/>
                      </a:endParaRPr>
                    </a:p>
                  </a:txBody>
                  <a:tcPr marL="7650" marR="7650" marT="7650" marB="0"/>
                </a:tc>
                <a:extLst>
                  <a:ext uri="{0D108BD9-81ED-4DB2-BD59-A6C34878D82A}">
                    <a16:rowId xmlns:a16="http://schemas.microsoft.com/office/drawing/2014/main" val="2123614165"/>
                  </a:ext>
                </a:extLst>
              </a:tr>
              <a:tr h="237843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200" u="none" strike="noStrike" dirty="0">
                          <a:effectLst/>
                        </a:rPr>
                        <a:t>中河内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游ゴシック" panose="020B0400000000000000" pitchFamily="50" charset="-128"/>
                      </a:endParaRPr>
                    </a:p>
                  </a:txBody>
                  <a:tcPr marL="7650" marR="7650" marT="765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1200" u="none" strike="noStrike" dirty="0">
                          <a:effectLst/>
                        </a:rPr>
                        <a:t>市立東大阪医療センター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游ゴシック" panose="020B0400000000000000" pitchFamily="50" charset="-128"/>
                      </a:endParaRPr>
                    </a:p>
                  </a:txBody>
                  <a:tcPr marL="7650" marR="7650" marT="7650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800" u="none" strike="noStrike">
                          <a:effectLst/>
                        </a:rPr>
                        <a:t>　</a:t>
                      </a:r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游ゴシック" panose="020B0400000000000000" pitchFamily="50" charset="-128"/>
                      </a:endParaRPr>
                    </a:p>
                  </a:txBody>
                  <a:tcPr marL="7650" marR="7650" marT="7650" marB="0"/>
                </a:tc>
                <a:extLst>
                  <a:ext uri="{0D108BD9-81ED-4DB2-BD59-A6C34878D82A}">
                    <a16:rowId xmlns:a16="http://schemas.microsoft.com/office/drawing/2014/main" val="849897464"/>
                  </a:ext>
                </a:extLst>
              </a:tr>
              <a:tr h="237843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1200" u="none" strike="noStrike" dirty="0">
                          <a:effectLst/>
                        </a:rPr>
                        <a:t>八尾市立病院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游ゴシック" panose="020B0400000000000000" pitchFamily="50" charset="-128"/>
                      </a:endParaRPr>
                    </a:p>
                  </a:txBody>
                  <a:tcPr marL="7650" marR="7650" marT="7650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800" u="none" strike="noStrike" dirty="0">
                          <a:effectLst/>
                        </a:rPr>
                        <a:t>　</a:t>
                      </a:r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游ゴシック" panose="020B0400000000000000" pitchFamily="50" charset="-128"/>
                      </a:endParaRPr>
                    </a:p>
                  </a:txBody>
                  <a:tcPr marL="7650" marR="7650" marT="7650" marB="0"/>
                </a:tc>
                <a:extLst>
                  <a:ext uri="{0D108BD9-81ED-4DB2-BD59-A6C34878D82A}">
                    <a16:rowId xmlns:a16="http://schemas.microsoft.com/office/drawing/2014/main" val="3958610975"/>
                  </a:ext>
                </a:extLst>
              </a:tr>
              <a:tr h="237843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200" u="none" strike="noStrike" dirty="0">
                          <a:effectLst/>
                          <a:latin typeface="+mj-ea"/>
                          <a:ea typeface="+mj-ea"/>
                        </a:rPr>
                        <a:t>南河内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7650" marR="7650" marT="765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1200" u="none" strike="noStrike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近畿</a:t>
                      </a:r>
                      <a:r>
                        <a:rPr lang="zh-CN" altLang="en-US" sz="1200" u="none" strike="noStrike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大学病院</a:t>
                      </a:r>
                      <a:endParaRPr lang="zh-CN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650" marR="7650" marT="7650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800" u="none" strike="noStrike" dirty="0">
                          <a:effectLst/>
                        </a:rPr>
                        <a:t>　</a:t>
                      </a:r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游ゴシック" panose="020B0400000000000000" pitchFamily="50" charset="-128"/>
                      </a:endParaRPr>
                    </a:p>
                  </a:txBody>
                  <a:tcPr marL="7650" marR="7650" marT="7650" marB="0"/>
                </a:tc>
                <a:extLst>
                  <a:ext uri="{0D108BD9-81ED-4DB2-BD59-A6C34878D82A}">
                    <a16:rowId xmlns:a16="http://schemas.microsoft.com/office/drawing/2014/main" val="3716980363"/>
                  </a:ext>
                </a:extLst>
              </a:tr>
              <a:tr h="237843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1200" u="none" strike="noStrike" dirty="0">
                          <a:effectLst/>
                        </a:rPr>
                        <a:t>大阪南医療センター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游ゴシック" panose="020B0400000000000000" pitchFamily="50" charset="-128"/>
                      </a:endParaRPr>
                    </a:p>
                  </a:txBody>
                  <a:tcPr marL="7650" marR="7650" marT="7650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800" u="none" strike="noStrike">
                          <a:effectLst/>
                        </a:rPr>
                        <a:t>　</a:t>
                      </a:r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游ゴシック" panose="020B0400000000000000" pitchFamily="50" charset="-128"/>
                      </a:endParaRPr>
                    </a:p>
                  </a:txBody>
                  <a:tcPr marL="7650" marR="7650" marT="7650" marB="0"/>
                </a:tc>
                <a:extLst>
                  <a:ext uri="{0D108BD9-81ED-4DB2-BD59-A6C34878D82A}">
                    <a16:rowId xmlns:a16="http://schemas.microsoft.com/office/drawing/2014/main" val="277881281"/>
                  </a:ext>
                </a:extLst>
              </a:tr>
              <a:tr h="237843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200" u="none" strike="noStrike" dirty="0">
                          <a:effectLst/>
                        </a:rPr>
                        <a:t>堺市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游ゴシック" panose="020B0400000000000000" pitchFamily="50" charset="-128"/>
                      </a:endParaRPr>
                    </a:p>
                  </a:txBody>
                  <a:tcPr marL="7650" marR="7650" marT="765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TW" altLang="en-US" sz="1200" u="none" strike="noStrike" dirty="0">
                          <a:effectLst/>
                        </a:rPr>
                        <a:t>大阪労災病院</a:t>
                      </a:r>
                      <a:endParaRPr lang="zh-TW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游ゴシック" panose="020B0400000000000000" pitchFamily="50" charset="-128"/>
                      </a:endParaRPr>
                    </a:p>
                  </a:txBody>
                  <a:tcPr marL="7650" marR="7650" marT="7650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800" u="none" strike="noStrike">
                          <a:effectLst/>
                        </a:rPr>
                        <a:t>　</a:t>
                      </a:r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游ゴシック" panose="020B0400000000000000" pitchFamily="50" charset="-128"/>
                      </a:endParaRPr>
                    </a:p>
                  </a:txBody>
                  <a:tcPr marL="7650" marR="7650" marT="7650" marB="0"/>
                </a:tc>
                <a:extLst>
                  <a:ext uri="{0D108BD9-81ED-4DB2-BD59-A6C34878D82A}">
                    <a16:rowId xmlns:a16="http://schemas.microsoft.com/office/drawing/2014/main" val="4086856499"/>
                  </a:ext>
                </a:extLst>
              </a:tr>
              <a:tr h="237843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1200" u="none" strike="noStrike" dirty="0">
                          <a:effectLst/>
                        </a:rPr>
                        <a:t>堺市立総合医療センター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游ゴシック" panose="020B0400000000000000" pitchFamily="50" charset="-128"/>
                      </a:endParaRPr>
                    </a:p>
                  </a:txBody>
                  <a:tcPr marL="7650" marR="7650" marT="7650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800" u="none" strike="noStrike">
                          <a:effectLst/>
                        </a:rPr>
                        <a:t>　</a:t>
                      </a:r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游ゴシック" panose="020B0400000000000000" pitchFamily="50" charset="-128"/>
                      </a:endParaRPr>
                    </a:p>
                  </a:txBody>
                  <a:tcPr marL="7650" marR="7650" marT="7650" marB="0"/>
                </a:tc>
                <a:extLst>
                  <a:ext uri="{0D108BD9-81ED-4DB2-BD59-A6C34878D82A}">
                    <a16:rowId xmlns:a16="http://schemas.microsoft.com/office/drawing/2014/main" val="1493904492"/>
                  </a:ext>
                </a:extLst>
              </a:tr>
              <a:tr h="237843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200" u="none" strike="noStrike" dirty="0">
                          <a:effectLst/>
                        </a:rPr>
                        <a:t>泉州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游ゴシック" panose="020B0400000000000000" pitchFamily="50" charset="-128"/>
                      </a:endParaRPr>
                    </a:p>
                  </a:txBody>
                  <a:tcPr marL="7650" marR="7650" marT="765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1200" u="none" strike="noStrike" dirty="0">
                          <a:effectLst/>
                        </a:rPr>
                        <a:t>市立岸和田市民病院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游ゴシック" panose="020B0400000000000000" pitchFamily="50" charset="-128"/>
                      </a:endParaRPr>
                    </a:p>
                  </a:txBody>
                  <a:tcPr marL="7650" marR="7650" marT="7650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800" u="none" strike="noStrike">
                          <a:effectLst/>
                        </a:rPr>
                        <a:t>　</a:t>
                      </a:r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游ゴシック" panose="020B0400000000000000" pitchFamily="50" charset="-128"/>
                      </a:endParaRPr>
                    </a:p>
                  </a:txBody>
                  <a:tcPr marL="7650" marR="7650" marT="7650" marB="0"/>
                </a:tc>
                <a:extLst>
                  <a:ext uri="{0D108BD9-81ED-4DB2-BD59-A6C34878D82A}">
                    <a16:rowId xmlns:a16="http://schemas.microsoft.com/office/drawing/2014/main" val="2665929376"/>
                  </a:ext>
                </a:extLst>
              </a:tr>
              <a:tr h="237843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1200" u="none" strike="noStrike" dirty="0">
                          <a:effectLst/>
                        </a:rPr>
                        <a:t>和泉市立総合医療センター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游ゴシック" panose="020B0400000000000000" pitchFamily="50" charset="-128"/>
                      </a:endParaRPr>
                    </a:p>
                  </a:txBody>
                  <a:tcPr marL="7650" marR="7650" marT="7650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800" u="none" strike="noStrike">
                          <a:effectLst/>
                        </a:rPr>
                        <a:t>　</a:t>
                      </a:r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游ゴシック" panose="020B0400000000000000" pitchFamily="50" charset="-128"/>
                      </a:endParaRPr>
                    </a:p>
                  </a:txBody>
                  <a:tcPr marL="7650" marR="7650" marT="7650" marB="0"/>
                </a:tc>
                <a:extLst>
                  <a:ext uri="{0D108BD9-81ED-4DB2-BD59-A6C34878D82A}">
                    <a16:rowId xmlns:a16="http://schemas.microsoft.com/office/drawing/2014/main" val="3625679649"/>
                  </a:ext>
                </a:extLst>
              </a:tr>
              <a:tr h="237843">
                <a:tc row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 smtClean="0"/>
                        <a:t>大阪市</a:t>
                      </a:r>
                    </a:p>
                  </a:txBody>
                  <a:tcPr marL="7650" marR="7650" marT="765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1200" u="none" strike="noStrike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大阪</a:t>
                      </a:r>
                      <a:r>
                        <a:rPr lang="ja-JP" altLang="en-US" sz="1200" u="none" strike="noStrike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公</a:t>
                      </a:r>
                      <a:r>
                        <a:rPr lang="zh-CN" altLang="en-US" sz="1200" u="none" strike="noStrike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立</a:t>
                      </a:r>
                      <a:r>
                        <a:rPr lang="zh-CN" altLang="en-US" sz="120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大学医学部附属病院</a:t>
                      </a:r>
                      <a:endParaRPr lang="zh-CN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650" marR="7650" marT="7650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800" u="none" strike="noStrike" dirty="0">
                          <a:effectLst/>
                        </a:rPr>
                        <a:t>　</a:t>
                      </a:r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游ゴシック" panose="020B0400000000000000" pitchFamily="50" charset="-128"/>
                      </a:endParaRPr>
                    </a:p>
                  </a:txBody>
                  <a:tcPr marL="7650" marR="7650" marT="7650" marB="0"/>
                </a:tc>
                <a:extLst>
                  <a:ext uri="{0D108BD9-81ED-4DB2-BD59-A6C34878D82A}">
                    <a16:rowId xmlns:a16="http://schemas.microsoft.com/office/drawing/2014/main" val="158338621"/>
                  </a:ext>
                </a:extLst>
              </a:tr>
              <a:tr h="237843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1200" u="none" strike="noStrike" dirty="0" smtClean="0">
                          <a:effectLst/>
                        </a:rPr>
                        <a:t>大阪市立</a:t>
                      </a:r>
                      <a:r>
                        <a:rPr lang="ja-JP" altLang="en-US" sz="1200" u="none" strike="noStrike" dirty="0">
                          <a:effectLst/>
                        </a:rPr>
                        <a:t>総合医療センター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游ゴシック" panose="020B0400000000000000" pitchFamily="50" charset="-128"/>
                      </a:endParaRPr>
                    </a:p>
                  </a:txBody>
                  <a:tcPr marL="7650" marR="7650" marT="7650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800" u="none" strike="noStrike" dirty="0">
                          <a:effectLst/>
                        </a:rPr>
                        <a:t>　</a:t>
                      </a:r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游ゴシック" panose="020B0400000000000000" pitchFamily="50" charset="-128"/>
                      </a:endParaRPr>
                    </a:p>
                  </a:txBody>
                  <a:tcPr marL="7650" marR="7650" marT="7650" marB="0"/>
                </a:tc>
                <a:extLst>
                  <a:ext uri="{0D108BD9-81ED-4DB2-BD59-A6C34878D82A}">
                    <a16:rowId xmlns:a16="http://schemas.microsoft.com/office/drawing/2014/main" val="269656243"/>
                  </a:ext>
                </a:extLst>
              </a:tr>
              <a:tr h="237843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1200" u="none" strike="noStrike" dirty="0">
                          <a:effectLst/>
                        </a:rPr>
                        <a:t>大阪赤十字病院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游ゴシック" panose="020B0400000000000000" pitchFamily="50" charset="-128"/>
                      </a:endParaRPr>
                    </a:p>
                  </a:txBody>
                  <a:tcPr marL="7650" marR="7650" marT="7650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800" u="none" strike="noStrike" dirty="0">
                          <a:effectLst/>
                        </a:rPr>
                        <a:t>　</a:t>
                      </a:r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游ゴシック" panose="020B0400000000000000" pitchFamily="50" charset="-128"/>
                      </a:endParaRPr>
                    </a:p>
                  </a:txBody>
                  <a:tcPr marL="7650" marR="7650" marT="7650" marB="0"/>
                </a:tc>
                <a:extLst>
                  <a:ext uri="{0D108BD9-81ED-4DB2-BD59-A6C34878D82A}">
                    <a16:rowId xmlns:a16="http://schemas.microsoft.com/office/drawing/2014/main" val="3835585585"/>
                  </a:ext>
                </a:extLst>
              </a:tr>
              <a:tr h="237843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1200" u="none" strike="noStrike" dirty="0">
                          <a:effectLst/>
                        </a:rPr>
                        <a:t>大阪医療センター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游ゴシック" panose="020B0400000000000000" pitchFamily="50" charset="-128"/>
                      </a:endParaRPr>
                    </a:p>
                  </a:txBody>
                  <a:tcPr marL="7650" marR="7650" marT="7650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800" u="none" strike="noStrike" dirty="0">
                          <a:effectLst/>
                        </a:rPr>
                        <a:t>　</a:t>
                      </a:r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游ゴシック" panose="020B0400000000000000" pitchFamily="50" charset="-128"/>
                      </a:endParaRPr>
                    </a:p>
                  </a:txBody>
                  <a:tcPr marL="7650" marR="7650" marT="7650" marB="0"/>
                </a:tc>
                <a:extLst>
                  <a:ext uri="{0D108BD9-81ED-4DB2-BD59-A6C34878D82A}">
                    <a16:rowId xmlns:a16="http://schemas.microsoft.com/office/drawing/2014/main" val="969696124"/>
                  </a:ext>
                </a:extLst>
              </a:tr>
              <a:tr h="59633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1200" u="none" strike="noStrike" dirty="0">
                          <a:effectLst/>
                        </a:rPr>
                        <a:t>大阪急性期・総合医療センター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游ゴシック" panose="020B0400000000000000" pitchFamily="50" charset="-128"/>
                      </a:endParaRPr>
                    </a:p>
                  </a:txBody>
                  <a:tcPr marL="7650" marR="7650" marT="7650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800" u="none" strike="noStrike" dirty="0">
                          <a:effectLst/>
                        </a:rPr>
                        <a:t>　</a:t>
                      </a:r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游ゴシック" panose="020B0400000000000000" pitchFamily="50" charset="-128"/>
                      </a:endParaRPr>
                    </a:p>
                  </a:txBody>
                  <a:tcPr marL="7650" marR="7650" marT="7650" marB="0"/>
                </a:tc>
                <a:extLst>
                  <a:ext uri="{0D108BD9-81ED-4DB2-BD59-A6C34878D82A}">
                    <a16:rowId xmlns:a16="http://schemas.microsoft.com/office/drawing/2014/main" val="822678153"/>
                  </a:ext>
                </a:extLst>
              </a:tr>
            </a:tbl>
          </a:graphicData>
        </a:graphic>
      </p:graphicFrame>
      <p:sp>
        <p:nvSpPr>
          <p:cNvPr id="3" name="テキスト ボックス 2"/>
          <p:cNvSpPr txBox="1"/>
          <p:nvPr/>
        </p:nvSpPr>
        <p:spPr>
          <a:xfrm>
            <a:off x="5847895" y="2156117"/>
            <a:ext cx="430887" cy="2880320"/>
          </a:xfrm>
          <a:prstGeom prst="rect">
            <a:avLst/>
          </a:prstGeom>
          <a:solidFill>
            <a:schemeClr val="bg1"/>
          </a:solidFill>
          <a:ln w="15875">
            <a:solidFill>
              <a:schemeClr val="tx1"/>
            </a:solidFill>
          </a:ln>
        </p:spPr>
        <p:txBody>
          <a:bodyPr vert="eaVert" wrap="square" rtlCol="0" anchor="ctr" anchorCtr="0">
            <a:spAutoFit/>
          </a:bodyPr>
          <a:lstStyle/>
          <a:p>
            <a:pPr algn="ctr"/>
            <a:r>
              <a:rPr kumimoji="1" lang="ja-JP" altLang="en-US" sz="1600" dirty="0" smtClean="0"/>
              <a:t>資料２のとおり</a:t>
            </a:r>
            <a:endParaRPr kumimoji="1" lang="ja-JP" altLang="en-US" sz="1600" dirty="0"/>
          </a:p>
        </p:txBody>
      </p:sp>
    </p:spTree>
    <p:extLst>
      <p:ext uri="{BB962C8B-B14F-4D97-AF65-F5344CB8AC3E}">
        <p14:creationId xmlns:p14="http://schemas.microsoft.com/office/powerpoint/2010/main" val="4163967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12700">
          <a:tailEnd type="arrow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513</Words>
  <Application>Microsoft Office PowerPoint</Application>
  <PresentationFormat>画面に合わせる (4:3)</PresentationFormat>
  <Paragraphs>119</Paragraphs>
  <Slides>5</Slides>
  <Notes>5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12" baseType="lpstr">
      <vt:lpstr>Meiryo UI</vt:lpstr>
      <vt:lpstr>ＭＳ Ｐゴシック</vt:lpstr>
      <vt:lpstr>游ゴシック</vt:lpstr>
      <vt:lpstr>Arial</vt:lpstr>
      <vt:lpstr>Calibri</vt:lpstr>
      <vt:lpstr>Times New Roman</vt:lpstr>
      <vt:lpstr>Office ​​テーマ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2023-02-27T04:20:51Z</dcterms:created>
  <dcterms:modified xsi:type="dcterms:W3CDTF">2023-02-27T04:21:03Z</dcterms:modified>
</cp:coreProperties>
</file>