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16"/>
  </p:notesMasterIdLst>
  <p:sldIdLst>
    <p:sldId id="272" r:id="rId3"/>
    <p:sldId id="345" r:id="rId4"/>
    <p:sldId id="359" r:id="rId5"/>
    <p:sldId id="355" r:id="rId6"/>
    <p:sldId id="377" r:id="rId7"/>
    <p:sldId id="378" r:id="rId8"/>
    <p:sldId id="353" r:id="rId9"/>
    <p:sldId id="357" r:id="rId10"/>
    <p:sldId id="379" r:id="rId11"/>
    <p:sldId id="380" r:id="rId12"/>
    <p:sldId id="366" r:id="rId13"/>
    <p:sldId id="382" r:id="rId14"/>
    <p:sldId id="368"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羽田野　結" initials="羽田野　結" lastIdx="8" clrIdx="0">
    <p:extLst>
      <p:ext uri="{19B8F6BF-5375-455C-9EA6-DF929625EA0E}">
        <p15:presenceInfo xmlns:p15="http://schemas.microsoft.com/office/powerpoint/2012/main" userId="S-1-5-21-161959346-1900351369-444732941-2143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FFFF99"/>
    <a:srgbClr val="FF99CC"/>
    <a:srgbClr val="FF66FF"/>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2021/3/3</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5</a:t>
            </a:fld>
            <a:endParaRPr kumimoji="1" lang="ja-JP" altLang="en-US"/>
          </a:p>
        </p:txBody>
      </p:sp>
    </p:spTree>
    <p:extLst>
      <p:ext uri="{BB962C8B-B14F-4D97-AF65-F5344CB8AC3E}">
        <p14:creationId xmlns:p14="http://schemas.microsoft.com/office/powerpoint/2010/main" val="8725340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27523175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1271671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200131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9</a:t>
            </a:fld>
            <a:endParaRPr kumimoji="1" lang="ja-JP" altLang="en-US"/>
          </a:p>
        </p:txBody>
      </p:sp>
    </p:spTree>
    <p:extLst>
      <p:ext uri="{BB962C8B-B14F-4D97-AF65-F5344CB8AC3E}">
        <p14:creationId xmlns:p14="http://schemas.microsoft.com/office/powerpoint/2010/main" val="410195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2034322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11</a:t>
            </a:fld>
            <a:endParaRPr kumimoji="1" lang="ja-JP" altLang="en-US"/>
          </a:p>
        </p:txBody>
      </p:sp>
    </p:spTree>
    <p:extLst>
      <p:ext uri="{BB962C8B-B14F-4D97-AF65-F5344CB8AC3E}">
        <p14:creationId xmlns:p14="http://schemas.microsoft.com/office/powerpoint/2010/main" val="30942557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12</a:t>
            </a:fld>
            <a:endParaRPr kumimoji="1" lang="ja-JP" altLang="en-US"/>
          </a:p>
        </p:txBody>
      </p:sp>
    </p:spTree>
    <p:extLst>
      <p:ext uri="{BB962C8B-B14F-4D97-AF65-F5344CB8AC3E}">
        <p14:creationId xmlns:p14="http://schemas.microsoft.com/office/powerpoint/2010/main" val="1799625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414816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35CBC07-BBE5-473B-80D9-9AB7C742AB2A}" type="datetime1">
              <a:rPr kumimoji="1" lang="ja-JP" altLang="en-US" smtClean="0"/>
              <a:t>2021/3/3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8841381-E1F1-4908-866F-80197FBF1AEE}" type="datetime1">
              <a:rPr kumimoji="1" lang="ja-JP" altLang="en-US" smtClean="0"/>
              <a:t>2021/3/3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CE55FB5-E663-46E2-B97D-348261B398CB}" type="datetime1">
              <a:rPr kumimoji="1" lang="ja-JP" altLang="en-US" smtClean="0"/>
              <a:t>2021/3/3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5656"/>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9"/>
            <a:ext cx="6858000" cy="1655762"/>
          </a:xfrm>
        </p:spPr>
        <p:txBody>
          <a:bodyPr/>
          <a:lstStyle>
            <a:lvl1pPr marL="0" indent="0" algn="ctr">
              <a:buNone/>
              <a:defRPr sz="2263"/>
            </a:lvl1pPr>
            <a:lvl2pPr marL="430997" indent="0" algn="ctr">
              <a:buNone/>
              <a:defRPr sz="1886"/>
            </a:lvl2pPr>
            <a:lvl3pPr marL="861993" indent="0" algn="ctr">
              <a:buNone/>
              <a:defRPr sz="1697"/>
            </a:lvl3pPr>
            <a:lvl4pPr marL="1292990" indent="0" algn="ctr">
              <a:buNone/>
              <a:defRPr sz="1509"/>
            </a:lvl4pPr>
            <a:lvl5pPr marL="1723986" indent="0" algn="ctr">
              <a:buNone/>
              <a:defRPr sz="1509"/>
            </a:lvl5pPr>
            <a:lvl6pPr marL="2154983" indent="0" algn="ctr">
              <a:buNone/>
              <a:defRPr sz="1509"/>
            </a:lvl6pPr>
            <a:lvl7pPr marL="2585979" indent="0" algn="ctr">
              <a:buNone/>
              <a:defRPr sz="1509"/>
            </a:lvl7pPr>
            <a:lvl8pPr marL="3016975" indent="0" algn="ctr">
              <a:buNone/>
              <a:defRPr sz="1509"/>
            </a:lvl8pPr>
            <a:lvl9pPr marL="3447971" indent="0" algn="ctr">
              <a:buNone/>
              <a:defRPr sz="1509"/>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72897F9-9400-46E5-B362-76715EF166E7}"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630397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6B5AA33-3331-42B0-8632-A9BB5590FD81}"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5768701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565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5"/>
            <a:ext cx="7886700" cy="1500187"/>
          </a:xfrm>
        </p:spPr>
        <p:txBody>
          <a:bodyPr/>
          <a:lstStyle>
            <a:lvl1pPr marL="0" indent="0">
              <a:buNone/>
              <a:defRPr sz="2263">
                <a:solidFill>
                  <a:schemeClr val="tx1"/>
                </a:solidFill>
              </a:defRPr>
            </a:lvl1pPr>
            <a:lvl2pPr marL="430997" indent="0">
              <a:buNone/>
              <a:defRPr sz="1886">
                <a:solidFill>
                  <a:schemeClr val="tx1">
                    <a:tint val="75000"/>
                  </a:schemeClr>
                </a:solidFill>
              </a:defRPr>
            </a:lvl2pPr>
            <a:lvl3pPr marL="861993" indent="0">
              <a:buNone/>
              <a:defRPr sz="1697">
                <a:solidFill>
                  <a:schemeClr val="tx1">
                    <a:tint val="75000"/>
                  </a:schemeClr>
                </a:solidFill>
              </a:defRPr>
            </a:lvl3pPr>
            <a:lvl4pPr marL="1292990" indent="0">
              <a:buNone/>
              <a:defRPr sz="1509">
                <a:solidFill>
                  <a:schemeClr val="tx1">
                    <a:tint val="75000"/>
                  </a:schemeClr>
                </a:solidFill>
              </a:defRPr>
            </a:lvl4pPr>
            <a:lvl5pPr marL="1723986" indent="0">
              <a:buNone/>
              <a:defRPr sz="1509">
                <a:solidFill>
                  <a:schemeClr val="tx1">
                    <a:tint val="75000"/>
                  </a:schemeClr>
                </a:solidFill>
              </a:defRPr>
            </a:lvl5pPr>
            <a:lvl6pPr marL="2154983" indent="0">
              <a:buNone/>
              <a:defRPr sz="1509">
                <a:solidFill>
                  <a:schemeClr val="tx1">
                    <a:tint val="75000"/>
                  </a:schemeClr>
                </a:solidFill>
              </a:defRPr>
            </a:lvl6pPr>
            <a:lvl7pPr marL="2585979" indent="0">
              <a:buNone/>
              <a:defRPr sz="1509">
                <a:solidFill>
                  <a:schemeClr val="tx1">
                    <a:tint val="75000"/>
                  </a:schemeClr>
                </a:solidFill>
              </a:defRPr>
            </a:lvl7pPr>
            <a:lvl8pPr marL="3016975" indent="0">
              <a:buNone/>
              <a:defRPr sz="1509">
                <a:solidFill>
                  <a:schemeClr val="tx1">
                    <a:tint val="75000"/>
                  </a:schemeClr>
                </a:solidFill>
              </a:defRPr>
            </a:lvl8pPr>
            <a:lvl9pPr marL="3447971" indent="0">
              <a:buNone/>
              <a:defRPr sz="1509">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86BB3E1-AEB7-4F15-8A10-50B9474BA386}"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0754903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1"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1B84BF8-12F8-4D9D-BDBB-02E1C9E8A124}"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798392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2"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263" b="1"/>
            </a:lvl1pPr>
            <a:lvl2pPr marL="430997" indent="0">
              <a:buNone/>
              <a:defRPr sz="1886" b="1"/>
            </a:lvl2pPr>
            <a:lvl3pPr marL="861993" indent="0">
              <a:buNone/>
              <a:defRPr sz="1697" b="1"/>
            </a:lvl3pPr>
            <a:lvl4pPr marL="1292990" indent="0">
              <a:buNone/>
              <a:defRPr sz="1509" b="1"/>
            </a:lvl4pPr>
            <a:lvl5pPr marL="1723986" indent="0">
              <a:buNone/>
              <a:defRPr sz="1509" b="1"/>
            </a:lvl5pPr>
            <a:lvl6pPr marL="2154983" indent="0">
              <a:buNone/>
              <a:defRPr sz="1509" b="1"/>
            </a:lvl6pPr>
            <a:lvl7pPr marL="2585979" indent="0">
              <a:buNone/>
              <a:defRPr sz="1509" b="1"/>
            </a:lvl7pPr>
            <a:lvl8pPr marL="3016975" indent="0">
              <a:buNone/>
              <a:defRPr sz="1509" b="1"/>
            </a:lvl8pPr>
            <a:lvl9pPr marL="3447971" indent="0">
              <a:buNone/>
              <a:defRPr sz="1509"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363A06-16A5-42B0-A525-BE94729E7078}" type="datetime1">
              <a:rPr kumimoji="1" lang="ja-JP" altLang="en-US" smtClean="0"/>
              <a:t>2021/3/3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9775252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ACCC442-4ACC-4B82-8574-2361E042C4C1}" type="datetime1">
              <a:rPr kumimoji="1" lang="ja-JP" altLang="en-US" smtClean="0"/>
              <a:t>2021/3/3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8507572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8F31F4-E409-4133-929E-08B767BCDB29}" type="datetime1">
              <a:rPr kumimoji="1" lang="ja-JP" altLang="en-US" smtClean="0"/>
              <a:t>2021/3/3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0796660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7"/>
            <a:ext cx="4629150" cy="4873625"/>
          </a:xfrm>
        </p:spPr>
        <p:txBody>
          <a:bodyPr/>
          <a:lstStyle>
            <a:lvl1pPr>
              <a:defRPr sz="3016"/>
            </a:lvl1pPr>
            <a:lvl2pPr>
              <a:defRPr sz="2639"/>
            </a:lvl2pPr>
            <a:lvl3pPr>
              <a:defRPr sz="2263"/>
            </a:lvl3pPr>
            <a:lvl4pPr>
              <a:defRPr sz="1886"/>
            </a:lvl4pPr>
            <a:lvl5pPr>
              <a:defRPr sz="1886"/>
            </a:lvl5pPr>
            <a:lvl6pPr>
              <a:defRPr sz="1886"/>
            </a:lvl6pPr>
            <a:lvl7pPr>
              <a:defRPr sz="1886"/>
            </a:lvl7pPr>
            <a:lvl8pPr>
              <a:defRPr sz="1886"/>
            </a:lvl8pPr>
            <a:lvl9pPr>
              <a:defRPr sz="1886"/>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2191197-01E0-4FD7-B089-5266FFE9DC47}"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626115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FBD75B-731E-471C-B1D1-B5A9EB1525AA}" type="datetime1">
              <a:rPr kumimoji="1" lang="ja-JP" altLang="en-US" smtClean="0"/>
              <a:t>2021/3/3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016"/>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7"/>
            <a:ext cx="4629150" cy="4873625"/>
          </a:xfrm>
        </p:spPr>
        <p:txBody>
          <a:bodyPr anchor="t"/>
          <a:lstStyle>
            <a:lvl1pPr marL="0" indent="0">
              <a:buNone/>
              <a:defRPr sz="3016"/>
            </a:lvl1pPr>
            <a:lvl2pPr marL="430997" indent="0">
              <a:buNone/>
              <a:defRPr sz="2639"/>
            </a:lvl2pPr>
            <a:lvl3pPr marL="861993" indent="0">
              <a:buNone/>
              <a:defRPr sz="2263"/>
            </a:lvl3pPr>
            <a:lvl4pPr marL="1292990" indent="0">
              <a:buNone/>
              <a:defRPr sz="1886"/>
            </a:lvl4pPr>
            <a:lvl5pPr marL="1723986" indent="0">
              <a:buNone/>
              <a:defRPr sz="1886"/>
            </a:lvl5pPr>
            <a:lvl6pPr marL="2154983" indent="0">
              <a:buNone/>
              <a:defRPr sz="1886"/>
            </a:lvl6pPr>
            <a:lvl7pPr marL="2585979" indent="0">
              <a:buNone/>
              <a:defRPr sz="1886"/>
            </a:lvl7pPr>
            <a:lvl8pPr marL="3016975" indent="0">
              <a:buNone/>
              <a:defRPr sz="1886"/>
            </a:lvl8pPr>
            <a:lvl9pPr marL="3447971" indent="0">
              <a:buNone/>
              <a:defRPr sz="1886"/>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509"/>
            </a:lvl1pPr>
            <a:lvl2pPr marL="430997" indent="0">
              <a:buNone/>
              <a:defRPr sz="1320"/>
            </a:lvl2pPr>
            <a:lvl3pPr marL="861993" indent="0">
              <a:buNone/>
              <a:defRPr sz="1131"/>
            </a:lvl3pPr>
            <a:lvl4pPr marL="1292990" indent="0">
              <a:buNone/>
              <a:defRPr sz="942"/>
            </a:lvl4pPr>
            <a:lvl5pPr marL="1723986" indent="0">
              <a:buNone/>
              <a:defRPr sz="942"/>
            </a:lvl5pPr>
            <a:lvl6pPr marL="2154983" indent="0">
              <a:buNone/>
              <a:defRPr sz="942"/>
            </a:lvl6pPr>
            <a:lvl7pPr marL="2585979" indent="0">
              <a:buNone/>
              <a:defRPr sz="942"/>
            </a:lvl7pPr>
            <a:lvl8pPr marL="3016975" indent="0">
              <a:buNone/>
              <a:defRPr sz="942"/>
            </a:lvl8pPr>
            <a:lvl9pPr marL="3447971" indent="0">
              <a:buNone/>
              <a:defRPr sz="94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4B0295B-CFD9-46CD-9DA2-18829E0DB789}" type="datetime1">
              <a:rPr kumimoji="1" lang="ja-JP" altLang="en-US" smtClean="0"/>
              <a:t>2021/3/3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322844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9A91CA-379D-4EEA-BBF8-D037C802DC87}"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789070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6"/>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6"/>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69BCE8E-25D5-4582-A234-C958E416D767}" type="datetime1">
              <a:rPr kumimoji="1" lang="ja-JP" altLang="en-US" smtClean="0"/>
              <a:t>2021/3/3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1511385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54FFA1E5-5B21-4140-9725-76F9B3BD9DC2}" type="datetime1">
              <a:rPr kumimoji="1" lang="ja-JP" altLang="en-US" smtClean="0"/>
              <a:t>2021/3/3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A0F7711-D06F-4F90-BEA3-0BAFED3302A5}" type="datetime1">
              <a:rPr kumimoji="1" lang="ja-JP" altLang="en-US" smtClean="0"/>
              <a:t>2021/3/3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F2F78D4-AD34-4C01-AECB-115DA0BB3A24}" type="datetime1">
              <a:rPr kumimoji="1" lang="ja-JP" altLang="en-US" smtClean="0"/>
              <a:t>2021/3/3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3BBA5E7-4AC6-456F-9ABC-08CE46E4A20B}" type="datetime1">
              <a:rPr kumimoji="1" lang="ja-JP" altLang="en-US" smtClean="0"/>
              <a:t>2021/3/3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FAE8A-B5E2-4FDC-BD85-C646114E704F}" type="datetime1">
              <a:rPr kumimoji="1" lang="ja-JP" altLang="en-US" smtClean="0"/>
              <a:t>2021/3/3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84B970-D3FF-4A3E-B0D5-EC251A710CCB}" type="datetime1">
              <a:rPr kumimoji="1" lang="ja-JP" altLang="en-US" smtClean="0"/>
              <a:t>2021/3/3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DEA4613-70D3-4E1A-8FD6-6DAF6ECDEA86}" type="datetime1">
              <a:rPr kumimoji="1" lang="ja-JP" altLang="en-US" smtClean="0"/>
              <a:t>2021/3/3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D4B9F1-C856-41D8-A4E2-3216A2624955}" type="datetime1">
              <a:rPr kumimoji="1" lang="ja-JP" altLang="en-US" smtClean="0"/>
              <a:t>2021/3/3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2"/>
            <a:ext cx="2057400" cy="365125"/>
          </a:xfrm>
          <a:prstGeom prst="rect">
            <a:avLst/>
          </a:prstGeom>
        </p:spPr>
        <p:txBody>
          <a:bodyPr vert="horz" lIns="91440" tIns="45720" rIns="91440" bIns="45720" rtlCol="0" anchor="ctr"/>
          <a:lstStyle>
            <a:lvl1pPr algn="l">
              <a:defRPr sz="1131">
                <a:solidFill>
                  <a:schemeClr val="tx1">
                    <a:tint val="75000"/>
                  </a:schemeClr>
                </a:solidFill>
              </a:defRPr>
            </a:lvl1pPr>
          </a:lstStyle>
          <a:p>
            <a:fld id="{E9C4F0AF-0882-4AC6-ADD9-5BC9A8E32BDA}" type="datetime1">
              <a:rPr kumimoji="1" lang="ja-JP" altLang="en-US" smtClean="0"/>
              <a:t>2021/3/3</a:t>
            </a:fld>
            <a:endParaRPr kumimoji="1" lang="ja-JP" altLang="en-US"/>
          </a:p>
        </p:txBody>
      </p:sp>
      <p:sp>
        <p:nvSpPr>
          <p:cNvPr id="5" name="Footer Placeholder 4"/>
          <p:cNvSpPr>
            <a:spLocks noGrp="1"/>
          </p:cNvSpPr>
          <p:nvPr>
            <p:ph type="ftr" sz="quarter" idx="3"/>
          </p:nvPr>
        </p:nvSpPr>
        <p:spPr>
          <a:xfrm>
            <a:off x="3028950" y="6356352"/>
            <a:ext cx="3086100" cy="365125"/>
          </a:xfrm>
          <a:prstGeom prst="rect">
            <a:avLst/>
          </a:prstGeom>
        </p:spPr>
        <p:txBody>
          <a:bodyPr vert="horz" lIns="91440" tIns="45720" rIns="91440" bIns="45720" rtlCol="0" anchor="ctr"/>
          <a:lstStyle>
            <a:lvl1pPr algn="ctr">
              <a:defRPr sz="1131">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2"/>
            <a:ext cx="2057400" cy="365125"/>
          </a:xfrm>
          <a:prstGeom prst="rect">
            <a:avLst/>
          </a:prstGeom>
        </p:spPr>
        <p:txBody>
          <a:bodyPr vert="horz" lIns="91440" tIns="45720" rIns="91440" bIns="45720" rtlCol="0" anchor="ctr"/>
          <a:lstStyle>
            <a:lvl1pPr algn="r">
              <a:defRPr sz="1131">
                <a:solidFill>
                  <a:schemeClr val="tx1">
                    <a:tint val="75000"/>
                  </a:schemeClr>
                </a:solidFill>
              </a:defRPr>
            </a:lvl1pPr>
          </a:lstStyle>
          <a:p>
            <a:fld id="{2BA8AE17-6609-43EE-B17E-B3CE048B7AAD}" type="slidenum">
              <a:rPr kumimoji="1" lang="ja-JP" altLang="en-US" smtClean="0"/>
              <a:t>‹#›</a:t>
            </a:fld>
            <a:endParaRPr kumimoji="1" lang="ja-JP" altLang="en-US"/>
          </a:p>
        </p:txBody>
      </p:sp>
    </p:spTree>
    <p:extLst>
      <p:ext uri="{BB962C8B-B14F-4D97-AF65-F5344CB8AC3E}">
        <p14:creationId xmlns:p14="http://schemas.microsoft.com/office/powerpoint/2010/main" val="261055700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861993" rtl="0" eaLnBrk="1" latinLnBrk="0" hangingPunct="1">
        <a:lnSpc>
          <a:spcPct val="90000"/>
        </a:lnSpc>
        <a:spcBef>
          <a:spcPct val="0"/>
        </a:spcBef>
        <a:buNone/>
        <a:defRPr kumimoji="1" sz="4148" kern="1200">
          <a:solidFill>
            <a:schemeClr val="tx1"/>
          </a:solidFill>
          <a:latin typeface="+mj-lt"/>
          <a:ea typeface="+mj-ea"/>
          <a:cs typeface="+mj-cs"/>
        </a:defRPr>
      </a:lvl1pPr>
    </p:titleStyle>
    <p:bodyStyle>
      <a:lvl1pPr marL="215498" indent="-215498" algn="l" defTabSz="861993" rtl="0" eaLnBrk="1" latinLnBrk="0" hangingPunct="1">
        <a:lnSpc>
          <a:spcPct val="90000"/>
        </a:lnSpc>
        <a:spcBef>
          <a:spcPts val="942"/>
        </a:spcBef>
        <a:buFont typeface="Arial" panose="020B0604020202020204" pitchFamily="34" charset="0"/>
        <a:buChar char="•"/>
        <a:defRPr kumimoji="1" sz="2639" kern="1200">
          <a:solidFill>
            <a:schemeClr val="tx1"/>
          </a:solidFill>
          <a:latin typeface="+mn-lt"/>
          <a:ea typeface="+mn-ea"/>
          <a:cs typeface="+mn-cs"/>
        </a:defRPr>
      </a:lvl1pPr>
      <a:lvl2pPr marL="646494" indent="-215498" algn="l" defTabSz="861993" rtl="0" eaLnBrk="1" latinLnBrk="0" hangingPunct="1">
        <a:lnSpc>
          <a:spcPct val="90000"/>
        </a:lnSpc>
        <a:spcBef>
          <a:spcPts val="471"/>
        </a:spcBef>
        <a:buFont typeface="Arial" panose="020B0604020202020204" pitchFamily="34" charset="0"/>
        <a:buChar char="•"/>
        <a:defRPr kumimoji="1" sz="2263" kern="1200">
          <a:solidFill>
            <a:schemeClr val="tx1"/>
          </a:solidFill>
          <a:latin typeface="+mn-lt"/>
          <a:ea typeface="+mn-ea"/>
          <a:cs typeface="+mn-cs"/>
        </a:defRPr>
      </a:lvl2pPr>
      <a:lvl3pPr marL="1077491" indent="-215498" algn="l" defTabSz="861993" rtl="0" eaLnBrk="1" latinLnBrk="0" hangingPunct="1">
        <a:lnSpc>
          <a:spcPct val="90000"/>
        </a:lnSpc>
        <a:spcBef>
          <a:spcPts val="471"/>
        </a:spcBef>
        <a:buFont typeface="Arial" panose="020B0604020202020204" pitchFamily="34" charset="0"/>
        <a:buChar char="•"/>
        <a:defRPr kumimoji="1" sz="1886" kern="1200">
          <a:solidFill>
            <a:schemeClr val="tx1"/>
          </a:solidFill>
          <a:latin typeface="+mn-lt"/>
          <a:ea typeface="+mn-ea"/>
          <a:cs typeface="+mn-cs"/>
        </a:defRPr>
      </a:lvl3pPr>
      <a:lvl4pPr marL="150848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4pPr>
      <a:lvl5pPr marL="193948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5pPr>
      <a:lvl6pPr marL="2370481"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6pPr>
      <a:lvl7pPr marL="2801477"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7pPr>
      <a:lvl8pPr marL="3232474"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8pPr>
      <a:lvl9pPr marL="3663470" indent="-215498" algn="l" defTabSz="861993" rtl="0" eaLnBrk="1" latinLnBrk="0" hangingPunct="1">
        <a:lnSpc>
          <a:spcPct val="90000"/>
        </a:lnSpc>
        <a:spcBef>
          <a:spcPts val="471"/>
        </a:spcBef>
        <a:buFont typeface="Arial" panose="020B0604020202020204" pitchFamily="34" charset="0"/>
        <a:buChar char="•"/>
        <a:defRPr kumimoji="1" sz="1697" kern="1200">
          <a:solidFill>
            <a:schemeClr val="tx1"/>
          </a:solidFill>
          <a:latin typeface="+mn-lt"/>
          <a:ea typeface="+mn-ea"/>
          <a:cs typeface="+mn-cs"/>
        </a:defRPr>
      </a:lvl9pPr>
    </p:bodyStyle>
    <p:otherStyle>
      <a:defPPr>
        <a:defRPr lang="en-US"/>
      </a:defPPr>
      <a:lvl1pPr marL="0" algn="l" defTabSz="861993" rtl="0" eaLnBrk="1" latinLnBrk="0" hangingPunct="1">
        <a:defRPr kumimoji="1" sz="1697" kern="1200">
          <a:solidFill>
            <a:schemeClr val="tx1"/>
          </a:solidFill>
          <a:latin typeface="+mn-lt"/>
          <a:ea typeface="+mn-ea"/>
          <a:cs typeface="+mn-cs"/>
        </a:defRPr>
      </a:lvl1pPr>
      <a:lvl2pPr marL="430997" algn="l" defTabSz="861993" rtl="0" eaLnBrk="1" latinLnBrk="0" hangingPunct="1">
        <a:defRPr kumimoji="1" sz="1697" kern="1200">
          <a:solidFill>
            <a:schemeClr val="tx1"/>
          </a:solidFill>
          <a:latin typeface="+mn-lt"/>
          <a:ea typeface="+mn-ea"/>
          <a:cs typeface="+mn-cs"/>
        </a:defRPr>
      </a:lvl2pPr>
      <a:lvl3pPr marL="861993" algn="l" defTabSz="861993" rtl="0" eaLnBrk="1" latinLnBrk="0" hangingPunct="1">
        <a:defRPr kumimoji="1" sz="1697" kern="1200">
          <a:solidFill>
            <a:schemeClr val="tx1"/>
          </a:solidFill>
          <a:latin typeface="+mn-lt"/>
          <a:ea typeface="+mn-ea"/>
          <a:cs typeface="+mn-cs"/>
        </a:defRPr>
      </a:lvl3pPr>
      <a:lvl4pPr marL="1292990" algn="l" defTabSz="861993" rtl="0" eaLnBrk="1" latinLnBrk="0" hangingPunct="1">
        <a:defRPr kumimoji="1" sz="1697" kern="1200">
          <a:solidFill>
            <a:schemeClr val="tx1"/>
          </a:solidFill>
          <a:latin typeface="+mn-lt"/>
          <a:ea typeface="+mn-ea"/>
          <a:cs typeface="+mn-cs"/>
        </a:defRPr>
      </a:lvl4pPr>
      <a:lvl5pPr marL="1723986" algn="l" defTabSz="861993" rtl="0" eaLnBrk="1" latinLnBrk="0" hangingPunct="1">
        <a:defRPr kumimoji="1" sz="1697" kern="1200">
          <a:solidFill>
            <a:schemeClr val="tx1"/>
          </a:solidFill>
          <a:latin typeface="+mn-lt"/>
          <a:ea typeface="+mn-ea"/>
          <a:cs typeface="+mn-cs"/>
        </a:defRPr>
      </a:lvl5pPr>
      <a:lvl6pPr marL="2154983" algn="l" defTabSz="861993" rtl="0" eaLnBrk="1" latinLnBrk="0" hangingPunct="1">
        <a:defRPr kumimoji="1" sz="1697" kern="1200">
          <a:solidFill>
            <a:schemeClr val="tx1"/>
          </a:solidFill>
          <a:latin typeface="+mn-lt"/>
          <a:ea typeface="+mn-ea"/>
          <a:cs typeface="+mn-cs"/>
        </a:defRPr>
      </a:lvl6pPr>
      <a:lvl7pPr marL="2585979" algn="l" defTabSz="861993" rtl="0" eaLnBrk="1" latinLnBrk="0" hangingPunct="1">
        <a:defRPr kumimoji="1" sz="1697" kern="1200">
          <a:solidFill>
            <a:schemeClr val="tx1"/>
          </a:solidFill>
          <a:latin typeface="+mn-lt"/>
          <a:ea typeface="+mn-ea"/>
          <a:cs typeface="+mn-cs"/>
        </a:defRPr>
      </a:lvl7pPr>
      <a:lvl8pPr marL="3016975" algn="l" defTabSz="861993" rtl="0" eaLnBrk="1" latinLnBrk="0" hangingPunct="1">
        <a:defRPr kumimoji="1" sz="1697" kern="1200">
          <a:solidFill>
            <a:schemeClr val="tx1"/>
          </a:solidFill>
          <a:latin typeface="+mn-lt"/>
          <a:ea typeface="+mn-ea"/>
          <a:cs typeface="+mn-cs"/>
        </a:defRPr>
      </a:lvl8pPr>
      <a:lvl9pPr marL="3447971" algn="l" defTabSz="861993" rtl="0" eaLnBrk="1" latinLnBrk="0" hangingPunct="1">
        <a:defRPr kumimoji="1" sz="16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府指定がん診療拠点病院の</a:t>
            </a:r>
            <a:endParaRPr lang="en-US" altLang="ja-JP"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endParaRPr>
          </a:p>
          <a:p>
            <a:r>
              <a:rPr lang="ja-JP" altLang="en-US" sz="3600" b="1" spc="50" dirty="0">
                <a:ln w="11430"/>
                <a:solidFill>
                  <a:srgbClr val="C00000"/>
                </a:solidFill>
                <a:effectLst>
                  <a:outerShdw blurRad="76200" dist="50800" dir="5400000" algn="tl" rotWithShape="0">
                    <a:srgbClr val="000000">
                      <a:alpha val="65000"/>
                    </a:srgbClr>
                  </a:outerShdw>
                </a:effectLst>
                <a:latin typeface="Meiryo UI" panose="020B0604030504040204" pitchFamily="50" charset="-128"/>
                <a:ea typeface="Meiryo UI" panose="020B0604030504040204" pitchFamily="50" charset="-128"/>
              </a:rPr>
              <a:t>指定更新について</a:t>
            </a:r>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a:latin typeface="Meiryo UI" panose="020B0604030504040204" pitchFamily="50" charset="-128"/>
                <a:ea typeface="Meiryo UI" panose="020B0604030504040204" pitchFamily="50" charset="-128"/>
              </a:rPr>
              <a:t>令和２年度第２回大阪府がん対策推進委員会</a:t>
            </a:r>
            <a:endParaRPr lang="en-US" altLang="ja-JP" sz="2400" b="1" dirty="0">
              <a:latin typeface="Meiryo UI" panose="020B0604030504040204" pitchFamily="50" charset="-128"/>
              <a:ea typeface="Meiryo UI" panose="020B0604030504040204" pitchFamily="50" charset="-128"/>
            </a:endParaRPr>
          </a:p>
          <a:p>
            <a:pPr algn="ctr"/>
            <a:r>
              <a:rPr lang="ja-JP" altLang="en-US" sz="2400" b="1" dirty="0">
                <a:latin typeface="Meiryo UI" panose="020B0604030504040204" pitchFamily="50" charset="-128"/>
                <a:ea typeface="Meiryo UI" panose="020B0604030504040204" pitchFamily="50" charset="-128"/>
              </a:rPr>
              <a:t>がん診療連携検討部会</a:t>
            </a:r>
            <a:endParaRPr lang="en-US" altLang="ja-JP" sz="20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6876256" y="6381328"/>
            <a:ext cx="2133600" cy="365125"/>
          </a:xfrm>
        </p:spPr>
        <p:txBody>
          <a:bodyPr/>
          <a:lstStyle/>
          <a:p>
            <a:fld id="{4C672374-2C65-4225-B1BC-5F795CF92C82}" type="slidenum">
              <a:rPr kumimoji="1" lang="ja-JP" altLang="en-US" smtClean="0"/>
              <a:t>1</a:t>
            </a:fld>
            <a:endParaRPr kumimoji="1" lang="ja-JP" altLang="en-US" dirty="0"/>
          </a:p>
        </p:txBody>
      </p:sp>
      <p:sp>
        <p:nvSpPr>
          <p:cNvPr id="5" name="テキスト ボックス 4"/>
          <p:cNvSpPr txBox="1"/>
          <p:nvPr/>
        </p:nvSpPr>
        <p:spPr>
          <a:xfrm>
            <a:off x="467200" y="3861048"/>
            <a:ext cx="8074260" cy="560905"/>
          </a:xfrm>
          <a:prstGeom prst="rect">
            <a:avLst/>
          </a:prstGeom>
          <a:noFill/>
          <a:ln>
            <a:noFill/>
          </a:ln>
        </p:spPr>
        <p:txBody>
          <a:bodyPr wrap="square" lIns="144000" tIns="144000" rtlCol="0">
            <a:spAutoFit/>
          </a:bodyPr>
          <a:lstStyle/>
          <a:p>
            <a:pPr algn="ctr"/>
            <a:r>
              <a:rPr lang="ja-JP" altLang="en-US" sz="2400" b="1" dirty="0" smtClean="0">
                <a:latin typeface="Meiryo UI" panose="020B0604030504040204" pitchFamily="50" charset="-128"/>
                <a:ea typeface="Meiryo UI" panose="020B0604030504040204" pitchFamily="50" charset="-128"/>
              </a:rPr>
              <a:t>令和</a:t>
            </a:r>
            <a:r>
              <a:rPr lang="en-US" altLang="ja-JP" sz="2400" b="1" dirty="0">
                <a:latin typeface="Meiryo UI" panose="020B0604030504040204" pitchFamily="50" charset="-128"/>
                <a:ea typeface="Meiryo UI" panose="020B0604030504040204" pitchFamily="50" charset="-128"/>
              </a:rPr>
              <a:t>3</a:t>
            </a:r>
            <a:r>
              <a:rPr lang="ja-JP" altLang="en-US" sz="2400" b="1" dirty="0" smtClean="0">
                <a:latin typeface="Meiryo UI" panose="020B0604030504040204" pitchFamily="50" charset="-128"/>
                <a:ea typeface="Meiryo UI" panose="020B0604030504040204" pitchFamily="50" charset="-128"/>
              </a:rPr>
              <a:t>年</a:t>
            </a:r>
            <a:r>
              <a:rPr lang="ja-JP" altLang="en-US" sz="2400" b="1" dirty="0">
                <a:latin typeface="Meiryo UI" panose="020B0604030504040204" pitchFamily="50" charset="-128"/>
                <a:ea typeface="Meiryo UI" panose="020B0604030504040204" pitchFamily="50" charset="-128"/>
              </a:rPr>
              <a:t>３</a:t>
            </a:r>
            <a:r>
              <a:rPr lang="ja-JP" altLang="en-US" sz="2400" b="1" dirty="0" smtClean="0">
                <a:latin typeface="Meiryo UI" panose="020B0604030504040204" pitchFamily="50" charset="-128"/>
                <a:ea typeface="Meiryo UI" panose="020B0604030504040204" pitchFamily="50" charset="-128"/>
              </a:rPr>
              <a:t>月</a:t>
            </a:r>
            <a:endParaRPr lang="en-US" altLang="ja-JP" sz="200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8109412" y="188640"/>
            <a:ext cx="86409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smtClean="0"/>
              <a:t>資料１</a:t>
            </a:r>
            <a:endParaRPr kumimoji="1" lang="ja-JP" altLang="en-US" dirty="0"/>
          </a:p>
        </p:txBody>
      </p:sp>
    </p:spTree>
    <p:extLst>
      <p:ext uri="{BB962C8B-B14F-4D97-AF65-F5344CB8AC3E}">
        <p14:creationId xmlns:p14="http://schemas.microsoft.com/office/powerpoint/2010/main" val="2710679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83832" y="115689"/>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４－①．府診療拠点病院（肺がん）　経過措置項目に該当する病院</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9" name="表 8"/>
          <p:cNvGraphicFramePr>
            <a:graphicFrameLocks noGrp="1"/>
          </p:cNvGraphicFramePr>
          <p:nvPr/>
        </p:nvGraphicFramePr>
        <p:xfrm>
          <a:off x="79128" y="1631081"/>
          <a:ext cx="8840815" cy="2412243"/>
        </p:xfrm>
        <a:graphic>
          <a:graphicData uri="http://schemas.openxmlformats.org/drawingml/2006/table">
            <a:tbl>
              <a:tblPr firstRow="1" bandRow="1">
                <a:tableStyleId>{5C22544A-7EE6-4342-B048-85BDC9FD1C3A}</a:tableStyleId>
              </a:tblPr>
              <a:tblGrid>
                <a:gridCol w="2427144">
                  <a:extLst>
                    <a:ext uri="{9D8B030D-6E8A-4147-A177-3AD203B41FA5}">
                      <a16:colId xmlns:a16="http://schemas.microsoft.com/office/drawing/2014/main" val="1006890607"/>
                    </a:ext>
                  </a:extLst>
                </a:gridCol>
                <a:gridCol w="1240318">
                  <a:extLst>
                    <a:ext uri="{9D8B030D-6E8A-4147-A177-3AD203B41FA5}">
                      <a16:colId xmlns:a16="http://schemas.microsoft.com/office/drawing/2014/main" val="2300398087"/>
                    </a:ext>
                  </a:extLst>
                </a:gridCol>
                <a:gridCol w="1297245">
                  <a:extLst>
                    <a:ext uri="{9D8B030D-6E8A-4147-A177-3AD203B41FA5}">
                      <a16:colId xmlns:a16="http://schemas.microsoft.com/office/drawing/2014/main" val="284760410"/>
                    </a:ext>
                  </a:extLst>
                </a:gridCol>
                <a:gridCol w="1281616">
                  <a:extLst>
                    <a:ext uri="{9D8B030D-6E8A-4147-A177-3AD203B41FA5}">
                      <a16:colId xmlns:a16="http://schemas.microsoft.com/office/drawing/2014/main" val="3871713410"/>
                    </a:ext>
                  </a:extLst>
                </a:gridCol>
                <a:gridCol w="1297246">
                  <a:extLst>
                    <a:ext uri="{9D8B030D-6E8A-4147-A177-3AD203B41FA5}">
                      <a16:colId xmlns:a16="http://schemas.microsoft.com/office/drawing/2014/main" val="2890797786"/>
                    </a:ext>
                  </a:extLst>
                </a:gridCol>
                <a:gridCol w="1297246">
                  <a:extLst>
                    <a:ext uri="{9D8B030D-6E8A-4147-A177-3AD203B41FA5}">
                      <a16:colId xmlns:a16="http://schemas.microsoft.com/office/drawing/2014/main" val="1303030940"/>
                    </a:ext>
                  </a:extLst>
                </a:gridCol>
              </a:tblGrid>
              <a:tr h="288031">
                <a:tc rowSpan="3">
                  <a:txBody>
                    <a:bodyPr/>
                    <a:lstStyle/>
                    <a:p>
                      <a:pPr algn="ctr">
                        <a:lnSpc>
                          <a:spcPct val="100000"/>
                        </a:lnSpc>
                      </a:pPr>
                      <a:r>
                        <a:rPr kumimoji="1" lang="ja-JP" altLang="en-US" sz="1100" dirty="0"/>
                        <a:t>病院名</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100" dirty="0"/>
                        <a:t>経過措置に該当した項目</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2888974"/>
                  </a:ext>
                </a:extLst>
              </a:tr>
              <a:tr h="296754">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100" b="1" dirty="0">
                          <a:solidFill>
                            <a:schemeClr val="bg1"/>
                          </a:solidFill>
                        </a:rPr>
                        <a:t>経過措置が１年の項目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100" b="1" dirty="0">
                          <a:solidFill>
                            <a:schemeClr val="bg1"/>
                          </a:solidFill>
                        </a:rPr>
                        <a:t>経過措置が２年の項目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311116"/>
                  </a:ext>
                </a:extLst>
              </a:tr>
              <a:tr h="504481">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10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10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医療安全</a:t>
                      </a:r>
                      <a:endParaRPr kumimoji="1" lang="en-US" altLang="zh-TW" sz="1100" b="1" i="0" u="none" strike="noStrike" kern="1200" dirty="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100" b="1" i="0" u="none" strike="noStrike" kern="1200" dirty="0">
                          <a:solidFill>
                            <a:srgbClr val="FFFFFF"/>
                          </a:solidFill>
                          <a:effectLst/>
                          <a:latin typeface="ＭＳ ゴシック" panose="020B0609070205080204" pitchFamily="49" charset="-128"/>
                          <a:ea typeface="ＭＳ ゴシック" panose="020B0609070205080204" pitchFamily="49" charset="-128"/>
                        </a:rPr>
                        <a:t>研修受講</a:t>
                      </a:r>
                      <a:endParaRPr lang="zh-TW" altLang="en-US" sz="110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100" b="1" dirty="0">
                          <a:solidFill>
                            <a:schemeClr val="bg1"/>
                          </a:solidFill>
                        </a:rPr>
                        <a:t>緩和ケア</a:t>
                      </a:r>
                      <a:endParaRPr kumimoji="1" lang="en-US" altLang="ja-JP" sz="1100" b="1" dirty="0">
                        <a:solidFill>
                          <a:schemeClr val="bg1"/>
                        </a:solidFill>
                      </a:endParaRPr>
                    </a:p>
                    <a:p>
                      <a:pPr marL="0" indent="0" algn="ctr">
                        <a:lnSpc>
                          <a:spcPct val="100000"/>
                        </a:lnSpc>
                        <a:tabLst>
                          <a:tab pos="268288" algn="l"/>
                        </a:tabLst>
                      </a:pPr>
                      <a:r>
                        <a:rPr kumimoji="1" lang="ja-JP" altLang="en-US" sz="1100" b="1" dirty="0">
                          <a:solidFill>
                            <a:schemeClr val="bg1"/>
                          </a:solidFill>
                        </a:rPr>
                        <a:t>専従看護師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50" b="1" dirty="0">
                          <a:solidFill>
                            <a:schemeClr val="bg1"/>
                          </a:solidFill>
                        </a:rPr>
                        <a:t>外来化学療法室専従看護師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100" b="1" dirty="0">
                          <a:solidFill>
                            <a:schemeClr val="bg1"/>
                          </a:solidFill>
                        </a:rPr>
                        <a:t>精神担当</a:t>
                      </a:r>
                      <a:endParaRPr kumimoji="1" lang="en-US" altLang="ja-JP" sz="1100" b="1" dirty="0">
                        <a:solidFill>
                          <a:schemeClr val="bg1"/>
                        </a:solidFill>
                      </a:endParaRPr>
                    </a:p>
                    <a:p>
                      <a:pPr algn="ctr">
                        <a:lnSpc>
                          <a:spcPct val="100000"/>
                        </a:lnSpc>
                      </a:pPr>
                      <a:r>
                        <a:rPr kumimoji="1" lang="ja-JP" altLang="en-US" sz="1100" b="1" dirty="0">
                          <a:solidFill>
                            <a:schemeClr val="bg1"/>
                          </a:solidFill>
                        </a:rPr>
                        <a:t>医師配置</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448364">
                <a:tc>
                  <a:txBody>
                    <a:bodyPr/>
                    <a:lstStyle/>
                    <a:p>
                      <a:pPr>
                        <a:lnSpc>
                          <a:spcPct val="100000"/>
                        </a:lnSpc>
                      </a:pPr>
                      <a:r>
                        <a:rPr kumimoji="1" lang="ja-JP" altLang="en-US" sz="1100" dirty="0"/>
                        <a:t>大阪刀根山医療センター</a:t>
                      </a: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80" dirty="0"/>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0594710"/>
                  </a:ext>
                </a:extLst>
              </a:tr>
              <a:tr h="420642">
                <a:tc>
                  <a:txBody>
                    <a:bodyPr/>
                    <a:lstStyle/>
                    <a:p>
                      <a:pPr>
                        <a:lnSpc>
                          <a:spcPct val="100000"/>
                        </a:lnSpc>
                      </a:pPr>
                      <a:r>
                        <a:rPr kumimoji="1" lang="ja-JP" altLang="en-US" sz="1100" dirty="0"/>
                        <a:t>大阪はびきの医療センター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3530033101"/>
                  </a:ext>
                </a:extLst>
              </a:tr>
              <a:tr h="420642">
                <a:tc>
                  <a:txBody>
                    <a:bodyPr/>
                    <a:lstStyle/>
                    <a:p>
                      <a:pPr>
                        <a:lnSpc>
                          <a:spcPct val="100000"/>
                        </a:lnSpc>
                      </a:pPr>
                      <a:r>
                        <a:rPr kumimoji="1" lang="ja-JP" altLang="en-US" sz="1100" dirty="0"/>
                        <a:t>近畿中央呼吸器センター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8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8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648851102"/>
                  </a:ext>
                </a:extLst>
              </a:tr>
            </a:tbl>
          </a:graphicData>
        </a:graphic>
      </p:graphicFrame>
      <p:sp>
        <p:nvSpPr>
          <p:cNvPr id="10" name="正方形/長方形 9"/>
          <p:cNvSpPr/>
          <p:nvPr/>
        </p:nvSpPr>
        <p:spPr>
          <a:xfrm>
            <a:off x="2483768" y="1906329"/>
            <a:ext cx="2520280" cy="21196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80915" y="723900"/>
            <a:ext cx="8808648" cy="760883"/>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昨年度の指定更新時に経過措置項目に該当した病院は下記</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病院。いずれの病院も、経過措置が</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年の項目に該当しているため、指定期間が令和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月末までとなっており、令和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月からの指定更新をするためには本要件を充足する必要がある。</a:t>
            </a:r>
            <a:endParaRPr kumimoji="1" lang="en-US" altLang="ja-JP" sz="1200" dirty="0">
              <a:latin typeface="Meiryo UI" panose="020B0604030504040204" pitchFamily="50" charset="-128"/>
              <a:ea typeface="Meiryo UI" panose="020B0604030504040204" pitchFamily="50" charset="-128"/>
            </a:endParaRPr>
          </a:p>
        </p:txBody>
      </p:sp>
      <p:sp>
        <p:nvSpPr>
          <p:cNvPr id="7"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10</a:t>
            </a:fld>
            <a:endParaRPr kumimoji="1" lang="ja-JP" altLang="en-US" dirty="0"/>
          </a:p>
        </p:txBody>
      </p:sp>
      <p:sp>
        <p:nvSpPr>
          <p:cNvPr id="11" name="テキスト ボックス 10"/>
          <p:cNvSpPr txBox="1"/>
          <p:nvPr/>
        </p:nvSpPr>
        <p:spPr>
          <a:xfrm>
            <a:off x="6588224" y="6451439"/>
            <a:ext cx="2088232"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6794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83832" y="115689"/>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４－②．府診療拠点病院（肺がん）　経過措置項目充足状況</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9" name="表 8"/>
          <p:cNvGraphicFramePr>
            <a:graphicFrameLocks noGrp="1"/>
          </p:cNvGraphicFramePr>
          <p:nvPr>
            <p:extLst>
              <p:ext uri="{D42A27DB-BD31-4B8C-83A1-F6EECF244321}">
                <p14:modId xmlns:p14="http://schemas.microsoft.com/office/powerpoint/2010/main" val="2486837772"/>
              </p:ext>
            </p:extLst>
          </p:nvPr>
        </p:nvGraphicFramePr>
        <p:xfrm>
          <a:off x="94332" y="1055319"/>
          <a:ext cx="8798148" cy="1891080"/>
        </p:xfrm>
        <a:graphic>
          <a:graphicData uri="http://schemas.openxmlformats.org/drawingml/2006/table">
            <a:tbl>
              <a:tblPr firstRow="1" bandRow="1">
                <a:tableStyleId>{5C22544A-7EE6-4342-B048-85BDC9FD1C3A}</a:tableStyleId>
              </a:tblPr>
              <a:tblGrid>
                <a:gridCol w="2415431">
                  <a:extLst>
                    <a:ext uri="{9D8B030D-6E8A-4147-A177-3AD203B41FA5}">
                      <a16:colId xmlns:a16="http://schemas.microsoft.com/office/drawing/2014/main" val="1006890607"/>
                    </a:ext>
                  </a:extLst>
                </a:gridCol>
                <a:gridCol w="1234332">
                  <a:extLst>
                    <a:ext uri="{9D8B030D-6E8A-4147-A177-3AD203B41FA5}">
                      <a16:colId xmlns:a16="http://schemas.microsoft.com/office/drawing/2014/main" val="2300398087"/>
                    </a:ext>
                  </a:extLst>
                </a:gridCol>
                <a:gridCol w="1290984">
                  <a:extLst>
                    <a:ext uri="{9D8B030D-6E8A-4147-A177-3AD203B41FA5}">
                      <a16:colId xmlns:a16="http://schemas.microsoft.com/office/drawing/2014/main" val="284760410"/>
                    </a:ext>
                  </a:extLst>
                </a:gridCol>
                <a:gridCol w="1275431">
                  <a:extLst>
                    <a:ext uri="{9D8B030D-6E8A-4147-A177-3AD203B41FA5}">
                      <a16:colId xmlns:a16="http://schemas.microsoft.com/office/drawing/2014/main" val="3871713410"/>
                    </a:ext>
                  </a:extLst>
                </a:gridCol>
                <a:gridCol w="1290985">
                  <a:extLst>
                    <a:ext uri="{9D8B030D-6E8A-4147-A177-3AD203B41FA5}">
                      <a16:colId xmlns:a16="http://schemas.microsoft.com/office/drawing/2014/main" val="2890797786"/>
                    </a:ext>
                  </a:extLst>
                </a:gridCol>
                <a:gridCol w="1290985">
                  <a:extLst>
                    <a:ext uri="{9D8B030D-6E8A-4147-A177-3AD203B41FA5}">
                      <a16:colId xmlns:a16="http://schemas.microsoft.com/office/drawing/2014/main" val="1303030940"/>
                    </a:ext>
                  </a:extLst>
                </a:gridCol>
              </a:tblGrid>
              <a:tr h="239691">
                <a:tc rowSpan="3">
                  <a:txBody>
                    <a:bodyPr/>
                    <a:lstStyle/>
                    <a:p>
                      <a:pPr algn="ctr">
                        <a:lnSpc>
                          <a:spcPct val="100000"/>
                        </a:lnSpc>
                      </a:pPr>
                      <a:r>
                        <a:rPr kumimoji="1" lang="ja-JP" altLang="en-US" sz="1050" dirty="0"/>
                        <a:t>病院名</a:t>
                      </a:r>
                    </a:p>
                  </a:txBody>
                  <a:tcPr anchor="ct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5">
                  <a:txBody>
                    <a:bodyPr/>
                    <a:lstStyle/>
                    <a:p>
                      <a:pPr algn="ctr">
                        <a:lnSpc>
                          <a:spcPct val="100000"/>
                        </a:lnSpc>
                      </a:pPr>
                      <a:r>
                        <a:rPr kumimoji="1" lang="ja-JP" altLang="en-US" sz="1050" dirty="0"/>
                        <a:t>経過措置に該当した項目</a:t>
                      </a:r>
                    </a:p>
                  </a:txBody>
                  <a:tcPr marT="108000" anchor="b" anchorCtr="1">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202888974"/>
                  </a:ext>
                </a:extLst>
              </a:tr>
              <a:tr h="193239">
                <a:tc vMerge="1">
                  <a:txBody>
                    <a:bodyPr/>
                    <a:lstStyle/>
                    <a:p>
                      <a:pPr>
                        <a:lnSpc>
                          <a:spcPts val="1200"/>
                        </a:lnSpc>
                      </a:pPr>
                      <a:endParaRPr kumimoji="1" lang="ja-JP" altLang="en-US" sz="1400" dirty="0"/>
                    </a:p>
                  </a:txBody>
                  <a:tcPr anchor="ctr"/>
                </a:tc>
                <a:tc gridSpan="2">
                  <a:txBody>
                    <a:bodyPr/>
                    <a:lstStyle/>
                    <a:p>
                      <a:pPr algn="ctr">
                        <a:lnSpc>
                          <a:spcPct val="100000"/>
                        </a:lnSpc>
                      </a:pPr>
                      <a:r>
                        <a:rPr kumimoji="1" lang="ja-JP" altLang="en-US" sz="1050" b="1" dirty="0">
                          <a:solidFill>
                            <a:schemeClr val="bg1"/>
                          </a:solidFill>
                        </a:rPr>
                        <a:t>経過措置が１年の項目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3">
                  <a:txBody>
                    <a:bodyPr/>
                    <a:lstStyle/>
                    <a:p>
                      <a:pPr algn="ctr">
                        <a:lnSpc>
                          <a:spcPct val="100000"/>
                        </a:lnSpc>
                      </a:pPr>
                      <a:r>
                        <a:rPr kumimoji="1" lang="ja-JP" altLang="en-US" sz="1050" b="1" dirty="0">
                          <a:solidFill>
                            <a:schemeClr val="bg1"/>
                          </a:solidFill>
                        </a:rPr>
                        <a:t>経過措置が２年の項目</a:t>
                      </a: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tc>
                <a:tc hMerge="1">
                  <a:txBody>
                    <a:bodyPr/>
                    <a:lstStyle/>
                    <a:p>
                      <a:pPr>
                        <a:lnSpc>
                          <a:spcPct val="100000"/>
                        </a:lnSpc>
                      </a:pPr>
                      <a:endParaRPr kumimoji="1" lang="ja-JP" altLang="en-US" sz="12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47311116"/>
                  </a:ext>
                </a:extLst>
              </a:tr>
              <a:tr h="318275">
                <a:tc vMerge="1">
                  <a:txBody>
                    <a:bodyPr/>
                    <a:lstStyle/>
                    <a:p>
                      <a:endParaRPr kumimoji="1" lang="ja-JP" altLang="en-US"/>
                    </a:p>
                  </a:txBody>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放射線</a:t>
                      </a:r>
                      <a:endParaRPr lang="zh-TW" altLang="en-US" sz="1050" b="0" i="0" u="none" strike="noStrike" dirty="0">
                        <a:effectLst/>
                        <a:latin typeface="ＭＳ Ｐゴシック 本文"/>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Ｐゴシック 本文"/>
                          <a:ea typeface="ＭＳ ゴシック" panose="020B0609070205080204" pitchFamily="49" charset="-128"/>
                        </a:rPr>
                        <a:t>出力測定</a:t>
                      </a:r>
                      <a:endParaRPr lang="zh-TW" altLang="en-US" sz="1050" b="0" i="0" u="none" strike="noStrike" dirty="0">
                        <a:effectLst/>
                        <a:latin typeface="ＭＳ Ｐゴシック 本文"/>
                        <a:ea typeface="ＭＳ ゴシック" panose="020B0609070205080204" pitchFamily="49" charset="-128"/>
                      </a:endParaRP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医療安全</a:t>
                      </a:r>
                      <a:endParaRPr kumimoji="1" lang="en-US" altLang="zh-TW" sz="1050" b="1" i="0" u="none" strike="noStrike" kern="1200" dirty="0">
                        <a:solidFill>
                          <a:srgbClr val="FFFFFF"/>
                        </a:solidFill>
                        <a:effectLst/>
                        <a:latin typeface="ＭＳ ゴシック" panose="020B0609070205080204" pitchFamily="49" charset="-128"/>
                        <a:ea typeface="ＭＳ ゴシック" panose="020B0609070205080204" pitchFamily="49" charset="-128"/>
                      </a:endParaRPr>
                    </a:p>
                    <a:p>
                      <a:pPr marL="0" algn="ctr" rtl="0" eaLnBrk="1" fontAlgn="ctr" latinLnBrk="0" hangingPunct="1">
                        <a:lnSpc>
                          <a:spcPct val="100000"/>
                        </a:lnSpc>
                        <a:spcBef>
                          <a:spcPts val="0"/>
                        </a:spcBef>
                        <a:spcAft>
                          <a:spcPts val="0"/>
                        </a:spcAft>
                      </a:pPr>
                      <a:r>
                        <a:rPr kumimoji="1" lang="zh-TW" altLang="en-US" sz="1050" b="1" i="0" u="none" strike="noStrike" kern="1200" dirty="0">
                          <a:solidFill>
                            <a:srgbClr val="FFFFFF"/>
                          </a:solidFill>
                          <a:effectLst/>
                          <a:latin typeface="ＭＳ ゴシック" panose="020B0609070205080204" pitchFamily="49" charset="-128"/>
                          <a:ea typeface="ＭＳ ゴシック" panose="020B0609070205080204" pitchFamily="49" charset="-128"/>
                        </a:rPr>
                        <a:t>研修受講</a:t>
                      </a:r>
                      <a:endParaRPr lang="zh-TW" altLang="en-US" sz="1050" b="0" i="0" u="none" strike="noStrike" dirty="0">
                        <a:effectLst/>
                        <a:latin typeface="ＭＳ ゴシック" panose="020B0609070205080204" pitchFamily="49" charset="-128"/>
                        <a:ea typeface="ＭＳ ゴシック" panose="020B0609070205080204" pitchFamily="49" charset="-128"/>
                      </a:endParaRP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ct val="100000"/>
                        </a:lnSpc>
                        <a:tabLst>
                          <a:tab pos="268288" algn="l"/>
                        </a:tabLst>
                      </a:pPr>
                      <a:r>
                        <a:rPr kumimoji="1" lang="ja-JP" altLang="en-US" sz="1050" b="1" dirty="0">
                          <a:solidFill>
                            <a:schemeClr val="bg1"/>
                          </a:solidFill>
                        </a:rPr>
                        <a:t>緩和ケア</a:t>
                      </a:r>
                      <a:endParaRPr kumimoji="1" lang="en-US" altLang="ja-JP" sz="1050" b="1" dirty="0">
                        <a:solidFill>
                          <a:schemeClr val="bg1"/>
                        </a:solidFill>
                      </a:endParaRPr>
                    </a:p>
                    <a:p>
                      <a:pPr marL="0" indent="0" algn="ctr">
                        <a:lnSpc>
                          <a:spcPct val="100000"/>
                        </a:lnSpc>
                        <a:tabLst>
                          <a:tab pos="268288" algn="l"/>
                        </a:tabLst>
                      </a:pPr>
                      <a:r>
                        <a:rPr kumimoji="1" lang="ja-JP" altLang="en-US" sz="1050" b="1" dirty="0">
                          <a:solidFill>
                            <a:schemeClr val="bg1"/>
                          </a:solidFill>
                        </a:rPr>
                        <a:t>専従看護師</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268288" algn="l"/>
                        </a:tabLst>
                        <a:defRPr/>
                      </a:pPr>
                      <a:r>
                        <a:rPr kumimoji="1" lang="ja-JP" altLang="en-US" sz="1000" b="1" dirty="0">
                          <a:solidFill>
                            <a:schemeClr val="bg1"/>
                          </a:solidFill>
                        </a:rPr>
                        <a:t>外来化学療法室専従看護師</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050" b="1" dirty="0">
                          <a:solidFill>
                            <a:schemeClr val="bg1"/>
                          </a:solidFill>
                        </a:rPr>
                        <a:t>精神担当</a:t>
                      </a:r>
                      <a:endParaRPr kumimoji="1" lang="en-US" altLang="ja-JP" sz="1050" b="1" dirty="0">
                        <a:solidFill>
                          <a:schemeClr val="bg1"/>
                        </a:solidFill>
                      </a:endParaRPr>
                    </a:p>
                    <a:p>
                      <a:pPr algn="ctr">
                        <a:lnSpc>
                          <a:spcPct val="100000"/>
                        </a:lnSpc>
                      </a:pPr>
                      <a:r>
                        <a:rPr kumimoji="1" lang="ja-JP" altLang="en-US" sz="1050" b="1" dirty="0">
                          <a:solidFill>
                            <a:schemeClr val="bg1"/>
                          </a:solidFill>
                        </a:rPr>
                        <a:t>医師配置</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3593676592"/>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大阪刀根山医療センター</a:t>
                      </a:r>
                    </a:p>
                  </a:txBody>
                  <a:tcPr anchor="ct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030594710"/>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大阪はびきの医療センター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a:t>
                      </a:r>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3530033101"/>
                  </a:ext>
                </a:extLst>
              </a:tr>
              <a:tr h="236433">
                <a:tc>
                  <a:txBody>
                    <a:bodyPr/>
                    <a:lstStyle/>
                    <a:p>
                      <a:pPr>
                        <a:lnSpc>
                          <a:spcPct val="100000"/>
                        </a:lnSpc>
                      </a:pPr>
                      <a:r>
                        <a:rPr kumimoji="1" lang="ja-JP" altLang="en-US" sz="1100" dirty="0">
                          <a:latin typeface="Meiryo UI" panose="020B0604030504040204" pitchFamily="50" charset="-128"/>
                          <a:ea typeface="Meiryo UI" panose="020B0604030504040204" pitchFamily="50" charset="-128"/>
                        </a:rPr>
                        <a:t>近畿中央呼吸器センター</a:t>
                      </a:r>
                    </a:p>
                  </a:txBody>
                  <a:tcPr anchor="ctr">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r>
                        <a:rPr kumimoji="1" lang="ja-JP" altLang="en-US" sz="1400" dirty="0"/>
                        <a:t>〇</a:t>
                      </a:r>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lnSpc>
                          <a:spcPct val="100000"/>
                        </a:lnSpc>
                      </a:pPr>
                      <a:endParaRPr kumimoji="1" lang="ja-JP" altLang="en-US" sz="1400" dirty="0"/>
                    </a:p>
                  </a:txBody>
                  <a:tcPr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2648851102"/>
                  </a:ext>
                </a:extLst>
              </a:tr>
            </a:tbl>
          </a:graphicData>
        </a:graphic>
      </p:graphicFrame>
      <p:sp>
        <p:nvSpPr>
          <p:cNvPr id="10" name="正方形/長方形 9"/>
          <p:cNvSpPr/>
          <p:nvPr/>
        </p:nvSpPr>
        <p:spPr>
          <a:xfrm>
            <a:off x="2511380" y="1356238"/>
            <a:ext cx="2521822" cy="157246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11</a:t>
            </a:fld>
            <a:endParaRPr kumimoji="1" lang="ja-JP" altLang="en-US" dirty="0"/>
          </a:p>
        </p:txBody>
      </p:sp>
      <p:sp>
        <p:nvSpPr>
          <p:cNvPr id="16" name="テキスト ボックス 15"/>
          <p:cNvSpPr txBox="1"/>
          <p:nvPr/>
        </p:nvSpPr>
        <p:spPr>
          <a:xfrm>
            <a:off x="94332" y="712183"/>
            <a:ext cx="8884785" cy="253916"/>
          </a:xfrm>
          <a:prstGeom prst="rect">
            <a:avLst/>
          </a:prstGeom>
          <a:noFill/>
        </p:spPr>
        <p:txBody>
          <a:bodyPr wrap="square" rtlCol="0">
            <a:spAutoFit/>
          </a:bodyPr>
          <a:lstStyle/>
          <a:p>
            <a:r>
              <a:rPr kumimoji="1" lang="ja-JP" altLang="en-US" sz="1050" dirty="0">
                <a:latin typeface="Meiryo UI" panose="020B0604030504040204" pitchFamily="50" charset="-128"/>
                <a:ea typeface="Meiryo UI" panose="020B0604030504040204" pitchFamily="50" charset="-128"/>
              </a:rPr>
              <a:t>　〇：</a:t>
            </a:r>
            <a:r>
              <a:rPr lang="en-US" altLang="ja-JP" sz="1050" dirty="0">
                <a:latin typeface="Meiryo UI" panose="020B0604030504040204" pitchFamily="50" charset="-128"/>
                <a:ea typeface="Meiryo UI" panose="020B0604030504040204" pitchFamily="50" charset="-128"/>
              </a:rPr>
              <a:t> R2.9.1</a:t>
            </a:r>
            <a:r>
              <a:rPr lang="ja-JP" altLang="en-US" sz="1050" dirty="0">
                <a:latin typeface="Meiryo UI" panose="020B0604030504040204" pitchFamily="50" charset="-128"/>
                <a:ea typeface="Meiryo UI" panose="020B0604030504040204" pitchFamily="50" charset="-128"/>
              </a:rPr>
              <a:t>時点で未充足であった</a:t>
            </a:r>
            <a:r>
              <a:rPr lang="ja-JP" altLang="en-US" sz="1050" dirty="0" smtClean="0">
                <a:latin typeface="Meiryo UI" panose="020B0604030504040204" pitchFamily="50" charset="-128"/>
                <a:ea typeface="Meiryo UI" panose="020B0604030504040204" pitchFamily="50" charset="-128"/>
              </a:rPr>
              <a:t>が</a:t>
            </a:r>
            <a:r>
              <a:rPr lang="ja-JP" altLang="en-US" sz="1050" dirty="0">
                <a:latin typeface="Meiryo UI" panose="020B0604030504040204" pitchFamily="50" charset="-128"/>
                <a:ea typeface="Meiryo UI" panose="020B0604030504040204" pitchFamily="50" charset="-128"/>
              </a:rPr>
              <a:t>部会開催時点（</a:t>
            </a:r>
            <a:r>
              <a:rPr lang="en-US" altLang="ja-JP" sz="1050" dirty="0">
                <a:latin typeface="Meiryo UI" panose="020B0604030504040204" pitchFamily="50" charset="-128"/>
                <a:ea typeface="Meiryo UI" panose="020B0604030504040204" pitchFamily="50" charset="-128"/>
              </a:rPr>
              <a:t>R3.2</a:t>
            </a:r>
            <a:r>
              <a:rPr lang="ja-JP" altLang="en-US" sz="1050" dirty="0">
                <a:latin typeface="Meiryo UI" panose="020B0604030504040204" pitchFamily="50" charset="-128"/>
                <a:ea typeface="Meiryo UI" panose="020B0604030504040204" pitchFamily="50" charset="-128"/>
              </a:rPr>
              <a:t>末）で</a:t>
            </a:r>
            <a:r>
              <a:rPr lang="ja-JP" altLang="en-US" sz="1050" dirty="0" smtClean="0">
                <a:latin typeface="Meiryo UI" panose="020B0604030504040204" pitchFamily="50" charset="-128"/>
                <a:ea typeface="Meiryo UI" panose="020B0604030504040204" pitchFamily="50" charset="-128"/>
              </a:rPr>
              <a:t>充足</a:t>
            </a:r>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R2.9.2</a:t>
            </a:r>
            <a:r>
              <a:rPr kumimoji="1" lang="ja-JP" altLang="en-US" sz="1050" dirty="0">
                <a:latin typeface="Meiryo UI" panose="020B0604030504040204" pitchFamily="50" charset="-128"/>
                <a:ea typeface="Meiryo UI" panose="020B0604030504040204" pitchFamily="50" charset="-128"/>
              </a:rPr>
              <a:t>以降</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末時点充足</a:t>
            </a:r>
            <a:r>
              <a:rPr lang="ja-JP" altLang="en-US" sz="1050" dirty="0">
                <a:latin typeface="Meiryo UI" panose="020B0604030504040204" pitchFamily="50" charset="-128"/>
                <a:ea typeface="Meiryo UI" panose="020B0604030504040204" pitchFamily="50" charset="-128"/>
              </a:rPr>
              <a:t>見込　●：未充足　　</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44850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下矢印 12"/>
          <p:cNvSpPr/>
          <p:nvPr/>
        </p:nvSpPr>
        <p:spPr>
          <a:xfrm>
            <a:off x="3881074" y="2500693"/>
            <a:ext cx="1152128" cy="311940"/>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4"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12</a:t>
            </a:fld>
            <a:endParaRPr kumimoji="1" lang="ja-JP" altLang="en-US" dirty="0"/>
          </a:p>
        </p:txBody>
      </p:sp>
      <p:graphicFrame>
        <p:nvGraphicFramePr>
          <p:cNvPr id="17" name="表 16"/>
          <p:cNvGraphicFramePr>
            <a:graphicFrameLocks noGrp="1"/>
          </p:cNvGraphicFramePr>
          <p:nvPr>
            <p:extLst>
              <p:ext uri="{D42A27DB-BD31-4B8C-83A1-F6EECF244321}">
                <p14:modId xmlns:p14="http://schemas.microsoft.com/office/powerpoint/2010/main" val="4034415210"/>
              </p:ext>
            </p:extLst>
          </p:nvPr>
        </p:nvGraphicFramePr>
        <p:xfrm>
          <a:off x="467544" y="3279567"/>
          <a:ext cx="8209006" cy="1570808"/>
        </p:xfrm>
        <a:graphic>
          <a:graphicData uri="http://schemas.openxmlformats.org/drawingml/2006/table">
            <a:tbl>
              <a:tblPr firstRow="1" bandRow="1">
                <a:tableStyleId>{5C22544A-7EE6-4342-B048-85BDC9FD1C3A}</a:tableStyleId>
              </a:tblPr>
              <a:tblGrid>
                <a:gridCol w="2845919">
                  <a:extLst>
                    <a:ext uri="{9D8B030D-6E8A-4147-A177-3AD203B41FA5}">
                      <a16:colId xmlns:a16="http://schemas.microsoft.com/office/drawing/2014/main" val="20001"/>
                    </a:ext>
                  </a:extLst>
                </a:gridCol>
                <a:gridCol w="5363087">
                  <a:extLst>
                    <a:ext uri="{9D8B030D-6E8A-4147-A177-3AD203B41FA5}">
                      <a16:colId xmlns:a16="http://schemas.microsoft.com/office/drawing/2014/main" val="20002"/>
                    </a:ext>
                  </a:extLst>
                </a:gridCol>
              </a:tblGrid>
              <a:tr h="231058">
                <a:tc>
                  <a:txBody>
                    <a:bodyPr/>
                    <a:lstStyle/>
                    <a:p>
                      <a:pPr algn="ctr"/>
                      <a:r>
                        <a:rPr kumimoji="1" lang="ja-JP" altLang="en-US" sz="1100" dirty="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kern="1200" dirty="0">
                          <a:solidFill>
                            <a:schemeClr val="lt1"/>
                          </a:solidFill>
                          <a:latin typeface="Meiryo UI" panose="020B0604030504040204" pitchFamily="50" charset="-128"/>
                          <a:ea typeface="Meiryo UI" panose="020B0604030504040204" pitchFamily="50" charset="-128"/>
                          <a:cs typeface="+mn-cs"/>
                        </a:rPr>
                        <a:t>対応方法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55864">
                <a:tc>
                  <a:txBody>
                    <a:bodyPr/>
                    <a:lstStyle/>
                    <a:p>
                      <a:r>
                        <a:rPr kumimoji="1" lang="en-US" altLang="ja-JP" sz="1100" b="0" dirty="0">
                          <a:solidFill>
                            <a:schemeClr val="tx1"/>
                          </a:solidFill>
                          <a:latin typeface="Meiryo UI" panose="020B0604030504040204" pitchFamily="50" charset="-128"/>
                          <a:ea typeface="Meiryo UI" panose="020B0604030504040204" pitchFamily="50" charset="-128"/>
                        </a:rPr>
                        <a:t>R2.9.1</a:t>
                      </a:r>
                      <a:r>
                        <a:rPr kumimoji="1" lang="ja-JP" altLang="en-US" sz="11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時点において経過措置項目が未充足（一部未充足を含む）であったが部会開催時点（</a:t>
                      </a:r>
                      <a:r>
                        <a:rPr kumimoji="1" lang="en-US" altLang="ja-JP" sz="1100" b="0" dirty="0" smtClean="0">
                          <a:solidFill>
                            <a:schemeClr val="tx1"/>
                          </a:solidFill>
                          <a:latin typeface="Meiryo UI" panose="020B0604030504040204" pitchFamily="50" charset="-128"/>
                          <a:ea typeface="Meiryo UI" panose="020B0604030504040204" pitchFamily="50" charset="-128"/>
                        </a:rPr>
                        <a:t>R3.2</a:t>
                      </a:r>
                      <a:r>
                        <a:rPr kumimoji="1" lang="ja-JP" altLang="en-US" sz="1100" b="0" dirty="0" smtClean="0">
                          <a:solidFill>
                            <a:schemeClr val="tx1"/>
                          </a:solidFill>
                          <a:latin typeface="Meiryo UI" panose="020B0604030504040204" pitchFamily="50" charset="-128"/>
                          <a:ea typeface="Meiryo UI" panose="020B0604030504040204" pitchFamily="50" charset="-128"/>
                        </a:rPr>
                        <a:t>末</a:t>
                      </a:r>
                      <a:r>
                        <a:rPr kumimoji="1" lang="en-US" altLang="ja-JP" sz="1100" b="0" dirty="0" smtClean="0">
                          <a:solidFill>
                            <a:schemeClr val="tx1"/>
                          </a:solidFill>
                          <a:latin typeface="Meiryo UI" panose="020B0604030504040204" pitchFamily="50" charset="-128"/>
                          <a:ea typeface="Meiryo UI" panose="020B0604030504040204" pitchFamily="50" charset="-128"/>
                        </a:rPr>
                        <a:t>)</a:t>
                      </a:r>
                      <a:r>
                        <a:rPr kumimoji="1" lang="ja-JP" altLang="en-US" sz="1100" b="0" dirty="0">
                          <a:solidFill>
                            <a:schemeClr val="tx1"/>
                          </a:solidFill>
                          <a:latin typeface="Meiryo UI" panose="020B0604030504040204" pitchFamily="50" charset="-128"/>
                          <a:ea typeface="Meiryo UI" panose="020B0604030504040204" pitchFamily="50" charset="-128"/>
                        </a:rPr>
                        <a:t>で充足している病院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latin typeface="Meiryo UI" panose="020B0604030504040204" pitchFamily="50" charset="-128"/>
                          <a:ea typeface="Meiryo UI" panose="020B0604030504040204" pitchFamily="50" charset="-128"/>
                        </a:rPr>
                        <a:t>経過措置項目に該当した項目を含め、全指定要件を充足したことが確認できたため、当該病院の指定更新手続きを行う。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1994773"/>
                  </a:ext>
                </a:extLst>
              </a:tr>
              <a:tr h="655864">
                <a:tc>
                  <a:txBody>
                    <a:bodyPr/>
                    <a:lstStyle/>
                    <a:p>
                      <a:r>
                        <a:rPr kumimoji="1" lang="en-US" altLang="ja-JP" sz="1100" b="0" dirty="0">
                          <a:solidFill>
                            <a:schemeClr val="tx1"/>
                          </a:solidFill>
                          <a:latin typeface="Meiryo UI" panose="020B0604030504040204" pitchFamily="50" charset="-128"/>
                          <a:ea typeface="Meiryo UI" panose="020B0604030504040204" pitchFamily="50" charset="-128"/>
                        </a:rPr>
                        <a:t>R2.9.1</a:t>
                      </a:r>
                      <a:r>
                        <a:rPr kumimoji="1" lang="ja-JP" altLang="en-US" sz="11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時点において経過措置項目が未充足（一部未充足を含む）であったが今年度中に充足が見込まれる病院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dirty="0">
                          <a:latin typeface="Meiryo UI" panose="020B0604030504040204" pitchFamily="50" charset="-128"/>
                          <a:ea typeface="Meiryo UI" panose="020B0604030504040204" pitchFamily="50" charset="-128"/>
                        </a:rPr>
                        <a:t>経過措置項目に該当した項目を含め、全指定要件を</a:t>
                      </a:r>
                      <a:r>
                        <a:rPr kumimoji="1" lang="ja-JP" altLang="en-US" sz="1100" u="sng" dirty="0">
                          <a:latin typeface="Meiryo UI" panose="020B0604030504040204" pitchFamily="50" charset="-128"/>
                          <a:ea typeface="Meiryo UI" panose="020B0604030504040204" pitchFamily="50" charset="-128"/>
                        </a:rPr>
                        <a:t>充足したことが確認でき次第</a:t>
                      </a:r>
                      <a:r>
                        <a:rPr kumimoji="1" lang="ja-JP" altLang="en-US" sz="1100" dirty="0">
                          <a:latin typeface="Meiryo UI" panose="020B0604030504040204" pitchFamily="50" charset="-128"/>
                          <a:ea typeface="Meiryo UI" panose="020B0604030504040204" pitchFamily="50" charset="-128"/>
                        </a:rPr>
                        <a:t>、当該病院の指定更新手続きを行う（緩和措置）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605130"/>
                  </a:ext>
                </a:extLst>
              </a:tr>
            </a:tbl>
          </a:graphicData>
        </a:graphic>
      </p:graphicFrame>
      <p:sp>
        <p:nvSpPr>
          <p:cNvPr id="18" name="角丸四角形 17"/>
          <p:cNvSpPr/>
          <p:nvPr/>
        </p:nvSpPr>
        <p:spPr>
          <a:xfrm>
            <a:off x="122174" y="1531589"/>
            <a:ext cx="8669929" cy="862245"/>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Meiryo UI" panose="020B0604030504040204" pitchFamily="50" charset="-128"/>
                <a:ea typeface="Meiryo UI" panose="020B0604030504040204" pitchFamily="50" charset="-128"/>
              </a:rPr>
              <a:t>令和元年度第</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回本部会において、府指定がん診療拠点病院の指定要件見直しに伴い、人的要件と体制整備等について経過措置期間（１～２年）を設けたところ。</a:t>
            </a:r>
          </a:p>
          <a:p>
            <a:r>
              <a:rPr lang="ja-JP" altLang="en-US" sz="1200" dirty="0">
                <a:solidFill>
                  <a:schemeClr val="tx1"/>
                </a:solidFill>
                <a:latin typeface="Meiryo UI" panose="020B0604030504040204" pitchFamily="50" charset="-128"/>
                <a:ea typeface="Meiryo UI" panose="020B0604030504040204" pitchFamily="50" charset="-128"/>
              </a:rPr>
              <a:t>この度、経過措置期間</a:t>
            </a:r>
            <a:r>
              <a:rPr lang="en-US" altLang="ja-JP" sz="1200" dirty="0">
                <a:solidFill>
                  <a:schemeClr val="tx1"/>
                </a:solidFill>
                <a:latin typeface="Meiryo UI" panose="020B0604030504040204" pitchFamily="50" charset="-128"/>
                <a:ea typeface="Meiryo UI" panose="020B0604030504040204" pitchFamily="50" charset="-128"/>
              </a:rPr>
              <a:t>1</a:t>
            </a:r>
            <a:r>
              <a:rPr lang="ja-JP" altLang="en-US" sz="1200" dirty="0">
                <a:solidFill>
                  <a:schemeClr val="tx1"/>
                </a:solidFill>
                <a:latin typeface="Meiryo UI" panose="020B0604030504040204" pitchFamily="50" charset="-128"/>
                <a:ea typeface="Meiryo UI" panose="020B0604030504040204" pitchFamily="50" charset="-128"/>
              </a:rPr>
              <a:t>年の項目の充足状況について整理し、下記の通り取り扱うことについてご審議いただきたい。</a:t>
            </a:r>
            <a:endParaRPr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19" name="角丸四角形 18"/>
          <p:cNvSpPr/>
          <p:nvPr/>
        </p:nvSpPr>
        <p:spPr>
          <a:xfrm>
            <a:off x="94332" y="1268760"/>
            <a:ext cx="2809069" cy="32358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chemeClr val="tx1"/>
                </a:solidFill>
                <a:latin typeface="Meiryo UI" panose="020B0604030504040204" pitchFamily="50" charset="-128"/>
                <a:ea typeface="Meiryo UI" panose="020B0604030504040204" pitchFamily="50" charset="-128"/>
              </a:rPr>
              <a:t>◆ご審議いただきたい内容◆</a:t>
            </a:r>
          </a:p>
        </p:txBody>
      </p:sp>
      <p:sp>
        <p:nvSpPr>
          <p:cNvPr id="20" name="テキスト ボックス 1"/>
          <p:cNvSpPr txBox="1"/>
          <p:nvPr/>
        </p:nvSpPr>
        <p:spPr>
          <a:xfrm>
            <a:off x="131672" y="2713517"/>
            <a:ext cx="8712968" cy="510539"/>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u="sng" dirty="0">
                <a:latin typeface="Meiryo UI" panose="020B0604030504040204" pitchFamily="50" charset="-128"/>
                <a:ea typeface="Meiryo UI" panose="020B0604030504040204" pitchFamily="50" charset="-128"/>
                <a:cs typeface="ＭＳ Ｐゴシック"/>
              </a:rPr>
              <a:t>経過措置にかかる本年度の取り扱いを下記のとおりとする。</a:t>
            </a:r>
            <a:endParaRPr lang="en-US" altLang="ja-JP" b="1" u="sng" dirty="0">
              <a:latin typeface="Meiryo UI" panose="020B0604030504040204" pitchFamily="50" charset="-128"/>
              <a:ea typeface="Meiryo UI" panose="020B0604030504040204" pitchFamily="50" charset="-128"/>
              <a:cs typeface="ＭＳ Ｐゴシック"/>
            </a:endParaRPr>
          </a:p>
        </p:txBody>
      </p:sp>
      <p:sp>
        <p:nvSpPr>
          <p:cNvPr id="12" name="タイトル 7"/>
          <p:cNvSpPr txBox="1">
            <a:spLocks/>
          </p:cNvSpPr>
          <p:nvPr/>
        </p:nvSpPr>
        <p:spPr>
          <a:xfrm>
            <a:off x="182759" y="239115"/>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4</a:t>
            </a:r>
            <a:r>
              <a:rPr lang="ja-JP" altLang="en-US" sz="1800" b="1" dirty="0" err="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年の経過措置項目に該当している病院の本年度の指定更新</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p>
        </p:txBody>
      </p:sp>
      <p:sp>
        <p:nvSpPr>
          <p:cNvPr id="15" name="テキスト ボックス 14"/>
          <p:cNvSpPr txBox="1"/>
          <p:nvPr/>
        </p:nvSpPr>
        <p:spPr>
          <a:xfrm>
            <a:off x="122174" y="3695639"/>
            <a:ext cx="486374" cy="369332"/>
          </a:xfrm>
          <a:prstGeom prst="rect">
            <a:avLst/>
          </a:prstGeom>
          <a:noFill/>
        </p:spPr>
        <p:txBody>
          <a:bodyPr wrap="square" rtlCol="0">
            <a:spAutoFit/>
          </a:bodyPr>
          <a:lstStyle/>
          <a:p>
            <a:r>
              <a:rPr kumimoji="1" lang="ja-JP" altLang="en-US" dirty="0" smtClean="0"/>
              <a:t>〇</a:t>
            </a:r>
            <a:endParaRPr kumimoji="1" lang="ja-JP" altLang="en-US" dirty="0"/>
          </a:p>
        </p:txBody>
      </p:sp>
      <p:sp>
        <p:nvSpPr>
          <p:cNvPr id="21" name="テキスト ボックス 20"/>
          <p:cNvSpPr txBox="1"/>
          <p:nvPr/>
        </p:nvSpPr>
        <p:spPr>
          <a:xfrm>
            <a:off x="131672" y="4351888"/>
            <a:ext cx="486374" cy="369332"/>
          </a:xfrm>
          <a:prstGeom prst="rect">
            <a:avLst/>
          </a:prstGeom>
          <a:noFill/>
        </p:spPr>
        <p:txBody>
          <a:bodyPr wrap="square" rtlCol="0">
            <a:spAutoFit/>
          </a:bodyPr>
          <a:lstStyle/>
          <a:p>
            <a:r>
              <a:rPr kumimoji="1" lang="ja-JP" altLang="en-US" dirty="0" smtClean="0"/>
              <a:t>★</a:t>
            </a:r>
            <a:endParaRPr kumimoji="1" lang="ja-JP" altLang="en-US" dirty="0"/>
          </a:p>
        </p:txBody>
      </p:sp>
    </p:spTree>
    <p:extLst>
      <p:ext uri="{BB962C8B-B14F-4D97-AF65-F5344CB8AC3E}">
        <p14:creationId xmlns:p14="http://schemas.microsoft.com/office/powerpoint/2010/main" val="1187557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604957"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府がん診療拠点病院（肺がん）の指定更新の対応案</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7"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13</a:t>
            </a:fld>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920633163"/>
              </p:ext>
            </p:extLst>
          </p:nvPr>
        </p:nvGraphicFramePr>
        <p:xfrm>
          <a:off x="179511" y="2204864"/>
          <a:ext cx="8604181" cy="1656184"/>
        </p:xfrm>
        <a:graphic>
          <a:graphicData uri="http://schemas.openxmlformats.org/drawingml/2006/table">
            <a:tbl>
              <a:tblPr/>
              <a:tblGrid>
                <a:gridCol w="1191697">
                  <a:extLst>
                    <a:ext uri="{9D8B030D-6E8A-4147-A177-3AD203B41FA5}">
                      <a16:colId xmlns:a16="http://schemas.microsoft.com/office/drawing/2014/main" val="2794960664"/>
                    </a:ext>
                  </a:extLst>
                </a:gridCol>
                <a:gridCol w="1760632">
                  <a:extLst>
                    <a:ext uri="{9D8B030D-6E8A-4147-A177-3AD203B41FA5}">
                      <a16:colId xmlns:a16="http://schemas.microsoft.com/office/drawing/2014/main" val="465275982"/>
                    </a:ext>
                  </a:extLst>
                </a:gridCol>
                <a:gridCol w="936104">
                  <a:extLst>
                    <a:ext uri="{9D8B030D-6E8A-4147-A177-3AD203B41FA5}">
                      <a16:colId xmlns:a16="http://schemas.microsoft.com/office/drawing/2014/main" val="2600656501"/>
                    </a:ext>
                  </a:extLst>
                </a:gridCol>
                <a:gridCol w="792088">
                  <a:extLst>
                    <a:ext uri="{9D8B030D-6E8A-4147-A177-3AD203B41FA5}">
                      <a16:colId xmlns:a16="http://schemas.microsoft.com/office/drawing/2014/main" val="2355493443"/>
                    </a:ext>
                  </a:extLst>
                </a:gridCol>
                <a:gridCol w="648072">
                  <a:extLst>
                    <a:ext uri="{9D8B030D-6E8A-4147-A177-3AD203B41FA5}">
                      <a16:colId xmlns:a16="http://schemas.microsoft.com/office/drawing/2014/main" val="2145658926"/>
                    </a:ext>
                  </a:extLst>
                </a:gridCol>
                <a:gridCol w="792088">
                  <a:extLst>
                    <a:ext uri="{9D8B030D-6E8A-4147-A177-3AD203B41FA5}">
                      <a16:colId xmlns:a16="http://schemas.microsoft.com/office/drawing/2014/main" val="3740940565"/>
                    </a:ext>
                  </a:extLst>
                </a:gridCol>
                <a:gridCol w="792088">
                  <a:extLst>
                    <a:ext uri="{9D8B030D-6E8A-4147-A177-3AD203B41FA5}">
                      <a16:colId xmlns:a16="http://schemas.microsoft.com/office/drawing/2014/main" val="771049785"/>
                    </a:ext>
                  </a:extLst>
                </a:gridCol>
                <a:gridCol w="504056">
                  <a:extLst>
                    <a:ext uri="{9D8B030D-6E8A-4147-A177-3AD203B41FA5}">
                      <a16:colId xmlns:a16="http://schemas.microsoft.com/office/drawing/2014/main" val="3564518540"/>
                    </a:ext>
                  </a:extLst>
                </a:gridCol>
                <a:gridCol w="1187356">
                  <a:extLst>
                    <a:ext uri="{9D8B030D-6E8A-4147-A177-3AD203B41FA5}">
                      <a16:colId xmlns:a16="http://schemas.microsoft.com/office/drawing/2014/main" val="1587052465"/>
                    </a:ext>
                  </a:extLst>
                </a:gridCol>
              </a:tblGrid>
              <a:tr h="471412">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 二次</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医療圏</a:t>
                      </a:r>
                    </a:p>
                  </a:txBody>
                  <a:tcPr marL="4345" marR="4345" marT="4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a:solidFill>
                            <a:srgbClr val="FFFFFF"/>
                          </a:solidFill>
                          <a:effectLst/>
                          <a:latin typeface="Meiryo UI" panose="020B0604030504040204" pitchFamily="50" charset="-128"/>
                          <a:ea typeface="Meiryo UI" panose="020B0604030504040204" pitchFamily="50" charset="-128"/>
                        </a:rPr>
                        <a:t>病院名</a:t>
                      </a:r>
                    </a:p>
                  </a:txBody>
                  <a:tcPr marL="4345" marR="4345" marT="4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a:solidFill>
                            <a:srgbClr val="FFFFFF"/>
                          </a:solidFill>
                          <a:effectLst/>
                          <a:latin typeface="Meiryo UI" panose="020B0604030504040204" pitchFamily="50" charset="-128"/>
                          <a:ea typeface="Meiryo UI" panose="020B0604030504040204" pitchFamily="50" charset="-128"/>
                        </a:rPr>
                        <a:t>1</a:t>
                      </a:r>
                      <a:r>
                        <a:rPr lang="ja-JP" altLang="en-US" sz="900" b="1" i="0" u="none" strike="noStrike">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可否</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期間</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指定更新日</a:t>
                      </a:r>
                    </a:p>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a:noFill/>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指定期日</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p>
                  </a:txBody>
                  <a:tcPr marL="4345" marR="4345" marT="4345"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3819017521"/>
                  </a:ext>
                </a:extLst>
              </a:tr>
              <a:tr h="4005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豊能</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大阪刀根山医療センター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1040270"/>
                  </a:ext>
                </a:extLst>
              </a:tr>
              <a:tr h="40058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大阪はびきの医療センター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6573639"/>
                  </a:ext>
                </a:extLst>
              </a:tr>
              <a:tr h="383610">
                <a:tc>
                  <a:txBody>
                    <a:bodyPr/>
                    <a:lstStyle/>
                    <a:p>
                      <a:pPr algn="ctr" rtl="0"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堺市</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近畿中央呼吸器センター</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11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11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9216279"/>
                  </a:ext>
                </a:extLst>
              </a:tr>
            </a:tbl>
          </a:graphicData>
        </a:graphic>
      </p:graphicFrame>
      <p:sp>
        <p:nvSpPr>
          <p:cNvPr id="9" name="テキスト ボックス 8"/>
          <p:cNvSpPr txBox="1"/>
          <p:nvPr/>
        </p:nvSpPr>
        <p:spPr>
          <a:xfrm>
            <a:off x="5940152" y="3933056"/>
            <a:ext cx="4761402" cy="253916"/>
          </a:xfrm>
          <a:prstGeom prst="rect">
            <a:avLst/>
          </a:prstGeom>
          <a:noFill/>
        </p:spPr>
        <p:txBody>
          <a:bodyPr wrap="square" rtlCol="0">
            <a:spAutoFit/>
          </a:bodyPr>
          <a:lstStyle/>
          <a:p>
            <a:r>
              <a:rPr kumimoji="1"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Ｒ３</a:t>
            </a:r>
            <a:r>
              <a:rPr lang="en-US" altLang="ja-JP" sz="1050" dirty="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３末に未充足の充足を確認でき次第更新。</a:t>
            </a:r>
            <a:endParaRPr kumimoji="1" lang="ja-JP" altLang="en-US" sz="1050" dirty="0">
              <a:latin typeface="Meiryo UI" panose="020B0604030504040204" pitchFamily="50" charset="-128"/>
              <a:ea typeface="Meiryo UI" panose="020B0604030504040204" pitchFamily="50" charset="-128"/>
            </a:endParaRPr>
          </a:p>
        </p:txBody>
      </p:sp>
      <p:sp>
        <p:nvSpPr>
          <p:cNvPr id="10" name="角丸四角形 9"/>
          <p:cNvSpPr/>
          <p:nvPr/>
        </p:nvSpPr>
        <p:spPr>
          <a:xfrm>
            <a:off x="197194" y="916748"/>
            <a:ext cx="8625208" cy="694607"/>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■府がん診療拠点病院の指定更新（経過措置にかかるもの）については、全て今年度中に充足することが見込まれるため、下表の期間で指定を更新することとする。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4860033" y="2193481"/>
            <a:ext cx="1440160" cy="1656184"/>
          </a:xfrm>
          <a:prstGeom prst="rect">
            <a:avLst/>
          </a:prstGeom>
          <a:noFill/>
          <a:ln w="38100">
            <a:solidFill>
              <a:schemeClr val="tx1"/>
            </a:solidFill>
          </a:ln>
        </p:spPr>
        <p:txBody>
          <a:bodyPr wrap="square" rtlCol="0">
            <a:spAutoFit/>
          </a:bodyPr>
          <a:lstStyle/>
          <a:p>
            <a:endParaRPr kumimoji="1" lang="ja-JP" altLang="en-US" dirty="0"/>
          </a:p>
        </p:txBody>
      </p:sp>
      <p:sp>
        <p:nvSpPr>
          <p:cNvPr id="11" name="テキスト ボックス 10"/>
          <p:cNvSpPr txBox="1"/>
          <p:nvPr/>
        </p:nvSpPr>
        <p:spPr>
          <a:xfrm>
            <a:off x="0" y="1878940"/>
            <a:ext cx="8884785" cy="253916"/>
          </a:xfrm>
          <a:prstGeom prst="rect">
            <a:avLst/>
          </a:prstGeom>
          <a:noFill/>
        </p:spPr>
        <p:txBody>
          <a:bodyPr wrap="square" rtlCol="0">
            <a:spAutoFit/>
          </a:bodyPr>
          <a:lstStyle/>
          <a:p>
            <a:r>
              <a:rPr kumimoji="1" lang="ja-JP" altLang="en-US" sz="1050"/>
              <a:t>　</a:t>
            </a:r>
            <a:r>
              <a:rPr kumimoji="1" lang="ja-JP" altLang="en-US" sz="1050" dirty="0">
                <a:latin typeface="Meiryo UI" panose="020B0604030504040204" pitchFamily="50" charset="-128"/>
                <a:ea typeface="Meiryo UI" panose="020B0604030504040204" pitchFamily="50" charset="-128"/>
              </a:rPr>
              <a:t>　　〇：</a:t>
            </a:r>
            <a:r>
              <a:rPr lang="en-US" altLang="ja-JP" sz="1050" dirty="0">
                <a:latin typeface="Meiryo UI" panose="020B0604030504040204" pitchFamily="50" charset="-128"/>
                <a:ea typeface="Meiryo UI" panose="020B0604030504040204" pitchFamily="50" charset="-128"/>
              </a:rPr>
              <a:t> R2.9.1</a:t>
            </a:r>
            <a:r>
              <a:rPr lang="ja-JP" altLang="en-US" sz="1050" dirty="0">
                <a:latin typeface="Meiryo UI" panose="020B0604030504040204" pitchFamily="50" charset="-128"/>
                <a:ea typeface="Meiryo UI" panose="020B0604030504040204" pitchFamily="50" charset="-128"/>
              </a:rPr>
              <a:t>時点で未充足であった</a:t>
            </a:r>
            <a:r>
              <a:rPr lang="ja-JP" altLang="en-US" sz="1050" dirty="0" smtClean="0">
                <a:latin typeface="Meiryo UI" panose="020B0604030504040204" pitchFamily="50" charset="-128"/>
                <a:ea typeface="Meiryo UI" panose="020B0604030504040204" pitchFamily="50" charset="-128"/>
              </a:rPr>
              <a:t>が</a:t>
            </a:r>
            <a:r>
              <a:rPr lang="ja-JP" altLang="en-US" sz="1050" dirty="0">
                <a:latin typeface="Meiryo UI" panose="020B0604030504040204" pitchFamily="50" charset="-128"/>
                <a:ea typeface="Meiryo UI" panose="020B0604030504040204" pitchFamily="50" charset="-128"/>
              </a:rPr>
              <a:t>部会開催時点（</a:t>
            </a:r>
            <a:r>
              <a:rPr lang="en-US" altLang="ja-JP" sz="1050" dirty="0">
                <a:latin typeface="Meiryo UI" panose="020B0604030504040204" pitchFamily="50" charset="-128"/>
                <a:ea typeface="Meiryo UI" panose="020B0604030504040204" pitchFamily="50" charset="-128"/>
              </a:rPr>
              <a:t>R3.2</a:t>
            </a:r>
            <a:r>
              <a:rPr lang="ja-JP" altLang="en-US" sz="1050" dirty="0">
                <a:latin typeface="Meiryo UI" panose="020B0604030504040204" pitchFamily="50" charset="-128"/>
                <a:ea typeface="Meiryo UI" panose="020B0604030504040204" pitchFamily="50" charset="-128"/>
              </a:rPr>
              <a:t>末）で</a:t>
            </a:r>
            <a:r>
              <a:rPr lang="ja-JP" altLang="en-US" sz="1050" dirty="0" smtClean="0">
                <a:latin typeface="Meiryo UI" panose="020B0604030504040204" pitchFamily="50" charset="-128"/>
                <a:ea typeface="Meiryo UI" panose="020B0604030504040204" pitchFamily="50" charset="-128"/>
              </a:rPr>
              <a:t>充足</a:t>
            </a:r>
            <a:r>
              <a:rPr lang="ja-JP" altLang="en-US" sz="1050" dirty="0">
                <a:latin typeface="Meiryo UI" panose="020B0604030504040204" pitchFamily="50" charset="-128"/>
                <a:ea typeface="Meiryo UI" panose="020B0604030504040204" pitchFamily="50" charset="-128"/>
              </a:rPr>
              <a:t>　　</a:t>
            </a: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R2.9.2</a:t>
            </a:r>
            <a:r>
              <a:rPr kumimoji="1" lang="ja-JP" altLang="en-US" sz="1050" dirty="0">
                <a:latin typeface="Meiryo UI" panose="020B0604030504040204" pitchFamily="50" charset="-128"/>
                <a:ea typeface="Meiryo UI" panose="020B0604030504040204" pitchFamily="50" charset="-128"/>
              </a:rPr>
              <a:t>以降</a:t>
            </a:r>
            <a:r>
              <a:rPr kumimoji="1" lang="en-US" altLang="ja-JP" sz="1050" dirty="0">
                <a:latin typeface="Meiryo UI" panose="020B0604030504040204" pitchFamily="50" charset="-128"/>
                <a:ea typeface="Meiryo UI" panose="020B0604030504040204" pitchFamily="50" charset="-128"/>
              </a:rPr>
              <a:t>R3.3</a:t>
            </a:r>
            <a:r>
              <a:rPr kumimoji="1" lang="ja-JP" altLang="en-US" sz="1050" dirty="0">
                <a:latin typeface="Meiryo UI" panose="020B0604030504040204" pitchFamily="50" charset="-128"/>
                <a:ea typeface="Meiryo UI" panose="020B0604030504040204" pitchFamily="50" charset="-128"/>
              </a:rPr>
              <a:t>末時点充足</a:t>
            </a:r>
            <a:r>
              <a:rPr lang="ja-JP" altLang="en-US" sz="1050" dirty="0">
                <a:latin typeface="Meiryo UI" panose="020B0604030504040204" pitchFamily="50" charset="-128"/>
                <a:ea typeface="Meiryo UI" panose="020B0604030504040204" pitchFamily="50" charset="-128"/>
              </a:rPr>
              <a:t>見込　●：未充足　　</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5993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テキスト ボックス 16"/>
          <p:cNvSpPr txBox="1"/>
          <p:nvPr/>
        </p:nvSpPr>
        <p:spPr>
          <a:xfrm>
            <a:off x="105489" y="3814892"/>
            <a:ext cx="8858999" cy="2991617"/>
          </a:xfrm>
          <a:prstGeom prst="rect">
            <a:avLst/>
          </a:prstGeom>
          <a:solidFill>
            <a:schemeClr val="bg1">
              <a:lumMod val="85000"/>
            </a:schemeClr>
          </a:solidFill>
          <a:ln w="22225">
            <a:solidFill>
              <a:schemeClr val="tx1"/>
            </a:solidFill>
            <a:prstDash val="sysDash"/>
          </a:ln>
        </p:spPr>
        <p:txBody>
          <a:bodyPr wrap="square" rtlCol="0">
            <a:spAutoFit/>
          </a:bodyPr>
          <a:lstStyle/>
          <a:p>
            <a:endParaRPr kumimoji="1" lang="ja-JP" altLang="en-US" dirty="0"/>
          </a:p>
        </p:txBody>
      </p:sp>
      <p:sp>
        <p:nvSpPr>
          <p:cNvPr id="5" name="テキスト ボックス 4"/>
          <p:cNvSpPr txBox="1"/>
          <p:nvPr/>
        </p:nvSpPr>
        <p:spPr>
          <a:xfrm>
            <a:off x="192653" y="1002570"/>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1</a:t>
            </a:r>
            <a:r>
              <a:rPr kumimoji="0" lang="ja-JP" altLang="en-US" sz="1308" dirty="0">
                <a:solidFill>
                  <a:prstClr val="black"/>
                </a:solidFill>
                <a:latin typeface="Meiryo UI" panose="020B0604030504040204" pitchFamily="50" charset="-128"/>
                <a:ea typeface="Meiryo UI" panose="020B0604030504040204" pitchFamily="50" charset="-128"/>
              </a:rPr>
              <a:t>病院</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圏域の指定となっている、</a:t>
            </a:r>
            <a:r>
              <a:rPr kumimoji="0" lang="ja-JP" altLang="en-US" sz="1308" b="1" u="sng" dirty="0">
                <a:solidFill>
                  <a:prstClr val="black"/>
                </a:solidFill>
                <a:latin typeface="Meiryo UI" panose="020B0604030504040204" pitchFamily="50" charset="-128"/>
                <a:ea typeface="Meiryo UI" panose="020B0604030504040204" pitchFamily="50" charset="-128"/>
              </a:rPr>
              <a:t>三島・北河内・泉州</a:t>
            </a:r>
            <a:r>
              <a:rPr kumimoji="0" lang="ja-JP" altLang="en-US" sz="1308" dirty="0">
                <a:solidFill>
                  <a:prstClr val="black"/>
                </a:solidFill>
                <a:latin typeface="Meiryo UI" panose="020B0604030504040204" pitchFamily="50" charset="-128"/>
                <a:ea typeface="Meiryo UI" panose="020B0604030504040204" pitchFamily="50" charset="-128"/>
              </a:rPr>
              <a:t>　とする。</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②指定継続</a:t>
            </a:r>
            <a:r>
              <a:rPr kumimoji="0" lang="ja-JP" altLang="en-US" sz="1308" dirty="0">
                <a:solidFill>
                  <a:prstClr val="black"/>
                </a:solidFill>
                <a:latin typeface="Meiryo UI" panose="020B0604030504040204" pitchFamily="50" charset="-128"/>
                <a:ea typeface="Meiryo UI" panose="020B0604030504040204" pitchFamily="50" charset="-128"/>
              </a:rPr>
              <a:t>　</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・国通知：新型コロナウイルスの影響を考慮し、今年度の現況報</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告書・更新推薦については、</a:t>
            </a:r>
            <a:r>
              <a:rPr kumimoji="0" lang="ja-JP" altLang="en-US" sz="1308" u="sng" dirty="0">
                <a:solidFill>
                  <a:prstClr val="black"/>
                </a:solidFill>
                <a:latin typeface="Meiryo UI" panose="020B0604030504040204" pitchFamily="50" charset="-128"/>
                <a:ea typeface="Meiryo UI" panose="020B0604030504040204" pitchFamily="50" charset="-128"/>
              </a:rPr>
              <a:t>昨年度分をもって代用</a:t>
            </a:r>
            <a:r>
              <a:rPr kumimoji="0" lang="ja-JP" altLang="en-US" sz="1308" dirty="0">
                <a:solidFill>
                  <a:prstClr val="black"/>
                </a:solidFill>
                <a:latin typeface="Meiryo UI" panose="020B0604030504040204" pitchFamily="50" charset="-128"/>
                <a:ea typeface="Meiryo UI" panose="020B0604030504040204" pitchFamily="50" charset="-128"/>
              </a:rPr>
              <a:t>（提出は不</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要）。なお、自院による点検を行い、要件を充足しない場合には、その理由と今後の充足見込みを国に報告する必要。</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304109" indent="-304109"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府計画の進捗管理等のため診療実績等の調査を実施。指定継続病院で要件未充足の場合は、個別に病院ヒアリング等を実施。</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92653" y="4204294"/>
            <a:ext cx="4800281" cy="2507610"/>
          </a:xfrm>
          <a:prstGeom prst="rect">
            <a:avLst/>
          </a:prstGeom>
          <a:noFill/>
          <a:ln>
            <a:solidFill>
              <a:schemeClr val="accent5">
                <a:lumMod val="75000"/>
              </a:schemeClr>
            </a:solidFill>
          </a:ln>
        </p:spPr>
        <p:txBody>
          <a:bodyPr wrap="square" rtlCol="0">
            <a:spAutoFit/>
          </a:bodyPr>
          <a:lstStyle/>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①新規指定</a:t>
            </a:r>
            <a:endParaRPr kumimoji="0" lang="en-US" altLang="ja-JP" sz="130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・新規指定の募集圏域：全圏域（従前どおり）。</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②指定更新</a:t>
            </a:r>
            <a:r>
              <a:rPr kumimoji="0" lang="ja-JP" altLang="en-US" sz="1308" dirty="0">
                <a:solidFill>
                  <a:prstClr val="black"/>
                </a:solidFill>
                <a:latin typeface="Meiryo UI" panose="020B0604030504040204" pitchFamily="50" charset="-128"/>
                <a:ea typeface="Meiryo UI" panose="020B0604030504040204" pitchFamily="50" charset="-128"/>
              </a:rPr>
              <a:t>（経過措置）</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・研修受講等については、受講等状況を確認の上、対応。</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・現況報告等：国指定と同様の取り扱い。</a:t>
            </a:r>
            <a:endParaRPr kumimoji="0" lang="en-US" altLang="ja-JP" sz="1308" dirty="0">
              <a:solidFill>
                <a:prstClr val="black"/>
              </a:solidFill>
              <a:latin typeface="Meiryo UI" panose="020B0604030504040204" pitchFamily="50" charset="-128"/>
              <a:ea typeface="Meiryo UI" panose="020B0604030504040204" pitchFamily="50" charset="-128"/>
            </a:endParaRPr>
          </a:p>
          <a:p>
            <a:pPr marL="1147198" indent="-1147198"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1147198" indent="-114719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ja-JP" altLang="en-US" sz="1308" b="1" dirty="0">
                <a:solidFill>
                  <a:prstClr val="black"/>
                </a:solidFill>
                <a:latin typeface="Meiryo UI" panose="020B0604030504040204" pitchFamily="50" charset="-128"/>
                <a:ea typeface="Meiryo UI" panose="020B0604030504040204" pitchFamily="50" charset="-128"/>
              </a:rPr>
              <a:t>③指定継続</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08" dirty="0">
                <a:solidFill>
                  <a:prstClr val="black"/>
                </a:solidFill>
                <a:latin typeface="Meiryo UI" panose="020B0604030504040204" pitchFamily="50" charset="-128"/>
                <a:ea typeface="Meiryo UI" panose="020B0604030504040204" pitchFamily="50" charset="-128"/>
              </a:rPr>
              <a:t>　　・現況報告等：国指定病院に準じた取り扱い。</a:t>
            </a:r>
            <a:endParaRPr kumimoji="0" lang="en-US" altLang="ja-JP" sz="1308" dirty="0">
              <a:solidFill>
                <a:prstClr val="black"/>
              </a:solidFill>
              <a:latin typeface="Meiryo UI" panose="020B0604030504040204" pitchFamily="50" charset="-128"/>
              <a:ea typeface="Meiryo UI" panose="020B0604030504040204" pitchFamily="50" charset="-128"/>
            </a:endParaRPr>
          </a:p>
          <a:p>
            <a:pPr defTabSz="390997"/>
            <a:endParaRPr kumimoji="0" lang="en-US" altLang="ja-JP" sz="1308"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308" dirty="0">
                <a:solidFill>
                  <a:prstClr val="black"/>
                </a:solidFill>
                <a:latin typeface="Meiryo UI" panose="020B0604030504040204" pitchFamily="50" charset="-128"/>
                <a:ea typeface="Meiryo UI" panose="020B0604030504040204" pitchFamily="50" charset="-128"/>
              </a:rPr>
              <a:t>　</a:t>
            </a:r>
            <a:r>
              <a:rPr kumimoji="0" lang="en-US" altLang="ja-JP" sz="1308" dirty="0">
                <a:solidFill>
                  <a:prstClr val="black"/>
                </a:solidFill>
                <a:latin typeface="Meiryo UI" panose="020B0604030504040204" pitchFamily="50" charset="-128"/>
                <a:ea typeface="Meiryo UI" panose="020B0604030504040204" pitchFamily="50" charset="-128"/>
              </a:rPr>
              <a:t>※</a:t>
            </a:r>
            <a:r>
              <a:rPr kumimoji="0" lang="ja-JP" altLang="en-US" sz="1308" dirty="0">
                <a:solidFill>
                  <a:prstClr val="black"/>
                </a:solidFill>
                <a:latin typeface="Meiryo UI" panose="020B0604030504040204" pitchFamily="50" charset="-128"/>
                <a:ea typeface="Meiryo UI" panose="020B0604030504040204" pitchFamily="50" charset="-128"/>
              </a:rPr>
              <a:t>府計画の進捗管理等のため診療実績等の調査を実施。指定継続病院で要件未充足の場合は、個別に病院ヒアリング等を実施。</a:t>
            </a:r>
            <a:endParaRPr kumimoji="0" lang="en-US" altLang="ja-JP" sz="1308" dirty="0">
              <a:solidFill>
                <a:prstClr val="black"/>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C939998D-4B9F-4B6B-8125-064488801A55}"/>
              </a:ext>
            </a:extLst>
          </p:cNvPr>
          <p:cNvSpPr txBox="1"/>
          <p:nvPr/>
        </p:nvSpPr>
        <p:spPr>
          <a:xfrm>
            <a:off x="192653" y="690991"/>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■国指定病院（国への推薦手続き等が必要）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046E25D9-31D7-4F54-8C09-9059629DC785}"/>
              </a:ext>
            </a:extLst>
          </p:cNvPr>
          <p:cNvSpPr txBox="1"/>
          <p:nvPr/>
        </p:nvSpPr>
        <p:spPr>
          <a:xfrm>
            <a:off x="192654" y="3888429"/>
            <a:ext cx="4800281" cy="329193"/>
          </a:xfrm>
          <a:prstGeom prst="rect">
            <a:avLst/>
          </a:prstGeom>
          <a:solidFill>
            <a:schemeClr val="accent5">
              <a:lumMod val="40000"/>
              <a:lumOff val="60000"/>
            </a:schemeClr>
          </a:solidFill>
          <a:ln>
            <a:solidFill>
              <a:schemeClr val="accent5">
                <a:lumMod val="75000"/>
              </a:schemeClr>
            </a:solidFill>
          </a:ln>
        </p:spPr>
        <p:txBody>
          <a:bodyPr wrap="square">
            <a:spAutoFit/>
          </a:bodyPr>
          <a:lstStyle/>
          <a:p>
            <a:pPr defTabSz="390997"/>
            <a:r>
              <a:rPr kumimoji="0" lang="ja-JP" altLang="en-US" sz="1539" b="1" dirty="0">
                <a:solidFill>
                  <a:prstClr val="black"/>
                </a:solidFill>
                <a:latin typeface="Meiryo UI" panose="020B0604030504040204" pitchFamily="50" charset="-128"/>
                <a:ea typeface="Meiryo UI" panose="020B0604030504040204" pitchFamily="50" charset="-128"/>
              </a:rPr>
              <a:t>■府指定病院（府において指定等の手続きが必要）</a:t>
            </a:r>
            <a:endParaRPr kumimoji="0" lang="en-US" altLang="ja-JP" sz="1539" b="1" dirty="0">
              <a:solidFill>
                <a:prstClr val="black"/>
              </a:solidFill>
              <a:latin typeface="Meiryo UI" panose="020B0604030504040204" pitchFamily="50" charset="-128"/>
              <a:ea typeface="Meiryo UI" panose="020B0604030504040204" pitchFamily="50" charset="-128"/>
            </a:endParaRPr>
          </a:p>
        </p:txBody>
      </p:sp>
      <p:sp>
        <p:nvSpPr>
          <p:cNvPr id="2" name="右矢印 1"/>
          <p:cNvSpPr/>
          <p:nvPr/>
        </p:nvSpPr>
        <p:spPr>
          <a:xfrm>
            <a:off x="5041058" y="1556989"/>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9" name="右矢印 8"/>
          <p:cNvSpPr/>
          <p:nvPr/>
        </p:nvSpPr>
        <p:spPr>
          <a:xfrm>
            <a:off x="5041058" y="4384301"/>
            <a:ext cx="372967" cy="1852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10" name="テキスト ボックス 9">
            <a:extLst>
              <a:ext uri="{FF2B5EF4-FFF2-40B4-BE49-F238E27FC236}">
                <a16:creationId xmlns:a16="http://schemas.microsoft.com/office/drawing/2014/main" id="{C939998D-4B9F-4B6B-8125-064488801A55}"/>
              </a:ext>
            </a:extLst>
          </p:cNvPr>
          <p:cNvSpPr txBox="1"/>
          <p:nvPr/>
        </p:nvSpPr>
        <p:spPr>
          <a:xfrm>
            <a:off x="5462149" y="690991"/>
            <a:ext cx="3489039"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■国指定病院の応募・手続き状況について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5476779" y="1020184"/>
            <a:ext cx="3474410" cy="2045625"/>
          </a:xfrm>
          <a:prstGeom prst="rect">
            <a:avLst/>
          </a:prstGeom>
          <a:noFill/>
          <a:ln>
            <a:solidFill>
              <a:schemeClr val="accent5">
                <a:lumMod val="75000"/>
              </a:schemeClr>
            </a:solidFill>
          </a:ln>
        </p:spPr>
        <p:txBody>
          <a:bodyPr wrap="square" lIns="36000" rIns="36000" rtlCol="0">
            <a:spAutoFit/>
          </a:bodyPr>
          <a:lstStyle/>
          <a:p>
            <a:pPr defTabSz="390997"/>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b="1" dirty="0">
                <a:solidFill>
                  <a:prstClr val="black"/>
                </a:solidFill>
                <a:latin typeface="Meiryo UI" panose="020B0604030504040204" pitchFamily="50" charset="-128"/>
                <a:ea typeface="Meiryo UI" panose="020B0604030504040204" pitchFamily="50" charset="-128"/>
              </a:rPr>
              <a:t>　</a:t>
            </a:r>
            <a:r>
              <a:rPr kumimoji="0" lang="ja-JP" altLang="en-US" sz="1368" dirty="0">
                <a:solidFill>
                  <a:prstClr val="black"/>
                </a:solidFill>
                <a:latin typeface="Meiryo UI" panose="020B0604030504040204" pitchFamily="50" charset="-128"/>
                <a:ea typeface="Meiryo UI" panose="020B0604030504040204" pitchFamily="50" charset="-128"/>
              </a:rPr>
              <a:t>①</a:t>
            </a:r>
            <a:r>
              <a:rPr kumimoji="0" lang="ja-JP" altLang="en-US" sz="1368" b="1" dirty="0">
                <a:solidFill>
                  <a:prstClr val="black"/>
                </a:solidFill>
                <a:latin typeface="Meiryo UI" panose="020B0604030504040204" pitchFamily="50" charset="-128"/>
                <a:ea typeface="Meiryo UI" panose="020B0604030504040204" pitchFamily="50" charset="-128"/>
              </a:rPr>
              <a:t>新規指定</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320" dirty="0">
                <a:solidFill>
                  <a:prstClr val="black"/>
                </a:solidFill>
                <a:latin typeface="Meiryo UI" panose="020B0604030504040204" pitchFamily="50" charset="-128"/>
                <a:ea typeface="Meiryo UI" panose="020B0604030504040204" pitchFamily="50" charset="-128"/>
              </a:rPr>
              <a:t>第</a:t>
            </a:r>
            <a:r>
              <a:rPr kumimoji="0" lang="en-US" altLang="ja-JP" sz="1320" dirty="0">
                <a:solidFill>
                  <a:prstClr val="black"/>
                </a:solidFill>
                <a:latin typeface="Meiryo UI" panose="020B0604030504040204" pitchFamily="50" charset="-128"/>
                <a:ea typeface="Meiryo UI" panose="020B0604030504040204" pitchFamily="50" charset="-128"/>
              </a:rPr>
              <a:t>1</a:t>
            </a:r>
            <a:r>
              <a:rPr kumimoji="0" lang="ja-JP" altLang="en-US" sz="1320" dirty="0">
                <a:solidFill>
                  <a:prstClr val="black"/>
                </a:solidFill>
                <a:latin typeface="Meiryo UI" panose="020B0604030504040204" pitchFamily="50" charset="-128"/>
                <a:ea typeface="Meiryo UI" panose="020B0604030504040204" pitchFamily="50" charset="-128"/>
              </a:rPr>
              <a:t>回がん診療連携検討部会の審議結果を踏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まえ、</a:t>
            </a:r>
            <a:r>
              <a:rPr kumimoji="0" lang="ja-JP" altLang="en-US" sz="1200" b="1" u="sng" dirty="0">
                <a:latin typeface="Meiryo UI" panose="020B0604030504040204" pitchFamily="50" charset="-128"/>
                <a:ea typeface="Meiryo UI" panose="020B0604030504040204" pitchFamily="50" charset="-128"/>
              </a:rPr>
              <a:t>和泉市立総合医療センター</a:t>
            </a:r>
            <a:r>
              <a:rPr kumimoji="0" lang="ja-JP" altLang="en-US" sz="1200" dirty="0">
                <a:solidFill>
                  <a:prstClr val="black"/>
                </a:solidFill>
                <a:latin typeface="Meiryo UI" panose="020B0604030504040204" pitchFamily="50" charset="-128"/>
                <a:ea typeface="Meiryo UI" panose="020B0604030504040204" pitchFamily="50" charset="-128"/>
              </a:rPr>
              <a:t>（</a:t>
            </a:r>
            <a:r>
              <a:rPr kumimoji="0" lang="ja-JP" altLang="en-US" sz="1200" b="1" dirty="0">
                <a:solidFill>
                  <a:prstClr val="black"/>
                </a:solidFill>
                <a:latin typeface="Meiryo UI" panose="020B0604030504040204" pitchFamily="50" charset="-128"/>
                <a:ea typeface="Meiryo UI" panose="020B0604030504040204" pitchFamily="50" charset="-128"/>
              </a:rPr>
              <a:t>泉州医療圏</a:t>
            </a:r>
            <a:r>
              <a:rPr kumimoji="0" lang="ja-JP" altLang="en-US" sz="1200" dirty="0">
                <a:solidFill>
                  <a:prstClr val="black"/>
                </a:solidFill>
                <a:latin typeface="Meiryo UI" panose="020B0604030504040204" pitchFamily="50" charset="-128"/>
                <a:ea typeface="Meiryo UI" panose="020B0604030504040204" pitchFamily="50" charset="-128"/>
              </a:rPr>
              <a:t>）</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を国に推薦（</a:t>
            </a:r>
            <a:r>
              <a:rPr kumimoji="0" lang="en-US" altLang="ja-JP" sz="1200" dirty="0">
                <a:solidFill>
                  <a:prstClr val="black"/>
                </a:solidFill>
                <a:latin typeface="Meiryo UI" panose="020B0604030504040204" pitchFamily="50" charset="-128"/>
                <a:ea typeface="Meiryo UI" panose="020B0604030504040204" pitchFamily="50" charset="-128"/>
              </a:rPr>
              <a:t>10</a:t>
            </a:r>
            <a:r>
              <a:rPr kumimoji="0" lang="ja-JP" altLang="en-US" sz="1200" dirty="0">
                <a:solidFill>
                  <a:prstClr val="black"/>
                </a:solidFill>
                <a:latin typeface="Meiryo UI" panose="020B0604030504040204" pitchFamily="50" charset="-128"/>
                <a:ea typeface="Meiryo UI" panose="020B0604030504040204" pitchFamily="50" charset="-128"/>
              </a:rPr>
              <a:t>月末</a:t>
            </a:r>
            <a:r>
              <a:rPr kumimoji="0" lang="ja-JP" altLang="en-US" sz="1200" dirty="0" smtClean="0">
                <a:solidFill>
                  <a:prstClr val="black"/>
                </a:solidFill>
                <a:latin typeface="Meiryo UI" panose="020B0604030504040204" pitchFamily="50" charset="-128"/>
                <a:ea typeface="Meiryo UI" panose="020B0604030504040204" pitchFamily="50" charset="-128"/>
              </a:rPr>
              <a:t>）</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⇒第１８回がん診療連携拠点病院等の指定に</a:t>
            </a:r>
            <a:r>
              <a:rPr kumimoji="0" lang="ja-JP" altLang="en-US" sz="1200" dirty="0" smtClean="0">
                <a:solidFill>
                  <a:prstClr val="black"/>
                </a:solidFill>
                <a:latin typeface="Meiryo UI" panose="020B0604030504040204" pitchFamily="50" charset="-128"/>
                <a:ea typeface="Meiryo UI" panose="020B0604030504040204" pitchFamily="50" charset="-128"/>
              </a:rPr>
              <a:t>関す　　</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a:t>
            </a:r>
            <a:r>
              <a:rPr kumimoji="0" lang="ja-JP" altLang="en-US" sz="1200" dirty="0" err="1" smtClean="0">
                <a:solidFill>
                  <a:prstClr val="black"/>
                </a:solidFill>
                <a:latin typeface="Meiryo UI" panose="020B0604030504040204" pitchFamily="50" charset="-128"/>
                <a:ea typeface="Meiryo UI" panose="020B0604030504040204" pitchFamily="50" charset="-128"/>
              </a:rPr>
              <a:t>る</a:t>
            </a:r>
            <a:r>
              <a:rPr kumimoji="0" lang="ja-JP" altLang="en-US" sz="1200" dirty="0" smtClean="0">
                <a:solidFill>
                  <a:prstClr val="black"/>
                </a:solidFill>
                <a:latin typeface="Meiryo UI" panose="020B0604030504040204" pitchFamily="50" charset="-128"/>
                <a:ea typeface="Meiryo UI" panose="020B0604030504040204" pitchFamily="50" charset="-128"/>
              </a:rPr>
              <a:t>検討会（</a:t>
            </a:r>
            <a:r>
              <a:rPr kumimoji="0" lang="en-US" altLang="ja-JP" sz="1200" dirty="0" smtClean="0">
                <a:solidFill>
                  <a:prstClr val="black"/>
                </a:solidFill>
                <a:latin typeface="Meiryo UI" panose="020B0604030504040204" pitchFamily="50" charset="-128"/>
                <a:ea typeface="Meiryo UI" panose="020B0604030504040204" pitchFamily="50" charset="-128"/>
              </a:rPr>
              <a:t>R3.1.27Web</a:t>
            </a:r>
            <a:r>
              <a:rPr kumimoji="0" lang="ja-JP" altLang="en-US" sz="1200" dirty="0" smtClean="0">
                <a:solidFill>
                  <a:prstClr val="black"/>
                </a:solidFill>
                <a:latin typeface="Meiryo UI" panose="020B0604030504040204" pitchFamily="50" charset="-128"/>
                <a:ea typeface="Meiryo UI" panose="020B0604030504040204" pitchFamily="50" charset="-128"/>
              </a:rPr>
              <a:t>開催）で審議され承認</a:t>
            </a:r>
            <a:endParaRPr kumimoji="0" lang="en-US" altLang="ja-JP" sz="1200" dirty="0" smtClean="0">
              <a:solidFill>
                <a:prstClr val="black"/>
              </a:solidFill>
              <a:latin typeface="Meiryo UI" panose="020B0604030504040204" pitchFamily="50" charset="-128"/>
              <a:ea typeface="Meiryo UI" panose="020B0604030504040204" pitchFamily="50" charset="-128"/>
            </a:endParaRPr>
          </a:p>
          <a:p>
            <a:pPr defTabSz="390997"/>
            <a:r>
              <a:rPr kumimoji="0" lang="ja-JP" altLang="en-US" sz="1200" dirty="0">
                <a:solidFill>
                  <a:prstClr val="black"/>
                </a:solidFill>
                <a:latin typeface="Meiryo UI" panose="020B0604030504040204" pitchFamily="50" charset="-128"/>
                <a:ea typeface="Meiryo UI" panose="020B0604030504040204" pitchFamily="50" charset="-128"/>
              </a:rPr>
              <a:t>　</a:t>
            </a:r>
            <a:r>
              <a:rPr kumimoji="0" lang="ja-JP" altLang="en-US" sz="1200" dirty="0" smtClean="0">
                <a:solidFill>
                  <a:prstClr val="black"/>
                </a:solidFill>
                <a:latin typeface="Meiryo UI" panose="020B0604030504040204" pitchFamily="50" charset="-128"/>
                <a:ea typeface="Meiryo UI" panose="020B0604030504040204" pitchFamily="50" charset="-128"/>
              </a:rPr>
              <a:t>　済</a:t>
            </a:r>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320" dirty="0" smtClean="0">
                <a:solidFill>
                  <a:prstClr val="black"/>
                </a:solidFill>
                <a:latin typeface="Meiryo UI" panose="020B0604030504040204" pitchFamily="50" charset="-128"/>
                <a:ea typeface="Meiryo UI" panose="020B0604030504040204" pitchFamily="50" charset="-128"/>
              </a:rPr>
              <a:t>　　　　　　　　　　　　</a:t>
            </a:r>
            <a:r>
              <a:rPr kumimoji="0" lang="en-US" altLang="ja-JP" sz="1200" dirty="0" smtClean="0">
                <a:solidFill>
                  <a:prstClr val="black"/>
                </a:solidFill>
                <a:latin typeface="Meiryo UI" panose="020B0604030504040204" pitchFamily="50" charset="-128"/>
                <a:ea typeface="Meiryo UI" panose="020B0604030504040204" pitchFamily="50" charset="-128"/>
              </a:rPr>
              <a:t>※</a:t>
            </a:r>
            <a:r>
              <a:rPr kumimoji="0" lang="ja-JP" altLang="en-US" sz="1200" dirty="0" smtClean="0">
                <a:solidFill>
                  <a:prstClr val="black"/>
                </a:solidFill>
                <a:latin typeface="Meiryo UI" panose="020B0604030504040204" pitchFamily="50" charset="-128"/>
                <a:ea typeface="Meiryo UI" panose="020B0604030504040204" pitchFamily="50" charset="-128"/>
              </a:rPr>
              <a:t>詳細は別添資料参照</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368" b="1" dirty="0">
                <a:solidFill>
                  <a:prstClr val="black"/>
                </a:solidFill>
                <a:latin typeface="Meiryo UI" panose="020B0604030504040204" pitchFamily="50" charset="-128"/>
                <a:ea typeface="Meiryo UI" panose="020B0604030504040204" pitchFamily="50" charset="-128"/>
              </a:rPr>
              <a:t>②指定継続</a:t>
            </a:r>
            <a:endParaRPr kumimoji="0" lang="en-US" altLang="ja-JP" sz="1368" b="1"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197" dirty="0" smtClean="0">
                <a:solidFill>
                  <a:prstClr val="black"/>
                </a:solidFill>
                <a:latin typeface="Meiryo UI" panose="020B0604030504040204" pitchFamily="50" charset="-128"/>
                <a:ea typeface="Meiryo UI" panose="020B0604030504040204" pitchFamily="50" charset="-128"/>
              </a:rPr>
              <a:t>⇒要件</a:t>
            </a:r>
            <a:r>
              <a:rPr kumimoji="0" lang="ja-JP" altLang="en-US" sz="1197" dirty="0">
                <a:solidFill>
                  <a:prstClr val="black"/>
                </a:solidFill>
                <a:latin typeface="Meiryo UI" panose="020B0604030504040204" pitchFamily="50" charset="-128"/>
                <a:ea typeface="Meiryo UI" panose="020B0604030504040204" pitchFamily="50" charset="-128"/>
              </a:rPr>
              <a:t>未充足となる病院がない旨確認済み</a:t>
            </a:r>
            <a:endParaRPr kumimoji="0" lang="en-US" altLang="ja-JP" sz="1320" dirty="0">
              <a:solidFill>
                <a:prstClr val="black"/>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C939998D-4B9F-4B6B-8125-064488801A55}"/>
              </a:ext>
            </a:extLst>
          </p:cNvPr>
          <p:cNvSpPr txBox="1"/>
          <p:nvPr/>
        </p:nvSpPr>
        <p:spPr>
          <a:xfrm>
            <a:off x="5462149" y="3901589"/>
            <a:ext cx="3426031" cy="316112"/>
          </a:xfrm>
          <a:prstGeom prst="rect">
            <a:avLst/>
          </a:prstGeom>
          <a:solidFill>
            <a:srgbClr val="FFC000"/>
          </a:solidFill>
          <a:ln>
            <a:solidFill>
              <a:schemeClr val="accent5">
                <a:lumMod val="75000"/>
              </a:schemeClr>
            </a:solidFill>
          </a:ln>
        </p:spPr>
        <p:txBody>
          <a:bodyPr wrap="square">
            <a:spAutoFit/>
          </a:bodyPr>
          <a:lstStyle/>
          <a:p>
            <a:pPr defTabSz="390997"/>
            <a:r>
              <a:rPr kumimoji="0" lang="ja-JP" altLang="en-US" sz="1454" b="1" dirty="0">
                <a:solidFill>
                  <a:prstClr val="black"/>
                </a:solidFill>
                <a:latin typeface="Meiryo UI" panose="020B0604030504040204" pitchFamily="50" charset="-128"/>
                <a:ea typeface="Meiryo UI" panose="020B0604030504040204" pitchFamily="50" charset="-128"/>
              </a:rPr>
              <a:t>■府指定病院の応募・手続き状況について</a:t>
            </a:r>
            <a:endParaRPr kumimoji="0" lang="en-US" altLang="ja-JP" sz="1454" b="1"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5462149" y="4224588"/>
            <a:ext cx="3426031" cy="2467022"/>
          </a:xfrm>
          <a:prstGeom prst="rect">
            <a:avLst/>
          </a:prstGeom>
          <a:noFill/>
          <a:ln>
            <a:solidFill>
              <a:schemeClr val="accent5">
                <a:lumMod val="75000"/>
              </a:schemeClr>
            </a:solidFill>
          </a:ln>
        </p:spPr>
        <p:txBody>
          <a:bodyPr wrap="square" rtlCol="0">
            <a:spAutoFit/>
          </a:bodyPr>
          <a:lstStyle/>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en-US" altLang="ja-JP" sz="1320" dirty="0">
                <a:solidFill>
                  <a:prstClr val="black"/>
                </a:solidFill>
                <a:latin typeface="Meiryo UI" panose="020B0604030504040204" pitchFamily="50" charset="-128"/>
                <a:ea typeface="Meiryo UI" panose="020B0604030504040204" pitchFamily="50" charset="-128"/>
              </a:rPr>
              <a:t>  </a:t>
            </a:r>
            <a:r>
              <a:rPr kumimoji="0" lang="ja-JP" altLang="en-US" sz="1320" dirty="0">
                <a:solidFill>
                  <a:prstClr val="black"/>
                </a:solidFill>
                <a:latin typeface="Meiryo UI" panose="020B0604030504040204" pitchFamily="50" charset="-128"/>
                <a:ea typeface="Meiryo UI" panose="020B0604030504040204" pitchFamily="50" charset="-128"/>
              </a:rPr>
              <a:t>①</a:t>
            </a:r>
            <a:r>
              <a:rPr kumimoji="0" lang="ja-JP" altLang="en-US" sz="1320" b="1" dirty="0">
                <a:solidFill>
                  <a:prstClr val="black"/>
                </a:solidFill>
                <a:latin typeface="Meiryo UI" panose="020B0604030504040204" pitchFamily="50" charset="-128"/>
                <a:ea typeface="Meiryo UI" panose="020B0604030504040204" pitchFamily="50" charset="-128"/>
              </a:rPr>
              <a:t>新規指定希望</a:t>
            </a:r>
            <a:endParaRPr kumimoji="0" lang="en-US" altLang="ja-JP" sz="1320" b="1"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a:t>
            </a:r>
            <a:r>
              <a:rPr kumimoji="0" lang="ja-JP" altLang="en-US" sz="1200" b="1" dirty="0">
                <a:solidFill>
                  <a:prstClr val="black"/>
                </a:solidFill>
                <a:latin typeface="Meiryo UI" panose="020B0604030504040204" pitchFamily="50" charset="-128"/>
                <a:ea typeface="Meiryo UI" panose="020B0604030504040204" pitchFamily="50" charset="-128"/>
              </a:rPr>
              <a:t>　</a:t>
            </a:r>
            <a:r>
              <a:rPr kumimoji="0" lang="ja-JP" altLang="en-US" sz="1200" dirty="0">
                <a:solidFill>
                  <a:prstClr val="black"/>
                </a:solidFill>
                <a:latin typeface="Meiryo UI" panose="020B0604030504040204" pitchFamily="50" charset="-128"/>
                <a:ea typeface="Meiryo UI" panose="020B0604030504040204" pitchFamily="50" charset="-128"/>
              </a:rPr>
              <a:t>⇒なし　</a:t>
            </a:r>
            <a:endParaRPr kumimoji="0" lang="en-US" altLang="ja-JP" sz="120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b="1" dirty="0">
                <a:solidFill>
                  <a:prstClr val="black"/>
                </a:solidFill>
                <a:latin typeface="Meiryo UI" panose="020B0604030504040204" pitchFamily="50" charset="-128"/>
                <a:ea typeface="Meiryo UI" panose="020B0604030504040204" pitchFamily="50" charset="-128"/>
              </a:rPr>
              <a:t>　②指定更新</a:t>
            </a:r>
            <a:r>
              <a:rPr kumimoji="0" lang="ja-JP" altLang="en-US" sz="1320" dirty="0">
                <a:solidFill>
                  <a:prstClr val="black"/>
                </a:solidFill>
                <a:latin typeface="Meiryo UI" panose="020B0604030504040204" pitchFamily="50" charset="-128"/>
                <a:ea typeface="Meiryo UI" panose="020B0604030504040204" pitchFamily="50" charset="-128"/>
              </a:rPr>
              <a:t>（経過措置）</a:t>
            </a:r>
            <a:endParaRPr kumimoji="0" lang="en-US" altLang="ja-JP" sz="1320" dirty="0">
              <a:solidFill>
                <a:prstClr val="black"/>
              </a:solidFill>
              <a:latin typeface="Meiryo UI" panose="020B0604030504040204" pitchFamily="50" charset="-128"/>
              <a:ea typeface="Meiryo UI" panose="020B0604030504040204" pitchFamily="50" charset="-128"/>
            </a:endParaRPr>
          </a:p>
          <a:p>
            <a:pPr defTabSz="390997"/>
            <a:r>
              <a:rPr kumimoji="0" lang="ja-JP" altLang="en-US" sz="1320" dirty="0">
                <a:solidFill>
                  <a:prstClr val="black"/>
                </a:solidFill>
                <a:latin typeface="Meiryo UI" panose="020B0604030504040204" pitchFamily="50" charset="-128"/>
                <a:ea typeface="Meiryo UI" panose="020B0604030504040204" pitchFamily="50" charset="-128"/>
              </a:rPr>
              <a:t>　</a:t>
            </a:r>
            <a:r>
              <a:rPr kumimoji="0" lang="ja-JP" altLang="en-US" sz="1197" dirty="0">
                <a:solidFill>
                  <a:prstClr val="black"/>
                </a:solidFill>
                <a:latin typeface="Meiryo UI" panose="020B0604030504040204" pitchFamily="50" charset="-128"/>
                <a:ea typeface="Meiryo UI" panose="020B0604030504040204" pitchFamily="50" charset="-128"/>
              </a:rPr>
              <a:t>　⇒経過措置項目充足病院：</a:t>
            </a:r>
            <a:r>
              <a:rPr kumimoji="0" lang="en-US" altLang="ja-JP" sz="1197" dirty="0" smtClean="0">
                <a:solidFill>
                  <a:prstClr val="black"/>
                </a:solidFill>
                <a:latin typeface="Meiryo UI" panose="020B0604030504040204" pitchFamily="50" charset="-128"/>
                <a:ea typeface="Meiryo UI" panose="020B0604030504040204" pitchFamily="50" charset="-128"/>
              </a:rPr>
              <a:t>26</a:t>
            </a:r>
            <a:r>
              <a:rPr kumimoji="0" lang="ja-JP" altLang="en-US" sz="1197" dirty="0" smtClean="0">
                <a:solidFill>
                  <a:prstClr val="black"/>
                </a:solidFill>
                <a:latin typeface="Meiryo UI" panose="020B0604030504040204" pitchFamily="50" charset="-128"/>
                <a:ea typeface="Meiryo UI" panose="020B0604030504040204" pitchFamily="50" charset="-128"/>
              </a:rPr>
              <a:t>病院</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経過措置</a:t>
            </a:r>
            <a:r>
              <a:rPr kumimoji="0" lang="ja-JP" altLang="en-US" sz="1197" dirty="0" smtClean="0">
                <a:solidFill>
                  <a:prstClr val="black"/>
                </a:solidFill>
                <a:latin typeface="Meiryo UI" panose="020B0604030504040204" pitchFamily="50" charset="-128"/>
                <a:ea typeface="Meiryo UI" panose="020B0604030504040204" pitchFamily="50" charset="-128"/>
              </a:rPr>
              <a:t>項目充足見込病院：</a:t>
            </a:r>
            <a:r>
              <a:rPr kumimoji="0" lang="en-US" altLang="ja-JP" sz="1197" dirty="0" smtClean="0">
                <a:solidFill>
                  <a:prstClr val="black"/>
                </a:solidFill>
                <a:latin typeface="Meiryo UI" panose="020B0604030504040204" pitchFamily="50" charset="-128"/>
                <a:ea typeface="Meiryo UI" panose="020B0604030504040204" pitchFamily="50" charset="-128"/>
              </a:rPr>
              <a:t>2</a:t>
            </a:r>
            <a:r>
              <a:rPr kumimoji="0" lang="ja-JP" altLang="en-US" sz="1197" dirty="0" smtClean="0">
                <a:solidFill>
                  <a:prstClr val="black"/>
                </a:solidFill>
                <a:latin typeface="Meiryo UI" panose="020B0604030504040204" pitchFamily="50" charset="-128"/>
                <a:ea typeface="Meiryo UI" panose="020B0604030504040204" pitchFamily="50" charset="-128"/>
              </a:rPr>
              <a:t>病院</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endParaRPr kumimoji="0" lang="en-US" altLang="ja-JP" sz="1197" dirty="0">
              <a:solidFill>
                <a:prstClr val="black"/>
              </a:solidFill>
              <a:latin typeface="Meiryo UI" panose="020B0604030504040204" pitchFamily="50" charset="-128"/>
              <a:ea typeface="Meiryo UI" panose="020B0604030504040204" pitchFamily="50" charset="-128"/>
            </a:endParaRPr>
          </a:p>
          <a:p>
            <a:pPr defTabSz="390997"/>
            <a:r>
              <a:rPr kumimoji="0" lang="ja-JP" altLang="en-US" sz="1197" dirty="0">
                <a:solidFill>
                  <a:prstClr val="black"/>
                </a:solidFill>
                <a:latin typeface="Meiryo UI" panose="020B0604030504040204" pitchFamily="50" charset="-128"/>
                <a:ea typeface="Meiryo UI" panose="020B0604030504040204" pitchFamily="50" charset="-128"/>
              </a:rPr>
              <a:t>　</a:t>
            </a:r>
            <a:r>
              <a:rPr kumimoji="0" lang="ja-JP" altLang="en-US" sz="1317" b="1" dirty="0">
                <a:solidFill>
                  <a:prstClr val="black"/>
                </a:solidFill>
                <a:latin typeface="Meiryo UI" panose="020B0604030504040204" pitchFamily="50" charset="-128"/>
                <a:ea typeface="Meiryo UI" panose="020B0604030504040204" pitchFamily="50" charset="-128"/>
              </a:rPr>
              <a:t>③指定継続</a:t>
            </a:r>
            <a:endParaRPr kumimoji="0" lang="en-US" altLang="ja-JP" sz="1317" b="1"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200" dirty="0">
                <a:solidFill>
                  <a:prstClr val="black"/>
                </a:solidFill>
                <a:latin typeface="Meiryo UI" panose="020B0604030504040204" pitchFamily="50" charset="-128"/>
                <a:ea typeface="Meiryo UI" panose="020B0604030504040204" pitchFamily="50" charset="-128"/>
              </a:rPr>
              <a:t>　　⇒各病院に通知済み。　</a:t>
            </a:r>
            <a:endParaRPr kumimoji="0" lang="en-US" altLang="ja-JP" sz="1200" dirty="0">
              <a:solidFill>
                <a:prstClr val="black"/>
              </a:solidFill>
              <a:latin typeface="Meiryo UI" panose="020B0604030504040204" pitchFamily="50" charset="-128"/>
              <a:ea typeface="Meiryo UI" panose="020B0604030504040204" pitchFamily="50" charset="-128"/>
            </a:endParaRPr>
          </a:p>
          <a:p>
            <a:pPr marL="268288" indent="-268288" defTabSz="390997"/>
            <a:r>
              <a:rPr kumimoji="0" lang="ja-JP" altLang="en-US" sz="1200" dirty="0">
                <a:solidFill>
                  <a:prstClr val="black"/>
                </a:solidFill>
                <a:latin typeface="Meiryo UI" panose="020B0604030504040204" pitchFamily="50" charset="-128"/>
                <a:ea typeface="Meiryo UI" panose="020B0604030504040204" pitchFamily="50" charset="-128"/>
              </a:rPr>
              <a:t>　　　</a:t>
            </a:r>
            <a:endParaRPr kumimoji="0" lang="en-US" altLang="ja-JP" sz="1200" dirty="0">
              <a:solidFill>
                <a:prstClr val="black"/>
              </a:solidFill>
              <a:latin typeface="Meiryo UI" panose="020B0604030504040204" pitchFamily="50" charset="-128"/>
              <a:ea typeface="Meiryo UI" panose="020B0604030504040204" pitchFamily="50" charset="-128"/>
            </a:endParaRPr>
          </a:p>
          <a:p>
            <a:pPr marL="268288" indent="-268288" defTabSz="390997"/>
            <a:endParaRPr kumimoji="0" lang="en-US" altLang="ja-JP" sz="1400" dirty="0">
              <a:solidFill>
                <a:prstClr val="black"/>
              </a:solidFill>
              <a:latin typeface="Meiryo UI" panose="020B0604030504040204" pitchFamily="50" charset="-128"/>
              <a:ea typeface="Meiryo UI" panose="020B0604030504040204" pitchFamily="50" charset="-128"/>
            </a:endParaRPr>
          </a:p>
        </p:txBody>
      </p:sp>
      <p:sp>
        <p:nvSpPr>
          <p:cNvPr id="16" name="テキスト ボックス 1"/>
          <p:cNvSpPr txBox="1"/>
          <p:nvPr/>
        </p:nvSpPr>
        <p:spPr>
          <a:xfrm>
            <a:off x="251520" y="43681"/>
            <a:ext cx="8712968" cy="504999"/>
          </a:xfrm>
          <a:prstGeom prst="rect">
            <a:avLst/>
          </a:prstGeom>
          <a:solidFill>
            <a:srgbClr val="1F497D">
              <a:lumMod val="50000"/>
            </a:srgbClr>
          </a:solidFill>
          <a:ln w="9525" cmpd="sng">
            <a:noFill/>
          </a:ln>
          <a:effectLst/>
        </p:spPr>
        <p:txBody>
          <a:bodyPr wrap="square" tIns="0" bIns="0"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１．令和</a:t>
            </a:r>
            <a:r>
              <a:rPr kumimoji="0" lang="en-US" altLang="ja-JP"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2</a:t>
            </a:r>
            <a:r>
              <a:rPr kumimoji="0" lang="ja-JP" altLang="en-US" sz="1400" b="1" i="0" u="none" strike="noStrike" kern="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Times New Roman"/>
              </a:rPr>
              <a:t>年度大阪府における拠点病院の指定等に関する状況</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ＭＳ Ｐゴシック"/>
            </a:endParaRPr>
          </a:p>
        </p:txBody>
      </p:sp>
      <p:sp>
        <p:nvSpPr>
          <p:cNvPr id="4" name="スライド番号プレースホルダー 3"/>
          <p:cNvSpPr>
            <a:spLocks noGrp="1"/>
          </p:cNvSpPr>
          <p:nvPr>
            <p:ph type="sldNum" sz="quarter" idx="12"/>
          </p:nvPr>
        </p:nvSpPr>
        <p:spPr>
          <a:xfrm>
            <a:off x="7144124" y="6478938"/>
            <a:ext cx="2057400" cy="365125"/>
          </a:xfrm>
        </p:spPr>
        <p:txBody>
          <a:bodyPr/>
          <a:lstStyle/>
          <a:p>
            <a:fld id="{2BA8AE17-6609-43EE-B17E-B3CE048B7AAD}" type="slidenum">
              <a:rPr kumimoji="1" lang="ja-JP" altLang="en-US" smtClean="0"/>
              <a:t>2</a:t>
            </a:fld>
            <a:endParaRPr kumimoji="1" lang="ja-JP" altLang="en-US" dirty="0"/>
          </a:p>
        </p:txBody>
      </p:sp>
      <p:sp>
        <p:nvSpPr>
          <p:cNvPr id="15" name="角丸四角形 14"/>
          <p:cNvSpPr/>
          <p:nvPr/>
        </p:nvSpPr>
        <p:spPr>
          <a:xfrm>
            <a:off x="5539785" y="4422479"/>
            <a:ext cx="3208679" cy="2071240"/>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defTabSz="390997"/>
            <a:endParaRPr lang="ja-JP" altLang="en-US" sz="1539">
              <a:solidFill>
                <a:prstClr val="white"/>
              </a:solidFill>
              <a:latin typeface="Calibri" panose="020F0502020204030204"/>
              <a:ea typeface="游ゴシック" panose="020B0400000000000000" pitchFamily="50" charset="-128"/>
            </a:endParaRPr>
          </a:p>
        </p:txBody>
      </p:sp>
      <p:sp>
        <p:nvSpPr>
          <p:cNvPr id="3" name="テキスト ボックス 2"/>
          <p:cNvSpPr txBox="1"/>
          <p:nvPr/>
        </p:nvSpPr>
        <p:spPr>
          <a:xfrm>
            <a:off x="5408909" y="217517"/>
            <a:ext cx="2907507" cy="246221"/>
          </a:xfrm>
          <a:prstGeom prst="rect">
            <a:avLst/>
          </a:prstGeom>
          <a:solidFill>
            <a:schemeClr val="accent1"/>
          </a:solidFill>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令和２年度</a:t>
            </a:r>
            <a:r>
              <a:rPr lang="ja-JP" altLang="en-US" sz="1000" dirty="0" smtClean="0">
                <a:latin typeface="Meiryo UI" panose="020B0604030504040204" pitchFamily="50" charset="-128"/>
                <a:ea typeface="Meiryo UI" panose="020B0604030504040204" pitchFamily="50" charset="-128"/>
              </a:rPr>
              <a:t>第１回本部会資料抜粋（一部改変）</a:t>
            </a:r>
            <a:endParaRPr kumimoji="1" lang="ja-JP" altLang="en-US" sz="1000" dirty="0">
              <a:latin typeface="Meiryo UI" panose="020B0604030504040204" pitchFamily="50" charset="-128"/>
              <a:ea typeface="Meiryo UI" panose="020B0604030504040204" pitchFamily="50" charset="-128"/>
            </a:endParaRPr>
          </a:p>
        </p:txBody>
      </p:sp>
      <p:sp>
        <p:nvSpPr>
          <p:cNvPr id="18" name="正方形/長方形 17"/>
          <p:cNvSpPr/>
          <p:nvPr/>
        </p:nvSpPr>
        <p:spPr>
          <a:xfrm>
            <a:off x="7098860" y="4287880"/>
            <a:ext cx="1491256" cy="325405"/>
          </a:xfrm>
          <a:prstGeom prst="rec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今回審議事項</a:t>
            </a:r>
            <a:endParaRPr kumimoji="1" lang="ja-JP" altLang="en-US" sz="12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2243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a:extLst>
              <a:ext uri="{FF2B5EF4-FFF2-40B4-BE49-F238E27FC236}">
                <a16:creationId xmlns:a16="http://schemas.microsoft.com/office/drawing/2014/main" id="{7ABD7D14-EDB0-4253-8C6D-F405DD667BFE}"/>
              </a:ext>
            </a:extLst>
          </p:cNvPr>
          <p:cNvGraphicFramePr>
            <a:graphicFrameLocks noGrp="1"/>
          </p:cNvGraphicFramePr>
          <p:nvPr>
            <p:extLst>
              <p:ext uri="{D42A27DB-BD31-4B8C-83A1-F6EECF244321}">
                <p14:modId xmlns:p14="http://schemas.microsoft.com/office/powerpoint/2010/main" val="1688193740"/>
              </p:ext>
            </p:extLst>
          </p:nvPr>
        </p:nvGraphicFramePr>
        <p:xfrm>
          <a:off x="111425" y="1196752"/>
          <a:ext cx="8808647" cy="5421408"/>
        </p:xfrm>
        <a:graphic>
          <a:graphicData uri="http://schemas.openxmlformats.org/drawingml/2006/table">
            <a:tbl>
              <a:tblPr firstRow="1" bandRow="1">
                <a:tableStyleId>{5C22544A-7EE6-4342-B048-85BDC9FD1C3A}</a:tableStyleId>
              </a:tblPr>
              <a:tblGrid>
                <a:gridCol w="4388567">
                  <a:extLst>
                    <a:ext uri="{9D8B030D-6E8A-4147-A177-3AD203B41FA5}">
                      <a16:colId xmlns:a16="http://schemas.microsoft.com/office/drawing/2014/main" val="817986567"/>
                    </a:ext>
                  </a:extLst>
                </a:gridCol>
                <a:gridCol w="4420080">
                  <a:extLst>
                    <a:ext uri="{9D8B030D-6E8A-4147-A177-3AD203B41FA5}">
                      <a16:colId xmlns:a16="http://schemas.microsoft.com/office/drawing/2014/main" val="556134098"/>
                    </a:ext>
                  </a:extLst>
                </a:gridCol>
              </a:tblGrid>
              <a:tr h="117701">
                <a:tc>
                  <a:txBody>
                    <a:bodyPr/>
                    <a:lstStyle/>
                    <a:p>
                      <a:pPr algn="ctr"/>
                      <a:r>
                        <a:rPr kumimoji="1" lang="en-US" altLang="ja-JP" sz="1300" b="0" dirty="0">
                          <a:latin typeface="Meiryo UI" panose="020B0604030504040204" pitchFamily="50" charset="-128"/>
                          <a:ea typeface="Meiryo UI" panose="020B0604030504040204" pitchFamily="50" charset="-128"/>
                        </a:rPr>
                        <a:t>1</a:t>
                      </a:r>
                      <a:r>
                        <a:rPr kumimoji="1" lang="ja-JP" altLang="en-US" sz="1300" b="0" dirty="0">
                          <a:latin typeface="Meiryo UI" panose="020B0604030504040204" pitchFamily="50" charset="-128"/>
                          <a:ea typeface="Meiryo UI" panose="020B0604030504040204" pitchFamily="50" charset="-128"/>
                        </a:rPr>
                        <a:t>年間の経過措置項目</a:t>
                      </a:r>
                    </a:p>
                  </a:txBody>
                  <a:tcPr marL="84406" marR="84406" marT="42203" marB="42203"/>
                </a:tc>
                <a:tc>
                  <a:txBody>
                    <a:bodyPr/>
                    <a:lstStyle/>
                    <a:p>
                      <a:pPr algn="ctr"/>
                      <a:r>
                        <a:rPr kumimoji="1" lang="ja-JP" altLang="en-US" sz="1300" b="0" dirty="0">
                          <a:latin typeface="Meiryo UI" panose="020B0604030504040204" pitchFamily="50" charset="-128"/>
                          <a:ea typeface="Meiryo UI" panose="020B0604030504040204" pitchFamily="50" charset="-128"/>
                        </a:rPr>
                        <a:t>２年間の経過措置項目</a:t>
                      </a:r>
                    </a:p>
                  </a:txBody>
                  <a:tcPr marL="84406" marR="84406" marT="42203" marB="42203"/>
                </a:tc>
                <a:extLst>
                  <a:ext uri="{0D108BD9-81ED-4DB2-BD59-A6C34878D82A}">
                    <a16:rowId xmlns:a16="http://schemas.microsoft.com/office/drawing/2014/main" val="1473942643"/>
                  </a:ext>
                </a:extLst>
              </a:tr>
              <a:tr h="3945609">
                <a:tc rowSpan="2">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1" dirty="0">
                          <a:latin typeface="Meiryo UI" panose="020B0604030504040204" pitchFamily="50" charset="-128"/>
                          <a:ea typeface="Meiryo UI" panose="020B0604030504040204" pitchFamily="50" charset="-128"/>
                        </a:rPr>
                        <a:t>体制</a:t>
                      </a:r>
                      <a:r>
                        <a:rPr kumimoji="1" lang="ja-JP" altLang="en-US" sz="1200" b="0" u="none" dirty="0">
                          <a:solidFill>
                            <a:schemeClr val="tx1"/>
                          </a:solidFill>
                          <a:latin typeface="Meiryo UI" panose="020B0604030504040204" pitchFamily="50" charset="-128"/>
                          <a:ea typeface="Meiryo UI" panose="020B0604030504040204" pitchFamily="50" charset="-128"/>
                        </a:rPr>
                        <a:t>整備等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①生殖機能温存にかかる患者の希望確認等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②放射線治療の品質管理（出力測定）</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③緩和的放射線治療の提供体制整備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④化学療法室における苦痛のスクリーニング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⑤ＡＣＰを含めた意思決定支援の提供体制</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⑥がん患者家族が心の悩み等を語り合う場の設置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⑦緩和ケア研修を修了する体制整備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望ましい⇒必須化</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⑧相談支援センターの周知にかかる体制整備</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⑨相談支援センターの地域の医療機関への広報等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⑩相談支援センターと院内医療従事者との協働</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⑪相談支援センターの支援員も研修受講</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⑫自施設でのがんの予防等に関する一般的な情報提供</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⑬自施設で提供が難しい場合の適切な医療機関への紹介</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（がんゲノム、希少がん、ＡＹＡ世代の治療療養・就学</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就労、生殖機能温存等に関する相談）　</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⑭院内がん登録の責任部署の明確化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⑮がんゲノム等</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自施設で提供可能な診療内容の広報</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⑯医療安全管理者の研修受講</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⑰医療安全管理体制等の第三者評価等の活用（望ましい</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⑱未承認新規医薬品等使用の場合の体制整備</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（妥当性等検討組織、患者･家族への説明･同意、事後評価）</a:t>
                      </a:r>
                      <a:endParaRPr kumimoji="0"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⑲患者窓口の設置、苦情・相談対応の体制整備</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人的要件</a:t>
                      </a: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①手術療法に携わる医師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原則常勤 ⇒常勤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②薬物</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療法に携わる医師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原則専任⇒常勤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③</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身体</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症状の緩和に携わる医師 </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原則常勤</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専任望ましい⇒常勤</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専任･専門資格望ましい</a:t>
                      </a:r>
                      <a:r>
                        <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④精神</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症状の緩和に携わる医師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配置望ましい⇒</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配置すること</a:t>
                      </a:r>
                      <a:r>
                        <a:rPr kumimoji="0" lang="en-US" altLang="ja-JP"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⑤</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薬物</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療法に携わる看護師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⑥</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緩和</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に携わる常勤の看護師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⇒専従</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⑦</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医療</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安全部門の設置、当該部門の長として常勤医師</a:t>
                      </a:r>
                      <a:endPar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配置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0" lang="en-US" altLang="ja-JP" sz="11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⑧</a:t>
                      </a:r>
                      <a:r>
                        <a:rPr kumimoji="0" lang="ja-JP" altLang="en-US" sz="12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n-cs"/>
                        </a:rPr>
                        <a:t>医療</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安全管理者として薬剤師や看護師の配置</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 　</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常勤</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専任望ましい</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1777015364"/>
                  </a:ext>
                </a:extLst>
              </a:tr>
              <a:tr h="1193273">
                <a:tc vMerge="1">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marL="84406" marR="84406" marT="42203" marB="42203"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診療実績</a:t>
                      </a:r>
                      <a:r>
                        <a:rPr kumimoji="0" lang="en-US" altLang="ja-JP" sz="12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①緩和ケアの診療実績</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0"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a:t>
                      </a:r>
                      <a:r>
                        <a:rPr kumimoji="0"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p>
                  </a:txBody>
                  <a:tcPr marL="84406" marR="84406" marT="42203" marB="42203" anchor="ctr">
                    <a:solidFill>
                      <a:schemeClr val="accent1">
                        <a:lumMod val="20000"/>
                        <a:lumOff val="80000"/>
                      </a:schemeClr>
                    </a:solidFill>
                  </a:tcPr>
                </a:tc>
                <a:extLst>
                  <a:ext uri="{0D108BD9-81ED-4DB2-BD59-A6C34878D82A}">
                    <a16:rowId xmlns:a16="http://schemas.microsoft.com/office/drawing/2014/main" val="2229203060"/>
                  </a:ext>
                </a:extLst>
              </a:tr>
            </a:tbl>
          </a:graphicData>
        </a:graphic>
      </p:graphicFrame>
      <p:sp>
        <p:nvSpPr>
          <p:cNvPr id="35" name="テキスト ボックス 1"/>
          <p:cNvSpPr txBox="1"/>
          <p:nvPr/>
        </p:nvSpPr>
        <p:spPr>
          <a:xfrm>
            <a:off x="111425" y="115351"/>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２－①．大阪府がん診療拠点病院　経過措置項目</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44" name="正方形/長方形 43"/>
          <p:cNvSpPr/>
          <p:nvPr/>
        </p:nvSpPr>
        <p:spPr>
          <a:xfrm>
            <a:off x="102208" y="683099"/>
            <a:ext cx="8808648" cy="36004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1200" dirty="0">
                <a:latin typeface="Meiryo UI" panose="020B0604030504040204" pitchFamily="50" charset="-128"/>
                <a:ea typeface="Meiryo UI" panose="020B0604030504040204" pitchFamily="50" charset="-128"/>
              </a:rPr>
              <a:t>令和元年度の大阪府がん診療拠点病院指定要件改正に伴い、下記のとおり経過措置項目を設けた。</a:t>
            </a:r>
            <a:endParaRPr kumimoji="1" lang="en-US" altLang="ja-JP" sz="1200" dirty="0">
              <a:latin typeface="Meiryo UI" panose="020B0604030504040204" pitchFamily="50" charset="-128"/>
              <a:ea typeface="Meiryo UI" panose="020B0604030504040204" pitchFamily="50" charset="-128"/>
            </a:endParaRPr>
          </a:p>
        </p:txBody>
      </p:sp>
      <p:sp>
        <p:nvSpPr>
          <p:cNvPr id="5"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3</a:t>
            </a:fld>
            <a:endParaRPr kumimoji="1" lang="ja-JP" altLang="en-US" dirty="0"/>
          </a:p>
        </p:txBody>
      </p:sp>
    </p:spTree>
    <p:extLst>
      <p:ext uri="{BB962C8B-B14F-4D97-AF65-F5344CB8AC3E}">
        <p14:creationId xmlns:p14="http://schemas.microsoft.com/office/powerpoint/2010/main" val="102208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1"/>
          <p:cNvSpPr txBox="1"/>
          <p:nvPr/>
        </p:nvSpPr>
        <p:spPr>
          <a:xfrm>
            <a:off x="111425" y="115351"/>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２－②．経過措置と指定期間の考え方</a:t>
            </a:r>
          </a:p>
        </p:txBody>
      </p:sp>
      <p:graphicFrame>
        <p:nvGraphicFramePr>
          <p:cNvPr id="16" name="表 15"/>
          <p:cNvGraphicFramePr>
            <a:graphicFrameLocks noGrp="1"/>
          </p:cNvGraphicFramePr>
          <p:nvPr>
            <p:extLst>
              <p:ext uri="{D42A27DB-BD31-4B8C-83A1-F6EECF244321}">
                <p14:modId xmlns:p14="http://schemas.microsoft.com/office/powerpoint/2010/main" val="726878596"/>
              </p:ext>
            </p:extLst>
          </p:nvPr>
        </p:nvGraphicFramePr>
        <p:xfrm>
          <a:off x="111429" y="1293530"/>
          <a:ext cx="8808646" cy="5041013"/>
        </p:xfrm>
        <a:graphic>
          <a:graphicData uri="http://schemas.openxmlformats.org/drawingml/2006/table">
            <a:tbl>
              <a:tblPr firstRow="1" bandRow="1">
                <a:tableStyleId>{5C22544A-7EE6-4342-B048-85BDC9FD1C3A}</a:tableStyleId>
              </a:tblPr>
              <a:tblGrid>
                <a:gridCol w="1220211">
                  <a:extLst>
                    <a:ext uri="{9D8B030D-6E8A-4147-A177-3AD203B41FA5}">
                      <a16:colId xmlns:a16="http://schemas.microsoft.com/office/drawing/2014/main" val="844632669"/>
                    </a:ext>
                  </a:extLst>
                </a:gridCol>
                <a:gridCol w="1152128">
                  <a:extLst>
                    <a:ext uri="{9D8B030D-6E8A-4147-A177-3AD203B41FA5}">
                      <a16:colId xmlns:a16="http://schemas.microsoft.com/office/drawing/2014/main" val="2481634460"/>
                    </a:ext>
                  </a:extLst>
                </a:gridCol>
                <a:gridCol w="2088232">
                  <a:extLst>
                    <a:ext uri="{9D8B030D-6E8A-4147-A177-3AD203B41FA5}">
                      <a16:colId xmlns:a16="http://schemas.microsoft.com/office/drawing/2014/main" val="239791087"/>
                    </a:ext>
                  </a:extLst>
                </a:gridCol>
                <a:gridCol w="2016224">
                  <a:extLst>
                    <a:ext uri="{9D8B030D-6E8A-4147-A177-3AD203B41FA5}">
                      <a16:colId xmlns:a16="http://schemas.microsoft.com/office/drawing/2014/main" val="906305439"/>
                    </a:ext>
                  </a:extLst>
                </a:gridCol>
                <a:gridCol w="864096">
                  <a:extLst>
                    <a:ext uri="{9D8B030D-6E8A-4147-A177-3AD203B41FA5}">
                      <a16:colId xmlns:a16="http://schemas.microsoft.com/office/drawing/2014/main" val="2945545205"/>
                    </a:ext>
                  </a:extLst>
                </a:gridCol>
                <a:gridCol w="792088">
                  <a:extLst>
                    <a:ext uri="{9D8B030D-6E8A-4147-A177-3AD203B41FA5}">
                      <a16:colId xmlns:a16="http://schemas.microsoft.com/office/drawing/2014/main" val="4038616877"/>
                    </a:ext>
                  </a:extLst>
                </a:gridCol>
                <a:gridCol w="675667">
                  <a:extLst>
                    <a:ext uri="{9D8B030D-6E8A-4147-A177-3AD203B41FA5}">
                      <a16:colId xmlns:a16="http://schemas.microsoft.com/office/drawing/2014/main" val="2392371206"/>
                    </a:ext>
                  </a:extLst>
                </a:gridCol>
              </a:tblGrid>
              <a:tr h="551294">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年の経過措置</a:t>
                      </a:r>
                    </a:p>
                  </a:txBody>
                  <a:tcPr anchor="ct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pPr algn="ctr"/>
                      <a:r>
                        <a:rPr kumimoji="1" lang="en-US" altLang="ja-JP" sz="1400" dirty="0">
                          <a:solidFill>
                            <a:schemeClr val="tx1"/>
                          </a:solidFill>
                          <a:latin typeface="Meiryo UI" panose="020B0604030504040204" pitchFamily="50" charset="-128"/>
                          <a:ea typeface="Meiryo UI" panose="020B0604030504040204" pitchFamily="50" charset="-128"/>
                        </a:rPr>
                        <a:t>2</a:t>
                      </a:r>
                      <a:r>
                        <a:rPr kumimoji="1" lang="ja-JP" altLang="en-US" sz="1400" dirty="0">
                          <a:solidFill>
                            <a:schemeClr val="tx1"/>
                          </a:solidFill>
                          <a:latin typeface="Meiryo UI" panose="020B0604030504040204" pitchFamily="50" charset="-128"/>
                          <a:ea typeface="Meiryo UI" panose="020B0604030504040204" pitchFamily="50" charset="-128"/>
                        </a:rPr>
                        <a:t>年の経過措置</a:t>
                      </a:r>
                    </a:p>
                  </a:txBody>
                  <a:tcPr anchor="ct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olid"/>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2880875856"/>
                  </a:ext>
                </a:extLst>
              </a:tr>
              <a:tr h="1150748">
                <a:tc>
                  <a:txBody>
                    <a:bodyPr/>
                    <a:lstStyle/>
                    <a:p>
                      <a:r>
                        <a:rPr kumimoji="1" lang="ja-JP" altLang="en-US" sz="1200" dirty="0">
                          <a:latin typeface="Meiryo UI" panose="020B0604030504040204" pitchFamily="50" charset="-128"/>
                          <a:ea typeface="Meiryo UI" panose="020B0604030504040204" pitchFamily="50" charset="-128"/>
                        </a:rPr>
                        <a:t>（１）新要件をすべて満たす施設</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3677941627"/>
                  </a:ext>
                </a:extLst>
              </a:tr>
              <a:tr h="1882175">
                <a:tc>
                  <a:txBody>
                    <a:bodyPr/>
                    <a:lstStyle/>
                    <a:p>
                      <a:r>
                        <a:rPr kumimoji="1" lang="ja-JP" altLang="en-US" sz="1200" dirty="0">
                          <a:latin typeface="Meiryo UI" panose="020B0604030504040204" pitchFamily="50" charset="-128"/>
                          <a:ea typeface="Meiryo UI" panose="020B0604030504040204" pitchFamily="50" charset="-128"/>
                        </a:rPr>
                        <a:t>（２）新要件のうち、</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年の経過措置項目もしくは、</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年の経過措置項目両方を満たさない施設</a:t>
                      </a:r>
                      <a:endParaRPr kumimoji="1" lang="en-US" altLang="ja-JP" sz="1200" dirty="0">
                        <a:latin typeface="Meiryo UI" panose="020B0604030504040204" pitchFamily="50" charset="-128"/>
                        <a:ea typeface="Meiryo UI" panose="020B0604030504040204" pitchFamily="50" charset="-128"/>
                      </a:endParaRPr>
                    </a:p>
                    <a:p>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旧要件をすべて満たす）</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tc>
                  <a:txBody>
                    <a:bodyPr/>
                    <a:lstStyle/>
                    <a:p>
                      <a:endParaRPr kumimoji="1" lang="ja-JP" altLang="en-US">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ysDot"/>
                      <a:round/>
                      <a:headEnd type="none" w="med" len="med"/>
                      <a:tailEnd type="none" w="med" len="med"/>
                    </a:lnB>
                    <a:noFill/>
                  </a:tcPr>
                </a:tc>
                <a:extLst>
                  <a:ext uri="{0D108BD9-81ED-4DB2-BD59-A6C34878D82A}">
                    <a16:rowId xmlns:a16="http://schemas.microsoft.com/office/drawing/2014/main" val="1258049262"/>
                  </a:ext>
                </a:extLst>
              </a:tr>
              <a:tr h="1418731">
                <a:tc>
                  <a:txBody>
                    <a:bodyPr/>
                    <a:lstStyle/>
                    <a:p>
                      <a:r>
                        <a:rPr kumimoji="1" lang="ja-JP" altLang="en-US" sz="1200" dirty="0">
                          <a:latin typeface="Meiryo UI" panose="020B0604030504040204" pitchFamily="50" charset="-128"/>
                          <a:ea typeface="Meiryo UI" panose="020B0604030504040204" pitchFamily="50" charset="-128"/>
                        </a:rPr>
                        <a:t>（３）新要件のうち、</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年の経過措置項目のみ満たさない施設</a:t>
                      </a:r>
                    </a:p>
                  </a:txBody>
                  <a:tcPr anchor="ctr">
                    <a:lnL w="12700" cap="flat" cmpd="sng" algn="ctr">
                      <a:solidFill>
                        <a:schemeClr val="tx2">
                          <a:lumMod val="75000"/>
                        </a:schemeClr>
                      </a:solidFill>
                      <a:prstDash val="solid"/>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solidFill>
                      <a:schemeClr val="tx2">
                        <a:lumMod val="40000"/>
                        <a:lumOff val="6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ysDot"/>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tc>
                  <a:txBody>
                    <a:bodyPr/>
                    <a:lstStyle/>
                    <a:p>
                      <a:endParaRPr kumimoji="1" lang="ja-JP" altLang="en-US" dirty="0">
                        <a:latin typeface="Meiryo UI" panose="020B0604030504040204" pitchFamily="50" charset="-128"/>
                        <a:ea typeface="Meiryo UI" panose="020B0604030504040204" pitchFamily="50" charset="-128"/>
                      </a:endParaRPr>
                    </a:p>
                  </a:txBody>
                  <a:tcPr>
                    <a:lnL w="12700" cap="flat" cmpd="sng" algn="ctr">
                      <a:solidFill>
                        <a:schemeClr val="tx2">
                          <a:lumMod val="75000"/>
                        </a:schemeClr>
                      </a:solidFill>
                      <a:prstDash val="sysDot"/>
                      <a:round/>
                      <a:headEnd type="none" w="med" len="med"/>
                      <a:tailEnd type="none" w="med" len="med"/>
                    </a:lnL>
                    <a:lnR w="12700" cap="flat" cmpd="sng" algn="ctr">
                      <a:solidFill>
                        <a:schemeClr val="tx2">
                          <a:lumMod val="75000"/>
                        </a:schemeClr>
                      </a:solidFill>
                      <a:prstDash val="solid"/>
                      <a:round/>
                      <a:headEnd type="none" w="med" len="med"/>
                      <a:tailEnd type="none" w="med" len="med"/>
                    </a:lnR>
                    <a:lnT w="12700" cap="flat" cmpd="sng" algn="ctr">
                      <a:solidFill>
                        <a:schemeClr val="tx2">
                          <a:lumMod val="75000"/>
                        </a:schemeClr>
                      </a:solidFill>
                      <a:prstDash val="sysDot"/>
                      <a:round/>
                      <a:headEnd type="none" w="med" len="med"/>
                      <a:tailEnd type="none" w="med" len="med"/>
                    </a:lnT>
                    <a:lnB w="12700" cap="flat" cmpd="sng" algn="ctr">
                      <a:solidFill>
                        <a:schemeClr val="tx2">
                          <a:lumMod val="75000"/>
                        </a:schemeClr>
                      </a:solidFill>
                      <a:prstDash val="solid"/>
                      <a:round/>
                      <a:headEnd type="none" w="med" len="med"/>
                      <a:tailEnd type="none" w="med" len="med"/>
                    </a:lnB>
                    <a:noFill/>
                  </a:tcPr>
                </a:tc>
                <a:extLst>
                  <a:ext uri="{0D108BD9-81ED-4DB2-BD59-A6C34878D82A}">
                    <a16:rowId xmlns:a16="http://schemas.microsoft.com/office/drawing/2014/main" val="2844044860"/>
                  </a:ext>
                </a:extLst>
              </a:tr>
            </a:tbl>
          </a:graphicData>
        </a:graphic>
      </p:graphicFrame>
      <p:sp>
        <p:nvSpPr>
          <p:cNvPr id="20" name="角丸四角形 19"/>
          <p:cNvSpPr/>
          <p:nvPr/>
        </p:nvSpPr>
        <p:spPr>
          <a:xfrm>
            <a:off x="1979712" y="1995272"/>
            <a:ext cx="1080120" cy="713647"/>
          </a:xfrm>
          <a:prstGeom prst="roundRect">
            <a:avLst/>
          </a:prstGeom>
          <a:solidFill>
            <a:schemeClr val="bg1"/>
          </a:solidFill>
          <a:ln w="571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22" name="右矢印 21"/>
          <p:cNvSpPr/>
          <p:nvPr/>
        </p:nvSpPr>
        <p:spPr>
          <a:xfrm>
            <a:off x="1331640" y="2095500"/>
            <a:ext cx="648072" cy="42862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右矢印 123"/>
          <p:cNvSpPr/>
          <p:nvPr/>
        </p:nvSpPr>
        <p:spPr>
          <a:xfrm>
            <a:off x="3059832" y="2095499"/>
            <a:ext cx="4752528" cy="428625"/>
          </a:xfrm>
          <a:prstGeom prst="rightArrow">
            <a:avLst/>
          </a:prstGeom>
          <a:solidFill>
            <a:schemeClr val="accent4">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角丸四角形 124"/>
          <p:cNvSpPr/>
          <p:nvPr/>
        </p:nvSpPr>
        <p:spPr>
          <a:xfrm>
            <a:off x="7848845" y="1995271"/>
            <a:ext cx="936739" cy="748119"/>
          </a:xfrm>
          <a:prstGeom prst="roundRect">
            <a:avLst/>
          </a:prstGeom>
          <a:solidFill>
            <a:schemeClr val="bg1"/>
          </a:solidFill>
          <a:ln w="57150" cap="flat" cmpd="sng" algn="ctr">
            <a:solidFill>
              <a:schemeClr val="accent4"/>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26" name="角丸四角形 125"/>
          <p:cNvSpPr/>
          <p:nvPr/>
        </p:nvSpPr>
        <p:spPr>
          <a:xfrm>
            <a:off x="1979711" y="3068960"/>
            <a:ext cx="1080121" cy="1728192"/>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1</a:t>
            </a:r>
            <a:r>
              <a:rPr lang="ja-JP" altLang="en-US" sz="1050" b="1" dirty="0">
                <a:solidFill>
                  <a:schemeClr val="tx1"/>
                </a:solidFill>
                <a:latin typeface="Meiryo UI" panose="020B0604030504040204" pitchFamily="50" charset="-128"/>
                <a:ea typeface="Meiryo UI" panose="020B0604030504040204" pitchFamily="50" charset="-128"/>
              </a:rPr>
              <a:t>年限り）</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27" name="右矢印 126"/>
          <p:cNvSpPr/>
          <p:nvPr/>
        </p:nvSpPr>
        <p:spPr>
          <a:xfrm>
            <a:off x="1338820" y="3735977"/>
            <a:ext cx="648072"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角丸四角形 128"/>
          <p:cNvSpPr/>
          <p:nvPr/>
        </p:nvSpPr>
        <p:spPr>
          <a:xfrm>
            <a:off x="7812359" y="3086194"/>
            <a:ext cx="973225" cy="1674292"/>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0" name="角丸四角形 129"/>
          <p:cNvSpPr/>
          <p:nvPr/>
        </p:nvSpPr>
        <p:spPr>
          <a:xfrm>
            <a:off x="1979712" y="5191660"/>
            <a:ext cx="1080120"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年限り</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1" name="右矢印 130"/>
          <p:cNvSpPr/>
          <p:nvPr/>
        </p:nvSpPr>
        <p:spPr>
          <a:xfrm>
            <a:off x="1338820" y="5410927"/>
            <a:ext cx="648072"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右矢印 131"/>
          <p:cNvSpPr/>
          <p:nvPr/>
        </p:nvSpPr>
        <p:spPr>
          <a:xfrm>
            <a:off x="3059832" y="5414052"/>
            <a:ext cx="2804336"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3" name="角丸四角形 132"/>
          <p:cNvSpPr/>
          <p:nvPr/>
        </p:nvSpPr>
        <p:spPr>
          <a:xfrm>
            <a:off x="5884398" y="5206870"/>
            <a:ext cx="1080120"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lang="ja-JP" altLang="en-US" sz="1050" b="1" dirty="0">
                <a:solidFill>
                  <a:schemeClr val="tx1"/>
                </a:solidFill>
                <a:latin typeface="Meiryo UI" panose="020B0604030504040204" pitchFamily="50" charset="-128"/>
                <a:ea typeface="Meiryo UI" panose="020B0604030504040204" pitchFamily="50" charset="-128"/>
              </a:rPr>
              <a:t>再</a:t>
            </a:r>
            <a:r>
              <a:rPr kumimoji="1" lang="ja-JP" altLang="en-US" sz="1050" b="1" dirty="0">
                <a:solidFill>
                  <a:schemeClr val="tx1"/>
                </a:solidFill>
                <a:latin typeface="Meiryo UI" panose="020B0604030504040204" pitchFamily="50" charset="-128"/>
                <a:ea typeface="Meiryo UI" panose="020B0604030504040204" pitchFamily="50" charset="-128"/>
              </a:rPr>
              <a:t>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4" name="右矢印 133"/>
          <p:cNvSpPr/>
          <p:nvPr/>
        </p:nvSpPr>
        <p:spPr>
          <a:xfrm>
            <a:off x="6984748" y="5424779"/>
            <a:ext cx="827609" cy="428625"/>
          </a:xfrm>
          <a:prstGeom prst="rightArrow">
            <a:avLst/>
          </a:prstGeom>
          <a:solidFill>
            <a:schemeClr val="accent3">
              <a:lumMod val="50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角丸四角形 134"/>
          <p:cNvSpPr/>
          <p:nvPr/>
        </p:nvSpPr>
        <p:spPr>
          <a:xfrm>
            <a:off x="7812358" y="5189902"/>
            <a:ext cx="973226" cy="867160"/>
          </a:xfrm>
          <a:prstGeom prst="roundRect">
            <a:avLst/>
          </a:prstGeom>
          <a:solidFill>
            <a:schemeClr val="bg1"/>
          </a:solidFill>
          <a:ln w="57150" cap="flat" cmpd="sng" algn="ctr">
            <a:solidFill>
              <a:schemeClr val="accent3">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指定更新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4</a:t>
            </a:r>
            <a:r>
              <a:rPr lang="ja-JP" altLang="en-US" sz="1050" b="1" dirty="0">
                <a:solidFill>
                  <a:schemeClr val="tx1"/>
                </a:solidFill>
                <a:latin typeface="Meiryo UI" panose="020B0604030504040204" pitchFamily="50" charset="-128"/>
                <a:ea typeface="Meiryo UI" panose="020B0604030504040204" pitchFamily="50" charset="-128"/>
              </a:rPr>
              <a:t>年間</a:t>
            </a:r>
            <a:r>
              <a:rPr lang="ja-JP" altLang="en-US" sz="1050" b="1" dirty="0">
                <a:latin typeface="Meiryo UI" panose="020B0604030504040204" pitchFamily="50" charset="-128"/>
                <a:ea typeface="Meiryo UI" panose="020B0604030504040204" pitchFamily="50" charset="-128"/>
              </a:rPr>
              <a:t>）</a:t>
            </a:r>
            <a:endParaRPr kumimoji="1" lang="ja-JP" altLang="en-US" sz="1050" b="1" dirty="0">
              <a:latin typeface="Meiryo UI" panose="020B0604030504040204" pitchFamily="50" charset="-128"/>
              <a:ea typeface="Meiryo UI" panose="020B0604030504040204" pitchFamily="50" charset="-128"/>
            </a:endParaRPr>
          </a:p>
        </p:txBody>
      </p:sp>
      <p:sp>
        <p:nvSpPr>
          <p:cNvPr id="136" name="角丸四角形 135"/>
          <p:cNvSpPr/>
          <p:nvPr/>
        </p:nvSpPr>
        <p:spPr>
          <a:xfrm>
            <a:off x="4413316" y="3086193"/>
            <a:ext cx="957073" cy="774855"/>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3</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7" name="角丸四角形 136"/>
          <p:cNvSpPr/>
          <p:nvPr/>
        </p:nvSpPr>
        <p:spPr>
          <a:xfrm>
            <a:off x="4413315" y="3985632"/>
            <a:ext cx="980723" cy="774855"/>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1</a:t>
            </a:r>
            <a:r>
              <a:rPr lang="ja-JP" altLang="en-US" sz="1050" b="1" dirty="0">
                <a:solidFill>
                  <a:schemeClr val="tx1"/>
                </a:solidFill>
                <a:latin typeface="Meiryo UI" panose="020B0604030504040204" pitchFamily="50" charset="-128"/>
                <a:ea typeface="Meiryo UI" panose="020B0604030504040204" pitchFamily="50" charset="-128"/>
              </a:rPr>
              <a:t>年限り）</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8" name="角丸四角形 137"/>
          <p:cNvSpPr/>
          <p:nvPr/>
        </p:nvSpPr>
        <p:spPr>
          <a:xfrm>
            <a:off x="6374758" y="3995328"/>
            <a:ext cx="1029309" cy="784857"/>
          </a:xfrm>
          <a:prstGeom prst="roundRect">
            <a:avLst/>
          </a:prstGeom>
          <a:solidFill>
            <a:schemeClr val="bg1"/>
          </a:solidFill>
          <a:ln w="57150" cap="flat" cmpd="sng" algn="ctr">
            <a:solidFill>
              <a:schemeClr val="accent6">
                <a:lumMod val="75000"/>
              </a:schemeClr>
            </a:solidFill>
            <a:prstDash val="solid"/>
            <a:round/>
            <a:headEnd type="none" w="med" len="med"/>
            <a:tailEnd type="none" w="med" len="med"/>
          </a:ln>
        </p:spPr>
        <p:style>
          <a:lnRef idx="0">
            <a:scrgbClr r="0" g="0" b="0"/>
          </a:lnRef>
          <a:fillRef idx="0">
            <a:scrgbClr r="0" g="0" b="0"/>
          </a:fillRef>
          <a:effectRef idx="0">
            <a:scrgbClr r="0" g="0" b="0"/>
          </a:effectRef>
          <a:fontRef idx="minor">
            <a:schemeClr val="accent4"/>
          </a:fontRef>
        </p:style>
        <p:txBody>
          <a:bodyPr rtlCol="0" anchor="ctr"/>
          <a:lstStyle/>
          <a:p>
            <a:pPr algn="ctr"/>
            <a:r>
              <a:rPr kumimoji="1" lang="ja-JP" altLang="en-US" sz="1050" b="1" dirty="0">
                <a:solidFill>
                  <a:schemeClr val="tx1"/>
                </a:solidFill>
                <a:latin typeface="Meiryo UI" panose="020B0604030504040204" pitchFamily="50" charset="-128"/>
                <a:ea typeface="Meiryo UI" panose="020B0604030504040204" pitchFamily="50" charset="-128"/>
              </a:rPr>
              <a:t>再更新</a:t>
            </a:r>
            <a:endParaRPr kumimoji="1" lang="en-US" altLang="ja-JP" sz="1050" b="1" dirty="0">
              <a:solidFill>
                <a:schemeClr val="tx1"/>
              </a:solidFill>
              <a:latin typeface="Meiryo UI" panose="020B0604030504040204" pitchFamily="50" charset="-128"/>
              <a:ea typeface="Meiryo UI" panose="020B0604030504040204" pitchFamily="50" charset="-128"/>
            </a:endParaRPr>
          </a:p>
          <a:p>
            <a:pPr algn="ctr"/>
            <a:r>
              <a:rPr lang="ja-JP" altLang="en-US" sz="1050" b="1" dirty="0">
                <a:solidFill>
                  <a:schemeClr val="tx1"/>
                </a:solidFill>
                <a:latin typeface="Meiryo UI" panose="020B0604030504040204" pitchFamily="50" charset="-128"/>
                <a:ea typeface="Meiryo UI" panose="020B0604030504040204" pitchFamily="50" charset="-128"/>
              </a:rPr>
              <a:t>（</a:t>
            </a:r>
            <a:r>
              <a:rPr lang="en-US" altLang="ja-JP" sz="1050" b="1" dirty="0">
                <a:solidFill>
                  <a:schemeClr val="tx1"/>
                </a:solidFill>
                <a:latin typeface="Meiryo UI" panose="020B0604030504040204" pitchFamily="50" charset="-128"/>
                <a:ea typeface="Meiryo UI" panose="020B0604030504040204" pitchFamily="50" charset="-128"/>
              </a:rPr>
              <a:t>2</a:t>
            </a:r>
            <a:r>
              <a:rPr lang="ja-JP" altLang="en-US" sz="1050" b="1" dirty="0">
                <a:solidFill>
                  <a:schemeClr val="tx1"/>
                </a:solidFill>
                <a:latin typeface="Meiryo UI" panose="020B0604030504040204" pitchFamily="50" charset="-128"/>
                <a:ea typeface="Meiryo UI" panose="020B0604030504040204" pitchFamily="50" charset="-128"/>
              </a:rPr>
              <a:t>年間）</a:t>
            </a:r>
            <a:endParaRPr kumimoji="1" lang="ja-JP" altLang="en-US" sz="1050" b="1" dirty="0">
              <a:solidFill>
                <a:schemeClr val="tx1"/>
              </a:solidFill>
              <a:latin typeface="Meiryo UI" panose="020B0604030504040204" pitchFamily="50" charset="-128"/>
              <a:ea typeface="Meiryo UI" panose="020B0604030504040204" pitchFamily="50" charset="-128"/>
            </a:endParaRPr>
          </a:p>
        </p:txBody>
      </p:sp>
      <p:sp>
        <p:nvSpPr>
          <p:cNvPr id="139" name="右矢印 138"/>
          <p:cNvSpPr/>
          <p:nvPr/>
        </p:nvSpPr>
        <p:spPr>
          <a:xfrm>
            <a:off x="3051933" y="3294840"/>
            <a:ext cx="1361382"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右矢印 139"/>
          <p:cNvSpPr/>
          <p:nvPr/>
        </p:nvSpPr>
        <p:spPr>
          <a:xfrm>
            <a:off x="3059832" y="4143815"/>
            <a:ext cx="1353483"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右矢印 140"/>
          <p:cNvSpPr/>
          <p:nvPr/>
        </p:nvSpPr>
        <p:spPr>
          <a:xfrm>
            <a:off x="5394038" y="3307352"/>
            <a:ext cx="2418319"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2" name="右矢印 141"/>
          <p:cNvSpPr/>
          <p:nvPr/>
        </p:nvSpPr>
        <p:spPr>
          <a:xfrm>
            <a:off x="5394038" y="4158241"/>
            <a:ext cx="980720"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右矢印 142"/>
          <p:cNvSpPr/>
          <p:nvPr/>
        </p:nvSpPr>
        <p:spPr>
          <a:xfrm>
            <a:off x="7404073" y="4158240"/>
            <a:ext cx="408284" cy="428625"/>
          </a:xfrm>
          <a:prstGeom prst="rightArrow">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229610" y="3294840"/>
            <a:ext cx="792088"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144" name="正方形/長方形 143"/>
          <p:cNvSpPr/>
          <p:nvPr/>
        </p:nvSpPr>
        <p:spPr>
          <a:xfrm>
            <a:off x="3244893" y="3995328"/>
            <a:ext cx="792088" cy="765158"/>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年の経過措置項目のみ満たさない</a:t>
            </a:r>
          </a:p>
        </p:txBody>
      </p:sp>
      <p:sp>
        <p:nvSpPr>
          <p:cNvPr id="146" name="正方形/長方形 145"/>
          <p:cNvSpPr/>
          <p:nvPr/>
        </p:nvSpPr>
        <p:spPr>
          <a:xfrm>
            <a:off x="5544420" y="4142179"/>
            <a:ext cx="501922"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26" name="正方形/長方形 25"/>
          <p:cNvSpPr/>
          <p:nvPr/>
        </p:nvSpPr>
        <p:spPr>
          <a:xfrm>
            <a:off x="899591" y="1053224"/>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kumimoji="1" lang="en-US" altLang="ja-JP" sz="1000" b="1" dirty="0">
                <a:solidFill>
                  <a:schemeClr val="tx1"/>
                </a:solidFill>
                <a:latin typeface="Meiryo UI" panose="020B0604030504040204" pitchFamily="50" charset="-128"/>
                <a:ea typeface="Meiryo UI" panose="020B0604030504040204" pitchFamily="50" charset="-128"/>
              </a:rPr>
              <a:t>1.9</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7" name="正方形/長方形 146"/>
          <p:cNvSpPr/>
          <p:nvPr/>
        </p:nvSpPr>
        <p:spPr>
          <a:xfrm>
            <a:off x="2047771" y="1063573"/>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kumimoji="1" lang="en-US" altLang="ja-JP" sz="1000" b="1" dirty="0">
                <a:solidFill>
                  <a:schemeClr val="tx1"/>
                </a:solidFill>
                <a:latin typeface="Meiryo UI" panose="020B0604030504040204" pitchFamily="50" charset="-128"/>
                <a:ea typeface="Meiryo UI" panose="020B0604030504040204" pitchFamily="50" charset="-128"/>
              </a:rPr>
              <a:t>2.</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8" name="正方形/長方形 147"/>
          <p:cNvSpPr/>
          <p:nvPr/>
        </p:nvSpPr>
        <p:spPr>
          <a:xfrm>
            <a:off x="4115554" y="1046753"/>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3</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49" name="正方形/長方形 148"/>
          <p:cNvSpPr/>
          <p:nvPr/>
        </p:nvSpPr>
        <p:spPr>
          <a:xfrm>
            <a:off x="6120651" y="1046754"/>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4</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0" name="正方形/長方形 149"/>
          <p:cNvSpPr/>
          <p:nvPr/>
        </p:nvSpPr>
        <p:spPr>
          <a:xfrm>
            <a:off x="6984748" y="1043655"/>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5</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1" name="正方形/長方形 150"/>
          <p:cNvSpPr/>
          <p:nvPr/>
        </p:nvSpPr>
        <p:spPr>
          <a:xfrm>
            <a:off x="7790742" y="1040556"/>
            <a:ext cx="864097" cy="325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Ｒ</a:t>
            </a:r>
            <a:r>
              <a:rPr lang="en-US" altLang="ja-JP" sz="1000" b="1" dirty="0">
                <a:solidFill>
                  <a:schemeClr val="tx1"/>
                </a:solidFill>
                <a:latin typeface="Meiryo UI" panose="020B0604030504040204" pitchFamily="50" charset="-128"/>
                <a:ea typeface="Meiryo UI" panose="020B0604030504040204" pitchFamily="50" charset="-128"/>
              </a:rPr>
              <a:t>6</a:t>
            </a:r>
            <a:r>
              <a:rPr kumimoji="1" lang="en-US" altLang="ja-JP" sz="1000" b="1" dirty="0">
                <a:solidFill>
                  <a:schemeClr val="tx1"/>
                </a:solidFill>
                <a:latin typeface="Meiryo UI" panose="020B0604030504040204" pitchFamily="50" charset="-128"/>
                <a:ea typeface="Meiryo UI" panose="020B0604030504040204" pitchFamily="50" charset="-128"/>
              </a:rPr>
              <a:t>.</a:t>
            </a:r>
            <a:r>
              <a:rPr lang="en-US" altLang="ja-JP" sz="1000" b="1" dirty="0">
                <a:solidFill>
                  <a:schemeClr val="tx1"/>
                </a:solidFill>
                <a:latin typeface="Meiryo UI" panose="020B0604030504040204" pitchFamily="50" charset="-128"/>
                <a:ea typeface="Meiryo UI" panose="020B0604030504040204" pitchFamily="50" charset="-128"/>
              </a:rPr>
              <a:t>4</a:t>
            </a:r>
            <a:endParaRPr kumimoji="1" lang="ja-JP" altLang="en-US" sz="1000" b="1" dirty="0">
              <a:solidFill>
                <a:schemeClr val="tx1"/>
              </a:solidFill>
              <a:latin typeface="Meiryo UI" panose="020B0604030504040204" pitchFamily="50" charset="-128"/>
              <a:ea typeface="Meiryo UI" panose="020B0604030504040204" pitchFamily="50" charset="-128"/>
            </a:endParaRPr>
          </a:p>
        </p:txBody>
      </p:sp>
      <p:sp>
        <p:nvSpPr>
          <p:cNvPr id="152" name="正方形/長方形 151"/>
          <p:cNvSpPr/>
          <p:nvPr/>
        </p:nvSpPr>
        <p:spPr>
          <a:xfrm>
            <a:off x="908252" y="1375037"/>
            <a:ext cx="864097" cy="325405"/>
          </a:xfrm>
          <a:prstGeom prst="rect">
            <a:avLst/>
          </a:prstGeom>
          <a:solidFill>
            <a:srgbClr val="FFFF00"/>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solidFill>
                  <a:schemeClr val="tx1"/>
                </a:solidFill>
                <a:latin typeface="Meiryo UI" panose="020B0604030504040204" pitchFamily="50" charset="-128"/>
                <a:ea typeface="Meiryo UI" panose="020B0604030504040204" pitchFamily="50" charset="-128"/>
              </a:rPr>
              <a:t>新要件施行</a:t>
            </a:r>
          </a:p>
        </p:txBody>
      </p:sp>
      <p:sp>
        <p:nvSpPr>
          <p:cNvPr id="153" name="正方形/長方形 152"/>
          <p:cNvSpPr/>
          <p:nvPr/>
        </p:nvSpPr>
        <p:spPr>
          <a:xfrm>
            <a:off x="3975556" y="5401874"/>
            <a:ext cx="792088" cy="416113"/>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全て充足</a:t>
            </a:r>
          </a:p>
        </p:txBody>
      </p:sp>
      <p:sp>
        <p:nvSpPr>
          <p:cNvPr id="36"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4</a:t>
            </a:fld>
            <a:endParaRPr kumimoji="1" lang="ja-JP" altLang="en-US" dirty="0"/>
          </a:p>
        </p:txBody>
      </p:sp>
      <p:sp>
        <p:nvSpPr>
          <p:cNvPr id="2" name="テキスト ボックス 1"/>
          <p:cNvSpPr txBox="1"/>
          <p:nvPr/>
        </p:nvSpPr>
        <p:spPr>
          <a:xfrm>
            <a:off x="111425" y="2996952"/>
            <a:ext cx="8808648" cy="1944216"/>
          </a:xfrm>
          <a:prstGeom prst="rect">
            <a:avLst/>
          </a:prstGeom>
          <a:noFill/>
          <a:ln w="38100">
            <a:solidFill>
              <a:srgbClr val="FF0000"/>
            </a:solidFill>
            <a:prstDash val="sysDash"/>
          </a:ln>
        </p:spPr>
        <p:txBody>
          <a:bodyPr wrap="square" rtlCol="0">
            <a:spAutoFit/>
          </a:bodyPr>
          <a:lstStyle/>
          <a:p>
            <a:endParaRPr kumimoji="1" lang="ja-JP" altLang="en-US" dirty="0"/>
          </a:p>
        </p:txBody>
      </p:sp>
    </p:spTree>
    <p:extLst>
      <p:ext uri="{BB962C8B-B14F-4D97-AF65-F5344CB8AC3E}">
        <p14:creationId xmlns:p14="http://schemas.microsoft.com/office/powerpoint/2010/main" val="190994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txBox="1">
            <a:spLocks/>
          </p:cNvSpPr>
          <p:nvPr/>
        </p:nvSpPr>
        <p:spPr>
          <a:xfrm>
            <a:off x="7730008" y="6388203"/>
            <a:ext cx="123448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b="1" dirty="0"/>
              <a:t>６</a:t>
            </a:r>
          </a:p>
        </p:txBody>
      </p:sp>
      <p:sp>
        <p:nvSpPr>
          <p:cNvPr id="8" name="テキスト ボックス 1"/>
          <p:cNvSpPr txBox="1"/>
          <p:nvPr/>
        </p:nvSpPr>
        <p:spPr>
          <a:xfrm>
            <a:off x="83832" y="44624"/>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２－③．府がん診療拠点病院　経過措置項目に該当する病院 （１）</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2" name="表 1"/>
          <p:cNvGraphicFramePr>
            <a:graphicFrameLocks noGrp="1"/>
          </p:cNvGraphicFramePr>
          <p:nvPr>
            <p:extLst>
              <p:ext uri="{D42A27DB-BD31-4B8C-83A1-F6EECF244321}">
                <p14:modId xmlns:p14="http://schemas.microsoft.com/office/powerpoint/2010/main" val="1487663907"/>
              </p:ext>
            </p:extLst>
          </p:nvPr>
        </p:nvGraphicFramePr>
        <p:xfrm>
          <a:off x="83832" y="1124744"/>
          <a:ext cx="8862281" cy="5553248"/>
        </p:xfrm>
        <a:graphic>
          <a:graphicData uri="http://schemas.openxmlformats.org/drawingml/2006/table">
            <a:tbl>
              <a:tblPr firstRow="1" bandRow="1">
                <a:tableStyleId>{5C22544A-7EE6-4342-B048-85BDC9FD1C3A}</a:tableStyleId>
              </a:tblPr>
              <a:tblGrid>
                <a:gridCol w="612768">
                  <a:extLst>
                    <a:ext uri="{9D8B030D-6E8A-4147-A177-3AD203B41FA5}">
                      <a16:colId xmlns:a16="http://schemas.microsoft.com/office/drawing/2014/main" val="126320758"/>
                    </a:ext>
                  </a:extLst>
                </a:gridCol>
                <a:gridCol w="2716369">
                  <a:extLst>
                    <a:ext uri="{9D8B030D-6E8A-4147-A177-3AD203B41FA5}">
                      <a16:colId xmlns:a16="http://schemas.microsoft.com/office/drawing/2014/main" val="3304912249"/>
                    </a:ext>
                  </a:extLst>
                </a:gridCol>
                <a:gridCol w="691643">
                  <a:extLst>
                    <a:ext uri="{9D8B030D-6E8A-4147-A177-3AD203B41FA5}">
                      <a16:colId xmlns:a16="http://schemas.microsoft.com/office/drawing/2014/main" val="92452844"/>
                    </a:ext>
                  </a:extLst>
                </a:gridCol>
                <a:gridCol w="691643">
                  <a:extLst>
                    <a:ext uri="{9D8B030D-6E8A-4147-A177-3AD203B41FA5}">
                      <a16:colId xmlns:a16="http://schemas.microsoft.com/office/drawing/2014/main" val="1749176602"/>
                    </a:ext>
                  </a:extLst>
                </a:gridCol>
                <a:gridCol w="691643">
                  <a:extLst>
                    <a:ext uri="{9D8B030D-6E8A-4147-A177-3AD203B41FA5}">
                      <a16:colId xmlns:a16="http://schemas.microsoft.com/office/drawing/2014/main" val="2664026012"/>
                    </a:ext>
                  </a:extLst>
                </a:gridCol>
                <a:gridCol w="691643">
                  <a:extLst>
                    <a:ext uri="{9D8B030D-6E8A-4147-A177-3AD203B41FA5}">
                      <a16:colId xmlns:a16="http://schemas.microsoft.com/office/drawing/2014/main" val="2386048229"/>
                    </a:ext>
                  </a:extLst>
                </a:gridCol>
                <a:gridCol w="691643">
                  <a:extLst>
                    <a:ext uri="{9D8B030D-6E8A-4147-A177-3AD203B41FA5}">
                      <a16:colId xmlns:a16="http://schemas.microsoft.com/office/drawing/2014/main" val="1718413227"/>
                    </a:ext>
                  </a:extLst>
                </a:gridCol>
                <a:gridCol w="691643">
                  <a:extLst>
                    <a:ext uri="{9D8B030D-6E8A-4147-A177-3AD203B41FA5}">
                      <a16:colId xmlns:a16="http://schemas.microsoft.com/office/drawing/2014/main" val="3346544861"/>
                    </a:ext>
                  </a:extLst>
                </a:gridCol>
                <a:gridCol w="691643">
                  <a:extLst>
                    <a:ext uri="{9D8B030D-6E8A-4147-A177-3AD203B41FA5}">
                      <a16:colId xmlns:a16="http://schemas.microsoft.com/office/drawing/2014/main" val="3352617324"/>
                    </a:ext>
                  </a:extLst>
                </a:gridCol>
                <a:gridCol w="691643">
                  <a:extLst>
                    <a:ext uri="{9D8B030D-6E8A-4147-A177-3AD203B41FA5}">
                      <a16:colId xmlns:a16="http://schemas.microsoft.com/office/drawing/2014/main" val="3259954603"/>
                    </a:ext>
                  </a:extLst>
                </a:gridCol>
              </a:tblGrid>
              <a:tr h="226715">
                <a:tc rowSpan="3">
                  <a:txBody>
                    <a:bodyPr/>
                    <a:lstStyle/>
                    <a:p>
                      <a:pPr algn="ctr">
                        <a:lnSpc>
                          <a:spcPts val="1000"/>
                        </a:lnSpc>
                      </a:pPr>
                      <a:r>
                        <a:rPr kumimoji="1" lang="ja-JP" altLang="en-US" sz="1100" dirty="0"/>
                        <a:t>圏域</a:t>
                      </a:r>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1"/>
                    </a:solidFill>
                  </a:tcPr>
                </a:tc>
                <a:tc rowSpan="2">
                  <a:txBody>
                    <a:bodyPr/>
                    <a:lstStyle/>
                    <a:p>
                      <a:pPr algn="ctr">
                        <a:lnSpc>
                          <a:spcPts val="1000"/>
                        </a:lnSpc>
                      </a:pPr>
                      <a:r>
                        <a:rPr kumimoji="1" lang="ja-JP" altLang="en-US" sz="1100" dirty="0"/>
                        <a:t>病院名</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1"/>
                    </a:solidFill>
                  </a:tcPr>
                </a:tc>
                <a:tc gridSpan="5">
                  <a:txBody>
                    <a:bodyPr/>
                    <a:lstStyle/>
                    <a:p>
                      <a:pPr algn="ctr">
                        <a:lnSpc>
                          <a:spcPts val="1000"/>
                        </a:lnSpc>
                      </a:pPr>
                      <a:r>
                        <a:rPr kumimoji="1" lang="ja-JP" altLang="en-US" sz="1050" dirty="0"/>
                        <a:t>経過措置が１年の項目</a:t>
                      </a:r>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solidFill>
                      <a:schemeClr val="accent1"/>
                    </a:solidFill>
                  </a:tcPr>
                </a:tc>
                <a:tc gridSpan="3">
                  <a:txBody>
                    <a:bodyPr/>
                    <a:lstStyle/>
                    <a:p>
                      <a:pPr algn="ctr">
                        <a:lnSpc>
                          <a:spcPts val="1000"/>
                        </a:lnSpc>
                      </a:pPr>
                      <a:r>
                        <a:rPr kumimoji="1" lang="ja-JP" altLang="en-US" sz="1050" dirty="0"/>
                        <a:t>経過措置が２年の項目</a:t>
                      </a:r>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611072067"/>
                  </a:ext>
                </a:extLst>
              </a:tr>
              <a:tr h="332094">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a:solidFill>
                            <a:schemeClr val="bg1"/>
                          </a:solidFill>
                        </a:rPr>
                        <a:t>放射線</a:t>
                      </a:r>
                      <a:endParaRPr kumimoji="1" lang="en-US" altLang="ja-JP" sz="1000" b="1" dirty="0">
                        <a:solidFill>
                          <a:schemeClr val="bg1"/>
                        </a:solidFill>
                      </a:endParaRPr>
                    </a:p>
                    <a:p>
                      <a:pPr algn="ctr">
                        <a:lnSpc>
                          <a:spcPts val="1000"/>
                        </a:lnSpc>
                      </a:pPr>
                      <a:r>
                        <a:rPr kumimoji="1" lang="ja-JP" altLang="en-US" sz="1000" b="1" dirty="0">
                          <a:solidFill>
                            <a:schemeClr val="bg1"/>
                          </a:solidFill>
                        </a:rPr>
                        <a:t>出力測定</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語り合うための場</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相談員</a:t>
                      </a:r>
                      <a:endParaRPr kumimoji="1" lang="en-US" altLang="ja-JP" sz="1000" b="1" dirty="0">
                        <a:solidFill>
                          <a:schemeClr val="bg1"/>
                        </a:solidFill>
                      </a:endParaRPr>
                    </a:p>
                    <a:p>
                      <a:pPr algn="ctr">
                        <a:lnSpc>
                          <a:spcPts val="1000"/>
                        </a:lnSpc>
                      </a:pPr>
                      <a:r>
                        <a:rPr kumimoji="1" lang="ja-JP" altLang="en-US" sz="1000" b="1" dirty="0">
                          <a:solidFill>
                            <a:schemeClr val="bg1"/>
                          </a:solidFill>
                        </a:rPr>
                        <a:t>研修受講</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がん登録</a:t>
                      </a:r>
                      <a:endParaRPr kumimoji="1" lang="en-US" altLang="ja-JP" sz="1000" b="1" dirty="0">
                        <a:solidFill>
                          <a:schemeClr val="bg1"/>
                        </a:solidFill>
                      </a:endParaRPr>
                    </a:p>
                    <a:p>
                      <a:pPr algn="ctr">
                        <a:lnSpc>
                          <a:spcPts val="1000"/>
                        </a:lnSpc>
                      </a:pPr>
                      <a:r>
                        <a:rPr kumimoji="1" lang="ja-JP" altLang="en-US" sz="1000" b="1" dirty="0">
                          <a:solidFill>
                            <a:schemeClr val="bg1"/>
                          </a:solidFill>
                        </a:rPr>
                        <a:t>責任部署</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1000" b="1" dirty="0">
                          <a:solidFill>
                            <a:schemeClr val="bg1"/>
                          </a:solidFill>
                        </a:rPr>
                        <a:t>医療安全研修受講</a:t>
                      </a: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a:solidFill>
                            <a:schemeClr val="bg1"/>
                          </a:solidFill>
                        </a:rPr>
                        <a:t>緩和ケア</a:t>
                      </a:r>
                      <a:endParaRPr kumimoji="1" lang="en-US" altLang="ja-JP" sz="800" b="1" dirty="0">
                        <a:solidFill>
                          <a:schemeClr val="bg1"/>
                        </a:solidFill>
                      </a:endParaRPr>
                    </a:p>
                    <a:p>
                      <a:pPr marL="0" indent="0" algn="ctr">
                        <a:lnSpc>
                          <a:spcPts val="1000"/>
                        </a:lnSpc>
                        <a:tabLst>
                          <a:tab pos="268288" algn="l"/>
                        </a:tabLst>
                      </a:pPr>
                      <a:r>
                        <a:rPr kumimoji="1" lang="ja-JP" altLang="en-US" sz="800" b="1" dirty="0">
                          <a:solidFill>
                            <a:schemeClr val="bg1"/>
                          </a:solidFill>
                        </a:rPr>
                        <a:t>専従看護師</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精神担当</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医療安全</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863817778"/>
                  </a:ext>
                </a:extLst>
              </a:tr>
              <a:tr h="325504">
                <a:tc vMerge="1">
                  <a:txBody>
                    <a:bodyPr/>
                    <a:lstStyle/>
                    <a:p>
                      <a:endParaRPr kumimoji="1" lang="ja-JP" altLang="en-US" dirty="0"/>
                    </a:p>
                  </a:txBody>
                  <a:tcPr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a:solidFill>
                            <a:schemeClr val="bg1"/>
                          </a:solidFill>
                        </a:rPr>
                        <a:t>該当病院数</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13</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15</a:t>
                      </a:r>
                      <a:endParaRPr kumimoji="1" lang="ja-JP" altLang="en-US" sz="1400" b="1" dirty="0">
                        <a:solidFill>
                          <a:schemeClr val="bg1"/>
                        </a:solidFill>
                      </a:endParaRPr>
                    </a:p>
                  </a:txBody>
                  <a:tcPr marB="36000" anchor="ctr" anchorCtr="1">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en-US" altLang="ja-JP" sz="1400" b="1" dirty="0">
                          <a:solidFill>
                            <a:schemeClr val="bg1"/>
                          </a:solidFill>
                        </a:rPr>
                        <a:t>5</a:t>
                      </a:r>
                      <a:endParaRPr kumimoji="1" lang="ja-JP" altLang="en-US" sz="1400" b="1" dirty="0">
                        <a:solidFill>
                          <a:schemeClr val="bg1"/>
                        </a:solidFill>
                      </a:endParaRPr>
                    </a:p>
                  </a:txBody>
                  <a:tcPr marB="36000" anchor="ctr" anchorCtr="1">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en-US" altLang="ja-JP" sz="1400" b="1" dirty="0">
                          <a:solidFill>
                            <a:schemeClr val="bg1"/>
                          </a:solidFill>
                        </a:rPr>
                        <a:t>2</a:t>
                      </a:r>
                      <a:endParaRPr kumimoji="1" lang="ja-JP" altLang="en-US" sz="1400" b="1" dirty="0">
                        <a:solidFill>
                          <a:schemeClr val="bg1"/>
                        </a:solidFill>
                      </a:endParaRPr>
                    </a:p>
                  </a:txBody>
                  <a:tcPr marB="36000" anchor="ctr" anchorCtr="1">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228433873"/>
                  </a:ext>
                </a:extLst>
              </a:tr>
              <a:tr h="210000">
                <a:tc rowSpan="5">
                  <a:txBody>
                    <a:bodyPr/>
                    <a:lstStyle/>
                    <a:p>
                      <a:pPr algn="ctr">
                        <a:lnSpc>
                          <a:spcPts val="1000"/>
                        </a:lnSpc>
                      </a:pPr>
                      <a:r>
                        <a:rPr kumimoji="1" lang="ja-JP" altLang="en-US" sz="1050" b="1" dirty="0"/>
                        <a:t>豊　能</a:t>
                      </a:r>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市立池田病院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済生会吹田病院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ctr"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市立吹田市民病院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575604027"/>
                  </a:ext>
                </a:extLst>
              </a:tr>
              <a:tr h="210000">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済生会千里病院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254762">
                <a:tc vMerge="1">
                  <a:txBody>
                    <a:bodyPr/>
                    <a:lstStyle/>
                    <a:p>
                      <a:pPr algn="ctr"/>
                      <a:endParaRPr kumimoji="1" lang="ja-JP" altLang="en-US" sz="1050" dirty="0"/>
                    </a:p>
                  </a:txBody>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CN" altLang="en-US" sz="1050" dirty="0">
                          <a:latin typeface="ＭＳ Ｐゴシック" panose="020B0600070205080204" pitchFamily="50" charset="-128"/>
                          <a:ea typeface="ＭＳ Ｐゴシック" panose="020B0600070205080204" pitchFamily="50" charset="-128"/>
                        </a:rPr>
                        <a:t>箕面市立病院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210000">
                <a:tc rowSpan="3">
                  <a:txBody>
                    <a:bodyPr/>
                    <a:lstStyle/>
                    <a:p>
                      <a:pPr algn="ctr">
                        <a:lnSpc>
                          <a:spcPts val="1000"/>
                        </a:lnSpc>
                      </a:pPr>
                      <a:r>
                        <a:rPr kumimoji="1" lang="ja-JP" altLang="en-US" sz="1050" b="1" dirty="0"/>
                        <a:t>三　島</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TW" altLang="en-US" sz="1050" dirty="0">
                          <a:latin typeface="ＭＳ Ｐゴシック" panose="020B0600070205080204" pitchFamily="50" charset="-128"/>
                          <a:ea typeface="ＭＳ Ｐゴシック" panose="020B0600070205080204" pitchFamily="50" charset="-128"/>
                        </a:rPr>
                        <a:t>愛仁会高槻病院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21000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a:latin typeface="ＭＳ Ｐゴシック" panose="020B0600070205080204" pitchFamily="50" charset="-128"/>
                          <a:ea typeface="ＭＳ Ｐゴシック" panose="020B0600070205080204" pitchFamily="50" charset="-128"/>
                        </a:rPr>
                        <a:t>北摂総合病院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4218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zh-TW" altLang="en-US" sz="1050" dirty="0">
                          <a:latin typeface="ＭＳ Ｐゴシック" panose="020B0600070205080204" pitchFamily="50" charset="-128"/>
                          <a:ea typeface="ＭＳ Ｐゴシック" panose="020B0600070205080204" pitchFamily="50" charset="-128"/>
                        </a:rPr>
                        <a:t>高槻赤十字病院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210000">
                <a:tc rowSpan="5">
                  <a:txBody>
                    <a:bodyPr/>
                    <a:lstStyle/>
                    <a:p>
                      <a:pPr algn="ctr">
                        <a:lnSpc>
                          <a:spcPts val="1000"/>
                        </a:lnSpc>
                      </a:pPr>
                      <a:r>
                        <a:rPr kumimoji="1" lang="ja-JP" altLang="en-US" sz="1050" b="1" dirty="0"/>
                        <a:t>北河内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a:latin typeface="ＭＳ Ｐゴシック" panose="020B0600070205080204" pitchFamily="50" charset="-128"/>
                          <a:ea typeface="+mn-ea"/>
                        </a:rPr>
                        <a:t>松下記念病院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extLst>
                  <a:ext uri="{0D108BD9-81ED-4DB2-BD59-A6C34878D82A}">
                    <a16:rowId xmlns:a16="http://schemas.microsoft.com/office/drawing/2014/main" val="2302317572"/>
                  </a:ext>
                </a:extLst>
              </a:tr>
              <a:tr h="21079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a:latin typeface="ＭＳ Ｐゴシック" panose="020B0600070205080204" pitchFamily="50" charset="-128"/>
                          <a:ea typeface="+mn-ea"/>
                        </a:rPr>
                        <a:t>JCHO</a:t>
                      </a:r>
                      <a:r>
                        <a:rPr kumimoji="1" lang="ja-JP" altLang="en-US" sz="1050" dirty="0">
                          <a:latin typeface="ＭＳ Ｐゴシック" panose="020B0600070205080204" pitchFamily="50" charset="-128"/>
                          <a:ea typeface="+mn-ea"/>
                        </a:rPr>
                        <a:t>星ヶ丘医療センター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210794">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関西医科大学総合医療センター</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21000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美杉会佐藤病院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210794">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市立ひらかた病院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210000">
                <a:tc rowSpan="4">
                  <a:txBody>
                    <a:bodyPr/>
                    <a:lstStyle/>
                    <a:p>
                      <a:pPr algn="ctr">
                        <a:lnSpc>
                          <a:spcPts val="1000"/>
                        </a:lnSpc>
                      </a:pPr>
                      <a:r>
                        <a:rPr kumimoji="1" lang="ja-JP" altLang="en-US" sz="1050" b="1" dirty="0"/>
                        <a:t>中河内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八尾徳洲会総合病院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若草第一病院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石切生喜病院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210000">
                <a:tc vMerge="1">
                  <a:txBody>
                    <a:bodyPr/>
                    <a:lstStyle/>
                    <a:p>
                      <a:pPr algn="ctr"/>
                      <a:endParaRPr kumimoji="1" lang="ja-JP" altLang="en-US" sz="1050" dirty="0"/>
                    </a:p>
                  </a:txBody>
                  <a:tcPr anchor="ct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市立柏原病院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210000">
                <a:tc rowSpan="2">
                  <a:txBody>
                    <a:bodyPr/>
                    <a:lstStyle/>
                    <a:p>
                      <a:pPr algn="ctr">
                        <a:lnSpc>
                          <a:spcPts val="1000"/>
                        </a:lnSpc>
                      </a:pPr>
                      <a:r>
                        <a:rPr kumimoji="1" lang="ja-JP" altLang="en-US" sz="1050" b="1" dirty="0"/>
                        <a:t>南河内</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zh-CN" altLang="en-US" sz="1050" dirty="0">
                          <a:latin typeface="ＭＳ Ｐゴシック" panose="020B0600070205080204" pitchFamily="50" charset="-128"/>
                          <a:ea typeface="ＭＳ Ｐゴシック" panose="020B0600070205080204" pitchFamily="50" charset="-128"/>
                        </a:rPr>
                        <a:t>済生会富田林病院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21000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mn-ea"/>
                          <a:ea typeface="+mn-ea"/>
                        </a:rPr>
                        <a:t>ＰＬ</a:t>
                      </a:r>
                      <a:r>
                        <a:rPr kumimoji="1" lang="zh-CN" altLang="en-US" sz="1050" dirty="0">
                          <a:latin typeface="ＭＳ Ｐゴシック" panose="020B0600070205080204" pitchFamily="50" charset="-128"/>
                          <a:ea typeface="ＭＳ Ｐゴシック" panose="020B0600070205080204" pitchFamily="50" charset="-128"/>
                        </a:rPr>
                        <a:t>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r>
                        <a:rPr kumimoji="1" lang="ja-JP" altLang="en-US" sz="1400" dirty="0">
                          <a:latin typeface="+mn-ea"/>
                          <a:ea typeface="+mn-ea"/>
                        </a:rPr>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latin typeface="+mn-ea"/>
                        <a:ea typeface="+mn-ea"/>
                      </a:endParaRP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latin typeface="+mn-ea"/>
                        <a:ea typeface="+mn-ea"/>
                      </a:endParaRPr>
                    </a:p>
                  </a:txBody>
                  <a:tcPr marT="0" marB="0" anchor="b" anchorCtr="1"/>
                </a:tc>
                <a:tc>
                  <a:txBody>
                    <a:bodyPr/>
                    <a:lstStyle/>
                    <a:p>
                      <a:pPr algn="ctr">
                        <a:lnSpc>
                          <a:spcPts val="1000"/>
                        </a:lnSpc>
                      </a:pPr>
                      <a:endParaRPr kumimoji="1" lang="ja-JP" altLang="en-US" sz="1400" dirty="0">
                        <a:latin typeface="+mn-ea"/>
                        <a:ea typeface="+mn-ea"/>
                      </a:endParaRPr>
                    </a:p>
                  </a:txBody>
                  <a:tcPr marT="0" marB="0" anchor="b" anchorCtr="1"/>
                </a:tc>
                <a:extLst>
                  <a:ext uri="{0D108BD9-81ED-4DB2-BD59-A6C34878D82A}">
                    <a16:rowId xmlns:a16="http://schemas.microsoft.com/office/drawing/2014/main" val="1541492277"/>
                  </a:ext>
                </a:extLst>
              </a:tr>
              <a:tr h="210794">
                <a:tc rowSpan="2">
                  <a:txBody>
                    <a:bodyPr/>
                    <a:lstStyle/>
                    <a:p>
                      <a:pPr algn="ctr">
                        <a:lnSpc>
                          <a:spcPts val="1000"/>
                        </a:lnSpc>
                      </a:pPr>
                      <a:r>
                        <a:rPr kumimoji="1" lang="ja-JP" altLang="en-US" sz="1050" b="1" dirty="0"/>
                        <a:t>堺　市</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a:lnSpc>
                          <a:spcPts val="1000"/>
                        </a:lnSpc>
                      </a:pPr>
                      <a:r>
                        <a:rPr kumimoji="1" lang="ja-JP" altLang="en-US" sz="1050" dirty="0"/>
                        <a:t>ベルランド総合病院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21079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t>耳原総合病院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bl>
          </a:graphicData>
        </a:graphic>
      </p:graphicFrame>
      <p:sp>
        <p:nvSpPr>
          <p:cNvPr id="7" name="正方形/長方形 6"/>
          <p:cNvSpPr/>
          <p:nvPr/>
        </p:nvSpPr>
        <p:spPr>
          <a:xfrm>
            <a:off x="102208" y="594830"/>
            <a:ext cx="8808648" cy="45790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昨年度の指定更新時に経過措置項目に該当した病院は下記のとおり。</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年の経過措置項目に該当している病院については、指定期間が令和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月末までとなっているため、令和</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月からの指定更新をするためには本要件を充足する必要がある。</a:t>
            </a:r>
            <a:endParaRPr kumimoji="1" lang="en-US" altLang="ja-JP" sz="1200" dirty="0">
              <a:latin typeface="Meiryo UI" panose="020B0604030504040204" pitchFamily="50" charset="-128"/>
              <a:ea typeface="Meiryo UI" panose="020B0604030504040204" pitchFamily="50" charset="-128"/>
            </a:endParaRPr>
          </a:p>
        </p:txBody>
      </p:sp>
      <p:sp>
        <p:nvSpPr>
          <p:cNvPr id="3" name="正方形/長方形 2"/>
          <p:cNvSpPr/>
          <p:nvPr/>
        </p:nvSpPr>
        <p:spPr>
          <a:xfrm>
            <a:off x="3440360" y="1138261"/>
            <a:ext cx="3456384" cy="560736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613884" y="6540404"/>
            <a:ext cx="2232248"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7051104" y="6451439"/>
            <a:ext cx="2057400" cy="365125"/>
          </a:xfrm>
        </p:spPr>
        <p:txBody>
          <a:bodyPr/>
          <a:lstStyle/>
          <a:p>
            <a:fld id="{2BA8AE17-6609-43EE-B17E-B3CE048B7AAD}" type="slidenum">
              <a:rPr kumimoji="1" lang="ja-JP" altLang="en-US" smtClean="0"/>
              <a:t>5</a:t>
            </a:fld>
            <a:endParaRPr kumimoji="1" lang="ja-JP" altLang="en-US" dirty="0"/>
          </a:p>
        </p:txBody>
      </p:sp>
    </p:spTree>
    <p:extLst>
      <p:ext uri="{BB962C8B-B14F-4D97-AF65-F5344CB8AC3E}">
        <p14:creationId xmlns:p14="http://schemas.microsoft.com/office/powerpoint/2010/main" val="3810574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２－③．府がん診療拠点病院　経過措置項目に該当する病院 （２）</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graphicFrame>
        <p:nvGraphicFramePr>
          <p:cNvPr id="7" name="表 6"/>
          <p:cNvGraphicFramePr>
            <a:graphicFrameLocks noGrp="1"/>
          </p:cNvGraphicFramePr>
          <p:nvPr/>
        </p:nvGraphicFramePr>
        <p:xfrm>
          <a:off x="96027" y="764704"/>
          <a:ext cx="8868461" cy="5787902"/>
        </p:xfrm>
        <a:graphic>
          <a:graphicData uri="http://schemas.openxmlformats.org/drawingml/2006/table">
            <a:tbl>
              <a:tblPr firstRow="1" bandRow="1">
                <a:tableStyleId>{5C22544A-7EE6-4342-B048-85BDC9FD1C3A}</a:tableStyleId>
              </a:tblPr>
              <a:tblGrid>
                <a:gridCol w="645212">
                  <a:extLst>
                    <a:ext uri="{9D8B030D-6E8A-4147-A177-3AD203B41FA5}">
                      <a16:colId xmlns:a16="http://schemas.microsoft.com/office/drawing/2014/main" val="126320758"/>
                    </a:ext>
                  </a:extLst>
                </a:gridCol>
                <a:gridCol w="2678633">
                  <a:extLst>
                    <a:ext uri="{9D8B030D-6E8A-4147-A177-3AD203B41FA5}">
                      <a16:colId xmlns:a16="http://schemas.microsoft.com/office/drawing/2014/main" val="3304912249"/>
                    </a:ext>
                  </a:extLst>
                </a:gridCol>
                <a:gridCol w="693077">
                  <a:extLst>
                    <a:ext uri="{9D8B030D-6E8A-4147-A177-3AD203B41FA5}">
                      <a16:colId xmlns:a16="http://schemas.microsoft.com/office/drawing/2014/main" val="92452844"/>
                    </a:ext>
                  </a:extLst>
                </a:gridCol>
                <a:gridCol w="693077">
                  <a:extLst>
                    <a:ext uri="{9D8B030D-6E8A-4147-A177-3AD203B41FA5}">
                      <a16:colId xmlns:a16="http://schemas.microsoft.com/office/drawing/2014/main" val="841540830"/>
                    </a:ext>
                  </a:extLst>
                </a:gridCol>
                <a:gridCol w="693077">
                  <a:extLst>
                    <a:ext uri="{9D8B030D-6E8A-4147-A177-3AD203B41FA5}">
                      <a16:colId xmlns:a16="http://schemas.microsoft.com/office/drawing/2014/main" val="4164929514"/>
                    </a:ext>
                  </a:extLst>
                </a:gridCol>
                <a:gridCol w="693077">
                  <a:extLst>
                    <a:ext uri="{9D8B030D-6E8A-4147-A177-3AD203B41FA5}">
                      <a16:colId xmlns:a16="http://schemas.microsoft.com/office/drawing/2014/main" val="3527340853"/>
                    </a:ext>
                  </a:extLst>
                </a:gridCol>
                <a:gridCol w="693077">
                  <a:extLst>
                    <a:ext uri="{9D8B030D-6E8A-4147-A177-3AD203B41FA5}">
                      <a16:colId xmlns:a16="http://schemas.microsoft.com/office/drawing/2014/main" val="2519858082"/>
                    </a:ext>
                  </a:extLst>
                </a:gridCol>
                <a:gridCol w="693077">
                  <a:extLst>
                    <a:ext uri="{9D8B030D-6E8A-4147-A177-3AD203B41FA5}">
                      <a16:colId xmlns:a16="http://schemas.microsoft.com/office/drawing/2014/main" val="746885452"/>
                    </a:ext>
                  </a:extLst>
                </a:gridCol>
                <a:gridCol w="693077">
                  <a:extLst>
                    <a:ext uri="{9D8B030D-6E8A-4147-A177-3AD203B41FA5}">
                      <a16:colId xmlns:a16="http://schemas.microsoft.com/office/drawing/2014/main" val="3619823533"/>
                    </a:ext>
                  </a:extLst>
                </a:gridCol>
                <a:gridCol w="693077">
                  <a:extLst>
                    <a:ext uri="{9D8B030D-6E8A-4147-A177-3AD203B41FA5}">
                      <a16:colId xmlns:a16="http://schemas.microsoft.com/office/drawing/2014/main" val="3753132788"/>
                    </a:ext>
                  </a:extLst>
                </a:gridCol>
              </a:tblGrid>
              <a:tr h="0">
                <a:tc rowSpan="2">
                  <a:txBody>
                    <a:bodyPr/>
                    <a:lstStyle/>
                    <a:p>
                      <a:pPr algn="ctr">
                        <a:lnSpc>
                          <a:spcPts val="1000"/>
                        </a:lnSpc>
                      </a:pPr>
                      <a:r>
                        <a:rPr kumimoji="1" lang="ja-JP" altLang="en-US" sz="1100" dirty="0"/>
                        <a:t>圏域</a:t>
                      </a:r>
                    </a:p>
                  </a:txBody>
                  <a:tcPr anchor="ctr">
                    <a:lnR w="1905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rowSpan="2">
                  <a:txBody>
                    <a:bodyPr/>
                    <a:lstStyle/>
                    <a:p>
                      <a:pPr algn="ctr">
                        <a:lnSpc>
                          <a:spcPts val="1000"/>
                        </a:lnSpc>
                      </a:pPr>
                      <a:r>
                        <a:rPr kumimoji="1" lang="ja-JP" altLang="en-US" sz="1100" dirty="0"/>
                        <a:t>病院名</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5">
                  <a:txBody>
                    <a:bodyPr/>
                    <a:lstStyle/>
                    <a:p>
                      <a:pPr algn="ctr">
                        <a:lnSpc>
                          <a:spcPts val="1000"/>
                        </a:lnSpc>
                      </a:pPr>
                      <a:r>
                        <a:rPr kumimoji="1" lang="ja-JP" altLang="en-US" sz="1050" dirty="0"/>
                        <a:t>経過措置が１年の項目</a:t>
                      </a:r>
                    </a:p>
                  </a:txBody>
                  <a:tcPr marT="72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R w="2857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gridSpan="3">
                  <a:txBody>
                    <a:bodyPr/>
                    <a:lstStyle/>
                    <a:p>
                      <a:pPr algn="ctr">
                        <a:lnSpc>
                          <a:spcPts val="1000"/>
                        </a:lnSpc>
                      </a:pPr>
                      <a:r>
                        <a:rPr kumimoji="1" lang="ja-JP" altLang="en-US" sz="1050" dirty="0"/>
                        <a:t>経過措置が２年の項目</a:t>
                      </a:r>
                    </a:p>
                  </a:txBody>
                  <a:tcPr marT="72000" marB="36000" anchor="ctr">
                    <a:lnL w="2857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tc hMerge="1">
                  <a:txBody>
                    <a:bodyPr/>
                    <a:lstStyle/>
                    <a:p>
                      <a:pPr algn="ctr">
                        <a:lnSpc>
                          <a:spcPts val="1000"/>
                        </a:lnSpc>
                      </a:pPr>
                      <a:endParaRPr kumimoji="1" lang="ja-JP" altLang="en-US" sz="1050" dirty="0"/>
                    </a:p>
                  </a:txBody>
                  <a:tcPr anchor="ctr">
                    <a:lnB w="952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11072067"/>
                  </a:ext>
                </a:extLst>
              </a:tr>
              <a:tr h="129540">
                <a:tc vMerge="1">
                  <a:txBody>
                    <a:bodyPr/>
                    <a:lstStyle/>
                    <a:p>
                      <a:pPr algn="ctr"/>
                      <a:endParaRPr kumimoji="1" lang="ja-JP" altLang="en-US" sz="1100" dirty="0"/>
                    </a:p>
                  </a:txBody>
                  <a:tcPr anchor="ctr"/>
                </a:tc>
                <a:tc vMerge="1">
                  <a:txBody>
                    <a:bodyPr/>
                    <a:lstStyle/>
                    <a:p>
                      <a:pPr algn="ctr"/>
                      <a:endParaRPr kumimoji="1" lang="ja-JP" altLang="en-US" sz="1100" dirty="0"/>
                    </a:p>
                  </a:txBody>
                  <a:tcPr anchor="ctr"/>
                </a:tc>
                <a:tc>
                  <a:txBody>
                    <a:bodyPr/>
                    <a:lstStyle/>
                    <a:p>
                      <a:pPr algn="ctr">
                        <a:lnSpc>
                          <a:spcPts val="1000"/>
                        </a:lnSpc>
                      </a:pPr>
                      <a:r>
                        <a:rPr kumimoji="1" lang="ja-JP" altLang="en-US" sz="1000" b="1" dirty="0">
                          <a:solidFill>
                            <a:schemeClr val="bg1"/>
                          </a:solidFill>
                        </a:rPr>
                        <a:t>放射線</a:t>
                      </a:r>
                      <a:endParaRPr kumimoji="1" lang="en-US" altLang="ja-JP" sz="1000" b="1" dirty="0">
                        <a:solidFill>
                          <a:schemeClr val="bg1"/>
                        </a:solidFill>
                      </a:endParaRPr>
                    </a:p>
                    <a:p>
                      <a:pPr algn="ctr">
                        <a:lnSpc>
                          <a:spcPts val="1000"/>
                        </a:lnSpc>
                      </a:pPr>
                      <a:r>
                        <a:rPr kumimoji="1" lang="ja-JP" altLang="en-US" sz="1000" b="1" dirty="0">
                          <a:solidFill>
                            <a:schemeClr val="bg1"/>
                          </a:solidFill>
                        </a:rPr>
                        <a:t>出力測定</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語り合うための場</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相談員</a:t>
                      </a:r>
                      <a:endParaRPr kumimoji="1" lang="en-US" altLang="ja-JP" sz="1000" b="1" dirty="0">
                        <a:solidFill>
                          <a:schemeClr val="bg1"/>
                        </a:solidFill>
                      </a:endParaRPr>
                    </a:p>
                    <a:p>
                      <a:pPr algn="ctr">
                        <a:lnSpc>
                          <a:spcPts val="1000"/>
                        </a:lnSpc>
                      </a:pPr>
                      <a:r>
                        <a:rPr kumimoji="1" lang="ja-JP" altLang="en-US" sz="1000" b="1" dirty="0">
                          <a:solidFill>
                            <a:schemeClr val="bg1"/>
                          </a:solidFill>
                        </a:rPr>
                        <a:t>研修受講</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がん登録</a:t>
                      </a:r>
                      <a:endParaRPr kumimoji="1" lang="en-US" altLang="ja-JP" sz="1000" b="1" dirty="0">
                        <a:solidFill>
                          <a:schemeClr val="bg1"/>
                        </a:solidFill>
                      </a:endParaRPr>
                    </a:p>
                    <a:p>
                      <a:pPr algn="ctr">
                        <a:lnSpc>
                          <a:spcPts val="1000"/>
                        </a:lnSpc>
                      </a:pPr>
                      <a:r>
                        <a:rPr kumimoji="1" lang="ja-JP" altLang="en-US" sz="1000" b="1" dirty="0">
                          <a:solidFill>
                            <a:schemeClr val="bg1"/>
                          </a:solidFill>
                        </a:rPr>
                        <a:t>責任部署</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marR="0" lvl="0" indent="0" algn="ctr" defTabSz="914400" rtl="0" eaLnBrk="1" fontAlgn="auto" latinLnBrk="0" hangingPunct="1">
                        <a:lnSpc>
                          <a:spcPts val="1000"/>
                        </a:lnSpc>
                        <a:spcBef>
                          <a:spcPts val="0"/>
                        </a:spcBef>
                        <a:spcAft>
                          <a:spcPts val="0"/>
                        </a:spcAft>
                        <a:buClrTx/>
                        <a:buSzTx/>
                        <a:buFontTx/>
                        <a:buNone/>
                        <a:tabLst/>
                        <a:defRPr/>
                      </a:pPr>
                      <a:r>
                        <a:rPr kumimoji="1" lang="ja-JP" altLang="en-US" sz="1000" b="1" dirty="0">
                          <a:solidFill>
                            <a:schemeClr val="bg1"/>
                          </a:solidFill>
                        </a:rPr>
                        <a:t>医療安全研修受講</a:t>
                      </a:r>
                    </a:p>
                  </a:txBody>
                  <a:tcPr anchor="ctr">
                    <a:lnR w="2857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marL="0" indent="0" algn="ctr">
                        <a:lnSpc>
                          <a:spcPts val="1000"/>
                        </a:lnSpc>
                        <a:tabLst>
                          <a:tab pos="268288" algn="l"/>
                        </a:tabLst>
                      </a:pPr>
                      <a:r>
                        <a:rPr kumimoji="1" lang="ja-JP" altLang="en-US" sz="800" b="1" dirty="0">
                          <a:solidFill>
                            <a:schemeClr val="bg1"/>
                          </a:solidFill>
                          <a:latin typeface="+mn-ea"/>
                          <a:ea typeface="+mn-ea"/>
                        </a:rPr>
                        <a:t>緩和ケア</a:t>
                      </a:r>
                      <a:endParaRPr kumimoji="1" lang="en-US" altLang="ja-JP" sz="800" b="1" dirty="0">
                        <a:solidFill>
                          <a:schemeClr val="bg1"/>
                        </a:solidFill>
                        <a:latin typeface="+mn-ea"/>
                        <a:ea typeface="+mn-ea"/>
                      </a:endParaRPr>
                    </a:p>
                    <a:p>
                      <a:pPr marL="0" indent="0" algn="ctr">
                        <a:lnSpc>
                          <a:spcPts val="1000"/>
                        </a:lnSpc>
                        <a:tabLst>
                          <a:tab pos="268288" algn="l"/>
                        </a:tabLst>
                      </a:pPr>
                      <a:r>
                        <a:rPr kumimoji="1" lang="ja-JP" altLang="en-US" sz="800" b="1" dirty="0">
                          <a:solidFill>
                            <a:schemeClr val="bg1"/>
                          </a:solidFill>
                          <a:latin typeface="+mn-ea"/>
                          <a:ea typeface="+mn-ea"/>
                        </a:rPr>
                        <a:t>専従看護師</a:t>
                      </a:r>
                    </a:p>
                  </a:txBody>
                  <a:tcPr anchor="ctr">
                    <a:lnL w="2857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精神担当</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lnSpc>
                          <a:spcPts val="1000"/>
                        </a:lnSpc>
                      </a:pPr>
                      <a:r>
                        <a:rPr kumimoji="1" lang="ja-JP" altLang="en-US" sz="1000" b="1" dirty="0">
                          <a:solidFill>
                            <a:schemeClr val="bg1"/>
                          </a:solidFill>
                        </a:rPr>
                        <a:t>医療安全</a:t>
                      </a:r>
                      <a:endParaRPr kumimoji="1" lang="en-US" altLang="ja-JP" sz="1000" b="1" dirty="0">
                        <a:solidFill>
                          <a:schemeClr val="bg1"/>
                        </a:solidFill>
                      </a:endParaRPr>
                    </a:p>
                    <a:p>
                      <a:pPr algn="ctr">
                        <a:lnSpc>
                          <a:spcPts val="1000"/>
                        </a:lnSpc>
                      </a:pPr>
                      <a:r>
                        <a:rPr kumimoji="1" lang="ja-JP" altLang="en-US" sz="1000" b="1" dirty="0">
                          <a:solidFill>
                            <a:schemeClr val="bg1"/>
                          </a:solidFill>
                        </a:rPr>
                        <a:t>医師配置</a:t>
                      </a:r>
                    </a:p>
                  </a:txBody>
                  <a:tcPr anchor="ctr">
                    <a:lnT w="952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2753920884"/>
                  </a:ext>
                </a:extLst>
              </a:tr>
              <a:tr h="0">
                <a:tc rowSpan="6">
                  <a:txBody>
                    <a:bodyPr/>
                    <a:lstStyle/>
                    <a:p>
                      <a:pPr algn="ctr">
                        <a:lnSpc>
                          <a:spcPts val="1000"/>
                        </a:lnSpc>
                      </a:pPr>
                      <a:r>
                        <a:rPr kumimoji="1" lang="ja-JP" altLang="en-US" sz="1050" b="1" dirty="0"/>
                        <a:t>泉　州</a:t>
                      </a:r>
                    </a:p>
                  </a:txBody>
                  <a:tcPr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pPr>
                        <a:lnSpc>
                          <a:spcPts val="1000"/>
                        </a:lnSpc>
                      </a:pPr>
                      <a:r>
                        <a:rPr kumimoji="1" lang="ja-JP" altLang="en-US" sz="1050" dirty="0">
                          <a:latin typeface="ＭＳ Ｐゴシック" panose="020B0600070205080204" pitchFamily="50" charset="-128"/>
                          <a:ea typeface="+mn-ea"/>
                        </a:rPr>
                        <a:t>府中病院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endParaRPr lang="ja-JP" altLang="en-US"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tc>
                  <a:txBody>
                    <a:bodyPr/>
                    <a:lstStyle/>
                    <a:p>
                      <a:pPr algn="ctr">
                        <a:lnSpc>
                          <a:spcPts val="1000"/>
                        </a:lnSpc>
                      </a:pPr>
                      <a:endParaRPr kumimoji="1" lang="ja-JP" altLang="en-US" sz="1400" dirty="0"/>
                    </a:p>
                  </a:txBody>
                  <a:tcPr marT="0" marB="0" anchor="b" anchorCtr="1">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681769003"/>
                  </a:ext>
                </a:extLst>
              </a:tr>
              <a:tr h="13605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りんくう総合医療センター</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endParaRPr lang="ja-JP" altLang="en-US"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91531720"/>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泉大津市立病院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tc>
                <a:extLst>
                  <a:ext uri="{0D108BD9-81ED-4DB2-BD59-A6C34878D82A}">
                    <a16:rowId xmlns:a16="http://schemas.microsoft.com/office/drawing/2014/main" val="3575604027"/>
                  </a:ext>
                </a:extLst>
              </a:tr>
              <a:tr h="137186">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和泉市立総合医療センター</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16275231"/>
                  </a:ext>
                </a:extLst>
              </a:tr>
              <a:tr h="0">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市立貝塚病院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171318590"/>
                  </a:ext>
                </a:extLst>
              </a:tr>
              <a:tr h="138322">
                <a:tc vMerge="1">
                  <a:txBody>
                    <a:bodyPr/>
                    <a:lstStyle/>
                    <a:p>
                      <a:pPr algn="ctr"/>
                      <a:endParaRPr kumimoji="1" lang="ja-JP" altLang="en-US" sz="1050" dirty="0"/>
                    </a:p>
                  </a:txBody>
                  <a:tcPr anchor="ctr"/>
                </a:tc>
                <a:tc>
                  <a:txBody>
                    <a:bodyPr/>
                    <a:lstStyle/>
                    <a:p>
                      <a:pPr>
                        <a:lnSpc>
                          <a:spcPts val="1000"/>
                        </a:lnSpc>
                      </a:pPr>
                      <a:r>
                        <a:rPr kumimoji="1" lang="ja-JP" altLang="en-US" sz="1050" dirty="0">
                          <a:latin typeface="ＭＳ Ｐゴシック" panose="020B0600070205080204" pitchFamily="50" charset="-128"/>
                          <a:ea typeface="+mn-ea"/>
                        </a:rPr>
                        <a:t>岸和田徳洲会病院</a:t>
                      </a:r>
                      <a:endParaRPr kumimoji="1" lang="zh-TW"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03116399"/>
                  </a:ext>
                </a:extLst>
              </a:tr>
              <a:tr h="0">
                <a:tc rowSpan="17">
                  <a:txBody>
                    <a:bodyPr/>
                    <a:lstStyle/>
                    <a:p>
                      <a:pPr algn="ctr">
                        <a:lnSpc>
                          <a:spcPts val="1000"/>
                        </a:lnSpc>
                      </a:pPr>
                      <a:r>
                        <a:rPr kumimoji="1" lang="ja-JP" altLang="en-US" sz="1050" b="1" dirty="0"/>
                        <a:t>大阪市</a:t>
                      </a:r>
                    </a:p>
                  </a:txBody>
                  <a:tcPr anchor="ctr">
                    <a:lnR w="19050" cap="flat" cmpd="sng" algn="ctr">
                      <a:solidFill>
                        <a:schemeClr val="bg1"/>
                      </a:solidFill>
                      <a:prstDash val="solid"/>
                      <a:round/>
                      <a:headEnd type="none" w="med" len="med"/>
                      <a:tailEnd type="none" w="med" len="med"/>
                    </a:lnR>
                    <a:solidFill>
                      <a:schemeClr val="tx2">
                        <a:lumMod val="40000"/>
                        <a:lumOff val="60000"/>
                      </a:schemeClr>
                    </a:solidFill>
                  </a:tcP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第二大阪警察病院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706065853"/>
                  </a:ext>
                </a:extLst>
              </a:tr>
              <a:tr h="264622">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大阪警察病院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130779194"/>
                  </a:ext>
                </a:extLst>
              </a:tr>
              <a:tr h="143266">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大手前病院</a:t>
                      </a:r>
                      <a:endParaRPr kumimoji="1" lang="ja-JP" altLang="en-US" sz="1050" dirty="0">
                        <a:latin typeface="ＭＳ Ｐゴシック" panose="020B0600070205080204" pitchFamily="50" charset="-128"/>
                        <a:ea typeface="ＭＳ Ｐゴシック" panose="020B0600070205080204" pitchFamily="50" charset="-128"/>
                      </a:endParaRP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302317572"/>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関西電力病院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073022615"/>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北野病院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51449879"/>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済生会中津病院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60471701"/>
                  </a:ext>
                </a:extLst>
              </a:tr>
              <a:tr h="24384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済生会野江病院</a:t>
                      </a:r>
                      <a:endParaRPr kumimoji="1" lang="ja-JP"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242756721"/>
                  </a:ext>
                </a:extLst>
              </a:tr>
              <a:tr h="12192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住友病院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4231993737"/>
                  </a:ext>
                </a:extLst>
              </a:tr>
              <a:tr h="146304">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日本生命病院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583855740"/>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淀川キリスト教病院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316750533"/>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愛仁会千船病院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264985016"/>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en-US" altLang="ja-JP" sz="1050" dirty="0">
                          <a:latin typeface="ＭＳ Ｐゴシック" panose="020B0600070205080204" pitchFamily="50" charset="-128"/>
                          <a:ea typeface="+mn-ea"/>
                        </a:rPr>
                        <a:t>JCHO</a:t>
                      </a:r>
                      <a:r>
                        <a:rPr kumimoji="1" lang="ja-JP" altLang="en-US" sz="1050" dirty="0">
                          <a:latin typeface="ＭＳ Ｐゴシック" panose="020B0600070205080204" pitchFamily="50" charset="-128"/>
                          <a:ea typeface="+mn-ea"/>
                        </a:rPr>
                        <a:t>大阪病院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r>
                        <a:rPr kumimoji="1" lang="ja-JP" altLang="en-US" sz="1400" dirty="0"/>
                        <a:t>●</a:t>
                      </a:r>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78818801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多根総合病院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r>
                        <a:rPr kumimoji="1" lang="ja-JP" altLang="en-US" sz="1400" dirty="0"/>
                        <a:t>●</a:t>
                      </a:r>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4149227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南大阪病院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09437472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大阪鉄道病院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r>
                        <a:rPr kumimoji="1" lang="ja-JP" altLang="en-US" sz="1400" dirty="0"/>
                        <a:t>●</a:t>
                      </a:r>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58971874"/>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東住吉森本病院</a:t>
                      </a:r>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1847214447"/>
                  </a:ext>
                </a:extLst>
              </a:tr>
              <a:tr h="0">
                <a:tc vMerge="1">
                  <a:txBody>
                    <a:bodyPr/>
                    <a:lstStyle/>
                    <a:p>
                      <a:pPr algn="ctr"/>
                      <a:endParaRPr kumimoji="1" lang="ja-JP" altLang="en-US" sz="1050" dirty="0"/>
                    </a:p>
                  </a:txBody>
                  <a:tcPr anchor="ctr"/>
                </a:tc>
                <a:tc>
                  <a:txBody>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1050" dirty="0">
                          <a:latin typeface="ＭＳ Ｐゴシック" panose="020B0600070205080204" pitchFamily="50" charset="-128"/>
                          <a:ea typeface="+mn-ea"/>
                        </a:rPr>
                        <a:t>済生会泉尾病院</a:t>
                      </a:r>
                      <a:endParaRPr kumimoji="1" lang="zh-CN" altLang="en-US" sz="1050" dirty="0"/>
                    </a:p>
                  </a:txBody>
                  <a:tcPr anchor="ctr">
                    <a:lnL w="19050"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pPr algn="ctr">
                        <a:lnSpc>
                          <a:spcPts val="1000"/>
                        </a:lnSpc>
                      </a:pPr>
                      <a:endParaRPr kumimoji="1" lang="ja-JP" altLang="en-US" sz="1400" dirty="0"/>
                    </a:p>
                  </a:txBody>
                  <a:tcPr marT="0" marB="0" anchor="b" anchorCtr="1">
                    <a:lnL w="28575" cap="flat" cmpd="sng" algn="ctr">
                      <a:solidFill>
                        <a:schemeClr val="bg1"/>
                      </a:solidFill>
                      <a:prstDash val="solid"/>
                      <a:round/>
                      <a:headEnd type="none" w="med" len="med"/>
                      <a:tailEnd type="none" w="med" len="med"/>
                    </a:lnL>
                  </a:tcPr>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tc>
                  <a:txBody>
                    <a:bodyPr/>
                    <a:lstStyle/>
                    <a:p>
                      <a:pPr algn="ctr">
                        <a:lnSpc>
                          <a:spcPts val="1000"/>
                        </a:lnSpc>
                      </a:pPr>
                      <a:endParaRPr kumimoji="1" lang="ja-JP" altLang="en-US" sz="1400" dirty="0"/>
                    </a:p>
                  </a:txBody>
                  <a:tcPr marT="0" marB="0" anchor="b" anchorCtr="1"/>
                </a:tc>
                <a:extLst>
                  <a:ext uri="{0D108BD9-81ED-4DB2-BD59-A6C34878D82A}">
                    <a16:rowId xmlns:a16="http://schemas.microsoft.com/office/drawing/2014/main" val="2855079164"/>
                  </a:ext>
                </a:extLst>
              </a:tr>
            </a:tbl>
          </a:graphicData>
        </a:graphic>
      </p:graphicFrame>
      <p:sp>
        <p:nvSpPr>
          <p:cNvPr id="5" name="正方形/長方形 4"/>
          <p:cNvSpPr/>
          <p:nvPr/>
        </p:nvSpPr>
        <p:spPr>
          <a:xfrm>
            <a:off x="3419872" y="764704"/>
            <a:ext cx="3456384" cy="578790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6588224" y="6505904"/>
            <a:ext cx="2160240" cy="246221"/>
          </a:xfrm>
          <a:prstGeom prst="rect">
            <a:avLst/>
          </a:prstGeom>
          <a:solidFill>
            <a:schemeClr val="bg1">
              <a:lumMod val="85000"/>
            </a:schemeClr>
          </a:solidFill>
          <a:ln w="12700">
            <a:solidFill>
              <a:schemeClr val="tx1"/>
            </a:solidFill>
          </a:ln>
        </p:spPr>
        <p:txBody>
          <a:bodyPr wrap="square" rtlCol="0">
            <a:spAutoFit/>
          </a:bodyPr>
          <a:lstStyle/>
          <a:p>
            <a:r>
              <a:rPr lang="ja-JP" altLang="en-US" sz="1000" dirty="0" smtClean="0">
                <a:latin typeface="Meiryo UI" panose="020B0604030504040204" pitchFamily="50" charset="-128"/>
                <a:ea typeface="Meiryo UI" panose="020B0604030504040204" pitchFamily="50" charset="-128"/>
              </a:rPr>
              <a:t>令和元年度第２回本部会資料抜粋</a:t>
            </a:r>
            <a:endParaRPr kumimoji="1" lang="ja-JP" altLang="en-US" sz="1000" dirty="0">
              <a:latin typeface="Meiryo UI" panose="020B0604030504040204" pitchFamily="50" charset="-128"/>
              <a:ea typeface="Meiryo UI" panose="020B0604030504040204" pitchFamily="50" charset="-128"/>
            </a:endParaRPr>
          </a:p>
        </p:txBody>
      </p:sp>
      <p:sp>
        <p:nvSpPr>
          <p:cNvPr id="10" name="スライド番号プレースホルダー 3"/>
          <p:cNvSpPr>
            <a:spLocks noGrp="1"/>
          </p:cNvSpPr>
          <p:nvPr>
            <p:ph type="sldNum" sz="quarter" idx="12"/>
          </p:nvPr>
        </p:nvSpPr>
        <p:spPr>
          <a:xfrm>
            <a:off x="6922504" y="6408064"/>
            <a:ext cx="2057400" cy="365125"/>
          </a:xfrm>
        </p:spPr>
        <p:txBody>
          <a:bodyPr/>
          <a:lstStyle/>
          <a:p>
            <a:fld id="{2BA8AE17-6609-43EE-B17E-B3CE048B7AAD}" type="slidenum">
              <a:rPr kumimoji="1" lang="ja-JP" altLang="en-US" smtClean="0"/>
              <a:t>6</a:t>
            </a:fld>
            <a:endParaRPr kumimoji="1" lang="ja-JP" altLang="en-US" dirty="0"/>
          </a:p>
        </p:txBody>
      </p:sp>
    </p:spTree>
    <p:extLst>
      <p:ext uri="{BB962C8B-B14F-4D97-AF65-F5344CB8AC3E}">
        <p14:creationId xmlns:p14="http://schemas.microsoft.com/office/powerpoint/2010/main" val="275349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62580" y="26197"/>
            <a:ext cx="880864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２－④．府がん診療拠点病院　経過措置項目充足状況</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7</a:t>
            </a:fld>
            <a:endParaRPr kumimoji="1" lang="ja-JP" altLang="en-US" dirty="0"/>
          </a:p>
        </p:txBody>
      </p:sp>
      <p:sp>
        <p:nvSpPr>
          <p:cNvPr id="11" name="テキスト ボックス 10"/>
          <p:cNvSpPr txBox="1"/>
          <p:nvPr/>
        </p:nvSpPr>
        <p:spPr>
          <a:xfrm>
            <a:off x="162579" y="663060"/>
            <a:ext cx="8816537" cy="246221"/>
          </a:xfrm>
          <a:prstGeom prst="rect">
            <a:avLst/>
          </a:prstGeom>
          <a:noFill/>
        </p:spPr>
        <p:txBody>
          <a:bodyPr wrap="square" rtlCol="0">
            <a:spAutoFit/>
          </a:bodyPr>
          <a:lstStyle/>
          <a:p>
            <a:r>
              <a:rPr kumimoji="1" lang="ja-JP" altLang="en-US" sz="1000" dirty="0">
                <a:latin typeface="Meiryo UI" panose="020B0604030504040204" pitchFamily="50" charset="-128"/>
                <a:ea typeface="Meiryo UI" panose="020B0604030504040204" pitchFamily="50" charset="-128"/>
              </a:rPr>
              <a:t>　◎：</a:t>
            </a:r>
            <a:r>
              <a:rPr kumimoji="1" lang="en-US" altLang="ja-JP" sz="1000" dirty="0">
                <a:latin typeface="Meiryo UI" panose="020B0604030504040204" pitchFamily="50" charset="-128"/>
                <a:ea typeface="Meiryo UI" panose="020B0604030504040204" pitchFamily="50" charset="-128"/>
              </a:rPr>
              <a:t>R2.9.1</a:t>
            </a:r>
            <a:r>
              <a:rPr kumimoji="1" lang="ja-JP" altLang="en-US" sz="1000" dirty="0">
                <a:latin typeface="Meiryo UI" panose="020B0604030504040204" pitchFamily="50" charset="-128"/>
                <a:ea typeface="Meiryo UI" panose="020B0604030504040204" pitchFamily="50" charset="-128"/>
              </a:rPr>
              <a:t>時点で充足　　〇：</a:t>
            </a:r>
            <a:r>
              <a:rPr lang="en-US" altLang="ja-JP" sz="1000" dirty="0">
                <a:latin typeface="Meiryo UI" panose="020B0604030504040204" pitchFamily="50" charset="-128"/>
                <a:ea typeface="Meiryo UI" panose="020B0604030504040204" pitchFamily="50" charset="-128"/>
              </a:rPr>
              <a:t> R2.9.1</a:t>
            </a:r>
            <a:r>
              <a:rPr lang="ja-JP" altLang="en-US" sz="1000" dirty="0">
                <a:latin typeface="Meiryo UI" panose="020B0604030504040204" pitchFamily="50" charset="-128"/>
                <a:ea typeface="Meiryo UI" panose="020B0604030504040204" pitchFamily="50" charset="-128"/>
              </a:rPr>
              <a:t>時点で未充足であったが</a:t>
            </a:r>
            <a:r>
              <a:rPr kumimoji="1" lang="ja-JP" altLang="en-US" sz="1000" dirty="0">
                <a:latin typeface="Meiryo UI" panose="020B0604030504040204" pitchFamily="50" charset="-128"/>
                <a:ea typeface="Meiryo UI" panose="020B0604030504040204" pitchFamily="50" charset="-128"/>
              </a:rPr>
              <a:t>部会開催</a:t>
            </a:r>
            <a:r>
              <a:rPr lang="ja-JP" altLang="en-US" sz="1000" dirty="0" smtClean="0">
                <a:latin typeface="Meiryo UI" panose="020B0604030504040204" pitchFamily="50" charset="-128"/>
                <a:ea typeface="Meiryo UI" panose="020B0604030504040204" pitchFamily="50" charset="-128"/>
              </a:rPr>
              <a:t>時点（</a:t>
            </a:r>
            <a:r>
              <a:rPr lang="en-US" altLang="ja-JP" sz="1000" dirty="0" smtClean="0">
                <a:latin typeface="Meiryo UI" panose="020B0604030504040204" pitchFamily="50" charset="-128"/>
                <a:ea typeface="Meiryo UI" panose="020B0604030504040204" pitchFamily="50" charset="-128"/>
              </a:rPr>
              <a:t>R3.2</a:t>
            </a:r>
            <a:r>
              <a:rPr lang="ja-JP" altLang="en-US" sz="1000" dirty="0" smtClean="0">
                <a:latin typeface="Meiryo UI" panose="020B0604030504040204" pitchFamily="50" charset="-128"/>
                <a:ea typeface="Meiryo UI" panose="020B0604030504040204" pitchFamily="50" charset="-128"/>
              </a:rPr>
              <a:t>末）で</a:t>
            </a:r>
            <a:r>
              <a:rPr lang="ja-JP" altLang="en-US" sz="1000" dirty="0">
                <a:latin typeface="Meiryo UI" panose="020B0604030504040204" pitchFamily="50" charset="-128"/>
                <a:ea typeface="Meiryo UI" panose="020B0604030504040204" pitchFamily="50" charset="-128"/>
              </a:rPr>
              <a:t>充足　　　●：未充足</a:t>
            </a:r>
            <a:r>
              <a:rPr lang="ja-JP" altLang="en-US" sz="1000" dirty="0"/>
              <a:t>　　</a:t>
            </a:r>
            <a:endParaRPr kumimoji="1" lang="ja-JP" altLang="en-US" sz="1000" dirty="0"/>
          </a:p>
        </p:txBody>
      </p:sp>
      <p:graphicFrame>
        <p:nvGraphicFramePr>
          <p:cNvPr id="6" name="表 5"/>
          <p:cNvGraphicFramePr>
            <a:graphicFrameLocks noGrp="1"/>
          </p:cNvGraphicFramePr>
          <p:nvPr>
            <p:extLst>
              <p:ext uri="{D42A27DB-BD31-4B8C-83A1-F6EECF244321}">
                <p14:modId xmlns:p14="http://schemas.microsoft.com/office/powerpoint/2010/main" val="770461075"/>
              </p:ext>
            </p:extLst>
          </p:nvPr>
        </p:nvGraphicFramePr>
        <p:xfrm>
          <a:off x="162580" y="992606"/>
          <a:ext cx="8513879" cy="5604787"/>
        </p:xfrm>
        <a:graphic>
          <a:graphicData uri="http://schemas.openxmlformats.org/drawingml/2006/table">
            <a:tbl>
              <a:tblPr/>
              <a:tblGrid>
                <a:gridCol w="587164">
                  <a:extLst>
                    <a:ext uri="{9D8B030D-6E8A-4147-A177-3AD203B41FA5}">
                      <a16:colId xmlns:a16="http://schemas.microsoft.com/office/drawing/2014/main" val="3781525698"/>
                    </a:ext>
                  </a:extLst>
                </a:gridCol>
                <a:gridCol w="1115611">
                  <a:extLst>
                    <a:ext uri="{9D8B030D-6E8A-4147-A177-3AD203B41FA5}">
                      <a16:colId xmlns:a16="http://schemas.microsoft.com/office/drawing/2014/main" val="3826745050"/>
                    </a:ext>
                  </a:extLst>
                </a:gridCol>
                <a:gridCol w="851388">
                  <a:extLst>
                    <a:ext uri="{9D8B030D-6E8A-4147-A177-3AD203B41FA5}">
                      <a16:colId xmlns:a16="http://schemas.microsoft.com/office/drawing/2014/main" val="1962768427"/>
                    </a:ext>
                  </a:extLst>
                </a:gridCol>
                <a:gridCol w="851388">
                  <a:extLst>
                    <a:ext uri="{9D8B030D-6E8A-4147-A177-3AD203B41FA5}">
                      <a16:colId xmlns:a16="http://schemas.microsoft.com/office/drawing/2014/main" val="852001435"/>
                    </a:ext>
                  </a:extLst>
                </a:gridCol>
                <a:gridCol w="851388">
                  <a:extLst>
                    <a:ext uri="{9D8B030D-6E8A-4147-A177-3AD203B41FA5}">
                      <a16:colId xmlns:a16="http://schemas.microsoft.com/office/drawing/2014/main" val="19396566"/>
                    </a:ext>
                  </a:extLst>
                </a:gridCol>
                <a:gridCol w="851388">
                  <a:extLst>
                    <a:ext uri="{9D8B030D-6E8A-4147-A177-3AD203B41FA5}">
                      <a16:colId xmlns:a16="http://schemas.microsoft.com/office/drawing/2014/main" val="2274423347"/>
                    </a:ext>
                  </a:extLst>
                </a:gridCol>
                <a:gridCol w="851388">
                  <a:extLst>
                    <a:ext uri="{9D8B030D-6E8A-4147-A177-3AD203B41FA5}">
                      <a16:colId xmlns:a16="http://schemas.microsoft.com/office/drawing/2014/main" val="516608371"/>
                    </a:ext>
                  </a:extLst>
                </a:gridCol>
                <a:gridCol w="851388">
                  <a:extLst>
                    <a:ext uri="{9D8B030D-6E8A-4147-A177-3AD203B41FA5}">
                      <a16:colId xmlns:a16="http://schemas.microsoft.com/office/drawing/2014/main" val="255070109"/>
                    </a:ext>
                  </a:extLst>
                </a:gridCol>
                <a:gridCol w="851388">
                  <a:extLst>
                    <a:ext uri="{9D8B030D-6E8A-4147-A177-3AD203B41FA5}">
                      <a16:colId xmlns:a16="http://schemas.microsoft.com/office/drawing/2014/main" val="3339268184"/>
                    </a:ext>
                  </a:extLst>
                </a:gridCol>
                <a:gridCol w="851388">
                  <a:extLst>
                    <a:ext uri="{9D8B030D-6E8A-4147-A177-3AD203B41FA5}">
                      <a16:colId xmlns:a16="http://schemas.microsoft.com/office/drawing/2014/main" val="1083976559"/>
                    </a:ext>
                  </a:extLst>
                </a:gridCol>
              </a:tblGrid>
              <a:tr h="239102">
                <a:tc rowSpan="3">
                  <a:txBody>
                    <a:bodyPr/>
                    <a:lstStyle/>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二次</a:t>
                      </a:r>
                      <a:endParaRPr lang="en-US" altLang="ja-JP" sz="800" b="1" i="0" u="none" strike="noStrike" dirty="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医療圏名</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rowSpan="2">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病院名</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gridSpan="5">
                  <a:txBody>
                    <a:bodyPr/>
                    <a:lstStyle/>
                    <a:p>
                      <a:pPr algn="ctr"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経過措置が</a:t>
                      </a:r>
                      <a:r>
                        <a:rPr lang="en-US" altLang="ja-JP" sz="900" b="0"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年の項目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経過措置が</a:t>
                      </a:r>
                      <a:r>
                        <a:rPr lang="en-US" altLang="ja-JP" sz="900" b="0"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年の項目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29141152"/>
                  </a:ext>
                </a:extLst>
              </a:tr>
              <a:tr h="294989">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放射線</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出力測定</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語り合う</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ための場</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相談員</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研修受講</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がん登録</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責任部署</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医療安全</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研修受講</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緩和ケア</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専従看護師</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精神担当</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医師配置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医療安全</a:t>
                      </a:r>
                    </a:p>
                    <a:p>
                      <a:pPr algn="ctr" rtl="0" fontAlgn="ctr"/>
                      <a:r>
                        <a:rPr lang="ja-JP" altLang="en-US" sz="900" b="0" i="0" u="none" strike="noStrike" dirty="0">
                          <a:solidFill>
                            <a:srgbClr val="FFFFFF"/>
                          </a:solidFill>
                          <a:effectLst/>
                          <a:latin typeface="Meiryo UI" panose="020B0604030504040204" pitchFamily="50" charset="-128"/>
                          <a:ea typeface="Meiryo UI" panose="020B0604030504040204" pitchFamily="50" charset="-128"/>
                        </a:rPr>
                        <a:t>医師配置</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extLst>
                  <a:ext uri="{0D108BD9-81ED-4DB2-BD59-A6C34878D82A}">
                    <a16:rowId xmlns:a16="http://schemas.microsoft.com/office/drawing/2014/main" val="1789716402"/>
                  </a:ext>
                </a:extLst>
              </a:tr>
              <a:tr h="133512">
                <a:tc vMerge="1">
                  <a:txBody>
                    <a:bodyPr/>
                    <a:lstStyle/>
                    <a:p>
                      <a:endParaRPr kumimoji="1" lang="ja-JP" altLang="en-US"/>
                    </a:p>
                  </a:txBody>
                  <a:tcPr/>
                </a:tc>
                <a:tc>
                  <a:txBody>
                    <a:bodyPr/>
                    <a:lstStyle/>
                    <a:p>
                      <a:pPr algn="ctr" rtl="0" fontAlgn="ctr"/>
                      <a:r>
                        <a:rPr lang="ja-JP" altLang="en-US" sz="800" b="1" i="0" u="none" strike="noStrike" dirty="0">
                          <a:solidFill>
                            <a:srgbClr val="FFFFFF"/>
                          </a:solidFill>
                          <a:effectLst/>
                          <a:latin typeface="Meiryo UI" panose="020B0604030504040204" pitchFamily="50" charset="-128"/>
                          <a:ea typeface="Meiryo UI" panose="020B0604030504040204" pitchFamily="50" charset="-128"/>
                        </a:rPr>
                        <a:t>該当病院数</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13</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15</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5</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tc>
                  <a:txBody>
                    <a:bodyPr/>
                    <a:lstStyle/>
                    <a:p>
                      <a:pPr algn="ctr" rtl="0" fontAlgn="ctr"/>
                      <a:r>
                        <a:rPr lang="en-US" altLang="ja-JP" sz="700" b="1" i="0" u="none" strike="noStrike" dirty="0">
                          <a:solidFill>
                            <a:srgbClr val="FFFFFF"/>
                          </a:solidFill>
                          <a:effectLst/>
                          <a:latin typeface="Meiryo UI" panose="020B0604030504040204" pitchFamily="50" charset="-128"/>
                          <a:ea typeface="Meiryo UI" panose="020B0604030504040204" pitchFamily="50" charset="-128"/>
                        </a:rPr>
                        <a:t>2</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558ED5"/>
                    </a:solidFill>
                  </a:tcPr>
                </a:tc>
                <a:extLst>
                  <a:ext uri="{0D108BD9-81ED-4DB2-BD59-A6C34878D82A}">
                    <a16:rowId xmlns:a16="http://schemas.microsoft.com/office/drawing/2014/main" val="3961997006"/>
                  </a:ext>
                </a:extLst>
              </a:tr>
              <a:tr h="181955">
                <a:tc rowSpan="2">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豊能</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市立池田病院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42999362"/>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市立吹田市民病院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085137273"/>
                  </a:ext>
                </a:extLst>
              </a:tr>
              <a:tr h="181955">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三島</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高槻赤十字病院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04440243"/>
                  </a:ext>
                </a:extLst>
              </a:tr>
              <a:tr h="181955">
                <a:tc rowSpan="4">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北河内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松下記念病院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703221368"/>
                  </a:ext>
                </a:extLst>
              </a:tr>
              <a:tr h="262693">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ＪＣＨＯ星ヶ丘医療センター</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05326781"/>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美杉会佐藤病院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06728808"/>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市立ひらかた病院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40842"/>
                  </a:ext>
                </a:extLst>
              </a:tr>
              <a:tr h="181955">
                <a:tc rowSpan="3">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中河内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八尾徳洲会総合病院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73671360"/>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石切生喜病院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42781543"/>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市立柏原病院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853607152"/>
                  </a:ext>
                </a:extLst>
              </a:tr>
              <a:tr h="181955">
                <a:tc>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南河内</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en-US" sz="800" b="0" i="0" u="none" strike="noStrike" dirty="0">
                          <a:solidFill>
                            <a:srgbClr val="000000"/>
                          </a:solidFill>
                          <a:effectLst/>
                          <a:latin typeface="Meiryo UI" panose="020B0604030504040204" pitchFamily="50" charset="-128"/>
                          <a:ea typeface="Meiryo UI" panose="020B0604030504040204" pitchFamily="50" charset="-128"/>
                        </a:rPr>
                        <a:t>ＰＬ</a:t>
                      </a: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56410961"/>
                  </a:ext>
                </a:extLst>
              </a:tr>
              <a:tr h="181955">
                <a:tc>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堺市</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ベルランド総合病院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646355250"/>
                  </a:ext>
                </a:extLst>
              </a:tr>
              <a:tr h="181955">
                <a:tc rowSpan="5">
                  <a:txBody>
                    <a:bodyPr/>
                    <a:lstStyle/>
                    <a:p>
                      <a:pPr algn="ctr"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泉州</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府中病院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86560745"/>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りんくう総合医療センター</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449519239"/>
                  </a:ext>
                </a:extLst>
              </a:tr>
              <a:tr h="307571">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泉大津市立</a:t>
                      </a:r>
                      <a:r>
                        <a:rPr lang="ja-JP" altLang="en-US" sz="800" b="0" i="0" u="none" strike="noStrike" dirty="0" smtClean="0">
                          <a:solidFill>
                            <a:srgbClr val="000000"/>
                          </a:solidFill>
                          <a:effectLst/>
                          <a:latin typeface="Meiryo UI" panose="020B0604030504040204" pitchFamily="50" charset="-128"/>
                          <a:ea typeface="Meiryo UI" panose="020B0604030504040204" pitchFamily="50" charset="-128"/>
                        </a:rPr>
                        <a:t>病院</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52587617"/>
                  </a:ext>
                </a:extLst>
              </a:tr>
              <a:tr h="181955">
                <a:tc vMerge="1">
                  <a:txBody>
                    <a:bodyPr/>
                    <a:lstStyle/>
                    <a:p>
                      <a:endParaRPr kumimoji="1" lang="ja-JP" altLang="en-US"/>
                    </a:p>
                  </a:txBody>
                  <a:tcPr/>
                </a:tc>
                <a:tc>
                  <a:txBody>
                    <a:bodyPr/>
                    <a:lstStyle/>
                    <a:p>
                      <a:pPr algn="l" rtl="0" fontAlgn="ctr"/>
                      <a:r>
                        <a:rPr lang="zh-TW" altLang="en-US" sz="800" b="0" i="0" u="none" strike="noStrike" dirty="0">
                          <a:solidFill>
                            <a:srgbClr val="000000"/>
                          </a:solidFill>
                          <a:effectLst/>
                          <a:latin typeface="Meiryo UI" panose="020B0604030504040204" pitchFamily="50" charset="-128"/>
                          <a:ea typeface="Meiryo UI" panose="020B0604030504040204" pitchFamily="50" charset="-128"/>
                        </a:rPr>
                        <a:t>市立貝塚病院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629724821"/>
                  </a:ext>
                </a:extLst>
              </a:tr>
              <a:tr h="181955">
                <a:tc vMerge="1">
                  <a:txBody>
                    <a:bodyPr/>
                    <a:lstStyle/>
                    <a:p>
                      <a:endParaRPr kumimoji="1" lang="ja-JP" altLang="en-US"/>
                    </a:p>
                  </a:txBody>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岸和田徳洲会病院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536285273"/>
                  </a:ext>
                </a:extLst>
              </a:tr>
              <a:tr h="181955">
                <a:tc rowSpan="9">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大阪市</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8EB4E3"/>
                    </a:solidFill>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大手前病院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3813068471"/>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北野病院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656413246"/>
                  </a:ext>
                </a:extLst>
              </a:tr>
              <a:tr h="181955">
                <a:tc vMerge="1">
                  <a:txBody>
                    <a:bodyPr/>
                    <a:lstStyle/>
                    <a:p>
                      <a:endParaRPr kumimoji="1" lang="ja-JP" altLang="en-US"/>
                    </a:p>
                  </a:txBody>
                  <a:tcPr/>
                </a:tc>
                <a:tc>
                  <a:txBody>
                    <a:bodyPr/>
                    <a:lstStyle/>
                    <a:p>
                      <a:pPr algn="l" rtl="0" fontAlgn="ctr"/>
                      <a:r>
                        <a:rPr lang="zh-CN" altLang="en-US" sz="800" b="0" i="0" u="none" strike="noStrike">
                          <a:solidFill>
                            <a:srgbClr val="000000"/>
                          </a:solidFill>
                          <a:effectLst/>
                          <a:latin typeface="Meiryo UI" panose="020B0604030504040204" pitchFamily="50" charset="-128"/>
                          <a:ea typeface="Meiryo UI" panose="020B0604030504040204" pitchFamily="50" charset="-128"/>
                        </a:rPr>
                        <a:t>済生会中津病院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893433673"/>
                  </a:ext>
                </a:extLst>
              </a:tr>
              <a:tr h="181955">
                <a:tc vMerge="1">
                  <a:txBody>
                    <a:bodyPr/>
                    <a:lstStyle/>
                    <a:p>
                      <a:endParaRPr kumimoji="1" lang="ja-JP" altLang="en-US"/>
                    </a:p>
                  </a:txBody>
                  <a:tcPr/>
                </a:tc>
                <a:tc>
                  <a:txBody>
                    <a:bodyPr/>
                    <a:lstStyle/>
                    <a:p>
                      <a:pPr algn="l" rtl="0" fontAlgn="ctr"/>
                      <a:r>
                        <a:rPr lang="zh-CN" altLang="en-US" sz="800" b="0" i="0" u="none" strike="noStrike" dirty="0">
                          <a:solidFill>
                            <a:srgbClr val="000000"/>
                          </a:solidFill>
                          <a:effectLst/>
                          <a:latin typeface="Meiryo UI" panose="020B0604030504040204" pitchFamily="50" charset="-128"/>
                          <a:ea typeface="Meiryo UI" panose="020B0604030504040204" pitchFamily="50" charset="-128"/>
                        </a:rPr>
                        <a:t>済生会野江病院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26511041"/>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住友病院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553512496"/>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日本生命病院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606045899"/>
                  </a:ext>
                </a:extLst>
              </a:tr>
              <a:tr h="181955">
                <a:tc vMerge="1">
                  <a:txBody>
                    <a:bodyPr/>
                    <a:lstStyle/>
                    <a:p>
                      <a:endParaRPr kumimoji="1" lang="ja-JP" altLang="en-US"/>
                    </a:p>
                  </a:txBody>
                  <a:tcPr/>
                </a:tc>
                <a:tc>
                  <a:txBody>
                    <a:bodyPr/>
                    <a:lstStyle/>
                    <a:p>
                      <a:pPr algn="l" rtl="0" fontAlgn="ctr"/>
                      <a:r>
                        <a:rPr lang="en-US" sz="800" b="0" i="0" u="none" strike="noStrike">
                          <a:solidFill>
                            <a:srgbClr val="000000"/>
                          </a:solidFill>
                          <a:effectLst/>
                          <a:latin typeface="Meiryo UI" panose="020B0604030504040204" pitchFamily="50" charset="-128"/>
                          <a:ea typeface="Meiryo UI" panose="020B0604030504040204" pitchFamily="50" charset="-128"/>
                        </a:rPr>
                        <a:t>JCHO</a:t>
                      </a: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1244616994"/>
                  </a:ext>
                </a:extLst>
              </a:tr>
              <a:tr h="181955">
                <a:tc vMerge="1">
                  <a:txBody>
                    <a:bodyPr/>
                    <a:lstStyle/>
                    <a:p>
                      <a:endParaRPr kumimoji="1" lang="ja-JP" altLang="en-US"/>
                    </a:p>
                  </a:txBody>
                  <a:tcPr/>
                </a:tc>
                <a:tc>
                  <a:txBody>
                    <a:bodyPr/>
                    <a:lstStyle/>
                    <a:p>
                      <a:pPr algn="l" rtl="0" fontAlgn="ctr"/>
                      <a:r>
                        <a:rPr lang="ja-JP" altLang="en-US" sz="800" b="0" i="0" u="none" strike="noStrike" dirty="0">
                          <a:solidFill>
                            <a:srgbClr val="000000"/>
                          </a:solidFill>
                          <a:effectLst/>
                          <a:latin typeface="Meiryo UI" panose="020B0604030504040204" pitchFamily="50" charset="-128"/>
                          <a:ea typeface="Meiryo UI" panose="020B0604030504040204" pitchFamily="50" charset="-128"/>
                        </a:rPr>
                        <a:t>多根総合病院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〇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37337501"/>
                  </a:ext>
                </a:extLst>
              </a:tr>
              <a:tr h="181955">
                <a:tc vMerge="1">
                  <a:txBody>
                    <a:bodyPr/>
                    <a:lstStyle/>
                    <a:p>
                      <a:endParaRPr kumimoji="1" lang="ja-JP" altLang="en-US"/>
                    </a:p>
                  </a:txBody>
                  <a:tcPr/>
                </a:tc>
                <a:tc>
                  <a:txBody>
                    <a:bodyPr/>
                    <a:lstStyle/>
                    <a:p>
                      <a:pPr algn="l" rtl="0" fontAlgn="ctr"/>
                      <a:r>
                        <a:rPr lang="ja-JP" altLang="en-US" sz="800" b="0" i="0" u="none" strike="noStrike">
                          <a:solidFill>
                            <a:srgbClr val="000000"/>
                          </a:solidFill>
                          <a:effectLst/>
                          <a:latin typeface="Meiryo UI" panose="020B0604030504040204" pitchFamily="50" charset="-128"/>
                          <a:ea typeface="Meiryo UI" panose="020B0604030504040204" pitchFamily="50" charset="-128"/>
                        </a:rPr>
                        <a:t>大阪鉄道病院</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algn="ctr" fontAlgn="ctr"/>
                      <a:r>
                        <a:rPr lang="ja-JP" altLang="en-US" sz="1100" b="0" i="0" u="none" strike="noStrike" dirty="0">
                          <a:solidFill>
                            <a:srgbClr val="000000"/>
                          </a:solidFill>
                          <a:effectLst/>
                          <a:latin typeface="Arial" panose="020B0604020202020204" pitchFamily="34" charset="0"/>
                          <a:ea typeface="游ゴシック" panose="020B0400000000000000" pitchFamily="50" charset="-128"/>
                        </a:rPr>
                        <a:t>　</a:t>
                      </a:r>
                    </a:p>
                  </a:txBody>
                  <a:tcPr marL="4088" marR="4088" marT="4088"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extLst>
                  <a:ext uri="{0D108BD9-81ED-4DB2-BD59-A6C34878D82A}">
                    <a16:rowId xmlns:a16="http://schemas.microsoft.com/office/drawing/2014/main" val="2229302128"/>
                  </a:ext>
                </a:extLst>
              </a:tr>
            </a:tbl>
          </a:graphicData>
        </a:graphic>
      </p:graphicFrame>
      <p:sp>
        <p:nvSpPr>
          <p:cNvPr id="12" name="正方形/長方形 11"/>
          <p:cNvSpPr/>
          <p:nvPr/>
        </p:nvSpPr>
        <p:spPr>
          <a:xfrm>
            <a:off x="1835696" y="1006217"/>
            <a:ext cx="4248472" cy="5602493"/>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590235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３ー①．</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年の経過措置項目に該当している病院の本年度の指定更新</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考え方</a:t>
            </a:r>
          </a:p>
        </p:txBody>
      </p:sp>
      <p:graphicFrame>
        <p:nvGraphicFramePr>
          <p:cNvPr id="2" name="表 1"/>
          <p:cNvGraphicFramePr>
            <a:graphicFrameLocks noGrp="1"/>
          </p:cNvGraphicFramePr>
          <p:nvPr>
            <p:extLst>
              <p:ext uri="{D42A27DB-BD31-4B8C-83A1-F6EECF244321}">
                <p14:modId xmlns:p14="http://schemas.microsoft.com/office/powerpoint/2010/main" val="421468337"/>
              </p:ext>
            </p:extLst>
          </p:nvPr>
        </p:nvGraphicFramePr>
        <p:xfrm>
          <a:off x="467543" y="3480236"/>
          <a:ext cx="8511573" cy="1970658"/>
        </p:xfrm>
        <a:graphic>
          <a:graphicData uri="http://schemas.openxmlformats.org/drawingml/2006/table">
            <a:tbl>
              <a:tblPr firstRow="1" bandRow="1">
                <a:tableStyleId>{5C22544A-7EE6-4342-B048-85BDC9FD1C3A}</a:tableStyleId>
              </a:tblPr>
              <a:tblGrid>
                <a:gridCol w="3168353">
                  <a:extLst>
                    <a:ext uri="{9D8B030D-6E8A-4147-A177-3AD203B41FA5}">
                      <a16:colId xmlns:a16="http://schemas.microsoft.com/office/drawing/2014/main" val="20001"/>
                    </a:ext>
                  </a:extLst>
                </a:gridCol>
                <a:gridCol w="5343220">
                  <a:extLst>
                    <a:ext uri="{9D8B030D-6E8A-4147-A177-3AD203B41FA5}">
                      <a16:colId xmlns:a16="http://schemas.microsoft.com/office/drawing/2014/main" val="20002"/>
                    </a:ext>
                  </a:extLst>
                </a:gridCol>
              </a:tblGrid>
              <a:tr h="323369">
                <a:tc>
                  <a:txBody>
                    <a:bodyPr/>
                    <a:lstStyle/>
                    <a:p>
                      <a:pPr algn="ctr"/>
                      <a:r>
                        <a:rPr kumimoji="1" lang="ja-JP" altLang="en-US" sz="1400" dirty="0">
                          <a:latin typeface="Meiryo UI" panose="020B0604030504040204" pitchFamily="50" charset="-128"/>
                          <a:ea typeface="Meiryo UI" panose="020B0604030504040204" pitchFamily="50" charset="-128"/>
                        </a:rPr>
                        <a:t>区分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a:solidFill>
                            <a:schemeClr val="lt1"/>
                          </a:solidFill>
                          <a:latin typeface="Meiryo UI" panose="020B0604030504040204" pitchFamily="50" charset="-128"/>
                          <a:ea typeface="Meiryo UI" panose="020B0604030504040204" pitchFamily="50" charset="-128"/>
                          <a:cs typeface="+mn-cs"/>
                        </a:rPr>
                        <a:t>対応方法</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4847">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R2.9.1</a:t>
                      </a:r>
                      <a:r>
                        <a:rPr kumimoji="1" lang="ja-JP" altLang="en-US" sz="1400" b="0" dirty="0">
                          <a:solidFill>
                            <a:schemeClr val="tx1"/>
                          </a:solidFill>
                          <a:latin typeface="Meiryo UI" panose="020B0604030504040204" pitchFamily="50" charset="-128"/>
                          <a:ea typeface="Meiryo UI" panose="020B0604030504040204" pitchFamily="50" charset="-128"/>
                        </a:rPr>
                        <a:t>時点において経過措置項目を充足した病院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a:solidFill>
                            <a:schemeClr val="tx1"/>
                          </a:solidFill>
                          <a:latin typeface="Meiryo UI" panose="020B0604030504040204" pitchFamily="50" charset="-128"/>
                          <a:ea typeface="Meiryo UI" panose="020B0604030504040204" pitchFamily="50" charset="-128"/>
                        </a:rPr>
                        <a:t>経過措置と指定期間の</a:t>
                      </a:r>
                      <a:r>
                        <a:rPr kumimoji="1" lang="ja-JP" altLang="en-US" sz="1400" b="0" dirty="0" smtClean="0">
                          <a:solidFill>
                            <a:schemeClr val="tx1"/>
                          </a:solidFill>
                          <a:latin typeface="Meiryo UI" panose="020B0604030504040204" pitchFamily="50" charset="-128"/>
                          <a:ea typeface="Meiryo UI" panose="020B0604030504040204" pitchFamily="50" charset="-128"/>
                        </a:rPr>
                        <a:t>考え方</a:t>
                      </a:r>
                      <a:r>
                        <a:rPr kumimoji="1" lang="en-US" altLang="ja-JP" sz="1400" b="0" smtClean="0">
                          <a:solidFill>
                            <a:schemeClr val="tx1"/>
                          </a:solidFill>
                          <a:latin typeface="Meiryo UI" panose="020B0604030504040204" pitchFamily="50" charset="-128"/>
                          <a:ea typeface="Meiryo UI" panose="020B0604030504040204" pitchFamily="50" charset="-128"/>
                        </a:rPr>
                        <a:t>【</a:t>
                      </a:r>
                      <a:r>
                        <a:rPr kumimoji="1" lang="en-US" altLang="ja-JP" sz="1400" b="0" dirty="0" smtClean="0">
                          <a:solidFill>
                            <a:schemeClr val="tx1"/>
                          </a:solidFill>
                          <a:latin typeface="Meiryo UI" panose="020B0604030504040204" pitchFamily="50" charset="-128"/>
                          <a:ea typeface="Meiryo UI" panose="020B0604030504040204" pitchFamily="50" charset="-128"/>
                        </a:rPr>
                        <a:t>4</a:t>
                      </a:r>
                      <a:r>
                        <a:rPr kumimoji="1" lang="ja-JP" altLang="en-US" sz="1400" b="0" smtClean="0">
                          <a:solidFill>
                            <a:schemeClr val="tx1"/>
                          </a:solidFill>
                          <a:latin typeface="Meiryo UI" panose="020B0604030504040204" pitchFamily="50" charset="-128"/>
                          <a:ea typeface="Meiryo UI" panose="020B0604030504040204" pitchFamily="50" charset="-128"/>
                        </a:rPr>
                        <a:t>頁</a:t>
                      </a: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smtClean="0">
                          <a:solidFill>
                            <a:schemeClr val="tx1"/>
                          </a:solidFill>
                          <a:latin typeface="Meiryo UI" panose="020B0604030504040204" pitchFamily="50" charset="-128"/>
                          <a:ea typeface="Meiryo UI" panose="020B0604030504040204" pitchFamily="50" charset="-128"/>
                        </a:rPr>
                        <a:t>に</a:t>
                      </a:r>
                      <a:r>
                        <a:rPr kumimoji="1" lang="ja-JP" altLang="en-US" sz="1400" b="0" dirty="0">
                          <a:solidFill>
                            <a:schemeClr val="tx1"/>
                          </a:solidFill>
                          <a:latin typeface="Meiryo UI" panose="020B0604030504040204" pitchFamily="50" charset="-128"/>
                          <a:ea typeface="Meiryo UI" panose="020B0604030504040204" pitchFamily="50" charset="-128"/>
                        </a:rPr>
                        <a:t>基づき、指定更新手続きを行う。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73740070"/>
                  </a:ext>
                </a:extLst>
              </a:tr>
              <a:tr h="1002442">
                <a:tc>
                  <a:txBody>
                    <a:bodyPr/>
                    <a:lstStyle/>
                    <a:p>
                      <a:r>
                        <a:rPr kumimoji="1" lang="en-US" altLang="ja-JP" sz="1400" b="0" dirty="0">
                          <a:solidFill>
                            <a:schemeClr val="tx1"/>
                          </a:solidFill>
                          <a:latin typeface="Meiryo UI" panose="020B0604030504040204" pitchFamily="50" charset="-128"/>
                          <a:ea typeface="Meiryo UI" panose="020B0604030504040204" pitchFamily="50" charset="-128"/>
                        </a:rPr>
                        <a:t>R2.9.1</a:t>
                      </a:r>
                      <a:r>
                        <a:rPr kumimoji="1" lang="ja-JP" altLang="en-US" sz="1400" b="0" dirty="0">
                          <a:solidFill>
                            <a:schemeClr val="tx1"/>
                          </a:solidFill>
                          <a:latin typeface="Meiryo UI" panose="020B0604030504040204" pitchFamily="50" charset="-128"/>
                          <a:ea typeface="Meiryo UI" panose="020B0604030504040204" pitchFamily="50" charset="-128"/>
                        </a:rPr>
                        <a:t>時点において経過措置項目が未充足（一部未充足を含む）であったが部会開催時点（</a:t>
                      </a:r>
                      <a:r>
                        <a:rPr kumimoji="1" lang="en-US" altLang="ja-JP" sz="1400" b="0" dirty="0" smtClean="0">
                          <a:solidFill>
                            <a:schemeClr val="tx1"/>
                          </a:solidFill>
                          <a:latin typeface="Meiryo UI" panose="020B0604030504040204" pitchFamily="50" charset="-128"/>
                          <a:ea typeface="Meiryo UI" panose="020B0604030504040204" pitchFamily="50" charset="-128"/>
                        </a:rPr>
                        <a:t>R3.2</a:t>
                      </a:r>
                      <a:r>
                        <a:rPr kumimoji="1" lang="ja-JP" altLang="en-US" sz="1400" b="0" dirty="0" smtClean="0">
                          <a:solidFill>
                            <a:schemeClr val="tx1"/>
                          </a:solidFill>
                          <a:latin typeface="Meiryo UI" panose="020B0604030504040204" pitchFamily="50" charset="-128"/>
                          <a:ea typeface="Meiryo UI" panose="020B0604030504040204" pitchFamily="50" charset="-128"/>
                        </a:rPr>
                        <a:t>末</a:t>
                      </a:r>
                      <a:r>
                        <a:rPr kumimoji="1" lang="en-US" altLang="ja-JP" sz="1400" b="0" dirty="0" smtClean="0">
                          <a:solidFill>
                            <a:schemeClr val="tx1"/>
                          </a:solidFill>
                          <a:latin typeface="Meiryo UI" panose="020B0604030504040204" pitchFamily="50" charset="-128"/>
                          <a:ea typeface="Meiryo UI" panose="020B0604030504040204" pitchFamily="50" charset="-128"/>
                        </a:rPr>
                        <a:t>)</a:t>
                      </a:r>
                      <a:r>
                        <a:rPr kumimoji="1" lang="ja-JP" altLang="en-US" sz="1400" b="0" dirty="0">
                          <a:solidFill>
                            <a:schemeClr val="tx1"/>
                          </a:solidFill>
                          <a:latin typeface="Meiryo UI" panose="020B0604030504040204" pitchFamily="50" charset="-128"/>
                          <a:ea typeface="Meiryo UI" panose="020B0604030504040204" pitchFamily="50" charset="-128"/>
                        </a:rPr>
                        <a:t>で充足している病院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経過措置項目に該当した項目を含め、全指定要件を充足したことが確認できたため、当該病院の指定更新手続きを行う</a:t>
                      </a:r>
                      <a:r>
                        <a:rPr kumimoji="1" lang="ja-JP" altLang="en-US" sz="1400" b="0" dirty="0" smtClean="0">
                          <a:solidFill>
                            <a:schemeClr val="tx1"/>
                          </a:solidFill>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（緩和措置）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1994773"/>
                  </a:ext>
                </a:extLst>
              </a:tr>
            </a:tbl>
          </a:graphicData>
        </a:graphic>
      </p:graphicFrame>
      <p:sp>
        <p:nvSpPr>
          <p:cNvPr id="14" name="角丸四角形 13"/>
          <p:cNvSpPr/>
          <p:nvPr/>
        </p:nvSpPr>
        <p:spPr>
          <a:xfrm>
            <a:off x="197194" y="916748"/>
            <a:ext cx="8767294" cy="1393354"/>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latin typeface="Meiryo UI" panose="020B0604030504040204" pitchFamily="50" charset="-128"/>
                <a:ea typeface="Meiryo UI" panose="020B0604030504040204" pitchFamily="50" charset="-128"/>
              </a:rPr>
              <a:t>令和元年度第</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回本部会において、府指定がん診療拠点病院の指定要件見直しに伴い、人的要件と体制整備等について経過措置期間（１～２年）を設けたところ。</a:t>
            </a:r>
          </a:p>
          <a:p>
            <a:r>
              <a:rPr lang="ja-JP" altLang="en-US" sz="1400" dirty="0">
                <a:solidFill>
                  <a:schemeClr val="tx1"/>
                </a:solidFill>
                <a:latin typeface="Meiryo UI" panose="020B0604030504040204" pitchFamily="50" charset="-128"/>
                <a:ea typeface="Meiryo UI" panose="020B0604030504040204" pitchFamily="50" charset="-128"/>
              </a:rPr>
              <a:t>この度、経過措置期間</a:t>
            </a:r>
            <a:r>
              <a:rPr lang="en-US" altLang="ja-JP" sz="1400" dirty="0">
                <a:solidFill>
                  <a:schemeClr val="tx1"/>
                </a:solidFill>
                <a:latin typeface="Meiryo UI" panose="020B0604030504040204" pitchFamily="50" charset="-128"/>
                <a:ea typeface="Meiryo UI" panose="020B0604030504040204" pitchFamily="50" charset="-128"/>
              </a:rPr>
              <a:t>1</a:t>
            </a:r>
            <a:r>
              <a:rPr lang="ja-JP" altLang="en-US" sz="1400" dirty="0">
                <a:solidFill>
                  <a:schemeClr val="tx1"/>
                </a:solidFill>
                <a:latin typeface="Meiryo UI" panose="020B0604030504040204" pitchFamily="50" charset="-128"/>
                <a:ea typeface="Meiryo UI" panose="020B0604030504040204" pitchFamily="50" charset="-128"/>
              </a:rPr>
              <a:t>年の項目の充足状況について整理し、下記の通り取り扱うことについてご審議いただきたい</a:t>
            </a:r>
            <a:r>
              <a:rPr lang="ja-JP" altLang="en-US" sz="1400" dirty="0" smtClean="0">
                <a:solidFill>
                  <a:schemeClr val="tx1"/>
                </a:solidFill>
                <a:latin typeface="Meiryo UI" panose="020B0604030504040204" pitchFamily="50" charset="-128"/>
                <a:ea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3" name="角丸四角形 12"/>
          <p:cNvSpPr/>
          <p:nvPr/>
        </p:nvSpPr>
        <p:spPr>
          <a:xfrm>
            <a:off x="197194" y="684949"/>
            <a:ext cx="2998999" cy="35702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◆ご審議いただきたい内容◆</a:t>
            </a:r>
          </a:p>
        </p:txBody>
      </p:sp>
      <p:sp>
        <p:nvSpPr>
          <p:cNvPr id="15" name="下矢印 14"/>
          <p:cNvSpPr/>
          <p:nvPr/>
        </p:nvSpPr>
        <p:spPr>
          <a:xfrm>
            <a:off x="3977614" y="2542670"/>
            <a:ext cx="1152128" cy="310266"/>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6" name="テキスト ボックス 1"/>
          <p:cNvSpPr txBox="1"/>
          <p:nvPr/>
        </p:nvSpPr>
        <p:spPr>
          <a:xfrm>
            <a:off x="197194" y="2826673"/>
            <a:ext cx="8712968" cy="67433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b="1" u="sng" dirty="0">
                <a:latin typeface="Meiryo UI" panose="020B0604030504040204" pitchFamily="50" charset="-128"/>
                <a:ea typeface="Meiryo UI" panose="020B0604030504040204" pitchFamily="50" charset="-128"/>
                <a:cs typeface="ＭＳ Ｐゴシック"/>
              </a:rPr>
              <a:t>経過措置にかかる本年度の取り扱いを下記のとおりとする。</a:t>
            </a:r>
            <a:endParaRPr lang="en-US" altLang="ja-JP" b="1" u="sng" dirty="0">
              <a:latin typeface="Meiryo UI" panose="020B0604030504040204" pitchFamily="50" charset="-128"/>
              <a:ea typeface="Meiryo UI" panose="020B0604030504040204" pitchFamily="50" charset="-128"/>
              <a:cs typeface="ＭＳ Ｐゴシック"/>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8</a:t>
            </a:fld>
            <a:endParaRPr kumimoji="1" lang="ja-JP" altLang="en-US" dirty="0"/>
          </a:p>
        </p:txBody>
      </p:sp>
      <p:sp>
        <p:nvSpPr>
          <p:cNvPr id="3" name="テキスト ボックス 2"/>
          <p:cNvSpPr txBox="1"/>
          <p:nvPr/>
        </p:nvSpPr>
        <p:spPr>
          <a:xfrm>
            <a:off x="113863" y="3943642"/>
            <a:ext cx="486374" cy="369332"/>
          </a:xfrm>
          <a:prstGeom prst="rect">
            <a:avLst/>
          </a:prstGeom>
          <a:noFill/>
        </p:spPr>
        <p:txBody>
          <a:bodyPr wrap="square" rtlCol="0">
            <a:spAutoFit/>
          </a:bodyPr>
          <a:lstStyle/>
          <a:p>
            <a:r>
              <a:rPr kumimoji="1" lang="ja-JP" altLang="en-US" dirty="0" smtClean="0"/>
              <a:t>◎</a:t>
            </a:r>
            <a:endParaRPr kumimoji="1" lang="ja-JP" altLang="en-US" dirty="0"/>
          </a:p>
        </p:txBody>
      </p:sp>
      <p:sp>
        <p:nvSpPr>
          <p:cNvPr id="10" name="テキスト ボックス 9"/>
          <p:cNvSpPr txBox="1"/>
          <p:nvPr/>
        </p:nvSpPr>
        <p:spPr>
          <a:xfrm>
            <a:off x="117874" y="4741895"/>
            <a:ext cx="486374" cy="369332"/>
          </a:xfrm>
          <a:prstGeom prst="rect">
            <a:avLst/>
          </a:prstGeom>
          <a:noFill/>
        </p:spPr>
        <p:txBody>
          <a:bodyPr wrap="square" rtlCol="0">
            <a:spAutoFit/>
          </a:bodyPr>
          <a:lstStyle/>
          <a:p>
            <a:r>
              <a:rPr kumimoji="1" lang="ja-JP" altLang="en-US" dirty="0" smtClean="0"/>
              <a:t>〇</a:t>
            </a:r>
            <a:endParaRPr kumimoji="1" lang="ja-JP" altLang="en-US" dirty="0"/>
          </a:p>
        </p:txBody>
      </p:sp>
    </p:spTree>
    <p:extLst>
      <p:ext uri="{BB962C8B-B14F-4D97-AF65-F5344CB8AC3E}">
        <p14:creationId xmlns:p14="http://schemas.microsoft.com/office/powerpoint/2010/main" val="4166012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179512" y="115689"/>
            <a:ext cx="8604957"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a:solidFill>
                  <a:srgbClr val="FFFFFF"/>
                </a:solidFill>
                <a:latin typeface="Meiryo UI" panose="020B0604030504040204" pitchFamily="50" charset="-128"/>
                <a:ea typeface="Meiryo UI" panose="020B0604030504040204" pitchFamily="50" charset="-128"/>
                <a:cs typeface="Times New Roman"/>
              </a:rPr>
              <a:t>府がん診療拠点病院の指定</a:t>
            </a:r>
            <a:r>
              <a:rPr lang="ja-JP" altLang="en-US" sz="2000" b="1" dirty="0" smtClean="0">
                <a:solidFill>
                  <a:srgbClr val="FFFFFF"/>
                </a:solidFill>
                <a:latin typeface="Meiryo UI" panose="020B0604030504040204" pitchFamily="50" charset="-128"/>
                <a:ea typeface="Meiryo UI" panose="020B0604030504040204" pitchFamily="50" charset="-128"/>
                <a:cs typeface="Times New Roman"/>
              </a:rPr>
              <a:t>更新の対応案</a:t>
            </a:r>
            <a:endParaRPr lang="en-US" altLang="ja-JP" sz="2000" b="1" dirty="0">
              <a:solidFill>
                <a:srgbClr val="FFFFFF"/>
              </a:solidFill>
              <a:latin typeface="Meiryo UI" panose="020B0604030504040204" pitchFamily="50" charset="-128"/>
              <a:ea typeface="Meiryo UI" panose="020B0604030504040204" pitchFamily="50" charset="-128"/>
              <a:cs typeface="Times New Roman"/>
            </a:endParaRPr>
          </a:p>
        </p:txBody>
      </p:sp>
      <p:sp>
        <p:nvSpPr>
          <p:cNvPr id="9" name="スライド番号プレースホルダー 3"/>
          <p:cNvSpPr>
            <a:spLocks noGrp="1"/>
          </p:cNvSpPr>
          <p:nvPr>
            <p:ph type="sldNum" sz="quarter" idx="12"/>
          </p:nvPr>
        </p:nvSpPr>
        <p:spPr>
          <a:xfrm>
            <a:off x="6921717" y="6451439"/>
            <a:ext cx="2057400" cy="365125"/>
          </a:xfrm>
        </p:spPr>
        <p:txBody>
          <a:bodyPr/>
          <a:lstStyle/>
          <a:p>
            <a:fld id="{2BA8AE17-6609-43EE-B17E-B3CE048B7AAD}" type="slidenum">
              <a:rPr kumimoji="1" lang="ja-JP" altLang="en-US" smtClean="0"/>
              <a:t>9</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346742812"/>
              </p:ext>
            </p:extLst>
          </p:nvPr>
        </p:nvGraphicFramePr>
        <p:xfrm>
          <a:off x="197912" y="1769743"/>
          <a:ext cx="8424937" cy="4688295"/>
        </p:xfrm>
        <a:graphic>
          <a:graphicData uri="http://schemas.openxmlformats.org/drawingml/2006/table">
            <a:tbl>
              <a:tblPr/>
              <a:tblGrid>
                <a:gridCol w="960954">
                  <a:extLst>
                    <a:ext uri="{9D8B030D-6E8A-4147-A177-3AD203B41FA5}">
                      <a16:colId xmlns:a16="http://schemas.microsoft.com/office/drawing/2014/main" val="4208958674"/>
                    </a:ext>
                  </a:extLst>
                </a:gridCol>
                <a:gridCol w="1906173">
                  <a:extLst>
                    <a:ext uri="{9D8B030D-6E8A-4147-A177-3AD203B41FA5}">
                      <a16:colId xmlns:a16="http://schemas.microsoft.com/office/drawing/2014/main" val="657317073"/>
                    </a:ext>
                  </a:extLst>
                </a:gridCol>
                <a:gridCol w="663017">
                  <a:extLst>
                    <a:ext uri="{9D8B030D-6E8A-4147-A177-3AD203B41FA5}">
                      <a16:colId xmlns:a16="http://schemas.microsoft.com/office/drawing/2014/main" val="1180064338"/>
                    </a:ext>
                  </a:extLst>
                </a:gridCol>
                <a:gridCol w="574312">
                  <a:extLst>
                    <a:ext uri="{9D8B030D-6E8A-4147-A177-3AD203B41FA5}">
                      <a16:colId xmlns:a16="http://schemas.microsoft.com/office/drawing/2014/main" val="2840620788"/>
                    </a:ext>
                  </a:extLst>
                </a:gridCol>
                <a:gridCol w="720080">
                  <a:extLst>
                    <a:ext uri="{9D8B030D-6E8A-4147-A177-3AD203B41FA5}">
                      <a16:colId xmlns:a16="http://schemas.microsoft.com/office/drawing/2014/main" val="180494859"/>
                    </a:ext>
                  </a:extLst>
                </a:gridCol>
                <a:gridCol w="864096">
                  <a:extLst>
                    <a:ext uri="{9D8B030D-6E8A-4147-A177-3AD203B41FA5}">
                      <a16:colId xmlns:a16="http://schemas.microsoft.com/office/drawing/2014/main" val="2402863215"/>
                    </a:ext>
                  </a:extLst>
                </a:gridCol>
                <a:gridCol w="864096">
                  <a:extLst>
                    <a:ext uri="{9D8B030D-6E8A-4147-A177-3AD203B41FA5}">
                      <a16:colId xmlns:a16="http://schemas.microsoft.com/office/drawing/2014/main" val="4211761501"/>
                    </a:ext>
                  </a:extLst>
                </a:gridCol>
                <a:gridCol w="504056">
                  <a:extLst>
                    <a:ext uri="{9D8B030D-6E8A-4147-A177-3AD203B41FA5}">
                      <a16:colId xmlns:a16="http://schemas.microsoft.com/office/drawing/2014/main" val="2703502452"/>
                    </a:ext>
                  </a:extLst>
                </a:gridCol>
                <a:gridCol w="1368153">
                  <a:extLst>
                    <a:ext uri="{9D8B030D-6E8A-4147-A177-3AD203B41FA5}">
                      <a16:colId xmlns:a16="http://schemas.microsoft.com/office/drawing/2014/main" val="2106743220"/>
                    </a:ext>
                  </a:extLst>
                </a:gridCol>
              </a:tblGrid>
              <a:tr h="374297">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 二次</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医療圏</a:t>
                      </a:r>
                    </a:p>
                  </a:txBody>
                  <a:tcPr marL="4345" marR="4345" marT="434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a:solidFill>
                            <a:srgbClr val="FFFFFF"/>
                          </a:solidFill>
                          <a:effectLst/>
                          <a:latin typeface="Meiryo UI" panose="020B0604030504040204" pitchFamily="50" charset="-128"/>
                          <a:ea typeface="Meiryo UI" panose="020B0604030504040204" pitchFamily="50" charset="-128"/>
                        </a:rPr>
                        <a:t>病院名</a:t>
                      </a:r>
                    </a:p>
                  </a:txBody>
                  <a:tcPr marL="4345" marR="4345" marT="434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1</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a:t>
                      </a: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経過</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措置</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2</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年の経過措置</a:t>
                      </a: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可否</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更新</a:t>
                      </a:r>
                      <a:endParaRPr lang="en-US" altLang="ja-JP" sz="900" b="1" i="0" u="none" strike="noStrike" dirty="0" smtClean="0">
                        <a:solidFill>
                          <a:srgbClr val="FFFFFF"/>
                        </a:solidFill>
                        <a:effectLst/>
                        <a:latin typeface="Meiryo UI" panose="020B0604030504040204" pitchFamily="50" charset="-128"/>
                        <a:ea typeface="Meiryo UI" panose="020B0604030504040204" pitchFamily="50" charset="-128"/>
                      </a:endParaRPr>
                    </a:p>
                    <a:p>
                      <a:pPr algn="ctr" rtl="0" fontAlgn="ctr"/>
                      <a:r>
                        <a:rPr lang="ja-JP" altLang="en-US" sz="900" b="1" i="0" u="none" strike="noStrike" dirty="0" smtClean="0">
                          <a:solidFill>
                            <a:srgbClr val="FFFFFF"/>
                          </a:solidFill>
                          <a:effectLst/>
                          <a:latin typeface="Meiryo UI" panose="020B0604030504040204" pitchFamily="50" charset="-128"/>
                          <a:ea typeface="Meiryo UI" panose="020B0604030504040204" pitchFamily="50" charset="-128"/>
                        </a:rPr>
                        <a:t>期間</a:t>
                      </a:r>
                      <a:endParaRPr lang="ja-JP" altLang="en-US" sz="900" b="1" i="0" u="none" strike="noStrike" dirty="0">
                        <a:solidFill>
                          <a:srgbClr val="FFFFFF"/>
                        </a:solidFill>
                        <a:effectLst/>
                        <a:latin typeface="Meiryo UI" panose="020B0604030504040204" pitchFamily="50" charset="-128"/>
                        <a:ea typeface="Meiryo UI" panose="020B0604030504040204" pitchFamily="50" charset="-128"/>
                      </a:endParaRPr>
                    </a:p>
                  </a:txBody>
                  <a:tcPr marL="4345" marR="4345" marT="43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指定更新日</a:t>
                      </a:r>
                    </a:p>
                    <a:p>
                      <a:pPr algn="ctr" rtl="0" fontAlgn="ct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r>
                        <a:rPr lang="en-US" altLang="ja-JP"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a:t>
                      </a:r>
                    </a:p>
                  </a:txBody>
                  <a:tcPr marL="4345" marR="4345" marT="4345" marB="0" anchor="ctr">
                    <a:lnL>
                      <a:noFill/>
                    </a:lnL>
                    <a:lnR>
                      <a:noFill/>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tc>
                  <a:txBody>
                    <a:bodyPr/>
                    <a:lstStyle/>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指定期日</a:t>
                      </a:r>
                    </a:p>
                    <a:p>
                      <a:pPr algn="ctr" rtl="0" fontAlgn="ctr"/>
                      <a:r>
                        <a:rPr lang="ja-JP" altLang="en-US" sz="900" b="1" i="0" u="none" strike="noStrike" dirty="0">
                          <a:solidFill>
                            <a:srgbClr val="FFFFFF"/>
                          </a:solidFill>
                          <a:effectLst/>
                          <a:latin typeface="Meiryo UI" panose="020B0604030504040204" pitchFamily="50" charset="-128"/>
                          <a:ea typeface="Meiryo UI" panose="020B0604030504040204" pitchFamily="50" charset="-128"/>
                        </a:rPr>
                        <a:t>（予定）</a:t>
                      </a:r>
                    </a:p>
                  </a:txBody>
                  <a:tcPr marL="4345" marR="4345" marT="4345" marB="0" anchor="ctr">
                    <a:lnL>
                      <a:noFill/>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rgbClr val="4F81BD"/>
                    </a:solidFill>
                  </a:tcPr>
                </a:tc>
                <a:extLst>
                  <a:ext uri="{0D108BD9-81ED-4DB2-BD59-A6C34878D82A}">
                    <a16:rowId xmlns:a16="http://schemas.microsoft.com/office/drawing/2014/main" val="3371284411"/>
                  </a:ext>
                </a:extLst>
              </a:tr>
              <a:tr h="171768">
                <a:tc rowSpan="2">
                  <a:txBody>
                    <a:bodyPr/>
                    <a:lstStyle/>
                    <a:p>
                      <a:pPr algn="ctr" rtl="0" fontAlgn="ctr"/>
                      <a:r>
                        <a:rPr lang="ja-JP" altLang="en-US" sz="900" b="1" i="0" u="none" strike="noStrike" dirty="0">
                          <a:solidFill>
                            <a:srgbClr val="000000"/>
                          </a:solidFill>
                          <a:effectLst/>
                          <a:latin typeface="Meiryo UI" panose="020B0604030504040204" pitchFamily="50" charset="-128"/>
                          <a:ea typeface="Meiryo UI" panose="020B0604030504040204" pitchFamily="50" charset="-128"/>
                        </a:rPr>
                        <a:t>豊能</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市立池田病院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53136284"/>
                  </a:ext>
                </a:extLst>
              </a:tr>
              <a:tr h="170456">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市立吹田市民病院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27247566"/>
                  </a:ext>
                </a:extLst>
              </a:tr>
              <a:tr h="171768">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三島</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高槻赤十字病院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3143896"/>
                  </a:ext>
                </a:extLst>
              </a:tr>
              <a:tr h="170456">
                <a:tc rowSpan="4">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TW" altLang="en-US" sz="900" b="0" i="0" u="none" strike="noStrike" dirty="0">
                          <a:solidFill>
                            <a:srgbClr val="000000"/>
                          </a:solidFill>
                          <a:effectLst/>
                          <a:latin typeface="Meiryo UI" panose="020B0604030504040204" pitchFamily="50" charset="-128"/>
                          <a:ea typeface="Meiryo UI" panose="020B0604030504040204" pitchFamily="50" charset="-128"/>
                        </a:rPr>
                        <a:t>松下記念病院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1</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0543962"/>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ＪＣＨＯ星ヶ丘医療センター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4720120"/>
                  </a:ext>
                </a:extLst>
              </a:tr>
              <a:tr h="170456">
                <a:tc vMerge="1">
                  <a:txBody>
                    <a:bodyPr/>
                    <a:lstStyle/>
                    <a:p>
                      <a:endParaRPr kumimoji="1" lang="ja-JP" altLang="en-US"/>
                    </a:p>
                  </a:txBody>
                  <a:tcPr/>
                </a:tc>
                <a:tc>
                  <a:txBody>
                    <a:bodyPr/>
                    <a:lstStyle/>
                    <a:p>
                      <a:pPr algn="l" rtl="0" fontAlgn="ctr"/>
                      <a:r>
                        <a:rPr lang="zh-CN" altLang="en-US" sz="900" b="0" i="0" u="none" strike="noStrike" dirty="0">
                          <a:solidFill>
                            <a:srgbClr val="000000"/>
                          </a:solidFill>
                          <a:effectLst/>
                          <a:latin typeface="Meiryo UI" panose="020B0604030504040204" pitchFamily="50" charset="-128"/>
                          <a:ea typeface="Meiryo UI" panose="020B0604030504040204" pitchFamily="50" charset="-128"/>
                        </a:rPr>
                        <a:t>美杉会佐藤病院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0781066"/>
                  </a:ext>
                </a:extLst>
              </a:tr>
              <a:tr h="170456">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市立ひらかた病院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59069780"/>
                  </a:ext>
                </a:extLst>
              </a:tr>
              <a:tr h="170456">
                <a:tc rowSpan="3">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中河内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八尾徳洲会総合病院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endParaRPr kumimoji="1" lang="ja-JP" altLang="en-US" sz="9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R4.3.31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85917968"/>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石切生喜病院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5047537"/>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市立柏原病院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11710844"/>
                  </a:ext>
                </a:extLst>
              </a:tr>
              <a:tr h="171768">
                <a:tc>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南河内</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en-US" sz="900" b="0" i="0" u="none" strike="noStrike">
                          <a:solidFill>
                            <a:srgbClr val="000000"/>
                          </a:solidFill>
                          <a:effectLst/>
                          <a:latin typeface="Meiryo UI" panose="020B0604030504040204" pitchFamily="50" charset="-128"/>
                          <a:ea typeface="Meiryo UI" panose="020B0604030504040204" pitchFamily="50" charset="-128"/>
                        </a:rPr>
                        <a:t>PL</a:t>
                      </a:r>
                      <a:r>
                        <a:rPr lang="ja-JP" altLang="en-US" sz="900" b="0" i="0" u="none" strike="noStrike">
                          <a:solidFill>
                            <a:srgbClr val="000000"/>
                          </a:solidFill>
                          <a:effectLst/>
                          <a:latin typeface="Meiryo UI" panose="020B0604030504040204" pitchFamily="50" charset="-128"/>
                          <a:ea typeface="Meiryo UI" panose="020B0604030504040204" pitchFamily="50" charset="-128"/>
                        </a:rPr>
                        <a:t>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6553271"/>
                  </a:ext>
                </a:extLst>
              </a:tr>
              <a:tr h="171768">
                <a:tc rowSpan="5">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泉州</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府中病院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220469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りんくう総合医療センター</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2216256"/>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泉大津市立病院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altLang="ja-JP" sz="900" b="0" i="0" u="none" strike="noStrike" dirty="0" smtClean="0">
                          <a:solidFill>
                            <a:srgbClr val="FF0000"/>
                          </a:solidFill>
                          <a:effectLst/>
                          <a:latin typeface="Meiryo UI" panose="020B0604030504040204" pitchFamily="50" charset="-128"/>
                          <a:ea typeface="Meiryo UI" panose="020B0604030504040204" pitchFamily="50" charset="-128"/>
                        </a:rPr>
                        <a:t>R4.3.31</a:t>
                      </a:r>
                      <a:endParaRPr lang="en-US" altLang="ja-JP" sz="900" b="0" i="0" u="none" strike="noStrike" dirty="0">
                        <a:solidFill>
                          <a:srgbClr val="FF0000"/>
                        </a:solidFill>
                        <a:effectLst/>
                        <a:latin typeface="Meiryo UI" panose="020B0604030504040204" pitchFamily="50" charset="-128"/>
                        <a:ea typeface="Meiryo UI" panose="020B0604030504040204" pitchFamily="50" charset="-128"/>
                      </a:endParaRP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55719778"/>
                  </a:ext>
                </a:extLst>
              </a:tr>
              <a:tr h="171768">
                <a:tc vMerge="1">
                  <a:txBody>
                    <a:bodyPr/>
                    <a:lstStyle/>
                    <a:p>
                      <a:endParaRPr kumimoji="1" lang="ja-JP" altLang="en-US"/>
                    </a:p>
                  </a:txBody>
                  <a:tcPr/>
                </a:tc>
                <a:tc>
                  <a:txBody>
                    <a:bodyPr/>
                    <a:lstStyle/>
                    <a:p>
                      <a:pPr algn="l" rtl="0" fontAlgn="ctr"/>
                      <a:r>
                        <a:rPr lang="zh-TW" altLang="en-US" sz="900" b="0" i="0" u="none" strike="noStrike">
                          <a:solidFill>
                            <a:srgbClr val="000000"/>
                          </a:solidFill>
                          <a:effectLst/>
                          <a:latin typeface="Meiryo UI" panose="020B0604030504040204" pitchFamily="50" charset="-128"/>
                          <a:ea typeface="Meiryo UI" panose="020B0604030504040204" pitchFamily="50" charset="-128"/>
                        </a:rPr>
                        <a:t>市立貝塚病院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10407268"/>
                  </a:ext>
                </a:extLst>
              </a:tr>
              <a:tr h="187009">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岸和田徳洲会病院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900" b="0" i="0" u="none" strike="noStrike" dirty="0" smtClean="0">
                          <a:solidFill>
                            <a:srgbClr val="000000"/>
                          </a:solidFill>
                          <a:effectLst/>
                          <a:latin typeface="Meiryo UI" panose="020B0604030504040204" pitchFamily="50" charset="-128"/>
                          <a:ea typeface="Meiryo UI" panose="020B0604030504040204" pitchFamily="50" charset="-128"/>
                        </a:rPr>
                        <a:t>3</a:t>
                      </a: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27003448"/>
                  </a:ext>
                </a:extLst>
              </a:tr>
              <a:tr h="171768">
                <a:tc rowSpan="9">
                  <a:txBody>
                    <a:bodyPr/>
                    <a:lstStyle/>
                    <a:p>
                      <a:pPr algn="ctr" rtl="0" fontAlgn="ctr"/>
                      <a:r>
                        <a:rPr lang="ja-JP" altLang="en-US" sz="900" b="1" i="0" u="none" strike="noStrike">
                          <a:solidFill>
                            <a:srgbClr val="000000"/>
                          </a:solidFill>
                          <a:effectLst/>
                          <a:latin typeface="Meiryo UI" panose="020B0604030504040204" pitchFamily="50" charset="-128"/>
                          <a:ea typeface="Meiryo UI" panose="020B0604030504040204" pitchFamily="50" charset="-128"/>
                        </a:rPr>
                        <a:t>大阪市</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大手前病院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4660092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北野病院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2258924"/>
                  </a:ext>
                </a:extLst>
              </a:tr>
              <a:tr h="171768">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済生会中津病院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9638946"/>
                  </a:ext>
                </a:extLst>
              </a:tr>
              <a:tr h="171768">
                <a:tc vMerge="1">
                  <a:txBody>
                    <a:bodyPr/>
                    <a:lstStyle/>
                    <a:p>
                      <a:endParaRPr kumimoji="1" lang="ja-JP" altLang="en-US"/>
                    </a:p>
                  </a:txBody>
                  <a:tcPr/>
                </a:tc>
                <a:tc>
                  <a:txBody>
                    <a:bodyPr/>
                    <a:lstStyle/>
                    <a:p>
                      <a:pPr algn="l" rtl="0" fontAlgn="ctr"/>
                      <a:r>
                        <a:rPr lang="zh-CN" altLang="en-US" sz="900" b="0" i="0" u="none" strike="noStrike">
                          <a:solidFill>
                            <a:srgbClr val="000000"/>
                          </a:solidFill>
                          <a:effectLst/>
                          <a:latin typeface="Meiryo UI" panose="020B0604030504040204" pitchFamily="50" charset="-128"/>
                          <a:ea typeface="Meiryo UI" panose="020B0604030504040204" pitchFamily="50" charset="-128"/>
                        </a:rPr>
                        <a:t>済生会野江病院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5774805"/>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住友病院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2655974"/>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日本生命病院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34730"/>
                  </a:ext>
                </a:extLst>
              </a:tr>
              <a:tr h="171768">
                <a:tc vMerge="1">
                  <a:txBody>
                    <a:bodyPr/>
                    <a:lstStyle/>
                    <a:p>
                      <a:endParaRPr kumimoji="1" lang="ja-JP" altLang="en-US"/>
                    </a:p>
                  </a:txBody>
                  <a:tcPr/>
                </a:tc>
                <a:tc>
                  <a:txBody>
                    <a:bodyPr/>
                    <a:lstStyle/>
                    <a:p>
                      <a:pPr algn="l" rtl="0" fontAlgn="ctr"/>
                      <a:r>
                        <a:rPr lang="en-US" sz="900" b="0" i="0" u="none" strike="noStrike">
                          <a:solidFill>
                            <a:srgbClr val="000000"/>
                          </a:solidFill>
                          <a:effectLst/>
                          <a:latin typeface="Meiryo UI" panose="020B0604030504040204" pitchFamily="50" charset="-128"/>
                          <a:ea typeface="Meiryo UI" panose="020B0604030504040204" pitchFamily="50" charset="-128"/>
                        </a:rPr>
                        <a:t>ＪＣＨＯ</a:t>
                      </a:r>
                      <a:r>
                        <a:rPr lang="ja-JP" altLang="en-US" sz="900" b="0" i="0" u="none" strike="noStrike">
                          <a:solidFill>
                            <a:srgbClr val="000000"/>
                          </a:solidFill>
                          <a:effectLst/>
                          <a:latin typeface="Meiryo UI" panose="020B0604030504040204" pitchFamily="50" charset="-128"/>
                          <a:ea typeface="Meiryo UI" panose="020B0604030504040204" pitchFamily="50" charset="-128"/>
                        </a:rPr>
                        <a:t>大阪病院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18303830"/>
                  </a:ext>
                </a:extLst>
              </a:tr>
              <a:tr h="171768">
                <a:tc vMerge="1">
                  <a:txBody>
                    <a:bodyPr/>
                    <a:lstStyle/>
                    <a:p>
                      <a:endParaRPr kumimoji="1" lang="ja-JP" altLang="en-US"/>
                    </a:p>
                  </a:txBody>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多根総合病院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〇</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endPar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endParaRP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14603656"/>
                  </a:ext>
                </a:extLst>
              </a:tr>
              <a:tr h="171768">
                <a:tc vMerge="1">
                  <a:txBody>
                    <a:bodyPr/>
                    <a:lstStyle/>
                    <a:p>
                      <a:endParaRPr kumimoji="1" lang="ja-JP" altLang="en-US"/>
                    </a:p>
                  </a:txBody>
                  <a:tcPr/>
                </a:tc>
                <a:tc>
                  <a:txBody>
                    <a:bodyPr/>
                    <a:lstStyle/>
                    <a:p>
                      <a:pPr algn="l" rtl="0" fontAlgn="ctr"/>
                      <a:r>
                        <a:rPr lang="ja-JP" altLang="en-US" sz="900" b="0" i="0" u="none" strike="noStrike">
                          <a:solidFill>
                            <a:srgbClr val="000000"/>
                          </a:solidFill>
                          <a:effectLst/>
                          <a:latin typeface="Meiryo UI" panose="020B0604030504040204" pitchFamily="50" charset="-128"/>
                          <a:ea typeface="Meiryo UI" panose="020B0604030504040204" pitchFamily="50" charset="-128"/>
                        </a:rPr>
                        <a:t>大阪鉄道病院</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rtl="0" fontAlgn="ctr"/>
                      <a:r>
                        <a:rPr lang="ja-JP" altLang="en-US" sz="900" b="0" i="0" u="none" strike="noStrike" dirty="0">
                          <a:solidFill>
                            <a:srgbClr val="000000"/>
                          </a:solidFill>
                          <a:effectLst/>
                          <a:latin typeface="Meiryo UI" panose="020B0604030504040204" pitchFamily="50" charset="-128"/>
                          <a:ea typeface="Meiryo UI" panose="020B0604030504040204" pitchFamily="50" charset="-128"/>
                        </a:rPr>
                        <a:t>　</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rgbClr val="000000"/>
                          </a:solidFill>
                          <a:effectLst/>
                          <a:latin typeface="Meiryo UI" panose="020B0604030504040204" pitchFamily="50" charset="-128"/>
                          <a:ea typeface="Meiryo UI" panose="020B0604030504040204" pitchFamily="50" charset="-128"/>
                        </a:rPr>
                        <a:t>更新</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a:t>
                      </a:r>
                      <a:r>
                        <a:rPr kumimoji="1" lang="ja-JP" altLang="en-US" sz="9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年</a:t>
                      </a:r>
                    </a:p>
                  </a:txBody>
                  <a:tcPr marL="4345" marR="4345" marT="4345" marB="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R3.4.1</a:t>
                      </a:r>
                    </a:p>
                  </a:txBody>
                  <a:tcPr marL="4345" marR="4345" marT="4345" marB="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ja-JP" altLang="en-US" sz="900" b="0" i="0" u="none" strike="noStrike" dirty="0">
                          <a:solidFill>
                            <a:srgbClr val="FF0000"/>
                          </a:solidFill>
                          <a:effectLst/>
                          <a:latin typeface="Meiryo UI" panose="020B0604030504040204" pitchFamily="50" charset="-128"/>
                          <a:ea typeface="Meiryo UI" panose="020B0604030504040204" pitchFamily="50" charset="-128"/>
                        </a:rPr>
                        <a:t>～</a:t>
                      </a:r>
                    </a:p>
                  </a:txBody>
                  <a:tcPr marL="4345" marR="4345" marT="434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rtl="0" fontAlgn="ctr"/>
                      <a:r>
                        <a:rPr lang="en-US" sz="900" b="0" i="0" u="none" strike="noStrike" dirty="0">
                          <a:solidFill>
                            <a:srgbClr val="FF0000"/>
                          </a:solidFill>
                          <a:effectLst/>
                          <a:latin typeface="Meiryo UI" panose="020B0604030504040204" pitchFamily="50" charset="-128"/>
                          <a:ea typeface="Meiryo UI" panose="020B0604030504040204" pitchFamily="50" charset="-128"/>
                        </a:rPr>
                        <a:t>R6.3.31</a:t>
                      </a:r>
                    </a:p>
                  </a:txBody>
                  <a:tcPr marL="4345" marR="4345" marT="4345" marB="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656398"/>
                  </a:ext>
                </a:extLst>
              </a:tr>
            </a:tbl>
          </a:graphicData>
        </a:graphic>
      </p:graphicFrame>
      <p:sp>
        <p:nvSpPr>
          <p:cNvPr id="6" name="テキスト ボックス 5">
            <a:extLst>
              <a:ext uri="{FF2B5EF4-FFF2-40B4-BE49-F238E27FC236}">
                <a16:creationId xmlns:a16="http://schemas.microsoft.com/office/drawing/2014/main" id="{E9DC5096-D2D4-4472-B14B-EC6009FEB4D1}"/>
              </a:ext>
            </a:extLst>
          </p:cNvPr>
          <p:cNvSpPr txBox="1"/>
          <p:nvPr/>
        </p:nvSpPr>
        <p:spPr>
          <a:xfrm>
            <a:off x="521948" y="1537561"/>
            <a:ext cx="7776864" cy="230832"/>
          </a:xfrm>
          <a:prstGeom prst="rect">
            <a:avLst/>
          </a:prstGeom>
          <a:noFill/>
        </p:spPr>
        <p:txBody>
          <a:bodyPr wrap="square" rtlCol="0">
            <a:spAutoFit/>
          </a:bodyPr>
          <a:lstStyle/>
          <a:p>
            <a:r>
              <a:rPr kumimoji="1" lang="ja-JP" altLang="en-US" sz="900" dirty="0"/>
              <a:t>　</a:t>
            </a:r>
            <a:r>
              <a:rPr kumimoji="1" lang="ja-JP" altLang="en-US" sz="900" dirty="0">
                <a:latin typeface="Meiryo UI" panose="020B0604030504040204" pitchFamily="50" charset="-128"/>
                <a:ea typeface="Meiryo UI" panose="020B0604030504040204" pitchFamily="50" charset="-128"/>
              </a:rPr>
              <a:t>◎：</a:t>
            </a:r>
            <a:r>
              <a:rPr kumimoji="1" lang="en-US" altLang="ja-JP" sz="900" dirty="0">
                <a:latin typeface="Meiryo UI" panose="020B0604030504040204" pitchFamily="50" charset="-128"/>
                <a:ea typeface="Meiryo UI" panose="020B0604030504040204" pitchFamily="50" charset="-128"/>
              </a:rPr>
              <a:t>R2.9.1</a:t>
            </a:r>
            <a:r>
              <a:rPr kumimoji="1" lang="ja-JP" altLang="en-US" sz="900" dirty="0">
                <a:latin typeface="Meiryo UI" panose="020B0604030504040204" pitchFamily="50" charset="-128"/>
                <a:ea typeface="Meiryo UI" panose="020B0604030504040204" pitchFamily="50" charset="-128"/>
              </a:rPr>
              <a:t>時点で充足　　〇：</a:t>
            </a:r>
            <a:r>
              <a:rPr lang="en-US" altLang="ja-JP" sz="900" dirty="0">
                <a:latin typeface="Meiryo UI" panose="020B0604030504040204" pitchFamily="50" charset="-128"/>
                <a:ea typeface="Meiryo UI" panose="020B0604030504040204" pitchFamily="50" charset="-128"/>
              </a:rPr>
              <a:t> R2.9.1</a:t>
            </a:r>
            <a:r>
              <a:rPr lang="ja-JP" altLang="en-US" sz="900" dirty="0">
                <a:latin typeface="Meiryo UI" panose="020B0604030504040204" pitchFamily="50" charset="-128"/>
                <a:ea typeface="Meiryo UI" panose="020B0604030504040204" pitchFamily="50" charset="-128"/>
              </a:rPr>
              <a:t>時点で未充足であったが</a:t>
            </a:r>
            <a:r>
              <a:rPr kumimoji="1" lang="ja-JP" altLang="en-US" sz="900" dirty="0">
                <a:latin typeface="Meiryo UI" panose="020B0604030504040204" pitchFamily="50" charset="-128"/>
                <a:ea typeface="Meiryo UI" panose="020B0604030504040204" pitchFamily="50" charset="-128"/>
              </a:rPr>
              <a:t>部会開催</a:t>
            </a:r>
            <a:r>
              <a:rPr lang="ja-JP" altLang="en-US" sz="900" dirty="0">
                <a:latin typeface="Meiryo UI" panose="020B0604030504040204" pitchFamily="50" charset="-128"/>
                <a:ea typeface="Meiryo UI" panose="020B0604030504040204" pitchFamily="50" charset="-128"/>
              </a:rPr>
              <a:t>時点（</a:t>
            </a:r>
            <a:r>
              <a:rPr lang="en-US" altLang="ja-JP" sz="900" dirty="0">
                <a:latin typeface="Meiryo UI" panose="020B0604030504040204" pitchFamily="50" charset="-128"/>
                <a:ea typeface="Meiryo UI" panose="020B0604030504040204" pitchFamily="50" charset="-128"/>
              </a:rPr>
              <a:t>R3.2</a:t>
            </a:r>
            <a:r>
              <a:rPr lang="ja-JP" altLang="en-US" sz="900" dirty="0">
                <a:latin typeface="Meiryo UI" panose="020B0604030504040204" pitchFamily="50" charset="-128"/>
                <a:ea typeface="Meiryo UI" panose="020B0604030504040204" pitchFamily="50" charset="-128"/>
              </a:rPr>
              <a:t>末）で充足　　</a:t>
            </a:r>
            <a:r>
              <a:rPr lang="ja-JP" altLang="en-US" sz="900" dirty="0" smtClean="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：未充足　　</a:t>
            </a:r>
            <a:endParaRPr kumimoji="1" lang="ja-JP" altLang="en-US" sz="900" dirty="0">
              <a:latin typeface="Meiryo UI" panose="020B0604030504040204" pitchFamily="50" charset="-128"/>
              <a:ea typeface="Meiryo UI" panose="020B0604030504040204" pitchFamily="50" charset="-128"/>
            </a:endParaRPr>
          </a:p>
        </p:txBody>
      </p:sp>
      <p:sp>
        <p:nvSpPr>
          <p:cNvPr id="7" name="角丸四角形 6"/>
          <p:cNvSpPr/>
          <p:nvPr/>
        </p:nvSpPr>
        <p:spPr>
          <a:xfrm>
            <a:off x="197194" y="731153"/>
            <a:ext cx="8625208" cy="694607"/>
          </a:xfrm>
          <a:prstGeom prst="roundRect">
            <a:avLst>
              <a:gd name="adj" fmla="val 7439"/>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anose="020B0604030504040204" pitchFamily="50" charset="-128"/>
                <a:ea typeface="Meiryo UI" panose="020B0604030504040204" pitchFamily="50" charset="-128"/>
              </a:rPr>
              <a:t>■府がん診療拠点病院の指定更新（経過措置にかかるもの）については、全て今年度中に充足することが見込まれるため、下表の期間で指定を更新することとする。</a:t>
            </a:r>
            <a:endParaRPr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283968" y="1768393"/>
            <a:ext cx="1590856" cy="4678583"/>
          </a:xfrm>
          <a:prstGeom prst="rect">
            <a:avLst/>
          </a:prstGeom>
          <a:noFill/>
          <a:ln w="38100">
            <a:solidFill>
              <a:schemeClr val="tx1"/>
            </a:solidFill>
          </a:ln>
        </p:spPr>
        <p:txBody>
          <a:bodyPr wrap="square" rtlCol="0">
            <a:spAutoFit/>
          </a:bodyPr>
          <a:lstStyle/>
          <a:p>
            <a:endParaRPr kumimoji="1" lang="ja-JP" altLang="en-US" dirty="0"/>
          </a:p>
        </p:txBody>
      </p:sp>
    </p:spTree>
    <p:extLst>
      <p:ext uri="{BB962C8B-B14F-4D97-AF65-F5344CB8AC3E}">
        <p14:creationId xmlns:p14="http://schemas.microsoft.com/office/powerpoint/2010/main" val="555705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9693</TotalTime>
  <Words>3451</Words>
  <Application>Microsoft Office PowerPoint</Application>
  <PresentationFormat>画面に合わせる (4:3)</PresentationFormat>
  <Paragraphs>926</Paragraphs>
  <Slides>13</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13</vt:i4>
      </vt:variant>
    </vt:vector>
  </HeadingPairs>
  <TitlesOfParts>
    <vt:vector size="26" baseType="lpstr">
      <vt:lpstr>Meiryo UI</vt:lpstr>
      <vt:lpstr>ＭＳ Ｐゴシック</vt:lpstr>
      <vt:lpstr>ＭＳ Ｐゴシック 本文</vt:lpstr>
      <vt:lpstr>ＭＳ ゴシック</vt:lpstr>
      <vt:lpstr>宋体</vt:lpstr>
      <vt:lpstr>游ゴシック</vt:lpstr>
      <vt:lpstr>游ゴシック Light</vt:lpstr>
      <vt:lpstr>Arial</vt:lpstr>
      <vt:lpstr>Calibri</vt:lpstr>
      <vt:lpstr>Calibri Light</vt:lpstr>
      <vt:lpstr>Times New Roman</vt:lpstr>
      <vt:lpstr>Office ​​テーマ</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二宮　康宏</cp:lastModifiedBy>
  <cp:revision>942</cp:revision>
  <cp:lastPrinted>2021-03-03T06:30:39Z</cp:lastPrinted>
  <dcterms:created xsi:type="dcterms:W3CDTF">2018-08-10T07:45:39Z</dcterms:created>
  <dcterms:modified xsi:type="dcterms:W3CDTF">2021-03-03T06:31:40Z</dcterms:modified>
</cp:coreProperties>
</file>