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3" r:id="rId2"/>
    <p:sldId id="282" r:id="rId3"/>
    <p:sldId id="301" r:id="rId4"/>
    <p:sldId id="304" r:id="rId5"/>
    <p:sldId id="313" r:id="rId6"/>
    <p:sldId id="310" r:id="rId7"/>
    <p:sldId id="311" r:id="rId8"/>
    <p:sldId id="312" r:id="rId9"/>
    <p:sldId id="308" r:id="rId10"/>
    <p:sldId id="260" r:id="rId11"/>
    <p:sldId id="277" r:id="rId12"/>
    <p:sldId id="314" r:id="rId13"/>
    <p:sldId id="291" r:id="rId14"/>
    <p:sldId id="274" r:id="rId15"/>
    <p:sldId id="276" r:id="rId16"/>
    <p:sldId id="318" r:id="rId17"/>
    <p:sldId id="309" r:id="rId18"/>
    <p:sldId id="286" r:id="rId19"/>
    <p:sldId id="306" r:id="rId20"/>
    <p:sldId id="307" r:id="rId21"/>
    <p:sldId id="278" r:id="rId22"/>
    <p:sldId id="315" r:id="rId23"/>
    <p:sldId id="316" r:id="rId24"/>
    <p:sldId id="317" r:id="rId25"/>
    <p:sldId id="279" r:id="rId26"/>
    <p:sldId id="297" r:id="rId27"/>
    <p:sldId id="257" r:id="rId28"/>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村　優水" initials="木村　優水"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76840" autoAdjust="0"/>
  </p:normalViewPr>
  <p:slideViewPr>
    <p:cSldViewPr snapToGrid="0">
      <p:cViewPr varScale="1">
        <p:scale>
          <a:sx n="36" d="100"/>
          <a:sy n="36" d="100"/>
        </p:scale>
        <p:origin x="1488" y="42"/>
      </p:cViewPr>
      <p:guideLst>
        <p:guide orient="horz" pos="2160"/>
        <p:guide pos="2880"/>
      </p:guideLst>
    </p:cSldViewPr>
  </p:slideViewPr>
  <p:outlineViewPr>
    <p:cViewPr>
      <p:scale>
        <a:sx n="33" d="100"/>
        <a:sy n="33" d="100"/>
      </p:scale>
      <p:origin x="0" y="72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9" d="100"/>
          <a:sy n="49" d="100"/>
        </p:scale>
        <p:origin x="-2916" y="-102"/>
      </p:cViewPr>
      <p:guideLst>
        <p:guide orient="horz" pos="3129"/>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7723" cy="498454"/>
          </a:xfrm>
          <a:prstGeom prst="rect">
            <a:avLst/>
          </a:prstGeom>
        </p:spPr>
        <p:txBody>
          <a:bodyPr vert="horz" lIns="91422" tIns="45712" rIns="91422"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3143" y="2"/>
            <a:ext cx="2947723" cy="498454"/>
          </a:xfrm>
          <a:prstGeom prst="rect">
            <a:avLst/>
          </a:prstGeom>
        </p:spPr>
        <p:txBody>
          <a:bodyPr vert="horz" lIns="91422" tIns="45712" rIns="91422" bIns="45712" rtlCol="0"/>
          <a:lstStyle>
            <a:lvl1pPr algn="r">
              <a:defRPr sz="1200"/>
            </a:lvl1pPr>
          </a:lstStyle>
          <a:p>
            <a:fld id="{BE7B3A5C-734A-4701-AD73-1C840C33977E}" type="datetimeFigureOut">
              <a:rPr kumimoji="1" lang="ja-JP" altLang="en-US" smtClean="0"/>
              <a:t>2018/12/17</a:t>
            </a:fld>
            <a:endParaRPr kumimoji="1" lang="ja-JP" altLang="en-US"/>
          </a:p>
        </p:txBody>
      </p:sp>
      <p:sp>
        <p:nvSpPr>
          <p:cNvPr id="4" name="フッター プレースホルダー 3"/>
          <p:cNvSpPr>
            <a:spLocks noGrp="1"/>
          </p:cNvSpPr>
          <p:nvPr>
            <p:ph type="ftr" sz="quarter" idx="2"/>
          </p:nvPr>
        </p:nvSpPr>
        <p:spPr>
          <a:xfrm>
            <a:off x="2" y="9436125"/>
            <a:ext cx="2947723" cy="498453"/>
          </a:xfrm>
          <a:prstGeom prst="rect">
            <a:avLst/>
          </a:prstGeom>
        </p:spPr>
        <p:txBody>
          <a:bodyPr vert="horz" lIns="91422" tIns="45712" rIns="91422"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3143" y="9436125"/>
            <a:ext cx="2947723" cy="498453"/>
          </a:xfrm>
          <a:prstGeom prst="rect">
            <a:avLst/>
          </a:prstGeom>
        </p:spPr>
        <p:txBody>
          <a:bodyPr vert="horz" lIns="91422" tIns="45712" rIns="91422" bIns="45712" rtlCol="0" anchor="b"/>
          <a:lstStyle>
            <a:lvl1pPr algn="r">
              <a:defRPr sz="1200"/>
            </a:lvl1pPr>
          </a:lstStyle>
          <a:p>
            <a:fld id="{715D519D-05E4-4890-93D6-F04689D78201}" type="slidenum">
              <a:rPr kumimoji="1" lang="ja-JP" altLang="en-US" smtClean="0"/>
              <a:t>‹#›</a:t>
            </a:fld>
            <a:endParaRPr kumimoji="1" lang="ja-JP" altLang="en-US"/>
          </a:p>
        </p:txBody>
      </p:sp>
    </p:spTree>
    <p:extLst>
      <p:ext uri="{BB962C8B-B14F-4D97-AF65-F5344CB8AC3E}">
        <p14:creationId xmlns:p14="http://schemas.microsoft.com/office/powerpoint/2010/main" val="1384800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22" tIns="45712" rIns="91422"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5" y="0"/>
            <a:ext cx="2947987" cy="498475"/>
          </a:xfrm>
          <a:prstGeom prst="rect">
            <a:avLst/>
          </a:prstGeom>
        </p:spPr>
        <p:txBody>
          <a:bodyPr vert="horz" lIns="91422" tIns="45712" rIns="91422" bIns="45712" rtlCol="0"/>
          <a:lstStyle>
            <a:lvl1pPr algn="r">
              <a:defRPr sz="1200"/>
            </a:lvl1pPr>
          </a:lstStyle>
          <a:p>
            <a:fld id="{A3864AD3-D072-4B19-B775-37E7FA2E3D84}" type="datetimeFigureOut">
              <a:rPr kumimoji="1" lang="ja-JP" altLang="en-US" smtClean="0"/>
              <a:t>2018/12/17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0400" cy="3352800"/>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ー 4"/>
          <p:cNvSpPr>
            <a:spLocks noGrp="1"/>
          </p:cNvSpPr>
          <p:nvPr>
            <p:ph type="body" sz="quarter" idx="3"/>
          </p:nvPr>
        </p:nvSpPr>
        <p:spPr>
          <a:xfrm>
            <a:off x="681038" y="4781552"/>
            <a:ext cx="5441950" cy="3911600"/>
          </a:xfrm>
          <a:prstGeom prst="rect">
            <a:avLst/>
          </a:prstGeom>
        </p:spPr>
        <p:txBody>
          <a:bodyPr vert="horz" lIns="91422" tIns="45712" rIns="91422"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6102"/>
            <a:ext cx="2947988" cy="498475"/>
          </a:xfrm>
          <a:prstGeom prst="rect">
            <a:avLst/>
          </a:prstGeom>
        </p:spPr>
        <p:txBody>
          <a:bodyPr vert="horz" lIns="91422" tIns="45712" rIns="91422"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5" y="9436102"/>
            <a:ext cx="2947987" cy="498475"/>
          </a:xfrm>
          <a:prstGeom prst="rect">
            <a:avLst/>
          </a:prstGeom>
        </p:spPr>
        <p:txBody>
          <a:bodyPr vert="horz" lIns="91422" tIns="45712" rIns="91422" bIns="45712" rtlCol="0" anchor="b"/>
          <a:lstStyle>
            <a:lvl1pPr algn="r">
              <a:defRPr sz="1200"/>
            </a:lvl1pPr>
          </a:lstStyle>
          <a:p>
            <a:fld id="{B269D433-5B4C-4EA5-8F1B-FEBF3A890739}" type="slidenum">
              <a:rPr kumimoji="1" lang="ja-JP" altLang="en-US" smtClean="0"/>
              <a:t>‹#›</a:t>
            </a:fld>
            <a:endParaRPr kumimoji="1" lang="ja-JP" altLang="en-US"/>
          </a:p>
        </p:txBody>
      </p:sp>
    </p:spTree>
    <p:extLst>
      <p:ext uri="{BB962C8B-B14F-4D97-AF65-F5344CB8AC3E}">
        <p14:creationId xmlns:p14="http://schemas.microsoft.com/office/powerpoint/2010/main" val="31067787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1</a:t>
            </a:fld>
            <a:endParaRPr kumimoji="1" lang="ja-JP" altLang="en-US"/>
          </a:p>
        </p:txBody>
      </p:sp>
    </p:spTree>
    <p:extLst>
      <p:ext uri="{BB962C8B-B14F-4D97-AF65-F5344CB8AC3E}">
        <p14:creationId xmlns:p14="http://schemas.microsoft.com/office/powerpoint/2010/main" val="4105101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11</a:t>
            </a:fld>
            <a:endParaRPr kumimoji="1" lang="ja-JP" altLang="en-US"/>
          </a:p>
        </p:txBody>
      </p:sp>
    </p:spTree>
    <p:extLst>
      <p:ext uri="{BB962C8B-B14F-4D97-AF65-F5344CB8AC3E}">
        <p14:creationId xmlns:p14="http://schemas.microsoft.com/office/powerpoint/2010/main" val="3458392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12</a:t>
            </a:fld>
            <a:endParaRPr kumimoji="1" lang="ja-JP" altLang="en-US"/>
          </a:p>
        </p:txBody>
      </p:sp>
    </p:spTree>
    <p:extLst>
      <p:ext uri="{BB962C8B-B14F-4D97-AF65-F5344CB8AC3E}">
        <p14:creationId xmlns:p14="http://schemas.microsoft.com/office/powerpoint/2010/main" val="3625956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13</a:t>
            </a:fld>
            <a:endParaRPr kumimoji="1" lang="ja-JP" altLang="en-US"/>
          </a:p>
        </p:txBody>
      </p:sp>
    </p:spTree>
    <p:extLst>
      <p:ext uri="{BB962C8B-B14F-4D97-AF65-F5344CB8AC3E}">
        <p14:creationId xmlns:p14="http://schemas.microsoft.com/office/powerpoint/2010/main" val="2191468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14</a:t>
            </a:fld>
            <a:endParaRPr kumimoji="1" lang="ja-JP" altLang="en-US"/>
          </a:p>
        </p:txBody>
      </p:sp>
    </p:spTree>
    <p:extLst>
      <p:ext uri="{BB962C8B-B14F-4D97-AF65-F5344CB8AC3E}">
        <p14:creationId xmlns:p14="http://schemas.microsoft.com/office/powerpoint/2010/main" val="1646786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15</a:t>
            </a:fld>
            <a:endParaRPr kumimoji="1" lang="ja-JP" altLang="en-US"/>
          </a:p>
        </p:txBody>
      </p:sp>
    </p:spTree>
    <p:extLst>
      <p:ext uri="{BB962C8B-B14F-4D97-AF65-F5344CB8AC3E}">
        <p14:creationId xmlns:p14="http://schemas.microsoft.com/office/powerpoint/2010/main" val="2422377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17</a:t>
            </a:fld>
            <a:endParaRPr kumimoji="1" lang="ja-JP" altLang="en-US"/>
          </a:p>
        </p:txBody>
      </p:sp>
    </p:spTree>
    <p:extLst>
      <p:ext uri="{BB962C8B-B14F-4D97-AF65-F5344CB8AC3E}">
        <p14:creationId xmlns:p14="http://schemas.microsoft.com/office/powerpoint/2010/main" val="376095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18</a:t>
            </a:fld>
            <a:endParaRPr kumimoji="1" lang="ja-JP" altLang="en-US"/>
          </a:p>
        </p:txBody>
      </p:sp>
    </p:spTree>
    <p:extLst>
      <p:ext uri="{BB962C8B-B14F-4D97-AF65-F5344CB8AC3E}">
        <p14:creationId xmlns:p14="http://schemas.microsoft.com/office/powerpoint/2010/main" val="3788442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19</a:t>
            </a:fld>
            <a:endParaRPr kumimoji="1" lang="ja-JP" altLang="en-US"/>
          </a:p>
        </p:txBody>
      </p:sp>
    </p:spTree>
    <p:extLst>
      <p:ext uri="{BB962C8B-B14F-4D97-AF65-F5344CB8AC3E}">
        <p14:creationId xmlns:p14="http://schemas.microsoft.com/office/powerpoint/2010/main" val="2710810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20</a:t>
            </a:fld>
            <a:endParaRPr kumimoji="1" lang="ja-JP" altLang="en-US"/>
          </a:p>
        </p:txBody>
      </p:sp>
    </p:spTree>
    <p:extLst>
      <p:ext uri="{BB962C8B-B14F-4D97-AF65-F5344CB8AC3E}">
        <p14:creationId xmlns:p14="http://schemas.microsoft.com/office/powerpoint/2010/main" val="3314719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21</a:t>
            </a:fld>
            <a:endParaRPr kumimoji="1" lang="ja-JP" altLang="en-US"/>
          </a:p>
        </p:txBody>
      </p:sp>
    </p:spTree>
    <p:extLst>
      <p:ext uri="{BB962C8B-B14F-4D97-AF65-F5344CB8AC3E}">
        <p14:creationId xmlns:p14="http://schemas.microsoft.com/office/powerpoint/2010/main" val="274572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a:t>
            </a:fld>
            <a:endParaRPr kumimoji="1" lang="ja-JP" altLang="en-US"/>
          </a:p>
        </p:txBody>
      </p:sp>
    </p:spTree>
    <p:extLst>
      <p:ext uri="{BB962C8B-B14F-4D97-AF65-F5344CB8AC3E}">
        <p14:creationId xmlns:p14="http://schemas.microsoft.com/office/powerpoint/2010/main" val="4274377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22</a:t>
            </a:fld>
            <a:endParaRPr kumimoji="1" lang="ja-JP" altLang="en-US"/>
          </a:p>
        </p:txBody>
      </p:sp>
    </p:spTree>
    <p:extLst>
      <p:ext uri="{BB962C8B-B14F-4D97-AF65-F5344CB8AC3E}">
        <p14:creationId xmlns:p14="http://schemas.microsoft.com/office/powerpoint/2010/main" val="4192959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23</a:t>
            </a:fld>
            <a:endParaRPr kumimoji="1" lang="ja-JP" altLang="en-US"/>
          </a:p>
        </p:txBody>
      </p:sp>
    </p:spTree>
    <p:extLst>
      <p:ext uri="{BB962C8B-B14F-4D97-AF65-F5344CB8AC3E}">
        <p14:creationId xmlns:p14="http://schemas.microsoft.com/office/powerpoint/2010/main" val="2521387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24</a:t>
            </a:fld>
            <a:endParaRPr kumimoji="1" lang="ja-JP" altLang="en-US"/>
          </a:p>
        </p:txBody>
      </p:sp>
    </p:spTree>
    <p:extLst>
      <p:ext uri="{BB962C8B-B14F-4D97-AF65-F5344CB8AC3E}">
        <p14:creationId xmlns:p14="http://schemas.microsoft.com/office/powerpoint/2010/main" val="3424632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25</a:t>
            </a:fld>
            <a:endParaRPr kumimoji="1" lang="ja-JP" altLang="en-US"/>
          </a:p>
        </p:txBody>
      </p:sp>
    </p:spTree>
    <p:extLst>
      <p:ext uri="{BB962C8B-B14F-4D97-AF65-F5344CB8AC3E}">
        <p14:creationId xmlns:p14="http://schemas.microsoft.com/office/powerpoint/2010/main" val="16583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26</a:t>
            </a:fld>
            <a:endParaRPr kumimoji="1" lang="ja-JP" altLang="en-US"/>
          </a:p>
        </p:txBody>
      </p:sp>
    </p:spTree>
    <p:extLst>
      <p:ext uri="{BB962C8B-B14F-4D97-AF65-F5344CB8AC3E}">
        <p14:creationId xmlns:p14="http://schemas.microsoft.com/office/powerpoint/2010/main" val="26373365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27</a:t>
            </a:fld>
            <a:endParaRPr kumimoji="1" lang="ja-JP" altLang="en-US"/>
          </a:p>
        </p:txBody>
      </p:sp>
    </p:spTree>
    <p:extLst>
      <p:ext uri="{BB962C8B-B14F-4D97-AF65-F5344CB8AC3E}">
        <p14:creationId xmlns:p14="http://schemas.microsoft.com/office/powerpoint/2010/main" val="1565677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3</a:t>
            </a:fld>
            <a:endParaRPr kumimoji="1" lang="ja-JP" altLang="en-US"/>
          </a:p>
        </p:txBody>
      </p:sp>
    </p:spTree>
    <p:extLst>
      <p:ext uri="{BB962C8B-B14F-4D97-AF65-F5344CB8AC3E}">
        <p14:creationId xmlns:p14="http://schemas.microsoft.com/office/powerpoint/2010/main" val="182605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4</a:t>
            </a:fld>
            <a:endParaRPr kumimoji="1" lang="ja-JP" altLang="en-US"/>
          </a:p>
        </p:txBody>
      </p:sp>
    </p:spTree>
    <p:extLst>
      <p:ext uri="{BB962C8B-B14F-4D97-AF65-F5344CB8AC3E}">
        <p14:creationId xmlns:p14="http://schemas.microsoft.com/office/powerpoint/2010/main" val="127723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5</a:t>
            </a:fld>
            <a:endParaRPr kumimoji="1" lang="ja-JP" altLang="en-US"/>
          </a:p>
        </p:txBody>
      </p:sp>
    </p:spTree>
    <p:extLst>
      <p:ext uri="{BB962C8B-B14F-4D97-AF65-F5344CB8AC3E}">
        <p14:creationId xmlns:p14="http://schemas.microsoft.com/office/powerpoint/2010/main" val="1582667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6</a:t>
            </a:fld>
            <a:endParaRPr kumimoji="1" lang="ja-JP" altLang="en-US"/>
          </a:p>
        </p:txBody>
      </p:sp>
    </p:spTree>
    <p:extLst>
      <p:ext uri="{BB962C8B-B14F-4D97-AF65-F5344CB8AC3E}">
        <p14:creationId xmlns:p14="http://schemas.microsoft.com/office/powerpoint/2010/main" val="49171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7</a:t>
            </a:fld>
            <a:endParaRPr kumimoji="1" lang="ja-JP" altLang="en-US"/>
          </a:p>
        </p:txBody>
      </p:sp>
    </p:spTree>
    <p:extLst>
      <p:ext uri="{BB962C8B-B14F-4D97-AF65-F5344CB8AC3E}">
        <p14:creationId xmlns:p14="http://schemas.microsoft.com/office/powerpoint/2010/main" val="237766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9</a:t>
            </a:fld>
            <a:endParaRPr kumimoji="1" lang="ja-JP" altLang="en-US"/>
          </a:p>
        </p:txBody>
      </p:sp>
    </p:spTree>
    <p:extLst>
      <p:ext uri="{BB962C8B-B14F-4D97-AF65-F5344CB8AC3E}">
        <p14:creationId xmlns:p14="http://schemas.microsoft.com/office/powerpoint/2010/main" val="3112717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69D433-5B4C-4EA5-8F1B-FEBF3A890739}" type="slidenum">
              <a:rPr kumimoji="1" lang="ja-JP" altLang="en-US" smtClean="0"/>
              <a:t>10</a:t>
            </a:fld>
            <a:endParaRPr kumimoji="1" lang="ja-JP" altLang="en-US"/>
          </a:p>
        </p:txBody>
      </p:sp>
    </p:spTree>
    <p:extLst>
      <p:ext uri="{BB962C8B-B14F-4D97-AF65-F5344CB8AC3E}">
        <p14:creationId xmlns:p14="http://schemas.microsoft.com/office/powerpoint/2010/main" val="3946577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E91E69-2ED2-415E-A261-8AE88F0B5138}"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176197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B2108B-6377-485F-8AFB-319541F44EA4}"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295575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6C259A-5B36-4EDD-AA8B-C4B2D6098380}"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80317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A51685-0E69-463A-BE5F-42AF419490F8}"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67928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7" y="1709738"/>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7C707D-C95B-4537-A92B-BA9F7347D55B}"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2542345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95E2537-DB75-4FC9-B889-62DE5B59B6B1}"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5754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EF8530-FA30-4DBF-A10C-4BC75CCC0738}" type="datetime1">
              <a:rPr kumimoji="1" lang="ja-JP" altLang="en-US" smtClean="0"/>
              <a:t>2018/12/17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19831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83A1ADC-CE8E-464F-BF6B-72C03B6E4DBC}" type="datetime1">
              <a:rPr kumimoji="1" lang="ja-JP" altLang="en-US" smtClean="0"/>
              <a:t>2018/12/17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261772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DE9560-B2DB-4C2A-B47A-B905A5BA4D77}" type="datetime1">
              <a:rPr kumimoji="1" lang="ja-JP" altLang="en-US" smtClean="0"/>
              <a:t>2018/12/17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929426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79A1A9-15F0-40B5-A9E2-A7AFAA84C51C}"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13692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31DD51-CADA-4012-AEC0-EBEB08D828CE}"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67071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E6AA7-9757-44E0-895C-614C7432078E}" type="datetime1">
              <a:rPr kumimoji="1" lang="ja-JP" altLang="en-US" smtClean="0"/>
              <a:t>2018/12/17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4DCE7-6E27-493E-830E-EE8FD3BE0E75}" type="slidenum">
              <a:rPr kumimoji="1" lang="ja-JP" altLang="en-US" smtClean="0"/>
              <a:t>‹#›</a:t>
            </a:fld>
            <a:endParaRPr kumimoji="1" lang="ja-JP" altLang="en-US"/>
          </a:p>
        </p:txBody>
      </p:sp>
    </p:spTree>
    <p:extLst>
      <p:ext uri="{BB962C8B-B14F-4D97-AF65-F5344CB8AC3E}">
        <p14:creationId xmlns:p14="http://schemas.microsoft.com/office/powerpoint/2010/main" val="3682474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284094" y="302756"/>
            <a:ext cx="1257728" cy="482908"/>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smtClean="0">
                <a:latin typeface="ＭＳ ゴシック" panose="020B0609070205080204" pitchFamily="49" charset="-128"/>
                <a:ea typeface="ＭＳ ゴシック" panose="020B0609070205080204" pitchFamily="49" charset="-128"/>
              </a:rPr>
              <a:t>資料１</a:t>
            </a:r>
            <a:endParaRPr kumimoji="1" lang="ja-JP" altLang="en-US" b="1" dirty="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ctrTitle"/>
          </p:nvPr>
        </p:nvSpPr>
        <p:spPr>
          <a:xfrm>
            <a:off x="-7460" y="1943299"/>
            <a:ext cx="9060608" cy="3028236"/>
          </a:xfrm>
        </p:spPr>
        <p:txBody>
          <a:bodyPr anchor="t" anchorCtr="0">
            <a:noAutofit/>
          </a:bodyPr>
          <a:lstStyle/>
          <a:p>
            <a:pPr marL="182880"/>
            <a:r>
              <a:rPr lang="ja-JP" altLang="en-US" sz="4400" b="1" dirty="0" smtClean="0">
                <a:latin typeface="メイリオ" panose="020B0604030504040204" pitchFamily="50" charset="-128"/>
                <a:ea typeface="メイリオ" panose="020B0604030504040204" pitchFamily="50" charset="-128"/>
                <a:cs typeface="メイリオ" panose="020B0604030504040204" pitchFamily="50" charset="-128"/>
              </a:rPr>
              <a:t>大阪府がん登録事業における</a:t>
            </a:r>
            <a:r>
              <a:rPr lang="en-US" altLang="ja-JP" sz="4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44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4400" b="1" dirty="0" smtClean="0">
                <a:latin typeface="メイリオ" panose="020B0604030504040204" pitchFamily="50" charset="-128"/>
                <a:ea typeface="メイリオ" panose="020B0604030504040204" pitchFamily="50" charset="-128"/>
                <a:cs typeface="メイリオ" panose="020B0604030504040204" pitchFamily="50" charset="-128"/>
              </a:rPr>
              <a:t>情報提供について</a:t>
            </a:r>
            <a:r>
              <a:rPr lang="en-US" altLang="ja-JP" sz="4400" dirty="0" smtClean="0">
                <a:latin typeface="+mn-ea"/>
                <a:ea typeface="+mn-ea"/>
                <a:cs typeface="Meiryo UI" panose="020B0604030504040204" pitchFamily="50" charset="-128"/>
              </a:rPr>
              <a:t/>
            </a:r>
            <a:br>
              <a:rPr lang="en-US" altLang="ja-JP" sz="4400" dirty="0" smtClean="0">
                <a:latin typeface="+mn-ea"/>
                <a:ea typeface="+mn-ea"/>
                <a:cs typeface="Meiryo UI" panose="020B0604030504040204" pitchFamily="50" charset="-128"/>
              </a:rPr>
            </a:br>
            <a:r>
              <a:rPr lang="en-US" altLang="ja-JP" sz="4400" dirty="0" smtClean="0">
                <a:latin typeface="+mn-ea"/>
                <a:ea typeface="+mn-ea"/>
                <a:cs typeface="Meiryo UI" panose="020B0604030504040204" pitchFamily="50" charset="-128"/>
              </a:rPr>
              <a:t/>
            </a:r>
            <a:br>
              <a:rPr lang="en-US" altLang="ja-JP" sz="4400" dirty="0" smtClean="0">
                <a:latin typeface="+mn-ea"/>
                <a:ea typeface="+mn-ea"/>
                <a:cs typeface="Meiryo UI" panose="020B0604030504040204" pitchFamily="50" charset="-128"/>
              </a:rPr>
            </a:br>
            <a:r>
              <a:rPr lang="en-US" altLang="ja-JP" sz="4400" dirty="0">
                <a:latin typeface="+mn-ea"/>
                <a:ea typeface="+mn-ea"/>
                <a:cs typeface="Meiryo UI" panose="020B0604030504040204" pitchFamily="50" charset="-128"/>
              </a:rPr>
              <a:t/>
            </a:r>
            <a:br>
              <a:rPr lang="en-US" altLang="ja-JP" sz="4400" dirty="0">
                <a:latin typeface="+mn-ea"/>
                <a:ea typeface="+mn-ea"/>
                <a:cs typeface="Meiryo UI" panose="020B0604030504040204" pitchFamily="50" charset="-128"/>
              </a:rPr>
            </a:br>
            <a:r>
              <a:rPr lang="en-US" altLang="ja-JP" sz="4400" dirty="0">
                <a:latin typeface="+mn-ea"/>
                <a:ea typeface="+mn-ea"/>
                <a:cs typeface="Meiryo UI" panose="020B0604030504040204" pitchFamily="50" charset="-128"/>
              </a:rPr>
              <a:t/>
            </a:r>
            <a:br>
              <a:rPr lang="en-US" altLang="ja-JP" sz="4400" dirty="0">
                <a:latin typeface="+mn-ea"/>
                <a:ea typeface="+mn-ea"/>
                <a:cs typeface="Meiryo UI" panose="020B0604030504040204" pitchFamily="50" charset="-128"/>
              </a:rPr>
            </a:br>
            <a:endParaRPr lang="ja-JP" altLang="en-US" sz="2800" dirty="0">
              <a:latin typeface="+mn-ea"/>
              <a:ea typeface="+mn-ea"/>
              <a:cs typeface="Meiryo UI" panose="020B0604030504040204" pitchFamily="50" charset="-128"/>
            </a:endParaRPr>
          </a:p>
        </p:txBody>
      </p:sp>
      <p:sp>
        <p:nvSpPr>
          <p:cNvPr id="4" name="サブタイトル 2"/>
          <p:cNvSpPr txBox="1">
            <a:spLocks/>
          </p:cNvSpPr>
          <p:nvPr/>
        </p:nvSpPr>
        <p:spPr>
          <a:xfrm>
            <a:off x="2432138" y="4821410"/>
            <a:ext cx="4698522" cy="6219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1"/>
          <p:cNvSpPr txBox="1">
            <a:spLocks/>
          </p:cNvSpPr>
          <p:nvPr/>
        </p:nvSpPr>
        <p:spPr>
          <a:xfrm>
            <a:off x="228600" y="1045484"/>
            <a:ext cx="8812530" cy="62907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182880"/>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182880"/>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182880"/>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8694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2886" y="1200149"/>
            <a:ext cx="8615363" cy="5391149"/>
          </a:xfrm>
        </p:spPr>
        <p:txBody>
          <a:bodyPr>
            <a:normAutofit lnSpcReduction="10000"/>
          </a:bodyPr>
          <a:lstStyle/>
          <a:p>
            <a:pPr marL="0" indent="0">
              <a:lnSpc>
                <a:spcPct val="100000"/>
              </a:lnSpc>
              <a:buNone/>
            </a:pPr>
            <a:r>
              <a:rPr lang="ja-JP" altLang="en-US" sz="2000" b="1" dirty="0" smtClean="0">
                <a:latin typeface="+mn-ea"/>
                <a:cs typeface="Meiryo UI" panose="020B0604030504040204" pitchFamily="50" charset="-128"/>
              </a:rPr>
              <a:t>≪法に基づくがん登録情報の利用・提供</a:t>
            </a:r>
            <a:r>
              <a:rPr lang="ja-JP" altLang="en-US" sz="1400" b="1" dirty="0" smtClean="0">
                <a:latin typeface="+mn-ea"/>
                <a:cs typeface="Meiryo UI" panose="020B0604030504040204" pitchFamily="50" charset="-128"/>
              </a:rPr>
              <a:t>（平成</a:t>
            </a:r>
            <a:r>
              <a:rPr lang="en-US" altLang="ja-JP" sz="1400" b="1" dirty="0" smtClean="0">
                <a:latin typeface="+mn-ea"/>
                <a:cs typeface="Meiryo UI" panose="020B0604030504040204" pitchFamily="50" charset="-128"/>
              </a:rPr>
              <a:t>28</a:t>
            </a:r>
            <a:r>
              <a:rPr lang="ja-JP" altLang="en-US" sz="1400" b="1" dirty="0" smtClean="0">
                <a:latin typeface="+mn-ea"/>
                <a:cs typeface="Meiryo UI" panose="020B0604030504040204" pitchFamily="50" charset="-128"/>
              </a:rPr>
              <a:t>年以降の情報）</a:t>
            </a:r>
            <a:r>
              <a:rPr lang="ja-JP" altLang="en-US" sz="2000" b="1" dirty="0" smtClean="0">
                <a:latin typeface="+mn-ea"/>
                <a:cs typeface="Meiryo UI" panose="020B0604030504040204" pitchFamily="50" charset="-128"/>
              </a:rPr>
              <a:t>≫</a:t>
            </a:r>
            <a:endParaRPr lang="en-US" altLang="ja-JP" sz="2000" b="1" dirty="0" smtClean="0">
              <a:latin typeface="+mn-ea"/>
              <a:cs typeface="Meiryo UI" panose="020B0604030504040204" pitchFamily="50" charset="-128"/>
            </a:endParaRPr>
          </a:p>
          <a:p>
            <a:pPr marL="542925" indent="-271463">
              <a:lnSpc>
                <a:spcPct val="100000"/>
              </a:lnSpc>
              <a:buFont typeface="Wingdings" panose="05000000000000000000" pitchFamily="2" charset="2"/>
              <a:buChar char="Ø"/>
            </a:pPr>
            <a:r>
              <a:rPr lang="ja-JP" altLang="en-US" sz="1900" dirty="0" smtClean="0">
                <a:latin typeface="+mn-ea"/>
                <a:cs typeface="Meiryo UI" panose="020B0604030504040204" pitchFamily="50" charset="-128"/>
              </a:rPr>
              <a:t>全国がん登録情報は、</a:t>
            </a:r>
            <a:r>
              <a:rPr lang="ja-JP" altLang="en-US" sz="1900" u="sng" dirty="0" smtClean="0">
                <a:latin typeface="+mn-ea"/>
                <a:cs typeface="Meiryo UI" panose="020B0604030504040204" pitchFamily="50" charset="-128"/>
              </a:rPr>
              <a:t>国や都道府県、市町村</a:t>
            </a:r>
            <a:r>
              <a:rPr lang="ja-JP" altLang="en-US" sz="1900" dirty="0" smtClean="0">
                <a:latin typeface="+mn-ea"/>
                <a:cs typeface="Meiryo UI" panose="020B0604030504040204" pitchFamily="50" charset="-128"/>
              </a:rPr>
              <a:t>に</a:t>
            </a:r>
            <a:r>
              <a:rPr lang="ja-JP" altLang="en-US" sz="1900" dirty="0">
                <a:latin typeface="+mn-ea"/>
                <a:cs typeface="Meiryo UI" panose="020B0604030504040204" pitchFamily="50" charset="-128"/>
              </a:rPr>
              <a:t>おいて</a:t>
            </a:r>
            <a:r>
              <a:rPr lang="ja-JP" altLang="en-US" sz="1900" dirty="0" smtClean="0">
                <a:latin typeface="+mn-ea"/>
                <a:cs typeface="Meiryo UI" panose="020B0604030504040204" pitchFamily="50" charset="-128"/>
              </a:rPr>
              <a:t>、がん対策の企画立案や、調査研究を行うために利用することが可能であるとともに、</a:t>
            </a:r>
            <a:r>
              <a:rPr lang="ja-JP" altLang="en-US" sz="1900" u="sng" dirty="0" smtClean="0">
                <a:latin typeface="+mn-ea"/>
                <a:cs typeface="Meiryo UI" panose="020B0604030504040204" pitchFamily="50" charset="-128"/>
              </a:rPr>
              <a:t>各病院等</a:t>
            </a:r>
            <a:r>
              <a:rPr lang="ja-JP" altLang="en-US" sz="1900" dirty="0" smtClean="0">
                <a:latin typeface="+mn-ea"/>
                <a:cs typeface="Meiryo UI" panose="020B0604030504040204" pitchFamily="50" charset="-128"/>
              </a:rPr>
              <a:t>のがん患者に関する登録情報の提供、</a:t>
            </a:r>
            <a:r>
              <a:rPr lang="ja-JP" altLang="en-US" sz="1900" u="sng" dirty="0" smtClean="0">
                <a:latin typeface="+mn-ea"/>
                <a:cs typeface="Meiryo UI" panose="020B0604030504040204" pitchFamily="50" charset="-128"/>
              </a:rPr>
              <a:t>一般のがんに関する研究者</a:t>
            </a:r>
            <a:r>
              <a:rPr lang="ja-JP" altLang="en-US" sz="1900" dirty="0" smtClean="0">
                <a:latin typeface="+mn-ea"/>
                <a:cs typeface="Meiryo UI" panose="020B0604030504040204" pitchFamily="50" charset="-128"/>
              </a:rPr>
              <a:t>への提供も可能としている。</a:t>
            </a:r>
            <a:endParaRPr lang="en-US" altLang="ja-JP" sz="1900" dirty="0" smtClean="0">
              <a:latin typeface="+mn-ea"/>
              <a:cs typeface="Meiryo UI" panose="020B0604030504040204" pitchFamily="50" charset="-128"/>
            </a:endParaRPr>
          </a:p>
          <a:p>
            <a:pPr marL="542925" indent="-271463">
              <a:lnSpc>
                <a:spcPct val="100000"/>
              </a:lnSpc>
              <a:buFont typeface="Wingdings" panose="05000000000000000000" pitchFamily="2" charset="2"/>
              <a:buChar char="Ø"/>
            </a:pPr>
            <a:r>
              <a:rPr lang="ja-JP" altLang="en-US" sz="1900" dirty="0" smtClean="0">
                <a:latin typeface="+mn-ea"/>
                <a:cs typeface="Meiryo UI" panose="020B0604030504040204" pitchFamily="50" charset="-128"/>
              </a:rPr>
              <a:t>情報の提供を行うのは、次のとおり。</a:t>
            </a:r>
            <a:endParaRPr lang="en-US" altLang="ja-JP" sz="1900" dirty="0" smtClean="0">
              <a:latin typeface="+mn-ea"/>
              <a:cs typeface="Meiryo UI" panose="020B0604030504040204" pitchFamily="50" charset="-128"/>
            </a:endParaRPr>
          </a:p>
          <a:p>
            <a:pPr marL="0" indent="900113">
              <a:lnSpc>
                <a:spcPct val="100000"/>
              </a:lnSpc>
              <a:buNone/>
            </a:pPr>
            <a:r>
              <a:rPr lang="ja-JP" altLang="en-US" sz="1900" b="1" dirty="0" smtClean="0">
                <a:latin typeface="+mn-ea"/>
                <a:cs typeface="Meiryo UI" panose="020B0604030504040204" pitchFamily="50" charset="-128"/>
              </a:rPr>
              <a:t>・２以上の都道府県</a:t>
            </a:r>
            <a:r>
              <a:rPr lang="ja-JP" altLang="en-US" sz="1900" dirty="0" smtClean="0">
                <a:latin typeface="+mn-ea"/>
                <a:cs typeface="Meiryo UI" panose="020B0604030504040204" pitchFamily="50" charset="-128"/>
              </a:rPr>
              <a:t>の情報 ⇒ </a:t>
            </a:r>
            <a:r>
              <a:rPr lang="ja-JP" altLang="en-US" sz="1900" b="1" u="sng" dirty="0" smtClean="0">
                <a:latin typeface="+mn-ea"/>
                <a:cs typeface="Meiryo UI" panose="020B0604030504040204" pitchFamily="50" charset="-128"/>
              </a:rPr>
              <a:t>国</a:t>
            </a:r>
            <a:r>
              <a:rPr lang="ja-JP" altLang="en-US" sz="1900" dirty="0" smtClean="0">
                <a:latin typeface="+mn-ea"/>
                <a:cs typeface="Meiryo UI" panose="020B0604030504040204" pitchFamily="50" charset="-128"/>
              </a:rPr>
              <a:t>から提供</a:t>
            </a:r>
            <a:endParaRPr lang="en-US" altLang="ja-JP" sz="1900" dirty="0" smtClean="0">
              <a:latin typeface="+mn-ea"/>
              <a:cs typeface="Meiryo UI" panose="020B0604030504040204" pitchFamily="50" charset="-128"/>
            </a:endParaRPr>
          </a:p>
          <a:p>
            <a:pPr marL="0" indent="900113">
              <a:lnSpc>
                <a:spcPct val="100000"/>
              </a:lnSpc>
              <a:buNone/>
            </a:pPr>
            <a:r>
              <a:rPr lang="ja-JP" altLang="en-US" sz="1900" b="1" dirty="0" smtClean="0">
                <a:latin typeface="+mn-ea"/>
                <a:cs typeface="Meiryo UI" panose="020B0604030504040204" pitchFamily="50" charset="-128"/>
              </a:rPr>
              <a:t>・単独の都道府県</a:t>
            </a:r>
            <a:r>
              <a:rPr lang="ja-JP" altLang="en-US" sz="1900" dirty="0" smtClean="0">
                <a:latin typeface="+mn-ea"/>
                <a:cs typeface="Meiryo UI" panose="020B0604030504040204" pitchFamily="50" charset="-128"/>
              </a:rPr>
              <a:t>の情報 ⇒ 当該</a:t>
            </a:r>
            <a:r>
              <a:rPr lang="ja-JP" altLang="en-US" sz="1900" b="1" u="sng" dirty="0" smtClean="0">
                <a:latin typeface="+mn-ea"/>
                <a:cs typeface="Meiryo UI" panose="020B0604030504040204" pitchFamily="50" charset="-128"/>
              </a:rPr>
              <a:t>都道府県</a:t>
            </a:r>
            <a:r>
              <a:rPr lang="ja-JP" altLang="en-US" sz="1900" dirty="0" smtClean="0">
                <a:latin typeface="+mn-ea"/>
                <a:cs typeface="Meiryo UI" panose="020B0604030504040204" pitchFamily="50" charset="-128"/>
              </a:rPr>
              <a:t>から提供</a:t>
            </a:r>
            <a:endParaRPr lang="en-US" altLang="ja-JP" sz="1900" dirty="0" smtClean="0">
              <a:latin typeface="+mn-ea"/>
              <a:cs typeface="Meiryo UI" panose="020B0604030504040204" pitchFamily="50" charset="-128"/>
            </a:endParaRPr>
          </a:p>
          <a:p>
            <a:pPr marL="542925" indent="-271463">
              <a:lnSpc>
                <a:spcPct val="100000"/>
              </a:lnSpc>
              <a:buFont typeface="Wingdings" panose="05000000000000000000" pitchFamily="2" charset="2"/>
              <a:buChar char="Ø"/>
            </a:pPr>
            <a:r>
              <a:rPr lang="ja-JP" altLang="en-US" sz="1900" dirty="0" smtClean="0">
                <a:latin typeface="+mn-ea"/>
                <a:cs typeface="Meiryo UI" panose="020B0604030504040204" pitchFamily="50" charset="-128"/>
              </a:rPr>
              <a:t>情報の提供を行う国又は都道府県は、匿名化された情報であっても</a:t>
            </a:r>
            <a:r>
              <a:rPr lang="ja-JP" altLang="en-US" sz="1900" dirty="0">
                <a:latin typeface="+mn-ea"/>
                <a:cs typeface="Meiryo UI" panose="020B0604030504040204" pitchFamily="50" charset="-128"/>
              </a:rPr>
              <a:t>、提供を行う前に審</a:t>
            </a:r>
            <a:r>
              <a:rPr lang="ja-JP" altLang="en-US" sz="1900" dirty="0" smtClean="0">
                <a:latin typeface="+mn-ea"/>
                <a:cs typeface="Meiryo UI" panose="020B0604030504040204" pitchFamily="50" charset="-128"/>
              </a:rPr>
              <a:t>議会等の意見を聴かなければならない。</a:t>
            </a:r>
            <a:r>
              <a:rPr lang="en-US" altLang="ja-JP" sz="1900" dirty="0" smtClean="0">
                <a:latin typeface="+mn-ea"/>
                <a:cs typeface="Meiryo UI" panose="020B0604030504040204" pitchFamily="50" charset="-128"/>
              </a:rPr>
              <a:t/>
            </a:r>
            <a:br>
              <a:rPr lang="en-US" altLang="ja-JP" sz="1900" dirty="0" smtClean="0">
                <a:latin typeface="+mn-ea"/>
                <a:cs typeface="Meiryo UI" panose="020B0604030504040204" pitchFamily="50" charset="-128"/>
              </a:rPr>
            </a:br>
            <a:r>
              <a:rPr lang="ja-JP" altLang="en-US" sz="1900" dirty="0" smtClean="0">
                <a:latin typeface="+mn-ea"/>
                <a:cs typeface="Meiryo UI" panose="020B0604030504040204" pitchFamily="50" charset="-128"/>
              </a:rPr>
              <a:t>（病院が当該病院の患者に係る情報の提供を除く）</a:t>
            </a:r>
            <a:endParaRPr lang="en-US" altLang="ja-JP" sz="1900" dirty="0">
              <a:latin typeface="+mn-ea"/>
              <a:cs typeface="Meiryo UI" panose="020B0604030504040204" pitchFamily="50" charset="-128"/>
            </a:endParaRPr>
          </a:p>
          <a:p>
            <a:pPr marL="271462" indent="0">
              <a:lnSpc>
                <a:spcPct val="100000"/>
              </a:lnSpc>
              <a:buNone/>
            </a:pPr>
            <a:endParaRPr lang="en-US" altLang="ja-JP" sz="1900" dirty="0" smtClean="0">
              <a:latin typeface="+mn-ea"/>
              <a:cs typeface="Meiryo UI" panose="020B0604030504040204" pitchFamily="50" charset="-128"/>
            </a:endParaRPr>
          </a:p>
          <a:p>
            <a:pPr marL="0" indent="0">
              <a:lnSpc>
                <a:spcPct val="100000"/>
              </a:lnSpc>
              <a:buNone/>
            </a:pPr>
            <a:r>
              <a:rPr lang="ja-JP" altLang="en-US" sz="2000" b="1" dirty="0" smtClean="0">
                <a:latin typeface="+mn-ea"/>
                <a:cs typeface="Meiryo UI" panose="020B0604030504040204" pitchFamily="50" charset="-128"/>
              </a:rPr>
              <a:t>≪府</a:t>
            </a:r>
            <a:r>
              <a:rPr lang="ja-JP" altLang="en-US" sz="2000" b="1" dirty="0">
                <a:latin typeface="+mn-ea"/>
                <a:cs typeface="Meiryo UI" panose="020B0604030504040204" pitchFamily="50" charset="-128"/>
              </a:rPr>
              <a:t>制度に基づくがん登録情報の利用・</a:t>
            </a:r>
            <a:r>
              <a:rPr lang="ja-JP" altLang="en-US" sz="2000" b="1" dirty="0" smtClean="0">
                <a:latin typeface="+mn-ea"/>
                <a:cs typeface="Meiryo UI" panose="020B0604030504040204" pitchFamily="50" charset="-128"/>
              </a:rPr>
              <a:t>提供</a:t>
            </a:r>
            <a:r>
              <a:rPr lang="ja-JP" altLang="en-US" sz="1400" b="1" dirty="0" smtClean="0">
                <a:latin typeface="+mn-ea"/>
                <a:cs typeface="Meiryo UI" panose="020B0604030504040204" pitchFamily="50" charset="-128"/>
              </a:rPr>
              <a:t>（昭和</a:t>
            </a:r>
            <a:r>
              <a:rPr lang="en-US" altLang="ja-JP" sz="1400" b="1" dirty="0" smtClean="0">
                <a:latin typeface="+mn-ea"/>
                <a:cs typeface="Meiryo UI" panose="020B0604030504040204" pitchFamily="50" charset="-128"/>
              </a:rPr>
              <a:t>37</a:t>
            </a:r>
            <a:r>
              <a:rPr lang="ja-JP" altLang="en-US" sz="1400" b="1" dirty="0" smtClean="0">
                <a:latin typeface="+mn-ea"/>
                <a:cs typeface="Meiryo UI" panose="020B0604030504040204" pitchFamily="50" charset="-128"/>
              </a:rPr>
              <a:t>年から平成</a:t>
            </a:r>
            <a:r>
              <a:rPr lang="en-US" altLang="ja-JP" sz="1400" b="1" dirty="0" smtClean="0">
                <a:latin typeface="+mn-ea"/>
                <a:cs typeface="Meiryo UI" panose="020B0604030504040204" pitchFamily="50" charset="-128"/>
              </a:rPr>
              <a:t>27</a:t>
            </a:r>
            <a:r>
              <a:rPr lang="ja-JP" altLang="en-US" sz="1400" b="1" dirty="0" smtClean="0">
                <a:latin typeface="+mn-ea"/>
                <a:cs typeface="Meiryo UI" panose="020B0604030504040204" pitchFamily="50" charset="-128"/>
              </a:rPr>
              <a:t>年の情報）</a:t>
            </a:r>
            <a:r>
              <a:rPr lang="ja-JP" altLang="en-US" sz="2000" b="1" dirty="0">
                <a:latin typeface="+mn-ea"/>
                <a:cs typeface="Meiryo UI" panose="020B0604030504040204" pitchFamily="50" charset="-128"/>
              </a:rPr>
              <a:t>≫</a:t>
            </a:r>
            <a:endParaRPr lang="en-US" altLang="ja-JP" sz="2000" b="1" dirty="0">
              <a:latin typeface="+mn-ea"/>
              <a:cs typeface="Meiryo UI" panose="020B0604030504040204" pitchFamily="50" charset="-128"/>
            </a:endParaRPr>
          </a:p>
          <a:p>
            <a:pPr marL="542925" indent="-271463">
              <a:lnSpc>
                <a:spcPct val="100000"/>
              </a:lnSpc>
              <a:buFont typeface="Wingdings" panose="05000000000000000000" pitchFamily="2" charset="2"/>
              <a:buChar char="Ø"/>
            </a:pPr>
            <a:r>
              <a:rPr lang="ja-JP" altLang="en-US" sz="1900" dirty="0" smtClean="0">
                <a:latin typeface="+mn-ea"/>
                <a:cs typeface="Meiryo UI" panose="020B0604030504040204" pitchFamily="50" charset="-128"/>
              </a:rPr>
              <a:t>大阪府においては、</a:t>
            </a:r>
            <a:r>
              <a:rPr lang="ja-JP" altLang="en-US" sz="1900" b="1" u="sng" dirty="0" smtClean="0">
                <a:latin typeface="+mn-ea"/>
                <a:cs typeface="Meiryo UI" panose="020B0604030504040204" pitchFamily="50" charset="-128"/>
              </a:rPr>
              <a:t>大阪府地域がん登録情報の利用・提供</a:t>
            </a:r>
            <a:r>
              <a:rPr lang="ja-JP" altLang="en-US" sz="1900" dirty="0" smtClean="0">
                <a:latin typeface="+mn-ea"/>
                <a:cs typeface="Meiryo UI" panose="020B0604030504040204" pitchFamily="50" charset="-128"/>
              </a:rPr>
              <a:t>についても、大阪府全国がん情報の利用・提供の手続きと同様とする。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登録</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情報の利用・提供</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sz="1800" b="1" dirty="0" smtClean="0"/>
              <a:t>９</a:t>
            </a:r>
            <a:endParaRPr kumimoji="1" lang="ja-JP" altLang="en-US" sz="1800" b="1" dirty="0"/>
          </a:p>
        </p:txBody>
      </p:sp>
    </p:spTree>
    <p:extLst>
      <p:ext uri="{BB962C8B-B14F-4D97-AF65-F5344CB8AC3E}">
        <p14:creationId xmlns:p14="http://schemas.microsoft.com/office/powerpoint/2010/main" val="1928059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がん登録情報の提供の実施主体 ①</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10</a:t>
            </a:r>
            <a:endParaRPr kumimoji="1" lang="ja-JP" altLang="en-US" sz="1800" b="1" dirty="0"/>
          </a:p>
        </p:txBody>
      </p:sp>
      <p:pic>
        <p:nvPicPr>
          <p:cNvPr id="13" name="図 12"/>
          <p:cNvPicPr>
            <a:picLocks noChangeAspect="1"/>
          </p:cNvPicPr>
          <p:nvPr/>
        </p:nvPicPr>
        <p:blipFill>
          <a:blip r:embed="rId3"/>
          <a:stretch>
            <a:fillRect/>
          </a:stretch>
        </p:blipFill>
        <p:spPr>
          <a:xfrm>
            <a:off x="706783" y="1997098"/>
            <a:ext cx="1539118" cy="1620000"/>
          </a:xfrm>
          <a:prstGeom prst="rect">
            <a:avLst/>
          </a:prstGeom>
        </p:spPr>
      </p:pic>
      <p:pic>
        <p:nvPicPr>
          <p:cNvPr id="14" name="図 13"/>
          <p:cNvPicPr>
            <a:picLocks noChangeAspect="1"/>
          </p:cNvPicPr>
          <p:nvPr/>
        </p:nvPicPr>
        <p:blipFill>
          <a:blip r:embed="rId4"/>
          <a:stretch>
            <a:fillRect/>
          </a:stretch>
        </p:blipFill>
        <p:spPr>
          <a:xfrm>
            <a:off x="634118" y="4736351"/>
            <a:ext cx="1611783" cy="1620000"/>
          </a:xfrm>
          <a:prstGeom prst="rect">
            <a:avLst/>
          </a:prstGeom>
        </p:spPr>
      </p:pic>
      <p:sp>
        <p:nvSpPr>
          <p:cNvPr id="15" name="角丸四角形吹き出し 14"/>
          <p:cNvSpPr/>
          <p:nvPr/>
        </p:nvSpPr>
        <p:spPr>
          <a:xfrm>
            <a:off x="2245901" y="1384839"/>
            <a:ext cx="2071686" cy="936097"/>
          </a:xfrm>
          <a:prstGeom prst="wedgeRoundRectCallout">
            <a:avLst>
              <a:gd name="adj1" fmla="val -46350"/>
              <a:gd name="adj2" fmla="val 6594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smtClean="0">
                <a:solidFill>
                  <a:schemeClr val="tx1"/>
                </a:solidFill>
              </a:rPr>
              <a:t>H28</a:t>
            </a:r>
            <a:r>
              <a:rPr kumimoji="1" lang="ja-JP" altLang="en-US" b="1" u="sng" dirty="0" smtClean="0">
                <a:solidFill>
                  <a:schemeClr val="tx1"/>
                </a:solidFill>
              </a:rPr>
              <a:t>の大阪府の</a:t>
            </a:r>
            <a:endParaRPr kumimoji="1" lang="en-US" altLang="ja-JP" b="1" u="sng" dirty="0" smtClean="0">
              <a:solidFill>
                <a:schemeClr val="tx1"/>
              </a:solidFill>
            </a:endParaRPr>
          </a:p>
          <a:p>
            <a:pPr algn="ctr"/>
            <a:r>
              <a:rPr kumimoji="1" lang="ja-JP" altLang="en-US" b="1" dirty="0" smtClean="0">
                <a:solidFill>
                  <a:schemeClr val="tx1"/>
                </a:solidFill>
              </a:rPr>
              <a:t>がん登録情報が欲しい！</a:t>
            </a:r>
            <a:endParaRPr kumimoji="1" lang="ja-JP" altLang="en-US" b="1" dirty="0">
              <a:solidFill>
                <a:schemeClr val="tx1"/>
              </a:solidFill>
            </a:endParaRPr>
          </a:p>
        </p:txBody>
      </p:sp>
      <p:sp>
        <p:nvSpPr>
          <p:cNvPr id="16" name="角丸四角形吹き出し 15"/>
          <p:cNvSpPr/>
          <p:nvPr/>
        </p:nvSpPr>
        <p:spPr>
          <a:xfrm>
            <a:off x="2243623" y="3795408"/>
            <a:ext cx="2185501" cy="1243012"/>
          </a:xfrm>
          <a:prstGeom prst="wedgeRoundRectCallout">
            <a:avLst>
              <a:gd name="adj1" fmla="val -46350"/>
              <a:gd name="adj2" fmla="val 6594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H28</a:t>
            </a:r>
            <a:r>
              <a:rPr kumimoji="1" lang="ja-JP" altLang="en-US" b="1" dirty="0" smtClean="0">
                <a:solidFill>
                  <a:schemeClr val="tx1"/>
                </a:solidFill>
              </a:rPr>
              <a:t>の大阪府と</a:t>
            </a:r>
            <a:r>
              <a:rPr kumimoji="1" lang="en-US" altLang="ja-JP" b="1" dirty="0" smtClean="0">
                <a:solidFill>
                  <a:schemeClr val="tx1"/>
                </a:solidFill>
              </a:rPr>
              <a:t/>
            </a:r>
            <a:br>
              <a:rPr kumimoji="1" lang="en-US" altLang="ja-JP" b="1" dirty="0" smtClean="0">
                <a:solidFill>
                  <a:schemeClr val="tx1"/>
                </a:solidFill>
              </a:rPr>
            </a:br>
            <a:r>
              <a:rPr kumimoji="1" lang="ja-JP" altLang="en-US" b="1" dirty="0" smtClean="0">
                <a:solidFill>
                  <a:schemeClr val="tx1"/>
                </a:solidFill>
              </a:rPr>
              <a:t>Ａ県の</a:t>
            </a:r>
            <a:r>
              <a:rPr kumimoji="1" lang="ja-JP" altLang="en-US" b="1" u="sng" dirty="0" smtClean="0">
                <a:solidFill>
                  <a:schemeClr val="tx1"/>
                </a:solidFill>
              </a:rPr>
              <a:t>２府県分の</a:t>
            </a:r>
            <a:endParaRPr kumimoji="1" lang="en-US" altLang="ja-JP" b="1" u="sng" dirty="0" smtClean="0">
              <a:solidFill>
                <a:schemeClr val="tx1"/>
              </a:solidFill>
            </a:endParaRPr>
          </a:p>
          <a:p>
            <a:pPr algn="ctr"/>
            <a:r>
              <a:rPr kumimoji="1" lang="ja-JP" altLang="en-US" b="1" dirty="0" smtClean="0">
                <a:solidFill>
                  <a:schemeClr val="tx1"/>
                </a:solidFill>
              </a:rPr>
              <a:t>がん登録情報が欲しい！</a:t>
            </a:r>
            <a:endParaRPr kumimoji="1" lang="ja-JP" altLang="en-US" b="1" dirty="0">
              <a:solidFill>
                <a:schemeClr val="tx1"/>
              </a:solidFill>
            </a:endParaRPr>
          </a:p>
        </p:txBody>
      </p:sp>
      <p:pic>
        <p:nvPicPr>
          <p:cNvPr id="17" name="図 16"/>
          <p:cNvPicPr>
            <a:picLocks noChangeAspect="1"/>
          </p:cNvPicPr>
          <p:nvPr/>
        </p:nvPicPr>
        <p:blipFill>
          <a:blip r:embed="rId5"/>
          <a:stretch>
            <a:fillRect/>
          </a:stretch>
        </p:blipFill>
        <p:spPr>
          <a:xfrm>
            <a:off x="6701402" y="2081542"/>
            <a:ext cx="1568700" cy="1568700"/>
          </a:xfrm>
          <a:prstGeom prst="rect">
            <a:avLst/>
          </a:prstGeom>
        </p:spPr>
      </p:pic>
      <p:sp>
        <p:nvSpPr>
          <p:cNvPr id="18" name="角丸四角形 17"/>
          <p:cNvSpPr/>
          <p:nvPr/>
        </p:nvSpPr>
        <p:spPr>
          <a:xfrm>
            <a:off x="6330413" y="1325903"/>
            <a:ext cx="2400300" cy="720000"/>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prstClr val="black"/>
                </a:solidFill>
              </a:rPr>
              <a:t>大阪府</a:t>
            </a:r>
            <a:endParaRPr lang="en-US" altLang="ja-JP" sz="2400" b="1" dirty="0" smtClean="0">
              <a:solidFill>
                <a:prstClr val="black"/>
              </a:solidFill>
            </a:endParaRPr>
          </a:p>
          <a:p>
            <a:pPr algn="ctr"/>
            <a:r>
              <a:rPr lang="ja-JP" altLang="en-US" b="1" dirty="0" smtClean="0">
                <a:solidFill>
                  <a:prstClr val="black"/>
                </a:solidFill>
              </a:rPr>
              <a:t>（大阪国際がんＣ）</a:t>
            </a:r>
            <a:endParaRPr lang="ja-JP" altLang="en-US" sz="2400" b="1" dirty="0">
              <a:solidFill>
                <a:prstClr val="black"/>
              </a:solidFill>
            </a:endParaRPr>
          </a:p>
        </p:txBody>
      </p:sp>
      <p:sp>
        <p:nvSpPr>
          <p:cNvPr id="19" name="角丸四角形 18"/>
          <p:cNvSpPr/>
          <p:nvPr/>
        </p:nvSpPr>
        <p:spPr>
          <a:xfrm>
            <a:off x="6330413" y="4005105"/>
            <a:ext cx="2400300" cy="720000"/>
          </a:xfrm>
          <a:prstGeom prst="roundRect">
            <a:avLst/>
          </a:prstGeom>
          <a:solidFill>
            <a:schemeClr val="accent2">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400" b="1" dirty="0" smtClean="0">
                <a:solidFill>
                  <a:prstClr val="black"/>
                </a:solidFill>
              </a:rPr>
              <a:t>国</a:t>
            </a:r>
            <a:endParaRPr lang="en-US" altLang="ja-JP" sz="2400" b="1" dirty="0" smtClean="0">
              <a:solidFill>
                <a:prstClr val="black"/>
              </a:solidFill>
            </a:endParaRPr>
          </a:p>
          <a:p>
            <a:pPr algn="ctr"/>
            <a:r>
              <a:rPr lang="ja-JP" altLang="en-US" b="1" dirty="0" smtClean="0">
                <a:solidFill>
                  <a:prstClr val="black"/>
                </a:solidFill>
              </a:rPr>
              <a:t>（国立がん研究Ｃ）</a:t>
            </a:r>
            <a:endParaRPr lang="ja-JP" altLang="en-US" b="1" dirty="0">
              <a:solidFill>
                <a:prstClr val="black"/>
              </a:solidFill>
            </a:endParaRPr>
          </a:p>
        </p:txBody>
      </p:sp>
      <p:pic>
        <p:nvPicPr>
          <p:cNvPr id="20" name="図 19"/>
          <p:cNvPicPr>
            <a:picLocks noChangeAspect="1"/>
          </p:cNvPicPr>
          <p:nvPr/>
        </p:nvPicPr>
        <p:blipFill>
          <a:blip r:embed="rId6"/>
          <a:stretch>
            <a:fillRect/>
          </a:stretch>
        </p:blipFill>
        <p:spPr>
          <a:xfrm>
            <a:off x="6557786" y="4833961"/>
            <a:ext cx="1969573" cy="1569600"/>
          </a:xfrm>
          <a:prstGeom prst="rect">
            <a:avLst/>
          </a:prstGeom>
        </p:spPr>
      </p:pic>
      <p:cxnSp>
        <p:nvCxnSpPr>
          <p:cNvPr id="22" name="直線矢印コネクタ 21"/>
          <p:cNvCxnSpPr/>
          <p:nvPr/>
        </p:nvCxnSpPr>
        <p:spPr>
          <a:xfrm>
            <a:off x="2500313" y="2807098"/>
            <a:ext cx="3957637" cy="0"/>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628900" y="5489199"/>
            <a:ext cx="3872399" cy="0"/>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a:off x="2500313" y="3243262"/>
            <a:ext cx="3957638" cy="1"/>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2628900" y="6000749"/>
            <a:ext cx="3857626" cy="6747"/>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130993" y="2421031"/>
            <a:ext cx="1378501" cy="400110"/>
          </a:xfrm>
          <a:prstGeom prst="rect">
            <a:avLst/>
          </a:prstGeom>
          <a:noFill/>
        </p:spPr>
        <p:txBody>
          <a:bodyPr wrap="square" rtlCol="0">
            <a:spAutoFit/>
          </a:bodyPr>
          <a:lstStyle/>
          <a:p>
            <a:pPr algn="ctr"/>
            <a:r>
              <a:rPr kumimoji="1" lang="ja-JP" altLang="en-US" sz="2000" b="1" dirty="0" smtClean="0"/>
              <a:t>申出</a:t>
            </a:r>
            <a:endParaRPr kumimoji="1" lang="ja-JP" altLang="en-US" sz="2000" b="1" dirty="0"/>
          </a:p>
        </p:txBody>
      </p:sp>
      <p:sp>
        <p:nvSpPr>
          <p:cNvPr id="33" name="テキスト ボックス 32"/>
          <p:cNvSpPr txBox="1"/>
          <p:nvPr/>
        </p:nvSpPr>
        <p:spPr>
          <a:xfrm>
            <a:off x="4130993" y="5105577"/>
            <a:ext cx="1378501" cy="400110"/>
          </a:xfrm>
          <a:prstGeom prst="rect">
            <a:avLst/>
          </a:prstGeom>
          <a:noFill/>
        </p:spPr>
        <p:txBody>
          <a:bodyPr wrap="square" rtlCol="0">
            <a:spAutoFit/>
          </a:bodyPr>
          <a:lstStyle/>
          <a:p>
            <a:pPr algn="ctr"/>
            <a:r>
              <a:rPr kumimoji="1" lang="ja-JP" altLang="en-US" sz="2000" b="1" dirty="0" smtClean="0"/>
              <a:t>申出</a:t>
            </a:r>
            <a:endParaRPr kumimoji="1" lang="ja-JP" altLang="en-US" sz="2000" b="1" dirty="0"/>
          </a:p>
        </p:txBody>
      </p:sp>
      <p:sp>
        <p:nvSpPr>
          <p:cNvPr id="34" name="テキスト ボックス 33"/>
          <p:cNvSpPr txBox="1"/>
          <p:nvPr/>
        </p:nvSpPr>
        <p:spPr>
          <a:xfrm>
            <a:off x="4130993" y="2877469"/>
            <a:ext cx="1378501" cy="400110"/>
          </a:xfrm>
          <a:prstGeom prst="rect">
            <a:avLst/>
          </a:prstGeom>
          <a:noFill/>
        </p:spPr>
        <p:txBody>
          <a:bodyPr wrap="square" rtlCol="0">
            <a:spAutoFit/>
          </a:bodyPr>
          <a:lstStyle/>
          <a:p>
            <a:pPr algn="ctr"/>
            <a:r>
              <a:rPr kumimoji="1" lang="ja-JP" altLang="en-US" sz="2000" b="1" dirty="0" smtClean="0"/>
              <a:t>提供</a:t>
            </a:r>
            <a:endParaRPr kumimoji="1" lang="ja-JP" altLang="en-US" sz="2000" b="1" dirty="0"/>
          </a:p>
        </p:txBody>
      </p:sp>
      <p:sp>
        <p:nvSpPr>
          <p:cNvPr id="35" name="テキスト ボックス 34"/>
          <p:cNvSpPr txBox="1"/>
          <p:nvPr/>
        </p:nvSpPr>
        <p:spPr>
          <a:xfrm>
            <a:off x="4130993" y="5580632"/>
            <a:ext cx="1378501" cy="400110"/>
          </a:xfrm>
          <a:prstGeom prst="rect">
            <a:avLst/>
          </a:prstGeom>
          <a:noFill/>
        </p:spPr>
        <p:txBody>
          <a:bodyPr wrap="square" rtlCol="0">
            <a:spAutoFit/>
          </a:bodyPr>
          <a:lstStyle/>
          <a:p>
            <a:pPr algn="ctr"/>
            <a:r>
              <a:rPr kumimoji="1" lang="ja-JP" altLang="en-US" sz="2000" b="1" dirty="0" smtClean="0"/>
              <a:t>提供</a:t>
            </a:r>
            <a:endParaRPr kumimoji="1" lang="ja-JP" altLang="en-US" sz="2000" b="1" dirty="0"/>
          </a:p>
        </p:txBody>
      </p:sp>
    </p:spTree>
    <p:extLst>
      <p:ext uri="{BB962C8B-B14F-4D97-AF65-F5344CB8AC3E}">
        <p14:creationId xmlns:p14="http://schemas.microsoft.com/office/powerpoint/2010/main" val="4143475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がん登録情報の提供の実施主体 ②</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11</a:t>
            </a:r>
            <a:endParaRPr kumimoji="1" lang="ja-JP" altLang="en-US" sz="1800" b="1" dirty="0"/>
          </a:p>
        </p:txBody>
      </p:sp>
      <p:pic>
        <p:nvPicPr>
          <p:cNvPr id="13" name="図 12"/>
          <p:cNvPicPr>
            <a:picLocks noChangeAspect="1"/>
          </p:cNvPicPr>
          <p:nvPr/>
        </p:nvPicPr>
        <p:blipFill>
          <a:blip r:embed="rId3"/>
          <a:stretch>
            <a:fillRect/>
          </a:stretch>
        </p:blipFill>
        <p:spPr>
          <a:xfrm>
            <a:off x="492917" y="3525696"/>
            <a:ext cx="1539118" cy="1620000"/>
          </a:xfrm>
          <a:prstGeom prst="rect">
            <a:avLst/>
          </a:prstGeom>
        </p:spPr>
      </p:pic>
      <p:sp>
        <p:nvSpPr>
          <p:cNvPr id="16" name="角丸四角形吹き出し 15"/>
          <p:cNvSpPr/>
          <p:nvPr/>
        </p:nvSpPr>
        <p:spPr>
          <a:xfrm>
            <a:off x="289059" y="1318313"/>
            <a:ext cx="2857499" cy="1327956"/>
          </a:xfrm>
          <a:prstGeom prst="wedgeRoundRectCallout">
            <a:avLst>
              <a:gd name="adj1" fmla="val -13850"/>
              <a:gd name="adj2" fmla="val 9822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smtClean="0">
                <a:solidFill>
                  <a:schemeClr val="tx1"/>
                </a:solidFill>
              </a:rPr>
              <a:t>H20</a:t>
            </a:r>
            <a:r>
              <a:rPr kumimoji="1" lang="ja-JP" altLang="en-US" b="1" u="sng" dirty="0" smtClean="0">
                <a:solidFill>
                  <a:schemeClr val="tx1"/>
                </a:solidFill>
              </a:rPr>
              <a:t>から</a:t>
            </a:r>
            <a:r>
              <a:rPr kumimoji="1" lang="en-US" altLang="ja-JP" b="1" u="sng" dirty="0" smtClean="0">
                <a:solidFill>
                  <a:schemeClr val="tx1"/>
                </a:solidFill>
              </a:rPr>
              <a:t>H29</a:t>
            </a:r>
            <a:r>
              <a:rPr kumimoji="1" lang="ja-JP" altLang="en-US" b="1" dirty="0" err="1" smtClean="0">
                <a:solidFill>
                  <a:schemeClr val="tx1"/>
                </a:solidFill>
              </a:rPr>
              <a:t>までの</a:t>
            </a:r>
            <a:endParaRPr kumimoji="1" lang="en-US" altLang="ja-JP" b="1" dirty="0" smtClean="0">
              <a:solidFill>
                <a:schemeClr val="tx1"/>
              </a:solidFill>
            </a:endParaRPr>
          </a:p>
          <a:p>
            <a:pPr algn="ctr"/>
            <a:r>
              <a:rPr kumimoji="1" lang="ja-JP" altLang="en-US" b="1" dirty="0" smtClean="0">
                <a:solidFill>
                  <a:schemeClr val="tx1"/>
                </a:solidFill>
              </a:rPr>
              <a:t>大阪府とＡ県の</a:t>
            </a:r>
            <a:endParaRPr kumimoji="1" lang="en-US" altLang="ja-JP" b="1" dirty="0" smtClean="0">
              <a:solidFill>
                <a:schemeClr val="tx1"/>
              </a:solidFill>
            </a:endParaRPr>
          </a:p>
          <a:p>
            <a:pPr algn="ctr"/>
            <a:r>
              <a:rPr kumimoji="1" lang="ja-JP" altLang="en-US" b="1" u="sng" dirty="0" smtClean="0">
                <a:solidFill>
                  <a:schemeClr val="tx1"/>
                </a:solidFill>
              </a:rPr>
              <a:t>２府県分の</a:t>
            </a:r>
            <a:endParaRPr kumimoji="1" lang="en-US" altLang="ja-JP" b="1" u="sng" dirty="0" smtClean="0">
              <a:solidFill>
                <a:schemeClr val="tx1"/>
              </a:solidFill>
            </a:endParaRPr>
          </a:p>
          <a:p>
            <a:pPr algn="ctr"/>
            <a:r>
              <a:rPr kumimoji="1" lang="ja-JP" altLang="en-US" b="1" dirty="0" smtClean="0">
                <a:solidFill>
                  <a:schemeClr val="tx1"/>
                </a:solidFill>
              </a:rPr>
              <a:t>がん登録情報が欲しい！</a:t>
            </a:r>
            <a:endParaRPr kumimoji="1" lang="ja-JP" altLang="en-US" b="1" dirty="0">
              <a:solidFill>
                <a:schemeClr val="tx1"/>
              </a:solidFill>
            </a:endParaRPr>
          </a:p>
        </p:txBody>
      </p:sp>
      <p:pic>
        <p:nvPicPr>
          <p:cNvPr id="17" name="図 16"/>
          <p:cNvPicPr>
            <a:picLocks noChangeAspect="1"/>
          </p:cNvPicPr>
          <p:nvPr/>
        </p:nvPicPr>
        <p:blipFill>
          <a:blip r:embed="rId4"/>
          <a:stretch>
            <a:fillRect/>
          </a:stretch>
        </p:blipFill>
        <p:spPr>
          <a:xfrm>
            <a:off x="7007647" y="3968902"/>
            <a:ext cx="900000" cy="900000"/>
          </a:xfrm>
          <a:prstGeom prst="rect">
            <a:avLst/>
          </a:prstGeom>
        </p:spPr>
      </p:pic>
      <p:sp>
        <p:nvSpPr>
          <p:cNvPr id="18" name="角丸四角形 17"/>
          <p:cNvSpPr/>
          <p:nvPr/>
        </p:nvSpPr>
        <p:spPr>
          <a:xfrm>
            <a:off x="6627082" y="3163698"/>
            <a:ext cx="1887000" cy="720000"/>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prstClr val="black"/>
                </a:solidFill>
              </a:rPr>
              <a:t>大阪府</a:t>
            </a:r>
            <a:endParaRPr lang="en-US" altLang="ja-JP" sz="2000" b="1" dirty="0" smtClean="0">
              <a:solidFill>
                <a:prstClr val="black"/>
              </a:solidFill>
            </a:endParaRPr>
          </a:p>
          <a:p>
            <a:pPr algn="ctr"/>
            <a:r>
              <a:rPr lang="ja-JP" altLang="en-US" sz="1400" b="1" dirty="0" smtClean="0">
                <a:solidFill>
                  <a:prstClr val="black"/>
                </a:solidFill>
              </a:rPr>
              <a:t>（大阪国際がんＣ）</a:t>
            </a:r>
            <a:endParaRPr lang="ja-JP" altLang="en-US" b="1" dirty="0">
              <a:solidFill>
                <a:prstClr val="black"/>
              </a:solidFill>
            </a:endParaRPr>
          </a:p>
        </p:txBody>
      </p:sp>
      <p:sp>
        <p:nvSpPr>
          <p:cNvPr id="19" name="角丸四角形 18"/>
          <p:cNvSpPr/>
          <p:nvPr/>
        </p:nvSpPr>
        <p:spPr>
          <a:xfrm>
            <a:off x="6627082" y="1137829"/>
            <a:ext cx="1887000" cy="654215"/>
          </a:xfrm>
          <a:prstGeom prst="roundRect">
            <a:avLst/>
          </a:prstGeom>
          <a:solidFill>
            <a:schemeClr val="accent2">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smtClean="0">
                <a:solidFill>
                  <a:prstClr val="black"/>
                </a:solidFill>
              </a:rPr>
              <a:t>国</a:t>
            </a:r>
            <a:endParaRPr lang="en-US" altLang="ja-JP" sz="2000" b="1" dirty="0" smtClean="0">
              <a:solidFill>
                <a:prstClr val="black"/>
              </a:solidFill>
            </a:endParaRPr>
          </a:p>
          <a:p>
            <a:pPr algn="ctr"/>
            <a:r>
              <a:rPr lang="ja-JP" altLang="en-US" sz="1400" b="1" dirty="0" smtClean="0">
                <a:solidFill>
                  <a:prstClr val="black"/>
                </a:solidFill>
              </a:rPr>
              <a:t>（国立がん研究Ｃ）</a:t>
            </a:r>
            <a:endParaRPr lang="ja-JP" altLang="en-US" sz="1400" b="1" dirty="0">
              <a:solidFill>
                <a:prstClr val="black"/>
              </a:solidFill>
            </a:endParaRPr>
          </a:p>
        </p:txBody>
      </p:sp>
      <p:pic>
        <p:nvPicPr>
          <p:cNvPr id="20" name="図 19"/>
          <p:cNvPicPr>
            <a:picLocks noChangeAspect="1"/>
          </p:cNvPicPr>
          <p:nvPr/>
        </p:nvPicPr>
        <p:blipFill>
          <a:blip r:embed="rId5"/>
          <a:stretch>
            <a:fillRect/>
          </a:stretch>
        </p:blipFill>
        <p:spPr>
          <a:xfrm>
            <a:off x="6929634" y="1877248"/>
            <a:ext cx="1129338" cy="900000"/>
          </a:xfrm>
          <a:prstGeom prst="rect">
            <a:avLst/>
          </a:prstGeom>
        </p:spPr>
      </p:pic>
      <p:cxnSp>
        <p:nvCxnSpPr>
          <p:cNvPr id="22" name="直線矢印コネクタ 21"/>
          <p:cNvCxnSpPr/>
          <p:nvPr/>
        </p:nvCxnSpPr>
        <p:spPr>
          <a:xfrm>
            <a:off x="2131166" y="4497003"/>
            <a:ext cx="4867164" cy="84576"/>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220980" y="4785696"/>
            <a:ext cx="4879524" cy="1570027"/>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7" idx="1"/>
            <a:endCxn id="13" idx="3"/>
          </p:cNvCxnSpPr>
          <p:nvPr/>
        </p:nvCxnSpPr>
        <p:spPr>
          <a:xfrm flipH="1" flipV="1">
            <a:off x="2032035" y="4335696"/>
            <a:ext cx="4975612" cy="83206"/>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21" idx="1"/>
          </p:cNvCxnSpPr>
          <p:nvPr/>
        </p:nvCxnSpPr>
        <p:spPr>
          <a:xfrm flipH="1" flipV="1">
            <a:off x="2140204" y="4623019"/>
            <a:ext cx="4960300" cy="1570027"/>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396516" y="2738949"/>
            <a:ext cx="3714750" cy="646331"/>
          </a:xfrm>
          <a:prstGeom prst="rect">
            <a:avLst/>
          </a:prstGeom>
          <a:noFill/>
        </p:spPr>
        <p:txBody>
          <a:bodyPr wrap="square" rtlCol="0">
            <a:spAutoFit/>
          </a:bodyPr>
          <a:lstStyle/>
          <a:p>
            <a:pPr algn="ctr"/>
            <a:r>
              <a:rPr kumimoji="1" lang="en-US" altLang="ja-JP" b="1" u="sng" dirty="0" smtClean="0"/>
              <a:t>H28</a:t>
            </a:r>
            <a:r>
              <a:rPr kumimoji="1" lang="ja-JP" altLang="en-US" b="1" u="sng" dirty="0" smtClean="0"/>
              <a:t>・</a:t>
            </a:r>
            <a:r>
              <a:rPr kumimoji="1" lang="en-US" altLang="ja-JP" b="1" u="sng" dirty="0" smtClean="0"/>
              <a:t>H29</a:t>
            </a:r>
            <a:r>
              <a:rPr kumimoji="1" lang="ja-JP" altLang="en-US" b="1" u="sng" dirty="0" smtClean="0"/>
              <a:t>情報の</a:t>
            </a:r>
            <a:r>
              <a:rPr lang="ja-JP" altLang="en-US" b="1" u="sng" dirty="0" smtClean="0"/>
              <a:t>大阪府とＡ県</a:t>
            </a:r>
            <a:r>
              <a:rPr lang="ja-JP" altLang="en-US" b="1" dirty="0" smtClean="0"/>
              <a:t>の</a:t>
            </a:r>
            <a:endParaRPr kumimoji="1" lang="en-US" altLang="ja-JP" b="1" dirty="0" smtClean="0"/>
          </a:p>
          <a:p>
            <a:pPr algn="ctr"/>
            <a:r>
              <a:rPr kumimoji="1" lang="ja-JP" altLang="en-US" b="1" dirty="0" smtClean="0"/>
              <a:t>申出・提供</a:t>
            </a:r>
            <a:endParaRPr kumimoji="1" lang="ja-JP" altLang="en-US" b="1" dirty="0"/>
          </a:p>
        </p:txBody>
      </p:sp>
      <p:pic>
        <p:nvPicPr>
          <p:cNvPr id="21" name="図 20"/>
          <p:cNvPicPr>
            <a:picLocks noChangeAspect="1"/>
          </p:cNvPicPr>
          <p:nvPr/>
        </p:nvPicPr>
        <p:blipFill>
          <a:blip r:embed="rId6"/>
          <a:stretch>
            <a:fillRect/>
          </a:stretch>
        </p:blipFill>
        <p:spPr>
          <a:xfrm>
            <a:off x="7100504" y="5743046"/>
            <a:ext cx="714286" cy="900000"/>
          </a:xfrm>
          <a:prstGeom prst="rect">
            <a:avLst/>
          </a:prstGeom>
        </p:spPr>
      </p:pic>
      <p:sp>
        <p:nvSpPr>
          <p:cNvPr id="24" name="角丸四角形 23"/>
          <p:cNvSpPr/>
          <p:nvPr/>
        </p:nvSpPr>
        <p:spPr>
          <a:xfrm>
            <a:off x="6627082" y="5120352"/>
            <a:ext cx="1887000" cy="537490"/>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prstClr val="black"/>
                </a:solidFill>
              </a:rPr>
              <a:t>A</a:t>
            </a:r>
            <a:r>
              <a:rPr lang="ja-JP" altLang="en-US" sz="2000" b="1" dirty="0" smtClean="0">
                <a:solidFill>
                  <a:prstClr val="black"/>
                </a:solidFill>
              </a:rPr>
              <a:t>県</a:t>
            </a:r>
            <a:endParaRPr lang="ja-JP" altLang="en-US" sz="2000" b="1" dirty="0">
              <a:solidFill>
                <a:prstClr val="black"/>
              </a:solidFill>
            </a:endParaRPr>
          </a:p>
        </p:txBody>
      </p:sp>
      <p:cxnSp>
        <p:nvCxnSpPr>
          <p:cNvPr id="29" name="直線矢印コネクタ 28"/>
          <p:cNvCxnSpPr>
            <a:stCxn id="20" idx="1"/>
          </p:cNvCxnSpPr>
          <p:nvPr/>
        </p:nvCxnSpPr>
        <p:spPr>
          <a:xfrm flipH="1">
            <a:off x="2131166" y="2327248"/>
            <a:ext cx="4798468" cy="1587549"/>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V="1">
            <a:off x="2220980" y="2465189"/>
            <a:ext cx="4786667" cy="1573292"/>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832028" y="4562841"/>
            <a:ext cx="2932088" cy="646331"/>
          </a:xfrm>
          <a:prstGeom prst="rect">
            <a:avLst/>
          </a:prstGeom>
          <a:noFill/>
        </p:spPr>
        <p:txBody>
          <a:bodyPr wrap="square" rtlCol="0">
            <a:spAutoFit/>
          </a:bodyPr>
          <a:lstStyle/>
          <a:p>
            <a:pPr algn="ctr"/>
            <a:r>
              <a:rPr kumimoji="1" lang="en-US" altLang="ja-JP" b="1" u="sng" dirty="0" smtClean="0"/>
              <a:t>H20</a:t>
            </a:r>
            <a:r>
              <a:rPr lang="ja-JP" altLang="en-US" b="1" u="sng" dirty="0"/>
              <a:t>～</a:t>
            </a:r>
            <a:r>
              <a:rPr kumimoji="1" lang="en-US" altLang="ja-JP" b="1" u="sng" dirty="0" smtClean="0"/>
              <a:t>H27</a:t>
            </a:r>
            <a:r>
              <a:rPr lang="ja-JP" altLang="en-US" b="1" u="sng" dirty="0" smtClean="0"/>
              <a:t>大阪府情報</a:t>
            </a:r>
            <a:r>
              <a:rPr lang="ja-JP" altLang="en-US" b="1" dirty="0" smtClean="0"/>
              <a:t>の</a:t>
            </a:r>
            <a:endParaRPr kumimoji="1" lang="en-US" altLang="ja-JP" b="1" dirty="0" smtClean="0"/>
          </a:p>
          <a:p>
            <a:pPr algn="ctr"/>
            <a:r>
              <a:rPr kumimoji="1" lang="ja-JP" altLang="en-US" b="1" dirty="0" smtClean="0"/>
              <a:t>申出・提供</a:t>
            </a:r>
            <a:endParaRPr kumimoji="1" lang="ja-JP" altLang="en-US" b="1" dirty="0"/>
          </a:p>
        </p:txBody>
      </p:sp>
      <p:sp>
        <p:nvSpPr>
          <p:cNvPr id="57" name="テキスト ボックス 56"/>
          <p:cNvSpPr txBox="1"/>
          <p:nvPr/>
        </p:nvSpPr>
        <p:spPr>
          <a:xfrm>
            <a:off x="1653141" y="5524707"/>
            <a:ext cx="2770890" cy="646331"/>
          </a:xfrm>
          <a:prstGeom prst="rect">
            <a:avLst/>
          </a:prstGeom>
          <a:noFill/>
        </p:spPr>
        <p:txBody>
          <a:bodyPr wrap="square" rtlCol="0">
            <a:spAutoFit/>
          </a:bodyPr>
          <a:lstStyle/>
          <a:p>
            <a:pPr algn="ctr"/>
            <a:r>
              <a:rPr kumimoji="1" lang="en-US" altLang="ja-JP" b="1" u="sng" dirty="0" smtClean="0"/>
              <a:t>H20</a:t>
            </a:r>
            <a:r>
              <a:rPr lang="ja-JP" altLang="en-US" b="1" u="sng" dirty="0"/>
              <a:t>～</a:t>
            </a:r>
            <a:r>
              <a:rPr kumimoji="1" lang="en-US" altLang="ja-JP" b="1" u="sng" dirty="0" smtClean="0"/>
              <a:t>H27</a:t>
            </a:r>
            <a:r>
              <a:rPr lang="ja-JP" altLang="en-US" b="1" u="sng" dirty="0" smtClean="0"/>
              <a:t>Ａ県情報</a:t>
            </a:r>
            <a:r>
              <a:rPr lang="ja-JP" altLang="en-US" b="1" dirty="0"/>
              <a:t>の</a:t>
            </a:r>
            <a:endParaRPr kumimoji="1" lang="en-US" altLang="ja-JP" b="1" dirty="0" smtClean="0"/>
          </a:p>
          <a:p>
            <a:pPr algn="ctr"/>
            <a:r>
              <a:rPr kumimoji="1" lang="ja-JP" altLang="en-US" b="1" dirty="0" smtClean="0"/>
              <a:t>申出・提供</a:t>
            </a:r>
            <a:endParaRPr kumimoji="1" lang="ja-JP" altLang="en-US" b="1" dirty="0"/>
          </a:p>
        </p:txBody>
      </p:sp>
    </p:spTree>
    <p:extLst>
      <p:ext uri="{BB962C8B-B14F-4D97-AF65-F5344CB8AC3E}">
        <p14:creationId xmlns:p14="http://schemas.microsoft.com/office/powerpoint/2010/main" val="2894157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都道府県がん情報</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の利用・</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提供（単独）</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655621" y="1330667"/>
            <a:ext cx="1800976" cy="54590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kumimoji="1" lang="ja-JP" altLang="en-US" sz="1400" b="1" dirty="0" smtClean="0">
                <a:solidFill>
                  <a:schemeClr val="tx1"/>
                </a:solidFill>
                <a:latin typeface="ＭＳ 明朝" panose="02020609040205080304" pitchFamily="17" charset="-128"/>
                <a:ea typeface="ＭＳ 明朝" panose="02020609040205080304" pitchFamily="17" charset="-128"/>
              </a:rPr>
              <a:t>① 利用したいデータの範囲は何か</a:t>
            </a:r>
            <a:endParaRPr kumimoji="1" lang="ja-JP" altLang="en-US" sz="1400" b="1" dirty="0">
              <a:solidFill>
                <a:schemeClr val="tx1"/>
              </a:solidFill>
              <a:latin typeface="ＭＳ 明朝" panose="02020609040205080304" pitchFamily="17" charset="-128"/>
              <a:ea typeface="ＭＳ 明朝" panose="02020609040205080304" pitchFamily="17" charset="-128"/>
            </a:endParaRPr>
          </a:p>
        </p:txBody>
      </p:sp>
      <p:sp>
        <p:nvSpPr>
          <p:cNvPr id="6" name="正方形/長方形 5"/>
          <p:cNvSpPr/>
          <p:nvPr/>
        </p:nvSpPr>
        <p:spPr>
          <a:xfrm>
            <a:off x="6519550" y="1323835"/>
            <a:ext cx="1665027" cy="545909"/>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都道府県</a:t>
            </a:r>
            <a:endParaRPr kumimoji="1" lang="en-US" altLang="ja-JP" sz="1600" b="1" dirty="0" smtClean="0">
              <a:solidFill>
                <a:schemeClr val="tx1"/>
              </a:solidFill>
              <a:latin typeface="ＭＳ 明朝" panose="02020609040205080304" pitchFamily="17" charset="-128"/>
              <a:ea typeface="ＭＳ 明朝" panose="02020609040205080304" pitchFamily="17" charset="-128"/>
            </a:endParaRPr>
          </a:p>
          <a:p>
            <a:pPr marL="177800" indent="-177800"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がん情報</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p:txBody>
      </p:sp>
      <p:cxnSp>
        <p:nvCxnSpPr>
          <p:cNvPr id="8" name="直線矢印コネクタ 7"/>
          <p:cNvCxnSpPr>
            <a:stCxn id="3" idx="3"/>
            <a:endCxn id="6" idx="1"/>
          </p:cNvCxnSpPr>
          <p:nvPr/>
        </p:nvCxnSpPr>
        <p:spPr>
          <a:xfrm flipV="1">
            <a:off x="2456597" y="1596790"/>
            <a:ext cx="4062953" cy="683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655621" y="2238237"/>
            <a:ext cx="7528956" cy="409432"/>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② 利用する主体は誰か</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p:txBody>
      </p:sp>
      <p:cxnSp>
        <p:nvCxnSpPr>
          <p:cNvPr id="12" name="カギ線コネクタ 11"/>
          <p:cNvCxnSpPr>
            <a:stCxn id="6" idx="2"/>
            <a:endCxn id="10" idx="0"/>
          </p:cNvCxnSpPr>
          <p:nvPr/>
        </p:nvCxnSpPr>
        <p:spPr>
          <a:xfrm rot="5400000">
            <a:off x="5701836" y="588008"/>
            <a:ext cx="368493" cy="2931965"/>
          </a:xfrm>
          <a:prstGeom prst="bentConnector3">
            <a:avLst>
              <a:gd name="adj1" fmla="val 31482"/>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201927" y="4421881"/>
            <a:ext cx="1350599" cy="54590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400" b="1" dirty="0" smtClean="0">
                <a:solidFill>
                  <a:schemeClr val="tx1"/>
                </a:solidFill>
                <a:latin typeface="ＭＳ 明朝" panose="02020609040205080304" pitchFamily="17" charset="-128"/>
                <a:ea typeface="ＭＳ 明朝" panose="02020609040205080304" pitchFamily="17" charset="-128"/>
              </a:rPr>
              <a:t>④ 匿名</a:t>
            </a:r>
            <a:r>
              <a:rPr kumimoji="1" lang="en-US" altLang="ja-JP" sz="1400" b="1" dirty="0" smtClean="0">
                <a:solidFill>
                  <a:schemeClr val="tx1"/>
                </a:solidFill>
                <a:latin typeface="ＭＳ 明朝" panose="02020609040205080304" pitchFamily="17" charset="-128"/>
                <a:ea typeface="ＭＳ 明朝" panose="02020609040205080304" pitchFamily="17" charset="-128"/>
              </a:rPr>
              <a:t>or</a:t>
            </a:r>
            <a:endParaRPr lang="en-US" altLang="ja-JP" sz="1400" b="1" dirty="0" smtClean="0">
              <a:solidFill>
                <a:schemeClr val="tx1"/>
              </a:solidFill>
              <a:latin typeface="ＭＳ 明朝" panose="02020609040205080304" pitchFamily="17" charset="-128"/>
              <a:ea typeface="ＭＳ 明朝" panose="02020609040205080304" pitchFamily="17" charset="-128"/>
            </a:endParaRPr>
          </a:p>
          <a:p>
            <a:pPr marL="177800" indent="-177800" algn="ctr"/>
            <a:r>
              <a:rPr lang="ja-JP" altLang="en-US" sz="1400" b="1" dirty="0" smtClean="0">
                <a:solidFill>
                  <a:schemeClr val="tx1"/>
                </a:solidFill>
                <a:latin typeface="ＭＳ 明朝" panose="02020609040205080304" pitchFamily="17" charset="-128"/>
                <a:ea typeface="ＭＳ 明朝" panose="02020609040205080304" pitchFamily="17" charset="-128"/>
              </a:rPr>
              <a:t>　　非匿名</a:t>
            </a:r>
            <a:endParaRPr kumimoji="1" lang="ja-JP" altLang="en-US" sz="1400" b="1" dirty="0">
              <a:solidFill>
                <a:schemeClr val="tx1"/>
              </a:solidFill>
              <a:latin typeface="ＭＳ 明朝" panose="02020609040205080304" pitchFamily="17" charset="-128"/>
              <a:ea typeface="ＭＳ 明朝" panose="02020609040205080304" pitchFamily="17" charset="-128"/>
            </a:endParaRPr>
          </a:p>
        </p:txBody>
      </p:sp>
      <p:cxnSp>
        <p:nvCxnSpPr>
          <p:cNvPr id="42" name="カギ線コネクタ 41"/>
          <p:cNvCxnSpPr>
            <a:endCxn id="33" idx="0"/>
          </p:cNvCxnSpPr>
          <p:nvPr/>
        </p:nvCxnSpPr>
        <p:spPr>
          <a:xfrm rot="16200000" flipH="1">
            <a:off x="1189683" y="3734338"/>
            <a:ext cx="764286" cy="610801"/>
          </a:xfrm>
          <a:prstGeom prst="bentConnector5">
            <a:avLst>
              <a:gd name="adj1" fmla="val 2233"/>
              <a:gd name="adj2" fmla="val -1106"/>
              <a:gd name="adj3" fmla="val 77654"/>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10" idx="3"/>
            <a:endCxn id="33" idx="3"/>
          </p:cNvCxnSpPr>
          <p:nvPr/>
        </p:nvCxnSpPr>
        <p:spPr>
          <a:xfrm flipH="1">
            <a:off x="2552526" y="2442953"/>
            <a:ext cx="5632051" cy="2251883"/>
          </a:xfrm>
          <a:prstGeom prst="bentConnector3">
            <a:avLst>
              <a:gd name="adj1" fmla="val -8905"/>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カギ線コネクタ 46"/>
          <p:cNvCxnSpPr>
            <a:stCxn id="113" idx="3"/>
          </p:cNvCxnSpPr>
          <p:nvPr/>
        </p:nvCxnSpPr>
        <p:spPr>
          <a:xfrm>
            <a:off x="3411936" y="3463499"/>
            <a:ext cx="204718" cy="1231336"/>
          </a:xfrm>
          <a:prstGeom prst="bentConnector2">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カギ線コネクタ 52"/>
          <p:cNvCxnSpPr>
            <a:stCxn id="103" idx="3"/>
          </p:cNvCxnSpPr>
          <p:nvPr/>
        </p:nvCxnSpPr>
        <p:spPr>
          <a:xfrm>
            <a:off x="5036021" y="3446060"/>
            <a:ext cx="177421" cy="1248775"/>
          </a:xfrm>
          <a:prstGeom prst="bentConnector2">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カギ線コネクタ 53"/>
          <p:cNvCxnSpPr>
            <a:stCxn id="96" idx="3"/>
          </p:cNvCxnSpPr>
          <p:nvPr/>
        </p:nvCxnSpPr>
        <p:spPr>
          <a:xfrm>
            <a:off x="6597357" y="3446057"/>
            <a:ext cx="177422" cy="1248778"/>
          </a:xfrm>
          <a:prstGeom prst="bentConnector2">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カギ線コネクタ 54"/>
          <p:cNvCxnSpPr>
            <a:stCxn id="86" idx="3"/>
          </p:cNvCxnSpPr>
          <p:nvPr/>
        </p:nvCxnSpPr>
        <p:spPr>
          <a:xfrm>
            <a:off x="8184577" y="3461219"/>
            <a:ext cx="177419" cy="1233616"/>
          </a:xfrm>
          <a:prstGeom prst="bentConnector2">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6874261" y="4967788"/>
            <a:ext cx="1399025" cy="436725"/>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第２０条による</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p>
            <a:pPr marL="177800" indent="-177800" algn="ctr"/>
            <a:r>
              <a:rPr lang="ja-JP" altLang="en-US" sz="1300" b="1" dirty="0">
                <a:solidFill>
                  <a:schemeClr val="tx1"/>
                </a:solidFill>
                <a:latin typeface="ＭＳ 明朝" panose="02020609040205080304" pitchFamily="17" charset="-128"/>
                <a:ea typeface="ＭＳ 明朝" panose="02020609040205080304" pitchFamily="17" charset="-128"/>
              </a:rPr>
              <a:t>情報の利用</a:t>
            </a:r>
            <a:endParaRPr kumimoji="1" lang="ja-JP" altLang="en-US" sz="1300" b="1" dirty="0">
              <a:solidFill>
                <a:schemeClr val="tx1"/>
              </a:solidFill>
              <a:latin typeface="ＭＳ 明朝" panose="02020609040205080304" pitchFamily="17" charset="-128"/>
              <a:ea typeface="ＭＳ 明朝" panose="02020609040205080304" pitchFamily="17" charset="-128"/>
            </a:endParaRPr>
          </a:p>
        </p:txBody>
      </p:sp>
      <p:cxnSp>
        <p:nvCxnSpPr>
          <p:cNvPr id="78" name="直線矢印コネクタ 77"/>
          <p:cNvCxnSpPr>
            <a:stCxn id="88" idx="2"/>
            <a:endCxn id="75" idx="0"/>
          </p:cNvCxnSpPr>
          <p:nvPr/>
        </p:nvCxnSpPr>
        <p:spPr>
          <a:xfrm flipH="1">
            <a:off x="7573774" y="4078023"/>
            <a:ext cx="2" cy="889765"/>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655621" y="3234519"/>
            <a:ext cx="1221606" cy="42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明朝" panose="02020609040205080304" pitchFamily="17" charset="-128"/>
                <a:ea typeface="ＭＳ 明朝" panose="02020609040205080304" pitchFamily="17" charset="-128"/>
              </a:rPr>
              <a:t>③ 利用目的</a:t>
            </a:r>
            <a:endParaRPr lang="ja-JP" altLang="en-US" sz="1400" b="1" dirty="0">
              <a:latin typeface="ＭＳ 明朝" panose="02020609040205080304" pitchFamily="17" charset="-128"/>
              <a:ea typeface="ＭＳ 明朝" panose="02020609040205080304" pitchFamily="17" charset="-128"/>
            </a:endParaRPr>
          </a:p>
        </p:txBody>
      </p:sp>
      <p:sp>
        <p:nvSpPr>
          <p:cNvPr id="82" name="正方形/長方形 81"/>
          <p:cNvSpPr/>
          <p:nvPr/>
        </p:nvSpPr>
        <p:spPr>
          <a:xfrm>
            <a:off x="655621" y="2811440"/>
            <a:ext cx="1221606" cy="423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rPr>
              <a:t> </a:t>
            </a:r>
            <a:r>
              <a:rPr lang="ja-JP" altLang="en-US" sz="1200" dirty="0" smtClean="0">
                <a:solidFill>
                  <a:schemeClr val="tx1"/>
                </a:solidFill>
              </a:rPr>
              <a:t>都道府県知事  </a:t>
            </a:r>
            <a:endParaRPr lang="en-US" altLang="ja-JP" sz="1200" dirty="0" smtClean="0">
              <a:solidFill>
                <a:schemeClr val="tx1"/>
              </a:solidFill>
            </a:endParaRPr>
          </a:p>
          <a:p>
            <a:r>
              <a:rPr lang="en-US" altLang="ja-JP" sz="1200" dirty="0">
                <a:solidFill>
                  <a:schemeClr val="tx1"/>
                </a:solidFill>
              </a:rPr>
              <a:t> </a:t>
            </a:r>
            <a:r>
              <a:rPr lang="ja-JP" altLang="en-US" sz="1200" dirty="0" smtClean="0">
                <a:solidFill>
                  <a:schemeClr val="tx1"/>
                </a:solidFill>
              </a:rPr>
              <a:t>又</a:t>
            </a:r>
            <a:r>
              <a:rPr lang="ja-JP" altLang="en-US" sz="1200" dirty="0">
                <a:solidFill>
                  <a:schemeClr val="tx1"/>
                </a:solidFill>
              </a:rPr>
              <a:t>は委託機関</a:t>
            </a:r>
          </a:p>
        </p:txBody>
      </p:sp>
      <p:sp>
        <p:nvSpPr>
          <p:cNvPr id="86" name="正方形/長方形 85"/>
          <p:cNvSpPr/>
          <p:nvPr/>
        </p:nvSpPr>
        <p:spPr>
          <a:xfrm>
            <a:off x="6962971" y="3249681"/>
            <a:ext cx="1221606" cy="42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明朝" panose="02020609040205080304" pitchFamily="17" charset="-128"/>
                <a:ea typeface="ＭＳ 明朝" panose="02020609040205080304" pitchFamily="17" charset="-128"/>
              </a:rPr>
              <a:t>③ 利用目的</a:t>
            </a:r>
            <a:endParaRPr lang="ja-JP" altLang="en-US" sz="1400" b="1" dirty="0">
              <a:latin typeface="ＭＳ 明朝" panose="02020609040205080304" pitchFamily="17" charset="-128"/>
              <a:ea typeface="ＭＳ 明朝" panose="02020609040205080304" pitchFamily="17" charset="-128"/>
            </a:endParaRPr>
          </a:p>
        </p:txBody>
      </p:sp>
      <p:sp>
        <p:nvSpPr>
          <p:cNvPr id="87" name="正方形/長方形 86"/>
          <p:cNvSpPr/>
          <p:nvPr/>
        </p:nvSpPr>
        <p:spPr>
          <a:xfrm>
            <a:off x="6962971" y="2826602"/>
            <a:ext cx="1221606" cy="423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smtClean="0">
                <a:solidFill>
                  <a:schemeClr val="tx1"/>
                </a:solidFill>
              </a:rPr>
              <a:t>　病院等</a:t>
            </a:r>
            <a:endParaRPr lang="ja-JP" altLang="en-US" sz="1200" dirty="0">
              <a:solidFill>
                <a:schemeClr val="tx1"/>
              </a:solidFill>
            </a:endParaRPr>
          </a:p>
        </p:txBody>
      </p:sp>
      <p:sp>
        <p:nvSpPr>
          <p:cNvPr id="88" name="正方形/長方形 87"/>
          <p:cNvSpPr/>
          <p:nvPr/>
        </p:nvSpPr>
        <p:spPr>
          <a:xfrm>
            <a:off x="6962973" y="3672756"/>
            <a:ext cx="1221606" cy="405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明朝" panose="02020609040205080304" pitchFamily="17" charset="-128"/>
                <a:ea typeface="ＭＳ 明朝" panose="02020609040205080304" pitchFamily="17" charset="-128"/>
              </a:rPr>
              <a:t>院内がん登録に係る調査研究</a:t>
            </a:r>
          </a:p>
        </p:txBody>
      </p:sp>
      <p:sp>
        <p:nvSpPr>
          <p:cNvPr id="96" name="正方形/長方形 95"/>
          <p:cNvSpPr/>
          <p:nvPr/>
        </p:nvSpPr>
        <p:spPr>
          <a:xfrm>
            <a:off x="5375751" y="3234519"/>
            <a:ext cx="1221606" cy="42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明朝" panose="02020609040205080304" pitchFamily="17" charset="-128"/>
                <a:ea typeface="ＭＳ 明朝" panose="02020609040205080304" pitchFamily="17" charset="-128"/>
              </a:rPr>
              <a:t>③ 利用目的</a:t>
            </a:r>
            <a:endParaRPr lang="ja-JP" altLang="en-US" sz="1400" b="1" dirty="0">
              <a:latin typeface="ＭＳ 明朝" panose="02020609040205080304" pitchFamily="17" charset="-128"/>
              <a:ea typeface="ＭＳ 明朝" panose="02020609040205080304" pitchFamily="17" charset="-128"/>
            </a:endParaRPr>
          </a:p>
        </p:txBody>
      </p:sp>
      <p:sp>
        <p:nvSpPr>
          <p:cNvPr id="97" name="正方形/長方形 96"/>
          <p:cNvSpPr/>
          <p:nvPr/>
        </p:nvSpPr>
        <p:spPr>
          <a:xfrm>
            <a:off x="5375751" y="2811440"/>
            <a:ext cx="1221606" cy="423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都道府県知事又は委託機関</a:t>
            </a:r>
          </a:p>
        </p:txBody>
      </p:sp>
      <p:sp>
        <p:nvSpPr>
          <p:cNvPr id="98" name="正方形/長方形 97"/>
          <p:cNvSpPr/>
          <p:nvPr/>
        </p:nvSpPr>
        <p:spPr>
          <a:xfrm>
            <a:off x="5375753" y="3657594"/>
            <a:ext cx="1221606" cy="405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明朝" panose="02020609040205080304" pitchFamily="17" charset="-128"/>
                <a:ea typeface="ＭＳ 明朝" panose="02020609040205080304" pitchFamily="17" charset="-128"/>
              </a:rPr>
              <a:t>市町村</a:t>
            </a:r>
            <a:r>
              <a:rPr lang="ja-JP" altLang="en-US" sz="1100" dirty="0" smtClean="0">
                <a:solidFill>
                  <a:schemeClr val="tx1"/>
                </a:solidFill>
                <a:latin typeface="ＭＳ 明朝" panose="02020609040205080304" pitchFamily="17" charset="-128"/>
                <a:ea typeface="ＭＳ 明朝" panose="02020609040205080304" pitchFamily="17" charset="-128"/>
              </a:rPr>
              <a:t>の</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algn="ctr"/>
            <a:r>
              <a:rPr lang="ja-JP" altLang="en-US" sz="1100" dirty="0" smtClean="0">
                <a:solidFill>
                  <a:schemeClr val="tx1"/>
                </a:solidFill>
                <a:latin typeface="ＭＳ 明朝" panose="02020609040205080304" pitchFamily="17" charset="-128"/>
                <a:ea typeface="ＭＳ 明朝" panose="02020609040205080304" pitchFamily="17" charset="-128"/>
              </a:rPr>
              <a:t>がん</a:t>
            </a:r>
            <a:r>
              <a:rPr lang="ja-JP" altLang="en-US" sz="1100" dirty="0">
                <a:solidFill>
                  <a:schemeClr val="tx1"/>
                </a:solidFill>
                <a:latin typeface="ＭＳ 明朝" panose="02020609040205080304" pitchFamily="17" charset="-128"/>
                <a:ea typeface="ＭＳ 明朝" panose="02020609040205080304" pitchFamily="17" charset="-128"/>
              </a:rPr>
              <a:t>対策</a:t>
            </a:r>
          </a:p>
        </p:txBody>
      </p:sp>
      <p:sp>
        <p:nvSpPr>
          <p:cNvPr id="103" name="正方形/長方形 102"/>
          <p:cNvSpPr/>
          <p:nvPr/>
        </p:nvSpPr>
        <p:spPr>
          <a:xfrm>
            <a:off x="3814415" y="3234522"/>
            <a:ext cx="1221606" cy="42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明朝" panose="02020609040205080304" pitchFamily="17" charset="-128"/>
                <a:ea typeface="ＭＳ 明朝" panose="02020609040205080304" pitchFamily="17" charset="-128"/>
              </a:rPr>
              <a:t>③ 利用目的</a:t>
            </a:r>
            <a:endParaRPr lang="ja-JP" altLang="en-US" sz="1400" b="1" dirty="0">
              <a:latin typeface="ＭＳ 明朝" panose="02020609040205080304" pitchFamily="17" charset="-128"/>
              <a:ea typeface="ＭＳ 明朝" panose="02020609040205080304" pitchFamily="17" charset="-128"/>
            </a:endParaRPr>
          </a:p>
        </p:txBody>
      </p:sp>
      <p:sp>
        <p:nvSpPr>
          <p:cNvPr id="104" name="正方形/長方形 103"/>
          <p:cNvSpPr/>
          <p:nvPr/>
        </p:nvSpPr>
        <p:spPr>
          <a:xfrm>
            <a:off x="3814415" y="2811443"/>
            <a:ext cx="1221606" cy="423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ja-JP" altLang="en-US" sz="1100" dirty="0" smtClean="0">
                <a:solidFill>
                  <a:schemeClr val="tx1"/>
                </a:solidFill>
              </a:rPr>
              <a:t> 委託</a:t>
            </a:r>
            <a:r>
              <a:rPr lang="ja-JP" altLang="en-US" sz="1100" dirty="0">
                <a:solidFill>
                  <a:schemeClr val="tx1"/>
                </a:solidFill>
              </a:rPr>
              <a:t>された者</a:t>
            </a:r>
            <a:r>
              <a:rPr lang="ja-JP" altLang="en-US" sz="1100" dirty="0" smtClean="0">
                <a:solidFill>
                  <a:schemeClr val="tx1"/>
                </a:solidFill>
              </a:rPr>
              <a:t>、</a:t>
            </a:r>
            <a:endParaRPr lang="en-US" altLang="ja-JP" sz="1100" dirty="0" smtClean="0">
              <a:solidFill>
                <a:schemeClr val="tx1"/>
              </a:solidFill>
            </a:endParaRPr>
          </a:p>
          <a:p>
            <a:pPr>
              <a:lnSpc>
                <a:spcPts val="1100"/>
              </a:lnSpc>
            </a:pPr>
            <a:r>
              <a:rPr lang="ja-JP" altLang="en-US" sz="1100" dirty="0" smtClean="0">
                <a:solidFill>
                  <a:schemeClr val="tx1"/>
                </a:solidFill>
              </a:rPr>
              <a:t> 共同</a:t>
            </a:r>
            <a:r>
              <a:rPr lang="ja-JP" altLang="en-US" sz="1100" dirty="0">
                <a:solidFill>
                  <a:schemeClr val="tx1"/>
                </a:solidFill>
              </a:rPr>
              <a:t>調査研究</a:t>
            </a:r>
            <a:r>
              <a:rPr lang="ja-JP" altLang="en-US" sz="1100" dirty="0" smtClean="0">
                <a:solidFill>
                  <a:schemeClr val="tx1"/>
                </a:solidFill>
              </a:rPr>
              <a:t>を</a:t>
            </a:r>
            <a:endParaRPr lang="en-US" altLang="ja-JP" sz="1100" dirty="0" smtClean="0">
              <a:solidFill>
                <a:schemeClr val="tx1"/>
              </a:solidFill>
            </a:endParaRPr>
          </a:p>
          <a:p>
            <a:pPr>
              <a:lnSpc>
                <a:spcPts val="1100"/>
              </a:lnSpc>
            </a:pPr>
            <a:r>
              <a:rPr lang="en-US" altLang="ja-JP" sz="1100" dirty="0">
                <a:solidFill>
                  <a:schemeClr val="tx1"/>
                </a:solidFill>
              </a:rPr>
              <a:t> </a:t>
            </a:r>
            <a:r>
              <a:rPr lang="ja-JP" altLang="en-US" sz="1100" dirty="0" smtClean="0">
                <a:solidFill>
                  <a:schemeClr val="tx1"/>
                </a:solidFill>
              </a:rPr>
              <a:t>行う</a:t>
            </a:r>
            <a:r>
              <a:rPr lang="ja-JP" altLang="en-US" sz="1100" dirty="0">
                <a:solidFill>
                  <a:schemeClr val="tx1"/>
                </a:solidFill>
              </a:rPr>
              <a:t>者</a:t>
            </a:r>
          </a:p>
        </p:txBody>
      </p:sp>
      <p:sp>
        <p:nvSpPr>
          <p:cNvPr id="105" name="正方形/長方形 104"/>
          <p:cNvSpPr/>
          <p:nvPr/>
        </p:nvSpPr>
        <p:spPr>
          <a:xfrm>
            <a:off x="3814417" y="3657597"/>
            <a:ext cx="1221606" cy="405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明朝" panose="02020609040205080304" pitchFamily="17" charset="-128"/>
                <a:ea typeface="ＭＳ 明朝" panose="02020609040205080304" pitchFamily="17" charset="-128"/>
              </a:rPr>
              <a:t>委託又は共同調査研究の範囲内</a:t>
            </a:r>
          </a:p>
        </p:txBody>
      </p:sp>
      <p:sp>
        <p:nvSpPr>
          <p:cNvPr id="113" name="正方形/長方形 112"/>
          <p:cNvSpPr/>
          <p:nvPr/>
        </p:nvSpPr>
        <p:spPr>
          <a:xfrm>
            <a:off x="2190330" y="3251961"/>
            <a:ext cx="1221606" cy="42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明朝" panose="02020609040205080304" pitchFamily="17" charset="-128"/>
                <a:ea typeface="ＭＳ 明朝" panose="02020609040205080304" pitchFamily="17" charset="-128"/>
              </a:rPr>
              <a:t>③ 利用目的</a:t>
            </a:r>
            <a:endParaRPr lang="ja-JP" altLang="en-US" sz="1400" b="1" dirty="0">
              <a:latin typeface="ＭＳ 明朝" panose="02020609040205080304" pitchFamily="17" charset="-128"/>
              <a:ea typeface="ＭＳ 明朝" panose="02020609040205080304" pitchFamily="17" charset="-128"/>
            </a:endParaRPr>
          </a:p>
        </p:txBody>
      </p:sp>
      <p:sp>
        <p:nvSpPr>
          <p:cNvPr id="115" name="正方形/長方形 114"/>
          <p:cNvSpPr/>
          <p:nvPr/>
        </p:nvSpPr>
        <p:spPr>
          <a:xfrm>
            <a:off x="2203980" y="3675036"/>
            <a:ext cx="1221606" cy="4740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ja-JP" altLang="en-US" sz="1100" dirty="0">
                <a:solidFill>
                  <a:schemeClr val="tx1"/>
                </a:solidFill>
                <a:latin typeface="ＭＳ 明朝" panose="02020609040205080304" pitchFamily="17" charset="-128"/>
                <a:ea typeface="ＭＳ 明朝" panose="02020609040205080304" pitchFamily="17" charset="-128"/>
              </a:rPr>
              <a:t>自らが実施する他の統計調査と合わせての分析</a:t>
            </a:r>
          </a:p>
        </p:txBody>
      </p:sp>
      <p:cxnSp>
        <p:nvCxnSpPr>
          <p:cNvPr id="133" name="直線矢印コネクタ 132"/>
          <p:cNvCxnSpPr>
            <a:stCxn id="98" idx="2"/>
            <a:endCxn id="141" idx="0"/>
          </p:cNvCxnSpPr>
          <p:nvPr/>
        </p:nvCxnSpPr>
        <p:spPr>
          <a:xfrm flipH="1">
            <a:off x="5986554" y="4062861"/>
            <a:ext cx="2" cy="904929"/>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1" name="正方形/長方形 140"/>
          <p:cNvSpPr/>
          <p:nvPr/>
        </p:nvSpPr>
        <p:spPr>
          <a:xfrm>
            <a:off x="5287041" y="4967790"/>
            <a:ext cx="1399025" cy="436725"/>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第１９条による</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p>
            <a:pPr marL="177800" indent="-177800" algn="ctr"/>
            <a:r>
              <a:rPr lang="ja-JP" altLang="en-US" sz="1300" b="1" dirty="0">
                <a:solidFill>
                  <a:schemeClr val="tx1"/>
                </a:solidFill>
                <a:latin typeface="ＭＳ 明朝" panose="02020609040205080304" pitchFamily="17" charset="-128"/>
                <a:ea typeface="ＭＳ 明朝" panose="02020609040205080304" pitchFamily="17" charset="-128"/>
              </a:rPr>
              <a:t>情報の利用</a:t>
            </a:r>
            <a:endParaRPr kumimoji="1" lang="ja-JP" altLang="en-US" sz="1300" b="1" dirty="0">
              <a:solidFill>
                <a:schemeClr val="tx1"/>
              </a:solidFill>
              <a:latin typeface="ＭＳ 明朝" panose="02020609040205080304" pitchFamily="17" charset="-128"/>
              <a:ea typeface="ＭＳ 明朝" panose="02020609040205080304" pitchFamily="17" charset="-128"/>
            </a:endParaRPr>
          </a:p>
        </p:txBody>
      </p:sp>
      <p:sp>
        <p:nvSpPr>
          <p:cNvPr id="145" name="正方形/長方形 144"/>
          <p:cNvSpPr/>
          <p:nvPr/>
        </p:nvSpPr>
        <p:spPr>
          <a:xfrm>
            <a:off x="6874263" y="5895834"/>
            <a:ext cx="1399025" cy="436725"/>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第２１条９項による</a:t>
            </a:r>
            <a:r>
              <a:rPr lang="ja-JP" altLang="en-US" sz="1300" b="1" dirty="0" smtClean="0">
                <a:solidFill>
                  <a:schemeClr val="tx1"/>
                </a:solidFill>
                <a:latin typeface="ＭＳ 明朝" panose="02020609040205080304" pitchFamily="17" charset="-128"/>
                <a:ea typeface="ＭＳ 明朝" panose="02020609040205080304" pitchFamily="17" charset="-128"/>
              </a:rPr>
              <a:t>情報</a:t>
            </a:r>
            <a:r>
              <a:rPr lang="ja-JP" altLang="en-US" sz="1300" b="1" dirty="0">
                <a:solidFill>
                  <a:schemeClr val="tx1"/>
                </a:solidFill>
                <a:latin typeface="ＭＳ 明朝" panose="02020609040205080304" pitchFamily="17" charset="-128"/>
                <a:ea typeface="ＭＳ 明朝" panose="02020609040205080304" pitchFamily="17" charset="-128"/>
              </a:rPr>
              <a:t>の利用</a:t>
            </a:r>
            <a:endParaRPr kumimoji="1" lang="ja-JP" altLang="en-US" sz="1300" b="1" dirty="0">
              <a:solidFill>
                <a:schemeClr val="tx1"/>
              </a:solidFill>
              <a:latin typeface="ＭＳ 明朝" panose="02020609040205080304" pitchFamily="17" charset="-128"/>
              <a:ea typeface="ＭＳ 明朝" panose="02020609040205080304" pitchFamily="17" charset="-128"/>
            </a:endParaRPr>
          </a:p>
        </p:txBody>
      </p:sp>
      <p:sp>
        <p:nvSpPr>
          <p:cNvPr id="146" name="正方形/長方形 145"/>
          <p:cNvSpPr/>
          <p:nvPr/>
        </p:nvSpPr>
        <p:spPr>
          <a:xfrm>
            <a:off x="5287040" y="5895833"/>
            <a:ext cx="1399025" cy="436725"/>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第２１条８項による</a:t>
            </a:r>
            <a:r>
              <a:rPr lang="ja-JP" altLang="en-US" sz="1300" b="1" dirty="0" smtClean="0">
                <a:solidFill>
                  <a:schemeClr val="tx1"/>
                </a:solidFill>
                <a:latin typeface="ＭＳ 明朝" panose="02020609040205080304" pitchFamily="17" charset="-128"/>
                <a:ea typeface="ＭＳ 明朝" panose="02020609040205080304" pitchFamily="17" charset="-128"/>
              </a:rPr>
              <a:t>情報</a:t>
            </a:r>
            <a:r>
              <a:rPr lang="ja-JP" altLang="en-US" sz="1300" b="1" dirty="0">
                <a:solidFill>
                  <a:schemeClr val="tx1"/>
                </a:solidFill>
                <a:latin typeface="ＭＳ 明朝" panose="02020609040205080304" pitchFamily="17" charset="-128"/>
                <a:ea typeface="ＭＳ 明朝" panose="02020609040205080304" pitchFamily="17" charset="-128"/>
              </a:rPr>
              <a:t>の利用</a:t>
            </a:r>
            <a:endParaRPr kumimoji="1" lang="ja-JP" altLang="en-US" sz="1300" b="1" dirty="0">
              <a:solidFill>
                <a:schemeClr val="tx1"/>
              </a:solidFill>
              <a:latin typeface="ＭＳ 明朝" panose="02020609040205080304" pitchFamily="17" charset="-128"/>
              <a:ea typeface="ＭＳ 明朝" panose="02020609040205080304" pitchFamily="17" charset="-128"/>
            </a:endParaRPr>
          </a:p>
        </p:txBody>
      </p:sp>
      <p:sp>
        <p:nvSpPr>
          <p:cNvPr id="148" name="正方形/長方形 147"/>
          <p:cNvSpPr/>
          <p:nvPr/>
        </p:nvSpPr>
        <p:spPr>
          <a:xfrm>
            <a:off x="655623" y="5895829"/>
            <a:ext cx="1399025" cy="436725"/>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第１８条による</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p>
            <a:pPr marL="177800" indent="-177800" algn="ctr"/>
            <a:r>
              <a:rPr lang="ja-JP" altLang="en-US" sz="1300" b="1" dirty="0">
                <a:solidFill>
                  <a:schemeClr val="tx1"/>
                </a:solidFill>
                <a:latin typeface="ＭＳ 明朝" panose="02020609040205080304" pitchFamily="17" charset="-128"/>
                <a:ea typeface="ＭＳ 明朝" panose="02020609040205080304" pitchFamily="17" charset="-128"/>
              </a:rPr>
              <a:t>情報の利用</a:t>
            </a:r>
            <a:endParaRPr kumimoji="1" lang="ja-JP" altLang="en-US" sz="1300" b="1" dirty="0">
              <a:solidFill>
                <a:schemeClr val="tx1"/>
              </a:solidFill>
              <a:latin typeface="ＭＳ 明朝" panose="02020609040205080304" pitchFamily="17" charset="-128"/>
              <a:ea typeface="ＭＳ 明朝" panose="02020609040205080304" pitchFamily="17" charset="-128"/>
            </a:endParaRPr>
          </a:p>
        </p:txBody>
      </p:sp>
      <p:cxnSp>
        <p:nvCxnSpPr>
          <p:cNvPr id="149" name="直線矢印コネクタ 148"/>
          <p:cNvCxnSpPr/>
          <p:nvPr/>
        </p:nvCxnSpPr>
        <p:spPr>
          <a:xfrm>
            <a:off x="868646" y="3672756"/>
            <a:ext cx="0" cy="2223073"/>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2" name="カギ線コネクタ 151"/>
          <p:cNvCxnSpPr>
            <a:stCxn id="105" idx="2"/>
            <a:endCxn id="148" idx="3"/>
          </p:cNvCxnSpPr>
          <p:nvPr/>
        </p:nvCxnSpPr>
        <p:spPr>
          <a:xfrm rot="5400000">
            <a:off x="2214270" y="3903242"/>
            <a:ext cx="2051328" cy="2370572"/>
          </a:xfrm>
          <a:prstGeom prst="bentConnector2">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a:stCxn id="115" idx="2"/>
          </p:cNvCxnSpPr>
          <p:nvPr/>
        </p:nvCxnSpPr>
        <p:spPr>
          <a:xfrm flipH="1">
            <a:off x="2801133" y="4149080"/>
            <a:ext cx="13650" cy="1965111"/>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0" name="カギ線コネクタ 159"/>
          <p:cNvCxnSpPr>
            <a:stCxn id="33" idx="2"/>
            <a:endCxn id="145" idx="0"/>
          </p:cNvCxnSpPr>
          <p:nvPr/>
        </p:nvCxnSpPr>
        <p:spPr>
          <a:xfrm rot="16200000" flipH="1">
            <a:off x="4261479" y="2583537"/>
            <a:ext cx="928044" cy="5696549"/>
          </a:xfrm>
          <a:prstGeom prst="bentConnector3">
            <a:avLst>
              <a:gd name="adj1" fmla="val 66176"/>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3" name="直線矢印コネクタ 162"/>
          <p:cNvCxnSpPr>
            <a:endCxn id="146" idx="0"/>
          </p:cNvCxnSpPr>
          <p:nvPr/>
        </p:nvCxnSpPr>
        <p:spPr>
          <a:xfrm>
            <a:off x="5986552" y="5595582"/>
            <a:ext cx="1" cy="30025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0" name="直線矢印コネクタ 179"/>
          <p:cNvCxnSpPr/>
          <p:nvPr/>
        </p:nvCxnSpPr>
        <p:spPr>
          <a:xfrm>
            <a:off x="721045" y="2647668"/>
            <a:ext cx="0" cy="58684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1" name="直線矢印コネクタ 180"/>
          <p:cNvCxnSpPr/>
          <p:nvPr/>
        </p:nvCxnSpPr>
        <p:spPr>
          <a:xfrm>
            <a:off x="2256287" y="2647668"/>
            <a:ext cx="0" cy="58684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2" name="直線矢印コネクタ 181"/>
          <p:cNvCxnSpPr/>
          <p:nvPr/>
        </p:nvCxnSpPr>
        <p:spPr>
          <a:xfrm>
            <a:off x="3859770" y="2662831"/>
            <a:ext cx="0" cy="58684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3" name="直線矢印コネクタ 182"/>
          <p:cNvCxnSpPr/>
          <p:nvPr/>
        </p:nvCxnSpPr>
        <p:spPr>
          <a:xfrm>
            <a:off x="5443993" y="2662831"/>
            <a:ext cx="0" cy="58684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4" name="直線矢印コネクタ 183"/>
          <p:cNvCxnSpPr/>
          <p:nvPr/>
        </p:nvCxnSpPr>
        <p:spPr>
          <a:xfrm>
            <a:off x="7031213" y="2662831"/>
            <a:ext cx="0" cy="58684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 name="正方形/長方形 204"/>
          <p:cNvSpPr/>
          <p:nvPr/>
        </p:nvSpPr>
        <p:spPr>
          <a:xfrm>
            <a:off x="3311252" y="4321981"/>
            <a:ext cx="610803" cy="3047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研 究</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10" name="正方形/長方形 209"/>
          <p:cNvSpPr/>
          <p:nvPr/>
        </p:nvSpPr>
        <p:spPr>
          <a:xfrm>
            <a:off x="4908040" y="4326346"/>
            <a:ext cx="610803" cy="3047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研 究</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11" name="正方形/長方形 210"/>
          <p:cNvSpPr/>
          <p:nvPr/>
        </p:nvSpPr>
        <p:spPr>
          <a:xfrm>
            <a:off x="6469379" y="4326346"/>
            <a:ext cx="610803" cy="3047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研 究</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12" name="正方形/長方形 211"/>
          <p:cNvSpPr/>
          <p:nvPr/>
        </p:nvSpPr>
        <p:spPr>
          <a:xfrm>
            <a:off x="8056594" y="4325008"/>
            <a:ext cx="610803" cy="3047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研 究</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13" name="正方形/長方形 212"/>
          <p:cNvSpPr/>
          <p:nvPr/>
        </p:nvSpPr>
        <p:spPr>
          <a:xfrm>
            <a:off x="5361973" y="5588753"/>
            <a:ext cx="610803" cy="3047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100" dirty="0" smtClean="0">
                <a:solidFill>
                  <a:schemeClr val="tx1"/>
                </a:solidFill>
                <a:latin typeface="ＭＳ 明朝" panose="02020609040205080304" pitchFamily="17" charset="-128"/>
                <a:ea typeface="ＭＳ 明朝" panose="02020609040205080304" pitchFamily="17" charset="-128"/>
              </a:rPr>
              <a:t>非匿名</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14" name="正方形/長方形 213"/>
          <p:cNvSpPr/>
          <p:nvPr/>
        </p:nvSpPr>
        <p:spPr>
          <a:xfrm>
            <a:off x="6956151" y="5588753"/>
            <a:ext cx="610803" cy="3047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100" dirty="0" smtClean="0">
                <a:solidFill>
                  <a:schemeClr val="tx1"/>
                </a:solidFill>
                <a:latin typeface="ＭＳ 明朝" panose="02020609040205080304" pitchFamily="17" charset="-128"/>
                <a:ea typeface="ＭＳ 明朝" panose="02020609040205080304" pitchFamily="17" charset="-128"/>
              </a:rPr>
              <a:t>匿名</a:t>
            </a:r>
            <a:endParaRPr lang="ja-JP" altLang="en-US" sz="1100" dirty="0">
              <a:solidFill>
                <a:schemeClr val="tx1"/>
              </a:solidFill>
              <a:latin typeface="ＭＳ 明朝" panose="02020609040205080304" pitchFamily="17" charset="-128"/>
              <a:ea typeface="ＭＳ 明朝" panose="02020609040205080304" pitchFamily="17" charset="-128"/>
            </a:endParaRPr>
          </a:p>
        </p:txBody>
      </p:sp>
      <p:cxnSp>
        <p:nvCxnSpPr>
          <p:cNvPr id="219" name="カギ線コネクタ 218"/>
          <p:cNvCxnSpPr>
            <a:stCxn id="3" idx="2"/>
            <a:endCxn id="221" idx="1"/>
          </p:cNvCxnSpPr>
          <p:nvPr/>
        </p:nvCxnSpPr>
        <p:spPr>
          <a:xfrm rot="16200000" flipH="1">
            <a:off x="1657393" y="1775292"/>
            <a:ext cx="193339" cy="395906"/>
          </a:xfrm>
          <a:prstGeom prst="bentConnector2">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20" name="正方形/長方形 219"/>
          <p:cNvSpPr/>
          <p:nvPr/>
        </p:nvSpPr>
        <p:spPr>
          <a:xfrm>
            <a:off x="467708" y="1901592"/>
            <a:ext cx="1008582" cy="336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ja-JP" altLang="en-US" sz="1100" dirty="0" smtClean="0">
                <a:solidFill>
                  <a:schemeClr val="tx1"/>
                </a:solidFill>
                <a:latin typeface="ＭＳ 明朝" panose="02020609040205080304" pitchFamily="17" charset="-128"/>
                <a:ea typeface="ＭＳ 明朝" panose="02020609040205080304" pitchFamily="17" charset="-128"/>
              </a:rPr>
              <a:t>全国データ</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21" name="正方形/長方形 220"/>
          <p:cNvSpPr/>
          <p:nvPr/>
        </p:nvSpPr>
        <p:spPr>
          <a:xfrm>
            <a:off x="1952015" y="1901592"/>
            <a:ext cx="1610040" cy="336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ＭＳ 明朝" panose="02020609040205080304" pitchFamily="17" charset="-128"/>
                <a:ea typeface="ＭＳ 明朝" panose="02020609040205080304" pitchFamily="17" charset="-128"/>
              </a:rPr>
              <a:t>（全国がん登録情報）</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29" name="正方形/長方形 228"/>
          <p:cNvSpPr/>
          <p:nvPr/>
        </p:nvSpPr>
        <p:spPr>
          <a:xfrm>
            <a:off x="582826" y="3895408"/>
            <a:ext cx="276437" cy="1618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都道府県のがん対策</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30" name="正方形/長方形 229"/>
          <p:cNvSpPr/>
          <p:nvPr/>
        </p:nvSpPr>
        <p:spPr>
          <a:xfrm>
            <a:off x="8667397" y="2636911"/>
            <a:ext cx="276437" cy="1618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左記以外の利用者</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12</a:t>
            </a:r>
            <a:endParaRPr kumimoji="1" lang="ja-JP" altLang="en-US" sz="1800" b="1" dirty="0"/>
          </a:p>
        </p:txBody>
      </p:sp>
      <p:sp>
        <p:nvSpPr>
          <p:cNvPr id="59" name="正方形/長方形 58"/>
          <p:cNvSpPr/>
          <p:nvPr/>
        </p:nvSpPr>
        <p:spPr>
          <a:xfrm>
            <a:off x="1308888" y="3703041"/>
            <a:ext cx="610803" cy="3047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ＭＳ 明朝" panose="02020609040205080304" pitchFamily="17" charset="-128"/>
                <a:ea typeface="ＭＳ 明朝" panose="02020609040205080304" pitchFamily="17" charset="-128"/>
              </a:rPr>
              <a:t>研 究</a:t>
            </a:r>
            <a:endParaRPr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60" name="正方形/長方形 59"/>
          <p:cNvSpPr/>
          <p:nvPr/>
        </p:nvSpPr>
        <p:spPr>
          <a:xfrm>
            <a:off x="2331671" y="2831469"/>
            <a:ext cx="942772" cy="423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smtClean="0">
                <a:solidFill>
                  <a:schemeClr val="tx1"/>
                </a:solidFill>
              </a:rPr>
              <a:t>地方独立</a:t>
            </a:r>
            <a:endParaRPr lang="en-US" altLang="ja-JP" sz="1200" dirty="0" smtClean="0">
              <a:solidFill>
                <a:schemeClr val="tx1"/>
              </a:solidFill>
            </a:endParaRPr>
          </a:p>
          <a:p>
            <a:r>
              <a:rPr lang="ja-JP" altLang="en-US" sz="1200" dirty="0" smtClean="0">
                <a:solidFill>
                  <a:schemeClr val="tx1"/>
                </a:solidFill>
              </a:rPr>
              <a:t>行政法人</a:t>
            </a:r>
            <a:endParaRPr lang="ja-JP" altLang="en-US" sz="1200" dirty="0">
              <a:solidFill>
                <a:schemeClr val="tx1"/>
              </a:solidFill>
            </a:endParaRPr>
          </a:p>
        </p:txBody>
      </p:sp>
    </p:spTree>
    <p:extLst>
      <p:ext uri="{BB962C8B-B14F-4D97-AF65-F5344CB8AC3E}">
        <p14:creationId xmlns:p14="http://schemas.microsoft.com/office/powerpoint/2010/main" val="2555681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805539350"/>
              </p:ext>
            </p:extLst>
          </p:nvPr>
        </p:nvGraphicFramePr>
        <p:xfrm>
          <a:off x="157163" y="1209326"/>
          <a:ext cx="8858255" cy="5218771"/>
        </p:xfrm>
        <a:graphic>
          <a:graphicData uri="http://schemas.openxmlformats.org/drawingml/2006/table">
            <a:tbl>
              <a:tblPr firstRow="1" bandRow="1">
                <a:tableStyleId>{5C22544A-7EE6-4342-B048-85BDC9FD1C3A}</a:tableStyleId>
              </a:tblPr>
              <a:tblGrid>
                <a:gridCol w="1271587">
                  <a:extLst>
                    <a:ext uri="{9D8B030D-6E8A-4147-A177-3AD203B41FA5}">
                      <a16:colId xmlns:a16="http://schemas.microsoft.com/office/drawing/2014/main" val="3782894822"/>
                    </a:ext>
                  </a:extLst>
                </a:gridCol>
                <a:gridCol w="2728913">
                  <a:extLst>
                    <a:ext uri="{9D8B030D-6E8A-4147-A177-3AD203B41FA5}">
                      <a16:colId xmlns:a16="http://schemas.microsoft.com/office/drawing/2014/main" val="1084601433"/>
                    </a:ext>
                  </a:extLst>
                </a:gridCol>
                <a:gridCol w="2228850">
                  <a:extLst>
                    <a:ext uri="{9D8B030D-6E8A-4147-A177-3AD203B41FA5}">
                      <a16:colId xmlns:a16="http://schemas.microsoft.com/office/drawing/2014/main" val="20002"/>
                    </a:ext>
                  </a:extLst>
                </a:gridCol>
                <a:gridCol w="2628905">
                  <a:extLst>
                    <a:ext uri="{9D8B030D-6E8A-4147-A177-3AD203B41FA5}">
                      <a16:colId xmlns:a16="http://schemas.microsoft.com/office/drawing/2014/main" val="20003"/>
                    </a:ext>
                  </a:extLst>
                </a:gridCol>
              </a:tblGrid>
              <a:tr h="402931">
                <a:tc>
                  <a:txBody>
                    <a:bodyPr/>
                    <a:lstStyle/>
                    <a:p>
                      <a:pPr algn="ctr"/>
                      <a:r>
                        <a:rPr kumimoji="1" lang="ja-JP" altLang="en-US" sz="1600" dirty="0" smtClean="0"/>
                        <a:t>区分</a:t>
                      </a:r>
                      <a:endParaRPr kumimoji="1" lang="ja-JP" altLang="en-US" sz="1600" dirty="0"/>
                    </a:p>
                  </a:txBody>
                  <a:tcPr anchor="ctr"/>
                </a:tc>
                <a:tc>
                  <a:txBody>
                    <a:bodyPr/>
                    <a:lstStyle/>
                    <a:p>
                      <a:pPr algn="ctr"/>
                      <a:r>
                        <a:rPr lang="ja-JP" altLang="en-US" sz="1600" dirty="0" smtClean="0"/>
                        <a:t>利用・提供可能な者</a:t>
                      </a:r>
                      <a:endParaRPr lang="ja-JP" altLang="en-US" sz="1600" dirty="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sz="1400" dirty="0" smtClean="0"/>
                        <a:t>利用・提供が可能な目的</a:t>
                      </a: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利用・提供が可能な情報</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920448979"/>
                  </a:ext>
                </a:extLst>
              </a:tr>
              <a:tr h="532262">
                <a:tc>
                  <a:txBody>
                    <a:bodyPr/>
                    <a:lstStyle/>
                    <a:p>
                      <a:pPr algn="ctr"/>
                      <a:r>
                        <a:rPr kumimoji="1" lang="ja-JP" altLang="en-US" sz="1800" b="1" dirty="0" smtClean="0"/>
                        <a:t>国</a:t>
                      </a:r>
                      <a:endParaRPr kumimoji="1" lang="en-US" altLang="ja-JP" sz="1800" b="1" dirty="0" smtClean="0"/>
                    </a:p>
                    <a:p>
                      <a:pPr marL="0" indent="0" algn="ctr"/>
                      <a:r>
                        <a:rPr kumimoji="1" lang="ja-JP" altLang="en-US" sz="1400" dirty="0" smtClean="0"/>
                        <a:t>（法第</a:t>
                      </a:r>
                      <a:r>
                        <a:rPr kumimoji="1" lang="en-US" altLang="ja-JP" sz="1400" dirty="0" smtClean="0"/>
                        <a:t>17</a:t>
                      </a:r>
                      <a:r>
                        <a:rPr kumimoji="1" lang="ja-JP" altLang="en-US" sz="1400" dirty="0" smtClean="0"/>
                        <a:t>条）</a:t>
                      </a:r>
                      <a:endParaRPr kumimoji="1" lang="en-US" altLang="ja-JP" sz="1400" dirty="0" smtClean="0"/>
                    </a:p>
                  </a:txBody>
                  <a:tcPr anchor="ctr">
                    <a:solidFill>
                      <a:schemeClr val="accent1">
                        <a:lumMod val="20000"/>
                        <a:lumOff val="80000"/>
                      </a:schemeClr>
                    </a:solidFill>
                  </a:tcPr>
                </a:tc>
                <a:tc>
                  <a:txBody>
                    <a:bodyPr/>
                    <a:lstStyle/>
                    <a:p>
                      <a:r>
                        <a:rPr lang="ja-JP" altLang="en-US" sz="1400" dirty="0" smtClean="0"/>
                        <a:t>〇 国の行政機関</a:t>
                      </a:r>
                      <a:endParaRPr lang="en-US" altLang="ja-JP" sz="1400" dirty="0" smtClean="0"/>
                    </a:p>
                    <a:p>
                      <a:r>
                        <a:rPr lang="ja-JP" altLang="en-US" sz="1400" dirty="0" smtClean="0"/>
                        <a:t>〇 国の独立行政法人</a:t>
                      </a:r>
                      <a:endParaRPr lang="en-US" altLang="ja-JP" sz="1400" dirty="0" smtClean="0"/>
                    </a:p>
                    <a:p>
                      <a:r>
                        <a:rPr lang="ja-JP" altLang="en-US" sz="1400" dirty="0" smtClean="0"/>
                        <a:t>〇 国からの調査研究受託者</a:t>
                      </a:r>
                      <a:endParaRPr lang="ja-JP" altLang="en-US" sz="1400" dirty="0"/>
                    </a:p>
                  </a:txBody>
                  <a:tcPr>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177800" indent="-177800"/>
                      <a:r>
                        <a:rPr kumimoji="1" lang="ja-JP" altLang="en-US" sz="1400" dirty="0" smtClean="0"/>
                        <a:t>〇 国のがん対策の企画立案又は実施に必要ながんに係る調査研究 </a:t>
                      </a:r>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177800" indent="-177800"/>
                      <a:r>
                        <a:rPr kumimoji="1" lang="ja-JP" altLang="en-US" sz="1400" dirty="0" smtClean="0"/>
                        <a:t>〇 全国がん登録情報又は特定匿名化情報 </a:t>
                      </a:r>
                      <a:endParaRPr kumimoji="1" lang="ja-JP" altLang="en-US" sz="1400" dirty="0"/>
                    </a:p>
                  </a:txBody>
                  <a:tcPr>
                    <a:lnL w="12700" cap="flat" cmpd="sng" algn="ctr">
                      <a:solidFill>
                        <a:schemeClr val="bg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3249215105"/>
                  </a:ext>
                </a:extLst>
              </a:tr>
              <a:tr h="660551">
                <a:tc>
                  <a:txBody>
                    <a:bodyPr/>
                    <a:lstStyle/>
                    <a:p>
                      <a:pPr algn="ctr"/>
                      <a:r>
                        <a:rPr kumimoji="1" lang="ja-JP" altLang="en-US" sz="1800" b="1" dirty="0" smtClean="0"/>
                        <a:t>都道府県</a:t>
                      </a:r>
                      <a:endParaRPr kumimoji="1" lang="en-US" altLang="ja-JP"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（法第</a:t>
                      </a:r>
                      <a:r>
                        <a:rPr kumimoji="1" lang="en-US" altLang="ja-JP" sz="1400" dirty="0" smtClean="0"/>
                        <a:t>18</a:t>
                      </a:r>
                      <a:r>
                        <a:rPr kumimoji="1" lang="ja-JP" altLang="en-US" sz="1400" dirty="0" smtClean="0"/>
                        <a:t>条）</a:t>
                      </a:r>
                      <a:endParaRPr kumimoji="1" lang="en-US" altLang="ja-JP" sz="1400" dirty="0" smtClean="0"/>
                    </a:p>
                  </a:txBody>
                  <a:tcPr anchor="ctr">
                    <a:solidFill>
                      <a:schemeClr val="accent5">
                        <a:lumMod val="40000"/>
                        <a:lumOff val="60000"/>
                      </a:schemeClr>
                    </a:solidFill>
                  </a:tcPr>
                </a:tc>
                <a:tc>
                  <a:txBody>
                    <a:bodyPr/>
                    <a:lstStyle/>
                    <a:p>
                      <a:r>
                        <a:rPr lang="ja-JP" altLang="en-US" sz="1400" dirty="0" smtClean="0"/>
                        <a:t>〇 都道府県</a:t>
                      </a:r>
                      <a:endParaRPr lang="en-US" altLang="ja-JP" sz="1400" dirty="0" smtClean="0"/>
                    </a:p>
                    <a:p>
                      <a:r>
                        <a:rPr lang="ja-JP" altLang="en-US" sz="1400" dirty="0" smtClean="0"/>
                        <a:t>〇 都道府県の地方独立行政法人</a:t>
                      </a:r>
                      <a:endParaRPr lang="en-US" altLang="ja-JP" sz="1400" dirty="0" smtClean="0"/>
                    </a:p>
                    <a:p>
                      <a:pPr marL="177800" indent="-177800"/>
                      <a:r>
                        <a:rPr lang="ja-JP" altLang="en-US" sz="1400" dirty="0" smtClean="0"/>
                        <a:t>〇 都道府県からの調査研究受託者</a:t>
                      </a:r>
                    </a:p>
                  </a:txBody>
                  <a:tcPr>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当該都道府県のがん対策の企画立案又は実施に必要ながんに係る調査研究</a:t>
                      </a:r>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都道府県がん情報又はこれに係る特定匿名化情報</a:t>
                      </a:r>
                      <a:endParaRPr kumimoji="1" lang="ja-JP" altLang="en-US" sz="1400" dirty="0"/>
                    </a:p>
                  </a:txBody>
                  <a:tcPr>
                    <a:lnL w="12700" cap="flat" cmpd="sng" algn="ctr">
                      <a:solidFill>
                        <a:schemeClr val="bg1"/>
                      </a:solidFill>
                      <a:prstDash val="solid"/>
                      <a:round/>
                      <a:headEnd type="none" w="med" len="med"/>
                      <a:tailEnd type="none" w="med" len="med"/>
                    </a:lnL>
                    <a:solidFill>
                      <a:schemeClr val="accent5">
                        <a:lumMod val="40000"/>
                        <a:lumOff val="60000"/>
                      </a:schemeClr>
                    </a:solidFill>
                  </a:tcPr>
                </a:tc>
                <a:extLst>
                  <a:ext uri="{0D108BD9-81ED-4DB2-BD59-A6C34878D82A}">
                    <a16:rowId xmlns:a16="http://schemas.microsoft.com/office/drawing/2014/main" val="2429273949"/>
                  </a:ext>
                </a:extLst>
              </a:tr>
              <a:tr h="643719">
                <a:tc>
                  <a:txBody>
                    <a:bodyPr/>
                    <a:lstStyle/>
                    <a:p>
                      <a:pPr algn="ctr"/>
                      <a:r>
                        <a:rPr kumimoji="1" lang="ja-JP" altLang="en-US" sz="1800" b="1" dirty="0" smtClean="0"/>
                        <a:t>市町村</a:t>
                      </a:r>
                      <a:endParaRPr kumimoji="1" lang="en-US" altLang="ja-JP"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（法第</a:t>
                      </a:r>
                      <a:r>
                        <a:rPr kumimoji="1" lang="en-US" altLang="ja-JP" sz="1400" dirty="0" smtClean="0"/>
                        <a:t>19</a:t>
                      </a:r>
                      <a:r>
                        <a:rPr kumimoji="1" lang="ja-JP" altLang="en-US" sz="1400" dirty="0" smtClean="0"/>
                        <a:t>条）</a:t>
                      </a:r>
                      <a:endParaRPr kumimoji="1" lang="en-US" altLang="ja-JP" sz="1400" dirty="0" smtClean="0"/>
                    </a:p>
                  </a:txBody>
                  <a:tcPr anchor="ctr">
                    <a:solidFill>
                      <a:schemeClr val="accent5">
                        <a:lumMod val="40000"/>
                        <a:lumOff val="60000"/>
                      </a:schemeClr>
                    </a:solidFill>
                  </a:tcPr>
                </a:tc>
                <a:tc>
                  <a:txBody>
                    <a:bodyPr/>
                    <a:lstStyle/>
                    <a:p>
                      <a:r>
                        <a:rPr lang="ja-JP" altLang="en-US" sz="1400" dirty="0" smtClean="0"/>
                        <a:t>〇 市町村</a:t>
                      </a:r>
                      <a:endParaRPr lang="en-US" altLang="ja-JP" sz="1400" dirty="0" smtClean="0"/>
                    </a:p>
                    <a:p>
                      <a:r>
                        <a:rPr lang="ja-JP" altLang="en-US" sz="1400" dirty="0" smtClean="0"/>
                        <a:t>〇 市町村の地方独立行政法人</a:t>
                      </a:r>
                      <a:endParaRPr lang="en-US" altLang="ja-JP" sz="1400" dirty="0" smtClean="0"/>
                    </a:p>
                    <a:p>
                      <a:pPr marL="177800" indent="-177800"/>
                      <a:r>
                        <a:rPr lang="ja-JP" altLang="en-US" sz="1400" dirty="0" smtClean="0"/>
                        <a:t>〇 市町村からの調査研究受託者</a:t>
                      </a:r>
                    </a:p>
                  </a:txBody>
                  <a:tcPr>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当該市町村のがん対策の企画立案又は実施に必要ながんに係る調査研究 </a:t>
                      </a:r>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都道府県がん情報のうち当該市町村の名前が記録させている情報またはこれに係る特定匿名化情報</a:t>
                      </a:r>
                      <a:endParaRPr kumimoji="1" lang="ja-JP" altLang="en-US" sz="1400" dirty="0"/>
                    </a:p>
                  </a:txBody>
                  <a:tcPr>
                    <a:lnL w="12700" cap="flat" cmpd="sng" algn="ctr">
                      <a:solidFill>
                        <a:schemeClr val="bg1"/>
                      </a:solidFill>
                      <a:prstDash val="solid"/>
                      <a:round/>
                      <a:headEnd type="none" w="med" len="med"/>
                      <a:tailEnd type="none" w="med" len="med"/>
                    </a:lnL>
                    <a:solidFill>
                      <a:schemeClr val="accent5">
                        <a:lumMod val="40000"/>
                        <a:lumOff val="60000"/>
                      </a:schemeClr>
                    </a:solidFill>
                  </a:tcPr>
                </a:tc>
                <a:extLst>
                  <a:ext uri="{0D108BD9-81ED-4DB2-BD59-A6C34878D82A}">
                    <a16:rowId xmlns:a16="http://schemas.microsoft.com/office/drawing/2014/main" val="864941539"/>
                  </a:ext>
                </a:extLst>
              </a:tr>
              <a:tr h="176511">
                <a:tc>
                  <a:txBody>
                    <a:bodyPr/>
                    <a:lstStyle/>
                    <a:p>
                      <a:pPr algn="ctr"/>
                      <a:r>
                        <a:rPr kumimoji="1" lang="ja-JP" altLang="en-US" sz="1800" b="1" dirty="0" smtClean="0"/>
                        <a:t>病院等</a:t>
                      </a:r>
                      <a:endParaRPr kumimoji="1" lang="en-US" altLang="ja-JP"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（法第</a:t>
                      </a:r>
                      <a:r>
                        <a:rPr kumimoji="1" lang="en-US" altLang="ja-JP" sz="1400" dirty="0" smtClean="0"/>
                        <a:t>20</a:t>
                      </a:r>
                      <a:r>
                        <a:rPr kumimoji="1" lang="ja-JP" altLang="en-US" sz="1400" dirty="0" smtClean="0"/>
                        <a:t>条）</a:t>
                      </a:r>
                      <a:endParaRPr kumimoji="1" lang="en-US" altLang="ja-JP" sz="1400" dirty="0" smtClean="0"/>
                    </a:p>
                  </a:txBody>
                  <a:tcPr anchor="ctr">
                    <a:solidFill>
                      <a:schemeClr val="accent5">
                        <a:lumMod val="40000"/>
                        <a:lumOff val="60000"/>
                      </a:schemeClr>
                    </a:solidFill>
                  </a:tcPr>
                </a:tc>
                <a:tc>
                  <a:txBody>
                    <a:bodyPr/>
                    <a:lstStyle/>
                    <a:p>
                      <a:r>
                        <a:rPr lang="ja-JP" altLang="en-US" sz="1400" dirty="0" smtClean="0"/>
                        <a:t>〇 病院等の管理者</a:t>
                      </a:r>
                      <a:endParaRPr lang="ja-JP" altLang="en-US" sz="1400" dirty="0"/>
                    </a:p>
                  </a:txBody>
                  <a:tcPr>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当該病院等における院内がん登録その他がんに係る調査研究 </a:t>
                      </a:r>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5">
                        <a:lumMod val="40000"/>
                        <a:lumOff val="60000"/>
                      </a:schemeClr>
                    </a:solidFill>
                  </a:tcPr>
                </a:tc>
                <a:tc>
                  <a:txBody>
                    <a:bodyPr/>
                    <a:lstStyle/>
                    <a:p>
                      <a:pPr marL="177800" indent="-177800"/>
                      <a:r>
                        <a:rPr kumimoji="1" lang="ja-JP" altLang="en-US" sz="1400" dirty="0" smtClean="0"/>
                        <a:t>〇 当該病院等から届け出がされたがんに係る都道府県がん情報</a:t>
                      </a:r>
                      <a:endParaRPr kumimoji="1" lang="ja-JP" altLang="en-US" sz="1400" dirty="0"/>
                    </a:p>
                  </a:txBody>
                  <a:tcPr>
                    <a:lnL w="12700" cap="flat" cmpd="sng" algn="ctr">
                      <a:solidFill>
                        <a:schemeClr val="bg1"/>
                      </a:solidFill>
                      <a:prstDash val="solid"/>
                      <a:round/>
                      <a:headEnd type="none" w="med" len="med"/>
                      <a:tailEnd type="none" w="med" len="med"/>
                    </a:lnL>
                    <a:solidFill>
                      <a:schemeClr val="accent5">
                        <a:lumMod val="40000"/>
                        <a:lumOff val="60000"/>
                      </a:schemeClr>
                    </a:solidFill>
                  </a:tcPr>
                </a:tc>
                <a:extLst>
                  <a:ext uri="{0D108BD9-81ED-4DB2-BD59-A6C34878D82A}">
                    <a16:rowId xmlns:a16="http://schemas.microsoft.com/office/drawing/2014/main" val="3595375932"/>
                  </a:ext>
                </a:extLst>
              </a:tr>
              <a:tr h="33209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t>調査研究者等</a:t>
                      </a:r>
                      <a:endParaRPr kumimoji="1" lang="en-US" altLang="ja-JP"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（法第</a:t>
                      </a:r>
                      <a:r>
                        <a:rPr kumimoji="1" lang="en-US" altLang="ja-JP" sz="1400" dirty="0" smtClean="0"/>
                        <a:t>21</a:t>
                      </a:r>
                      <a:r>
                        <a:rPr kumimoji="1" lang="ja-JP" altLang="en-US" sz="1400" dirty="0" smtClean="0"/>
                        <a:t>条）</a:t>
                      </a:r>
                      <a:endParaRPr kumimoji="1" lang="en-US" altLang="ja-JP" sz="1400" dirty="0" smtClean="0"/>
                    </a:p>
                  </a:txBody>
                  <a:tcPr anchor="ctr">
                    <a:solidFill>
                      <a:schemeClr val="accent5">
                        <a:lumMod val="40000"/>
                        <a:lumOff val="60000"/>
                      </a:schemeClr>
                    </a:solidFill>
                  </a:tcPr>
                </a:tc>
                <a:tc>
                  <a:txBody>
                    <a:bodyPr/>
                    <a:lstStyle/>
                    <a:p>
                      <a:r>
                        <a:rPr lang="ja-JP" altLang="en-US" sz="1400" dirty="0" smtClean="0"/>
                        <a:t>〇 がんに係る調査研究者</a:t>
                      </a:r>
                      <a:endParaRPr lang="en-US" altLang="ja-JP" sz="1400" dirty="0" smtClean="0"/>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〇 がんに係る調査研究</a:t>
                      </a:r>
                      <a:endParaRPr kumimoji="1" lang="en-US" altLang="ja-JP" sz="1400" dirty="0" smtClean="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40000"/>
                        <a:lumOff val="60000"/>
                      </a:schemeClr>
                    </a:solidFill>
                  </a:tcPr>
                </a:tc>
                <a:tc>
                  <a:txBody>
                    <a:bodyPr/>
                    <a:lstStyle/>
                    <a:p>
                      <a:pPr marL="177800" indent="-177800"/>
                      <a:r>
                        <a:rPr kumimoji="1" lang="ja-JP" altLang="en-US" sz="1400" dirty="0" smtClean="0"/>
                        <a:t>〇 がんに係る調査研究に必要な限度</a:t>
                      </a:r>
                      <a:endParaRPr kumimoji="1" lang="en-US" altLang="ja-JP" sz="1400" dirty="0" smtClean="0"/>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302754356"/>
                  </a:ext>
                </a:extLst>
              </a:tr>
              <a:tr h="564562">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〇 都道府県又は市町村</a:t>
                      </a:r>
                    </a:p>
                    <a:p>
                      <a:endParaRPr lang="ja-JP" altLang="en-US" sz="1400"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〇 当該都道府県・市町村のがん対策の企画立案又は実施に必要ながんに係る調査研究</a:t>
                      </a:r>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lumMod val="20000"/>
                        <a:lumOff val="80000"/>
                      </a:schemeClr>
                    </a:solidFill>
                  </a:tcPr>
                </a:tc>
                <a:tc>
                  <a:txBody>
                    <a:bodyPr/>
                    <a:lstStyle/>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〇 当該都道府県又は市町村の住民であった者に係るもの </a:t>
                      </a:r>
                      <a:endParaRPr kumimoji="1" lang="ja-JP" altLang="en-US" sz="1400" dirty="0"/>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10006"/>
                  </a:ext>
                </a:extLst>
              </a:tr>
            </a:tbl>
          </a:graphicData>
        </a:graphic>
      </p:graphicFrame>
      <p:sp>
        <p:nvSpPr>
          <p:cNvPr id="10" name="角丸四角形 9"/>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がん登録情報の利用・</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提供の区分</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13</a:t>
            </a:r>
            <a:endParaRPr kumimoji="1" lang="ja-JP" altLang="en-US" sz="1800" b="1" dirty="0"/>
          </a:p>
        </p:txBody>
      </p:sp>
      <p:graphicFrame>
        <p:nvGraphicFramePr>
          <p:cNvPr id="4" name="表 3"/>
          <p:cNvGraphicFramePr>
            <a:graphicFrameLocks noGrp="1"/>
          </p:cNvGraphicFramePr>
          <p:nvPr>
            <p:extLst>
              <p:ext uri="{D42A27DB-BD31-4B8C-83A1-F6EECF244321}">
                <p14:modId xmlns:p14="http://schemas.microsoft.com/office/powerpoint/2010/main" val="2543935344"/>
              </p:ext>
            </p:extLst>
          </p:nvPr>
        </p:nvGraphicFramePr>
        <p:xfrm>
          <a:off x="762246" y="6485249"/>
          <a:ext cx="5352804" cy="321382"/>
        </p:xfrm>
        <a:graphic>
          <a:graphicData uri="http://schemas.openxmlformats.org/drawingml/2006/table">
            <a:tbl>
              <a:tblPr firstRow="1" bandRow="1">
                <a:tableStyleId>{5C22544A-7EE6-4342-B048-85BDC9FD1C3A}</a:tableStyleId>
              </a:tblPr>
              <a:tblGrid>
                <a:gridCol w="572701">
                  <a:extLst>
                    <a:ext uri="{9D8B030D-6E8A-4147-A177-3AD203B41FA5}">
                      <a16:colId xmlns:a16="http://schemas.microsoft.com/office/drawing/2014/main" val="1744779734"/>
                    </a:ext>
                  </a:extLst>
                </a:gridCol>
                <a:gridCol w="4780103">
                  <a:extLst>
                    <a:ext uri="{9D8B030D-6E8A-4147-A177-3AD203B41FA5}">
                      <a16:colId xmlns:a16="http://schemas.microsoft.com/office/drawing/2014/main" val="1270275156"/>
                    </a:ext>
                  </a:extLst>
                </a:gridCol>
              </a:tblGrid>
              <a:tr h="321382">
                <a:tc>
                  <a:txBody>
                    <a:bodyPr/>
                    <a:lstStyle/>
                    <a:p>
                      <a:pPr>
                        <a:lnSpc>
                          <a:spcPts val="800"/>
                        </a:lnSpc>
                      </a:pPr>
                      <a:endParaRPr kumimoji="1" lang="ja-JP" altLang="en-US" sz="1200" dirty="0"/>
                    </a:p>
                  </a:txBody>
                  <a:tcPr anchor="ctr">
                    <a:lnR w="12700" cmpd="sng">
                      <a:noFill/>
                    </a:lnR>
                    <a:solidFill>
                      <a:schemeClr val="accent5">
                        <a:lumMod val="40000"/>
                        <a:lumOff val="60000"/>
                      </a:schemeClr>
                    </a:solidFill>
                  </a:tcPr>
                </a:tc>
                <a:tc>
                  <a:txBody>
                    <a:bodyPr/>
                    <a:lstStyle/>
                    <a:p>
                      <a:pPr>
                        <a:lnSpc>
                          <a:spcPts val="800"/>
                        </a:lnSpc>
                      </a:pPr>
                      <a:r>
                        <a:rPr kumimoji="1" lang="ja-JP" altLang="en-US" sz="1400" b="0" dirty="0" smtClean="0">
                          <a:solidFill>
                            <a:schemeClr val="tx1"/>
                          </a:solidFill>
                        </a:rPr>
                        <a:t>は、都道府県からの提供（当該都道府県のみの場合）</a:t>
                      </a:r>
                      <a:endParaRPr kumimoji="1" lang="ja-JP" altLang="en-US" sz="1400" b="0" dirty="0">
                        <a:solidFill>
                          <a:schemeClr val="tx1"/>
                        </a:solidFill>
                      </a:endParaRPr>
                    </a:p>
                  </a:txBody>
                  <a:tcPr marT="108000" anchor="ctr">
                    <a:lnL w="12700" cmpd="sng">
                      <a:noFill/>
                    </a:lnL>
                    <a:noFill/>
                  </a:tcPr>
                </a:tc>
                <a:extLst>
                  <a:ext uri="{0D108BD9-81ED-4DB2-BD59-A6C34878D82A}">
                    <a16:rowId xmlns:a16="http://schemas.microsoft.com/office/drawing/2014/main" val="1391573674"/>
                  </a:ext>
                </a:extLst>
              </a:tr>
            </a:tbl>
          </a:graphicData>
        </a:graphic>
      </p:graphicFrame>
    </p:spTree>
    <p:extLst>
      <p:ext uri="{BB962C8B-B14F-4D97-AF65-F5344CB8AC3E}">
        <p14:creationId xmlns:p14="http://schemas.microsoft.com/office/powerpoint/2010/main" val="2342653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調査研究者等に対する情報提供の条件</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コンテンツ プレースホルダー 8"/>
          <p:cNvSpPr>
            <a:spLocks noGrp="1"/>
          </p:cNvSpPr>
          <p:nvPr>
            <p:ph idx="1"/>
          </p:nvPr>
        </p:nvSpPr>
        <p:spPr>
          <a:xfrm>
            <a:off x="380364" y="1296536"/>
            <a:ext cx="8407021" cy="477054"/>
          </a:xfrm>
        </p:spPr>
        <p:txBody>
          <a:bodyPr>
            <a:spAutoFit/>
          </a:bodyPr>
          <a:lstStyle/>
          <a:p>
            <a:pPr marL="0" indent="0">
              <a:lnSpc>
                <a:spcPts val="1000"/>
              </a:lnSpc>
              <a:buNone/>
            </a:pPr>
            <a:r>
              <a:rPr kumimoji="1" lang="ja-JP" altLang="en-US" sz="1800" b="1" dirty="0" smtClean="0"/>
              <a:t>◆ 調査研究者等ががん登録情報の提供を受ける場合は、</a:t>
            </a:r>
            <a:endParaRPr kumimoji="1" lang="en-US" altLang="ja-JP" sz="1800" b="1" dirty="0" smtClean="0"/>
          </a:p>
          <a:p>
            <a:pPr marL="0" indent="0">
              <a:lnSpc>
                <a:spcPts val="1000"/>
              </a:lnSpc>
              <a:buNone/>
            </a:pPr>
            <a:r>
              <a:rPr kumimoji="1" lang="ja-JP" altLang="en-US" sz="1800" b="1" dirty="0" smtClean="0"/>
              <a:t>　 次の</a:t>
            </a:r>
            <a:r>
              <a:rPr kumimoji="1" lang="ja-JP" altLang="en-US" sz="1800" b="1" u="sng" dirty="0" smtClean="0"/>
              <a:t>全ての項目</a:t>
            </a:r>
            <a:r>
              <a:rPr kumimoji="1" lang="ja-JP" altLang="en-US" sz="1800" b="1" dirty="0" smtClean="0"/>
              <a:t>を満たさなければならない。（法第</a:t>
            </a:r>
            <a:r>
              <a:rPr kumimoji="1" lang="en-US" altLang="ja-JP" sz="1800" b="1" dirty="0" smtClean="0"/>
              <a:t>21</a:t>
            </a:r>
            <a:r>
              <a:rPr kumimoji="1" lang="ja-JP" altLang="en-US" sz="1800" b="1" dirty="0" smtClean="0"/>
              <a:t>条第８項及び第９項）</a:t>
            </a:r>
            <a:endParaRPr kumimoji="1" lang="ja-JP" altLang="en-US" sz="1800" b="1" dirty="0"/>
          </a:p>
        </p:txBody>
      </p:sp>
      <p:graphicFrame>
        <p:nvGraphicFramePr>
          <p:cNvPr id="11" name="表 10"/>
          <p:cNvGraphicFramePr>
            <a:graphicFrameLocks noGrp="1"/>
          </p:cNvGraphicFramePr>
          <p:nvPr>
            <p:extLst>
              <p:ext uri="{D42A27DB-BD31-4B8C-83A1-F6EECF244321}">
                <p14:modId xmlns:p14="http://schemas.microsoft.com/office/powerpoint/2010/main" val="2696313399"/>
              </p:ext>
            </p:extLst>
          </p:nvPr>
        </p:nvGraphicFramePr>
        <p:xfrm>
          <a:off x="103347" y="1832449"/>
          <a:ext cx="8926356" cy="4538710"/>
        </p:xfrm>
        <a:graphic>
          <a:graphicData uri="http://schemas.openxmlformats.org/drawingml/2006/table">
            <a:tbl>
              <a:tblPr firstRow="1" bandRow="1">
                <a:tableStyleId>{5C22544A-7EE6-4342-B048-85BDC9FD1C3A}</a:tableStyleId>
              </a:tblPr>
              <a:tblGrid>
                <a:gridCol w="371936">
                  <a:extLst>
                    <a:ext uri="{9D8B030D-6E8A-4147-A177-3AD203B41FA5}">
                      <a16:colId xmlns:a16="http://schemas.microsoft.com/office/drawing/2014/main" val="169062310"/>
                    </a:ext>
                  </a:extLst>
                </a:gridCol>
                <a:gridCol w="4282457">
                  <a:extLst>
                    <a:ext uri="{9D8B030D-6E8A-4147-A177-3AD203B41FA5}">
                      <a16:colId xmlns:a16="http://schemas.microsoft.com/office/drawing/2014/main" val="20000"/>
                    </a:ext>
                  </a:extLst>
                </a:gridCol>
                <a:gridCol w="4271963">
                  <a:extLst>
                    <a:ext uri="{9D8B030D-6E8A-4147-A177-3AD203B41FA5}">
                      <a16:colId xmlns:a16="http://schemas.microsoft.com/office/drawing/2014/main" val="20001"/>
                    </a:ext>
                  </a:extLst>
                </a:gridCol>
              </a:tblGrid>
              <a:tr h="48639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非匿名化情報の提供</a:t>
                      </a:r>
                    </a:p>
                  </a:txBody>
                  <a:tcPr anchor="ctr"/>
                </a:tc>
                <a:tc>
                  <a:txBody>
                    <a:bodyPr/>
                    <a:lstStyle/>
                    <a:p>
                      <a:pPr algn="ctr"/>
                      <a:r>
                        <a:rPr kumimoji="1" lang="ja-JP" altLang="en-US" dirty="0" smtClean="0"/>
                        <a:t>匿名化情報の提供</a:t>
                      </a:r>
                      <a:endParaRPr kumimoji="1" lang="ja-JP" altLang="en-US" dirty="0"/>
                    </a:p>
                  </a:txBody>
                  <a:tcPr anchor="ctr"/>
                </a:tc>
                <a:extLst>
                  <a:ext uri="{0D108BD9-81ED-4DB2-BD59-A6C34878D82A}">
                    <a16:rowId xmlns:a16="http://schemas.microsoft.com/office/drawing/2014/main" val="10000"/>
                  </a:ext>
                </a:extLst>
              </a:tr>
              <a:tr h="795834">
                <a:tc>
                  <a:txBody>
                    <a:bodyPr/>
                    <a:lstStyle/>
                    <a:p>
                      <a:pPr algn="ctr"/>
                      <a:r>
                        <a:rPr kumimoji="1" lang="ja-JP" altLang="en-US" sz="1600" dirty="0" smtClean="0"/>
                        <a:t>①</a:t>
                      </a:r>
                      <a:endParaRPr kumimoji="1" lang="ja-JP" altLang="en-US" sz="1600" dirty="0"/>
                    </a:p>
                  </a:txBody>
                  <a:tcPr anchor="ctr"/>
                </a:tc>
                <a:tc>
                  <a:txBody>
                    <a:bodyPr/>
                    <a:lstStyle/>
                    <a:p>
                      <a:r>
                        <a:rPr kumimoji="1" lang="ja-JP" altLang="en-US" sz="1600" dirty="0" smtClean="0"/>
                        <a:t>調査研究が、</a:t>
                      </a:r>
                      <a:r>
                        <a:rPr kumimoji="1" lang="ja-JP" altLang="en-US" sz="1600" b="1" u="sng" dirty="0" smtClean="0"/>
                        <a:t>がん医療の質の向上等に資するものであること</a:t>
                      </a:r>
                      <a:r>
                        <a:rPr kumimoji="1" lang="ja-JP" altLang="en-US" sz="1600" dirty="0" smtClean="0"/>
                        <a:t>。</a:t>
                      </a:r>
                      <a:endParaRPr kumimoji="1" lang="ja-JP" altLang="en-US" sz="1600" dirty="0"/>
                    </a:p>
                  </a:txBody>
                  <a:tcPr anchor="ctr"/>
                </a:tc>
                <a:tc>
                  <a:txBody>
                    <a:bodyPr/>
                    <a:lstStyle/>
                    <a:p>
                      <a:r>
                        <a:rPr kumimoji="1" lang="ja-JP" altLang="en-US" sz="1600" dirty="0" smtClean="0"/>
                        <a:t>調査研究が、</a:t>
                      </a:r>
                      <a:r>
                        <a:rPr kumimoji="1" lang="ja-JP" altLang="en-US" sz="1600" b="1" u="sng" dirty="0" smtClean="0"/>
                        <a:t>がん医療の質の向上等に資するものであること</a:t>
                      </a:r>
                      <a:r>
                        <a:rPr kumimoji="1" lang="ja-JP" altLang="en-US" sz="1600" dirty="0" smtClean="0"/>
                        <a:t>。</a:t>
                      </a:r>
                      <a:endParaRPr kumimoji="1" lang="ja-JP" altLang="en-US" sz="1600" dirty="0"/>
                    </a:p>
                  </a:txBody>
                  <a:tcPr anchor="ctr"/>
                </a:tc>
                <a:extLst>
                  <a:ext uri="{0D108BD9-81ED-4DB2-BD59-A6C34878D82A}">
                    <a16:rowId xmlns:a16="http://schemas.microsoft.com/office/drawing/2014/main" val="10001"/>
                  </a:ext>
                </a:extLst>
              </a:tr>
              <a:tr h="857250">
                <a:tc>
                  <a:txBody>
                    <a:bodyPr/>
                    <a:lstStyle/>
                    <a:p>
                      <a:pPr algn="ctr"/>
                      <a:r>
                        <a:rPr kumimoji="1" lang="ja-JP" altLang="en-US" sz="1600" dirty="0" smtClean="0"/>
                        <a:t>②</a:t>
                      </a:r>
                      <a:endParaRPr kumimoji="1" lang="ja-JP" altLang="en-US" sz="1600" dirty="0"/>
                    </a:p>
                  </a:txBody>
                  <a:tcPr anchor="ctr"/>
                </a:tc>
                <a:tc>
                  <a:txBody>
                    <a:bodyPr/>
                    <a:lstStyle/>
                    <a:p>
                      <a:r>
                        <a:rPr kumimoji="1" lang="ja-JP" altLang="en-US" sz="1600" dirty="0" smtClean="0"/>
                        <a:t>調査研究者が、がんに係る調査研究であって</a:t>
                      </a:r>
                      <a:r>
                        <a:rPr kumimoji="1" lang="ja-JP" altLang="en-US" sz="1600" b="1" u="sng" dirty="0" smtClean="0"/>
                        <a:t>がん医療の質の向上等に資するものの実績を相当程度有すること</a:t>
                      </a:r>
                      <a:r>
                        <a:rPr kumimoji="1" lang="ja-JP" altLang="en-US" sz="1600" dirty="0" smtClean="0"/>
                        <a:t>。</a:t>
                      </a:r>
                      <a:endParaRPr kumimoji="1" lang="ja-JP" altLang="en-US" sz="1600" dirty="0"/>
                    </a:p>
                  </a:txBody>
                  <a:tcPr anchor="ctr"/>
                </a:tc>
                <a:tc>
                  <a:txBody>
                    <a:bodyPr/>
                    <a:lstStyle/>
                    <a:p>
                      <a:pPr algn="ctr"/>
                      <a:r>
                        <a:rPr kumimoji="1" lang="en-US" altLang="ja-JP" sz="1600" dirty="0" smtClean="0"/>
                        <a:t>―</a:t>
                      </a:r>
                      <a:endParaRPr kumimoji="1" lang="ja-JP" altLang="en-US" sz="1600" dirty="0"/>
                    </a:p>
                  </a:txBody>
                  <a:tcPr anchor="ctr"/>
                </a:tc>
                <a:extLst>
                  <a:ext uri="{0D108BD9-81ED-4DB2-BD59-A6C34878D82A}">
                    <a16:rowId xmlns:a16="http://schemas.microsoft.com/office/drawing/2014/main" val="10002"/>
                  </a:ext>
                </a:extLst>
              </a:tr>
              <a:tr h="1157288">
                <a:tc>
                  <a:txBody>
                    <a:bodyPr/>
                    <a:lstStyle/>
                    <a:p>
                      <a:pPr algn="ctr"/>
                      <a:r>
                        <a:rPr kumimoji="1" lang="ja-JP" altLang="en-US" sz="1600" dirty="0" smtClean="0"/>
                        <a:t>③</a:t>
                      </a:r>
                      <a:endParaRPr kumimoji="1" lang="ja-JP" altLang="en-US" sz="1600" dirty="0"/>
                    </a:p>
                  </a:txBody>
                  <a:tcPr anchor="ctr"/>
                </a:tc>
                <a:tc>
                  <a:txBody>
                    <a:bodyPr/>
                    <a:lstStyle/>
                    <a:p>
                      <a:r>
                        <a:rPr kumimoji="1" lang="ja-JP" altLang="en-US" sz="1600" dirty="0" smtClean="0"/>
                        <a:t>調査研究者が、がん登録情報を取り扱うに当たり、</a:t>
                      </a:r>
                      <a:r>
                        <a:rPr kumimoji="1" lang="ja-JP" altLang="en-US" sz="1600" b="1" u="sng" dirty="0" smtClean="0"/>
                        <a:t>秘密の漏えいの防止その他の適切な管理のために必要な措置を講じていること</a:t>
                      </a:r>
                      <a:r>
                        <a:rPr kumimoji="1" lang="ja-JP" altLang="en-US" sz="1600" dirty="0" smtClean="0"/>
                        <a:t>。</a:t>
                      </a:r>
                      <a:endParaRPr kumimoji="1" lang="ja-JP" altLang="en-US" sz="1600" dirty="0"/>
                    </a:p>
                  </a:txBody>
                  <a:tcPr anchor="ctr"/>
                </a:tc>
                <a:tc>
                  <a:txBody>
                    <a:bodyPr/>
                    <a:lstStyle/>
                    <a:p>
                      <a:r>
                        <a:rPr kumimoji="1" lang="ja-JP" altLang="en-US" sz="1600" dirty="0" smtClean="0"/>
                        <a:t>調査研究者が、匿名化が行われた情報がん登録情報を取り扱うに当り、</a:t>
                      </a:r>
                      <a:r>
                        <a:rPr kumimoji="1" lang="ja-JP" altLang="en-US" sz="1600" b="1" u="sng" dirty="0" smtClean="0"/>
                        <a:t>漏えい、滅失及び毀損の防止その他の適切な管理のために必要な措置を講じていること</a:t>
                      </a:r>
                      <a:r>
                        <a:rPr kumimoji="1" lang="ja-JP" altLang="en-US" sz="1600" dirty="0" smtClean="0"/>
                        <a:t>。</a:t>
                      </a:r>
                      <a:endParaRPr kumimoji="1" lang="ja-JP" altLang="en-US" sz="1600" dirty="0"/>
                    </a:p>
                  </a:txBody>
                  <a:tcPr anchor="ctr"/>
                </a:tc>
                <a:extLst>
                  <a:ext uri="{0D108BD9-81ED-4DB2-BD59-A6C34878D82A}">
                    <a16:rowId xmlns:a16="http://schemas.microsoft.com/office/drawing/2014/main" val="10003"/>
                  </a:ext>
                </a:extLst>
              </a:tr>
              <a:tr h="1241947">
                <a:tc>
                  <a:txBody>
                    <a:bodyPr/>
                    <a:lstStyle/>
                    <a:p>
                      <a:pPr algn="ctr"/>
                      <a:r>
                        <a:rPr kumimoji="1" lang="ja-JP" altLang="en-US" sz="1600" dirty="0" smtClean="0"/>
                        <a:t>④</a:t>
                      </a:r>
                      <a:endParaRPr kumimoji="1" lang="ja-JP" altLang="en-US" sz="1600" dirty="0"/>
                    </a:p>
                  </a:txBody>
                  <a:tcPr anchor="ctr"/>
                </a:tc>
                <a:tc>
                  <a:txBody>
                    <a:bodyPr/>
                    <a:lstStyle/>
                    <a:p>
                      <a:r>
                        <a:rPr kumimoji="1" lang="ja-JP" altLang="en-US" sz="1600" dirty="0" smtClean="0"/>
                        <a:t>提供対象とする</a:t>
                      </a:r>
                      <a:r>
                        <a:rPr kumimoji="1" lang="ja-JP" altLang="en-US" sz="1600" b="1" u="sng" dirty="0" smtClean="0"/>
                        <a:t>がん罹患者が生存している場合、</a:t>
                      </a:r>
                      <a:r>
                        <a:rPr kumimoji="1" lang="ja-JP" altLang="en-US" sz="1600" dirty="0" smtClean="0"/>
                        <a:t>調査研究者は、がん罹患者から調査研究のために</a:t>
                      </a:r>
                      <a:r>
                        <a:rPr kumimoji="1" lang="ja-JP" altLang="en-US" sz="1600" b="1" u="sng" dirty="0" smtClean="0"/>
                        <a:t>がん登録情報が提供されることについて同意を得ていること</a:t>
                      </a:r>
                      <a:r>
                        <a:rPr kumimoji="1" lang="ja-JP" altLang="en-US" sz="1600" dirty="0" smtClean="0"/>
                        <a:t>。</a:t>
                      </a:r>
                      <a:endParaRPr kumimoji="1" lang="ja-JP" altLang="en-US" sz="1600" dirty="0"/>
                    </a:p>
                  </a:txBody>
                  <a:tcPr anchor="ctr"/>
                </a:tc>
                <a:tc>
                  <a:txBody>
                    <a:bodyPr/>
                    <a:lstStyle/>
                    <a:p>
                      <a:pPr algn="ctr"/>
                      <a:r>
                        <a:rPr kumimoji="1" lang="en-US" altLang="ja-JP" sz="1600" dirty="0" smtClean="0"/>
                        <a:t>―</a:t>
                      </a:r>
                      <a:endParaRPr kumimoji="1" lang="ja-JP" altLang="en-US" sz="1600" dirty="0"/>
                    </a:p>
                  </a:txBody>
                  <a:tcPr anchor="ctr"/>
                </a:tc>
                <a:extLst>
                  <a:ext uri="{0D108BD9-81ED-4DB2-BD59-A6C34878D82A}">
                    <a16:rowId xmlns:a16="http://schemas.microsoft.com/office/drawing/2014/main" val="10004"/>
                  </a:ext>
                </a:extLst>
              </a:tr>
            </a:tbl>
          </a:graphicData>
        </a:graphic>
      </p:graphicFrame>
      <p:sp>
        <p:nvSpPr>
          <p:cNvPr id="2" name="スライド番号プレースホルダー 1"/>
          <p:cNvSpPr>
            <a:spLocks noGrp="1"/>
          </p:cNvSpPr>
          <p:nvPr>
            <p:ph type="sldNum" sz="quarter" idx="12"/>
          </p:nvPr>
        </p:nvSpPr>
        <p:spPr/>
        <p:txBody>
          <a:bodyPr/>
          <a:lstStyle/>
          <a:p>
            <a:r>
              <a:rPr kumimoji="1" lang="en-US" altLang="ja-JP" sz="1800" b="1" dirty="0" smtClean="0"/>
              <a:t>14</a:t>
            </a:r>
          </a:p>
        </p:txBody>
      </p:sp>
    </p:spTree>
    <p:extLst>
      <p:ext uri="{BB962C8B-B14F-4D97-AF65-F5344CB8AC3E}">
        <p14:creationId xmlns:p14="http://schemas.microsoft.com/office/powerpoint/2010/main" val="3316439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r>
              <a:rPr kumimoji="1" lang="en-US" altLang="ja-JP" sz="1800" dirty="0" smtClean="0"/>
              <a:t>15</a:t>
            </a:r>
            <a:endParaRPr kumimoji="1" lang="ja-JP" altLang="en-US" sz="1800" dirty="0"/>
          </a:p>
        </p:txBody>
      </p:sp>
    </p:spTree>
    <p:extLst>
      <p:ext uri="{BB962C8B-B14F-4D97-AF65-F5344CB8AC3E}">
        <p14:creationId xmlns:p14="http://schemas.microsoft.com/office/powerpoint/2010/main" val="831816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40525" y="2228458"/>
            <a:ext cx="7886700" cy="3000767"/>
          </a:xfrm>
        </p:spPr>
        <p:txBody>
          <a:bodyPr>
            <a:normAutofit/>
          </a:bodyPr>
          <a:lstStyle/>
          <a:p>
            <a:pPr marL="0" indent="0">
              <a:buNone/>
            </a:pPr>
            <a:r>
              <a:rPr lang="en-US" altLang="ja-JP" dirty="0"/>
              <a:t>【</a:t>
            </a:r>
            <a:r>
              <a:rPr kumimoji="1" lang="ja-JP" altLang="en-US" dirty="0" smtClean="0"/>
              <a:t>１</a:t>
            </a:r>
            <a:r>
              <a:rPr kumimoji="1" lang="en-US" altLang="ja-JP" dirty="0" smtClean="0"/>
              <a:t>】</a:t>
            </a:r>
            <a:r>
              <a:rPr kumimoji="1" lang="ja-JP" altLang="en-US" dirty="0" smtClean="0"/>
              <a:t>がん登録の経緯と種類</a:t>
            </a:r>
            <a:r>
              <a:rPr kumimoji="1" lang="en-US" altLang="ja-JP" dirty="0" smtClean="0"/>
              <a:t> </a:t>
            </a:r>
          </a:p>
          <a:p>
            <a:pPr marL="0" indent="0">
              <a:buNone/>
            </a:pPr>
            <a:endParaRPr lang="en-US" altLang="ja-JP" dirty="0"/>
          </a:p>
          <a:p>
            <a:pPr marL="0" indent="0">
              <a:buNone/>
            </a:pPr>
            <a:r>
              <a:rPr lang="en-US" altLang="ja-JP" dirty="0" smtClean="0"/>
              <a:t>【</a:t>
            </a:r>
            <a:r>
              <a:rPr lang="ja-JP" altLang="en-US" dirty="0" smtClean="0"/>
              <a:t>２</a:t>
            </a:r>
            <a:r>
              <a:rPr lang="en-US" altLang="ja-JP" dirty="0" smtClean="0"/>
              <a:t>】</a:t>
            </a:r>
            <a:r>
              <a:rPr lang="ja-JP" altLang="en-US" dirty="0"/>
              <a:t>がん登録</a:t>
            </a:r>
            <a:r>
              <a:rPr lang="ja-JP" altLang="en-US" dirty="0" smtClean="0"/>
              <a:t>の利用・提供</a:t>
            </a:r>
            <a:endParaRPr kumimoji="1" lang="en-US" altLang="ja-JP" dirty="0" smtClean="0"/>
          </a:p>
          <a:p>
            <a:pPr marL="0" indent="0">
              <a:buNone/>
            </a:pPr>
            <a:endParaRPr lang="en-US" altLang="ja-JP" dirty="0"/>
          </a:p>
          <a:p>
            <a:pPr marL="0" indent="0">
              <a:buNone/>
            </a:pPr>
            <a:r>
              <a:rPr lang="en-US" altLang="ja-JP" dirty="0" smtClean="0"/>
              <a:t>【</a:t>
            </a:r>
            <a:r>
              <a:rPr lang="ja-JP" altLang="en-US" dirty="0" smtClean="0"/>
              <a:t>３</a:t>
            </a:r>
            <a:r>
              <a:rPr lang="en-US" altLang="ja-JP" dirty="0" smtClean="0"/>
              <a:t>】</a:t>
            </a:r>
            <a:r>
              <a:rPr lang="ja-JP" altLang="en-US" sz="3600" b="1" dirty="0"/>
              <a:t>利用・</a:t>
            </a:r>
            <a:r>
              <a:rPr lang="ja-JP" altLang="en-US" sz="3600" b="1" dirty="0" smtClean="0"/>
              <a:t>提供の手続き</a:t>
            </a:r>
            <a:endParaRPr kumimoji="1" lang="ja-JP" altLang="en-US" sz="3600" b="1" dirty="0"/>
          </a:p>
        </p:txBody>
      </p:sp>
      <p:sp>
        <p:nvSpPr>
          <p:cNvPr id="2" name="角丸四角形 1"/>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大阪府がん登録事業における情報提供</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sz="1800" b="1" dirty="0" smtClean="0"/>
              <a:t>16</a:t>
            </a:r>
          </a:p>
        </p:txBody>
      </p:sp>
    </p:spTree>
    <p:extLst>
      <p:ext uri="{BB962C8B-B14F-4D97-AF65-F5344CB8AC3E}">
        <p14:creationId xmlns:p14="http://schemas.microsoft.com/office/powerpoint/2010/main" val="3718466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32410" y="1284051"/>
            <a:ext cx="8988356" cy="5231016"/>
          </a:xfrm>
        </p:spPr>
        <p:txBody>
          <a:bodyPr>
            <a:normAutofit lnSpcReduction="10000"/>
          </a:bodyPr>
          <a:lstStyle/>
          <a:p>
            <a:pPr marL="0" indent="0">
              <a:buNone/>
            </a:pPr>
            <a:r>
              <a:rPr kumimoji="1" lang="en-US" altLang="ja-JP" sz="2400" b="1" dirty="0" smtClean="0">
                <a:latin typeface="+mn-ea"/>
                <a:cs typeface="Meiryo UI" panose="020B0604030504040204" pitchFamily="50" charset="-128"/>
              </a:rPr>
              <a:t>【</a:t>
            </a:r>
            <a:r>
              <a:rPr kumimoji="1" lang="ja-JP" altLang="en-US" sz="2400" b="1" dirty="0" smtClean="0">
                <a:latin typeface="+mn-ea"/>
                <a:cs typeface="Meiryo UI" panose="020B0604030504040204" pitchFamily="50" charset="-128"/>
              </a:rPr>
              <a:t>利用・提供までの事務処理</a:t>
            </a:r>
            <a:r>
              <a:rPr kumimoji="1" lang="en-US" altLang="ja-JP" sz="2400" b="1" dirty="0" smtClean="0">
                <a:latin typeface="+mn-ea"/>
                <a:cs typeface="Meiryo UI" panose="020B0604030504040204" pitchFamily="50" charset="-128"/>
              </a:rPr>
              <a:t>】</a:t>
            </a:r>
          </a:p>
          <a:p>
            <a:pPr marL="0" indent="0">
              <a:buNone/>
            </a:pPr>
            <a:r>
              <a:rPr kumimoji="1" lang="ja-JP" altLang="en-US" sz="2400" b="1" dirty="0" smtClean="0">
                <a:latin typeface="+mn-ea"/>
                <a:cs typeface="Meiryo UI" panose="020B0604030504040204" pitchFamily="50" charset="-128"/>
              </a:rPr>
              <a:t>（「全国がん登録情報の提供マニュアル」より）</a:t>
            </a:r>
            <a:endParaRPr kumimoji="1" lang="en-US" altLang="ja-JP" sz="2400" b="1" dirty="0" smtClean="0">
              <a:latin typeface="+mn-ea"/>
              <a:cs typeface="Meiryo UI" panose="020B0604030504040204" pitchFamily="50" charset="-128"/>
            </a:endParaRPr>
          </a:p>
          <a:p>
            <a:pPr marL="457200" indent="-457200">
              <a:buFont typeface="+mj-ea"/>
              <a:buAutoNum type="alphaLcPeriod"/>
            </a:pPr>
            <a:endParaRPr kumimoji="1" lang="en-US" altLang="ja-JP" sz="1050" dirty="0" smtClean="0">
              <a:latin typeface="+mn-ea"/>
              <a:cs typeface="Meiryo UI" panose="020B0604030504040204" pitchFamily="50" charset="-128"/>
            </a:endParaRPr>
          </a:p>
          <a:p>
            <a:pPr marL="900113" indent="-457200">
              <a:buFont typeface="+mj-ea"/>
              <a:buAutoNum type="alphaLcPeriod"/>
            </a:pPr>
            <a:r>
              <a:rPr kumimoji="1" lang="ja-JP" altLang="en-US" sz="2400" dirty="0" smtClean="0">
                <a:latin typeface="+mn-ea"/>
                <a:cs typeface="Meiryo UI" panose="020B0604030504040204" pitchFamily="50" charset="-128"/>
              </a:rPr>
              <a:t>事前相談対応</a:t>
            </a:r>
            <a:endParaRPr kumimoji="1" lang="en-US" altLang="ja-JP" sz="2400" dirty="0" smtClean="0">
              <a:latin typeface="+mn-ea"/>
              <a:cs typeface="Meiryo UI" panose="020B0604030504040204" pitchFamily="50" charset="-128"/>
            </a:endParaRPr>
          </a:p>
          <a:p>
            <a:pPr marL="900113" indent="-457200">
              <a:buFont typeface="+mj-lt"/>
              <a:buAutoNum type="alphaLcPeriod"/>
            </a:pPr>
            <a:r>
              <a:rPr lang="ja-JP" altLang="en-US" sz="2400" dirty="0">
                <a:latin typeface="+mn-ea"/>
                <a:cs typeface="Meiryo UI" panose="020B0604030504040204" pitchFamily="50" charset="-128"/>
              </a:rPr>
              <a:t>提供依頼申出者からの申出文書の受付</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審議会等による</a:t>
            </a:r>
            <a:r>
              <a:rPr lang="ja-JP" altLang="en-US" sz="2400" dirty="0" smtClean="0">
                <a:latin typeface="+mn-ea"/>
                <a:cs typeface="Meiryo UI" panose="020B0604030504040204" pitchFamily="50" charset="-128"/>
              </a:rPr>
              <a:t>審査</a:t>
            </a:r>
            <a:r>
              <a:rPr lang="en-US" altLang="ja-JP" sz="2000" dirty="0" smtClean="0">
                <a:latin typeface="+mn-ea"/>
                <a:cs typeface="Meiryo UI" panose="020B0604030504040204" pitchFamily="50" charset="-128"/>
              </a:rPr>
              <a:t>【</a:t>
            </a:r>
            <a:r>
              <a:rPr lang="ja-JP" altLang="en-US" sz="2000" dirty="0" smtClean="0">
                <a:latin typeface="+mn-ea"/>
                <a:cs typeface="Meiryo UI" panose="020B0604030504040204" pitchFamily="50" charset="-128"/>
              </a:rPr>
              <a:t>事務委任不可</a:t>
            </a:r>
            <a:r>
              <a:rPr lang="en-US" altLang="ja-JP" sz="2000" dirty="0" smtClean="0">
                <a:latin typeface="+mn-ea"/>
                <a:cs typeface="Meiryo UI" panose="020B0604030504040204" pitchFamily="50" charset="-128"/>
              </a:rPr>
              <a:t>】</a:t>
            </a:r>
            <a:endParaRPr lang="en-US" altLang="ja-JP" sz="20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審査結果の通知</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利用者による手数料</a:t>
            </a:r>
            <a:r>
              <a:rPr lang="ja-JP" altLang="en-US" sz="2400" dirty="0" smtClean="0">
                <a:latin typeface="+mn-ea"/>
                <a:cs typeface="Meiryo UI" panose="020B0604030504040204" pitchFamily="50" charset="-128"/>
              </a:rPr>
              <a:t>の収入</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smtClean="0">
                <a:latin typeface="+mn-ea"/>
                <a:cs typeface="Meiryo UI" panose="020B0604030504040204" pitchFamily="50" charset="-128"/>
              </a:rPr>
              <a:t>情報等</a:t>
            </a:r>
            <a:r>
              <a:rPr lang="ja-JP" altLang="en-US" sz="2400" dirty="0">
                <a:latin typeface="+mn-ea"/>
                <a:cs typeface="Meiryo UI" panose="020B0604030504040204" pitchFamily="50" charset="-128"/>
              </a:rPr>
              <a:t>の提供</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調査研究成果の公表前確認</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情報の利用期間終了後の</a:t>
            </a:r>
            <a:r>
              <a:rPr lang="ja-JP" altLang="en-US" sz="2400" dirty="0" smtClean="0">
                <a:latin typeface="+mn-ea"/>
                <a:cs typeface="Meiryo UI" panose="020B0604030504040204" pitchFamily="50" charset="-128"/>
              </a:rPr>
              <a:t>処置の確認</a:t>
            </a:r>
            <a:endParaRPr lang="en-US" altLang="ja-JP" sz="2400" dirty="0">
              <a:latin typeface="+mn-ea"/>
              <a:cs typeface="Meiryo UI" panose="020B0604030504040204" pitchFamily="50" charset="-128"/>
            </a:endParaRPr>
          </a:p>
          <a:p>
            <a:pPr marL="900113" indent="-457200">
              <a:buFont typeface="+mj-ea"/>
              <a:buAutoNum type="alphaLcPeriod"/>
            </a:pPr>
            <a:r>
              <a:rPr lang="ja-JP" altLang="en-US" sz="2400" dirty="0">
                <a:latin typeface="+mn-ea"/>
                <a:cs typeface="Meiryo UI" panose="020B0604030504040204" pitchFamily="50" charset="-128"/>
              </a:rPr>
              <a:t>利用実績</a:t>
            </a:r>
            <a:r>
              <a:rPr lang="ja-JP" altLang="en-US" sz="2400" dirty="0" smtClean="0">
                <a:latin typeface="+mn-ea"/>
                <a:cs typeface="Meiryo UI" panose="020B0604030504040204" pitchFamily="50" charset="-128"/>
              </a:rPr>
              <a:t>報告の受付</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利用</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提供の手続き</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17</a:t>
            </a:r>
            <a:endParaRPr kumimoji="1" lang="ja-JP" altLang="en-US" sz="1800" b="1" dirty="0"/>
          </a:p>
        </p:txBody>
      </p:sp>
    </p:spTree>
    <p:extLst>
      <p:ext uri="{BB962C8B-B14F-4D97-AF65-F5344CB8AC3E}">
        <p14:creationId xmlns:p14="http://schemas.microsoft.com/office/powerpoint/2010/main" val="32438630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大阪国際がんセンターに対する権限及び事務の委任</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385196" y="1392979"/>
            <a:ext cx="8397357" cy="5232202"/>
          </a:xfrm>
          <a:prstGeom prst="rect">
            <a:avLst/>
          </a:prstGeom>
        </p:spPr>
        <p:txBody>
          <a:bodyPr wrap="square">
            <a:spAutoFit/>
          </a:bodyPr>
          <a:lstStyle/>
          <a:p>
            <a:pPr marL="285750" indent="-285750">
              <a:buFont typeface="Wingdings" panose="05000000000000000000" pitchFamily="2" charset="2"/>
              <a:buChar char="Ø"/>
            </a:pPr>
            <a:r>
              <a:rPr lang="ja-JP" altLang="en-US" sz="1600" dirty="0" smtClean="0"/>
              <a:t>都道府県</a:t>
            </a:r>
            <a:r>
              <a:rPr lang="ja-JP" altLang="en-US" sz="1600" dirty="0"/>
              <a:t>知事</a:t>
            </a:r>
            <a:r>
              <a:rPr lang="ja-JP" altLang="en-US" sz="1600" dirty="0" smtClean="0"/>
              <a:t>は、</a:t>
            </a:r>
            <a:r>
              <a:rPr lang="ja-JP" altLang="en-US" sz="1600" dirty="0"/>
              <a:t>次</a:t>
            </a:r>
            <a:r>
              <a:rPr lang="ja-JP" altLang="en-US" sz="1600" dirty="0" smtClean="0"/>
              <a:t>の権限及び事務を委任することができるとされている。</a:t>
            </a:r>
            <a:endParaRPr lang="en-US" altLang="ja-JP" sz="1600" dirty="0"/>
          </a:p>
          <a:p>
            <a:pPr marL="714375" indent="-271463">
              <a:buFont typeface="+mj-ea"/>
              <a:buAutoNum type="circleNumDbPlain"/>
            </a:pPr>
            <a:r>
              <a:rPr lang="ja-JP" altLang="en-US" sz="1600" dirty="0" smtClean="0"/>
              <a:t>病院等から提出される届出の受付等（法第</a:t>
            </a:r>
            <a:r>
              <a:rPr lang="en-US" altLang="ja-JP" sz="1600" dirty="0" smtClean="0"/>
              <a:t>24</a:t>
            </a:r>
            <a:r>
              <a:rPr lang="ja-JP" altLang="en-US" sz="1600" dirty="0" smtClean="0"/>
              <a:t>条第１項第１号）</a:t>
            </a:r>
            <a:endParaRPr lang="en-US" altLang="ja-JP" sz="1600" dirty="0" smtClean="0"/>
          </a:p>
          <a:p>
            <a:pPr marL="714375" indent="-271463">
              <a:buFont typeface="+mj-ea"/>
              <a:buAutoNum type="circleNumDbPlain"/>
            </a:pPr>
            <a:r>
              <a:rPr lang="ja-JP" altLang="en-US" sz="1600" b="1" u="sng" dirty="0" smtClean="0"/>
              <a:t>がん</a:t>
            </a:r>
            <a:r>
              <a:rPr lang="ja-JP" altLang="en-US" sz="1600" b="1" u="sng" dirty="0"/>
              <a:t>情報の利用・提供等（法第</a:t>
            </a:r>
            <a:r>
              <a:rPr lang="en-US" altLang="ja-JP" sz="1600" b="1" u="sng" dirty="0"/>
              <a:t>24</a:t>
            </a:r>
            <a:r>
              <a:rPr lang="ja-JP" altLang="en-US" sz="1600" b="1" u="sng" dirty="0" smtClean="0"/>
              <a:t>条第１項第２号</a:t>
            </a:r>
            <a:r>
              <a:rPr lang="ja-JP" altLang="en-US" sz="1600" b="1" u="sng" dirty="0"/>
              <a:t>）</a:t>
            </a:r>
            <a:endParaRPr lang="en-US" altLang="ja-JP" sz="1600" b="1" u="sng" dirty="0"/>
          </a:p>
          <a:p>
            <a:pPr marL="714375" indent="-271463">
              <a:buFont typeface="+mj-ea"/>
              <a:buAutoNum type="circleNumDbPlain"/>
            </a:pPr>
            <a:r>
              <a:rPr lang="ja-JP" altLang="en-US" sz="1600" dirty="0" smtClean="0"/>
              <a:t>都道府県</a:t>
            </a:r>
            <a:r>
              <a:rPr lang="ja-JP" altLang="en-US" sz="1600" dirty="0"/>
              <a:t>がんデータベース</a:t>
            </a:r>
            <a:r>
              <a:rPr lang="ja-JP" altLang="en-US" sz="1600" dirty="0" smtClean="0"/>
              <a:t>の整備等（</a:t>
            </a:r>
            <a:r>
              <a:rPr lang="ja-JP" altLang="en-US" sz="1600" dirty="0"/>
              <a:t>法第</a:t>
            </a:r>
            <a:r>
              <a:rPr lang="en-US" altLang="ja-JP" sz="1600" dirty="0"/>
              <a:t>24</a:t>
            </a:r>
            <a:r>
              <a:rPr lang="ja-JP" altLang="en-US" sz="1600" dirty="0" smtClean="0"/>
              <a:t>条第１項第３号）</a:t>
            </a:r>
            <a:endParaRPr lang="en-US" altLang="ja-JP" sz="1600" dirty="0" smtClean="0"/>
          </a:p>
          <a:p>
            <a:endParaRPr lang="en-US" altLang="ja-JP" sz="1600" dirty="0"/>
          </a:p>
          <a:p>
            <a:pPr marL="285750" indent="-285750">
              <a:buFont typeface="Wingdings" panose="05000000000000000000" pitchFamily="2" charset="2"/>
              <a:buChar char="Ø"/>
            </a:pPr>
            <a:r>
              <a:rPr lang="ja-JP" altLang="en-US" sz="1600" dirty="0" smtClean="0"/>
              <a:t>この権限及び事務を委任することができる者は、「法第１条に規定するがん医療について科学的知見を有する者」とされている。（法施行令第８条第１項）</a:t>
            </a:r>
            <a:endParaRPr lang="en-US" altLang="ja-JP" sz="1600" dirty="0" smtClean="0"/>
          </a:p>
          <a:p>
            <a:pPr marL="285750" indent="-285750">
              <a:buFont typeface="Wingdings" panose="05000000000000000000" pitchFamily="2" charset="2"/>
              <a:buChar char="Ø"/>
            </a:pPr>
            <a:endParaRPr lang="en-US" altLang="ja-JP" sz="1600" dirty="0" smtClean="0"/>
          </a:p>
          <a:p>
            <a:pPr marL="285750" indent="-285750">
              <a:buFont typeface="Wingdings" panose="05000000000000000000" pitchFamily="2" charset="2"/>
              <a:buChar char="Ø"/>
            </a:pPr>
            <a:r>
              <a:rPr lang="ja-JP" altLang="en-US" sz="1600" dirty="0" smtClean="0"/>
              <a:t>都道府県知事が権限</a:t>
            </a:r>
            <a:r>
              <a:rPr lang="ja-JP" altLang="en-US" sz="1600" dirty="0"/>
              <a:t>及び事務を委任</a:t>
            </a:r>
            <a:r>
              <a:rPr lang="ja-JP" altLang="en-US" sz="1600" dirty="0" smtClean="0"/>
              <a:t>する場合は、予め</a:t>
            </a:r>
            <a:r>
              <a:rPr lang="ja-JP" altLang="en-US" sz="1600" b="1" u="sng" dirty="0" smtClean="0"/>
              <a:t>審議会その他の合議制の機関</a:t>
            </a:r>
            <a:r>
              <a:rPr lang="ja-JP" altLang="en-US" sz="1600" dirty="0" smtClean="0"/>
              <a:t>の</a:t>
            </a:r>
            <a:r>
              <a:rPr lang="ja-JP" altLang="en-US" sz="1600" dirty="0"/>
              <a:t>意見</a:t>
            </a:r>
            <a:r>
              <a:rPr lang="ja-JP" altLang="en-US" sz="1600" dirty="0" smtClean="0"/>
              <a:t>を聴かなければならない。（</a:t>
            </a:r>
            <a:r>
              <a:rPr lang="ja-JP" altLang="en-US" sz="1600" dirty="0"/>
              <a:t>法施行令</a:t>
            </a:r>
            <a:r>
              <a:rPr lang="ja-JP" altLang="en-US" sz="1600" dirty="0" smtClean="0"/>
              <a:t>第８条第２項において準用する</a:t>
            </a:r>
            <a:r>
              <a:rPr lang="ja-JP" altLang="en-US" sz="1600" dirty="0"/>
              <a:t>第６条第３項</a:t>
            </a:r>
            <a:r>
              <a:rPr lang="ja-JP" altLang="en-US" sz="1600" dirty="0" smtClean="0"/>
              <a:t>）</a:t>
            </a:r>
            <a:endParaRPr lang="en-US" altLang="ja-JP" sz="1600" dirty="0" smtClean="0"/>
          </a:p>
          <a:p>
            <a:pPr marL="285750" indent="-285750">
              <a:buFont typeface="Wingdings" panose="05000000000000000000" pitchFamily="2" charset="2"/>
              <a:buChar char="Ø"/>
            </a:pPr>
            <a:endParaRPr lang="en-US" altLang="ja-JP" sz="1600" dirty="0"/>
          </a:p>
          <a:p>
            <a:pPr marL="285750" indent="-285750">
              <a:buFont typeface="Wingdings" panose="05000000000000000000" pitchFamily="2" charset="2"/>
              <a:buChar char="Ø"/>
            </a:pPr>
            <a:r>
              <a:rPr lang="ja-JP" altLang="en-US" sz="1600" dirty="0" smtClean="0"/>
              <a:t>上記①及び③に</a:t>
            </a:r>
            <a:r>
              <a:rPr lang="ja-JP" altLang="en-US" sz="1600" dirty="0"/>
              <a:t>ついては、既に本部会の意見を</a:t>
            </a:r>
            <a:r>
              <a:rPr lang="ja-JP" altLang="en-US" sz="1600" dirty="0" smtClean="0"/>
              <a:t>聴き大阪</a:t>
            </a:r>
            <a:r>
              <a:rPr lang="ja-JP" altLang="en-US" sz="1600" dirty="0"/>
              <a:t>国際がんセンターに委任済み。</a:t>
            </a:r>
          </a:p>
          <a:p>
            <a:pPr marL="285750" indent="-285750">
              <a:buFont typeface="Wingdings" panose="05000000000000000000" pitchFamily="2" charset="2"/>
              <a:buChar char="Ø"/>
            </a:pPr>
            <a:endParaRPr lang="en-US" altLang="ja-JP" sz="1600" dirty="0" smtClean="0"/>
          </a:p>
          <a:p>
            <a:pPr marL="285750" indent="-285750">
              <a:buFont typeface="Wingdings" panose="05000000000000000000" pitchFamily="2" charset="2"/>
              <a:buChar char="Ø"/>
            </a:pPr>
            <a:r>
              <a:rPr lang="ja-JP" altLang="en-US" sz="1600" dirty="0"/>
              <a:t>大阪府</a:t>
            </a:r>
            <a:r>
              <a:rPr lang="ja-JP" altLang="en-US" sz="1600" dirty="0" smtClean="0"/>
              <a:t>は、上記②の権限及び事務を</a:t>
            </a:r>
            <a:r>
              <a:rPr lang="ja-JP" altLang="en-US" sz="2000" b="1" u="sng" dirty="0" smtClean="0"/>
              <a:t>大阪国際がんセンターに委任</a:t>
            </a:r>
            <a:r>
              <a:rPr lang="ja-JP" altLang="en-US" dirty="0" smtClean="0"/>
              <a:t>する。</a:t>
            </a:r>
            <a:endParaRPr lang="en-US" altLang="ja-JP" dirty="0" smtClean="0"/>
          </a:p>
          <a:p>
            <a:pPr indent="271463"/>
            <a:r>
              <a:rPr lang="ja-JP" altLang="en-US" sz="1600" dirty="0" smtClean="0"/>
              <a:t>但し、がん情報の提供の決定は、委任することができないため除く。</a:t>
            </a:r>
            <a:endParaRPr lang="en-US" altLang="ja-JP" sz="1600" dirty="0" smtClean="0"/>
          </a:p>
          <a:p>
            <a:pPr indent="271463"/>
            <a:r>
              <a:rPr lang="ja-JP" altLang="en-US" sz="1600" dirty="0" smtClean="0"/>
              <a:t>また、</a:t>
            </a:r>
            <a:r>
              <a:rPr lang="ja-JP" altLang="en-US" b="1" dirty="0" smtClean="0"/>
              <a:t>窓口機関</a:t>
            </a:r>
            <a:r>
              <a:rPr lang="ja-JP" altLang="en-US" sz="1600" dirty="0" smtClean="0"/>
              <a:t>については、同センターの</a:t>
            </a:r>
            <a:r>
              <a:rPr lang="ja-JP" altLang="en-US" sz="2000" b="1" u="sng" dirty="0" smtClean="0"/>
              <a:t>がん対策センター</a:t>
            </a:r>
            <a:r>
              <a:rPr lang="ja-JP" altLang="en-US" sz="1600" dirty="0" smtClean="0"/>
              <a:t>とする。</a:t>
            </a:r>
            <a:endParaRPr lang="en-US" altLang="ja-JP" sz="1600" dirty="0" smtClean="0"/>
          </a:p>
          <a:p>
            <a:endParaRPr lang="en-US" altLang="ja-JP" sz="1600" dirty="0"/>
          </a:p>
          <a:p>
            <a:pPr marL="628650" indent="-271463">
              <a:tabLst>
                <a:tab pos="7886700" algn="l"/>
              </a:tabLst>
            </a:pPr>
            <a:r>
              <a:rPr lang="ja-JP" altLang="en-US" dirty="0" smtClean="0"/>
              <a:t>⇒ </a:t>
            </a:r>
            <a:r>
              <a:rPr lang="ja-JP" altLang="en-US" b="1" dirty="0" smtClean="0"/>
              <a:t>大阪国際がんセンターへの委任について、</a:t>
            </a:r>
            <a:r>
              <a:rPr lang="ja-JP" altLang="en-US" dirty="0" smtClean="0"/>
              <a:t>本府で平成</a:t>
            </a:r>
            <a:r>
              <a:rPr lang="en-US" altLang="ja-JP" dirty="0"/>
              <a:t>27</a:t>
            </a:r>
            <a:r>
              <a:rPr lang="ja-JP" altLang="en-US" dirty="0"/>
              <a:t>年に</a:t>
            </a:r>
            <a:r>
              <a:rPr lang="ja-JP" altLang="en-US" dirty="0" smtClean="0"/>
              <a:t>「審</a:t>
            </a:r>
            <a:r>
              <a:rPr lang="ja-JP" altLang="en-US" dirty="0"/>
              <a:t>議会その他の合議制の</a:t>
            </a:r>
            <a:r>
              <a:rPr lang="ja-JP" altLang="en-US" dirty="0" smtClean="0"/>
              <a:t>機関」として位置付けた</a:t>
            </a:r>
            <a:r>
              <a:rPr lang="ja-JP" altLang="en-US" b="1" dirty="0" smtClean="0"/>
              <a:t>本部会</a:t>
            </a:r>
            <a:r>
              <a:rPr lang="ja-JP" altLang="en-US" dirty="0" smtClean="0"/>
              <a:t>（大阪府</a:t>
            </a:r>
            <a:r>
              <a:rPr lang="ja-JP" altLang="en-US" dirty="0"/>
              <a:t>がん対策</a:t>
            </a:r>
            <a:r>
              <a:rPr lang="ja-JP" altLang="en-US" dirty="0" smtClean="0"/>
              <a:t>推進委員会 がん</a:t>
            </a:r>
            <a:r>
              <a:rPr lang="ja-JP" altLang="en-US" dirty="0"/>
              <a:t>登録等部会</a:t>
            </a:r>
            <a:r>
              <a:rPr lang="ja-JP" altLang="en-US" dirty="0" smtClean="0"/>
              <a:t>）</a:t>
            </a:r>
            <a:r>
              <a:rPr lang="ja-JP" altLang="en-US" b="1" dirty="0" smtClean="0"/>
              <a:t>の意見を聴くもの。</a:t>
            </a:r>
            <a:endParaRPr lang="en-US" altLang="ja-JP" b="1" dirty="0" smtClean="0"/>
          </a:p>
        </p:txBody>
      </p:sp>
      <p:sp>
        <p:nvSpPr>
          <p:cNvPr id="2" name="スライド番号プレースホルダー 1"/>
          <p:cNvSpPr>
            <a:spLocks noGrp="1"/>
          </p:cNvSpPr>
          <p:nvPr>
            <p:ph type="sldNum" sz="quarter" idx="12"/>
          </p:nvPr>
        </p:nvSpPr>
        <p:spPr/>
        <p:txBody>
          <a:bodyPr/>
          <a:lstStyle/>
          <a:p>
            <a:r>
              <a:rPr kumimoji="1" lang="en-US" altLang="ja-JP" sz="1800" b="1" dirty="0" smtClean="0"/>
              <a:t>18</a:t>
            </a:r>
            <a:endParaRPr kumimoji="1" lang="ja-JP" altLang="en-US" sz="1800" b="1" dirty="0"/>
          </a:p>
        </p:txBody>
      </p:sp>
    </p:spTree>
    <p:extLst>
      <p:ext uri="{BB962C8B-B14F-4D97-AF65-F5344CB8AC3E}">
        <p14:creationId xmlns:p14="http://schemas.microsoft.com/office/powerpoint/2010/main" val="2767223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40525" y="2228458"/>
            <a:ext cx="7886700" cy="3000767"/>
          </a:xfrm>
        </p:spPr>
        <p:txBody>
          <a:bodyPr>
            <a:normAutofit/>
          </a:bodyPr>
          <a:lstStyle/>
          <a:p>
            <a:pPr marL="0" indent="0">
              <a:buNone/>
            </a:pPr>
            <a:r>
              <a:rPr lang="en-US" altLang="ja-JP" dirty="0"/>
              <a:t>【</a:t>
            </a:r>
            <a:r>
              <a:rPr kumimoji="1" lang="ja-JP" altLang="en-US" dirty="0" smtClean="0"/>
              <a:t>１</a:t>
            </a:r>
            <a:r>
              <a:rPr kumimoji="1" lang="en-US" altLang="ja-JP" dirty="0" smtClean="0"/>
              <a:t>】</a:t>
            </a:r>
            <a:r>
              <a:rPr kumimoji="1" lang="ja-JP" altLang="en-US" sz="3600" b="1" dirty="0" smtClean="0"/>
              <a:t>がん登録の経緯と種類</a:t>
            </a:r>
            <a:r>
              <a:rPr kumimoji="1" lang="en-US" altLang="ja-JP" sz="3600" b="1" dirty="0" smtClean="0"/>
              <a:t> </a:t>
            </a:r>
          </a:p>
          <a:p>
            <a:pPr marL="0" indent="0">
              <a:buNone/>
            </a:pPr>
            <a:endParaRPr lang="en-US" altLang="ja-JP" dirty="0"/>
          </a:p>
          <a:p>
            <a:pPr marL="0" indent="0">
              <a:buNone/>
            </a:pPr>
            <a:r>
              <a:rPr lang="en-US" altLang="ja-JP" dirty="0" smtClean="0"/>
              <a:t>【</a:t>
            </a:r>
            <a:r>
              <a:rPr lang="ja-JP" altLang="en-US" dirty="0" smtClean="0"/>
              <a:t>２</a:t>
            </a:r>
            <a:r>
              <a:rPr lang="en-US" altLang="ja-JP" dirty="0" smtClean="0"/>
              <a:t>】</a:t>
            </a:r>
            <a:r>
              <a:rPr lang="ja-JP" altLang="en-US" dirty="0"/>
              <a:t>がん登録</a:t>
            </a:r>
            <a:r>
              <a:rPr lang="ja-JP" altLang="en-US" dirty="0" smtClean="0"/>
              <a:t>の利用・提供</a:t>
            </a:r>
            <a:endParaRPr kumimoji="1" lang="en-US" altLang="ja-JP" dirty="0" smtClean="0"/>
          </a:p>
          <a:p>
            <a:pPr marL="0" indent="0">
              <a:buNone/>
            </a:pPr>
            <a:endParaRPr lang="en-US" altLang="ja-JP" dirty="0"/>
          </a:p>
          <a:p>
            <a:pPr marL="0" indent="0">
              <a:buNone/>
            </a:pPr>
            <a:r>
              <a:rPr lang="en-US" altLang="ja-JP" dirty="0" smtClean="0"/>
              <a:t>【</a:t>
            </a:r>
            <a:r>
              <a:rPr lang="ja-JP" altLang="en-US" dirty="0" smtClean="0"/>
              <a:t>３</a:t>
            </a:r>
            <a:r>
              <a:rPr lang="en-US" altLang="ja-JP" dirty="0" smtClean="0"/>
              <a:t>】</a:t>
            </a:r>
            <a:r>
              <a:rPr lang="ja-JP" altLang="en-US" dirty="0"/>
              <a:t>利用・</a:t>
            </a:r>
            <a:r>
              <a:rPr lang="ja-JP" altLang="en-US" dirty="0" smtClean="0"/>
              <a:t>提供の手続き</a:t>
            </a:r>
            <a:endParaRPr kumimoji="1" lang="ja-JP" altLang="en-US" dirty="0"/>
          </a:p>
        </p:txBody>
      </p:sp>
      <p:sp>
        <p:nvSpPr>
          <p:cNvPr id="2" name="角丸四角形 1"/>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大阪府がん登録事業における情報提供</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ja-JP" altLang="en-US" sz="1800" b="1" dirty="0" smtClean="0"/>
              <a:t>１</a:t>
            </a:r>
            <a:endParaRPr kumimoji="1" lang="ja-JP" altLang="en-US" sz="1800" b="1" dirty="0"/>
          </a:p>
        </p:txBody>
      </p:sp>
    </p:spTree>
    <p:extLst>
      <p:ext uri="{BB962C8B-B14F-4D97-AF65-F5344CB8AC3E}">
        <p14:creationId xmlns:p14="http://schemas.microsoft.com/office/powerpoint/2010/main" val="2449276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大阪国際がんセンターに対する権限及び事務の委任</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67073666"/>
              </p:ext>
            </p:extLst>
          </p:nvPr>
        </p:nvGraphicFramePr>
        <p:xfrm>
          <a:off x="511937" y="1225497"/>
          <a:ext cx="8143875" cy="4847643"/>
        </p:xfrm>
        <a:graphic>
          <a:graphicData uri="http://schemas.openxmlformats.org/drawingml/2006/table">
            <a:tbl>
              <a:tblPr firstRow="1" bandRow="1">
                <a:tableStyleId>{5C22544A-7EE6-4342-B048-85BDC9FD1C3A}</a:tableStyleId>
              </a:tblPr>
              <a:tblGrid>
                <a:gridCol w="7260463">
                  <a:extLst>
                    <a:ext uri="{9D8B030D-6E8A-4147-A177-3AD203B41FA5}">
                      <a16:colId xmlns:a16="http://schemas.microsoft.com/office/drawing/2014/main" val="3876376207"/>
                    </a:ext>
                  </a:extLst>
                </a:gridCol>
                <a:gridCol w="883412">
                  <a:extLst>
                    <a:ext uri="{9D8B030D-6E8A-4147-A177-3AD203B41FA5}">
                      <a16:colId xmlns:a16="http://schemas.microsoft.com/office/drawing/2014/main" val="395074417"/>
                    </a:ext>
                  </a:extLst>
                </a:gridCol>
              </a:tblGrid>
              <a:tr h="370840">
                <a:tc gridSpan="2">
                  <a:txBody>
                    <a:bodyPr/>
                    <a:lstStyle/>
                    <a:p>
                      <a:pPr algn="ctr"/>
                      <a:r>
                        <a:rPr kumimoji="1" lang="ja-JP" altLang="ja-JP" sz="1800" b="1" kern="1200" dirty="0" smtClean="0">
                          <a:solidFill>
                            <a:schemeClr val="lt1"/>
                          </a:solidFill>
                          <a:effectLst/>
                          <a:latin typeface="+mn-lt"/>
                          <a:ea typeface="+mn-ea"/>
                          <a:cs typeface="+mn-cs"/>
                        </a:rPr>
                        <a:t>がん登録等の推進に関する法律</a:t>
                      </a:r>
                      <a:endParaRPr kumimoji="1" lang="ja-JP" altLang="en-US" sz="1800" dirty="0"/>
                    </a:p>
                  </a:txBody>
                  <a:tcPr>
                    <a:lnB w="28575" cap="flat" cmpd="sng" algn="ctr">
                      <a:solidFill>
                        <a:schemeClr val="bg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66813702"/>
                  </a:ext>
                </a:extLst>
              </a:tr>
              <a:tr h="1032563">
                <a:tc gridSpan="2">
                  <a:txBody>
                    <a:bodyPr/>
                    <a:lstStyle/>
                    <a:p>
                      <a:pPr>
                        <a:lnSpc>
                          <a:spcPct val="100000"/>
                        </a:lnSpc>
                      </a:pPr>
                      <a:r>
                        <a:rPr kumimoji="1" lang="ja-JP" altLang="en-US" sz="1600" dirty="0" smtClean="0"/>
                        <a:t>（都道府県知事の権限及び事務の委任）</a:t>
                      </a:r>
                      <a:endParaRPr kumimoji="1" lang="en-US" altLang="ja-JP" sz="1600" dirty="0" smtClean="0"/>
                    </a:p>
                    <a:p>
                      <a:pPr marL="185738" indent="-185738">
                        <a:lnSpc>
                          <a:spcPct val="100000"/>
                        </a:lnSpc>
                      </a:pPr>
                      <a:r>
                        <a:rPr kumimoji="1" lang="ja-JP" altLang="en-US" sz="1600" dirty="0" smtClean="0"/>
                        <a:t>第</a:t>
                      </a:r>
                      <a:r>
                        <a:rPr kumimoji="1" lang="en-US" altLang="ja-JP" sz="1600" dirty="0" smtClean="0"/>
                        <a:t>24</a:t>
                      </a:r>
                      <a:r>
                        <a:rPr kumimoji="1" lang="ja-JP" altLang="en-US" sz="1600" dirty="0" smtClean="0"/>
                        <a:t>条　都道府県知事は、次に掲げる当該都道府県知事の権限及び事務を行うのにふさわしい者として政令で定める者に、これらの権限及び事務を行わせることができる。</a:t>
                      </a:r>
                      <a:endParaRPr kumimoji="1" lang="ja-JP" altLang="en-US" sz="1600" dirty="0"/>
                    </a:p>
                  </a:txBody>
                  <a:tcPr anchor="ctr">
                    <a:lnT w="28575" cap="flat" cmpd="sng" algn="ctr">
                      <a:solidFill>
                        <a:schemeClr val="bg1"/>
                      </a:solidFill>
                      <a:prstDash val="solid"/>
                      <a:round/>
                      <a:headEnd type="none" w="med" len="med"/>
                      <a:tailEnd type="none" w="med" len="med"/>
                    </a:lnT>
                  </a:tcPr>
                </a:tc>
                <a:tc hMerge="1">
                  <a:txBody>
                    <a:bodyPr/>
                    <a:lstStyle/>
                    <a:p>
                      <a:pPr marL="185738" indent="-185738"/>
                      <a:endParaRPr kumimoji="1" lang="ja-JP" altLang="en-US" sz="1400" dirty="0"/>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92573926"/>
                  </a:ext>
                </a:extLst>
              </a:tr>
              <a:tr h="370840">
                <a:tc>
                  <a:txBody>
                    <a:bodyPr/>
                    <a:lstStyle/>
                    <a:p>
                      <a:pPr marL="357188" indent="-171450">
                        <a:lnSpc>
                          <a:spcPct val="100000"/>
                        </a:lnSpc>
                      </a:pPr>
                      <a:r>
                        <a:rPr kumimoji="1" lang="ja-JP" altLang="en-US" sz="1600" dirty="0" smtClean="0"/>
                        <a:t>一　第</a:t>
                      </a:r>
                      <a:r>
                        <a:rPr kumimoji="1" lang="en-US" altLang="ja-JP" sz="1600" dirty="0" smtClean="0"/>
                        <a:t>6</a:t>
                      </a:r>
                      <a:r>
                        <a:rPr kumimoji="1" lang="ja-JP" altLang="en-US" sz="1600" dirty="0" smtClean="0"/>
                        <a:t>条第</a:t>
                      </a:r>
                      <a:r>
                        <a:rPr kumimoji="1" lang="en-US" altLang="ja-JP" sz="1600" dirty="0" smtClean="0"/>
                        <a:t>1</a:t>
                      </a:r>
                      <a:r>
                        <a:rPr kumimoji="1" lang="ja-JP" altLang="en-US" sz="1600" dirty="0" smtClean="0"/>
                        <a:t>項</a:t>
                      </a:r>
                      <a:r>
                        <a:rPr kumimoji="1" lang="en-US" altLang="ja-JP" sz="1600" dirty="0" smtClean="0"/>
                        <a:t>【</a:t>
                      </a:r>
                      <a:r>
                        <a:rPr kumimoji="1" lang="ja-JP" altLang="en-US" sz="1600" dirty="0" smtClean="0"/>
                        <a:t>病院等による届出の受付</a:t>
                      </a:r>
                      <a:r>
                        <a:rPr kumimoji="1" lang="en-US" altLang="ja-JP" sz="1600" dirty="0" smtClean="0"/>
                        <a:t>】</a:t>
                      </a:r>
                      <a:r>
                        <a:rPr kumimoji="1" lang="ja-JP" altLang="en-US" sz="1600" dirty="0" err="1" smtClean="0"/>
                        <a:t>、</a:t>
                      </a:r>
                      <a:r>
                        <a:rPr kumimoji="1" lang="ja-JP" altLang="en-US" sz="1600" dirty="0" smtClean="0"/>
                        <a:t>第</a:t>
                      </a:r>
                      <a:r>
                        <a:rPr kumimoji="1" lang="en-US" altLang="ja-JP" sz="1600" dirty="0" smtClean="0"/>
                        <a:t>8</a:t>
                      </a:r>
                      <a:r>
                        <a:rPr kumimoji="1" lang="ja-JP" altLang="en-US" sz="1600" dirty="0" smtClean="0"/>
                        <a:t>条</a:t>
                      </a:r>
                      <a:r>
                        <a:rPr kumimoji="1" lang="en-US" altLang="ja-JP" sz="1600" dirty="0" smtClean="0"/>
                        <a:t>【</a:t>
                      </a:r>
                      <a:r>
                        <a:rPr kumimoji="1" lang="ja-JP" altLang="en-US" sz="1600" dirty="0" smtClean="0"/>
                        <a:t>審査等及び提出</a:t>
                      </a:r>
                      <a:r>
                        <a:rPr kumimoji="1" lang="en-US" altLang="ja-JP" sz="1600" dirty="0" smtClean="0"/>
                        <a:t>】</a:t>
                      </a:r>
                      <a:r>
                        <a:rPr kumimoji="1" lang="ja-JP" altLang="en-US" sz="1600" dirty="0" err="1" smtClean="0"/>
                        <a:t>、</a:t>
                      </a:r>
                      <a:r>
                        <a:rPr kumimoji="1" lang="ja-JP" altLang="en-US" sz="1600" dirty="0" smtClean="0"/>
                        <a:t>第</a:t>
                      </a:r>
                      <a:r>
                        <a:rPr kumimoji="1" lang="en-US" altLang="ja-JP" sz="1600" dirty="0" smtClean="0"/>
                        <a:t>10</a:t>
                      </a:r>
                      <a:r>
                        <a:rPr kumimoji="1" lang="ja-JP" altLang="en-US" sz="1600" dirty="0" smtClean="0"/>
                        <a:t>条第</a:t>
                      </a:r>
                      <a:r>
                        <a:rPr kumimoji="1" lang="en-US" altLang="ja-JP" sz="1600" dirty="0" smtClean="0"/>
                        <a:t>2</a:t>
                      </a:r>
                      <a:r>
                        <a:rPr kumimoji="1" lang="ja-JP" altLang="en-US" sz="1600" dirty="0" smtClean="0"/>
                        <a:t>項</a:t>
                      </a:r>
                      <a:r>
                        <a:rPr kumimoji="1" lang="en-US" altLang="ja-JP" sz="1600" dirty="0" smtClean="0"/>
                        <a:t>【</a:t>
                      </a:r>
                      <a:r>
                        <a:rPr kumimoji="1" lang="ja-JP" altLang="en-US" sz="1600" dirty="0" smtClean="0"/>
                        <a:t>厚労大臣通知に基づく調査・報告</a:t>
                      </a:r>
                      <a:r>
                        <a:rPr kumimoji="1" lang="en-US" altLang="ja-JP" sz="1600" dirty="0" smtClean="0"/>
                        <a:t>】</a:t>
                      </a:r>
                      <a:r>
                        <a:rPr kumimoji="1" lang="ja-JP" altLang="en-US" sz="1600" dirty="0" err="1" smtClean="0"/>
                        <a:t>、</a:t>
                      </a:r>
                      <a:r>
                        <a:rPr kumimoji="1" lang="ja-JP" altLang="en-US" sz="1600" dirty="0" smtClean="0"/>
                        <a:t>第</a:t>
                      </a:r>
                      <a:r>
                        <a:rPr kumimoji="1" lang="en-US" altLang="ja-JP" sz="1600" dirty="0" smtClean="0"/>
                        <a:t>13</a:t>
                      </a:r>
                      <a:r>
                        <a:rPr kumimoji="1" lang="ja-JP" altLang="en-US" sz="1600" dirty="0" smtClean="0"/>
                        <a:t>条第</a:t>
                      </a:r>
                      <a:r>
                        <a:rPr kumimoji="1" lang="en-US" altLang="ja-JP" sz="1600" dirty="0" smtClean="0"/>
                        <a:t>2</a:t>
                      </a:r>
                      <a:r>
                        <a:rPr kumimoji="1" lang="ja-JP" altLang="en-US" sz="1600" dirty="0" smtClean="0"/>
                        <a:t>項</a:t>
                      </a:r>
                      <a:r>
                        <a:rPr kumimoji="1" lang="en-US" altLang="ja-JP" sz="1600" dirty="0" smtClean="0"/>
                        <a:t>【</a:t>
                      </a:r>
                      <a:r>
                        <a:rPr kumimoji="1" lang="ja-JP" altLang="en-US" sz="1600" dirty="0" smtClean="0"/>
                        <a:t>死亡者情報票との照合のための調査</a:t>
                      </a:r>
                      <a:r>
                        <a:rPr kumimoji="1" lang="en-US" altLang="ja-JP" sz="1600" dirty="0" smtClean="0"/>
                        <a:t>】</a:t>
                      </a:r>
                      <a:r>
                        <a:rPr kumimoji="1" lang="ja-JP" altLang="en-US" sz="1600" dirty="0" smtClean="0"/>
                        <a:t>及び第</a:t>
                      </a:r>
                      <a:r>
                        <a:rPr kumimoji="1" lang="en-US" altLang="ja-JP" sz="1600" dirty="0" smtClean="0"/>
                        <a:t>16</a:t>
                      </a:r>
                      <a:r>
                        <a:rPr kumimoji="1" lang="ja-JP" altLang="en-US" sz="1600" dirty="0" smtClean="0"/>
                        <a:t>条</a:t>
                      </a:r>
                      <a:r>
                        <a:rPr kumimoji="1" lang="en-US" altLang="ja-JP" sz="1600" dirty="0" smtClean="0"/>
                        <a:t>【</a:t>
                      </a:r>
                      <a:r>
                        <a:rPr kumimoji="1" lang="ja-JP" altLang="en-US" sz="1600" dirty="0" smtClean="0"/>
                        <a:t>協力の要請</a:t>
                      </a:r>
                      <a:r>
                        <a:rPr kumimoji="1" lang="en-US" altLang="ja-JP" sz="1600" dirty="0" smtClean="0"/>
                        <a:t>】</a:t>
                      </a:r>
                      <a:r>
                        <a:rPr kumimoji="1" lang="ja-JP" altLang="en-US" sz="1600" dirty="0" smtClean="0"/>
                        <a:t>に規定する権限及び事務</a:t>
                      </a:r>
                      <a:endParaRPr kumimoji="1" lang="ja-JP" altLang="en-US" sz="16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b="1" dirty="0" smtClean="0"/>
                        <a:t>委任済</a:t>
                      </a:r>
                      <a:endParaRPr kumimoji="1" lang="ja-JP" altLang="en-US" b="1" dirty="0"/>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95789163"/>
                  </a:ext>
                </a:extLst>
              </a:tr>
              <a:tr h="185420">
                <a:tc>
                  <a:txBody>
                    <a:bodyPr/>
                    <a:lstStyle/>
                    <a:p>
                      <a:pPr marL="357188" indent="-171450">
                        <a:lnSpc>
                          <a:spcPct val="100000"/>
                        </a:lnSpc>
                      </a:pPr>
                      <a:r>
                        <a:rPr kumimoji="1" lang="ja-JP" altLang="en-US" sz="1600" b="1" dirty="0" smtClean="0"/>
                        <a:t>二　第</a:t>
                      </a:r>
                      <a:r>
                        <a:rPr kumimoji="1" lang="en-US" altLang="ja-JP" sz="1600" b="1" kern="1200" dirty="0" smtClean="0">
                          <a:solidFill>
                            <a:schemeClr val="dk1"/>
                          </a:solidFill>
                          <a:latin typeface="+mn-lt"/>
                          <a:ea typeface="+mn-ea"/>
                          <a:cs typeface="+mn-cs"/>
                        </a:rPr>
                        <a:t>18</a:t>
                      </a:r>
                      <a:r>
                        <a:rPr kumimoji="1" lang="ja-JP" altLang="en-US" sz="1600" b="1" dirty="0" smtClean="0"/>
                        <a:t>条第１項</a:t>
                      </a:r>
                      <a:r>
                        <a:rPr kumimoji="1" lang="en-US" altLang="ja-JP" sz="1600" b="1" dirty="0" smtClean="0"/>
                        <a:t>【</a:t>
                      </a:r>
                      <a:r>
                        <a:rPr kumimoji="1" lang="ja-JP" altLang="en-US" sz="1600" b="1" dirty="0" smtClean="0"/>
                        <a:t>がん情報等の利用等</a:t>
                      </a:r>
                      <a:r>
                        <a:rPr kumimoji="1" lang="en-US" altLang="ja-JP" sz="1600" b="1" dirty="0" smtClean="0"/>
                        <a:t>】</a:t>
                      </a:r>
                      <a:r>
                        <a:rPr kumimoji="1" lang="ja-JP" altLang="en-US" sz="1600" b="1" dirty="0" err="1" smtClean="0"/>
                        <a:t>、</a:t>
                      </a:r>
                      <a:r>
                        <a:rPr kumimoji="1" lang="ja-JP" altLang="en-US" sz="1600" b="1" dirty="0" smtClean="0"/>
                        <a:t>第</a:t>
                      </a:r>
                      <a:r>
                        <a:rPr kumimoji="1" lang="en-US" altLang="ja-JP" sz="1600" b="1" dirty="0" smtClean="0"/>
                        <a:t>19</a:t>
                      </a:r>
                      <a:r>
                        <a:rPr kumimoji="1" lang="ja-JP" altLang="en-US" sz="1600" b="1" dirty="0" smtClean="0"/>
                        <a:t>条第</a:t>
                      </a:r>
                      <a:r>
                        <a:rPr kumimoji="1" lang="en-US" altLang="ja-JP" sz="1600" b="1" dirty="0" smtClean="0"/>
                        <a:t>1</a:t>
                      </a:r>
                      <a:r>
                        <a:rPr kumimoji="1" lang="ja-JP" altLang="en-US" sz="1600" b="1" dirty="0" smtClean="0"/>
                        <a:t>項</a:t>
                      </a:r>
                      <a:r>
                        <a:rPr kumimoji="1" lang="en-US" altLang="ja-JP" sz="1600" b="1" dirty="0" smtClean="0"/>
                        <a:t>【</a:t>
                      </a:r>
                      <a:r>
                        <a:rPr kumimoji="1" lang="ja-JP" altLang="en-US" sz="1600" b="1" dirty="0" smtClean="0"/>
                        <a:t>市町村等への提供</a:t>
                      </a:r>
                      <a:r>
                        <a:rPr kumimoji="1" lang="en-US" altLang="ja-JP" sz="1600" b="1" dirty="0" smtClean="0"/>
                        <a:t>】</a:t>
                      </a:r>
                      <a:r>
                        <a:rPr kumimoji="1" lang="ja-JP" altLang="en-US" sz="1600" b="1" dirty="0" err="1" smtClean="0"/>
                        <a:t>、</a:t>
                      </a:r>
                      <a:r>
                        <a:rPr kumimoji="1" lang="ja-JP" altLang="en-US" sz="1600" b="1" dirty="0" smtClean="0"/>
                        <a:t>第</a:t>
                      </a:r>
                      <a:r>
                        <a:rPr kumimoji="1" lang="en-US" altLang="ja-JP" sz="1600" b="1" dirty="0" smtClean="0"/>
                        <a:t>20</a:t>
                      </a:r>
                      <a:r>
                        <a:rPr kumimoji="1" lang="ja-JP" altLang="en-US" sz="1600" b="1" dirty="0" smtClean="0"/>
                        <a:t>条</a:t>
                      </a:r>
                      <a:r>
                        <a:rPr kumimoji="1" lang="en-US" altLang="ja-JP" sz="1600" b="1" dirty="0" smtClean="0"/>
                        <a:t>【</a:t>
                      </a:r>
                      <a:r>
                        <a:rPr kumimoji="1" lang="ja-JP" altLang="en-US" sz="1600" b="1" dirty="0" smtClean="0"/>
                        <a:t>病院等への提供</a:t>
                      </a:r>
                      <a:r>
                        <a:rPr kumimoji="1" lang="en-US" altLang="ja-JP" sz="1600" b="1" dirty="0" smtClean="0"/>
                        <a:t>】</a:t>
                      </a:r>
                      <a:r>
                        <a:rPr kumimoji="1" lang="ja-JP" altLang="en-US" sz="1600" b="1" dirty="0" smtClean="0"/>
                        <a:t>並びに第</a:t>
                      </a:r>
                      <a:r>
                        <a:rPr kumimoji="1" lang="en-US" altLang="ja-JP" sz="1600" b="1" dirty="0" smtClean="0"/>
                        <a:t>21</a:t>
                      </a:r>
                      <a:r>
                        <a:rPr kumimoji="1" lang="ja-JP" altLang="en-US" sz="1600" b="1" dirty="0" smtClean="0"/>
                        <a:t>条第</a:t>
                      </a:r>
                      <a:r>
                        <a:rPr kumimoji="1" lang="en-US" altLang="ja-JP" sz="1600" b="1" dirty="0" smtClean="0"/>
                        <a:t>8</a:t>
                      </a:r>
                      <a:r>
                        <a:rPr kumimoji="1" lang="ja-JP" altLang="en-US" sz="1600" b="1" dirty="0" smtClean="0"/>
                        <a:t>項</a:t>
                      </a:r>
                      <a:r>
                        <a:rPr kumimoji="1" lang="en-US" altLang="ja-JP" sz="1600" b="1" dirty="0" smtClean="0"/>
                        <a:t>【</a:t>
                      </a:r>
                      <a:r>
                        <a:rPr kumimoji="1" lang="ja-JP" altLang="en-US" sz="1600" b="1" dirty="0" smtClean="0"/>
                        <a:t>研究者への提供</a:t>
                      </a:r>
                      <a:r>
                        <a:rPr kumimoji="1" lang="en-US" altLang="ja-JP" sz="1600" b="1" dirty="0" smtClean="0"/>
                        <a:t>】</a:t>
                      </a:r>
                      <a:r>
                        <a:rPr kumimoji="1" lang="ja-JP" altLang="en-US" sz="1600" b="1" dirty="0" smtClean="0"/>
                        <a:t>及び第</a:t>
                      </a:r>
                      <a:r>
                        <a:rPr kumimoji="1" lang="en-US" altLang="ja-JP" sz="1600" b="1" dirty="0" smtClean="0"/>
                        <a:t>9</a:t>
                      </a:r>
                      <a:r>
                        <a:rPr kumimoji="1" lang="ja-JP" altLang="en-US" sz="1600" b="1" dirty="0" smtClean="0"/>
                        <a:t>項</a:t>
                      </a:r>
                      <a:r>
                        <a:rPr kumimoji="1" lang="en-US" altLang="ja-JP" sz="1600" b="1" dirty="0" smtClean="0"/>
                        <a:t>【</a:t>
                      </a:r>
                      <a:r>
                        <a:rPr kumimoji="1" lang="ja-JP" altLang="en-US" sz="1600" b="1" dirty="0" smtClean="0"/>
                        <a:t>研究者への匿名化情報の提供等</a:t>
                      </a:r>
                      <a:r>
                        <a:rPr kumimoji="1" lang="en-US" altLang="ja-JP" sz="1600" b="1" dirty="0" smtClean="0"/>
                        <a:t>】</a:t>
                      </a:r>
                      <a:r>
                        <a:rPr kumimoji="1" lang="ja-JP" altLang="en-US" sz="1600" b="1" dirty="0" smtClean="0"/>
                        <a:t>の規定による提供に係る権限及び事務（</a:t>
                      </a:r>
                      <a:r>
                        <a:rPr kumimoji="1" lang="ja-JP" altLang="en-US" sz="1600" b="1" u="sng" dirty="0" smtClean="0"/>
                        <a:t>当該提供の決定</a:t>
                      </a:r>
                      <a:r>
                        <a:rPr kumimoji="1" lang="ja-JP" altLang="en-US" sz="1600" b="1" dirty="0" smtClean="0"/>
                        <a:t>及び第</a:t>
                      </a:r>
                      <a:r>
                        <a:rPr kumimoji="1" lang="en-US" altLang="ja-JP" sz="1600" b="1" dirty="0" smtClean="0"/>
                        <a:t>18</a:t>
                      </a:r>
                      <a:r>
                        <a:rPr kumimoji="1" lang="ja-JP" altLang="en-US" sz="1600" b="1" dirty="0" smtClean="0"/>
                        <a:t>条第</a:t>
                      </a:r>
                      <a:r>
                        <a:rPr kumimoji="1" lang="en-US" altLang="ja-JP" sz="1600" b="1" dirty="0" smtClean="0"/>
                        <a:t>1</a:t>
                      </a:r>
                      <a:r>
                        <a:rPr kumimoji="1" lang="ja-JP" altLang="en-US" sz="1600" b="1" dirty="0" smtClean="0"/>
                        <a:t>項第</a:t>
                      </a:r>
                      <a:r>
                        <a:rPr kumimoji="1" lang="en-US" altLang="ja-JP" sz="1600" b="1" dirty="0" smtClean="0"/>
                        <a:t>3</a:t>
                      </a:r>
                      <a:r>
                        <a:rPr kumimoji="1" lang="ja-JP" altLang="en-US" sz="1600" b="1" dirty="0" smtClean="0"/>
                        <a:t>号の規定により同項第</a:t>
                      </a:r>
                      <a:r>
                        <a:rPr kumimoji="1" lang="en-US" altLang="ja-JP" sz="1600" b="1" dirty="0" smtClean="0"/>
                        <a:t>2</a:t>
                      </a:r>
                      <a:r>
                        <a:rPr kumimoji="1" lang="ja-JP" altLang="en-US" sz="1600" b="1" dirty="0" smtClean="0"/>
                        <a:t>号に掲げる者に準ずる者を定めるもの</a:t>
                      </a:r>
                      <a:r>
                        <a:rPr kumimoji="1" lang="ja-JP" altLang="en-US" sz="1600" b="1" u="sng" dirty="0" smtClean="0"/>
                        <a:t>を除く。</a:t>
                      </a:r>
                      <a:r>
                        <a:rPr kumimoji="1" lang="ja-JP" altLang="en-US" sz="1600" b="1" dirty="0" smtClean="0"/>
                        <a:t>）</a:t>
                      </a:r>
                      <a:endParaRPr kumimoji="1" lang="ja-JP" altLang="en-US" sz="1600" b="1"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b="1" dirty="0" smtClean="0"/>
                        <a:t>今回意見を聴くもの</a:t>
                      </a:r>
                      <a:endParaRPr kumimoji="1" lang="ja-JP" altLang="en-US" b="1" dirty="0"/>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071675870"/>
                  </a:ext>
                </a:extLst>
              </a:tr>
              <a:tr h="185420">
                <a:tc>
                  <a:txBody>
                    <a:bodyPr/>
                    <a:lstStyle/>
                    <a:p>
                      <a:pPr marL="357188" indent="-171450">
                        <a:lnSpc>
                          <a:spcPct val="100000"/>
                        </a:lnSpc>
                      </a:pPr>
                      <a:r>
                        <a:rPr kumimoji="1" lang="ja-JP" altLang="en-US" sz="1600" dirty="0" smtClean="0"/>
                        <a:t>三　第</a:t>
                      </a:r>
                      <a:r>
                        <a:rPr kumimoji="1" lang="en-US" altLang="ja-JP" sz="1600" dirty="0" smtClean="0"/>
                        <a:t>22</a:t>
                      </a:r>
                      <a:r>
                        <a:rPr kumimoji="1" lang="ja-JP" altLang="en-US" sz="1600" dirty="0" smtClean="0"/>
                        <a:t>条第</a:t>
                      </a:r>
                      <a:r>
                        <a:rPr kumimoji="1" lang="en-US" altLang="ja-JP" sz="1600" dirty="0" smtClean="0"/>
                        <a:t>1</a:t>
                      </a:r>
                      <a:r>
                        <a:rPr kumimoji="1" lang="ja-JP" altLang="en-US" sz="1600" dirty="0" smtClean="0"/>
                        <a:t>項</a:t>
                      </a:r>
                      <a:r>
                        <a:rPr kumimoji="1" lang="en-US" altLang="ja-JP" sz="1600" dirty="0" smtClean="0"/>
                        <a:t>【</a:t>
                      </a:r>
                      <a:r>
                        <a:rPr kumimoji="1" lang="ja-JP" altLang="en-US" sz="1600" dirty="0" smtClean="0"/>
                        <a:t>都道府県がんデータベースの整備</a:t>
                      </a:r>
                      <a:r>
                        <a:rPr kumimoji="1" lang="en-US" altLang="ja-JP" sz="1600" dirty="0" smtClean="0"/>
                        <a:t>】</a:t>
                      </a:r>
                      <a:r>
                        <a:rPr kumimoji="1" lang="ja-JP" altLang="en-US" sz="1600" dirty="0" smtClean="0"/>
                        <a:t>及び第</a:t>
                      </a:r>
                      <a:r>
                        <a:rPr kumimoji="1" lang="en-US" altLang="ja-JP" sz="1600" dirty="0" smtClean="0"/>
                        <a:t>3</a:t>
                      </a:r>
                      <a:r>
                        <a:rPr kumimoji="1" lang="ja-JP" altLang="en-US" sz="1600" dirty="0" smtClean="0"/>
                        <a:t>項</a:t>
                      </a:r>
                      <a:r>
                        <a:rPr kumimoji="1" lang="en-US" altLang="ja-JP" sz="1600" dirty="0" smtClean="0"/>
                        <a:t>【</a:t>
                      </a:r>
                      <a:r>
                        <a:rPr kumimoji="1" lang="ja-JP" altLang="en-US" sz="1600" dirty="0" smtClean="0"/>
                        <a:t>匿名化又は消去</a:t>
                      </a:r>
                      <a:r>
                        <a:rPr kumimoji="1" lang="en-US" altLang="ja-JP" sz="1600" dirty="0" smtClean="0"/>
                        <a:t>】</a:t>
                      </a:r>
                      <a:r>
                        <a:rPr kumimoji="1" lang="ja-JP" altLang="en-US" sz="1600" dirty="0" smtClean="0"/>
                        <a:t>に規定する権限及び事務（都道府県がんデータベースの整備に係る決定、都道府県がんデータベースに記録し、及び保存する情報の対象範囲の拡大に係る決定並びに同項の匿名化の方法に係る決定を除く。）</a:t>
                      </a:r>
                      <a:endParaRPr kumimoji="1" lang="ja-JP" altLang="en-US" sz="1600" dirty="0"/>
                    </a:p>
                  </a:txBody>
                  <a:tcPr anchor="ctr">
                    <a:lnR w="28575" cap="flat" cmpd="sng" algn="ctr">
                      <a:solidFill>
                        <a:schemeClr val="bg1"/>
                      </a:solidFill>
                      <a:prstDash val="solid"/>
                      <a:round/>
                      <a:headEnd type="none" w="med" len="med"/>
                      <a:tailEnd type="none" w="med" len="med"/>
                    </a:lnR>
                  </a:tcPr>
                </a:tc>
                <a:tc>
                  <a:txBody>
                    <a:bodyPr/>
                    <a:lstStyle/>
                    <a:p>
                      <a:pPr algn="ctr"/>
                      <a:r>
                        <a:rPr kumimoji="1" lang="ja-JP" altLang="en-US" b="1" dirty="0" smtClean="0"/>
                        <a:t>委任済</a:t>
                      </a:r>
                      <a:endParaRPr kumimoji="1" lang="ja-JP" altLang="en-US" b="1" dirty="0"/>
                    </a:p>
                  </a:txBody>
                  <a:tcPr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525334108"/>
                  </a:ext>
                </a:extLst>
              </a:tr>
            </a:tbl>
          </a:graphicData>
        </a:graphic>
      </p:graphicFrame>
      <p:sp>
        <p:nvSpPr>
          <p:cNvPr id="2" name="スライド番号プレースホルダー 1"/>
          <p:cNvSpPr>
            <a:spLocks noGrp="1"/>
          </p:cNvSpPr>
          <p:nvPr>
            <p:ph type="sldNum" sz="quarter" idx="12"/>
          </p:nvPr>
        </p:nvSpPr>
        <p:spPr/>
        <p:txBody>
          <a:bodyPr/>
          <a:lstStyle/>
          <a:p>
            <a:r>
              <a:rPr kumimoji="1" lang="en-US" altLang="ja-JP" sz="1800" b="1" dirty="0" smtClean="0"/>
              <a:t>19</a:t>
            </a:r>
            <a:endParaRPr kumimoji="1" lang="ja-JP" altLang="en-US" sz="1800" b="1" dirty="0"/>
          </a:p>
        </p:txBody>
      </p:sp>
    </p:spTree>
    <p:extLst>
      <p:ext uri="{BB962C8B-B14F-4D97-AF65-F5344CB8AC3E}">
        <p14:creationId xmlns:p14="http://schemas.microsoft.com/office/powerpoint/2010/main" val="31066147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82138" y="1285865"/>
            <a:ext cx="8379726" cy="5143505"/>
          </a:xfrm>
        </p:spPr>
        <p:txBody>
          <a:bodyPr>
            <a:normAutofit/>
          </a:bodyPr>
          <a:lstStyle/>
          <a:p>
            <a:pPr marL="273050" indent="-273050">
              <a:lnSpc>
                <a:spcPct val="100000"/>
              </a:lnSpc>
              <a:buNone/>
            </a:pPr>
            <a:r>
              <a:rPr kumimoji="1" lang="ja-JP" altLang="en-US" sz="1800" dirty="0" smtClean="0"/>
              <a:t>◆ 都道府県知事が、</a:t>
            </a:r>
            <a:r>
              <a:rPr kumimoji="1" lang="ja-JP" altLang="en-US" sz="1800" b="1" dirty="0" smtClean="0"/>
              <a:t>がん</a:t>
            </a:r>
            <a:r>
              <a:rPr lang="ja-JP" altLang="en-US" sz="1800" b="1" dirty="0"/>
              <a:t>登録情報を自ら利用、市町村等（病院が当該病院の患者に係る情報の提供を除く）へ提供を行おうとするときは、あらかじめ、審議会その他の合議制の機関の意見を聴かなければならない</a:t>
            </a:r>
            <a:r>
              <a:rPr lang="ja-JP" altLang="en-US" sz="1800" dirty="0"/>
              <a:t>とされている</a:t>
            </a:r>
            <a:r>
              <a:rPr lang="ja-JP" altLang="en-US" sz="1800" dirty="0" smtClean="0"/>
              <a:t>。（</a:t>
            </a:r>
            <a:r>
              <a:rPr lang="ja-JP" altLang="en-US" sz="1800" dirty="0"/>
              <a:t>法</a:t>
            </a:r>
            <a:r>
              <a:rPr lang="ja-JP" altLang="en-US" sz="1800" dirty="0" smtClean="0"/>
              <a:t>第</a:t>
            </a:r>
            <a:r>
              <a:rPr lang="en-US" altLang="ja-JP" sz="1800" dirty="0" smtClean="0"/>
              <a:t>18</a:t>
            </a:r>
            <a:r>
              <a:rPr lang="ja-JP" altLang="en-US" sz="1800" dirty="0" smtClean="0"/>
              <a:t>条第２項等）</a:t>
            </a:r>
            <a:endParaRPr lang="en-US" altLang="ja-JP" sz="1800" dirty="0" smtClean="0"/>
          </a:p>
          <a:p>
            <a:pPr marL="177800" indent="273050">
              <a:lnSpc>
                <a:spcPct val="100000"/>
              </a:lnSpc>
              <a:buNone/>
            </a:pPr>
            <a:endParaRPr lang="en-US" altLang="ja-JP" sz="1800" dirty="0" smtClean="0"/>
          </a:p>
          <a:p>
            <a:pPr marL="177800" indent="273050">
              <a:lnSpc>
                <a:spcPct val="100000"/>
              </a:lnSpc>
              <a:buNone/>
            </a:pPr>
            <a:endParaRPr lang="ja-JP" altLang="en-US" sz="1800" dirty="0"/>
          </a:p>
          <a:p>
            <a:pPr marL="1257300" indent="-1257300">
              <a:lnSpc>
                <a:spcPct val="100000"/>
              </a:lnSpc>
              <a:buNone/>
            </a:pPr>
            <a:r>
              <a:rPr lang="ja-JP" altLang="en-US" sz="1800" dirty="0" smtClean="0"/>
              <a:t>　大阪府：平成</a:t>
            </a:r>
            <a:r>
              <a:rPr lang="en-US" altLang="ja-JP" sz="1800" dirty="0" smtClean="0"/>
              <a:t>27</a:t>
            </a:r>
            <a:r>
              <a:rPr lang="ja-JP" altLang="en-US" sz="1800" dirty="0" smtClean="0"/>
              <a:t>年開催の大阪府がん対策推進協議会がん登録等部会</a:t>
            </a:r>
            <a:r>
              <a:rPr lang="en-US" altLang="ja-JP" sz="1800" dirty="0" smtClean="0"/>
              <a:t/>
            </a:r>
            <a:br>
              <a:rPr lang="en-US" altLang="ja-JP" sz="1800" dirty="0" smtClean="0"/>
            </a:br>
            <a:r>
              <a:rPr lang="ja-JP" altLang="en-US" sz="1800" dirty="0" smtClean="0"/>
              <a:t>において、</a:t>
            </a:r>
            <a:r>
              <a:rPr lang="ja-JP" altLang="en-US" sz="1800" b="1" dirty="0" smtClean="0"/>
              <a:t>当部会を</a:t>
            </a:r>
            <a:r>
              <a:rPr lang="ja-JP" altLang="en-US" sz="1800" b="1" dirty="0"/>
              <a:t>法第</a:t>
            </a:r>
            <a:r>
              <a:rPr lang="en-US" altLang="ja-JP" sz="1800" b="1" dirty="0"/>
              <a:t>18</a:t>
            </a:r>
            <a:r>
              <a:rPr lang="ja-JP" altLang="en-US" sz="1800" b="1" dirty="0"/>
              <a:t>条第２項</a:t>
            </a:r>
            <a:r>
              <a:rPr lang="ja-JP" altLang="en-US" sz="1800" b="1" dirty="0" smtClean="0"/>
              <a:t>等に規定する審議会等</a:t>
            </a:r>
            <a:r>
              <a:rPr lang="en-US" altLang="ja-JP" sz="1800" b="1" dirty="0" smtClean="0"/>
              <a:t/>
            </a:r>
            <a:br>
              <a:rPr lang="en-US" altLang="ja-JP" sz="1800" b="1" dirty="0" smtClean="0"/>
            </a:br>
            <a:r>
              <a:rPr lang="ja-JP" altLang="en-US" sz="1800" b="1" dirty="0" smtClean="0"/>
              <a:t>に位置付ける</a:t>
            </a:r>
            <a:r>
              <a:rPr lang="ja-JP" altLang="en-US" sz="1800" dirty="0" smtClean="0"/>
              <a:t>ことを決定。</a:t>
            </a:r>
            <a:endParaRPr kumimoji="1" lang="en-US" altLang="ja-JP" sz="1800" dirty="0" smtClean="0"/>
          </a:p>
          <a:p>
            <a:pPr marL="0" indent="800100">
              <a:lnSpc>
                <a:spcPct val="100000"/>
              </a:lnSpc>
              <a:buNone/>
            </a:pPr>
            <a:r>
              <a:rPr lang="ja-JP" altLang="en-US" sz="1800" dirty="0" smtClean="0"/>
              <a:t>（参考）国審議会：厚生科学審議会がん登録部会</a:t>
            </a:r>
            <a:endParaRPr lang="en-US" altLang="ja-JP" sz="1600" b="1" dirty="0"/>
          </a:p>
          <a:p>
            <a:pPr marL="0" indent="800100">
              <a:lnSpc>
                <a:spcPct val="100000"/>
              </a:lnSpc>
              <a:buNone/>
            </a:pPr>
            <a:endParaRPr lang="en-US" altLang="ja-JP" sz="1600" b="1" dirty="0" smtClean="0"/>
          </a:p>
          <a:p>
            <a:pPr marL="0" indent="271463">
              <a:lnSpc>
                <a:spcPct val="100000"/>
              </a:lnSpc>
              <a:buNone/>
            </a:pPr>
            <a:r>
              <a:rPr lang="ja-JP" altLang="en-US" sz="2000" b="1" dirty="0" smtClean="0"/>
              <a:t>≪がん登録部会の開催（案）≫</a:t>
            </a:r>
            <a:endParaRPr lang="en-US" altLang="ja-JP" sz="2000" b="1" dirty="0" smtClean="0"/>
          </a:p>
          <a:p>
            <a:pPr marL="0" indent="714375">
              <a:lnSpc>
                <a:spcPct val="100000"/>
              </a:lnSpc>
              <a:buNone/>
            </a:pPr>
            <a:r>
              <a:rPr lang="ja-JP" altLang="en-US" sz="2000" b="1" dirty="0" smtClean="0"/>
              <a:t>原則月１回部会を開催し、提供に係る審査を行う。</a:t>
            </a:r>
            <a:endParaRPr lang="en-US" altLang="ja-JP" sz="2000" b="1" dirty="0" smtClean="0"/>
          </a:p>
          <a:p>
            <a:pPr marL="0" indent="714375">
              <a:lnSpc>
                <a:spcPct val="100000"/>
              </a:lnSpc>
              <a:buNone/>
            </a:pPr>
            <a:r>
              <a:rPr lang="ja-JP" altLang="en-US" sz="2000" b="1" dirty="0" smtClean="0"/>
              <a:t>但し、利用申出の状況や申出の内容等に応じ、その都度判断する。</a:t>
            </a:r>
            <a:endParaRPr lang="en-US" altLang="ja-JP" sz="2400" dirty="0" smtClean="0"/>
          </a:p>
        </p:txBody>
      </p:sp>
      <p:sp>
        <p:nvSpPr>
          <p:cNvPr id="7" name="角丸四角形 6"/>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利用・提供に係るがん</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登録等</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部会での審査</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下矢印 1"/>
          <p:cNvSpPr/>
          <p:nvPr/>
        </p:nvSpPr>
        <p:spPr>
          <a:xfrm>
            <a:off x="2775399" y="2725292"/>
            <a:ext cx="3507475" cy="3275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r>
              <a:rPr kumimoji="1" lang="en-US" altLang="ja-JP" sz="1800" b="1" dirty="0" smtClean="0"/>
              <a:t>20</a:t>
            </a:r>
            <a:endParaRPr kumimoji="1" lang="ja-JP" altLang="en-US" sz="1800" b="1" dirty="0"/>
          </a:p>
        </p:txBody>
      </p:sp>
    </p:spTree>
    <p:extLst>
      <p:ext uri="{BB962C8B-B14F-4D97-AF65-F5344CB8AC3E}">
        <p14:creationId xmlns:p14="http://schemas.microsoft.com/office/powerpoint/2010/main" val="3205428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819397" y="210119"/>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登録等</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部会への諮問が必要となるもの</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9"/>
          <p:cNvSpPr>
            <a:spLocks noGrp="1"/>
          </p:cNvSpPr>
          <p:nvPr>
            <p:ph type="sldNum" sz="quarter" idx="12"/>
          </p:nvPr>
        </p:nvSpPr>
        <p:spPr/>
        <p:txBody>
          <a:bodyPr/>
          <a:lstStyle/>
          <a:p>
            <a:r>
              <a:rPr kumimoji="1" lang="en-US" altLang="ja-JP" sz="1800" b="1" dirty="0" smtClean="0"/>
              <a:t>21</a:t>
            </a:r>
            <a:endParaRPr kumimoji="1" lang="ja-JP" altLang="en-US" sz="1800" b="1" dirty="0"/>
          </a:p>
        </p:txBody>
      </p:sp>
      <p:graphicFrame>
        <p:nvGraphicFramePr>
          <p:cNvPr id="12" name="表 11"/>
          <p:cNvGraphicFramePr>
            <a:graphicFrameLocks noGrp="1"/>
          </p:cNvGraphicFramePr>
          <p:nvPr>
            <p:extLst/>
          </p:nvPr>
        </p:nvGraphicFramePr>
        <p:xfrm>
          <a:off x="542926" y="1210244"/>
          <a:ext cx="8058149" cy="4598362"/>
        </p:xfrm>
        <a:graphic>
          <a:graphicData uri="http://schemas.openxmlformats.org/drawingml/2006/table">
            <a:tbl>
              <a:tblPr firstRow="1" bandRow="1">
                <a:tableStyleId>{5C22544A-7EE6-4342-B048-85BDC9FD1C3A}</a:tableStyleId>
              </a:tblPr>
              <a:tblGrid>
                <a:gridCol w="1279555">
                  <a:extLst>
                    <a:ext uri="{9D8B030D-6E8A-4147-A177-3AD203B41FA5}">
                      <a16:colId xmlns:a16="http://schemas.microsoft.com/office/drawing/2014/main" val="4157187490"/>
                    </a:ext>
                  </a:extLst>
                </a:gridCol>
                <a:gridCol w="2211037">
                  <a:extLst>
                    <a:ext uri="{9D8B030D-6E8A-4147-A177-3AD203B41FA5}">
                      <a16:colId xmlns:a16="http://schemas.microsoft.com/office/drawing/2014/main" val="3917159113"/>
                    </a:ext>
                  </a:extLst>
                </a:gridCol>
                <a:gridCol w="4567557">
                  <a:extLst>
                    <a:ext uri="{9D8B030D-6E8A-4147-A177-3AD203B41FA5}">
                      <a16:colId xmlns:a16="http://schemas.microsoft.com/office/drawing/2014/main" val="2219081036"/>
                    </a:ext>
                  </a:extLst>
                </a:gridCol>
              </a:tblGrid>
              <a:tr h="542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法条文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利用・提供先</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審査内容</a:t>
                      </a:r>
                      <a:endParaRPr kumimoji="1" lang="ja-JP" altLang="en-US" dirty="0"/>
                    </a:p>
                  </a:txBody>
                  <a:tcPr anchor="ctr"/>
                </a:tc>
                <a:extLst>
                  <a:ext uri="{0D108BD9-81ED-4DB2-BD59-A6C34878D82A}">
                    <a16:rowId xmlns:a16="http://schemas.microsoft.com/office/drawing/2014/main" val="93641137"/>
                  </a:ext>
                </a:extLst>
              </a:tr>
              <a:tr h="757878">
                <a:tc>
                  <a:txBody>
                    <a:bodyPr/>
                    <a:lstStyle/>
                    <a:p>
                      <a:pPr algn="ctr"/>
                      <a:r>
                        <a:rPr kumimoji="1" lang="ja-JP" altLang="en-US" sz="1600" dirty="0" smtClean="0"/>
                        <a:t>第</a:t>
                      </a:r>
                      <a:r>
                        <a:rPr kumimoji="1" lang="en-US" altLang="ja-JP" sz="1600" dirty="0" smtClean="0"/>
                        <a:t>18</a:t>
                      </a:r>
                      <a:r>
                        <a:rPr kumimoji="1" lang="ja-JP" altLang="en-US" sz="1600" dirty="0" smtClean="0"/>
                        <a:t>条</a:t>
                      </a:r>
                      <a:endParaRPr kumimoji="1" lang="ja-JP"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大阪府で利用</a:t>
                      </a:r>
                      <a:endParaRPr kumimoji="1"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（非匿名化情報又は匿名化情報）</a:t>
                      </a:r>
                      <a:endParaRPr kumimoji="1" lang="ja-JP" altLang="en-US" sz="1050" dirty="0"/>
                    </a:p>
                  </a:txBody>
                  <a:tcPr anchor="ctr"/>
                </a:tc>
                <a:tc>
                  <a:txBody>
                    <a:bodyPr/>
                    <a:lstStyle/>
                    <a:p>
                      <a:pPr marL="357188" indent="-357188"/>
                      <a:r>
                        <a:rPr kumimoji="1" lang="en-US" altLang="ja-JP" sz="1600" dirty="0" smtClean="0"/>
                        <a:t>A</a:t>
                      </a:r>
                      <a:r>
                        <a:rPr kumimoji="1" lang="ja-JP" altLang="en-US" sz="1600" dirty="0" smtClean="0"/>
                        <a:t>：がん対策の企画立案又は実施に必要な</a:t>
                      </a:r>
                      <a:r>
                        <a:rPr kumimoji="1" lang="en-US" altLang="ja-JP" sz="1600" dirty="0" smtClean="0"/>
                        <a:t/>
                      </a:r>
                      <a:br>
                        <a:rPr kumimoji="1" lang="en-US" altLang="ja-JP" sz="1600" dirty="0" smtClean="0"/>
                      </a:br>
                      <a:r>
                        <a:rPr kumimoji="1" lang="ja-JP" altLang="en-US" sz="1600" dirty="0" smtClean="0"/>
                        <a:t>がんに係るものであるか</a:t>
                      </a:r>
                      <a:endParaRPr kumimoji="1" lang="ja-JP" altLang="en-US" sz="1600" dirty="0"/>
                    </a:p>
                  </a:txBody>
                  <a:tcPr anchor="ctr"/>
                </a:tc>
                <a:extLst>
                  <a:ext uri="{0D108BD9-81ED-4DB2-BD59-A6C34878D82A}">
                    <a16:rowId xmlns:a16="http://schemas.microsoft.com/office/drawing/2014/main" val="2949357233"/>
                  </a:ext>
                </a:extLst>
              </a:tr>
              <a:tr h="814387">
                <a:tc>
                  <a:txBody>
                    <a:bodyPr/>
                    <a:lstStyle/>
                    <a:p>
                      <a:pPr algn="ctr"/>
                      <a:r>
                        <a:rPr kumimoji="1" lang="ja-JP" altLang="en-US" sz="1600" dirty="0" smtClean="0"/>
                        <a:t>第</a:t>
                      </a:r>
                      <a:r>
                        <a:rPr kumimoji="1" lang="en-US" altLang="ja-JP" sz="1600" dirty="0" smtClean="0"/>
                        <a:t>19</a:t>
                      </a:r>
                      <a:r>
                        <a:rPr kumimoji="1" lang="ja-JP" altLang="en-US" sz="1600" dirty="0" smtClean="0"/>
                        <a:t>条</a:t>
                      </a:r>
                      <a:endParaRPr kumimoji="1" lang="ja-JP" altLang="en-US" sz="1600" dirty="0"/>
                    </a:p>
                  </a:txBody>
                  <a:tcPr anchor="ctr"/>
                </a:tc>
                <a:tc>
                  <a:txBody>
                    <a:bodyPr/>
                    <a:lstStyle/>
                    <a:p>
                      <a:r>
                        <a:rPr kumimoji="1" lang="ja-JP" altLang="en-US" sz="1600" dirty="0" smtClean="0"/>
                        <a:t>府内市町村への提供</a:t>
                      </a:r>
                      <a:endParaRPr kumimoji="1"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（非匿名化情報又は匿名化情報）</a:t>
                      </a:r>
                    </a:p>
                  </a:txBody>
                  <a:tcPr anchor="ctr"/>
                </a:tc>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en-US" altLang="ja-JP" sz="1600" baseline="0" dirty="0" smtClean="0"/>
                        <a:t>A</a:t>
                      </a:r>
                      <a:r>
                        <a:rPr kumimoji="1" lang="ja-JP" altLang="en-US" sz="1600" baseline="0" dirty="0" smtClean="0"/>
                        <a:t>：</a:t>
                      </a:r>
                      <a:r>
                        <a:rPr kumimoji="1" lang="ja-JP" altLang="en-US" sz="1600" dirty="0" smtClean="0"/>
                        <a:t>がん対策の企画立案又は実施に必要な</a:t>
                      </a:r>
                      <a:r>
                        <a:rPr kumimoji="1" lang="en-US" altLang="ja-JP" sz="1600" dirty="0" smtClean="0"/>
                        <a:t/>
                      </a:r>
                      <a:br>
                        <a:rPr kumimoji="1" lang="en-US" altLang="ja-JP" sz="1600" dirty="0" smtClean="0"/>
                      </a:br>
                      <a:r>
                        <a:rPr kumimoji="1" lang="ja-JP" altLang="en-US" sz="1600" dirty="0" smtClean="0"/>
                        <a:t>がんに係るものであるか</a:t>
                      </a:r>
                    </a:p>
                  </a:txBody>
                  <a:tcPr anchor="ctr"/>
                </a:tc>
                <a:extLst>
                  <a:ext uri="{0D108BD9-81ED-4DB2-BD59-A6C34878D82A}">
                    <a16:rowId xmlns:a16="http://schemas.microsoft.com/office/drawing/2014/main" val="1555312232"/>
                  </a:ext>
                </a:extLst>
              </a:tr>
              <a:tr h="1243013">
                <a:tc>
                  <a:txBody>
                    <a:bodyPr/>
                    <a:lstStyle/>
                    <a:p>
                      <a:pPr algn="ctr"/>
                      <a:r>
                        <a:rPr kumimoji="1" lang="ja-JP" altLang="en-US" sz="1600" dirty="0" smtClean="0"/>
                        <a:t>第</a:t>
                      </a:r>
                      <a:r>
                        <a:rPr kumimoji="1" lang="en-US" altLang="ja-JP" sz="1600" dirty="0" smtClean="0"/>
                        <a:t>21</a:t>
                      </a:r>
                      <a:r>
                        <a:rPr kumimoji="1" lang="ja-JP" altLang="en-US" sz="1600" dirty="0" smtClean="0"/>
                        <a:t>条８項</a:t>
                      </a:r>
                      <a:endParaRPr kumimoji="1" lang="ja-JP"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調査研究者への提供</a:t>
                      </a:r>
                      <a:endParaRPr kumimoji="1"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（非匿名化情報）</a:t>
                      </a:r>
                      <a:endParaRPr kumimoji="1" lang="ja-JP" altLang="en-US" sz="1600" dirty="0"/>
                    </a:p>
                  </a:txBody>
                  <a:tcPr anchor="ctr"/>
                </a:tc>
                <a:tc>
                  <a:txBody>
                    <a:bodyPr/>
                    <a:lstStyle/>
                    <a:p>
                      <a:pPr marL="185738" indent="-185738">
                        <a:lnSpc>
                          <a:spcPct val="150000"/>
                        </a:lnSpc>
                      </a:pPr>
                      <a:r>
                        <a:rPr kumimoji="1" lang="en-US" altLang="ja-JP" sz="1600" dirty="0" smtClean="0"/>
                        <a:t>B</a:t>
                      </a:r>
                      <a:r>
                        <a:rPr kumimoji="1" lang="ja-JP" altLang="en-US" sz="1600" baseline="0" dirty="0" smtClean="0"/>
                        <a:t>：</a:t>
                      </a:r>
                      <a:r>
                        <a:rPr kumimoji="1" lang="ja-JP" altLang="en-US" sz="1600" dirty="0" smtClean="0"/>
                        <a:t>がん医療の質の向上に資するものであるか</a:t>
                      </a:r>
                      <a:endParaRPr kumimoji="1" lang="en-US" altLang="ja-JP" sz="1600" dirty="0" smtClean="0"/>
                    </a:p>
                    <a:p>
                      <a:pPr marL="185738" indent="-185738">
                        <a:lnSpc>
                          <a:spcPct val="150000"/>
                        </a:lnSpc>
                      </a:pPr>
                      <a:r>
                        <a:rPr kumimoji="1" lang="en-US" altLang="ja-JP" sz="1600" dirty="0" smtClean="0"/>
                        <a:t>C</a:t>
                      </a:r>
                      <a:r>
                        <a:rPr kumimoji="1" lang="ja-JP" altLang="en-US" sz="1600" baseline="0" dirty="0" smtClean="0"/>
                        <a:t>：</a:t>
                      </a:r>
                      <a:r>
                        <a:rPr kumimoji="1" lang="ja-JP" altLang="en-US" sz="1600" dirty="0" smtClean="0"/>
                        <a:t>安全管理措置がなされているか</a:t>
                      </a:r>
                      <a:endParaRPr kumimoji="1" lang="en-US" altLang="ja-JP" sz="1600" dirty="0" smtClean="0"/>
                    </a:p>
                    <a:p>
                      <a:pPr marL="185738" indent="-185738">
                        <a:lnSpc>
                          <a:spcPct val="150000"/>
                        </a:lnSpc>
                      </a:pPr>
                      <a:r>
                        <a:rPr kumimoji="1" lang="en-US" altLang="ja-JP" sz="1600" dirty="0" smtClean="0"/>
                        <a:t>D</a:t>
                      </a:r>
                      <a:r>
                        <a:rPr kumimoji="1" lang="ja-JP" altLang="en-US" sz="1600" dirty="0" smtClean="0"/>
                        <a:t>：調査研究者に相当程度の実績があるか</a:t>
                      </a:r>
                      <a:endParaRPr kumimoji="1" lang="en-US" altLang="ja-JP" sz="1600" dirty="0" smtClean="0"/>
                    </a:p>
                    <a:p>
                      <a:pPr marL="185738" indent="-185738">
                        <a:lnSpc>
                          <a:spcPct val="150000"/>
                        </a:lnSpc>
                      </a:pPr>
                      <a:r>
                        <a:rPr kumimoji="1" lang="en-US" altLang="ja-JP" sz="1600" dirty="0" smtClean="0"/>
                        <a:t>E</a:t>
                      </a:r>
                      <a:r>
                        <a:rPr kumimoji="1" lang="ja-JP" altLang="en-US" sz="1600" dirty="0" smtClean="0"/>
                        <a:t>：生存者には同意を得ているか</a:t>
                      </a:r>
                      <a:endParaRPr kumimoji="1" lang="ja-JP" altLang="en-US" sz="1600" dirty="0"/>
                    </a:p>
                  </a:txBody>
                  <a:tcPr anchor="ctr"/>
                </a:tc>
                <a:extLst>
                  <a:ext uri="{0D108BD9-81ED-4DB2-BD59-A6C34878D82A}">
                    <a16:rowId xmlns:a16="http://schemas.microsoft.com/office/drawing/2014/main" val="255863674"/>
                  </a:ext>
                </a:extLst>
              </a:tr>
              <a:tr h="928687">
                <a:tc>
                  <a:txBody>
                    <a:bodyPr/>
                    <a:lstStyle/>
                    <a:p>
                      <a:pPr algn="ctr"/>
                      <a:r>
                        <a:rPr kumimoji="1" lang="ja-JP" altLang="en-US" sz="1600" dirty="0" smtClean="0"/>
                        <a:t>第</a:t>
                      </a:r>
                      <a:r>
                        <a:rPr kumimoji="1" lang="en-US" altLang="ja-JP" sz="1600" dirty="0" smtClean="0"/>
                        <a:t>21</a:t>
                      </a:r>
                      <a:r>
                        <a:rPr kumimoji="1" lang="ja-JP" altLang="en-US" sz="1600" dirty="0" smtClean="0"/>
                        <a:t>条９項</a:t>
                      </a:r>
                      <a:endParaRPr kumimoji="1" lang="ja-JP"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調査研究者への提供</a:t>
                      </a:r>
                      <a:endParaRPr kumimoji="1" lang="en-US" altLang="ja-JP"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（匿名化情報）</a:t>
                      </a:r>
                    </a:p>
                  </a:txBody>
                  <a:tcPr anchor="ctr"/>
                </a:tc>
                <a:tc>
                  <a:txBody>
                    <a:bodyPr/>
                    <a:lstStyle/>
                    <a:p>
                      <a:pPr marL="185738" indent="-185738">
                        <a:lnSpc>
                          <a:spcPct val="150000"/>
                        </a:lnSpc>
                      </a:pPr>
                      <a:r>
                        <a:rPr kumimoji="1" lang="en-US" altLang="ja-JP" sz="1600" dirty="0" smtClean="0"/>
                        <a:t>B</a:t>
                      </a:r>
                      <a:r>
                        <a:rPr kumimoji="1" lang="ja-JP" altLang="en-US" sz="1600" baseline="0" dirty="0" smtClean="0"/>
                        <a:t>：</a:t>
                      </a:r>
                      <a:r>
                        <a:rPr kumimoji="1" lang="ja-JP" altLang="en-US" sz="1600" dirty="0" smtClean="0"/>
                        <a:t>がん医療の質の向上に資するものであるか</a:t>
                      </a:r>
                      <a:endParaRPr kumimoji="1" lang="en-US" altLang="ja-JP" sz="1600" dirty="0" smtClean="0"/>
                    </a:p>
                    <a:p>
                      <a:pPr marL="185738" indent="-185738">
                        <a:lnSpc>
                          <a:spcPct val="150000"/>
                        </a:lnSpc>
                      </a:pPr>
                      <a:r>
                        <a:rPr kumimoji="1" lang="en-US" altLang="ja-JP" sz="1600" dirty="0" smtClean="0"/>
                        <a:t>C</a:t>
                      </a:r>
                      <a:r>
                        <a:rPr kumimoji="1" lang="ja-JP" altLang="en-US" sz="1600" baseline="0" dirty="0" smtClean="0"/>
                        <a:t>：</a:t>
                      </a:r>
                      <a:r>
                        <a:rPr kumimoji="1" lang="ja-JP" altLang="en-US" sz="1600" dirty="0" smtClean="0"/>
                        <a:t>安全管理措置がなされているか</a:t>
                      </a:r>
                      <a:endParaRPr kumimoji="1" lang="ja-JP" altLang="en-US" sz="1600" dirty="0"/>
                    </a:p>
                  </a:txBody>
                  <a:tcPr anchor="ctr"/>
                </a:tc>
                <a:extLst>
                  <a:ext uri="{0D108BD9-81ED-4DB2-BD59-A6C34878D82A}">
                    <a16:rowId xmlns:a16="http://schemas.microsoft.com/office/drawing/2014/main" val="4151169389"/>
                  </a:ext>
                </a:extLst>
              </a:tr>
            </a:tbl>
          </a:graphicData>
        </a:graphic>
      </p:graphicFrame>
      <p:sp>
        <p:nvSpPr>
          <p:cNvPr id="14" name="コンテンツ プレースホルダー 2"/>
          <p:cNvSpPr txBox="1">
            <a:spLocks/>
          </p:cNvSpPr>
          <p:nvPr/>
        </p:nvSpPr>
        <p:spPr>
          <a:xfrm>
            <a:off x="400050" y="5876680"/>
            <a:ext cx="8201025" cy="6955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73050" indent="-273050" algn="l">
              <a:lnSpc>
                <a:spcPts val="1200"/>
              </a:lnSpc>
            </a:pPr>
            <a:r>
              <a:rPr lang="en-US" altLang="ja-JP" sz="1600" dirty="0" smtClean="0"/>
              <a:t>※ </a:t>
            </a:r>
            <a:r>
              <a:rPr lang="ja-JP" altLang="en-US" sz="1600" dirty="0" smtClean="0"/>
              <a:t>大阪府及び府内市町村には、それぞれが設立した地方独立行政法人及び受託者を含む。</a:t>
            </a:r>
            <a:endParaRPr lang="en-US" altLang="ja-JP" sz="1600" dirty="0" smtClean="0"/>
          </a:p>
          <a:p>
            <a:pPr marL="273050" indent="-273050" algn="l">
              <a:lnSpc>
                <a:spcPts val="1200"/>
              </a:lnSpc>
            </a:pPr>
            <a:r>
              <a:rPr lang="en-US" altLang="ja-JP" sz="1600" dirty="0" smtClean="0"/>
              <a:t>※ </a:t>
            </a:r>
            <a:r>
              <a:rPr lang="ja-JP" altLang="en-US" sz="1600" dirty="0" smtClean="0"/>
              <a:t>大阪府地域がん登録情報の提供についても、全国がん登録情報の提供と同様。</a:t>
            </a:r>
            <a:endParaRPr lang="en-US" altLang="ja-JP" sz="1400" dirty="0" smtClean="0"/>
          </a:p>
        </p:txBody>
      </p:sp>
    </p:spTree>
    <p:extLst>
      <p:ext uri="{BB962C8B-B14F-4D97-AF65-F5344CB8AC3E}">
        <p14:creationId xmlns:p14="http://schemas.microsoft.com/office/powerpoint/2010/main" val="33984958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819397" y="2286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大阪府地域がん登録情報の提供状況（平成</a:t>
            </a:r>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nvPr>
        </p:nvGraphicFramePr>
        <p:xfrm>
          <a:off x="409232" y="966471"/>
          <a:ext cx="8349286" cy="5389880"/>
        </p:xfrm>
        <a:graphic>
          <a:graphicData uri="http://schemas.openxmlformats.org/drawingml/2006/table">
            <a:tbl>
              <a:tblPr firstRow="1" bandRow="1">
                <a:tableStyleId>{5C22544A-7EE6-4342-B048-85BDC9FD1C3A}</a:tableStyleId>
              </a:tblPr>
              <a:tblGrid>
                <a:gridCol w="589790">
                  <a:extLst>
                    <a:ext uri="{9D8B030D-6E8A-4147-A177-3AD203B41FA5}">
                      <a16:colId xmlns:a16="http://schemas.microsoft.com/office/drawing/2014/main" val="767944536"/>
                    </a:ext>
                  </a:extLst>
                </a:gridCol>
                <a:gridCol w="2172803">
                  <a:extLst>
                    <a:ext uri="{9D8B030D-6E8A-4147-A177-3AD203B41FA5}">
                      <a16:colId xmlns:a16="http://schemas.microsoft.com/office/drawing/2014/main" val="1388490477"/>
                    </a:ext>
                  </a:extLst>
                </a:gridCol>
                <a:gridCol w="5586693">
                  <a:extLst>
                    <a:ext uri="{9D8B030D-6E8A-4147-A177-3AD203B41FA5}">
                      <a16:colId xmlns:a16="http://schemas.microsoft.com/office/drawing/2014/main" val="3334006917"/>
                    </a:ext>
                  </a:extLst>
                </a:gridCol>
              </a:tblGrid>
              <a:tr h="370840">
                <a:tc>
                  <a:txBody>
                    <a:bodyPr/>
                    <a:lstStyle/>
                    <a:p>
                      <a:pPr algn="ctr"/>
                      <a:r>
                        <a:rPr lang="ja-JP" altLang="en-US" sz="1600" dirty="0" smtClean="0"/>
                        <a:t>番号</a:t>
                      </a:r>
                      <a:endParaRPr lang="ja-JP" altLang="en-US" sz="1600" dirty="0"/>
                    </a:p>
                  </a:txBody>
                  <a:tcPr anchor="ctr"/>
                </a:tc>
                <a:tc>
                  <a:txBody>
                    <a:bodyPr/>
                    <a:lstStyle/>
                    <a:p>
                      <a:pPr algn="ctr"/>
                      <a:r>
                        <a:rPr lang="zh-CN" altLang="en-US" sz="1600" dirty="0" smtClean="0"/>
                        <a:t>所属</a:t>
                      </a:r>
                      <a:endParaRPr lang="zh-CN" altLang="en-US" sz="1600" dirty="0"/>
                    </a:p>
                  </a:txBody>
                  <a:tcPr anchor="ctr"/>
                </a:tc>
                <a:tc>
                  <a:txBody>
                    <a:bodyPr/>
                    <a:lstStyle/>
                    <a:p>
                      <a:pPr algn="ctr"/>
                      <a:r>
                        <a:rPr lang="ja-JP" altLang="en-US" sz="1600" dirty="0"/>
                        <a:t>研究課題</a:t>
                      </a:r>
                    </a:p>
                  </a:txBody>
                  <a:tcPr anchor="ctr"/>
                </a:tc>
                <a:extLst>
                  <a:ext uri="{0D108BD9-81ED-4DB2-BD59-A6C34878D82A}">
                    <a16:rowId xmlns:a16="http://schemas.microsoft.com/office/drawing/2014/main" val="4003995630"/>
                  </a:ext>
                </a:extLst>
              </a:tr>
              <a:tr h="143509">
                <a:tc>
                  <a:txBody>
                    <a:bodyPr/>
                    <a:lstStyle/>
                    <a:p>
                      <a:pPr algn="ctr">
                        <a:lnSpc>
                          <a:spcPts val="1400"/>
                        </a:lnSpc>
                      </a:pPr>
                      <a:r>
                        <a:rPr lang="en-US" altLang="ja-JP" sz="1400" dirty="0" smtClean="0"/>
                        <a:t>1</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大阪府における泌尿器系・皮膚・脳腫瘍の記述疫学的研究</a:t>
                      </a:r>
                    </a:p>
                  </a:txBody>
                  <a:tcPr anchor="ctr"/>
                </a:tc>
                <a:extLst>
                  <a:ext uri="{0D108BD9-81ED-4DB2-BD59-A6C34878D82A}">
                    <a16:rowId xmlns:a16="http://schemas.microsoft.com/office/drawing/2014/main" val="4293178645"/>
                  </a:ext>
                </a:extLst>
              </a:tr>
              <a:tr h="140080">
                <a:tc>
                  <a:txBody>
                    <a:bodyPr/>
                    <a:lstStyle/>
                    <a:p>
                      <a:pPr algn="ctr">
                        <a:lnSpc>
                          <a:spcPts val="1400"/>
                        </a:lnSpc>
                      </a:pPr>
                      <a:r>
                        <a:rPr lang="en-US" altLang="ja-JP" sz="1400" dirty="0" smtClean="0"/>
                        <a:t>2</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大阪府におけるがん罹患・死亡率における経時変化要因分析</a:t>
                      </a:r>
                      <a:r>
                        <a:rPr lang="ja-JP" altLang="en-US" sz="1400" dirty="0" smtClean="0"/>
                        <a:t>の研究</a:t>
                      </a:r>
                      <a:endParaRPr lang="ja-JP" altLang="en-US" sz="1400" dirty="0"/>
                    </a:p>
                  </a:txBody>
                  <a:tcPr anchor="ctr"/>
                </a:tc>
                <a:extLst>
                  <a:ext uri="{0D108BD9-81ED-4DB2-BD59-A6C34878D82A}">
                    <a16:rowId xmlns:a16="http://schemas.microsoft.com/office/drawing/2014/main" val="3014337043"/>
                  </a:ext>
                </a:extLst>
              </a:tr>
              <a:tr h="0">
                <a:tc>
                  <a:txBody>
                    <a:bodyPr/>
                    <a:lstStyle/>
                    <a:p>
                      <a:pPr algn="ctr">
                        <a:lnSpc>
                          <a:spcPts val="1400"/>
                        </a:lnSpc>
                      </a:pPr>
                      <a:r>
                        <a:rPr lang="en-US" altLang="ja-JP" sz="1400" dirty="0" smtClean="0"/>
                        <a:t>3</a:t>
                      </a:r>
                      <a:endParaRPr lang="en-US" altLang="ja-JP" sz="1400" dirty="0"/>
                    </a:p>
                  </a:txBody>
                  <a:tcPr anchor="ctr"/>
                </a:tc>
                <a:tc>
                  <a:txBody>
                    <a:bodyPr/>
                    <a:lstStyle/>
                    <a:p>
                      <a:pPr>
                        <a:lnSpc>
                          <a:spcPts val="1400"/>
                        </a:lnSpc>
                      </a:pPr>
                      <a:r>
                        <a:rPr lang="ja-JP" altLang="en-US" sz="1400" dirty="0" smtClean="0"/>
                        <a:t>大阪府済生会</a:t>
                      </a:r>
                      <a:r>
                        <a:rPr lang="ja-JP" altLang="en-US" sz="1400" dirty="0"/>
                        <a:t>千里</a:t>
                      </a:r>
                      <a:r>
                        <a:rPr lang="ja-JP" altLang="en-US" sz="1400" dirty="0" smtClean="0"/>
                        <a:t>病院 </a:t>
                      </a:r>
                      <a:endParaRPr lang="ja-JP" altLang="en-US" sz="1400" dirty="0"/>
                    </a:p>
                  </a:txBody>
                  <a:tcPr anchor="ctr"/>
                </a:tc>
                <a:tc>
                  <a:txBody>
                    <a:bodyPr/>
                    <a:lstStyle/>
                    <a:p>
                      <a:pPr>
                        <a:lnSpc>
                          <a:spcPts val="1400"/>
                        </a:lnSpc>
                      </a:pPr>
                      <a:r>
                        <a:rPr lang="ja-JP" altLang="en-US" sz="1400" dirty="0"/>
                        <a:t>甲状腺癌の発見経緯の動向に関する研究</a:t>
                      </a:r>
                    </a:p>
                  </a:txBody>
                  <a:tcPr anchor="ctr"/>
                </a:tc>
                <a:extLst>
                  <a:ext uri="{0D108BD9-81ED-4DB2-BD59-A6C34878D82A}">
                    <a16:rowId xmlns:a16="http://schemas.microsoft.com/office/drawing/2014/main" val="986940248"/>
                  </a:ext>
                </a:extLst>
              </a:tr>
              <a:tr h="0">
                <a:tc>
                  <a:txBody>
                    <a:bodyPr/>
                    <a:lstStyle/>
                    <a:p>
                      <a:pPr algn="ctr">
                        <a:lnSpc>
                          <a:spcPts val="1400"/>
                        </a:lnSpc>
                      </a:pPr>
                      <a:r>
                        <a:rPr lang="en-US" altLang="ja-JP" sz="1400" dirty="0" smtClean="0"/>
                        <a:t>4</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大阪府のがん診療拠点病院の診療の質の測定</a:t>
                      </a:r>
                    </a:p>
                  </a:txBody>
                  <a:tcPr anchor="ctr"/>
                </a:tc>
                <a:extLst>
                  <a:ext uri="{0D108BD9-81ED-4DB2-BD59-A6C34878D82A}">
                    <a16:rowId xmlns:a16="http://schemas.microsoft.com/office/drawing/2014/main" val="1512987798"/>
                  </a:ext>
                </a:extLst>
              </a:tr>
              <a:tr h="0">
                <a:tc>
                  <a:txBody>
                    <a:bodyPr/>
                    <a:lstStyle/>
                    <a:p>
                      <a:pPr algn="ctr">
                        <a:lnSpc>
                          <a:spcPts val="1400"/>
                        </a:lnSpc>
                      </a:pPr>
                      <a:r>
                        <a:rPr lang="en-US" altLang="ja-JP" sz="1400" dirty="0" smtClean="0"/>
                        <a:t>5</a:t>
                      </a:r>
                      <a:endParaRPr lang="en-US" altLang="ja-JP" sz="1400" dirty="0"/>
                    </a:p>
                  </a:txBody>
                  <a:tcPr anchor="ctr"/>
                </a:tc>
                <a:tc>
                  <a:txBody>
                    <a:bodyPr/>
                    <a:lstStyle/>
                    <a:p>
                      <a:pPr>
                        <a:lnSpc>
                          <a:spcPts val="1400"/>
                        </a:lnSpc>
                      </a:pPr>
                      <a:r>
                        <a:rPr lang="ja-JP" altLang="en-US" sz="1400" dirty="0" smtClean="0"/>
                        <a:t>神奈川</a:t>
                      </a:r>
                      <a:r>
                        <a:rPr lang="ja-JP" altLang="en-US" sz="1400" dirty="0"/>
                        <a:t>県立</a:t>
                      </a:r>
                      <a:r>
                        <a:rPr lang="ja-JP" altLang="en-US" sz="1400" dirty="0" smtClean="0"/>
                        <a:t>がんＣ</a:t>
                      </a:r>
                      <a:endParaRPr lang="ja-JP" altLang="en-US" sz="1400" dirty="0"/>
                    </a:p>
                  </a:txBody>
                  <a:tcPr anchor="ctr"/>
                </a:tc>
                <a:tc>
                  <a:txBody>
                    <a:bodyPr/>
                    <a:lstStyle/>
                    <a:p>
                      <a:pPr>
                        <a:lnSpc>
                          <a:spcPts val="1400"/>
                        </a:lnSpc>
                      </a:pPr>
                      <a:r>
                        <a:rPr lang="ja-JP" altLang="en-US" sz="1400" dirty="0"/>
                        <a:t>人口動態調査に基づく将来推計人口によるがん患者数</a:t>
                      </a:r>
                      <a:r>
                        <a:rPr lang="ja-JP" altLang="en-US" sz="1400" dirty="0" smtClean="0"/>
                        <a:t>の将来</a:t>
                      </a:r>
                      <a:r>
                        <a:rPr lang="ja-JP" altLang="en-US" sz="1400" dirty="0"/>
                        <a:t>推計と医療施設および医療従事者の配置の関係</a:t>
                      </a:r>
                    </a:p>
                  </a:txBody>
                  <a:tcPr anchor="ctr"/>
                </a:tc>
                <a:extLst>
                  <a:ext uri="{0D108BD9-81ED-4DB2-BD59-A6C34878D82A}">
                    <a16:rowId xmlns:a16="http://schemas.microsoft.com/office/drawing/2014/main" val="1040049676"/>
                  </a:ext>
                </a:extLst>
              </a:tr>
              <a:tr h="205737">
                <a:tc>
                  <a:txBody>
                    <a:bodyPr/>
                    <a:lstStyle/>
                    <a:p>
                      <a:pPr algn="ctr">
                        <a:lnSpc>
                          <a:spcPts val="1400"/>
                        </a:lnSpc>
                      </a:pPr>
                      <a:r>
                        <a:rPr lang="en-US" altLang="ja-JP" sz="1400" dirty="0" smtClean="0"/>
                        <a:t>6</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前立腺がんに対する重粒子線とエックス線放射線治療</a:t>
                      </a:r>
                      <a:r>
                        <a:rPr lang="ja-JP" altLang="en-US" sz="1400" dirty="0" smtClean="0"/>
                        <a:t>、手術</a:t>
                      </a:r>
                      <a:r>
                        <a:rPr lang="ja-JP" altLang="en-US" sz="1400" dirty="0"/>
                        <a:t>療法における二次がん発生の比較検討</a:t>
                      </a:r>
                    </a:p>
                  </a:txBody>
                  <a:tcPr anchor="ctr"/>
                </a:tc>
                <a:extLst>
                  <a:ext uri="{0D108BD9-81ED-4DB2-BD59-A6C34878D82A}">
                    <a16:rowId xmlns:a16="http://schemas.microsoft.com/office/drawing/2014/main" val="2094420678"/>
                  </a:ext>
                </a:extLst>
              </a:tr>
              <a:tr h="124520">
                <a:tc>
                  <a:txBody>
                    <a:bodyPr/>
                    <a:lstStyle/>
                    <a:p>
                      <a:pPr algn="ctr">
                        <a:lnSpc>
                          <a:spcPts val="1400"/>
                        </a:lnSpc>
                      </a:pPr>
                      <a:r>
                        <a:rPr lang="en-US" altLang="ja-JP" sz="1400" dirty="0" smtClean="0"/>
                        <a:t>7</a:t>
                      </a:r>
                      <a:endParaRPr lang="en-US" altLang="ja-JP" sz="1400" dirty="0"/>
                    </a:p>
                  </a:txBody>
                  <a:tcPr anchor="ctr"/>
                </a:tc>
                <a:tc>
                  <a:txBody>
                    <a:bodyPr/>
                    <a:lstStyle/>
                    <a:p>
                      <a:pPr>
                        <a:lnSpc>
                          <a:spcPts val="1400"/>
                        </a:lnSpc>
                      </a:pPr>
                      <a:r>
                        <a:rPr lang="ja-JP" altLang="en-US" sz="1400" dirty="0" smtClean="0"/>
                        <a:t>大阪大学</a:t>
                      </a:r>
                      <a:endParaRPr lang="ja-JP" altLang="en-US" sz="1400" dirty="0"/>
                    </a:p>
                  </a:txBody>
                  <a:tcPr anchor="ctr"/>
                </a:tc>
                <a:tc>
                  <a:txBody>
                    <a:bodyPr/>
                    <a:lstStyle/>
                    <a:p>
                      <a:pPr>
                        <a:lnSpc>
                          <a:spcPts val="1400"/>
                        </a:lnSpc>
                      </a:pPr>
                      <a:r>
                        <a:rPr lang="ja-JP" altLang="en-US" sz="1400" dirty="0"/>
                        <a:t>大阪府における甲状腺がん・前立腺がん・白血病</a:t>
                      </a:r>
                      <a:r>
                        <a:rPr lang="ja-JP" altLang="en-US" sz="1400" dirty="0" smtClean="0"/>
                        <a:t>の記述</a:t>
                      </a:r>
                      <a:r>
                        <a:rPr lang="ja-JP" altLang="en-US" sz="1400" dirty="0"/>
                        <a:t>疫学的研究</a:t>
                      </a:r>
                    </a:p>
                  </a:txBody>
                  <a:tcPr anchor="ctr"/>
                </a:tc>
                <a:extLst>
                  <a:ext uri="{0D108BD9-81ED-4DB2-BD59-A6C34878D82A}">
                    <a16:rowId xmlns:a16="http://schemas.microsoft.com/office/drawing/2014/main" val="595034110"/>
                  </a:ext>
                </a:extLst>
              </a:tr>
              <a:tr h="163953">
                <a:tc>
                  <a:txBody>
                    <a:bodyPr/>
                    <a:lstStyle/>
                    <a:p>
                      <a:pPr algn="ctr">
                        <a:lnSpc>
                          <a:spcPts val="1400"/>
                        </a:lnSpc>
                      </a:pPr>
                      <a:r>
                        <a:rPr lang="en-US" altLang="ja-JP" sz="1400" dirty="0" smtClean="0"/>
                        <a:t>8</a:t>
                      </a:r>
                      <a:endParaRPr lang="en-US" altLang="ja-JP" sz="1400" dirty="0"/>
                    </a:p>
                  </a:txBody>
                  <a:tcPr anchor="ctr"/>
                </a:tc>
                <a:tc>
                  <a:txBody>
                    <a:bodyPr/>
                    <a:lstStyle/>
                    <a:p>
                      <a:pPr>
                        <a:lnSpc>
                          <a:spcPts val="1400"/>
                        </a:lnSpc>
                      </a:pPr>
                      <a:r>
                        <a:rPr lang="ja-JP" altLang="en-US" sz="1400" dirty="0" smtClean="0"/>
                        <a:t>国立</a:t>
                      </a:r>
                      <a:r>
                        <a:rPr lang="ja-JP" altLang="en-US" sz="1400" dirty="0"/>
                        <a:t>がん</a:t>
                      </a:r>
                      <a:r>
                        <a:rPr lang="ja-JP" altLang="en-US" sz="1400" dirty="0" smtClean="0"/>
                        <a:t>研究Ｃ</a:t>
                      </a:r>
                      <a:endParaRPr lang="ja-JP" altLang="en-US" sz="1400" dirty="0"/>
                    </a:p>
                  </a:txBody>
                  <a:tcPr anchor="ctr"/>
                </a:tc>
                <a:tc>
                  <a:txBody>
                    <a:bodyPr/>
                    <a:lstStyle/>
                    <a:p>
                      <a:pPr>
                        <a:lnSpc>
                          <a:spcPts val="1400"/>
                        </a:lnSpc>
                      </a:pPr>
                      <a:r>
                        <a:rPr lang="ja-JP" altLang="en-US" sz="1400" dirty="0"/>
                        <a:t>地域がん登録データと院内がん登録全国集計データ</a:t>
                      </a:r>
                      <a:r>
                        <a:rPr lang="ja-JP" altLang="en-US" sz="1400" dirty="0" smtClean="0"/>
                        <a:t>を用いた</a:t>
                      </a:r>
                      <a:r>
                        <a:rPr lang="ja-JP" altLang="en-US" sz="1400" dirty="0"/>
                        <a:t>がん診療実態の把握</a:t>
                      </a:r>
                    </a:p>
                  </a:txBody>
                  <a:tcPr anchor="ctr"/>
                </a:tc>
                <a:extLst>
                  <a:ext uri="{0D108BD9-81ED-4DB2-BD59-A6C34878D82A}">
                    <a16:rowId xmlns:a16="http://schemas.microsoft.com/office/drawing/2014/main" val="2068552754"/>
                  </a:ext>
                </a:extLst>
              </a:tr>
              <a:tr h="0">
                <a:tc>
                  <a:txBody>
                    <a:bodyPr/>
                    <a:lstStyle/>
                    <a:p>
                      <a:pPr algn="ctr">
                        <a:lnSpc>
                          <a:spcPts val="1400"/>
                        </a:lnSpc>
                      </a:pPr>
                      <a:r>
                        <a:rPr lang="en-US" altLang="ja-JP" sz="1400" dirty="0" smtClean="0"/>
                        <a:t>9</a:t>
                      </a:r>
                      <a:endParaRPr lang="en-US" altLang="ja-JP" sz="1400" dirty="0"/>
                    </a:p>
                  </a:txBody>
                  <a:tcPr anchor="ctr"/>
                </a:tc>
                <a:tc>
                  <a:txBody>
                    <a:bodyPr/>
                    <a:lstStyle/>
                    <a:p>
                      <a:pPr>
                        <a:lnSpc>
                          <a:spcPts val="1400"/>
                        </a:lnSpc>
                      </a:pPr>
                      <a:r>
                        <a:rPr lang="ja-JP" altLang="en-US" sz="1400" dirty="0" smtClean="0"/>
                        <a:t>大阪</a:t>
                      </a:r>
                      <a:r>
                        <a:rPr lang="ja-JP" altLang="en-US" sz="1400" dirty="0"/>
                        <a:t>社会</a:t>
                      </a:r>
                      <a:r>
                        <a:rPr lang="ja-JP" altLang="en-US" sz="1400" dirty="0" smtClean="0"/>
                        <a:t>医療Ｃ付属病院 </a:t>
                      </a:r>
                      <a:endParaRPr lang="ja-JP" altLang="en-US" sz="1400" dirty="0"/>
                    </a:p>
                  </a:txBody>
                  <a:tcPr anchor="ctr"/>
                </a:tc>
                <a:tc>
                  <a:txBody>
                    <a:bodyPr/>
                    <a:lstStyle/>
                    <a:p>
                      <a:pPr>
                        <a:lnSpc>
                          <a:spcPts val="1400"/>
                        </a:lnSpc>
                      </a:pPr>
                      <a:r>
                        <a:rPr lang="ja-JP" altLang="en-US" sz="1400"/>
                        <a:t>都市貧困地域におけるがんの検討</a:t>
                      </a:r>
                    </a:p>
                  </a:txBody>
                  <a:tcPr anchor="ctr"/>
                </a:tc>
                <a:extLst>
                  <a:ext uri="{0D108BD9-81ED-4DB2-BD59-A6C34878D82A}">
                    <a16:rowId xmlns:a16="http://schemas.microsoft.com/office/drawing/2014/main" val="111377037"/>
                  </a:ext>
                </a:extLst>
              </a:tr>
              <a:tr h="0">
                <a:tc>
                  <a:txBody>
                    <a:bodyPr/>
                    <a:lstStyle/>
                    <a:p>
                      <a:pPr algn="ctr">
                        <a:lnSpc>
                          <a:spcPts val="1400"/>
                        </a:lnSpc>
                      </a:pPr>
                      <a:r>
                        <a:rPr lang="en-US" altLang="ja-JP" sz="1400" dirty="0" smtClean="0"/>
                        <a:t>10</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a:t>がん患者のがん以外の死因に関する研究</a:t>
                      </a:r>
                    </a:p>
                  </a:txBody>
                  <a:tcPr anchor="ctr"/>
                </a:tc>
                <a:extLst>
                  <a:ext uri="{0D108BD9-81ED-4DB2-BD59-A6C34878D82A}">
                    <a16:rowId xmlns:a16="http://schemas.microsoft.com/office/drawing/2014/main" val="2334856091"/>
                  </a:ext>
                </a:extLst>
              </a:tr>
              <a:tr h="0">
                <a:tc>
                  <a:txBody>
                    <a:bodyPr/>
                    <a:lstStyle/>
                    <a:p>
                      <a:pPr algn="ctr">
                        <a:lnSpc>
                          <a:spcPts val="1400"/>
                        </a:lnSpc>
                      </a:pPr>
                      <a:r>
                        <a:rPr lang="en-US" altLang="ja-JP" sz="1400" dirty="0" smtClean="0"/>
                        <a:t>11</a:t>
                      </a:r>
                      <a:endParaRPr lang="en-US" altLang="ja-JP" sz="1400" dirty="0"/>
                    </a:p>
                  </a:txBody>
                  <a:tcPr anchor="ctr"/>
                </a:tc>
                <a:tc>
                  <a:txBody>
                    <a:bodyPr/>
                    <a:lstStyle/>
                    <a:p>
                      <a:pPr>
                        <a:lnSpc>
                          <a:spcPts val="1400"/>
                        </a:lnSpc>
                      </a:pPr>
                      <a:r>
                        <a:rPr lang="ja-JP" altLang="en-US" sz="1400" dirty="0" smtClean="0"/>
                        <a:t>国立</a:t>
                      </a:r>
                      <a:r>
                        <a:rPr lang="ja-JP" altLang="en-US" sz="1400" dirty="0"/>
                        <a:t>がん</a:t>
                      </a:r>
                      <a:r>
                        <a:rPr lang="ja-JP" altLang="en-US" sz="1400" dirty="0" smtClean="0"/>
                        <a:t>研究Ｃ</a:t>
                      </a:r>
                      <a:endParaRPr lang="ja-JP" altLang="en-US" sz="1400" dirty="0"/>
                    </a:p>
                  </a:txBody>
                  <a:tcPr anchor="ctr"/>
                </a:tc>
                <a:tc>
                  <a:txBody>
                    <a:bodyPr/>
                    <a:lstStyle/>
                    <a:p>
                      <a:pPr>
                        <a:lnSpc>
                          <a:spcPts val="1400"/>
                        </a:lnSpc>
                      </a:pPr>
                      <a:r>
                        <a:rPr lang="ja-JP" altLang="en-US" sz="1400" dirty="0"/>
                        <a:t>都道府県がん登録からのデータ提供によるモニタリング</a:t>
                      </a:r>
                      <a:r>
                        <a:rPr lang="ja-JP" altLang="en-US" sz="1400" dirty="0" smtClean="0"/>
                        <a:t>と全国</a:t>
                      </a:r>
                      <a:r>
                        <a:rPr lang="ja-JP" altLang="en-US" sz="1400" dirty="0"/>
                        <a:t>がん罹患推計</a:t>
                      </a:r>
                    </a:p>
                  </a:txBody>
                  <a:tcPr anchor="ctr"/>
                </a:tc>
                <a:extLst>
                  <a:ext uri="{0D108BD9-81ED-4DB2-BD59-A6C34878D82A}">
                    <a16:rowId xmlns:a16="http://schemas.microsoft.com/office/drawing/2014/main" val="1595591918"/>
                  </a:ext>
                </a:extLst>
              </a:tr>
              <a:tr h="0">
                <a:tc>
                  <a:txBody>
                    <a:bodyPr/>
                    <a:lstStyle/>
                    <a:p>
                      <a:pPr algn="ctr">
                        <a:lnSpc>
                          <a:spcPts val="1400"/>
                        </a:lnSpc>
                      </a:pPr>
                      <a:r>
                        <a:rPr lang="en-US" altLang="ja-JP" sz="1400" dirty="0" smtClean="0"/>
                        <a:t>12</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新たながん罹患者における過去のがん既往と予後</a:t>
                      </a:r>
                      <a:r>
                        <a:rPr lang="ja-JP" altLang="en-US" sz="1400" dirty="0" smtClean="0"/>
                        <a:t>に関する</a:t>
                      </a:r>
                      <a:r>
                        <a:rPr lang="ja-JP" altLang="en-US" sz="1400" dirty="0"/>
                        <a:t>研究</a:t>
                      </a:r>
                    </a:p>
                  </a:txBody>
                  <a:tcPr anchor="ctr"/>
                </a:tc>
                <a:extLst>
                  <a:ext uri="{0D108BD9-81ED-4DB2-BD59-A6C34878D82A}">
                    <a16:rowId xmlns:a16="http://schemas.microsoft.com/office/drawing/2014/main" val="510804195"/>
                  </a:ext>
                </a:extLst>
              </a:tr>
              <a:tr h="0">
                <a:tc>
                  <a:txBody>
                    <a:bodyPr/>
                    <a:lstStyle/>
                    <a:p>
                      <a:pPr algn="ctr">
                        <a:lnSpc>
                          <a:spcPts val="1400"/>
                        </a:lnSpc>
                      </a:pPr>
                      <a:r>
                        <a:rPr lang="en-US" altLang="ja-JP" sz="1400" dirty="0" smtClean="0"/>
                        <a:t>13</a:t>
                      </a:r>
                      <a:endParaRPr lang="en-US" altLang="ja-JP" sz="1400" dirty="0"/>
                    </a:p>
                  </a:txBody>
                  <a:tcPr anchor="ctr"/>
                </a:tc>
                <a:tc>
                  <a:txBody>
                    <a:bodyPr/>
                    <a:lstStyle/>
                    <a:p>
                      <a:pPr>
                        <a:lnSpc>
                          <a:spcPts val="1400"/>
                        </a:lnSpc>
                      </a:pPr>
                      <a:r>
                        <a:rPr lang="ja-JP" altLang="en-US" sz="1400" dirty="0" smtClean="0"/>
                        <a:t>大阪大学</a:t>
                      </a:r>
                      <a:endParaRPr lang="ja-JP" altLang="en-US" sz="1400" dirty="0"/>
                    </a:p>
                  </a:txBody>
                  <a:tcPr anchor="ctr"/>
                </a:tc>
                <a:tc>
                  <a:txBody>
                    <a:bodyPr/>
                    <a:lstStyle/>
                    <a:p>
                      <a:pPr>
                        <a:lnSpc>
                          <a:spcPts val="1400"/>
                        </a:lnSpc>
                      </a:pPr>
                      <a:r>
                        <a:rPr lang="ja-JP" altLang="en-US" sz="1400" dirty="0"/>
                        <a:t>大阪府下における泌尿器癌患者の診断および治療実態調査</a:t>
                      </a:r>
                    </a:p>
                  </a:txBody>
                  <a:tcPr anchor="ctr"/>
                </a:tc>
                <a:extLst>
                  <a:ext uri="{0D108BD9-81ED-4DB2-BD59-A6C34878D82A}">
                    <a16:rowId xmlns:a16="http://schemas.microsoft.com/office/drawing/2014/main" val="2729734868"/>
                  </a:ext>
                </a:extLst>
              </a:tr>
              <a:tr h="0">
                <a:tc>
                  <a:txBody>
                    <a:bodyPr/>
                    <a:lstStyle/>
                    <a:p>
                      <a:pPr algn="ctr">
                        <a:lnSpc>
                          <a:spcPts val="1400"/>
                        </a:lnSpc>
                      </a:pPr>
                      <a:r>
                        <a:rPr lang="en-US" altLang="ja-JP" sz="1400" dirty="0" smtClean="0"/>
                        <a:t>14</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小児と</a:t>
                      </a:r>
                      <a:r>
                        <a:rPr lang="en-US" sz="1400" dirty="0" smtClean="0"/>
                        <a:t>AYA</a:t>
                      </a:r>
                      <a:r>
                        <a:rPr lang="ja-JP" altLang="en-US" sz="1400" dirty="0" smtClean="0"/>
                        <a:t>世代</a:t>
                      </a:r>
                      <a:r>
                        <a:rPr lang="ja-JP" altLang="en-US" sz="1400" dirty="0"/>
                        <a:t>に</a:t>
                      </a:r>
                      <a:r>
                        <a:rPr lang="ja-JP" altLang="en-US" sz="1400" dirty="0" smtClean="0"/>
                        <a:t>おけるがん</a:t>
                      </a:r>
                      <a:r>
                        <a:rPr lang="ja-JP" altLang="en-US" sz="1400" dirty="0"/>
                        <a:t>の比較</a:t>
                      </a:r>
                    </a:p>
                  </a:txBody>
                  <a:tcPr anchor="ctr"/>
                </a:tc>
                <a:extLst>
                  <a:ext uri="{0D108BD9-81ED-4DB2-BD59-A6C34878D82A}">
                    <a16:rowId xmlns:a16="http://schemas.microsoft.com/office/drawing/2014/main" val="1395678343"/>
                  </a:ext>
                </a:extLst>
              </a:tr>
              <a:tr h="0">
                <a:tc>
                  <a:txBody>
                    <a:bodyPr/>
                    <a:lstStyle/>
                    <a:p>
                      <a:pPr algn="ctr">
                        <a:lnSpc>
                          <a:spcPts val="1400"/>
                        </a:lnSpc>
                      </a:pPr>
                      <a:r>
                        <a:rPr lang="en-US" altLang="ja-JP" sz="1400" dirty="0" smtClean="0"/>
                        <a:t>15</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大阪府がん登録における生存確認調査の意義に関する研究</a:t>
                      </a:r>
                    </a:p>
                  </a:txBody>
                  <a:tcPr anchor="ctr"/>
                </a:tc>
                <a:extLst>
                  <a:ext uri="{0D108BD9-81ED-4DB2-BD59-A6C34878D82A}">
                    <a16:rowId xmlns:a16="http://schemas.microsoft.com/office/drawing/2014/main" val="3414211017"/>
                  </a:ext>
                </a:extLst>
              </a:tr>
              <a:tr h="0">
                <a:tc>
                  <a:txBody>
                    <a:bodyPr/>
                    <a:lstStyle/>
                    <a:p>
                      <a:pPr algn="ctr">
                        <a:lnSpc>
                          <a:spcPts val="1400"/>
                        </a:lnSpc>
                      </a:pPr>
                      <a:r>
                        <a:rPr lang="en-US" altLang="ja-JP" sz="1400" dirty="0" smtClean="0"/>
                        <a:t>16</a:t>
                      </a:r>
                      <a:endParaRPr lang="en-US" altLang="ja-JP" sz="1400" dirty="0"/>
                    </a:p>
                  </a:txBody>
                  <a:tcPr anchor="ctr"/>
                </a:tc>
                <a:tc>
                  <a:txBody>
                    <a:bodyPr/>
                    <a:lstStyle/>
                    <a:p>
                      <a:pPr>
                        <a:lnSpc>
                          <a:spcPts val="1400"/>
                        </a:lnSpc>
                      </a:pPr>
                      <a:r>
                        <a:rPr lang="ja-JP" altLang="en-US" sz="1400" dirty="0" smtClean="0"/>
                        <a:t>大阪</a:t>
                      </a:r>
                      <a:r>
                        <a:rPr lang="ja-JP" altLang="en-US" sz="1400" dirty="0"/>
                        <a:t>国際</a:t>
                      </a:r>
                      <a:r>
                        <a:rPr lang="ja-JP" altLang="en-US" sz="1400" dirty="0" smtClean="0"/>
                        <a:t>がんＣ</a:t>
                      </a:r>
                      <a:endParaRPr lang="ja-JP" altLang="en-US" sz="1400" dirty="0"/>
                    </a:p>
                  </a:txBody>
                  <a:tcPr anchor="ctr"/>
                </a:tc>
                <a:tc>
                  <a:txBody>
                    <a:bodyPr/>
                    <a:lstStyle/>
                    <a:p>
                      <a:pPr>
                        <a:lnSpc>
                          <a:spcPts val="1400"/>
                        </a:lnSpc>
                      </a:pPr>
                      <a:r>
                        <a:rPr lang="ja-JP" altLang="en-US" sz="1400" dirty="0"/>
                        <a:t>胃・大腸・肝がん死亡率のシミュレーションに関する研究</a:t>
                      </a:r>
                    </a:p>
                  </a:txBody>
                  <a:tcPr anchor="ctr"/>
                </a:tc>
                <a:extLst>
                  <a:ext uri="{0D108BD9-81ED-4DB2-BD59-A6C34878D82A}">
                    <a16:rowId xmlns:a16="http://schemas.microsoft.com/office/drawing/2014/main" val="3511456088"/>
                  </a:ext>
                </a:extLst>
              </a:tr>
            </a:tbl>
          </a:graphicData>
        </a:graphic>
      </p:graphicFrame>
      <p:sp>
        <p:nvSpPr>
          <p:cNvPr id="10" name="スライド番号プレースホルダー 9"/>
          <p:cNvSpPr>
            <a:spLocks noGrp="1"/>
          </p:cNvSpPr>
          <p:nvPr>
            <p:ph type="sldNum" sz="quarter" idx="12"/>
          </p:nvPr>
        </p:nvSpPr>
        <p:spPr/>
        <p:txBody>
          <a:bodyPr/>
          <a:lstStyle/>
          <a:p>
            <a:r>
              <a:rPr kumimoji="1" lang="en-US" altLang="ja-JP" sz="1800" b="1" dirty="0" smtClean="0"/>
              <a:t>22</a:t>
            </a:r>
            <a:endParaRPr kumimoji="1" lang="ja-JP" altLang="en-US" sz="1800" b="1" dirty="0"/>
          </a:p>
        </p:txBody>
      </p:sp>
    </p:spTree>
    <p:extLst>
      <p:ext uri="{BB962C8B-B14F-4D97-AF65-F5344CB8AC3E}">
        <p14:creationId xmlns:p14="http://schemas.microsoft.com/office/powerpoint/2010/main" val="2268160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819397" y="2286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大阪府地域がん登録情報の提供状況（過去５年間）</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9"/>
          <p:cNvSpPr>
            <a:spLocks noGrp="1"/>
          </p:cNvSpPr>
          <p:nvPr>
            <p:ph type="sldNum" sz="quarter" idx="12"/>
          </p:nvPr>
        </p:nvSpPr>
        <p:spPr/>
        <p:txBody>
          <a:bodyPr/>
          <a:lstStyle/>
          <a:p>
            <a:r>
              <a:rPr kumimoji="1" lang="en-US" altLang="ja-JP" sz="1800" b="1" dirty="0" smtClean="0"/>
              <a:t>23</a:t>
            </a:r>
            <a:endParaRPr kumimoji="1" lang="ja-JP" altLang="en-US" sz="1800" b="1" dirty="0"/>
          </a:p>
        </p:txBody>
      </p:sp>
      <p:graphicFrame>
        <p:nvGraphicFramePr>
          <p:cNvPr id="2" name="表 1"/>
          <p:cNvGraphicFramePr>
            <a:graphicFrameLocks noGrp="1"/>
          </p:cNvGraphicFramePr>
          <p:nvPr>
            <p:extLst/>
          </p:nvPr>
        </p:nvGraphicFramePr>
        <p:xfrm>
          <a:off x="1281081" y="1088073"/>
          <a:ext cx="6848508" cy="5450840"/>
        </p:xfrm>
        <a:graphic>
          <a:graphicData uri="http://schemas.openxmlformats.org/drawingml/2006/table">
            <a:tbl>
              <a:tblPr firstRow="1" bandRow="1">
                <a:tableStyleId>{5C22544A-7EE6-4342-B048-85BDC9FD1C3A}</a:tableStyleId>
              </a:tblPr>
              <a:tblGrid>
                <a:gridCol w="1533557">
                  <a:extLst>
                    <a:ext uri="{9D8B030D-6E8A-4147-A177-3AD203B41FA5}">
                      <a16:colId xmlns:a16="http://schemas.microsoft.com/office/drawing/2014/main" val="4028300184"/>
                    </a:ext>
                  </a:extLst>
                </a:gridCol>
                <a:gridCol w="1057275">
                  <a:extLst>
                    <a:ext uri="{9D8B030D-6E8A-4147-A177-3AD203B41FA5}">
                      <a16:colId xmlns:a16="http://schemas.microsoft.com/office/drawing/2014/main" val="1284663976"/>
                    </a:ext>
                  </a:extLst>
                </a:gridCol>
                <a:gridCol w="4257676">
                  <a:extLst>
                    <a:ext uri="{9D8B030D-6E8A-4147-A177-3AD203B41FA5}">
                      <a16:colId xmlns:a16="http://schemas.microsoft.com/office/drawing/2014/main" val="1791113128"/>
                    </a:ext>
                  </a:extLst>
                </a:gridCol>
              </a:tblGrid>
              <a:tr h="370840">
                <a:tc>
                  <a:txBody>
                    <a:bodyPr/>
                    <a:lstStyle/>
                    <a:p>
                      <a:pPr algn="ctr"/>
                      <a:r>
                        <a:rPr kumimoji="1" lang="ja-JP" altLang="en-US" dirty="0" smtClean="0"/>
                        <a:t>年度</a:t>
                      </a:r>
                      <a:endParaRPr kumimoji="1" lang="ja-JP" altLang="en-US" dirty="0"/>
                    </a:p>
                  </a:txBody>
                  <a:tcPr/>
                </a:tc>
                <a:tc>
                  <a:txBody>
                    <a:bodyPr/>
                    <a:lstStyle/>
                    <a:p>
                      <a:pPr algn="ctr"/>
                      <a:r>
                        <a:rPr kumimoji="1" lang="ja-JP" altLang="en-US" dirty="0" smtClean="0"/>
                        <a:t>件数</a:t>
                      </a:r>
                      <a:endParaRPr kumimoji="1" lang="ja-JP" altLang="en-US" dirty="0"/>
                    </a:p>
                  </a:txBody>
                  <a:tcPr/>
                </a:tc>
                <a:tc>
                  <a:txBody>
                    <a:bodyPr/>
                    <a:lstStyle/>
                    <a:p>
                      <a:pPr algn="ctr"/>
                      <a:r>
                        <a:rPr kumimoji="1" lang="ja-JP" altLang="en-US" dirty="0" smtClean="0"/>
                        <a:t>提供先</a:t>
                      </a:r>
                      <a:r>
                        <a:rPr kumimoji="1" lang="ja-JP" altLang="en-US" sz="1400" dirty="0" smtClean="0"/>
                        <a:t>（　）は件数</a:t>
                      </a:r>
                      <a:endParaRPr kumimoji="1" lang="ja-JP" altLang="en-US" sz="1400" dirty="0"/>
                    </a:p>
                  </a:txBody>
                  <a:tcPr/>
                </a:tc>
                <a:extLst>
                  <a:ext uri="{0D108BD9-81ED-4DB2-BD59-A6C34878D82A}">
                    <a16:rowId xmlns:a16="http://schemas.microsoft.com/office/drawing/2014/main" val="4251458547"/>
                  </a:ext>
                </a:extLst>
              </a:tr>
              <a:tr h="370840">
                <a:tc>
                  <a:txBody>
                    <a:bodyPr/>
                    <a:lstStyle/>
                    <a:p>
                      <a:pPr algn="ctr"/>
                      <a:r>
                        <a:rPr kumimoji="1" lang="ja-JP" altLang="en-US" dirty="0" smtClean="0"/>
                        <a:t>平成</a:t>
                      </a:r>
                      <a:r>
                        <a:rPr kumimoji="1" lang="en-US" altLang="ja-JP" dirty="0" smtClean="0"/>
                        <a:t>29</a:t>
                      </a:r>
                      <a:r>
                        <a:rPr kumimoji="1" lang="ja-JP" altLang="en-US" dirty="0" smtClean="0"/>
                        <a:t>年度</a:t>
                      </a:r>
                      <a:endParaRPr kumimoji="1" lang="ja-JP" altLang="en-US" dirty="0"/>
                    </a:p>
                  </a:txBody>
                  <a:tcPr anchor="ctr"/>
                </a:tc>
                <a:tc>
                  <a:txBody>
                    <a:bodyPr/>
                    <a:lstStyle/>
                    <a:p>
                      <a:pPr algn="ctr"/>
                      <a:r>
                        <a:rPr kumimoji="1" lang="ja-JP" altLang="en-US" dirty="0" smtClean="0"/>
                        <a:t>１６件</a:t>
                      </a:r>
                      <a:endParaRPr kumimoji="1" lang="ja-JP" altLang="en-US" dirty="0"/>
                    </a:p>
                  </a:txBody>
                  <a:tcPr anchor="ctr"/>
                </a:tc>
                <a:tc>
                  <a:txBody>
                    <a:bodyPr/>
                    <a:lstStyle/>
                    <a:p>
                      <a:pPr algn="l">
                        <a:lnSpc>
                          <a:spcPts val="1300"/>
                        </a:lnSpc>
                      </a:pPr>
                      <a:r>
                        <a:rPr kumimoji="1" lang="ja-JP" altLang="en-US" sz="1300" dirty="0" smtClean="0"/>
                        <a:t>・大阪国際がんＣ </a:t>
                      </a:r>
                      <a:r>
                        <a:rPr kumimoji="1" lang="en-US" altLang="ja-JP" sz="1300" dirty="0" smtClean="0"/>
                        <a:t>(</a:t>
                      </a:r>
                      <a:r>
                        <a:rPr kumimoji="1" lang="ja-JP" altLang="en-US" sz="1300" dirty="0" smtClean="0"/>
                        <a:t>９</a:t>
                      </a:r>
                      <a:r>
                        <a:rPr kumimoji="1" lang="en-US" altLang="ja-JP" sz="1300" dirty="0" smtClean="0"/>
                        <a:t>)</a:t>
                      </a:r>
                    </a:p>
                    <a:p>
                      <a:pPr algn="l">
                        <a:lnSpc>
                          <a:spcPts val="1300"/>
                        </a:lnSpc>
                      </a:pPr>
                      <a:r>
                        <a:rPr kumimoji="1" lang="ja-JP" altLang="en-US" sz="1300" dirty="0" smtClean="0"/>
                        <a:t>・大阪大学大学院医学系研究科 </a:t>
                      </a:r>
                      <a:r>
                        <a:rPr kumimoji="1" lang="en-US" altLang="ja-JP" sz="1300" dirty="0" smtClean="0"/>
                        <a:t>(2)</a:t>
                      </a:r>
                    </a:p>
                    <a:p>
                      <a:pPr algn="l">
                        <a:lnSpc>
                          <a:spcPts val="1300"/>
                        </a:lnSpc>
                      </a:pPr>
                      <a:r>
                        <a:rPr kumimoji="1" lang="ja-JP" altLang="en-US" sz="1300" dirty="0" smtClean="0"/>
                        <a:t>・国立がん研究Ｃ </a:t>
                      </a:r>
                      <a:r>
                        <a:rPr kumimoji="1" lang="en-US" altLang="ja-JP" sz="1300" dirty="0" smtClean="0"/>
                        <a:t>(2)</a:t>
                      </a:r>
                    </a:p>
                    <a:p>
                      <a:pPr algn="l">
                        <a:lnSpc>
                          <a:spcPts val="1300"/>
                        </a:lnSpc>
                      </a:pPr>
                      <a:r>
                        <a:rPr kumimoji="1" lang="ja-JP" altLang="en-US" sz="1300" dirty="0" smtClean="0"/>
                        <a:t>・済生会千里病院 </a:t>
                      </a:r>
                      <a:r>
                        <a:rPr kumimoji="1" lang="en-US" altLang="ja-JP" sz="1300" dirty="0" smtClean="0"/>
                        <a:t>(1)</a:t>
                      </a:r>
                    </a:p>
                    <a:p>
                      <a:pPr algn="l">
                        <a:lnSpc>
                          <a:spcPts val="1300"/>
                        </a:lnSpc>
                      </a:pPr>
                      <a:r>
                        <a:rPr kumimoji="1" lang="ja-JP" altLang="en-US" sz="1300" dirty="0" smtClean="0"/>
                        <a:t>・神奈川県立がんＣ </a:t>
                      </a:r>
                      <a:r>
                        <a:rPr kumimoji="1" lang="en-US" altLang="ja-JP" sz="1300" dirty="0" smtClean="0"/>
                        <a:t>(1)</a:t>
                      </a:r>
                    </a:p>
                    <a:p>
                      <a:pPr algn="l">
                        <a:lnSpc>
                          <a:spcPts val="1300"/>
                        </a:lnSpc>
                      </a:pPr>
                      <a:r>
                        <a:rPr kumimoji="1" lang="ja-JP" altLang="en-US" sz="1300" dirty="0" smtClean="0"/>
                        <a:t>・大阪社会医療Ｃ附属病院 </a:t>
                      </a:r>
                      <a:r>
                        <a:rPr kumimoji="1" lang="en-US" altLang="ja-JP" sz="1300" dirty="0" smtClean="0"/>
                        <a:t>(1)</a:t>
                      </a:r>
                      <a:endParaRPr kumimoji="1" lang="ja-JP" altLang="en-US" sz="1300" dirty="0"/>
                    </a:p>
                  </a:txBody>
                  <a:tcPr/>
                </a:tc>
                <a:extLst>
                  <a:ext uri="{0D108BD9-81ED-4DB2-BD59-A6C34878D82A}">
                    <a16:rowId xmlns:a16="http://schemas.microsoft.com/office/drawing/2014/main" val="292048770"/>
                  </a:ext>
                </a:extLst>
              </a:tr>
              <a:tr h="370840">
                <a:tc>
                  <a:txBody>
                    <a:bodyPr/>
                    <a:lstStyle/>
                    <a:p>
                      <a:pPr algn="ctr"/>
                      <a:r>
                        <a:rPr kumimoji="1" lang="ja-JP" altLang="en-US" dirty="0" smtClean="0"/>
                        <a:t>平成</a:t>
                      </a:r>
                      <a:r>
                        <a:rPr kumimoji="1" lang="en-US" altLang="ja-JP" dirty="0" smtClean="0"/>
                        <a:t>28</a:t>
                      </a:r>
                      <a:r>
                        <a:rPr kumimoji="1" lang="ja-JP" altLang="en-US" dirty="0" smtClean="0"/>
                        <a:t>年度</a:t>
                      </a:r>
                      <a:endParaRPr kumimoji="1" lang="ja-JP" altLang="en-US" dirty="0"/>
                    </a:p>
                  </a:txBody>
                  <a:tcPr anchor="ctr"/>
                </a:tc>
                <a:tc>
                  <a:txBody>
                    <a:bodyPr/>
                    <a:lstStyle/>
                    <a:p>
                      <a:pPr algn="ctr"/>
                      <a:r>
                        <a:rPr kumimoji="1" lang="ja-JP" altLang="en-US" dirty="0" smtClean="0"/>
                        <a:t>１５件</a:t>
                      </a:r>
                      <a:endParaRPr kumimoji="1" lang="ja-JP" altLang="en-US" dirty="0"/>
                    </a:p>
                  </a:txBody>
                  <a:tcPr anchor="ctr"/>
                </a:tc>
                <a:tc>
                  <a:txBody>
                    <a:bodyPr/>
                    <a:lstStyle/>
                    <a:p>
                      <a:pPr algn="l">
                        <a:lnSpc>
                          <a:spcPts val="1300"/>
                        </a:lnSpc>
                      </a:pPr>
                      <a:r>
                        <a:rPr kumimoji="1" lang="ja-JP" altLang="en-US" sz="1300" dirty="0" smtClean="0"/>
                        <a:t>・成人病Ｃ </a:t>
                      </a:r>
                      <a:r>
                        <a:rPr kumimoji="1" lang="en-US" altLang="ja-JP" sz="1300" dirty="0" smtClean="0"/>
                        <a:t>(9)</a:t>
                      </a:r>
                    </a:p>
                    <a:p>
                      <a:pPr algn="l">
                        <a:lnSpc>
                          <a:spcPts val="1300"/>
                        </a:lnSpc>
                      </a:pPr>
                      <a:r>
                        <a:rPr kumimoji="1" lang="ja-JP" altLang="en-US" sz="1300" dirty="0" smtClean="0"/>
                        <a:t>・大阪大学大学院医学系研究科 </a:t>
                      </a:r>
                      <a:r>
                        <a:rPr kumimoji="1" lang="en-US" altLang="ja-JP" sz="1300" dirty="0" smtClean="0"/>
                        <a:t>(2)</a:t>
                      </a:r>
                    </a:p>
                    <a:p>
                      <a:pPr algn="l">
                        <a:lnSpc>
                          <a:spcPts val="1300"/>
                        </a:lnSpc>
                      </a:pPr>
                      <a:r>
                        <a:rPr kumimoji="1" lang="ja-JP" altLang="en-US" sz="1300" dirty="0" smtClean="0"/>
                        <a:t>・国立がん研究Ｃ </a:t>
                      </a:r>
                      <a:r>
                        <a:rPr kumimoji="1" lang="en-US" altLang="ja-JP" sz="1300" dirty="0" smtClean="0"/>
                        <a:t>(2)</a:t>
                      </a:r>
                    </a:p>
                    <a:p>
                      <a:pPr algn="l">
                        <a:lnSpc>
                          <a:spcPts val="1300"/>
                        </a:lnSpc>
                      </a:pPr>
                      <a:r>
                        <a:rPr kumimoji="1" lang="ja-JP" altLang="en-US" sz="1300" dirty="0" smtClean="0"/>
                        <a:t>・済生会千里病院 </a:t>
                      </a:r>
                      <a:r>
                        <a:rPr kumimoji="1" lang="en-US" altLang="ja-JP" sz="1300" dirty="0" smtClean="0"/>
                        <a:t>(1)</a:t>
                      </a:r>
                    </a:p>
                    <a:p>
                      <a:pPr algn="l">
                        <a:lnSpc>
                          <a:spcPts val="1300"/>
                        </a:lnSpc>
                      </a:pPr>
                      <a:r>
                        <a:rPr kumimoji="1" lang="ja-JP" altLang="en-US" sz="1300" dirty="0" smtClean="0"/>
                        <a:t>・胸腺腫・胸腺がん患者会</a:t>
                      </a:r>
                      <a:r>
                        <a:rPr kumimoji="1" lang="ja-JP" altLang="en-US" sz="1300" dirty="0" err="1" smtClean="0"/>
                        <a:t>ふたつば</a:t>
                      </a:r>
                      <a:r>
                        <a:rPr kumimoji="1" lang="ja-JP" altLang="en-US" sz="1300" dirty="0" smtClean="0"/>
                        <a:t> </a:t>
                      </a:r>
                      <a:r>
                        <a:rPr kumimoji="1" lang="en-US" altLang="ja-JP" sz="1300" dirty="0" smtClean="0"/>
                        <a:t>(1)</a:t>
                      </a:r>
                      <a:endParaRPr kumimoji="1" lang="ja-JP" altLang="en-US" sz="1300" dirty="0"/>
                    </a:p>
                  </a:txBody>
                  <a:tcPr/>
                </a:tc>
                <a:extLst>
                  <a:ext uri="{0D108BD9-81ED-4DB2-BD59-A6C34878D82A}">
                    <a16:rowId xmlns:a16="http://schemas.microsoft.com/office/drawing/2014/main" val="13168575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平成</a:t>
                      </a:r>
                      <a:r>
                        <a:rPr kumimoji="1" lang="en-US" altLang="ja-JP" dirty="0" smtClean="0"/>
                        <a:t>27</a:t>
                      </a:r>
                      <a:r>
                        <a:rPr kumimoji="1" lang="ja-JP" altLang="en-US" dirty="0" smtClean="0"/>
                        <a:t>年度</a:t>
                      </a:r>
                      <a:endParaRPr kumimoji="1" lang="ja-JP" altLang="en-US" dirty="0"/>
                    </a:p>
                  </a:txBody>
                  <a:tcPr anchor="ctr"/>
                </a:tc>
                <a:tc>
                  <a:txBody>
                    <a:bodyPr/>
                    <a:lstStyle/>
                    <a:p>
                      <a:pPr algn="ctr"/>
                      <a:r>
                        <a:rPr kumimoji="1" lang="ja-JP" altLang="en-US" dirty="0" smtClean="0"/>
                        <a:t>２２件</a:t>
                      </a:r>
                      <a:endParaRPr kumimoji="1" lang="ja-JP" altLang="en-US" dirty="0"/>
                    </a:p>
                  </a:txBody>
                  <a:tcPr anchor="ctr"/>
                </a:tc>
                <a:tc>
                  <a:txBody>
                    <a:bodyPr/>
                    <a:lstStyle/>
                    <a:p>
                      <a:pPr algn="l">
                        <a:lnSpc>
                          <a:spcPts val="1300"/>
                        </a:lnSpc>
                      </a:pPr>
                      <a:r>
                        <a:rPr kumimoji="1" lang="ja-JP" altLang="en-US" sz="1300" dirty="0" smtClean="0"/>
                        <a:t>・成人病Ｃ </a:t>
                      </a:r>
                      <a:r>
                        <a:rPr kumimoji="1" lang="en-US" altLang="ja-JP" sz="1300" dirty="0" smtClean="0"/>
                        <a:t>(16)</a:t>
                      </a:r>
                    </a:p>
                    <a:p>
                      <a:pPr algn="l">
                        <a:lnSpc>
                          <a:spcPts val="1300"/>
                        </a:lnSpc>
                      </a:pPr>
                      <a:r>
                        <a:rPr kumimoji="1" lang="ja-JP" altLang="en-US" sz="1300" dirty="0" smtClean="0"/>
                        <a:t>・大阪大学大学院医学系研究科 </a:t>
                      </a:r>
                      <a:r>
                        <a:rPr kumimoji="1" lang="en-US" altLang="ja-JP" sz="1300" dirty="0" smtClean="0"/>
                        <a:t>(2)</a:t>
                      </a:r>
                    </a:p>
                    <a:p>
                      <a:pPr algn="l">
                        <a:lnSpc>
                          <a:spcPts val="1300"/>
                        </a:lnSpc>
                      </a:pPr>
                      <a:r>
                        <a:rPr kumimoji="1" lang="ja-JP" altLang="en-US" sz="1300" dirty="0" smtClean="0"/>
                        <a:t>・国立がん研究Ｃ </a:t>
                      </a:r>
                      <a:r>
                        <a:rPr kumimoji="1" lang="en-US" altLang="ja-JP" sz="1300" dirty="0" smtClean="0"/>
                        <a:t>(2)</a:t>
                      </a:r>
                    </a:p>
                    <a:p>
                      <a:pPr algn="l">
                        <a:lnSpc>
                          <a:spcPts val="1300"/>
                        </a:lnSpc>
                      </a:pPr>
                      <a:r>
                        <a:rPr kumimoji="1" lang="ja-JP" altLang="en-US" sz="1300" dirty="0" smtClean="0"/>
                        <a:t>・神奈川県立がんＣ </a:t>
                      </a:r>
                      <a:r>
                        <a:rPr kumimoji="1" lang="en-US" altLang="ja-JP" sz="1300" dirty="0" smtClean="0"/>
                        <a:t>(1)</a:t>
                      </a:r>
                    </a:p>
                    <a:p>
                      <a:pPr algn="l">
                        <a:lnSpc>
                          <a:spcPts val="1300"/>
                        </a:lnSpc>
                      </a:pPr>
                      <a:r>
                        <a:rPr kumimoji="1" lang="ja-JP" altLang="en-US" sz="1300" dirty="0" smtClean="0"/>
                        <a:t>・愛知県がんＣ </a:t>
                      </a:r>
                      <a:r>
                        <a:rPr kumimoji="1" lang="en-US" altLang="ja-JP" sz="1300" dirty="0" smtClean="0"/>
                        <a:t>(1)</a:t>
                      </a:r>
                      <a:endParaRPr kumimoji="1" lang="ja-JP" altLang="en-US" sz="1300" dirty="0"/>
                    </a:p>
                  </a:txBody>
                  <a:tcPr/>
                </a:tc>
                <a:extLst>
                  <a:ext uri="{0D108BD9-81ED-4DB2-BD59-A6C34878D82A}">
                    <a16:rowId xmlns:a16="http://schemas.microsoft.com/office/drawing/2014/main" val="76784241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平成</a:t>
                      </a:r>
                      <a:r>
                        <a:rPr kumimoji="1" lang="en-US" altLang="ja-JP" dirty="0" smtClean="0"/>
                        <a:t>26</a:t>
                      </a:r>
                      <a:r>
                        <a:rPr kumimoji="1" lang="ja-JP" altLang="en-US" dirty="0" smtClean="0"/>
                        <a:t>年度</a:t>
                      </a:r>
                      <a:endParaRPr kumimoji="1" lang="ja-JP" altLang="en-US" dirty="0"/>
                    </a:p>
                  </a:txBody>
                  <a:tcPr anchor="ctr"/>
                </a:tc>
                <a:tc>
                  <a:txBody>
                    <a:bodyPr/>
                    <a:lstStyle/>
                    <a:p>
                      <a:pPr algn="ctr"/>
                      <a:r>
                        <a:rPr kumimoji="1" lang="ja-JP" altLang="en-US" dirty="0" smtClean="0"/>
                        <a:t>２０件</a:t>
                      </a:r>
                      <a:endParaRPr kumimoji="1" lang="ja-JP" altLang="en-US" dirty="0"/>
                    </a:p>
                  </a:txBody>
                  <a:tcPr anchor="ctr"/>
                </a:tc>
                <a:tc>
                  <a:txBody>
                    <a:bodyPr/>
                    <a:lstStyle/>
                    <a:p>
                      <a:pPr algn="l">
                        <a:lnSpc>
                          <a:spcPts val="1300"/>
                        </a:lnSpc>
                      </a:pPr>
                      <a:r>
                        <a:rPr kumimoji="1" lang="ja-JP" altLang="en-US" sz="1300" dirty="0" smtClean="0"/>
                        <a:t>・成人病Ｃ</a:t>
                      </a:r>
                      <a:r>
                        <a:rPr kumimoji="1" lang="en-US" altLang="ja-JP" sz="1300" dirty="0" smtClean="0"/>
                        <a:t>(13)</a:t>
                      </a:r>
                    </a:p>
                    <a:p>
                      <a:pPr algn="l">
                        <a:lnSpc>
                          <a:spcPts val="1300"/>
                        </a:lnSpc>
                      </a:pPr>
                      <a:r>
                        <a:rPr kumimoji="1" lang="ja-JP" altLang="en-US" sz="1300" dirty="0" smtClean="0"/>
                        <a:t>・大阪大学大学院医学系研究科 </a:t>
                      </a:r>
                      <a:r>
                        <a:rPr kumimoji="1" lang="en-US" altLang="ja-JP" sz="1300" dirty="0" smtClean="0"/>
                        <a:t>(1)</a:t>
                      </a:r>
                    </a:p>
                    <a:p>
                      <a:pPr algn="l">
                        <a:lnSpc>
                          <a:spcPts val="1300"/>
                        </a:lnSpc>
                      </a:pPr>
                      <a:r>
                        <a:rPr kumimoji="1" lang="ja-JP" altLang="en-US" sz="1300" dirty="0" smtClean="0"/>
                        <a:t>・国立がん研究Ｃ </a:t>
                      </a:r>
                      <a:r>
                        <a:rPr kumimoji="1" lang="en-US" altLang="ja-JP" sz="1300" dirty="0" smtClean="0"/>
                        <a:t>(1)</a:t>
                      </a:r>
                    </a:p>
                    <a:p>
                      <a:pPr algn="l">
                        <a:lnSpc>
                          <a:spcPts val="1300"/>
                        </a:lnSpc>
                      </a:pPr>
                      <a:r>
                        <a:rPr kumimoji="1" lang="ja-JP" altLang="en-US" sz="1300" dirty="0" smtClean="0"/>
                        <a:t>・神奈川県立がんＣ </a:t>
                      </a:r>
                      <a:r>
                        <a:rPr kumimoji="1" lang="en-US" altLang="ja-JP" sz="1300" dirty="0" smtClean="0"/>
                        <a:t>(1)</a:t>
                      </a:r>
                    </a:p>
                    <a:p>
                      <a:pPr algn="l">
                        <a:lnSpc>
                          <a:spcPts val="1300"/>
                        </a:lnSpc>
                      </a:pPr>
                      <a:r>
                        <a:rPr kumimoji="1" lang="ja-JP" altLang="en-US" sz="1300" dirty="0" smtClean="0"/>
                        <a:t>・愛知県がんＣ </a:t>
                      </a:r>
                      <a:r>
                        <a:rPr kumimoji="1" lang="en-US" altLang="ja-JP" sz="1300" dirty="0" smtClean="0"/>
                        <a:t>(2)</a:t>
                      </a:r>
                    </a:p>
                    <a:p>
                      <a:pPr algn="l">
                        <a:lnSpc>
                          <a:spcPts val="1300"/>
                        </a:lnSpc>
                      </a:pPr>
                      <a:r>
                        <a:rPr kumimoji="1" lang="ja-JP" altLang="en-US" sz="1300" dirty="0" smtClean="0"/>
                        <a:t>・大阪市立大学大学院医学研究科 </a:t>
                      </a:r>
                      <a:r>
                        <a:rPr kumimoji="1" lang="en-US" altLang="ja-JP" sz="1300" dirty="0" smtClean="0"/>
                        <a:t>(1)</a:t>
                      </a:r>
                    </a:p>
                    <a:p>
                      <a:pPr algn="l">
                        <a:lnSpc>
                          <a:spcPts val="1300"/>
                        </a:lnSpc>
                      </a:pPr>
                      <a:r>
                        <a:rPr kumimoji="1" lang="ja-JP" altLang="en-US" sz="1300" dirty="0" smtClean="0"/>
                        <a:t>・済生会千里病院 </a:t>
                      </a:r>
                      <a:r>
                        <a:rPr kumimoji="1" lang="en-US" altLang="ja-JP" sz="1300" dirty="0" smtClean="0"/>
                        <a:t>(1)</a:t>
                      </a:r>
                      <a:endParaRPr kumimoji="1" lang="ja-JP" altLang="en-US" sz="1300" dirty="0"/>
                    </a:p>
                  </a:txBody>
                  <a:tcPr/>
                </a:tc>
                <a:extLst>
                  <a:ext uri="{0D108BD9-81ED-4DB2-BD59-A6C34878D82A}">
                    <a16:rowId xmlns:a16="http://schemas.microsoft.com/office/drawing/2014/main" val="33904520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平成</a:t>
                      </a:r>
                      <a:r>
                        <a:rPr kumimoji="1" lang="en-US" altLang="ja-JP" dirty="0" smtClean="0"/>
                        <a:t>25</a:t>
                      </a:r>
                      <a:r>
                        <a:rPr kumimoji="1" lang="ja-JP" altLang="en-US" dirty="0" smtClean="0"/>
                        <a:t>年度</a:t>
                      </a:r>
                    </a:p>
                  </a:txBody>
                  <a:tcPr anchor="ctr"/>
                </a:tc>
                <a:tc>
                  <a:txBody>
                    <a:bodyPr/>
                    <a:lstStyle/>
                    <a:p>
                      <a:pPr algn="ctr"/>
                      <a:r>
                        <a:rPr kumimoji="1" lang="ja-JP" altLang="en-US" dirty="0" smtClean="0"/>
                        <a:t>２１件</a:t>
                      </a:r>
                      <a:endParaRPr kumimoji="1" lang="ja-JP" altLang="en-US" dirty="0"/>
                    </a:p>
                  </a:txBody>
                  <a:tcPr anchor="ctr"/>
                </a:tc>
                <a:tc>
                  <a:txBody>
                    <a:bodyPr/>
                    <a:lstStyle/>
                    <a:p>
                      <a:pPr algn="l">
                        <a:lnSpc>
                          <a:spcPts val="1300"/>
                        </a:lnSpc>
                      </a:pPr>
                      <a:r>
                        <a:rPr kumimoji="1" lang="ja-JP" altLang="en-US" sz="1300" dirty="0" smtClean="0"/>
                        <a:t>・成人病Ｃ </a:t>
                      </a:r>
                      <a:r>
                        <a:rPr kumimoji="1" lang="en-US" altLang="ja-JP" sz="1300" dirty="0" smtClean="0"/>
                        <a:t>(16)</a:t>
                      </a:r>
                    </a:p>
                    <a:p>
                      <a:pPr algn="l">
                        <a:lnSpc>
                          <a:spcPts val="1300"/>
                        </a:lnSpc>
                      </a:pPr>
                      <a:r>
                        <a:rPr kumimoji="1" lang="ja-JP" altLang="en-US" sz="1300" dirty="0" smtClean="0"/>
                        <a:t>・国立がん研究Ｃ </a:t>
                      </a:r>
                      <a:r>
                        <a:rPr kumimoji="1" lang="en-US" altLang="ja-JP" sz="1300" dirty="0" smtClean="0"/>
                        <a:t>(2)</a:t>
                      </a:r>
                    </a:p>
                    <a:p>
                      <a:pPr algn="l">
                        <a:lnSpc>
                          <a:spcPts val="1300"/>
                        </a:lnSpc>
                      </a:pPr>
                      <a:r>
                        <a:rPr kumimoji="1" lang="ja-JP" altLang="en-US" sz="1300" dirty="0" smtClean="0"/>
                        <a:t>・宮城県立がんＣ </a:t>
                      </a:r>
                      <a:r>
                        <a:rPr kumimoji="1" lang="en-US" altLang="ja-JP" sz="1300" dirty="0" smtClean="0"/>
                        <a:t>(1)</a:t>
                      </a:r>
                    </a:p>
                    <a:p>
                      <a:pPr algn="l">
                        <a:lnSpc>
                          <a:spcPts val="1300"/>
                        </a:lnSpc>
                      </a:pPr>
                      <a:r>
                        <a:rPr kumimoji="1" lang="ja-JP" altLang="en-US" sz="1300" dirty="0" smtClean="0"/>
                        <a:t>・愛知県がんＣ </a:t>
                      </a:r>
                      <a:r>
                        <a:rPr kumimoji="1" lang="en-US" altLang="ja-JP" sz="1300" dirty="0" smtClean="0"/>
                        <a:t>(1)</a:t>
                      </a:r>
                    </a:p>
                    <a:p>
                      <a:pPr algn="l">
                        <a:lnSpc>
                          <a:spcPts val="1300"/>
                        </a:lnSpc>
                      </a:pPr>
                      <a:r>
                        <a:rPr kumimoji="1" lang="ja-JP" altLang="en-US" sz="1300" dirty="0" smtClean="0"/>
                        <a:t>・大阪がん循環器病予防Ｃ </a:t>
                      </a:r>
                      <a:r>
                        <a:rPr kumimoji="1" lang="en-US" altLang="ja-JP" sz="1300" dirty="0" smtClean="0"/>
                        <a:t>(1)</a:t>
                      </a:r>
                      <a:endParaRPr kumimoji="1" lang="ja-JP" altLang="en-US" sz="1300" dirty="0"/>
                    </a:p>
                  </a:txBody>
                  <a:tcPr/>
                </a:tc>
                <a:extLst>
                  <a:ext uri="{0D108BD9-81ED-4DB2-BD59-A6C34878D82A}">
                    <a16:rowId xmlns:a16="http://schemas.microsoft.com/office/drawing/2014/main" val="3075461712"/>
                  </a:ext>
                </a:extLst>
              </a:tr>
            </a:tbl>
          </a:graphicData>
        </a:graphic>
      </p:graphicFrame>
    </p:spTree>
    <p:extLst>
      <p:ext uri="{BB962C8B-B14F-4D97-AF65-F5344CB8AC3E}">
        <p14:creationId xmlns:p14="http://schemas.microsoft.com/office/powerpoint/2010/main" val="1691997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80997" y="1335552"/>
            <a:ext cx="8205756" cy="4700588"/>
          </a:xfrm>
        </p:spPr>
        <p:txBody>
          <a:bodyPr>
            <a:noAutofit/>
          </a:bodyPr>
          <a:lstStyle/>
          <a:p>
            <a:pPr marL="357188" indent="-357188">
              <a:lnSpc>
                <a:spcPct val="100000"/>
              </a:lnSpc>
              <a:buFont typeface="Wingdings" panose="05000000000000000000" pitchFamily="2" charset="2"/>
              <a:buChar char="Ø"/>
            </a:pPr>
            <a:r>
              <a:rPr lang="ja-JP" altLang="en-US" sz="2000" dirty="0"/>
              <a:t>国</a:t>
            </a:r>
            <a:r>
              <a:rPr lang="ja-JP" altLang="en-US" sz="2000" dirty="0" smtClean="0"/>
              <a:t>は、がん</a:t>
            </a:r>
            <a:r>
              <a:rPr lang="ja-JP" altLang="en-US" sz="2000" dirty="0"/>
              <a:t>に係る調査</a:t>
            </a:r>
            <a:r>
              <a:rPr lang="ja-JP" altLang="en-US" sz="2000" dirty="0" smtClean="0"/>
              <a:t>研究者に対して全国がん登録情報の提供を行う場合に、手数料を徴収することとしている。（法第</a:t>
            </a:r>
            <a:r>
              <a:rPr lang="en-US" altLang="ja-JP" sz="2000" dirty="0" smtClean="0"/>
              <a:t>41</a:t>
            </a:r>
            <a:r>
              <a:rPr lang="ja-JP" altLang="en-US" sz="2000" dirty="0" smtClean="0"/>
              <a:t>条第１項）</a:t>
            </a:r>
            <a:endParaRPr lang="en-US" altLang="ja-JP" sz="2000" dirty="0" smtClean="0"/>
          </a:p>
          <a:p>
            <a:pPr marL="0" indent="442913">
              <a:lnSpc>
                <a:spcPct val="100000"/>
              </a:lnSpc>
              <a:buNone/>
            </a:pPr>
            <a:r>
              <a:rPr lang="ja-JP" altLang="en-US" sz="2000" dirty="0" smtClean="0"/>
              <a:t>（調査研究者以外への提供の場合は無料）</a:t>
            </a:r>
            <a:endParaRPr lang="en-US" altLang="ja-JP" sz="2000" dirty="0" smtClean="0"/>
          </a:p>
          <a:p>
            <a:pPr marL="0" indent="628650">
              <a:lnSpc>
                <a:spcPct val="100000"/>
              </a:lnSpc>
              <a:buNone/>
            </a:pPr>
            <a:r>
              <a:rPr lang="ja-JP" altLang="en-US" sz="2000" dirty="0" smtClean="0"/>
              <a:t>・ </a:t>
            </a:r>
            <a:r>
              <a:rPr lang="ja-JP" altLang="en-US" sz="2000" b="1" dirty="0" smtClean="0"/>
              <a:t>提供に要する時間１時間までごとに</a:t>
            </a:r>
            <a:r>
              <a:rPr lang="en-US" altLang="ja-JP" sz="2000" b="1" dirty="0" smtClean="0"/>
              <a:t>5,800</a:t>
            </a:r>
            <a:r>
              <a:rPr lang="ja-JP" altLang="en-US" sz="2000" b="1" dirty="0" smtClean="0"/>
              <a:t>円</a:t>
            </a:r>
            <a:endParaRPr lang="en-US" altLang="ja-JP" sz="2000" b="1" dirty="0" smtClean="0"/>
          </a:p>
          <a:p>
            <a:pPr marL="0" indent="628650">
              <a:lnSpc>
                <a:spcPct val="100000"/>
              </a:lnSpc>
              <a:buNone/>
            </a:pPr>
            <a:r>
              <a:rPr lang="ja-JP" altLang="en-US" sz="2000" dirty="0" smtClean="0"/>
              <a:t>・ </a:t>
            </a:r>
            <a:r>
              <a:rPr lang="ja-JP" altLang="en-US" sz="2000" b="1" dirty="0" smtClean="0"/>
              <a:t>光ディスク</a:t>
            </a:r>
            <a:r>
              <a:rPr lang="en-US" altLang="ja-JP" sz="2000" b="1" dirty="0" smtClean="0"/>
              <a:t>100</a:t>
            </a:r>
            <a:r>
              <a:rPr lang="ja-JP" altLang="en-US" sz="2000" b="1" dirty="0" smtClean="0"/>
              <a:t>円～</a:t>
            </a:r>
            <a:r>
              <a:rPr lang="en-US" altLang="ja-JP" sz="2000" b="1" dirty="0" smtClean="0"/>
              <a:t>120</a:t>
            </a:r>
            <a:r>
              <a:rPr lang="ja-JP" altLang="en-US" sz="2000" b="1" dirty="0" smtClean="0"/>
              <a:t>円</a:t>
            </a:r>
            <a:endParaRPr lang="en-US" altLang="ja-JP" sz="2000" b="1" dirty="0" smtClean="0"/>
          </a:p>
          <a:p>
            <a:pPr marL="0" indent="628650">
              <a:lnSpc>
                <a:spcPct val="100000"/>
              </a:lnSpc>
              <a:buNone/>
            </a:pPr>
            <a:r>
              <a:rPr lang="ja-JP" altLang="en-US" sz="2000" dirty="0" smtClean="0"/>
              <a:t>・ </a:t>
            </a:r>
            <a:r>
              <a:rPr lang="ja-JP" altLang="en-US" sz="2000" b="1" dirty="0" smtClean="0"/>
              <a:t>郵送代（実費）</a:t>
            </a:r>
            <a:endParaRPr lang="en-US" altLang="ja-JP" sz="2000" b="1" dirty="0"/>
          </a:p>
          <a:p>
            <a:pPr marL="0" indent="628650">
              <a:lnSpc>
                <a:spcPts val="500"/>
              </a:lnSpc>
              <a:buNone/>
            </a:pPr>
            <a:endParaRPr lang="en-US" altLang="ja-JP" sz="2000" dirty="0" smtClean="0"/>
          </a:p>
          <a:p>
            <a:pPr marL="357188" indent="-357188">
              <a:lnSpc>
                <a:spcPct val="100000"/>
              </a:lnSpc>
              <a:buFont typeface="Wingdings" panose="05000000000000000000" pitchFamily="2" charset="2"/>
              <a:buChar char="Ø"/>
            </a:pPr>
            <a:r>
              <a:rPr lang="ja-JP" altLang="en-US" sz="2000" dirty="0" smtClean="0"/>
              <a:t>都道府県が提供する場合の手数料の徴収については、各都道府県に委ねられている</a:t>
            </a:r>
            <a:r>
              <a:rPr lang="ja-JP" altLang="en-US" sz="2000" dirty="0"/>
              <a:t>。（法第</a:t>
            </a:r>
            <a:r>
              <a:rPr lang="en-US" altLang="ja-JP" sz="2000" dirty="0"/>
              <a:t>41</a:t>
            </a:r>
            <a:r>
              <a:rPr lang="ja-JP" altLang="en-US" sz="2000" dirty="0" smtClean="0"/>
              <a:t>条第３項）</a:t>
            </a:r>
            <a:endParaRPr lang="en-US" altLang="ja-JP" sz="2000" dirty="0" smtClean="0"/>
          </a:p>
          <a:p>
            <a:pPr marL="0" indent="357188">
              <a:lnSpc>
                <a:spcPct val="100000"/>
              </a:lnSpc>
              <a:buNone/>
            </a:pPr>
            <a:r>
              <a:rPr lang="ja-JP" altLang="en-US" sz="2000" dirty="0" smtClean="0"/>
              <a:t>　⇒ 大阪府では、</a:t>
            </a:r>
            <a:r>
              <a:rPr lang="ja-JP" altLang="en-US" sz="2000" b="1" dirty="0" smtClean="0"/>
              <a:t>国と同額の手数料を徴収</a:t>
            </a:r>
            <a:r>
              <a:rPr lang="ja-JP" altLang="en-US" sz="2000" dirty="0" smtClean="0"/>
              <a:t>する</a:t>
            </a:r>
            <a:endParaRPr lang="en-US" altLang="ja-JP" sz="2000" dirty="0"/>
          </a:p>
          <a:p>
            <a:pPr marL="0" indent="0" algn="r">
              <a:lnSpc>
                <a:spcPct val="100000"/>
              </a:lnSpc>
              <a:buNone/>
            </a:pPr>
            <a:r>
              <a:rPr lang="ja-JP" altLang="en-US" sz="1800" dirty="0" smtClean="0"/>
              <a:t>（平成</a:t>
            </a:r>
            <a:r>
              <a:rPr lang="en-US" altLang="ja-JP" sz="1800" dirty="0" smtClean="0"/>
              <a:t>30</a:t>
            </a:r>
            <a:r>
              <a:rPr lang="ja-JP" altLang="en-US" sz="1800" dirty="0"/>
              <a:t>年９月定例会に大阪府がん対策</a:t>
            </a:r>
            <a:r>
              <a:rPr lang="ja-JP" altLang="en-US" sz="1800" dirty="0" smtClean="0"/>
              <a:t>推進条例</a:t>
            </a:r>
            <a:r>
              <a:rPr lang="ja-JP" altLang="en-US" sz="1800" dirty="0"/>
              <a:t>改正</a:t>
            </a:r>
            <a:r>
              <a:rPr lang="ja-JP" altLang="en-US" sz="1800" dirty="0" smtClean="0"/>
              <a:t>案を提出・可決）</a:t>
            </a:r>
            <a:endParaRPr lang="en-US" altLang="ja-JP" sz="1800" dirty="0"/>
          </a:p>
          <a:p>
            <a:pPr marL="0" indent="0">
              <a:lnSpc>
                <a:spcPts val="500"/>
              </a:lnSpc>
              <a:buNone/>
            </a:pPr>
            <a:endParaRPr kumimoji="1" lang="en-US" altLang="ja-JP" sz="2000" dirty="0" smtClean="0"/>
          </a:p>
          <a:p>
            <a:pPr marL="357188" indent="-357188">
              <a:lnSpc>
                <a:spcPct val="100000"/>
              </a:lnSpc>
              <a:buFont typeface="Wingdings" panose="05000000000000000000" pitchFamily="2" charset="2"/>
              <a:buChar char="Ø"/>
            </a:pPr>
            <a:r>
              <a:rPr lang="ja-JP" altLang="en-US" sz="2000" b="1" dirty="0" smtClean="0"/>
              <a:t>大阪府地域がん登録情報の提供</a:t>
            </a:r>
            <a:r>
              <a:rPr lang="ja-JP" altLang="en-US" sz="2000" dirty="0" smtClean="0"/>
              <a:t>についても、同額の手数料を徴収。</a:t>
            </a:r>
            <a:r>
              <a:rPr lang="en-US" altLang="ja-JP" sz="2000" dirty="0" smtClean="0"/>
              <a:t/>
            </a:r>
            <a:br>
              <a:rPr lang="en-US" altLang="ja-JP" sz="2000" dirty="0" smtClean="0"/>
            </a:br>
            <a:r>
              <a:rPr lang="ja-JP" altLang="en-US" sz="2000" dirty="0" smtClean="0"/>
              <a:t>（平成</a:t>
            </a:r>
            <a:r>
              <a:rPr lang="en-US" altLang="ja-JP" sz="2000" dirty="0" smtClean="0"/>
              <a:t>31</a:t>
            </a:r>
            <a:r>
              <a:rPr lang="ja-JP" altLang="en-US" sz="2000" dirty="0" smtClean="0"/>
              <a:t>年１月１日以降の提供から）</a:t>
            </a:r>
            <a:endParaRPr kumimoji="1" lang="ja-JP" altLang="en-US" sz="2000" b="1" dirty="0">
              <a:solidFill>
                <a:srgbClr val="FF0000"/>
              </a:solidFill>
            </a:endParaRPr>
          </a:p>
        </p:txBody>
      </p:sp>
      <p:sp>
        <p:nvSpPr>
          <p:cNvPr id="8" name="角丸四角形 7"/>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手数料の徴収</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24</a:t>
            </a:r>
            <a:endParaRPr kumimoji="1" lang="ja-JP" altLang="en-US" sz="1800" b="1" dirty="0"/>
          </a:p>
        </p:txBody>
      </p:sp>
    </p:spTree>
    <p:extLst>
      <p:ext uri="{BB962C8B-B14F-4D97-AF65-F5344CB8AC3E}">
        <p14:creationId xmlns:p14="http://schemas.microsoft.com/office/powerpoint/2010/main" val="17446670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82137" y="1173704"/>
            <a:ext cx="8434317" cy="4763069"/>
            <a:chOff x="382137" y="1173704"/>
            <a:chExt cx="8434317" cy="4763069"/>
          </a:xfrm>
        </p:grpSpPr>
        <p:sp>
          <p:nvSpPr>
            <p:cNvPr id="6" name="正方形/長方形 5"/>
            <p:cNvSpPr/>
            <p:nvPr/>
          </p:nvSpPr>
          <p:spPr>
            <a:xfrm>
              <a:off x="382137" y="1173704"/>
              <a:ext cx="1705970" cy="476306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algn="ctr"/>
              <a:r>
                <a:rPr lang="ja-JP" altLang="en-US" sz="1400" b="1" dirty="0" smtClean="0">
                  <a:solidFill>
                    <a:schemeClr val="tx1"/>
                  </a:solidFill>
                  <a:ea typeface="ＭＳ ゴシック" panose="020B0609070205080204" pitchFamily="49" charset="-128"/>
                </a:rPr>
                <a:t>大</a:t>
              </a:r>
              <a:r>
                <a:rPr lang="ja-JP" altLang="en-US" sz="1400" b="1" dirty="0">
                  <a:solidFill>
                    <a:schemeClr val="tx1"/>
                  </a:solidFill>
                  <a:ea typeface="ＭＳ ゴシック" panose="020B0609070205080204" pitchFamily="49" charset="-128"/>
                </a:rPr>
                <a:t>　阪　府</a:t>
              </a:r>
            </a:p>
            <a:p>
              <a:pPr algn="ctr"/>
              <a:r>
                <a:rPr lang="ja-JP" altLang="en-US" sz="1400" b="1" dirty="0" smtClean="0">
                  <a:solidFill>
                    <a:schemeClr val="tx1"/>
                  </a:solidFill>
                  <a:ea typeface="ＭＳ ゴシック" panose="020B0609070205080204" pitchFamily="49" charset="-128"/>
                </a:rPr>
                <a:t>府内</a:t>
              </a:r>
              <a:r>
                <a:rPr lang="ja-JP" altLang="en-US" sz="1400" b="1" dirty="0">
                  <a:solidFill>
                    <a:schemeClr val="tx1"/>
                  </a:solidFill>
                  <a:ea typeface="ＭＳ ゴシック" panose="020B0609070205080204" pitchFamily="49" charset="-128"/>
                </a:rPr>
                <a:t>市町村</a:t>
              </a:r>
            </a:p>
            <a:p>
              <a:pPr algn="ctr"/>
              <a:r>
                <a:rPr lang="ja-JP" altLang="en-US" sz="1400" b="1" dirty="0" smtClean="0">
                  <a:solidFill>
                    <a:schemeClr val="tx1"/>
                  </a:solidFill>
                  <a:ea typeface="ＭＳ ゴシック" panose="020B0609070205080204" pitchFamily="49" charset="-128"/>
                </a:rPr>
                <a:t>病</a:t>
              </a:r>
              <a:r>
                <a:rPr lang="ja-JP" altLang="en-US" sz="1400" b="1" dirty="0">
                  <a:solidFill>
                    <a:schemeClr val="tx1"/>
                  </a:solidFill>
                  <a:ea typeface="ＭＳ ゴシック" panose="020B0609070205080204" pitchFamily="49" charset="-128"/>
                </a:rPr>
                <a:t>　院　等</a:t>
              </a:r>
            </a:p>
            <a:p>
              <a:pPr algn="ctr"/>
              <a:r>
                <a:rPr lang="ja-JP" altLang="en-US" sz="1400" b="1" dirty="0" smtClean="0">
                  <a:solidFill>
                    <a:schemeClr val="tx1"/>
                  </a:solidFill>
                  <a:ea typeface="ＭＳ ゴシック" panose="020B0609070205080204" pitchFamily="49" charset="-128"/>
                </a:rPr>
                <a:t>がん</a:t>
              </a:r>
              <a:r>
                <a:rPr lang="ja-JP" altLang="en-US" sz="1400" b="1" dirty="0">
                  <a:solidFill>
                    <a:schemeClr val="tx1"/>
                  </a:solidFill>
                  <a:ea typeface="ＭＳ ゴシック" panose="020B0609070205080204" pitchFamily="49" charset="-128"/>
                </a:rPr>
                <a:t>研究者</a:t>
              </a:r>
            </a:p>
            <a:p>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①利用内容の検討</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7800" indent="-177800"/>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7800" indent="-177800"/>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marL="177800" indent="-177800"/>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r>
                <a:rPr lang="ja-JP" altLang="en-US" sz="1400" b="1" dirty="0" smtClean="0">
                  <a:solidFill>
                    <a:schemeClr val="tx1"/>
                  </a:solidFill>
                  <a:latin typeface="ＭＳ ゴシック" panose="020B0609070205080204" pitchFamily="49" charset="-128"/>
                  <a:ea typeface="ＭＳ ゴシック" panose="020B0609070205080204" pitchFamily="49" charset="-128"/>
                </a:rPr>
                <a:t>⑮データの</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利用</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marL="177800" indent="-177800"/>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⑯データの</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廃棄</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5254388" y="1173705"/>
              <a:ext cx="3562066" cy="476306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0"/>
            <a:lstStyle/>
            <a:p>
              <a:pPr algn="ctr"/>
              <a:r>
                <a:rPr lang="ja-JP" altLang="en-US" sz="1400" b="1" dirty="0" smtClean="0">
                  <a:solidFill>
                    <a:schemeClr val="bg1"/>
                  </a:solidFill>
                </a:rPr>
                <a:t>大阪</a:t>
              </a:r>
              <a:r>
                <a:rPr lang="ja-JP" altLang="en-US" sz="1400" b="1" dirty="0">
                  <a:solidFill>
                    <a:schemeClr val="bg1"/>
                  </a:solidFill>
                </a:rPr>
                <a:t>国際がん</a:t>
              </a:r>
              <a:r>
                <a:rPr lang="ja-JP" altLang="en-US" sz="1400" b="1" dirty="0" smtClean="0">
                  <a:solidFill>
                    <a:schemeClr val="bg1"/>
                  </a:solidFill>
                </a:rPr>
                <a:t>センター</a:t>
              </a:r>
              <a:endParaRPr lang="ja-JP" altLang="en-US" sz="1400" b="1" dirty="0">
                <a:solidFill>
                  <a:schemeClr val="bg1"/>
                </a:solidFill>
              </a:endParaRPr>
            </a:p>
          </p:txBody>
        </p:sp>
        <p:sp>
          <p:nvSpPr>
            <p:cNvPr id="11" name="正方形/長方形 10"/>
            <p:cNvSpPr/>
            <p:nvPr/>
          </p:nvSpPr>
          <p:spPr>
            <a:xfrm>
              <a:off x="5459104" y="1678670"/>
              <a:ext cx="3152633" cy="414891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algn="ctr"/>
              <a:r>
                <a:rPr kumimoji="1" lang="ja-JP" altLang="en-US" sz="1600" b="1" dirty="0" smtClean="0">
                  <a:solidFill>
                    <a:schemeClr val="tx1"/>
                  </a:solidFill>
                </a:rPr>
                <a:t>がん対策センター</a:t>
              </a:r>
              <a:endParaRPr kumimoji="1" lang="en-US" altLang="ja-JP" sz="1600" b="1" dirty="0" smtClean="0">
                <a:solidFill>
                  <a:schemeClr val="tx1"/>
                </a:solidFill>
              </a:endParaRPr>
            </a:p>
            <a:p>
              <a:pPr algn="ctr"/>
              <a:r>
                <a:rPr kumimoji="1" lang="en-US" altLang="ja-JP" sz="1600" b="1" dirty="0" smtClean="0">
                  <a:solidFill>
                    <a:schemeClr val="tx1"/>
                  </a:solidFill>
                </a:rPr>
                <a:t>【</a:t>
              </a:r>
              <a:r>
                <a:rPr kumimoji="1" lang="ja-JP" altLang="en-US" sz="1600" b="1" dirty="0" smtClean="0">
                  <a:solidFill>
                    <a:schemeClr val="tx1"/>
                  </a:solidFill>
                </a:rPr>
                <a:t>窓口組織</a:t>
              </a:r>
              <a:r>
                <a:rPr kumimoji="1" lang="en-US" altLang="ja-JP" sz="1600" b="1" dirty="0" smtClean="0">
                  <a:solidFill>
                    <a:schemeClr val="tx1"/>
                  </a:solidFill>
                </a:rPr>
                <a:t>】</a:t>
              </a:r>
            </a:p>
            <a:p>
              <a:pPr algn="ctr"/>
              <a:endParaRPr lang="en-US" altLang="ja-JP" sz="1600" b="1" dirty="0">
                <a:solidFill>
                  <a:schemeClr val="tx1"/>
                </a:solidFill>
              </a:endParaRPr>
            </a:p>
            <a:p>
              <a:endParaRPr kumimoji="1" lang="en-US" altLang="ja-JP" sz="1600" b="1"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6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⑤申出受付・文書審査</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⑪依頼書の受理、手数料の確認</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⑫データの作成（匿名化含む）</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sz="1200" b="1" dirty="0">
                <a:solidFill>
                  <a:schemeClr val="tx1"/>
                </a:solidFill>
              </a:endParaRPr>
            </a:p>
          </p:txBody>
        </p:sp>
        <p:cxnSp>
          <p:nvCxnSpPr>
            <p:cNvPr id="13" name="直線矢印コネクタ 12"/>
            <p:cNvCxnSpPr/>
            <p:nvPr/>
          </p:nvCxnSpPr>
          <p:spPr>
            <a:xfrm>
              <a:off x="2088108" y="2172019"/>
              <a:ext cx="3370997"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4" name="コンテンツ プレースホルダー 2"/>
            <p:cNvSpPr txBox="1">
              <a:spLocks/>
            </p:cNvSpPr>
            <p:nvPr/>
          </p:nvSpPr>
          <p:spPr>
            <a:xfrm>
              <a:off x="2088109" y="1987078"/>
              <a:ext cx="3234518" cy="39496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②事前相談</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③対応・集計工数及び手数料の算定</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④申出文書提出</a:t>
              </a:r>
              <a:endParaRPr lang="en-US" altLang="ja-JP" sz="1400" b="1" dirty="0" smtClean="0">
                <a:latin typeface="ＭＳ ゴシック" panose="020B0609070205080204" pitchFamily="49" charset="-128"/>
                <a:ea typeface="ＭＳ ゴシック" panose="020B0609070205080204" pitchFamily="49" charset="-128"/>
              </a:endParaRPr>
            </a:p>
            <a:p>
              <a:pPr marL="0" indent="0" algn="r">
                <a:lnSpc>
                  <a:spcPct val="5000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⑥内容審査依頼</a:t>
              </a:r>
              <a:endParaRPr lang="en-US" altLang="ja-JP" sz="1400" b="1" dirty="0" smtClean="0">
                <a:latin typeface="ＭＳ ゴシック" panose="020B0609070205080204" pitchFamily="49" charset="-128"/>
                <a:ea typeface="ＭＳ ゴシック" panose="020B0609070205080204" pitchFamily="49" charset="-128"/>
              </a:endParaRPr>
            </a:p>
            <a:p>
              <a:pPr marL="0" indent="0" algn="r">
                <a:lnSpc>
                  <a:spcPct val="5000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r">
                <a:lnSpc>
                  <a:spcPct val="50000"/>
                </a:lnSpc>
                <a:buFont typeface="Arial" panose="020B0604020202020204" pitchFamily="34" charset="0"/>
                <a:buNone/>
              </a:pPr>
              <a:endParaRPr lang="en-US" altLang="ja-JP" sz="1400" b="1" dirty="0">
                <a:latin typeface="ＭＳ ゴシック" panose="020B0609070205080204" pitchFamily="49" charset="-128"/>
                <a:ea typeface="ＭＳ ゴシック" panose="020B0609070205080204" pitchFamily="49" charset="-128"/>
              </a:endParaRPr>
            </a:p>
            <a:p>
              <a:pPr marL="0" indent="0" algn="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⑧審査結果通知</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endParaRPr lang="en-US" altLang="ja-JP" sz="1400" b="1" dirty="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⑨結果通知</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None/>
              </a:pPr>
              <a:r>
                <a:rPr lang="ja-JP" altLang="en-US" sz="1400" b="1" dirty="0" smtClean="0">
                  <a:latin typeface="ＭＳ ゴシック" panose="020B0609070205080204" pitchFamily="49" charset="-128"/>
                  <a:ea typeface="ＭＳ ゴシック" panose="020B0609070205080204" pitchFamily="49" charset="-128"/>
                </a:rPr>
                <a:t>⑩依頼書提出、手数料納付</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None/>
              </a:pPr>
              <a:r>
                <a:rPr lang="ja-JP" altLang="en-US" sz="1400" b="1" dirty="0">
                  <a:latin typeface="ＭＳ ゴシック" panose="020B0609070205080204" pitchFamily="49" charset="-128"/>
                  <a:ea typeface="ＭＳ ゴシック" panose="020B0609070205080204" pitchFamily="49" charset="-128"/>
                </a:rPr>
                <a:t>⑬データの</a:t>
              </a:r>
              <a:r>
                <a:rPr lang="ja-JP" altLang="en-US" sz="1400" b="1" dirty="0" smtClean="0">
                  <a:latin typeface="ＭＳ ゴシック" panose="020B0609070205080204" pitchFamily="49" charset="-128"/>
                  <a:ea typeface="ＭＳ ゴシック" panose="020B0609070205080204" pitchFamily="49" charset="-128"/>
                </a:rPr>
                <a:t>提供</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0"/>
                </a:lnSpc>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⑭データ受領通知</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r>
                <a:rPr lang="ja-JP" altLang="en-US" sz="1400" b="1" dirty="0" smtClean="0">
                  <a:latin typeface="ＭＳ ゴシック" panose="020B0609070205080204" pitchFamily="49" charset="-128"/>
                  <a:ea typeface="ＭＳ ゴシック" panose="020B0609070205080204" pitchFamily="49" charset="-128"/>
                </a:rPr>
                <a:t>⑰廃棄・実績報告</a:t>
              </a: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a:p>
              <a:pPr marL="0" indent="0" algn="ctr">
                <a:lnSpc>
                  <a:spcPct val="50000"/>
                </a:lnSpc>
                <a:buFont typeface="Arial" panose="020B0604020202020204" pitchFamily="34" charset="0"/>
                <a:buNone/>
              </a:pPr>
              <a:endParaRPr lang="en-US" altLang="ja-JP" sz="1400" b="1" dirty="0" smtClean="0">
                <a:latin typeface="ＭＳ ゴシック" panose="020B0609070205080204" pitchFamily="49" charset="-128"/>
                <a:ea typeface="ＭＳ ゴシック" panose="020B0609070205080204" pitchFamily="49" charset="-128"/>
              </a:endParaRPr>
            </a:p>
          </p:txBody>
        </p:sp>
        <p:cxnSp>
          <p:nvCxnSpPr>
            <p:cNvPr id="17" name="直線矢印コネクタ 16"/>
            <p:cNvCxnSpPr/>
            <p:nvPr/>
          </p:nvCxnSpPr>
          <p:spPr>
            <a:xfrm flipH="1">
              <a:off x="2088109" y="2374705"/>
              <a:ext cx="3370998"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088110" y="4744306"/>
              <a:ext cx="3370997"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2258705" y="3046952"/>
              <a:ext cx="1446663" cy="998231"/>
            </a:xfrm>
            <a:prstGeom prst="rect">
              <a:avLst/>
            </a:prstGeom>
            <a:solidFill>
              <a:schemeClr val="accent4">
                <a:lumMod val="40000"/>
                <a:lumOff val="60000"/>
              </a:schemeClr>
            </a:solidFill>
            <a:ln w="190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nchorCtr="0"/>
            <a:lstStyle/>
            <a:p>
              <a:pPr algn="ctr"/>
              <a:r>
                <a:rPr kumimoji="1" lang="ja-JP" altLang="en-US" sz="1400" b="1" dirty="0" smtClean="0">
                  <a:solidFill>
                    <a:schemeClr val="tx1"/>
                  </a:solidFill>
                  <a:ea typeface="ＭＳ ゴシック" panose="020B0609070205080204" pitchFamily="49" charset="-128"/>
                </a:rPr>
                <a:t>がん登録等部会</a:t>
              </a:r>
              <a:endParaRPr kumimoji="1" lang="en-US" altLang="ja-JP" sz="1400" b="1" dirty="0" smtClean="0">
                <a:solidFill>
                  <a:schemeClr val="tx1"/>
                </a:solidFill>
                <a:ea typeface="ＭＳ ゴシック" panose="020B0609070205080204" pitchFamily="49" charset="-128"/>
              </a:endParaRPr>
            </a:p>
            <a:p>
              <a:pPr algn="ct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⑦審査</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p:txBody>
        </p:sp>
        <p:cxnSp>
          <p:nvCxnSpPr>
            <p:cNvPr id="22" name="直線矢印コネクタ 21"/>
            <p:cNvCxnSpPr/>
            <p:nvPr/>
          </p:nvCxnSpPr>
          <p:spPr>
            <a:xfrm flipH="1">
              <a:off x="3705368" y="3343696"/>
              <a:ext cx="1753736"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3707005" y="3753129"/>
              <a:ext cx="1753739"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2088109" y="4258096"/>
              <a:ext cx="3370998"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088106" y="5827589"/>
              <a:ext cx="3370997"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088107" y="5453990"/>
              <a:ext cx="3370997"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a:off x="2088106" y="5117906"/>
              <a:ext cx="3370998"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2088108" y="2868055"/>
              <a:ext cx="3370997" cy="0"/>
            </a:xfrm>
            <a:prstGeom prst="straightConnector1">
              <a:avLst/>
            </a:prstGeom>
            <a:ln w="38100">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grpSp>
      <p:sp>
        <p:nvSpPr>
          <p:cNvPr id="5" name="角丸四角形 4"/>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大阪府における利用・提供までの手順</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251520" y="1052736"/>
            <a:ext cx="8611737" cy="4817659"/>
          </a:xfrm>
        </p:spPr>
        <p:txBody>
          <a:bodyPr/>
          <a:lstStyle/>
          <a:p>
            <a:pPr marL="0" indent="0" algn="ctr">
              <a:buNone/>
            </a:pPr>
            <a:r>
              <a:rPr kumimoji="1" lang="ja-JP" altLang="en-US" dirty="0" smtClean="0"/>
              <a:t>　</a:t>
            </a:r>
            <a:endParaRPr kumimoji="1" lang="ja-JP" altLang="en-US" dirty="0"/>
          </a:p>
        </p:txBody>
      </p:sp>
      <p:sp>
        <p:nvSpPr>
          <p:cNvPr id="8" name="laptop"/>
          <p:cNvSpPr>
            <a:spLocks noEditPoints="1" noChangeArrowheads="1"/>
          </p:cNvSpPr>
          <p:nvPr/>
        </p:nvSpPr>
        <p:spPr bwMode="auto">
          <a:xfrm>
            <a:off x="757449" y="3640373"/>
            <a:ext cx="955343" cy="677767"/>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3" name="computr3"/>
          <p:cNvSpPr>
            <a:spLocks noEditPoints="1" noChangeArrowheads="1"/>
          </p:cNvSpPr>
          <p:nvPr/>
        </p:nvSpPr>
        <p:spPr bwMode="auto">
          <a:xfrm>
            <a:off x="6296558" y="3555658"/>
            <a:ext cx="1419864" cy="923318"/>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4" name="コンテンツ プレースホルダー 2"/>
          <p:cNvSpPr txBox="1">
            <a:spLocks/>
          </p:cNvSpPr>
          <p:nvPr/>
        </p:nvSpPr>
        <p:spPr>
          <a:xfrm>
            <a:off x="382137" y="6045956"/>
            <a:ext cx="8434317" cy="486211"/>
          </a:xfrm>
          <a:prstGeom prst="rect">
            <a:avLst/>
          </a:prstGeom>
        </p:spPr>
        <p:txBody>
          <a:bodyPr vert="horz" lIns="91440" tIns="10800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800"/>
              </a:lnSpc>
              <a:buNone/>
            </a:pPr>
            <a:r>
              <a:rPr lang="en-US" altLang="ja-JP" sz="1600" b="1" dirty="0" smtClean="0"/>
              <a:t>※</a:t>
            </a:r>
            <a:r>
              <a:rPr lang="ja-JP" altLang="en-US" sz="1600" b="1" dirty="0" smtClean="0"/>
              <a:t>大阪府、市町村、病院等が利用する場合、手数料に関する手続き（</a:t>
            </a:r>
            <a:r>
              <a:rPr lang="ja-JP" altLang="en-US" sz="1600" b="1" dirty="0">
                <a:latin typeface="ＭＳ ゴシック" panose="020B0609070205080204" pitchFamily="49" charset="-128"/>
                <a:ea typeface="ＭＳ ゴシック" panose="020B0609070205080204" pitchFamily="49" charset="-128"/>
              </a:rPr>
              <a:t>③⑩⑪</a:t>
            </a:r>
            <a:r>
              <a:rPr lang="ja-JP" altLang="en-US" sz="1600" b="1" dirty="0" smtClean="0"/>
              <a:t>）は不要。</a:t>
            </a:r>
            <a:endParaRPr lang="en-US" altLang="ja-JP" sz="1600" b="1" dirty="0" smtClean="0">
              <a:latin typeface="ＭＳ ゴシック" panose="020B0609070205080204" pitchFamily="49" charset="-128"/>
              <a:ea typeface="ＭＳ ゴシック" panose="020B0609070205080204" pitchFamily="49" charset="-128"/>
            </a:endParaRPr>
          </a:p>
          <a:p>
            <a:pPr marL="0" indent="0">
              <a:lnSpc>
                <a:spcPts val="800"/>
              </a:lnSpc>
              <a:buNone/>
            </a:pPr>
            <a:r>
              <a:rPr lang="ja-JP" altLang="en-US" sz="1600" b="1" dirty="0"/>
              <a:t>　</a:t>
            </a:r>
            <a:r>
              <a:rPr lang="ja-JP" altLang="en-US" sz="1600" b="1" dirty="0" smtClean="0"/>
              <a:t>病院等が利用する場合、がん登録部会での審査（</a:t>
            </a:r>
            <a:r>
              <a:rPr lang="ja-JP" altLang="en-US" sz="1600" b="1" dirty="0">
                <a:latin typeface="ＭＳ ゴシック" panose="020B0609070205080204" pitchFamily="49" charset="-128"/>
                <a:ea typeface="ＭＳ ゴシック" panose="020B0609070205080204" pitchFamily="49" charset="-128"/>
              </a:rPr>
              <a:t>⑥⑦⑧</a:t>
            </a:r>
            <a:r>
              <a:rPr lang="ja-JP" altLang="en-US" sz="1600" b="1" dirty="0" smtClean="0"/>
              <a:t>）は不要。</a:t>
            </a:r>
            <a:endParaRPr lang="ja-JP" altLang="en-US" dirty="0">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532262" y="1228297"/>
            <a:ext cx="1392071" cy="943722"/>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032309" y="1727455"/>
            <a:ext cx="1978927" cy="62142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r>
              <a:rPr kumimoji="1" lang="en-US" altLang="ja-JP" sz="1800" b="1" dirty="0" smtClean="0"/>
              <a:t>25</a:t>
            </a:r>
            <a:endParaRPr kumimoji="1" lang="ja-JP" altLang="en-US" sz="1800" b="1" dirty="0"/>
          </a:p>
        </p:txBody>
      </p:sp>
    </p:spTree>
    <p:extLst>
      <p:ext uri="{BB962C8B-B14F-4D97-AF65-F5344CB8AC3E}">
        <p14:creationId xmlns:p14="http://schemas.microsoft.com/office/powerpoint/2010/main" val="35365283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8411" y="1287887"/>
            <a:ext cx="8186939" cy="4901955"/>
          </a:xfrm>
        </p:spPr>
        <p:txBody>
          <a:bodyPr>
            <a:normAutofit/>
          </a:bodyPr>
          <a:lstStyle/>
          <a:p>
            <a:endParaRPr kumimoji="1" lang="en-US" altLang="ja-JP" dirty="0" smtClean="0"/>
          </a:p>
          <a:p>
            <a:pPr marL="0" indent="0">
              <a:buNone/>
            </a:pPr>
            <a:endParaRPr kumimoji="1" lang="en-US" altLang="ja-JP" dirty="0" smtClean="0"/>
          </a:p>
          <a:p>
            <a:pPr marL="0" indent="0">
              <a:buNone/>
            </a:pPr>
            <a:r>
              <a:rPr lang="ja-JP" altLang="en-US" sz="2000" dirty="0" smtClean="0"/>
              <a:t>　　　　　　　　　　　　　　　　　　　　</a:t>
            </a:r>
            <a:endParaRPr lang="en-US" altLang="ja-JP" sz="2000" dirty="0" smtClean="0"/>
          </a:p>
          <a:p>
            <a:pPr marL="0" indent="0">
              <a:buNone/>
            </a:pPr>
            <a:r>
              <a:rPr lang="ja-JP" altLang="en-US" sz="1600" dirty="0"/>
              <a:t>　</a:t>
            </a:r>
            <a:r>
              <a:rPr lang="ja-JP" altLang="en-US" sz="1600" dirty="0" smtClean="0"/>
              <a:t>　　　　　　　　　　　　　　　　　　　　　　　　　　　　　　　　　</a:t>
            </a:r>
            <a:endParaRPr lang="en-US" altLang="ja-JP" sz="1600" dirty="0"/>
          </a:p>
        </p:txBody>
      </p:sp>
      <p:graphicFrame>
        <p:nvGraphicFramePr>
          <p:cNvPr id="6" name="表 5"/>
          <p:cNvGraphicFramePr>
            <a:graphicFrameLocks noGrp="1"/>
          </p:cNvGraphicFramePr>
          <p:nvPr>
            <p:extLst>
              <p:ext uri="{D42A27DB-BD31-4B8C-83A1-F6EECF244321}">
                <p14:modId xmlns:p14="http://schemas.microsoft.com/office/powerpoint/2010/main" val="3573339453"/>
              </p:ext>
            </p:extLst>
          </p:nvPr>
        </p:nvGraphicFramePr>
        <p:xfrm>
          <a:off x="333240" y="1287887"/>
          <a:ext cx="8501270" cy="4698576"/>
        </p:xfrm>
        <a:graphic>
          <a:graphicData uri="http://schemas.openxmlformats.org/drawingml/2006/table">
            <a:tbl>
              <a:tblPr firstRow="1" bandRow="1">
                <a:tableStyleId>{21E4AEA4-8DFA-4A89-87EB-49C32662AFE0}</a:tableStyleId>
              </a:tblPr>
              <a:tblGrid>
                <a:gridCol w="1700414">
                  <a:extLst>
                    <a:ext uri="{9D8B030D-6E8A-4147-A177-3AD203B41FA5}">
                      <a16:colId xmlns:a16="http://schemas.microsoft.com/office/drawing/2014/main" val="1824659173"/>
                    </a:ext>
                  </a:extLst>
                </a:gridCol>
                <a:gridCol w="2757488">
                  <a:extLst>
                    <a:ext uri="{9D8B030D-6E8A-4147-A177-3AD203B41FA5}">
                      <a16:colId xmlns:a16="http://schemas.microsoft.com/office/drawing/2014/main" val="4104887335"/>
                    </a:ext>
                  </a:extLst>
                </a:gridCol>
                <a:gridCol w="4043368">
                  <a:extLst>
                    <a:ext uri="{9D8B030D-6E8A-4147-A177-3AD203B41FA5}">
                      <a16:colId xmlns:a16="http://schemas.microsoft.com/office/drawing/2014/main" val="226951054"/>
                    </a:ext>
                  </a:extLst>
                </a:gridCol>
              </a:tblGrid>
              <a:tr h="476294">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利用・提供</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の時期</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H30.12</a:t>
                      </a:r>
                      <a:endPar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tc>
                  <a:txBody>
                    <a:bodyPr/>
                    <a:lstStyle/>
                    <a:p>
                      <a:pPr algn="ct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H31.1 </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3347215"/>
                  </a:ext>
                </a:extLst>
              </a:tr>
              <a:tr h="958108">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提供できる情報</a:t>
                      </a:r>
                    </a:p>
                  </a:txBody>
                  <a:tcPr marL="68580" marR="6858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大阪府地域がん登録情報</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大阪府全国がん情報</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大阪府地域がん登録情報</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588031673"/>
                  </a:ext>
                </a:extLst>
              </a:tr>
              <a:tr h="914400">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窓口機関</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（申請受付）</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R w="28575" cap="flat" cmpd="sng" algn="ctr">
                      <a:solidFill>
                        <a:schemeClr val="bg1"/>
                      </a:solidFill>
                      <a:prstDash val="solid"/>
                      <a:round/>
                      <a:headEnd type="none" w="med" len="med"/>
                      <a:tailEnd type="none" w="med" len="med"/>
                    </a:lnR>
                  </a:tcPr>
                </a:tc>
                <a:tc gridSpan="2">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大阪国際がんセンター</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372582399"/>
                  </a:ext>
                </a:extLst>
              </a:tr>
              <a:tr h="957263">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審査機関</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R w="28575" cap="flat" cmpd="sng" algn="ctr">
                      <a:solidFill>
                        <a:schemeClr val="bg1"/>
                      </a:solidFill>
                      <a:prstDash val="solid"/>
                      <a:round/>
                      <a:headEnd type="none" w="med" len="med"/>
                      <a:tailEnd type="none" w="med" len="med"/>
                    </a:lnR>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がん登録利用検討部会</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（大阪国際がんセンター）</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L w="28575" cap="flat" cmpd="sng" algn="ctr">
                      <a:solidFill>
                        <a:schemeClr val="bg1"/>
                      </a:solidFill>
                      <a:prstDash val="solid"/>
                      <a:round/>
                      <a:headEnd type="none" w="med" len="med"/>
                      <a:tailEnd type="none" w="med" len="med"/>
                    </a:lnL>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大阪府がん対策推進委員会</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がん登録等部会</a:t>
                      </a:r>
                      <a:endParaRPr kumimoji="1"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tc>
                <a:extLst>
                  <a:ext uri="{0D108BD9-81ED-4DB2-BD59-A6C34878D82A}">
                    <a16:rowId xmlns:a16="http://schemas.microsoft.com/office/drawing/2014/main" val="3014525515"/>
                  </a:ext>
                </a:extLst>
              </a:tr>
              <a:tr h="1228725">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手数料</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R w="28575" cap="flat" cmpd="sng" algn="ctr">
                      <a:solidFill>
                        <a:schemeClr val="bg1"/>
                      </a:solidFill>
                      <a:prstDash val="solid"/>
                      <a:round/>
                      <a:headEnd type="none" w="med" len="med"/>
                      <a:tailEnd type="none" w="med" len="med"/>
                    </a:lnR>
                  </a:tcPr>
                </a:tc>
                <a:tc>
                  <a:txBody>
                    <a:bodyPr/>
                    <a:lstStyle/>
                    <a:p>
                      <a:pPr algn="ct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徴収しない</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lnL w="28575" cap="flat" cmpd="sng" algn="ctr">
                      <a:solidFill>
                        <a:schemeClr val="bg1"/>
                      </a:solidFill>
                      <a:prstDash val="solid"/>
                      <a:round/>
                      <a:headEnd type="none" w="med" len="med"/>
                      <a:tailEnd type="none" w="med" len="med"/>
                    </a:lnL>
                  </a:tcPr>
                </a:tc>
                <a:tc>
                  <a:txBody>
                    <a:bodyPr/>
                    <a:lstStyle/>
                    <a:p>
                      <a:pPr algn="l"/>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調査研究者等からの申請時のみ徴収</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gn="l">
                        <a:tabLst/>
                      </a:pP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（情報提供に係る時間１時間ごとに</a:t>
                      </a: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5,800</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円及び電子媒体代等の実費）</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68580" marR="68580" anchor="ctr"/>
                </a:tc>
                <a:extLst>
                  <a:ext uri="{0D108BD9-81ED-4DB2-BD59-A6C34878D82A}">
                    <a16:rowId xmlns:a16="http://schemas.microsoft.com/office/drawing/2014/main" val="2136233489"/>
                  </a:ext>
                </a:extLst>
              </a:tr>
            </a:tbl>
          </a:graphicData>
        </a:graphic>
      </p:graphicFrame>
      <p:sp>
        <p:nvSpPr>
          <p:cNvPr id="7" name="角丸四角形 6"/>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全国がん登録情報の提供開始に伴う大阪府の対応</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800" b="1" dirty="0" smtClean="0"/>
              <a:t>26</a:t>
            </a:r>
            <a:endParaRPr kumimoji="1" lang="ja-JP" altLang="en-US" sz="1800" b="1" dirty="0"/>
          </a:p>
        </p:txBody>
      </p:sp>
    </p:spTree>
    <p:extLst>
      <p:ext uri="{BB962C8B-B14F-4D97-AF65-F5344CB8AC3E}">
        <p14:creationId xmlns:p14="http://schemas.microsoft.com/office/powerpoint/2010/main" val="76658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8625" y="1185858"/>
            <a:ext cx="8315325" cy="3771899"/>
          </a:xfrm>
        </p:spPr>
        <p:txBody>
          <a:bodyPr>
            <a:noAutofit/>
          </a:bodyPr>
          <a:lstStyle/>
          <a:p>
            <a:pPr>
              <a:lnSpc>
                <a:spcPct val="120000"/>
              </a:lnSpc>
            </a:pPr>
            <a:r>
              <a:rPr kumimoji="1" lang="ja-JP" altLang="en-US" sz="1500" dirty="0" smtClean="0"/>
              <a:t>大阪府で</a:t>
            </a:r>
            <a:r>
              <a:rPr lang="ja-JP" altLang="en-US" sz="1500" dirty="0"/>
              <a:t>は</a:t>
            </a:r>
            <a:r>
              <a:rPr lang="ja-JP" altLang="en-US" sz="1500" dirty="0" smtClean="0"/>
              <a:t>、大阪府医師会や現大阪国際がんセンターと連携し、昭和３７年からがん対策</a:t>
            </a:r>
            <a:r>
              <a:rPr lang="ja-JP" altLang="en-US" sz="1500" dirty="0"/>
              <a:t>の推進に資するとともに、府下における医療水準の向上を図ることを目的として</a:t>
            </a:r>
            <a:r>
              <a:rPr lang="ja-JP" altLang="en-US" sz="1500" dirty="0" smtClean="0"/>
              <a:t>、大阪府</a:t>
            </a:r>
            <a:r>
              <a:rPr lang="ja-JP" altLang="en-US" sz="1500" dirty="0"/>
              <a:t>がん登録</a:t>
            </a:r>
            <a:r>
              <a:rPr lang="ja-JP" altLang="en-US" sz="1500" dirty="0" smtClean="0"/>
              <a:t>事業を実施。</a:t>
            </a:r>
            <a:endParaRPr lang="en-US" altLang="ja-JP" sz="1500" dirty="0" smtClean="0"/>
          </a:p>
          <a:p>
            <a:pPr>
              <a:lnSpc>
                <a:spcPct val="120000"/>
              </a:lnSpc>
            </a:pPr>
            <a:r>
              <a:rPr kumimoji="1" lang="ja-JP" altLang="en-US" sz="1500" dirty="0" smtClean="0"/>
              <a:t>集約した</a:t>
            </a:r>
            <a:r>
              <a:rPr lang="ja-JP" altLang="en-US" sz="1500" dirty="0"/>
              <a:t>データをがんの原因の究明、がん予防活動の評価、医療活動の評価等、がん予防の推進ならびにがん医療の向上に寄与する</a:t>
            </a:r>
            <a:r>
              <a:rPr lang="ja-JP" altLang="en-US" sz="1500" dirty="0" smtClean="0"/>
              <a:t>目的として、利用・提供してきた。</a:t>
            </a:r>
            <a:endParaRPr lang="en-US" altLang="ja-JP" sz="1500" dirty="0" smtClean="0"/>
          </a:p>
          <a:p>
            <a:pPr>
              <a:lnSpc>
                <a:spcPct val="120000"/>
              </a:lnSpc>
            </a:pPr>
            <a:r>
              <a:rPr kumimoji="1" lang="ja-JP" altLang="en-US" sz="1500" dirty="0" smtClean="0"/>
              <a:t>他の都道府県においても順次地域がん登録事業が開始され、平成</a:t>
            </a:r>
            <a:r>
              <a:rPr kumimoji="1" lang="en-US" altLang="ja-JP" sz="1500" dirty="0" smtClean="0"/>
              <a:t>26</a:t>
            </a:r>
            <a:r>
              <a:rPr kumimoji="1" lang="ja-JP" altLang="en-US" sz="1500" dirty="0" smtClean="0"/>
              <a:t>年現在では全都道府県が実施。</a:t>
            </a:r>
            <a:endParaRPr kumimoji="1" lang="en-US" altLang="ja-JP" sz="1500" dirty="0" smtClean="0"/>
          </a:p>
          <a:p>
            <a:pPr>
              <a:lnSpc>
                <a:spcPct val="120000"/>
              </a:lnSpc>
            </a:pPr>
            <a:r>
              <a:rPr lang="ja-JP" altLang="en-US" sz="1500" dirty="0" smtClean="0"/>
              <a:t>平成</a:t>
            </a:r>
            <a:r>
              <a:rPr lang="en-US" altLang="ja-JP" sz="1500" dirty="0" smtClean="0"/>
              <a:t>25</a:t>
            </a:r>
            <a:r>
              <a:rPr lang="ja-JP" altLang="en-US" sz="1500" dirty="0" smtClean="0"/>
              <a:t>年</a:t>
            </a:r>
            <a:r>
              <a:rPr lang="en-US" altLang="ja-JP" sz="1500" dirty="0" smtClean="0"/>
              <a:t>12</a:t>
            </a:r>
            <a:r>
              <a:rPr lang="ja-JP" altLang="en-US" sz="1500" dirty="0"/>
              <a:t>月に「 がん登録等の推進に関する法律</a:t>
            </a:r>
            <a:r>
              <a:rPr lang="ja-JP" altLang="en-US" sz="1500" dirty="0" smtClean="0"/>
              <a:t>」が成立、平成</a:t>
            </a:r>
            <a:r>
              <a:rPr lang="en-US" altLang="ja-JP" sz="1500" dirty="0" smtClean="0"/>
              <a:t>28</a:t>
            </a:r>
            <a:r>
              <a:rPr lang="ja-JP" altLang="en-US" sz="1500" dirty="0" smtClean="0"/>
              <a:t>年１月１日に施行され、平成</a:t>
            </a:r>
            <a:r>
              <a:rPr lang="en-US" altLang="ja-JP" sz="1500" dirty="0" smtClean="0"/>
              <a:t>28</a:t>
            </a:r>
            <a:r>
              <a:rPr lang="ja-JP" altLang="en-US" sz="1500" dirty="0" smtClean="0"/>
              <a:t>年からのがん登録情報が「全国がん登録情報」として収集されることとなった。</a:t>
            </a:r>
            <a:endParaRPr lang="en-US" altLang="ja-JP" sz="1500" dirty="0" smtClean="0"/>
          </a:p>
          <a:p>
            <a:pPr>
              <a:lnSpc>
                <a:spcPct val="120000"/>
              </a:lnSpc>
            </a:pPr>
            <a:r>
              <a:rPr lang="ja-JP" altLang="en-US" sz="1500" dirty="0" smtClean="0"/>
              <a:t>このため、昭和</a:t>
            </a:r>
            <a:r>
              <a:rPr lang="en-US" altLang="ja-JP" sz="1500" dirty="0" smtClean="0"/>
              <a:t>37</a:t>
            </a:r>
            <a:r>
              <a:rPr lang="ja-JP" altLang="en-US" sz="1500" dirty="0" smtClean="0"/>
              <a:t>年から平成</a:t>
            </a:r>
            <a:r>
              <a:rPr lang="en-US" altLang="ja-JP" sz="1500" dirty="0" smtClean="0"/>
              <a:t>27</a:t>
            </a:r>
            <a:r>
              <a:rPr lang="ja-JP" altLang="en-US" sz="1500" dirty="0" smtClean="0"/>
              <a:t>年までの情報は「大阪府地域がん登録情報」、平成</a:t>
            </a:r>
            <a:r>
              <a:rPr lang="en-US" altLang="ja-JP" sz="1500" dirty="0" smtClean="0"/>
              <a:t>28</a:t>
            </a:r>
            <a:r>
              <a:rPr lang="ja-JP" altLang="en-US" sz="1500" dirty="0" smtClean="0"/>
              <a:t>年以降の情報は「全国がん登録情報」となる。</a:t>
            </a:r>
            <a:endParaRPr lang="en-US" altLang="ja-JP" sz="1500" dirty="0" smtClean="0"/>
          </a:p>
          <a:p>
            <a:pPr>
              <a:lnSpc>
                <a:spcPct val="120000"/>
              </a:lnSpc>
            </a:pPr>
            <a:r>
              <a:rPr lang="ja-JP" altLang="en-US" sz="1500" dirty="0" smtClean="0"/>
              <a:t>収集された全国</a:t>
            </a:r>
            <a:r>
              <a:rPr lang="ja-JP" altLang="en-US" sz="1500" dirty="0"/>
              <a:t>がん</a:t>
            </a:r>
            <a:r>
              <a:rPr lang="ja-JP" altLang="en-US" sz="1500" dirty="0" smtClean="0"/>
              <a:t>登録情報は、</a:t>
            </a:r>
            <a:r>
              <a:rPr lang="ja-JP" altLang="en-US" sz="1500" dirty="0"/>
              <a:t>平成</a:t>
            </a:r>
            <a:r>
              <a:rPr lang="en-US" altLang="ja-JP" sz="1500" dirty="0"/>
              <a:t>31</a:t>
            </a:r>
            <a:r>
              <a:rPr lang="ja-JP" altLang="en-US" sz="1500" dirty="0"/>
              <a:t>年</a:t>
            </a:r>
            <a:r>
              <a:rPr lang="en-US" altLang="ja-JP" sz="1500" dirty="0"/>
              <a:t>1</a:t>
            </a:r>
            <a:r>
              <a:rPr lang="ja-JP" altLang="en-US" sz="1500" dirty="0" smtClean="0"/>
              <a:t>月から利用・提供</a:t>
            </a:r>
            <a:r>
              <a:rPr lang="ja-JP" altLang="en-US" sz="1500" dirty="0"/>
              <a:t>が開始される</a:t>
            </a:r>
            <a:r>
              <a:rPr lang="ja-JP" altLang="en-US" sz="1500" dirty="0" smtClean="0"/>
              <a:t>。</a:t>
            </a:r>
            <a:endParaRPr kumimoji="1" lang="ja-JP" altLang="en-US" sz="1500" dirty="0"/>
          </a:p>
        </p:txBody>
      </p:sp>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大阪府におけるがん登録事業の経緯</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385760" y="5286378"/>
            <a:ext cx="8286758" cy="1062854"/>
            <a:chOff x="228592" y="5129210"/>
            <a:chExt cx="8286758" cy="1062854"/>
          </a:xfrm>
        </p:grpSpPr>
        <p:grpSp>
          <p:nvGrpSpPr>
            <p:cNvPr id="6" name="グループ化 5"/>
            <p:cNvGrpSpPr/>
            <p:nvPr/>
          </p:nvGrpSpPr>
          <p:grpSpPr>
            <a:xfrm>
              <a:off x="819396" y="5129212"/>
              <a:ext cx="7695954" cy="471488"/>
              <a:chOff x="471488" y="5572125"/>
              <a:chExt cx="8043863" cy="471488"/>
            </a:xfrm>
          </p:grpSpPr>
          <p:sp>
            <p:nvSpPr>
              <p:cNvPr id="2" name="ホームベース 1"/>
              <p:cNvSpPr/>
              <p:nvPr/>
            </p:nvSpPr>
            <p:spPr>
              <a:xfrm>
                <a:off x="471488" y="5572125"/>
                <a:ext cx="3354778" cy="471488"/>
              </a:xfrm>
              <a:prstGeom prst="homePlat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大阪府地域がん登録</a:t>
                </a:r>
                <a:endParaRPr kumimoji="1" lang="ja-JP" altLang="en-US" b="1" dirty="0">
                  <a:solidFill>
                    <a:schemeClr val="tx1"/>
                  </a:solidFill>
                </a:endParaRPr>
              </a:p>
            </p:txBody>
          </p:sp>
          <p:sp>
            <p:nvSpPr>
              <p:cNvPr id="5" name="山形 4"/>
              <p:cNvSpPr/>
              <p:nvPr/>
            </p:nvSpPr>
            <p:spPr>
              <a:xfrm>
                <a:off x="3647066" y="5572125"/>
                <a:ext cx="4868285" cy="471487"/>
              </a:xfrm>
              <a:prstGeom prst="chevron">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全国がん登録</a:t>
                </a:r>
                <a:endParaRPr kumimoji="1" lang="ja-JP" altLang="en-US" b="1" dirty="0">
                  <a:solidFill>
                    <a:schemeClr val="tx1"/>
                  </a:solidFill>
                </a:endParaRPr>
              </a:p>
            </p:txBody>
          </p:sp>
        </p:grpSp>
        <p:sp>
          <p:nvSpPr>
            <p:cNvPr id="11" name="テキスト ボックス 10"/>
            <p:cNvSpPr txBox="1"/>
            <p:nvPr/>
          </p:nvSpPr>
          <p:spPr>
            <a:xfrm>
              <a:off x="228592" y="5614983"/>
              <a:ext cx="1185873" cy="577081"/>
            </a:xfrm>
            <a:prstGeom prst="rect">
              <a:avLst/>
            </a:prstGeom>
            <a:noFill/>
          </p:spPr>
          <p:txBody>
            <a:bodyPr wrap="square" rtlCol="0">
              <a:spAutoFit/>
            </a:bodyPr>
            <a:lstStyle/>
            <a:p>
              <a:pPr algn="ctr"/>
              <a:r>
                <a:rPr kumimoji="1" lang="en-US" altLang="ja-JP" sz="1050" b="1" dirty="0" smtClean="0"/>
                <a:t>S37</a:t>
              </a:r>
            </a:p>
            <a:p>
              <a:pPr algn="ctr"/>
              <a:r>
                <a:rPr lang="ja-JP" altLang="en-US" sz="1050" b="1" dirty="0" smtClean="0"/>
                <a:t>大阪府がん登録</a:t>
              </a:r>
              <a:endParaRPr lang="en-US" altLang="ja-JP" sz="1050" b="1" dirty="0" smtClean="0"/>
            </a:p>
            <a:p>
              <a:pPr algn="ctr"/>
              <a:r>
                <a:rPr lang="ja-JP" altLang="en-US" sz="1050" b="1" dirty="0" smtClean="0"/>
                <a:t>事業開始</a:t>
              </a:r>
              <a:endParaRPr kumimoji="1" lang="ja-JP" altLang="en-US" sz="1050" b="1" dirty="0"/>
            </a:p>
          </p:txBody>
        </p:sp>
        <p:sp>
          <p:nvSpPr>
            <p:cNvPr id="12" name="テキスト ボックス 11"/>
            <p:cNvSpPr txBox="1"/>
            <p:nvPr/>
          </p:nvSpPr>
          <p:spPr>
            <a:xfrm>
              <a:off x="5811769" y="5586413"/>
              <a:ext cx="1224279" cy="577081"/>
            </a:xfrm>
            <a:prstGeom prst="rect">
              <a:avLst/>
            </a:prstGeom>
            <a:noFill/>
          </p:spPr>
          <p:txBody>
            <a:bodyPr wrap="square" rtlCol="0">
              <a:spAutoFit/>
            </a:bodyPr>
            <a:lstStyle/>
            <a:p>
              <a:pPr algn="ctr"/>
              <a:r>
                <a:rPr lang="en-US" altLang="ja-JP" sz="1050" b="1" dirty="0" smtClean="0"/>
                <a:t>H31.1</a:t>
              </a:r>
            </a:p>
            <a:p>
              <a:pPr algn="ctr"/>
              <a:r>
                <a:rPr lang="ja-JP" altLang="en-US" sz="1050" b="1" dirty="0"/>
                <a:t>全国</a:t>
              </a:r>
              <a:r>
                <a:rPr lang="ja-JP" altLang="en-US" sz="1050" b="1" dirty="0" smtClean="0"/>
                <a:t>がん登録</a:t>
              </a:r>
              <a:endParaRPr lang="en-US" altLang="ja-JP" sz="1050" b="1" dirty="0" smtClean="0"/>
            </a:p>
            <a:p>
              <a:pPr algn="ctr"/>
              <a:r>
                <a:rPr lang="ja-JP" altLang="en-US" sz="1050" b="1" dirty="0" smtClean="0"/>
                <a:t>利用・提供開始</a:t>
              </a:r>
              <a:endParaRPr kumimoji="1" lang="ja-JP" altLang="en-US" sz="1050" b="1" dirty="0"/>
            </a:p>
          </p:txBody>
        </p:sp>
        <p:sp>
          <p:nvSpPr>
            <p:cNvPr id="7" name="フローチャート: せん孔テープ 6"/>
            <p:cNvSpPr/>
            <p:nvPr/>
          </p:nvSpPr>
          <p:spPr>
            <a:xfrm rot="16200000" flipV="1">
              <a:off x="900109" y="5314950"/>
              <a:ext cx="485772" cy="114292"/>
            </a:xfrm>
            <a:prstGeom prst="flowChartPunchedTap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338946" y="5614983"/>
              <a:ext cx="1224279" cy="577081"/>
            </a:xfrm>
            <a:prstGeom prst="rect">
              <a:avLst/>
            </a:prstGeom>
            <a:noFill/>
          </p:spPr>
          <p:txBody>
            <a:bodyPr wrap="square" rtlCol="0">
              <a:spAutoFit/>
            </a:bodyPr>
            <a:lstStyle/>
            <a:p>
              <a:pPr algn="ctr"/>
              <a:r>
                <a:rPr lang="en-US" altLang="ja-JP" sz="1050" b="1" dirty="0" smtClean="0"/>
                <a:t>H28.1</a:t>
              </a:r>
            </a:p>
            <a:p>
              <a:pPr algn="ctr"/>
              <a:r>
                <a:rPr lang="ja-JP" altLang="en-US" sz="1050" b="1" dirty="0"/>
                <a:t>全国</a:t>
              </a:r>
              <a:r>
                <a:rPr lang="ja-JP" altLang="en-US" sz="1050" b="1" dirty="0" smtClean="0"/>
                <a:t>がん登録</a:t>
              </a:r>
              <a:endParaRPr lang="en-US" altLang="ja-JP" sz="1050" b="1" dirty="0" smtClean="0"/>
            </a:p>
            <a:p>
              <a:pPr algn="ctr"/>
              <a:r>
                <a:rPr lang="ja-JP" altLang="en-US" sz="1050" b="1" dirty="0" smtClean="0"/>
                <a:t>収集開始</a:t>
              </a:r>
              <a:endParaRPr kumimoji="1" lang="ja-JP" altLang="en-US" sz="1050" b="1" dirty="0"/>
            </a:p>
          </p:txBody>
        </p:sp>
        <p:sp>
          <p:nvSpPr>
            <p:cNvPr id="13" name="テキスト ボックス 12"/>
            <p:cNvSpPr txBox="1"/>
            <p:nvPr/>
          </p:nvSpPr>
          <p:spPr>
            <a:xfrm>
              <a:off x="1742000" y="5586412"/>
              <a:ext cx="1224279" cy="415498"/>
            </a:xfrm>
            <a:prstGeom prst="rect">
              <a:avLst/>
            </a:prstGeom>
            <a:noFill/>
          </p:spPr>
          <p:txBody>
            <a:bodyPr wrap="square" rtlCol="0">
              <a:spAutoFit/>
            </a:bodyPr>
            <a:lstStyle/>
            <a:p>
              <a:pPr algn="ctr"/>
              <a:r>
                <a:rPr lang="en-US" altLang="ja-JP" sz="1050" b="1" dirty="0" smtClean="0"/>
                <a:t>H25.12</a:t>
              </a:r>
            </a:p>
            <a:p>
              <a:pPr algn="ctr"/>
              <a:r>
                <a:rPr kumimoji="1" lang="ja-JP" altLang="en-US" sz="1050" b="1" dirty="0" smtClean="0"/>
                <a:t>法案成立</a:t>
              </a:r>
              <a:endParaRPr kumimoji="1" lang="ja-JP" altLang="en-US" sz="1050" b="1" dirty="0"/>
            </a:p>
          </p:txBody>
        </p:sp>
      </p:grpSp>
      <p:sp>
        <p:nvSpPr>
          <p:cNvPr id="9" name="スライド番号プレースホルダー 8"/>
          <p:cNvSpPr>
            <a:spLocks noGrp="1"/>
          </p:cNvSpPr>
          <p:nvPr>
            <p:ph type="sldNum" sz="quarter" idx="12"/>
          </p:nvPr>
        </p:nvSpPr>
        <p:spPr/>
        <p:txBody>
          <a:bodyPr/>
          <a:lstStyle/>
          <a:p>
            <a:r>
              <a:rPr kumimoji="1" lang="ja-JP" altLang="en-US" sz="1800" b="1" dirty="0" smtClean="0"/>
              <a:t>２</a:t>
            </a:r>
            <a:endParaRPr kumimoji="1" lang="ja-JP" altLang="en-US" sz="1800" b="1" dirty="0"/>
          </a:p>
        </p:txBody>
      </p:sp>
    </p:spTree>
    <p:extLst>
      <p:ext uri="{BB962C8B-B14F-4D97-AF65-F5344CB8AC3E}">
        <p14:creationId xmlns:p14="http://schemas.microsoft.com/office/powerpoint/2010/main" val="209356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がん登録情報の種類</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92157735"/>
              </p:ext>
            </p:extLst>
          </p:nvPr>
        </p:nvGraphicFramePr>
        <p:xfrm>
          <a:off x="464024" y="1397000"/>
          <a:ext cx="8188657" cy="3723564"/>
        </p:xfrm>
        <a:graphic>
          <a:graphicData uri="http://schemas.openxmlformats.org/drawingml/2006/table">
            <a:tbl>
              <a:tblPr firstRow="1" bandRow="1">
                <a:tableStyleId>{5C22544A-7EE6-4342-B048-85BDC9FD1C3A}</a:tableStyleId>
              </a:tblPr>
              <a:tblGrid>
                <a:gridCol w="2906973">
                  <a:extLst>
                    <a:ext uri="{9D8B030D-6E8A-4147-A177-3AD203B41FA5}">
                      <a16:colId xmlns:a16="http://schemas.microsoft.com/office/drawing/2014/main" val="20000"/>
                    </a:ext>
                  </a:extLst>
                </a:gridCol>
                <a:gridCol w="3944203">
                  <a:extLst>
                    <a:ext uri="{9D8B030D-6E8A-4147-A177-3AD203B41FA5}">
                      <a16:colId xmlns:a16="http://schemas.microsoft.com/office/drawing/2014/main" val="20001"/>
                    </a:ext>
                  </a:extLst>
                </a:gridCol>
                <a:gridCol w="1337481">
                  <a:extLst>
                    <a:ext uri="{9D8B030D-6E8A-4147-A177-3AD203B41FA5}">
                      <a16:colId xmlns:a16="http://schemas.microsoft.com/office/drawing/2014/main" val="20002"/>
                    </a:ext>
                  </a:extLst>
                </a:gridCol>
              </a:tblGrid>
              <a:tr h="370840">
                <a:tc>
                  <a:txBody>
                    <a:bodyPr/>
                    <a:lstStyle/>
                    <a:p>
                      <a:pPr algn="ctr"/>
                      <a:r>
                        <a:rPr kumimoji="1" lang="ja-JP" altLang="en-US" sz="1800" dirty="0" smtClean="0"/>
                        <a:t>名　　　称</a:t>
                      </a:r>
                      <a:endParaRPr kumimoji="1" lang="en-US" altLang="ja-JP" sz="1800" dirty="0" smtClean="0"/>
                    </a:p>
                    <a:p>
                      <a:pPr algn="ctr"/>
                      <a:r>
                        <a:rPr kumimoji="1" lang="en-US" altLang="ja-JP" sz="1600" dirty="0" smtClean="0"/>
                        <a:t>【</a:t>
                      </a:r>
                      <a:r>
                        <a:rPr kumimoji="1" lang="ja-JP" altLang="en-US" sz="1600" dirty="0" smtClean="0"/>
                        <a:t>大阪府における名称</a:t>
                      </a:r>
                      <a:r>
                        <a:rPr kumimoji="1" lang="en-US" altLang="ja-JP" sz="1600" dirty="0" smtClean="0"/>
                        <a:t>】</a:t>
                      </a:r>
                      <a:endParaRPr kumimoji="1" lang="ja-JP" altLang="en-US" sz="1600" dirty="0"/>
                    </a:p>
                  </a:txBody>
                  <a:tcPr anchor="ctr"/>
                </a:tc>
                <a:tc>
                  <a:txBody>
                    <a:bodyPr/>
                    <a:lstStyle/>
                    <a:p>
                      <a:pPr algn="ctr"/>
                      <a:r>
                        <a:rPr kumimoji="1" lang="ja-JP" altLang="en-US" sz="1800" dirty="0" smtClean="0"/>
                        <a:t>概　　　　要</a:t>
                      </a:r>
                      <a:endParaRPr kumimoji="1" lang="ja-JP" altLang="en-US" sz="1800" dirty="0"/>
                    </a:p>
                  </a:txBody>
                  <a:tcPr anchor="ctr"/>
                </a:tc>
                <a:tc>
                  <a:txBody>
                    <a:bodyPr/>
                    <a:lstStyle/>
                    <a:p>
                      <a:pPr algn="ctr"/>
                      <a:r>
                        <a:rPr kumimoji="1" lang="ja-JP" altLang="en-US" sz="1800" dirty="0" smtClean="0"/>
                        <a:t>対象データ</a:t>
                      </a:r>
                      <a:endParaRPr kumimoji="1" lang="ja-JP" altLang="en-US" sz="1800" dirty="0"/>
                    </a:p>
                  </a:txBody>
                  <a:tcPr anchor="ctr"/>
                </a:tc>
                <a:extLst>
                  <a:ext uri="{0D108BD9-81ED-4DB2-BD59-A6C34878D82A}">
                    <a16:rowId xmlns:a16="http://schemas.microsoft.com/office/drawing/2014/main" val="10000"/>
                  </a:ext>
                </a:extLst>
              </a:tr>
              <a:tr h="1023582">
                <a:tc>
                  <a:txBody>
                    <a:bodyPr/>
                    <a:lstStyle/>
                    <a:p>
                      <a:pPr algn="ctr"/>
                      <a:r>
                        <a:rPr kumimoji="1" lang="ja-JP" altLang="en-US" sz="1800" b="1" dirty="0" smtClean="0"/>
                        <a:t>院内がん登録情報</a:t>
                      </a:r>
                      <a:endParaRPr kumimoji="1" lang="en-US" altLang="ja-JP" sz="1800" b="1" dirty="0" smtClean="0"/>
                    </a:p>
                    <a:p>
                      <a:pPr marL="0" marR="0" indent="0" algn="ctr" defTabSz="914400" rtl="0" eaLnBrk="1" fontAlgn="auto" latinLnBrk="0" hangingPunct="1">
                        <a:lnSpc>
                          <a:spcPct val="150000"/>
                        </a:lnSpc>
                        <a:spcBef>
                          <a:spcPts val="0"/>
                        </a:spcBef>
                        <a:spcAft>
                          <a:spcPts val="0"/>
                        </a:spcAft>
                        <a:buClrTx/>
                        <a:buSzTx/>
                        <a:buFontTx/>
                        <a:buNone/>
                        <a:tabLst/>
                        <a:defRPr/>
                      </a:pPr>
                      <a:r>
                        <a:rPr kumimoji="1" lang="en-US" altLang="ja-JP" sz="1600" dirty="0" smtClean="0"/>
                        <a:t>【</a:t>
                      </a:r>
                      <a:r>
                        <a:rPr kumimoji="1" lang="ja-JP" altLang="en-US" sz="1600" dirty="0" smtClean="0"/>
                        <a:t>院内がん登録情報</a:t>
                      </a:r>
                      <a:r>
                        <a:rPr kumimoji="1" lang="en-US" altLang="ja-JP" sz="1600" dirty="0" smtClean="0"/>
                        <a:t>】</a:t>
                      </a:r>
                      <a:endParaRPr kumimoji="1" lang="ja-JP" altLang="en-US" sz="1600" dirty="0"/>
                    </a:p>
                  </a:txBody>
                  <a:tcPr anchor="ctr"/>
                </a:tc>
                <a:tc>
                  <a:txBody>
                    <a:bodyPr/>
                    <a:lstStyle/>
                    <a:p>
                      <a:pPr algn="l"/>
                      <a:r>
                        <a:rPr kumimoji="1" lang="ja-JP" altLang="en-US" sz="1600" dirty="0" smtClean="0"/>
                        <a:t>各病院等におけるがんの罹患、診療等のデータを収集したもの</a:t>
                      </a:r>
                      <a:endParaRPr kumimoji="1" lang="ja-JP" altLang="en-US" sz="1600" dirty="0"/>
                    </a:p>
                  </a:txBody>
                  <a:tcPr anchor="ctr"/>
                </a:tc>
                <a:tc>
                  <a:txBody>
                    <a:bodyPr/>
                    <a:lstStyle/>
                    <a:p>
                      <a:pPr algn="l"/>
                      <a:endParaRPr kumimoji="1" lang="ja-JP" altLang="en-US" sz="1600" dirty="0"/>
                    </a:p>
                  </a:txBody>
                  <a:tcPr anchor="ctr"/>
                </a:tc>
                <a:extLst>
                  <a:ext uri="{0D108BD9-81ED-4DB2-BD59-A6C34878D82A}">
                    <a16:rowId xmlns:a16="http://schemas.microsoft.com/office/drawing/2014/main" val="10004"/>
                  </a:ext>
                </a:extLst>
              </a:tr>
              <a:tr h="1023582">
                <a:tc>
                  <a:txBody>
                    <a:bodyPr/>
                    <a:lstStyle/>
                    <a:p>
                      <a:pPr algn="ctr"/>
                      <a:r>
                        <a:rPr kumimoji="1" lang="ja-JP" altLang="en-US" sz="1800" b="1" dirty="0" smtClean="0"/>
                        <a:t>都道府県がん情報</a:t>
                      </a:r>
                      <a:endParaRPr kumimoji="1" lang="en-US" altLang="ja-JP" sz="1800" b="1" dirty="0" smtClean="0"/>
                    </a:p>
                    <a:p>
                      <a:pPr marL="0" marR="0" indent="0" algn="ctr" defTabSz="914400" rtl="0" eaLnBrk="1" fontAlgn="auto" latinLnBrk="0" hangingPunct="1">
                        <a:lnSpc>
                          <a:spcPct val="150000"/>
                        </a:lnSpc>
                        <a:spcBef>
                          <a:spcPts val="0"/>
                        </a:spcBef>
                        <a:spcAft>
                          <a:spcPts val="0"/>
                        </a:spcAft>
                        <a:buClrTx/>
                        <a:buSzTx/>
                        <a:buFontTx/>
                        <a:buNone/>
                        <a:tabLst/>
                        <a:defRPr/>
                      </a:pPr>
                      <a:r>
                        <a:rPr kumimoji="1" lang="en-US" altLang="ja-JP" sz="1600" dirty="0" smtClean="0"/>
                        <a:t>【</a:t>
                      </a:r>
                      <a:r>
                        <a:rPr kumimoji="1" lang="ja-JP" altLang="en-US" sz="1600" dirty="0" smtClean="0"/>
                        <a:t>大阪府全国がん情報</a:t>
                      </a:r>
                      <a:r>
                        <a:rPr kumimoji="1" lang="en-US" altLang="ja-JP" sz="1600" dirty="0" smtClean="0"/>
                        <a:t>】</a:t>
                      </a:r>
                      <a:endParaRPr kumimoji="1" lang="ja-JP" altLang="en-US" sz="1600" dirty="0"/>
                    </a:p>
                  </a:txBody>
                  <a:tcPr anchor="ctr"/>
                </a:tc>
                <a:tc>
                  <a:txBody>
                    <a:bodyPr/>
                    <a:lstStyle/>
                    <a:p>
                      <a:pPr algn="l"/>
                      <a:r>
                        <a:rPr kumimoji="1" lang="ja-JP" altLang="en-US" sz="1600" dirty="0" smtClean="0"/>
                        <a:t>当該都道府県に所在する病院等の院内がん登録情報又は全国がん登録情報のうちがん罹患者の初回診断時の住所が当該都道府県であるものを集約したもの</a:t>
                      </a:r>
                      <a:endParaRPr kumimoji="1" lang="ja-JP" altLang="en-US"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平成</a:t>
                      </a:r>
                      <a:r>
                        <a:rPr kumimoji="1" lang="en-US" altLang="ja-JP" sz="1600" dirty="0" smtClean="0"/>
                        <a:t>28</a:t>
                      </a:r>
                      <a:r>
                        <a:rPr kumimoji="1" lang="ja-JP" altLang="en-US" sz="1600" dirty="0" smtClean="0"/>
                        <a:t>年～</a:t>
                      </a:r>
                    </a:p>
                  </a:txBody>
                  <a:tcPr anchor="ctr"/>
                </a:tc>
                <a:extLst>
                  <a:ext uri="{0D108BD9-81ED-4DB2-BD59-A6C34878D82A}">
                    <a16:rowId xmlns:a16="http://schemas.microsoft.com/office/drawing/2014/main" val="1469703674"/>
                  </a:ext>
                </a:extLst>
              </a:tr>
              <a:tr h="10235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t>全国がん登録情報</a:t>
                      </a:r>
                      <a:endParaRPr kumimoji="1" lang="en-US" altLang="ja-JP" sz="1800" b="1" dirty="0" smtClean="0"/>
                    </a:p>
                    <a:p>
                      <a:pPr marL="0" marR="0" indent="0" algn="ctr" defTabSz="914400" rtl="0" eaLnBrk="1" fontAlgn="auto" latinLnBrk="0" hangingPunct="1">
                        <a:lnSpc>
                          <a:spcPct val="150000"/>
                        </a:lnSpc>
                        <a:spcBef>
                          <a:spcPts val="0"/>
                        </a:spcBef>
                        <a:spcAft>
                          <a:spcPts val="0"/>
                        </a:spcAft>
                        <a:buClrTx/>
                        <a:buSzTx/>
                        <a:buFontTx/>
                        <a:buNone/>
                        <a:tabLst/>
                        <a:defRPr/>
                      </a:pPr>
                      <a:r>
                        <a:rPr kumimoji="1" lang="en-US" altLang="ja-JP" sz="1600" dirty="0" smtClean="0"/>
                        <a:t>【</a:t>
                      </a:r>
                      <a:r>
                        <a:rPr kumimoji="1" lang="ja-JP" altLang="en-US" sz="1600" dirty="0" smtClean="0"/>
                        <a:t>全国がん登録情報</a:t>
                      </a:r>
                      <a:r>
                        <a:rPr kumimoji="1" lang="en-US" altLang="ja-JP" sz="1600" dirty="0" smtClean="0"/>
                        <a:t>】</a:t>
                      </a:r>
                      <a:endParaRPr kumimoji="1" lang="ja-JP" altLang="en-US" sz="1600" dirty="0"/>
                    </a:p>
                  </a:txBody>
                  <a:tcPr anchor="ctr"/>
                </a:tc>
                <a:tc>
                  <a:txBody>
                    <a:bodyPr/>
                    <a:lstStyle/>
                    <a:p>
                      <a:pPr algn="l"/>
                      <a:r>
                        <a:rPr kumimoji="1" lang="ja-JP" altLang="en-US" sz="1600" dirty="0" smtClean="0"/>
                        <a:t>全国の都道府県登録情報を収集したもの</a:t>
                      </a:r>
                      <a:endParaRPr kumimoji="1" lang="ja-JP" altLang="en-US" sz="1600" dirty="0"/>
                    </a:p>
                  </a:txBody>
                  <a:tcPr anchor="ctr"/>
                </a:tc>
                <a:tc>
                  <a:txBody>
                    <a:bodyPr/>
                    <a:lstStyle/>
                    <a:p>
                      <a:pPr algn="l"/>
                      <a:r>
                        <a:rPr kumimoji="1" lang="ja-JP" altLang="en-US" sz="1600" dirty="0" smtClean="0"/>
                        <a:t>平成</a:t>
                      </a:r>
                      <a:r>
                        <a:rPr kumimoji="1" lang="en-US" altLang="ja-JP" sz="1600" dirty="0" smtClean="0"/>
                        <a:t>28</a:t>
                      </a:r>
                      <a:r>
                        <a:rPr kumimoji="1" lang="ja-JP" altLang="en-US" sz="1600" dirty="0" smtClean="0"/>
                        <a:t>年～</a:t>
                      </a:r>
                      <a:endParaRPr kumimoji="1" lang="ja-JP" altLang="en-US" sz="1600" dirty="0"/>
                    </a:p>
                  </a:txBody>
                  <a:tcPr anchor="ctr"/>
                </a:tc>
                <a:extLst>
                  <a:ext uri="{0D108BD9-81ED-4DB2-BD59-A6C34878D82A}">
                    <a16:rowId xmlns:a16="http://schemas.microsoft.com/office/drawing/2014/main" val="3813512491"/>
                  </a:ext>
                </a:extLst>
              </a:tr>
            </a:tbl>
          </a:graphicData>
        </a:graphic>
      </p:graphicFrame>
      <p:sp>
        <p:nvSpPr>
          <p:cNvPr id="3" name="スライド番号プレースホルダー 2"/>
          <p:cNvSpPr>
            <a:spLocks noGrp="1"/>
          </p:cNvSpPr>
          <p:nvPr>
            <p:ph type="sldNum" sz="quarter" idx="12"/>
          </p:nvPr>
        </p:nvSpPr>
        <p:spPr/>
        <p:txBody>
          <a:bodyPr/>
          <a:lstStyle/>
          <a:p>
            <a:r>
              <a:rPr kumimoji="1" lang="ja-JP" altLang="en-US" sz="1800" b="1" dirty="0" smtClean="0"/>
              <a:t>３</a:t>
            </a:r>
            <a:endParaRPr kumimoji="1" lang="ja-JP" altLang="en-US" sz="1800" b="1" dirty="0"/>
          </a:p>
        </p:txBody>
      </p:sp>
      <p:graphicFrame>
        <p:nvGraphicFramePr>
          <p:cNvPr id="5" name="表 4"/>
          <p:cNvGraphicFramePr>
            <a:graphicFrameLocks noGrp="1"/>
          </p:cNvGraphicFramePr>
          <p:nvPr>
            <p:extLst>
              <p:ext uri="{D42A27DB-BD31-4B8C-83A1-F6EECF244321}">
                <p14:modId xmlns:p14="http://schemas.microsoft.com/office/powerpoint/2010/main" val="2511032353"/>
              </p:ext>
            </p:extLst>
          </p:nvPr>
        </p:nvGraphicFramePr>
        <p:xfrm>
          <a:off x="464025" y="5302530"/>
          <a:ext cx="8188658" cy="955395"/>
        </p:xfrm>
        <a:graphic>
          <a:graphicData uri="http://schemas.openxmlformats.org/drawingml/2006/table">
            <a:tbl>
              <a:tblPr firstRow="1" bandRow="1">
                <a:tableStyleId>{22838BEF-8BB2-4498-84A7-C5851F593DF1}</a:tableStyleId>
              </a:tblPr>
              <a:tblGrid>
                <a:gridCol w="2922113">
                  <a:extLst>
                    <a:ext uri="{9D8B030D-6E8A-4147-A177-3AD203B41FA5}">
                      <a16:colId xmlns:a16="http://schemas.microsoft.com/office/drawing/2014/main" val="2985740339"/>
                    </a:ext>
                  </a:extLst>
                </a:gridCol>
                <a:gridCol w="3943350">
                  <a:extLst>
                    <a:ext uri="{9D8B030D-6E8A-4147-A177-3AD203B41FA5}">
                      <a16:colId xmlns:a16="http://schemas.microsoft.com/office/drawing/2014/main" val="3994268852"/>
                    </a:ext>
                  </a:extLst>
                </a:gridCol>
                <a:gridCol w="1323195">
                  <a:extLst>
                    <a:ext uri="{9D8B030D-6E8A-4147-A177-3AD203B41FA5}">
                      <a16:colId xmlns:a16="http://schemas.microsoft.com/office/drawing/2014/main" val="2561277967"/>
                    </a:ext>
                  </a:extLst>
                </a:gridCol>
              </a:tblGrid>
              <a:tr h="955395">
                <a:tc>
                  <a:txBody>
                    <a:bodyPr/>
                    <a:lstStyle/>
                    <a:p>
                      <a:pPr algn="ctr"/>
                      <a:r>
                        <a:rPr kumimoji="1" lang="ja-JP" altLang="en-US" sz="1800" dirty="0" smtClean="0"/>
                        <a:t>地域がん登録情報</a:t>
                      </a:r>
                      <a:endParaRPr kumimoji="1" lang="en-US" altLang="ja-JP" sz="1800" dirty="0" smtClean="0"/>
                    </a:p>
                    <a:p>
                      <a:pPr marL="0" marR="0" indent="0" algn="ctr" defTabSz="914400" rtl="0" eaLnBrk="1" fontAlgn="auto" latinLnBrk="0" hangingPunct="1">
                        <a:lnSpc>
                          <a:spcPct val="150000"/>
                        </a:lnSpc>
                        <a:spcBef>
                          <a:spcPts val="0"/>
                        </a:spcBef>
                        <a:spcAft>
                          <a:spcPts val="0"/>
                        </a:spcAft>
                        <a:buClrTx/>
                        <a:buSzTx/>
                        <a:buFontTx/>
                        <a:buNone/>
                        <a:tabLst/>
                        <a:defRPr/>
                      </a:pPr>
                      <a:r>
                        <a:rPr kumimoji="1" lang="en-US" altLang="ja-JP" sz="1600" b="0" dirty="0" smtClean="0"/>
                        <a:t>【</a:t>
                      </a:r>
                      <a:r>
                        <a:rPr kumimoji="1" lang="ja-JP" altLang="en-US" sz="1600" b="0" dirty="0" smtClean="0"/>
                        <a:t>大阪府地域がん登録情報</a:t>
                      </a:r>
                      <a:r>
                        <a:rPr kumimoji="1" lang="en-US" altLang="ja-JP" sz="1600" b="0" dirty="0" smtClean="0"/>
                        <a:t>】</a:t>
                      </a:r>
                      <a:endParaRPr kumimoji="1" lang="ja-JP" altLang="en-US" sz="1600" b="0" dirty="0"/>
                    </a:p>
                  </a:txBody>
                  <a:tcPr anchor="ctr">
                    <a:lnL w="12700" cmpd="sng">
                      <a:noFill/>
                    </a:lnL>
                    <a:lnR w="12700" cap="flat" cmpd="sng" algn="ctr">
                      <a:solidFill>
                        <a:schemeClr val="bg1"/>
                      </a:solidFill>
                      <a:prstDash val="solid"/>
                      <a:round/>
                      <a:headEnd type="none" w="med" len="med"/>
                      <a:tailEnd type="none" w="med" len="med"/>
                    </a:lnR>
                    <a:lnT w="12700" cmpd="sng">
                      <a:noFill/>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大阪府をはじめ各都道府県が実施主体となり、協力する病院等のデータを収集</a:t>
                      </a:r>
                      <a:endParaRPr kumimoji="1" lang="ja-JP" altLang="en-US" sz="1600" b="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tcPr>
                </a:tc>
                <a:tc>
                  <a:txBody>
                    <a:bodyPr/>
                    <a:lstStyle/>
                    <a:p>
                      <a:pPr algn="l"/>
                      <a:r>
                        <a:rPr kumimoji="1" lang="ja-JP" altLang="en-US" sz="1600" b="0" dirty="0" smtClean="0"/>
                        <a:t>昭和</a:t>
                      </a:r>
                      <a:r>
                        <a:rPr kumimoji="1" lang="en-US" altLang="ja-JP" sz="1600" b="0" dirty="0" smtClean="0"/>
                        <a:t>37</a:t>
                      </a:r>
                      <a:r>
                        <a:rPr kumimoji="1" lang="ja-JP" altLang="en-US" sz="1600" b="0" dirty="0" smtClean="0"/>
                        <a:t>～</a:t>
                      </a:r>
                      <a:endParaRPr kumimoji="1" lang="en-US" altLang="ja-JP" sz="1600" b="0" dirty="0" smtClean="0"/>
                    </a:p>
                    <a:p>
                      <a:pPr algn="r"/>
                      <a:r>
                        <a:rPr kumimoji="1" lang="ja-JP" altLang="en-US" sz="1600" b="0" dirty="0" smtClean="0"/>
                        <a:t>平成</a:t>
                      </a:r>
                      <a:r>
                        <a:rPr kumimoji="1" lang="en-US" altLang="ja-JP" sz="1600" b="0" dirty="0" smtClean="0"/>
                        <a:t>27</a:t>
                      </a:r>
                      <a:r>
                        <a:rPr kumimoji="1" lang="ja-JP" altLang="en-US" sz="1600" b="0" dirty="0" smtClean="0"/>
                        <a:t>年</a:t>
                      </a:r>
                      <a:endParaRPr kumimoji="1" lang="ja-JP" altLang="en-US" sz="1600" b="0" dirty="0"/>
                    </a:p>
                  </a:txBody>
                  <a:tcPr anchor="ctr">
                    <a:lnL w="12700" cap="flat" cmpd="sng" algn="ctr">
                      <a:solidFill>
                        <a:schemeClr val="bg1"/>
                      </a:solidFill>
                      <a:prstDash val="solid"/>
                      <a:round/>
                      <a:headEnd type="none" w="med" len="med"/>
                      <a:tailEnd type="none" w="med" len="med"/>
                    </a:lnL>
                    <a:lnR w="12700" cmpd="sng">
                      <a:noFill/>
                    </a:lnR>
                    <a:lnT w="12700" cmpd="sng">
                      <a:noFill/>
                    </a:lnT>
                    <a:lnB w="12700" cmpd="sng">
                      <a:noFill/>
                    </a:lnB>
                  </a:tcPr>
                </a:tc>
                <a:extLst>
                  <a:ext uri="{0D108BD9-81ED-4DB2-BD59-A6C34878D82A}">
                    <a16:rowId xmlns:a16="http://schemas.microsoft.com/office/drawing/2014/main" val="856488540"/>
                  </a:ext>
                </a:extLst>
              </a:tr>
            </a:tbl>
          </a:graphicData>
        </a:graphic>
      </p:graphicFrame>
    </p:spTree>
    <p:extLst>
      <p:ext uri="{BB962C8B-B14F-4D97-AF65-F5344CB8AC3E}">
        <p14:creationId xmlns:p14="http://schemas.microsoft.com/office/powerpoint/2010/main" val="1997706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8" name="図 1047"/>
          <p:cNvPicPr>
            <a:picLocks noChangeAspect="1"/>
          </p:cNvPicPr>
          <p:nvPr/>
        </p:nvPicPr>
        <p:blipFill>
          <a:blip r:embed="rId3"/>
          <a:stretch>
            <a:fillRect/>
          </a:stretch>
        </p:blipFill>
        <p:spPr>
          <a:xfrm>
            <a:off x="3448641" y="3393041"/>
            <a:ext cx="1080000" cy="1080000"/>
          </a:xfrm>
          <a:prstGeom prst="rect">
            <a:avLst/>
          </a:prstGeom>
        </p:spPr>
      </p:pic>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年以降のがん登録情報の流れ</a:t>
            </a:r>
            <a:endParaRPr lang="en-US" altLang="ja-JP"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69" y="2103121"/>
            <a:ext cx="1080000"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図 1"/>
          <p:cNvPicPr>
            <a:picLocks noChangeAspect="1"/>
          </p:cNvPicPr>
          <p:nvPr/>
        </p:nvPicPr>
        <p:blipFill>
          <a:blip r:embed="rId5"/>
          <a:stretch>
            <a:fillRect/>
          </a:stretch>
        </p:blipFill>
        <p:spPr>
          <a:xfrm>
            <a:off x="696048" y="3540697"/>
            <a:ext cx="1080000" cy="763478"/>
          </a:xfrm>
          <a:prstGeom prst="rect">
            <a:avLst/>
          </a:prstGeom>
        </p:spPr>
      </p:pic>
      <p:cxnSp>
        <p:nvCxnSpPr>
          <p:cNvPr id="11" name="カギ線コネクタ 10"/>
          <p:cNvCxnSpPr>
            <a:stCxn id="1028" idx="3"/>
            <a:endCxn id="29" idx="3"/>
          </p:cNvCxnSpPr>
          <p:nvPr/>
        </p:nvCxnSpPr>
        <p:spPr>
          <a:xfrm>
            <a:off x="1767769" y="2643121"/>
            <a:ext cx="8279" cy="2608854"/>
          </a:xfrm>
          <a:prstGeom prst="bentConnector3">
            <a:avLst>
              <a:gd name="adj1" fmla="val 4414374"/>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3"/>
            <a:endCxn id="1048" idx="1"/>
          </p:cNvCxnSpPr>
          <p:nvPr/>
        </p:nvCxnSpPr>
        <p:spPr>
          <a:xfrm>
            <a:off x="1776048" y="3922436"/>
            <a:ext cx="1672593" cy="10605"/>
          </a:xfrm>
          <a:prstGeom prst="straightConnector1">
            <a:avLst/>
          </a:prstGeom>
          <a:ln w="317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34" name="図 33"/>
          <p:cNvPicPr>
            <a:picLocks noChangeAspect="1"/>
          </p:cNvPicPr>
          <p:nvPr/>
        </p:nvPicPr>
        <p:blipFill>
          <a:blip r:embed="rId6"/>
          <a:stretch>
            <a:fillRect/>
          </a:stretch>
        </p:blipFill>
        <p:spPr>
          <a:xfrm>
            <a:off x="3375496" y="1632637"/>
            <a:ext cx="714286" cy="900000"/>
          </a:xfrm>
          <a:prstGeom prst="rect">
            <a:avLst/>
          </a:prstGeom>
        </p:spPr>
      </p:pic>
      <p:pic>
        <p:nvPicPr>
          <p:cNvPr id="35" name="図 34"/>
          <p:cNvPicPr>
            <a:picLocks noChangeAspect="1"/>
          </p:cNvPicPr>
          <p:nvPr/>
        </p:nvPicPr>
        <p:blipFill>
          <a:blip r:embed="rId7"/>
          <a:stretch>
            <a:fillRect/>
          </a:stretch>
        </p:blipFill>
        <p:spPr>
          <a:xfrm>
            <a:off x="3252015" y="5303969"/>
            <a:ext cx="900000" cy="900000"/>
          </a:xfrm>
          <a:prstGeom prst="rect">
            <a:avLst/>
          </a:prstGeom>
        </p:spPr>
      </p:pic>
      <p:cxnSp>
        <p:nvCxnSpPr>
          <p:cNvPr id="40" name="直線矢印コネクタ 39"/>
          <p:cNvCxnSpPr/>
          <p:nvPr/>
        </p:nvCxnSpPr>
        <p:spPr>
          <a:xfrm>
            <a:off x="4695007" y="3723181"/>
            <a:ext cx="2455604" cy="0"/>
          </a:xfrm>
          <a:prstGeom prst="straightConnector1">
            <a:avLst/>
          </a:prstGeom>
          <a:ln w="317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カギ線コネクタ 41"/>
          <p:cNvCxnSpPr>
            <a:stCxn id="34" idx="3"/>
            <a:endCxn id="35" idx="3"/>
          </p:cNvCxnSpPr>
          <p:nvPr/>
        </p:nvCxnSpPr>
        <p:spPr>
          <a:xfrm>
            <a:off x="4089782" y="2082637"/>
            <a:ext cx="62233" cy="3671332"/>
          </a:xfrm>
          <a:prstGeom prst="bentConnector3">
            <a:avLst>
              <a:gd name="adj1" fmla="val 1936646"/>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2962555" y="2798023"/>
            <a:ext cx="1852372" cy="522522"/>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rPr>
              <a:t>大阪府</a:t>
            </a:r>
            <a:endParaRPr lang="en-US" altLang="ja-JP" sz="1400" b="1" dirty="0" smtClean="0">
              <a:solidFill>
                <a:prstClr val="black"/>
              </a:solidFill>
            </a:endParaRPr>
          </a:p>
          <a:p>
            <a:pPr algn="ctr"/>
            <a:r>
              <a:rPr lang="ja-JP" altLang="en-US" sz="1400" b="1" dirty="0" smtClean="0">
                <a:solidFill>
                  <a:prstClr val="black"/>
                </a:solidFill>
              </a:rPr>
              <a:t>（大阪国際がんＣ）</a:t>
            </a:r>
            <a:endParaRPr lang="ja-JP" altLang="en-US" b="1" dirty="0">
              <a:solidFill>
                <a:prstClr val="black"/>
              </a:solidFill>
            </a:endParaRPr>
          </a:p>
        </p:txBody>
      </p:sp>
      <p:sp>
        <p:nvSpPr>
          <p:cNvPr id="54" name="角丸四角形 53"/>
          <p:cNvSpPr/>
          <p:nvPr/>
        </p:nvSpPr>
        <p:spPr>
          <a:xfrm>
            <a:off x="297495" y="1710978"/>
            <a:ext cx="1669659" cy="367003"/>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rPr>
              <a:t>病院・指定診療所</a:t>
            </a:r>
            <a:endParaRPr lang="ja-JP" altLang="en-US" b="1" dirty="0">
              <a:solidFill>
                <a:prstClr val="black"/>
              </a:solidFill>
            </a:endParaRPr>
          </a:p>
        </p:txBody>
      </p:sp>
      <p:sp>
        <p:nvSpPr>
          <p:cNvPr id="55" name="角丸四角形 54"/>
          <p:cNvSpPr/>
          <p:nvPr/>
        </p:nvSpPr>
        <p:spPr>
          <a:xfrm>
            <a:off x="4152015" y="1480746"/>
            <a:ext cx="573470" cy="367003"/>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prstClr val="black"/>
                </a:solidFill>
              </a:rPr>
              <a:t>A</a:t>
            </a:r>
            <a:r>
              <a:rPr lang="ja-JP" altLang="en-US" sz="1400" b="1" dirty="0" smtClean="0">
                <a:solidFill>
                  <a:prstClr val="black"/>
                </a:solidFill>
              </a:rPr>
              <a:t>県</a:t>
            </a:r>
            <a:endParaRPr lang="ja-JP" altLang="en-US" b="1" dirty="0">
              <a:solidFill>
                <a:prstClr val="black"/>
              </a:solidFill>
            </a:endParaRPr>
          </a:p>
        </p:txBody>
      </p:sp>
      <p:sp>
        <p:nvSpPr>
          <p:cNvPr id="56" name="角丸四角形 55"/>
          <p:cNvSpPr/>
          <p:nvPr/>
        </p:nvSpPr>
        <p:spPr>
          <a:xfrm>
            <a:off x="4161239" y="5903828"/>
            <a:ext cx="638195" cy="367003"/>
          </a:xfrm>
          <a:prstGeom prst="roundRect">
            <a:avLst/>
          </a:prstGeom>
          <a:solidFill>
            <a:schemeClr val="accent2">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black"/>
                </a:solidFill>
              </a:rPr>
              <a:t>Ｂ</a:t>
            </a:r>
            <a:r>
              <a:rPr lang="ja-JP" altLang="en-US" sz="1400" b="1" dirty="0" smtClean="0">
                <a:solidFill>
                  <a:prstClr val="black"/>
                </a:solidFill>
              </a:rPr>
              <a:t>県</a:t>
            </a:r>
            <a:endParaRPr lang="ja-JP" altLang="en-US" b="1" dirty="0">
              <a:solidFill>
                <a:prstClr val="black"/>
              </a:solidFill>
            </a:endParaRPr>
          </a:p>
        </p:txBody>
      </p:sp>
      <p:sp>
        <p:nvSpPr>
          <p:cNvPr id="57" name="角丸四角形 56"/>
          <p:cNvSpPr/>
          <p:nvPr/>
        </p:nvSpPr>
        <p:spPr>
          <a:xfrm>
            <a:off x="7110268" y="2798023"/>
            <a:ext cx="1880542" cy="471103"/>
          </a:xfrm>
          <a:prstGeom prst="roundRect">
            <a:avLst/>
          </a:prstGeom>
          <a:solidFill>
            <a:schemeClr val="accent2">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1400" b="1" dirty="0" smtClean="0">
                <a:solidFill>
                  <a:prstClr val="black"/>
                </a:solidFill>
              </a:rPr>
              <a:t>国</a:t>
            </a:r>
            <a:endParaRPr lang="en-US" altLang="ja-JP" sz="1400" b="1" dirty="0" smtClean="0">
              <a:solidFill>
                <a:prstClr val="black"/>
              </a:solidFill>
            </a:endParaRPr>
          </a:p>
          <a:p>
            <a:pPr algn="ctr">
              <a:lnSpc>
                <a:spcPts val="1500"/>
              </a:lnSpc>
            </a:pPr>
            <a:r>
              <a:rPr lang="ja-JP" altLang="en-US" sz="1400" b="1" dirty="0" smtClean="0">
                <a:solidFill>
                  <a:prstClr val="black"/>
                </a:solidFill>
              </a:rPr>
              <a:t>（国立がん研究Ｃ）</a:t>
            </a:r>
            <a:endParaRPr lang="ja-JP" altLang="en-US" b="1" dirty="0">
              <a:solidFill>
                <a:prstClr val="black"/>
              </a:solidFill>
            </a:endParaRPr>
          </a:p>
        </p:txBody>
      </p:sp>
      <p:sp>
        <p:nvSpPr>
          <p:cNvPr id="72" name="角丸四角形 71"/>
          <p:cNvSpPr/>
          <p:nvPr/>
        </p:nvSpPr>
        <p:spPr>
          <a:xfrm>
            <a:off x="304760" y="5821406"/>
            <a:ext cx="1862575" cy="371942"/>
          </a:xfrm>
          <a:prstGeom prst="round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rPr>
              <a:t>院内がん登録情報</a:t>
            </a:r>
            <a:endParaRPr lang="ja-JP" altLang="en-US" sz="1600" b="1" dirty="0">
              <a:solidFill>
                <a:prstClr val="black"/>
              </a:solidFill>
            </a:endParaRPr>
          </a:p>
        </p:txBody>
      </p:sp>
      <p:sp>
        <p:nvSpPr>
          <p:cNvPr id="85" name="角丸四角形 84"/>
          <p:cNvSpPr/>
          <p:nvPr/>
        </p:nvSpPr>
        <p:spPr>
          <a:xfrm>
            <a:off x="5104487" y="3285613"/>
            <a:ext cx="2177008" cy="3670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prstClr val="black"/>
                </a:solidFill>
              </a:rPr>
              <a:t>全国</a:t>
            </a:r>
            <a:r>
              <a:rPr lang="ja-JP" altLang="en-US" sz="1600" b="1" dirty="0" smtClean="0">
                <a:solidFill>
                  <a:prstClr val="black"/>
                </a:solidFill>
              </a:rPr>
              <a:t>がん登録ｼｽﾃﾑ</a:t>
            </a:r>
            <a:endParaRPr lang="ja-JP" altLang="en-US" sz="1600" b="1" dirty="0">
              <a:solidFill>
                <a:prstClr val="black"/>
              </a:solidFill>
            </a:endParaRPr>
          </a:p>
        </p:txBody>
      </p:sp>
      <p:pic>
        <p:nvPicPr>
          <p:cNvPr id="1064" name="図 1063"/>
          <p:cNvPicPr>
            <a:picLocks noChangeAspect="1"/>
          </p:cNvPicPr>
          <p:nvPr/>
        </p:nvPicPr>
        <p:blipFill>
          <a:blip r:embed="rId8"/>
          <a:stretch>
            <a:fillRect/>
          </a:stretch>
        </p:blipFill>
        <p:spPr>
          <a:xfrm>
            <a:off x="7195581" y="3393041"/>
            <a:ext cx="1353489" cy="1078628"/>
          </a:xfrm>
          <a:prstGeom prst="rect">
            <a:avLst/>
          </a:prstGeom>
        </p:spPr>
      </p:pic>
      <p:cxnSp>
        <p:nvCxnSpPr>
          <p:cNvPr id="1073" name="直線矢印コネクタ 1072"/>
          <p:cNvCxnSpPr/>
          <p:nvPr/>
        </p:nvCxnSpPr>
        <p:spPr>
          <a:xfrm flipH="1">
            <a:off x="4641300" y="4101356"/>
            <a:ext cx="2479175" cy="7959"/>
          </a:xfrm>
          <a:prstGeom prst="straightConnector1">
            <a:avLst/>
          </a:prstGeom>
          <a:ln w="31750">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5081886" y="3753322"/>
            <a:ext cx="2177008" cy="3670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rPr>
              <a:t>（登録）</a:t>
            </a:r>
            <a:endParaRPr lang="ja-JP" altLang="en-US" sz="1600" b="1" dirty="0">
              <a:solidFill>
                <a:prstClr val="black"/>
              </a:solidFill>
            </a:endParaRPr>
          </a:p>
        </p:txBody>
      </p:sp>
      <p:sp>
        <p:nvSpPr>
          <p:cNvPr id="36" name="角丸四角形 35"/>
          <p:cNvSpPr/>
          <p:nvPr/>
        </p:nvSpPr>
        <p:spPr>
          <a:xfrm>
            <a:off x="5081886" y="4160408"/>
            <a:ext cx="2177008" cy="3670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rPr>
              <a:t>（利用・閲覧）</a:t>
            </a:r>
            <a:endParaRPr lang="ja-JP" altLang="en-US" sz="1600" b="1" dirty="0">
              <a:solidFill>
                <a:prstClr val="black"/>
              </a:solidFill>
            </a:endParaRPr>
          </a:p>
        </p:txBody>
      </p:sp>
      <p:sp>
        <p:nvSpPr>
          <p:cNvPr id="45" name="角丸四角形 44"/>
          <p:cNvSpPr/>
          <p:nvPr/>
        </p:nvSpPr>
        <p:spPr>
          <a:xfrm>
            <a:off x="2053010" y="4005423"/>
            <a:ext cx="1332813" cy="3670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rPr>
              <a:t>（届出）</a:t>
            </a:r>
            <a:endParaRPr lang="ja-JP" altLang="en-US" sz="1600" b="1" dirty="0">
              <a:solidFill>
                <a:prstClr val="black"/>
              </a:solidFill>
            </a:endParaRPr>
          </a:p>
        </p:txBody>
      </p:sp>
      <p:sp>
        <p:nvSpPr>
          <p:cNvPr id="39" name="スライド番号プレースホルダー 2"/>
          <p:cNvSpPr>
            <a:spLocks noGrp="1"/>
          </p:cNvSpPr>
          <p:nvPr>
            <p:ph type="sldNum" sz="quarter" idx="12"/>
          </p:nvPr>
        </p:nvSpPr>
        <p:spPr>
          <a:xfrm>
            <a:off x="6457950" y="6356351"/>
            <a:ext cx="2057400" cy="365125"/>
          </a:xfrm>
        </p:spPr>
        <p:txBody>
          <a:bodyPr/>
          <a:lstStyle/>
          <a:p>
            <a:r>
              <a:rPr kumimoji="1" lang="ja-JP" altLang="en-US" sz="1800" b="1" dirty="0" smtClean="0"/>
              <a:t>４</a:t>
            </a:r>
            <a:endParaRPr kumimoji="1" lang="ja-JP" altLang="en-US" sz="1800" b="1" dirty="0"/>
          </a:p>
        </p:txBody>
      </p:sp>
      <p:pic>
        <p:nvPicPr>
          <p:cNvPr id="2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048" y="4711975"/>
            <a:ext cx="1080000"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7238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443774" y="3237809"/>
            <a:ext cx="1628775" cy="1814378"/>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144000" rtlCol="0" anchor="b" anchorCtr="0"/>
          <a:lstStyle/>
          <a:p>
            <a:pPr algn="ctr"/>
            <a:r>
              <a:rPr kumimoji="1" lang="ja-JP" altLang="en-US" b="1" dirty="0" smtClean="0">
                <a:solidFill>
                  <a:schemeClr val="tx1"/>
                </a:solidFill>
              </a:rPr>
              <a:t>大阪府地域</a:t>
            </a:r>
            <a:endParaRPr kumimoji="1" lang="en-US" altLang="ja-JP" b="1" dirty="0" smtClean="0">
              <a:solidFill>
                <a:schemeClr val="tx1"/>
              </a:solidFill>
            </a:endParaRPr>
          </a:p>
          <a:p>
            <a:pPr algn="ctr"/>
            <a:r>
              <a:rPr kumimoji="1" lang="ja-JP" altLang="en-US" b="1" dirty="0" smtClean="0">
                <a:solidFill>
                  <a:schemeClr val="tx1"/>
                </a:solidFill>
              </a:rPr>
              <a:t>がん登録情報</a:t>
            </a:r>
            <a:endParaRPr kumimoji="1" lang="en-US" altLang="ja-JP" b="1" dirty="0" smtClean="0">
              <a:solidFill>
                <a:schemeClr val="tx1"/>
              </a:solidFill>
            </a:endParaRPr>
          </a:p>
          <a:p>
            <a:pPr algn="ctr"/>
            <a:endParaRPr kumimoji="1" lang="en-US" altLang="ja-JP" sz="900" b="1" dirty="0" smtClean="0">
              <a:solidFill>
                <a:schemeClr val="tx1"/>
              </a:solidFill>
            </a:endParaRPr>
          </a:p>
          <a:p>
            <a:pPr algn="ctr"/>
            <a:r>
              <a:rPr lang="en-US" altLang="ja-JP" b="1" dirty="0">
                <a:solidFill>
                  <a:schemeClr val="tx1"/>
                </a:solidFill>
              </a:rPr>
              <a:t>S37</a:t>
            </a:r>
            <a:r>
              <a:rPr lang="ja-JP" altLang="en-US" b="1" dirty="0">
                <a:solidFill>
                  <a:schemeClr val="tx1"/>
                </a:solidFill>
              </a:rPr>
              <a:t>～</a:t>
            </a:r>
            <a:r>
              <a:rPr lang="en-US" altLang="ja-JP" b="1" dirty="0">
                <a:solidFill>
                  <a:schemeClr val="tx1"/>
                </a:solidFill>
              </a:rPr>
              <a:t>H27</a:t>
            </a:r>
          </a:p>
          <a:p>
            <a:pPr algn="ctr"/>
            <a:r>
              <a:rPr lang="ja-JP" altLang="en-US" b="1" dirty="0">
                <a:solidFill>
                  <a:schemeClr val="tx1"/>
                </a:solidFill>
              </a:rPr>
              <a:t>約</a:t>
            </a:r>
            <a:r>
              <a:rPr lang="en-US" altLang="ja-JP" b="1" dirty="0">
                <a:solidFill>
                  <a:schemeClr val="tx1"/>
                </a:solidFill>
              </a:rPr>
              <a:t>180</a:t>
            </a:r>
            <a:r>
              <a:rPr lang="ja-JP" altLang="en-US" b="1" dirty="0">
                <a:solidFill>
                  <a:schemeClr val="tx1"/>
                </a:solidFill>
              </a:rPr>
              <a:t>万</a:t>
            </a:r>
            <a:r>
              <a:rPr lang="ja-JP" altLang="en-US" b="1" dirty="0" smtClean="0">
                <a:solidFill>
                  <a:schemeClr val="tx1"/>
                </a:solidFill>
              </a:rPr>
              <a:t>件</a:t>
            </a:r>
            <a:endParaRPr lang="ja-JP" altLang="en-US" b="1" dirty="0">
              <a:solidFill>
                <a:schemeClr val="tx1"/>
              </a:solidFill>
            </a:endParaRPr>
          </a:p>
        </p:txBody>
      </p:sp>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がん登録データベース</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sz="1800" b="1" dirty="0" smtClean="0"/>
              <a:t>５</a:t>
            </a:r>
            <a:endParaRPr kumimoji="1" lang="ja-JP" altLang="en-US" sz="1800" b="1" dirty="0"/>
          </a:p>
        </p:txBody>
      </p:sp>
      <p:sp>
        <p:nvSpPr>
          <p:cNvPr id="24" name="正方形/長方形 23"/>
          <p:cNvSpPr/>
          <p:nvPr/>
        </p:nvSpPr>
        <p:spPr>
          <a:xfrm>
            <a:off x="1454776" y="1916177"/>
            <a:ext cx="1628775" cy="1343109"/>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72000" rtlCol="0" anchor="b" anchorCtr="0"/>
          <a:lstStyle/>
          <a:p>
            <a:pPr algn="ctr"/>
            <a:r>
              <a:rPr kumimoji="1" lang="ja-JP" altLang="en-US" b="1" dirty="0" smtClean="0">
                <a:solidFill>
                  <a:schemeClr val="tx1"/>
                </a:solidFill>
              </a:rPr>
              <a:t>大阪府全国</a:t>
            </a:r>
            <a:endParaRPr kumimoji="1" lang="en-US" altLang="ja-JP" b="1" dirty="0" smtClean="0">
              <a:solidFill>
                <a:schemeClr val="tx1"/>
              </a:solidFill>
            </a:endParaRPr>
          </a:p>
          <a:p>
            <a:pPr algn="ctr"/>
            <a:r>
              <a:rPr kumimoji="1" lang="ja-JP" altLang="en-US" b="1" dirty="0" smtClean="0">
                <a:solidFill>
                  <a:schemeClr val="tx1"/>
                </a:solidFill>
              </a:rPr>
              <a:t>がん登録情報</a:t>
            </a:r>
            <a:endParaRPr kumimoji="1" lang="en-US" altLang="ja-JP" b="1" dirty="0" smtClean="0">
              <a:solidFill>
                <a:schemeClr val="tx1"/>
              </a:solidFill>
            </a:endParaRPr>
          </a:p>
          <a:p>
            <a:pPr algn="ctr"/>
            <a:endParaRPr kumimoji="1" lang="en-US" altLang="ja-JP" sz="900" b="1" dirty="0" smtClean="0">
              <a:solidFill>
                <a:schemeClr val="tx1"/>
              </a:solidFill>
            </a:endParaRPr>
          </a:p>
          <a:p>
            <a:pPr algn="ctr"/>
            <a:r>
              <a:rPr lang="en-US" altLang="ja-JP" b="1" dirty="0" smtClean="0">
                <a:solidFill>
                  <a:schemeClr val="tx1"/>
                </a:solidFill>
              </a:rPr>
              <a:t>H28</a:t>
            </a:r>
            <a:r>
              <a:rPr lang="ja-JP" altLang="en-US" b="1" dirty="0" smtClean="0">
                <a:solidFill>
                  <a:schemeClr val="tx1"/>
                </a:solidFill>
              </a:rPr>
              <a:t>～</a:t>
            </a:r>
            <a:endParaRPr lang="ja-JP" altLang="en-US" b="1" dirty="0">
              <a:solidFill>
                <a:schemeClr val="tx1"/>
              </a:solidFill>
            </a:endParaRPr>
          </a:p>
        </p:txBody>
      </p:sp>
      <p:sp>
        <p:nvSpPr>
          <p:cNvPr id="25" name="楕円 24"/>
          <p:cNvSpPr/>
          <p:nvPr/>
        </p:nvSpPr>
        <p:spPr>
          <a:xfrm>
            <a:off x="1440489" y="3123544"/>
            <a:ext cx="1643063" cy="328635"/>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p:cNvSpPr/>
          <p:nvPr/>
        </p:nvSpPr>
        <p:spPr>
          <a:xfrm>
            <a:off x="1436880" y="4890877"/>
            <a:ext cx="1640683" cy="386567"/>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196265" y="5628433"/>
            <a:ext cx="2110000" cy="707886"/>
          </a:xfrm>
          <a:prstGeom prst="rect">
            <a:avLst/>
          </a:prstGeom>
          <a:noFill/>
        </p:spPr>
        <p:txBody>
          <a:bodyPr wrap="square" rtlCol="0">
            <a:spAutoFit/>
          </a:bodyPr>
          <a:lstStyle/>
          <a:p>
            <a:pPr algn="ctr"/>
            <a:r>
              <a:rPr lang="ja-JP" altLang="en-US" sz="2000" b="1" dirty="0"/>
              <a:t>大阪府</a:t>
            </a:r>
            <a:r>
              <a:rPr lang="ja-JP" altLang="en-US" sz="2000" b="1" dirty="0" smtClean="0"/>
              <a:t>がん登録</a:t>
            </a:r>
            <a:endParaRPr lang="en-US" altLang="ja-JP" sz="2000" b="1" dirty="0"/>
          </a:p>
          <a:p>
            <a:pPr algn="ctr"/>
            <a:r>
              <a:rPr lang="ja-JP" altLang="en-US" sz="2000" b="1" dirty="0" smtClean="0"/>
              <a:t>データベース</a:t>
            </a:r>
            <a:endParaRPr kumimoji="1" lang="ja-JP" altLang="en-US" dirty="0"/>
          </a:p>
        </p:txBody>
      </p:sp>
      <p:sp>
        <p:nvSpPr>
          <p:cNvPr id="29" name="正方形/長方形 28"/>
          <p:cNvSpPr/>
          <p:nvPr/>
        </p:nvSpPr>
        <p:spPr>
          <a:xfrm>
            <a:off x="5509961" y="1584957"/>
            <a:ext cx="2090989" cy="2072213"/>
          </a:xfrm>
          <a:prstGeom prst="rect">
            <a:avLst/>
          </a:prstGeom>
          <a:pattFill prst="dkUpDiag">
            <a:fgClr>
              <a:srgbClr val="FFCCCC"/>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96000" bIns="144000" rtlCol="0" anchor="ctr" anchorCtr="0"/>
          <a:lstStyle/>
          <a:p>
            <a:pPr algn="ctr"/>
            <a:r>
              <a:rPr kumimoji="1" lang="ja-JP" altLang="en-US" b="1" dirty="0" smtClean="0">
                <a:solidFill>
                  <a:schemeClr val="tx1"/>
                </a:solidFill>
              </a:rPr>
              <a:t>大阪府がん</a:t>
            </a:r>
            <a:endParaRPr kumimoji="1" lang="en-US" altLang="ja-JP" b="1" dirty="0" smtClean="0">
              <a:solidFill>
                <a:schemeClr val="tx1"/>
              </a:solidFill>
            </a:endParaRPr>
          </a:p>
          <a:p>
            <a:pPr algn="ctr"/>
            <a:r>
              <a:rPr kumimoji="1" lang="ja-JP" altLang="en-US" b="1" dirty="0" smtClean="0">
                <a:solidFill>
                  <a:schemeClr val="tx1"/>
                </a:solidFill>
              </a:rPr>
              <a:t>登録情報</a:t>
            </a:r>
            <a:endParaRPr kumimoji="1" lang="en-US" altLang="ja-JP" b="1" dirty="0" smtClean="0">
              <a:solidFill>
                <a:schemeClr val="tx1"/>
              </a:solidFill>
            </a:endParaRPr>
          </a:p>
        </p:txBody>
      </p:sp>
      <p:sp>
        <p:nvSpPr>
          <p:cNvPr id="30" name="楕円 29"/>
          <p:cNvSpPr/>
          <p:nvPr/>
        </p:nvSpPr>
        <p:spPr>
          <a:xfrm>
            <a:off x="5504892" y="1429875"/>
            <a:ext cx="2096058" cy="265162"/>
          </a:xfrm>
          <a:prstGeom prst="ellipse">
            <a:avLst/>
          </a:prstGeom>
          <a:pattFill prst="dkUpDiag">
            <a:fgClr>
              <a:srgbClr val="FFCCCC"/>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514976" y="3687273"/>
            <a:ext cx="2085974" cy="1707826"/>
          </a:xfrm>
          <a:prstGeom prst="rect">
            <a:avLst/>
          </a:prstGeom>
          <a:pattFill prst="dkDnDiag">
            <a:fgClr>
              <a:schemeClr val="accent6">
                <a:lumMod val="40000"/>
                <a:lumOff val="60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0" bIns="72000" rtlCol="0" anchor="ctr" anchorCtr="0"/>
          <a:lstStyle/>
          <a:p>
            <a:pPr algn="ctr"/>
            <a:r>
              <a:rPr kumimoji="1" lang="ja-JP" altLang="en-US" b="1" dirty="0" smtClean="0">
                <a:solidFill>
                  <a:schemeClr val="tx1"/>
                </a:solidFill>
              </a:rPr>
              <a:t>他の都道府県</a:t>
            </a:r>
            <a:endParaRPr kumimoji="1" lang="en-US" altLang="ja-JP" b="1" dirty="0" smtClean="0">
              <a:solidFill>
                <a:schemeClr val="tx1"/>
              </a:solidFill>
            </a:endParaRPr>
          </a:p>
          <a:p>
            <a:pPr algn="ctr"/>
            <a:r>
              <a:rPr kumimoji="1" lang="ja-JP" altLang="en-US" b="1" dirty="0" smtClean="0">
                <a:solidFill>
                  <a:schemeClr val="tx1"/>
                </a:solidFill>
              </a:rPr>
              <a:t>がん情報</a:t>
            </a:r>
            <a:endParaRPr kumimoji="1" lang="en-US" altLang="ja-JP" b="1" dirty="0" smtClean="0">
              <a:solidFill>
                <a:schemeClr val="tx1"/>
              </a:solidFill>
            </a:endParaRPr>
          </a:p>
        </p:txBody>
      </p:sp>
      <p:sp>
        <p:nvSpPr>
          <p:cNvPr id="35" name="楕円 34"/>
          <p:cNvSpPr/>
          <p:nvPr/>
        </p:nvSpPr>
        <p:spPr>
          <a:xfrm>
            <a:off x="5488778" y="5218108"/>
            <a:ext cx="2071687" cy="313052"/>
          </a:xfrm>
          <a:prstGeom prst="ellipse">
            <a:avLst/>
          </a:prstGeom>
          <a:pattFill prst="dkDnDiag">
            <a:fgClr>
              <a:schemeClr val="accent6">
                <a:lumMod val="40000"/>
                <a:lumOff val="6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p:cNvSpPr/>
          <p:nvPr/>
        </p:nvSpPr>
        <p:spPr>
          <a:xfrm>
            <a:off x="5514975" y="3525150"/>
            <a:ext cx="2085975" cy="320346"/>
          </a:xfrm>
          <a:prstGeom prst="ellipse">
            <a:avLst/>
          </a:prstGeom>
          <a:pattFill prst="dkUpDiag">
            <a:fgClr>
              <a:srgbClr val="FFCCCC"/>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rot="19902334">
            <a:off x="3927380" y="2863114"/>
            <a:ext cx="991438" cy="642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5490948" y="5712246"/>
            <a:ext cx="2110000" cy="707886"/>
          </a:xfrm>
          <a:prstGeom prst="rect">
            <a:avLst/>
          </a:prstGeom>
          <a:noFill/>
        </p:spPr>
        <p:txBody>
          <a:bodyPr wrap="square" rtlCol="0">
            <a:spAutoFit/>
          </a:bodyPr>
          <a:lstStyle/>
          <a:p>
            <a:pPr algn="ctr"/>
            <a:r>
              <a:rPr lang="ja-JP" altLang="en-US" sz="2000" b="1" dirty="0" smtClean="0"/>
              <a:t>全国がん登録</a:t>
            </a:r>
            <a:endParaRPr lang="en-US" altLang="ja-JP" sz="2000" b="1" dirty="0"/>
          </a:p>
          <a:p>
            <a:pPr algn="ctr"/>
            <a:r>
              <a:rPr lang="ja-JP" altLang="en-US" sz="2000" b="1" dirty="0" smtClean="0"/>
              <a:t>データベース</a:t>
            </a:r>
            <a:endParaRPr kumimoji="1" lang="ja-JP" altLang="en-US" dirty="0"/>
          </a:p>
        </p:txBody>
      </p:sp>
      <p:sp>
        <p:nvSpPr>
          <p:cNvPr id="33" name="円弧 32"/>
          <p:cNvSpPr/>
          <p:nvPr/>
        </p:nvSpPr>
        <p:spPr>
          <a:xfrm rot="10800000">
            <a:off x="5498307" y="3510861"/>
            <a:ext cx="2085977" cy="333940"/>
          </a:xfrm>
          <a:prstGeom prst="arc">
            <a:avLst>
              <a:gd name="adj1" fmla="val 10674691"/>
              <a:gd name="adj2" fmla="val 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円弧 36"/>
          <p:cNvSpPr/>
          <p:nvPr/>
        </p:nvSpPr>
        <p:spPr>
          <a:xfrm rot="10800000">
            <a:off x="5519987" y="5196817"/>
            <a:ext cx="2080961" cy="317541"/>
          </a:xfrm>
          <a:prstGeom prst="arc">
            <a:avLst>
              <a:gd name="adj1" fmla="val 10674691"/>
              <a:gd name="adj2" fmla="val 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円弧 26"/>
          <p:cNvSpPr/>
          <p:nvPr/>
        </p:nvSpPr>
        <p:spPr>
          <a:xfrm rot="10800000">
            <a:off x="1436878" y="4859269"/>
            <a:ext cx="1628775" cy="418175"/>
          </a:xfrm>
          <a:prstGeom prst="arc">
            <a:avLst>
              <a:gd name="adj1" fmla="val 10674691"/>
              <a:gd name="adj2" fmla="val 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円弧 27"/>
          <p:cNvSpPr/>
          <p:nvPr/>
        </p:nvSpPr>
        <p:spPr>
          <a:xfrm rot="10800000">
            <a:off x="1451490" y="3042393"/>
            <a:ext cx="1628775" cy="418175"/>
          </a:xfrm>
          <a:prstGeom prst="arc">
            <a:avLst>
              <a:gd name="adj1" fmla="val 10674691"/>
              <a:gd name="adj2" fmla="val 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右中かっこ 7"/>
          <p:cNvSpPr/>
          <p:nvPr/>
        </p:nvSpPr>
        <p:spPr>
          <a:xfrm>
            <a:off x="3336146" y="1904236"/>
            <a:ext cx="221837" cy="3192565"/>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楕円 21"/>
          <p:cNvSpPr/>
          <p:nvPr/>
        </p:nvSpPr>
        <p:spPr>
          <a:xfrm>
            <a:off x="1447631" y="1733553"/>
            <a:ext cx="1643063" cy="328635"/>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51494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全国がん登録で収集する情報（届出票） ①</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sz="1800" b="1" dirty="0" smtClean="0"/>
              <a:t>６</a:t>
            </a:r>
            <a:endParaRPr kumimoji="1" lang="ja-JP" altLang="en-US" sz="1800" b="1" dirty="0"/>
          </a:p>
        </p:txBody>
      </p:sp>
      <p:graphicFrame>
        <p:nvGraphicFramePr>
          <p:cNvPr id="5" name="表 4"/>
          <p:cNvGraphicFramePr>
            <a:graphicFrameLocks noGrp="1"/>
          </p:cNvGraphicFramePr>
          <p:nvPr>
            <p:extLst>
              <p:ext uri="{D42A27DB-BD31-4B8C-83A1-F6EECF244321}">
                <p14:modId xmlns:p14="http://schemas.microsoft.com/office/powerpoint/2010/main" val="2050774237"/>
              </p:ext>
            </p:extLst>
          </p:nvPr>
        </p:nvGraphicFramePr>
        <p:xfrm>
          <a:off x="347630" y="1163636"/>
          <a:ext cx="8472490" cy="5245500"/>
        </p:xfrm>
        <a:graphic>
          <a:graphicData uri="http://schemas.openxmlformats.org/drawingml/2006/table">
            <a:tbl>
              <a:tblPr firstCol="1" bandRow="1">
                <a:tableStyleId>{7E9639D4-E3E2-4D34-9284-5A2195B3D0D7}</a:tableStyleId>
              </a:tblPr>
              <a:tblGrid>
                <a:gridCol w="527794">
                  <a:extLst>
                    <a:ext uri="{9D8B030D-6E8A-4147-A177-3AD203B41FA5}">
                      <a16:colId xmlns:a16="http://schemas.microsoft.com/office/drawing/2014/main" val="4084133944"/>
                    </a:ext>
                  </a:extLst>
                </a:gridCol>
                <a:gridCol w="1663138">
                  <a:extLst>
                    <a:ext uri="{9D8B030D-6E8A-4147-A177-3AD203B41FA5}">
                      <a16:colId xmlns:a16="http://schemas.microsoft.com/office/drawing/2014/main" val="3602836040"/>
                    </a:ext>
                  </a:extLst>
                </a:gridCol>
                <a:gridCol w="1133326">
                  <a:extLst>
                    <a:ext uri="{9D8B030D-6E8A-4147-A177-3AD203B41FA5}">
                      <a16:colId xmlns:a16="http://schemas.microsoft.com/office/drawing/2014/main" val="4195338340"/>
                    </a:ext>
                  </a:extLst>
                </a:gridCol>
                <a:gridCol w="5148232">
                  <a:extLst>
                    <a:ext uri="{9D8B030D-6E8A-4147-A177-3AD203B41FA5}">
                      <a16:colId xmlns:a16="http://schemas.microsoft.com/office/drawing/2014/main" val="1196190071"/>
                    </a:ext>
                  </a:extLst>
                </a:gridCol>
              </a:tblGrid>
              <a:tr h="217805">
                <a:tc gridSpan="3">
                  <a:txBody>
                    <a:bodyPr/>
                    <a:lstStyle/>
                    <a:p>
                      <a:pPr>
                        <a:lnSpc>
                          <a:spcPts val="1300"/>
                        </a:lnSpc>
                      </a:pPr>
                      <a:r>
                        <a:rPr kumimoji="1" lang="ja-JP" altLang="en-US" sz="1200" b="1" dirty="0" smtClean="0"/>
                        <a:t>① 病名等の名称</a:t>
                      </a:r>
                      <a:endParaRPr kumimoji="1" lang="ja-JP" altLang="en-US" sz="1200" b="1" dirty="0"/>
                    </a:p>
                  </a:txBody>
                  <a:tcPr marT="54000" anchor="ctr">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434955"/>
                  </a:ext>
                </a:extLst>
              </a:tr>
              <a:tr h="0">
                <a:tc gridSpan="3">
                  <a:txBody>
                    <a:bodyPr/>
                    <a:lstStyle/>
                    <a:p>
                      <a:pPr>
                        <a:lnSpc>
                          <a:spcPts val="1300"/>
                        </a:lnSpc>
                      </a:pPr>
                      <a:r>
                        <a:rPr kumimoji="1" lang="ja-JP" altLang="en-US" sz="1200" b="1" dirty="0" smtClean="0"/>
                        <a:t>② 診療録番号</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417090"/>
                  </a:ext>
                </a:extLst>
              </a:tr>
              <a:tr h="0">
                <a:tc gridSpan="3">
                  <a:txBody>
                    <a:bodyPr/>
                    <a:lstStyle/>
                    <a:p>
                      <a:pPr>
                        <a:lnSpc>
                          <a:spcPts val="1300"/>
                        </a:lnSpc>
                      </a:pPr>
                      <a:r>
                        <a:rPr kumimoji="1" lang="ja-JP" altLang="en-US" sz="1200" b="1" dirty="0" smtClean="0"/>
                        <a:t>③ カナ氏名</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6512456"/>
                  </a:ext>
                </a:extLst>
              </a:tr>
              <a:tr h="0">
                <a:tc gridSpan="3">
                  <a:txBody>
                    <a:bodyPr/>
                    <a:lstStyle/>
                    <a:p>
                      <a:pPr>
                        <a:lnSpc>
                          <a:spcPts val="1300"/>
                        </a:lnSpc>
                      </a:pPr>
                      <a:r>
                        <a:rPr kumimoji="1" lang="ja-JP" altLang="en-US" sz="1200" b="1" dirty="0" smtClean="0"/>
                        <a:t>④ 氏名</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0580169"/>
                  </a:ext>
                </a:extLst>
              </a:tr>
              <a:tr h="0">
                <a:tc gridSpan="3">
                  <a:txBody>
                    <a:bodyPr/>
                    <a:lstStyle/>
                    <a:p>
                      <a:pPr>
                        <a:lnSpc>
                          <a:spcPts val="1300"/>
                        </a:lnSpc>
                      </a:pPr>
                      <a:r>
                        <a:rPr kumimoji="1" lang="ja-JP" altLang="en-US" sz="1200" b="1" dirty="0" smtClean="0"/>
                        <a:t>⑤ 性別</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1.</a:t>
                      </a:r>
                      <a:r>
                        <a:rPr kumimoji="1" lang="ja-JP" altLang="en-US" sz="1200" dirty="0" smtClean="0"/>
                        <a:t>男性</a:t>
                      </a:r>
                      <a:r>
                        <a:rPr kumimoji="1" lang="ja-JP" altLang="en-US" sz="1200" baseline="0" dirty="0" smtClean="0"/>
                        <a:t> </a:t>
                      </a:r>
                      <a:r>
                        <a:rPr kumimoji="1" lang="ja-JP" altLang="en-US" sz="1200" dirty="0" smtClean="0"/>
                        <a:t>□</a:t>
                      </a:r>
                      <a:r>
                        <a:rPr kumimoji="1" lang="en-US" altLang="ja-JP" sz="1200" dirty="0" smtClean="0"/>
                        <a:t>2.</a:t>
                      </a:r>
                      <a:r>
                        <a:rPr kumimoji="1" lang="ja-JP" altLang="en-US" sz="1200" dirty="0" smtClean="0"/>
                        <a:t>女性</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5369797"/>
                  </a:ext>
                </a:extLst>
              </a:tr>
              <a:tr h="146050">
                <a:tc gridSpan="3">
                  <a:txBody>
                    <a:bodyPr/>
                    <a:lstStyle/>
                    <a:p>
                      <a:pPr>
                        <a:lnSpc>
                          <a:spcPts val="1300"/>
                        </a:lnSpc>
                      </a:pPr>
                      <a:r>
                        <a:rPr kumimoji="1" lang="ja-JP" altLang="en-US" sz="1200" b="1" dirty="0" smtClean="0"/>
                        <a:t>⑥ 生年月日</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0.</a:t>
                      </a:r>
                      <a:r>
                        <a:rPr kumimoji="1" lang="ja-JP" altLang="en-US" sz="1200" dirty="0" smtClean="0"/>
                        <a:t>西暦 □</a:t>
                      </a:r>
                      <a:r>
                        <a:rPr kumimoji="1" lang="en-US" altLang="ja-JP" sz="1200" dirty="0" smtClean="0"/>
                        <a:t>1.</a:t>
                      </a:r>
                      <a:r>
                        <a:rPr kumimoji="1" lang="ja-JP" altLang="en-US" sz="1200" dirty="0" smtClean="0"/>
                        <a:t>明治</a:t>
                      </a:r>
                      <a:r>
                        <a:rPr kumimoji="1" lang="ja-JP" altLang="en-US" sz="1200" baseline="0" dirty="0" smtClean="0"/>
                        <a:t> </a:t>
                      </a:r>
                      <a:r>
                        <a:rPr kumimoji="1" lang="ja-JP" altLang="en-US" sz="1200" dirty="0" smtClean="0"/>
                        <a:t>□</a:t>
                      </a:r>
                      <a:r>
                        <a:rPr kumimoji="1" lang="en-US" altLang="ja-JP" sz="1200" dirty="0" smtClean="0"/>
                        <a:t>2.</a:t>
                      </a:r>
                      <a:r>
                        <a:rPr kumimoji="1" lang="ja-JP" altLang="en-US" sz="1200" dirty="0" smtClean="0"/>
                        <a:t>大正 □</a:t>
                      </a:r>
                      <a:r>
                        <a:rPr kumimoji="1" lang="en-US" altLang="ja-JP" sz="1200" dirty="0" smtClean="0"/>
                        <a:t>3.</a:t>
                      </a:r>
                      <a:r>
                        <a:rPr kumimoji="1" lang="ja-JP" altLang="en-US" sz="1200" dirty="0" smtClean="0"/>
                        <a:t>昭和 □</a:t>
                      </a:r>
                      <a:r>
                        <a:rPr kumimoji="1" lang="en-US" altLang="ja-JP" sz="1200" dirty="0" smtClean="0"/>
                        <a:t>4.</a:t>
                      </a:r>
                      <a:r>
                        <a:rPr kumimoji="1" lang="ja-JP" altLang="en-US" sz="1200" dirty="0" smtClean="0"/>
                        <a:t>平成 　□年□月□日</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9850030"/>
                  </a:ext>
                </a:extLst>
              </a:tr>
              <a:tr h="0">
                <a:tc gridSpan="3">
                  <a:txBody>
                    <a:bodyPr/>
                    <a:lstStyle/>
                    <a:p>
                      <a:pPr>
                        <a:lnSpc>
                          <a:spcPts val="1300"/>
                        </a:lnSpc>
                      </a:pPr>
                      <a:r>
                        <a:rPr kumimoji="1" lang="ja-JP" altLang="en-US" sz="1200" b="1" dirty="0" smtClean="0"/>
                        <a:t>⑦ 診断時住所</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200" dirty="0"/>
                    </a:p>
                  </a:txBody>
                  <a:tcPr/>
                </a:tc>
                <a:tc hMerge="1">
                  <a:txBody>
                    <a:bodyPr/>
                    <a:lstStyle/>
                    <a:p>
                      <a:endParaRPr kumimoji="1" lang="ja-JP" altLang="en-US"/>
                    </a:p>
                  </a:txBody>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7657742"/>
                  </a:ext>
                </a:extLst>
              </a:tr>
              <a:tr h="0">
                <a:tc rowSpan="4">
                  <a:txBody>
                    <a:bodyPr/>
                    <a:lstStyle/>
                    <a:p>
                      <a:pPr algn="ctr"/>
                      <a:r>
                        <a:rPr kumimoji="1" lang="ja-JP" altLang="en-US" sz="1200" b="1" dirty="0" smtClean="0"/>
                        <a:t>腫瘍の種類</a:t>
                      </a:r>
                      <a:endParaRPr kumimoji="1" lang="ja-JP" altLang="en-US" sz="1200" b="1" dirty="0"/>
                    </a:p>
                  </a:txBody>
                  <a:tcPr vert="eaVert"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pPr>
                        <a:lnSpc>
                          <a:spcPts val="1300"/>
                        </a:lnSpc>
                      </a:pPr>
                      <a:r>
                        <a:rPr kumimoji="1" lang="ja-JP" altLang="en-US" sz="1200" b="1" dirty="0" smtClean="0"/>
                        <a:t>⑧ 側性</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右</a:t>
                      </a:r>
                      <a:r>
                        <a:rPr kumimoji="1" lang="ja-JP" altLang="en-US" sz="1200" baseline="0" dirty="0" smtClean="0"/>
                        <a:t> 　</a:t>
                      </a:r>
                      <a:r>
                        <a:rPr kumimoji="1" lang="ja-JP" altLang="en-US" sz="1200" dirty="0" smtClean="0"/>
                        <a:t>□</a:t>
                      </a:r>
                      <a:r>
                        <a:rPr kumimoji="1" lang="en-US" altLang="ja-JP" sz="1200" dirty="0" smtClean="0"/>
                        <a:t>2.</a:t>
                      </a:r>
                      <a:r>
                        <a:rPr kumimoji="1" lang="ja-JP" altLang="en-US" sz="1200" dirty="0" smtClean="0"/>
                        <a:t>左 　□</a:t>
                      </a:r>
                      <a:r>
                        <a:rPr kumimoji="1" lang="en-US" altLang="ja-JP" sz="1200" dirty="0" smtClean="0"/>
                        <a:t>3.</a:t>
                      </a:r>
                      <a:r>
                        <a:rPr kumimoji="1" lang="ja-JP" altLang="en-US" sz="1200" dirty="0" smtClean="0"/>
                        <a:t>両側 　□</a:t>
                      </a:r>
                      <a:r>
                        <a:rPr kumimoji="1" lang="en-US" altLang="ja-JP" sz="1200" dirty="0" smtClean="0"/>
                        <a:t>7.</a:t>
                      </a:r>
                      <a:r>
                        <a:rPr kumimoji="1" lang="ja-JP" altLang="en-US" sz="1200" dirty="0" smtClean="0"/>
                        <a:t>側性なし左 　□</a:t>
                      </a:r>
                      <a:r>
                        <a:rPr kumimoji="1" lang="en-US" altLang="ja-JP" sz="1200" dirty="0" smtClean="0"/>
                        <a:t>9.</a:t>
                      </a:r>
                      <a:r>
                        <a:rPr kumimoji="1" lang="ja-JP" altLang="en-US" sz="1200" dirty="0" smtClean="0"/>
                        <a:t>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4996507"/>
                  </a:ext>
                </a:extLst>
              </a:tr>
              <a:tr h="0">
                <a:tc vMerge="1">
                  <a:txBody>
                    <a:bodyPr/>
                    <a:lstStyle/>
                    <a:p>
                      <a:endParaRPr kumimoji="1" lang="ja-JP" altLang="en-US" sz="1200" dirty="0"/>
                    </a:p>
                  </a:txBody>
                  <a:tcPr/>
                </a:tc>
                <a:tc rowSpan="2">
                  <a:txBody>
                    <a:bodyPr/>
                    <a:lstStyle/>
                    <a:p>
                      <a:r>
                        <a:rPr kumimoji="1" lang="ja-JP" altLang="en-US" sz="1200" b="1" dirty="0" smtClean="0"/>
                        <a:t>⑨ 原発部位</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300"/>
                        </a:lnSpc>
                      </a:pPr>
                      <a:r>
                        <a:rPr kumimoji="1" lang="ja-JP" altLang="en-US" sz="1200" b="1" dirty="0" smtClean="0"/>
                        <a:t>大分類</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977516"/>
                  </a:ext>
                </a:extLst>
              </a:tr>
              <a:tr h="0">
                <a:tc vMerge="1">
                  <a:txBody>
                    <a:bodyPr/>
                    <a:lstStyle/>
                    <a:p>
                      <a:endParaRPr kumimoji="1" lang="ja-JP" altLang="en-US" sz="1200" dirty="0"/>
                    </a:p>
                  </a:txBody>
                  <a:tcPr/>
                </a:tc>
                <a:tc vMerge="1">
                  <a:txBody>
                    <a:bodyPr/>
                    <a:lstStyle/>
                    <a:p>
                      <a:endParaRPr kumimoji="1" lang="ja-JP" altLang="en-US" sz="1200" dirty="0"/>
                    </a:p>
                  </a:txBody>
                  <a:tcPr/>
                </a:tc>
                <a:tc>
                  <a:txBody>
                    <a:bodyPr/>
                    <a:lstStyle/>
                    <a:p>
                      <a:pPr>
                        <a:lnSpc>
                          <a:spcPts val="1300"/>
                        </a:lnSpc>
                      </a:pPr>
                      <a:r>
                        <a:rPr kumimoji="1" lang="ja-JP" altLang="en-US" sz="1200" b="1" dirty="0" smtClean="0"/>
                        <a:t>詳細分類</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1431886"/>
                  </a:ext>
                </a:extLst>
              </a:tr>
              <a:tr h="0">
                <a:tc vMerge="1">
                  <a:txBody>
                    <a:bodyPr/>
                    <a:lstStyle/>
                    <a:p>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⑩ 病理診断</a:t>
                      </a:r>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組織型・性状</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ja-JP" altLang="en-US" sz="1200" dirty="0" smtClean="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378850"/>
                  </a:ext>
                </a:extLst>
              </a:tr>
              <a:tr h="0">
                <a:tc rowSpan="5">
                  <a:txBody>
                    <a:bodyPr/>
                    <a:lstStyle/>
                    <a:p>
                      <a:pPr algn="ctr"/>
                      <a:r>
                        <a:rPr kumimoji="1" lang="ja-JP" altLang="en-US" sz="1200" b="1" dirty="0" smtClean="0"/>
                        <a:t>診断情報</a:t>
                      </a:r>
                      <a:endParaRPr kumimoji="1" lang="ja-JP" altLang="en-US" sz="1200" b="1" dirty="0"/>
                    </a:p>
                  </a:txBody>
                  <a:tcPr vert="eaVert"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accent4">
                        <a:lumMod val="40000"/>
                        <a:lumOff val="60000"/>
                      </a:schemeClr>
                    </a:solidFill>
                  </a:tcPr>
                </a:tc>
                <a:tc gridSpan="2">
                  <a:txBody>
                    <a:bodyPr/>
                    <a:lstStyle/>
                    <a:p>
                      <a:pPr>
                        <a:lnSpc>
                          <a:spcPts val="1300"/>
                        </a:lnSpc>
                      </a:pPr>
                      <a:r>
                        <a:rPr kumimoji="1" lang="ja-JP" altLang="en-US" sz="1200" b="1" dirty="0" smtClean="0"/>
                        <a:t>⑪ 診断施設</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自施設診断　　</a:t>
                      </a:r>
                      <a:r>
                        <a:rPr kumimoji="1" lang="ja-JP" altLang="en-US" sz="1200" baseline="0" dirty="0" smtClean="0"/>
                        <a:t> </a:t>
                      </a:r>
                      <a:r>
                        <a:rPr kumimoji="1" lang="ja-JP" altLang="en-US" sz="1200" dirty="0" smtClean="0"/>
                        <a:t>□</a:t>
                      </a:r>
                      <a:r>
                        <a:rPr kumimoji="1" lang="en-US" altLang="ja-JP" sz="1200" dirty="0" smtClean="0"/>
                        <a:t>2.</a:t>
                      </a:r>
                      <a:r>
                        <a:rPr kumimoji="1" lang="ja-JP" altLang="en-US" sz="1200" dirty="0" smtClean="0"/>
                        <a:t>他施設診断</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0697057"/>
                  </a:ext>
                </a:extLst>
              </a:tr>
              <a:tr h="0">
                <a:tc vMerge="1">
                  <a:txBody>
                    <a:bodyPr/>
                    <a:lstStyle/>
                    <a:p>
                      <a:endParaRPr kumimoji="1" lang="ja-JP" altLang="en-US" sz="1200" dirty="0"/>
                    </a:p>
                  </a:txBody>
                  <a:tcPr/>
                </a:tc>
                <a:tc gridSpan="2">
                  <a:txBody>
                    <a:bodyPr/>
                    <a:lstStyle/>
                    <a:p>
                      <a:pPr>
                        <a:lnSpc>
                          <a:spcPts val="1300"/>
                        </a:lnSpc>
                      </a:pPr>
                      <a:r>
                        <a:rPr kumimoji="1" lang="ja-JP" altLang="en-US" sz="1200" b="1" dirty="0" smtClean="0"/>
                        <a:t>⑫ 治療施設</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1.</a:t>
                      </a:r>
                      <a:r>
                        <a:rPr kumimoji="1" lang="ja-JP" altLang="en-US" sz="1200" dirty="0" smtClean="0"/>
                        <a:t>自施設で初回治療をせず、他施設に紹介またはその後の経過不明</a:t>
                      </a:r>
                      <a:endParaRPr kumimoji="1" lang="en-US" altLang="ja-JP" sz="1200" dirty="0" smtClean="0"/>
                    </a:p>
                    <a:p>
                      <a:pPr>
                        <a:lnSpc>
                          <a:spcPts val="1300"/>
                        </a:lnSpc>
                      </a:pPr>
                      <a:r>
                        <a:rPr kumimoji="1" lang="ja-JP" altLang="en-US" sz="1200" dirty="0" smtClean="0"/>
                        <a:t>□</a:t>
                      </a:r>
                      <a:r>
                        <a:rPr kumimoji="1" lang="en-US" altLang="ja-JP" sz="1200" dirty="0" smtClean="0"/>
                        <a:t>2.</a:t>
                      </a:r>
                      <a:r>
                        <a:rPr kumimoji="1" lang="ja-JP" altLang="en-US" sz="1200" dirty="0" smtClean="0"/>
                        <a:t>自施設で初回治療を開始</a:t>
                      </a:r>
                      <a:endParaRPr kumimoji="1" lang="en-US" altLang="ja-JP" sz="1200" dirty="0" smtClean="0"/>
                    </a:p>
                    <a:p>
                      <a:pPr>
                        <a:lnSpc>
                          <a:spcPts val="1300"/>
                        </a:lnSpc>
                      </a:pPr>
                      <a:r>
                        <a:rPr kumimoji="1" lang="ja-JP" altLang="en-US" sz="1200" dirty="0" smtClean="0"/>
                        <a:t>□</a:t>
                      </a:r>
                      <a:r>
                        <a:rPr kumimoji="1" lang="en-US" altLang="ja-JP" sz="1200" dirty="0" smtClean="0"/>
                        <a:t>3.</a:t>
                      </a:r>
                      <a:r>
                        <a:rPr kumimoji="1" lang="ja-JP" altLang="en-US" sz="1200" dirty="0" smtClean="0"/>
                        <a:t>他施設で初回治療を開始後に、自施設に受診して初回治療を継続</a:t>
                      </a:r>
                      <a:endParaRPr kumimoji="1" lang="en-US" altLang="ja-JP" sz="1200" dirty="0" smtClean="0"/>
                    </a:p>
                    <a:p>
                      <a:pPr>
                        <a:lnSpc>
                          <a:spcPts val="1300"/>
                        </a:lnSpc>
                      </a:pPr>
                      <a:r>
                        <a:rPr kumimoji="1" lang="ja-JP" altLang="en-US" sz="1200" dirty="0" smtClean="0"/>
                        <a:t>□</a:t>
                      </a:r>
                      <a:r>
                        <a:rPr kumimoji="1" lang="en-US" altLang="ja-JP" sz="1200" dirty="0" smtClean="0"/>
                        <a:t>4.</a:t>
                      </a:r>
                      <a:r>
                        <a:rPr kumimoji="1" lang="ja-JP" altLang="en-US" sz="1200" dirty="0" smtClean="0"/>
                        <a:t>他施設で初回治療を終了後に、自施設に受診</a:t>
                      </a:r>
                      <a:endParaRPr kumimoji="1" lang="en-US" altLang="ja-JP" sz="1200" dirty="0" smtClean="0"/>
                    </a:p>
                    <a:p>
                      <a:pPr>
                        <a:lnSpc>
                          <a:spcPts val="1300"/>
                        </a:lnSpc>
                      </a:pPr>
                      <a:r>
                        <a:rPr kumimoji="1" lang="ja-JP" altLang="en-US" sz="1200" dirty="0" smtClean="0"/>
                        <a:t>□</a:t>
                      </a:r>
                      <a:r>
                        <a:rPr kumimoji="1" lang="en-US" altLang="ja-JP" sz="1200" dirty="0" smtClean="0"/>
                        <a:t>8.</a:t>
                      </a:r>
                      <a:r>
                        <a:rPr kumimoji="1" lang="ja-JP" altLang="en-US" sz="1200" dirty="0" smtClean="0"/>
                        <a:t>その他</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4101549"/>
                  </a:ext>
                </a:extLst>
              </a:tr>
              <a:tr h="0">
                <a:tc vMerge="1">
                  <a:txBody>
                    <a:bodyPr/>
                    <a:lstStyle/>
                    <a:p>
                      <a:endParaRPr kumimoji="1" lang="ja-JP" altLang="en-US" sz="1200" dirty="0"/>
                    </a:p>
                  </a:txBody>
                  <a:tcPr/>
                </a:tc>
                <a:tc gridSpan="2">
                  <a:txBody>
                    <a:bodyPr/>
                    <a:lstStyle/>
                    <a:p>
                      <a:pPr>
                        <a:lnSpc>
                          <a:spcPts val="1300"/>
                        </a:lnSpc>
                      </a:pPr>
                      <a:r>
                        <a:rPr kumimoji="1" lang="ja-JP" altLang="en-US" sz="1200" b="1" dirty="0" smtClean="0"/>
                        <a:t>⑬ 診断根拠</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1.</a:t>
                      </a:r>
                      <a:r>
                        <a:rPr kumimoji="1" lang="ja-JP" altLang="en-US" sz="1200" dirty="0" smtClean="0"/>
                        <a:t>原発巣の組織診</a:t>
                      </a:r>
                      <a:r>
                        <a:rPr kumimoji="1" lang="en-US" altLang="ja-JP" sz="1200" dirty="0" smtClean="0"/>
                        <a:t> </a:t>
                      </a:r>
                      <a:r>
                        <a:rPr kumimoji="1" lang="ja-JP" altLang="en-US" sz="1200" dirty="0" smtClean="0"/>
                        <a:t>□</a:t>
                      </a:r>
                      <a:r>
                        <a:rPr kumimoji="1" lang="en-US" altLang="ja-JP" sz="1200" dirty="0" smtClean="0"/>
                        <a:t>2.</a:t>
                      </a:r>
                      <a:r>
                        <a:rPr kumimoji="1" lang="ja-JP" altLang="en-US" sz="1200" dirty="0" smtClean="0"/>
                        <a:t>転移巣の組織診</a:t>
                      </a:r>
                      <a:r>
                        <a:rPr kumimoji="1" lang="en-US" altLang="ja-JP" sz="1200" dirty="0" smtClean="0"/>
                        <a:t> </a:t>
                      </a:r>
                      <a:r>
                        <a:rPr kumimoji="1" lang="ja-JP" altLang="en-US" sz="1200" dirty="0" smtClean="0"/>
                        <a:t>□</a:t>
                      </a:r>
                      <a:r>
                        <a:rPr kumimoji="1" lang="en-US" altLang="ja-JP" sz="1200" dirty="0" smtClean="0"/>
                        <a:t>3.</a:t>
                      </a:r>
                      <a:r>
                        <a:rPr kumimoji="1" lang="ja-JP" altLang="en-US" sz="1200" dirty="0" smtClean="0"/>
                        <a:t>細胞診</a:t>
                      </a:r>
                      <a:endParaRPr kumimoji="1" lang="en-US" altLang="ja-JP" sz="1200" dirty="0" smtClean="0"/>
                    </a:p>
                    <a:p>
                      <a:pPr>
                        <a:lnSpc>
                          <a:spcPts val="1300"/>
                        </a:lnSpc>
                      </a:pPr>
                      <a:r>
                        <a:rPr kumimoji="1" lang="ja-JP" altLang="en-US" sz="1200" dirty="0" smtClean="0"/>
                        <a:t>□</a:t>
                      </a:r>
                      <a:r>
                        <a:rPr kumimoji="1" lang="en-US" altLang="ja-JP" sz="1200" dirty="0" smtClean="0"/>
                        <a:t>4.</a:t>
                      </a:r>
                      <a:r>
                        <a:rPr kumimoji="1" lang="ja-JP" altLang="en-US" sz="1200" dirty="0" smtClean="0"/>
                        <a:t>部位特異的腫瘍マーカー</a:t>
                      </a:r>
                      <a:r>
                        <a:rPr kumimoji="1" lang="en-US" altLang="ja-JP" sz="1200" dirty="0" smtClean="0"/>
                        <a:t> </a:t>
                      </a:r>
                      <a:r>
                        <a:rPr kumimoji="1" lang="ja-JP" altLang="en-US" sz="1200" dirty="0" smtClean="0"/>
                        <a:t>□</a:t>
                      </a:r>
                      <a:r>
                        <a:rPr kumimoji="1" lang="en-US" altLang="ja-JP" sz="1200" dirty="0" smtClean="0"/>
                        <a:t>5.</a:t>
                      </a:r>
                      <a:r>
                        <a:rPr kumimoji="1" lang="ja-JP" altLang="en-US" sz="1200" dirty="0" smtClean="0"/>
                        <a:t>臨床検査</a:t>
                      </a:r>
                      <a:r>
                        <a:rPr kumimoji="1" lang="en-US" altLang="ja-JP" sz="1200" dirty="0" smtClean="0"/>
                        <a:t> </a:t>
                      </a:r>
                      <a:r>
                        <a:rPr kumimoji="1" lang="ja-JP" altLang="en-US" sz="1200" dirty="0" smtClean="0"/>
                        <a:t>□</a:t>
                      </a:r>
                      <a:r>
                        <a:rPr kumimoji="1" lang="en-US" altLang="ja-JP" sz="1200" dirty="0" smtClean="0"/>
                        <a:t>6.</a:t>
                      </a:r>
                      <a:r>
                        <a:rPr kumimoji="1" lang="ja-JP" altLang="en-US" sz="1200" dirty="0" smtClean="0"/>
                        <a:t>臨床診断</a:t>
                      </a:r>
                      <a:r>
                        <a:rPr kumimoji="1" lang="en-US" altLang="ja-JP" sz="1200" dirty="0" smtClean="0"/>
                        <a:t> </a:t>
                      </a:r>
                      <a:r>
                        <a:rPr kumimoji="1" lang="ja-JP" altLang="en-US" sz="1200" dirty="0" smtClean="0"/>
                        <a:t>□</a:t>
                      </a:r>
                      <a:r>
                        <a:rPr kumimoji="1" lang="en-US" altLang="ja-JP" sz="1200" dirty="0" smtClean="0"/>
                        <a:t>9.</a:t>
                      </a:r>
                      <a:r>
                        <a:rPr kumimoji="1" lang="ja-JP" altLang="en-US" sz="1200" dirty="0" smtClean="0"/>
                        <a:t>不明</a:t>
                      </a:r>
                      <a:r>
                        <a:rPr kumimoji="1" lang="en-US" altLang="ja-JP" sz="1200" dirty="0" smtClean="0"/>
                        <a:t> </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544177"/>
                  </a:ext>
                </a:extLst>
              </a:tr>
              <a:tr h="0">
                <a:tc vMerge="1">
                  <a:txBody>
                    <a:bodyPr/>
                    <a:lstStyle/>
                    <a:p>
                      <a:endParaRPr kumimoji="1" lang="ja-JP" altLang="en-US" sz="1200" dirty="0"/>
                    </a:p>
                  </a:txBody>
                  <a:tcPr/>
                </a:tc>
                <a:tc gridSpan="2">
                  <a:txBody>
                    <a:bodyPr/>
                    <a:lstStyle/>
                    <a:p>
                      <a:pPr>
                        <a:lnSpc>
                          <a:spcPts val="1300"/>
                        </a:lnSpc>
                      </a:pPr>
                      <a:r>
                        <a:rPr kumimoji="1" lang="ja-JP" altLang="en-US" sz="1200" b="1" dirty="0" smtClean="0"/>
                        <a:t>⑭ 診断日</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0.</a:t>
                      </a:r>
                      <a:r>
                        <a:rPr kumimoji="1" lang="ja-JP" altLang="en-US" sz="1200" dirty="0" smtClean="0"/>
                        <a:t>西暦 □</a:t>
                      </a:r>
                      <a:r>
                        <a:rPr kumimoji="1" lang="en-US" altLang="ja-JP" sz="1200" dirty="0" smtClean="0"/>
                        <a:t>4.</a:t>
                      </a:r>
                      <a:r>
                        <a:rPr kumimoji="1" lang="ja-JP" altLang="en-US" sz="1200" dirty="0" smtClean="0"/>
                        <a:t>平成 　□年□月□日</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4598189"/>
                  </a:ext>
                </a:extLst>
              </a:tr>
              <a:tr h="0">
                <a:tc vMerge="1">
                  <a:txBody>
                    <a:bodyPr/>
                    <a:lstStyle/>
                    <a:p>
                      <a:endParaRPr kumimoji="1" lang="ja-JP" altLang="en-US" sz="1200" dirty="0"/>
                    </a:p>
                  </a:txBody>
                  <a:tcPr/>
                </a:tc>
                <a:tc gridSpan="2">
                  <a:txBody>
                    <a:bodyPr/>
                    <a:lstStyle/>
                    <a:p>
                      <a:pPr>
                        <a:lnSpc>
                          <a:spcPts val="1300"/>
                        </a:lnSpc>
                      </a:pPr>
                      <a:r>
                        <a:rPr kumimoji="1" lang="ja-JP" altLang="en-US" sz="1200" b="1" dirty="0" smtClean="0"/>
                        <a:t>⑮ 発見経緯</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accent4">
                        <a:lumMod val="40000"/>
                        <a:lumOff val="60000"/>
                      </a:schemeClr>
                    </a:solidFill>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1.</a:t>
                      </a:r>
                      <a:r>
                        <a:rPr kumimoji="1" lang="ja-JP" altLang="en-US" sz="1200" dirty="0" smtClean="0"/>
                        <a:t>がん検診・健康診断・人間ドックでの発見例</a:t>
                      </a:r>
                      <a:endParaRPr kumimoji="1" lang="en-US" altLang="ja-JP" sz="1200" dirty="0" smtClean="0"/>
                    </a:p>
                    <a:p>
                      <a:pPr>
                        <a:lnSpc>
                          <a:spcPts val="1300"/>
                        </a:lnSpc>
                      </a:pPr>
                      <a:r>
                        <a:rPr kumimoji="1" lang="ja-JP" altLang="en-US" sz="1200" dirty="0" smtClean="0"/>
                        <a:t>□</a:t>
                      </a:r>
                      <a:r>
                        <a:rPr kumimoji="1" lang="en-US" altLang="ja-JP" sz="1200" dirty="0" smtClean="0"/>
                        <a:t>3.</a:t>
                      </a:r>
                      <a:r>
                        <a:rPr kumimoji="1" lang="ja-JP" altLang="en-US" sz="1200" dirty="0" smtClean="0"/>
                        <a:t>他疾患の経過観察中の偶発発見 □</a:t>
                      </a:r>
                      <a:r>
                        <a:rPr kumimoji="1" lang="en-US" altLang="ja-JP" sz="1200" dirty="0" smtClean="0"/>
                        <a:t>4.</a:t>
                      </a:r>
                      <a:r>
                        <a:rPr kumimoji="1" lang="ja-JP" altLang="en-US" sz="1200" dirty="0" smtClean="0"/>
                        <a:t>剖検発見</a:t>
                      </a:r>
                      <a:r>
                        <a:rPr kumimoji="1" lang="en-US" altLang="ja-JP" sz="1200" dirty="0" smtClean="0"/>
                        <a:t> </a:t>
                      </a:r>
                      <a:r>
                        <a:rPr kumimoji="1" lang="ja-JP" altLang="en-US" sz="1200" dirty="0" smtClean="0"/>
                        <a:t>□</a:t>
                      </a:r>
                      <a:r>
                        <a:rPr kumimoji="1" lang="en-US" altLang="ja-JP" sz="1200" dirty="0" smtClean="0"/>
                        <a:t>8.</a:t>
                      </a:r>
                      <a:r>
                        <a:rPr kumimoji="1" lang="ja-JP" altLang="en-US" sz="1200" dirty="0" smtClean="0"/>
                        <a:t>その他</a:t>
                      </a:r>
                      <a:r>
                        <a:rPr kumimoji="1" lang="en-US" altLang="ja-JP" sz="1200" dirty="0" smtClean="0"/>
                        <a:t> </a:t>
                      </a:r>
                      <a:r>
                        <a:rPr kumimoji="1" lang="ja-JP" altLang="en-US" sz="1200" dirty="0" smtClean="0"/>
                        <a:t>□</a:t>
                      </a:r>
                      <a:r>
                        <a:rPr kumimoji="1" lang="en-US" altLang="ja-JP" sz="1200" dirty="0" smtClean="0"/>
                        <a:t>9.</a:t>
                      </a:r>
                      <a:r>
                        <a:rPr kumimoji="1" lang="ja-JP" altLang="en-US" sz="1200" dirty="0" smtClean="0"/>
                        <a:t>不明</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44439478"/>
                  </a:ext>
                </a:extLst>
              </a:tr>
            </a:tbl>
          </a:graphicData>
        </a:graphic>
      </p:graphicFrame>
    </p:spTree>
    <p:extLst>
      <p:ext uri="{BB962C8B-B14F-4D97-AF65-F5344CB8AC3E}">
        <p14:creationId xmlns:p14="http://schemas.microsoft.com/office/powerpoint/2010/main" val="3146002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全国がん登録で収集する情報（届出票） ②</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sz="1800" b="1" dirty="0" smtClean="0"/>
              <a:t>７</a:t>
            </a:r>
            <a:endParaRPr kumimoji="1" lang="ja-JP" altLang="en-US" sz="1800" b="1" dirty="0"/>
          </a:p>
        </p:txBody>
      </p:sp>
      <p:graphicFrame>
        <p:nvGraphicFramePr>
          <p:cNvPr id="5" name="表 4"/>
          <p:cNvGraphicFramePr>
            <a:graphicFrameLocks noGrp="1"/>
          </p:cNvGraphicFramePr>
          <p:nvPr>
            <p:extLst>
              <p:ext uri="{D42A27DB-BD31-4B8C-83A1-F6EECF244321}">
                <p14:modId xmlns:p14="http://schemas.microsoft.com/office/powerpoint/2010/main" val="1997475372"/>
              </p:ext>
            </p:extLst>
          </p:nvPr>
        </p:nvGraphicFramePr>
        <p:xfrm>
          <a:off x="361944" y="1163637"/>
          <a:ext cx="8424870" cy="4003340"/>
        </p:xfrm>
        <a:graphic>
          <a:graphicData uri="http://schemas.openxmlformats.org/drawingml/2006/table">
            <a:tbl>
              <a:tblPr firstCol="1" bandRow="1">
                <a:tableStyleId>{7E9639D4-E3E2-4D34-9284-5A2195B3D0D7}</a:tableStyleId>
              </a:tblPr>
              <a:tblGrid>
                <a:gridCol w="509594">
                  <a:extLst>
                    <a:ext uri="{9D8B030D-6E8A-4147-A177-3AD203B41FA5}">
                      <a16:colId xmlns:a16="http://schemas.microsoft.com/office/drawing/2014/main" val="4084133944"/>
                    </a:ext>
                  </a:extLst>
                </a:gridCol>
                <a:gridCol w="542925">
                  <a:extLst>
                    <a:ext uri="{9D8B030D-6E8A-4147-A177-3AD203B41FA5}">
                      <a16:colId xmlns:a16="http://schemas.microsoft.com/office/drawing/2014/main" val="3602836040"/>
                    </a:ext>
                  </a:extLst>
                </a:gridCol>
                <a:gridCol w="2257426">
                  <a:extLst>
                    <a:ext uri="{9D8B030D-6E8A-4147-A177-3AD203B41FA5}">
                      <a16:colId xmlns:a16="http://schemas.microsoft.com/office/drawing/2014/main" val="1002308926"/>
                    </a:ext>
                  </a:extLst>
                </a:gridCol>
                <a:gridCol w="5114925">
                  <a:extLst>
                    <a:ext uri="{9D8B030D-6E8A-4147-A177-3AD203B41FA5}">
                      <a16:colId xmlns:a16="http://schemas.microsoft.com/office/drawing/2014/main" val="1196190071"/>
                    </a:ext>
                  </a:extLst>
                </a:gridCol>
              </a:tblGrid>
              <a:tr h="0">
                <a:tc rowSpan="2">
                  <a:txBody>
                    <a:bodyPr/>
                    <a:lstStyle/>
                    <a:p>
                      <a:pPr algn="ctr">
                        <a:lnSpc>
                          <a:spcPts val="1300"/>
                        </a:lnSpc>
                      </a:pPr>
                      <a:r>
                        <a:rPr kumimoji="1" lang="ja-JP" altLang="en-US" sz="1200" b="1" dirty="0" smtClean="0"/>
                        <a:t>進行度</a:t>
                      </a:r>
                      <a:endParaRPr kumimoji="1" lang="ja-JP" altLang="en-US" sz="1200" b="1" dirty="0"/>
                    </a:p>
                  </a:txBody>
                  <a:tcPr marT="54000" vert="eaVert" anchor="ctr">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pPr>
                        <a:lnSpc>
                          <a:spcPts val="1300"/>
                        </a:lnSpc>
                      </a:pPr>
                      <a:r>
                        <a:rPr kumimoji="1" lang="ja-JP" altLang="en-US" sz="1200" b="1" dirty="0" smtClean="0"/>
                        <a:t>⑯ 進展度・治療前</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400.</a:t>
                      </a:r>
                      <a:r>
                        <a:rPr kumimoji="1" lang="ja-JP" altLang="en-US" sz="1200" dirty="0" smtClean="0"/>
                        <a:t>上皮内</a:t>
                      </a:r>
                      <a:r>
                        <a:rPr kumimoji="1" lang="en-US" altLang="ja-JP" sz="1200" dirty="0" smtClean="0"/>
                        <a:t> </a:t>
                      </a:r>
                      <a:r>
                        <a:rPr kumimoji="1" lang="ja-JP" altLang="en-US" sz="1200" dirty="0" smtClean="0"/>
                        <a:t>□</a:t>
                      </a:r>
                      <a:r>
                        <a:rPr kumimoji="1" lang="en-US" altLang="ja-JP" sz="1200" dirty="0" smtClean="0"/>
                        <a:t>410.</a:t>
                      </a:r>
                      <a:r>
                        <a:rPr kumimoji="1" lang="ja-JP" altLang="en-US" sz="1200" dirty="0" smtClean="0"/>
                        <a:t>限局 □</a:t>
                      </a:r>
                      <a:r>
                        <a:rPr kumimoji="1" lang="en-US" altLang="ja-JP" sz="1200" dirty="0" smtClean="0"/>
                        <a:t>420.</a:t>
                      </a:r>
                      <a:r>
                        <a:rPr kumimoji="1" lang="ja-JP" altLang="en-US" sz="1200" dirty="0" smtClean="0"/>
                        <a:t>所属リンパ節転移 □</a:t>
                      </a:r>
                      <a:r>
                        <a:rPr kumimoji="1" lang="en-US" altLang="ja-JP" sz="1200" dirty="0" smtClean="0"/>
                        <a:t>430.</a:t>
                      </a:r>
                      <a:r>
                        <a:rPr kumimoji="1" lang="ja-JP" altLang="en-US" sz="1200" dirty="0" smtClean="0"/>
                        <a:t>隣接臓器浸潤</a:t>
                      </a:r>
                      <a:endParaRPr kumimoji="1" lang="en-US" altLang="ja-JP" sz="1200" dirty="0" smtClean="0"/>
                    </a:p>
                    <a:p>
                      <a:pPr>
                        <a:lnSpc>
                          <a:spcPts val="1300"/>
                        </a:lnSpc>
                      </a:pPr>
                      <a:r>
                        <a:rPr kumimoji="1" lang="ja-JP" altLang="en-US" sz="1200" dirty="0" smtClean="0"/>
                        <a:t>□</a:t>
                      </a:r>
                      <a:r>
                        <a:rPr kumimoji="1" lang="en-US" altLang="ja-JP" sz="1200" dirty="0" smtClean="0"/>
                        <a:t>440.</a:t>
                      </a:r>
                      <a:r>
                        <a:rPr kumimoji="1" lang="ja-JP" altLang="en-US" sz="1200" dirty="0" smtClean="0"/>
                        <a:t>遠隔転移 □</a:t>
                      </a:r>
                      <a:r>
                        <a:rPr kumimoji="1" lang="en-US" altLang="ja-JP" sz="1200" dirty="0" smtClean="0"/>
                        <a:t>777.</a:t>
                      </a:r>
                      <a:r>
                        <a:rPr kumimoji="1" lang="ja-JP" altLang="en-US" sz="1200" dirty="0" smtClean="0"/>
                        <a:t>該当せず □</a:t>
                      </a:r>
                      <a:r>
                        <a:rPr kumimoji="1" lang="en-US" altLang="ja-JP" sz="1200" dirty="0" smtClean="0"/>
                        <a:t>499.</a:t>
                      </a:r>
                      <a:r>
                        <a:rPr kumimoji="1" lang="ja-JP" altLang="en-US" sz="1200" dirty="0" smtClean="0"/>
                        <a:t>不明</a:t>
                      </a:r>
                      <a:endParaRPr kumimoji="1" lang="ja-JP" altLang="en-US" sz="1200" dirty="0"/>
                    </a:p>
                  </a:txBody>
                  <a:tcPr marT="54000" anchor="ctr">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889156"/>
                  </a:ext>
                </a:extLst>
              </a:tr>
              <a:tr h="0">
                <a:tc vMerge="1">
                  <a:txBody>
                    <a:bodyPr/>
                    <a:lstStyle/>
                    <a:p>
                      <a:endParaRPr kumimoji="1" lang="ja-JP" altLang="en-US" sz="1200" dirty="0"/>
                    </a:p>
                  </a:txBody>
                  <a:tcPr/>
                </a:tc>
                <a:tc gridSpan="2">
                  <a:txBody>
                    <a:bodyPr/>
                    <a:lstStyle/>
                    <a:p>
                      <a:pPr>
                        <a:lnSpc>
                          <a:spcPts val="1300"/>
                        </a:lnSpc>
                      </a:pPr>
                      <a:r>
                        <a:rPr kumimoji="1" lang="ja-JP" altLang="en-US" sz="1200" b="1" dirty="0" smtClean="0"/>
                        <a:t>⑰ 進展度・術後病理学的</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a:p>
                  </a:txBody>
                  <a:tcPr/>
                </a:tc>
                <a:tc>
                  <a:txBody>
                    <a:bodyPr/>
                    <a:lstStyle/>
                    <a:p>
                      <a:pPr>
                        <a:lnSpc>
                          <a:spcPts val="1300"/>
                        </a:lnSpc>
                      </a:pPr>
                      <a:r>
                        <a:rPr kumimoji="1" lang="ja-JP" altLang="en-US" sz="1200" dirty="0" smtClean="0"/>
                        <a:t>□</a:t>
                      </a:r>
                      <a:r>
                        <a:rPr kumimoji="1" lang="en-US" altLang="ja-JP" sz="1200" dirty="0" smtClean="0"/>
                        <a:t>400.</a:t>
                      </a:r>
                      <a:r>
                        <a:rPr kumimoji="1" lang="ja-JP" altLang="en-US" sz="1200" dirty="0" smtClean="0"/>
                        <a:t>上皮内</a:t>
                      </a:r>
                      <a:r>
                        <a:rPr kumimoji="1" lang="en-US" altLang="ja-JP" sz="1200" dirty="0" smtClean="0"/>
                        <a:t> </a:t>
                      </a:r>
                      <a:r>
                        <a:rPr kumimoji="1" lang="ja-JP" altLang="en-US" sz="1200" dirty="0" smtClean="0"/>
                        <a:t>□</a:t>
                      </a:r>
                      <a:r>
                        <a:rPr kumimoji="1" lang="en-US" altLang="ja-JP" sz="1200" dirty="0" smtClean="0"/>
                        <a:t>410.</a:t>
                      </a:r>
                      <a:r>
                        <a:rPr kumimoji="1" lang="ja-JP" altLang="en-US" sz="1200" dirty="0" smtClean="0"/>
                        <a:t>限局 □</a:t>
                      </a:r>
                      <a:r>
                        <a:rPr kumimoji="1" lang="en-US" altLang="ja-JP" sz="1200" dirty="0" smtClean="0"/>
                        <a:t>420.</a:t>
                      </a:r>
                      <a:r>
                        <a:rPr kumimoji="1" lang="ja-JP" altLang="en-US" sz="1200" dirty="0" smtClean="0"/>
                        <a:t>所属リンパ節転移 □</a:t>
                      </a:r>
                      <a:r>
                        <a:rPr kumimoji="1" lang="en-US" altLang="ja-JP" sz="1200" dirty="0" smtClean="0"/>
                        <a:t>430.</a:t>
                      </a:r>
                      <a:r>
                        <a:rPr kumimoji="1" lang="ja-JP" altLang="en-US" sz="1200" dirty="0" smtClean="0"/>
                        <a:t>隣接臓器浸潤</a:t>
                      </a:r>
                      <a:endParaRPr kumimoji="1" lang="en-US" altLang="ja-JP" sz="1200" dirty="0" smtClean="0"/>
                    </a:p>
                    <a:p>
                      <a:pPr>
                        <a:lnSpc>
                          <a:spcPts val="1300"/>
                        </a:lnSpc>
                      </a:pPr>
                      <a:r>
                        <a:rPr kumimoji="1" lang="ja-JP" altLang="en-US" sz="1200" dirty="0" smtClean="0"/>
                        <a:t>□</a:t>
                      </a:r>
                      <a:r>
                        <a:rPr kumimoji="1" lang="en-US" altLang="ja-JP" sz="1200" dirty="0" smtClean="0"/>
                        <a:t>440.</a:t>
                      </a:r>
                      <a:r>
                        <a:rPr kumimoji="1" lang="ja-JP" altLang="en-US" sz="1200" dirty="0" smtClean="0"/>
                        <a:t>遠隔転移 □</a:t>
                      </a:r>
                      <a:r>
                        <a:rPr kumimoji="1" lang="en-US" altLang="ja-JP" sz="1200" dirty="0" smtClean="0"/>
                        <a:t>660.</a:t>
                      </a:r>
                      <a:r>
                        <a:rPr kumimoji="1" lang="ja-JP" altLang="en-US" sz="1200" dirty="0" smtClean="0"/>
                        <a:t>手術なし・術前治療後 □</a:t>
                      </a:r>
                      <a:r>
                        <a:rPr kumimoji="1" lang="en-US" altLang="ja-JP" sz="1200" dirty="0" smtClean="0"/>
                        <a:t>499.</a:t>
                      </a:r>
                      <a:r>
                        <a:rPr kumimoji="1" lang="ja-JP" altLang="en-US" sz="1200" dirty="0" smtClean="0"/>
                        <a:t>不明</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3455073"/>
                  </a:ext>
                </a:extLst>
              </a:tr>
              <a:tr h="0">
                <a:tc rowSpan="8">
                  <a:txBody>
                    <a:bodyPr/>
                    <a:lstStyle/>
                    <a:p>
                      <a:pPr algn="ctr">
                        <a:lnSpc>
                          <a:spcPts val="1300"/>
                        </a:lnSpc>
                      </a:pPr>
                      <a:r>
                        <a:rPr kumimoji="1" lang="ja-JP" altLang="en-US" sz="1200" b="1" dirty="0" smtClean="0"/>
                        <a:t>初回治療</a:t>
                      </a:r>
                      <a:endParaRPr kumimoji="1" lang="ja-JP" altLang="en-US" sz="1200" b="1" dirty="0"/>
                    </a:p>
                  </a:txBody>
                  <a:tcPr marT="54000" vert="eaVert"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rowSpan="4">
                  <a:txBody>
                    <a:bodyPr/>
                    <a:lstStyle/>
                    <a:p>
                      <a:pPr algn="ctr">
                        <a:lnSpc>
                          <a:spcPts val="1300"/>
                        </a:lnSpc>
                      </a:pPr>
                      <a:r>
                        <a:rPr kumimoji="1" lang="ja-JP" altLang="en-US" sz="1200" b="1" dirty="0" smtClean="0"/>
                        <a:t>観血的治療</a:t>
                      </a:r>
                      <a:endParaRPr kumimoji="1" lang="ja-JP" altLang="en-US" sz="1200" b="1" dirty="0"/>
                    </a:p>
                  </a:txBody>
                  <a:tcPr marT="54000" vert="eaVert"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⑱ 外科的</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300"/>
                        </a:lnSpc>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1370894"/>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⑲ 鏡視下</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6517416"/>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⑳ 内視鏡的</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794630"/>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㉑ 観血的治療の範囲</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原発巣切除</a:t>
                      </a:r>
                      <a:r>
                        <a:rPr kumimoji="1" lang="ja-JP" altLang="en-US" sz="1200" baseline="0" dirty="0" smtClean="0"/>
                        <a:t> </a:t>
                      </a:r>
                      <a:r>
                        <a:rPr kumimoji="1" lang="ja-JP" altLang="en-US" sz="1200" dirty="0" smtClean="0"/>
                        <a:t>□</a:t>
                      </a:r>
                      <a:r>
                        <a:rPr kumimoji="1" lang="en-US" altLang="ja-JP" sz="1200" dirty="0" smtClean="0"/>
                        <a:t>2.</a:t>
                      </a:r>
                      <a:r>
                        <a:rPr kumimoji="1" lang="ja-JP" altLang="en-US" sz="1200" dirty="0" smtClean="0"/>
                        <a:t>姑息的な観血的治療 □</a:t>
                      </a:r>
                      <a:r>
                        <a:rPr kumimoji="1" lang="en-US" altLang="ja-JP" sz="1200" dirty="0" smtClean="0"/>
                        <a:t>6.</a:t>
                      </a:r>
                      <a:r>
                        <a:rPr kumimoji="1" lang="ja-JP" altLang="en-US" sz="1200" dirty="0" smtClean="0"/>
                        <a:t>観血的治療なし □</a:t>
                      </a:r>
                      <a:r>
                        <a:rPr kumimoji="1" lang="en-US" altLang="ja-JP" sz="1200" dirty="0" smtClean="0"/>
                        <a:t>9.</a:t>
                      </a:r>
                      <a:r>
                        <a:rPr kumimoji="1" lang="ja-JP" altLang="en-US" sz="1200" dirty="0" smtClean="0"/>
                        <a:t>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500307"/>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rowSpan="4">
                  <a:txBody>
                    <a:bodyPr/>
                    <a:lstStyle/>
                    <a:p>
                      <a:pPr algn="ctr">
                        <a:lnSpc>
                          <a:spcPts val="1300"/>
                        </a:lnSpc>
                      </a:pPr>
                      <a:r>
                        <a:rPr kumimoji="1" lang="ja-JP" altLang="en-US" sz="1200" b="1" dirty="0" smtClean="0"/>
                        <a:t>その他治療</a:t>
                      </a:r>
                      <a:endParaRPr kumimoji="1" lang="ja-JP" altLang="en-US" sz="1200" b="1" dirty="0"/>
                    </a:p>
                  </a:txBody>
                  <a:tcPr marT="54000" vert="eaVert"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300"/>
                        </a:lnSpc>
                      </a:pPr>
                      <a:r>
                        <a:rPr kumimoji="1" lang="ja-JP" altLang="en-US" sz="1200" b="1" dirty="0" smtClean="0"/>
                        <a:t>㉒ 放射線治療</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0422833"/>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㉓ 化学療法</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0586870"/>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㉔ 内分泌療法</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5910878"/>
                  </a:ext>
                </a:extLst>
              </a:tr>
              <a:tr h="0">
                <a:tc vMerge="1">
                  <a:txBody>
                    <a:bodyPr/>
                    <a:lstStyle/>
                    <a:p>
                      <a:pPr algn="ctr"/>
                      <a:endParaRPr kumimoji="1" lang="ja-JP" altLang="en-US" sz="1200" dirty="0"/>
                    </a:p>
                  </a:txBody>
                  <a:tcPr vert="eaVert" anchor="ctr">
                    <a:lnR w="3175" cap="flat" cmpd="sng" algn="ctr">
                      <a:solidFill>
                        <a:schemeClr val="tx1"/>
                      </a:solidFill>
                      <a:prstDash val="solid"/>
                      <a:round/>
                      <a:headEnd type="none" w="med" len="med"/>
                      <a:tailEnd type="none" w="med" len="med"/>
                    </a:lnR>
                    <a:solidFill>
                      <a:schemeClr val="accent4">
                        <a:lumMod val="40000"/>
                        <a:lumOff val="60000"/>
                      </a:schemeClr>
                    </a:solidFill>
                  </a:tcPr>
                </a:tc>
                <a:tc v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a:txBody>
                    <a:bodyPr/>
                    <a:lstStyle/>
                    <a:p>
                      <a:pPr>
                        <a:lnSpc>
                          <a:spcPts val="1300"/>
                        </a:lnSpc>
                      </a:pPr>
                      <a:r>
                        <a:rPr kumimoji="1" lang="ja-JP" altLang="en-US" sz="1200" b="1" dirty="0" smtClean="0"/>
                        <a:t>㉕ その他治療</a:t>
                      </a:r>
                      <a:endParaRPr kumimoji="1" lang="ja-JP" altLang="en-US" sz="1200" b="1" dirty="0"/>
                    </a:p>
                  </a:txBody>
                  <a:tcPr marT="54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1.</a:t>
                      </a:r>
                      <a:r>
                        <a:rPr kumimoji="1" lang="ja-JP" altLang="en-US" sz="1200" dirty="0" smtClean="0"/>
                        <a:t>自施設で施行　□</a:t>
                      </a:r>
                      <a:r>
                        <a:rPr kumimoji="1" lang="en-US" altLang="ja-JP" sz="1200" dirty="0" smtClean="0"/>
                        <a:t>2.</a:t>
                      </a:r>
                      <a:r>
                        <a:rPr kumimoji="1" lang="ja-JP" altLang="en-US" sz="1200" dirty="0" smtClean="0"/>
                        <a:t>自施設で施行なし　□</a:t>
                      </a:r>
                      <a:r>
                        <a:rPr kumimoji="1" lang="en-US" altLang="ja-JP" sz="1200" dirty="0" smtClean="0"/>
                        <a:t>9.</a:t>
                      </a:r>
                      <a:r>
                        <a:rPr kumimoji="1" lang="ja-JP" altLang="en-US" sz="1200" dirty="0" smtClean="0"/>
                        <a:t>施行の有無不明</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2218474"/>
                  </a:ext>
                </a:extLst>
              </a:tr>
              <a:tr h="0">
                <a:tc gridSpan="3">
                  <a:txBody>
                    <a:bodyPr/>
                    <a:lstStyle/>
                    <a:p>
                      <a:pPr algn="l">
                        <a:lnSpc>
                          <a:spcPts val="1300"/>
                        </a:lnSpc>
                      </a:pPr>
                      <a:r>
                        <a:rPr kumimoji="1" lang="ja-JP" altLang="en-US" sz="1200" b="1" dirty="0" smtClean="0"/>
                        <a:t>㉖</a:t>
                      </a:r>
                      <a:r>
                        <a:rPr kumimoji="1" lang="ja-JP" altLang="en-US" sz="1200" b="1" baseline="0" dirty="0" smtClean="0"/>
                        <a:t> </a:t>
                      </a:r>
                      <a:r>
                        <a:rPr kumimoji="1" lang="ja-JP" altLang="en-US" sz="1200" b="1" dirty="0" smtClean="0"/>
                        <a:t>死亡日</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sz="1400"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accent4">
                        <a:lumMod val="40000"/>
                        <a:lumOff val="6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a:t>
                      </a:r>
                      <a:r>
                        <a:rPr kumimoji="1" lang="en-US" altLang="ja-JP" sz="1200" dirty="0" smtClean="0"/>
                        <a:t>0.</a:t>
                      </a:r>
                      <a:r>
                        <a:rPr kumimoji="1" lang="ja-JP" altLang="en-US" sz="1200" dirty="0" smtClean="0"/>
                        <a:t>西暦 □</a:t>
                      </a:r>
                      <a:r>
                        <a:rPr kumimoji="1" lang="en-US" altLang="ja-JP" sz="1200" dirty="0" smtClean="0"/>
                        <a:t>4.</a:t>
                      </a:r>
                      <a:r>
                        <a:rPr kumimoji="1" lang="ja-JP" altLang="en-US" sz="1200" dirty="0" smtClean="0"/>
                        <a:t>平成 　□年□月□日</a:t>
                      </a:r>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1924621"/>
                  </a:ext>
                </a:extLst>
              </a:tr>
              <a:tr h="0">
                <a:tc gridSpan="3">
                  <a:txBody>
                    <a:bodyPr/>
                    <a:lstStyle/>
                    <a:p>
                      <a:pPr algn="l">
                        <a:lnSpc>
                          <a:spcPts val="1300"/>
                        </a:lnSpc>
                      </a:pPr>
                      <a:r>
                        <a:rPr kumimoji="1" lang="ja-JP" altLang="en-US" sz="1200" b="1" dirty="0" smtClean="0"/>
                        <a:t>備考</a:t>
                      </a:r>
                      <a:endParaRPr kumimoji="1" lang="ja-JP" altLang="en-US" sz="1200" b="1" dirty="0"/>
                    </a:p>
                  </a:txBody>
                  <a:tcPr marT="5400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accent4">
                        <a:lumMod val="40000"/>
                        <a:lumOff val="60000"/>
                      </a:schemeClr>
                    </a:solidFill>
                  </a:tcPr>
                </a:tc>
                <a:tc hMerge="1">
                  <a:txBody>
                    <a:bodyPr/>
                    <a:lstStyle/>
                    <a:p>
                      <a:endParaRPr kumimoji="1" lang="ja-JP" altLang="en-US" sz="1400" b="1"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accent4">
                        <a:lumMod val="40000"/>
                        <a:lumOff val="60000"/>
                      </a:schemeClr>
                    </a:solidFill>
                  </a:tcPr>
                </a:tc>
                <a:tc hMerge="1">
                  <a:txBody>
                    <a:bodyPr/>
                    <a:lstStyle/>
                    <a:p>
                      <a:endParaRPr kumimoji="1" lang="ja-JP" altLang="en-US"/>
                    </a:p>
                  </a:txBody>
                  <a:tcPr/>
                </a:tc>
                <a:tc>
                  <a:txBody>
                    <a:bodyPr/>
                    <a:lstStyle/>
                    <a:p>
                      <a:pPr>
                        <a:lnSpc>
                          <a:spcPts val="1300"/>
                        </a:lnSpc>
                      </a:pPr>
                      <a:endParaRPr kumimoji="1" lang="en-US" altLang="ja-JP" sz="1200" dirty="0" smtClean="0"/>
                    </a:p>
                    <a:p>
                      <a:pPr>
                        <a:lnSpc>
                          <a:spcPts val="1300"/>
                        </a:lnSpc>
                      </a:pPr>
                      <a:endParaRPr kumimoji="1" lang="en-US" altLang="ja-JP" sz="1200" dirty="0" smtClean="0"/>
                    </a:p>
                    <a:p>
                      <a:pPr>
                        <a:lnSpc>
                          <a:spcPts val="1300"/>
                        </a:lnSpc>
                      </a:pPr>
                      <a:endParaRPr kumimoji="1" lang="en-US" altLang="ja-JP" sz="1200" dirty="0" smtClean="0"/>
                    </a:p>
                    <a:p>
                      <a:pPr>
                        <a:lnSpc>
                          <a:spcPts val="1300"/>
                        </a:lnSpc>
                      </a:pPr>
                      <a:endParaRPr kumimoji="1" lang="ja-JP" altLang="en-US" sz="1200" dirty="0"/>
                    </a:p>
                  </a:txBody>
                  <a:tcPr marT="54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8906177"/>
                  </a:ext>
                </a:extLst>
              </a:tr>
            </a:tbl>
          </a:graphicData>
        </a:graphic>
      </p:graphicFrame>
    </p:spTree>
    <p:extLst>
      <p:ext uri="{BB962C8B-B14F-4D97-AF65-F5344CB8AC3E}">
        <p14:creationId xmlns:p14="http://schemas.microsoft.com/office/powerpoint/2010/main" val="1519665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40525" y="2228458"/>
            <a:ext cx="7886700" cy="3000767"/>
          </a:xfrm>
        </p:spPr>
        <p:txBody>
          <a:bodyPr>
            <a:normAutofit/>
          </a:bodyPr>
          <a:lstStyle/>
          <a:p>
            <a:pPr marL="0" indent="0">
              <a:buNone/>
            </a:pPr>
            <a:r>
              <a:rPr lang="en-US" altLang="ja-JP" dirty="0"/>
              <a:t>【</a:t>
            </a:r>
            <a:r>
              <a:rPr kumimoji="1" lang="ja-JP" altLang="en-US" dirty="0" smtClean="0"/>
              <a:t>１</a:t>
            </a:r>
            <a:r>
              <a:rPr kumimoji="1" lang="en-US" altLang="ja-JP" dirty="0" smtClean="0"/>
              <a:t>】</a:t>
            </a:r>
            <a:r>
              <a:rPr kumimoji="1" lang="ja-JP" altLang="en-US" dirty="0" smtClean="0"/>
              <a:t>がん登録の経緯と種類</a:t>
            </a:r>
            <a:r>
              <a:rPr kumimoji="1" lang="en-US" altLang="ja-JP" dirty="0" smtClean="0"/>
              <a:t> </a:t>
            </a:r>
          </a:p>
          <a:p>
            <a:pPr marL="0" indent="0">
              <a:buNone/>
            </a:pPr>
            <a:endParaRPr lang="en-US" altLang="ja-JP" dirty="0"/>
          </a:p>
          <a:p>
            <a:pPr marL="0" indent="0">
              <a:buNone/>
            </a:pPr>
            <a:r>
              <a:rPr lang="en-US" altLang="ja-JP" dirty="0" smtClean="0"/>
              <a:t>【</a:t>
            </a:r>
            <a:r>
              <a:rPr lang="ja-JP" altLang="en-US" dirty="0" smtClean="0"/>
              <a:t>２</a:t>
            </a:r>
            <a:r>
              <a:rPr lang="en-US" altLang="ja-JP" dirty="0" smtClean="0"/>
              <a:t>】</a:t>
            </a:r>
            <a:r>
              <a:rPr lang="ja-JP" altLang="en-US" sz="3600" b="1" dirty="0"/>
              <a:t>がん登録</a:t>
            </a:r>
            <a:r>
              <a:rPr lang="ja-JP" altLang="en-US" sz="3600" b="1" dirty="0" smtClean="0"/>
              <a:t>の利用・提供</a:t>
            </a:r>
            <a:endParaRPr kumimoji="1" lang="en-US" altLang="ja-JP" sz="3600" b="1" dirty="0" smtClean="0"/>
          </a:p>
          <a:p>
            <a:pPr marL="0" indent="0">
              <a:buNone/>
            </a:pPr>
            <a:endParaRPr lang="en-US" altLang="ja-JP" dirty="0"/>
          </a:p>
          <a:p>
            <a:pPr marL="0" indent="0">
              <a:buNone/>
            </a:pPr>
            <a:r>
              <a:rPr lang="en-US" altLang="ja-JP" dirty="0" smtClean="0"/>
              <a:t>【</a:t>
            </a:r>
            <a:r>
              <a:rPr lang="ja-JP" altLang="en-US" dirty="0" smtClean="0"/>
              <a:t>３</a:t>
            </a:r>
            <a:r>
              <a:rPr lang="en-US" altLang="ja-JP" dirty="0" smtClean="0"/>
              <a:t>】</a:t>
            </a:r>
            <a:r>
              <a:rPr lang="ja-JP" altLang="en-US" dirty="0"/>
              <a:t>利用・</a:t>
            </a:r>
            <a:r>
              <a:rPr lang="ja-JP" altLang="en-US" dirty="0" smtClean="0"/>
              <a:t>提供の手続き</a:t>
            </a:r>
            <a:endParaRPr kumimoji="1" lang="ja-JP" altLang="en-US" dirty="0"/>
          </a:p>
        </p:txBody>
      </p:sp>
      <p:sp>
        <p:nvSpPr>
          <p:cNvPr id="2" name="角丸四角形 1"/>
          <p:cNvSpPr/>
          <p:nvPr/>
        </p:nvSpPr>
        <p:spPr>
          <a:xfrm>
            <a:off x="819397" y="457201"/>
            <a:ext cx="7528956" cy="558140"/>
          </a:xfrm>
          <a:prstGeom prst="roundRect">
            <a:avLst>
              <a:gd name="adj" fmla="val 35816"/>
            </a:avLst>
          </a:prstGeom>
          <a:solidFill>
            <a:schemeClr val="accent5">
              <a:lumMod val="5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大阪府がん登録事業における情報提供</a:t>
            </a:r>
            <a:endParaRPr kumimoji="1"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ja-JP" altLang="en-US" sz="1800" b="1" dirty="0" smtClean="0"/>
              <a:t>８</a:t>
            </a:r>
            <a:endParaRPr kumimoji="1" lang="ja-JP" altLang="en-US" sz="1800" b="1" dirty="0"/>
          </a:p>
        </p:txBody>
      </p:sp>
    </p:spTree>
    <p:extLst>
      <p:ext uri="{BB962C8B-B14F-4D97-AF65-F5344CB8AC3E}">
        <p14:creationId xmlns:p14="http://schemas.microsoft.com/office/powerpoint/2010/main" val="3722721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5112</TotalTime>
  <Words>3652</Words>
  <Application>Microsoft Office PowerPoint</Application>
  <PresentationFormat>画面に合わせる (4:3)</PresentationFormat>
  <Paragraphs>621</Paragraphs>
  <Slides>27</Slides>
  <Notes>25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27</vt:i4>
      </vt:variant>
    </vt:vector>
  </HeadingPairs>
  <TitlesOfParts>
    <vt:vector size="37" baseType="lpstr">
      <vt:lpstr>等线</vt:lpstr>
      <vt:lpstr>Meiryo UI</vt:lpstr>
      <vt:lpstr>ＭＳ ゴシック</vt:lpstr>
      <vt:lpstr>ＭＳ 明朝</vt:lpstr>
      <vt:lpstr>メイリオ</vt:lpstr>
      <vt:lpstr>游ゴシック</vt:lpstr>
      <vt:lpstr>游ゴシック Light</vt:lpstr>
      <vt:lpstr>Arial</vt:lpstr>
      <vt:lpstr>Wingdings</vt:lpstr>
      <vt:lpstr>Office テーマ</vt:lpstr>
      <vt:lpstr>大阪府がん登録事業における 情報提供について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がん登録の情報提供に係る手数料徴収について</dc:title>
  <dc:creator>木村　優水</dc:creator>
  <cp:lastModifiedBy>木村　優水</cp:lastModifiedBy>
  <cp:revision>357</cp:revision>
  <cp:lastPrinted>2018-12-17T04:19:12Z</cp:lastPrinted>
  <dcterms:created xsi:type="dcterms:W3CDTF">2018-08-03T07:01:54Z</dcterms:created>
  <dcterms:modified xsi:type="dcterms:W3CDTF">2018-12-17T04:45:59Z</dcterms:modified>
</cp:coreProperties>
</file>