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73"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18801" y="1045127"/>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現在の状況</a:t>
            </a:r>
            <a:endParaRPr lang="ja-JP" altLang="ja-JP"/>
          </a:p>
          <a:p>
            <a:r>
              <a:rPr kumimoji="1" lang="en-US" altLang="ja-JP" b="1"/>
              <a:t>7.9</a:t>
            </a:r>
            <a:r>
              <a:rPr kumimoji="1" lang="ja-JP" altLang="ja-JP" b="1"/>
              <a:t>％</a:t>
            </a:r>
            <a:endParaRPr lang="ja-JP" altLang="ja-JP"/>
          </a:p>
          <a:p>
            <a:r>
              <a:rPr kumimoji="1" lang="ja-JP" altLang="ja-JP" b="1"/>
              <a:t>【平成</a:t>
            </a:r>
            <a:r>
              <a:rPr kumimoji="1" lang="en-US" altLang="ja-JP" b="1"/>
              <a:t>24</a:t>
            </a:r>
            <a:r>
              <a:rPr kumimoji="1" lang="ja-JP" altLang="ja-JP" b="1"/>
              <a:t>（</a:t>
            </a:r>
            <a:r>
              <a:rPr kumimoji="1" lang="en-US" altLang="ja-JP" b="1"/>
              <a:t>2012</a:t>
            </a:r>
            <a:r>
              <a:rPr kumimoji="1" lang="ja-JP" altLang="ja-JP" b="1"/>
              <a:t>）年】</a:t>
            </a:r>
            <a:endParaRPr lang="ja-JP" altLang="ja-JP"/>
          </a:p>
          <a:p>
            <a:r>
              <a:rPr kumimoji="1" lang="en-US" altLang="ja-JP" b="1"/>
              <a:t>15</a:t>
            </a:r>
            <a:r>
              <a:rPr kumimoji="1" lang="ja-JP" altLang="ja-JP" b="1"/>
              <a:t>件</a:t>
            </a:r>
            <a:endParaRPr lang="ja-JP" altLang="ja-JP"/>
          </a:p>
          <a:p>
            <a:r>
              <a:rPr kumimoji="1" lang="ja-JP" altLang="ja-JP" b="1"/>
              <a:t>【平成</a:t>
            </a:r>
            <a:r>
              <a:rPr kumimoji="1" lang="en-US" altLang="ja-JP" b="1"/>
              <a:t>28</a:t>
            </a:r>
            <a:r>
              <a:rPr kumimoji="1" lang="ja-JP" altLang="ja-JP" b="1"/>
              <a:t>（</a:t>
            </a:r>
            <a:r>
              <a:rPr kumimoji="1" lang="en-US" altLang="ja-JP" b="1"/>
              <a:t>2016</a:t>
            </a:r>
            <a:r>
              <a:rPr kumimoji="1" lang="ja-JP" altLang="ja-JP" b="1"/>
              <a:t>）年】</a:t>
            </a:r>
            <a:endParaRPr lang="ja-JP" altLang="ja-JP"/>
          </a:p>
        </p:txBody>
      </p:sp>
      <p:graphicFrame>
        <p:nvGraphicFramePr>
          <p:cNvPr id="19" name="表 18"/>
          <p:cNvGraphicFramePr>
            <a:graphicFrameLocks noGrp="1"/>
          </p:cNvGraphicFramePr>
          <p:nvPr>
            <p:extLst>
              <p:ext uri="{D42A27DB-BD31-4B8C-83A1-F6EECF244321}">
                <p14:modId xmlns:p14="http://schemas.microsoft.com/office/powerpoint/2010/main" val="3471355593"/>
              </p:ext>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smtClean="0">
                          <a:effectLst/>
                          <a:latin typeface="+mn-ea"/>
                          <a:ea typeface="+mn-ea"/>
                        </a:rPr>
                        <a:t>DCO</a:t>
                      </a:r>
                      <a:r>
                        <a:rPr lang="ja-JP" sz="1400" b="1" dirty="0" smtClean="0">
                          <a:effectLst/>
                          <a:latin typeface="+mn-ea"/>
                          <a:ea typeface="+mn-ea"/>
                        </a:rPr>
                        <a:t>％</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2.8</a:t>
                      </a:r>
                      <a:r>
                        <a:rPr lang="ja-JP" altLang="en-US" sz="1400" b="1" dirty="0" smtClean="0">
                          <a:solidFill>
                            <a:schemeClr val="tx1"/>
                          </a:solidFill>
                          <a:effectLst/>
                          <a:latin typeface="+mn-ea"/>
                          <a:ea typeface="+mn-ea"/>
                          <a:cs typeface="HG丸ｺﾞｼｯｸM-PRO"/>
                        </a:rPr>
                        <a:t>％</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28</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2016</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34</a:t>
                      </a:r>
                      <a:r>
                        <a:rPr lang="ja-JP" altLang="en-US" sz="1400" b="1" dirty="0" smtClean="0">
                          <a:solidFill>
                            <a:schemeClr val="tx1"/>
                          </a:solidFill>
                          <a:effectLst/>
                          <a:latin typeface="+mn-ea"/>
                          <a:ea typeface="+mn-ea"/>
                          <a:cs typeface="HG丸ｺﾞｼｯｸM-PRO"/>
                        </a:rPr>
                        <a:t>件（うち病院</a:t>
                      </a:r>
                      <a:r>
                        <a:rPr lang="en-US" altLang="ja-JP" sz="1400" b="1" dirty="0" smtClean="0">
                          <a:solidFill>
                            <a:schemeClr val="tx1"/>
                          </a:solidFill>
                          <a:effectLst/>
                          <a:latin typeface="+mn-ea"/>
                          <a:ea typeface="+mn-ea"/>
                          <a:cs typeface="HG丸ｺﾞｼｯｸM-PRO"/>
                        </a:rPr>
                        <a:t>22</a:t>
                      </a:r>
                      <a:r>
                        <a:rPr lang="ja-JP" altLang="en-US" sz="1400" b="1" dirty="0" smtClean="0">
                          <a:solidFill>
                            <a:schemeClr val="tx1"/>
                          </a:solidFill>
                          <a:effectLst/>
                          <a:latin typeface="+mn-ea"/>
                          <a:ea typeface="+mn-ea"/>
                          <a:cs typeface="HG丸ｺﾞｼｯｸM-PRO"/>
                        </a:rPr>
                        <a:t>件）</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令和元（</a:t>
                      </a:r>
                      <a:r>
                        <a:rPr lang="en-US" altLang="ja-JP" sz="1400" b="1" dirty="0" smtClean="0">
                          <a:solidFill>
                            <a:schemeClr val="tx1"/>
                          </a:solidFill>
                          <a:effectLst/>
                          <a:latin typeface="+mn-ea"/>
                          <a:ea typeface="+mn-ea"/>
                          <a:cs typeface="HG丸ｺﾞｼｯｸM-PRO"/>
                        </a:rPr>
                        <a:t>2019</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（４）がん登録の推進</a:t>
            </a:r>
            <a:r>
              <a:rPr kumimoji="1" lang="ja-JP" altLang="en-US" sz="2000" b="1" dirty="0">
                <a:solidFill>
                  <a:schemeClr val="bg1"/>
                </a:solidFill>
              </a:rPr>
              <a:t>　計画</a:t>
            </a:r>
            <a:r>
              <a:rPr kumimoji="1" lang="ja-JP" altLang="en-US" sz="2000" b="1" dirty="0" smtClean="0">
                <a:solidFill>
                  <a:schemeClr val="bg1"/>
                </a:solidFill>
              </a:rPr>
              <a:t>Ｐ</a:t>
            </a:r>
            <a:r>
              <a:rPr kumimoji="1" lang="en-US" altLang="ja-JP" sz="2000" b="1" dirty="0" smtClean="0">
                <a:solidFill>
                  <a:schemeClr val="bg1"/>
                </a:solidFill>
              </a:rPr>
              <a:t>52-53</a:t>
            </a:r>
          </a:p>
        </p:txBody>
      </p:sp>
      <p:sp>
        <p:nvSpPr>
          <p:cNvPr id="12" name="正方形/長方形 11"/>
          <p:cNvSpPr/>
          <p:nvPr/>
        </p:nvSpPr>
        <p:spPr>
          <a:xfrm>
            <a:off x="663360" y="2019812"/>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
        <p:nvSpPr>
          <p:cNvPr id="9" name="テキスト ボックス 15"/>
          <p:cNvSpPr txBox="1"/>
          <p:nvPr/>
        </p:nvSpPr>
        <p:spPr>
          <a:xfrm>
            <a:off x="8489617" y="134901"/>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a:t>
            </a:r>
            <a:r>
              <a:rPr kumimoji="0" lang="en-US" altLang="ja-JP"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2469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34851" y="186284"/>
            <a:ext cx="9259910" cy="6446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3541450514"/>
              </p:ext>
            </p:extLst>
          </p:nvPr>
        </p:nvGraphicFramePr>
        <p:xfrm>
          <a:off x="489397" y="306407"/>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smtClean="0">
                          <a:solidFill>
                            <a:schemeClr val="tx1"/>
                          </a:solidFill>
                        </a:rPr>
                        <a:t>  ◆全国がん登録の実施に伴い、精度維持・向上や得られたデータの活用が求められている。</a:t>
                      </a:r>
                      <a:endParaRPr kumimoji="1" lang="en-US" altLang="ja-JP" sz="1400" b="1" dirty="0" smtClean="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94738" y="6364922"/>
            <a:ext cx="3074109" cy="365125"/>
          </a:xfrm>
        </p:spPr>
        <p:txBody>
          <a:bodyPr/>
          <a:lstStyle/>
          <a:p>
            <a:r>
              <a:rPr kumimoji="1" lang="ja-JP" altLang="en-US" sz="1400" b="1" dirty="0" smtClean="0">
                <a:latin typeface="+mn-ea"/>
              </a:rPr>
              <a:t>＜がん登録</a:t>
            </a:r>
            <a:r>
              <a:rPr kumimoji="1" lang="ja-JP" altLang="en-US" sz="1400" b="1" smtClean="0">
                <a:latin typeface="+mn-ea"/>
              </a:rPr>
              <a:t>等部会＞</a:t>
            </a:r>
            <a:r>
              <a:rPr kumimoji="1" lang="ja-JP" altLang="en-US" sz="1400" b="1" dirty="0" smtClean="0">
                <a:latin typeface="+mn-ea"/>
              </a:rPr>
              <a:t>　　　</a:t>
            </a:r>
            <a:endParaRPr kumimoji="1" lang="ja-JP" altLang="en-US" sz="1400" b="1"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236921206"/>
              </p:ext>
            </p:extLst>
          </p:nvPr>
        </p:nvGraphicFramePr>
        <p:xfrm>
          <a:off x="502544" y="1002072"/>
          <a:ext cx="8963160" cy="5398839"/>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794312">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300" dirty="0" smtClean="0">
                          <a:solidFill>
                            <a:schemeClr val="tx1"/>
                          </a:solidFill>
                          <a:latin typeface="+mn-ea"/>
                          <a:ea typeface="+mn-ea"/>
                        </a:rPr>
                        <a:t>《</a:t>
                      </a:r>
                      <a:r>
                        <a:rPr kumimoji="1" lang="ja-JP" altLang="en-US" sz="1300" u="sng" dirty="0" smtClean="0">
                          <a:solidFill>
                            <a:schemeClr val="tx1"/>
                          </a:solidFill>
                          <a:latin typeface="+mn-ea"/>
                          <a:ea typeface="+mn-ea"/>
                        </a:rPr>
                        <a:t>がん登録の精度向上</a:t>
                      </a:r>
                      <a:r>
                        <a:rPr kumimoji="1" lang="en-US" altLang="ja-JP" sz="1300" dirty="0" smtClean="0">
                          <a:solidFill>
                            <a:schemeClr val="tx1"/>
                          </a:solidFill>
                          <a:latin typeface="+mn-ea"/>
                          <a:ea typeface="+mn-ea"/>
                        </a:rPr>
                        <a:t>》</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■全国がん登録実務者研修会の実施。（</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回開催・</a:t>
                      </a:r>
                      <a:r>
                        <a:rPr kumimoji="1" lang="en-US" altLang="ja-JP" sz="1300" b="0" dirty="0" smtClean="0">
                          <a:solidFill>
                            <a:schemeClr val="tx1"/>
                          </a:solidFill>
                          <a:latin typeface="+mn-ea"/>
                          <a:ea typeface="+mn-ea"/>
                        </a:rPr>
                        <a:t>123</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142</a:t>
                      </a:r>
                      <a:r>
                        <a:rPr kumimoji="1" lang="ja-JP" altLang="en-US" sz="1300" b="0" dirty="0" smtClean="0">
                          <a:solidFill>
                            <a:schemeClr val="tx1"/>
                          </a:solidFill>
                          <a:latin typeface="+mn-ea"/>
                          <a:ea typeface="+mn-ea"/>
                        </a:rPr>
                        <a:t>名）</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■院内がん登録実務者研修会の実施。（</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回開催・</a:t>
                      </a:r>
                      <a:r>
                        <a:rPr kumimoji="1" lang="en-US" altLang="ja-JP" sz="1300" b="0" dirty="0" smtClean="0">
                          <a:solidFill>
                            <a:schemeClr val="tx1"/>
                          </a:solidFill>
                          <a:latin typeface="+mn-ea"/>
                          <a:ea typeface="+mn-ea"/>
                        </a:rPr>
                        <a:t>147</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224</a:t>
                      </a:r>
                      <a:r>
                        <a:rPr kumimoji="1" lang="ja-JP" altLang="en-US" sz="1300" b="0" dirty="0" smtClean="0">
                          <a:solidFill>
                            <a:schemeClr val="tx1"/>
                          </a:solidFill>
                          <a:latin typeface="+mn-ea"/>
                          <a:ea typeface="+mn-ea"/>
                        </a:rPr>
                        <a:t>名）</a:t>
                      </a:r>
                      <a:endParaRPr kumimoji="1" lang="en-US" altLang="ja-JP" sz="1300" b="0" dirty="0" smtClean="0">
                        <a:solidFill>
                          <a:schemeClr val="tx1"/>
                        </a:solidFill>
                        <a:latin typeface="+mn-ea"/>
                        <a:ea typeface="+mn-ea"/>
                      </a:endParaRPr>
                    </a:p>
                    <a:p>
                      <a:pPr>
                        <a:lnSpc>
                          <a:spcPts val="1500"/>
                        </a:lnSpc>
                      </a:pPr>
                      <a:r>
                        <a:rPr kumimoji="1" lang="en-US" altLang="ja-JP" sz="1300" dirty="0" smtClean="0">
                          <a:solidFill>
                            <a:schemeClr val="tx1"/>
                          </a:solidFill>
                          <a:latin typeface="+mn-ea"/>
                          <a:ea typeface="+mn-ea"/>
                        </a:rPr>
                        <a:t>《</a:t>
                      </a:r>
                      <a:r>
                        <a:rPr kumimoji="1" lang="ja-JP" altLang="en-US" sz="1300" u="sng" dirty="0" smtClean="0">
                          <a:solidFill>
                            <a:schemeClr val="tx1"/>
                          </a:solidFill>
                          <a:latin typeface="+mn-ea"/>
                          <a:ea typeface="+mn-ea"/>
                        </a:rPr>
                        <a:t>がん登録による情報の提供・活用</a:t>
                      </a:r>
                      <a:r>
                        <a:rPr kumimoji="1" lang="en-US" altLang="ja-JP" sz="1300" dirty="0" smtClean="0">
                          <a:solidFill>
                            <a:schemeClr val="tx1"/>
                          </a:solidFill>
                          <a:latin typeface="+mn-ea"/>
                          <a:ea typeface="+mn-ea"/>
                        </a:rPr>
                        <a:t>》</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■平成</a:t>
                      </a:r>
                      <a:r>
                        <a:rPr kumimoji="1" lang="en-US" altLang="ja-JP" sz="1300" b="0" dirty="0" smtClean="0">
                          <a:solidFill>
                            <a:schemeClr val="tx1"/>
                          </a:solidFill>
                          <a:latin typeface="+mn-ea"/>
                          <a:ea typeface="+mn-ea"/>
                        </a:rPr>
                        <a:t>31</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1</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a:t>
                      </a:r>
                      <a:r>
                        <a:rPr kumimoji="1" lang="ja-JP" altLang="en-US" sz="1300" b="0" dirty="0" smtClean="0">
                          <a:solidFill>
                            <a:schemeClr val="tx1"/>
                          </a:solidFill>
                          <a:latin typeface="+mn-ea"/>
                          <a:ea typeface="+mn-ea"/>
                        </a:rPr>
                        <a:t>日より全国がん登録情報の提供を開始。同年</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月より、大阪府がん対策推進委員会がん登録等部会にて情報提供審議を開始し、</a:t>
                      </a:r>
                      <a:r>
                        <a:rPr kumimoji="1" lang="en-US" altLang="ja-JP" sz="1300" b="0" dirty="0" smtClean="0">
                          <a:solidFill>
                            <a:schemeClr val="tx1"/>
                          </a:solidFill>
                          <a:latin typeface="+mn-ea"/>
                          <a:ea typeface="+mn-ea"/>
                        </a:rPr>
                        <a:t>1</a:t>
                      </a:r>
                      <a:r>
                        <a:rPr kumimoji="1" lang="ja-JP" altLang="en-US" sz="1300" b="0" dirty="0" smtClean="0">
                          <a:solidFill>
                            <a:schemeClr val="tx1"/>
                          </a:solidFill>
                          <a:latin typeface="+mn-ea"/>
                          <a:ea typeface="+mn-ea"/>
                        </a:rPr>
                        <a:t>月末までに</a:t>
                      </a:r>
                      <a:r>
                        <a:rPr kumimoji="1" lang="en-US" altLang="ja-JP" sz="1300" b="0" dirty="0" smtClean="0">
                          <a:solidFill>
                            <a:schemeClr val="tx1"/>
                          </a:solidFill>
                          <a:latin typeface="+mn-ea"/>
                          <a:ea typeface="+mn-ea"/>
                        </a:rPr>
                        <a:t>12</a:t>
                      </a:r>
                      <a:r>
                        <a:rPr kumimoji="1" lang="ja-JP" altLang="en-US" sz="1300" b="0" dirty="0" smtClean="0">
                          <a:solidFill>
                            <a:schemeClr val="tx1"/>
                          </a:solidFill>
                          <a:latin typeface="+mn-ea"/>
                          <a:ea typeface="+mn-ea"/>
                        </a:rPr>
                        <a:t>件の情報提供を決定。（審議会を経ない病院への情報提供は</a:t>
                      </a:r>
                      <a:r>
                        <a:rPr kumimoji="1" lang="en-US" altLang="ja-JP" sz="1300" b="0" dirty="0" smtClean="0">
                          <a:solidFill>
                            <a:schemeClr val="tx1"/>
                          </a:solidFill>
                          <a:latin typeface="+mn-ea"/>
                          <a:ea typeface="+mn-ea"/>
                        </a:rPr>
                        <a:t>22</a:t>
                      </a:r>
                      <a:r>
                        <a:rPr kumimoji="1" lang="ja-JP" altLang="en-US" sz="1300" b="0" dirty="0" smtClean="0">
                          <a:solidFill>
                            <a:schemeClr val="tx1"/>
                          </a:solidFill>
                          <a:latin typeface="+mn-ea"/>
                          <a:ea typeface="+mn-ea"/>
                        </a:rPr>
                        <a:t>件。）</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■がんの罹患、がん患者の医療、生存率についての成績を年報（大阪府におけるがん登録）として作成し、医療機関に配布。</a:t>
                      </a:r>
                      <a:endParaRPr kumimoji="1" lang="en-US" altLang="ja-JP" sz="1300" b="0" dirty="0" smtClean="0">
                        <a:solidFill>
                          <a:schemeClr val="tx1"/>
                        </a:solidFill>
                        <a:latin typeface="+mn-ea"/>
                        <a:ea typeface="+mn-ea"/>
                      </a:endParaRPr>
                    </a:p>
                    <a:p>
                      <a:pPr marL="174625" indent="-174625">
                        <a:lnSpc>
                          <a:spcPts val="1500"/>
                        </a:lnSpc>
                      </a:pPr>
                      <a:r>
                        <a:rPr kumimoji="1" lang="ja-JP" altLang="en-US" sz="1300" b="0" dirty="0" smtClean="0">
                          <a:solidFill>
                            <a:schemeClr val="tx1"/>
                          </a:solidFill>
                          <a:latin typeface="+mn-ea"/>
                          <a:ea typeface="+mn-ea"/>
                        </a:rPr>
                        <a:t>■大阪府がん診療連携協議会と連携し、各圏域のがん診療ネットワーク協議会へがん登録等を用いた分析を実施するよう働きかけを行った</a:t>
                      </a:r>
                      <a:r>
                        <a:rPr kumimoji="1" lang="ja-JP" altLang="en-US" sz="1300" b="0" dirty="0" smtClean="0">
                          <a:solidFill>
                            <a:schemeClr val="tx1"/>
                          </a:solidFill>
                          <a:latin typeface="+mn-ea"/>
                          <a:ea typeface="+mn-ea"/>
                        </a:rPr>
                        <a:t>。</a:t>
                      </a:r>
                      <a:endParaRPr kumimoji="1" lang="en-US" altLang="ja-JP" sz="1300" b="0" smtClean="0">
                        <a:solidFill>
                          <a:schemeClr val="tx1"/>
                        </a:solidFill>
                        <a:latin typeface="+mn-ea"/>
                        <a:ea typeface="+mn-ea"/>
                      </a:endParaRPr>
                    </a:p>
                    <a:p>
                      <a:pPr marL="174625" indent="-174625">
                        <a:lnSpc>
                          <a:spcPts val="1500"/>
                        </a:lnSpc>
                      </a:pPr>
                      <a:r>
                        <a:rPr kumimoji="1" lang="ja-JP" altLang="en-US" sz="1300" b="0" smtClean="0">
                          <a:solidFill>
                            <a:schemeClr val="tx1"/>
                          </a:solidFill>
                          <a:latin typeface="+mn-ea"/>
                          <a:ea typeface="+mn-ea"/>
                        </a:rPr>
                        <a:t>■</a:t>
                      </a:r>
                      <a:r>
                        <a:rPr kumimoji="1" lang="ja-JP" altLang="en-US" sz="1300" b="0" dirty="0" smtClean="0">
                          <a:solidFill>
                            <a:schemeClr val="tx1"/>
                          </a:solidFill>
                          <a:latin typeface="+mn-ea"/>
                          <a:ea typeface="+mn-ea"/>
                        </a:rPr>
                        <a:t>令和</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14</a:t>
                      </a:r>
                      <a:r>
                        <a:rPr kumimoji="1" lang="ja-JP" altLang="en-US" sz="1300" b="0" dirty="0" smtClean="0">
                          <a:solidFill>
                            <a:schemeClr val="tx1"/>
                          </a:solidFill>
                          <a:latin typeface="+mn-ea"/>
                          <a:ea typeface="+mn-ea"/>
                        </a:rPr>
                        <a:t>日の大阪府がん登録病院連絡協議会にて、地域がん登録及び全国がん登録に関する府内がん診療拠点病院との情報共有予定。</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■拠点病院診療実績について、現況報告の最新情報を大阪国際がんセンター</a:t>
                      </a:r>
                      <a:r>
                        <a:rPr kumimoji="1" lang="en-US" altLang="ja-JP" sz="1300" b="0" dirty="0" smtClean="0">
                          <a:solidFill>
                            <a:schemeClr val="tx1"/>
                          </a:solidFill>
                          <a:latin typeface="+mn-ea"/>
                          <a:ea typeface="+mn-ea"/>
                        </a:rPr>
                        <a:t>HP</a:t>
                      </a:r>
                      <a:r>
                        <a:rPr kumimoji="1" lang="ja-JP" altLang="en-US" sz="1300" b="0" dirty="0" smtClean="0">
                          <a:solidFill>
                            <a:schemeClr val="tx1"/>
                          </a:solidFill>
                          <a:latin typeface="+mn-ea"/>
                          <a:ea typeface="+mn-ea"/>
                        </a:rPr>
                        <a:t>上にて公開。</a:t>
                      </a:r>
                      <a:endParaRPr kumimoji="1" lang="en-US" altLang="ja-JP" sz="13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■拠点病院等のがん登録実務者のスキルアップ。</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■拠点病院等におけるがん登録データの更なる活用促進。</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500"/>
                        </a:lnSpc>
                      </a:pPr>
                      <a:r>
                        <a:rPr kumimoji="1" lang="ja-JP" altLang="en-US" sz="1300" b="1" dirty="0" smtClean="0">
                          <a:solidFill>
                            <a:schemeClr val="tx1"/>
                          </a:solidFill>
                          <a:latin typeface="+mn-ea"/>
                          <a:ea typeface="+mn-ea"/>
                        </a:rPr>
                        <a:t>■</a:t>
                      </a:r>
                      <a:r>
                        <a:rPr kumimoji="1" lang="ja-JP" altLang="en-US" sz="1300" b="0" dirty="0" smtClean="0">
                          <a:solidFill>
                            <a:schemeClr val="tx1"/>
                          </a:solidFill>
                          <a:latin typeface="+mn-ea"/>
                          <a:ea typeface="+mn-ea"/>
                        </a:rPr>
                        <a:t>全国がん登録実務者研修会を実施。</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■各圏域のがん診療ネットワーク協議会におけるがん登録を用いた分析の実施。</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■大阪府がん登録病院連絡協議会等の場を活用して各医療機関との連携を促進。</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■府内がん診療拠点病院等の診療実績を集約し公表。</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■大阪国際がんセンターと連携を図り円滑にがん登録情報を提供。</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600" b="1" baseline="0" dirty="0" smtClean="0">
                          <a:solidFill>
                            <a:schemeClr val="bg1"/>
                          </a:solidFill>
                        </a:rPr>
                        <a:t> </a:t>
                      </a: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smtClean="0">
                          <a:solidFill>
                            <a:schemeClr val="tx1"/>
                          </a:solidFill>
                          <a:latin typeface="+mn-ea"/>
                          <a:ea typeface="+mn-ea"/>
                        </a:rPr>
                        <a:t>がん登録事務委託料（</a:t>
                      </a:r>
                      <a:r>
                        <a:rPr lang="en-US" altLang="ja-JP" sz="1300" dirty="0" smtClean="0">
                          <a:effectLst/>
                          <a:latin typeface="+mn-ea"/>
                          <a:ea typeface="+mn-ea"/>
                        </a:rPr>
                        <a:t>16,347</a:t>
                      </a:r>
                      <a:r>
                        <a:rPr kumimoji="1" lang="ja-JP" altLang="en-US" sz="1300" dirty="0" smtClean="0">
                          <a:solidFill>
                            <a:schemeClr val="tx1"/>
                          </a:solidFill>
                          <a:latin typeface="+mn-ea"/>
                          <a:ea typeface="+mn-ea"/>
                        </a:rPr>
                        <a:t>千円）がん登録報告書印刷費（</a:t>
                      </a:r>
                      <a:r>
                        <a:rPr lang="en-US" altLang="ja-JP" sz="1300" dirty="0" smtClean="0">
                          <a:effectLst/>
                          <a:latin typeface="+mn-ea"/>
                          <a:ea typeface="+mn-ea"/>
                        </a:rPr>
                        <a:t>164</a:t>
                      </a:r>
                      <a:r>
                        <a:rPr lang="ja-JP" altLang="en-US" sz="1300" dirty="0" smtClean="0">
                          <a:effectLst/>
                          <a:latin typeface="+mn-ea"/>
                          <a:ea typeface="+mn-ea"/>
                        </a:rPr>
                        <a:t>千円</a:t>
                      </a:r>
                      <a:r>
                        <a:rPr kumimoji="1" lang="ja-JP" altLang="en-US" sz="1300" dirty="0" smtClean="0">
                          <a:solidFill>
                            <a:schemeClr val="tx1"/>
                          </a:solidFill>
                          <a:latin typeface="+mn-ea"/>
                          <a:ea typeface="+mn-ea"/>
                        </a:rPr>
                        <a:t>）</a:t>
                      </a:r>
                      <a:endParaRPr kumimoji="1" lang="en-US" altLang="ja-JP" sz="1300" dirty="0" smtClean="0">
                        <a:solidFill>
                          <a:schemeClr val="tx1"/>
                        </a:solidFill>
                        <a:latin typeface="+mn-ea"/>
                        <a:ea typeface="+mn-ea"/>
                      </a:endParaRPr>
                    </a:p>
                    <a:p>
                      <a:pPr>
                        <a:lnSpc>
                          <a:spcPts val="1600"/>
                        </a:lnSpc>
                      </a:pPr>
                      <a:r>
                        <a:rPr kumimoji="1" lang="ja-JP" altLang="en-US" sz="1300" dirty="0" smtClean="0">
                          <a:solidFill>
                            <a:schemeClr val="tx1"/>
                          </a:solidFill>
                          <a:latin typeface="+mn-ea"/>
                          <a:ea typeface="+mn-ea"/>
                        </a:rPr>
                        <a:t>がん登録実務者研修等出席旅費（</a:t>
                      </a:r>
                      <a:r>
                        <a:rPr lang="en-US" altLang="ja-JP" sz="1300" dirty="0" smtClean="0">
                          <a:effectLst/>
                          <a:latin typeface="+mn-ea"/>
                          <a:ea typeface="+mn-ea"/>
                        </a:rPr>
                        <a:t>494</a:t>
                      </a:r>
                      <a:r>
                        <a:rPr lang="ja-JP" altLang="en-US" sz="1300" dirty="0" smtClean="0">
                          <a:effectLst/>
                          <a:latin typeface="+mn-ea"/>
                          <a:ea typeface="+mn-ea"/>
                        </a:rPr>
                        <a:t>千円</a:t>
                      </a:r>
                      <a:r>
                        <a:rPr kumimoji="1" lang="ja-JP" altLang="en-US" sz="1300" dirty="0" smtClean="0">
                          <a:solidFill>
                            <a:schemeClr val="tx1"/>
                          </a:solidFill>
                          <a:latin typeface="+mn-ea"/>
                          <a:ea typeface="+mn-ea"/>
                        </a:rPr>
                        <a:t>）</a:t>
                      </a:r>
                      <a:endParaRPr kumimoji="1" lang="ja-JP" altLang="en-US"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290326" y="90464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84634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4451</TotalTime>
  <Words>599</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羽田野　結</cp:lastModifiedBy>
  <cp:revision>362</cp:revision>
  <cp:lastPrinted>2020-02-06T02:17:56Z</cp:lastPrinted>
  <dcterms:created xsi:type="dcterms:W3CDTF">2019-06-16T09:06:21Z</dcterms:created>
  <dcterms:modified xsi:type="dcterms:W3CDTF">2020-02-07T04:33:43Z</dcterms:modified>
</cp:coreProperties>
</file>