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精度管理センター" initials="精度管理センター" lastIdx="5" clrIdx="0">
    <p:extLst>
      <p:ext uri="{19B8F6BF-5375-455C-9EA6-DF929625EA0E}">
        <p15:presenceInfo xmlns:p15="http://schemas.microsoft.com/office/powerpoint/2012/main" userId="精度管理センター" providerId="None"/>
      </p:ext>
    </p:extLst>
  </p:cmAuthor>
  <p:cmAuthor id="2" name="橋本　弘子" initials="橋本　弘子" lastIdx="3" clrIdx="1">
    <p:extLst>
      <p:ext uri="{19B8F6BF-5375-455C-9EA6-DF929625EA0E}">
        <p15:presenceInfo xmlns:p15="http://schemas.microsoft.com/office/powerpoint/2012/main" userId="S-1-5-21-161959346-1900351369-444732941-55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4" d="100"/>
          <a:sy n="74" d="100"/>
        </p:scale>
        <p:origin x="564" y="72"/>
      </p:cViewPr>
      <p:guideLst>
        <p:guide orient="horz" pos="2160"/>
        <p:guide pos="384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84933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53710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975464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1803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2482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496351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D876473-1BF8-4A81-85EE-292DCF12EEC7}" type="datetimeFigureOut">
              <a:rPr kumimoji="1" lang="ja-JP" altLang="en-US" smtClean="0"/>
              <a:t>2021/2/16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74749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D876473-1BF8-4A81-85EE-292DCF12EEC7}" type="datetimeFigureOut">
              <a:rPr kumimoji="1" lang="ja-JP" altLang="en-US" smtClean="0"/>
              <a:t>2021/2/16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551967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D876473-1BF8-4A81-85EE-292DCF12EEC7}" type="datetimeFigureOut">
              <a:rPr kumimoji="1" lang="ja-JP" altLang="en-US" smtClean="0"/>
              <a:t>2021/2/16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40264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593206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6495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876473-1BF8-4A81-85EE-292DCF12EEC7}" type="datetimeFigureOut">
              <a:rPr kumimoji="1" lang="ja-JP" altLang="en-US" smtClean="0"/>
              <a:t>2021/2/16</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5120621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805542"/>
            <a:ext cx="9075722" cy="1962076"/>
          </a:xfrm>
          <a:prstGeom prst="rect">
            <a:avLst/>
          </a:prstGeom>
          <a:noFill/>
          <a:ln>
            <a:solidFill>
              <a:schemeClr val="accent6">
                <a:lumMod val="60000"/>
                <a:lumOff val="40000"/>
              </a:schemeClr>
            </a:solidFill>
          </a:ln>
        </p:spPr>
        <p:txBody>
          <a:bodyPr wrap="square" rtlCol="0">
            <a:spAutoFit/>
          </a:bodyPr>
          <a:lstStyle/>
          <a:p>
            <a:pPr marL="171450" indent="-171450">
              <a:buFont typeface="Arial" panose="020B0604020202020204" pitchFamily="34" charset="0"/>
              <a:buChar char="•"/>
            </a:pPr>
            <a:r>
              <a:rPr lang="ja-JP" altLang="en-US" sz="1000" dirty="0">
                <a:latin typeface="メイリオ" panose="020B0604030504040204" pitchFamily="50" charset="-128"/>
                <a:ea typeface="メイリオ" panose="020B0604030504040204" pitchFamily="50" charset="-128"/>
              </a:rPr>
              <a:t>国においては、死亡率を下げるメリットが大きいことが証明された検診（</a:t>
            </a:r>
            <a:r>
              <a:rPr lang="en-US" altLang="ja-JP" sz="1000" dirty="0">
                <a:latin typeface="メイリオ" panose="020B0604030504040204" pitchFamily="50" charset="-128"/>
                <a:ea typeface="メイリオ" panose="020B0604030504040204" pitchFamily="50" charset="-128"/>
              </a:rPr>
              <a:t>5</a:t>
            </a:r>
            <a:r>
              <a:rPr lang="ja-JP" altLang="en-US" sz="1000" dirty="0">
                <a:latin typeface="メイリオ" panose="020B0604030504040204" pitchFamily="50" charset="-128"/>
                <a:ea typeface="メイリオ" panose="020B0604030504040204" pitchFamily="50" charset="-128"/>
              </a:rPr>
              <a:t>がん検診）を推奨しており、がん対策基本法でも、国及び市町村はそれらの受診率向上に資するよう必要な施策を講じるものとされている。</a:t>
            </a:r>
            <a:endParaRPr lang="en-US" altLang="ja-JP" sz="100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00" dirty="0">
                <a:latin typeface="メイリオ" panose="020B0604030504040204" pitchFamily="50" charset="-128"/>
                <a:ea typeface="メイリオ" panose="020B0604030504040204" pitchFamily="50" charset="-128"/>
              </a:rPr>
              <a:t>大阪府におけるがん検診受診率は年々向上してきているものの、依然として全国最低レベルであり、これまでは市町村がん検診の受診率向上を重点的に実施し、今後、各市町村が自主的に地域の実態に応じた受診率向上事業を実施できるよう支援してきたところ（</a:t>
            </a:r>
            <a:r>
              <a:rPr lang="en-US" altLang="ja-JP" sz="1000" dirty="0">
                <a:latin typeface="メイリオ" panose="020B0604030504040204" pitchFamily="50" charset="-128"/>
                <a:ea typeface="メイリオ" panose="020B0604030504040204" pitchFamily="50" charset="-128"/>
              </a:rPr>
              <a:t>R1</a:t>
            </a:r>
            <a:r>
              <a:rPr lang="ja-JP" altLang="en-US" sz="1000" dirty="0">
                <a:latin typeface="メイリオ" panose="020B0604030504040204" pitchFamily="50" charset="-128"/>
                <a:ea typeface="メイリオ" panose="020B0604030504040204" pitchFamily="50" charset="-128"/>
              </a:rPr>
              <a:t>　モデル事業実施）</a:t>
            </a:r>
            <a:endParaRPr lang="en-US" altLang="ja-JP" sz="100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00" dirty="0">
                <a:latin typeface="メイリオ" panose="020B0604030504040204" pitchFamily="50" charset="-128"/>
                <a:ea typeface="メイリオ" panose="020B0604030504040204" pitchFamily="50" charset="-128"/>
              </a:rPr>
              <a:t>しかしながら、職域のがん検診については、検診内容や受診率、精度管理などの実態が明らかになっておらず、受診率向上に向けた支援ができていない。また、検診内容が国の推奨するがん検診ではないことで、がん検診の受診者とカウントされていない可能性もある。</a:t>
            </a:r>
            <a:endParaRPr lang="en-US" altLang="ja-JP" sz="100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00" dirty="0">
                <a:latin typeface="メイリオ" panose="020B0604030504040204" pitchFamily="50" charset="-128"/>
                <a:ea typeface="メイリオ" panose="020B0604030504040204" pitchFamily="50" charset="-128"/>
              </a:rPr>
              <a:t>平成</a:t>
            </a:r>
            <a:r>
              <a:rPr lang="en-US" altLang="ja-JP" sz="1000" dirty="0">
                <a:latin typeface="メイリオ" panose="020B0604030504040204" pitchFamily="50" charset="-128"/>
                <a:ea typeface="メイリオ" panose="020B0604030504040204" pitchFamily="50" charset="-128"/>
              </a:rPr>
              <a:t>30</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3</a:t>
            </a:r>
            <a:r>
              <a:rPr lang="ja-JP" altLang="en-US" sz="1000" dirty="0">
                <a:latin typeface="メイリオ" panose="020B0604030504040204" pitchFamily="50" charset="-128"/>
                <a:ea typeface="メイリオ" panose="020B0604030504040204" pitchFamily="50" charset="-128"/>
              </a:rPr>
              <a:t>月に国において職域におけるがん検診に関するマニュアルが制定されたことを踏まえ、職域におけるがん検診の実態把握を行うとともに、国マニュアルの周知によるがん検診の受診率向上に取り組む。</a:t>
            </a:r>
            <a:endParaRPr lang="en-US" altLang="ja-JP" sz="1000" dirty="0">
              <a:latin typeface="メイリオ" panose="020B0604030504040204" pitchFamily="50" charset="-128"/>
              <a:ea typeface="メイリオ" panose="020B0604030504040204" pitchFamily="50" charset="-128"/>
            </a:endParaRPr>
          </a:p>
          <a:p>
            <a:pPr algn="ctr"/>
            <a:r>
              <a:rPr lang="ja-JP" altLang="en-US" sz="1000" dirty="0">
                <a:latin typeface="メイリオ" panose="020B0604030504040204" pitchFamily="50" charset="-128"/>
                <a:ea typeface="メイリオ" panose="020B0604030504040204" pitchFamily="50" charset="-128"/>
              </a:rPr>
              <a:t>胃：</a:t>
            </a:r>
            <a:r>
              <a:rPr lang="en-US" altLang="ja-JP" sz="1000" dirty="0">
                <a:latin typeface="メイリオ" panose="020B0604030504040204" pitchFamily="50" charset="-128"/>
                <a:ea typeface="メイリオ" panose="020B0604030504040204" pitchFamily="50" charset="-128"/>
              </a:rPr>
              <a:t>35.8</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 47</a:t>
            </a:r>
            <a:r>
              <a:rPr lang="ja-JP" altLang="en-US" sz="1000" dirty="0">
                <a:latin typeface="メイリオ" panose="020B0604030504040204" pitchFamily="50" charset="-128"/>
                <a:ea typeface="メイリオ" panose="020B0604030504040204" pitchFamily="50" charset="-128"/>
              </a:rPr>
              <a:t>位　大腸：</a:t>
            </a:r>
            <a:r>
              <a:rPr lang="en-US" altLang="ja-JP" sz="1000" dirty="0">
                <a:latin typeface="メイリオ" panose="020B0604030504040204" pitchFamily="50" charset="-128"/>
                <a:ea typeface="メイリオ" panose="020B0604030504040204" pitchFamily="50" charset="-128"/>
              </a:rPr>
              <a:t>37.8</a:t>
            </a:r>
            <a:r>
              <a:rPr lang="ja-JP" altLang="en-US" sz="1000"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41</a:t>
            </a:r>
            <a:r>
              <a:rPr lang="ja-JP" altLang="en-US" sz="1000" dirty="0">
                <a:latin typeface="メイリオ" panose="020B0604030504040204" pitchFamily="50" charset="-128"/>
                <a:ea typeface="メイリオ" panose="020B0604030504040204" pitchFamily="50" charset="-128"/>
              </a:rPr>
              <a:t>位　肺：</a:t>
            </a:r>
            <a:r>
              <a:rPr lang="en-US" altLang="ja-JP" sz="1000" dirty="0">
                <a:latin typeface="メイリオ" panose="020B0604030504040204" pitchFamily="50" charset="-128"/>
                <a:ea typeface="メイリオ" panose="020B0604030504040204" pitchFamily="50" charset="-128"/>
              </a:rPr>
              <a:t>42.0</a:t>
            </a:r>
            <a:r>
              <a:rPr lang="ja-JP" altLang="en-US" sz="1000"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46</a:t>
            </a:r>
            <a:r>
              <a:rPr lang="ja-JP" altLang="en-US" sz="1000" dirty="0">
                <a:latin typeface="メイリオ" panose="020B0604030504040204" pitchFamily="50" charset="-128"/>
                <a:ea typeface="メイリオ" panose="020B0604030504040204" pitchFamily="50" charset="-128"/>
              </a:rPr>
              <a:t>位　乳：</a:t>
            </a:r>
            <a:r>
              <a:rPr lang="en-US" altLang="ja-JP" sz="1000" dirty="0">
                <a:latin typeface="メイリオ" panose="020B0604030504040204" pitchFamily="50" charset="-128"/>
                <a:ea typeface="メイリオ" panose="020B0604030504040204" pitchFamily="50" charset="-128"/>
              </a:rPr>
              <a:t>41.9</a:t>
            </a:r>
            <a:r>
              <a:rPr lang="ja-JP" altLang="en-US" sz="1000"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43</a:t>
            </a:r>
            <a:r>
              <a:rPr lang="ja-JP" altLang="en-US" sz="1000" dirty="0">
                <a:latin typeface="メイリオ" panose="020B0604030504040204" pitchFamily="50" charset="-128"/>
                <a:ea typeface="メイリオ" panose="020B0604030504040204" pitchFamily="50" charset="-128"/>
              </a:rPr>
              <a:t>位　子宮頸</a:t>
            </a:r>
            <a:r>
              <a:rPr lang="en-US" altLang="ja-JP" sz="1000" dirty="0">
                <a:latin typeface="メイリオ" panose="020B0604030504040204" pitchFamily="50" charset="-128"/>
                <a:ea typeface="メイリオ" panose="020B0604030504040204" pitchFamily="50" charset="-128"/>
              </a:rPr>
              <a:t>39.8</a:t>
            </a:r>
            <a:r>
              <a:rPr lang="ja-JP" altLang="en-US" sz="1000"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39</a:t>
            </a:r>
            <a:r>
              <a:rPr lang="ja-JP" altLang="en-US" sz="1000" dirty="0">
                <a:latin typeface="メイリオ" panose="020B0604030504040204" pitchFamily="50" charset="-128"/>
                <a:ea typeface="メイリオ" panose="020B0604030504040204" pitchFamily="50" charset="-128"/>
              </a:rPr>
              <a:t>位：</a:t>
            </a:r>
            <a:r>
              <a:rPr lang="ja-JP" altLang="en-US" sz="1000" dirty="0">
                <a:latin typeface="メイリオ" panose="020B0604030504040204" pitchFamily="50" charset="-128"/>
                <a:ea typeface="メイリオ" panose="020B0604030504040204" pitchFamily="50" charset="-128"/>
                <a:sym typeface="Wingdings" panose="05000000000000000000" pitchFamily="2" charset="2"/>
              </a:rPr>
              <a:t>（</a:t>
            </a:r>
            <a:r>
              <a:rPr lang="en-US" altLang="ja-JP" sz="1000" dirty="0">
                <a:latin typeface="メイリオ" panose="020B0604030504040204" pitchFamily="50" charset="-128"/>
                <a:ea typeface="メイリオ" panose="020B0604030504040204" pitchFamily="50" charset="-128"/>
                <a:sym typeface="Wingdings" panose="05000000000000000000" pitchFamily="2" charset="2"/>
              </a:rPr>
              <a:t>2019</a:t>
            </a:r>
            <a:r>
              <a:rPr lang="ja-JP" altLang="en-US" sz="1000" dirty="0">
                <a:latin typeface="メイリオ" panose="020B0604030504040204" pitchFamily="50" charset="-128"/>
                <a:ea typeface="メイリオ" panose="020B0604030504040204" pitchFamily="50" charset="-128"/>
                <a:sym typeface="Wingdings" panose="05000000000000000000" pitchFamily="2" charset="2"/>
              </a:rPr>
              <a:t>年度国民生活基礎調査）</a:t>
            </a:r>
            <a:endParaRPr lang="en-US" altLang="ja-JP" sz="1000" dirty="0">
              <a:latin typeface="メイリオ" panose="020B0604030504040204" pitchFamily="50" charset="-128"/>
              <a:ea typeface="メイリオ" panose="020B0604030504040204" pitchFamily="50" charset="-128"/>
              <a:sym typeface="Wingdings" panose="05000000000000000000" pitchFamily="2" charset="2"/>
            </a:endParaRPr>
          </a:p>
          <a:p>
            <a:pPr marL="361950" indent="-361950"/>
            <a:r>
              <a:rPr lang="ja-JP" altLang="en-US" sz="1000" dirty="0">
                <a:latin typeface="メイリオ" panose="020B0604030504040204" pitchFamily="50" charset="-128"/>
                <a:ea typeface="メイリオ" panose="020B0604030504040204" pitchFamily="50" charset="-128"/>
              </a:rPr>
              <a:t>　</a:t>
            </a:r>
            <a:r>
              <a:rPr lang="ja-JP" altLang="en-US" sz="1050" b="1" dirty="0">
                <a:latin typeface="メイリオ" panose="020B0604030504040204" pitchFamily="50" charset="-128"/>
                <a:ea typeface="メイリオ" panose="020B0604030504040204" pitchFamily="50" charset="-128"/>
              </a:rPr>
              <a:t>⇒　職域のがん検診について、検診機関及び委託企業等の双方の実態を調査し、最終的には、一定基準を満たしている検診機関の増加をめざすことにより、精度管理されたがん検診の実施の普及を図るとともに受診率を向上させ、府全域のがん検診の充実を図る。</a:t>
            </a:r>
            <a:endParaRPr lang="en-US" altLang="ja-JP" sz="1050" b="1" dirty="0">
              <a:latin typeface="メイリオ" panose="020B0604030504040204" pitchFamily="50" charset="-128"/>
              <a:ea typeface="メイリオ" panose="020B0604030504040204" pitchFamily="50" charset="-128"/>
            </a:endParaRPr>
          </a:p>
          <a:p>
            <a:pPr marL="361950" indent="-361950"/>
            <a:r>
              <a:rPr lang="ja-JP" altLang="en-US" sz="1000" dirty="0">
                <a:latin typeface="メイリオ" panose="020B0604030504040204" pitchFamily="50" charset="-128"/>
                <a:ea typeface="メイリオ" panose="020B0604030504040204" pitchFamily="50" charset="-128"/>
              </a:rPr>
              <a:t>・令和２年度には、まず検診機関の実態を把握すべく、チェックリスト調査（</a:t>
            </a:r>
            <a:r>
              <a:rPr lang="en-US" altLang="ja-JP" sz="1000" dirty="0">
                <a:latin typeface="メイリオ" panose="020B0604030504040204" pitchFamily="50" charset="-128"/>
                <a:ea typeface="メイリオ" panose="020B0604030504040204" pitchFamily="50" charset="-128"/>
              </a:rPr>
              <a:t>937</a:t>
            </a:r>
            <a:r>
              <a:rPr lang="ja-JP" altLang="en-US" sz="1000" dirty="0">
                <a:latin typeface="メイリオ" panose="020B0604030504040204" pitchFamily="50" charset="-128"/>
                <a:ea typeface="メイリオ" panose="020B0604030504040204" pitchFamily="50" charset="-128"/>
              </a:rPr>
              <a:t>機関に依頼→</a:t>
            </a:r>
            <a:r>
              <a:rPr lang="en-US" altLang="ja-JP" sz="1000" dirty="0">
                <a:latin typeface="メイリオ" panose="020B0604030504040204" pitchFamily="50" charset="-128"/>
                <a:ea typeface="メイリオ" panose="020B0604030504040204" pitchFamily="50" charset="-128"/>
              </a:rPr>
              <a:t>440</a:t>
            </a:r>
            <a:r>
              <a:rPr lang="ja-JP" altLang="en-US" sz="1000" dirty="0">
                <a:latin typeface="メイリオ" panose="020B0604030504040204" pitchFamily="50" charset="-128"/>
                <a:ea typeface="メイリオ" panose="020B0604030504040204" pitchFamily="50" charset="-128"/>
              </a:rPr>
              <a:t>機関回答）及び重点ヒアリング調査</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35</a:t>
            </a:r>
            <a:r>
              <a:rPr lang="ja-JP" altLang="en-US" sz="1000" dirty="0" smtClean="0">
                <a:latin typeface="メイリオ" panose="020B0604030504040204" pitchFamily="50" charset="-128"/>
                <a:ea typeface="メイリオ" panose="020B0604030504040204" pitchFamily="50" charset="-128"/>
              </a:rPr>
              <a:t>機関</a:t>
            </a:r>
            <a:r>
              <a:rPr lang="ja-JP" altLang="en-US" sz="1000" dirty="0">
                <a:latin typeface="メイリオ" panose="020B0604030504040204" pitchFamily="50" charset="-128"/>
                <a:ea typeface="メイリオ" panose="020B0604030504040204" pitchFamily="50" charset="-128"/>
              </a:rPr>
              <a:t>）を実施。</a:t>
            </a:r>
            <a:r>
              <a:rPr lang="ja-JP" altLang="en-US" sz="1050" dirty="0">
                <a:latin typeface="メイリオ" panose="020B0604030504040204" pitchFamily="50" charset="-128"/>
                <a:ea typeface="メイリオ" panose="020B0604030504040204" pitchFamily="50" charset="-128"/>
              </a:rPr>
              <a:t>　</a:t>
            </a:r>
            <a:endParaRPr lang="en-US" altLang="ja-JP" sz="105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34138" y="3028388"/>
            <a:ext cx="9091264" cy="2877711"/>
          </a:xfrm>
          <a:prstGeom prst="rect">
            <a:avLst/>
          </a:prstGeom>
          <a:noFill/>
          <a:ln>
            <a:solidFill>
              <a:schemeClr val="accent6">
                <a:lumMod val="60000"/>
                <a:lumOff val="40000"/>
              </a:schemeClr>
            </a:solidFill>
          </a:ln>
        </p:spPr>
        <p:txBody>
          <a:bodyPr wrap="square" rtlCol="0">
            <a:spAutoFit/>
          </a:bodyPr>
          <a:lstStyle/>
          <a:p>
            <a:r>
              <a:rPr lang="en-US" altLang="ja-JP" sz="1100" b="1" u="sng" dirty="0">
                <a:latin typeface="メイリオ" panose="020B0604030504040204" pitchFamily="50" charset="-128"/>
                <a:ea typeface="メイリオ" panose="020B0604030504040204" pitchFamily="50" charset="-128"/>
              </a:rPr>
              <a:t>R</a:t>
            </a:r>
            <a:r>
              <a:rPr lang="ja-JP" altLang="en-US" sz="1100" b="1" u="sng" dirty="0">
                <a:latin typeface="メイリオ" panose="020B0604030504040204" pitchFamily="50" charset="-128"/>
                <a:ea typeface="メイリオ" panose="020B0604030504040204" pitchFamily="50" charset="-128"/>
              </a:rPr>
              <a:t>３年度は、職域のがん検診を委託する企業及び保険者（以下、保険者等）に対して、職域の精度管理体制の構築・受診率向上を目的とし、まずは、国が作成した「職域におけるがん検診に関するマニュアル」（以下「国マニュアル」）に基づく適切ながん検診を委託しているか等についてヒアリングにより実態を把握するとともに、職域における検診の質のベースアップと受診率の向上を図る。</a:t>
            </a:r>
            <a:endParaRPr lang="en-US" altLang="ja-JP" sz="1100" b="1" u="sng" dirty="0">
              <a:latin typeface="メイリオ" panose="020B0604030504040204" pitchFamily="50" charset="-128"/>
              <a:ea typeface="メイリオ" panose="020B0604030504040204" pitchFamily="50" charset="-128"/>
            </a:endParaRPr>
          </a:p>
          <a:p>
            <a:pPr marL="174625" indent="-174625"/>
            <a:r>
              <a:rPr lang="ja-JP" altLang="en-US" sz="1200" b="1" dirty="0">
                <a:latin typeface="メイリオ" panose="020B0604030504040204" pitchFamily="50" charset="-128"/>
                <a:ea typeface="メイリオ" panose="020B0604030504040204" pitchFamily="50" charset="-128"/>
              </a:rPr>
              <a:t>① 実態把握調査の実施　</a:t>
            </a:r>
            <a:r>
              <a:rPr lang="en-US" altLang="ja-JP" sz="1200" b="1" smtClean="0">
                <a:latin typeface="メイリオ" panose="020B0604030504040204" pitchFamily="50" charset="-128"/>
                <a:ea typeface="メイリオ" panose="020B0604030504040204" pitchFamily="50" charset="-128"/>
              </a:rPr>
              <a:t>※</a:t>
            </a:r>
            <a:r>
              <a:rPr lang="ja-JP" altLang="en-US" sz="1050" b="1" smtClean="0">
                <a:latin typeface="メイリオ" panose="020B0604030504040204" pitchFamily="50" charset="-128"/>
                <a:ea typeface="メイリオ" panose="020B0604030504040204" pitchFamily="50" charset="-128"/>
              </a:rPr>
              <a:t>保険者</a:t>
            </a:r>
            <a:r>
              <a:rPr lang="ja-JP" altLang="en-US" sz="1050" b="1" dirty="0">
                <a:latin typeface="メイリオ" panose="020B0604030504040204" pitchFamily="50" charset="-128"/>
                <a:ea typeface="メイリオ" panose="020B0604030504040204" pitchFamily="50" charset="-128"/>
              </a:rPr>
              <a:t>：</a:t>
            </a:r>
            <a:r>
              <a:rPr lang="en-US" altLang="ja-JP" sz="1050" b="1" dirty="0">
                <a:latin typeface="メイリオ" panose="020B0604030504040204" pitchFamily="50" charset="-128"/>
                <a:ea typeface="メイリオ" panose="020B0604030504040204" pitchFamily="50" charset="-128"/>
              </a:rPr>
              <a:t>230</a:t>
            </a:r>
            <a:r>
              <a:rPr lang="ja-JP" altLang="en-US" sz="1050" b="1" dirty="0">
                <a:latin typeface="メイリオ" panose="020B0604030504040204" pitchFamily="50" charset="-128"/>
                <a:ea typeface="メイリオ" panose="020B0604030504040204" pitchFamily="50" charset="-128"/>
              </a:rPr>
              <a:t>機関程度、事業主：</a:t>
            </a:r>
            <a:r>
              <a:rPr lang="en-US" altLang="ja-JP" sz="1050" b="1" dirty="0">
                <a:latin typeface="メイリオ" panose="020B0604030504040204" pitchFamily="50" charset="-128"/>
                <a:ea typeface="メイリオ" panose="020B0604030504040204" pitchFamily="50" charset="-128"/>
              </a:rPr>
              <a:t>370</a:t>
            </a:r>
            <a:r>
              <a:rPr lang="ja-JP" altLang="en-US" sz="1050" b="1" dirty="0">
                <a:latin typeface="メイリオ" panose="020B0604030504040204" pitchFamily="50" charset="-128"/>
                <a:ea typeface="メイリオ" panose="020B0604030504040204" pitchFamily="50" charset="-128"/>
              </a:rPr>
              <a:t>機関程度）</a:t>
            </a:r>
            <a:endParaRPr lang="en-US" altLang="ja-JP" sz="1050" b="1" dirty="0">
              <a:latin typeface="メイリオ" panose="020B0604030504040204" pitchFamily="50" charset="-128"/>
              <a:ea typeface="メイリオ" panose="020B0604030504040204" pitchFamily="50" charset="-128"/>
            </a:endParaRPr>
          </a:p>
          <a:p>
            <a:pPr marL="174625" indent="-174625"/>
            <a:r>
              <a:rPr lang="ja-JP" altLang="en-US" sz="1200" b="1" dirty="0">
                <a:latin typeface="メイリオ" panose="020B0604030504040204" pitchFamily="50" charset="-128"/>
                <a:ea typeface="メイリオ" panose="020B0604030504040204" pitchFamily="50" charset="-128"/>
              </a:rPr>
              <a:t>　■ 国マニュアルに基づく保険者等向けチェックリストの</a:t>
            </a:r>
            <a:r>
              <a:rPr lang="ja-JP" altLang="en-US" sz="1200" b="1" dirty="0" smtClean="0">
                <a:latin typeface="メイリオ" panose="020B0604030504040204" pitchFamily="50" charset="-128"/>
                <a:ea typeface="メイリオ" panose="020B0604030504040204" pitchFamily="50" charset="-128"/>
              </a:rPr>
              <a:t>作成</a:t>
            </a:r>
            <a:r>
              <a:rPr lang="ja-JP" altLang="en-US" sz="1000" b="1" dirty="0" smtClean="0">
                <a:latin typeface="メイリオ" panose="020B0604030504040204" pitchFamily="50" charset="-128"/>
                <a:ea typeface="メイリオ" panose="020B0604030504040204" pitchFamily="50" charset="-128"/>
              </a:rPr>
              <a:t>　</a:t>
            </a:r>
            <a:r>
              <a:rPr lang="en-US" altLang="ja-JP" sz="1000" b="1" dirty="0" smtClean="0">
                <a:latin typeface="メイリオ" panose="020B0604030504040204" pitchFamily="50" charset="-128"/>
                <a:ea typeface="メイリオ" panose="020B0604030504040204" pitchFamily="50" charset="-128"/>
              </a:rPr>
              <a:t>※600</a:t>
            </a:r>
            <a:r>
              <a:rPr lang="ja-JP" altLang="en-US" sz="1000" b="1" dirty="0" smtClean="0">
                <a:latin typeface="メイリオ" panose="020B0604030504040204" pitchFamily="50" charset="-128"/>
                <a:ea typeface="メイリオ" panose="020B0604030504040204" pitchFamily="50" charset="-128"/>
              </a:rPr>
              <a:t>機関程度（保険者：</a:t>
            </a:r>
            <a:r>
              <a:rPr lang="en-US" altLang="ja-JP" sz="1000" b="1" dirty="0" smtClean="0">
                <a:latin typeface="メイリオ" panose="020B0604030504040204" pitchFamily="50" charset="-128"/>
                <a:ea typeface="メイリオ" panose="020B0604030504040204" pitchFamily="50" charset="-128"/>
              </a:rPr>
              <a:t>230</a:t>
            </a:r>
            <a:r>
              <a:rPr lang="ja-JP" altLang="en-US" sz="1000" b="1" dirty="0" smtClean="0">
                <a:latin typeface="メイリオ" panose="020B0604030504040204" pitchFamily="50" charset="-128"/>
                <a:ea typeface="メイリオ" panose="020B0604030504040204" pitchFamily="50" charset="-128"/>
              </a:rPr>
              <a:t>機関、事業主</a:t>
            </a:r>
            <a:r>
              <a:rPr lang="en-US" altLang="ja-JP" sz="1000" b="1" dirty="0" smtClean="0">
                <a:latin typeface="メイリオ" panose="020B0604030504040204" pitchFamily="50" charset="-128"/>
                <a:ea typeface="メイリオ" panose="020B0604030504040204" pitchFamily="50" charset="-128"/>
              </a:rPr>
              <a:t>370</a:t>
            </a:r>
            <a:r>
              <a:rPr lang="ja-JP" altLang="en-US" sz="1000" b="1" dirty="0" smtClean="0">
                <a:latin typeface="メイリオ" panose="020B0604030504040204" pitchFamily="50" charset="-128"/>
                <a:ea typeface="メイリオ" panose="020B0604030504040204" pitchFamily="50" charset="-128"/>
              </a:rPr>
              <a:t>機関）</a:t>
            </a:r>
            <a:endParaRPr lang="en-US" altLang="ja-JP" sz="1000" b="1" dirty="0">
              <a:latin typeface="メイリオ" panose="020B0604030504040204" pitchFamily="50" charset="-128"/>
              <a:ea typeface="メイリオ" panose="020B0604030504040204" pitchFamily="50" charset="-128"/>
            </a:endParaRPr>
          </a:p>
          <a:p>
            <a:pPr marL="447675" indent="95250"/>
            <a:r>
              <a:rPr lang="en-US" altLang="ja-JP" sz="900" dirty="0">
                <a:latin typeface="メイリオ" panose="020B0604030504040204" pitchFamily="50" charset="-128"/>
                <a:ea typeface="メイリオ" panose="020B0604030504040204" pitchFamily="50" charset="-128"/>
              </a:rPr>
              <a:t>R</a:t>
            </a:r>
            <a:r>
              <a:rPr lang="ja-JP" altLang="en-US" sz="900" dirty="0">
                <a:latin typeface="メイリオ" panose="020B0604030504040204" pitchFamily="50" charset="-128"/>
                <a:ea typeface="メイリオ" panose="020B0604030504040204" pitchFamily="50" charset="-128"/>
              </a:rPr>
              <a:t>２年度の検診機関に対する実態調査の結果からほとんどの検診機関が保険者等から提示されている検診内容で実施していることがわかった。そこで、保険者等に向けて、精度管理されたがん検診の普及を図るべく５がんごとに遵守いただきたい項目をチェックリストとして作成する。</a:t>
            </a:r>
            <a:endParaRPr lang="en-US" altLang="ja-JP" sz="1200" b="1" dirty="0">
              <a:latin typeface="メイリオ" panose="020B0604030504040204" pitchFamily="50" charset="-128"/>
              <a:ea typeface="メイリオ" panose="020B0604030504040204" pitchFamily="50" charset="-128"/>
            </a:endParaRPr>
          </a:p>
          <a:p>
            <a:pPr marL="174625" indent="-174625"/>
            <a:r>
              <a:rPr lang="ja-JP" altLang="en-US" sz="1200" b="1" dirty="0">
                <a:latin typeface="メイリオ" panose="020B0604030504040204" pitchFamily="50" charset="-128"/>
                <a:ea typeface="メイリオ" panose="020B0604030504040204" pitchFamily="50" charset="-128"/>
              </a:rPr>
              <a:t>　■ 各保険者等のがん検診の実施内容を把握</a:t>
            </a:r>
            <a:endParaRPr lang="en-US" altLang="ja-JP" sz="1200" b="1" dirty="0">
              <a:latin typeface="メイリオ" panose="020B0604030504040204" pitchFamily="50" charset="-128"/>
              <a:ea typeface="メイリオ" panose="020B0604030504040204" pitchFamily="50" charset="-128"/>
            </a:endParaRPr>
          </a:p>
          <a:p>
            <a:pPr marL="180975" indent="361950"/>
            <a:r>
              <a:rPr lang="ja-JP" altLang="en-US" sz="900" dirty="0">
                <a:latin typeface="メイリオ" panose="020B0604030504040204" pitchFamily="50" charset="-128"/>
                <a:ea typeface="メイリオ" panose="020B0604030504040204" pitchFamily="50" charset="-128"/>
              </a:rPr>
              <a:t>上記チェックリストを基に、がん検診の検査方法について、有効性の確認された内容を適切な精度管理体制に基づき委託しているかを把握。</a:t>
            </a:r>
            <a:endParaRPr lang="en-US" altLang="ja-JP" sz="900" dirty="0">
              <a:latin typeface="メイリオ" panose="020B0604030504040204" pitchFamily="50" charset="-128"/>
              <a:ea typeface="メイリオ" panose="020B0604030504040204" pitchFamily="50" charset="-128"/>
            </a:endParaRPr>
          </a:p>
          <a:p>
            <a:pPr marL="174625" indent="-174625"/>
            <a:r>
              <a:rPr lang="ja-JP" altLang="en-US" sz="1200" b="1" dirty="0">
                <a:latin typeface="メイリオ" panose="020B0604030504040204" pitchFamily="50" charset="-128"/>
                <a:ea typeface="メイリオ" panose="020B0604030504040204" pitchFamily="50" charset="-128"/>
              </a:rPr>
              <a:t>　■ </a:t>
            </a:r>
            <a:r>
              <a:rPr lang="ja-JP" altLang="en-US" sz="1200" b="1" dirty="0" smtClean="0">
                <a:latin typeface="メイリオ" panose="020B0604030504040204" pitchFamily="50" charset="-128"/>
                <a:ea typeface="メイリオ" panose="020B0604030504040204" pitchFamily="50" charset="-128"/>
              </a:rPr>
              <a:t>重点ヒアリングの実施　</a:t>
            </a:r>
            <a:r>
              <a:rPr lang="en-US" altLang="ja-JP" sz="1000" b="1" dirty="0" smtClean="0">
                <a:latin typeface="メイリオ" panose="020B0604030504040204" pitchFamily="50" charset="-128"/>
                <a:ea typeface="メイリオ" panose="020B0604030504040204" pitchFamily="50" charset="-128"/>
              </a:rPr>
              <a:t>※</a:t>
            </a:r>
            <a:r>
              <a:rPr lang="ja-JP" altLang="en-US" sz="1000" b="1" dirty="0" smtClean="0">
                <a:latin typeface="メイリオ" panose="020B0604030504040204" pitchFamily="50" charset="-128"/>
                <a:ea typeface="メイリオ" panose="020B0604030504040204" pitchFamily="50" charset="-128"/>
              </a:rPr>
              <a:t>重点ヒアリング数：</a:t>
            </a:r>
            <a:r>
              <a:rPr lang="en-US" altLang="ja-JP" sz="1000" b="1" dirty="0" smtClean="0">
                <a:latin typeface="メイリオ" panose="020B0604030504040204" pitchFamily="50" charset="-128"/>
                <a:ea typeface="メイリオ" panose="020B0604030504040204" pitchFamily="50" charset="-128"/>
              </a:rPr>
              <a:t>60</a:t>
            </a:r>
            <a:r>
              <a:rPr lang="ja-JP" altLang="en-US" sz="1000" b="1" dirty="0" smtClean="0">
                <a:latin typeface="メイリオ" panose="020B0604030504040204" pitchFamily="50" charset="-128"/>
                <a:ea typeface="メイリオ" panose="020B0604030504040204" pitchFamily="50" charset="-128"/>
              </a:rPr>
              <a:t>機関</a:t>
            </a:r>
            <a:endParaRPr lang="en-US" altLang="ja-JP" sz="1000" b="1" strike="dblStrike" dirty="0">
              <a:latin typeface="メイリオ" panose="020B0604030504040204" pitchFamily="50" charset="-128"/>
              <a:ea typeface="メイリオ" panose="020B0604030504040204" pitchFamily="50" charset="-128"/>
            </a:endParaRPr>
          </a:p>
          <a:p>
            <a:pPr marL="174625" indent="368300"/>
            <a:r>
              <a:rPr lang="ja-JP" altLang="en-US" sz="1000" dirty="0" smtClean="0">
                <a:latin typeface="メイリオ" panose="020B0604030504040204" pitchFamily="50" charset="-128"/>
                <a:ea typeface="メイリオ" panose="020B0604030504040204" pitchFamily="50" charset="-128"/>
              </a:rPr>
              <a:t>保険者等に、チェックリストに基づいたヒアリングを実施（実施している検査項目、精度管理項目等の詳細把握）</a:t>
            </a:r>
            <a:r>
              <a:rPr lang="ja-JP" altLang="en-US" sz="1000" strike="dblStrike" dirty="0">
                <a:latin typeface="メイリオ" panose="020B0604030504040204" pitchFamily="50" charset="-128"/>
                <a:ea typeface="メイリオ" panose="020B0604030504040204" pitchFamily="50" charset="-128"/>
              </a:rPr>
              <a:t>　</a:t>
            </a:r>
            <a:endParaRPr lang="en-US" altLang="ja-JP" sz="1000" strike="dblStrike" dirty="0">
              <a:latin typeface="メイリオ" panose="020B0604030504040204" pitchFamily="50" charset="-128"/>
              <a:ea typeface="メイリオ" panose="020B0604030504040204" pitchFamily="50" charset="-128"/>
            </a:endParaRPr>
          </a:p>
          <a:p>
            <a:pPr marL="174625" indent="-174625"/>
            <a:r>
              <a:rPr lang="ja-JP" altLang="en-US" sz="1200" b="1" dirty="0">
                <a:latin typeface="メイリオ" panose="020B0604030504040204" pitchFamily="50" charset="-128"/>
                <a:ea typeface="メイリオ" panose="020B0604030504040204" pitchFamily="50" charset="-128"/>
              </a:rPr>
              <a:t>② 指標から見た事業評価の実施</a:t>
            </a:r>
            <a:endParaRPr lang="en-US" altLang="ja-JP" sz="1200" b="1" dirty="0">
              <a:latin typeface="メイリオ" panose="020B0604030504040204" pitchFamily="50" charset="-128"/>
              <a:ea typeface="メイリオ" panose="020B0604030504040204" pitchFamily="50" charset="-128"/>
            </a:endParaRPr>
          </a:p>
          <a:p>
            <a:pPr marL="361950" indent="180975"/>
            <a:r>
              <a:rPr lang="ja-JP" altLang="en-US" sz="1050" dirty="0">
                <a:latin typeface="メイリオ" panose="020B0604030504040204" pitchFamily="50" charset="-128"/>
                <a:ea typeface="メイリオ" panose="020B0604030504040204" pitchFamily="50" charset="-128"/>
              </a:rPr>
              <a:t>受診率・要精検率・精検受診率といったプロセス指標の集計を実施している保険者等に対し、プロセス指標の提出を依頼するとともに、委託先検診機関へのフィードバックを行っているか実態把握を行う。</a:t>
            </a:r>
            <a:endParaRPr lang="en-US" altLang="ja-JP" sz="1050" u="sng" dirty="0">
              <a:latin typeface="メイリオ" panose="020B0604030504040204" pitchFamily="50" charset="-128"/>
              <a:ea typeface="メイリオ" panose="020B0604030504040204" pitchFamily="50" charset="-128"/>
            </a:endParaRPr>
          </a:p>
          <a:p>
            <a:pPr marL="174625" indent="-174625"/>
            <a:r>
              <a:rPr lang="ja-JP" altLang="en-US" sz="1200" b="1" dirty="0">
                <a:latin typeface="メイリオ" panose="020B0604030504040204" pitchFamily="50" charset="-128"/>
                <a:ea typeface="メイリオ" panose="020B0604030504040204" pitchFamily="50" charset="-128"/>
              </a:rPr>
              <a:t>③ 保険者等を活用した受診率の向上（国マニュアルの周知等）</a:t>
            </a:r>
          </a:p>
          <a:p>
            <a:pPr marL="361950" indent="180975"/>
            <a:r>
              <a:rPr lang="en-US" altLang="ja-JP" sz="900" dirty="0">
                <a:latin typeface="メイリオ" panose="020B0604030504040204" pitchFamily="50" charset="-128"/>
                <a:ea typeface="メイリオ" panose="020B0604030504040204" pitchFamily="50" charset="-128"/>
              </a:rPr>
              <a:t>R2</a:t>
            </a:r>
            <a:r>
              <a:rPr lang="ja-JP" altLang="en-US" sz="900" dirty="0">
                <a:latin typeface="メイリオ" panose="020B0604030504040204" pitchFamily="50" charset="-128"/>
                <a:ea typeface="メイリオ" panose="020B0604030504040204" pitchFamily="50" charset="-128"/>
              </a:rPr>
              <a:t>年度の実態調査の結果から、人間ドックや生活習慣病予防検診をがん検診と認識していないことがわかった。がん検診のとらえ方と同時にマニュアルの周知を図り、マニュアルに基づきがん検診としてカウントされる検診を、保険者等が実施できるよう周知し、がん検診受診率の向上をめざす。</a:t>
            </a:r>
            <a:endParaRPr lang="en-US" altLang="ja-JP" sz="900"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6143623" y="6252476"/>
            <a:ext cx="2958465" cy="528794"/>
          </a:xfrm>
          <a:prstGeom prst="rect">
            <a:avLst/>
          </a:prstGeom>
          <a:noFill/>
          <a:ln>
            <a:solidFill>
              <a:schemeClr val="accent6">
                <a:lumMod val="60000"/>
                <a:lumOff val="40000"/>
              </a:schemeClr>
            </a:solidFill>
          </a:ln>
        </p:spPr>
        <p:txBody>
          <a:bodyPr wrap="square" tIns="36000" bIns="0" rtlCol="0">
            <a:spAutoFit/>
          </a:bodyPr>
          <a:lstStyle/>
          <a:p>
            <a:r>
              <a:rPr lang="ja-JP" altLang="en-US" sz="1000" dirty="0">
                <a:latin typeface="メイリオ" panose="020B0604030504040204" pitchFamily="50" charset="-128"/>
                <a:ea typeface="メイリオ" panose="020B0604030504040204" pitchFamily="50" charset="-128"/>
              </a:rPr>
              <a:t>職域の実態把握　⇒　職域の精度管理体制</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の構築・受診率向上</a:t>
            </a:r>
            <a:r>
              <a:rPr lang="ja-JP" altLang="en-US" sz="1100" b="1" dirty="0">
                <a:latin typeface="メイリオ" panose="020B0604030504040204" pitchFamily="50" charset="-128"/>
                <a:ea typeface="メイリオ" panose="020B0604030504040204" pitchFamily="50" charset="-128"/>
              </a:rPr>
              <a:t>　　　　　　　　　　</a:t>
            </a:r>
            <a:endParaRPr lang="en-US" altLang="ja-JP" sz="1100" b="1" dirty="0">
              <a:latin typeface="メイリオ" panose="020B0604030504040204" pitchFamily="50" charset="-128"/>
              <a:ea typeface="メイリオ" panose="020B0604030504040204" pitchFamily="50" charset="-128"/>
            </a:endParaRPr>
          </a:p>
          <a:p>
            <a:pPr algn="ctr"/>
            <a:r>
              <a:rPr lang="ja-JP" altLang="en-US" sz="1100" b="1" dirty="0">
                <a:latin typeface="メイリオ" panose="020B0604030504040204" pitchFamily="50" charset="-128"/>
                <a:ea typeface="メイリオ" panose="020B0604030504040204" pitchFamily="50" charset="-128"/>
              </a:rPr>
              <a:t>府全域の受診率向上</a:t>
            </a:r>
            <a:endParaRPr lang="en-US" altLang="ja-JP" sz="1100" b="1" dirty="0">
              <a:latin typeface="メイリオ" panose="020B0604030504040204" pitchFamily="50" charset="-128"/>
              <a:ea typeface="メイリオ" panose="020B0604030504040204" pitchFamily="50" charset="-128"/>
            </a:endParaRPr>
          </a:p>
        </p:txBody>
      </p:sp>
      <p:sp>
        <p:nvSpPr>
          <p:cNvPr id="12" name="Rectangle 28"/>
          <p:cNvSpPr>
            <a:spLocks noChangeArrowheads="1"/>
          </p:cNvSpPr>
          <p:nvPr/>
        </p:nvSpPr>
        <p:spPr bwMode="auto">
          <a:xfrm>
            <a:off x="7770" y="-728"/>
            <a:ext cx="9144000" cy="552450"/>
          </a:xfrm>
          <a:prstGeom prst="rect">
            <a:avLst/>
          </a:prstGeom>
          <a:gradFill flip="none" rotWithShape="1">
            <a:gsLst>
              <a:gs pos="0">
                <a:schemeClr val="accent5">
                  <a:lumMod val="40000"/>
                  <a:lumOff val="60000"/>
                </a:schemeClr>
              </a:gs>
              <a:gs pos="50000">
                <a:sysClr val="window" lastClr="FFFFFF"/>
              </a:gs>
              <a:gs pos="100000">
                <a:schemeClr val="accent5">
                  <a:lumMod val="40000"/>
                  <a:lumOff val="60000"/>
                </a:schemeClr>
              </a:gs>
            </a:gsLst>
            <a:lin ang="5400000" scaled="1"/>
            <a:tileRect/>
          </a:gradFill>
          <a:ln>
            <a:noFill/>
          </a:ln>
          <a:effec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b="1" kern="0" dirty="0">
                <a:latin typeface="Meiryo UI" panose="020B0604030504040204" pitchFamily="50" charset="-128"/>
                <a:ea typeface="Meiryo UI" panose="020B0604030504040204" pitchFamily="50" charset="-128"/>
                <a:cs typeface="Meiryo UI" panose="020B0604030504040204" pitchFamily="50" charset="-128"/>
              </a:rPr>
              <a:t>令和３年度</a:t>
            </a:r>
            <a:r>
              <a:rPr kumimoji="0" lang="ja-JP" altLang="en-US"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がん検診受診率</a:t>
            </a:r>
            <a:r>
              <a:rPr kumimoji="0" lang="ja-JP" altLang="en-US" b="1"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向上事業</a:t>
            </a:r>
            <a:endParaRPr kumimoji="0" lang="ja-JP" altLang="en-US"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28"/>
          <p:cNvSpPr>
            <a:spLocks noChangeArrowheads="1"/>
          </p:cNvSpPr>
          <p:nvPr/>
        </p:nvSpPr>
        <p:spPr bwMode="auto">
          <a:xfrm>
            <a:off x="32708" y="558745"/>
            <a:ext cx="1547813" cy="254314"/>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現状・課題</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28"/>
          <p:cNvSpPr>
            <a:spLocks noChangeArrowheads="1"/>
          </p:cNvSpPr>
          <p:nvPr/>
        </p:nvSpPr>
        <p:spPr bwMode="auto">
          <a:xfrm>
            <a:off x="17068" y="2767908"/>
            <a:ext cx="1547813" cy="254314"/>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noProof="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事業内容</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Rectangle 28"/>
          <p:cNvSpPr>
            <a:spLocks noChangeArrowheads="1"/>
          </p:cNvSpPr>
          <p:nvPr/>
        </p:nvSpPr>
        <p:spPr bwMode="auto">
          <a:xfrm>
            <a:off x="6143623" y="5971619"/>
            <a:ext cx="2958465" cy="254314"/>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期待される効果</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p:cNvSpPr txBox="1"/>
          <p:nvPr/>
        </p:nvSpPr>
        <p:spPr>
          <a:xfrm>
            <a:off x="52012" y="6252476"/>
            <a:ext cx="1319588" cy="569387"/>
          </a:xfrm>
          <a:prstGeom prst="rect">
            <a:avLst/>
          </a:prstGeom>
          <a:noFill/>
          <a:ln>
            <a:solidFill>
              <a:schemeClr val="accent6">
                <a:lumMod val="60000"/>
                <a:lumOff val="40000"/>
              </a:schemeClr>
            </a:solidFill>
          </a:ln>
        </p:spPr>
        <p:txBody>
          <a:bodyPr wrap="square" lIns="36000" rIns="36000" rtlCol="0">
            <a:spAutoFit/>
          </a:bodyPr>
          <a:lstStyle/>
          <a:p>
            <a:r>
              <a:rPr lang="ja-JP" altLang="en-US" sz="1100" b="1" dirty="0">
                <a:latin typeface="メイリオ" panose="020B0604030504040204" pitchFamily="50" charset="-128"/>
                <a:ea typeface="メイリオ" panose="020B0604030504040204" pitchFamily="50" charset="-128"/>
              </a:rPr>
              <a:t>≪Ｒ２≫</a:t>
            </a:r>
            <a:endParaRPr lang="en-US" altLang="ja-JP" sz="1000" b="1" dirty="0">
              <a:latin typeface="メイリオ" panose="020B0604030504040204" pitchFamily="50" charset="-128"/>
              <a:ea typeface="メイリオ" panose="020B0604030504040204" pitchFamily="50" charset="-128"/>
            </a:endParaRPr>
          </a:p>
          <a:p>
            <a:pPr indent="180975"/>
            <a:r>
              <a:rPr lang="ja-JP" altLang="en-US" sz="1000" dirty="0">
                <a:latin typeface="メイリオ" panose="020B0604030504040204" pitchFamily="50" charset="-128"/>
                <a:ea typeface="メイリオ" panose="020B0604030504040204" pitchFamily="50" charset="-128"/>
              </a:rPr>
              <a:t>検診機関を通じた</a:t>
            </a:r>
            <a:endParaRPr lang="en-US" altLang="ja-JP" sz="1000" dirty="0">
              <a:latin typeface="メイリオ" panose="020B0604030504040204" pitchFamily="50" charset="-128"/>
              <a:ea typeface="メイリオ" panose="020B0604030504040204" pitchFamily="50" charset="-128"/>
            </a:endParaRPr>
          </a:p>
          <a:p>
            <a:pPr indent="180975"/>
            <a:r>
              <a:rPr lang="ja-JP" altLang="en-US" sz="1000" dirty="0">
                <a:latin typeface="メイリオ" panose="020B0604030504040204" pitchFamily="50" charset="-128"/>
                <a:ea typeface="メイリオ" panose="020B0604030504040204" pitchFamily="50" charset="-128"/>
              </a:rPr>
              <a:t>実態把握・率向上</a:t>
            </a:r>
            <a:endParaRPr lang="en-US" altLang="ja-JP" sz="1100" dirty="0">
              <a:latin typeface="メイリオ" panose="020B0604030504040204" pitchFamily="50" charset="-128"/>
              <a:ea typeface="メイリオ" panose="020B0604030504040204" pitchFamily="50" charset="-128"/>
            </a:endParaRPr>
          </a:p>
        </p:txBody>
      </p:sp>
      <p:sp>
        <p:nvSpPr>
          <p:cNvPr id="50" name="テキスト ボックス 49"/>
          <p:cNvSpPr txBox="1"/>
          <p:nvPr/>
        </p:nvSpPr>
        <p:spPr>
          <a:xfrm>
            <a:off x="1618542" y="6252476"/>
            <a:ext cx="1337357" cy="569387"/>
          </a:xfrm>
          <a:prstGeom prst="rect">
            <a:avLst/>
          </a:prstGeom>
          <a:noFill/>
          <a:ln>
            <a:solidFill>
              <a:schemeClr val="accent6">
                <a:lumMod val="60000"/>
                <a:lumOff val="40000"/>
              </a:schemeClr>
            </a:solidFill>
          </a:ln>
        </p:spPr>
        <p:txBody>
          <a:bodyPr wrap="square" lIns="36000" rIns="36000" rtlCol="0">
            <a:spAutoFit/>
          </a:bodyPr>
          <a:lstStyle/>
          <a:p>
            <a:r>
              <a:rPr lang="ja-JP" altLang="en-US" sz="1100" b="1" dirty="0">
                <a:latin typeface="メイリオ" panose="020B0604030504040204" pitchFamily="50" charset="-128"/>
                <a:ea typeface="メイリオ" panose="020B0604030504040204" pitchFamily="50" charset="-128"/>
              </a:rPr>
              <a:t>≪Ｒ３≫</a:t>
            </a:r>
            <a:endParaRPr lang="en-US" altLang="ja-JP" sz="1100" b="1" dirty="0">
              <a:latin typeface="メイリオ" panose="020B0604030504040204" pitchFamily="50" charset="-128"/>
              <a:ea typeface="メイリオ" panose="020B0604030504040204" pitchFamily="50" charset="-128"/>
            </a:endParaRPr>
          </a:p>
          <a:p>
            <a:pPr indent="180975"/>
            <a:r>
              <a:rPr lang="ja-JP" altLang="en-US" sz="1000" dirty="0">
                <a:latin typeface="メイリオ" panose="020B0604030504040204" pitchFamily="50" charset="-128"/>
                <a:ea typeface="メイリオ" panose="020B0604030504040204" pitchFamily="50" charset="-128"/>
              </a:rPr>
              <a:t>企業等を通じた</a:t>
            </a:r>
            <a:endParaRPr lang="en-US" altLang="ja-JP" sz="1000" dirty="0">
              <a:latin typeface="メイリオ" panose="020B0604030504040204" pitchFamily="50" charset="-128"/>
              <a:ea typeface="メイリオ" panose="020B0604030504040204" pitchFamily="50" charset="-128"/>
            </a:endParaRPr>
          </a:p>
          <a:p>
            <a:pPr indent="180975"/>
            <a:r>
              <a:rPr lang="ja-JP" altLang="en-US" sz="1000" dirty="0">
                <a:latin typeface="メイリオ" panose="020B0604030504040204" pitchFamily="50" charset="-128"/>
                <a:ea typeface="メイリオ" panose="020B0604030504040204" pitchFamily="50" charset="-128"/>
              </a:rPr>
              <a:t>実態把握・率向上</a:t>
            </a:r>
            <a:endParaRPr lang="en-US" altLang="ja-JP" sz="1000" dirty="0">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3262647" y="5944700"/>
            <a:ext cx="2794371" cy="877163"/>
          </a:xfrm>
          <a:prstGeom prst="rect">
            <a:avLst/>
          </a:prstGeom>
          <a:noFill/>
          <a:ln>
            <a:solidFill>
              <a:schemeClr val="accent6">
                <a:lumMod val="60000"/>
                <a:lumOff val="40000"/>
              </a:schemeClr>
            </a:solidFill>
          </a:ln>
        </p:spPr>
        <p:txBody>
          <a:bodyPr wrap="square" lIns="36000" rIns="36000" rtlCol="0">
            <a:spAutoFit/>
          </a:bodyPr>
          <a:lstStyle/>
          <a:p>
            <a:r>
              <a:rPr lang="ja-JP" altLang="en-US" sz="1100" b="1" dirty="0">
                <a:latin typeface="メイリオ" panose="020B0604030504040204" pitchFamily="50" charset="-128"/>
                <a:ea typeface="メイリオ" panose="020B0604030504040204" pitchFamily="50" charset="-128"/>
              </a:rPr>
              <a:t>≪Ｒ４≫</a:t>
            </a:r>
            <a:endParaRPr lang="en-US" altLang="ja-JP" sz="1100" b="1" dirty="0">
              <a:latin typeface="メイリオ" panose="020B0604030504040204" pitchFamily="50" charset="-128"/>
              <a:ea typeface="メイリオ" panose="020B0604030504040204" pitchFamily="50" charset="-128"/>
            </a:endParaRPr>
          </a:p>
          <a:p>
            <a:pPr marL="180975" indent="-180975"/>
            <a:r>
              <a:rPr lang="ja-JP" altLang="en-US" sz="1000" dirty="0">
                <a:latin typeface="メイリオ" panose="020B0604030504040204" pitchFamily="50" charset="-128"/>
                <a:ea typeface="メイリオ" panose="020B0604030504040204" pitchFamily="50" charset="-128"/>
              </a:rPr>
              <a:t>・ 職域におけるがん検診の受診率向上に向けた   職域向けハンドブックの作成・配布</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精度管理されたがん検診を実施する保険者等　　</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の増加をめざす</a:t>
            </a:r>
            <a:endParaRPr lang="en-US" altLang="ja-JP" sz="1000" dirty="0">
              <a:latin typeface="メイリオ" panose="020B0604030504040204" pitchFamily="50" charset="-128"/>
              <a:ea typeface="メイリオ" panose="020B0604030504040204" pitchFamily="50" charset="-128"/>
            </a:endParaRPr>
          </a:p>
        </p:txBody>
      </p:sp>
      <p:sp>
        <p:nvSpPr>
          <p:cNvPr id="52" name="下矢印 51"/>
          <p:cNvSpPr/>
          <p:nvPr/>
        </p:nvSpPr>
        <p:spPr>
          <a:xfrm rot="16200000">
            <a:off x="2882028" y="6450902"/>
            <a:ext cx="415498" cy="1725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Rectangle 28"/>
          <p:cNvSpPr>
            <a:spLocks noChangeArrowheads="1"/>
          </p:cNvSpPr>
          <p:nvPr/>
        </p:nvSpPr>
        <p:spPr bwMode="auto">
          <a:xfrm>
            <a:off x="52124" y="5952130"/>
            <a:ext cx="2147539" cy="254314"/>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今後の展開</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p:txBody>
      </p:sp>
      <p:sp>
        <p:nvSpPr>
          <p:cNvPr id="20" name="下矢印 19"/>
          <p:cNvSpPr/>
          <p:nvPr/>
        </p:nvSpPr>
        <p:spPr>
          <a:xfrm rot="16200000">
            <a:off x="1292521" y="6450902"/>
            <a:ext cx="415498" cy="1725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吹き出し 1"/>
          <p:cNvSpPr/>
          <p:nvPr/>
        </p:nvSpPr>
        <p:spPr>
          <a:xfrm>
            <a:off x="7804597" y="3448209"/>
            <a:ext cx="1297491" cy="437881"/>
          </a:xfrm>
          <a:prstGeom prst="wedgeRoundRectCallout">
            <a:avLst>
              <a:gd name="adj1" fmla="val -59301"/>
              <a:gd name="adj2" fmla="val 32444"/>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t>健活おおさか推進府民会議参画企業・事業</a:t>
            </a:r>
            <a:r>
              <a:rPr lang="ja-JP" altLang="en-US" sz="800" dirty="0"/>
              <a:t>連携協定締結企業　等</a:t>
            </a:r>
            <a:endParaRPr kumimoji="1" lang="ja-JP" altLang="en-US" sz="800" dirty="0"/>
          </a:p>
        </p:txBody>
      </p:sp>
      <p:sp>
        <p:nvSpPr>
          <p:cNvPr id="3" name="テキスト ボックス 2"/>
          <p:cNvSpPr txBox="1"/>
          <p:nvPr/>
        </p:nvSpPr>
        <p:spPr>
          <a:xfrm>
            <a:off x="7804597" y="120613"/>
            <a:ext cx="1081826" cy="261610"/>
          </a:xfrm>
          <a:prstGeom prst="rect">
            <a:avLst/>
          </a:prstGeom>
          <a:noFill/>
          <a:ln w="19050">
            <a:solidFill>
              <a:schemeClr val="accent1"/>
            </a:solidFill>
          </a:ln>
        </p:spPr>
        <p:txBody>
          <a:bodyPr wrap="square" rtlCol="0">
            <a:spAutoFit/>
          </a:bodyPr>
          <a:lstStyle/>
          <a:p>
            <a:pPr algn="ctr"/>
            <a:r>
              <a:rPr kumimoji="1" lang="ja-JP" altLang="en-US" sz="1100" b="1" dirty="0" smtClean="0">
                <a:latin typeface="Meiryo UI" panose="020B0604030504040204" pitchFamily="50" charset="-128"/>
                <a:ea typeface="Meiryo UI" panose="020B0604030504040204" pitchFamily="50" charset="-128"/>
              </a:rPr>
              <a:t>資料２－２</a:t>
            </a:r>
            <a:endParaRPr kumimoji="1" lang="ja-JP" altLang="en-US" sz="11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73039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3822</TotalTime>
  <Words>977</Words>
  <Application>Microsoft Office PowerPoint</Application>
  <PresentationFormat>画面に合わせる (4:3)</PresentationFormat>
  <Paragraphs>39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メイリオ</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がんについての正しい理解の普及で、いつまでも元気に暮らせる大阪へ！</dc:title>
  <dc:creator>おかだひさこ</dc:creator>
  <cp:lastModifiedBy>橋本　弘子</cp:lastModifiedBy>
  <cp:revision>199</cp:revision>
  <cp:lastPrinted>2020-10-30T01:31:17Z</cp:lastPrinted>
  <dcterms:created xsi:type="dcterms:W3CDTF">2016-11-23T21:18:12Z</dcterms:created>
  <dcterms:modified xsi:type="dcterms:W3CDTF">2021-02-16T05:52:09Z</dcterms:modified>
</cp:coreProperties>
</file>