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03" r:id="rId2"/>
    <p:sldId id="805" r:id="rId3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石谷　育代" initials="石谷　育代" lastIdx="1" clrIdx="0">
    <p:extLst>
      <p:ext uri="{19B8F6BF-5375-455C-9EA6-DF929625EA0E}">
        <p15:presenceInfo xmlns:p15="http://schemas.microsoft.com/office/powerpoint/2012/main" userId="S::FukadaIk@lan.pref.osaka.jp::f008fa08-a3ca-4842-bf6e-500c7f9e033d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06" autoAdjust="0"/>
    <p:restoredTop sz="92588" autoAdjust="0"/>
  </p:normalViewPr>
  <p:slideViewPr>
    <p:cSldViewPr snapToGrid="0">
      <p:cViewPr varScale="1">
        <p:scale>
          <a:sx n="90" d="100"/>
          <a:sy n="90" d="100"/>
        </p:scale>
        <p:origin x="82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93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847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8475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67F5D255-D735-44AD-92C4-61FE46A108FE}" type="datetimeFigureOut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9"/>
            <a:ext cx="5445125" cy="3913187"/>
          </a:xfrm>
          <a:prstGeom prst="rect">
            <a:avLst/>
          </a:prstGeom>
        </p:spPr>
        <p:txBody>
          <a:bodyPr vert="horz" lIns="91433" tIns="45717" rIns="91433" bIns="457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3"/>
            <a:ext cx="2949575" cy="49847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3"/>
            <a:ext cx="2949575" cy="498475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0C7E9BF5-98E4-4BF7-8584-4D3F7EC25AF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56850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E9BF5-98E4-4BF7-8584-4D3F7EC25AFE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97612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7E9BF5-98E4-4BF7-8584-4D3F7EC25AFE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06407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329302-40AB-491F-9C08-6DB7D68113F7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1755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4146B-0913-478F-9CFC-A1DDDB073409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92305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31BE6-8E6B-4973-A46B-6FDABC1C255F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8241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6451A1-3A8C-442E-8488-400269345F97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8439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57FCA-13CF-4DBE-844D-4698895A4964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365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B7219-7927-4D7F-AE29-80D1D5B90CB0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4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3FD575-AE57-4FFA-8791-C2FA51DFBE04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05764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BBE5D-A47E-4480-9A7C-ECFC1ACCFAB6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967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B5685-82FB-4FC7-8742-205970570EE7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3708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8B78B2-F4DC-46B6-974D-B1A3EF1287C0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79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37CB7-9F30-4EB3-A631-CD0844445D6F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536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EB356-560D-4F50-8DE7-F7736AF7F646}" type="datetime1">
              <a:rPr kumimoji="1" lang="ja-JP" altLang="en-US" smtClean="0"/>
              <a:t>2026/2/12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FEE774-5D25-4D1A-9457-094B5EBD23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426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F224A4D-7FF7-408D-902C-5C7D9FCA9FE9}"/>
              </a:ext>
            </a:extLst>
          </p:cNvPr>
          <p:cNvSpPr txBox="1"/>
          <p:nvPr/>
        </p:nvSpPr>
        <p:spPr>
          <a:xfrm>
            <a:off x="150236" y="287642"/>
            <a:ext cx="9656618" cy="6580904"/>
          </a:xfrm>
          <a:prstGeom prst="rect">
            <a:avLst/>
          </a:prstGeom>
          <a:solidFill>
            <a:srgbClr val="FFFFE1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kumimoji="1" lang="ja-JP" altLang="en-US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現状・課題</a:t>
            </a:r>
            <a:r>
              <a:rPr kumimoji="1" lang="en-US" altLang="ja-JP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■　特定健診：大阪府は全国に比べ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受診率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〈54.8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％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36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位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〉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が低値</a:t>
            </a:r>
            <a:r>
              <a:rPr kumimoji="1" lang="ja-JP" altLang="en-US" sz="13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。</a:t>
            </a: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>
              <a:lnSpc>
                <a:spcPct val="120000"/>
              </a:lnSpc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　　　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特定健診受診率 （令和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５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年度　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大阪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府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54.8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％、全国</a:t>
            </a:r>
            <a:r>
              <a:rPr kumimoji="1" lang="en-US" altLang="zh-TW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5</a:t>
            </a: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9.7</a:t>
            </a:r>
            <a:r>
              <a:rPr kumimoji="1" lang="zh-TW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％）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2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■　がん検診：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受診率は全国最低レベル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。</a:t>
            </a:r>
            <a:endParaRPr kumimoji="1" lang="en-US" altLang="ja-JP" sz="14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300" b="0" i="0" u="none" strike="noStrike" kern="1200" cap="none" spc="0" normalizeH="0" baseline="3000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F29B9B43-F5A7-4071-9088-3FB91DDEF1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77150" y="-33395"/>
            <a:ext cx="222885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FEE774-5D25-4D1A-9457-094B5EBD233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B8484C3E-F77F-41A4-8BF0-19B365E38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4504560"/>
              </p:ext>
            </p:extLst>
          </p:nvPr>
        </p:nvGraphicFramePr>
        <p:xfrm>
          <a:off x="512170" y="4407509"/>
          <a:ext cx="8066791" cy="2012051"/>
        </p:xfrm>
        <a:graphic>
          <a:graphicData uri="http://schemas.openxmlformats.org/drawingml/2006/table">
            <a:tbl>
              <a:tblPr/>
              <a:tblGrid>
                <a:gridCol w="22657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3079">
                  <a:extLst>
                    <a:ext uri="{9D8B030D-6E8A-4147-A177-3AD203B41FA5}">
                      <a16:colId xmlns:a16="http://schemas.microsoft.com/office/drawing/2014/main" val="637774794"/>
                    </a:ext>
                  </a:extLst>
                </a:gridCol>
                <a:gridCol w="31679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8776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がんの種類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受診率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対象年齢と受診頻度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7112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胃がん</a:t>
                      </a:r>
                      <a:r>
                        <a:rPr lang="en-US" altLang="ja-JP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(X</a:t>
                      </a:r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線検査</a:t>
                      </a:r>
                      <a:r>
                        <a:rPr lang="en-US" altLang="ja-JP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lang="en-US" altLang="ja-JP" sz="10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lang="ja-JP" altLang="en-US" sz="10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１</a:t>
                      </a:r>
                      <a:endParaRPr lang="en-US" altLang="ja-JP" sz="1000" b="0" i="0" u="none" strike="noStrike" spc="3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lang="en-US" altLang="ja-JP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内視鏡検査</a:t>
                      </a:r>
                      <a:r>
                        <a:rPr lang="en-US" altLang="ja-JP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endParaRPr lang="ja-JP" altLang="en-US" sz="1100" b="0" i="0" u="none" strike="noStrike" spc="3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36.8%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43</a:t>
                      </a:r>
                      <a:r>
                        <a:rPr kumimoji="1" lang="ja-JP" altLang="en-US" sz="11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位）</a:t>
                      </a:r>
                      <a:endParaRPr kumimoji="1" lang="ja-JP" altLang="en-US" sz="1100" b="0" i="0" u="none" strike="noStrike" kern="1200" cap="none" spc="30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　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50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歳以上（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年に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回）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35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大腸がん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40.3%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42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位）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40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歳以上（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年に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359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肺がん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42.2%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45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位）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40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歳以上（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年に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359">
                <a:tc>
                  <a:txBody>
                    <a:bodyPr/>
                    <a:lstStyle/>
                    <a:p>
                      <a:pPr marL="0" algn="ctr" defTabSz="990570" rtl="0" eaLnBrk="1" fontAlgn="ctr" latinLnBrk="0" hangingPunct="1"/>
                      <a:r>
                        <a:rPr kumimoji="1" lang="ja-JP" altLang="en-US" sz="1100" b="0" i="0" u="none" strike="noStrike" kern="1200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乳がん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42.2%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42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位）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40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歳以上（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年に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6393">
                <a:tc>
                  <a:txBody>
                    <a:bodyPr/>
                    <a:lstStyle/>
                    <a:p>
                      <a:pPr marL="0" algn="ctr" defTabSz="990570" rtl="0" eaLnBrk="1" fontAlgn="ctr" latinLnBrk="0" hangingPunct="1"/>
                      <a:r>
                        <a:rPr kumimoji="1" lang="ja-JP" altLang="en-US" sz="1100" b="0" i="0" u="none" strike="noStrike" kern="1200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子宮頸がん</a:t>
                      </a:r>
                      <a:r>
                        <a:rPr lang="en-US" altLang="ja-JP" sz="1100" b="0" i="0" u="none" strike="noStrike" spc="300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※2</a:t>
                      </a:r>
                      <a:endParaRPr kumimoji="1" lang="ja-JP" altLang="en-US" sz="1100" b="0" i="0" u="none" strike="noStrike" kern="1200" spc="300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39.9%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39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位）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495285" marR="0" lvl="1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 20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歳以上（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年に</a:t>
                      </a:r>
                      <a:r>
                        <a:rPr kumimoji="1" lang="en-US" altLang="ja-JP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100" b="0" i="0" u="none" strike="noStrike" kern="1200" cap="none" spc="30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回）</a:t>
                      </a:r>
                    </a:p>
                  </a:txBody>
                  <a:tcPr marL="171450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104FDAA-E9A3-41C4-B0D9-C299666225F2}"/>
              </a:ext>
            </a:extLst>
          </p:cNvPr>
          <p:cNvSpPr txBox="1"/>
          <p:nvPr/>
        </p:nvSpPr>
        <p:spPr>
          <a:xfrm>
            <a:off x="4932517" y="6427113"/>
            <a:ext cx="530552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※1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胃がん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(X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線検査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)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については、１年に１回実施可、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40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歳代に対し実施可</a:t>
            </a:r>
            <a:endParaRPr kumimoji="0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※2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　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HPV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検査単独法が導入開始、５年に１回、</a:t>
            </a:r>
            <a:r>
              <a:rPr kumimoji="0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30</a:t>
            </a:r>
            <a:r>
              <a:rPr kumimoji="0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歳以上に対し実施可</a:t>
            </a:r>
            <a:endParaRPr kumimoji="0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4" name="スライド番号プレースホルダー 1">
            <a:extLst>
              <a:ext uri="{FF2B5EF4-FFF2-40B4-BE49-F238E27FC236}">
                <a16:creationId xmlns:a16="http://schemas.microsoft.com/office/drawing/2014/main" id="{A7A354B9-87FD-4A3A-A697-29DC980DA060}"/>
              </a:ext>
            </a:extLst>
          </p:cNvPr>
          <p:cNvSpPr txBox="1">
            <a:spLocks/>
          </p:cNvSpPr>
          <p:nvPr/>
        </p:nvSpPr>
        <p:spPr>
          <a:xfrm>
            <a:off x="7614805" y="5037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FEE774-5D25-4D1A-9457-094B5EBD233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A21E761E-C68D-4A53-AFB3-337458FF3389}"/>
              </a:ext>
            </a:extLst>
          </p:cNvPr>
          <p:cNvSpPr txBox="1"/>
          <p:nvPr/>
        </p:nvSpPr>
        <p:spPr>
          <a:xfrm>
            <a:off x="0" y="830"/>
            <a:ext cx="767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特定健診・がん検診受診率向上事業　①周知キャンペーン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42AC603-D999-4C2F-821D-82D87B74BAC9}"/>
              </a:ext>
            </a:extLst>
          </p:cNvPr>
          <p:cNvSpPr/>
          <p:nvPr/>
        </p:nvSpPr>
        <p:spPr>
          <a:xfrm>
            <a:off x="0" y="0"/>
            <a:ext cx="9906000" cy="3036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攻めの予防けんしん受診率向上企画運営業務　概要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0D2065F-DC84-4F25-8DC3-0E215F759589}"/>
              </a:ext>
            </a:extLst>
          </p:cNvPr>
          <p:cNvSpPr txBox="1"/>
          <p:nvPr/>
        </p:nvSpPr>
        <p:spPr>
          <a:xfrm>
            <a:off x="512170" y="1310792"/>
            <a:ext cx="4640053" cy="26008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pic>
        <p:nvPicPr>
          <p:cNvPr id="10" name="図 9">
            <a:extLst>
              <a:ext uri="{FF2B5EF4-FFF2-40B4-BE49-F238E27FC236}">
                <a16:creationId xmlns:a16="http://schemas.microsoft.com/office/drawing/2014/main" id="{EFEAE830-15C0-406F-BE10-BA8A4A4B7753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9138" y="1337193"/>
            <a:ext cx="3429068" cy="2600810"/>
          </a:xfrm>
          <a:prstGeom prst="rect">
            <a:avLst/>
          </a:prstGeom>
        </p:spPr>
      </p:pic>
      <p:sp>
        <p:nvSpPr>
          <p:cNvPr id="13" name="吹き出し: 円形 12">
            <a:extLst>
              <a:ext uri="{FF2B5EF4-FFF2-40B4-BE49-F238E27FC236}">
                <a16:creationId xmlns:a16="http://schemas.microsoft.com/office/drawing/2014/main" id="{F89F8F2F-C754-4765-A2A4-234FF6B42895}"/>
              </a:ext>
            </a:extLst>
          </p:cNvPr>
          <p:cNvSpPr/>
          <p:nvPr/>
        </p:nvSpPr>
        <p:spPr>
          <a:xfrm>
            <a:off x="4353696" y="1989918"/>
            <a:ext cx="798527" cy="330318"/>
          </a:xfrm>
          <a:prstGeom prst="wedgeEllipseCallout">
            <a:avLst>
              <a:gd name="adj1" fmla="val -53908"/>
              <a:gd name="adj2" fmla="val -4251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14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全国</a:t>
            </a:r>
            <a:endParaRPr kumimoji="1" lang="en-US" altLang="ja-JP" sz="9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5143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36</a:t>
            </a:r>
            <a:r>
              <a:rPr kumimoji="1" lang="ja-JP" alt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位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56DE0F1-0CD7-468C-944F-E1927706EC29}"/>
              </a:ext>
            </a:extLst>
          </p:cNvPr>
          <p:cNvSpPr txBox="1"/>
          <p:nvPr/>
        </p:nvSpPr>
        <p:spPr>
          <a:xfrm>
            <a:off x="716951" y="1147020"/>
            <a:ext cx="47955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（％）</a:t>
            </a:r>
          </a:p>
        </p:txBody>
      </p:sp>
      <p:sp>
        <p:nvSpPr>
          <p:cNvPr id="17" name="テキスト ボックス 22">
            <a:extLst>
              <a:ext uri="{FF2B5EF4-FFF2-40B4-BE49-F238E27FC236}">
                <a16:creationId xmlns:a16="http://schemas.microsoft.com/office/drawing/2014/main" id="{2DC61D4A-AEFF-4E48-9263-E93E514584FC}"/>
              </a:ext>
            </a:extLst>
          </p:cNvPr>
          <p:cNvSpPr txBox="1"/>
          <p:nvPr/>
        </p:nvSpPr>
        <p:spPr>
          <a:xfrm>
            <a:off x="8849020" y="0"/>
            <a:ext cx="911693" cy="30777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0" lang="ja-JP" altLang="en-US" sz="1400" kern="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資料３</a:t>
            </a:r>
          </a:p>
        </p:txBody>
      </p:sp>
    </p:spTree>
    <p:extLst>
      <p:ext uri="{BB962C8B-B14F-4D97-AF65-F5344CB8AC3E}">
        <p14:creationId xmlns:p14="http://schemas.microsoft.com/office/powerpoint/2010/main" val="1462648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スライド番号プレースホルダー 29">
            <a:extLst>
              <a:ext uri="{FF2B5EF4-FFF2-40B4-BE49-F238E27FC236}">
                <a16:creationId xmlns:a16="http://schemas.microsoft.com/office/drawing/2014/main" id="{A4966E5A-0B15-4C5E-A172-3E6856537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02942" y="-61482"/>
            <a:ext cx="2228850" cy="365125"/>
          </a:xfrm>
        </p:spPr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FEE774-5D25-4D1A-9457-094B5EBD233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283BECC-490A-140C-0834-4EE47E586604}"/>
              </a:ext>
            </a:extLst>
          </p:cNvPr>
          <p:cNvSpPr/>
          <p:nvPr/>
        </p:nvSpPr>
        <p:spPr>
          <a:xfrm>
            <a:off x="0" y="0"/>
            <a:ext cx="9906000" cy="30364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12" name="スライド番号プレースホルダー 1">
            <a:extLst>
              <a:ext uri="{FF2B5EF4-FFF2-40B4-BE49-F238E27FC236}">
                <a16:creationId xmlns:a16="http://schemas.microsoft.com/office/drawing/2014/main" id="{66799410-AC23-6627-803D-112E0165BF9F}"/>
              </a:ext>
            </a:extLst>
          </p:cNvPr>
          <p:cNvSpPr txBox="1">
            <a:spLocks/>
          </p:cNvSpPr>
          <p:nvPr/>
        </p:nvSpPr>
        <p:spPr>
          <a:xfrm>
            <a:off x="7677150" y="-33395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EFEE774-5D25-4D1A-9457-094B5EBD233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70A3F69-6B89-4617-811F-1CB6DE6B27C8}"/>
              </a:ext>
            </a:extLst>
          </p:cNvPr>
          <p:cNvSpPr txBox="1"/>
          <p:nvPr/>
        </p:nvSpPr>
        <p:spPr>
          <a:xfrm>
            <a:off x="4474028" y="2514599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4103E08C-073F-430F-BFD5-3A5877E20944}"/>
              </a:ext>
            </a:extLst>
          </p:cNvPr>
          <p:cNvSpPr txBox="1"/>
          <p:nvPr/>
        </p:nvSpPr>
        <p:spPr>
          <a:xfrm>
            <a:off x="595780" y="5819207"/>
            <a:ext cx="8642556" cy="570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実施時期：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9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月～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月の</a:t>
            </a:r>
            <a:r>
              <a:rPr kumimoji="1" lang="en-US" altLang="ja-JP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か月間　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実施手段：保険者や市町村と協働で周知キャンペーンを実施。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EF8F509-B98D-487C-8644-7AD7F905BC2A}"/>
              </a:ext>
            </a:extLst>
          </p:cNvPr>
          <p:cNvSpPr txBox="1"/>
          <p:nvPr/>
        </p:nvSpPr>
        <p:spPr>
          <a:xfrm>
            <a:off x="175808" y="5489032"/>
            <a:ext cx="82681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④周知キャンペーン</a:t>
            </a:r>
            <a:r>
              <a:rPr kumimoji="1" lang="ja-JP" altLang="en-US" sz="1400" b="1" dirty="0">
                <a:solidFill>
                  <a:srgbClr val="4472C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期間を定めて、全保険者・市町村協働で集中的に啓発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AE3AD15-465C-4506-A489-62D933640313}"/>
              </a:ext>
            </a:extLst>
          </p:cNvPr>
          <p:cNvSpPr txBox="1"/>
          <p:nvPr/>
        </p:nvSpPr>
        <p:spPr>
          <a:xfrm>
            <a:off x="0" y="0"/>
            <a:ext cx="7677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攻めの予防けんしん受診率向上企画運営業務　事業内容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25CB4C0-E529-4F03-94AA-00E0D89A027C}"/>
              </a:ext>
            </a:extLst>
          </p:cNvPr>
          <p:cNvSpPr txBox="1"/>
          <p:nvPr/>
        </p:nvSpPr>
        <p:spPr>
          <a:xfrm>
            <a:off x="957147" y="5908714"/>
            <a:ext cx="8763914" cy="3120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ゴシック" panose="020B0400000000000000" pitchFamily="49" charset="-128"/>
                <a:ea typeface="BIZ UDゴシック" panose="020B0400000000000000" pitchFamily="49" charset="-128"/>
                <a:cs typeface="+mn-cs"/>
              </a:rPr>
              <a:t>　　　</a:t>
            </a:r>
            <a:endParaRPr kumimoji="1" lang="en-US" altLang="ja-JP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ゴシック" panose="020B0400000000000000" pitchFamily="49" charset="-128"/>
              <a:ea typeface="BIZ UDゴシック" panose="020B0400000000000000" pitchFamily="49" charset="-128"/>
              <a:cs typeface="+mn-cs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93AB2FA-7EDB-4F2E-A990-BD736747BC01}"/>
              </a:ext>
            </a:extLst>
          </p:cNvPr>
          <p:cNvSpPr txBox="1"/>
          <p:nvPr/>
        </p:nvSpPr>
        <p:spPr>
          <a:xfrm>
            <a:off x="74208" y="2242372"/>
            <a:ext cx="558509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4472C4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 年間を通じた無関心層への情報発信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2B96BCFF-7068-4853-B435-A36690CF470E}"/>
              </a:ext>
            </a:extLst>
          </p:cNvPr>
          <p:cNvSpPr txBox="1"/>
          <p:nvPr/>
        </p:nvSpPr>
        <p:spPr>
          <a:xfrm>
            <a:off x="494180" y="2548387"/>
            <a:ext cx="8286244" cy="5706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・健康と関連のないイベントでの啓発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・内容：４０～５０代が多く集まる既存のイベントにおおさか健活１０大使が参画し、啓発</a:t>
            </a:r>
            <a:endParaRPr kumimoji="1" lang="en-US" altLang="ja-JP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E24EC00-9AC4-4287-854D-E9CE62475EC7}"/>
              </a:ext>
            </a:extLst>
          </p:cNvPr>
          <p:cNvSpPr txBox="1"/>
          <p:nvPr/>
        </p:nvSpPr>
        <p:spPr>
          <a:xfrm>
            <a:off x="74207" y="3426222"/>
            <a:ext cx="49779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③ネットを利用したプッシュ型情報配信</a:t>
            </a:r>
            <a:endParaRPr lang="ja-JP" altLang="en-US" sz="1400" b="1" dirty="0">
              <a:solidFill>
                <a:srgbClr val="0070C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860A766-6A9B-48CA-8357-2040F5CED5AB}"/>
              </a:ext>
            </a:extLst>
          </p:cNvPr>
          <p:cNvSpPr txBox="1"/>
          <p:nvPr/>
        </p:nvSpPr>
        <p:spPr>
          <a:xfrm>
            <a:off x="101599" y="1337675"/>
            <a:ext cx="679873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おおさか健活大使</a:t>
            </a:r>
            <a:r>
              <a:rPr kumimoji="1" lang="en-US" altLang="ja-JP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.</a:t>
            </a:r>
            <a:r>
              <a:rPr kumimoji="1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からの発信</a:t>
            </a:r>
            <a:endParaRPr kumimoji="1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dirty="0">
                <a:solidFill>
                  <a:srgbClr val="0070C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・健康的なイメージのある方　 ・大阪にゆかりがある方　 ・知名度が高い方</a:t>
            </a:r>
            <a:endParaRPr kumimoji="1" lang="ja-JP" altLang="en-US" sz="14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594A79C4-C19C-4B43-877D-B0CCE4BE3E76}"/>
              </a:ext>
            </a:extLst>
          </p:cNvPr>
          <p:cNvSpPr txBox="1"/>
          <p:nvPr/>
        </p:nvSpPr>
        <p:spPr>
          <a:xfrm>
            <a:off x="494180" y="3690089"/>
            <a:ext cx="9175515" cy="160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・内容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：広告表示欄に、「けんしん受診を促すメッセージ」を表示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例①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Yahoo!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トップページ広告（トップページから多くの府民へ訴求できる）</a:t>
            </a: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②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Google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ディスプレイ広告（ 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歳代のシェア率が高い）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「受けないと～～円、損」「権利を放棄していますよ」というメッセージを発信することで、受診行動を促す。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・広告表示期間：９月～１０月（２か月間）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marR="0" lvl="0" indent="0" algn="l" defTabSz="457200" rtl="0" eaLnBrk="1" fontAlgn="auto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配信方法：４０～５０代の府民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BA6DCCBD-2A39-4B3A-A646-DAF59862E6A6}"/>
              </a:ext>
            </a:extLst>
          </p:cNvPr>
          <p:cNvSpPr txBox="1"/>
          <p:nvPr/>
        </p:nvSpPr>
        <p:spPr>
          <a:xfrm>
            <a:off x="74207" y="378749"/>
            <a:ext cx="988586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●事業目的：特定健診・がん検診受診率の向上を図るため、保険者・市町村と協働し、主に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50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歳代の無関心層に対する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 働きかけを強化する。</a:t>
            </a:r>
          </a:p>
        </p:txBody>
      </p:sp>
    </p:spTree>
    <p:extLst>
      <p:ext uri="{BB962C8B-B14F-4D97-AF65-F5344CB8AC3E}">
        <p14:creationId xmlns:p14="http://schemas.microsoft.com/office/powerpoint/2010/main" val="2850402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3765</TotalTime>
  <Words>542</Words>
  <Application>Microsoft Office PowerPoint</Application>
  <PresentationFormat>A4 210 x 297 mm</PresentationFormat>
  <Paragraphs>83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BIZ UDゴシック</vt:lpstr>
      <vt:lpstr>Meiryo UI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松永　あかり</dc:creator>
  <cp:lastModifiedBy>北野　唯信</cp:lastModifiedBy>
  <cp:revision>371</cp:revision>
  <cp:lastPrinted>2025-11-05T01:26:40Z</cp:lastPrinted>
  <dcterms:created xsi:type="dcterms:W3CDTF">2025-09-01T07:43:46Z</dcterms:created>
  <dcterms:modified xsi:type="dcterms:W3CDTF">2026-02-12T00:39:46Z</dcterms:modified>
</cp:coreProperties>
</file>