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97" r:id="rId2"/>
    <p:sldId id="298" r:id="rId3"/>
  </p:sldIdLst>
  <p:sldSz cx="9144000" cy="6858000" type="screen4x3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99CC"/>
    <a:srgbClr val="FF66FF"/>
    <a:srgbClr val="FF9933"/>
    <a:srgbClr val="00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33569" autoAdjust="0"/>
  </p:normalViewPr>
  <p:slideViewPr>
    <p:cSldViewPr>
      <p:cViewPr varScale="1">
        <p:scale>
          <a:sx n="94" d="100"/>
          <a:sy n="94" d="100"/>
        </p:scale>
        <p:origin x="34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r">
              <a:defRPr sz="1200"/>
            </a:lvl1pPr>
          </a:lstStyle>
          <a:p>
            <a:fld id="{5471F0E6-33C1-46FA-BECF-8E917CDDD450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4737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75" tIns="44838" rIns="89675" bIns="44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89675" tIns="44838" rIns="89675" bIns="44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r">
              <a:defRPr sz="1200"/>
            </a:lvl1pPr>
          </a:lstStyle>
          <a:p>
            <a:fld id="{70831E0B-8E23-4417-A23D-93EFD13E2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D3F9-B500-4457-A17A-18BC57323041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E83-0560-457C-A032-0D0CF0AC2FA7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1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B1D0-183F-4610-9855-D5317978D580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032-E032-445C-B2BA-486B1B4DBE5F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EFF1-2048-4952-AE6E-FF62A642658B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3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1451-DD91-418F-B3A3-FC4ACFB71E64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8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63C5-8E65-476D-9EF8-5053A35D1AFD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4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877-3545-49E9-9996-14DC23402462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1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D679-1187-4D90-A0E0-93E379D682C6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EB0-AA05-4926-8B87-17F3EB914067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8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C42A-D37F-4750-BEC0-CAC34FB42D98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6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5AA4D-CC55-4102-880F-C4B27C506596}" type="datetime1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5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66115" y="50389"/>
            <a:ext cx="6894475" cy="494202"/>
          </a:xfrm>
          <a:prstGeom prst="roundRect">
            <a:avLst>
              <a:gd name="adj" fmla="val 20062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spcAft>
                <a:spcPts val="0"/>
              </a:spcAft>
            </a:pPr>
            <a:r>
              <a:rPr lang="ja-JP" altLang="en-US" sz="2100" b="1" dirty="0">
                <a:solidFill>
                  <a:srgbClr val="FFFFFF"/>
                </a:solidFill>
                <a:latin typeface="+mn-ea"/>
                <a:cs typeface="Times New Roman"/>
              </a:rPr>
              <a:t>第４期 大阪府がん対策推進計画　</a:t>
            </a:r>
            <a:r>
              <a:rPr lang="ja-JP" altLang="en-US" sz="2000" b="1" dirty="0">
                <a:solidFill>
                  <a:srgbClr val="FFFFFF"/>
                </a:solidFill>
                <a:latin typeface="+mn-ea"/>
                <a:cs typeface="Times New Roman"/>
              </a:rPr>
              <a:t>～中間 点検・見直し～</a:t>
            </a:r>
            <a:endParaRPr lang="ja-JP" altLang="ja-JP" sz="2000" b="1" dirty="0">
              <a:latin typeface="+mn-ea"/>
              <a:cs typeface="ＭＳ Ｐゴシック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28638"/>
              </p:ext>
            </p:extLst>
          </p:nvPr>
        </p:nvGraphicFramePr>
        <p:xfrm>
          <a:off x="380662" y="1694784"/>
          <a:ext cx="8485800" cy="190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679">
                  <a:extLst>
                    <a:ext uri="{9D8B030D-6E8A-4147-A177-3AD203B41FA5}">
                      <a16:colId xmlns:a16="http://schemas.microsoft.com/office/drawing/2014/main" val="2540085152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21200339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1803289273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31999815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238760983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3579633031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55805554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173349789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計画期間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2023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(R5)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2024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(R6)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2025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(R7)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2026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(R8)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2027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(R9)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2028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(R10)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2029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(R11)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extLst>
                  <a:ext uri="{0D108BD9-81ED-4DB2-BD59-A6C34878D82A}">
                    <a16:rowId xmlns:a16="http://schemas.microsoft.com/office/drawing/2014/main" val="2924008885"/>
                  </a:ext>
                </a:extLst>
              </a:tr>
              <a:tr h="653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府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43067593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/>
                        <a:t>【</a:t>
                      </a:r>
                      <a:r>
                        <a:rPr kumimoji="1" lang="ja-JP" altLang="en-US" sz="1600" b="1" dirty="0"/>
                        <a:t>参考</a:t>
                      </a:r>
                      <a:r>
                        <a:rPr kumimoji="1" lang="en-US" altLang="ja-JP" sz="1600" b="1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国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0256408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552081" y="2266766"/>
            <a:ext cx="7278849" cy="1227850"/>
            <a:chOff x="1552081" y="2266766"/>
            <a:chExt cx="7278849" cy="1227850"/>
          </a:xfrm>
        </p:grpSpPr>
        <p:sp>
          <p:nvSpPr>
            <p:cNvPr id="5" name="右矢印 4"/>
            <p:cNvSpPr/>
            <p:nvPr/>
          </p:nvSpPr>
          <p:spPr>
            <a:xfrm>
              <a:off x="2607972" y="2266766"/>
              <a:ext cx="6222958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右矢印 8"/>
            <p:cNvSpPr/>
            <p:nvPr/>
          </p:nvSpPr>
          <p:spPr>
            <a:xfrm>
              <a:off x="1552081" y="2990560"/>
              <a:ext cx="6229055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292080" y="2337204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中間見直し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932040" y="3059668"/>
              <a:ext cx="1662589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中間評価報告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235039" y="1108059"/>
            <a:ext cx="877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第４期府計画の期間は、</a:t>
            </a:r>
            <a:r>
              <a:rPr lang="ja-JP" altLang="en-US" sz="1400" b="1" u="sng" dirty="0"/>
              <a:t>令和６年度から令和</a:t>
            </a:r>
            <a:r>
              <a:rPr lang="en-US" altLang="ja-JP" sz="1400" b="1" u="sng" dirty="0"/>
              <a:t>11</a:t>
            </a:r>
            <a:r>
              <a:rPr lang="ja-JP" altLang="en-US" sz="1400" b="1" u="sng" dirty="0"/>
              <a:t>年度までの６ヶ年計画</a:t>
            </a:r>
            <a:r>
              <a:rPr lang="ja-JP" altLang="en-US" sz="1400" dirty="0"/>
              <a:t>。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中間年の</a:t>
            </a:r>
            <a:r>
              <a:rPr lang="ja-JP" altLang="en-US" sz="1400" b="1" u="sng" dirty="0"/>
              <a:t>令和８年度に</a:t>
            </a:r>
            <a:r>
              <a:rPr lang="ja-JP" altLang="en-US" sz="1400" dirty="0"/>
              <a:t>、がん対策の進捗状況や府内のがんをめぐる状況変化等を踏まえ、</a:t>
            </a:r>
            <a:r>
              <a:rPr lang="ja-JP" altLang="en-US" sz="1400" b="1" u="sng" dirty="0"/>
              <a:t>点検・見直しを実施</a:t>
            </a:r>
            <a:r>
              <a:rPr lang="ja-JP" altLang="en-US" sz="1400" dirty="0"/>
              <a:t>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669803"/>
            <a:ext cx="410445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第４期計画における中間点検・見直し</a:t>
            </a:r>
          </a:p>
        </p:txBody>
      </p:sp>
      <p:sp>
        <p:nvSpPr>
          <p:cNvPr id="15" name="対角する 2 つの角を切り取った四角形 14"/>
          <p:cNvSpPr/>
          <p:nvPr/>
        </p:nvSpPr>
        <p:spPr>
          <a:xfrm>
            <a:off x="35496" y="388241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</a:t>
            </a:r>
            <a:r>
              <a:rPr lang="ja-JP" altLang="en-US" b="1" dirty="0"/>
              <a:t>４</a:t>
            </a:r>
            <a:r>
              <a:rPr kumimoji="1" lang="ja-JP" altLang="en-US" b="1" dirty="0"/>
              <a:t>期府計画　策定時データ</a:t>
            </a:r>
          </a:p>
        </p:txBody>
      </p:sp>
      <p:sp>
        <p:nvSpPr>
          <p:cNvPr id="20" name="ストライプ矢印 19"/>
          <p:cNvSpPr/>
          <p:nvPr/>
        </p:nvSpPr>
        <p:spPr>
          <a:xfrm>
            <a:off x="4133547" y="5125410"/>
            <a:ext cx="648072" cy="1452818"/>
          </a:xfrm>
          <a:prstGeom prst="stripedRightArrow">
            <a:avLst>
              <a:gd name="adj1" fmla="val 67434"/>
              <a:gd name="adj2" fmla="val 51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5039" y="4425617"/>
            <a:ext cx="8556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府第４期計画の策定にあたり、様々なデータの収集・分析を行い、目標やモニタリング指標の設定を行った。</a:t>
            </a:r>
            <a:endParaRPr kumimoji="1" lang="ja-JP" altLang="en-US" sz="14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971600" y="4882851"/>
            <a:ext cx="2885964" cy="1825565"/>
            <a:chOff x="641920" y="5011579"/>
            <a:chExt cx="2885964" cy="1825565"/>
          </a:xfrm>
        </p:grpSpPr>
        <p:sp>
          <p:nvSpPr>
            <p:cNvPr id="16" name="角丸四角形 15"/>
            <p:cNvSpPr/>
            <p:nvPr/>
          </p:nvSpPr>
          <p:spPr>
            <a:xfrm>
              <a:off x="647564" y="5011579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大阪府がん登録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647564" y="5397800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がん診療拠点病院現況報告</a:t>
              </a: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647564" y="5784021"/>
              <a:ext cx="2880320" cy="3139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がん患者ニーズ調査</a:t>
              </a: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641920" y="6161515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がん対策センター・大阪府調べ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641920" y="6531082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国データ</a:t>
              </a:r>
              <a:r>
                <a:rPr kumimoji="1" lang="ja-JP" altLang="en-US" sz="1400" b="1" dirty="0"/>
                <a:t>（国民生活基礎調査等）</a:t>
              </a:r>
              <a:endParaRPr kumimoji="1" lang="ja-JP" altLang="en-US" sz="1600" b="1" dirty="0"/>
            </a:p>
          </p:txBody>
        </p:sp>
      </p:grp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763691"/>
              </p:ext>
            </p:extLst>
          </p:nvPr>
        </p:nvGraphicFramePr>
        <p:xfrm>
          <a:off x="5057602" y="4797152"/>
          <a:ext cx="3657600" cy="201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190">
                  <a:extLst>
                    <a:ext uri="{9D8B030D-6E8A-4147-A177-3AD203B41FA5}">
                      <a16:colId xmlns:a16="http://schemas.microsoft.com/office/drawing/2014/main" val="29617284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83417249"/>
                    </a:ext>
                  </a:extLst>
                </a:gridCol>
                <a:gridCol w="2503346">
                  <a:extLst>
                    <a:ext uri="{9D8B030D-6E8A-4147-A177-3AD203B41FA5}">
                      <a16:colId xmlns:a16="http://schemas.microsoft.com/office/drawing/2014/main" val="393947902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第４期 府計画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目標・モニタリング指標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・がん年齢調整り患率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・年齢別５年実測生存率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数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17311"/>
                  </a:ext>
                </a:extLst>
              </a:tr>
              <a:tr h="199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・悪性腫瘍手術件数</a:t>
                      </a: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・がん相談支援Ｃ相談件数 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91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・緩和ケアに対する満足度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・がん相談支援Ｃの認知度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883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・がん年齢調整死亡率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・緩和ケア研修受講率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942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・成人の喫煙率</a:t>
                      </a:r>
                      <a:endParaRPr kumimoji="1" lang="en-US" altLang="ja-JP" sz="1200" b="0" dirty="0"/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・がん検診受診率　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64474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8100392" y="126058"/>
            <a:ext cx="91169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0" lang="ja-JP" altLang="en-US" sz="1400" ker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  <a:endParaRPr kumimoji="0" lang="ja-JP" altLang="en-US" sz="1400" kern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2348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81253" y="527037"/>
            <a:ext cx="8904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/>
            <a:r>
              <a:rPr lang="ja-JP" altLang="en-US" sz="1400" dirty="0"/>
              <a:t>中間点検は、目標等にかかる計画策定時のデータと直近のデータを比較し、がん対策の進捗状況や府内のがんをめぐる状況変化、国計画の中間評価の状況等を踏まえて点検を行うとともに、必要に応じて計画の見直しを行います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93170"/>
            <a:ext cx="302433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中間点検・見直しの方向性</a:t>
            </a:r>
          </a:p>
        </p:txBody>
      </p:sp>
      <p:sp>
        <p:nvSpPr>
          <p:cNvPr id="26" name="対角する 2 つの角を切り取った四角形 25"/>
          <p:cNvSpPr/>
          <p:nvPr/>
        </p:nvSpPr>
        <p:spPr>
          <a:xfrm>
            <a:off x="35496" y="4293096"/>
            <a:ext cx="2505498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スケジュール（予定）</a:t>
            </a: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27439"/>
              </p:ext>
            </p:extLst>
          </p:nvPr>
        </p:nvGraphicFramePr>
        <p:xfrm>
          <a:off x="181253" y="4835849"/>
          <a:ext cx="8904653" cy="1977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74">
                  <a:extLst>
                    <a:ext uri="{9D8B030D-6E8A-4147-A177-3AD203B41FA5}">
                      <a16:colId xmlns:a16="http://schemas.microsoft.com/office/drawing/2014/main" val="4128009814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97699919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43228070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685271878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966658167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3900907395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9680734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680006779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51728995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27702862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20739804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48358226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4202516256"/>
                    </a:ext>
                  </a:extLst>
                </a:gridCol>
              </a:tblGrid>
              <a:tr h="144015">
                <a:tc gridSpan="1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dirty="0"/>
                        <a:t>Ｒ８年度</a:t>
                      </a:r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dirty="0"/>
                        <a:t>R9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12159"/>
                  </a:ext>
                </a:extLst>
              </a:tr>
              <a:tr h="1407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47821"/>
                  </a:ext>
                </a:extLst>
              </a:tr>
              <a:tr h="138824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80983111"/>
                  </a:ext>
                </a:extLst>
              </a:tr>
            </a:tbl>
          </a:graphicData>
        </a:graphic>
      </p:graphicFrame>
      <p:sp>
        <p:nvSpPr>
          <p:cNvPr id="27" name="右矢印 26"/>
          <p:cNvSpPr/>
          <p:nvPr/>
        </p:nvSpPr>
        <p:spPr>
          <a:xfrm>
            <a:off x="179512" y="6353944"/>
            <a:ext cx="2806008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国中間評価</a:t>
            </a:r>
            <a:endParaRPr kumimoji="1" lang="ja-JP" altLang="en-US" b="1" dirty="0"/>
          </a:p>
        </p:txBody>
      </p:sp>
      <p:sp>
        <p:nvSpPr>
          <p:cNvPr id="28" name="右矢印 27"/>
          <p:cNvSpPr/>
          <p:nvPr/>
        </p:nvSpPr>
        <p:spPr>
          <a:xfrm>
            <a:off x="199680" y="5436041"/>
            <a:ext cx="1996055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がん患者ニーズ調査</a:t>
            </a:r>
            <a:endParaRPr kumimoji="1" lang="ja-JP" altLang="en-US" b="1" dirty="0"/>
          </a:p>
        </p:txBody>
      </p:sp>
      <p:sp>
        <p:nvSpPr>
          <p:cNvPr id="29" name="右矢印 28"/>
          <p:cNvSpPr/>
          <p:nvPr/>
        </p:nvSpPr>
        <p:spPr>
          <a:xfrm>
            <a:off x="2099939" y="5877272"/>
            <a:ext cx="219442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データ収集・分析</a:t>
            </a:r>
            <a:endParaRPr kumimoji="1" lang="ja-JP" altLang="en-US" b="1" dirty="0"/>
          </a:p>
        </p:txBody>
      </p:sp>
      <p:sp>
        <p:nvSpPr>
          <p:cNvPr id="30" name="右矢印 29"/>
          <p:cNvSpPr/>
          <p:nvPr/>
        </p:nvSpPr>
        <p:spPr>
          <a:xfrm>
            <a:off x="4297845" y="5496350"/>
            <a:ext cx="1522317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見直し検討</a:t>
            </a:r>
            <a:endParaRPr kumimoji="1" lang="ja-JP" altLang="en-US" b="1" dirty="0"/>
          </a:p>
        </p:txBody>
      </p:sp>
      <p:sp>
        <p:nvSpPr>
          <p:cNvPr id="32" name="右矢印 31"/>
          <p:cNvSpPr/>
          <p:nvPr/>
        </p:nvSpPr>
        <p:spPr>
          <a:xfrm>
            <a:off x="8018068" y="5606930"/>
            <a:ext cx="303624" cy="987855"/>
          </a:xfrm>
          <a:prstGeom prst="rightArrow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/>
              <a:t>委員会</a:t>
            </a:r>
            <a:endParaRPr kumimoji="1" lang="ja-JP" altLang="en-US" b="1" dirty="0"/>
          </a:p>
        </p:txBody>
      </p:sp>
      <p:sp>
        <p:nvSpPr>
          <p:cNvPr id="33" name="右矢印 32"/>
          <p:cNvSpPr/>
          <p:nvPr/>
        </p:nvSpPr>
        <p:spPr>
          <a:xfrm>
            <a:off x="5220072" y="6183306"/>
            <a:ext cx="244827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部会・ＷＧ</a:t>
            </a:r>
            <a:endParaRPr kumimoji="1" lang="ja-JP" altLang="en-US" b="1" dirty="0"/>
          </a:p>
        </p:txBody>
      </p:sp>
      <p:sp>
        <p:nvSpPr>
          <p:cNvPr id="34" name="右矢印 33"/>
          <p:cNvSpPr/>
          <p:nvPr/>
        </p:nvSpPr>
        <p:spPr>
          <a:xfrm>
            <a:off x="8442490" y="5517232"/>
            <a:ext cx="521998" cy="1233191"/>
          </a:xfrm>
          <a:prstGeom prst="rightArrow">
            <a:avLst>
              <a:gd name="adj1" fmla="val 802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見直し後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計画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650962" y="1052736"/>
            <a:ext cx="8169510" cy="3096157"/>
            <a:chOff x="341291" y="1388782"/>
            <a:chExt cx="8169510" cy="3096157"/>
          </a:xfrm>
        </p:grpSpPr>
        <p:sp>
          <p:nvSpPr>
            <p:cNvPr id="23" name="右矢印 22"/>
            <p:cNvSpPr/>
            <p:nvPr/>
          </p:nvSpPr>
          <p:spPr>
            <a:xfrm>
              <a:off x="4017336" y="1450368"/>
              <a:ext cx="2448272" cy="2816277"/>
            </a:xfrm>
            <a:prstGeom prst="rightArrow">
              <a:avLst>
                <a:gd name="adj1" fmla="val 76739"/>
                <a:gd name="adj2" fmla="val 28579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216000" rtlCol="0" anchor="b" anchorCtr="0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点 検 ・ 見直し</a:t>
              </a:r>
              <a:endParaRPr kumimoji="1" lang="en-US" altLang="ja-JP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788024" y="1388782"/>
              <a:ext cx="618865" cy="30961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b="1" dirty="0"/>
                <a:t>大阪府がん対策推進委員会</a:t>
              </a:r>
              <a:endParaRPr kumimoji="1" lang="ja-JP" altLang="en-US" b="1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685269" y="2137255"/>
              <a:ext cx="1825532" cy="144250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第４期</a:t>
              </a:r>
              <a:endParaRPr kumimoji="1" lang="en-US" altLang="ja-JP" b="1" dirty="0"/>
            </a:p>
            <a:p>
              <a:pPr algn="ctr"/>
              <a:r>
                <a:rPr lang="ja-JP" altLang="en-US" b="1" dirty="0"/>
                <a:t>大阪府がん対策推進計画</a:t>
              </a:r>
              <a:endParaRPr kumimoji="1" lang="ja-JP" altLang="en-US" b="1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341292" y="1457064"/>
              <a:ext cx="3456383" cy="176251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b" anchorCtr="0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最新データ</a:t>
              </a: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808926" y="1512827"/>
              <a:ext cx="2880320" cy="29671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大阪府がん登録</a:t>
              </a:r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808926" y="1854587"/>
              <a:ext cx="2880320" cy="29059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がん診療拠点病院現況報告</a:t>
              </a: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808926" y="2193285"/>
              <a:ext cx="2880320" cy="29503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がん患者ニーズ調査</a:t>
              </a: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808926" y="2539060"/>
              <a:ext cx="2880320" cy="3001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がん対策センター・大阪府調べ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341291" y="3284580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国計画の中間評価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※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1291" y="3811995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その他状況の変化 等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808926" y="2889390"/>
              <a:ext cx="2880320" cy="28726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国データ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（国民生活基礎調査等）</a:t>
              </a: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93084" y="3722669"/>
            <a:ext cx="2945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kumimoji="1" lang="en-US" altLang="ja-JP" sz="1100" dirty="0">
                <a:latin typeface="+mj-ea"/>
                <a:ea typeface="+mj-ea"/>
              </a:rPr>
              <a:t>※ </a:t>
            </a:r>
            <a:r>
              <a:rPr kumimoji="1" lang="ja-JP" altLang="en-US" sz="1100" dirty="0">
                <a:latin typeface="+mj-ea"/>
                <a:ea typeface="+mj-ea"/>
              </a:rPr>
              <a:t>国の中間評価は、第４期計画を各種指標により評価するものであり、  計画の見直しは予定していない。（第</a:t>
            </a:r>
            <a:r>
              <a:rPr lang="ja-JP" altLang="en-US" sz="1100" dirty="0">
                <a:latin typeface="+mj-ea"/>
                <a:ea typeface="+mj-ea"/>
              </a:rPr>
              <a:t>５</a:t>
            </a:r>
            <a:r>
              <a:rPr kumimoji="1" lang="ja-JP" altLang="en-US" sz="1100" dirty="0">
                <a:latin typeface="+mj-ea"/>
                <a:ea typeface="+mj-ea"/>
              </a:rPr>
              <a:t>期計画に反映）</a:t>
            </a:r>
          </a:p>
        </p:txBody>
      </p:sp>
    </p:spTree>
    <p:extLst>
      <p:ext uri="{BB962C8B-B14F-4D97-AF65-F5344CB8AC3E}">
        <p14:creationId xmlns:p14="http://schemas.microsoft.com/office/powerpoint/2010/main" val="196055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6549</TotalTime>
  <Words>440</Words>
  <Application>Microsoft Office PowerPoint</Application>
  <PresentationFormat>画面に合わせる (4:3)</PresentationFormat>
  <Paragraphs>85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国指定がん診療連携拠点病院の整備指針の改正及び推薦について</dc:title>
  <dc:creator>HOSTNAME</dc:creator>
  <cp:lastModifiedBy>大阪府</cp:lastModifiedBy>
  <cp:revision>551</cp:revision>
  <cp:lastPrinted>2025-11-19T03:00:39Z</cp:lastPrinted>
  <dcterms:created xsi:type="dcterms:W3CDTF">2018-08-10T07:45:39Z</dcterms:created>
  <dcterms:modified xsi:type="dcterms:W3CDTF">2026-02-10T10:26:58Z</dcterms:modified>
</cp:coreProperties>
</file>