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436" r:id="rId2"/>
    <p:sldId id="386" r:id="rId3"/>
    <p:sldId id="439" r:id="rId4"/>
    <p:sldId id="445" r:id="rId5"/>
    <p:sldId id="418" r:id="rId6"/>
    <p:sldId id="424" r:id="rId7"/>
    <p:sldId id="423" r:id="rId8"/>
    <p:sldId id="364" r:id="rId9"/>
    <p:sldId id="450" r:id="rId10"/>
    <p:sldId id="443" r:id="rId11"/>
    <p:sldId id="444" r:id="rId12"/>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渡部　翔子" initials="渡部　翔子" lastIdx="2" clrIdx="0">
    <p:extLst>
      <p:ext uri="{19B8F6BF-5375-455C-9EA6-DF929625EA0E}">
        <p15:presenceInfo xmlns:p15="http://schemas.microsoft.com/office/powerpoint/2012/main" userId="S-1-5-21-161959346-1900351369-444732941-167272" providerId="AD"/>
      </p:ext>
    </p:extLst>
  </p:cmAuthor>
  <p:cmAuthor id="2" name="川﨑　康平" initials="川﨑　康平" lastIdx="1" clrIdx="1">
    <p:extLst>
      <p:ext uri="{19B8F6BF-5375-455C-9EA6-DF929625EA0E}">
        <p15:presenceInfo xmlns:p15="http://schemas.microsoft.com/office/powerpoint/2012/main" userId="S-1-5-21-161959346-1900351369-444732941-188889" providerId="AD"/>
      </p:ext>
    </p:extLst>
  </p:cmAuthor>
  <p:cmAuthor id="3" name="中村　愛" initials="中村　愛" lastIdx="3" clrIdx="2">
    <p:extLst>
      <p:ext uri="{19B8F6BF-5375-455C-9EA6-DF929625EA0E}">
        <p15:presenceInfo xmlns:p15="http://schemas.microsoft.com/office/powerpoint/2012/main" userId="S-1-5-21-161959346-1900351369-444732941-189633" providerId="AD"/>
      </p:ext>
    </p:extLst>
  </p:cmAuthor>
  <p:cmAuthor id="4" name="有馬　久未" initials="有馬　久未" lastIdx="1" clrIdx="3">
    <p:extLst>
      <p:ext uri="{19B8F6BF-5375-455C-9EA6-DF929625EA0E}">
        <p15:presenceInfo xmlns:p15="http://schemas.microsoft.com/office/powerpoint/2012/main" userId="S-1-5-21-161959346-1900351369-444732941-45513" providerId="AD"/>
      </p:ext>
    </p:extLst>
  </p:cmAuthor>
  <p:cmAuthor id="5" name="川﨑　康平" initials="川﨑　康平 [2]" lastIdx="2" clrIdx="4">
    <p:extLst>
      <p:ext uri="{19B8F6BF-5375-455C-9EA6-DF929625EA0E}">
        <p15:presenceInfo xmlns:p15="http://schemas.microsoft.com/office/powerpoint/2012/main" userId="S::KawasakiKoh@lan.pref.osaka.jp::5c4b5118-d28b-470f-8596-65d037747a4f" providerId="AD"/>
      </p:ext>
    </p:extLst>
  </p:cmAuthor>
  <p:cmAuthor id="6" name="山田　茉仁珠" initials="山田　茉仁珠" lastIdx="2" clrIdx="5">
    <p:extLst>
      <p:ext uri="{19B8F6BF-5375-455C-9EA6-DF929625EA0E}">
        <p15:presenceInfo xmlns:p15="http://schemas.microsoft.com/office/powerpoint/2012/main" userId="S::YamadaMani@lan.pref.osaka.jp::f7dd6316-98a7-4ca5-b260-4933edf02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A5A5A5"/>
    <a:srgbClr val="ED7D31"/>
    <a:srgbClr val="5B9BD5"/>
    <a:srgbClr val="4472C4"/>
    <a:srgbClr val="FFC000"/>
    <a:srgbClr val="E9EBF5"/>
    <a:srgbClr val="CFD5EA"/>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434" autoAdjust="0"/>
  </p:normalViewPr>
  <p:slideViewPr>
    <p:cSldViewPr snapToGrid="0">
      <p:cViewPr varScale="1">
        <p:scale>
          <a:sx n="92" d="100"/>
          <a:sy n="92" d="100"/>
        </p:scale>
        <p:origin x="994" y="53"/>
      </p:cViewPr>
      <p:guideLst/>
    </p:cSldViewPr>
  </p:slideViewPr>
  <p:notesTextViewPr>
    <p:cViewPr>
      <p:scale>
        <a:sx n="1" d="1"/>
        <a:sy n="1" d="1"/>
      </p:scale>
      <p:origin x="0" y="0"/>
    </p:cViewPr>
  </p:notesTextViewPr>
  <p:sorterViewPr>
    <p:cViewPr>
      <p:scale>
        <a:sx n="100" d="100"/>
        <a:sy n="100" d="100"/>
      </p:scale>
      <p:origin x="0" y="-517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喫煙率!$B$14:$C$14</c:f>
              <c:strCache>
                <c:ptCount val="2"/>
                <c:pt idx="0">
                  <c:v>全国</c:v>
                </c:pt>
                <c:pt idx="1">
                  <c:v>男性</c:v>
                </c:pt>
              </c:strCache>
            </c:strRef>
          </c:tx>
          <c:spPr>
            <a:ln w="34925" cap="rnd">
              <a:solidFill>
                <a:schemeClr val="accent1"/>
              </a:solidFill>
              <a:round/>
            </a:ln>
            <a:effectLst>
              <a:outerShdw blurRad="57150" dist="19050" dir="5400000" algn="ctr" rotWithShape="0">
                <a:srgbClr val="000000">
                  <a:alpha val="63000"/>
                </a:srgbClr>
              </a:outerShdw>
            </a:effectLst>
          </c:spPr>
          <c:marker>
            <c:symbol val="circle"/>
            <c:size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dLbl>
              <c:idx val="1"/>
              <c:layout>
                <c:manualLayout>
                  <c:x val="-3.1835824869717373E-2"/>
                  <c:y val="3.350063535926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20-4F2C-ABB0-AF55452C64C4}"/>
                </c:ext>
              </c:extLst>
            </c:dLbl>
            <c:dLbl>
              <c:idx val="2"/>
              <c:layout>
                <c:manualLayout>
                  <c:x val="-1.5330026705681361E-2"/>
                  <c:y val="-6.4332318091577523E-2"/>
                </c:manualLayout>
              </c:layout>
              <c:tx>
                <c:rich>
                  <a:bodyPr/>
                  <a:lstStyle/>
                  <a:p>
                    <a:r>
                      <a:rPr lang="ja-JP" altLang="en-US" dirty="0"/>
                      <a:t>全国</a:t>
                    </a:r>
                  </a:p>
                  <a:p>
                    <a:fld id="{8AB1970C-07BF-4870-8480-FC8828F55169}" type="VALUE">
                      <a:rPr lang="en-US" altLang="ja-JP" smtClean="0"/>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83-4267-A513-8BC374599C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喫煙率!$D$13:$F$13</c:f>
              <c:strCache>
                <c:ptCount val="3"/>
                <c:pt idx="0">
                  <c:v>H28(2016)</c:v>
                </c:pt>
                <c:pt idx="1">
                  <c:v>R1(2019)</c:v>
                </c:pt>
                <c:pt idx="2">
                  <c:v>R4(2022)</c:v>
                </c:pt>
              </c:strCache>
            </c:strRef>
          </c:cat>
          <c:val>
            <c:numRef>
              <c:f>喫煙率!$D$14:$F$14</c:f>
              <c:numCache>
                <c:formatCode>General</c:formatCode>
                <c:ptCount val="3"/>
                <c:pt idx="0">
                  <c:v>31.1</c:v>
                </c:pt>
                <c:pt idx="1">
                  <c:v>28.8</c:v>
                </c:pt>
                <c:pt idx="2">
                  <c:v>25.4</c:v>
                </c:pt>
              </c:numCache>
            </c:numRef>
          </c:val>
          <c:smooth val="0"/>
          <c:extLst>
            <c:ext xmlns:c16="http://schemas.microsoft.com/office/drawing/2014/chart" uri="{C3380CC4-5D6E-409C-BE32-E72D297353CC}">
              <c16:uniqueId val="{00000001-5620-4F2C-ABB0-AF55452C64C4}"/>
            </c:ext>
          </c:extLst>
        </c:ser>
        <c:ser>
          <c:idx val="3"/>
          <c:order val="1"/>
          <c:tx>
            <c:strRef>
              <c:f>喫煙率!$B$17:$C$17</c:f>
              <c:strCache>
                <c:ptCount val="2"/>
                <c:pt idx="0">
                  <c:v>大阪</c:v>
                </c:pt>
                <c:pt idx="1">
                  <c:v>男性</c:v>
                </c:pt>
              </c:strCache>
            </c:strRef>
          </c:tx>
          <c:spPr>
            <a:ln w="34925" cap="rnd">
              <a:solidFill>
                <a:schemeClr val="accent4"/>
              </a:solidFill>
              <a:round/>
            </a:ln>
            <a:effectLst>
              <a:outerShdw blurRad="57150" dist="19050" dir="5400000" algn="ctr" rotWithShape="0">
                <a:srgbClr val="000000">
                  <a:alpha val="63000"/>
                </a:srgbClr>
              </a:outerShdw>
            </a:effectLst>
          </c:spPr>
          <c:marker>
            <c:symbol val="square"/>
            <c:size val="9"/>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a:outerShdw blurRad="57150" dist="19050" dir="5400000" algn="ctr" rotWithShape="0">
                  <a:srgbClr val="000000">
                    <a:alpha val="63000"/>
                  </a:srgbClr>
                </a:outerShdw>
              </a:effectLst>
            </c:spPr>
          </c:marker>
          <c:dLbls>
            <c:dLbl>
              <c:idx val="0"/>
              <c:layout>
                <c:manualLayout>
                  <c:x val="-3.1835824869717408E-2"/>
                  <c:y val="5.1118676233124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20-4F2C-ABB0-AF55452C64C4}"/>
                </c:ext>
              </c:extLst>
            </c:dLbl>
            <c:dLbl>
              <c:idx val="1"/>
              <c:layout>
                <c:manualLayout>
                  <c:x val="-3.1835824869717373E-2"/>
                  <c:y val="-5.8113177184775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20-4F2C-ABB0-AF55452C64C4}"/>
                </c:ext>
              </c:extLst>
            </c:dLbl>
            <c:dLbl>
              <c:idx val="2"/>
              <c:layout>
                <c:manualLayout>
                  <c:x val="-7.3659016808014059E-3"/>
                  <c:y val="6.3825883806422458E-3"/>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r>
                      <a:rPr lang="ja-JP" altLang="en-US" dirty="0"/>
                      <a:t>大阪男性　</a:t>
                    </a:r>
                    <a:fld id="{D94CDA25-59FE-420A-B4BE-A4E323AB3905}" type="VALUE">
                      <a:rPr lang="en-US" altLang="ja-JP" smtClean="0"/>
                      <a:pPr>
                        <a:defRPr sz="1100" b="1"/>
                      </a:pPr>
                      <a:t>[値]</a:t>
                    </a:fld>
                    <a:endParaRPr lang="ja-JP" altLang="en-US" dirty="0"/>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620-4F2C-ABB0-AF55452C64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喫煙率!$D$13:$F$13</c:f>
              <c:strCache>
                <c:ptCount val="3"/>
                <c:pt idx="0">
                  <c:v>H28(2016)</c:v>
                </c:pt>
                <c:pt idx="1">
                  <c:v>R1(2019)</c:v>
                </c:pt>
                <c:pt idx="2">
                  <c:v>R4(2022)</c:v>
                </c:pt>
              </c:strCache>
            </c:strRef>
          </c:cat>
          <c:val>
            <c:numRef>
              <c:f>喫煙率!$D$17:$F$17</c:f>
              <c:numCache>
                <c:formatCode>General</c:formatCode>
                <c:ptCount val="3"/>
                <c:pt idx="0">
                  <c:v>30.4</c:v>
                </c:pt>
                <c:pt idx="1">
                  <c:v>29.1</c:v>
                </c:pt>
                <c:pt idx="2">
                  <c:v>24.3</c:v>
                </c:pt>
              </c:numCache>
            </c:numRef>
          </c:val>
          <c:smooth val="0"/>
          <c:extLst>
            <c:ext xmlns:c16="http://schemas.microsoft.com/office/drawing/2014/chart" uri="{C3380CC4-5D6E-409C-BE32-E72D297353CC}">
              <c16:uniqueId val="{0000000B-5620-4F2C-ABB0-AF55452C64C4}"/>
            </c:ext>
          </c:extLst>
        </c:ser>
        <c:ser>
          <c:idx val="2"/>
          <c:order val="2"/>
          <c:tx>
            <c:strRef>
              <c:f>喫煙率!$B$16:$C$16</c:f>
              <c:strCache>
                <c:ptCount val="2"/>
                <c:pt idx="0">
                  <c:v>全国</c:v>
                </c:pt>
                <c:pt idx="1">
                  <c:v>男女</c:v>
                </c:pt>
              </c:strCache>
            </c:strRef>
          </c:tx>
          <c:spPr>
            <a:ln w="34925" cap="rnd">
              <a:solidFill>
                <a:schemeClr val="accent3"/>
              </a:solidFill>
              <a:round/>
            </a:ln>
            <a:effectLst>
              <a:outerShdw blurRad="57150" dist="19050" dir="5400000" algn="ctr" rotWithShape="0">
                <a:srgbClr val="000000">
                  <a:alpha val="63000"/>
                </a:srgbClr>
              </a:outerShdw>
            </a:effectLst>
          </c:spPr>
          <c:marker>
            <c:symbol val="triangle"/>
            <c:size val="9"/>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dLbls>
            <c:dLbl>
              <c:idx val="1"/>
              <c:layout>
                <c:manualLayout>
                  <c:x val="-3.1835824869717373E-2"/>
                  <c:y val="4.0547851708811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20-4F2C-ABB0-AF55452C64C4}"/>
                </c:ext>
              </c:extLst>
            </c:dLbl>
            <c:dLbl>
              <c:idx val="2"/>
              <c:layout>
                <c:manualLayout>
                  <c:x val="-2.2114588163031426E-2"/>
                  <c:y val="-6.6050497968146174E-2"/>
                </c:manualLayout>
              </c:layout>
              <c:tx>
                <c:rich>
                  <a:bodyPr/>
                  <a:lstStyle/>
                  <a:p>
                    <a:r>
                      <a:rPr lang="ja-JP" altLang="en-US" dirty="0"/>
                      <a:t>全国</a:t>
                    </a:r>
                  </a:p>
                  <a:p>
                    <a:fld id="{12262B53-D9A7-4DDB-821E-E5079E29F64D}" type="VALUE">
                      <a:rPr lang="en-US" altLang="ja-JP" smtClean="0"/>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5620-4F2C-ABB0-AF55452C64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喫煙率!$D$13:$F$13</c:f>
              <c:strCache>
                <c:ptCount val="3"/>
                <c:pt idx="0">
                  <c:v>H28(2016)</c:v>
                </c:pt>
                <c:pt idx="1">
                  <c:v>R1(2019)</c:v>
                </c:pt>
                <c:pt idx="2">
                  <c:v>R4(2022)</c:v>
                </c:pt>
              </c:strCache>
            </c:strRef>
          </c:cat>
          <c:val>
            <c:numRef>
              <c:f>喫煙率!$D$16:$F$16</c:f>
              <c:numCache>
                <c:formatCode>General</c:formatCode>
                <c:ptCount val="3"/>
                <c:pt idx="0">
                  <c:v>19.8</c:v>
                </c:pt>
                <c:pt idx="1">
                  <c:v>18.3</c:v>
                </c:pt>
                <c:pt idx="2">
                  <c:v>16.100000000000001</c:v>
                </c:pt>
              </c:numCache>
            </c:numRef>
          </c:val>
          <c:smooth val="0"/>
          <c:extLst>
            <c:ext xmlns:c16="http://schemas.microsoft.com/office/drawing/2014/chart" uri="{C3380CC4-5D6E-409C-BE32-E72D297353CC}">
              <c16:uniqueId val="{00000007-5620-4F2C-ABB0-AF55452C64C4}"/>
            </c:ext>
          </c:extLst>
        </c:ser>
        <c:ser>
          <c:idx val="5"/>
          <c:order val="3"/>
          <c:tx>
            <c:strRef>
              <c:f>喫煙率!$B$19:$C$19</c:f>
              <c:strCache>
                <c:ptCount val="2"/>
                <c:pt idx="0">
                  <c:v>大阪</c:v>
                </c:pt>
                <c:pt idx="1">
                  <c:v>男女</c:v>
                </c:pt>
              </c:strCache>
            </c:strRef>
          </c:tx>
          <c:spPr>
            <a:ln w="34925" cap="rnd">
              <a:solidFill>
                <a:schemeClr val="accent6"/>
              </a:solidFill>
              <a:round/>
            </a:ln>
            <a:effectLst>
              <a:outerShdw blurRad="57150" dist="19050" dir="5400000" algn="ctr" rotWithShape="0">
                <a:srgbClr val="000000">
                  <a:alpha val="63000"/>
                </a:srgbClr>
              </a:outerShdw>
            </a:effectLst>
          </c:spPr>
          <c:marker>
            <c:symbol val="diamond"/>
            <c:size val="9"/>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a:solidFill>
                  <a:schemeClr val="accent6"/>
                </a:solidFill>
                <a:round/>
              </a:ln>
              <a:effectLst>
                <a:outerShdw blurRad="57150" dist="19050" dir="5400000" algn="ctr" rotWithShape="0">
                  <a:srgbClr val="000000">
                    <a:alpha val="63000"/>
                  </a:srgbClr>
                </a:outerShdw>
              </a:effectLst>
            </c:spPr>
          </c:marker>
          <c:dLbls>
            <c:dLbl>
              <c:idx val="0"/>
              <c:layout>
                <c:manualLayout>
                  <c:x val="-3.3768192019475826E-2"/>
                  <c:y val="4.0547851708811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620-4F2C-ABB0-AF55452C64C4}"/>
                </c:ext>
              </c:extLst>
            </c:dLbl>
            <c:dLbl>
              <c:idx val="1"/>
              <c:layout>
                <c:manualLayout>
                  <c:x val="-3.1835824869717373E-2"/>
                  <c:y val="-8.630204258294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620-4F2C-ABB0-AF55452C64C4}"/>
                </c:ext>
              </c:extLst>
            </c:dLbl>
            <c:dLbl>
              <c:idx val="2"/>
              <c:layout>
                <c:manualLayout>
                  <c:x val="-3.1835824869717373E-2"/>
                  <c:y val="4.7595068058353104E-2"/>
                </c:manualLayout>
              </c:layout>
              <c:tx>
                <c:rich>
                  <a:bodyPr/>
                  <a:lstStyle/>
                  <a:p>
                    <a:r>
                      <a:rPr lang="ja-JP" altLang="en-US" dirty="0"/>
                      <a:t>大阪男女</a:t>
                    </a:r>
                  </a:p>
                  <a:p>
                    <a:fld id="{A5A38582-514B-46A3-921B-616CB9FFFD0D}" type="VALUE">
                      <a:rPr lang="en-US" altLang="ja-JP" smtClean="0"/>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620-4F2C-ABB0-AF55452C64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喫煙率!$D$13:$F$13</c:f>
              <c:strCache>
                <c:ptCount val="3"/>
                <c:pt idx="0">
                  <c:v>H28(2016)</c:v>
                </c:pt>
                <c:pt idx="1">
                  <c:v>R1(2019)</c:v>
                </c:pt>
                <c:pt idx="2">
                  <c:v>R4(2022)</c:v>
                </c:pt>
              </c:strCache>
            </c:strRef>
          </c:cat>
          <c:val>
            <c:numRef>
              <c:f>喫煙率!$D$19:$F$19</c:f>
              <c:numCache>
                <c:formatCode>General</c:formatCode>
                <c:ptCount val="3"/>
                <c:pt idx="0">
                  <c:v>19.899999999999999</c:v>
                </c:pt>
                <c:pt idx="1">
                  <c:v>19.100000000000001</c:v>
                </c:pt>
                <c:pt idx="2">
                  <c:v>15.9</c:v>
                </c:pt>
              </c:numCache>
            </c:numRef>
          </c:val>
          <c:smooth val="0"/>
          <c:extLst>
            <c:ext xmlns:c16="http://schemas.microsoft.com/office/drawing/2014/chart" uri="{C3380CC4-5D6E-409C-BE32-E72D297353CC}">
              <c16:uniqueId val="{00000010-5620-4F2C-ABB0-AF55452C64C4}"/>
            </c:ext>
          </c:extLst>
        </c:ser>
        <c:ser>
          <c:idx val="4"/>
          <c:order val="4"/>
          <c:tx>
            <c:strRef>
              <c:f>喫煙率!$B$18:$C$18</c:f>
              <c:strCache>
                <c:ptCount val="2"/>
                <c:pt idx="0">
                  <c:v>大阪</c:v>
                </c:pt>
                <c:pt idx="1">
                  <c:v>女性</c:v>
                </c:pt>
              </c:strCache>
            </c:strRef>
          </c:tx>
          <c:spPr>
            <a:ln w="34925" cap="rnd">
              <a:solidFill>
                <a:schemeClr val="accent5"/>
              </a:solidFill>
              <a:round/>
            </a:ln>
            <a:effectLst>
              <a:outerShdw blurRad="57150" dist="19050" dir="5400000" algn="ctr" rotWithShape="0">
                <a:srgbClr val="000000">
                  <a:alpha val="63000"/>
                </a:srgbClr>
              </a:outerShdw>
            </a:effectLst>
          </c:spPr>
          <c:marker>
            <c:symbol val="x"/>
            <c:size val="9"/>
            <c:spPr>
              <a:noFill/>
              <a:ln w="9525">
                <a:solidFill>
                  <a:schemeClr val="accent5"/>
                </a:solidFill>
                <a:round/>
              </a:ln>
              <a:effectLst>
                <a:outerShdw blurRad="57150" dist="19050" dir="5400000" algn="ctr" rotWithShape="0">
                  <a:srgbClr val="000000">
                    <a:alpha val="63000"/>
                  </a:srgbClr>
                </a:outerShdw>
              </a:effectLst>
            </c:spPr>
          </c:marker>
          <c:dLbls>
            <c:dLbl>
              <c:idx val="2"/>
              <c:layout>
                <c:manualLayout>
                  <c:x val="-4.8863961368364331E-3"/>
                  <c:y val="-1.4702433065727841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r>
                      <a:rPr lang="ja-JP" altLang="en-US" dirty="0"/>
                      <a:t>大阪女性</a:t>
                    </a:r>
                  </a:p>
                  <a:p>
                    <a:pPr>
                      <a:defRPr sz="1200" b="1"/>
                    </a:pPr>
                    <a:fld id="{FE0D1EAC-096D-442B-B3D9-01EFD28572A7}" type="VALUE">
                      <a:rPr lang="en-US" altLang="ja-JP" smtClean="0"/>
                      <a:pPr>
                        <a:defRPr sz="1200" b="1"/>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5620-4F2C-ABB0-AF55452C64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喫煙率!$D$13:$F$13</c:f>
              <c:strCache>
                <c:ptCount val="3"/>
                <c:pt idx="0">
                  <c:v>H28(2016)</c:v>
                </c:pt>
                <c:pt idx="1">
                  <c:v>R1(2019)</c:v>
                </c:pt>
                <c:pt idx="2">
                  <c:v>R4(2022)</c:v>
                </c:pt>
              </c:strCache>
            </c:strRef>
          </c:cat>
          <c:val>
            <c:numRef>
              <c:f>喫煙率!$D$18:$F$18</c:f>
              <c:numCache>
                <c:formatCode>General</c:formatCode>
                <c:ptCount val="3"/>
                <c:pt idx="0">
                  <c:v>10.7</c:v>
                </c:pt>
                <c:pt idx="1">
                  <c:v>10.4</c:v>
                </c:pt>
                <c:pt idx="2">
                  <c:v>8.6</c:v>
                </c:pt>
              </c:numCache>
            </c:numRef>
          </c:val>
          <c:smooth val="0"/>
          <c:extLst>
            <c:ext xmlns:c16="http://schemas.microsoft.com/office/drawing/2014/chart" uri="{C3380CC4-5D6E-409C-BE32-E72D297353CC}">
              <c16:uniqueId val="{0000000C-5620-4F2C-ABB0-AF55452C64C4}"/>
            </c:ext>
          </c:extLst>
        </c:ser>
        <c:ser>
          <c:idx val="1"/>
          <c:order val="5"/>
          <c:tx>
            <c:strRef>
              <c:f>喫煙率!$B$15:$C$15</c:f>
              <c:strCache>
                <c:ptCount val="2"/>
                <c:pt idx="0">
                  <c:v>全国</c:v>
                </c:pt>
                <c:pt idx="1">
                  <c:v>女性</c:v>
                </c:pt>
              </c:strCache>
            </c:strRef>
          </c:tx>
          <c:spPr>
            <a:ln w="34925" cap="rnd">
              <a:solidFill>
                <a:schemeClr val="accent2"/>
              </a:solidFill>
              <a:round/>
            </a:ln>
            <a:effectLst>
              <a:outerShdw blurRad="57150" dist="19050" dir="5400000" algn="ctr" rotWithShape="0">
                <a:srgbClr val="000000">
                  <a:alpha val="63000"/>
                </a:srgbClr>
              </a:outerShdw>
            </a:effectLst>
          </c:spPr>
          <c:marker>
            <c:symbol val="diamond"/>
            <c:size val="9"/>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dLbls>
            <c:dLbl>
              <c:idx val="0"/>
              <c:layout>
                <c:manualLayout>
                  <c:x val="-2.7430027768268098E-2"/>
                  <c:y val="6.1689500757436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20-4F2C-ABB0-AF55452C64C4}"/>
                </c:ext>
              </c:extLst>
            </c:dLbl>
            <c:dLbl>
              <c:idx val="1"/>
              <c:layout>
                <c:manualLayout>
                  <c:x val="-2.7430027768268098E-2"/>
                  <c:y val="5.11186762331240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20-4F2C-ABB0-AF55452C64C4}"/>
                </c:ext>
              </c:extLst>
            </c:dLbl>
            <c:dLbl>
              <c:idx val="2"/>
              <c:layout>
                <c:manualLayout>
                  <c:x val="-2.7430026824179807E-2"/>
                  <c:y val="6.2993574216981069E-2"/>
                </c:manualLayout>
              </c:layout>
              <c:tx>
                <c:rich>
                  <a:bodyPr/>
                  <a:lstStyle/>
                  <a:p>
                    <a:r>
                      <a:rPr lang="ja-JP" altLang="en-US" dirty="0"/>
                      <a:t>全国女性</a:t>
                    </a:r>
                  </a:p>
                  <a:p>
                    <a:fld id="{D57D5242-B9E8-4146-8A57-0AD657587ECB}" type="VALUE">
                      <a:rPr lang="en-US" altLang="ja-JP" smtClean="0"/>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620-4F2C-ABB0-AF55452C64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喫煙率!$D$13:$F$13</c:f>
              <c:strCache>
                <c:ptCount val="3"/>
                <c:pt idx="0">
                  <c:v>H28(2016)</c:v>
                </c:pt>
                <c:pt idx="1">
                  <c:v>R1(2019)</c:v>
                </c:pt>
                <c:pt idx="2">
                  <c:v>R4(2022)</c:v>
                </c:pt>
              </c:strCache>
            </c:strRef>
          </c:cat>
          <c:val>
            <c:numRef>
              <c:f>喫煙率!$D$15:$F$15</c:f>
              <c:numCache>
                <c:formatCode>General</c:formatCode>
                <c:ptCount val="3"/>
                <c:pt idx="0">
                  <c:v>9.5</c:v>
                </c:pt>
                <c:pt idx="1">
                  <c:v>8.8000000000000007</c:v>
                </c:pt>
                <c:pt idx="2">
                  <c:v>7.7</c:v>
                </c:pt>
              </c:numCache>
            </c:numRef>
          </c:val>
          <c:smooth val="0"/>
          <c:extLst>
            <c:ext xmlns:c16="http://schemas.microsoft.com/office/drawing/2014/chart" uri="{C3380CC4-5D6E-409C-BE32-E72D297353CC}">
              <c16:uniqueId val="{00000005-5620-4F2C-ABB0-AF55452C64C4}"/>
            </c:ext>
          </c:extLst>
        </c:ser>
        <c:dLbls>
          <c:dLblPos val="t"/>
          <c:showLegendKey val="0"/>
          <c:showVal val="1"/>
          <c:showCatName val="0"/>
          <c:showSerName val="0"/>
          <c:showPercent val="0"/>
          <c:showBubbleSize val="0"/>
        </c:dLbls>
        <c:marker val="1"/>
        <c:smooth val="0"/>
        <c:axId val="1195222256"/>
        <c:axId val="1195226000"/>
      </c:lineChart>
      <c:catAx>
        <c:axId val="1195222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95226000"/>
        <c:crosses val="autoZero"/>
        <c:auto val="1"/>
        <c:lblAlgn val="ctr"/>
        <c:lblOffset val="100"/>
        <c:noMultiLvlLbl val="0"/>
      </c:catAx>
      <c:valAx>
        <c:axId val="1195226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95222256"/>
        <c:crosses val="autoZero"/>
        <c:crossBetween val="between"/>
      </c:valAx>
      <c:spPr>
        <a:noFill/>
        <a:ln>
          <a:noFill/>
        </a:ln>
        <a:effectLst/>
      </c:spPr>
    </c:plotArea>
    <c:legend>
      <c:legendPos val="r"/>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国・府比較!$B$6</c:f>
              <c:strCache>
                <c:ptCount val="1"/>
                <c:pt idx="0">
                  <c:v>全国</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9.182562370786454E-2"/>
                  <c:y val="-2.806388888888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17-4193-B9A6-13AD3D361796}"/>
                </c:ext>
              </c:extLst>
            </c:dLbl>
            <c:dLbl>
              <c:idx val="1"/>
              <c:layout>
                <c:manualLayout>
                  <c:x val="-6.7613443224055589E-2"/>
                  <c:y val="0.1257657407407407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17-4193-B9A6-13AD3D3617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国・府比較!$E$5:$F$5</c:f>
              <c:strCache>
                <c:ptCount val="2"/>
                <c:pt idx="0">
                  <c:v>R5</c:v>
                </c:pt>
                <c:pt idx="1">
                  <c:v>R6</c:v>
                </c:pt>
              </c:strCache>
            </c:strRef>
          </c:cat>
          <c:val>
            <c:numRef>
              <c:f>国・府比較!$E$6:$F$6</c:f>
              <c:numCache>
                <c:formatCode>0.0</c:formatCode>
                <c:ptCount val="2"/>
                <c:pt idx="0">
                  <c:v>100</c:v>
                </c:pt>
                <c:pt idx="1">
                  <c:v>80</c:v>
                </c:pt>
              </c:numCache>
            </c:numRef>
          </c:val>
          <c:smooth val="0"/>
          <c:extLst>
            <c:ext xmlns:c16="http://schemas.microsoft.com/office/drawing/2014/chart" uri="{C3380CC4-5D6E-409C-BE32-E72D297353CC}">
              <c16:uniqueId val="{00000002-D117-4193-B9A6-13AD3D361796}"/>
            </c:ext>
          </c:extLst>
        </c:ser>
        <c:ser>
          <c:idx val="1"/>
          <c:order val="1"/>
          <c:tx>
            <c:strRef>
              <c:f>国・府比較!$B$7</c:f>
              <c:strCache>
                <c:ptCount val="1"/>
                <c:pt idx="0">
                  <c:v>大阪府</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0"/>
              <c:layout>
                <c:manualLayout>
                  <c:x val="-3.8668215836077879E-2"/>
                  <c:y val="0.1796055555555555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17-4193-B9A6-13AD3D361796}"/>
                </c:ext>
              </c:extLst>
            </c:dLbl>
            <c:dLbl>
              <c:idx val="1"/>
              <c:layout>
                <c:manualLayout>
                  <c:x val="-6.7613443224055589E-2"/>
                  <c:y val="-0.1043203703703703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17-4193-B9A6-13AD3D3617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国・府比較!$E$5:$F$5</c:f>
              <c:strCache>
                <c:ptCount val="2"/>
                <c:pt idx="0">
                  <c:v>R5</c:v>
                </c:pt>
                <c:pt idx="1">
                  <c:v>R6</c:v>
                </c:pt>
              </c:strCache>
            </c:strRef>
          </c:cat>
          <c:val>
            <c:numRef>
              <c:f>国・府比較!$E$7:$F$7</c:f>
              <c:numCache>
                <c:formatCode>General</c:formatCode>
                <c:ptCount val="2"/>
                <c:pt idx="0">
                  <c:v>97.4</c:v>
                </c:pt>
                <c:pt idx="1">
                  <c:v>93.9</c:v>
                </c:pt>
              </c:numCache>
            </c:numRef>
          </c:val>
          <c:smooth val="0"/>
          <c:extLst>
            <c:ext xmlns:c16="http://schemas.microsoft.com/office/drawing/2014/chart" uri="{C3380CC4-5D6E-409C-BE32-E72D297353CC}">
              <c16:uniqueId val="{00000005-D117-4193-B9A6-13AD3D361796}"/>
            </c:ext>
          </c:extLst>
        </c:ser>
        <c:dLbls>
          <c:showLegendKey val="0"/>
          <c:showVal val="0"/>
          <c:showCatName val="0"/>
          <c:showSerName val="0"/>
          <c:showPercent val="0"/>
          <c:showBubbleSize val="0"/>
        </c:dLbls>
        <c:smooth val="0"/>
        <c:axId val="1132056671"/>
        <c:axId val="1132057087"/>
      </c:lineChart>
      <c:catAx>
        <c:axId val="11320566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32057087"/>
        <c:crosses val="autoZero"/>
        <c:auto val="1"/>
        <c:lblAlgn val="ctr"/>
        <c:lblOffset val="100"/>
        <c:noMultiLvlLbl val="0"/>
      </c:catAx>
      <c:valAx>
        <c:axId val="1132057087"/>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3205667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国・府比較!$B$11</c:f>
              <c:strCache>
                <c:ptCount val="1"/>
                <c:pt idx="0">
                  <c:v>全国</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1"/>
              <c:layout>
                <c:manualLayout>
                  <c:x val="-4.1167014917738075E-2"/>
                  <c:y val="-5.5879595932861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75-4146-B83E-8846D6AC3C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国・府比較!$E$10:$F$10</c:f>
              <c:strCache>
                <c:ptCount val="2"/>
                <c:pt idx="0">
                  <c:v>R5</c:v>
                </c:pt>
                <c:pt idx="1">
                  <c:v>R6</c:v>
                </c:pt>
              </c:strCache>
            </c:strRef>
          </c:cat>
          <c:val>
            <c:numRef>
              <c:f>国・府比較!$E$11:$F$11</c:f>
              <c:numCache>
                <c:formatCode>General</c:formatCode>
                <c:ptCount val="2"/>
                <c:pt idx="0">
                  <c:v>95.8</c:v>
                </c:pt>
                <c:pt idx="1">
                  <c:v>97.1</c:v>
                </c:pt>
              </c:numCache>
            </c:numRef>
          </c:val>
          <c:smooth val="0"/>
          <c:extLst>
            <c:ext xmlns:c16="http://schemas.microsoft.com/office/drawing/2014/chart" uri="{C3380CC4-5D6E-409C-BE32-E72D297353CC}">
              <c16:uniqueId val="{00000001-0C75-4146-B83E-8846D6AC3CF2}"/>
            </c:ext>
          </c:extLst>
        </c:ser>
        <c:ser>
          <c:idx val="1"/>
          <c:order val="1"/>
          <c:tx>
            <c:strRef>
              <c:f>国・府比較!$B$12</c:f>
              <c:strCache>
                <c:ptCount val="1"/>
                <c:pt idx="0">
                  <c:v>大阪府</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0"/>
              <c:layout>
                <c:manualLayout>
                  <c:x val="-4.1167014917738026E-2"/>
                  <c:y val="8.0584596043141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75-4146-B83E-8846D6AC3CF2}"/>
                </c:ext>
              </c:extLst>
            </c:dLbl>
            <c:dLbl>
              <c:idx val="1"/>
              <c:layout>
                <c:manualLayout>
                  <c:x val="-4.1167014917738075E-2"/>
                  <c:y val="8.0584596043141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75-4146-B83E-8846D6AC3C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国・府比較!$E$10:$F$10</c:f>
              <c:strCache>
                <c:ptCount val="2"/>
                <c:pt idx="0">
                  <c:v>R5</c:v>
                </c:pt>
                <c:pt idx="1">
                  <c:v>R6</c:v>
                </c:pt>
              </c:strCache>
            </c:strRef>
          </c:cat>
          <c:val>
            <c:numRef>
              <c:f>国・府比較!$E$12:$F$12</c:f>
              <c:numCache>
                <c:formatCode>General</c:formatCode>
                <c:ptCount val="2"/>
                <c:pt idx="0">
                  <c:v>90.9</c:v>
                </c:pt>
                <c:pt idx="1">
                  <c:v>94.1</c:v>
                </c:pt>
              </c:numCache>
            </c:numRef>
          </c:val>
          <c:smooth val="0"/>
          <c:extLst>
            <c:ext xmlns:c16="http://schemas.microsoft.com/office/drawing/2014/chart" uri="{C3380CC4-5D6E-409C-BE32-E72D297353CC}">
              <c16:uniqueId val="{00000004-0C75-4146-B83E-8846D6AC3CF2}"/>
            </c:ext>
          </c:extLst>
        </c:ser>
        <c:dLbls>
          <c:showLegendKey val="0"/>
          <c:showVal val="0"/>
          <c:showCatName val="0"/>
          <c:showSerName val="0"/>
          <c:showPercent val="0"/>
          <c:showBubbleSize val="0"/>
        </c:dLbls>
        <c:smooth val="0"/>
        <c:axId val="1132056671"/>
        <c:axId val="1132057087"/>
      </c:lineChart>
      <c:catAx>
        <c:axId val="11320566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32057087"/>
        <c:crosses val="autoZero"/>
        <c:auto val="1"/>
        <c:lblAlgn val="ctr"/>
        <c:lblOffset val="100"/>
        <c:noMultiLvlLbl val="0"/>
      </c:catAx>
      <c:valAx>
        <c:axId val="1132057087"/>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3205667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国・府比較!$B$16</c:f>
              <c:strCache>
                <c:ptCount val="1"/>
                <c:pt idx="0">
                  <c:v>全国</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7.469058405915821E-2"/>
                  <c:y val="-0.101848910227379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7D-412A-B40F-81C51AC4EA84}"/>
                </c:ext>
              </c:extLst>
            </c:dLbl>
            <c:dLbl>
              <c:idx val="1"/>
              <c:layout>
                <c:manualLayout>
                  <c:x val="-6.7613443224055589E-2"/>
                  <c:y val="-0.1141125337128940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7D-412A-B40F-81C51AC4EA8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国・府比較!$E$10:$F$10</c:f>
              <c:strCache>
                <c:ptCount val="2"/>
                <c:pt idx="0">
                  <c:v>R5</c:v>
                </c:pt>
                <c:pt idx="1">
                  <c:v>R6</c:v>
                </c:pt>
              </c:strCache>
            </c:strRef>
          </c:cat>
          <c:val>
            <c:numRef>
              <c:f>国・府比較!$E$16:$F$16</c:f>
              <c:numCache>
                <c:formatCode>General</c:formatCode>
                <c:ptCount val="2"/>
                <c:pt idx="0">
                  <c:v>58.7</c:v>
                </c:pt>
                <c:pt idx="1">
                  <c:v>58.4</c:v>
                </c:pt>
              </c:numCache>
            </c:numRef>
          </c:val>
          <c:smooth val="0"/>
          <c:extLst>
            <c:ext xmlns:c16="http://schemas.microsoft.com/office/drawing/2014/chart" uri="{C3380CC4-5D6E-409C-BE32-E72D297353CC}">
              <c16:uniqueId val="{00000002-B47D-412A-B40F-81C51AC4EA84}"/>
            </c:ext>
          </c:extLst>
        </c:ser>
        <c:ser>
          <c:idx val="1"/>
          <c:order val="1"/>
          <c:tx>
            <c:strRef>
              <c:f>国・府比較!$B$17</c:f>
              <c:strCache>
                <c:ptCount val="1"/>
                <c:pt idx="0">
                  <c:v>大阪府</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国・府比較!$E$10:$F$10</c:f>
              <c:strCache>
                <c:ptCount val="2"/>
                <c:pt idx="0">
                  <c:v>R5</c:v>
                </c:pt>
                <c:pt idx="1">
                  <c:v>R6</c:v>
                </c:pt>
              </c:strCache>
            </c:strRef>
          </c:cat>
          <c:val>
            <c:numRef>
              <c:f>国・府比較!$E$17:$F$17</c:f>
              <c:numCache>
                <c:formatCode>General</c:formatCode>
                <c:ptCount val="2"/>
                <c:pt idx="0">
                  <c:v>82.3</c:v>
                </c:pt>
                <c:pt idx="1">
                  <c:v>80.099999999999994</c:v>
                </c:pt>
              </c:numCache>
            </c:numRef>
          </c:val>
          <c:smooth val="0"/>
          <c:extLst>
            <c:ext xmlns:c16="http://schemas.microsoft.com/office/drawing/2014/chart" uri="{C3380CC4-5D6E-409C-BE32-E72D297353CC}">
              <c16:uniqueId val="{00000003-B47D-412A-B40F-81C51AC4EA84}"/>
            </c:ext>
          </c:extLst>
        </c:ser>
        <c:dLbls>
          <c:showLegendKey val="0"/>
          <c:showVal val="0"/>
          <c:showCatName val="0"/>
          <c:showSerName val="0"/>
          <c:showPercent val="0"/>
          <c:showBubbleSize val="0"/>
        </c:dLbls>
        <c:smooth val="0"/>
        <c:axId val="1132056671"/>
        <c:axId val="1132057087"/>
      </c:lineChart>
      <c:catAx>
        <c:axId val="11320566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32057087"/>
        <c:crosses val="autoZero"/>
        <c:auto val="1"/>
        <c:lblAlgn val="ctr"/>
        <c:lblOffset val="100"/>
        <c:noMultiLvlLbl val="0"/>
      </c:catAx>
      <c:valAx>
        <c:axId val="1132057087"/>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3205667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国・府比較!$B$21</c:f>
              <c:strCache>
                <c:ptCount val="1"/>
                <c:pt idx="0">
                  <c:v>全国</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国・府比較!$E$10:$F$10</c:f>
              <c:strCache>
                <c:ptCount val="2"/>
                <c:pt idx="0">
                  <c:v>R5</c:v>
                </c:pt>
                <c:pt idx="1">
                  <c:v>R6</c:v>
                </c:pt>
              </c:strCache>
            </c:strRef>
          </c:cat>
          <c:val>
            <c:numRef>
              <c:f>国・府比較!$E$21:$F$21</c:f>
              <c:numCache>
                <c:formatCode>0.0</c:formatCode>
                <c:ptCount val="2"/>
                <c:pt idx="0" formatCode="General">
                  <c:v>72.099999999999994</c:v>
                </c:pt>
                <c:pt idx="1">
                  <c:v>75</c:v>
                </c:pt>
              </c:numCache>
            </c:numRef>
          </c:val>
          <c:smooth val="0"/>
          <c:extLst>
            <c:ext xmlns:c16="http://schemas.microsoft.com/office/drawing/2014/chart" uri="{C3380CC4-5D6E-409C-BE32-E72D297353CC}">
              <c16:uniqueId val="{00000000-A402-4041-A211-B1305380D6F2}"/>
            </c:ext>
          </c:extLst>
        </c:ser>
        <c:ser>
          <c:idx val="1"/>
          <c:order val="1"/>
          <c:tx>
            <c:strRef>
              <c:f>国・府比較!$B$22</c:f>
              <c:strCache>
                <c:ptCount val="1"/>
                <c:pt idx="0">
                  <c:v>大阪府</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0"/>
              <c:layout>
                <c:manualLayout>
                  <c:x val="-7.0273726569970565E-2"/>
                  <c:y val="0.15568718296843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02-4041-A211-B1305380D6F2}"/>
                </c:ext>
              </c:extLst>
            </c:dLbl>
            <c:dLbl>
              <c:idx val="1"/>
              <c:layout>
                <c:manualLayout>
                  <c:x val="-7.0273726569970663E-2"/>
                  <c:y val="-4.05307927998045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02-4041-A211-B1305380D6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国・府比較!$E$10:$F$10</c:f>
              <c:strCache>
                <c:ptCount val="2"/>
                <c:pt idx="0">
                  <c:v>R5</c:v>
                </c:pt>
                <c:pt idx="1">
                  <c:v>R6</c:v>
                </c:pt>
              </c:strCache>
            </c:strRef>
          </c:cat>
          <c:val>
            <c:numRef>
              <c:f>国・府比較!$E$22:$F$22</c:f>
              <c:numCache>
                <c:formatCode>0.0</c:formatCode>
                <c:ptCount val="2"/>
                <c:pt idx="0" formatCode="General">
                  <c:v>68.2</c:v>
                </c:pt>
                <c:pt idx="1">
                  <c:v>58</c:v>
                </c:pt>
              </c:numCache>
            </c:numRef>
          </c:val>
          <c:smooth val="0"/>
          <c:extLst>
            <c:ext xmlns:c16="http://schemas.microsoft.com/office/drawing/2014/chart" uri="{C3380CC4-5D6E-409C-BE32-E72D297353CC}">
              <c16:uniqueId val="{00000003-A402-4041-A211-B1305380D6F2}"/>
            </c:ext>
          </c:extLst>
        </c:ser>
        <c:dLbls>
          <c:showLegendKey val="0"/>
          <c:showVal val="0"/>
          <c:showCatName val="0"/>
          <c:showSerName val="0"/>
          <c:showPercent val="0"/>
          <c:showBubbleSize val="0"/>
        </c:dLbls>
        <c:smooth val="0"/>
        <c:axId val="1132056671"/>
        <c:axId val="1132057087"/>
      </c:lineChart>
      <c:catAx>
        <c:axId val="11320566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32057087"/>
        <c:crosses val="autoZero"/>
        <c:auto val="1"/>
        <c:lblAlgn val="ctr"/>
        <c:lblOffset val="100"/>
        <c:noMultiLvlLbl val="0"/>
      </c:catAx>
      <c:valAx>
        <c:axId val="1132057087"/>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3205667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44925634295732E-2"/>
          <c:y val="5.0925925925925923E-2"/>
          <c:w val="0.88498840769903764"/>
          <c:h val="0.82278579760863224"/>
        </c:manualLayout>
      </c:layout>
      <c:barChart>
        <c:barDir val="col"/>
        <c:grouping val="clustered"/>
        <c:varyColors val="0"/>
        <c:ser>
          <c:idx val="0"/>
          <c:order val="0"/>
          <c:tx>
            <c:strRef>
              <c:f>図表56!$A$2</c:f>
              <c:strCache>
                <c:ptCount val="1"/>
                <c:pt idx="0">
                  <c:v>大阪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図表56!$B$1:$D$1</c:f>
              <c:strCache>
                <c:ptCount val="3"/>
                <c:pt idx="0">
                  <c:v>職場</c:v>
                </c:pt>
                <c:pt idx="1">
                  <c:v>飲食店</c:v>
                </c:pt>
                <c:pt idx="2">
                  <c:v>路上</c:v>
                </c:pt>
              </c:strCache>
            </c:strRef>
          </c:cat>
          <c:val>
            <c:numRef>
              <c:f>図表56!$B$2:$D$2</c:f>
              <c:numCache>
                <c:formatCode>0.0%</c:formatCode>
                <c:ptCount val="3"/>
                <c:pt idx="0">
                  <c:v>0.26400000000000001</c:v>
                </c:pt>
                <c:pt idx="1">
                  <c:v>0.42599999999999999</c:v>
                </c:pt>
                <c:pt idx="2" formatCode="0.00%">
                  <c:v>0.45900000000000002</c:v>
                </c:pt>
              </c:numCache>
            </c:numRef>
          </c:val>
          <c:extLst>
            <c:ext xmlns:c16="http://schemas.microsoft.com/office/drawing/2014/chart" uri="{C3380CC4-5D6E-409C-BE32-E72D297353CC}">
              <c16:uniqueId val="{00000000-6387-4F73-AD2A-C6BB0202F8EE}"/>
            </c:ext>
          </c:extLst>
        </c:ser>
        <c:ser>
          <c:idx val="1"/>
          <c:order val="1"/>
          <c:tx>
            <c:strRef>
              <c:f>図表56!$A$3</c:f>
              <c:strCache>
                <c:ptCount val="1"/>
                <c:pt idx="0">
                  <c:v>全国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図表56!$B$1:$D$1</c:f>
              <c:strCache>
                <c:ptCount val="3"/>
                <c:pt idx="0">
                  <c:v>職場</c:v>
                </c:pt>
                <c:pt idx="1">
                  <c:v>飲食店</c:v>
                </c:pt>
                <c:pt idx="2">
                  <c:v>路上</c:v>
                </c:pt>
              </c:strCache>
            </c:strRef>
          </c:cat>
          <c:val>
            <c:numRef>
              <c:f>図表56!$B$3:$D$3</c:f>
              <c:numCache>
                <c:formatCode>0.0%</c:formatCode>
                <c:ptCount val="3"/>
                <c:pt idx="0">
                  <c:v>0.28000000000000003</c:v>
                </c:pt>
                <c:pt idx="1">
                  <c:v>0.36899999999999999</c:v>
                </c:pt>
                <c:pt idx="2" formatCode="0.00%">
                  <c:v>0.309</c:v>
                </c:pt>
              </c:numCache>
            </c:numRef>
          </c:val>
          <c:extLst>
            <c:ext xmlns:c16="http://schemas.microsoft.com/office/drawing/2014/chart" uri="{C3380CC4-5D6E-409C-BE32-E72D297353CC}">
              <c16:uniqueId val="{00000001-6387-4F73-AD2A-C6BB0202F8EE}"/>
            </c:ext>
          </c:extLst>
        </c:ser>
        <c:dLbls>
          <c:showLegendKey val="0"/>
          <c:showVal val="0"/>
          <c:showCatName val="0"/>
          <c:showSerName val="0"/>
          <c:showPercent val="0"/>
          <c:showBubbleSize val="0"/>
        </c:dLbls>
        <c:gapWidth val="219"/>
        <c:overlap val="-27"/>
        <c:axId val="1438672063"/>
        <c:axId val="1438673311"/>
      </c:barChart>
      <c:catAx>
        <c:axId val="1438672063"/>
        <c:scaling>
          <c:orientation val="minMax"/>
        </c:scaling>
        <c:delete val="0"/>
        <c:axPos val="b"/>
        <c:numFmt formatCode="General" sourceLinked="1"/>
        <c:majorTickMark val="none"/>
        <c:minorTickMark val="none"/>
        <c:tickLblPos val="nextTo"/>
        <c:spPr>
          <a:solidFill>
            <a:schemeClr val="lt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38673311"/>
        <c:crosses val="autoZero"/>
        <c:auto val="1"/>
        <c:lblAlgn val="ctr"/>
        <c:lblOffset val="100"/>
        <c:noMultiLvlLbl val="0"/>
      </c:catAx>
      <c:valAx>
        <c:axId val="1438673311"/>
        <c:scaling>
          <c:orientation val="minMax"/>
          <c:max val="0.60000000000000009"/>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38672063"/>
        <c:crosses val="autoZero"/>
        <c:crossBetween val="between"/>
        <c:majorUnit val="0.2"/>
      </c:valAx>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0.21897</cdr:x>
      <cdr:y>0.25289</cdr:y>
    </cdr:from>
    <cdr:to>
      <cdr:x>0.31897</cdr:x>
      <cdr:y>0.32581</cdr:y>
    </cdr:to>
    <cdr:sp macro="" textlink="">
      <cdr:nvSpPr>
        <cdr:cNvPr id="2" name="テキスト ボックス 2"/>
        <cdr:cNvSpPr txBox="1"/>
      </cdr:nvSpPr>
      <cdr:spPr>
        <a:xfrm xmlns:a="http://schemas.openxmlformats.org/drawingml/2006/main">
          <a:off x="905467" y="429516"/>
          <a:ext cx="413509" cy="12385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800"/>
            <a:t>全国</a:t>
          </a:r>
        </a:p>
      </cdr:txBody>
    </cdr:sp>
  </cdr:relSizeAnchor>
  <cdr:relSizeAnchor xmlns:cdr="http://schemas.openxmlformats.org/drawingml/2006/chartDrawing">
    <cdr:from>
      <cdr:x>0.13451</cdr:x>
      <cdr:y>0.25289</cdr:y>
    </cdr:from>
    <cdr:to>
      <cdr:x>0.23451</cdr:x>
      <cdr:y>0.32581</cdr:y>
    </cdr:to>
    <cdr:sp macro="" textlink="">
      <cdr:nvSpPr>
        <cdr:cNvPr id="5" name="テキスト ボックス 1"/>
        <cdr:cNvSpPr txBox="1"/>
      </cdr:nvSpPr>
      <cdr:spPr>
        <a:xfrm xmlns:a="http://schemas.openxmlformats.org/drawingml/2006/main">
          <a:off x="556221" y="429516"/>
          <a:ext cx="413509" cy="12385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800"/>
            <a:t>大阪</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798459DA-61B3-46A2-907F-62352659CE64}" type="datetimeFigureOut">
              <a:rPr kumimoji="1" lang="ja-JP" altLang="en-US" smtClean="0"/>
              <a:t>2026/2/12</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D7FB7258-B7DF-4725-BB5D-3C1DA6027E62}" type="slidenum">
              <a:rPr kumimoji="1" lang="ja-JP" altLang="en-US" smtClean="0"/>
              <a:t>‹#›</a:t>
            </a:fld>
            <a:endParaRPr kumimoji="1" lang="ja-JP" altLang="en-US"/>
          </a:p>
        </p:txBody>
      </p:sp>
    </p:spTree>
    <p:extLst>
      <p:ext uri="{BB962C8B-B14F-4D97-AF65-F5344CB8AC3E}">
        <p14:creationId xmlns:p14="http://schemas.microsoft.com/office/powerpoint/2010/main" val="104793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1"/>
            <a:ext cx="2880101" cy="490354"/>
          </a:xfrm>
          <a:prstGeom prst="rect">
            <a:avLst/>
          </a:prstGeom>
        </p:spPr>
        <p:txBody>
          <a:bodyPr vert="horz" lIns="89675" tIns="44838" rIns="89675" bIns="44838" rtlCol="0"/>
          <a:lstStyle>
            <a:lvl1pPr algn="r">
              <a:defRPr sz="1200"/>
            </a:lvl1pPr>
          </a:lstStyle>
          <a:p>
            <a:fld id="{E6360F3C-C380-464F-9C1B-9E98738E21E1}" type="datetimeFigureOut">
              <a:rPr kumimoji="1" lang="ja-JP" altLang="en-US" smtClean="0"/>
              <a:t>2026/2/12</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705215"/>
            <a:ext cx="5316870" cy="384943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90354"/>
          </a:xfrm>
          <a:prstGeom prst="rect">
            <a:avLst/>
          </a:prstGeom>
        </p:spPr>
        <p:txBody>
          <a:bodyPr vert="horz" lIns="89675" tIns="44838" rIns="89675" bIns="44838" rtlCol="0" anchor="b"/>
          <a:lstStyle>
            <a:lvl1pPr algn="r">
              <a:defRPr sz="1200"/>
            </a:lvl1pPr>
          </a:lstStyle>
          <a:p>
            <a:fld id="{F9D52CF0-AE93-452B-A6FB-0ECBE60B9F87}" type="slidenum">
              <a:rPr kumimoji="1" lang="ja-JP" altLang="en-US" smtClean="0"/>
              <a:t>‹#›</a:t>
            </a:fld>
            <a:endParaRPr kumimoji="1" lang="ja-JP" altLang="en-US"/>
          </a:p>
        </p:txBody>
      </p:sp>
    </p:spTree>
    <p:extLst>
      <p:ext uri="{BB962C8B-B14F-4D97-AF65-F5344CB8AC3E}">
        <p14:creationId xmlns:p14="http://schemas.microsoft.com/office/powerpoint/2010/main" val="40255446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a:t>
            </a:fld>
            <a:endParaRPr kumimoji="1" lang="ja-JP" altLang="en-US"/>
          </a:p>
        </p:txBody>
      </p:sp>
    </p:spTree>
    <p:extLst>
      <p:ext uri="{BB962C8B-B14F-4D97-AF65-F5344CB8AC3E}">
        <p14:creationId xmlns:p14="http://schemas.microsoft.com/office/powerpoint/2010/main" val="4043433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11</a:t>
            </a:fld>
            <a:endParaRPr kumimoji="1" lang="ja-JP" altLang="en-US"/>
          </a:p>
        </p:txBody>
      </p:sp>
    </p:spTree>
    <p:extLst>
      <p:ext uri="{BB962C8B-B14F-4D97-AF65-F5344CB8AC3E}">
        <p14:creationId xmlns:p14="http://schemas.microsoft.com/office/powerpoint/2010/main" val="325928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a:t>
            </a:fld>
            <a:endParaRPr kumimoji="1" lang="ja-JP" altLang="en-US"/>
          </a:p>
        </p:txBody>
      </p:sp>
    </p:spTree>
    <p:extLst>
      <p:ext uri="{BB962C8B-B14F-4D97-AF65-F5344CB8AC3E}">
        <p14:creationId xmlns:p14="http://schemas.microsoft.com/office/powerpoint/2010/main" val="328311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a:t>
            </a:fld>
            <a:endParaRPr kumimoji="1" lang="ja-JP" altLang="en-US"/>
          </a:p>
        </p:txBody>
      </p:sp>
    </p:spTree>
    <p:extLst>
      <p:ext uri="{BB962C8B-B14F-4D97-AF65-F5344CB8AC3E}">
        <p14:creationId xmlns:p14="http://schemas.microsoft.com/office/powerpoint/2010/main" val="134901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a:t>
            </a:fld>
            <a:endParaRPr kumimoji="1" lang="ja-JP" altLang="en-US"/>
          </a:p>
        </p:txBody>
      </p:sp>
    </p:spTree>
    <p:extLst>
      <p:ext uri="{BB962C8B-B14F-4D97-AF65-F5344CB8AC3E}">
        <p14:creationId xmlns:p14="http://schemas.microsoft.com/office/powerpoint/2010/main" val="75076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a:t>
            </a:fld>
            <a:endParaRPr kumimoji="1" lang="ja-JP" altLang="en-US"/>
          </a:p>
        </p:txBody>
      </p:sp>
    </p:spTree>
    <p:extLst>
      <p:ext uri="{BB962C8B-B14F-4D97-AF65-F5344CB8AC3E}">
        <p14:creationId xmlns:p14="http://schemas.microsoft.com/office/powerpoint/2010/main" val="27540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7</a:t>
            </a:fld>
            <a:endParaRPr kumimoji="1" lang="ja-JP" altLang="en-US"/>
          </a:p>
        </p:txBody>
      </p:sp>
    </p:spTree>
    <p:extLst>
      <p:ext uri="{BB962C8B-B14F-4D97-AF65-F5344CB8AC3E}">
        <p14:creationId xmlns:p14="http://schemas.microsoft.com/office/powerpoint/2010/main" val="213932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8</a:t>
            </a:fld>
            <a:endParaRPr kumimoji="1" lang="ja-JP" altLang="en-US"/>
          </a:p>
        </p:txBody>
      </p:sp>
    </p:spTree>
    <p:extLst>
      <p:ext uri="{BB962C8B-B14F-4D97-AF65-F5344CB8AC3E}">
        <p14:creationId xmlns:p14="http://schemas.microsoft.com/office/powerpoint/2010/main" val="396541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9</a:t>
            </a:fld>
            <a:endParaRPr kumimoji="1" lang="ja-JP" altLang="en-US"/>
          </a:p>
        </p:txBody>
      </p:sp>
    </p:spTree>
    <p:extLst>
      <p:ext uri="{BB962C8B-B14F-4D97-AF65-F5344CB8AC3E}">
        <p14:creationId xmlns:p14="http://schemas.microsoft.com/office/powerpoint/2010/main" val="243005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10</a:t>
            </a:fld>
            <a:endParaRPr kumimoji="1" lang="ja-JP" altLang="en-US"/>
          </a:p>
        </p:txBody>
      </p:sp>
    </p:spTree>
    <p:extLst>
      <p:ext uri="{BB962C8B-B14F-4D97-AF65-F5344CB8AC3E}">
        <p14:creationId xmlns:p14="http://schemas.microsoft.com/office/powerpoint/2010/main" val="20074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8BDF85-462F-440D-BE39-92616831D7FD}" type="datetime1">
              <a:rPr kumimoji="1" lang="ja-JP" altLang="en-US" smtClean="0"/>
              <a:t>2026/2/12</a:t>
            </a:fld>
            <a:endParaRPr kumimoji="1" lang="ja-JP" altLang="en-US"/>
          </a:p>
        </p:txBody>
      </p:sp>
      <p:sp>
        <p:nvSpPr>
          <p:cNvPr id="5" name="Footer Placeholder 4"/>
          <p:cNvSpPr>
            <a:spLocks noGrp="1"/>
          </p:cNvSpPr>
          <p:nvPr>
            <p:ph type="ftr" sz="quarter" idx="11"/>
          </p:nvPr>
        </p:nvSpPr>
        <p:spPr/>
        <p:txBody>
          <a:bodyPr/>
          <a:lstStyle/>
          <a:p>
            <a:r>
              <a:rPr kumimoji="1" lang="ja-JP" altLang="en-US"/>
              <a:t>がん検診部会</a:t>
            </a:r>
          </a:p>
        </p:txBody>
      </p:sp>
      <p:sp>
        <p:nvSpPr>
          <p:cNvPr id="6" name="Slide Number Placeholder 5"/>
          <p:cNvSpPr>
            <a:spLocks noGrp="1"/>
          </p:cNvSpPr>
          <p:nvPr>
            <p:ph type="sldNum" sz="quarter" idx="12"/>
          </p:nvPr>
        </p:nvSpPr>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260707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2206A5-8742-4A78-94BC-10FF90AE4B21}" type="datetime1">
              <a:rPr kumimoji="1" lang="ja-JP" altLang="en-US" smtClean="0"/>
              <a:t>2026/2/12</a:t>
            </a:fld>
            <a:endParaRPr kumimoji="1" lang="ja-JP" altLang="en-US"/>
          </a:p>
        </p:txBody>
      </p:sp>
      <p:sp>
        <p:nvSpPr>
          <p:cNvPr id="5" name="Footer Placeholder 4"/>
          <p:cNvSpPr>
            <a:spLocks noGrp="1"/>
          </p:cNvSpPr>
          <p:nvPr>
            <p:ph type="ftr" sz="quarter" idx="11"/>
          </p:nvPr>
        </p:nvSpPr>
        <p:spPr/>
        <p:txBody>
          <a:bodyPr/>
          <a:lstStyle/>
          <a:p>
            <a:r>
              <a:rPr kumimoji="1" lang="ja-JP" altLang="en-US"/>
              <a:t>がん検診部会</a:t>
            </a:r>
          </a:p>
        </p:txBody>
      </p:sp>
      <p:sp>
        <p:nvSpPr>
          <p:cNvPr id="6" name="Slide Number Placeholder 5"/>
          <p:cNvSpPr>
            <a:spLocks noGrp="1"/>
          </p:cNvSpPr>
          <p:nvPr>
            <p:ph type="sldNum" sz="quarter" idx="12"/>
          </p:nvPr>
        </p:nvSpPr>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336601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995FC2-A4E5-492C-87F9-D84818E33392}" type="datetime1">
              <a:rPr kumimoji="1" lang="ja-JP" altLang="en-US" smtClean="0"/>
              <a:t>2026/2/12</a:t>
            </a:fld>
            <a:endParaRPr kumimoji="1" lang="ja-JP" altLang="en-US"/>
          </a:p>
        </p:txBody>
      </p:sp>
      <p:sp>
        <p:nvSpPr>
          <p:cNvPr id="5" name="Footer Placeholder 4"/>
          <p:cNvSpPr>
            <a:spLocks noGrp="1"/>
          </p:cNvSpPr>
          <p:nvPr>
            <p:ph type="ftr" sz="quarter" idx="11"/>
          </p:nvPr>
        </p:nvSpPr>
        <p:spPr/>
        <p:txBody>
          <a:bodyPr/>
          <a:lstStyle/>
          <a:p>
            <a:r>
              <a:rPr kumimoji="1" lang="ja-JP" altLang="en-US"/>
              <a:t>がん検診部会</a:t>
            </a:r>
          </a:p>
        </p:txBody>
      </p:sp>
      <p:sp>
        <p:nvSpPr>
          <p:cNvPr id="6" name="Slide Number Placeholder 5"/>
          <p:cNvSpPr>
            <a:spLocks noGrp="1"/>
          </p:cNvSpPr>
          <p:nvPr>
            <p:ph type="sldNum" sz="quarter" idx="12"/>
          </p:nvPr>
        </p:nvSpPr>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129493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9E5B18-3C2B-45DB-A4E0-49E8887A33F3}" type="datetime1">
              <a:rPr kumimoji="1" lang="ja-JP" altLang="en-US" smtClean="0"/>
              <a:t>2026/2/12</a:t>
            </a:fld>
            <a:endParaRPr kumimoji="1" lang="ja-JP" altLang="en-US"/>
          </a:p>
        </p:txBody>
      </p:sp>
      <p:sp>
        <p:nvSpPr>
          <p:cNvPr id="5" name="Footer Placeholder 4"/>
          <p:cNvSpPr>
            <a:spLocks noGrp="1"/>
          </p:cNvSpPr>
          <p:nvPr>
            <p:ph type="ftr" sz="quarter" idx="11"/>
          </p:nvPr>
        </p:nvSpPr>
        <p:spPr/>
        <p:txBody>
          <a:bodyPr/>
          <a:lstStyle/>
          <a:p>
            <a:r>
              <a:rPr kumimoji="1" lang="ja-JP" altLang="en-US"/>
              <a:t>がん検診部会</a:t>
            </a:r>
          </a:p>
        </p:txBody>
      </p:sp>
      <p:sp>
        <p:nvSpPr>
          <p:cNvPr id="6" name="Slide Number Placeholder 5"/>
          <p:cNvSpPr>
            <a:spLocks noGrp="1"/>
          </p:cNvSpPr>
          <p:nvPr>
            <p:ph type="sldNum" sz="quarter" idx="12"/>
          </p:nvPr>
        </p:nvSpPr>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332720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1BBA29-B81E-494A-9AE2-45571A334DFA}" type="datetime1">
              <a:rPr kumimoji="1" lang="ja-JP" altLang="en-US" smtClean="0"/>
              <a:t>2026/2/12</a:t>
            </a:fld>
            <a:endParaRPr kumimoji="1" lang="ja-JP" altLang="en-US"/>
          </a:p>
        </p:txBody>
      </p:sp>
      <p:sp>
        <p:nvSpPr>
          <p:cNvPr id="5" name="Footer Placeholder 4"/>
          <p:cNvSpPr>
            <a:spLocks noGrp="1"/>
          </p:cNvSpPr>
          <p:nvPr>
            <p:ph type="ftr" sz="quarter" idx="11"/>
          </p:nvPr>
        </p:nvSpPr>
        <p:spPr/>
        <p:txBody>
          <a:bodyPr/>
          <a:lstStyle/>
          <a:p>
            <a:r>
              <a:rPr kumimoji="1" lang="ja-JP" altLang="en-US"/>
              <a:t>がん検診部会</a:t>
            </a:r>
          </a:p>
        </p:txBody>
      </p:sp>
      <p:sp>
        <p:nvSpPr>
          <p:cNvPr id="6" name="Slide Number Placeholder 5"/>
          <p:cNvSpPr>
            <a:spLocks noGrp="1"/>
          </p:cNvSpPr>
          <p:nvPr>
            <p:ph type="sldNum" sz="quarter" idx="12"/>
          </p:nvPr>
        </p:nvSpPr>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225563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45364F-11E2-4963-ACED-175322A58FD8}" type="datetime1">
              <a:rPr kumimoji="1" lang="ja-JP" altLang="en-US" smtClean="0"/>
              <a:t>2026/2/12</a:t>
            </a:fld>
            <a:endParaRPr kumimoji="1" lang="ja-JP" altLang="en-US"/>
          </a:p>
        </p:txBody>
      </p:sp>
      <p:sp>
        <p:nvSpPr>
          <p:cNvPr id="6" name="Footer Placeholder 5"/>
          <p:cNvSpPr>
            <a:spLocks noGrp="1"/>
          </p:cNvSpPr>
          <p:nvPr>
            <p:ph type="ftr" sz="quarter" idx="11"/>
          </p:nvPr>
        </p:nvSpPr>
        <p:spPr/>
        <p:txBody>
          <a:bodyPr/>
          <a:lstStyle/>
          <a:p>
            <a:r>
              <a:rPr kumimoji="1" lang="ja-JP" altLang="en-US"/>
              <a:t>がん検診部会</a:t>
            </a:r>
          </a:p>
        </p:txBody>
      </p:sp>
      <p:sp>
        <p:nvSpPr>
          <p:cNvPr id="7" name="Slide Number Placeholder 6"/>
          <p:cNvSpPr>
            <a:spLocks noGrp="1"/>
          </p:cNvSpPr>
          <p:nvPr>
            <p:ph type="sldNum" sz="quarter" idx="12"/>
          </p:nvPr>
        </p:nvSpPr>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299302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9232A02-AF32-4214-9B1D-5720D21AA996}" type="datetime1">
              <a:rPr kumimoji="1" lang="ja-JP" altLang="en-US" smtClean="0"/>
              <a:t>2026/2/12</a:t>
            </a:fld>
            <a:endParaRPr kumimoji="1" lang="ja-JP" altLang="en-US"/>
          </a:p>
        </p:txBody>
      </p:sp>
      <p:sp>
        <p:nvSpPr>
          <p:cNvPr id="8" name="Footer Placeholder 7"/>
          <p:cNvSpPr>
            <a:spLocks noGrp="1"/>
          </p:cNvSpPr>
          <p:nvPr>
            <p:ph type="ftr" sz="quarter" idx="11"/>
          </p:nvPr>
        </p:nvSpPr>
        <p:spPr/>
        <p:txBody>
          <a:bodyPr/>
          <a:lstStyle/>
          <a:p>
            <a:r>
              <a:rPr kumimoji="1" lang="ja-JP" altLang="en-US"/>
              <a:t>がん検診部会</a:t>
            </a:r>
          </a:p>
        </p:txBody>
      </p:sp>
      <p:sp>
        <p:nvSpPr>
          <p:cNvPr id="9" name="Slide Number Placeholder 8"/>
          <p:cNvSpPr>
            <a:spLocks noGrp="1"/>
          </p:cNvSpPr>
          <p:nvPr>
            <p:ph type="sldNum" sz="quarter" idx="12"/>
          </p:nvPr>
        </p:nvSpPr>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393343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C9D659B-6EFF-4F1E-8D9E-6FDAF5306EC8}" type="datetime1">
              <a:rPr kumimoji="1" lang="ja-JP" altLang="en-US" smtClean="0"/>
              <a:t>2026/2/12</a:t>
            </a:fld>
            <a:endParaRPr kumimoji="1" lang="ja-JP" altLang="en-US"/>
          </a:p>
        </p:txBody>
      </p:sp>
      <p:sp>
        <p:nvSpPr>
          <p:cNvPr id="4" name="Footer Placeholder 3"/>
          <p:cNvSpPr>
            <a:spLocks noGrp="1"/>
          </p:cNvSpPr>
          <p:nvPr>
            <p:ph type="ftr" sz="quarter" idx="11"/>
          </p:nvPr>
        </p:nvSpPr>
        <p:spPr/>
        <p:txBody>
          <a:bodyPr/>
          <a:lstStyle/>
          <a:p>
            <a:r>
              <a:rPr kumimoji="1" lang="ja-JP" altLang="en-US"/>
              <a:t>がん検診部会</a:t>
            </a:r>
          </a:p>
        </p:txBody>
      </p:sp>
      <p:sp>
        <p:nvSpPr>
          <p:cNvPr id="5" name="Slide Number Placeholder 4"/>
          <p:cNvSpPr>
            <a:spLocks noGrp="1"/>
          </p:cNvSpPr>
          <p:nvPr>
            <p:ph type="sldNum" sz="quarter" idx="12"/>
          </p:nvPr>
        </p:nvSpPr>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116692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F6FE6-2E1B-4CFA-A0DA-C49007DDA0E3}" type="datetime1">
              <a:rPr kumimoji="1" lang="ja-JP" altLang="en-US" smtClean="0"/>
              <a:t>2026/2/12</a:t>
            </a:fld>
            <a:endParaRPr kumimoji="1" lang="ja-JP" altLang="en-US"/>
          </a:p>
        </p:txBody>
      </p:sp>
      <p:sp>
        <p:nvSpPr>
          <p:cNvPr id="3" name="Footer Placeholder 2"/>
          <p:cNvSpPr>
            <a:spLocks noGrp="1"/>
          </p:cNvSpPr>
          <p:nvPr>
            <p:ph type="ftr" sz="quarter" idx="11"/>
          </p:nvPr>
        </p:nvSpPr>
        <p:spPr/>
        <p:txBody>
          <a:bodyPr/>
          <a:lstStyle/>
          <a:p>
            <a:r>
              <a:rPr kumimoji="1" lang="ja-JP" altLang="en-US"/>
              <a:t>がん検診部会</a:t>
            </a:r>
          </a:p>
        </p:txBody>
      </p:sp>
      <p:sp>
        <p:nvSpPr>
          <p:cNvPr id="4" name="Slide Number Placeholder 3"/>
          <p:cNvSpPr>
            <a:spLocks noGrp="1"/>
          </p:cNvSpPr>
          <p:nvPr>
            <p:ph type="sldNum" sz="quarter" idx="12"/>
          </p:nvPr>
        </p:nvSpPr>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11543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2B69FF-7ADA-4BDF-853D-B1A78A34BC15}" type="datetime1">
              <a:rPr kumimoji="1" lang="ja-JP" altLang="en-US" smtClean="0"/>
              <a:t>2026/2/12</a:t>
            </a:fld>
            <a:endParaRPr kumimoji="1" lang="ja-JP" altLang="en-US"/>
          </a:p>
        </p:txBody>
      </p:sp>
      <p:sp>
        <p:nvSpPr>
          <p:cNvPr id="6" name="Footer Placeholder 5"/>
          <p:cNvSpPr>
            <a:spLocks noGrp="1"/>
          </p:cNvSpPr>
          <p:nvPr>
            <p:ph type="ftr" sz="quarter" idx="11"/>
          </p:nvPr>
        </p:nvSpPr>
        <p:spPr/>
        <p:txBody>
          <a:bodyPr/>
          <a:lstStyle/>
          <a:p>
            <a:r>
              <a:rPr kumimoji="1" lang="ja-JP" altLang="en-US"/>
              <a:t>がん検診部会</a:t>
            </a:r>
          </a:p>
        </p:txBody>
      </p:sp>
      <p:sp>
        <p:nvSpPr>
          <p:cNvPr id="7" name="Slide Number Placeholder 6"/>
          <p:cNvSpPr>
            <a:spLocks noGrp="1"/>
          </p:cNvSpPr>
          <p:nvPr>
            <p:ph type="sldNum" sz="quarter" idx="12"/>
          </p:nvPr>
        </p:nvSpPr>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3187860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F17878-E6D3-4FF0-B273-2464A54ADCD1}" type="datetime1">
              <a:rPr kumimoji="1" lang="ja-JP" altLang="en-US" smtClean="0"/>
              <a:t>2026/2/12</a:t>
            </a:fld>
            <a:endParaRPr kumimoji="1" lang="ja-JP" altLang="en-US"/>
          </a:p>
        </p:txBody>
      </p:sp>
      <p:sp>
        <p:nvSpPr>
          <p:cNvPr id="6" name="Footer Placeholder 5"/>
          <p:cNvSpPr>
            <a:spLocks noGrp="1"/>
          </p:cNvSpPr>
          <p:nvPr>
            <p:ph type="ftr" sz="quarter" idx="11"/>
          </p:nvPr>
        </p:nvSpPr>
        <p:spPr/>
        <p:txBody>
          <a:bodyPr/>
          <a:lstStyle/>
          <a:p>
            <a:r>
              <a:rPr kumimoji="1" lang="ja-JP" altLang="en-US"/>
              <a:t>がん検診部会</a:t>
            </a:r>
          </a:p>
        </p:txBody>
      </p:sp>
      <p:sp>
        <p:nvSpPr>
          <p:cNvPr id="7" name="Slide Number Placeholder 6"/>
          <p:cNvSpPr>
            <a:spLocks noGrp="1"/>
          </p:cNvSpPr>
          <p:nvPr>
            <p:ph type="sldNum" sz="quarter" idx="12"/>
          </p:nvPr>
        </p:nvSpPr>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26426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586B6-B4E0-41E7-97B6-2228EF336D67}" type="datetime1">
              <a:rPr kumimoji="1" lang="ja-JP" altLang="en-US" smtClean="0"/>
              <a:t>2026/2/12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がん検診部会</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328830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 Id="rId5" Type="http://schemas.openxmlformats.org/officeDocument/2006/relationships/image" Target="../media/image4.tmp"/><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４期</a:t>
            </a:r>
            <a:r>
              <a:rPr kumimoji="1" lang="zh-TW" altLang="en-US" sz="2000" b="1" dirty="0">
                <a:solidFill>
                  <a:schemeClr val="tx1"/>
                </a:solidFill>
                <a:latin typeface="Meiryo UI" panose="020B0604030504040204" pitchFamily="50" charset="-128"/>
                <a:ea typeface="Meiryo UI" panose="020B0604030504040204" pitchFamily="50" charset="-128"/>
              </a:rPr>
              <a:t>大阪府</a:t>
            </a:r>
            <a:r>
              <a:rPr kumimoji="1" lang="ja-JP" altLang="en-US" sz="2000" b="1" dirty="0">
                <a:solidFill>
                  <a:schemeClr val="tx1"/>
                </a:solidFill>
                <a:latin typeface="Meiryo UI" panose="020B0604030504040204" pitchFamily="50" charset="-128"/>
                <a:ea typeface="Meiryo UI" panose="020B0604030504040204" pitchFamily="50" charset="-128"/>
              </a:rPr>
              <a:t>がん対策推進</a:t>
            </a:r>
            <a:r>
              <a:rPr kumimoji="1" lang="zh-TW" altLang="en-US" sz="2000" b="1" dirty="0">
                <a:solidFill>
                  <a:schemeClr val="tx1"/>
                </a:solidFill>
                <a:latin typeface="Meiryo UI" panose="020B0604030504040204" pitchFamily="50" charset="-128"/>
                <a:ea typeface="Meiryo UI" panose="020B0604030504040204" pitchFamily="50" charset="-128"/>
              </a:rPr>
              <a:t>計画</a:t>
            </a:r>
            <a:r>
              <a:rPr kumimoji="1" lang="ja-JP" altLang="en-US" sz="2000" b="1" dirty="0">
                <a:solidFill>
                  <a:schemeClr val="tx1"/>
                </a:solidFill>
                <a:latin typeface="Meiryo UI" panose="020B0604030504040204" pitchFamily="50" charset="-128"/>
                <a:ea typeface="Meiryo UI" panose="020B0604030504040204" pitchFamily="50" charset="-128"/>
              </a:rPr>
              <a:t>（概要）</a:t>
            </a:r>
          </a:p>
        </p:txBody>
      </p:sp>
      <p:sp>
        <p:nvSpPr>
          <p:cNvPr id="43" name="正方形/長方形 42"/>
          <p:cNvSpPr/>
          <p:nvPr/>
        </p:nvSpPr>
        <p:spPr>
          <a:xfrm>
            <a:off x="216441" y="633019"/>
            <a:ext cx="9432000" cy="6150947"/>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9" name="角丸四角形 48"/>
          <p:cNvSpPr/>
          <p:nvPr/>
        </p:nvSpPr>
        <p:spPr>
          <a:xfrm>
            <a:off x="406938" y="3319497"/>
            <a:ext cx="9154945" cy="3231150"/>
          </a:xfrm>
          <a:prstGeom prst="roundRect">
            <a:avLst>
              <a:gd name="adj" fmla="val 2418"/>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800" b="1" dirty="0">
              <a:latin typeface="+mn-ea"/>
            </a:endParaRPr>
          </a:p>
          <a:p>
            <a:endParaRPr lang="ja-JP" altLang="en-US" sz="1200" b="1" dirty="0">
              <a:latin typeface="+mn-ea"/>
            </a:endParaRPr>
          </a:p>
        </p:txBody>
      </p:sp>
      <p:pic>
        <p:nvPicPr>
          <p:cNvPr id="15" name="図 14"/>
          <p:cNvPicPr>
            <a:picLocks noChangeAspect="1"/>
          </p:cNvPicPr>
          <p:nvPr/>
        </p:nvPicPr>
        <p:blipFill>
          <a:blip r:embed="rId3"/>
          <a:stretch>
            <a:fillRect/>
          </a:stretch>
        </p:blipFill>
        <p:spPr>
          <a:xfrm>
            <a:off x="8536240" y="74033"/>
            <a:ext cx="1320923" cy="432000"/>
          </a:xfrm>
          <a:prstGeom prst="rect">
            <a:avLst/>
          </a:prstGeom>
        </p:spPr>
      </p:pic>
      <p:sp>
        <p:nvSpPr>
          <p:cNvPr id="16" name="角丸四角形 47">
            <a:extLst>
              <a:ext uri="{FF2B5EF4-FFF2-40B4-BE49-F238E27FC236}">
                <a16:creationId xmlns:a16="http://schemas.microsoft.com/office/drawing/2014/main" id="{FE006A2E-A7D0-4067-89B1-0999E1098253}"/>
              </a:ext>
            </a:extLst>
          </p:cNvPr>
          <p:cNvSpPr/>
          <p:nvPr/>
        </p:nvSpPr>
        <p:spPr>
          <a:xfrm>
            <a:off x="394012" y="705649"/>
            <a:ext cx="9180000" cy="1695257"/>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7" name="四角形: 角を丸くする 16">
            <a:extLst>
              <a:ext uri="{FF2B5EF4-FFF2-40B4-BE49-F238E27FC236}">
                <a16:creationId xmlns:a16="http://schemas.microsoft.com/office/drawing/2014/main" id="{B1CB8C33-AC48-4533-9E29-4C14A43D8B3C}"/>
              </a:ext>
            </a:extLst>
          </p:cNvPr>
          <p:cNvSpPr/>
          <p:nvPr/>
        </p:nvSpPr>
        <p:spPr>
          <a:xfrm>
            <a:off x="457200" y="751268"/>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基本的事項</a:t>
            </a:r>
          </a:p>
        </p:txBody>
      </p:sp>
      <p:sp>
        <p:nvSpPr>
          <p:cNvPr id="18" name="角丸四角形 47">
            <a:extLst>
              <a:ext uri="{FF2B5EF4-FFF2-40B4-BE49-F238E27FC236}">
                <a16:creationId xmlns:a16="http://schemas.microsoft.com/office/drawing/2014/main" id="{7CE4D8F6-B72E-4B9E-81A0-8D583BB83259}"/>
              </a:ext>
            </a:extLst>
          </p:cNvPr>
          <p:cNvSpPr/>
          <p:nvPr/>
        </p:nvSpPr>
        <p:spPr>
          <a:xfrm>
            <a:off x="501587" y="1008800"/>
            <a:ext cx="9180000" cy="1388311"/>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mn-ea"/>
              </a:rPr>
              <a:t>●</a:t>
            </a:r>
            <a:r>
              <a:rPr lang="ja-JP" altLang="en-US" sz="1200" b="1" dirty="0">
                <a:latin typeface="+mn-ea"/>
              </a:rPr>
              <a:t>計画策定の趣旨・背景</a:t>
            </a:r>
            <a:endParaRPr lang="en-US" altLang="ja-JP" sz="1200" b="1" dirty="0">
              <a:latin typeface="+mn-ea"/>
            </a:endParaRPr>
          </a:p>
          <a:p>
            <a:r>
              <a:rPr lang="ja-JP" altLang="en-US" sz="1200" b="1" dirty="0">
                <a:latin typeface="+mn-ea"/>
              </a:rPr>
              <a:t>　</a:t>
            </a:r>
            <a:r>
              <a:rPr lang="ja-JP" altLang="en-US" sz="1200" dirty="0">
                <a:latin typeface="+mn-ea"/>
              </a:rPr>
              <a:t>がん患者への医療の提供等の現状と課題を把握し、その解決を図るための取組みを社会全体で総合的かつ計画的に推進</a:t>
            </a:r>
          </a:p>
          <a:p>
            <a:r>
              <a:rPr lang="en-US" altLang="ja-JP" sz="1200" b="1" dirty="0">
                <a:latin typeface="+mn-ea"/>
              </a:rPr>
              <a:t>●</a:t>
            </a:r>
            <a:r>
              <a:rPr lang="ja-JP" altLang="en-US" sz="1200" b="1" dirty="0">
                <a:latin typeface="+mn-ea"/>
              </a:rPr>
              <a:t>計画の位置付け</a:t>
            </a:r>
            <a:endParaRPr lang="en-US" altLang="ja-JP" sz="1200" b="1" dirty="0">
              <a:latin typeface="+mn-ea"/>
            </a:endParaRPr>
          </a:p>
          <a:p>
            <a:r>
              <a:rPr lang="ja-JP" altLang="en-US" sz="1200" b="1" dirty="0">
                <a:latin typeface="+mn-ea"/>
              </a:rPr>
              <a:t>　</a:t>
            </a:r>
            <a:r>
              <a:rPr lang="ja-JP" altLang="en-US" sz="1200" dirty="0">
                <a:latin typeface="+mn-ea"/>
              </a:rPr>
              <a:t>がん対策基本法第</a:t>
            </a:r>
            <a:r>
              <a:rPr lang="en-US" altLang="ja-JP" sz="1200" dirty="0">
                <a:latin typeface="+mn-ea"/>
              </a:rPr>
              <a:t>12</a:t>
            </a:r>
            <a:r>
              <a:rPr lang="ja-JP" altLang="en-US" sz="1200" dirty="0">
                <a:latin typeface="+mn-ea"/>
              </a:rPr>
              <a:t>条第１項の規定に基づき策定する、がん対策の推進に関する都道府県計画</a:t>
            </a:r>
            <a:endParaRPr lang="en-US" altLang="ja-JP" sz="1200" dirty="0">
              <a:latin typeface="+mn-ea"/>
            </a:endParaRPr>
          </a:p>
          <a:p>
            <a:r>
              <a:rPr lang="en-US" altLang="ja-JP" sz="1200" b="1" dirty="0">
                <a:latin typeface="+mn-ea"/>
              </a:rPr>
              <a:t>●</a:t>
            </a:r>
            <a:r>
              <a:rPr lang="ja-JP" altLang="en-US" sz="1200" b="1" dirty="0">
                <a:latin typeface="+mn-ea"/>
              </a:rPr>
              <a:t>計画の期間</a:t>
            </a:r>
            <a:endParaRPr lang="en-US" altLang="ja-JP" sz="1200" b="1" dirty="0">
              <a:latin typeface="+mn-ea"/>
            </a:endParaRPr>
          </a:p>
          <a:p>
            <a:r>
              <a:rPr lang="ja-JP" altLang="en-US" sz="1200" b="1" dirty="0">
                <a:latin typeface="+mn-ea"/>
              </a:rPr>
              <a:t>　</a:t>
            </a:r>
            <a:r>
              <a:rPr lang="ja-JP" altLang="en-US" sz="1200" dirty="0">
                <a:latin typeface="+mn-ea"/>
              </a:rPr>
              <a:t>令和６（</a:t>
            </a:r>
            <a:r>
              <a:rPr lang="en-US" altLang="ja-JP" sz="1200" dirty="0">
                <a:latin typeface="+mn-ea"/>
              </a:rPr>
              <a:t>2024</a:t>
            </a:r>
            <a:r>
              <a:rPr lang="ja-JP" altLang="en-US" sz="1200" dirty="0">
                <a:latin typeface="+mn-ea"/>
              </a:rPr>
              <a:t>）年度～令和</a:t>
            </a:r>
            <a:r>
              <a:rPr lang="en-US" altLang="ja-JP" sz="1200" dirty="0">
                <a:latin typeface="+mn-ea"/>
              </a:rPr>
              <a:t>11</a:t>
            </a:r>
            <a:r>
              <a:rPr lang="ja-JP" altLang="en-US" sz="1200" dirty="0">
                <a:latin typeface="+mn-ea"/>
              </a:rPr>
              <a:t>（</a:t>
            </a:r>
            <a:r>
              <a:rPr lang="en-US" altLang="ja-JP" sz="1200" dirty="0">
                <a:latin typeface="+mn-ea"/>
              </a:rPr>
              <a:t>2029</a:t>
            </a:r>
            <a:r>
              <a:rPr lang="ja-JP" altLang="en-US" sz="1200" dirty="0">
                <a:latin typeface="+mn-ea"/>
              </a:rPr>
              <a:t>）年度（６年間）</a:t>
            </a:r>
          </a:p>
        </p:txBody>
      </p:sp>
      <p:sp>
        <p:nvSpPr>
          <p:cNvPr id="19" name="角丸四角形 47">
            <a:extLst>
              <a:ext uri="{FF2B5EF4-FFF2-40B4-BE49-F238E27FC236}">
                <a16:creationId xmlns:a16="http://schemas.microsoft.com/office/drawing/2014/main" id="{0BD9EAFE-98C1-4E60-A03F-87B978BA67A5}"/>
              </a:ext>
            </a:extLst>
          </p:cNvPr>
          <p:cNvSpPr/>
          <p:nvPr/>
        </p:nvSpPr>
        <p:spPr>
          <a:xfrm>
            <a:off x="406938" y="2456620"/>
            <a:ext cx="9154944" cy="691124"/>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20" name="四角形: 角を丸くする 19">
            <a:extLst>
              <a:ext uri="{FF2B5EF4-FFF2-40B4-BE49-F238E27FC236}">
                <a16:creationId xmlns:a16="http://schemas.microsoft.com/office/drawing/2014/main" id="{472F6933-A273-4A4F-8739-57C50AA7D21C}"/>
              </a:ext>
            </a:extLst>
          </p:cNvPr>
          <p:cNvSpPr/>
          <p:nvPr/>
        </p:nvSpPr>
        <p:spPr>
          <a:xfrm>
            <a:off x="470126" y="2502239"/>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基本理念</a:t>
            </a:r>
          </a:p>
        </p:txBody>
      </p:sp>
      <p:sp>
        <p:nvSpPr>
          <p:cNvPr id="21" name="角丸四角形 47">
            <a:extLst>
              <a:ext uri="{FF2B5EF4-FFF2-40B4-BE49-F238E27FC236}">
                <a16:creationId xmlns:a16="http://schemas.microsoft.com/office/drawing/2014/main" id="{823822E5-50EF-422E-AD3C-483A524166C7}"/>
              </a:ext>
            </a:extLst>
          </p:cNvPr>
          <p:cNvSpPr/>
          <p:nvPr/>
        </p:nvSpPr>
        <p:spPr>
          <a:xfrm>
            <a:off x="567133" y="2772331"/>
            <a:ext cx="7909602" cy="458358"/>
          </a:xfrm>
          <a:prstGeom prst="roundRect">
            <a:avLst>
              <a:gd name="adj" fmla="val 8499"/>
            </a:avLst>
          </a:prstGeom>
          <a:noFill/>
          <a:ln w="19050">
            <a:noFill/>
          </a:ln>
        </p:spPr>
        <p:txBody>
          <a:bodyPr wrap="square" lIns="72000" tIns="72000" rIns="72000" bIns="72000" anchor="t" anchorCtr="0">
            <a:noAutofit/>
          </a:bodyPr>
          <a:lstStyle/>
          <a:p>
            <a:r>
              <a:rPr lang="ja-JP" altLang="en-US" sz="1200" b="1" dirty="0">
                <a:latin typeface="+mn-ea"/>
              </a:rPr>
              <a:t>がんになっても適切な医療を受けられ、安心して暮らせる社会の構築</a:t>
            </a:r>
          </a:p>
        </p:txBody>
      </p:sp>
      <p:sp>
        <p:nvSpPr>
          <p:cNvPr id="23" name="四角形: 角を丸くする 22">
            <a:extLst>
              <a:ext uri="{FF2B5EF4-FFF2-40B4-BE49-F238E27FC236}">
                <a16:creationId xmlns:a16="http://schemas.microsoft.com/office/drawing/2014/main" id="{5341AF46-BAD4-4A35-88F7-A95D3BB80173}"/>
              </a:ext>
            </a:extLst>
          </p:cNvPr>
          <p:cNvSpPr/>
          <p:nvPr/>
        </p:nvSpPr>
        <p:spPr>
          <a:xfrm>
            <a:off x="470126" y="3424896"/>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全体目標</a:t>
            </a:r>
          </a:p>
        </p:txBody>
      </p:sp>
      <p:sp>
        <p:nvSpPr>
          <p:cNvPr id="27" name="スライド番号プレースホルダー 1">
            <a:extLst>
              <a:ext uri="{FF2B5EF4-FFF2-40B4-BE49-F238E27FC236}">
                <a16:creationId xmlns:a16="http://schemas.microsoft.com/office/drawing/2014/main" id="{07A4E9D4-E3FC-4389-BF13-2FB99F8F6146}"/>
              </a:ext>
            </a:extLst>
          </p:cNvPr>
          <p:cNvSpPr>
            <a:spLocks noGrp="1"/>
          </p:cNvSpPr>
          <p:nvPr>
            <p:ph type="sldNum" sz="quarter" idx="12"/>
          </p:nvPr>
        </p:nvSpPr>
        <p:spPr>
          <a:xfrm>
            <a:off x="9523413" y="6546852"/>
            <a:ext cx="360000" cy="288000"/>
          </a:xfrm>
        </p:spPr>
        <p:txBody>
          <a:bodyPr/>
          <a:lstStyle/>
          <a:p>
            <a:fld id="{8491F570-1DE7-4E07-90A6-F6DA59EDAE7D}" type="slidenum">
              <a:rPr lang="ja-JP" altLang="en-US" smtClean="0"/>
              <a:pPr/>
              <a:t>1</a:t>
            </a:fld>
            <a:endParaRPr lang="ja-JP" altLang="en-US" dirty="0"/>
          </a:p>
        </p:txBody>
      </p:sp>
      <p:sp>
        <p:nvSpPr>
          <p:cNvPr id="29" name="角丸四角形 47">
            <a:extLst>
              <a:ext uri="{FF2B5EF4-FFF2-40B4-BE49-F238E27FC236}">
                <a16:creationId xmlns:a16="http://schemas.microsoft.com/office/drawing/2014/main" id="{733D8A82-DA4E-402A-BCAA-E4B86E21A3FA}"/>
              </a:ext>
            </a:extLst>
          </p:cNvPr>
          <p:cNvSpPr/>
          <p:nvPr/>
        </p:nvSpPr>
        <p:spPr>
          <a:xfrm>
            <a:off x="2309863" y="3369312"/>
            <a:ext cx="4424142" cy="468752"/>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mn-ea"/>
              </a:rPr>
              <a:t>●</a:t>
            </a:r>
            <a:r>
              <a:rPr lang="ja-JP" altLang="en-US" sz="1200" b="1" dirty="0">
                <a:latin typeface="+mn-ea"/>
              </a:rPr>
              <a:t>がん死亡率の減少</a:t>
            </a:r>
            <a:r>
              <a:rPr lang="ja-JP" altLang="en-US" sz="1200" dirty="0">
                <a:latin typeface="+mn-ea"/>
              </a:rPr>
              <a:t>　</a:t>
            </a:r>
            <a:r>
              <a:rPr lang="en-US" altLang="ja-JP" sz="1200" b="1" dirty="0">
                <a:latin typeface="+mn-ea"/>
              </a:rPr>
              <a:t>●</a:t>
            </a:r>
            <a:r>
              <a:rPr lang="ja-JP" altLang="en-US" sz="1200" b="1" dirty="0">
                <a:latin typeface="+mn-ea"/>
              </a:rPr>
              <a:t>がんり患率の減少</a:t>
            </a:r>
            <a:endParaRPr lang="en-US" altLang="ja-JP" sz="1200" b="1" dirty="0">
              <a:latin typeface="+mn-ea"/>
            </a:endParaRPr>
          </a:p>
          <a:p>
            <a:r>
              <a:rPr lang="ja-JP" altLang="en-US" sz="1200" b="1" dirty="0">
                <a:latin typeface="+mn-ea"/>
              </a:rPr>
              <a:t>●がん生存率の向上　●がん患者や家族の生活の質の維持</a:t>
            </a:r>
            <a:endParaRPr lang="en-US" altLang="ja-JP" sz="1200" dirty="0">
              <a:latin typeface="+mn-ea"/>
            </a:endParaRPr>
          </a:p>
        </p:txBody>
      </p:sp>
      <p:graphicFrame>
        <p:nvGraphicFramePr>
          <p:cNvPr id="2" name="表 2">
            <a:extLst>
              <a:ext uri="{FF2B5EF4-FFF2-40B4-BE49-F238E27FC236}">
                <a16:creationId xmlns:a16="http://schemas.microsoft.com/office/drawing/2014/main" id="{302FA55E-F925-4C9C-81BF-FA3D2D9E7A31}"/>
              </a:ext>
            </a:extLst>
          </p:cNvPr>
          <p:cNvGraphicFramePr>
            <a:graphicFrameLocks noGrp="1"/>
          </p:cNvGraphicFramePr>
          <p:nvPr/>
        </p:nvGraphicFramePr>
        <p:xfrm>
          <a:off x="705000" y="3927671"/>
          <a:ext cx="8496000" cy="2468880"/>
        </p:xfrm>
        <a:graphic>
          <a:graphicData uri="http://schemas.openxmlformats.org/drawingml/2006/table">
            <a:tbl>
              <a:tblPr firstRow="1" bandRow="1">
                <a:tableStyleId>{2D5ABB26-0587-4C30-8999-92F81FD0307C}</a:tableStyleId>
              </a:tblPr>
              <a:tblGrid>
                <a:gridCol w="4248000">
                  <a:extLst>
                    <a:ext uri="{9D8B030D-6E8A-4147-A177-3AD203B41FA5}">
                      <a16:colId xmlns:a16="http://schemas.microsoft.com/office/drawing/2014/main" val="1628816057"/>
                    </a:ext>
                  </a:extLst>
                </a:gridCol>
                <a:gridCol w="4248000">
                  <a:extLst>
                    <a:ext uri="{9D8B030D-6E8A-4147-A177-3AD203B41FA5}">
                      <a16:colId xmlns:a16="http://schemas.microsoft.com/office/drawing/2014/main" val="505187944"/>
                    </a:ext>
                  </a:extLst>
                </a:gridCol>
              </a:tblGrid>
              <a:tr h="288000">
                <a:tc>
                  <a:txBody>
                    <a:bodyPr/>
                    <a:lstStyle/>
                    <a:p>
                      <a:pPr algn="ctr"/>
                      <a:r>
                        <a:rPr kumimoji="1" lang="ja-JP" altLang="en-US" sz="1400" b="1" dirty="0">
                          <a:solidFill>
                            <a:schemeClr val="bg1"/>
                          </a:solidFill>
                        </a:rPr>
                        <a:t>がんの予防、早期発見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80C8"/>
                    </a:solidFill>
                  </a:tcPr>
                </a:tc>
                <a:tc>
                  <a:txBody>
                    <a:bodyPr/>
                    <a:lstStyle/>
                    <a:p>
                      <a:pPr algn="ctr"/>
                      <a:r>
                        <a:rPr kumimoji="1" lang="ja-JP" altLang="en-US" sz="1400" b="1" dirty="0">
                          <a:solidFill>
                            <a:schemeClr val="bg1"/>
                          </a:solidFill>
                        </a:rPr>
                        <a:t>がん医療の充実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80C8"/>
                    </a:solidFill>
                  </a:tcPr>
                </a:tc>
                <a:extLst>
                  <a:ext uri="{0D108BD9-81ED-4DB2-BD59-A6C34878D82A}">
                    <a16:rowId xmlns:a16="http://schemas.microsoft.com/office/drawing/2014/main" val="825959136"/>
                  </a:ext>
                </a:extLst>
              </a:tr>
              <a:tr h="288000">
                <a:tc>
                  <a:txBody>
                    <a:bodyPr/>
                    <a:lstStyle/>
                    <a:p>
                      <a:pPr algn="l"/>
                      <a:r>
                        <a:rPr kumimoji="1" lang="ja-JP" altLang="en-US" sz="1200" dirty="0"/>
                        <a:t>⑴がんの予防　⑵肝炎肝がん対策の推進</a:t>
                      </a:r>
                      <a:endParaRPr kumimoji="1" lang="en-US" altLang="ja-JP" sz="1200" dirty="0"/>
                    </a:p>
                    <a:p>
                      <a:pPr algn="l"/>
                      <a:r>
                        <a:rPr kumimoji="1" lang="ja-JP" altLang="en-US" sz="1200" dirty="0"/>
                        <a:t>⑶がん検診によるがんの早期発見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t>⑴医療提供体制の充実</a:t>
                      </a:r>
                      <a:endParaRPr kumimoji="1" lang="en-US" altLang="ja-JP" sz="1200" dirty="0"/>
                    </a:p>
                    <a:p>
                      <a:pPr algn="l"/>
                      <a:r>
                        <a:rPr kumimoji="1" lang="ja-JP" altLang="en-US" sz="1200" dirty="0"/>
                        <a:t>⑵小児・</a:t>
                      </a:r>
                      <a:r>
                        <a:rPr kumimoji="1" lang="en-US" altLang="ja-JP" sz="1200" dirty="0"/>
                        <a:t>AYA</a:t>
                      </a:r>
                      <a:r>
                        <a:rPr kumimoji="1" lang="ja-JP" altLang="en-US" sz="1200" dirty="0"/>
                        <a:t>世代のがん、高齢者のがん、希少がん等の対策</a:t>
                      </a:r>
                      <a:endParaRPr kumimoji="1" lang="en-US" altLang="ja-JP" sz="1200" dirty="0"/>
                    </a:p>
                    <a:p>
                      <a:pPr algn="l"/>
                      <a:r>
                        <a:rPr kumimoji="1" lang="ja-JP" altLang="en-US" sz="1200" dirty="0"/>
                        <a:t>⑶高度・専門的な医療の活用　⑷緩和ケアの推進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393848"/>
                  </a:ext>
                </a:extLst>
              </a:tr>
              <a:tr h="288000">
                <a:tc>
                  <a:txBody>
                    <a:bodyPr/>
                    <a:lstStyle/>
                    <a:p>
                      <a:pPr algn="ctr"/>
                      <a:r>
                        <a:rPr kumimoji="1" lang="ja-JP" altLang="en-US" sz="1400" b="1" dirty="0">
                          <a:solidFill>
                            <a:schemeClr val="bg1"/>
                          </a:solidFill>
                        </a:rPr>
                        <a:t>患者支援の充実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80C8"/>
                    </a:solidFill>
                  </a:tcPr>
                </a:tc>
                <a:tc>
                  <a:txBody>
                    <a:bodyPr/>
                    <a:lstStyle/>
                    <a:p>
                      <a:pPr algn="ctr"/>
                      <a:r>
                        <a:rPr kumimoji="1" lang="ja-JP" altLang="en-US" sz="1400" b="1" dirty="0">
                          <a:solidFill>
                            <a:schemeClr val="bg1"/>
                          </a:solidFill>
                        </a:rPr>
                        <a:t>データの基盤整備・活用</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80C8"/>
                    </a:solidFill>
                  </a:tcPr>
                </a:tc>
                <a:extLst>
                  <a:ext uri="{0D108BD9-81ED-4DB2-BD59-A6C34878D82A}">
                    <a16:rowId xmlns:a16="http://schemas.microsoft.com/office/drawing/2014/main" val="2748798421"/>
                  </a:ext>
                </a:extLst>
              </a:tr>
              <a:tr h="288000">
                <a:tc>
                  <a:txBody>
                    <a:bodyPr/>
                    <a:lstStyle/>
                    <a:p>
                      <a:pPr algn="l"/>
                      <a:r>
                        <a:rPr kumimoji="1" lang="ja-JP" altLang="en-US" sz="1200" dirty="0"/>
                        <a:t>⑴がん患者の相談支援　⑵がん患者への情報提供</a:t>
                      </a:r>
                      <a:endParaRPr kumimoji="1" lang="en-US" altLang="ja-JP" sz="1200" dirty="0"/>
                    </a:p>
                    <a:p>
                      <a:pPr algn="l"/>
                      <a:r>
                        <a:rPr kumimoji="1" lang="ja-JP" altLang="en-US" sz="1200" dirty="0"/>
                        <a:t>⑶がん患者等への社会的な問題への対策</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200" dirty="0"/>
                        <a:t>⑴がん登録の精度向上　⑵がん登録等のデータの利活用</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918729"/>
                  </a:ext>
                </a:extLst>
              </a:tr>
              <a:tr h="288000">
                <a:tc gridSpan="2">
                  <a:txBody>
                    <a:bodyPr/>
                    <a:lstStyle/>
                    <a:p>
                      <a:pPr algn="ctr"/>
                      <a:r>
                        <a:rPr kumimoji="1" lang="ja-JP" altLang="en-US" sz="1400" b="1" dirty="0">
                          <a:solidFill>
                            <a:schemeClr val="bg1"/>
                          </a:solidFill>
                        </a:rPr>
                        <a:t>がん対策を社会全体で進める環境づくり</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880C8"/>
                    </a:solidFill>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685030"/>
                  </a:ext>
                </a:extLst>
              </a:tr>
              <a:tr h="288000">
                <a:tc gridSpan="2">
                  <a:txBody>
                    <a:bodyPr/>
                    <a:lstStyle/>
                    <a:p>
                      <a:pPr algn="l"/>
                      <a:r>
                        <a:rPr kumimoji="1" lang="ja-JP" altLang="en-US" sz="1200" dirty="0"/>
                        <a:t>⑴社会全体での機運づくり　⑵大阪府がん対策基金の活用　⑶がん患者会等との連携推進</a:t>
                      </a:r>
                      <a:endParaRPr kumimoji="1" lang="en-US" altLang="ja-JP" sz="1200" dirty="0"/>
                    </a:p>
                    <a:p>
                      <a:pPr algn="l"/>
                      <a:r>
                        <a:rPr kumimoji="1" lang="ja-JP" altLang="en-US" sz="1200" dirty="0"/>
                        <a:t>⑷がん教育、がんに関する知識の普及啓発</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2600799"/>
                  </a:ext>
                </a:extLst>
              </a:tr>
            </a:tbl>
          </a:graphicData>
        </a:graphic>
      </p:graphicFrame>
      <p:sp>
        <p:nvSpPr>
          <p:cNvPr id="22" name="テキスト ボックス 21">
            <a:extLst>
              <a:ext uri="{FF2B5EF4-FFF2-40B4-BE49-F238E27FC236}">
                <a16:creationId xmlns:a16="http://schemas.microsoft.com/office/drawing/2014/main" id="{293F5316-2F76-461D-8D89-CA9146380E3D}"/>
              </a:ext>
            </a:extLst>
          </p:cNvPr>
          <p:cNvSpPr txBox="1"/>
          <p:nvPr/>
        </p:nvSpPr>
        <p:spPr>
          <a:xfrm>
            <a:off x="7377185" y="117746"/>
            <a:ext cx="91169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0" lang="ja-JP" altLang="en-US" sz="1400"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資料１</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36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 name="スライド番号プレースホルダー 1"/>
          <p:cNvSpPr>
            <a:spLocks noGrp="1"/>
          </p:cNvSpPr>
          <p:nvPr>
            <p:ph type="sldNum" sz="quarter" idx="12"/>
          </p:nvPr>
        </p:nvSpPr>
        <p:spPr>
          <a:xfrm>
            <a:off x="7494877" y="6555858"/>
            <a:ext cx="2228850" cy="365125"/>
          </a:xfrm>
        </p:spPr>
        <p:txBody>
          <a:bodyPr/>
          <a:lstStyle/>
          <a:p>
            <a:fld id="{8491F570-1DE7-4E07-90A6-F6DA59EDAE7D}" type="slidenum">
              <a:rPr kumimoji="1" lang="ja-JP" altLang="en-US" smtClean="0"/>
              <a:pPr/>
              <a:t>10</a:t>
            </a:fld>
            <a:endParaRPr kumimoji="1" lang="ja-JP" altLang="en-US" dirty="0"/>
          </a:p>
        </p:txBody>
      </p:sp>
      <p:graphicFrame>
        <p:nvGraphicFramePr>
          <p:cNvPr id="12" name="表 11">
            <a:extLst>
              <a:ext uri="{FF2B5EF4-FFF2-40B4-BE49-F238E27FC236}">
                <a16:creationId xmlns:a16="http://schemas.microsoft.com/office/drawing/2014/main" id="{FA791C93-28CE-4971-B260-924D0EDE232F}"/>
              </a:ext>
            </a:extLst>
          </p:cNvPr>
          <p:cNvGraphicFramePr>
            <a:graphicFrameLocks noGrp="1"/>
          </p:cNvGraphicFramePr>
          <p:nvPr/>
        </p:nvGraphicFramePr>
        <p:xfrm>
          <a:off x="399000" y="292777"/>
          <a:ext cx="8928000" cy="658059"/>
        </p:xfrm>
        <a:graphic>
          <a:graphicData uri="http://schemas.openxmlformats.org/drawingml/2006/table">
            <a:tbl>
              <a:tblPr firstRow="1" bandRow="1">
                <a:tableStyleId>{5C22544A-7EE6-4342-B048-85BDC9FD1C3A}</a:tableStyleId>
              </a:tblPr>
              <a:tblGrid>
                <a:gridCol w="1290813">
                  <a:extLst>
                    <a:ext uri="{9D8B030D-6E8A-4147-A177-3AD203B41FA5}">
                      <a16:colId xmlns:a16="http://schemas.microsoft.com/office/drawing/2014/main" val="3795206225"/>
                    </a:ext>
                  </a:extLst>
                </a:gridCol>
                <a:gridCol w="7637187">
                  <a:extLst>
                    <a:ext uri="{9D8B030D-6E8A-4147-A177-3AD203B41FA5}">
                      <a16:colId xmlns:a16="http://schemas.microsoft.com/office/drawing/2014/main" val="1328953327"/>
                    </a:ext>
                  </a:extLst>
                </a:gridCol>
              </a:tblGrid>
              <a:tr h="658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rPr>
                        <a:t>現状･課題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179388" marR="0" lvl="0" indent="-179388" algn="l" defTabSz="914400" rtl="0" eaLnBrk="1" fontAlgn="auto" latinLnBrk="0" hangingPunct="1">
                        <a:lnSpc>
                          <a:spcPts val="2000"/>
                        </a:lnSpc>
                        <a:spcBef>
                          <a:spcPts val="0"/>
                        </a:spcBef>
                        <a:spcAft>
                          <a:spcPts val="0"/>
                        </a:spcAft>
                        <a:buClrTx/>
                        <a:buSzTx/>
                        <a:buFontTx/>
                        <a:buNone/>
                        <a:tabLst/>
                        <a:defRPr/>
                      </a:pPr>
                      <a:r>
                        <a:rPr kumimoji="1" lang="ja-JP" altLang="en-US" sz="1400" b="1" dirty="0">
                          <a:solidFill>
                            <a:schemeClr val="tx1"/>
                          </a:solidFill>
                        </a:rPr>
                        <a:t>◆大阪府のがん検診受診率は年々向上しているが、依然として全国最低レベルにあり、受診率向上に向けた取組みが必要。</a:t>
                      </a:r>
                      <a:endParaRPr kumimoji="1" lang="en-US" altLang="ja-JP"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13" name="表 12">
            <a:extLst>
              <a:ext uri="{FF2B5EF4-FFF2-40B4-BE49-F238E27FC236}">
                <a16:creationId xmlns:a16="http://schemas.microsoft.com/office/drawing/2014/main" id="{67CF6E2A-87F8-45B9-AD4E-E4FED280432A}"/>
              </a:ext>
            </a:extLst>
          </p:cNvPr>
          <p:cNvGraphicFramePr>
            <a:graphicFrameLocks noGrp="1"/>
          </p:cNvGraphicFramePr>
          <p:nvPr>
            <p:extLst>
              <p:ext uri="{D42A27DB-BD31-4B8C-83A1-F6EECF244321}">
                <p14:modId xmlns:p14="http://schemas.microsoft.com/office/powerpoint/2010/main" val="636788776"/>
              </p:ext>
            </p:extLst>
          </p:nvPr>
        </p:nvGraphicFramePr>
        <p:xfrm>
          <a:off x="532014" y="1051523"/>
          <a:ext cx="8928000" cy="5539047"/>
        </p:xfrm>
        <a:graphic>
          <a:graphicData uri="http://schemas.openxmlformats.org/drawingml/2006/table">
            <a:tbl>
              <a:tblPr firstRow="1" bandRow="1">
                <a:tableStyleId>{5C22544A-7EE6-4342-B048-85BDC9FD1C3A}</a:tableStyleId>
              </a:tblPr>
              <a:tblGrid>
                <a:gridCol w="1023980">
                  <a:extLst>
                    <a:ext uri="{9D8B030D-6E8A-4147-A177-3AD203B41FA5}">
                      <a16:colId xmlns:a16="http://schemas.microsoft.com/office/drawing/2014/main" val="528851062"/>
                    </a:ext>
                  </a:extLst>
                </a:gridCol>
                <a:gridCol w="7904020">
                  <a:extLst>
                    <a:ext uri="{9D8B030D-6E8A-4147-A177-3AD203B41FA5}">
                      <a16:colId xmlns:a16="http://schemas.microsoft.com/office/drawing/2014/main" val="89849022"/>
                    </a:ext>
                  </a:extLst>
                </a:gridCol>
              </a:tblGrid>
              <a:tr h="5539047">
                <a:tc>
                  <a:txBody>
                    <a:bodyPr/>
                    <a:lstStyle/>
                    <a:p>
                      <a:r>
                        <a:rPr kumimoji="1" lang="ja-JP" altLang="en-US" sz="1400" dirty="0">
                          <a:latin typeface="+mn-ea"/>
                          <a:ea typeface="+mn-ea"/>
                        </a:rPr>
                        <a:t>本年度の取組み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200" u="none" baseline="0" dirty="0">
                          <a:solidFill>
                            <a:schemeClr val="tx1"/>
                          </a:solidFill>
                          <a:highlight>
                            <a:srgbClr val="00FF00"/>
                          </a:highlight>
                          <a:latin typeface="+mn-ea"/>
                          <a:ea typeface="+mn-ea"/>
                        </a:rPr>
                        <a:t>■</a:t>
                      </a:r>
                      <a:r>
                        <a:rPr kumimoji="1" lang="ja-JP" altLang="en-US" sz="1200" u="none" baseline="0" dirty="0">
                          <a:solidFill>
                            <a:schemeClr val="tx1"/>
                          </a:solidFill>
                          <a:latin typeface="+mn-ea"/>
                          <a:ea typeface="+mn-ea"/>
                        </a:rPr>
                        <a:t>特に説明したい項目</a:t>
                      </a:r>
                      <a:endParaRPr kumimoji="1" lang="en-US" altLang="ja-JP" sz="12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市町村におけるがん検診受診率の向上</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精度管理センター事業を通じて、個別受診勧奨実施に向けた助言等による支援を実施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協会けんぽ・大阪がん循環器病予防センター・市町村（３市）と連携し、被扶養者に大腸がん検診キットを配付。集団での特定健診と大腸がん検診を同時実施し、被扶養者の大腸がん検診受診促進事業を実施</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【R7</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年度：</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156</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人が受診</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市町村が受診勧奨を効果的に行うため、大阪がん循環器病予防センターと共催で市町村向け研修会を開催</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【R8.1</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34</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市町村 </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45</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名参加</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専門家やタレントを活用したイベント実施（</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R7.10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名）事前事後において、新聞広告や府等の</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SNS</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にて啓発。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セレッソ大阪レディースデーにて、入場者２万人へのチラシ配付やブース出展、ハーフタイムにおけるピッチでの啓発等を実施（</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R7.9</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がん検診の精度管理の充実</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市町村における検診の精度向上を目的として、検診結果等のデータを収集・分析し提供</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■精検受診率が基準値を下回る市町村へ通知文を発出。また、精検受診率が許容値を下回り、令和６年度に通知を発出した</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21</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市町村に対して、課題への取組状況及び効果について調査を実施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■市町村に対し、国の指針に基づくがん検診の実施に向けた助言・情報提供を実施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民間との共催で、医師を対象とした肺がん検診の精度向上に向けた胸部Ｘ線 読影講習会を実施</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【R7</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年度：</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448</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名に受講証発行</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職域におけるがん検診の推進</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がん検診受診推進員を活用したがん検診の普及（連携企業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社　</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15,380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人</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【R7.3</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月末時点</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大阪公立大学と連携し、女子学生を対象に子宮頸がん検診の受診を促すとともに、がん検診の重要性について理解してもらう啓発事業を実施</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【R7</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年度：</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45</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名受診</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5" name="図 4">
            <a:extLst>
              <a:ext uri="{FF2B5EF4-FFF2-40B4-BE49-F238E27FC236}">
                <a16:creationId xmlns:a16="http://schemas.microsoft.com/office/drawing/2014/main" id="{695EB92A-42F9-4A03-A1E5-9FD988898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8886" y="4753232"/>
            <a:ext cx="2130883" cy="1600726"/>
          </a:xfrm>
          <a:prstGeom prst="rect">
            <a:avLst/>
          </a:prstGeom>
        </p:spPr>
      </p:pic>
      <p:pic>
        <p:nvPicPr>
          <p:cNvPr id="7" name="図 6">
            <a:extLst>
              <a:ext uri="{FF2B5EF4-FFF2-40B4-BE49-F238E27FC236}">
                <a16:creationId xmlns:a16="http://schemas.microsoft.com/office/drawing/2014/main" id="{A3FC4D96-4476-45CF-8D4D-541427F8A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002" y="4720281"/>
            <a:ext cx="1183050" cy="1672281"/>
          </a:xfrm>
          <a:prstGeom prst="rect">
            <a:avLst/>
          </a:prstGeom>
        </p:spPr>
      </p:pic>
      <p:pic>
        <p:nvPicPr>
          <p:cNvPr id="14" name="図 13">
            <a:extLst>
              <a:ext uri="{FF2B5EF4-FFF2-40B4-BE49-F238E27FC236}">
                <a16:creationId xmlns:a16="http://schemas.microsoft.com/office/drawing/2014/main" id="{970FF66C-A2A5-488A-BB52-3084728A52E8}"/>
              </a:ext>
            </a:extLst>
          </p:cNvPr>
          <p:cNvPicPr>
            <a:picLocks noChangeAspect="1"/>
          </p:cNvPicPr>
          <p:nvPr/>
        </p:nvPicPr>
        <p:blipFill>
          <a:blip r:embed="rId5"/>
          <a:stretch>
            <a:fillRect/>
          </a:stretch>
        </p:blipFill>
        <p:spPr>
          <a:xfrm>
            <a:off x="7453603" y="4777945"/>
            <a:ext cx="1102893" cy="1561069"/>
          </a:xfrm>
          <a:prstGeom prst="rect">
            <a:avLst/>
          </a:prstGeom>
        </p:spPr>
      </p:pic>
      <p:sp>
        <p:nvSpPr>
          <p:cNvPr id="10" name="正方形/長方形 9">
            <a:extLst>
              <a:ext uri="{FF2B5EF4-FFF2-40B4-BE49-F238E27FC236}">
                <a16:creationId xmlns:a16="http://schemas.microsoft.com/office/drawing/2014/main" id="{8CA6E22A-CA4E-461E-8677-A614E9127346}"/>
              </a:ext>
            </a:extLst>
          </p:cNvPr>
          <p:cNvSpPr/>
          <p:nvPr/>
        </p:nvSpPr>
        <p:spPr>
          <a:xfrm>
            <a:off x="6847011" y="6377309"/>
            <a:ext cx="2212628" cy="1664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700" b="1" dirty="0">
                <a:latin typeface="+mn-ea"/>
              </a:rPr>
              <a:t>▲大阪公立大学での子宮頸がん検診啓発チラシ</a:t>
            </a:r>
          </a:p>
        </p:txBody>
      </p:sp>
      <p:sp>
        <p:nvSpPr>
          <p:cNvPr id="11" name="正方形/長方形 10">
            <a:extLst>
              <a:ext uri="{FF2B5EF4-FFF2-40B4-BE49-F238E27FC236}">
                <a16:creationId xmlns:a16="http://schemas.microsoft.com/office/drawing/2014/main" id="{967332DD-B082-428C-8AA8-20BD20408561}"/>
              </a:ext>
            </a:extLst>
          </p:cNvPr>
          <p:cNvSpPr/>
          <p:nvPr/>
        </p:nvSpPr>
        <p:spPr>
          <a:xfrm>
            <a:off x="4246220" y="6397903"/>
            <a:ext cx="2212628" cy="1664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700" b="1" dirty="0">
                <a:latin typeface="+mn-ea"/>
              </a:rPr>
              <a:t>▲がん検診にいこうキャンペーン</a:t>
            </a:r>
          </a:p>
        </p:txBody>
      </p:sp>
      <p:sp>
        <p:nvSpPr>
          <p:cNvPr id="15" name="正方形/長方形 14">
            <a:extLst>
              <a:ext uri="{FF2B5EF4-FFF2-40B4-BE49-F238E27FC236}">
                <a16:creationId xmlns:a16="http://schemas.microsoft.com/office/drawing/2014/main" id="{8399E0C6-F0C8-435D-B5FB-A8354976BD02}"/>
              </a:ext>
            </a:extLst>
          </p:cNvPr>
          <p:cNvSpPr/>
          <p:nvPr/>
        </p:nvSpPr>
        <p:spPr>
          <a:xfrm>
            <a:off x="1770416" y="6398998"/>
            <a:ext cx="2212628" cy="1664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700" b="1" dirty="0">
                <a:latin typeface="+mn-ea"/>
              </a:rPr>
              <a:t>▲連携企業によるがん検診</a:t>
            </a:r>
            <a:r>
              <a:rPr lang="ja-JP" altLang="en-US" sz="700" b="1">
                <a:latin typeface="+mn-ea"/>
              </a:rPr>
              <a:t>の普及チラシ</a:t>
            </a:r>
            <a:endParaRPr lang="ja-JP" altLang="en-US" sz="700" b="1" dirty="0">
              <a:latin typeface="+mn-ea"/>
            </a:endParaRPr>
          </a:p>
        </p:txBody>
      </p:sp>
    </p:spTree>
    <p:extLst>
      <p:ext uri="{BB962C8B-B14F-4D97-AF65-F5344CB8AC3E}">
        <p14:creationId xmlns:p14="http://schemas.microsoft.com/office/powerpoint/2010/main" val="325909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441751982"/>
              </p:ext>
            </p:extLst>
          </p:nvPr>
        </p:nvGraphicFramePr>
        <p:xfrm>
          <a:off x="406103" y="1216625"/>
          <a:ext cx="8928000" cy="5364231"/>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211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市町村におけるがん検診受診率の向上</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0" dirty="0">
                          <a:solidFill>
                            <a:schemeClr val="tx1"/>
                          </a:solidFill>
                        </a:rPr>
                        <a:t>受診率は</a:t>
                      </a:r>
                      <a:r>
                        <a:rPr kumimoji="1" lang="ja-JP" altLang="en-US" sz="1100" b="0">
                          <a:solidFill>
                            <a:schemeClr val="tx1"/>
                          </a:solidFill>
                        </a:rPr>
                        <a:t>向上しており、</a:t>
                      </a:r>
                      <a:r>
                        <a:rPr kumimoji="1" lang="ja-JP" altLang="en-US" sz="1100" b="0" dirty="0">
                          <a:solidFill>
                            <a:schemeClr val="tx1"/>
                          </a:solidFill>
                        </a:rPr>
                        <a:t>依然として全国と比して低位であり、コロナ前の令和元年度と比較して回復傾向にあるものの（約</a:t>
                      </a:r>
                      <a:r>
                        <a:rPr kumimoji="1" lang="en-US" altLang="ja-JP" sz="1100" b="0" dirty="0">
                          <a:solidFill>
                            <a:schemeClr val="tx1"/>
                          </a:solidFill>
                        </a:rPr>
                        <a:t>97</a:t>
                      </a:r>
                      <a:r>
                        <a:rPr kumimoji="1" lang="ja-JP" altLang="en-US" sz="1100" b="0" dirty="0">
                          <a:solidFill>
                            <a:schemeClr val="tx1"/>
                          </a:solidFill>
                        </a:rPr>
                        <a:t>％）、がん検診の啓発を引き続き実施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■効果的な受診勧奨を行えるよう、市町村支援が必要</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がん検診の精度管理の充実</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肺がんの二重読影の実施要件を満たすことが困難な地域があり、肺がん検診の受診者数が伸び悩んでいる</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職域におけるがん検診の推進</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■企業の健康管理を担う経営者や労務担当者に対する周知啓発</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2373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市町村におけるがん検診受診率の向上</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0" baseline="0" dirty="0">
                          <a:solidFill>
                            <a:schemeClr val="tx1"/>
                          </a:solidFill>
                          <a:latin typeface="+mn-ea"/>
                          <a:ea typeface="+mn-ea"/>
                        </a:rPr>
                        <a:t>特定健診と連携し、けんしんの受診を促進するＰＲイベントを実施するとともに、「おおさか健活大使」を活用した啓発を実施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■専門家を招聘した研修や好事例の展開等</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がん検診の精度管理の充実</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医師を対象とした肺がん検診の精度向上に向けた胸部Ｘ線読影講習会の継続実施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職域におけるがん検診の推進</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a:t>
                      </a:r>
                      <a:r>
                        <a:rPr kumimoji="1" lang="ja-JP" altLang="en-US" sz="1100" b="0" baseline="0" dirty="0">
                          <a:solidFill>
                            <a:schemeClr val="tx1"/>
                          </a:solidFill>
                          <a:latin typeface="+mn-ea"/>
                          <a:ea typeface="+mn-ea"/>
                        </a:rPr>
                        <a:t>大阪商工会議所や企業等と連携し、経営者が集まるセミナー等での周知啓発を行う</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761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令和８年度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予算（案）</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がん検診精度管理委託事業（</a:t>
                      </a:r>
                      <a:r>
                        <a:rPr kumimoji="1" lang="en-US" altLang="ja-JP" sz="1100" b="0" dirty="0">
                          <a:solidFill>
                            <a:schemeClr val="tx1"/>
                          </a:solidFill>
                          <a:latin typeface="+mn-ea"/>
                          <a:ea typeface="+mn-ea"/>
                        </a:rPr>
                        <a:t>51,160</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組織型検診体制推進事業（</a:t>
                      </a:r>
                      <a:r>
                        <a:rPr kumimoji="1" lang="en-US" altLang="ja-JP" sz="1100" b="0" dirty="0">
                          <a:solidFill>
                            <a:schemeClr val="tx1"/>
                          </a:solidFill>
                          <a:latin typeface="+mn-ea"/>
                          <a:ea typeface="+mn-ea"/>
                        </a:rPr>
                        <a:t>13,243</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がん検診普及事業（</a:t>
                      </a:r>
                      <a:r>
                        <a:rPr kumimoji="1" lang="en-US" altLang="ja-JP" sz="1100" b="0" dirty="0">
                          <a:solidFill>
                            <a:schemeClr val="tx1"/>
                          </a:solidFill>
                          <a:latin typeface="+mn-ea"/>
                          <a:ea typeface="+mn-ea"/>
                        </a:rPr>
                        <a:t>1,504</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けんしん受診率向上事業（</a:t>
                      </a:r>
                      <a:r>
                        <a:rPr kumimoji="1" lang="en-US" altLang="ja-JP" sz="1100" b="0" dirty="0">
                          <a:solidFill>
                            <a:schemeClr val="tx1"/>
                          </a:solidFill>
                          <a:latin typeface="+mn-ea"/>
                          <a:ea typeface="+mn-ea"/>
                        </a:rPr>
                        <a:t>20,802</a:t>
                      </a:r>
                      <a:r>
                        <a:rPr kumimoji="1" lang="ja-JP" altLang="en-US" sz="1100" b="0" dirty="0">
                          <a:solidFill>
                            <a:schemeClr val="tx1"/>
                          </a:solidFill>
                          <a:latin typeface="+mn-ea"/>
                          <a:ea typeface="+mn-ea"/>
                        </a:rPr>
                        <a:t>千円）</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新規</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2" name="スライド番号プレースホルダー 1"/>
          <p:cNvSpPr>
            <a:spLocks noGrp="1"/>
          </p:cNvSpPr>
          <p:nvPr>
            <p:ph type="sldNum" sz="quarter" idx="12"/>
          </p:nvPr>
        </p:nvSpPr>
        <p:spPr>
          <a:xfrm>
            <a:off x="7677150" y="6492875"/>
            <a:ext cx="2228850" cy="365125"/>
          </a:xfrm>
        </p:spPr>
        <p:txBody>
          <a:bodyPr/>
          <a:lstStyle/>
          <a:p>
            <a:fld id="{8491F570-1DE7-4E07-90A6-F6DA59EDAE7D}" type="slidenum">
              <a:rPr kumimoji="1" lang="ja-JP" altLang="en-US" smtClean="0"/>
              <a:pPr/>
              <a:t>11</a:t>
            </a:fld>
            <a:endParaRPr kumimoji="1" lang="ja-JP" altLang="en-US" dirty="0"/>
          </a:p>
        </p:txBody>
      </p:sp>
      <p:graphicFrame>
        <p:nvGraphicFramePr>
          <p:cNvPr id="3" name="表 2">
            <a:extLst>
              <a:ext uri="{FF2B5EF4-FFF2-40B4-BE49-F238E27FC236}">
                <a16:creationId xmlns:a16="http://schemas.microsoft.com/office/drawing/2014/main" id="{7CB95201-6159-4784-B6AD-1938E63D0F52}"/>
              </a:ext>
            </a:extLst>
          </p:cNvPr>
          <p:cNvGraphicFramePr>
            <a:graphicFrameLocks noGrp="1"/>
          </p:cNvGraphicFramePr>
          <p:nvPr>
            <p:extLst>
              <p:ext uri="{D42A27DB-BD31-4B8C-83A1-F6EECF244321}">
                <p14:modId xmlns:p14="http://schemas.microsoft.com/office/powerpoint/2010/main" val="3792176039"/>
              </p:ext>
            </p:extLst>
          </p:nvPr>
        </p:nvGraphicFramePr>
        <p:xfrm>
          <a:off x="406103" y="270425"/>
          <a:ext cx="8928000" cy="9462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540844266"/>
                    </a:ext>
                  </a:extLst>
                </a:gridCol>
                <a:gridCol w="7920000">
                  <a:extLst>
                    <a:ext uri="{9D8B030D-6E8A-4147-A177-3AD203B41FA5}">
                      <a16:colId xmlns:a16="http://schemas.microsoft.com/office/drawing/2014/main" val="674764230"/>
                    </a:ext>
                  </a:extLst>
                </a:gridCol>
              </a:tblGrid>
              <a:tr h="8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最終予算（案）</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がん検診精度管理委託事業（</a:t>
                      </a:r>
                      <a:r>
                        <a:rPr kumimoji="1" lang="en-US" altLang="ja-JP" sz="1100" b="0" dirty="0">
                          <a:solidFill>
                            <a:schemeClr val="tx1"/>
                          </a:solidFill>
                          <a:latin typeface="+mn-ea"/>
                          <a:ea typeface="+mn-ea"/>
                        </a:rPr>
                        <a:t>57,354</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組織型検診体制推進事業（</a:t>
                      </a:r>
                      <a:r>
                        <a:rPr kumimoji="1" lang="en-US" altLang="ja-JP" sz="1100" b="0" dirty="0">
                          <a:solidFill>
                            <a:schemeClr val="tx1"/>
                          </a:solidFill>
                          <a:latin typeface="+mn-ea"/>
                          <a:ea typeface="+mn-ea"/>
                        </a:rPr>
                        <a:t>11,584</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がん検診普及事業（</a:t>
                      </a:r>
                      <a:r>
                        <a:rPr kumimoji="1" lang="en-US" altLang="ja-JP" sz="1100" b="0" dirty="0">
                          <a:solidFill>
                            <a:schemeClr val="tx1"/>
                          </a:solidFill>
                          <a:latin typeface="+mn-ea"/>
                          <a:ea typeface="+mn-ea"/>
                        </a:rPr>
                        <a:t>1,504</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がん検診受診促進事業（</a:t>
                      </a:r>
                      <a:r>
                        <a:rPr kumimoji="1" lang="en-US" altLang="ja-JP" sz="1100" b="0" dirty="0">
                          <a:solidFill>
                            <a:schemeClr val="tx1"/>
                          </a:solidFill>
                          <a:latin typeface="+mn-ea"/>
                          <a:ea typeface="+mn-ea"/>
                        </a:rPr>
                        <a:t>2,195</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職域におけるがん検診受診率向上事業（</a:t>
                      </a:r>
                      <a:r>
                        <a:rPr kumimoji="1" lang="en-US" altLang="ja-JP" sz="1100" b="0" dirty="0">
                          <a:solidFill>
                            <a:schemeClr val="tx1"/>
                          </a:solidFill>
                          <a:latin typeface="+mn-ea"/>
                          <a:ea typeface="+mn-ea"/>
                        </a:rPr>
                        <a:t>1,812</a:t>
                      </a:r>
                      <a:r>
                        <a:rPr kumimoji="1" lang="ja-JP" altLang="en-US" sz="1100" b="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797632"/>
                  </a:ext>
                </a:extLst>
              </a:tr>
            </a:tbl>
          </a:graphicData>
        </a:graphic>
      </p:graphicFrame>
    </p:spTree>
    <p:extLst>
      <p:ext uri="{BB962C8B-B14F-4D97-AF65-F5344CB8AC3E}">
        <p14:creationId xmlns:p14="http://schemas.microsoft.com/office/powerpoint/2010/main" val="424489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77386" y="2106993"/>
            <a:ext cx="9741058" cy="1440183"/>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２　がん医療の充実</a:t>
            </a:r>
          </a:p>
        </p:txBody>
      </p:sp>
      <p:sp>
        <p:nvSpPr>
          <p:cNvPr id="17" name="正方形/長方形 16">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４期</a:t>
            </a:r>
            <a:r>
              <a:rPr kumimoji="1" lang="zh-TW" altLang="en-US" sz="2000" b="1" dirty="0">
                <a:solidFill>
                  <a:schemeClr val="tx1"/>
                </a:solidFill>
                <a:latin typeface="Meiryo UI" panose="020B0604030504040204" pitchFamily="50" charset="-128"/>
                <a:ea typeface="Meiryo UI" panose="020B0604030504040204" pitchFamily="50" charset="-128"/>
              </a:rPr>
              <a:t>大阪府</a:t>
            </a:r>
            <a:r>
              <a:rPr kumimoji="1" lang="ja-JP" altLang="en-US" sz="2000" b="1" dirty="0">
                <a:solidFill>
                  <a:schemeClr val="tx1"/>
                </a:solidFill>
                <a:latin typeface="Meiryo UI" panose="020B0604030504040204" pitchFamily="50" charset="-128"/>
                <a:ea typeface="Meiryo UI" panose="020B0604030504040204" pitchFamily="50" charset="-128"/>
              </a:rPr>
              <a:t>がん対策推進</a:t>
            </a:r>
            <a:r>
              <a:rPr kumimoji="1" lang="zh-TW" altLang="en-US" sz="2000" b="1" dirty="0">
                <a:solidFill>
                  <a:schemeClr val="tx1"/>
                </a:solidFill>
                <a:latin typeface="Meiryo UI" panose="020B0604030504040204" pitchFamily="50" charset="-128"/>
                <a:ea typeface="Meiryo UI" panose="020B0604030504040204" pitchFamily="50" charset="-128"/>
              </a:rPr>
              <a:t>計画</a:t>
            </a:r>
            <a:r>
              <a:rPr kumimoji="1" lang="ja-JP" altLang="en-US" sz="2000" b="1" dirty="0">
                <a:solidFill>
                  <a:schemeClr val="tx1"/>
                </a:solidFill>
                <a:latin typeface="Meiryo UI" panose="020B0604030504040204" pitchFamily="50" charset="-128"/>
                <a:ea typeface="Meiryo UI" panose="020B0604030504040204" pitchFamily="50" charset="-128"/>
              </a:rPr>
              <a:t>（基本的な取組み）</a:t>
            </a:r>
          </a:p>
        </p:txBody>
      </p:sp>
      <p:sp>
        <p:nvSpPr>
          <p:cNvPr id="18" name="正方形/長方形 17"/>
          <p:cNvSpPr/>
          <p:nvPr/>
        </p:nvSpPr>
        <p:spPr>
          <a:xfrm>
            <a:off x="85624" y="607483"/>
            <a:ext cx="9741058" cy="1440183"/>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１　がんの予防・早期発見</a:t>
            </a:r>
            <a:endParaRPr kumimoji="1" lang="en-US" altLang="ja-JP" sz="1400" b="1" dirty="0">
              <a:solidFill>
                <a:schemeClr val="bg1"/>
              </a:solidFill>
            </a:endParaRPr>
          </a:p>
        </p:txBody>
      </p:sp>
      <p:graphicFrame>
        <p:nvGraphicFramePr>
          <p:cNvPr id="23" name="表 22"/>
          <p:cNvGraphicFramePr>
            <a:graphicFrameLocks noGrp="1"/>
          </p:cNvGraphicFramePr>
          <p:nvPr/>
        </p:nvGraphicFramePr>
        <p:xfrm>
          <a:off x="146165" y="915150"/>
          <a:ext cx="9613251" cy="1069440"/>
        </p:xfrm>
        <a:graphic>
          <a:graphicData uri="http://schemas.openxmlformats.org/drawingml/2006/table">
            <a:tbl>
              <a:tblPr firstRow="1" bandRow="1">
                <a:tableStyleId>{5940675A-B579-460E-94D1-54222C63F5DA}</a:tableStyleId>
              </a:tblPr>
              <a:tblGrid>
                <a:gridCol w="2745316">
                  <a:extLst>
                    <a:ext uri="{9D8B030D-6E8A-4147-A177-3AD203B41FA5}">
                      <a16:colId xmlns:a16="http://schemas.microsoft.com/office/drawing/2014/main" val="4073086637"/>
                    </a:ext>
                  </a:extLst>
                </a:gridCol>
                <a:gridCol w="3509319">
                  <a:extLst>
                    <a:ext uri="{9D8B030D-6E8A-4147-A177-3AD203B41FA5}">
                      <a16:colId xmlns:a16="http://schemas.microsoft.com/office/drawing/2014/main" val="111291063"/>
                    </a:ext>
                  </a:extLst>
                </a:gridCol>
                <a:gridCol w="3358616">
                  <a:extLst>
                    <a:ext uri="{9D8B030D-6E8A-4147-A177-3AD203B41FA5}">
                      <a16:colId xmlns:a16="http://schemas.microsoft.com/office/drawing/2014/main" val="3290605964"/>
                    </a:ext>
                  </a:extLst>
                </a:gridCol>
              </a:tblGrid>
              <a:tr h="0">
                <a:tc>
                  <a:txBody>
                    <a:bodyPr/>
                    <a:lstStyle/>
                    <a:p>
                      <a:pPr algn="ctr"/>
                      <a:r>
                        <a:rPr kumimoji="1" lang="ja-JP" altLang="en-US" sz="1200" b="1" baseline="0" dirty="0">
                          <a:solidFill>
                            <a:schemeClr val="tx1"/>
                          </a:solidFill>
                        </a:rPr>
                        <a:t>（１）がんの予防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（２）肝炎肝がん対策の推進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（３）がん検診によるがんの早期発見</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0">
                <a:tc>
                  <a:txBody>
                    <a:bodyPr/>
                    <a:lstStyle/>
                    <a:p>
                      <a:pPr marL="0" indent="0">
                        <a:buFont typeface="Wingdings" panose="05000000000000000000" pitchFamily="2" charset="2"/>
                        <a:buNone/>
                      </a:pPr>
                      <a:r>
                        <a:rPr kumimoji="1" lang="ja-JP" altLang="en-US" sz="1100" b="0" baseline="0" dirty="0">
                          <a:solidFill>
                            <a:schemeClr val="tx1"/>
                          </a:solidFill>
                        </a:rPr>
                        <a:t>① たばこ対策</a:t>
                      </a:r>
                    </a:p>
                    <a:p>
                      <a:pPr marL="0" indent="0">
                        <a:buFont typeface="Wingdings" panose="05000000000000000000" pitchFamily="2" charset="2"/>
                        <a:buNone/>
                      </a:pPr>
                      <a:r>
                        <a:rPr kumimoji="1" lang="ja-JP" altLang="en-US" sz="1100" b="0" baseline="0" dirty="0">
                          <a:solidFill>
                            <a:schemeClr val="tx1"/>
                          </a:solidFill>
                        </a:rPr>
                        <a:t>② 喫煙以外の生活習慣の改善</a:t>
                      </a:r>
                    </a:p>
                    <a:p>
                      <a:pPr marL="0" indent="0">
                        <a:buFont typeface="Wingdings" panose="05000000000000000000" pitchFamily="2" charset="2"/>
                        <a:buNone/>
                      </a:pPr>
                      <a:r>
                        <a:rPr kumimoji="1" lang="ja-JP" altLang="en-US" sz="1100" b="0" baseline="0" dirty="0">
                          <a:solidFill>
                            <a:schemeClr val="tx1"/>
                          </a:solidFill>
                        </a:rPr>
                        <a:t>③ がんに関する感染症対策</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rPr>
                        <a:t>①肝炎肝がんの予防</a:t>
                      </a:r>
                    </a:p>
                    <a:p>
                      <a:pPr marL="0" indent="0">
                        <a:buFont typeface="Wingdings" panose="05000000000000000000" pitchFamily="2" charset="2"/>
                        <a:buNone/>
                      </a:pPr>
                      <a:r>
                        <a:rPr kumimoji="1" lang="ja-JP" altLang="en-US" sz="1100" b="0" dirty="0">
                          <a:solidFill>
                            <a:schemeClr val="tx1"/>
                          </a:solidFill>
                        </a:rPr>
                        <a:t>②肝炎ウイルス検査の受検促進 </a:t>
                      </a:r>
                    </a:p>
                    <a:p>
                      <a:pPr marL="0" indent="0">
                        <a:buFont typeface="Wingdings" panose="05000000000000000000" pitchFamily="2" charset="2"/>
                        <a:buNone/>
                      </a:pPr>
                      <a:r>
                        <a:rPr kumimoji="1" lang="ja-JP" altLang="en-US" sz="1100" b="0" dirty="0">
                          <a:solidFill>
                            <a:schemeClr val="tx1"/>
                          </a:solidFill>
                        </a:rPr>
                        <a:t>③受診・受療の推進</a:t>
                      </a:r>
                    </a:p>
                    <a:p>
                      <a:pPr marL="0" indent="0">
                        <a:buFont typeface="Wingdings" panose="05000000000000000000" pitchFamily="2" charset="2"/>
                        <a:buNone/>
                      </a:pPr>
                      <a:r>
                        <a:rPr kumimoji="1" lang="ja-JP" altLang="en-US" sz="1100" b="0" dirty="0">
                          <a:solidFill>
                            <a:schemeClr val="tx1"/>
                          </a:solidFill>
                        </a:rPr>
                        <a:t>④肝炎肝がんに関する普及啓発の推進</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rPr>
                        <a:t>①市町村におけるがん検診受診率の向上</a:t>
                      </a:r>
                    </a:p>
                    <a:p>
                      <a:pPr marL="0" indent="0">
                        <a:buFont typeface="Wingdings" panose="05000000000000000000" pitchFamily="2" charset="2"/>
                        <a:buNone/>
                      </a:pPr>
                      <a:r>
                        <a:rPr kumimoji="1" lang="ja-JP" altLang="en-US" sz="1100" b="0" dirty="0">
                          <a:solidFill>
                            <a:schemeClr val="tx1"/>
                          </a:solidFill>
                        </a:rPr>
                        <a:t>②がん検診の精度管理の充実</a:t>
                      </a:r>
                    </a:p>
                    <a:p>
                      <a:pPr marL="0" indent="0">
                        <a:buFont typeface="Wingdings" panose="05000000000000000000" pitchFamily="2" charset="2"/>
                        <a:buNone/>
                      </a:pPr>
                      <a:r>
                        <a:rPr kumimoji="1" lang="ja-JP" altLang="en-US" sz="1100" b="0" dirty="0">
                          <a:solidFill>
                            <a:schemeClr val="tx1"/>
                          </a:solidFill>
                        </a:rPr>
                        <a:t>③職域におけるがん検診の推進</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pic>
        <p:nvPicPr>
          <p:cNvPr id="19" name="図 18"/>
          <p:cNvPicPr>
            <a:picLocks noChangeAspect="1"/>
          </p:cNvPicPr>
          <p:nvPr/>
        </p:nvPicPr>
        <p:blipFill>
          <a:blip r:embed="rId3"/>
          <a:stretch>
            <a:fillRect/>
          </a:stretch>
        </p:blipFill>
        <p:spPr>
          <a:xfrm>
            <a:off x="8536240" y="74033"/>
            <a:ext cx="1320923" cy="432000"/>
          </a:xfrm>
          <a:prstGeom prst="rect">
            <a:avLst/>
          </a:prstGeom>
        </p:spPr>
      </p:pic>
      <p:graphicFrame>
        <p:nvGraphicFramePr>
          <p:cNvPr id="14" name="表 13">
            <a:extLst>
              <a:ext uri="{FF2B5EF4-FFF2-40B4-BE49-F238E27FC236}">
                <a16:creationId xmlns:a16="http://schemas.microsoft.com/office/drawing/2014/main" id="{FAFD4DB2-81A1-4783-9640-F1D6E066F85C}"/>
              </a:ext>
            </a:extLst>
          </p:cNvPr>
          <p:cNvGraphicFramePr>
            <a:graphicFrameLocks noGrp="1"/>
          </p:cNvGraphicFramePr>
          <p:nvPr/>
        </p:nvGraphicFramePr>
        <p:xfrm>
          <a:off x="154602" y="2427293"/>
          <a:ext cx="9592317" cy="1040280"/>
        </p:xfrm>
        <a:graphic>
          <a:graphicData uri="http://schemas.openxmlformats.org/drawingml/2006/table">
            <a:tbl>
              <a:tblPr firstRow="1" bandRow="1">
                <a:tableStyleId>{5940675A-B579-460E-94D1-54222C63F5DA}</a:tableStyleId>
              </a:tblPr>
              <a:tblGrid>
                <a:gridCol w="2300274">
                  <a:extLst>
                    <a:ext uri="{9D8B030D-6E8A-4147-A177-3AD203B41FA5}">
                      <a16:colId xmlns:a16="http://schemas.microsoft.com/office/drawing/2014/main" val="4073086637"/>
                    </a:ext>
                  </a:extLst>
                </a:gridCol>
                <a:gridCol w="3188043">
                  <a:extLst>
                    <a:ext uri="{9D8B030D-6E8A-4147-A177-3AD203B41FA5}">
                      <a16:colId xmlns:a16="http://schemas.microsoft.com/office/drawing/2014/main" val="960632616"/>
                    </a:ext>
                  </a:extLst>
                </a:gridCol>
                <a:gridCol w="4104000">
                  <a:extLst>
                    <a:ext uri="{9D8B030D-6E8A-4147-A177-3AD203B41FA5}">
                      <a16:colId xmlns:a16="http://schemas.microsoft.com/office/drawing/2014/main" val="371491135"/>
                    </a:ext>
                  </a:extLst>
                </a:gridCol>
              </a:tblGrid>
              <a:tr h="0">
                <a:tc rowSpan="2">
                  <a:txBody>
                    <a:bodyPr/>
                    <a:lstStyle/>
                    <a:p>
                      <a:pPr algn="ctr"/>
                      <a:r>
                        <a:rPr kumimoji="1" lang="ja-JP" altLang="en-US" sz="1200" b="1" baseline="0" dirty="0">
                          <a:solidFill>
                            <a:schemeClr val="tx1"/>
                          </a:solidFill>
                          <a:latin typeface="+mn-ea"/>
                          <a:ea typeface="+mn-ea"/>
                        </a:rPr>
                        <a:t>（１）</a:t>
                      </a:r>
                      <a:r>
                        <a:rPr kumimoji="1" lang="en-US" altLang="ja-JP" sz="1200" b="1" baseline="0" dirty="0">
                          <a:solidFill>
                            <a:schemeClr val="tx1"/>
                          </a:solidFill>
                          <a:latin typeface="+mn-ea"/>
                          <a:ea typeface="+mn-ea"/>
                        </a:rPr>
                        <a:t> </a:t>
                      </a:r>
                      <a:r>
                        <a:rPr kumimoji="1" lang="ja-JP" altLang="en-US" sz="1200" b="1" baseline="0" dirty="0">
                          <a:solidFill>
                            <a:schemeClr val="tx1"/>
                          </a:solidFill>
                          <a:latin typeface="+mn-ea"/>
                          <a:ea typeface="+mn-ea"/>
                        </a:rPr>
                        <a:t>医療提供体制の充実　　　 　</a:t>
                      </a:r>
                      <a:endParaRPr kumimoji="1" lang="ja-JP" altLang="en-US" sz="1200" b="1"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r>
                        <a:rPr kumimoji="1" lang="ja-JP" altLang="en-US" sz="1200" b="1" dirty="0">
                          <a:solidFill>
                            <a:schemeClr val="tx1"/>
                          </a:solidFill>
                        </a:rPr>
                        <a:t>（２）小児･</a:t>
                      </a:r>
                      <a:r>
                        <a:rPr kumimoji="1" lang="en-US" altLang="ja-JP" sz="1200" b="1" dirty="0">
                          <a:solidFill>
                            <a:schemeClr val="tx1"/>
                          </a:solidFill>
                        </a:rPr>
                        <a:t>AYA</a:t>
                      </a:r>
                      <a:r>
                        <a:rPr kumimoji="1" lang="ja-JP" altLang="en-US" sz="1200" b="1" dirty="0">
                          <a:solidFill>
                            <a:schemeClr val="tx1"/>
                          </a:solidFill>
                        </a:rPr>
                        <a:t>世代のがん、高齢者のがん、</a:t>
                      </a:r>
                      <a:endParaRPr kumimoji="1" lang="en-US" altLang="ja-JP" sz="1200" b="1" dirty="0">
                        <a:solidFill>
                          <a:schemeClr val="tx1"/>
                        </a:solidFill>
                      </a:endParaRPr>
                    </a:p>
                    <a:p>
                      <a:pPr algn="ctr"/>
                      <a:r>
                        <a:rPr kumimoji="1" lang="ja-JP" altLang="en-US" sz="1200" b="1" dirty="0">
                          <a:solidFill>
                            <a:schemeClr val="tx1"/>
                          </a:solidFill>
                        </a:rPr>
                        <a:t>希少がん等の対策</a:t>
                      </a:r>
                      <a:endParaRPr kumimoji="1" lang="ja-JP" altLang="en-US" sz="1200" b="1"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（３）高度・専門的な医療の活用</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（４）</a:t>
                      </a:r>
                      <a:r>
                        <a:rPr kumimoji="1" lang="en-US" altLang="ja-JP" sz="1200" b="1" dirty="0">
                          <a:solidFill>
                            <a:schemeClr val="tx1"/>
                          </a:solidFill>
                          <a:latin typeface="+mn-ea"/>
                          <a:ea typeface="+mn-ea"/>
                        </a:rPr>
                        <a:t> </a:t>
                      </a:r>
                      <a:r>
                        <a:rPr kumimoji="1" lang="ja-JP" altLang="en-US" sz="1200" b="1" dirty="0">
                          <a:solidFill>
                            <a:schemeClr val="tx1"/>
                          </a:solidFill>
                          <a:latin typeface="+mn-ea"/>
                          <a:ea typeface="+mn-ea"/>
                        </a:rPr>
                        <a:t>緩和ケアの推進    </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514196393"/>
                  </a:ext>
                </a:extLst>
              </a:tr>
              <a:tr h="417440">
                <a:tc>
                  <a:txBody>
                    <a:bodyPr/>
                    <a:lstStyle/>
                    <a:p>
                      <a:pPr marL="0" indent="0">
                        <a:buFont typeface="Wingdings" panose="05000000000000000000" pitchFamily="2" charset="2"/>
                        <a:buNone/>
                      </a:pPr>
                      <a:r>
                        <a:rPr kumimoji="1" lang="ja-JP" altLang="en-US" sz="1100" b="0" baseline="0" dirty="0">
                          <a:solidFill>
                            <a:schemeClr val="tx1"/>
                          </a:solidFill>
                        </a:rPr>
                        <a:t> ①がん診療拠点病院の機能強化</a:t>
                      </a:r>
                    </a:p>
                    <a:p>
                      <a:pPr marL="0" indent="0">
                        <a:buFont typeface="Wingdings" panose="05000000000000000000" pitchFamily="2" charset="2"/>
                        <a:buNone/>
                      </a:pPr>
                      <a:r>
                        <a:rPr kumimoji="1" lang="ja-JP" altLang="en-US" sz="1100" b="0" baseline="0" dirty="0">
                          <a:solidFill>
                            <a:schemeClr val="tx1"/>
                          </a:solidFill>
                        </a:rPr>
                        <a:t> ②がん医療連携体制の充実</a:t>
                      </a:r>
                      <a:endParaRPr kumimoji="1" lang="ja-JP" altLang="en-US" dirty="0"/>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marL="0" indent="0">
                        <a:buFont typeface="Wingdings" panose="05000000000000000000" pitchFamily="2" charset="2"/>
                        <a:buNone/>
                      </a:pPr>
                      <a:r>
                        <a:rPr kumimoji="1" lang="ja-JP" altLang="en-US" sz="1100" b="0" baseline="0" dirty="0">
                          <a:solidFill>
                            <a:schemeClr val="tx1"/>
                          </a:solidFill>
                        </a:rPr>
                        <a:t>①小児・</a:t>
                      </a:r>
                      <a:r>
                        <a:rPr kumimoji="1" lang="en-US" altLang="ja-JP" sz="1100" b="0" baseline="0" dirty="0">
                          <a:solidFill>
                            <a:schemeClr val="tx1"/>
                          </a:solidFill>
                        </a:rPr>
                        <a:t>AYA</a:t>
                      </a:r>
                      <a:r>
                        <a:rPr kumimoji="1" lang="ja-JP" altLang="en-US" sz="1100" b="0" baseline="0" dirty="0">
                          <a:solidFill>
                            <a:schemeClr val="tx1"/>
                          </a:solidFill>
                        </a:rPr>
                        <a:t>世代のがん  ②高齢者のがん医療</a:t>
                      </a:r>
                    </a:p>
                    <a:p>
                      <a:pPr marL="0" indent="0">
                        <a:buFont typeface="Wingdings" panose="05000000000000000000" pitchFamily="2" charset="2"/>
                        <a:buNone/>
                      </a:pPr>
                      <a:r>
                        <a:rPr kumimoji="1" lang="ja-JP" altLang="en-US" sz="1100" b="0" baseline="0" dirty="0">
                          <a:solidFill>
                            <a:schemeClr val="tx1"/>
                          </a:solidFill>
                        </a:rPr>
                        <a:t>③希少がん等</a:t>
                      </a:r>
                      <a:endParaRPr kumimoji="1" lang="ja-JP" altLang="en-US" dirty="0"/>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rPr>
                        <a:t>①緩和ケアの普及啓発    ②質の高い緩和ケア提供体制の確保</a:t>
                      </a:r>
                      <a:endParaRPr kumimoji="1" lang="en-US" altLang="ja-JP" sz="1100" b="0" dirty="0">
                        <a:solidFill>
                          <a:schemeClr val="tx1"/>
                        </a:solidFill>
                      </a:endParaRPr>
                    </a:p>
                    <a:p>
                      <a:pPr marL="0" indent="0">
                        <a:buFont typeface="Wingdings" panose="05000000000000000000" pitchFamily="2" charset="2"/>
                        <a:buNone/>
                      </a:pPr>
                      <a:r>
                        <a:rPr kumimoji="1" lang="ja-JP" altLang="en-US" sz="1100" b="0" dirty="0">
                          <a:solidFill>
                            <a:schemeClr val="tx1"/>
                          </a:solidFill>
                        </a:rPr>
                        <a:t>③緩和ケアに関</a:t>
                      </a:r>
                      <a:r>
                        <a:rPr kumimoji="1" lang="ja-JP" altLang="en-US" sz="1200" b="0" dirty="0">
                          <a:solidFill>
                            <a:schemeClr val="tx1"/>
                          </a:solidFill>
                        </a:rPr>
                        <a:t>する人材育成  ④社会連携に基づく緩和ケア</a:t>
                      </a:r>
                      <a:endParaRPr kumimoji="1" lang="ja-JP" altLang="en-US" sz="1200" b="1"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6351994"/>
                  </a:ext>
                </a:extLst>
              </a:tr>
            </a:tbl>
          </a:graphicData>
        </a:graphic>
      </p:graphicFrame>
      <p:sp>
        <p:nvSpPr>
          <p:cNvPr id="15" name="スライド番号プレースホルダー 1">
            <a:extLst>
              <a:ext uri="{FF2B5EF4-FFF2-40B4-BE49-F238E27FC236}">
                <a16:creationId xmlns:a16="http://schemas.microsoft.com/office/drawing/2014/main" id="{25B8F165-FCFC-4C3C-9742-74BF815CEBB3}"/>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2</a:t>
            </a:fld>
            <a:endParaRPr kumimoji="1" lang="ja-JP" altLang="en-US"/>
          </a:p>
        </p:txBody>
      </p:sp>
      <p:sp>
        <p:nvSpPr>
          <p:cNvPr id="20" name="正方形/長方形 19">
            <a:extLst>
              <a:ext uri="{FF2B5EF4-FFF2-40B4-BE49-F238E27FC236}">
                <a16:creationId xmlns:a16="http://schemas.microsoft.com/office/drawing/2014/main" id="{39EED5C1-35A4-4DC9-A480-91AE4F2E936C}"/>
              </a:ext>
            </a:extLst>
          </p:cNvPr>
          <p:cNvSpPr/>
          <p:nvPr/>
        </p:nvSpPr>
        <p:spPr>
          <a:xfrm>
            <a:off x="73264" y="3610171"/>
            <a:ext cx="9753418" cy="1440183"/>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３　患者支援の充実</a:t>
            </a:r>
            <a:endParaRPr kumimoji="1" lang="en-US" altLang="ja-JP" sz="1400" b="1" dirty="0">
              <a:solidFill>
                <a:schemeClr val="bg1"/>
              </a:solidFill>
            </a:endParaRPr>
          </a:p>
        </p:txBody>
      </p:sp>
      <p:graphicFrame>
        <p:nvGraphicFramePr>
          <p:cNvPr id="22" name="表 21">
            <a:extLst>
              <a:ext uri="{FF2B5EF4-FFF2-40B4-BE49-F238E27FC236}">
                <a16:creationId xmlns:a16="http://schemas.microsoft.com/office/drawing/2014/main" id="{B3B77228-9D37-4FBA-80D2-D0FC8966B39E}"/>
              </a:ext>
            </a:extLst>
          </p:cNvPr>
          <p:cNvGraphicFramePr>
            <a:graphicFrameLocks noGrp="1"/>
          </p:cNvGraphicFramePr>
          <p:nvPr/>
        </p:nvGraphicFramePr>
        <p:xfrm>
          <a:off x="133805" y="3917838"/>
          <a:ext cx="9625449" cy="1069440"/>
        </p:xfrm>
        <a:graphic>
          <a:graphicData uri="http://schemas.openxmlformats.org/drawingml/2006/table">
            <a:tbl>
              <a:tblPr firstRow="1" bandRow="1">
                <a:tableStyleId>{5940675A-B579-460E-94D1-54222C63F5DA}</a:tableStyleId>
              </a:tblPr>
              <a:tblGrid>
                <a:gridCol w="2497230">
                  <a:extLst>
                    <a:ext uri="{9D8B030D-6E8A-4147-A177-3AD203B41FA5}">
                      <a16:colId xmlns:a16="http://schemas.microsoft.com/office/drawing/2014/main" val="4073086637"/>
                    </a:ext>
                  </a:extLst>
                </a:gridCol>
                <a:gridCol w="2301273">
                  <a:extLst>
                    <a:ext uri="{9D8B030D-6E8A-4147-A177-3AD203B41FA5}">
                      <a16:colId xmlns:a16="http://schemas.microsoft.com/office/drawing/2014/main" val="111291063"/>
                    </a:ext>
                  </a:extLst>
                </a:gridCol>
                <a:gridCol w="4826946">
                  <a:extLst>
                    <a:ext uri="{9D8B030D-6E8A-4147-A177-3AD203B41FA5}">
                      <a16:colId xmlns:a16="http://schemas.microsoft.com/office/drawing/2014/main" val="3290605964"/>
                    </a:ext>
                  </a:extLst>
                </a:gridCol>
              </a:tblGrid>
              <a:tr h="0">
                <a:tc>
                  <a:txBody>
                    <a:bodyPr/>
                    <a:lstStyle/>
                    <a:p>
                      <a:pPr algn="ctr"/>
                      <a:r>
                        <a:rPr kumimoji="1" lang="ja-JP" altLang="en-US" sz="1200" b="1" baseline="0" dirty="0">
                          <a:solidFill>
                            <a:schemeClr val="tx1"/>
                          </a:solidFill>
                        </a:rPr>
                        <a:t>（１）がん患者の相談支援</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（２）がん患者への情報提供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（３）がん患者等の社会的な問題への対策</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0">
                <a:tc>
                  <a:txBody>
                    <a:bodyPr/>
                    <a:lstStyle/>
                    <a:p>
                      <a:pPr marL="0" indent="0">
                        <a:buFont typeface="Wingdings" panose="05000000000000000000" pitchFamily="2" charset="2"/>
                        <a:buNone/>
                      </a:pPr>
                      <a:r>
                        <a:rPr kumimoji="1" lang="ja-JP" altLang="en-US" sz="1100" b="0" baseline="0" dirty="0">
                          <a:solidFill>
                            <a:schemeClr val="tx1"/>
                          </a:solidFill>
                        </a:rPr>
                        <a:t>①がん相談支援センターの認知度</a:t>
                      </a:r>
                      <a:endParaRPr kumimoji="1" lang="en-US" altLang="ja-JP" sz="1100" b="0" baseline="0" dirty="0">
                        <a:solidFill>
                          <a:schemeClr val="tx1"/>
                        </a:solidFill>
                      </a:endParaRPr>
                    </a:p>
                    <a:p>
                      <a:pPr marL="0" indent="0">
                        <a:buFont typeface="Wingdings" panose="05000000000000000000" pitchFamily="2" charset="2"/>
                        <a:buNone/>
                      </a:pPr>
                      <a:r>
                        <a:rPr kumimoji="1" lang="en-US" altLang="ja-JP" sz="1100" b="0" baseline="0" dirty="0">
                          <a:solidFill>
                            <a:schemeClr val="tx1"/>
                          </a:solidFill>
                        </a:rPr>
                        <a:t>     </a:t>
                      </a:r>
                      <a:r>
                        <a:rPr kumimoji="1" lang="ja-JP" altLang="en-US" sz="1100" b="0" baseline="0" dirty="0">
                          <a:solidFill>
                            <a:schemeClr val="tx1"/>
                          </a:solidFill>
                        </a:rPr>
                        <a:t>及び質の向上</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rPr>
                        <a:t>①情報提供</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100" b="0" dirty="0">
                          <a:solidFill>
                            <a:schemeClr val="tx1"/>
                          </a:solidFill>
                        </a:rPr>
                        <a:t>①小児・</a:t>
                      </a:r>
                      <a:r>
                        <a:rPr kumimoji="1" lang="en-US" altLang="ja-JP" sz="1100" b="0" dirty="0">
                          <a:solidFill>
                            <a:schemeClr val="tx1"/>
                          </a:solidFill>
                        </a:rPr>
                        <a:t>AYA</a:t>
                      </a:r>
                      <a:r>
                        <a:rPr kumimoji="1" lang="ja-JP" altLang="en-US" sz="1100" b="0" dirty="0">
                          <a:solidFill>
                            <a:schemeClr val="tx1"/>
                          </a:solidFill>
                        </a:rPr>
                        <a:t>世代における療養環境への支援 </a:t>
                      </a:r>
                    </a:p>
                    <a:p>
                      <a:pPr marL="0" indent="0">
                        <a:buFont typeface="Wingdings" panose="05000000000000000000" pitchFamily="2" charset="2"/>
                        <a:buNone/>
                      </a:pPr>
                      <a:r>
                        <a:rPr kumimoji="1" lang="ja-JP" altLang="en-US" sz="1100" b="0" dirty="0">
                          <a:solidFill>
                            <a:schemeClr val="tx1"/>
                          </a:solidFill>
                        </a:rPr>
                        <a:t>②全ての働く世代のがん患者の就労支援の推進</a:t>
                      </a:r>
                      <a:endParaRPr kumimoji="1" lang="en-US" altLang="ja-JP" sz="1100" b="0" dirty="0">
                        <a:solidFill>
                          <a:schemeClr val="tx1"/>
                        </a:solidFill>
                      </a:endParaRPr>
                    </a:p>
                    <a:p>
                      <a:pPr marL="0" indent="0">
                        <a:buFont typeface="Wingdings" panose="05000000000000000000" pitchFamily="2" charset="2"/>
                        <a:buNone/>
                      </a:pPr>
                      <a:r>
                        <a:rPr kumimoji="1" lang="ja-JP" altLang="en-US" sz="1100" b="0" dirty="0">
                          <a:solidFill>
                            <a:schemeClr val="tx1"/>
                          </a:solidFill>
                        </a:rPr>
                        <a:t>③高齢者の支援　　④妊よう性温存治療について</a:t>
                      </a:r>
                    </a:p>
                    <a:p>
                      <a:pPr marL="0" indent="0">
                        <a:buFont typeface="Wingdings" panose="05000000000000000000" pitchFamily="2" charset="2"/>
                        <a:buNone/>
                      </a:pPr>
                      <a:r>
                        <a:rPr kumimoji="1" lang="ja-JP" altLang="en-US" sz="1100" b="0" dirty="0">
                          <a:solidFill>
                            <a:schemeClr val="tx1"/>
                          </a:solidFill>
                        </a:rPr>
                        <a:t>⑤アピアランスケアの充実　 ⑥がんのリハビリテーション提供体制の整備</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sp>
        <p:nvSpPr>
          <p:cNvPr id="27" name="正方形/長方形 26">
            <a:extLst>
              <a:ext uri="{FF2B5EF4-FFF2-40B4-BE49-F238E27FC236}">
                <a16:creationId xmlns:a16="http://schemas.microsoft.com/office/drawing/2014/main" id="{E2D18B65-39B3-41C5-8888-2E66C0B71FAA}"/>
              </a:ext>
            </a:extLst>
          </p:cNvPr>
          <p:cNvSpPr/>
          <p:nvPr/>
        </p:nvSpPr>
        <p:spPr>
          <a:xfrm>
            <a:off x="73264" y="5088564"/>
            <a:ext cx="4383406" cy="1279286"/>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４　データの基盤整備・活用</a:t>
            </a:r>
          </a:p>
        </p:txBody>
      </p:sp>
      <p:graphicFrame>
        <p:nvGraphicFramePr>
          <p:cNvPr id="30" name="表 29">
            <a:extLst>
              <a:ext uri="{FF2B5EF4-FFF2-40B4-BE49-F238E27FC236}">
                <a16:creationId xmlns:a16="http://schemas.microsoft.com/office/drawing/2014/main" id="{14A3C880-0AEF-4C30-8514-B83AFA5D5FCB}"/>
              </a:ext>
            </a:extLst>
          </p:cNvPr>
          <p:cNvGraphicFramePr>
            <a:graphicFrameLocks noGrp="1"/>
          </p:cNvGraphicFramePr>
          <p:nvPr/>
        </p:nvGraphicFramePr>
        <p:xfrm>
          <a:off x="154601" y="5378315"/>
          <a:ext cx="4220749" cy="857400"/>
        </p:xfrm>
        <a:graphic>
          <a:graphicData uri="http://schemas.openxmlformats.org/drawingml/2006/table">
            <a:tbl>
              <a:tblPr firstRow="1" bandRow="1">
                <a:tableStyleId>{5940675A-B579-460E-94D1-54222C63F5DA}</a:tableStyleId>
              </a:tblPr>
              <a:tblGrid>
                <a:gridCol w="4220749">
                  <a:extLst>
                    <a:ext uri="{9D8B030D-6E8A-4147-A177-3AD203B41FA5}">
                      <a16:colId xmlns:a16="http://schemas.microsoft.com/office/drawing/2014/main" val="4073086637"/>
                    </a:ext>
                  </a:extLst>
                </a:gridCol>
              </a:tblGrid>
              <a:tr h="256152">
                <a:tc>
                  <a:txBody>
                    <a:bodyPr/>
                    <a:lstStyle/>
                    <a:p>
                      <a:pPr algn="ctr"/>
                      <a:r>
                        <a:rPr kumimoji="1" lang="ja-JP" altLang="en-US" sz="1200" b="1" dirty="0">
                          <a:solidFill>
                            <a:schemeClr val="tx1"/>
                          </a:solidFill>
                        </a:rPr>
                        <a:t>（１）がん登録の精度向上</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（２）がん登録等のデータの利活用</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93509926"/>
                  </a:ext>
                </a:extLst>
              </a:tr>
              <a:tr h="256152">
                <a:tc>
                  <a:txBody>
                    <a:bodyPr/>
                    <a:lstStyle/>
                    <a:p>
                      <a:pPr marL="0" indent="0">
                        <a:buFont typeface="Wingdings" panose="05000000000000000000" pitchFamily="2" charset="2"/>
                        <a:buNone/>
                      </a:pPr>
                      <a:r>
                        <a:rPr kumimoji="1" lang="ja-JP" altLang="en-US" sz="1100" b="0" dirty="0">
                          <a:solidFill>
                            <a:schemeClr val="tx1"/>
                          </a:solidFill>
                        </a:rPr>
                        <a:t>①がん登録による情報の提供     ②がん登録による情報の活用</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2470633"/>
                  </a:ext>
                </a:extLst>
              </a:tr>
            </a:tbl>
          </a:graphicData>
        </a:graphic>
      </p:graphicFrame>
      <p:sp>
        <p:nvSpPr>
          <p:cNvPr id="33" name="正方形/長方形 32">
            <a:extLst>
              <a:ext uri="{FF2B5EF4-FFF2-40B4-BE49-F238E27FC236}">
                <a16:creationId xmlns:a16="http://schemas.microsoft.com/office/drawing/2014/main" id="{CC08D486-E19C-48B7-9B80-B37D7C1B5147}"/>
              </a:ext>
            </a:extLst>
          </p:cNvPr>
          <p:cNvSpPr/>
          <p:nvPr/>
        </p:nvSpPr>
        <p:spPr>
          <a:xfrm>
            <a:off x="4563762" y="5098224"/>
            <a:ext cx="5254682" cy="1279286"/>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５　がん対策を社会全体で進める環境づくり</a:t>
            </a:r>
          </a:p>
        </p:txBody>
      </p:sp>
      <p:graphicFrame>
        <p:nvGraphicFramePr>
          <p:cNvPr id="34" name="表 33">
            <a:extLst>
              <a:ext uri="{FF2B5EF4-FFF2-40B4-BE49-F238E27FC236}">
                <a16:creationId xmlns:a16="http://schemas.microsoft.com/office/drawing/2014/main" id="{7EBE9448-B172-4F1C-9358-183759F1418A}"/>
              </a:ext>
            </a:extLst>
          </p:cNvPr>
          <p:cNvGraphicFramePr>
            <a:graphicFrameLocks noGrp="1"/>
          </p:cNvGraphicFramePr>
          <p:nvPr/>
        </p:nvGraphicFramePr>
        <p:xfrm>
          <a:off x="4709419" y="5410997"/>
          <a:ext cx="5037500" cy="888208"/>
        </p:xfrm>
        <a:graphic>
          <a:graphicData uri="http://schemas.openxmlformats.org/drawingml/2006/table">
            <a:tbl>
              <a:tblPr firstRow="1" bandRow="1">
                <a:tableStyleId>{5940675A-B579-460E-94D1-54222C63F5DA}</a:tableStyleId>
              </a:tblPr>
              <a:tblGrid>
                <a:gridCol w="2518750">
                  <a:extLst>
                    <a:ext uri="{9D8B030D-6E8A-4147-A177-3AD203B41FA5}">
                      <a16:colId xmlns:a16="http://schemas.microsoft.com/office/drawing/2014/main" val="4073086637"/>
                    </a:ext>
                  </a:extLst>
                </a:gridCol>
                <a:gridCol w="2518750">
                  <a:extLst>
                    <a:ext uri="{9D8B030D-6E8A-4147-A177-3AD203B41FA5}">
                      <a16:colId xmlns:a16="http://schemas.microsoft.com/office/drawing/2014/main" val="2139590314"/>
                    </a:ext>
                  </a:extLst>
                </a:gridCol>
              </a:tblGrid>
              <a:tr h="209880">
                <a:tc>
                  <a:txBody>
                    <a:bodyPr/>
                    <a:lstStyle/>
                    <a:p>
                      <a:pPr algn="l"/>
                      <a:r>
                        <a:rPr kumimoji="1" lang="ja-JP" altLang="en-US" sz="1200" b="1" dirty="0">
                          <a:solidFill>
                            <a:schemeClr val="tx1"/>
                          </a:solidFill>
                        </a:rPr>
                        <a:t>（１）社会全体での機運づくり</a:t>
                      </a:r>
                      <a:endParaRPr kumimoji="1" lang="en-US" altLang="ja-JP" sz="1200" b="1"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（２）大阪府がん対策基金の活用</a:t>
                      </a:r>
                      <a:endParaRPr kumimoji="1" lang="en-US" altLang="ja-JP" sz="1200" b="1"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30644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（３）がん患者会等との連携推進</a:t>
                      </a:r>
                      <a:endParaRPr kumimoji="1" lang="en-US" altLang="ja-JP" sz="1200" b="1"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2698714102"/>
                  </a:ext>
                </a:extLst>
              </a:tr>
              <a:tr h="2098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（４）がん教育、がんに関する知識の普及啓発</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764557255"/>
                  </a:ext>
                </a:extLst>
              </a:tr>
            </a:tbl>
          </a:graphicData>
        </a:graphic>
      </p:graphicFrame>
    </p:spTree>
    <p:extLst>
      <p:ext uri="{BB962C8B-B14F-4D97-AF65-F5344CB8AC3E}">
        <p14:creationId xmlns:p14="http://schemas.microsoft.com/office/powerpoint/2010/main" val="268039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４期</a:t>
            </a:r>
            <a:r>
              <a:rPr kumimoji="1" lang="zh-TW" altLang="en-US" sz="2000" b="1" dirty="0">
                <a:solidFill>
                  <a:schemeClr val="tx1"/>
                </a:solidFill>
                <a:latin typeface="Meiryo UI" panose="020B0604030504040204" pitchFamily="50" charset="-128"/>
                <a:ea typeface="Meiryo UI" panose="020B0604030504040204" pitchFamily="50" charset="-128"/>
              </a:rPr>
              <a:t>大阪府</a:t>
            </a:r>
            <a:r>
              <a:rPr kumimoji="1" lang="ja-JP" altLang="en-US" sz="2000" b="1" dirty="0">
                <a:solidFill>
                  <a:schemeClr val="tx1"/>
                </a:solidFill>
                <a:latin typeface="Meiryo UI" panose="020B0604030504040204" pitchFamily="50" charset="-128"/>
                <a:ea typeface="Meiryo UI" panose="020B0604030504040204" pitchFamily="50" charset="-128"/>
              </a:rPr>
              <a:t>がん対策推進</a:t>
            </a:r>
            <a:r>
              <a:rPr kumimoji="1" lang="zh-TW" altLang="en-US" sz="2000" b="1" dirty="0">
                <a:solidFill>
                  <a:schemeClr val="tx1"/>
                </a:solidFill>
                <a:latin typeface="Meiryo UI" panose="020B0604030504040204" pitchFamily="50" charset="-128"/>
                <a:ea typeface="Meiryo UI" panose="020B0604030504040204" pitchFamily="50" charset="-128"/>
              </a:rPr>
              <a:t>計画</a:t>
            </a:r>
            <a:r>
              <a:rPr kumimoji="1" lang="ja-JP" altLang="en-US" sz="2000" b="1" dirty="0">
                <a:solidFill>
                  <a:schemeClr val="tx1"/>
                </a:solidFill>
                <a:latin typeface="Meiryo UI" panose="020B0604030504040204" pitchFamily="50" charset="-128"/>
                <a:ea typeface="Meiryo UI" panose="020B0604030504040204" pitchFamily="50" charset="-128"/>
              </a:rPr>
              <a:t>（全体目標）</a:t>
            </a:r>
          </a:p>
        </p:txBody>
      </p:sp>
      <p:sp>
        <p:nvSpPr>
          <p:cNvPr id="43" name="正方形/長方形 42"/>
          <p:cNvSpPr/>
          <p:nvPr/>
        </p:nvSpPr>
        <p:spPr>
          <a:xfrm>
            <a:off x="216441" y="633019"/>
            <a:ext cx="9432000" cy="6150947"/>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pic>
        <p:nvPicPr>
          <p:cNvPr id="15" name="図 14"/>
          <p:cNvPicPr>
            <a:picLocks noChangeAspect="1"/>
          </p:cNvPicPr>
          <p:nvPr/>
        </p:nvPicPr>
        <p:blipFill>
          <a:blip r:embed="rId3"/>
          <a:stretch>
            <a:fillRect/>
          </a:stretch>
        </p:blipFill>
        <p:spPr>
          <a:xfrm>
            <a:off x="8536240" y="74033"/>
            <a:ext cx="1320923" cy="432000"/>
          </a:xfrm>
          <a:prstGeom prst="rect">
            <a:avLst/>
          </a:prstGeom>
        </p:spPr>
      </p:pic>
      <p:sp>
        <p:nvSpPr>
          <p:cNvPr id="16" name="角丸四角形 47">
            <a:extLst>
              <a:ext uri="{FF2B5EF4-FFF2-40B4-BE49-F238E27FC236}">
                <a16:creationId xmlns:a16="http://schemas.microsoft.com/office/drawing/2014/main" id="{FE006A2E-A7D0-4067-89B1-0999E1098253}"/>
              </a:ext>
            </a:extLst>
          </p:cNvPr>
          <p:cNvSpPr/>
          <p:nvPr/>
        </p:nvSpPr>
        <p:spPr>
          <a:xfrm>
            <a:off x="394012" y="723756"/>
            <a:ext cx="9180000" cy="5969471"/>
          </a:xfrm>
          <a:prstGeom prst="roundRect">
            <a:avLst>
              <a:gd name="adj" fmla="val 3114"/>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7" name="四角形: 角を丸くする 16">
            <a:extLst>
              <a:ext uri="{FF2B5EF4-FFF2-40B4-BE49-F238E27FC236}">
                <a16:creationId xmlns:a16="http://schemas.microsoft.com/office/drawing/2014/main" id="{B1CB8C33-AC48-4533-9E29-4C14A43D8B3C}"/>
              </a:ext>
            </a:extLst>
          </p:cNvPr>
          <p:cNvSpPr/>
          <p:nvPr/>
        </p:nvSpPr>
        <p:spPr>
          <a:xfrm>
            <a:off x="457200" y="802068"/>
            <a:ext cx="288000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がん年齢調整死亡率の減少</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8" name="角丸四角形 47">
            <a:extLst>
              <a:ext uri="{FF2B5EF4-FFF2-40B4-BE49-F238E27FC236}">
                <a16:creationId xmlns:a16="http://schemas.microsoft.com/office/drawing/2014/main" id="{7CE4D8F6-B72E-4B9E-81A0-8D583BB83259}"/>
              </a:ext>
            </a:extLst>
          </p:cNvPr>
          <p:cNvSpPr/>
          <p:nvPr/>
        </p:nvSpPr>
        <p:spPr>
          <a:xfrm>
            <a:off x="501587" y="2142757"/>
            <a:ext cx="9180000" cy="576000"/>
          </a:xfrm>
          <a:prstGeom prst="roundRect">
            <a:avLst>
              <a:gd name="adj" fmla="val 8499"/>
            </a:avLst>
          </a:prstGeom>
          <a:noFill/>
          <a:ln w="19050">
            <a:noFill/>
          </a:ln>
        </p:spPr>
        <p:txBody>
          <a:bodyPr wrap="square" lIns="72000" tIns="72000" rIns="72000" bIns="72000" anchor="t" anchorCtr="0">
            <a:noAutofit/>
          </a:bodyPr>
          <a:lstStyle/>
          <a:p>
            <a:r>
              <a:rPr lang="en-US" altLang="ja-JP" sz="1400" b="1" dirty="0">
                <a:latin typeface="+mn-ea"/>
              </a:rPr>
              <a:t>●</a:t>
            </a:r>
            <a:r>
              <a:rPr lang="ja-JP" altLang="en-US" sz="1400" dirty="0">
                <a:latin typeface="+mn-ea"/>
              </a:rPr>
              <a:t>大阪府のがん年齢調整死亡率（</a:t>
            </a:r>
            <a:r>
              <a:rPr lang="en-US" altLang="ja-JP" sz="1400" dirty="0">
                <a:latin typeface="+mn-ea"/>
              </a:rPr>
              <a:t>75</a:t>
            </a:r>
            <a:r>
              <a:rPr lang="ja-JP" altLang="en-US" sz="1400" dirty="0">
                <a:latin typeface="+mn-ea"/>
              </a:rPr>
              <a:t>歳未満、</a:t>
            </a:r>
            <a:r>
              <a:rPr lang="en-US" altLang="ja-JP" sz="1400" dirty="0">
                <a:latin typeface="+mn-ea"/>
              </a:rPr>
              <a:t>2015</a:t>
            </a:r>
            <a:r>
              <a:rPr lang="ja-JP" altLang="en-US" sz="1400" dirty="0">
                <a:latin typeface="+mn-ea"/>
              </a:rPr>
              <a:t>年モデル人口）は、人口</a:t>
            </a:r>
            <a:r>
              <a:rPr lang="en-US" altLang="ja-JP" sz="1400" dirty="0">
                <a:latin typeface="+mn-ea"/>
              </a:rPr>
              <a:t>10</a:t>
            </a:r>
            <a:r>
              <a:rPr lang="ja-JP" altLang="en-US" sz="1400" dirty="0">
                <a:latin typeface="+mn-ea"/>
              </a:rPr>
              <a:t>万人あたり</a:t>
            </a:r>
            <a:r>
              <a:rPr lang="en-US" altLang="ja-JP" sz="1400" dirty="0">
                <a:latin typeface="+mn-ea"/>
              </a:rPr>
              <a:t>127.5</a:t>
            </a:r>
            <a:r>
              <a:rPr lang="ja-JP" altLang="en-US" sz="1400" dirty="0">
                <a:latin typeface="+mn-ea"/>
              </a:rPr>
              <a:t>人（計画策定時</a:t>
            </a:r>
            <a:br>
              <a:rPr lang="en-US" altLang="ja-JP" sz="1400" dirty="0">
                <a:latin typeface="+mn-ea"/>
              </a:rPr>
            </a:br>
            <a:r>
              <a:rPr lang="ja-JP" altLang="en-US" sz="1400" dirty="0">
                <a:latin typeface="+mn-ea"/>
              </a:rPr>
              <a:t>　 </a:t>
            </a:r>
            <a:r>
              <a:rPr lang="en-US" altLang="ja-JP" sz="1400" dirty="0">
                <a:latin typeface="+mn-ea"/>
              </a:rPr>
              <a:t>-4.7</a:t>
            </a:r>
            <a:r>
              <a:rPr lang="ja-JP" altLang="en-US" sz="1400" dirty="0">
                <a:latin typeface="+mn-ea"/>
              </a:rPr>
              <a:t>人）であり、計画策定時より減少</a:t>
            </a:r>
            <a:endParaRPr lang="en-US" altLang="ja-JP" sz="1400" dirty="0">
              <a:latin typeface="+mn-ea"/>
            </a:endParaRPr>
          </a:p>
          <a:p>
            <a:endParaRPr lang="en-US" altLang="ja-JP" sz="1400" dirty="0">
              <a:latin typeface="+mn-ea"/>
            </a:endParaRPr>
          </a:p>
          <a:p>
            <a:endParaRPr lang="ja-JP" altLang="en-US" sz="1400" dirty="0">
              <a:latin typeface="+mn-ea"/>
            </a:endParaRPr>
          </a:p>
        </p:txBody>
      </p:sp>
      <p:sp>
        <p:nvSpPr>
          <p:cNvPr id="27" name="スライド番号プレースホルダー 1">
            <a:extLst>
              <a:ext uri="{FF2B5EF4-FFF2-40B4-BE49-F238E27FC236}">
                <a16:creationId xmlns:a16="http://schemas.microsoft.com/office/drawing/2014/main" id="{07A4E9D4-E3FC-4389-BF13-2FB99F8F6146}"/>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3</a:t>
            </a:fld>
            <a:endParaRPr kumimoji="1" lang="ja-JP" altLang="en-US"/>
          </a:p>
        </p:txBody>
      </p:sp>
      <p:graphicFrame>
        <p:nvGraphicFramePr>
          <p:cNvPr id="28" name="表 27">
            <a:extLst>
              <a:ext uri="{FF2B5EF4-FFF2-40B4-BE49-F238E27FC236}">
                <a16:creationId xmlns:a16="http://schemas.microsoft.com/office/drawing/2014/main" id="{9586C67A-9809-4B21-872F-9887B501E488}"/>
              </a:ext>
            </a:extLst>
          </p:cNvPr>
          <p:cNvGraphicFramePr>
            <a:graphicFrameLocks noGrp="1"/>
          </p:cNvGraphicFramePr>
          <p:nvPr/>
        </p:nvGraphicFramePr>
        <p:xfrm>
          <a:off x="470126" y="1121429"/>
          <a:ext cx="9014973" cy="1070681"/>
        </p:xfrm>
        <a:graphic>
          <a:graphicData uri="http://schemas.openxmlformats.org/drawingml/2006/table">
            <a:tbl>
              <a:tblPr firstRow="1" firstCol="1" bandRow="1"/>
              <a:tblGrid>
                <a:gridCol w="301160">
                  <a:extLst>
                    <a:ext uri="{9D8B030D-6E8A-4147-A177-3AD203B41FA5}">
                      <a16:colId xmlns:a16="http://schemas.microsoft.com/office/drawing/2014/main" val="2528693173"/>
                    </a:ext>
                  </a:extLst>
                </a:gridCol>
                <a:gridCol w="3817089">
                  <a:extLst>
                    <a:ext uri="{9D8B030D-6E8A-4147-A177-3AD203B41FA5}">
                      <a16:colId xmlns:a16="http://schemas.microsoft.com/office/drawing/2014/main" val="3611256714"/>
                    </a:ext>
                  </a:extLst>
                </a:gridCol>
                <a:gridCol w="1861752">
                  <a:extLst>
                    <a:ext uri="{9D8B030D-6E8A-4147-A177-3AD203B41FA5}">
                      <a16:colId xmlns:a16="http://schemas.microsoft.com/office/drawing/2014/main" val="1625580375"/>
                    </a:ext>
                  </a:extLst>
                </a:gridCol>
                <a:gridCol w="1992952">
                  <a:extLst>
                    <a:ext uri="{9D8B030D-6E8A-4147-A177-3AD203B41FA5}">
                      <a16:colId xmlns:a16="http://schemas.microsoft.com/office/drawing/2014/main" val="368113662"/>
                    </a:ext>
                  </a:extLst>
                </a:gridCol>
                <a:gridCol w="1042020">
                  <a:extLst>
                    <a:ext uri="{9D8B030D-6E8A-4147-A177-3AD203B41FA5}">
                      <a16:colId xmlns:a16="http://schemas.microsoft.com/office/drawing/2014/main" val="1447783951"/>
                    </a:ext>
                  </a:extLst>
                </a:gridCol>
              </a:tblGrid>
              <a:tr h="302533">
                <a:tc>
                  <a:txBody>
                    <a:bodyPr/>
                    <a:lstStyle/>
                    <a:p>
                      <a:pPr algn="l"/>
                      <a:endParaRPr lang="ja-JP" sz="1000" dirty="0">
                        <a:effectLst/>
                        <a:latin typeface="+mn-ea"/>
                        <a:ea typeface="+mn-ea"/>
                      </a:endParaRPr>
                    </a:p>
                  </a:txBody>
                  <a:tcPr marL="62865" marR="6286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algn="ctr">
                        <a:lnSpc>
                          <a:spcPts val="1600"/>
                        </a:lnSpc>
                      </a:pPr>
                      <a:r>
                        <a:rPr lang="ja-JP" sz="1200" b="1" kern="100" dirty="0">
                          <a:solidFill>
                            <a:schemeClr val="bg1"/>
                          </a:solidFill>
                          <a:effectLst/>
                          <a:latin typeface="+mn-ea"/>
                          <a:ea typeface="+mn-ea"/>
                          <a:cs typeface="Times New Roman" panose="02020603050405020304" pitchFamily="18" charset="0"/>
                        </a:rPr>
                        <a:t>【全体目標】</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dirty="0">
                          <a:solidFill>
                            <a:schemeClr val="bg1"/>
                          </a:solidFill>
                          <a:effectLst/>
                          <a:latin typeface="+mn-ea"/>
                          <a:ea typeface="+mn-ea"/>
                          <a:cs typeface="HG丸ｺﾞｼｯｸM-PRO"/>
                        </a:rPr>
                        <a:t>計画策定時の値</a:t>
                      </a:r>
                      <a:endParaRPr lang="ja-JP" altLang="ja-JP" sz="1200" b="1" dirty="0">
                        <a:solidFill>
                          <a:schemeClr val="bg1"/>
                        </a:solidFill>
                        <a:effectLst/>
                        <a:latin typeface="+mn-ea"/>
                        <a:ea typeface="+mn-ea"/>
                        <a:cs typeface="HG丸ｺﾞｼｯｸM-PRO"/>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dirty="0">
                          <a:solidFill>
                            <a:schemeClr val="bg1"/>
                          </a:solidFill>
                          <a:effectLst/>
                          <a:latin typeface="+mn-ea"/>
                          <a:ea typeface="+mn-ea"/>
                          <a:cs typeface="HG丸ｺﾞｼｯｸM-PRO"/>
                        </a:rPr>
                        <a:t>現状値</a:t>
                      </a:r>
                      <a:endParaRPr lang="ja-JP" altLang="ja-JP" sz="1200" b="1" dirty="0">
                        <a:solidFill>
                          <a:schemeClr val="bg1"/>
                        </a:solidFill>
                        <a:effectLst/>
                        <a:latin typeface="+mn-ea"/>
                        <a:ea typeface="+mn-ea"/>
                        <a:cs typeface="HG丸ｺﾞｼｯｸM-PRO"/>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algn="ctr">
                        <a:lnSpc>
                          <a:spcPts val="1600"/>
                        </a:lnSpc>
                      </a:pPr>
                      <a:r>
                        <a:rPr lang="en-US" sz="1200" b="1" dirty="0">
                          <a:solidFill>
                            <a:schemeClr val="bg1"/>
                          </a:solidFill>
                          <a:effectLst/>
                          <a:latin typeface="+mn-ea"/>
                          <a:ea typeface="+mn-ea"/>
                          <a:cs typeface="ＭＳ Ｐゴシック" panose="020B0600070205080204" pitchFamily="50" charset="-128"/>
                        </a:rPr>
                        <a:t>2029</a:t>
                      </a:r>
                      <a:r>
                        <a:rPr lang="ja-JP" sz="1200" b="1" dirty="0">
                          <a:solidFill>
                            <a:schemeClr val="bg1"/>
                          </a:solidFill>
                          <a:effectLst/>
                          <a:latin typeface="+mn-ea"/>
                          <a:ea typeface="+mn-ea"/>
                          <a:cs typeface="ＭＳ Ｐゴシック" panose="020B0600070205080204" pitchFamily="50" charset="-128"/>
                        </a:rPr>
                        <a:t>年度</a:t>
                      </a:r>
                      <a:endParaRPr lang="en-US" altLang="ja-JP" sz="1200" b="1" dirty="0">
                        <a:solidFill>
                          <a:schemeClr val="bg1"/>
                        </a:solidFill>
                        <a:effectLst/>
                        <a:latin typeface="+mn-ea"/>
                        <a:ea typeface="+mn-ea"/>
                        <a:cs typeface="ＭＳ Ｐゴシック" panose="020B0600070205080204" pitchFamily="50" charset="-128"/>
                      </a:endParaRPr>
                    </a:p>
                    <a:p>
                      <a:pPr algn="ctr">
                        <a:lnSpc>
                          <a:spcPts val="1600"/>
                        </a:lnSpc>
                      </a:pPr>
                      <a:r>
                        <a:rPr lang="ja-JP" sz="1200" b="1" dirty="0">
                          <a:solidFill>
                            <a:schemeClr val="bg1"/>
                          </a:solidFill>
                          <a:effectLst/>
                          <a:latin typeface="+mn-ea"/>
                          <a:ea typeface="+mn-ea"/>
                          <a:cs typeface="ＭＳ Ｐゴシック" panose="020B0600070205080204" pitchFamily="50" charset="-128"/>
                        </a:rPr>
                        <a:t>目標</a:t>
                      </a:r>
                      <a:r>
                        <a:rPr lang="ja-JP" altLang="en-US" sz="1200" b="1" dirty="0">
                          <a:solidFill>
                            <a:schemeClr val="bg1"/>
                          </a:solidFill>
                          <a:effectLst/>
                          <a:latin typeface="+mn-ea"/>
                          <a:ea typeface="+mn-ea"/>
                          <a:cs typeface="ＭＳ Ｐゴシック" panose="020B0600070205080204" pitchFamily="50" charset="-128"/>
                        </a:rPr>
                        <a:t>値</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extLst>
                  <a:ext uri="{0D108BD9-81ED-4DB2-BD59-A6C34878D82A}">
                    <a16:rowId xmlns:a16="http://schemas.microsoft.com/office/drawing/2014/main" val="162904705"/>
                  </a:ext>
                </a:extLst>
              </a:tr>
              <a:tr h="672282">
                <a:tc>
                  <a:txBody>
                    <a:bodyPr/>
                    <a:lstStyle/>
                    <a:p>
                      <a:pPr algn="ctr">
                        <a:lnSpc>
                          <a:spcPts val="1600"/>
                        </a:lnSpc>
                      </a:pPr>
                      <a:r>
                        <a:rPr lang="en-US" sz="1000" b="1" dirty="0">
                          <a:solidFill>
                            <a:schemeClr val="bg1"/>
                          </a:solidFill>
                          <a:effectLst/>
                          <a:latin typeface="+mn-ea"/>
                          <a:ea typeface="+mn-ea"/>
                          <a:cs typeface="ＭＳ Ｐゴシック" panose="020B0600070205080204" pitchFamily="50" charset="-128"/>
                        </a:rPr>
                        <a:t>1</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algn="l">
                        <a:lnSpc>
                          <a:spcPts val="1300"/>
                        </a:lnSpc>
                      </a:pPr>
                      <a:r>
                        <a:rPr lang="ja-JP" sz="1200" kern="100" dirty="0">
                          <a:solidFill>
                            <a:srgbClr val="000000"/>
                          </a:solidFill>
                          <a:effectLst/>
                          <a:latin typeface="+mn-ea"/>
                          <a:ea typeface="+mn-ea"/>
                          <a:cs typeface="Times New Roman" panose="02020603050405020304" pitchFamily="18" charset="0"/>
                        </a:rPr>
                        <a:t>大阪府のがん年齢調整死亡率（</a:t>
                      </a:r>
                      <a:r>
                        <a:rPr lang="en-US" sz="1200" kern="100" dirty="0">
                          <a:solidFill>
                            <a:srgbClr val="000000"/>
                          </a:solidFill>
                          <a:effectLst/>
                          <a:latin typeface="+mn-ea"/>
                          <a:ea typeface="+mn-ea"/>
                          <a:cs typeface="Times New Roman" panose="02020603050405020304" pitchFamily="18" charset="0"/>
                        </a:rPr>
                        <a:t>75</a:t>
                      </a:r>
                      <a:r>
                        <a:rPr lang="ja-JP" sz="1200" kern="100" dirty="0">
                          <a:solidFill>
                            <a:srgbClr val="000000"/>
                          </a:solidFill>
                          <a:effectLst/>
                          <a:latin typeface="+mn-ea"/>
                          <a:ea typeface="+mn-ea"/>
                          <a:cs typeface="Times New Roman" panose="02020603050405020304" pitchFamily="18" charset="0"/>
                        </a:rPr>
                        <a:t>歳未満）</a:t>
                      </a:r>
                      <a:endParaRPr lang="ja-JP" sz="1200" dirty="0">
                        <a:solidFill>
                          <a:srgbClr val="000000"/>
                        </a:solidFill>
                        <a:effectLst/>
                        <a:latin typeface="+mn-ea"/>
                        <a:ea typeface="+mn-ea"/>
                        <a:cs typeface="HG丸ｺﾞｼｯｸM-PRO" panose="020F0600000000000000" pitchFamily="50" charset="-128"/>
                      </a:endParaRPr>
                    </a:p>
                    <a:p>
                      <a:pPr algn="l">
                        <a:lnSpc>
                          <a:spcPts val="1300"/>
                        </a:lnSpc>
                        <a:spcBef>
                          <a:spcPts val="300"/>
                        </a:spcBef>
                      </a:pPr>
                      <a:r>
                        <a:rPr lang="ja-JP" sz="1200" dirty="0">
                          <a:solidFill>
                            <a:srgbClr val="000000"/>
                          </a:solidFill>
                          <a:effectLst/>
                          <a:latin typeface="+mn-ea"/>
                          <a:ea typeface="+mn-ea"/>
                          <a:cs typeface="Times New Roman" panose="02020603050405020304" pitchFamily="18" charset="0"/>
                        </a:rPr>
                        <a:t>【人口動態統計を用いて大阪国際がんセンター </a:t>
                      </a:r>
                      <a:endParaRPr lang="en-US" altLang="ja-JP" sz="1200" dirty="0">
                        <a:solidFill>
                          <a:srgbClr val="000000"/>
                        </a:solidFill>
                        <a:effectLst/>
                        <a:latin typeface="+mn-ea"/>
                        <a:ea typeface="+mn-ea"/>
                        <a:cs typeface="Times New Roman" panose="02020603050405020304" pitchFamily="18" charset="0"/>
                      </a:endParaRPr>
                    </a:p>
                    <a:p>
                      <a:pPr algn="l">
                        <a:lnSpc>
                          <a:spcPts val="1300"/>
                        </a:lnSpc>
                      </a:pPr>
                      <a:r>
                        <a:rPr lang="ja-JP" altLang="en-US" sz="1200" dirty="0">
                          <a:solidFill>
                            <a:srgbClr val="000000"/>
                          </a:solidFill>
                          <a:effectLst/>
                          <a:latin typeface="+mn-ea"/>
                          <a:ea typeface="+mn-ea"/>
                          <a:cs typeface="Times New Roman" panose="02020603050405020304" pitchFamily="18" charset="0"/>
                        </a:rPr>
                        <a:t>　</a:t>
                      </a:r>
                      <a:r>
                        <a:rPr lang="ja-JP" sz="1200" dirty="0">
                          <a:solidFill>
                            <a:srgbClr val="000000"/>
                          </a:solidFill>
                          <a:effectLst/>
                          <a:latin typeface="+mn-ea"/>
                          <a:ea typeface="+mn-ea"/>
                          <a:cs typeface="Times New Roman" panose="02020603050405020304" pitchFamily="18" charset="0"/>
                        </a:rPr>
                        <a:t>がん対策センター作成】</a:t>
                      </a:r>
                      <a:endParaRPr 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pPr>
                      <a:r>
                        <a:rPr lang="en-US" sz="1200" dirty="0">
                          <a:solidFill>
                            <a:srgbClr val="000000"/>
                          </a:solidFill>
                          <a:effectLst/>
                          <a:latin typeface="+mn-ea"/>
                          <a:ea typeface="+mn-ea"/>
                          <a:cs typeface="ＭＳ Ｐゴシック" panose="020B0600070205080204" pitchFamily="50" charset="-128"/>
                        </a:rPr>
                        <a:t>132.2</a:t>
                      </a:r>
                      <a:r>
                        <a:rPr lang="ja-JP" sz="1200" dirty="0">
                          <a:solidFill>
                            <a:srgbClr val="000000"/>
                          </a:solidFill>
                          <a:effectLst/>
                          <a:latin typeface="+mn-ea"/>
                          <a:ea typeface="+mn-ea"/>
                          <a:cs typeface="ＭＳ Ｐゴシック" panose="020B0600070205080204" pitchFamily="50" charset="-128"/>
                        </a:rPr>
                        <a:t>人</a:t>
                      </a:r>
                      <a:endParaRPr lang="ja-JP" sz="1200" dirty="0">
                        <a:solidFill>
                          <a:srgbClr val="000000"/>
                        </a:solidFill>
                        <a:effectLst/>
                        <a:latin typeface="+mn-ea"/>
                        <a:ea typeface="+mn-ea"/>
                        <a:cs typeface="HG丸ｺﾞｼｯｸM-PRO" panose="020F0600000000000000" pitchFamily="50" charset="-128"/>
                      </a:endParaRPr>
                    </a:p>
                    <a:p>
                      <a:pPr algn="ctr">
                        <a:lnSpc>
                          <a:spcPts val="1400"/>
                        </a:lnSpc>
                        <a:spcBef>
                          <a:spcPts val="300"/>
                        </a:spcBef>
                      </a:pPr>
                      <a:r>
                        <a:rPr lang="ja-JP" sz="1200" dirty="0">
                          <a:solidFill>
                            <a:srgbClr val="000000"/>
                          </a:solidFill>
                          <a:effectLst/>
                          <a:latin typeface="+mn-ea"/>
                          <a:ea typeface="+mn-ea"/>
                          <a:cs typeface="ＭＳ Ｐゴシック" panose="020B0600070205080204" pitchFamily="50" charset="-128"/>
                        </a:rPr>
                        <a:t>＜人口</a:t>
                      </a:r>
                      <a:r>
                        <a:rPr lang="en-US" sz="1200" dirty="0">
                          <a:solidFill>
                            <a:srgbClr val="000000"/>
                          </a:solidFill>
                          <a:effectLst/>
                          <a:latin typeface="+mn-ea"/>
                          <a:ea typeface="+mn-ea"/>
                          <a:cs typeface="ＭＳ Ｐゴシック" panose="020B0600070205080204" pitchFamily="50" charset="-128"/>
                        </a:rPr>
                        <a:t>10</a:t>
                      </a:r>
                      <a:r>
                        <a:rPr lang="ja-JP" sz="1200" dirty="0">
                          <a:solidFill>
                            <a:srgbClr val="000000"/>
                          </a:solidFill>
                          <a:effectLst/>
                          <a:latin typeface="+mn-ea"/>
                          <a:ea typeface="+mn-ea"/>
                          <a:cs typeface="ＭＳ Ｐゴシック" panose="020B0600070205080204" pitchFamily="50" charset="-128"/>
                        </a:rPr>
                        <a:t>万対＞</a:t>
                      </a:r>
                      <a:endParaRPr lang="en-US" altLang="ja-JP" sz="1200" dirty="0">
                        <a:solidFill>
                          <a:srgbClr val="000000"/>
                        </a:solidFill>
                        <a:effectLst/>
                        <a:latin typeface="+mn-ea"/>
                        <a:ea typeface="+mn-ea"/>
                        <a:cs typeface="ＭＳ Ｐゴシック" panose="020B0600070205080204" pitchFamily="50" charset="-128"/>
                      </a:endParaRPr>
                    </a:p>
                    <a:p>
                      <a:pPr algn="ctr">
                        <a:lnSpc>
                          <a:spcPts val="1400"/>
                        </a:lnSpc>
                      </a:pPr>
                      <a:r>
                        <a:rPr lang="ja-JP" sz="1200" dirty="0">
                          <a:solidFill>
                            <a:srgbClr val="000000"/>
                          </a:solidFill>
                          <a:effectLst/>
                          <a:latin typeface="+mn-ea"/>
                          <a:ea typeface="+mn-ea"/>
                          <a:cs typeface="ＭＳ Ｐゴシック" panose="020B0600070205080204" pitchFamily="50" charset="-128"/>
                        </a:rPr>
                        <a:t>【令和３（</a:t>
                      </a:r>
                      <a:r>
                        <a:rPr lang="en-US" sz="1200" dirty="0">
                          <a:solidFill>
                            <a:srgbClr val="000000"/>
                          </a:solidFill>
                          <a:effectLst/>
                          <a:latin typeface="+mn-ea"/>
                          <a:ea typeface="+mn-ea"/>
                          <a:cs typeface="ＭＳ Ｐゴシック" panose="020B0600070205080204" pitchFamily="50" charset="-128"/>
                        </a:rPr>
                        <a:t>2021</a:t>
                      </a:r>
                      <a:r>
                        <a:rPr lang="ja-JP" sz="1200" dirty="0">
                          <a:solidFill>
                            <a:srgbClr val="000000"/>
                          </a:solidFill>
                          <a:effectLst/>
                          <a:latin typeface="+mn-ea"/>
                          <a:ea typeface="+mn-ea"/>
                          <a:cs typeface="ＭＳ Ｐゴシック" panose="020B0600070205080204" pitchFamily="50" charset="-128"/>
                        </a:rPr>
                        <a:t>）年】</a:t>
                      </a:r>
                      <a:endParaRPr 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pPr>
                      <a:r>
                        <a:rPr lang="en-US" altLang="ja-JP" sz="1200" dirty="0">
                          <a:solidFill>
                            <a:srgbClr val="000000"/>
                          </a:solidFill>
                          <a:effectLst/>
                          <a:latin typeface="+mn-ea"/>
                          <a:ea typeface="+mn-ea"/>
                          <a:cs typeface="HG丸ｺﾞｼｯｸM-PRO" panose="020F0600000000000000" pitchFamily="50" charset="-128"/>
                        </a:rPr>
                        <a:t>127.5</a:t>
                      </a:r>
                      <a:r>
                        <a:rPr lang="ja-JP" altLang="en-US" sz="1200" dirty="0">
                          <a:solidFill>
                            <a:srgbClr val="000000"/>
                          </a:solidFill>
                          <a:effectLst/>
                          <a:latin typeface="+mn-ea"/>
                          <a:ea typeface="+mn-ea"/>
                          <a:cs typeface="HG丸ｺﾞｼｯｸM-PRO" panose="020F0600000000000000" pitchFamily="50" charset="-128"/>
                        </a:rPr>
                        <a:t>人</a:t>
                      </a:r>
                      <a:endParaRPr lang="en-US" altLang="ja-JP" sz="1200" dirty="0">
                        <a:solidFill>
                          <a:srgbClr val="000000"/>
                        </a:solidFill>
                        <a:effectLst/>
                        <a:latin typeface="+mn-ea"/>
                        <a:ea typeface="+mn-ea"/>
                        <a:cs typeface="HG丸ｺﾞｼｯｸM-PRO" panose="020F0600000000000000" pitchFamily="50" charset="-128"/>
                      </a:endParaRPr>
                    </a:p>
                    <a:p>
                      <a:pPr algn="ctr">
                        <a:lnSpc>
                          <a:spcPts val="1400"/>
                        </a:lnSpc>
                        <a:spcBef>
                          <a:spcPts val="300"/>
                        </a:spcBef>
                      </a:pPr>
                      <a:r>
                        <a:rPr lang="ja-JP" altLang="ja-JP" sz="1200" dirty="0">
                          <a:solidFill>
                            <a:srgbClr val="000000"/>
                          </a:solidFill>
                          <a:effectLst/>
                          <a:latin typeface="+mn-ea"/>
                          <a:ea typeface="+mn-ea"/>
                          <a:cs typeface="ＭＳ Ｐゴシック" panose="020B0600070205080204" pitchFamily="50" charset="-128"/>
                        </a:rPr>
                        <a:t>＜人口</a:t>
                      </a:r>
                      <a:r>
                        <a:rPr lang="en-US" altLang="ja-JP" sz="1200" dirty="0">
                          <a:solidFill>
                            <a:srgbClr val="000000"/>
                          </a:solidFill>
                          <a:effectLst/>
                          <a:latin typeface="+mn-ea"/>
                          <a:ea typeface="+mn-ea"/>
                          <a:cs typeface="ＭＳ Ｐゴシック" panose="020B0600070205080204" pitchFamily="50" charset="-128"/>
                        </a:rPr>
                        <a:t>10</a:t>
                      </a:r>
                      <a:r>
                        <a:rPr lang="ja-JP" altLang="ja-JP" sz="1200" dirty="0">
                          <a:solidFill>
                            <a:srgbClr val="000000"/>
                          </a:solidFill>
                          <a:effectLst/>
                          <a:latin typeface="+mn-ea"/>
                          <a:ea typeface="+mn-ea"/>
                          <a:cs typeface="ＭＳ Ｐゴシック" panose="020B0600070205080204" pitchFamily="50" charset="-128"/>
                        </a:rPr>
                        <a:t>万対＞</a:t>
                      </a:r>
                      <a:endParaRPr lang="en-US" altLang="ja-JP" sz="1200" dirty="0">
                        <a:solidFill>
                          <a:srgbClr val="000000"/>
                        </a:solidFill>
                        <a:effectLst/>
                        <a:latin typeface="+mn-ea"/>
                        <a:ea typeface="+mn-ea"/>
                        <a:cs typeface="ＭＳ Ｐゴシック" panose="020B0600070205080204" pitchFamily="50" charset="-128"/>
                      </a:endParaRPr>
                    </a:p>
                    <a:p>
                      <a:pPr algn="ctr">
                        <a:lnSpc>
                          <a:spcPts val="1400"/>
                        </a:lnSpc>
                      </a:pPr>
                      <a:r>
                        <a:rPr lang="ja-JP" altLang="ja-JP" sz="1200" dirty="0">
                          <a:solidFill>
                            <a:srgbClr val="000000"/>
                          </a:solidFill>
                          <a:effectLst/>
                          <a:latin typeface="+mn-ea"/>
                          <a:ea typeface="+mn-ea"/>
                          <a:cs typeface="ＭＳ Ｐゴシック" panose="020B0600070205080204" pitchFamily="50" charset="-128"/>
                        </a:rPr>
                        <a:t>【令和</a:t>
                      </a:r>
                      <a:r>
                        <a:rPr lang="en-US" altLang="ja-JP" sz="1200" dirty="0">
                          <a:solidFill>
                            <a:srgbClr val="000000"/>
                          </a:solidFill>
                          <a:effectLst/>
                          <a:latin typeface="+mn-ea"/>
                          <a:ea typeface="+mn-ea"/>
                          <a:cs typeface="ＭＳ Ｐゴシック" panose="020B0600070205080204" pitchFamily="50" charset="-128"/>
                        </a:rPr>
                        <a:t>4</a:t>
                      </a:r>
                      <a:r>
                        <a:rPr lang="ja-JP" altLang="ja-JP" sz="1200" dirty="0">
                          <a:solidFill>
                            <a:srgbClr val="000000"/>
                          </a:solidFill>
                          <a:effectLst/>
                          <a:latin typeface="+mn-ea"/>
                          <a:ea typeface="+mn-ea"/>
                          <a:cs typeface="ＭＳ Ｐゴシック" panose="020B0600070205080204" pitchFamily="50" charset="-128"/>
                        </a:rPr>
                        <a:t>（</a:t>
                      </a:r>
                      <a:r>
                        <a:rPr lang="en-US" altLang="ja-JP" sz="1200" dirty="0">
                          <a:solidFill>
                            <a:srgbClr val="000000"/>
                          </a:solidFill>
                          <a:effectLst/>
                          <a:latin typeface="+mn-ea"/>
                          <a:ea typeface="+mn-ea"/>
                          <a:cs typeface="ＭＳ Ｐゴシック" panose="020B0600070205080204" pitchFamily="50" charset="-128"/>
                        </a:rPr>
                        <a:t>2023</a:t>
                      </a:r>
                      <a:r>
                        <a:rPr lang="ja-JP" altLang="ja-JP" sz="1200" dirty="0">
                          <a:solidFill>
                            <a:srgbClr val="000000"/>
                          </a:solidFill>
                          <a:effectLst/>
                          <a:latin typeface="+mn-ea"/>
                          <a:ea typeface="+mn-ea"/>
                          <a:cs typeface="ＭＳ Ｐゴシック" panose="020B0600070205080204" pitchFamily="50" charset="-128"/>
                        </a:rPr>
                        <a:t>）年</a:t>
                      </a:r>
                      <a:r>
                        <a:rPr lang="en-US" altLang="ja-JP" sz="1200" dirty="0">
                          <a:solidFill>
                            <a:srgbClr val="000000"/>
                          </a:solidFill>
                          <a:effectLst/>
                          <a:latin typeface="+mn-ea"/>
                          <a:ea typeface="+mn-ea"/>
                          <a:cs typeface="ＭＳ Ｐゴシック" panose="020B0600070205080204" pitchFamily="50" charset="-128"/>
                        </a:rPr>
                        <a:t>】</a:t>
                      </a:r>
                      <a:endParaRPr lang="ja-JP" alt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pPr>
                      <a:r>
                        <a:rPr lang="ja-JP" sz="1200" dirty="0">
                          <a:solidFill>
                            <a:srgbClr val="000000"/>
                          </a:solidFill>
                          <a:effectLst/>
                          <a:latin typeface="+mn-ea"/>
                          <a:ea typeface="+mn-ea"/>
                          <a:cs typeface="ＭＳ Ｐゴシック" panose="020B0600070205080204" pitchFamily="50" charset="-128"/>
                        </a:rPr>
                        <a:t>減少</a:t>
                      </a:r>
                      <a:endParaRPr 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0052135"/>
                  </a:ext>
                </a:extLst>
              </a:tr>
            </a:tbl>
          </a:graphicData>
        </a:graphic>
      </p:graphicFrame>
      <p:sp>
        <p:nvSpPr>
          <p:cNvPr id="10" name="四角形: 角を丸くする 9">
            <a:extLst>
              <a:ext uri="{FF2B5EF4-FFF2-40B4-BE49-F238E27FC236}">
                <a16:creationId xmlns:a16="http://schemas.microsoft.com/office/drawing/2014/main" id="{B923DEB3-2CDE-450E-B385-89BF1781DB41}"/>
              </a:ext>
            </a:extLst>
          </p:cNvPr>
          <p:cNvSpPr/>
          <p:nvPr/>
        </p:nvSpPr>
        <p:spPr>
          <a:xfrm>
            <a:off x="457200" y="2801904"/>
            <a:ext cx="288000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がん年齢調整り患率の減少</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graphicFrame>
        <p:nvGraphicFramePr>
          <p:cNvPr id="11" name="表 10">
            <a:extLst>
              <a:ext uri="{FF2B5EF4-FFF2-40B4-BE49-F238E27FC236}">
                <a16:creationId xmlns:a16="http://schemas.microsoft.com/office/drawing/2014/main" id="{C3BFC3E4-A177-4CB6-B6A6-4F0C07617BDB}"/>
              </a:ext>
            </a:extLst>
          </p:cNvPr>
          <p:cNvGraphicFramePr>
            <a:graphicFrameLocks noGrp="1"/>
          </p:cNvGraphicFramePr>
          <p:nvPr/>
        </p:nvGraphicFramePr>
        <p:xfrm>
          <a:off x="470126" y="3141228"/>
          <a:ext cx="8945906" cy="1002493"/>
        </p:xfrm>
        <a:graphic>
          <a:graphicData uri="http://schemas.openxmlformats.org/drawingml/2006/table">
            <a:tbl>
              <a:tblPr firstRow="1" firstCol="1" bandRow="1"/>
              <a:tblGrid>
                <a:gridCol w="232093">
                  <a:extLst>
                    <a:ext uri="{9D8B030D-6E8A-4147-A177-3AD203B41FA5}">
                      <a16:colId xmlns:a16="http://schemas.microsoft.com/office/drawing/2014/main" val="2528693173"/>
                    </a:ext>
                  </a:extLst>
                </a:gridCol>
                <a:gridCol w="3817089">
                  <a:extLst>
                    <a:ext uri="{9D8B030D-6E8A-4147-A177-3AD203B41FA5}">
                      <a16:colId xmlns:a16="http://schemas.microsoft.com/office/drawing/2014/main" val="3611256714"/>
                    </a:ext>
                  </a:extLst>
                </a:gridCol>
                <a:gridCol w="1861752">
                  <a:extLst>
                    <a:ext uri="{9D8B030D-6E8A-4147-A177-3AD203B41FA5}">
                      <a16:colId xmlns:a16="http://schemas.microsoft.com/office/drawing/2014/main" val="1625580375"/>
                    </a:ext>
                  </a:extLst>
                </a:gridCol>
                <a:gridCol w="1992952">
                  <a:extLst>
                    <a:ext uri="{9D8B030D-6E8A-4147-A177-3AD203B41FA5}">
                      <a16:colId xmlns:a16="http://schemas.microsoft.com/office/drawing/2014/main" val="368113662"/>
                    </a:ext>
                  </a:extLst>
                </a:gridCol>
                <a:gridCol w="1042020">
                  <a:extLst>
                    <a:ext uri="{9D8B030D-6E8A-4147-A177-3AD203B41FA5}">
                      <a16:colId xmlns:a16="http://schemas.microsoft.com/office/drawing/2014/main" val="1447783951"/>
                    </a:ext>
                  </a:extLst>
                </a:gridCol>
              </a:tblGrid>
              <a:tr h="302533">
                <a:tc>
                  <a:txBody>
                    <a:bodyPr/>
                    <a:lstStyle/>
                    <a:p>
                      <a:pPr algn="l"/>
                      <a:endParaRPr lang="ja-JP" sz="1000" dirty="0">
                        <a:effectLst/>
                        <a:latin typeface="+mn-ea"/>
                        <a:ea typeface="+mn-ea"/>
                      </a:endParaRPr>
                    </a:p>
                  </a:txBody>
                  <a:tcPr marL="62865" marR="6286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algn="ctr">
                        <a:lnSpc>
                          <a:spcPts val="1600"/>
                        </a:lnSpc>
                      </a:pPr>
                      <a:r>
                        <a:rPr lang="ja-JP" sz="1200" b="1" kern="100" dirty="0">
                          <a:solidFill>
                            <a:schemeClr val="bg1"/>
                          </a:solidFill>
                          <a:effectLst/>
                          <a:latin typeface="+mn-ea"/>
                          <a:ea typeface="+mn-ea"/>
                          <a:cs typeface="Times New Roman" panose="02020603050405020304" pitchFamily="18" charset="0"/>
                        </a:rPr>
                        <a:t>【全体目標】</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dirty="0">
                          <a:solidFill>
                            <a:schemeClr val="bg1"/>
                          </a:solidFill>
                          <a:effectLst/>
                          <a:latin typeface="+mn-ea"/>
                          <a:ea typeface="+mn-ea"/>
                          <a:cs typeface="HG丸ｺﾞｼｯｸM-PRO"/>
                        </a:rPr>
                        <a:t>策定時の値</a:t>
                      </a:r>
                      <a:endParaRPr lang="ja-JP" altLang="ja-JP" sz="1200" b="1" dirty="0">
                        <a:solidFill>
                          <a:schemeClr val="bg1"/>
                        </a:solidFill>
                        <a:effectLst/>
                        <a:latin typeface="+mn-ea"/>
                        <a:ea typeface="+mn-ea"/>
                        <a:cs typeface="HG丸ｺﾞｼｯｸM-PRO"/>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dirty="0">
                          <a:solidFill>
                            <a:schemeClr val="bg1"/>
                          </a:solidFill>
                          <a:effectLst/>
                          <a:latin typeface="+mn-ea"/>
                          <a:ea typeface="+mn-ea"/>
                          <a:cs typeface="HG丸ｺﾞｼｯｸM-PRO"/>
                        </a:rPr>
                        <a:t>現状値</a:t>
                      </a:r>
                      <a:endParaRPr lang="ja-JP" altLang="ja-JP" sz="1200" b="1" dirty="0">
                        <a:solidFill>
                          <a:schemeClr val="bg1"/>
                        </a:solidFill>
                        <a:effectLst/>
                        <a:latin typeface="+mn-ea"/>
                        <a:ea typeface="+mn-ea"/>
                        <a:cs typeface="HG丸ｺﾞｼｯｸM-PRO"/>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tc>
                  <a:txBody>
                    <a:bodyPr/>
                    <a:lstStyle/>
                    <a:p>
                      <a:pPr algn="ctr">
                        <a:lnSpc>
                          <a:spcPts val="1600"/>
                        </a:lnSpc>
                      </a:pPr>
                      <a:r>
                        <a:rPr lang="en-US" sz="1200" b="1" dirty="0">
                          <a:solidFill>
                            <a:schemeClr val="bg1"/>
                          </a:solidFill>
                          <a:effectLst/>
                          <a:latin typeface="+mn-ea"/>
                          <a:ea typeface="+mn-ea"/>
                          <a:cs typeface="ＭＳ Ｐゴシック" panose="020B0600070205080204" pitchFamily="50" charset="-128"/>
                        </a:rPr>
                        <a:t>2029</a:t>
                      </a:r>
                      <a:r>
                        <a:rPr lang="ja-JP" sz="1200" b="1" dirty="0">
                          <a:solidFill>
                            <a:schemeClr val="bg1"/>
                          </a:solidFill>
                          <a:effectLst/>
                          <a:latin typeface="+mn-ea"/>
                          <a:ea typeface="+mn-ea"/>
                          <a:cs typeface="ＭＳ Ｐゴシック" panose="020B0600070205080204" pitchFamily="50" charset="-128"/>
                        </a:rPr>
                        <a:t>年度</a:t>
                      </a:r>
                      <a:endParaRPr lang="en-US" altLang="ja-JP" sz="1200" b="1" dirty="0">
                        <a:solidFill>
                          <a:schemeClr val="bg1"/>
                        </a:solidFill>
                        <a:effectLst/>
                        <a:latin typeface="+mn-ea"/>
                        <a:ea typeface="+mn-ea"/>
                        <a:cs typeface="ＭＳ Ｐゴシック" panose="020B0600070205080204" pitchFamily="50" charset="-128"/>
                      </a:endParaRPr>
                    </a:p>
                    <a:p>
                      <a:pPr algn="ctr">
                        <a:lnSpc>
                          <a:spcPts val="1600"/>
                        </a:lnSpc>
                      </a:pPr>
                      <a:r>
                        <a:rPr lang="ja-JP" sz="1200" b="1" dirty="0">
                          <a:solidFill>
                            <a:schemeClr val="bg1"/>
                          </a:solidFill>
                          <a:effectLst/>
                          <a:latin typeface="+mn-ea"/>
                          <a:ea typeface="+mn-ea"/>
                          <a:cs typeface="ＭＳ Ｐゴシック" panose="020B0600070205080204" pitchFamily="50" charset="-128"/>
                        </a:rPr>
                        <a:t>目標</a:t>
                      </a:r>
                      <a:r>
                        <a:rPr lang="ja-JP" altLang="en-US" sz="1200" b="1" dirty="0">
                          <a:solidFill>
                            <a:schemeClr val="bg1"/>
                          </a:solidFill>
                          <a:effectLst/>
                          <a:latin typeface="+mn-ea"/>
                          <a:ea typeface="+mn-ea"/>
                          <a:cs typeface="ＭＳ Ｐゴシック" panose="020B0600070205080204" pitchFamily="50" charset="-128"/>
                        </a:rPr>
                        <a:t>値</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880C8"/>
                    </a:solidFill>
                  </a:tcPr>
                </a:tc>
                <a:extLst>
                  <a:ext uri="{0D108BD9-81ED-4DB2-BD59-A6C34878D82A}">
                    <a16:rowId xmlns:a16="http://schemas.microsoft.com/office/drawing/2014/main" val="162904705"/>
                  </a:ext>
                </a:extLst>
              </a:tr>
              <a:tr h="604094">
                <a:tc>
                  <a:txBody>
                    <a:bodyPr/>
                    <a:lstStyle/>
                    <a:p>
                      <a:pPr algn="ctr">
                        <a:lnSpc>
                          <a:spcPts val="1600"/>
                        </a:lnSpc>
                      </a:pPr>
                      <a:r>
                        <a:rPr lang="en-US" sz="1000" b="1" dirty="0">
                          <a:solidFill>
                            <a:schemeClr val="bg1"/>
                          </a:solidFill>
                          <a:effectLst/>
                          <a:latin typeface="+mn-ea"/>
                          <a:ea typeface="+mn-ea"/>
                          <a:cs typeface="ＭＳ Ｐゴシック" panose="020B0600070205080204" pitchFamily="50" charset="-128"/>
                        </a:rPr>
                        <a:t>2</a:t>
                      </a:r>
                      <a:endParaRPr lang="ja-JP" sz="1200" dirty="0">
                        <a:solidFill>
                          <a:schemeClr val="bg1"/>
                        </a:solidFill>
                        <a:effectLst/>
                        <a:latin typeface="+mn-ea"/>
                        <a:ea typeface="+mn-ea"/>
                        <a:cs typeface="HG丸ｺﾞｼｯｸM-PRO" panose="020F0600000000000000" pitchFamily="50" charset="-128"/>
                      </a:endParaRPr>
                    </a:p>
                  </a:txBody>
                  <a:tcPr marL="62865" marR="6286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880C8"/>
                    </a:solidFill>
                  </a:tcPr>
                </a:tc>
                <a:tc>
                  <a:txBody>
                    <a:bodyPr/>
                    <a:lstStyle/>
                    <a:p>
                      <a:pPr algn="l">
                        <a:lnSpc>
                          <a:spcPts val="1300"/>
                        </a:lnSpc>
                      </a:pPr>
                      <a:r>
                        <a:rPr lang="ja-JP" sz="1200" kern="100" dirty="0">
                          <a:solidFill>
                            <a:srgbClr val="000000"/>
                          </a:solidFill>
                          <a:effectLst/>
                          <a:latin typeface="+mn-ea"/>
                          <a:ea typeface="+mn-ea"/>
                          <a:cs typeface="Times New Roman" panose="02020603050405020304" pitchFamily="18" charset="0"/>
                        </a:rPr>
                        <a:t>大阪府のがん年齢調整り患率</a:t>
                      </a:r>
                      <a:r>
                        <a:rPr lang="ja-JP" altLang="en-US" sz="1200" kern="100" dirty="0">
                          <a:solidFill>
                            <a:srgbClr val="000000"/>
                          </a:solidFill>
                          <a:effectLst/>
                          <a:latin typeface="+mn-ea"/>
                          <a:ea typeface="+mn-ea"/>
                          <a:cs typeface="Times New Roman" panose="02020603050405020304" pitchFamily="18" charset="0"/>
                        </a:rPr>
                        <a:t>（</a:t>
                      </a:r>
                      <a:r>
                        <a:rPr lang="en-US" sz="1200" kern="100" dirty="0">
                          <a:solidFill>
                            <a:srgbClr val="000000"/>
                          </a:solidFill>
                          <a:effectLst/>
                          <a:latin typeface="+mn-ea"/>
                          <a:ea typeface="+mn-ea"/>
                          <a:cs typeface="Times New Roman" panose="02020603050405020304" pitchFamily="18" charset="0"/>
                        </a:rPr>
                        <a:t>75</a:t>
                      </a:r>
                      <a:r>
                        <a:rPr lang="ja-JP" sz="1200" kern="100" dirty="0">
                          <a:solidFill>
                            <a:srgbClr val="000000"/>
                          </a:solidFill>
                          <a:effectLst/>
                          <a:latin typeface="+mn-ea"/>
                          <a:ea typeface="+mn-ea"/>
                          <a:cs typeface="Times New Roman" panose="02020603050405020304" pitchFamily="18" charset="0"/>
                        </a:rPr>
                        <a:t>歳未満、進行がん</a:t>
                      </a:r>
                      <a:r>
                        <a:rPr lang="en-US" altLang="ja-JP" sz="1200" kern="100" dirty="0">
                          <a:solidFill>
                            <a:srgbClr val="000000"/>
                          </a:solidFill>
                          <a:effectLst/>
                          <a:latin typeface="+mn-ea"/>
                          <a:ea typeface="+mn-ea"/>
                          <a:cs typeface="Times New Roman" panose="02020603050405020304" pitchFamily="18" charset="0"/>
                        </a:rPr>
                        <a:t>)</a:t>
                      </a:r>
                      <a:endParaRPr lang="ja-JP" sz="1200" dirty="0">
                        <a:solidFill>
                          <a:srgbClr val="000000"/>
                        </a:solidFill>
                        <a:effectLst/>
                        <a:latin typeface="+mn-ea"/>
                        <a:ea typeface="+mn-ea"/>
                        <a:cs typeface="HG丸ｺﾞｼｯｸM-PRO" panose="020F0600000000000000" pitchFamily="50" charset="-128"/>
                      </a:endParaRPr>
                    </a:p>
                    <a:p>
                      <a:pPr algn="l">
                        <a:lnSpc>
                          <a:spcPts val="1300"/>
                        </a:lnSpc>
                      </a:pPr>
                      <a:r>
                        <a:rPr lang="ja-JP" sz="1200" dirty="0">
                          <a:solidFill>
                            <a:srgbClr val="000000"/>
                          </a:solidFill>
                          <a:effectLst/>
                          <a:latin typeface="+mn-ea"/>
                          <a:ea typeface="+mn-ea"/>
                          <a:cs typeface="Times New Roman" panose="02020603050405020304" pitchFamily="18" charset="0"/>
                        </a:rPr>
                        <a:t>【大阪府がん登録データを用いて大阪国際がん</a:t>
                      </a:r>
                      <a:endParaRPr lang="en-US" altLang="ja-JP" sz="1200" dirty="0">
                        <a:solidFill>
                          <a:srgbClr val="000000"/>
                        </a:solidFill>
                        <a:effectLst/>
                        <a:latin typeface="+mn-ea"/>
                        <a:ea typeface="+mn-ea"/>
                        <a:cs typeface="Times New Roman" panose="02020603050405020304" pitchFamily="18" charset="0"/>
                      </a:endParaRPr>
                    </a:p>
                    <a:p>
                      <a:pPr algn="l">
                        <a:lnSpc>
                          <a:spcPts val="1300"/>
                        </a:lnSpc>
                      </a:pPr>
                      <a:r>
                        <a:rPr lang="ja-JP" altLang="en-US" sz="1200" dirty="0">
                          <a:solidFill>
                            <a:srgbClr val="000000"/>
                          </a:solidFill>
                          <a:effectLst/>
                          <a:latin typeface="+mn-ea"/>
                          <a:ea typeface="+mn-ea"/>
                          <a:cs typeface="Times New Roman" panose="02020603050405020304" pitchFamily="18" charset="0"/>
                        </a:rPr>
                        <a:t>　</a:t>
                      </a:r>
                      <a:r>
                        <a:rPr lang="ja-JP" sz="1200" dirty="0">
                          <a:solidFill>
                            <a:srgbClr val="000000"/>
                          </a:solidFill>
                          <a:effectLst/>
                          <a:latin typeface="+mn-ea"/>
                          <a:ea typeface="+mn-ea"/>
                          <a:cs typeface="Times New Roman" panose="02020603050405020304" pitchFamily="18" charset="0"/>
                        </a:rPr>
                        <a:t>センター がん対策センター作成】</a:t>
                      </a:r>
                      <a:endParaRPr 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pPr>
                      <a:r>
                        <a:rPr lang="en-US" sz="1200" dirty="0">
                          <a:solidFill>
                            <a:srgbClr val="000000"/>
                          </a:solidFill>
                          <a:effectLst/>
                          <a:latin typeface="+mn-ea"/>
                          <a:ea typeface="+mn-ea"/>
                          <a:cs typeface="ＭＳ Ｐゴシック" panose="020B0600070205080204" pitchFamily="50" charset="-128"/>
                        </a:rPr>
                        <a:t>268.4</a:t>
                      </a:r>
                      <a:r>
                        <a:rPr lang="ja-JP" sz="1200" dirty="0">
                          <a:solidFill>
                            <a:srgbClr val="000000"/>
                          </a:solidFill>
                          <a:effectLst/>
                          <a:latin typeface="+mn-ea"/>
                          <a:ea typeface="+mn-ea"/>
                          <a:cs typeface="ＭＳ Ｐゴシック" panose="020B0600070205080204" pitchFamily="50" charset="-128"/>
                        </a:rPr>
                        <a:t>人</a:t>
                      </a:r>
                      <a:br>
                        <a:rPr lang="en-US" sz="1200" dirty="0">
                          <a:solidFill>
                            <a:srgbClr val="000000"/>
                          </a:solidFill>
                          <a:effectLst/>
                          <a:latin typeface="+mn-ea"/>
                          <a:ea typeface="+mn-ea"/>
                          <a:cs typeface="ＭＳ Ｐゴシック" panose="020B0600070205080204" pitchFamily="50" charset="-128"/>
                        </a:rPr>
                      </a:br>
                      <a:r>
                        <a:rPr lang="ja-JP" sz="1200" dirty="0">
                          <a:solidFill>
                            <a:srgbClr val="000000"/>
                          </a:solidFill>
                          <a:effectLst/>
                          <a:latin typeface="+mn-ea"/>
                          <a:ea typeface="+mn-ea"/>
                          <a:cs typeface="ＭＳ Ｐゴシック" panose="020B0600070205080204" pitchFamily="50" charset="-128"/>
                        </a:rPr>
                        <a:t>＜人口</a:t>
                      </a:r>
                      <a:r>
                        <a:rPr lang="en-US" sz="1200" dirty="0">
                          <a:solidFill>
                            <a:srgbClr val="000000"/>
                          </a:solidFill>
                          <a:effectLst/>
                          <a:latin typeface="+mn-ea"/>
                          <a:ea typeface="+mn-ea"/>
                          <a:cs typeface="ＭＳ Ｐゴシック" panose="020B0600070205080204" pitchFamily="50" charset="-128"/>
                        </a:rPr>
                        <a:t>10</a:t>
                      </a:r>
                      <a:r>
                        <a:rPr lang="ja-JP" sz="1200" dirty="0">
                          <a:solidFill>
                            <a:srgbClr val="000000"/>
                          </a:solidFill>
                          <a:effectLst/>
                          <a:latin typeface="+mn-ea"/>
                          <a:ea typeface="+mn-ea"/>
                          <a:cs typeface="ＭＳ Ｐゴシック" panose="020B0600070205080204" pitchFamily="50" charset="-128"/>
                        </a:rPr>
                        <a:t>万対＞</a:t>
                      </a:r>
                      <a:endParaRPr lang="en-US" altLang="ja-JP" sz="1200" dirty="0">
                        <a:solidFill>
                          <a:srgbClr val="000000"/>
                        </a:solidFill>
                        <a:effectLst/>
                        <a:latin typeface="+mn-ea"/>
                        <a:ea typeface="+mn-ea"/>
                        <a:cs typeface="ＭＳ Ｐゴシック" panose="020B0600070205080204" pitchFamily="50" charset="-128"/>
                      </a:endParaRPr>
                    </a:p>
                    <a:p>
                      <a:pPr algn="ctr">
                        <a:lnSpc>
                          <a:spcPts val="1400"/>
                        </a:lnSpc>
                      </a:pPr>
                      <a:r>
                        <a:rPr lang="ja-JP" sz="1200" dirty="0">
                          <a:solidFill>
                            <a:srgbClr val="000000"/>
                          </a:solidFill>
                          <a:effectLst/>
                          <a:latin typeface="+mn-ea"/>
                          <a:ea typeface="+mn-ea"/>
                          <a:cs typeface="ＭＳ Ｐゴシック" panose="020B0600070205080204" pitchFamily="50" charset="-128"/>
                        </a:rPr>
                        <a:t>【令和元（</a:t>
                      </a:r>
                      <a:r>
                        <a:rPr lang="en-US" sz="1200" dirty="0">
                          <a:solidFill>
                            <a:srgbClr val="000000"/>
                          </a:solidFill>
                          <a:effectLst/>
                          <a:latin typeface="+mn-ea"/>
                          <a:ea typeface="+mn-ea"/>
                          <a:cs typeface="ＭＳ Ｐゴシック" panose="020B0600070205080204" pitchFamily="50" charset="-128"/>
                        </a:rPr>
                        <a:t>2019</a:t>
                      </a:r>
                      <a:r>
                        <a:rPr lang="ja-JP" sz="1200" dirty="0">
                          <a:solidFill>
                            <a:srgbClr val="000000"/>
                          </a:solidFill>
                          <a:effectLst/>
                          <a:latin typeface="+mn-ea"/>
                          <a:ea typeface="+mn-ea"/>
                          <a:cs typeface="ＭＳ Ｐゴシック" panose="020B0600070205080204" pitchFamily="50" charset="-128"/>
                        </a:rPr>
                        <a:t>）年】</a:t>
                      </a:r>
                      <a:endParaRPr 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pPr>
                      <a:r>
                        <a:rPr lang="en-US" altLang="ja-JP" sz="1200" dirty="0">
                          <a:solidFill>
                            <a:srgbClr val="000000"/>
                          </a:solidFill>
                          <a:effectLst/>
                          <a:latin typeface="+mn-ea"/>
                          <a:ea typeface="+mn-ea"/>
                          <a:cs typeface="HG丸ｺﾞｼｯｸM-PRO" panose="020F0600000000000000" pitchFamily="50" charset="-128"/>
                        </a:rPr>
                        <a:t>251.9</a:t>
                      </a:r>
                      <a:r>
                        <a:rPr lang="ja-JP" altLang="en-US" sz="1200" dirty="0">
                          <a:solidFill>
                            <a:srgbClr val="000000"/>
                          </a:solidFill>
                          <a:effectLst/>
                          <a:latin typeface="+mn-ea"/>
                          <a:ea typeface="+mn-ea"/>
                          <a:cs typeface="HG丸ｺﾞｼｯｸM-PRO" panose="020F0600000000000000" pitchFamily="50" charset="-128"/>
                        </a:rPr>
                        <a:t>人</a:t>
                      </a:r>
                      <a:endParaRPr lang="en-US" altLang="ja-JP" sz="1200" dirty="0">
                        <a:solidFill>
                          <a:srgbClr val="000000"/>
                        </a:solidFill>
                        <a:effectLst/>
                        <a:latin typeface="+mn-ea"/>
                        <a:ea typeface="+mn-ea"/>
                        <a:cs typeface="HG丸ｺﾞｼｯｸM-PRO" panose="020F0600000000000000" pitchFamily="50" charset="-128"/>
                      </a:endParaRPr>
                    </a:p>
                    <a:p>
                      <a:pPr algn="ctr">
                        <a:lnSpc>
                          <a:spcPts val="1400"/>
                        </a:lnSpc>
                      </a:pPr>
                      <a:r>
                        <a:rPr lang="ja-JP" altLang="ja-JP" sz="1200" dirty="0">
                          <a:solidFill>
                            <a:srgbClr val="000000"/>
                          </a:solidFill>
                          <a:effectLst/>
                          <a:latin typeface="+mn-ea"/>
                          <a:ea typeface="+mn-ea"/>
                          <a:cs typeface="ＭＳ Ｐゴシック" panose="020B0600070205080204" pitchFamily="50" charset="-128"/>
                        </a:rPr>
                        <a:t>＜人口</a:t>
                      </a:r>
                      <a:r>
                        <a:rPr lang="en-US" altLang="ja-JP" sz="1200" dirty="0">
                          <a:solidFill>
                            <a:srgbClr val="000000"/>
                          </a:solidFill>
                          <a:effectLst/>
                          <a:latin typeface="+mn-ea"/>
                          <a:ea typeface="+mn-ea"/>
                          <a:cs typeface="ＭＳ Ｐゴシック" panose="020B0600070205080204" pitchFamily="50" charset="-128"/>
                        </a:rPr>
                        <a:t>10</a:t>
                      </a:r>
                      <a:r>
                        <a:rPr lang="ja-JP" altLang="ja-JP" sz="1200" dirty="0">
                          <a:solidFill>
                            <a:srgbClr val="000000"/>
                          </a:solidFill>
                          <a:effectLst/>
                          <a:latin typeface="+mn-ea"/>
                          <a:ea typeface="+mn-ea"/>
                          <a:cs typeface="ＭＳ Ｐゴシック" panose="020B0600070205080204" pitchFamily="50" charset="-128"/>
                        </a:rPr>
                        <a:t>万対＞</a:t>
                      </a:r>
                      <a:endParaRPr lang="en-US" altLang="ja-JP" sz="1200" dirty="0">
                        <a:solidFill>
                          <a:srgbClr val="000000"/>
                        </a:solidFill>
                        <a:effectLst/>
                        <a:latin typeface="+mn-ea"/>
                        <a:ea typeface="+mn-ea"/>
                        <a:cs typeface="ＭＳ Ｐゴシック" panose="020B0600070205080204" pitchFamily="50" charset="-128"/>
                      </a:endParaRPr>
                    </a:p>
                    <a:p>
                      <a:pPr algn="ctr">
                        <a:lnSpc>
                          <a:spcPts val="1400"/>
                        </a:lnSpc>
                      </a:pPr>
                      <a:r>
                        <a:rPr lang="ja-JP" altLang="ja-JP" sz="1200" dirty="0">
                          <a:solidFill>
                            <a:srgbClr val="000000"/>
                          </a:solidFill>
                          <a:effectLst/>
                          <a:latin typeface="+mn-ea"/>
                          <a:ea typeface="+mn-ea"/>
                          <a:cs typeface="ＭＳ Ｐゴシック" panose="020B0600070205080204" pitchFamily="50" charset="-128"/>
                        </a:rPr>
                        <a:t>【令和</a:t>
                      </a:r>
                      <a:r>
                        <a:rPr lang="en-US" altLang="ja-JP" sz="1200" dirty="0">
                          <a:solidFill>
                            <a:srgbClr val="000000"/>
                          </a:solidFill>
                          <a:effectLst/>
                          <a:latin typeface="+mn-ea"/>
                          <a:ea typeface="+mn-ea"/>
                          <a:cs typeface="ＭＳ Ｐゴシック" panose="020B0600070205080204" pitchFamily="50" charset="-128"/>
                        </a:rPr>
                        <a:t>2</a:t>
                      </a:r>
                      <a:r>
                        <a:rPr lang="ja-JP" altLang="ja-JP" sz="1200" dirty="0">
                          <a:solidFill>
                            <a:srgbClr val="000000"/>
                          </a:solidFill>
                          <a:effectLst/>
                          <a:latin typeface="+mn-ea"/>
                          <a:ea typeface="+mn-ea"/>
                          <a:cs typeface="ＭＳ Ｐゴシック" panose="020B0600070205080204" pitchFamily="50" charset="-128"/>
                        </a:rPr>
                        <a:t>（</a:t>
                      </a:r>
                      <a:r>
                        <a:rPr lang="en-US" altLang="ja-JP" sz="1200" dirty="0">
                          <a:solidFill>
                            <a:srgbClr val="000000"/>
                          </a:solidFill>
                          <a:effectLst/>
                          <a:latin typeface="+mn-ea"/>
                          <a:ea typeface="+mn-ea"/>
                          <a:cs typeface="ＭＳ Ｐゴシック" panose="020B0600070205080204" pitchFamily="50" charset="-128"/>
                        </a:rPr>
                        <a:t>2020</a:t>
                      </a:r>
                      <a:r>
                        <a:rPr lang="ja-JP" altLang="ja-JP" sz="1200" dirty="0">
                          <a:solidFill>
                            <a:srgbClr val="000000"/>
                          </a:solidFill>
                          <a:effectLst/>
                          <a:latin typeface="+mn-ea"/>
                          <a:ea typeface="+mn-ea"/>
                          <a:cs typeface="ＭＳ Ｐゴシック" panose="020B0600070205080204" pitchFamily="50" charset="-128"/>
                        </a:rPr>
                        <a:t>）年</a:t>
                      </a:r>
                      <a:r>
                        <a:rPr lang="en-US" altLang="ja-JP" sz="1200" dirty="0">
                          <a:solidFill>
                            <a:srgbClr val="000000"/>
                          </a:solidFill>
                          <a:effectLst/>
                          <a:latin typeface="+mn-ea"/>
                          <a:ea typeface="+mn-ea"/>
                          <a:cs typeface="ＭＳ Ｐゴシック" panose="020B0600070205080204" pitchFamily="50" charset="-128"/>
                        </a:rPr>
                        <a:t>】</a:t>
                      </a:r>
                      <a:endParaRPr lang="ja-JP" alt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pPr>
                      <a:r>
                        <a:rPr lang="ja-JP" sz="1200" dirty="0">
                          <a:solidFill>
                            <a:srgbClr val="000000"/>
                          </a:solidFill>
                          <a:effectLst/>
                          <a:latin typeface="+mn-ea"/>
                          <a:ea typeface="+mn-ea"/>
                          <a:cs typeface="ＭＳ Ｐゴシック" panose="020B0600070205080204" pitchFamily="50" charset="-128"/>
                        </a:rPr>
                        <a:t>減少</a:t>
                      </a:r>
                      <a:endParaRPr lang="ja-JP" sz="1200" dirty="0">
                        <a:solidFill>
                          <a:srgbClr val="000000"/>
                        </a:solidFill>
                        <a:effectLst/>
                        <a:latin typeface="+mn-ea"/>
                        <a:ea typeface="+mn-ea"/>
                        <a:cs typeface="HG丸ｺﾞｼｯｸM-PRO" panose="020F0600000000000000"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87556663"/>
                  </a:ext>
                </a:extLst>
              </a:tr>
            </a:tbl>
          </a:graphicData>
        </a:graphic>
      </p:graphicFrame>
      <p:sp>
        <p:nvSpPr>
          <p:cNvPr id="12" name="角丸四角形 47">
            <a:extLst>
              <a:ext uri="{FF2B5EF4-FFF2-40B4-BE49-F238E27FC236}">
                <a16:creationId xmlns:a16="http://schemas.microsoft.com/office/drawing/2014/main" id="{F7512FA7-E258-4788-985F-DC8E712BA2A9}"/>
              </a:ext>
            </a:extLst>
          </p:cNvPr>
          <p:cNvSpPr/>
          <p:nvPr/>
        </p:nvSpPr>
        <p:spPr>
          <a:xfrm>
            <a:off x="501587" y="4106740"/>
            <a:ext cx="9180000" cy="576000"/>
          </a:xfrm>
          <a:prstGeom prst="roundRect">
            <a:avLst>
              <a:gd name="adj" fmla="val 8499"/>
            </a:avLst>
          </a:prstGeom>
          <a:noFill/>
          <a:ln w="19050">
            <a:noFill/>
          </a:ln>
        </p:spPr>
        <p:txBody>
          <a:bodyPr wrap="square" lIns="72000" tIns="72000" rIns="72000" bIns="72000" anchor="t" anchorCtr="0">
            <a:noAutofit/>
          </a:bodyPr>
          <a:lstStyle/>
          <a:p>
            <a:r>
              <a:rPr lang="en-US" altLang="ja-JP" sz="1400" b="1" dirty="0">
                <a:latin typeface="+mn-ea"/>
              </a:rPr>
              <a:t>●</a:t>
            </a:r>
            <a:r>
              <a:rPr lang="ja-JP" altLang="en-US" sz="1400" dirty="0">
                <a:latin typeface="+mn-ea"/>
              </a:rPr>
              <a:t>大阪府のがん年齢調整り患率（</a:t>
            </a:r>
            <a:r>
              <a:rPr lang="en-US" altLang="ja-JP" sz="1400" dirty="0">
                <a:latin typeface="+mn-ea"/>
              </a:rPr>
              <a:t>75</a:t>
            </a:r>
            <a:r>
              <a:rPr lang="ja-JP" altLang="en-US" sz="1400" dirty="0">
                <a:latin typeface="+mn-ea"/>
              </a:rPr>
              <a:t>歳未満、進行がん、</a:t>
            </a:r>
            <a:r>
              <a:rPr lang="en-US" altLang="ja-JP" sz="1400" dirty="0">
                <a:latin typeface="+mn-ea"/>
              </a:rPr>
              <a:t>2015</a:t>
            </a:r>
            <a:r>
              <a:rPr lang="ja-JP" altLang="en-US" sz="1400" dirty="0">
                <a:latin typeface="+mn-ea"/>
              </a:rPr>
              <a:t>年モデル人口）は、人口</a:t>
            </a:r>
            <a:r>
              <a:rPr lang="en-US" altLang="ja-JP" sz="1400" dirty="0">
                <a:latin typeface="+mn-ea"/>
              </a:rPr>
              <a:t>10</a:t>
            </a:r>
            <a:r>
              <a:rPr lang="ja-JP" altLang="en-US" sz="1400" dirty="0">
                <a:latin typeface="+mn-ea"/>
              </a:rPr>
              <a:t>万人あたり</a:t>
            </a:r>
            <a:r>
              <a:rPr lang="en-US" altLang="ja-JP" sz="1400" dirty="0">
                <a:latin typeface="+mn-ea"/>
              </a:rPr>
              <a:t>251.9</a:t>
            </a:r>
            <a:r>
              <a:rPr lang="ja-JP" altLang="en-US" sz="1400" dirty="0">
                <a:latin typeface="+mn-ea"/>
              </a:rPr>
              <a:t>人</a:t>
            </a:r>
            <a:br>
              <a:rPr lang="en-US" altLang="ja-JP" sz="1400" dirty="0">
                <a:latin typeface="+mn-ea"/>
              </a:rPr>
            </a:br>
            <a:r>
              <a:rPr lang="ja-JP" altLang="en-US" sz="1400" dirty="0">
                <a:latin typeface="+mn-ea"/>
              </a:rPr>
              <a:t>　（計画策定時 </a:t>
            </a:r>
            <a:r>
              <a:rPr lang="en-US" altLang="ja-JP" sz="1400" dirty="0">
                <a:latin typeface="+mn-ea"/>
              </a:rPr>
              <a:t>-16.5</a:t>
            </a:r>
            <a:r>
              <a:rPr lang="ja-JP" altLang="en-US" sz="1400" dirty="0">
                <a:latin typeface="+mn-ea"/>
              </a:rPr>
              <a:t>人）であり、計画策定時より減少</a:t>
            </a:r>
            <a:endParaRPr lang="en-US" altLang="ja-JP" sz="1400" dirty="0">
              <a:latin typeface="+mn-ea"/>
            </a:endParaRPr>
          </a:p>
        </p:txBody>
      </p:sp>
      <p:sp>
        <p:nvSpPr>
          <p:cNvPr id="13" name="四角形: 角を丸くする 12">
            <a:extLst>
              <a:ext uri="{FF2B5EF4-FFF2-40B4-BE49-F238E27FC236}">
                <a16:creationId xmlns:a16="http://schemas.microsoft.com/office/drawing/2014/main" id="{B16FE822-A18B-4B4D-B1BA-47836D167492}"/>
              </a:ext>
            </a:extLst>
          </p:cNvPr>
          <p:cNvSpPr/>
          <p:nvPr/>
        </p:nvSpPr>
        <p:spPr>
          <a:xfrm>
            <a:off x="457200" y="4844064"/>
            <a:ext cx="288000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がん生存率の向上</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4" name="角丸四角形 47">
            <a:extLst>
              <a:ext uri="{FF2B5EF4-FFF2-40B4-BE49-F238E27FC236}">
                <a16:creationId xmlns:a16="http://schemas.microsoft.com/office/drawing/2014/main" id="{C6E2B9B3-D02B-4577-B10D-CEF44BD3D696}"/>
              </a:ext>
            </a:extLst>
          </p:cNvPr>
          <p:cNvSpPr/>
          <p:nvPr/>
        </p:nvSpPr>
        <p:spPr>
          <a:xfrm>
            <a:off x="501587" y="5128367"/>
            <a:ext cx="9180000" cy="381801"/>
          </a:xfrm>
          <a:prstGeom prst="roundRect">
            <a:avLst>
              <a:gd name="adj" fmla="val 8499"/>
            </a:avLst>
          </a:prstGeom>
          <a:noFill/>
          <a:ln w="19050">
            <a:noFill/>
          </a:ln>
        </p:spPr>
        <p:txBody>
          <a:bodyPr wrap="square" lIns="72000" tIns="72000" rIns="72000" bIns="72000" anchor="t" anchorCtr="0">
            <a:noAutofit/>
          </a:bodyPr>
          <a:lstStyle/>
          <a:p>
            <a:r>
              <a:rPr lang="ja-JP" altLang="en-US" sz="1400" dirty="0">
                <a:latin typeface="+mn-ea"/>
              </a:rPr>
              <a:t>●関係する個別目標、モニタリング指標において、がん患者の５年相対生存率がやや増加。</a:t>
            </a:r>
          </a:p>
        </p:txBody>
      </p:sp>
      <p:sp>
        <p:nvSpPr>
          <p:cNvPr id="19" name="四角形: 角を丸くする 18">
            <a:extLst>
              <a:ext uri="{FF2B5EF4-FFF2-40B4-BE49-F238E27FC236}">
                <a16:creationId xmlns:a16="http://schemas.microsoft.com/office/drawing/2014/main" id="{B80FDF98-1C46-4CD3-A83A-24664FABFE1C}"/>
              </a:ext>
            </a:extLst>
          </p:cNvPr>
          <p:cNvSpPr/>
          <p:nvPr/>
        </p:nvSpPr>
        <p:spPr>
          <a:xfrm>
            <a:off x="432486" y="5692554"/>
            <a:ext cx="288000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メイリオ" panose="020B0604030504040204" pitchFamily="50" charset="-128"/>
                <a:ea typeface="メイリオ" panose="020B0604030504040204" pitchFamily="50" charset="-128"/>
              </a:rPr>
              <a:t>がん患者や家族の生活の質の維持</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0" name="角丸四角形 47">
            <a:extLst>
              <a:ext uri="{FF2B5EF4-FFF2-40B4-BE49-F238E27FC236}">
                <a16:creationId xmlns:a16="http://schemas.microsoft.com/office/drawing/2014/main" id="{841A8328-6A3B-406C-8C84-3C88DF36FDA7}"/>
              </a:ext>
            </a:extLst>
          </p:cNvPr>
          <p:cNvSpPr/>
          <p:nvPr/>
        </p:nvSpPr>
        <p:spPr>
          <a:xfrm>
            <a:off x="501587" y="5948130"/>
            <a:ext cx="9180000" cy="794292"/>
          </a:xfrm>
          <a:prstGeom prst="roundRect">
            <a:avLst>
              <a:gd name="adj" fmla="val 8499"/>
            </a:avLst>
          </a:prstGeom>
          <a:noFill/>
          <a:ln w="19050">
            <a:noFill/>
          </a:ln>
        </p:spPr>
        <p:txBody>
          <a:bodyPr wrap="square" lIns="72000" tIns="72000" rIns="72000" bIns="72000" anchor="t" anchorCtr="0">
            <a:noAutofit/>
          </a:bodyPr>
          <a:lstStyle/>
          <a:p>
            <a:r>
              <a:rPr lang="ja-JP" altLang="en-US" sz="1400" dirty="0">
                <a:latin typeface="+mn-ea"/>
              </a:rPr>
              <a:t>●関係する個別目標、モニタリング指標の一部は、令和８年度に実施する患者ニーズ調査の結果を待つ必要が</a:t>
            </a:r>
            <a:endParaRPr lang="en-US" altLang="ja-JP" sz="1400" dirty="0">
              <a:latin typeface="+mn-ea"/>
            </a:endParaRPr>
          </a:p>
          <a:p>
            <a:r>
              <a:rPr lang="ja-JP" altLang="en-US" sz="1400" dirty="0">
                <a:latin typeface="+mn-ea"/>
              </a:rPr>
              <a:t>　あるが、目標、指標の多くは、ほぼ横ばい。</a:t>
            </a:r>
            <a:endParaRPr lang="en-US" altLang="ja-JP" sz="1400" dirty="0">
              <a:latin typeface="+mn-ea"/>
            </a:endParaRPr>
          </a:p>
          <a:p>
            <a:endParaRPr lang="ja-JP" altLang="en-US" sz="1400" dirty="0">
              <a:latin typeface="+mn-ea"/>
            </a:endParaRPr>
          </a:p>
        </p:txBody>
      </p:sp>
    </p:spTree>
    <p:extLst>
      <p:ext uri="{BB962C8B-B14F-4D97-AF65-F5344CB8AC3E}">
        <p14:creationId xmlns:p14="http://schemas.microsoft.com/office/powerpoint/2010/main" val="44582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Meiryo UI" panose="020B0604030504040204" pitchFamily="50" charset="-128"/>
                <a:ea typeface="Meiryo UI" panose="020B0604030504040204" pitchFamily="50" charset="-128"/>
              </a:rPr>
              <a:t>１　がんの予防･早期発見</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a:t>
            </a:fld>
            <a:endParaRPr kumimoji="1" lang="ja-JP" altLang="en-US"/>
          </a:p>
        </p:txBody>
      </p:sp>
      <p:pic>
        <p:nvPicPr>
          <p:cNvPr id="22" name="図 21"/>
          <p:cNvPicPr>
            <a:picLocks noChangeAspect="1"/>
          </p:cNvPicPr>
          <p:nvPr/>
        </p:nvPicPr>
        <p:blipFill>
          <a:blip r:embed="rId3"/>
          <a:stretch>
            <a:fillRect/>
          </a:stretch>
        </p:blipFill>
        <p:spPr>
          <a:xfrm>
            <a:off x="8536240" y="74033"/>
            <a:ext cx="1320923" cy="432000"/>
          </a:xfrm>
          <a:prstGeom prst="rect">
            <a:avLst/>
          </a:prstGeom>
        </p:spPr>
      </p:pic>
      <p:sp>
        <p:nvSpPr>
          <p:cNvPr id="27" name="正方形/長方形 26">
            <a:extLst>
              <a:ext uri="{FF2B5EF4-FFF2-40B4-BE49-F238E27FC236}">
                <a16:creationId xmlns:a16="http://schemas.microsoft.com/office/drawing/2014/main" id="{0FF5944C-866C-4824-ABAC-7773DB7843C8}"/>
              </a:ext>
            </a:extLst>
          </p:cNvPr>
          <p:cNvSpPr/>
          <p:nvPr/>
        </p:nvSpPr>
        <p:spPr>
          <a:xfrm>
            <a:off x="268310" y="771789"/>
            <a:ext cx="9369380" cy="583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59</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28" name="表 27">
            <a:extLst>
              <a:ext uri="{FF2B5EF4-FFF2-40B4-BE49-F238E27FC236}">
                <a16:creationId xmlns:a16="http://schemas.microsoft.com/office/drawing/2014/main" id="{16A28496-E508-449A-BB4E-7ED23F1D7EAA}"/>
              </a:ext>
            </a:extLst>
          </p:cNvPr>
          <p:cNvGraphicFramePr>
            <a:graphicFrameLocks noGrp="1"/>
          </p:cNvGraphicFramePr>
          <p:nvPr>
            <p:extLst>
              <p:ext uri="{D42A27DB-BD31-4B8C-83A1-F6EECF244321}">
                <p14:modId xmlns:p14="http://schemas.microsoft.com/office/powerpoint/2010/main" val="658616425"/>
              </p:ext>
            </p:extLst>
          </p:nvPr>
        </p:nvGraphicFramePr>
        <p:xfrm>
          <a:off x="540881" y="1467310"/>
          <a:ext cx="8913512" cy="3312000"/>
        </p:xfrm>
        <a:graphic>
          <a:graphicData uri="http://schemas.openxmlformats.org/drawingml/2006/table">
            <a:tbl>
              <a:tblPr firstRow="1" firstCol="1" bandRow="1">
                <a:tableStyleId>{5C22544A-7EE6-4342-B048-85BDC9FD1C3A}</a:tableStyleId>
              </a:tblPr>
              <a:tblGrid>
                <a:gridCol w="357030">
                  <a:extLst>
                    <a:ext uri="{9D8B030D-6E8A-4147-A177-3AD203B41FA5}">
                      <a16:colId xmlns:a16="http://schemas.microsoft.com/office/drawing/2014/main" val="20000"/>
                    </a:ext>
                  </a:extLst>
                </a:gridCol>
                <a:gridCol w="2992602">
                  <a:extLst>
                    <a:ext uri="{9D8B030D-6E8A-4147-A177-3AD203B41FA5}">
                      <a16:colId xmlns:a16="http://schemas.microsoft.com/office/drawing/2014/main" val="20001"/>
                    </a:ext>
                  </a:extLst>
                </a:gridCol>
                <a:gridCol w="1926087">
                  <a:extLst>
                    <a:ext uri="{9D8B030D-6E8A-4147-A177-3AD203B41FA5}">
                      <a16:colId xmlns:a16="http://schemas.microsoft.com/office/drawing/2014/main" val="20002"/>
                    </a:ext>
                  </a:extLst>
                </a:gridCol>
                <a:gridCol w="1918050">
                  <a:extLst>
                    <a:ext uri="{9D8B030D-6E8A-4147-A177-3AD203B41FA5}">
                      <a16:colId xmlns:a16="http://schemas.microsoft.com/office/drawing/2014/main" val="756981343"/>
                    </a:ext>
                  </a:extLst>
                </a:gridCol>
                <a:gridCol w="1719743">
                  <a:extLst>
                    <a:ext uri="{9D8B030D-6E8A-4147-A177-3AD203B41FA5}">
                      <a16:colId xmlns:a16="http://schemas.microsoft.com/office/drawing/2014/main" val="20003"/>
                    </a:ext>
                  </a:extLst>
                </a:gridCol>
              </a:tblGrid>
              <a:tr h="468000">
                <a:tc>
                  <a:txBody>
                    <a:bodyPr/>
                    <a:lstStyle/>
                    <a:p>
                      <a:pPr algn="ctr" fontAlgn="auto">
                        <a:lnSpc>
                          <a:spcPts val="1600"/>
                        </a:lnSpc>
                        <a:spcAft>
                          <a:spcPts val="0"/>
                        </a:spcAft>
                      </a:pPr>
                      <a:r>
                        <a:rPr lang="ja-JP" sz="1400" dirty="0">
                          <a:effectLst/>
                          <a:latin typeface="+mn-ea"/>
                          <a:ea typeface="+mn-ea"/>
                        </a:rPr>
                        <a:t>　</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sz="1400" kern="100" dirty="0">
                          <a:effectLst/>
                          <a:latin typeface="+mn-ea"/>
                          <a:ea typeface="+mn-ea"/>
                        </a:rPr>
                        <a:t>個別目標</a:t>
                      </a:r>
                      <a:endParaRPr lang="ja-JP" sz="1400"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400" b="1" dirty="0">
                          <a:effectLst/>
                          <a:latin typeface="+mn-ea"/>
                          <a:ea typeface="+mn-ea"/>
                        </a:rPr>
                        <a:t>計画策定時</a:t>
                      </a:r>
                      <a:r>
                        <a:rPr lang="ja-JP" altLang="ja-JP" sz="1400" b="1" dirty="0">
                          <a:effectLst/>
                          <a:latin typeface="+mn-ea"/>
                          <a:ea typeface="+mn-ea"/>
                        </a:rPr>
                        <a:t>の</a:t>
                      </a:r>
                      <a:r>
                        <a:rPr lang="ja-JP" altLang="en-US" sz="1400" b="1" dirty="0">
                          <a:effectLst/>
                          <a:latin typeface="+mn-ea"/>
                          <a:ea typeface="+mn-ea"/>
                        </a:rPr>
                        <a:t>値</a:t>
                      </a:r>
                      <a:endParaRPr lang="en-US" altLang="ja-JP" sz="1400" b="1" dirty="0">
                        <a:effectLst/>
                        <a:latin typeface="+mn-ea"/>
                        <a:ea typeface="+mn-ea"/>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600" b="1" dirty="0">
                          <a:solidFill>
                            <a:schemeClr val="bg1"/>
                          </a:solidFill>
                          <a:effectLst/>
                          <a:latin typeface="+mn-ea"/>
                          <a:ea typeface="+mn-ea"/>
                        </a:rPr>
                        <a:t>現状値</a:t>
                      </a:r>
                      <a:endParaRPr lang="en-US" altLang="ja-JP" sz="1600" b="1" dirty="0">
                        <a:solidFill>
                          <a:schemeClr val="bg1"/>
                        </a:solidFill>
                        <a:effectLst/>
                        <a:latin typeface="+mn-ea"/>
                        <a:ea typeface="+mn-ea"/>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400" dirty="0">
                          <a:effectLst/>
                          <a:latin typeface="+mn-ea"/>
                          <a:ea typeface="+mn-ea"/>
                        </a:rPr>
                        <a:t>2029</a:t>
                      </a:r>
                      <a:r>
                        <a:rPr lang="ja-JP" sz="1400" dirty="0">
                          <a:effectLst/>
                          <a:latin typeface="+mn-ea"/>
                          <a:ea typeface="+mn-ea"/>
                        </a:rPr>
                        <a:t>年度目標</a:t>
                      </a:r>
                      <a:r>
                        <a:rPr lang="ja-JP" altLang="en-US" sz="1400" dirty="0">
                          <a:effectLst/>
                          <a:latin typeface="+mn-ea"/>
                          <a:ea typeface="+mn-ea"/>
                        </a:rPr>
                        <a:t>値</a:t>
                      </a:r>
                      <a:endParaRPr lang="ja-JP" sz="1400" dirty="0">
                        <a:solidFill>
                          <a:srgbClr val="000000"/>
                        </a:solidFill>
                        <a:effectLst/>
                        <a:latin typeface="+mn-ea"/>
                        <a:ea typeface="+mn-ea"/>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64000">
                <a:tc>
                  <a:txBody>
                    <a:bodyPr/>
                    <a:lstStyle/>
                    <a:p>
                      <a:pPr algn="ctr" fontAlgn="auto">
                        <a:lnSpc>
                          <a:spcPts val="1600"/>
                        </a:lnSpc>
                        <a:spcAft>
                          <a:spcPts val="0"/>
                        </a:spcAft>
                      </a:pPr>
                      <a:r>
                        <a:rPr lang="en-US" sz="1400" dirty="0">
                          <a:effectLst/>
                          <a:latin typeface="+mn-ea"/>
                          <a:ea typeface="+mn-ea"/>
                        </a:rPr>
                        <a:t>1</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en-US" altLang="ja-JP" sz="1400" b="1" dirty="0">
                          <a:solidFill>
                            <a:schemeClr val="tx1"/>
                          </a:solidFill>
                          <a:effectLst/>
                          <a:latin typeface="+mn-ea"/>
                          <a:ea typeface="+mn-ea"/>
                        </a:rPr>
                        <a:t>20 </a:t>
                      </a:r>
                      <a:r>
                        <a:rPr lang="ja-JP" altLang="en-US" sz="1400" b="1" dirty="0">
                          <a:solidFill>
                            <a:schemeClr val="tx1"/>
                          </a:solidFill>
                          <a:effectLst/>
                          <a:latin typeface="+mn-ea"/>
                          <a:ea typeface="+mn-ea"/>
                        </a:rPr>
                        <a:t>歳以上の者の喫煙率の減少</a:t>
                      </a:r>
                    </a:p>
                    <a:p>
                      <a:pPr algn="l" fontAlgn="auto">
                        <a:lnSpc>
                          <a:spcPts val="1600"/>
                        </a:lnSpc>
                        <a:spcAft>
                          <a:spcPts val="0"/>
                        </a:spcAft>
                      </a:pPr>
                      <a:r>
                        <a:rPr lang="ja-JP" altLang="en-US" sz="1400" b="1" dirty="0">
                          <a:solidFill>
                            <a:schemeClr val="tx1"/>
                          </a:solidFill>
                          <a:effectLst/>
                          <a:latin typeface="+mn-ea"/>
                          <a:ea typeface="+mn-ea"/>
                        </a:rPr>
                        <a:t>（男性</a:t>
                      </a:r>
                      <a:r>
                        <a:rPr lang="en-US" altLang="ja-JP" sz="1400" b="1" dirty="0">
                          <a:solidFill>
                            <a:schemeClr val="tx1"/>
                          </a:solidFill>
                          <a:effectLst/>
                          <a:latin typeface="+mn-ea"/>
                          <a:ea typeface="+mn-ea"/>
                        </a:rPr>
                        <a:t>/</a:t>
                      </a:r>
                      <a:r>
                        <a:rPr lang="ja-JP" altLang="en-US" sz="1400" b="1" dirty="0">
                          <a:solidFill>
                            <a:schemeClr val="tx1"/>
                          </a:solidFill>
                          <a:effectLst/>
                          <a:latin typeface="+mn-ea"/>
                          <a:ea typeface="+mn-ea"/>
                        </a:rPr>
                        <a:t>女性）</a:t>
                      </a:r>
                    </a:p>
                    <a:p>
                      <a:pPr algn="l" fontAlgn="auto">
                        <a:lnSpc>
                          <a:spcPts val="1600"/>
                        </a:lnSpc>
                        <a:spcAft>
                          <a:spcPts val="0"/>
                        </a:spcAft>
                      </a:pPr>
                      <a:r>
                        <a:rPr lang="en-US" altLang="ja-JP" sz="1400" b="1" dirty="0">
                          <a:solidFill>
                            <a:schemeClr val="tx1"/>
                          </a:solidFill>
                          <a:effectLst/>
                          <a:latin typeface="+mn-ea"/>
                          <a:ea typeface="+mn-ea"/>
                        </a:rPr>
                        <a:t>【</a:t>
                      </a:r>
                      <a:r>
                        <a:rPr lang="ja-JP" altLang="en-US" sz="1400" b="1" dirty="0">
                          <a:solidFill>
                            <a:schemeClr val="tx1"/>
                          </a:solidFill>
                          <a:effectLst/>
                          <a:latin typeface="+mn-ea"/>
                          <a:ea typeface="+mn-ea"/>
                        </a:rPr>
                        <a:t>国民生活基礎調査</a:t>
                      </a:r>
                      <a:r>
                        <a:rPr lang="en-US" altLang="ja-JP" sz="1400" b="1" dirty="0">
                          <a:solidFill>
                            <a:schemeClr val="tx1"/>
                          </a:solidFill>
                          <a:effectLst/>
                          <a:latin typeface="+mn-ea"/>
                          <a:ea typeface="+mn-ea"/>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auto" latinLnBrk="0" hangingPunct="1">
                        <a:lnSpc>
                          <a:spcPts val="1600"/>
                        </a:lnSpc>
                        <a:spcAft>
                          <a:spcPts val="0"/>
                        </a:spcAft>
                      </a:pPr>
                      <a:r>
                        <a:rPr kumimoji="1" lang="en-US" sz="1400" b="1" kern="1200" dirty="0">
                          <a:solidFill>
                            <a:schemeClr val="tx1"/>
                          </a:solidFill>
                          <a:effectLst/>
                          <a:latin typeface="+mn-ea"/>
                          <a:ea typeface="+mn-ea"/>
                          <a:cs typeface="+mn-cs"/>
                        </a:rPr>
                        <a:t>24.3％／8.6％</a:t>
                      </a:r>
                    </a:p>
                    <a:p>
                      <a:pPr marL="0" algn="ctr" defTabSz="914400" rtl="0" eaLnBrk="1" fontAlgn="auto" latinLnBrk="0" hangingPunct="1">
                        <a:lnSpc>
                          <a:spcPts val="1600"/>
                        </a:lnSpc>
                        <a:spcAft>
                          <a:spcPts val="0"/>
                        </a:spcAft>
                      </a:pPr>
                      <a:r>
                        <a:rPr kumimoji="1" lang="en-US" altLang="ja-JP" sz="1200" b="1" kern="1200" dirty="0">
                          <a:solidFill>
                            <a:schemeClr val="tx1"/>
                          </a:solidFill>
                          <a:effectLst/>
                          <a:latin typeface="+mn-ea"/>
                          <a:ea typeface="+mn-ea"/>
                          <a:cs typeface="+mn-cs"/>
                        </a:rPr>
                        <a:t>【</a:t>
                      </a:r>
                      <a:r>
                        <a:rPr kumimoji="1" lang="ja-JP" altLang="en-US" sz="1200" b="1" kern="1200" dirty="0">
                          <a:solidFill>
                            <a:schemeClr val="tx1"/>
                          </a:solidFill>
                          <a:effectLst/>
                          <a:latin typeface="+mn-ea"/>
                          <a:ea typeface="+mn-ea"/>
                          <a:cs typeface="+mn-cs"/>
                        </a:rPr>
                        <a:t>令和４（</a:t>
                      </a:r>
                      <a:r>
                        <a:rPr kumimoji="1" lang="en-US" sz="1200" b="1" kern="1200" dirty="0">
                          <a:solidFill>
                            <a:schemeClr val="tx1"/>
                          </a:solidFill>
                          <a:effectLst/>
                          <a:latin typeface="+mn-ea"/>
                          <a:ea typeface="+mn-ea"/>
                          <a:cs typeface="+mn-cs"/>
                        </a:rPr>
                        <a:t>2020</a:t>
                      </a:r>
                      <a:r>
                        <a:rPr kumimoji="1" lang="ja-JP" altLang="en-US" sz="1200" b="1" kern="1200" dirty="0">
                          <a:solidFill>
                            <a:schemeClr val="tx1"/>
                          </a:solidFill>
                          <a:effectLst/>
                          <a:latin typeface="+mn-ea"/>
                          <a:ea typeface="+mn-ea"/>
                          <a:cs typeface="+mn-cs"/>
                        </a:rPr>
                        <a:t>）年</a:t>
                      </a:r>
                      <a:r>
                        <a:rPr kumimoji="1" lang="en-US" altLang="ja-JP" sz="1200" b="1" kern="1200" dirty="0">
                          <a:solidFill>
                            <a:schemeClr val="tx1"/>
                          </a:solidFill>
                          <a:effectLst/>
                          <a:latin typeface="+mn-ea"/>
                          <a:ea typeface="+mn-ea"/>
                          <a:cs typeface="+mn-cs"/>
                        </a:rPr>
                        <a:t>】</a:t>
                      </a:r>
                      <a:endParaRPr kumimoji="1" lang="ja-JP" altLang="en-US" sz="1200" b="1" kern="1200" dirty="0">
                        <a:solidFill>
                          <a:schemeClr val="tx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200" b="1" kern="1200" noProof="0" dirty="0">
                          <a:solidFill>
                            <a:schemeClr val="tx1"/>
                          </a:solidFill>
                          <a:effectLst/>
                          <a:latin typeface="游ゴシック" panose="020B0400000000000000" pitchFamily="50" charset="-128"/>
                          <a:ea typeface="游ゴシック" panose="020B0400000000000000" pitchFamily="50" charset="-128"/>
                          <a:cs typeface="+mn-cs"/>
                        </a:rPr>
                        <a:t>令和７年度</a:t>
                      </a:r>
                      <a:r>
                        <a:rPr kumimoji="1" lang="zh-TW" altLang="en-US" sz="1200" b="1" kern="1200" noProof="0" dirty="0">
                          <a:solidFill>
                            <a:schemeClr val="tx1"/>
                          </a:solidFill>
                          <a:effectLst/>
                          <a:latin typeface="游ゴシック" panose="020B0400000000000000" pitchFamily="50" charset="-128"/>
                          <a:ea typeface="游ゴシック" panose="020B0400000000000000" pitchFamily="50" charset="-128"/>
                          <a:cs typeface="+mn-cs"/>
                        </a:rPr>
                        <a:t>国民生活基礎</a:t>
                      </a:r>
                      <a:br>
                        <a:rPr kumimoji="1" lang="en-US" altLang="zh-TW" sz="1200" b="1" kern="1200" noProof="0" dirty="0">
                          <a:solidFill>
                            <a:schemeClr val="tx1"/>
                          </a:solidFill>
                          <a:effectLst/>
                          <a:latin typeface="游ゴシック" panose="020B0400000000000000" pitchFamily="50" charset="-128"/>
                          <a:ea typeface="游ゴシック" panose="020B0400000000000000" pitchFamily="50" charset="-128"/>
                          <a:cs typeface="+mn-cs"/>
                        </a:rPr>
                      </a:br>
                      <a:r>
                        <a:rPr kumimoji="1" lang="zh-TW" altLang="en-US" sz="1200" b="1" kern="1200" noProof="0" dirty="0">
                          <a:solidFill>
                            <a:schemeClr val="tx1"/>
                          </a:solidFill>
                          <a:effectLst/>
                          <a:latin typeface="游ゴシック" panose="020B0400000000000000" pitchFamily="50" charset="-128"/>
                          <a:ea typeface="游ゴシック" panose="020B0400000000000000" pitchFamily="50" charset="-128"/>
                          <a:cs typeface="+mn-cs"/>
                        </a:rPr>
                        <a:t>調査</a:t>
                      </a:r>
                      <a:r>
                        <a:rPr lang="ja-JP" altLang="en-US" sz="1200" b="1" dirty="0">
                          <a:solidFill>
                            <a:schemeClr val="tx1"/>
                          </a:solidFill>
                          <a:effectLst/>
                          <a:latin typeface="+mn-ea"/>
                          <a:ea typeface="+mn-ea"/>
                        </a:rPr>
                        <a:t>の結果を受け算出</a:t>
                      </a:r>
                      <a:endParaRPr kumimoji="1" lang="ja-JP" altLang="en-US" sz="1200" b="1" kern="1200" noProof="0" dirty="0">
                        <a:solidFill>
                          <a:schemeClr val="tx1"/>
                        </a:solidFill>
                        <a:effectLst/>
                        <a:latin typeface="游ゴシック" panose="020B0400000000000000" pitchFamily="50" charset="-128"/>
                        <a:ea typeface="游ゴシック" panose="020B0400000000000000" pitchFamily="50"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solidFill>
                            <a:schemeClr val="tx1"/>
                          </a:solidFill>
                          <a:effectLst/>
                          <a:latin typeface="+mn-ea"/>
                          <a:ea typeface="+mn-ea"/>
                        </a:rPr>
                        <a:t>15%</a:t>
                      </a:r>
                      <a:r>
                        <a:rPr lang="ja-JP" sz="1400" b="1" dirty="0">
                          <a:solidFill>
                            <a:schemeClr val="tx1"/>
                          </a:solidFill>
                          <a:effectLst/>
                          <a:latin typeface="+mn-ea"/>
                          <a:ea typeface="+mn-ea"/>
                        </a:rPr>
                        <a:t>／</a:t>
                      </a:r>
                      <a:r>
                        <a:rPr lang="en-US" sz="1400" b="1" dirty="0">
                          <a:solidFill>
                            <a:schemeClr val="tx1"/>
                          </a:solidFill>
                          <a:effectLst/>
                          <a:latin typeface="+mn-ea"/>
                          <a:ea typeface="+mn-ea"/>
                        </a:rPr>
                        <a:t>5%</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00000">
                <a:tc>
                  <a:txBody>
                    <a:bodyPr/>
                    <a:lstStyle/>
                    <a:p>
                      <a:pPr algn="ctr" fontAlgn="auto">
                        <a:lnSpc>
                          <a:spcPts val="1600"/>
                        </a:lnSpc>
                        <a:spcAft>
                          <a:spcPts val="0"/>
                        </a:spcAft>
                      </a:pPr>
                      <a:r>
                        <a:rPr lang="en-US" sz="1400" dirty="0">
                          <a:effectLst/>
                          <a:latin typeface="+mn-ea"/>
                          <a:ea typeface="+mn-ea"/>
                        </a:rPr>
                        <a:t>2</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spcAft>
                          <a:spcPts val="0"/>
                        </a:spcAft>
                      </a:pPr>
                      <a:r>
                        <a:rPr lang="ja-JP" altLang="en-US" sz="1400" b="1" kern="100" dirty="0">
                          <a:solidFill>
                            <a:schemeClr val="tx1"/>
                          </a:solidFill>
                          <a:effectLst/>
                          <a:latin typeface="+mn-ea"/>
                          <a:ea typeface="+mn-ea"/>
                        </a:rPr>
                        <a:t>敷地内全面禁煙の割合</a:t>
                      </a:r>
                      <a:endParaRPr lang="en-US" altLang="ja-JP" sz="1400" b="1" kern="100" dirty="0">
                        <a:solidFill>
                          <a:schemeClr val="tx1"/>
                        </a:solidFill>
                        <a:effectLst/>
                        <a:latin typeface="+mn-ea"/>
                        <a:ea typeface="+mn-ea"/>
                      </a:endParaRPr>
                    </a:p>
                    <a:p>
                      <a:pPr marL="182563" indent="-182563">
                        <a:spcAft>
                          <a:spcPts val="0"/>
                        </a:spcAft>
                      </a:pPr>
                      <a:r>
                        <a:rPr lang="ja-JP" altLang="en-US" sz="1400" b="1" kern="100" dirty="0">
                          <a:solidFill>
                            <a:schemeClr val="tx1"/>
                          </a:solidFill>
                          <a:effectLst/>
                          <a:latin typeface="+mn-ea"/>
                          <a:ea typeface="+mn-ea"/>
                        </a:rPr>
                        <a:t>（①病院</a:t>
                      </a:r>
                      <a:r>
                        <a:rPr lang="en-US" altLang="ja-JP" sz="1400" b="1" kern="100" dirty="0">
                          <a:solidFill>
                            <a:schemeClr val="tx1"/>
                          </a:solidFill>
                          <a:effectLst/>
                          <a:latin typeface="+mn-ea"/>
                          <a:ea typeface="+mn-ea"/>
                        </a:rPr>
                        <a:t>/</a:t>
                      </a:r>
                      <a:r>
                        <a:rPr lang="ja-JP" altLang="en-US" sz="1400" b="1" kern="100" dirty="0">
                          <a:solidFill>
                            <a:schemeClr val="tx1"/>
                          </a:solidFill>
                          <a:effectLst/>
                          <a:latin typeface="+mn-ea"/>
                          <a:ea typeface="+mn-ea"/>
                        </a:rPr>
                        <a:t>②私立小中高等学校</a:t>
                      </a:r>
                      <a:r>
                        <a:rPr lang="en-US" altLang="ja-JP" sz="1400" b="1" kern="100" dirty="0">
                          <a:solidFill>
                            <a:schemeClr val="tx1"/>
                          </a:solidFill>
                          <a:effectLst/>
                          <a:latin typeface="+mn-ea"/>
                          <a:ea typeface="+mn-ea"/>
                        </a:rPr>
                        <a:t>/</a:t>
                      </a:r>
                      <a:r>
                        <a:rPr lang="ja-JP" altLang="en-US" sz="1400" b="1" kern="100" dirty="0">
                          <a:solidFill>
                            <a:schemeClr val="tx1"/>
                          </a:solidFill>
                          <a:effectLst/>
                          <a:latin typeface="+mn-ea"/>
                          <a:ea typeface="+mn-ea"/>
                        </a:rPr>
                        <a:t>③官公庁</a:t>
                      </a:r>
                      <a:r>
                        <a:rPr lang="en-US" altLang="ja-JP" sz="1400" b="1" kern="100" dirty="0">
                          <a:solidFill>
                            <a:schemeClr val="tx1"/>
                          </a:solidFill>
                          <a:effectLst/>
                          <a:latin typeface="+mn-ea"/>
                          <a:ea typeface="+mn-ea"/>
                        </a:rPr>
                        <a:t>/</a:t>
                      </a:r>
                      <a:r>
                        <a:rPr lang="ja-JP" altLang="en-US" sz="1400" b="1" kern="100" dirty="0">
                          <a:solidFill>
                            <a:schemeClr val="tx1"/>
                          </a:solidFill>
                          <a:effectLst/>
                          <a:latin typeface="+mn-ea"/>
                          <a:ea typeface="+mn-ea"/>
                        </a:rPr>
                        <a:t>④大学）</a:t>
                      </a:r>
                    </a:p>
                    <a:p>
                      <a:pPr>
                        <a:spcAft>
                          <a:spcPts val="0"/>
                        </a:spcAft>
                      </a:pPr>
                      <a:r>
                        <a:rPr lang="en-US" altLang="ja-JP" sz="1400" b="1" kern="100" dirty="0">
                          <a:solidFill>
                            <a:schemeClr val="tx1"/>
                          </a:solidFill>
                          <a:effectLst/>
                          <a:latin typeface="+mn-ea"/>
                          <a:ea typeface="+mn-ea"/>
                        </a:rPr>
                        <a:t>【</a:t>
                      </a:r>
                      <a:r>
                        <a:rPr lang="ja-JP" altLang="en-US" sz="1400" b="1" kern="100" dirty="0">
                          <a:solidFill>
                            <a:schemeClr val="tx1"/>
                          </a:solidFill>
                          <a:effectLst/>
                          <a:latin typeface="+mn-ea"/>
                          <a:ea typeface="+mn-ea"/>
                        </a:rPr>
                        <a:t>大阪府調べ</a:t>
                      </a:r>
                      <a:r>
                        <a:rPr lang="en-US" altLang="ja-JP" sz="1400" b="1" kern="100" dirty="0">
                          <a:solidFill>
                            <a:schemeClr val="tx1"/>
                          </a:solidFill>
                          <a:effectLst/>
                          <a:latin typeface="+mn-ea"/>
                          <a:ea typeface="+mn-ea"/>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400" b="1" dirty="0">
                          <a:latin typeface="+mn-ea"/>
                          <a:ea typeface="+mn-ea"/>
                        </a:rPr>
                        <a:t>①</a:t>
                      </a:r>
                      <a:r>
                        <a:rPr lang="en-US" altLang="ja-JP" sz="1400" b="1" dirty="0">
                          <a:latin typeface="+mn-ea"/>
                          <a:ea typeface="+mn-ea"/>
                        </a:rPr>
                        <a:t>97.4%</a:t>
                      </a:r>
                      <a:r>
                        <a:rPr lang="ja-JP" altLang="en-US" sz="1400" b="1" dirty="0">
                          <a:latin typeface="+mn-ea"/>
                          <a:ea typeface="+mn-ea"/>
                        </a:rPr>
                        <a:t>／②</a:t>
                      </a:r>
                      <a:r>
                        <a:rPr lang="en-US" altLang="ja-JP" sz="1400" b="1" dirty="0">
                          <a:latin typeface="+mn-ea"/>
                          <a:ea typeface="+mn-ea"/>
                        </a:rPr>
                        <a:t>90.9%</a:t>
                      </a:r>
                    </a:p>
                    <a:p>
                      <a:pPr algn="ctr">
                        <a:spcAft>
                          <a:spcPts val="0"/>
                        </a:spcAft>
                      </a:pPr>
                      <a:r>
                        <a:rPr lang="ja-JP" altLang="en-US" sz="1400" b="1" dirty="0">
                          <a:latin typeface="+mn-ea"/>
                          <a:ea typeface="+mn-ea"/>
                        </a:rPr>
                        <a:t> ③</a:t>
                      </a:r>
                      <a:r>
                        <a:rPr lang="en-US" altLang="ja-JP" sz="1400" b="1" dirty="0">
                          <a:latin typeface="+mn-ea"/>
                          <a:ea typeface="+mn-ea"/>
                        </a:rPr>
                        <a:t>82.3</a:t>
                      </a:r>
                      <a:r>
                        <a:rPr lang="ja-JP" altLang="en-US" sz="1400" b="1" dirty="0">
                          <a:latin typeface="+mn-ea"/>
                          <a:ea typeface="+mn-ea"/>
                        </a:rPr>
                        <a:t>％／④</a:t>
                      </a:r>
                      <a:r>
                        <a:rPr lang="en-US" altLang="ja-JP" sz="1400" b="1" dirty="0">
                          <a:latin typeface="+mn-ea"/>
                          <a:ea typeface="+mn-ea"/>
                        </a:rPr>
                        <a:t>68.2</a:t>
                      </a:r>
                      <a:r>
                        <a:rPr lang="ja-JP" altLang="en-US" sz="1400" b="1" dirty="0">
                          <a:latin typeface="+mn-ea"/>
                          <a:ea typeface="+mn-ea"/>
                        </a:rPr>
                        <a:t>％ </a:t>
                      </a:r>
                      <a:endParaRPr lang="en-US" altLang="ja-JP" sz="1400" b="1" dirty="0">
                        <a:latin typeface="+mn-ea"/>
                        <a:ea typeface="+mn-ea"/>
                      </a:endParaRPr>
                    </a:p>
                    <a:p>
                      <a:pPr algn="ctr">
                        <a:spcAft>
                          <a:spcPts val="0"/>
                        </a:spcAft>
                      </a:pPr>
                      <a:r>
                        <a:rPr lang="en-US" altLang="ja-JP" sz="1200" b="1" dirty="0">
                          <a:latin typeface="+mn-ea"/>
                          <a:ea typeface="+mn-ea"/>
                        </a:rPr>
                        <a:t>【</a:t>
                      </a:r>
                      <a:r>
                        <a:rPr lang="ja-JP" altLang="en-US" sz="1200" b="1" dirty="0">
                          <a:latin typeface="+mn-ea"/>
                          <a:ea typeface="+mn-ea"/>
                        </a:rPr>
                        <a:t>令和 </a:t>
                      </a:r>
                      <a:r>
                        <a:rPr lang="en-US" altLang="ja-JP" sz="1200" b="1" dirty="0">
                          <a:latin typeface="+mn-ea"/>
                          <a:ea typeface="+mn-ea"/>
                        </a:rPr>
                        <a:t>5</a:t>
                      </a:r>
                      <a:r>
                        <a:rPr lang="ja-JP" altLang="en-US" sz="1200" b="1" dirty="0">
                          <a:latin typeface="+mn-ea"/>
                          <a:ea typeface="+mn-ea"/>
                        </a:rPr>
                        <a:t>（</a:t>
                      </a:r>
                      <a:r>
                        <a:rPr lang="en-US" altLang="ja-JP" sz="1200" b="1" dirty="0">
                          <a:latin typeface="+mn-ea"/>
                          <a:ea typeface="+mn-ea"/>
                        </a:rPr>
                        <a:t>2023</a:t>
                      </a:r>
                      <a:r>
                        <a:rPr lang="ja-JP" altLang="en-US" sz="1200" b="1" dirty="0">
                          <a:latin typeface="+mn-ea"/>
                          <a:ea typeface="+mn-ea"/>
                        </a:rPr>
                        <a:t>）年度</a:t>
                      </a:r>
                      <a:r>
                        <a:rPr lang="en-US" altLang="ja-JP" sz="1200" b="1" dirty="0">
                          <a:latin typeface="+mn-ea"/>
                          <a:ea typeface="+mn-ea"/>
                        </a:rPr>
                        <a:t>】</a:t>
                      </a:r>
                      <a:endParaRPr kumimoji="1" lang="en-US" altLang="zh-CN" sz="1100" b="1" kern="100" dirty="0">
                        <a:solidFill>
                          <a:schemeClr val="tx1"/>
                        </a:solidFill>
                        <a:effectLst/>
                        <a:latin typeface="游ゴシック" panose="020B0400000000000000" pitchFamily="50" charset="-128"/>
                        <a:ea typeface="游ゴシック" panose="020B0400000000000000" pitchFamily="50"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400" b="1" dirty="0">
                          <a:solidFill>
                            <a:schemeClr val="tx1"/>
                          </a:solidFill>
                          <a:latin typeface="游ゴシック" panose="020B0400000000000000" pitchFamily="50" charset="-128"/>
                          <a:ea typeface="游ゴシック" panose="020B0400000000000000" pitchFamily="50" charset="-128"/>
                        </a:rPr>
                        <a:t>①</a:t>
                      </a:r>
                      <a:r>
                        <a:rPr lang="en-US" altLang="zh-TW" sz="1400" b="1" dirty="0">
                          <a:solidFill>
                            <a:schemeClr val="tx1"/>
                          </a:solidFill>
                          <a:latin typeface="游ゴシック" panose="020B0400000000000000" pitchFamily="50" charset="-128"/>
                          <a:ea typeface="游ゴシック" panose="020B0400000000000000" pitchFamily="50" charset="-128"/>
                        </a:rPr>
                        <a:t>93.9%</a:t>
                      </a:r>
                      <a:r>
                        <a:rPr lang="zh-TW" altLang="en-US" sz="1400" b="1" dirty="0">
                          <a:solidFill>
                            <a:schemeClr val="tx1"/>
                          </a:solidFill>
                          <a:latin typeface="游ゴシック" panose="020B0400000000000000" pitchFamily="50" charset="-128"/>
                          <a:ea typeface="游ゴシック" panose="020B0400000000000000" pitchFamily="50" charset="-128"/>
                        </a:rPr>
                        <a:t>／②</a:t>
                      </a:r>
                      <a:r>
                        <a:rPr lang="en-US" altLang="zh-TW" sz="1400" b="1" dirty="0">
                          <a:solidFill>
                            <a:schemeClr val="tx1"/>
                          </a:solidFill>
                          <a:latin typeface="游ゴシック" panose="020B0400000000000000" pitchFamily="50" charset="-128"/>
                          <a:ea typeface="游ゴシック" panose="020B0400000000000000" pitchFamily="50" charset="-128"/>
                        </a:rPr>
                        <a:t>94.1</a:t>
                      </a:r>
                      <a:r>
                        <a:rPr lang="zh-TW" altLang="en-US" sz="1400" b="1" dirty="0">
                          <a:solidFill>
                            <a:schemeClr val="tx1"/>
                          </a:solidFill>
                          <a:latin typeface="游ゴシック" panose="020B0400000000000000" pitchFamily="50" charset="-128"/>
                          <a:ea typeface="游ゴシック" panose="020B0400000000000000" pitchFamily="50" charset="-128"/>
                        </a:rPr>
                        <a:t>％</a:t>
                      </a:r>
                      <a:endParaRPr lang="en-US" altLang="zh-TW" sz="1400" b="1" dirty="0">
                        <a:solidFill>
                          <a:schemeClr val="tx1"/>
                        </a:solidFill>
                        <a:latin typeface="游ゴシック" panose="020B0400000000000000" pitchFamily="50" charset="-128"/>
                        <a:ea typeface="游ゴシック" panose="020B0400000000000000" pitchFamily="50" charset="-128"/>
                      </a:endParaRPr>
                    </a:p>
                    <a:p>
                      <a:pPr algn="ctr">
                        <a:spcAft>
                          <a:spcPts val="0"/>
                        </a:spcAft>
                      </a:pPr>
                      <a:r>
                        <a:rPr lang="zh-TW" altLang="en-US" sz="1400" b="1" dirty="0">
                          <a:solidFill>
                            <a:schemeClr val="tx1"/>
                          </a:solidFill>
                          <a:latin typeface="游ゴシック" panose="020B0400000000000000" pitchFamily="50" charset="-128"/>
                          <a:ea typeface="游ゴシック" panose="020B0400000000000000" pitchFamily="50" charset="-128"/>
                        </a:rPr>
                        <a:t> ③</a:t>
                      </a:r>
                      <a:r>
                        <a:rPr lang="en-US" altLang="zh-TW" sz="1400" b="1" dirty="0">
                          <a:solidFill>
                            <a:schemeClr val="tx1"/>
                          </a:solidFill>
                          <a:latin typeface="游ゴシック" panose="020B0400000000000000" pitchFamily="50" charset="-128"/>
                          <a:ea typeface="游ゴシック" panose="020B0400000000000000" pitchFamily="50" charset="-128"/>
                        </a:rPr>
                        <a:t>80.1</a:t>
                      </a:r>
                      <a:r>
                        <a:rPr lang="zh-TW" altLang="en-US" sz="1400" b="1" dirty="0">
                          <a:solidFill>
                            <a:schemeClr val="tx1"/>
                          </a:solidFill>
                          <a:latin typeface="游ゴシック" panose="020B0400000000000000" pitchFamily="50" charset="-128"/>
                          <a:ea typeface="游ゴシック" panose="020B0400000000000000" pitchFamily="50" charset="-128"/>
                        </a:rPr>
                        <a:t>％</a:t>
                      </a:r>
                      <a:r>
                        <a:rPr lang="zh-TW" altLang="en-US" sz="1400" b="1" dirty="0">
                          <a:latin typeface="游ゴシック" panose="020B0400000000000000" pitchFamily="50" charset="-128"/>
                          <a:ea typeface="游ゴシック" panose="020B0400000000000000" pitchFamily="50" charset="-128"/>
                        </a:rPr>
                        <a:t>／④</a:t>
                      </a:r>
                      <a:r>
                        <a:rPr lang="en-US" altLang="zh-TW" sz="1400" b="1" dirty="0">
                          <a:latin typeface="游ゴシック" panose="020B0400000000000000" pitchFamily="50" charset="-128"/>
                          <a:ea typeface="游ゴシック" panose="020B0400000000000000" pitchFamily="50" charset="-128"/>
                        </a:rPr>
                        <a:t>58.0</a:t>
                      </a:r>
                      <a:r>
                        <a:rPr lang="zh-TW" altLang="en-US" sz="1400" b="1" dirty="0">
                          <a:latin typeface="游ゴシック" panose="020B0400000000000000" pitchFamily="50" charset="-128"/>
                          <a:ea typeface="游ゴシック" panose="020B0400000000000000" pitchFamily="50" charset="-128"/>
                        </a:rPr>
                        <a:t>％ </a:t>
                      </a:r>
                      <a:r>
                        <a:rPr lang="en-US" altLang="zh-TW" sz="1200" b="1" dirty="0">
                          <a:latin typeface="游ゴシック" panose="020B0400000000000000" pitchFamily="50" charset="-128"/>
                          <a:ea typeface="游ゴシック" panose="020B0400000000000000" pitchFamily="50" charset="-128"/>
                        </a:rPr>
                        <a:t>【</a:t>
                      </a:r>
                      <a:r>
                        <a:rPr lang="zh-TW" altLang="en-US" sz="1200" b="1" dirty="0">
                          <a:latin typeface="游ゴシック" panose="020B0400000000000000" pitchFamily="50" charset="-128"/>
                          <a:ea typeface="游ゴシック" panose="020B0400000000000000" pitchFamily="50" charset="-128"/>
                        </a:rPr>
                        <a:t>令和６年（</a:t>
                      </a:r>
                      <a:r>
                        <a:rPr lang="en-US" altLang="zh-TW" sz="1200" b="1" dirty="0">
                          <a:latin typeface="游ゴシック" panose="020B0400000000000000" pitchFamily="50" charset="-128"/>
                          <a:ea typeface="游ゴシック" panose="020B0400000000000000" pitchFamily="50" charset="-128"/>
                        </a:rPr>
                        <a:t>2024</a:t>
                      </a:r>
                      <a:r>
                        <a:rPr lang="zh-TW" altLang="en-US" sz="1200" b="1" dirty="0">
                          <a:latin typeface="游ゴシック" panose="020B0400000000000000" pitchFamily="50" charset="-128"/>
                          <a:ea typeface="游ゴシック" panose="020B0400000000000000" pitchFamily="50" charset="-128"/>
                        </a:rPr>
                        <a:t>）年度</a:t>
                      </a:r>
                      <a:r>
                        <a:rPr lang="en-US" altLang="zh-TW" sz="1200" b="1" dirty="0">
                          <a:latin typeface="游ゴシック" panose="020B0400000000000000" pitchFamily="50" charset="-128"/>
                          <a:ea typeface="游ゴシック" panose="020B0400000000000000" pitchFamily="50" charset="-128"/>
                        </a:rPr>
                        <a:t>】 </a:t>
                      </a:r>
                      <a:endParaRPr kumimoji="1" lang="en-US" altLang="zh-CN" sz="11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solidFill>
                            <a:schemeClr val="tx1"/>
                          </a:solidFill>
                          <a:effectLst/>
                          <a:latin typeface="+mn-ea"/>
                          <a:ea typeface="+mn-ea"/>
                        </a:rPr>
                        <a:t>100%</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80000">
                <a:tc>
                  <a:txBody>
                    <a:bodyPr/>
                    <a:lstStyle/>
                    <a:p>
                      <a:pPr algn="ctr" fontAlgn="auto">
                        <a:lnSpc>
                          <a:spcPts val="1600"/>
                        </a:lnSpc>
                        <a:spcAft>
                          <a:spcPts val="0"/>
                        </a:spcAft>
                      </a:pPr>
                      <a:r>
                        <a:rPr lang="en-US" sz="1400" dirty="0">
                          <a:effectLst/>
                          <a:latin typeface="+mn-ea"/>
                          <a:ea typeface="+mn-ea"/>
                        </a:rPr>
                        <a:t>3</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400" b="1" dirty="0">
                          <a:solidFill>
                            <a:schemeClr val="tx1"/>
                          </a:solidFill>
                          <a:effectLst/>
                          <a:latin typeface="+mn-ea"/>
                          <a:ea typeface="+mn-ea"/>
                        </a:rPr>
                        <a:t>望まない受動喫煙の機会を有する者の割合（職場</a:t>
                      </a:r>
                      <a:r>
                        <a:rPr lang="en-US" altLang="ja-JP" sz="1400" b="1" dirty="0">
                          <a:solidFill>
                            <a:schemeClr val="tx1"/>
                          </a:solidFill>
                          <a:effectLst/>
                          <a:latin typeface="+mn-ea"/>
                          <a:ea typeface="+mn-ea"/>
                        </a:rPr>
                        <a:t>/</a:t>
                      </a:r>
                      <a:r>
                        <a:rPr lang="ja-JP" altLang="en-US" sz="1400" b="1" dirty="0">
                          <a:solidFill>
                            <a:schemeClr val="tx1"/>
                          </a:solidFill>
                          <a:effectLst/>
                          <a:latin typeface="+mn-ea"/>
                          <a:ea typeface="+mn-ea"/>
                        </a:rPr>
                        <a:t>飲食店） </a:t>
                      </a:r>
                    </a:p>
                    <a:p>
                      <a:pPr algn="l" fontAlgn="auto">
                        <a:lnSpc>
                          <a:spcPts val="1600"/>
                        </a:lnSpc>
                        <a:spcAft>
                          <a:spcPts val="0"/>
                        </a:spcAft>
                      </a:pPr>
                      <a:r>
                        <a:rPr lang="en-US" altLang="ja-JP" sz="1400" b="1" dirty="0">
                          <a:solidFill>
                            <a:schemeClr val="tx1"/>
                          </a:solidFill>
                          <a:effectLst/>
                          <a:latin typeface="+mn-ea"/>
                          <a:ea typeface="+mn-ea"/>
                        </a:rPr>
                        <a:t>【</a:t>
                      </a:r>
                      <a:r>
                        <a:rPr lang="ja-JP" altLang="en-US" sz="1400" b="1" dirty="0">
                          <a:solidFill>
                            <a:schemeClr val="tx1"/>
                          </a:solidFill>
                          <a:effectLst/>
                          <a:latin typeface="+mn-ea"/>
                          <a:ea typeface="+mn-ea"/>
                        </a:rPr>
                        <a:t>①国民健康・栄養調査</a:t>
                      </a:r>
                      <a:r>
                        <a:rPr lang="en-US" altLang="ja-JP" sz="1400" b="1" dirty="0">
                          <a:solidFill>
                            <a:schemeClr val="tx1"/>
                          </a:solidFill>
                          <a:effectLst/>
                          <a:latin typeface="+mn-ea"/>
                          <a:ea typeface="+mn-ea"/>
                        </a:rPr>
                        <a:t>】</a:t>
                      </a:r>
                    </a:p>
                    <a:p>
                      <a:pPr algn="l" fontAlgn="auto">
                        <a:lnSpc>
                          <a:spcPts val="16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②大阪府健康づくり実態調査</a:t>
                      </a:r>
                      <a:r>
                        <a:rPr lang="en-US" altLang="ja-JP" sz="1400" b="1" dirty="0">
                          <a:solidFill>
                            <a:schemeClr val="tx1"/>
                          </a:solidFill>
                          <a:effectLst/>
                          <a:latin typeface="+mn-ea"/>
                          <a:ea typeface="+mn-ea"/>
                          <a:cs typeface="HG丸ｺﾞｼｯｸM-PRO"/>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auto" latinLnBrk="0" hangingPunct="1">
                        <a:lnSpc>
                          <a:spcPts val="1600"/>
                        </a:lnSpc>
                        <a:spcAft>
                          <a:spcPts val="0"/>
                        </a:spcAft>
                      </a:pPr>
                      <a:r>
                        <a:rPr lang="ja-JP" altLang="en-US" sz="1400" b="1" dirty="0">
                          <a:latin typeface="+mn-ea"/>
                          <a:ea typeface="+mn-ea"/>
                        </a:rPr>
                        <a:t>①</a:t>
                      </a:r>
                      <a:r>
                        <a:rPr lang="en-US" altLang="ja-JP" sz="1400" b="1" dirty="0">
                          <a:latin typeface="+mn-ea"/>
                          <a:ea typeface="+mn-ea"/>
                        </a:rPr>
                        <a:t>26.4%</a:t>
                      </a:r>
                      <a:r>
                        <a:rPr lang="ja-JP" altLang="en-US" sz="1400" b="1" dirty="0">
                          <a:latin typeface="+mn-ea"/>
                          <a:ea typeface="+mn-ea"/>
                        </a:rPr>
                        <a:t>／</a:t>
                      </a:r>
                      <a:r>
                        <a:rPr lang="en-US" altLang="ja-JP" sz="1400" b="1" dirty="0">
                          <a:latin typeface="+mn-ea"/>
                          <a:ea typeface="+mn-ea"/>
                        </a:rPr>
                        <a:t>42.6% </a:t>
                      </a:r>
                    </a:p>
                    <a:p>
                      <a:pPr marL="0" algn="ctr" defTabSz="914400" rtl="0" eaLnBrk="1" fontAlgn="auto" latinLnBrk="0" hangingPunct="1">
                        <a:lnSpc>
                          <a:spcPts val="1600"/>
                        </a:lnSpc>
                        <a:spcAft>
                          <a:spcPts val="0"/>
                        </a:spcAft>
                      </a:pPr>
                      <a:r>
                        <a:rPr lang="en-US" altLang="ja-JP" sz="1200" b="1" dirty="0">
                          <a:latin typeface="+mn-ea"/>
                          <a:ea typeface="+mn-ea"/>
                        </a:rPr>
                        <a:t>【</a:t>
                      </a:r>
                      <a:r>
                        <a:rPr lang="ja-JP" altLang="en-US" sz="1200" b="1" dirty="0">
                          <a:latin typeface="+mn-ea"/>
                          <a:ea typeface="+mn-ea"/>
                        </a:rPr>
                        <a:t>平成 </a:t>
                      </a:r>
                      <a:r>
                        <a:rPr lang="en-US" altLang="ja-JP" sz="1200" b="1" dirty="0">
                          <a:latin typeface="+mn-ea"/>
                          <a:ea typeface="+mn-ea"/>
                        </a:rPr>
                        <a:t>30</a:t>
                      </a:r>
                      <a:r>
                        <a:rPr lang="ja-JP" altLang="en-US" sz="1200" b="1" dirty="0">
                          <a:latin typeface="+mn-ea"/>
                          <a:ea typeface="+mn-ea"/>
                        </a:rPr>
                        <a:t>（</a:t>
                      </a:r>
                      <a:r>
                        <a:rPr lang="en-US" altLang="ja-JP" sz="1200" b="1" dirty="0">
                          <a:latin typeface="+mn-ea"/>
                          <a:ea typeface="+mn-ea"/>
                        </a:rPr>
                        <a:t>2018</a:t>
                      </a:r>
                      <a:r>
                        <a:rPr lang="ja-JP" altLang="en-US" sz="1200" b="1" dirty="0">
                          <a:latin typeface="+mn-ea"/>
                          <a:ea typeface="+mn-ea"/>
                        </a:rPr>
                        <a:t>）年</a:t>
                      </a:r>
                      <a:r>
                        <a:rPr lang="en-US" altLang="ja-JP" sz="1200" b="1" dirty="0">
                          <a:latin typeface="+mn-ea"/>
                          <a:ea typeface="+mn-ea"/>
                        </a:rPr>
                        <a:t>】</a:t>
                      </a:r>
                      <a:r>
                        <a:rPr lang="en-US" altLang="ja-JP" sz="1400" b="1" dirty="0">
                          <a:latin typeface="+mn-ea"/>
                          <a:ea typeface="+mn-ea"/>
                        </a:rPr>
                        <a:t> </a:t>
                      </a:r>
                    </a:p>
                    <a:p>
                      <a:pPr marL="0" algn="ctr" defTabSz="914400" rtl="0" eaLnBrk="1" fontAlgn="auto" latinLnBrk="0" hangingPunct="1">
                        <a:lnSpc>
                          <a:spcPts val="1600"/>
                        </a:lnSpc>
                        <a:spcAft>
                          <a:spcPts val="0"/>
                        </a:spcAft>
                      </a:pPr>
                      <a:r>
                        <a:rPr lang="ja-JP" altLang="en-US" sz="1400" b="1" dirty="0">
                          <a:latin typeface="+mn-ea"/>
                          <a:ea typeface="+mn-ea"/>
                        </a:rPr>
                        <a:t>②「</a:t>
                      </a:r>
                      <a:r>
                        <a:rPr lang="en-US" altLang="ja-JP" sz="1400" b="1" dirty="0">
                          <a:latin typeface="+mn-ea"/>
                          <a:ea typeface="+mn-ea"/>
                        </a:rPr>
                        <a:t>12.1</a:t>
                      </a:r>
                      <a:r>
                        <a:rPr lang="ja-JP" altLang="en-US" sz="1400" b="1" dirty="0">
                          <a:latin typeface="+mn-ea"/>
                          <a:ea typeface="+mn-ea"/>
                        </a:rPr>
                        <a:t>％／</a:t>
                      </a:r>
                      <a:r>
                        <a:rPr lang="en-US" altLang="ja-JP" sz="1400" b="1" dirty="0">
                          <a:latin typeface="+mn-ea"/>
                          <a:ea typeface="+mn-ea"/>
                        </a:rPr>
                        <a:t>20.0</a:t>
                      </a:r>
                      <a:r>
                        <a:rPr lang="ja-JP" altLang="en-US" sz="1400" b="1" dirty="0">
                          <a:latin typeface="+mn-ea"/>
                          <a:ea typeface="+mn-ea"/>
                        </a:rPr>
                        <a:t>％」</a:t>
                      </a:r>
                      <a:endParaRPr lang="en-US" altLang="ja-JP" sz="1400" b="1" dirty="0">
                        <a:latin typeface="+mn-ea"/>
                        <a:ea typeface="+mn-ea"/>
                      </a:endParaRPr>
                    </a:p>
                    <a:p>
                      <a:pPr marL="0" algn="ctr" defTabSz="914400" rtl="0" eaLnBrk="1" fontAlgn="auto" latinLnBrk="0" hangingPunct="1">
                        <a:lnSpc>
                          <a:spcPts val="1600"/>
                        </a:lnSpc>
                        <a:spcAft>
                          <a:spcPts val="0"/>
                        </a:spcAft>
                      </a:pPr>
                      <a:r>
                        <a:rPr lang="en-US" altLang="ja-JP" sz="1200" b="1" dirty="0">
                          <a:latin typeface="+mn-ea"/>
                          <a:ea typeface="+mn-ea"/>
                        </a:rPr>
                        <a:t>【</a:t>
                      </a:r>
                      <a:r>
                        <a:rPr lang="ja-JP" altLang="en-US" sz="1200" b="1" dirty="0">
                          <a:latin typeface="+mn-ea"/>
                          <a:ea typeface="+mn-ea"/>
                        </a:rPr>
                        <a:t>令和 </a:t>
                      </a:r>
                      <a:r>
                        <a:rPr lang="en-US" altLang="ja-JP" sz="1200" b="1" dirty="0">
                          <a:latin typeface="+mn-ea"/>
                          <a:ea typeface="+mn-ea"/>
                        </a:rPr>
                        <a:t>4</a:t>
                      </a:r>
                      <a:r>
                        <a:rPr lang="ja-JP" altLang="en-US" sz="1200" b="1" dirty="0">
                          <a:latin typeface="+mn-ea"/>
                          <a:ea typeface="+mn-ea"/>
                        </a:rPr>
                        <a:t>（</a:t>
                      </a:r>
                      <a:r>
                        <a:rPr lang="en-US" altLang="ja-JP" sz="1200" b="1" dirty="0">
                          <a:latin typeface="+mn-ea"/>
                          <a:ea typeface="+mn-ea"/>
                        </a:rPr>
                        <a:t>2022</a:t>
                      </a:r>
                      <a:r>
                        <a:rPr lang="ja-JP" altLang="en-US" sz="1200" b="1" dirty="0">
                          <a:latin typeface="+mn-ea"/>
                          <a:ea typeface="+mn-ea"/>
                        </a:rPr>
                        <a:t>）年度</a:t>
                      </a:r>
                      <a:r>
                        <a:rPr lang="en-US" altLang="ja-JP" sz="1200" b="1" dirty="0">
                          <a:latin typeface="+mn-ea"/>
                          <a:ea typeface="+mn-ea"/>
                        </a:rPr>
                        <a:t>】</a:t>
                      </a:r>
                      <a:endParaRPr kumimoji="1" lang="ja-JP" altLang="en-US" sz="1200" b="1" kern="1200" dirty="0">
                        <a:solidFill>
                          <a:schemeClr val="tx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a:solidFill>
                            <a:schemeClr val="tx1"/>
                          </a:solidFill>
                          <a:effectLst/>
                          <a:latin typeface="+mn-ea"/>
                          <a:ea typeface="+mn-ea"/>
                        </a:rPr>
                        <a:t>①令和</a:t>
                      </a:r>
                      <a:r>
                        <a:rPr lang="en-US" altLang="ja-JP" sz="1200" b="1" dirty="0">
                          <a:solidFill>
                            <a:schemeClr val="tx1"/>
                          </a:solidFill>
                          <a:effectLst/>
                          <a:latin typeface="+mn-ea"/>
                          <a:ea typeface="+mn-ea"/>
                        </a:rPr>
                        <a:t>6 </a:t>
                      </a:r>
                      <a:r>
                        <a:rPr lang="ja-JP" altLang="en-US" sz="1200" b="1" dirty="0">
                          <a:solidFill>
                            <a:schemeClr val="tx1"/>
                          </a:solidFill>
                          <a:effectLst/>
                          <a:latin typeface="+mn-ea"/>
                          <a:ea typeface="+mn-ea"/>
                        </a:rPr>
                        <a:t>年国民栄養・健</a:t>
                      </a:r>
                    </a:p>
                    <a:p>
                      <a:r>
                        <a:rPr lang="ja-JP" altLang="en-US" sz="1200" b="1" dirty="0">
                          <a:solidFill>
                            <a:schemeClr val="tx1"/>
                          </a:solidFill>
                          <a:effectLst/>
                          <a:latin typeface="+mn-ea"/>
                          <a:ea typeface="+mn-ea"/>
                        </a:rPr>
                        <a:t>康調査の結果を受け算出②</a:t>
                      </a:r>
                      <a:r>
                        <a:rPr lang="ja-JP" altLang="en-US" sz="1200" b="1" i="0" dirty="0">
                          <a:solidFill>
                            <a:schemeClr val="tx1"/>
                          </a:solidFill>
                          <a:effectLst/>
                          <a:latin typeface="游ゴシック" panose="020B0400000000000000" pitchFamily="50" charset="-128"/>
                          <a:ea typeface="+mn-ea"/>
                        </a:rPr>
                        <a:t>令和</a:t>
                      </a:r>
                      <a:r>
                        <a:rPr lang="en-US" altLang="ja-JP" sz="1200" b="1" i="0" dirty="0">
                          <a:solidFill>
                            <a:schemeClr val="tx1"/>
                          </a:solidFill>
                          <a:effectLst/>
                          <a:latin typeface="游ゴシック" panose="020B0400000000000000" pitchFamily="50" charset="-128"/>
                          <a:ea typeface="+mn-ea"/>
                        </a:rPr>
                        <a:t>7</a:t>
                      </a:r>
                      <a:r>
                        <a:rPr lang="ja-JP" altLang="en-US" sz="1200" b="1" i="0" dirty="0">
                          <a:solidFill>
                            <a:schemeClr val="tx1"/>
                          </a:solidFill>
                          <a:effectLst/>
                          <a:latin typeface="游ゴシック" panose="020B0400000000000000" pitchFamily="50" charset="-128"/>
                          <a:ea typeface="+mn-ea"/>
                        </a:rPr>
                        <a:t>年度大阪府健康づくり実態調査を受け算出</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solidFill>
                            <a:schemeClr val="tx1"/>
                          </a:solidFill>
                          <a:effectLst/>
                          <a:latin typeface="+mn-ea"/>
                          <a:ea typeface="+mn-ea"/>
                        </a:rPr>
                        <a:t>0%</a:t>
                      </a:r>
                      <a:r>
                        <a:rPr lang="ja-JP" sz="1400" b="1" dirty="0">
                          <a:solidFill>
                            <a:schemeClr val="tx1"/>
                          </a:solidFill>
                          <a:effectLst/>
                          <a:latin typeface="+mn-ea"/>
                          <a:ea typeface="+mn-ea"/>
                        </a:rPr>
                        <a:t>／</a:t>
                      </a:r>
                      <a:r>
                        <a:rPr lang="en-US" sz="1400" b="1" dirty="0">
                          <a:solidFill>
                            <a:schemeClr val="tx1"/>
                          </a:solidFill>
                          <a:effectLst/>
                          <a:latin typeface="+mn-ea"/>
                          <a:ea typeface="+mn-ea"/>
                        </a:rPr>
                        <a:t>0%</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9" name="正方形/長方形 28">
            <a:extLst>
              <a:ext uri="{FF2B5EF4-FFF2-40B4-BE49-F238E27FC236}">
                <a16:creationId xmlns:a16="http://schemas.microsoft.com/office/drawing/2014/main" id="{062FEB78-60E8-4C18-A40B-ACDBD0C298CE}"/>
              </a:ext>
            </a:extLst>
          </p:cNvPr>
          <p:cNvSpPr/>
          <p:nvPr/>
        </p:nvSpPr>
        <p:spPr>
          <a:xfrm>
            <a:off x="691603" y="1086402"/>
            <a:ext cx="611270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≪第４期大阪府がん対策推進計画における個別目標≫</a:t>
            </a:r>
          </a:p>
        </p:txBody>
      </p:sp>
      <p:graphicFrame>
        <p:nvGraphicFramePr>
          <p:cNvPr id="30" name="表 29">
            <a:extLst>
              <a:ext uri="{FF2B5EF4-FFF2-40B4-BE49-F238E27FC236}">
                <a16:creationId xmlns:a16="http://schemas.microsoft.com/office/drawing/2014/main" id="{C6B7BBD1-AAB6-4938-835C-954094A3E0D4}"/>
              </a:ext>
            </a:extLst>
          </p:cNvPr>
          <p:cNvGraphicFramePr>
            <a:graphicFrameLocks noGrp="1"/>
          </p:cNvGraphicFramePr>
          <p:nvPr>
            <p:extLst>
              <p:ext uri="{D42A27DB-BD31-4B8C-83A1-F6EECF244321}">
                <p14:modId xmlns:p14="http://schemas.microsoft.com/office/powerpoint/2010/main" val="3530982468"/>
              </p:ext>
            </p:extLst>
          </p:nvPr>
        </p:nvGraphicFramePr>
        <p:xfrm>
          <a:off x="540881" y="5341667"/>
          <a:ext cx="8913512" cy="1100917"/>
        </p:xfrm>
        <a:graphic>
          <a:graphicData uri="http://schemas.openxmlformats.org/drawingml/2006/table">
            <a:tbl>
              <a:tblPr firstRow="1" firstCol="1" bandRow="1">
                <a:tableStyleId>{5C22544A-7EE6-4342-B048-85BDC9FD1C3A}</a:tableStyleId>
              </a:tblPr>
              <a:tblGrid>
                <a:gridCol w="3528923">
                  <a:extLst>
                    <a:ext uri="{9D8B030D-6E8A-4147-A177-3AD203B41FA5}">
                      <a16:colId xmlns:a16="http://schemas.microsoft.com/office/drawing/2014/main" val="20001"/>
                    </a:ext>
                  </a:extLst>
                </a:gridCol>
                <a:gridCol w="2861416">
                  <a:extLst>
                    <a:ext uri="{9D8B030D-6E8A-4147-A177-3AD203B41FA5}">
                      <a16:colId xmlns:a16="http://schemas.microsoft.com/office/drawing/2014/main" val="20002"/>
                    </a:ext>
                  </a:extLst>
                </a:gridCol>
                <a:gridCol w="2523173">
                  <a:extLst>
                    <a:ext uri="{9D8B030D-6E8A-4147-A177-3AD203B41FA5}">
                      <a16:colId xmlns:a16="http://schemas.microsoft.com/office/drawing/2014/main" val="756981343"/>
                    </a:ext>
                  </a:extLst>
                </a:gridCol>
              </a:tblGrid>
              <a:tr h="479537">
                <a:tc>
                  <a:txBody>
                    <a:bodyPr/>
                    <a:lstStyle/>
                    <a:p>
                      <a:pPr algn="ctr" fontAlgn="auto">
                        <a:lnSpc>
                          <a:spcPts val="1600"/>
                        </a:lnSpc>
                        <a:spcAft>
                          <a:spcPts val="0"/>
                        </a:spcAft>
                      </a:pPr>
                      <a:r>
                        <a:rPr lang="ja-JP" altLang="en-US" sz="1400" kern="100" dirty="0">
                          <a:effectLst/>
                          <a:latin typeface="+mn-ea"/>
                          <a:ea typeface="+mn-ea"/>
                        </a:rPr>
                        <a:t>モニタリング指標</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algn="ctr" fontAlgn="auto">
                        <a:lnSpc>
                          <a:spcPts val="1600"/>
                        </a:lnSpc>
                        <a:spcAft>
                          <a:spcPts val="0"/>
                        </a:spcAft>
                      </a:pPr>
                      <a:r>
                        <a:rPr lang="ja-JP" altLang="en-US" sz="1400" dirty="0">
                          <a:effectLst/>
                          <a:latin typeface="+mn-ea"/>
                          <a:ea typeface="+mn-ea"/>
                        </a:rPr>
                        <a:t>計画策定時の値</a:t>
                      </a:r>
                      <a:endParaRPr lang="en-US" altLang="ja-JP" sz="1400" dirty="0">
                        <a:effectLst/>
                        <a:latin typeface="+mn-ea"/>
                        <a:ea typeface="+mn-ea"/>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400" b="1" dirty="0">
                          <a:solidFill>
                            <a:schemeClr val="bg1"/>
                          </a:solidFill>
                          <a:effectLst/>
                          <a:latin typeface="+mn-ea"/>
                          <a:ea typeface="+mn-ea"/>
                        </a:rPr>
                        <a:t>現状値</a:t>
                      </a:r>
                      <a:endParaRPr lang="en-US" altLang="ja-JP" sz="1400" b="1" dirty="0">
                        <a:solidFill>
                          <a:schemeClr val="bg1"/>
                        </a:solidFill>
                        <a:effectLst/>
                        <a:latin typeface="+mn-ea"/>
                        <a:ea typeface="+mn-ea"/>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21380">
                <a:tc>
                  <a:txBody>
                    <a:bodyPr/>
                    <a:lstStyle/>
                    <a:p>
                      <a:pPr algn="l" fontAlgn="auto">
                        <a:lnSpc>
                          <a:spcPts val="1600"/>
                        </a:lnSpc>
                        <a:spcAft>
                          <a:spcPts val="0"/>
                        </a:spcAft>
                      </a:pPr>
                      <a:r>
                        <a:rPr lang="ja-JP" altLang="en-US" sz="1400" b="1" dirty="0">
                          <a:solidFill>
                            <a:schemeClr val="tx1"/>
                          </a:solidFill>
                          <a:effectLst/>
                          <a:latin typeface="+mn-ea"/>
                          <a:ea typeface="+mn-ea"/>
                        </a:rPr>
                        <a:t>妊婦の喫煙率</a:t>
                      </a:r>
                      <a:endParaRPr lang="en-US" altLang="ja-JP" sz="1400" b="1" dirty="0">
                        <a:solidFill>
                          <a:schemeClr val="tx1"/>
                        </a:solidFill>
                        <a:effectLst/>
                        <a:latin typeface="+mn-ea"/>
                        <a:ea typeface="+mn-ea"/>
                      </a:endParaRPr>
                    </a:p>
                    <a:p>
                      <a:pPr algn="l" fontAlgn="auto">
                        <a:lnSpc>
                          <a:spcPts val="1600"/>
                        </a:lnSpc>
                        <a:spcAft>
                          <a:spcPts val="0"/>
                        </a:spcAft>
                      </a:pP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厚生労働省</a:t>
                      </a:r>
                      <a:r>
                        <a:rPr lang="en-US" altLang="ja-JP" sz="1400" b="1" dirty="0">
                          <a:solidFill>
                            <a:schemeClr val="tx1"/>
                          </a:solidFill>
                          <a:effectLst/>
                          <a:latin typeface="+mn-ea"/>
                          <a:ea typeface="+mn-ea"/>
                          <a:cs typeface="HG丸ｺﾞｼｯｸM-PRO"/>
                        </a:rPr>
                        <a:t>※</a:t>
                      </a:r>
                      <a:r>
                        <a:rPr lang="ja-JP" altLang="en-US" sz="1400" b="1" dirty="0">
                          <a:solidFill>
                            <a:schemeClr val="tx1"/>
                          </a:solidFill>
                          <a:effectLst/>
                          <a:latin typeface="+mn-ea"/>
                          <a:ea typeface="+mn-ea"/>
                          <a:cs typeface="HG丸ｺﾞｼｯｸM-PRO"/>
                        </a:rPr>
                        <a:t>母子保健課調査</a:t>
                      </a:r>
                      <a:r>
                        <a:rPr lang="en-US" altLang="ja-JP" sz="1400" b="1" dirty="0">
                          <a:solidFill>
                            <a:schemeClr val="tx1"/>
                          </a:solidFill>
                          <a:effectLst/>
                          <a:latin typeface="+mn-ea"/>
                          <a:ea typeface="+mn-ea"/>
                          <a:cs typeface="HG丸ｺﾞｼｯｸM-PRO"/>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auto" latinLnBrk="0" hangingPunct="1">
                        <a:lnSpc>
                          <a:spcPts val="1600"/>
                        </a:lnSpc>
                        <a:spcAft>
                          <a:spcPts val="0"/>
                        </a:spcAft>
                      </a:pPr>
                      <a:r>
                        <a:rPr kumimoji="1" lang="en-US" sz="1400" b="1" kern="1200" dirty="0">
                          <a:solidFill>
                            <a:schemeClr val="tx1"/>
                          </a:solidFill>
                          <a:effectLst/>
                          <a:latin typeface="+mn-ea"/>
                          <a:ea typeface="+mn-ea"/>
                          <a:cs typeface="+mn-cs"/>
                        </a:rPr>
                        <a:t>2.7％</a:t>
                      </a:r>
                    </a:p>
                    <a:p>
                      <a:pPr marL="0" algn="ctr" defTabSz="914400" rtl="0" eaLnBrk="1" fontAlgn="auto" latinLnBrk="0" hangingPunct="1">
                        <a:lnSpc>
                          <a:spcPts val="1600"/>
                        </a:lnSpc>
                        <a:spcAft>
                          <a:spcPts val="0"/>
                        </a:spcAft>
                      </a:pPr>
                      <a:r>
                        <a:rPr kumimoji="1" lang="en-US" altLang="ja-JP" sz="1200" b="1" kern="1200" dirty="0">
                          <a:solidFill>
                            <a:schemeClr val="tx1"/>
                          </a:solidFill>
                          <a:effectLst/>
                          <a:latin typeface="+mn-ea"/>
                          <a:ea typeface="+mn-ea"/>
                          <a:cs typeface="+mn-cs"/>
                        </a:rPr>
                        <a:t>【</a:t>
                      </a:r>
                      <a:r>
                        <a:rPr kumimoji="1" lang="ja-JP" altLang="en-US" sz="1200" b="1" kern="1200" dirty="0">
                          <a:solidFill>
                            <a:schemeClr val="tx1"/>
                          </a:solidFill>
                          <a:effectLst/>
                          <a:latin typeface="+mn-ea"/>
                          <a:ea typeface="+mn-ea"/>
                          <a:cs typeface="+mn-cs"/>
                        </a:rPr>
                        <a:t>令和</a:t>
                      </a:r>
                      <a:r>
                        <a:rPr kumimoji="1" lang="en-US" altLang="ja-JP" sz="1200" b="1" kern="1200" dirty="0">
                          <a:solidFill>
                            <a:schemeClr val="tx1"/>
                          </a:solidFill>
                          <a:effectLst/>
                          <a:latin typeface="+mn-ea"/>
                          <a:ea typeface="+mn-ea"/>
                          <a:cs typeface="+mn-cs"/>
                        </a:rPr>
                        <a:t>3</a:t>
                      </a:r>
                      <a:r>
                        <a:rPr kumimoji="1" lang="ja-JP" altLang="en-US" sz="1200" b="1" kern="1200" dirty="0">
                          <a:solidFill>
                            <a:schemeClr val="tx1"/>
                          </a:solidFill>
                          <a:effectLst/>
                          <a:latin typeface="+mn-ea"/>
                          <a:ea typeface="+mn-ea"/>
                          <a:cs typeface="+mn-cs"/>
                        </a:rPr>
                        <a:t>（</a:t>
                      </a:r>
                      <a:r>
                        <a:rPr kumimoji="1" lang="en-US" altLang="ja-JP" sz="1200" b="1" kern="1200" dirty="0">
                          <a:solidFill>
                            <a:schemeClr val="tx1"/>
                          </a:solidFill>
                          <a:effectLst/>
                          <a:latin typeface="+mn-ea"/>
                          <a:ea typeface="+mn-ea"/>
                          <a:cs typeface="+mn-cs"/>
                        </a:rPr>
                        <a:t>2021</a:t>
                      </a:r>
                      <a:r>
                        <a:rPr kumimoji="1" lang="ja-JP" altLang="en-US" sz="1200" b="1" kern="1200" dirty="0">
                          <a:solidFill>
                            <a:schemeClr val="tx1"/>
                          </a:solidFill>
                          <a:effectLst/>
                          <a:latin typeface="+mn-ea"/>
                          <a:ea typeface="+mn-ea"/>
                          <a:cs typeface="+mn-cs"/>
                        </a:rPr>
                        <a:t>）年度</a:t>
                      </a:r>
                      <a:r>
                        <a:rPr kumimoji="1" lang="en-US" altLang="ja-JP" sz="1200" b="1" kern="1200" dirty="0">
                          <a:solidFill>
                            <a:schemeClr val="tx1"/>
                          </a:solidFill>
                          <a:effectLst/>
                          <a:latin typeface="+mn-ea"/>
                          <a:ea typeface="+mn-ea"/>
                          <a:cs typeface="+mn-cs"/>
                        </a:rPr>
                        <a:t>】</a:t>
                      </a:r>
                      <a:endParaRPr kumimoji="1" lang="en-US" sz="1200" b="1" kern="1200" dirty="0">
                        <a:solidFill>
                          <a:schemeClr val="tx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2.4</a:t>
                      </a:r>
                      <a:r>
                        <a:rPr lang="ja-JP" altLang="en-US" sz="1400" b="1" dirty="0">
                          <a:solidFill>
                            <a:schemeClr val="tx1"/>
                          </a:solidFill>
                          <a:effectLst/>
                          <a:latin typeface="+mn-ea"/>
                          <a:ea typeface="+mn-ea"/>
                          <a:cs typeface="HG丸ｺﾞｼｯｸM-PRO"/>
                        </a:rPr>
                        <a:t>％</a:t>
                      </a:r>
                      <a:endParaRPr lang="en-US" altLang="ja-JP" sz="1400" b="1" dirty="0">
                        <a:solidFill>
                          <a:schemeClr val="tx1"/>
                        </a:solidFill>
                        <a:effectLst/>
                        <a:latin typeface="+mn-ea"/>
                        <a:ea typeface="+mn-ea"/>
                        <a:cs typeface="HG丸ｺﾞｼｯｸM-PRO"/>
                      </a:endParaRPr>
                    </a:p>
                    <a:p>
                      <a:pPr algn="ctr" fontAlgn="auto">
                        <a:lnSpc>
                          <a:spcPts val="1600"/>
                        </a:lnSpc>
                        <a:spcAft>
                          <a:spcPts val="0"/>
                        </a:spcAft>
                      </a:pPr>
                      <a:r>
                        <a:rPr lang="en-US" altLang="ja-JP" sz="1200" b="1" dirty="0">
                          <a:solidFill>
                            <a:schemeClr val="tx1"/>
                          </a:solidFill>
                          <a:effectLst/>
                          <a:latin typeface="+mn-ea"/>
                          <a:ea typeface="+mn-ea"/>
                        </a:rPr>
                        <a:t>【</a:t>
                      </a:r>
                      <a:r>
                        <a:rPr lang="ja-JP" altLang="en-US" sz="1200" b="1" dirty="0">
                          <a:solidFill>
                            <a:schemeClr val="tx1"/>
                          </a:solidFill>
                          <a:effectLst/>
                          <a:latin typeface="+mn-ea"/>
                          <a:ea typeface="+mn-ea"/>
                        </a:rPr>
                        <a:t>令和</a:t>
                      </a:r>
                      <a:r>
                        <a:rPr lang="en-US" altLang="ja-JP" sz="1200" b="1" dirty="0">
                          <a:solidFill>
                            <a:schemeClr val="tx1"/>
                          </a:solidFill>
                          <a:effectLst/>
                          <a:latin typeface="+mn-ea"/>
                          <a:ea typeface="+mn-ea"/>
                        </a:rPr>
                        <a:t>5</a:t>
                      </a:r>
                      <a:r>
                        <a:rPr lang="ja-JP" altLang="en-US" sz="1200" b="1" dirty="0">
                          <a:solidFill>
                            <a:schemeClr val="tx1"/>
                          </a:solidFill>
                          <a:effectLst/>
                          <a:latin typeface="+mn-ea"/>
                          <a:ea typeface="+mn-ea"/>
                        </a:rPr>
                        <a:t>（</a:t>
                      </a:r>
                      <a:r>
                        <a:rPr lang="en-US" altLang="ja-JP" sz="1200" b="1" dirty="0">
                          <a:solidFill>
                            <a:schemeClr val="tx1"/>
                          </a:solidFill>
                          <a:effectLst/>
                          <a:latin typeface="+mn-ea"/>
                          <a:ea typeface="+mn-ea"/>
                        </a:rPr>
                        <a:t>2023</a:t>
                      </a:r>
                      <a:r>
                        <a:rPr lang="ja-JP" altLang="en-US" sz="1200" b="1" dirty="0">
                          <a:solidFill>
                            <a:schemeClr val="tx1"/>
                          </a:solidFill>
                          <a:effectLst/>
                          <a:latin typeface="+mn-ea"/>
                          <a:ea typeface="+mn-ea"/>
                        </a:rPr>
                        <a:t>）年度</a:t>
                      </a:r>
                      <a:r>
                        <a:rPr lang="en-US" altLang="ja-JP" sz="1200" b="1" dirty="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1" name="正方形/長方形 30">
            <a:extLst>
              <a:ext uri="{FF2B5EF4-FFF2-40B4-BE49-F238E27FC236}">
                <a16:creationId xmlns:a16="http://schemas.microsoft.com/office/drawing/2014/main" id="{FB632E8E-D783-4F1E-984A-76EDBDE30B45}"/>
              </a:ext>
            </a:extLst>
          </p:cNvPr>
          <p:cNvSpPr/>
          <p:nvPr/>
        </p:nvSpPr>
        <p:spPr>
          <a:xfrm>
            <a:off x="691603" y="5097042"/>
            <a:ext cx="6743584"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≪第４期大阪府がん対策推進計画におけるモニタリング指標≫</a:t>
            </a:r>
          </a:p>
        </p:txBody>
      </p:sp>
      <p:sp>
        <p:nvSpPr>
          <p:cNvPr id="15" name="正方形/長方形 14"/>
          <p:cNvSpPr/>
          <p:nvPr/>
        </p:nvSpPr>
        <p:spPr>
          <a:xfrm>
            <a:off x="268310" y="6544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1600" b="1" dirty="0">
                <a:solidFill>
                  <a:schemeClr val="bg1"/>
                </a:solidFill>
              </a:rPr>
              <a:t>（１）がんの予防　計画Ｐ</a:t>
            </a:r>
            <a:r>
              <a:rPr kumimoji="1" lang="en-US" altLang="ja-JP" sz="1600" b="1" dirty="0">
                <a:solidFill>
                  <a:schemeClr val="bg1"/>
                </a:solidFill>
              </a:rPr>
              <a:t>64-66</a:t>
            </a:r>
          </a:p>
        </p:txBody>
      </p:sp>
      <p:sp>
        <p:nvSpPr>
          <p:cNvPr id="32" name="テキスト ボックス 31">
            <a:extLst>
              <a:ext uri="{FF2B5EF4-FFF2-40B4-BE49-F238E27FC236}">
                <a16:creationId xmlns:a16="http://schemas.microsoft.com/office/drawing/2014/main" id="{2356C1EB-2661-45DB-AB16-7B72E21BA0E9}"/>
              </a:ext>
            </a:extLst>
          </p:cNvPr>
          <p:cNvSpPr txBox="1"/>
          <p:nvPr/>
        </p:nvSpPr>
        <p:spPr>
          <a:xfrm>
            <a:off x="3642084" y="4759583"/>
            <a:ext cx="5812309" cy="230832"/>
          </a:xfrm>
          <a:prstGeom prst="rect">
            <a:avLst/>
          </a:prstGeom>
          <a:noFill/>
        </p:spPr>
        <p:txBody>
          <a:bodyPr wrap="square" rtlCol="0">
            <a:spAutoFit/>
          </a:bodyPr>
          <a:lstStyle/>
          <a:p>
            <a:r>
              <a:rPr kumimoji="1" lang="en-US" altLang="ja-JP" sz="900" dirty="0"/>
              <a:t>※</a:t>
            </a:r>
            <a:r>
              <a:rPr kumimoji="1" lang="ja-JP" altLang="en-US" sz="900" dirty="0"/>
              <a:t>直近の傾向を把握するためのベースライン値と異なる指標（大阪府健康づくり実態調査）に</a:t>
            </a:r>
            <a:r>
              <a:rPr kumimoji="1" lang="ja-JP" altLang="en-US" sz="900"/>
              <a:t>よる参考値</a:t>
            </a:r>
            <a:endParaRPr kumimoji="1" lang="en-US" altLang="ja-JP" sz="900" dirty="0"/>
          </a:p>
        </p:txBody>
      </p:sp>
      <p:sp>
        <p:nvSpPr>
          <p:cNvPr id="13" name="テキスト ボックス 12">
            <a:extLst>
              <a:ext uri="{FF2B5EF4-FFF2-40B4-BE49-F238E27FC236}">
                <a16:creationId xmlns:a16="http://schemas.microsoft.com/office/drawing/2014/main" id="{30B9572B-CC26-4AC3-A245-35D112F2E1EC}"/>
              </a:ext>
            </a:extLst>
          </p:cNvPr>
          <p:cNvSpPr txBox="1"/>
          <p:nvPr/>
        </p:nvSpPr>
        <p:spPr>
          <a:xfrm>
            <a:off x="2264228" y="5855379"/>
            <a:ext cx="1901372" cy="246221"/>
          </a:xfrm>
          <a:prstGeom prst="rect">
            <a:avLst/>
          </a:prstGeom>
          <a:noFill/>
        </p:spPr>
        <p:txBody>
          <a:bodyPr wrap="square">
            <a:spAutoFit/>
          </a:bodyPr>
          <a:lstStyle/>
          <a:p>
            <a:r>
              <a:rPr lang="en-US" altLang="ja-JP" sz="1000" b="1" dirty="0">
                <a:latin typeface="+mn-ea"/>
              </a:rPr>
              <a:t>※</a:t>
            </a:r>
            <a:r>
              <a:rPr lang="ja-JP" altLang="en-US" sz="1000" b="1" dirty="0">
                <a:latin typeface="+mn-ea"/>
              </a:rPr>
              <a:t>現在は子ども家庭庁が実施</a:t>
            </a:r>
          </a:p>
        </p:txBody>
      </p:sp>
      <p:sp>
        <p:nvSpPr>
          <p:cNvPr id="14" name="スライド番号プレースホルダー 1">
            <a:extLst>
              <a:ext uri="{FF2B5EF4-FFF2-40B4-BE49-F238E27FC236}">
                <a16:creationId xmlns:a16="http://schemas.microsoft.com/office/drawing/2014/main" id="{3EACC1D2-8728-4DB6-9C05-ADEFFF4D5C13}"/>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91F570-1DE7-4E07-90A6-F6DA59EDAE7D}" type="slidenum">
              <a:rPr kumimoji="1" lang="ja-JP" altLang="en-US" smtClean="0"/>
              <a:pPr/>
              <a:t>4</a:t>
            </a:fld>
            <a:endParaRPr kumimoji="1" lang="ja-JP" altLang="en-US" dirty="0"/>
          </a:p>
        </p:txBody>
      </p:sp>
    </p:spTree>
    <p:extLst>
      <p:ext uri="{BB962C8B-B14F-4D97-AF65-F5344CB8AC3E}">
        <p14:creationId xmlns:p14="http://schemas.microsoft.com/office/powerpoint/2010/main" val="144184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58D0AA3-940F-433D-B585-E0861BB5E2E8}"/>
              </a:ext>
            </a:extLst>
          </p:cNvPr>
          <p:cNvSpPr/>
          <p:nvPr/>
        </p:nvSpPr>
        <p:spPr>
          <a:xfrm>
            <a:off x="84309" y="384098"/>
            <a:ext cx="4691170" cy="63666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13B8886-C4B8-4D72-B891-868C0B1DEC67}"/>
              </a:ext>
            </a:extLst>
          </p:cNvPr>
          <p:cNvSpPr/>
          <p:nvPr/>
        </p:nvSpPr>
        <p:spPr>
          <a:xfrm>
            <a:off x="0" y="0"/>
            <a:ext cx="9906000" cy="353684"/>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t>各個別目標の推移・全国との比較</a:t>
            </a:r>
          </a:p>
        </p:txBody>
      </p:sp>
      <p:sp>
        <p:nvSpPr>
          <p:cNvPr id="8" name="正方形/長方形 7">
            <a:extLst>
              <a:ext uri="{FF2B5EF4-FFF2-40B4-BE49-F238E27FC236}">
                <a16:creationId xmlns:a16="http://schemas.microsoft.com/office/drawing/2014/main" id="{3999A8CD-375E-4FB6-9A97-6A6D5C9478FB}"/>
              </a:ext>
            </a:extLst>
          </p:cNvPr>
          <p:cNvSpPr/>
          <p:nvPr/>
        </p:nvSpPr>
        <p:spPr>
          <a:xfrm>
            <a:off x="0" y="0"/>
            <a:ext cx="1006993" cy="353684"/>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sp>
        <p:nvSpPr>
          <p:cNvPr id="34" name="テキスト ボックス 33">
            <a:extLst>
              <a:ext uri="{FF2B5EF4-FFF2-40B4-BE49-F238E27FC236}">
                <a16:creationId xmlns:a16="http://schemas.microsoft.com/office/drawing/2014/main" id="{FFF291D5-CABE-426D-AFDF-4D40B7B6C80F}"/>
              </a:ext>
            </a:extLst>
          </p:cNvPr>
          <p:cNvSpPr txBox="1"/>
          <p:nvPr/>
        </p:nvSpPr>
        <p:spPr>
          <a:xfrm>
            <a:off x="0" y="445967"/>
            <a:ext cx="4782196" cy="303353"/>
          </a:xfrm>
          <a:prstGeom prst="rect">
            <a:avLst/>
          </a:prstGeom>
          <a:noFill/>
        </p:spPr>
        <p:txBody>
          <a:bodyPr wrap="square">
            <a:spAutoFit/>
          </a:bodyPr>
          <a:lstStyle/>
          <a:p>
            <a:pPr algn="l" fontAlgn="auto">
              <a:lnSpc>
                <a:spcPts val="1600"/>
              </a:lnSpc>
              <a:spcAft>
                <a:spcPts val="0"/>
              </a:spcAft>
            </a:pPr>
            <a:r>
              <a:rPr lang="ja-JP" altLang="en-US" sz="1600" b="1" u="sng" dirty="0">
                <a:solidFill>
                  <a:schemeClr val="tx1"/>
                </a:solidFill>
                <a:effectLst/>
                <a:latin typeface="+mn-ea"/>
                <a:ea typeface="+mn-ea"/>
              </a:rPr>
              <a:t>１　</a:t>
            </a:r>
            <a:r>
              <a:rPr lang="en-US" altLang="ja-JP" sz="1600" b="1" u="sng" dirty="0">
                <a:solidFill>
                  <a:schemeClr val="tx1"/>
                </a:solidFill>
                <a:effectLst/>
                <a:latin typeface="+mn-ea"/>
                <a:ea typeface="+mn-ea"/>
              </a:rPr>
              <a:t>20 </a:t>
            </a:r>
            <a:r>
              <a:rPr lang="ja-JP" altLang="en-US" sz="1600" b="1" u="sng" dirty="0">
                <a:solidFill>
                  <a:schemeClr val="tx1"/>
                </a:solidFill>
                <a:effectLst/>
                <a:latin typeface="+mn-ea"/>
                <a:ea typeface="+mn-ea"/>
              </a:rPr>
              <a:t>歳以上の者の喫煙率の減少（男性</a:t>
            </a:r>
            <a:r>
              <a:rPr lang="en-US" altLang="ja-JP" sz="1600" b="1" u="sng" dirty="0">
                <a:solidFill>
                  <a:schemeClr val="tx1"/>
                </a:solidFill>
                <a:effectLst/>
                <a:latin typeface="+mn-ea"/>
                <a:ea typeface="+mn-ea"/>
              </a:rPr>
              <a:t>/</a:t>
            </a:r>
            <a:r>
              <a:rPr lang="ja-JP" altLang="en-US" sz="1600" b="1" u="sng" dirty="0">
                <a:solidFill>
                  <a:schemeClr val="tx1"/>
                </a:solidFill>
                <a:effectLst/>
                <a:latin typeface="+mn-ea"/>
                <a:ea typeface="+mn-ea"/>
              </a:rPr>
              <a:t>女性）</a:t>
            </a:r>
          </a:p>
        </p:txBody>
      </p:sp>
      <p:graphicFrame>
        <p:nvGraphicFramePr>
          <p:cNvPr id="36" name="グラフ 35">
            <a:extLst>
              <a:ext uri="{FF2B5EF4-FFF2-40B4-BE49-F238E27FC236}">
                <a16:creationId xmlns:a16="http://schemas.microsoft.com/office/drawing/2014/main" id="{2D030389-9B9E-47E2-BF45-719E0573D337}"/>
              </a:ext>
            </a:extLst>
          </p:cNvPr>
          <p:cNvGraphicFramePr>
            <a:graphicFrameLocks/>
          </p:cNvGraphicFramePr>
          <p:nvPr/>
        </p:nvGraphicFramePr>
        <p:xfrm>
          <a:off x="179430" y="990766"/>
          <a:ext cx="4535739" cy="5229953"/>
        </p:xfrm>
        <a:graphic>
          <a:graphicData uri="http://schemas.openxmlformats.org/drawingml/2006/chart">
            <c:chart xmlns:c="http://schemas.openxmlformats.org/drawingml/2006/chart" xmlns:r="http://schemas.openxmlformats.org/officeDocument/2006/relationships" r:id="rId3"/>
          </a:graphicData>
        </a:graphic>
      </p:graphicFrame>
      <p:sp>
        <p:nvSpPr>
          <p:cNvPr id="38" name="テキスト ボックス 37">
            <a:extLst>
              <a:ext uri="{FF2B5EF4-FFF2-40B4-BE49-F238E27FC236}">
                <a16:creationId xmlns:a16="http://schemas.microsoft.com/office/drawing/2014/main" id="{375A8E24-BCDE-47F2-BFC0-2A5BC618D4FA}"/>
              </a:ext>
            </a:extLst>
          </p:cNvPr>
          <p:cNvSpPr txBox="1"/>
          <p:nvPr/>
        </p:nvSpPr>
        <p:spPr>
          <a:xfrm>
            <a:off x="179430" y="6400362"/>
            <a:ext cx="453573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b="1" dirty="0"/>
              <a:t>男性は全国平均より低く、女性は全国平均より高い</a:t>
            </a:r>
          </a:p>
        </p:txBody>
      </p:sp>
      <p:sp>
        <p:nvSpPr>
          <p:cNvPr id="39" name="テキスト ボックス 38">
            <a:extLst>
              <a:ext uri="{FF2B5EF4-FFF2-40B4-BE49-F238E27FC236}">
                <a16:creationId xmlns:a16="http://schemas.microsoft.com/office/drawing/2014/main" id="{959481F3-BAF3-4D2F-96B3-7D85E16E02A4}"/>
              </a:ext>
            </a:extLst>
          </p:cNvPr>
          <p:cNvSpPr txBox="1"/>
          <p:nvPr/>
        </p:nvSpPr>
        <p:spPr>
          <a:xfrm>
            <a:off x="3374940" y="6186171"/>
            <a:ext cx="1434556" cy="215444"/>
          </a:xfrm>
          <a:prstGeom prst="rect">
            <a:avLst/>
          </a:prstGeom>
          <a:noFill/>
        </p:spPr>
        <p:txBody>
          <a:bodyPr wrap="square" rtlCol="0">
            <a:spAutoFit/>
          </a:bodyPr>
          <a:lstStyle/>
          <a:p>
            <a:r>
              <a:rPr lang="ja-JP" altLang="ja-JP" sz="800" dirty="0"/>
              <a:t>出典：国民生活基礎調査</a:t>
            </a:r>
          </a:p>
        </p:txBody>
      </p:sp>
      <p:sp>
        <p:nvSpPr>
          <p:cNvPr id="27" name="正方形/長方形 26">
            <a:extLst>
              <a:ext uri="{FF2B5EF4-FFF2-40B4-BE49-F238E27FC236}">
                <a16:creationId xmlns:a16="http://schemas.microsoft.com/office/drawing/2014/main" id="{65C40AED-2D9A-423B-9972-1C3BBF2FE179}"/>
              </a:ext>
            </a:extLst>
          </p:cNvPr>
          <p:cNvSpPr/>
          <p:nvPr/>
        </p:nvSpPr>
        <p:spPr>
          <a:xfrm>
            <a:off x="4817882" y="385351"/>
            <a:ext cx="5088118" cy="63648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39B2E390-7EDD-45E7-9F35-6FD1C2F4AE0F}"/>
              </a:ext>
            </a:extLst>
          </p:cNvPr>
          <p:cNvSpPr txBox="1"/>
          <p:nvPr/>
        </p:nvSpPr>
        <p:spPr>
          <a:xfrm>
            <a:off x="4782196" y="331977"/>
            <a:ext cx="5188900" cy="523220"/>
          </a:xfrm>
          <a:prstGeom prst="rect">
            <a:avLst/>
          </a:prstGeom>
          <a:noFill/>
        </p:spPr>
        <p:txBody>
          <a:bodyPr wrap="square">
            <a:spAutoFit/>
          </a:bodyPr>
          <a:lstStyle/>
          <a:p>
            <a:r>
              <a:rPr lang="ja-JP" altLang="en-US" sz="1400" b="1" u="sng" kern="100" dirty="0">
                <a:latin typeface="+mn-ea"/>
              </a:rPr>
              <a:t>２　</a:t>
            </a:r>
            <a:r>
              <a:rPr lang="ja-JP" altLang="en-US" sz="1400" b="1" u="sng" kern="100" dirty="0">
                <a:solidFill>
                  <a:schemeClr val="tx1"/>
                </a:solidFill>
                <a:effectLst/>
                <a:latin typeface="+mn-ea"/>
                <a:ea typeface="+mn-ea"/>
              </a:rPr>
              <a:t>敷地内全面禁煙の割合（①病院</a:t>
            </a:r>
            <a:r>
              <a:rPr lang="en-US" altLang="ja-JP" sz="1400" b="1" u="sng" kern="100" dirty="0">
                <a:solidFill>
                  <a:schemeClr val="tx1"/>
                </a:solidFill>
                <a:effectLst/>
                <a:latin typeface="+mn-ea"/>
                <a:ea typeface="+mn-ea"/>
              </a:rPr>
              <a:t>/</a:t>
            </a:r>
            <a:r>
              <a:rPr lang="ja-JP" altLang="en-US" sz="1400" b="1" u="sng" kern="100" dirty="0">
                <a:solidFill>
                  <a:schemeClr val="tx1"/>
                </a:solidFill>
                <a:effectLst/>
                <a:latin typeface="+mn-ea"/>
                <a:ea typeface="+mn-ea"/>
              </a:rPr>
              <a:t>②私立小中高等学校</a:t>
            </a:r>
            <a:r>
              <a:rPr lang="en-US" altLang="ja-JP" sz="1400" b="1" u="sng" kern="100" dirty="0">
                <a:solidFill>
                  <a:schemeClr val="tx1"/>
                </a:solidFill>
                <a:effectLst/>
                <a:latin typeface="+mn-ea"/>
                <a:ea typeface="+mn-ea"/>
              </a:rPr>
              <a:t>/</a:t>
            </a:r>
            <a:r>
              <a:rPr lang="ja-JP" altLang="en-US" sz="1400" b="1" u="sng" kern="100" dirty="0">
                <a:solidFill>
                  <a:schemeClr val="tx1"/>
                </a:solidFill>
                <a:effectLst/>
                <a:latin typeface="+mn-ea"/>
                <a:ea typeface="+mn-ea"/>
              </a:rPr>
              <a:t>③官公庁</a:t>
            </a:r>
            <a:r>
              <a:rPr lang="en-US" altLang="ja-JP" sz="1400" b="1" u="sng" kern="100" dirty="0">
                <a:solidFill>
                  <a:schemeClr val="tx1"/>
                </a:solidFill>
                <a:effectLst/>
                <a:latin typeface="+mn-ea"/>
                <a:ea typeface="+mn-ea"/>
              </a:rPr>
              <a:t>/</a:t>
            </a:r>
            <a:r>
              <a:rPr lang="ja-JP" altLang="en-US" sz="1400" b="1" u="sng" kern="100" dirty="0">
                <a:solidFill>
                  <a:schemeClr val="tx1"/>
                </a:solidFill>
                <a:effectLst/>
                <a:latin typeface="+mn-ea"/>
                <a:ea typeface="+mn-ea"/>
              </a:rPr>
              <a:t>④大学）</a:t>
            </a:r>
          </a:p>
        </p:txBody>
      </p:sp>
      <p:graphicFrame>
        <p:nvGraphicFramePr>
          <p:cNvPr id="43" name="グラフ 42">
            <a:extLst>
              <a:ext uri="{FF2B5EF4-FFF2-40B4-BE49-F238E27FC236}">
                <a16:creationId xmlns:a16="http://schemas.microsoft.com/office/drawing/2014/main" id="{220DDB2D-C8EC-4956-82F5-4246D311AE4D}"/>
              </a:ext>
            </a:extLst>
          </p:cNvPr>
          <p:cNvGraphicFramePr>
            <a:graphicFrameLocks/>
          </p:cNvGraphicFramePr>
          <p:nvPr/>
        </p:nvGraphicFramePr>
        <p:xfrm>
          <a:off x="4974739" y="1113958"/>
          <a:ext cx="2382135" cy="1781164"/>
        </p:xfrm>
        <a:graphic>
          <a:graphicData uri="http://schemas.openxmlformats.org/drawingml/2006/chart">
            <c:chart xmlns:c="http://schemas.openxmlformats.org/drawingml/2006/chart" xmlns:r="http://schemas.openxmlformats.org/officeDocument/2006/relationships" r:id="rId4"/>
          </a:graphicData>
        </a:graphic>
      </p:graphicFrame>
      <p:sp>
        <p:nvSpPr>
          <p:cNvPr id="44" name="テキスト ボックス 43">
            <a:extLst>
              <a:ext uri="{FF2B5EF4-FFF2-40B4-BE49-F238E27FC236}">
                <a16:creationId xmlns:a16="http://schemas.microsoft.com/office/drawing/2014/main" id="{5DDF5291-6076-43B8-B164-FABBB3B1F757}"/>
              </a:ext>
            </a:extLst>
          </p:cNvPr>
          <p:cNvSpPr txBox="1"/>
          <p:nvPr/>
        </p:nvSpPr>
        <p:spPr>
          <a:xfrm>
            <a:off x="4896529" y="815543"/>
            <a:ext cx="2460346" cy="307777"/>
          </a:xfrm>
          <a:prstGeom prst="rect">
            <a:avLst/>
          </a:prstGeom>
          <a:noFill/>
        </p:spPr>
        <p:txBody>
          <a:bodyPr wrap="square">
            <a:spAutoFit/>
          </a:bodyPr>
          <a:lstStyle/>
          <a:p>
            <a:r>
              <a:rPr lang="ja-JP" altLang="en-US" sz="1400" b="1" kern="100" dirty="0">
                <a:solidFill>
                  <a:schemeClr val="tx1"/>
                </a:solidFill>
                <a:effectLst/>
                <a:latin typeface="+mn-ea"/>
                <a:ea typeface="+mn-ea"/>
              </a:rPr>
              <a:t>①病院</a:t>
            </a:r>
            <a:endParaRPr lang="ja-JP" altLang="en-US" sz="1400" dirty="0"/>
          </a:p>
        </p:txBody>
      </p:sp>
      <p:sp>
        <p:nvSpPr>
          <p:cNvPr id="45" name="テキスト ボックス 44">
            <a:extLst>
              <a:ext uri="{FF2B5EF4-FFF2-40B4-BE49-F238E27FC236}">
                <a16:creationId xmlns:a16="http://schemas.microsoft.com/office/drawing/2014/main" id="{10E19DCC-FD15-4299-B80E-B9BA338CA1F2}"/>
              </a:ext>
            </a:extLst>
          </p:cNvPr>
          <p:cNvSpPr txBox="1"/>
          <p:nvPr/>
        </p:nvSpPr>
        <p:spPr>
          <a:xfrm>
            <a:off x="7461538" y="815543"/>
            <a:ext cx="1824505" cy="307777"/>
          </a:xfrm>
          <a:prstGeom prst="rect">
            <a:avLst/>
          </a:prstGeom>
          <a:noFill/>
        </p:spPr>
        <p:txBody>
          <a:bodyPr wrap="square">
            <a:spAutoFit/>
          </a:bodyPr>
          <a:lstStyle/>
          <a:p>
            <a:r>
              <a:rPr lang="ja-JP" altLang="en-US" sz="1400" b="1" kern="100" dirty="0">
                <a:solidFill>
                  <a:schemeClr val="tx1"/>
                </a:solidFill>
                <a:effectLst/>
                <a:latin typeface="+mn-ea"/>
                <a:ea typeface="+mn-ea"/>
              </a:rPr>
              <a:t>②私立小中高等学校</a:t>
            </a:r>
            <a:endParaRPr lang="ja-JP" altLang="en-US" sz="1400" dirty="0"/>
          </a:p>
        </p:txBody>
      </p:sp>
      <p:graphicFrame>
        <p:nvGraphicFramePr>
          <p:cNvPr id="46" name="グラフ 45">
            <a:extLst>
              <a:ext uri="{FF2B5EF4-FFF2-40B4-BE49-F238E27FC236}">
                <a16:creationId xmlns:a16="http://schemas.microsoft.com/office/drawing/2014/main" id="{B5EFD7A4-58BF-4D26-981C-8DBCA481E5A8}"/>
              </a:ext>
            </a:extLst>
          </p:cNvPr>
          <p:cNvGraphicFramePr>
            <a:graphicFrameLocks/>
          </p:cNvGraphicFramePr>
          <p:nvPr/>
        </p:nvGraphicFramePr>
        <p:xfrm>
          <a:off x="7517512" y="1115025"/>
          <a:ext cx="2304179" cy="17811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グラフ 46">
            <a:extLst>
              <a:ext uri="{FF2B5EF4-FFF2-40B4-BE49-F238E27FC236}">
                <a16:creationId xmlns:a16="http://schemas.microsoft.com/office/drawing/2014/main" id="{86440C23-1779-41AF-817C-9DC292528ECA}"/>
              </a:ext>
            </a:extLst>
          </p:cNvPr>
          <p:cNvGraphicFramePr>
            <a:graphicFrameLocks/>
          </p:cNvGraphicFramePr>
          <p:nvPr/>
        </p:nvGraphicFramePr>
        <p:xfrm>
          <a:off x="4949580" y="3243809"/>
          <a:ext cx="2407296" cy="1647380"/>
        </p:xfrm>
        <a:graphic>
          <a:graphicData uri="http://schemas.openxmlformats.org/drawingml/2006/chart">
            <c:chart xmlns:c="http://schemas.openxmlformats.org/drawingml/2006/chart" xmlns:r="http://schemas.openxmlformats.org/officeDocument/2006/relationships" r:id="rId6"/>
          </a:graphicData>
        </a:graphic>
      </p:graphicFrame>
      <p:sp>
        <p:nvSpPr>
          <p:cNvPr id="48" name="テキスト ボックス 47">
            <a:extLst>
              <a:ext uri="{FF2B5EF4-FFF2-40B4-BE49-F238E27FC236}">
                <a16:creationId xmlns:a16="http://schemas.microsoft.com/office/drawing/2014/main" id="{D414305C-7917-43FE-9061-030603B6A0BE}"/>
              </a:ext>
            </a:extLst>
          </p:cNvPr>
          <p:cNvSpPr txBox="1"/>
          <p:nvPr/>
        </p:nvSpPr>
        <p:spPr>
          <a:xfrm>
            <a:off x="4896528" y="2972163"/>
            <a:ext cx="977845" cy="307777"/>
          </a:xfrm>
          <a:prstGeom prst="rect">
            <a:avLst/>
          </a:prstGeom>
          <a:noFill/>
        </p:spPr>
        <p:txBody>
          <a:bodyPr wrap="square">
            <a:spAutoFit/>
          </a:bodyPr>
          <a:lstStyle/>
          <a:p>
            <a:r>
              <a:rPr lang="ja-JP" altLang="en-US" sz="1400" b="1" kern="100" dirty="0">
                <a:solidFill>
                  <a:schemeClr val="tx1"/>
                </a:solidFill>
                <a:effectLst/>
                <a:latin typeface="+mn-ea"/>
                <a:ea typeface="+mn-ea"/>
              </a:rPr>
              <a:t>③官公庁</a:t>
            </a:r>
            <a:endParaRPr lang="ja-JP" altLang="en-US" sz="1400" dirty="0"/>
          </a:p>
        </p:txBody>
      </p:sp>
      <p:sp>
        <p:nvSpPr>
          <p:cNvPr id="49" name="テキスト ボックス 48">
            <a:extLst>
              <a:ext uri="{FF2B5EF4-FFF2-40B4-BE49-F238E27FC236}">
                <a16:creationId xmlns:a16="http://schemas.microsoft.com/office/drawing/2014/main" id="{392B159A-8CF8-4DA9-91A1-8FF245A13062}"/>
              </a:ext>
            </a:extLst>
          </p:cNvPr>
          <p:cNvSpPr txBox="1"/>
          <p:nvPr/>
        </p:nvSpPr>
        <p:spPr>
          <a:xfrm>
            <a:off x="7409928" y="3255896"/>
            <a:ext cx="2604477" cy="307777"/>
          </a:xfrm>
          <a:prstGeom prst="rect">
            <a:avLst/>
          </a:prstGeom>
          <a:noFill/>
        </p:spPr>
        <p:txBody>
          <a:bodyPr wrap="square">
            <a:spAutoFit/>
          </a:bodyPr>
          <a:lstStyle/>
          <a:p>
            <a:r>
              <a:rPr lang="ja-JP" altLang="en-US" sz="1400" b="1" kern="100" dirty="0">
                <a:solidFill>
                  <a:schemeClr val="tx1"/>
                </a:solidFill>
                <a:effectLst/>
                <a:latin typeface="+mn-ea"/>
                <a:ea typeface="+mn-ea"/>
              </a:rPr>
              <a:t>④大学</a:t>
            </a:r>
            <a:endParaRPr lang="ja-JP" altLang="en-US" sz="1400" dirty="0"/>
          </a:p>
        </p:txBody>
      </p:sp>
      <p:graphicFrame>
        <p:nvGraphicFramePr>
          <p:cNvPr id="50" name="グラフ 49">
            <a:extLst>
              <a:ext uri="{FF2B5EF4-FFF2-40B4-BE49-F238E27FC236}">
                <a16:creationId xmlns:a16="http://schemas.microsoft.com/office/drawing/2014/main" id="{3FD1B58C-D5AF-4672-97F0-4F2A35500FD7}"/>
              </a:ext>
            </a:extLst>
          </p:cNvPr>
          <p:cNvGraphicFramePr>
            <a:graphicFrameLocks/>
          </p:cNvGraphicFramePr>
          <p:nvPr/>
        </p:nvGraphicFramePr>
        <p:xfrm>
          <a:off x="7488574" y="3243809"/>
          <a:ext cx="2333117" cy="1641574"/>
        </p:xfrm>
        <a:graphic>
          <a:graphicData uri="http://schemas.openxmlformats.org/drawingml/2006/chart">
            <c:chart xmlns:c="http://schemas.openxmlformats.org/drawingml/2006/chart" xmlns:r="http://schemas.openxmlformats.org/officeDocument/2006/relationships" r:id="rId7"/>
          </a:graphicData>
        </a:graphic>
      </p:graphicFrame>
      <p:sp>
        <p:nvSpPr>
          <p:cNvPr id="54" name="テキスト ボックス 53">
            <a:extLst>
              <a:ext uri="{FF2B5EF4-FFF2-40B4-BE49-F238E27FC236}">
                <a16:creationId xmlns:a16="http://schemas.microsoft.com/office/drawing/2014/main" id="{9DA2EAAF-7083-4848-98BA-1CEB886B1FF1}"/>
              </a:ext>
            </a:extLst>
          </p:cNvPr>
          <p:cNvSpPr txBox="1"/>
          <p:nvPr/>
        </p:nvSpPr>
        <p:spPr>
          <a:xfrm>
            <a:off x="4896528" y="6033597"/>
            <a:ext cx="4925163" cy="6924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300" b="1" dirty="0"/>
              <a:t>（同一調査ではないため厳密な比較はできないが、）参考として、①病院、③官公庁は大阪府、④大学は全国において、敷地内全面禁煙が進んでいる</a:t>
            </a:r>
          </a:p>
        </p:txBody>
      </p:sp>
      <p:sp>
        <p:nvSpPr>
          <p:cNvPr id="57" name="テキスト ボックス 56">
            <a:extLst>
              <a:ext uri="{FF2B5EF4-FFF2-40B4-BE49-F238E27FC236}">
                <a16:creationId xmlns:a16="http://schemas.microsoft.com/office/drawing/2014/main" id="{43D48846-AE8B-4049-87C9-EBBE1C734358}"/>
              </a:ext>
            </a:extLst>
          </p:cNvPr>
          <p:cNvSpPr txBox="1"/>
          <p:nvPr/>
        </p:nvSpPr>
        <p:spPr>
          <a:xfrm>
            <a:off x="4907177" y="4836873"/>
            <a:ext cx="2655971" cy="338554"/>
          </a:xfrm>
          <a:prstGeom prst="rect">
            <a:avLst/>
          </a:prstGeom>
          <a:noFill/>
        </p:spPr>
        <p:txBody>
          <a:bodyPr wrap="square" rtlCol="0">
            <a:spAutoFit/>
          </a:bodyPr>
          <a:lstStyle/>
          <a:p>
            <a:pPr marL="361950" indent="-361950"/>
            <a:r>
              <a:rPr lang="ja-JP" altLang="ja-JP" sz="800" dirty="0"/>
              <a:t>出典：</a:t>
            </a:r>
            <a:r>
              <a:rPr lang="ja-JP" altLang="en-US" sz="800" dirty="0"/>
              <a:t>令和６年度喫煙環境に関する実態調査（全国）</a:t>
            </a:r>
            <a:endParaRPr lang="en-US" altLang="ja-JP" sz="800" dirty="0"/>
          </a:p>
          <a:p>
            <a:r>
              <a:rPr lang="ja-JP" altLang="en-US" sz="800" dirty="0"/>
              <a:t>　　　大阪府調べ（大阪府）</a:t>
            </a:r>
            <a:endParaRPr lang="ja-JP" altLang="ja-JP" sz="800" dirty="0"/>
          </a:p>
        </p:txBody>
      </p:sp>
      <p:sp>
        <p:nvSpPr>
          <p:cNvPr id="58" name="テキスト ボックス 57">
            <a:extLst>
              <a:ext uri="{FF2B5EF4-FFF2-40B4-BE49-F238E27FC236}">
                <a16:creationId xmlns:a16="http://schemas.microsoft.com/office/drawing/2014/main" id="{46B14E18-E89B-45F9-A6F4-79F19CB4CC25}"/>
              </a:ext>
            </a:extLst>
          </p:cNvPr>
          <p:cNvSpPr txBox="1"/>
          <p:nvPr/>
        </p:nvSpPr>
        <p:spPr>
          <a:xfrm>
            <a:off x="4896528" y="5396140"/>
            <a:ext cx="4925163" cy="5770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050" b="1" dirty="0">
                <a:latin typeface="+mn-ea"/>
              </a:rPr>
              <a:t>注）全国（国調査）と大阪府（府調査）は、調査手法が異なるため、数値の厳密な比較はできない。</a:t>
            </a:r>
            <a:endParaRPr lang="en-US" altLang="ja-JP" sz="1050" b="1" dirty="0">
              <a:latin typeface="+mn-ea"/>
            </a:endParaRPr>
          </a:p>
          <a:p>
            <a:r>
              <a:rPr lang="ja-JP" altLang="en-US" sz="1050" b="1" dirty="0">
                <a:latin typeface="+mn-ea"/>
              </a:rPr>
              <a:t>本図は概況把握を目的に参考として併記しています。</a:t>
            </a:r>
          </a:p>
        </p:txBody>
      </p:sp>
      <p:sp>
        <p:nvSpPr>
          <p:cNvPr id="59" name="正方形/長方形 58">
            <a:extLst>
              <a:ext uri="{FF2B5EF4-FFF2-40B4-BE49-F238E27FC236}">
                <a16:creationId xmlns:a16="http://schemas.microsoft.com/office/drawing/2014/main" id="{F48745E3-6687-43CC-AE48-0FC8C425B064}"/>
              </a:ext>
            </a:extLst>
          </p:cNvPr>
          <p:cNvSpPr/>
          <p:nvPr/>
        </p:nvSpPr>
        <p:spPr>
          <a:xfrm>
            <a:off x="8978870" y="4885383"/>
            <a:ext cx="842821" cy="4713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a:p>
        </p:txBody>
      </p:sp>
      <p:cxnSp>
        <p:nvCxnSpPr>
          <p:cNvPr id="60" name="直線コネクタ 59">
            <a:extLst>
              <a:ext uri="{FF2B5EF4-FFF2-40B4-BE49-F238E27FC236}">
                <a16:creationId xmlns:a16="http://schemas.microsoft.com/office/drawing/2014/main" id="{0550C7D0-D3B5-475B-AA4A-0B9492585265}"/>
              </a:ext>
            </a:extLst>
          </p:cNvPr>
          <p:cNvCxnSpPr>
            <a:cxnSpLocks/>
          </p:cNvCxnSpPr>
          <p:nvPr/>
        </p:nvCxnSpPr>
        <p:spPr>
          <a:xfrm>
            <a:off x="9046519" y="5011397"/>
            <a:ext cx="240387" cy="0"/>
          </a:xfrm>
          <a:prstGeom prst="line">
            <a:avLst/>
          </a:prstGeom>
          <a:ln w="57150" cap="flat"/>
        </p:spPr>
        <p:style>
          <a:lnRef idx="3">
            <a:schemeClr val="accent1"/>
          </a:lnRef>
          <a:fillRef idx="0">
            <a:schemeClr val="accent1"/>
          </a:fillRef>
          <a:effectRef idx="2">
            <a:schemeClr val="accent1"/>
          </a:effectRef>
          <a:fontRef idx="minor">
            <a:schemeClr val="tx1"/>
          </a:fontRef>
        </p:style>
      </p:cxnSp>
      <p:sp>
        <p:nvSpPr>
          <p:cNvPr id="61" name="テキスト ボックス 60">
            <a:extLst>
              <a:ext uri="{FF2B5EF4-FFF2-40B4-BE49-F238E27FC236}">
                <a16:creationId xmlns:a16="http://schemas.microsoft.com/office/drawing/2014/main" id="{DD402B50-009F-4CAD-8F8D-6414BFDFE29D}"/>
              </a:ext>
            </a:extLst>
          </p:cNvPr>
          <p:cNvSpPr txBox="1"/>
          <p:nvPr/>
        </p:nvSpPr>
        <p:spPr>
          <a:xfrm>
            <a:off x="9287255" y="4909994"/>
            <a:ext cx="636355" cy="230832"/>
          </a:xfrm>
          <a:prstGeom prst="rect">
            <a:avLst/>
          </a:prstGeom>
          <a:noFill/>
        </p:spPr>
        <p:txBody>
          <a:bodyPr wrap="square" rtlCol="0">
            <a:spAutoFit/>
          </a:bodyPr>
          <a:lstStyle/>
          <a:p>
            <a:r>
              <a:rPr kumimoji="1" lang="ja-JP" altLang="en-US" sz="900" dirty="0"/>
              <a:t>全国</a:t>
            </a:r>
          </a:p>
        </p:txBody>
      </p:sp>
      <p:sp>
        <p:nvSpPr>
          <p:cNvPr id="62" name="テキスト ボックス 61">
            <a:extLst>
              <a:ext uri="{FF2B5EF4-FFF2-40B4-BE49-F238E27FC236}">
                <a16:creationId xmlns:a16="http://schemas.microsoft.com/office/drawing/2014/main" id="{4BDC64D0-7EB8-4605-ABB2-E32EF881E16F}"/>
              </a:ext>
            </a:extLst>
          </p:cNvPr>
          <p:cNvSpPr txBox="1"/>
          <p:nvPr/>
        </p:nvSpPr>
        <p:spPr>
          <a:xfrm>
            <a:off x="9254611" y="5125869"/>
            <a:ext cx="721779" cy="230832"/>
          </a:xfrm>
          <a:prstGeom prst="rect">
            <a:avLst/>
          </a:prstGeom>
          <a:noFill/>
        </p:spPr>
        <p:txBody>
          <a:bodyPr wrap="square" rtlCol="0">
            <a:spAutoFit/>
          </a:bodyPr>
          <a:lstStyle/>
          <a:p>
            <a:r>
              <a:rPr kumimoji="1" lang="ja-JP" altLang="en-US" sz="900" dirty="0"/>
              <a:t>大阪府</a:t>
            </a:r>
          </a:p>
        </p:txBody>
      </p:sp>
      <p:cxnSp>
        <p:nvCxnSpPr>
          <p:cNvPr id="63" name="直線コネクタ 62">
            <a:extLst>
              <a:ext uri="{FF2B5EF4-FFF2-40B4-BE49-F238E27FC236}">
                <a16:creationId xmlns:a16="http://schemas.microsoft.com/office/drawing/2014/main" id="{8D0F522B-61E2-48DE-A0BF-BB81412CB68D}"/>
              </a:ext>
            </a:extLst>
          </p:cNvPr>
          <p:cNvCxnSpPr>
            <a:cxnSpLocks/>
          </p:cNvCxnSpPr>
          <p:nvPr/>
        </p:nvCxnSpPr>
        <p:spPr>
          <a:xfrm>
            <a:off x="9046519" y="5237452"/>
            <a:ext cx="240387" cy="0"/>
          </a:xfrm>
          <a:prstGeom prst="line">
            <a:avLst/>
          </a:prstGeom>
          <a:ln w="57150"/>
        </p:spPr>
        <p:style>
          <a:lnRef idx="3">
            <a:schemeClr val="accent2"/>
          </a:lnRef>
          <a:fillRef idx="0">
            <a:schemeClr val="accent2"/>
          </a:fillRef>
          <a:effectRef idx="2">
            <a:schemeClr val="accent2"/>
          </a:effectRef>
          <a:fontRef idx="minor">
            <a:schemeClr val="tx1"/>
          </a:fontRef>
        </p:style>
      </p:cxnSp>
      <p:sp>
        <p:nvSpPr>
          <p:cNvPr id="64" name="テキスト ボックス 63">
            <a:extLst>
              <a:ext uri="{FF2B5EF4-FFF2-40B4-BE49-F238E27FC236}">
                <a16:creationId xmlns:a16="http://schemas.microsoft.com/office/drawing/2014/main" id="{7CCC5FEA-D07B-4207-B19D-0378FC55F4F6}"/>
              </a:ext>
            </a:extLst>
          </p:cNvPr>
          <p:cNvSpPr txBox="1"/>
          <p:nvPr/>
        </p:nvSpPr>
        <p:spPr>
          <a:xfrm>
            <a:off x="7409928" y="2975607"/>
            <a:ext cx="1824505" cy="307777"/>
          </a:xfrm>
          <a:prstGeom prst="rect">
            <a:avLst/>
          </a:prstGeom>
          <a:noFill/>
        </p:spPr>
        <p:txBody>
          <a:bodyPr wrap="square">
            <a:spAutoFit/>
          </a:bodyPr>
          <a:lstStyle/>
          <a:p>
            <a:r>
              <a:rPr lang="ja-JP" altLang="en-US" sz="1400" b="1" kern="100" dirty="0">
                <a:latin typeface="+mn-ea"/>
              </a:rPr>
              <a:t>④</a:t>
            </a:r>
            <a:r>
              <a:rPr lang="ja-JP" altLang="en-US" sz="1400" b="1" kern="100" dirty="0">
                <a:solidFill>
                  <a:schemeClr val="tx1"/>
                </a:solidFill>
                <a:effectLst/>
                <a:latin typeface="+mn-ea"/>
                <a:ea typeface="+mn-ea"/>
              </a:rPr>
              <a:t>大学</a:t>
            </a:r>
            <a:endParaRPr lang="ja-JP" altLang="en-US" sz="1400" dirty="0"/>
          </a:p>
        </p:txBody>
      </p:sp>
      <p:sp>
        <p:nvSpPr>
          <p:cNvPr id="9" name="テキスト ボックス 8">
            <a:extLst>
              <a:ext uri="{FF2B5EF4-FFF2-40B4-BE49-F238E27FC236}">
                <a16:creationId xmlns:a16="http://schemas.microsoft.com/office/drawing/2014/main" id="{2A127E16-A81F-4287-9D1A-B6A455CB5882}"/>
              </a:ext>
            </a:extLst>
          </p:cNvPr>
          <p:cNvSpPr txBox="1"/>
          <p:nvPr/>
        </p:nvSpPr>
        <p:spPr>
          <a:xfrm>
            <a:off x="8561418" y="2104778"/>
            <a:ext cx="1210588" cy="246221"/>
          </a:xfrm>
          <a:prstGeom prst="rect">
            <a:avLst/>
          </a:prstGeom>
          <a:noFill/>
        </p:spPr>
        <p:txBody>
          <a:bodyPr wrap="none" rtlCol="0">
            <a:spAutoFit/>
          </a:bodyPr>
          <a:lstStyle/>
          <a:p>
            <a:r>
              <a:rPr kumimoji="1" lang="en-US" altLang="ja-JP" sz="1000" dirty="0"/>
              <a:t>※</a:t>
            </a:r>
            <a:r>
              <a:rPr kumimoji="1" lang="ja-JP" altLang="en-US" sz="1000" dirty="0"/>
              <a:t>全国は公立含む</a:t>
            </a:r>
          </a:p>
        </p:txBody>
      </p:sp>
      <p:sp>
        <p:nvSpPr>
          <p:cNvPr id="51" name="スライド番号プレースホルダー 1">
            <a:extLst>
              <a:ext uri="{FF2B5EF4-FFF2-40B4-BE49-F238E27FC236}">
                <a16:creationId xmlns:a16="http://schemas.microsoft.com/office/drawing/2014/main" id="{3DE8F69D-6A8D-40A4-9392-EC4C77970AA5}"/>
              </a:ext>
            </a:extLst>
          </p:cNvPr>
          <p:cNvSpPr>
            <a:spLocks noGrp="1"/>
          </p:cNvSpPr>
          <p:nvPr>
            <p:ph type="sldNum" sz="quarter" idx="12"/>
          </p:nvPr>
        </p:nvSpPr>
        <p:spPr>
          <a:xfrm>
            <a:off x="7677150" y="6614047"/>
            <a:ext cx="2228850" cy="365125"/>
          </a:xfrm>
        </p:spPr>
        <p:txBody>
          <a:bodyPr/>
          <a:lstStyle/>
          <a:p>
            <a:fld id="{8491F570-1DE7-4E07-90A6-F6DA59EDAE7D}" type="slidenum">
              <a:rPr kumimoji="1" lang="ja-JP" altLang="en-US" smtClean="0"/>
              <a:pPr/>
              <a:t>5</a:t>
            </a:fld>
            <a:endParaRPr kumimoji="1" lang="ja-JP" altLang="en-US" dirty="0"/>
          </a:p>
        </p:txBody>
      </p:sp>
    </p:spTree>
    <p:extLst>
      <p:ext uri="{BB962C8B-B14F-4D97-AF65-F5344CB8AC3E}">
        <p14:creationId xmlns:p14="http://schemas.microsoft.com/office/powerpoint/2010/main" val="132615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58D0AA3-940F-433D-B585-E0861BB5E2E8}"/>
              </a:ext>
            </a:extLst>
          </p:cNvPr>
          <p:cNvSpPr/>
          <p:nvPr/>
        </p:nvSpPr>
        <p:spPr>
          <a:xfrm>
            <a:off x="123805" y="405167"/>
            <a:ext cx="9723950" cy="63751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F27A1312-F476-4296-8524-DD3727B01BFD}"/>
              </a:ext>
            </a:extLst>
          </p:cNvPr>
          <p:cNvSpPr/>
          <p:nvPr/>
        </p:nvSpPr>
        <p:spPr>
          <a:xfrm>
            <a:off x="296933" y="3101269"/>
            <a:ext cx="4277623" cy="3358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a:latin typeface="+mn-ea"/>
                <a:ea typeface="+mn-ea"/>
              </a:rPr>
              <a:t>平成 </a:t>
            </a:r>
            <a:r>
              <a:rPr lang="en-US" altLang="ja-JP" sz="1800" b="1">
                <a:latin typeface="+mn-ea"/>
                <a:ea typeface="+mn-ea"/>
              </a:rPr>
              <a:t>30</a:t>
            </a:r>
            <a:r>
              <a:rPr lang="ja-JP" altLang="en-US" sz="1800" b="1">
                <a:latin typeface="+mn-ea"/>
                <a:ea typeface="+mn-ea"/>
              </a:rPr>
              <a:t>（</a:t>
            </a:r>
            <a:r>
              <a:rPr lang="en-US" altLang="ja-JP" sz="1800" b="1">
                <a:latin typeface="+mn-ea"/>
                <a:ea typeface="+mn-ea"/>
              </a:rPr>
              <a:t>2018</a:t>
            </a:r>
            <a:r>
              <a:rPr lang="ja-JP" altLang="en-US" sz="1800" b="1">
                <a:latin typeface="+mn-ea"/>
                <a:ea typeface="+mn-ea"/>
              </a:rPr>
              <a:t>）年</a:t>
            </a:r>
            <a:endParaRPr kumimoji="1" lang="ja-JP" altLang="en-US"/>
          </a:p>
        </p:txBody>
      </p:sp>
      <p:sp>
        <p:nvSpPr>
          <p:cNvPr id="3" name="正方形/長方形 2">
            <a:extLst>
              <a:ext uri="{FF2B5EF4-FFF2-40B4-BE49-F238E27FC236}">
                <a16:creationId xmlns:a16="http://schemas.microsoft.com/office/drawing/2014/main" id="{ECBB88DD-3880-44E9-9315-DD61026A54FF}"/>
              </a:ext>
            </a:extLst>
          </p:cNvPr>
          <p:cNvSpPr/>
          <p:nvPr/>
        </p:nvSpPr>
        <p:spPr>
          <a:xfrm>
            <a:off x="299049" y="837339"/>
            <a:ext cx="9391003" cy="21652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13B8886-C4B8-4D72-B891-868C0B1DEC67}"/>
              </a:ext>
            </a:extLst>
          </p:cNvPr>
          <p:cNvSpPr/>
          <p:nvPr/>
        </p:nvSpPr>
        <p:spPr>
          <a:xfrm>
            <a:off x="0" y="0"/>
            <a:ext cx="9906000" cy="353684"/>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t>各個別目標の推移・全国との比較</a:t>
            </a:r>
          </a:p>
        </p:txBody>
      </p:sp>
      <p:sp>
        <p:nvSpPr>
          <p:cNvPr id="8" name="正方形/長方形 7">
            <a:extLst>
              <a:ext uri="{FF2B5EF4-FFF2-40B4-BE49-F238E27FC236}">
                <a16:creationId xmlns:a16="http://schemas.microsoft.com/office/drawing/2014/main" id="{3999A8CD-375E-4FB6-9A97-6A6D5C9478FB}"/>
              </a:ext>
            </a:extLst>
          </p:cNvPr>
          <p:cNvSpPr/>
          <p:nvPr/>
        </p:nvSpPr>
        <p:spPr>
          <a:xfrm>
            <a:off x="0" y="0"/>
            <a:ext cx="1006993" cy="353684"/>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sp>
        <p:nvSpPr>
          <p:cNvPr id="34" name="テキスト ボックス 33">
            <a:extLst>
              <a:ext uri="{FF2B5EF4-FFF2-40B4-BE49-F238E27FC236}">
                <a16:creationId xmlns:a16="http://schemas.microsoft.com/office/drawing/2014/main" id="{FFF291D5-CABE-426D-AFDF-4D40B7B6C80F}"/>
              </a:ext>
            </a:extLst>
          </p:cNvPr>
          <p:cNvSpPr txBox="1"/>
          <p:nvPr/>
        </p:nvSpPr>
        <p:spPr>
          <a:xfrm>
            <a:off x="0" y="534289"/>
            <a:ext cx="7280694" cy="303353"/>
          </a:xfrm>
          <a:prstGeom prst="rect">
            <a:avLst/>
          </a:prstGeom>
          <a:noFill/>
        </p:spPr>
        <p:txBody>
          <a:bodyPr wrap="square">
            <a:spAutoFit/>
          </a:bodyPr>
          <a:lstStyle/>
          <a:p>
            <a:pPr>
              <a:lnSpc>
                <a:spcPts val="1600"/>
              </a:lnSpc>
            </a:pPr>
            <a:r>
              <a:rPr lang="ja-JP" altLang="en-US" sz="1600" b="1" u="sng" dirty="0">
                <a:solidFill>
                  <a:schemeClr val="tx1"/>
                </a:solidFill>
                <a:effectLst/>
                <a:latin typeface="+mn-ea"/>
                <a:ea typeface="+mn-ea"/>
              </a:rPr>
              <a:t>３　望まない受動喫煙の機会を有する者の割合（職場</a:t>
            </a:r>
            <a:r>
              <a:rPr lang="en-US" altLang="ja-JP" sz="1600" b="1" u="sng" dirty="0">
                <a:solidFill>
                  <a:schemeClr val="tx1"/>
                </a:solidFill>
                <a:effectLst/>
                <a:latin typeface="+mn-ea"/>
                <a:ea typeface="+mn-ea"/>
              </a:rPr>
              <a:t>/</a:t>
            </a:r>
            <a:r>
              <a:rPr lang="ja-JP" altLang="en-US" sz="1600" b="1" u="sng" dirty="0">
                <a:solidFill>
                  <a:schemeClr val="tx1"/>
                </a:solidFill>
                <a:effectLst/>
                <a:latin typeface="+mn-ea"/>
                <a:ea typeface="+mn-ea"/>
              </a:rPr>
              <a:t>飲食店） </a:t>
            </a:r>
          </a:p>
        </p:txBody>
      </p:sp>
      <p:sp>
        <p:nvSpPr>
          <p:cNvPr id="19" name="テキスト ボックス 18">
            <a:extLst>
              <a:ext uri="{FF2B5EF4-FFF2-40B4-BE49-F238E27FC236}">
                <a16:creationId xmlns:a16="http://schemas.microsoft.com/office/drawing/2014/main" id="{C8DDDE02-092B-41B7-B694-715529124526}"/>
              </a:ext>
            </a:extLst>
          </p:cNvPr>
          <p:cNvSpPr txBox="1"/>
          <p:nvPr/>
        </p:nvSpPr>
        <p:spPr>
          <a:xfrm>
            <a:off x="8348965" y="2417160"/>
            <a:ext cx="1408576" cy="215444"/>
          </a:xfrm>
          <a:prstGeom prst="rect">
            <a:avLst/>
          </a:prstGeom>
          <a:noFill/>
        </p:spPr>
        <p:txBody>
          <a:bodyPr wrap="square">
            <a:spAutoFit/>
          </a:bodyPr>
          <a:lstStyle/>
          <a:p>
            <a:r>
              <a:rPr lang="ja-JP" altLang="en-US" sz="800" dirty="0"/>
              <a:t>出典：国民健康・栄養調査</a:t>
            </a:r>
          </a:p>
        </p:txBody>
      </p:sp>
      <p:sp>
        <p:nvSpPr>
          <p:cNvPr id="20" name="テキスト ボックス 19">
            <a:extLst>
              <a:ext uri="{FF2B5EF4-FFF2-40B4-BE49-F238E27FC236}">
                <a16:creationId xmlns:a16="http://schemas.microsoft.com/office/drawing/2014/main" id="{CC05CCD8-0D45-412C-80D2-252F5C556BCE}"/>
              </a:ext>
            </a:extLst>
          </p:cNvPr>
          <p:cNvSpPr txBox="1"/>
          <p:nvPr/>
        </p:nvSpPr>
        <p:spPr>
          <a:xfrm>
            <a:off x="281638" y="806486"/>
            <a:ext cx="3453600" cy="338554"/>
          </a:xfrm>
          <a:prstGeom prst="rect">
            <a:avLst/>
          </a:prstGeom>
          <a:noFill/>
        </p:spPr>
        <p:txBody>
          <a:bodyPr wrap="square">
            <a:spAutoFit/>
          </a:bodyPr>
          <a:lstStyle/>
          <a:p>
            <a:r>
              <a:rPr lang="ja-JP" altLang="en-US" sz="1600" b="1" u="sng" dirty="0">
                <a:solidFill>
                  <a:schemeClr val="tx1"/>
                </a:solidFill>
                <a:effectLst/>
                <a:latin typeface="+mn-ea"/>
                <a:ea typeface="+mn-ea"/>
              </a:rPr>
              <a:t>■全国の結果（</a:t>
            </a:r>
            <a:r>
              <a:rPr lang="en-US" altLang="ja-JP" sz="1600" b="1" u="sng" dirty="0">
                <a:solidFill>
                  <a:schemeClr val="tx1"/>
                </a:solidFill>
                <a:effectLst/>
                <a:latin typeface="+mn-ea"/>
                <a:ea typeface="+mn-ea"/>
              </a:rPr>
              <a:t>R6</a:t>
            </a:r>
            <a:r>
              <a:rPr lang="ja-JP" altLang="en-US" sz="1600" b="1" u="sng" dirty="0">
                <a:solidFill>
                  <a:schemeClr val="tx1"/>
                </a:solidFill>
                <a:effectLst/>
                <a:latin typeface="+mn-ea"/>
                <a:ea typeface="+mn-ea"/>
              </a:rPr>
              <a:t>年結果）</a:t>
            </a:r>
            <a:endParaRPr lang="ja-JP" altLang="en-US" sz="1600" dirty="0"/>
          </a:p>
        </p:txBody>
      </p:sp>
      <p:sp>
        <p:nvSpPr>
          <p:cNvPr id="29" name="テキスト ボックス 28">
            <a:extLst>
              <a:ext uri="{FF2B5EF4-FFF2-40B4-BE49-F238E27FC236}">
                <a16:creationId xmlns:a16="http://schemas.microsoft.com/office/drawing/2014/main" id="{2CBA67E4-8036-40DD-9002-4906F7C69CA0}"/>
              </a:ext>
            </a:extLst>
          </p:cNvPr>
          <p:cNvSpPr txBox="1"/>
          <p:nvPr/>
        </p:nvSpPr>
        <p:spPr>
          <a:xfrm>
            <a:off x="299048" y="3153545"/>
            <a:ext cx="4212990" cy="338554"/>
          </a:xfrm>
          <a:prstGeom prst="rect">
            <a:avLst/>
          </a:prstGeom>
          <a:noFill/>
        </p:spPr>
        <p:txBody>
          <a:bodyPr wrap="square">
            <a:spAutoFit/>
          </a:bodyPr>
          <a:lstStyle/>
          <a:p>
            <a:r>
              <a:rPr lang="ja-JP" altLang="en-US" sz="1600" b="1" u="sng" dirty="0">
                <a:solidFill>
                  <a:schemeClr val="tx1"/>
                </a:solidFill>
                <a:effectLst/>
                <a:latin typeface="+mn-ea"/>
                <a:ea typeface="+mn-ea"/>
              </a:rPr>
              <a:t>■</a:t>
            </a:r>
            <a:r>
              <a:rPr lang="ja-JP" altLang="en-US" sz="1600" b="1" u="sng" dirty="0">
                <a:latin typeface="+mn-ea"/>
              </a:rPr>
              <a:t>大阪府の結果</a:t>
            </a:r>
            <a:r>
              <a:rPr lang="ja-JP" altLang="en-US" sz="1200" b="1" u="sng" dirty="0">
                <a:latin typeface="+mn-ea"/>
              </a:rPr>
              <a:t>（国民健康・栄養調査ベース）</a:t>
            </a:r>
            <a:endParaRPr lang="ja-JP" altLang="en-US" sz="1600" dirty="0"/>
          </a:p>
        </p:txBody>
      </p:sp>
      <p:pic>
        <p:nvPicPr>
          <p:cNvPr id="9" name="図 8">
            <a:extLst>
              <a:ext uri="{FF2B5EF4-FFF2-40B4-BE49-F238E27FC236}">
                <a16:creationId xmlns:a16="http://schemas.microsoft.com/office/drawing/2014/main" id="{A47627C9-DF4C-4EAE-BE76-766B84FA4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867" y="1122140"/>
            <a:ext cx="4449504" cy="1336384"/>
          </a:xfrm>
          <a:prstGeom prst="rect">
            <a:avLst/>
          </a:prstGeom>
        </p:spPr>
      </p:pic>
      <p:pic>
        <p:nvPicPr>
          <p:cNvPr id="11" name="図 10">
            <a:extLst>
              <a:ext uri="{FF2B5EF4-FFF2-40B4-BE49-F238E27FC236}">
                <a16:creationId xmlns:a16="http://schemas.microsoft.com/office/drawing/2014/main" id="{EF7E13B2-0BBE-4025-BC4D-181862859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096" y="1119440"/>
            <a:ext cx="4638245" cy="1341180"/>
          </a:xfrm>
          <a:prstGeom prst="rect">
            <a:avLst/>
          </a:prstGeom>
        </p:spPr>
      </p:pic>
      <p:sp>
        <p:nvSpPr>
          <p:cNvPr id="31" name="テキスト ボックス 30">
            <a:extLst>
              <a:ext uri="{FF2B5EF4-FFF2-40B4-BE49-F238E27FC236}">
                <a16:creationId xmlns:a16="http://schemas.microsoft.com/office/drawing/2014/main" id="{99C59110-66C9-4012-9587-F4BC218FEF8A}"/>
              </a:ext>
            </a:extLst>
          </p:cNvPr>
          <p:cNvSpPr txBox="1"/>
          <p:nvPr/>
        </p:nvSpPr>
        <p:spPr>
          <a:xfrm>
            <a:off x="361867" y="2617476"/>
            <a:ext cx="922147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b="1" dirty="0"/>
              <a:t>受動喫煙を受けた場所の割合は、①路上（</a:t>
            </a:r>
            <a:r>
              <a:rPr kumimoji="1" lang="en-US" altLang="ja-JP" sz="1400" b="1" dirty="0"/>
              <a:t>28.6</a:t>
            </a:r>
            <a:r>
              <a:rPr kumimoji="1" lang="ja-JP" altLang="en-US" sz="1400" b="1" dirty="0"/>
              <a:t>％）、②職場（</a:t>
            </a:r>
            <a:r>
              <a:rPr kumimoji="1" lang="en-US" altLang="ja-JP" sz="1400" b="1" dirty="0"/>
              <a:t>16.9</a:t>
            </a:r>
            <a:r>
              <a:rPr kumimoji="1" lang="ja-JP" altLang="en-US" sz="1400" b="1" dirty="0"/>
              <a:t>％）、③飲食店（</a:t>
            </a:r>
            <a:r>
              <a:rPr kumimoji="1" lang="en-US" altLang="ja-JP" sz="1400" b="1" dirty="0"/>
              <a:t>16.7</a:t>
            </a:r>
            <a:r>
              <a:rPr kumimoji="1" lang="ja-JP" altLang="en-US" sz="1400" b="1" dirty="0"/>
              <a:t>％）の順に高かった。</a:t>
            </a:r>
          </a:p>
        </p:txBody>
      </p:sp>
      <p:graphicFrame>
        <p:nvGraphicFramePr>
          <p:cNvPr id="36" name="グラフ 35">
            <a:extLst>
              <a:ext uri="{FF2B5EF4-FFF2-40B4-BE49-F238E27FC236}">
                <a16:creationId xmlns:a16="http://schemas.microsoft.com/office/drawing/2014/main" id="{1401FF7C-2DB0-468E-8223-2E860A243924}"/>
              </a:ext>
            </a:extLst>
          </p:cNvPr>
          <p:cNvGraphicFramePr>
            <a:graphicFrameLocks/>
          </p:cNvGraphicFramePr>
          <p:nvPr/>
        </p:nvGraphicFramePr>
        <p:xfrm>
          <a:off x="368200" y="4225780"/>
          <a:ext cx="4135087" cy="1698456"/>
        </p:xfrm>
        <a:graphic>
          <a:graphicData uri="http://schemas.openxmlformats.org/drawingml/2006/chart">
            <c:chart xmlns:c="http://schemas.openxmlformats.org/drawingml/2006/chart" xmlns:r="http://schemas.openxmlformats.org/officeDocument/2006/relationships" r:id="rId4"/>
          </a:graphicData>
        </a:graphic>
      </p:graphicFrame>
      <p:sp>
        <p:nvSpPr>
          <p:cNvPr id="43" name="正方形/長方形 42">
            <a:extLst>
              <a:ext uri="{FF2B5EF4-FFF2-40B4-BE49-F238E27FC236}">
                <a16:creationId xmlns:a16="http://schemas.microsoft.com/office/drawing/2014/main" id="{954297EB-A7A3-4D5F-B53B-7C17BCF6FEDE}"/>
              </a:ext>
            </a:extLst>
          </p:cNvPr>
          <p:cNvSpPr/>
          <p:nvPr/>
        </p:nvSpPr>
        <p:spPr>
          <a:xfrm>
            <a:off x="4710022" y="3100368"/>
            <a:ext cx="4980029" cy="33589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a:t>※</a:t>
            </a:r>
            <a:r>
              <a:rPr kumimoji="1" lang="ja-JP" altLang="en-US" sz="1800"/>
              <a:t>「望まない受動喫煙の機会を有する者の割合（全体）」は</a:t>
            </a:r>
            <a:r>
              <a:rPr kumimoji="1" lang="en-US" altLang="ja-JP" sz="1800"/>
              <a:t>R6</a:t>
            </a:r>
            <a:r>
              <a:rPr kumimoji="1" lang="ja-JP" altLang="en-US" sz="1800"/>
              <a:t>年度</a:t>
            </a:r>
            <a:r>
              <a:rPr kumimoji="1" lang="en-US" altLang="ja-JP" sz="1800"/>
              <a:t>38.7</a:t>
            </a:r>
            <a:r>
              <a:rPr kumimoji="1" lang="ja-JP" altLang="en-US" sz="1800"/>
              <a:t>％</a:t>
            </a:r>
            <a:endParaRPr kumimoji="1" lang="ja-JP" altLang="en-US"/>
          </a:p>
        </p:txBody>
      </p:sp>
      <p:sp>
        <p:nvSpPr>
          <p:cNvPr id="42" name="テキスト ボックス 41">
            <a:extLst>
              <a:ext uri="{FF2B5EF4-FFF2-40B4-BE49-F238E27FC236}">
                <a16:creationId xmlns:a16="http://schemas.microsoft.com/office/drawing/2014/main" id="{03278513-DFE4-4EE5-9686-F3225C54DD7A}"/>
              </a:ext>
            </a:extLst>
          </p:cNvPr>
          <p:cNvSpPr txBox="1"/>
          <p:nvPr/>
        </p:nvSpPr>
        <p:spPr>
          <a:xfrm>
            <a:off x="4669742" y="3161522"/>
            <a:ext cx="3922967" cy="303353"/>
          </a:xfrm>
          <a:prstGeom prst="rect">
            <a:avLst/>
          </a:prstGeom>
          <a:noFill/>
        </p:spPr>
        <p:txBody>
          <a:bodyPr wrap="square">
            <a:spAutoFit/>
          </a:bodyPr>
          <a:lstStyle/>
          <a:p>
            <a:pPr>
              <a:lnSpc>
                <a:spcPts val="1600"/>
              </a:lnSpc>
            </a:pPr>
            <a:r>
              <a:rPr lang="ja-JP" altLang="en-US" sz="1600" b="1" u="sng" dirty="0">
                <a:solidFill>
                  <a:schemeClr val="tx1"/>
                </a:solidFill>
                <a:effectLst/>
                <a:latin typeface="+mn-ea"/>
                <a:ea typeface="+mn-ea"/>
              </a:rPr>
              <a:t>（参考）府が独自に調査した結果（</a:t>
            </a:r>
            <a:r>
              <a:rPr lang="en-US" altLang="ja-JP" sz="1600" b="1" u="sng" dirty="0">
                <a:solidFill>
                  <a:schemeClr val="tx1"/>
                </a:solidFill>
                <a:effectLst/>
                <a:latin typeface="+mn-ea"/>
                <a:ea typeface="+mn-ea"/>
              </a:rPr>
              <a:t>R6</a:t>
            </a:r>
            <a:r>
              <a:rPr lang="ja-JP" altLang="en-US" sz="1600" b="1" u="sng" dirty="0">
                <a:solidFill>
                  <a:schemeClr val="tx1"/>
                </a:solidFill>
                <a:effectLst/>
                <a:latin typeface="+mn-ea"/>
                <a:ea typeface="+mn-ea"/>
              </a:rPr>
              <a:t>）</a:t>
            </a:r>
          </a:p>
        </p:txBody>
      </p:sp>
      <p:sp>
        <p:nvSpPr>
          <p:cNvPr id="44" name="テキスト ボックス 43">
            <a:extLst>
              <a:ext uri="{FF2B5EF4-FFF2-40B4-BE49-F238E27FC236}">
                <a16:creationId xmlns:a16="http://schemas.microsoft.com/office/drawing/2014/main" id="{224333A8-FFCF-4CC9-B7EC-2F79ACF416F6}"/>
              </a:ext>
            </a:extLst>
          </p:cNvPr>
          <p:cNvSpPr txBox="1"/>
          <p:nvPr/>
        </p:nvSpPr>
        <p:spPr>
          <a:xfrm>
            <a:off x="4747684" y="3558859"/>
            <a:ext cx="4873320" cy="492443"/>
          </a:xfrm>
          <a:prstGeom prst="rect">
            <a:avLst/>
          </a:prstGeom>
          <a:solidFill>
            <a:schemeClr val="bg1"/>
          </a:solidFill>
        </p:spPr>
        <p:txBody>
          <a:bodyPr wrap="square">
            <a:spAutoFit/>
          </a:bodyPr>
          <a:lstStyle/>
          <a:p>
            <a:r>
              <a:rPr kumimoji="1" lang="ja-JP" altLang="en-US" sz="1300" dirty="0">
                <a:latin typeface="+mn-ea"/>
              </a:rPr>
              <a:t>○「望まない受動喫煙の機会を有する者の割合（全体）」は</a:t>
            </a:r>
            <a:r>
              <a:rPr kumimoji="1" lang="en-US" altLang="ja-JP" sz="1300" dirty="0">
                <a:latin typeface="+mn-ea"/>
              </a:rPr>
              <a:t>R6</a:t>
            </a:r>
            <a:r>
              <a:rPr kumimoji="1" lang="ja-JP" altLang="en-US" sz="1300" dirty="0">
                <a:latin typeface="+mn-ea"/>
              </a:rPr>
              <a:t>年度</a:t>
            </a:r>
            <a:r>
              <a:rPr kumimoji="1" lang="en-US" altLang="ja-JP" sz="1300" dirty="0">
                <a:latin typeface="+mn-ea"/>
              </a:rPr>
              <a:t>38.7</a:t>
            </a:r>
            <a:r>
              <a:rPr kumimoji="1" lang="ja-JP" altLang="en-US" sz="1300" dirty="0">
                <a:latin typeface="+mn-ea"/>
              </a:rPr>
              <a:t>％（</a:t>
            </a:r>
            <a:r>
              <a:rPr kumimoji="1" lang="en-US" altLang="ja-JP" sz="1300" dirty="0">
                <a:latin typeface="+mn-ea"/>
              </a:rPr>
              <a:t>R5</a:t>
            </a:r>
            <a:r>
              <a:rPr kumimoji="1" lang="ja-JP" altLang="en-US" sz="1300" dirty="0">
                <a:latin typeface="+mn-ea"/>
              </a:rPr>
              <a:t>年度</a:t>
            </a:r>
            <a:r>
              <a:rPr kumimoji="1" lang="en-US" altLang="ja-JP" sz="1300" dirty="0">
                <a:latin typeface="+mn-ea"/>
              </a:rPr>
              <a:t>60.2</a:t>
            </a:r>
            <a:r>
              <a:rPr kumimoji="1" lang="ja-JP" altLang="en-US" sz="1300" dirty="0">
                <a:latin typeface="+mn-ea"/>
              </a:rPr>
              <a:t>％から大幅減）</a:t>
            </a:r>
            <a:endParaRPr lang="ja-JP" altLang="en-US" sz="1300" dirty="0">
              <a:latin typeface="+mn-ea"/>
            </a:endParaRPr>
          </a:p>
        </p:txBody>
      </p:sp>
      <p:sp>
        <p:nvSpPr>
          <p:cNvPr id="38" name="テキスト ボックス 37">
            <a:extLst>
              <a:ext uri="{FF2B5EF4-FFF2-40B4-BE49-F238E27FC236}">
                <a16:creationId xmlns:a16="http://schemas.microsoft.com/office/drawing/2014/main" id="{375A8E24-BCDE-47F2-BFC0-2A5BC618D4FA}"/>
              </a:ext>
            </a:extLst>
          </p:cNvPr>
          <p:cNvSpPr txBox="1"/>
          <p:nvPr/>
        </p:nvSpPr>
        <p:spPr>
          <a:xfrm>
            <a:off x="299048" y="6302982"/>
            <a:ext cx="9391003"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b="1" dirty="0"/>
              <a:t>国民健康・栄養調査ベースでは、全国と比べ高い値。独自調査では、「望まない受動喫煙の機会を有する者の割合」は大きく減少したものの、依然として路上（</a:t>
            </a:r>
            <a:r>
              <a:rPr kumimoji="1" lang="en-US" altLang="ja-JP" sz="1400" b="1" dirty="0"/>
              <a:t>50.0</a:t>
            </a:r>
            <a:r>
              <a:rPr kumimoji="1" lang="ja-JP" altLang="en-US" sz="1400" b="1" dirty="0"/>
              <a:t>％）、飲食店（</a:t>
            </a:r>
            <a:r>
              <a:rPr kumimoji="1" lang="en-US" altLang="ja-JP" sz="1400" b="1" dirty="0"/>
              <a:t>26.9</a:t>
            </a:r>
            <a:r>
              <a:rPr kumimoji="1" lang="ja-JP" altLang="en-US" sz="1400" b="1" dirty="0"/>
              <a:t>％）、職場（</a:t>
            </a:r>
            <a:r>
              <a:rPr kumimoji="1" lang="en-US" altLang="ja-JP" sz="1400" b="1" dirty="0"/>
              <a:t>26.2</a:t>
            </a:r>
            <a:r>
              <a:rPr kumimoji="1" lang="ja-JP" altLang="en-US" sz="1400" b="1" dirty="0"/>
              <a:t>％）は高い。</a:t>
            </a:r>
          </a:p>
        </p:txBody>
      </p:sp>
      <p:sp>
        <p:nvSpPr>
          <p:cNvPr id="45" name="テキスト ボックス 44">
            <a:extLst>
              <a:ext uri="{FF2B5EF4-FFF2-40B4-BE49-F238E27FC236}">
                <a16:creationId xmlns:a16="http://schemas.microsoft.com/office/drawing/2014/main" id="{4061F966-1868-4183-830F-A74B66A2E0AC}"/>
              </a:ext>
            </a:extLst>
          </p:cNvPr>
          <p:cNvSpPr txBox="1"/>
          <p:nvPr/>
        </p:nvSpPr>
        <p:spPr>
          <a:xfrm>
            <a:off x="368200" y="3577177"/>
            <a:ext cx="4135087" cy="492443"/>
          </a:xfrm>
          <a:prstGeom prst="rect">
            <a:avLst/>
          </a:prstGeom>
          <a:solidFill>
            <a:schemeClr val="bg1"/>
          </a:solidFill>
        </p:spPr>
        <p:txBody>
          <a:bodyPr wrap="square">
            <a:spAutoFit/>
          </a:bodyPr>
          <a:lstStyle/>
          <a:p>
            <a:r>
              <a:rPr kumimoji="1" lang="ja-JP" altLang="en-US" sz="1300" dirty="0">
                <a:latin typeface="+mn-ea"/>
              </a:rPr>
              <a:t>○職場は全国より低いが、飲食店は全国より高い</a:t>
            </a:r>
            <a:endParaRPr kumimoji="1" lang="en-US" altLang="ja-JP" sz="1300" dirty="0">
              <a:latin typeface="+mn-ea"/>
            </a:endParaRPr>
          </a:p>
          <a:p>
            <a:endParaRPr kumimoji="1" lang="en-US" altLang="ja-JP" sz="1300" dirty="0">
              <a:latin typeface="+mn-ea"/>
            </a:endParaRPr>
          </a:p>
        </p:txBody>
      </p:sp>
      <p:sp>
        <p:nvSpPr>
          <p:cNvPr id="46" name="テキスト ボックス 45">
            <a:extLst>
              <a:ext uri="{FF2B5EF4-FFF2-40B4-BE49-F238E27FC236}">
                <a16:creationId xmlns:a16="http://schemas.microsoft.com/office/drawing/2014/main" id="{873AF32F-6C91-4554-9AB2-045C81D884BE}"/>
              </a:ext>
            </a:extLst>
          </p:cNvPr>
          <p:cNvSpPr txBox="1"/>
          <p:nvPr/>
        </p:nvSpPr>
        <p:spPr>
          <a:xfrm>
            <a:off x="433901" y="3810797"/>
            <a:ext cx="4968814" cy="246221"/>
          </a:xfrm>
          <a:prstGeom prst="rect">
            <a:avLst/>
          </a:prstGeom>
          <a:noFill/>
        </p:spPr>
        <p:txBody>
          <a:bodyPr wrap="square">
            <a:spAutoFit/>
          </a:bodyPr>
          <a:lstStyle/>
          <a:p>
            <a:r>
              <a:rPr lang="en-US" altLang="ja-JP" sz="1000" dirty="0">
                <a:latin typeface="+mn-ea"/>
                <a:ea typeface="+mn-ea"/>
              </a:rPr>
              <a:t>※</a:t>
            </a:r>
            <a:r>
              <a:rPr lang="ja-JP" altLang="en-US" sz="1000" dirty="0">
                <a:latin typeface="+mn-ea"/>
                <a:ea typeface="+mn-ea"/>
              </a:rPr>
              <a:t>次回は、令和</a:t>
            </a:r>
            <a:r>
              <a:rPr lang="en-US" altLang="ja-JP" sz="1000" dirty="0">
                <a:latin typeface="+mn-ea"/>
                <a:ea typeface="+mn-ea"/>
              </a:rPr>
              <a:t>6</a:t>
            </a:r>
            <a:r>
              <a:rPr lang="ja-JP" altLang="en-US" sz="1000" dirty="0">
                <a:latin typeface="+mn-ea"/>
                <a:ea typeface="+mn-ea"/>
              </a:rPr>
              <a:t>年の結果を受け、</a:t>
            </a:r>
            <a:r>
              <a:rPr lang="en-US" altLang="ja-JP" sz="1000" dirty="0">
                <a:latin typeface="+mn-ea"/>
                <a:ea typeface="+mn-ea"/>
              </a:rPr>
              <a:t>R4,5,6</a:t>
            </a:r>
            <a:r>
              <a:rPr lang="ja-JP" altLang="en-US" sz="1000" dirty="0">
                <a:latin typeface="+mn-ea"/>
                <a:ea typeface="+mn-ea"/>
              </a:rPr>
              <a:t>年をまとめたもの算出</a:t>
            </a:r>
          </a:p>
        </p:txBody>
      </p:sp>
      <p:sp>
        <p:nvSpPr>
          <p:cNvPr id="47" name="テキスト ボックス 46">
            <a:extLst>
              <a:ext uri="{FF2B5EF4-FFF2-40B4-BE49-F238E27FC236}">
                <a16:creationId xmlns:a16="http://schemas.microsoft.com/office/drawing/2014/main" id="{96E6953D-59C5-4980-B5EC-603E139B6CC9}"/>
              </a:ext>
            </a:extLst>
          </p:cNvPr>
          <p:cNvSpPr txBox="1"/>
          <p:nvPr/>
        </p:nvSpPr>
        <p:spPr>
          <a:xfrm>
            <a:off x="503496" y="4183199"/>
            <a:ext cx="2579741" cy="289053"/>
          </a:xfrm>
          <a:prstGeom prst="rect">
            <a:avLst/>
          </a:prstGeom>
          <a:noFill/>
        </p:spPr>
        <p:txBody>
          <a:bodyPr wrap="square">
            <a:spAutoFit/>
          </a:bodyPr>
          <a:lstStyle/>
          <a:p>
            <a:pPr algn="ctr" fontAlgn="auto">
              <a:lnSpc>
                <a:spcPts val="1600"/>
              </a:lnSpc>
              <a:spcAft>
                <a:spcPts val="0"/>
              </a:spcAft>
            </a:pPr>
            <a:r>
              <a:rPr lang="ja-JP" altLang="en-US" sz="1200" b="1" dirty="0">
                <a:effectLst/>
                <a:latin typeface="+mn-ea"/>
                <a:ea typeface="+mn-ea"/>
              </a:rPr>
              <a:t>計画策定時</a:t>
            </a:r>
            <a:r>
              <a:rPr lang="ja-JP" altLang="ja-JP" sz="1200" b="1" dirty="0">
                <a:effectLst/>
                <a:latin typeface="+mn-ea"/>
                <a:ea typeface="+mn-ea"/>
              </a:rPr>
              <a:t>の</a:t>
            </a:r>
            <a:r>
              <a:rPr lang="ja-JP" altLang="en-US" sz="1200" b="1" dirty="0">
                <a:effectLst/>
                <a:latin typeface="+mn-ea"/>
                <a:ea typeface="+mn-ea"/>
              </a:rPr>
              <a:t>値（</a:t>
            </a:r>
            <a:r>
              <a:rPr lang="en-US" altLang="ja-JP" sz="1200" b="1" dirty="0">
                <a:effectLst/>
                <a:latin typeface="+mn-ea"/>
                <a:ea typeface="+mn-ea"/>
              </a:rPr>
              <a:t>H29,30,R</a:t>
            </a:r>
            <a:r>
              <a:rPr lang="ja-JP" altLang="en-US" sz="1200" b="1" dirty="0">
                <a:effectLst/>
                <a:latin typeface="+mn-ea"/>
                <a:ea typeface="+mn-ea"/>
              </a:rPr>
              <a:t>元）</a:t>
            </a:r>
            <a:endParaRPr lang="en-US" altLang="ja-JP" sz="1200" b="1" dirty="0">
              <a:effectLst/>
              <a:latin typeface="+mn-ea"/>
              <a:ea typeface="+mn-ea"/>
            </a:endParaRPr>
          </a:p>
        </p:txBody>
      </p:sp>
      <p:sp>
        <p:nvSpPr>
          <p:cNvPr id="48" name="テキスト ボックス 47">
            <a:extLst>
              <a:ext uri="{FF2B5EF4-FFF2-40B4-BE49-F238E27FC236}">
                <a16:creationId xmlns:a16="http://schemas.microsoft.com/office/drawing/2014/main" id="{034BC346-B93F-44A3-B294-642EF8F5A6A4}"/>
              </a:ext>
            </a:extLst>
          </p:cNvPr>
          <p:cNvSpPr txBox="1"/>
          <p:nvPr/>
        </p:nvSpPr>
        <p:spPr>
          <a:xfrm>
            <a:off x="417332" y="5878311"/>
            <a:ext cx="4033528" cy="430887"/>
          </a:xfrm>
          <a:prstGeom prst="rect">
            <a:avLst/>
          </a:prstGeom>
          <a:noFill/>
        </p:spPr>
        <p:txBody>
          <a:bodyPr wrap="square">
            <a:spAutoFit/>
          </a:bodyPr>
          <a:lstStyle/>
          <a:p>
            <a:pPr algn="l"/>
            <a:r>
              <a:rPr lang="en-US" altLang="ja-JP" sz="1050" b="0" i="0" u="none" strike="noStrike" baseline="0" dirty="0">
                <a:solidFill>
                  <a:srgbClr val="231F20"/>
                </a:solidFill>
                <a:latin typeface="MS-Mincho"/>
              </a:rPr>
              <a:t>※</a:t>
            </a:r>
            <a:r>
              <a:rPr lang="ja-JP" altLang="en-US" sz="1050" b="0" i="0" u="none" strike="noStrike" baseline="0" dirty="0">
                <a:solidFill>
                  <a:srgbClr val="231F20"/>
                </a:solidFill>
                <a:latin typeface="MS-Mincho"/>
              </a:rPr>
              <a:t>平成</a:t>
            </a:r>
            <a:r>
              <a:rPr lang="en-US" altLang="ja-JP" sz="1050" b="0" i="0" u="none" strike="noStrike" baseline="0" dirty="0">
                <a:solidFill>
                  <a:srgbClr val="000000"/>
                </a:solidFill>
                <a:latin typeface="MS-Mincho"/>
              </a:rPr>
              <a:t>29</a:t>
            </a:r>
            <a:r>
              <a:rPr lang="ja-JP" altLang="en-US" sz="1050" b="0" i="0" u="none" strike="noStrike" baseline="0" dirty="0">
                <a:solidFill>
                  <a:srgbClr val="000000"/>
                </a:solidFill>
                <a:latin typeface="MS-Mincho"/>
              </a:rPr>
              <a:t>・</a:t>
            </a:r>
            <a:r>
              <a:rPr lang="en-US" altLang="ja-JP" sz="1050" b="0" i="0" u="none" strike="noStrike" baseline="0" dirty="0">
                <a:solidFill>
                  <a:srgbClr val="000000"/>
                </a:solidFill>
                <a:latin typeface="MS-Mincho"/>
              </a:rPr>
              <a:t>30 </a:t>
            </a:r>
            <a:r>
              <a:rPr lang="ja-JP" altLang="en-US" sz="1050" b="0" i="0" u="none" strike="noStrike" baseline="0" dirty="0">
                <a:solidFill>
                  <a:srgbClr val="000000"/>
                </a:solidFill>
                <a:latin typeface="MS-Mincho"/>
              </a:rPr>
              <a:t>年，令和元年の</a:t>
            </a:r>
            <a:r>
              <a:rPr lang="ja-JP" altLang="en-US" sz="1050" b="0" i="0" u="none" strike="noStrike" baseline="0" dirty="0">
                <a:solidFill>
                  <a:srgbClr val="231F20"/>
                </a:solidFill>
                <a:latin typeface="MS-Mincho"/>
              </a:rPr>
              <a:t>国民健康・栄養調査のうち</a:t>
            </a:r>
            <a:endParaRPr lang="en-US" altLang="ja-JP" sz="1050" b="0" i="0" u="none" strike="noStrike" baseline="0" dirty="0">
              <a:solidFill>
                <a:srgbClr val="231F20"/>
              </a:solidFill>
              <a:latin typeface="MS-Mincho"/>
            </a:endParaRPr>
          </a:p>
          <a:p>
            <a:pPr algn="l"/>
            <a:r>
              <a:rPr lang="ja-JP" altLang="en-US" sz="1050" b="0" i="0" u="none" strike="noStrike" baseline="0" dirty="0">
                <a:solidFill>
                  <a:srgbClr val="231F20"/>
                </a:solidFill>
                <a:latin typeface="MS-Mincho"/>
              </a:rPr>
              <a:t>大阪府における結果をまとめたもの</a:t>
            </a:r>
            <a:endParaRPr lang="ja-JP" altLang="en-US" sz="1050" dirty="0"/>
          </a:p>
        </p:txBody>
      </p:sp>
      <p:cxnSp>
        <p:nvCxnSpPr>
          <p:cNvPr id="22" name="直線コネクタ 21">
            <a:extLst>
              <a:ext uri="{FF2B5EF4-FFF2-40B4-BE49-F238E27FC236}">
                <a16:creationId xmlns:a16="http://schemas.microsoft.com/office/drawing/2014/main" id="{A9D2857B-AB01-4488-A970-EC67EC30B2E4}"/>
              </a:ext>
            </a:extLst>
          </p:cNvPr>
          <p:cNvCxnSpPr/>
          <p:nvPr/>
        </p:nvCxnSpPr>
        <p:spPr>
          <a:xfrm>
            <a:off x="2346960" y="5867906"/>
            <a:ext cx="3326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3C5A6095-5B4F-44BC-9DDA-CDD54A72514A}"/>
              </a:ext>
            </a:extLst>
          </p:cNvPr>
          <p:cNvCxnSpPr/>
          <p:nvPr/>
        </p:nvCxnSpPr>
        <p:spPr>
          <a:xfrm>
            <a:off x="1150620" y="5867906"/>
            <a:ext cx="3326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A618743A-1CBC-4C08-ACB1-BA32ADB68DFE}"/>
              </a:ext>
            </a:extLst>
          </p:cNvPr>
          <p:cNvCxnSpPr>
            <a:cxnSpLocks/>
          </p:cNvCxnSpPr>
          <p:nvPr/>
        </p:nvCxnSpPr>
        <p:spPr>
          <a:xfrm>
            <a:off x="2141220" y="1668780"/>
            <a:ext cx="0" cy="1915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CBA2A42-51B7-4266-A2D5-CD78588680D2}"/>
              </a:ext>
            </a:extLst>
          </p:cNvPr>
          <p:cNvCxnSpPr>
            <a:cxnSpLocks/>
          </p:cNvCxnSpPr>
          <p:nvPr/>
        </p:nvCxnSpPr>
        <p:spPr>
          <a:xfrm>
            <a:off x="8592709" y="1573001"/>
            <a:ext cx="0" cy="1915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082AA626-AABB-4F75-A2A8-9357F0208ACA}"/>
              </a:ext>
            </a:extLst>
          </p:cNvPr>
          <p:cNvCxnSpPr>
            <a:cxnSpLocks/>
          </p:cNvCxnSpPr>
          <p:nvPr/>
        </p:nvCxnSpPr>
        <p:spPr>
          <a:xfrm>
            <a:off x="3840480" y="1668779"/>
            <a:ext cx="0" cy="1915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D501FE86-4C30-4A88-BA78-E3EDD15170A2}"/>
              </a:ext>
            </a:extLst>
          </p:cNvPr>
          <p:cNvSpPr txBox="1"/>
          <p:nvPr/>
        </p:nvSpPr>
        <p:spPr>
          <a:xfrm>
            <a:off x="8136494" y="1312061"/>
            <a:ext cx="1071127" cy="276999"/>
          </a:xfrm>
          <a:prstGeom prst="rect">
            <a:avLst/>
          </a:prstGeom>
          <a:noFill/>
        </p:spPr>
        <p:txBody>
          <a:bodyPr wrap="none" rtlCol="0">
            <a:spAutoFit/>
          </a:bodyPr>
          <a:lstStyle/>
          <a:p>
            <a:r>
              <a:rPr kumimoji="1" lang="ja-JP" altLang="en-US" sz="1200" b="1" dirty="0">
                <a:solidFill>
                  <a:srgbClr val="FF0000"/>
                </a:solidFill>
              </a:rPr>
              <a:t>①路上 </a:t>
            </a:r>
            <a:r>
              <a:rPr kumimoji="1" lang="en-US" altLang="ja-JP" sz="1200" b="1" dirty="0">
                <a:solidFill>
                  <a:srgbClr val="FF0000"/>
                </a:solidFill>
              </a:rPr>
              <a:t>28.6%</a:t>
            </a:r>
            <a:endParaRPr kumimoji="1" lang="ja-JP" altLang="en-US" sz="1200" b="1" dirty="0">
              <a:solidFill>
                <a:srgbClr val="FF0000"/>
              </a:solidFill>
            </a:endParaRPr>
          </a:p>
        </p:txBody>
      </p:sp>
      <p:sp>
        <p:nvSpPr>
          <p:cNvPr id="35" name="テキスト ボックス 34">
            <a:extLst>
              <a:ext uri="{FF2B5EF4-FFF2-40B4-BE49-F238E27FC236}">
                <a16:creationId xmlns:a16="http://schemas.microsoft.com/office/drawing/2014/main" id="{12E2F095-34C4-4AB2-8977-761E2A2A0A14}"/>
              </a:ext>
            </a:extLst>
          </p:cNvPr>
          <p:cNvSpPr txBox="1"/>
          <p:nvPr/>
        </p:nvSpPr>
        <p:spPr>
          <a:xfrm>
            <a:off x="1687042" y="1426333"/>
            <a:ext cx="1071127" cy="276999"/>
          </a:xfrm>
          <a:prstGeom prst="rect">
            <a:avLst/>
          </a:prstGeom>
          <a:noFill/>
        </p:spPr>
        <p:txBody>
          <a:bodyPr wrap="none" rtlCol="0">
            <a:spAutoFit/>
          </a:bodyPr>
          <a:lstStyle/>
          <a:p>
            <a:r>
              <a:rPr kumimoji="1" lang="ja-JP" altLang="en-US" sz="1200" b="1" dirty="0">
                <a:solidFill>
                  <a:srgbClr val="FF0000"/>
                </a:solidFill>
              </a:rPr>
              <a:t>②職場 </a:t>
            </a:r>
            <a:r>
              <a:rPr kumimoji="1" lang="en-US" altLang="ja-JP" sz="1200" b="1" dirty="0">
                <a:solidFill>
                  <a:srgbClr val="FF0000"/>
                </a:solidFill>
              </a:rPr>
              <a:t>16.9%</a:t>
            </a:r>
            <a:endParaRPr kumimoji="1" lang="ja-JP" altLang="en-US" sz="1200" b="1" dirty="0">
              <a:solidFill>
                <a:srgbClr val="FF0000"/>
              </a:solidFill>
            </a:endParaRPr>
          </a:p>
        </p:txBody>
      </p:sp>
      <p:sp>
        <p:nvSpPr>
          <p:cNvPr id="39" name="テキスト ボックス 38">
            <a:extLst>
              <a:ext uri="{FF2B5EF4-FFF2-40B4-BE49-F238E27FC236}">
                <a16:creationId xmlns:a16="http://schemas.microsoft.com/office/drawing/2014/main" id="{025FC18C-1242-483B-AB88-5206468DDC6B}"/>
              </a:ext>
            </a:extLst>
          </p:cNvPr>
          <p:cNvSpPr txBox="1"/>
          <p:nvPr/>
        </p:nvSpPr>
        <p:spPr>
          <a:xfrm>
            <a:off x="3427738" y="1350908"/>
            <a:ext cx="1189749" cy="276999"/>
          </a:xfrm>
          <a:prstGeom prst="rect">
            <a:avLst/>
          </a:prstGeom>
          <a:noFill/>
        </p:spPr>
        <p:txBody>
          <a:bodyPr wrap="none" rtlCol="0">
            <a:spAutoFit/>
          </a:bodyPr>
          <a:lstStyle/>
          <a:p>
            <a:r>
              <a:rPr kumimoji="1" lang="ja-JP" altLang="en-US" sz="1200" b="1" dirty="0">
                <a:solidFill>
                  <a:srgbClr val="FF0000"/>
                </a:solidFill>
              </a:rPr>
              <a:t>③飲食店</a:t>
            </a:r>
            <a:r>
              <a:rPr kumimoji="1" lang="en-US" altLang="ja-JP" sz="1200" b="1" dirty="0">
                <a:solidFill>
                  <a:srgbClr val="FF0000"/>
                </a:solidFill>
              </a:rPr>
              <a:t>16.7%</a:t>
            </a:r>
            <a:endParaRPr kumimoji="1" lang="ja-JP" altLang="en-US" sz="1200" b="1" dirty="0">
              <a:solidFill>
                <a:srgbClr val="FF0000"/>
              </a:solidFill>
            </a:endParaRPr>
          </a:p>
        </p:txBody>
      </p:sp>
      <p:pic>
        <p:nvPicPr>
          <p:cNvPr id="15" name="図 14">
            <a:extLst>
              <a:ext uri="{FF2B5EF4-FFF2-40B4-BE49-F238E27FC236}">
                <a16:creationId xmlns:a16="http://schemas.microsoft.com/office/drawing/2014/main" id="{9B18A512-7FCC-43CE-8686-0BA4AB4D56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684" y="4183198"/>
            <a:ext cx="4817008" cy="2021985"/>
          </a:xfrm>
          <a:prstGeom prst="rect">
            <a:avLst/>
          </a:prstGeom>
        </p:spPr>
      </p:pic>
      <p:sp>
        <p:nvSpPr>
          <p:cNvPr id="2" name="正方形/長方形 1">
            <a:extLst>
              <a:ext uri="{FF2B5EF4-FFF2-40B4-BE49-F238E27FC236}">
                <a16:creationId xmlns:a16="http://schemas.microsoft.com/office/drawing/2014/main" id="{01CCEB60-A020-4E6A-8FCC-DC42F035B50F}"/>
              </a:ext>
            </a:extLst>
          </p:cNvPr>
          <p:cNvSpPr/>
          <p:nvPr/>
        </p:nvSpPr>
        <p:spPr>
          <a:xfrm>
            <a:off x="4811371" y="4539506"/>
            <a:ext cx="2671469" cy="442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スライド番号プレースホルダー 1">
            <a:extLst>
              <a:ext uri="{FF2B5EF4-FFF2-40B4-BE49-F238E27FC236}">
                <a16:creationId xmlns:a16="http://schemas.microsoft.com/office/drawing/2014/main" id="{1E719C6C-E4FA-4CA3-BB4C-FF47992C8923}"/>
              </a:ext>
            </a:extLst>
          </p:cNvPr>
          <p:cNvSpPr>
            <a:spLocks noGrp="1"/>
          </p:cNvSpPr>
          <p:nvPr>
            <p:ph type="sldNum" sz="quarter" idx="12"/>
          </p:nvPr>
        </p:nvSpPr>
        <p:spPr>
          <a:xfrm>
            <a:off x="7677150" y="6564171"/>
            <a:ext cx="2228850" cy="365125"/>
          </a:xfrm>
        </p:spPr>
        <p:txBody>
          <a:bodyPr/>
          <a:lstStyle/>
          <a:p>
            <a:fld id="{8491F570-1DE7-4E07-90A6-F6DA59EDAE7D}" type="slidenum">
              <a:rPr kumimoji="1" lang="ja-JP" altLang="en-US" smtClean="0"/>
              <a:pPr/>
              <a:t>6</a:t>
            </a:fld>
            <a:endParaRPr kumimoji="1" lang="ja-JP" altLang="en-US" dirty="0"/>
          </a:p>
        </p:txBody>
      </p:sp>
    </p:spTree>
    <p:extLst>
      <p:ext uri="{BB962C8B-B14F-4D97-AF65-F5344CB8AC3E}">
        <p14:creationId xmlns:p14="http://schemas.microsoft.com/office/powerpoint/2010/main" val="102300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 name="スライド番号プレースホルダー 1"/>
          <p:cNvSpPr>
            <a:spLocks noGrp="1"/>
          </p:cNvSpPr>
          <p:nvPr>
            <p:ph type="sldNum" sz="quarter" idx="12"/>
          </p:nvPr>
        </p:nvSpPr>
        <p:spPr>
          <a:xfrm>
            <a:off x="7578003" y="6572483"/>
            <a:ext cx="2228850" cy="365125"/>
          </a:xfrm>
        </p:spPr>
        <p:txBody>
          <a:bodyPr/>
          <a:lstStyle/>
          <a:p>
            <a:fld id="{8491F570-1DE7-4E07-90A6-F6DA59EDAE7D}" type="slidenum">
              <a:rPr kumimoji="1" lang="ja-JP" altLang="en-US" smtClean="0">
                <a:solidFill>
                  <a:schemeClr val="tx1"/>
                </a:solidFill>
              </a:rPr>
              <a:pPr/>
              <a:t>7</a:t>
            </a:fld>
            <a:endParaRPr kumimoji="1" lang="ja-JP" altLang="en-US">
              <a:solidFill>
                <a:schemeClr val="tx1"/>
              </a:solidFill>
            </a:endParaRPr>
          </a:p>
        </p:txBody>
      </p:sp>
      <p:graphicFrame>
        <p:nvGraphicFramePr>
          <p:cNvPr id="12" name="表 11">
            <a:extLst>
              <a:ext uri="{FF2B5EF4-FFF2-40B4-BE49-F238E27FC236}">
                <a16:creationId xmlns:a16="http://schemas.microsoft.com/office/drawing/2014/main" id="{FA791C93-28CE-4971-B260-924D0EDE232F}"/>
              </a:ext>
            </a:extLst>
          </p:cNvPr>
          <p:cNvGraphicFramePr>
            <a:graphicFrameLocks noGrp="1"/>
          </p:cNvGraphicFramePr>
          <p:nvPr/>
        </p:nvGraphicFramePr>
        <p:xfrm>
          <a:off x="399000" y="292777"/>
          <a:ext cx="8928000" cy="658059"/>
        </p:xfrm>
        <a:graphic>
          <a:graphicData uri="http://schemas.openxmlformats.org/drawingml/2006/table">
            <a:tbl>
              <a:tblPr firstRow="1" bandRow="1">
                <a:tableStyleId>{5C22544A-7EE6-4342-B048-85BDC9FD1C3A}</a:tableStyleId>
              </a:tblPr>
              <a:tblGrid>
                <a:gridCol w="1297484">
                  <a:extLst>
                    <a:ext uri="{9D8B030D-6E8A-4147-A177-3AD203B41FA5}">
                      <a16:colId xmlns:a16="http://schemas.microsoft.com/office/drawing/2014/main" val="3795206225"/>
                    </a:ext>
                  </a:extLst>
                </a:gridCol>
                <a:gridCol w="7630516">
                  <a:extLst>
                    <a:ext uri="{9D8B030D-6E8A-4147-A177-3AD203B41FA5}">
                      <a16:colId xmlns:a16="http://schemas.microsoft.com/office/drawing/2014/main" val="1328953327"/>
                    </a:ext>
                  </a:extLst>
                </a:gridCol>
              </a:tblGrid>
              <a:tr h="658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rPr>
                        <a:t>現状･課題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179388" indent="-179388">
                        <a:lnSpc>
                          <a:spcPts val="2000"/>
                        </a:lnSpc>
                      </a:pPr>
                      <a:r>
                        <a:rPr kumimoji="1" lang="ja-JP" altLang="en-US" sz="1400" b="1" dirty="0">
                          <a:solidFill>
                            <a:schemeClr val="tx1"/>
                          </a:solidFill>
                        </a:rPr>
                        <a:t>◆喫煙、飲酒、食事、運動などの生活習慣を改善することにより避けられるがんがあることを知り、予防することが大切。</a:t>
                      </a:r>
                      <a:endParaRPr kumimoji="1" lang="ja-JP"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13" name="表 12">
            <a:extLst>
              <a:ext uri="{FF2B5EF4-FFF2-40B4-BE49-F238E27FC236}">
                <a16:creationId xmlns:a16="http://schemas.microsoft.com/office/drawing/2014/main" id="{67CF6E2A-87F8-45B9-AD4E-E4FED280432A}"/>
              </a:ext>
            </a:extLst>
          </p:cNvPr>
          <p:cNvGraphicFramePr>
            <a:graphicFrameLocks noGrp="1"/>
          </p:cNvGraphicFramePr>
          <p:nvPr/>
        </p:nvGraphicFramePr>
        <p:xfrm>
          <a:off x="399000" y="1018272"/>
          <a:ext cx="8920260" cy="5563672"/>
        </p:xfrm>
        <a:graphic>
          <a:graphicData uri="http://schemas.openxmlformats.org/drawingml/2006/table">
            <a:tbl>
              <a:tblPr firstRow="1" bandRow="1">
                <a:tableStyleId>{5C22544A-7EE6-4342-B048-85BDC9FD1C3A}</a:tableStyleId>
              </a:tblPr>
              <a:tblGrid>
                <a:gridCol w="1009807">
                  <a:extLst>
                    <a:ext uri="{9D8B030D-6E8A-4147-A177-3AD203B41FA5}">
                      <a16:colId xmlns:a16="http://schemas.microsoft.com/office/drawing/2014/main" val="528851062"/>
                    </a:ext>
                  </a:extLst>
                </a:gridCol>
                <a:gridCol w="7910453">
                  <a:extLst>
                    <a:ext uri="{9D8B030D-6E8A-4147-A177-3AD203B41FA5}">
                      <a16:colId xmlns:a16="http://schemas.microsoft.com/office/drawing/2014/main" val="89849022"/>
                    </a:ext>
                  </a:extLst>
                </a:gridCol>
              </a:tblGrid>
              <a:tr h="5563672">
                <a:tc>
                  <a:txBody>
                    <a:bodyPr/>
                    <a:lstStyle/>
                    <a:p>
                      <a:r>
                        <a:rPr kumimoji="1" lang="ja-JP" altLang="en-US" sz="1400" dirty="0">
                          <a:solidFill>
                            <a:schemeClr val="bg1"/>
                          </a:solidFill>
                          <a:latin typeface="+mn-ea"/>
                          <a:ea typeface="+mn-ea"/>
                        </a:rPr>
                        <a:t>本年度の取組み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たばこ対策</a:t>
                      </a:r>
                      <a:r>
                        <a:rPr kumimoji="1" lang="en-US" altLang="ja-JP" sz="1100" b="1" i="0" u="none"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（喫煙率の減少）</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■保健所による禁煙支援、大学等による講演や啓発媒体の貸し出し及び世界禁煙デーや禁煙週間を活用した周知</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■薬剤師会を通じて薬局に対する禁煙サポート講演を実施するとともに、府内の禁煙サポート実施医療機関をホームページで公表するなど、禁煙支援の取組みを推進</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n-ea"/>
                          <a:ea typeface="+mn-ea"/>
                          <a:cs typeface="+mn-cs"/>
                        </a:rPr>
                        <a:t>（周知啓発）</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健康増進法及び令和</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7</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年４月に全面施行された大阪府受動喫煙防止条例について、全面施行直前直後に合わせ、集中的にデジタルサイネージ広告、大阪府域市町村との同時広報を中心にリーフレット・ガイドブック配布、ポスター掲示、</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SNS</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等による周知啓発</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今年度、大阪・関西万博を契機に大阪に訪れる多くの外国人観光客に対し、正しいたばこのルールを理解いただくための多言語ポスター（英語・中国語</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簡体字・繁体字</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・韓国語）を新たに作成、会場内や主要駅周知を実施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n-ea"/>
                          <a:ea typeface="+mn-ea"/>
                          <a:cs typeface="+mn-cs"/>
                        </a:rPr>
                        <a:t>（望まない受動喫煙に向けた取組み）</a:t>
                      </a:r>
                      <a:endParaRPr kumimoji="1" lang="en-US" altLang="ja-JP" sz="1100" b="1"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■令和７年度からの条例規制対象施設（約</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4</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千店）に対し、遵守状況について個別での電話対応または郵送による周知</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■大阪府受動喫煙防止対策相談ダイヤル等での問い合わせ、相談対応、府保健所、保健所設置市と連携した、法・条例に基づく指導、助言</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■府民向け意識調査（法・条例の認知度、受動喫煙を受けた機会等）を実施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highlight>
                            <a:srgbClr val="00FF00"/>
                          </a:highligh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屋内の喫煙の規制が強化されることで、喫煙所の需要が高まることから、屋内・屋外含め公衆喫煙所の整備を促進することで、望まない受動喫煙を防止</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i="0" u="sng" strike="noStrike" kern="1200" cap="none" spc="0" normalizeH="0" baseline="0" noProof="0" dirty="0">
                          <a:ln>
                            <a:noFill/>
                          </a:ln>
                          <a:solidFill>
                            <a:schemeClr val="tx1"/>
                          </a:solidFill>
                          <a:effectLst/>
                          <a:uLnTx/>
                          <a:uFillTx/>
                          <a:latin typeface="+mn-ea"/>
                          <a:ea typeface="+mn-ea"/>
                          <a:cs typeface="+mn-cs"/>
                        </a:rPr>
                        <a:t>《</a:t>
                      </a:r>
                      <a:r>
                        <a:rPr kumimoji="1" lang="ja-JP" altLang="en-US" sz="1100" b="1" i="0" u="sng" strike="noStrike" kern="1200" cap="none" spc="0" normalizeH="0" baseline="0" noProof="0" dirty="0">
                          <a:ln>
                            <a:noFill/>
                          </a:ln>
                          <a:solidFill>
                            <a:schemeClr val="tx1"/>
                          </a:solidFill>
                          <a:effectLst/>
                          <a:uLnTx/>
                          <a:uFillTx/>
                          <a:latin typeface="+mn-ea"/>
                          <a:ea typeface="+mn-ea"/>
                          <a:cs typeface="+mn-cs"/>
                        </a:rPr>
                        <a:t>生活習慣（全般）の改善 </a:t>
                      </a:r>
                      <a:r>
                        <a:rPr kumimoji="1" lang="en-US" altLang="ja-JP" sz="1100" b="1" i="0" u="sng" strike="noStrike" kern="1200" cap="none" spc="0" normalizeH="0" baseline="0" noProof="0" dirty="0">
                          <a:ln>
                            <a:noFill/>
                          </a:ln>
                          <a:solidFill>
                            <a:schemeClr val="tx1"/>
                          </a:solidFill>
                          <a:effectLst/>
                          <a:uLnTx/>
                          <a:uFillTx/>
                          <a:latin typeface="+mn-ea"/>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の健康づくり活動である</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健活</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について、事業者や市町村などが参画する「健活おおさか推進府民会議」を中心に、多様な主体の連携・協働による普及啓発を実施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■万博開催を契機に作成した</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健活</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ソング・ダンス</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や</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おおさか</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EXPO</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ヘルシーメニュー</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を活用し、運動や食のプロモーションを実施するとともに、インフルエンサーと連携した健活</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の啓発を</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SNS</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上で実施</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7" name="図 6">
            <a:extLst>
              <a:ext uri="{FF2B5EF4-FFF2-40B4-BE49-F238E27FC236}">
                <a16:creationId xmlns:a16="http://schemas.microsoft.com/office/drawing/2014/main" id="{8EED279B-D6DB-4FEB-AAC8-AA266F5B2719}"/>
              </a:ext>
            </a:extLst>
          </p:cNvPr>
          <p:cNvPicPr>
            <a:picLocks noChangeAspect="1"/>
          </p:cNvPicPr>
          <p:nvPr/>
        </p:nvPicPr>
        <p:blipFill>
          <a:blip r:embed="rId3"/>
          <a:stretch>
            <a:fillRect/>
          </a:stretch>
        </p:blipFill>
        <p:spPr>
          <a:xfrm>
            <a:off x="7998016" y="4830411"/>
            <a:ext cx="1211905" cy="1716439"/>
          </a:xfrm>
          <a:prstGeom prst="rect">
            <a:avLst/>
          </a:prstGeom>
        </p:spPr>
      </p:pic>
      <p:grpSp>
        <p:nvGrpSpPr>
          <p:cNvPr id="22" name="グループ化 21">
            <a:extLst>
              <a:ext uri="{FF2B5EF4-FFF2-40B4-BE49-F238E27FC236}">
                <a16:creationId xmlns:a16="http://schemas.microsoft.com/office/drawing/2014/main" id="{B936FDBB-622E-4D82-8D69-C6C93B6A9D9E}"/>
              </a:ext>
            </a:extLst>
          </p:cNvPr>
          <p:cNvGrpSpPr/>
          <p:nvPr/>
        </p:nvGrpSpPr>
        <p:grpSpPr>
          <a:xfrm>
            <a:off x="1689633" y="4989333"/>
            <a:ext cx="2666412" cy="1398597"/>
            <a:chOff x="1941000" y="2885543"/>
            <a:chExt cx="3195114" cy="1675914"/>
          </a:xfrm>
        </p:grpSpPr>
        <p:pic>
          <p:nvPicPr>
            <p:cNvPr id="14" name="図 13">
              <a:extLst>
                <a:ext uri="{FF2B5EF4-FFF2-40B4-BE49-F238E27FC236}">
                  <a16:creationId xmlns:a16="http://schemas.microsoft.com/office/drawing/2014/main" id="{CAB3D8BD-C99A-4A7F-B821-F3696B59842F}"/>
                </a:ext>
              </a:extLst>
            </p:cNvPr>
            <p:cNvPicPr>
              <a:picLocks noChangeAspect="1"/>
            </p:cNvPicPr>
            <p:nvPr/>
          </p:nvPicPr>
          <p:blipFill rotWithShape="1">
            <a:blip r:embed="rId4"/>
            <a:srcRect t="18297" b="12159"/>
            <a:stretch/>
          </p:blipFill>
          <p:spPr>
            <a:xfrm>
              <a:off x="1941000" y="2885543"/>
              <a:ext cx="3195114" cy="1675914"/>
            </a:xfrm>
            <a:prstGeom prst="rect">
              <a:avLst/>
            </a:prstGeom>
          </p:spPr>
        </p:pic>
        <p:sp>
          <p:nvSpPr>
            <p:cNvPr id="17" name="正方形/長方形 16">
              <a:extLst>
                <a:ext uri="{FF2B5EF4-FFF2-40B4-BE49-F238E27FC236}">
                  <a16:creationId xmlns:a16="http://schemas.microsoft.com/office/drawing/2014/main" id="{E0739EF1-4123-43DD-B5F5-CE60B2B64316}"/>
                </a:ext>
              </a:extLst>
            </p:cNvPr>
            <p:cNvSpPr/>
            <p:nvPr/>
          </p:nvSpPr>
          <p:spPr>
            <a:xfrm>
              <a:off x="2524856" y="4102563"/>
              <a:ext cx="606963" cy="846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1837643-8849-430D-BE5D-BBBD4617316B}"/>
                </a:ext>
              </a:extLst>
            </p:cNvPr>
            <p:cNvSpPr/>
            <p:nvPr/>
          </p:nvSpPr>
          <p:spPr>
            <a:xfrm>
              <a:off x="1994681" y="4367358"/>
              <a:ext cx="165590" cy="846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2CE734D-3308-4776-BB71-9F7343C5091A}"/>
                </a:ext>
              </a:extLst>
            </p:cNvPr>
            <p:cNvSpPr/>
            <p:nvPr/>
          </p:nvSpPr>
          <p:spPr>
            <a:xfrm>
              <a:off x="2827020" y="4144876"/>
              <a:ext cx="643113" cy="4004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AA2D78E-670C-4066-B66D-16FE61E41CD0}"/>
                </a:ext>
              </a:extLst>
            </p:cNvPr>
            <p:cNvSpPr/>
            <p:nvPr/>
          </p:nvSpPr>
          <p:spPr>
            <a:xfrm>
              <a:off x="4583111" y="3978738"/>
              <a:ext cx="102138" cy="897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BDBD509-BD13-452F-B5A0-45B03D252A31}"/>
                </a:ext>
              </a:extLst>
            </p:cNvPr>
            <p:cNvSpPr/>
            <p:nvPr/>
          </p:nvSpPr>
          <p:spPr>
            <a:xfrm>
              <a:off x="3535921" y="4068474"/>
              <a:ext cx="283844" cy="2063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CC5E0FD8-533B-4832-9F78-4C5AF9104B1C}"/>
              </a:ext>
            </a:extLst>
          </p:cNvPr>
          <p:cNvSpPr txBox="1"/>
          <p:nvPr/>
        </p:nvSpPr>
        <p:spPr>
          <a:xfrm>
            <a:off x="2504834" y="6377205"/>
            <a:ext cx="1576846" cy="230832"/>
          </a:xfrm>
          <a:prstGeom prst="rect">
            <a:avLst/>
          </a:prstGeom>
          <a:noFill/>
        </p:spPr>
        <p:txBody>
          <a:bodyPr wrap="square">
            <a:spAutoFit/>
          </a:bodyPr>
          <a:lstStyle/>
          <a:p>
            <a:r>
              <a:rPr kumimoji="1" lang="ja-JP" altLang="en-US" sz="900" b="0" i="0" u="none" strike="noStrike" kern="1200" cap="none" spc="0" normalizeH="0" baseline="0" noProof="0" dirty="0">
                <a:ln>
                  <a:noFill/>
                </a:ln>
                <a:effectLst/>
                <a:uLnTx/>
                <a:uFillTx/>
                <a:latin typeface="+mn-ea"/>
                <a:ea typeface="+mn-ea"/>
                <a:cs typeface="+mn-cs"/>
              </a:rPr>
              <a:t>▲南海なんば駅での周知</a:t>
            </a:r>
            <a:endParaRPr lang="ja-JP" altLang="en-US" sz="900" dirty="0"/>
          </a:p>
        </p:txBody>
      </p:sp>
      <p:sp>
        <p:nvSpPr>
          <p:cNvPr id="25" name="テキスト ボックス 24">
            <a:extLst>
              <a:ext uri="{FF2B5EF4-FFF2-40B4-BE49-F238E27FC236}">
                <a16:creationId xmlns:a16="http://schemas.microsoft.com/office/drawing/2014/main" id="{7A24D695-E1E7-4067-A221-BFD6E8EE2AD3}"/>
              </a:ext>
            </a:extLst>
          </p:cNvPr>
          <p:cNvSpPr txBox="1"/>
          <p:nvPr/>
        </p:nvSpPr>
        <p:spPr>
          <a:xfrm>
            <a:off x="6997956" y="6396012"/>
            <a:ext cx="1161914" cy="230832"/>
          </a:xfrm>
          <a:prstGeom prst="rect">
            <a:avLst/>
          </a:prstGeom>
          <a:noFill/>
        </p:spPr>
        <p:txBody>
          <a:bodyPr wrap="square">
            <a:spAutoFit/>
          </a:bodyPr>
          <a:lstStyle/>
          <a:p>
            <a:r>
              <a:rPr kumimoji="1" lang="ja-JP" altLang="en-US" sz="900" b="0" i="0" u="none" strike="noStrike" kern="1200" cap="none" spc="0" normalizeH="0" baseline="0" noProof="0" dirty="0">
                <a:ln>
                  <a:noFill/>
                </a:ln>
                <a:effectLst/>
                <a:uLnTx/>
                <a:uFillTx/>
                <a:latin typeface="+mn-ea"/>
                <a:ea typeface="+mn-ea"/>
                <a:cs typeface="+mn-cs"/>
              </a:rPr>
              <a:t>多言語ポスター▶</a:t>
            </a:r>
            <a:endParaRPr lang="ja-JP" altLang="en-US" sz="900" dirty="0"/>
          </a:p>
        </p:txBody>
      </p:sp>
      <p:sp>
        <p:nvSpPr>
          <p:cNvPr id="28" name="テキスト ボックス 27">
            <a:extLst>
              <a:ext uri="{FF2B5EF4-FFF2-40B4-BE49-F238E27FC236}">
                <a16:creationId xmlns:a16="http://schemas.microsoft.com/office/drawing/2014/main" id="{A634C14E-1184-4632-9DC5-15F66740B905}"/>
              </a:ext>
            </a:extLst>
          </p:cNvPr>
          <p:cNvSpPr txBox="1"/>
          <p:nvPr/>
        </p:nvSpPr>
        <p:spPr>
          <a:xfrm>
            <a:off x="5310441" y="6387930"/>
            <a:ext cx="3034727" cy="230832"/>
          </a:xfrm>
          <a:prstGeom prst="rect">
            <a:avLst/>
          </a:prstGeom>
          <a:noFill/>
        </p:spPr>
        <p:txBody>
          <a:bodyPr wrap="square">
            <a:spAutoFit/>
          </a:bodyPr>
          <a:lstStyle/>
          <a:p>
            <a:r>
              <a:rPr kumimoji="1" lang="ja-JP" altLang="en-US" sz="900" dirty="0">
                <a:latin typeface="+mn-ea"/>
              </a:rPr>
              <a:t>▲「健活</a:t>
            </a:r>
            <a:r>
              <a:rPr kumimoji="1" lang="en-US" altLang="ja-JP" sz="900" dirty="0">
                <a:latin typeface="+mn-ea"/>
              </a:rPr>
              <a:t>10 EXPO LIVE</a:t>
            </a:r>
            <a:r>
              <a:rPr kumimoji="1" lang="ja-JP" altLang="en-US" sz="900" dirty="0">
                <a:latin typeface="+mn-ea"/>
              </a:rPr>
              <a:t>！」</a:t>
            </a:r>
            <a:endParaRPr lang="ja-JP" altLang="en-US" sz="900" strike="sngStrike" dirty="0"/>
          </a:p>
        </p:txBody>
      </p:sp>
      <p:pic>
        <p:nvPicPr>
          <p:cNvPr id="23" name="図 22">
            <a:extLst>
              <a:ext uri="{FF2B5EF4-FFF2-40B4-BE49-F238E27FC236}">
                <a16:creationId xmlns:a16="http://schemas.microsoft.com/office/drawing/2014/main" id="{23BA9FCD-7B0F-4791-9C9E-83102FC2A16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826" r="9145"/>
          <a:stretch/>
        </p:blipFill>
        <p:spPr bwMode="auto">
          <a:xfrm>
            <a:off x="4693279" y="4989333"/>
            <a:ext cx="2548400" cy="1414777"/>
          </a:xfrm>
          <a:prstGeom prst="rect">
            <a:avLst/>
          </a:prstGeom>
          <a:noFill/>
          <a:ln>
            <a:noFill/>
          </a:ln>
        </p:spPr>
      </p:pic>
      <p:sp>
        <p:nvSpPr>
          <p:cNvPr id="26" name="テキスト ボックス 25">
            <a:extLst>
              <a:ext uri="{FF2B5EF4-FFF2-40B4-BE49-F238E27FC236}">
                <a16:creationId xmlns:a16="http://schemas.microsoft.com/office/drawing/2014/main" id="{6399D87E-0873-425D-A8FA-5E973EE7081C}"/>
              </a:ext>
            </a:extLst>
          </p:cNvPr>
          <p:cNvSpPr txBox="1"/>
          <p:nvPr/>
        </p:nvSpPr>
        <p:spPr>
          <a:xfrm>
            <a:off x="7727950" y="980414"/>
            <a:ext cx="1686983" cy="261610"/>
          </a:xfrm>
          <a:prstGeom prst="rect">
            <a:avLst/>
          </a:prstGeom>
          <a:noFill/>
        </p:spPr>
        <p:txBody>
          <a:bodyPr wrap="square">
            <a:spAutoFit/>
          </a:bodyPr>
          <a:lstStyle/>
          <a:p>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lang="ja-JP" altLang="en-US" sz="1100" dirty="0"/>
          </a:p>
        </p:txBody>
      </p:sp>
    </p:spTree>
    <p:extLst>
      <p:ext uri="{BB962C8B-B14F-4D97-AF65-F5344CB8AC3E}">
        <p14:creationId xmlns:p14="http://schemas.microsoft.com/office/powerpoint/2010/main" val="233705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1499977032"/>
              </p:ext>
            </p:extLst>
          </p:nvPr>
        </p:nvGraphicFramePr>
        <p:xfrm>
          <a:off x="406103" y="1098425"/>
          <a:ext cx="8928000" cy="5370571"/>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260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5B6"/>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受動喫煙防止対策の推進</a:t>
                      </a:r>
                      <a:r>
                        <a:rPr kumimoji="1" lang="en-US" altLang="ja-JP" sz="1100" u="none"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■健康増進法および大阪府受動喫煙防止条例の周知及び実効性の確保</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■特に飲食店に対する周知、法律・条例の遵守の徹底</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■万博を通じて高まった健康づくりの気運を途絶えさせることがないよう、引き続き「健活</a:t>
                      </a:r>
                      <a:r>
                        <a:rPr kumimoji="1" lang="en-US" altLang="ja-JP" sz="1100" b="0" strike="noStrike" baseline="0" dirty="0">
                          <a:solidFill>
                            <a:schemeClr val="tx1"/>
                          </a:solidFill>
                          <a:latin typeface="+mn-ea"/>
                          <a:ea typeface="+mn-ea"/>
                        </a:rPr>
                        <a:t>10</a:t>
                      </a:r>
                      <a:r>
                        <a:rPr kumimoji="1" lang="ja-JP" altLang="en-US" sz="1100" b="0" strike="noStrike" baseline="0" dirty="0">
                          <a:solidFill>
                            <a:schemeClr val="tx1"/>
                          </a:solidFill>
                          <a:latin typeface="+mn-ea"/>
                          <a:ea typeface="+mn-ea"/>
                        </a:rPr>
                        <a:t>」の取組みを推進していく必要</a:t>
                      </a:r>
                      <a:endParaRPr kumimoji="1" lang="en-US" altLang="ja-JP" sz="1100" b="0" strike="noStrik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sng" baseline="0" dirty="0">
                          <a:solidFill>
                            <a:schemeClr val="tx1"/>
                          </a:solidFill>
                          <a:latin typeface="+mn-ea"/>
                          <a:ea typeface="+mn-ea"/>
                        </a:rPr>
                        <a:t>《</a:t>
                      </a:r>
                      <a:r>
                        <a:rPr kumimoji="1" lang="ja-JP" altLang="en-US" sz="1100" b="1" u="sng" baseline="0" dirty="0">
                          <a:solidFill>
                            <a:schemeClr val="tx1"/>
                          </a:solidFill>
                          <a:latin typeface="+mn-ea"/>
                          <a:ea typeface="+mn-ea"/>
                        </a:rPr>
                        <a:t>公衆喫煙所の普及</a:t>
                      </a:r>
                      <a:r>
                        <a:rPr kumimoji="1" lang="en-US" altLang="ja-JP" sz="1100" b="1" u="sng"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0" baseline="0" dirty="0">
                          <a:solidFill>
                            <a:schemeClr val="tx1"/>
                          </a:solidFill>
                          <a:latin typeface="+mn-ea"/>
                          <a:ea typeface="+mn-ea"/>
                        </a:rPr>
                        <a:t>受動喫煙を生じさせないよう、引き続き喫煙所の整備を促進</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rgbClr val="FF0000"/>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242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受動喫煙防止対策の推進</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■巡回啓発を含めた飲食店に対する周知の徹底</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■府内飲食店の喫煙状況の実態把握調査</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■府民の受動喫煙に対する意識調査</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■「健活おおさか推進府民会議」をはじめとした、多様な主体との連携・協働により、「健活</a:t>
                      </a:r>
                      <a:r>
                        <a:rPr lang="en-US" altLang="ja-JP" sz="1100" dirty="0">
                          <a:solidFill>
                            <a:schemeClr val="tx1"/>
                          </a:solidFill>
                        </a:rPr>
                        <a:t>10</a:t>
                      </a:r>
                      <a:r>
                        <a:rPr lang="ja-JP" altLang="en-US" sz="1100" dirty="0">
                          <a:solidFill>
                            <a:schemeClr val="tx1"/>
                          </a:solidFill>
                        </a:rPr>
                        <a:t>」のさらなる普及と定着を図る</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公衆喫煙所の普及</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ja-JP" altLang="en-US" sz="1100" b="0" baseline="0" dirty="0">
                          <a:solidFill>
                            <a:schemeClr val="tx1"/>
                          </a:solidFill>
                          <a:latin typeface="+mn-ea"/>
                          <a:ea typeface="+mn-ea"/>
                        </a:rPr>
                        <a:t>望まない受動喫煙を防ぐため民間事業者を支援した</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公衆喫煙所の整備を促進</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68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令和８年度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予算（案）</a:t>
                      </a:r>
                      <a:endParaRPr kumimoji="1" lang="en-US" altLang="ja-JP" sz="1050" b="1" i="0" u="none" strike="noStrike" kern="1200" cap="none" spc="0" normalizeH="0" baseline="0" noProof="0" dirty="0">
                        <a:ln>
                          <a:noFill/>
                        </a:ln>
                        <a:solidFill>
                          <a:srgbClr val="FF0000"/>
                        </a:solidFill>
                        <a:effectLst/>
                        <a:highlight>
                          <a:srgbClr val="00FFFF"/>
                        </a:highligh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nSpc>
                          <a:spcPct val="100000"/>
                        </a:lnSpc>
                      </a:pPr>
                      <a:r>
                        <a:rPr kumimoji="1" lang="ja-JP" altLang="en-US" sz="1100" dirty="0">
                          <a:solidFill>
                            <a:schemeClr val="tx1"/>
                          </a:solidFill>
                          <a:latin typeface="+mn-ea"/>
                          <a:ea typeface="+mn-ea"/>
                        </a:rPr>
                        <a:t>たばこ対策事業（</a:t>
                      </a:r>
                      <a:r>
                        <a:rPr kumimoji="1" lang="en-US" altLang="ja-JP" sz="1100" dirty="0">
                          <a:solidFill>
                            <a:schemeClr val="tx1"/>
                          </a:solidFill>
                          <a:latin typeface="+mn-ea"/>
                          <a:ea typeface="+mn-ea"/>
                        </a:rPr>
                        <a:t>78,042</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r>
                        <a:rPr kumimoji="1" lang="ja-JP" altLang="en-US" sz="1100" dirty="0">
                          <a:solidFill>
                            <a:schemeClr val="tx1"/>
                          </a:solidFill>
                          <a:latin typeface="+mn-ea"/>
                          <a:ea typeface="+mn-ea"/>
                        </a:rPr>
                        <a:t>）</a:t>
                      </a:r>
                      <a:endParaRPr kumimoji="1" lang="en-US" altLang="ja-JP" sz="1100" dirty="0">
                        <a:solidFill>
                          <a:schemeClr val="tx1"/>
                        </a:solidFill>
                        <a:latin typeface="+mn-ea"/>
                        <a:ea typeface="+mn-ea"/>
                      </a:endParaRPr>
                    </a:p>
                    <a:p>
                      <a:pPr>
                        <a:lnSpc>
                          <a:spcPct val="100000"/>
                        </a:lnSpc>
                      </a:pPr>
                      <a:r>
                        <a:rPr kumimoji="1" lang="ja-JP" altLang="en-US" sz="1100" dirty="0">
                          <a:solidFill>
                            <a:schemeClr val="tx1"/>
                          </a:solidFill>
                          <a:latin typeface="+mn-ea"/>
                          <a:ea typeface="+mn-ea"/>
                        </a:rPr>
                        <a:t>オール大阪による健康づくり推進事業（</a:t>
                      </a:r>
                      <a:r>
                        <a:rPr kumimoji="1" lang="en-US" altLang="ja-JP" sz="1100" dirty="0">
                          <a:solidFill>
                            <a:schemeClr val="tx1"/>
                          </a:solidFill>
                          <a:latin typeface="+mn-ea"/>
                          <a:ea typeface="+mn-ea"/>
                        </a:rPr>
                        <a:t>16,822</a:t>
                      </a:r>
                      <a:r>
                        <a:rPr kumimoji="1" lang="ja-JP" altLang="en-US" sz="1100" dirty="0">
                          <a:solidFill>
                            <a:schemeClr val="tx1"/>
                          </a:solidFill>
                          <a:latin typeface="+mn-ea"/>
                          <a:ea typeface="+mn-ea"/>
                        </a:rPr>
                        <a:t>千円）</a:t>
                      </a:r>
                      <a:endParaRPr kumimoji="1" lang="en-US" altLang="ja-JP" sz="1100" dirty="0">
                        <a:solidFill>
                          <a:schemeClr val="tx1"/>
                        </a:solidFill>
                        <a:latin typeface="+mn-ea"/>
                        <a:ea typeface="+mn-ea"/>
                      </a:endParaRPr>
                    </a:p>
                    <a:p>
                      <a:pPr>
                        <a:lnSpc>
                          <a:spcPct val="100000"/>
                        </a:lnSpc>
                      </a:pPr>
                      <a:r>
                        <a:rPr kumimoji="1" lang="ja-JP" altLang="en-US" sz="1100" dirty="0">
                          <a:solidFill>
                            <a:schemeClr val="tx1"/>
                          </a:solidFill>
                          <a:latin typeface="+mn-ea"/>
                          <a:ea typeface="+mn-ea"/>
                        </a:rPr>
                        <a:t>万博レガシーを継承した健活</a:t>
                      </a:r>
                      <a:r>
                        <a:rPr kumimoji="1" lang="en-US" altLang="ja-JP" sz="1100" dirty="0">
                          <a:solidFill>
                            <a:schemeClr val="tx1"/>
                          </a:solidFill>
                          <a:latin typeface="+mn-ea"/>
                          <a:ea typeface="+mn-ea"/>
                        </a:rPr>
                        <a:t>10</a:t>
                      </a:r>
                      <a:r>
                        <a:rPr kumimoji="1" lang="ja-JP" altLang="en-US" sz="1100" dirty="0">
                          <a:solidFill>
                            <a:schemeClr val="tx1"/>
                          </a:solidFill>
                          <a:latin typeface="+mn-ea"/>
                          <a:ea typeface="+mn-ea"/>
                        </a:rPr>
                        <a:t>プロモーション（</a:t>
                      </a:r>
                      <a:r>
                        <a:rPr kumimoji="1" lang="en-US" altLang="ja-JP" sz="1100" dirty="0">
                          <a:solidFill>
                            <a:schemeClr val="tx1"/>
                          </a:solidFill>
                          <a:latin typeface="+mn-ea"/>
                          <a:ea typeface="+mn-ea"/>
                        </a:rPr>
                        <a:t>140,802</a:t>
                      </a:r>
                      <a:r>
                        <a:rPr kumimoji="1" lang="ja-JP" altLang="en-US" sz="1100" dirty="0">
                          <a:solidFill>
                            <a:schemeClr val="tx1"/>
                          </a:solidFill>
                          <a:latin typeface="+mn-ea"/>
                          <a:ea typeface="+mn-ea"/>
                        </a:rPr>
                        <a:t>千円）</a:t>
                      </a:r>
                      <a:endParaRPr kumimoji="1" lang="en-US" altLang="ja-JP"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2" name="スライド番号プレースホルダー 1"/>
          <p:cNvSpPr>
            <a:spLocks noGrp="1"/>
          </p:cNvSpPr>
          <p:nvPr>
            <p:ph type="sldNum" sz="quarter" idx="12"/>
          </p:nvPr>
        </p:nvSpPr>
        <p:spPr>
          <a:xfrm>
            <a:off x="7544753" y="6572483"/>
            <a:ext cx="2228850" cy="365125"/>
          </a:xfrm>
        </p:spPr>
        <p:txBody>
          <a:bodyPr/>
          <a:lstStyle/>
          <a:p>
            <a:fld id="{8491F570-1DE7-4E07-90A6-F6DA59EDAE7D}" type="slidenum">
              <a:rPr kumimoji="1" lang="ja-JP" altLang="en-US" smtClean="0"/>
              <a:pPr/>
              <a:t>8</a:t>
            </a:fld>
            <a:endParaRPr kumimoji="1" lang="ja-JP" altLang="en-US" dirty="0"/>
          </a:p>
        </p:txBody>
      </p:sp>
      <p:graphicFrame>
        <p:nvGraphicFramePr>
          <p:cNvPr id="3" name="表 2">
            <a:extLst>
              <a:ext uri="{FF2B5EF4-FFF2-40B4-BE49-F238E27FC236}">
                <a16:creationId xmlns:a16="http://schemas.microsoft.com/office/drawing/2014/main" id="{7CB95201-6159-4784-B6AD-1938E63D0F52}"/>
              </a:ext>
            </a:extLst>
          </p:cNvPr>
          <p:cNvGraphicFramePr>
            <a:graphicFrameLocks noGrp="1"/>
          </p:cNvGraphicFramePr>
          <p:nvPr>
            <p:extLst>
              <p:ext uri="{D42A27DB-BD31-4B8C-83A1-F6EECF244321}">
                <p14:modId xmlns:p14="http://schemas.microsoft.com/office/powerpoint/2010/main" val="1696589703"/>
              </p:ext>
            </p:extLst>
          </p:nvPr>
        </p:nvGraphicFramePr>
        <p:xfrm>
          <a:off x="406103" y="270425"/>
          <a:ext cx="8928000" cy="828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540844266"/>
                    </a:ext>
                  </a:extLst>
                </a:gridCol>
                <a:gridCol w="7920000">
                  <a:extLst>
                    <a:ext uri="{9D8B030D-6E8A-4147-A177-3AD203B41FA5}">
                      <a16:colId xmlns:a16="http://schemas.microsoft.com/office/drawing/2014/main" val="674764230"/>
                    </a:ext>
                  </a:extLst>
                </a:gridCol>
              </a:tblGrid>
              <a:tr h="8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mn-ea"/>
                          <a:cs typeface="+mn-cs"/>
                        </a:rPr>
                        <a:t>最終予算（案）</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たばこ対策事業（</a:t>
                      </a:r>
                      <a:r>
                        <a:rPr kumimoji="1" lang="en-US" altLang="ja-JP" sz="1100" b="0" dirty="0">
                          <a:solidFill>
                            <a:schemeClr val="tx1"/>
                          </a:solidFill>
                          <a:latin typeface="+mn-ea"/>
                          <a:ea typeface="+mn-ea"/>
                        </a:rPr>
                        <a:t>95,080</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r>
                        <a:rPr kumimoji="1" lang="ja-JP" altLang="en-US" sz="1100" b="0" dirty="0">
                          <a:solidFill>
                            <a:schemeClr val="tx1"/>
                          </a:solidFill>
                          <a:latin typeface="+mn-ea"/>
                          <a:ea typeface="+mn-ea"/>
                        </a:rPr>
                        <a:t>）</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オール大阪による健康づくり推進事業（</a:t>
                      </a:r>
                      <a:r>
                        <a:rPr kumimoji="1" lang="en-US" altLang="ja-JP" sz="1100" b="0" dirty="0">
                          <a:solidFill>
                            <a:schemeClr val="tx1"/>
                          </a:solidFill>
                          <a:latin typeface="+mn-ea"/>
                          <a:ea typeface="+mn-ea"/>
                        </a:rPr>
                        <a:t>26,997</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dirty="0">
                          <a:solidFill>
                            <a:schemeClr val="tx1"/>
                          </a:solidFill>
                          <a:latin typeface="游ゴシック" panose="020B0400000000000000" pitchFamily="50" charset="-128"/>
                          <a:ea typeface="游ゴシック" panose="020B0400000000000000" pitchFamily="50" charset="-128"/>
                        </a:rPr>
                        <a:t>万博自治体催事関連事業</a:t>
                      </a:r>
                      <a:r>
                        <a:rPr kumimoji="1" lang="ja-JP" altLang="en-US" sz="1100" b="0" dirty="0">
                          <a:solidFill>
                            <a:schemeClr val="tx1"/>
                          </a:solidFill>
                          <a:latin typeface="游ゴシック" panose="020B0400000000000000" pitchFamily="50" charset="-128"/>
                          <a:ea typeface="游ゴシック" panose="020B0400000000000000" pitchFamily="50" charset="-128"/>
                        </a:rPr>
                        <a:t>（</a:t>
                      </a:r>
                      <a:r>
                        <a:rPr kumimoji="1" lang="en-US" altLang="ja-JP" sz="1100" b="0" dirty="0">
                          <a:solidFill>
                            <a:schemeClr val="tx1"/>
                          </a:solidFill>
                          <a:latin typeface="游ゴシック" panose="020B0400000000000000" pitchFamily="50" charset="-128"/>
                          <a:ea typeface="游ゴシック" panose="020B0400000000000000" pitchFamily="50" charset="-128"/>
                        </a:rPr>
                        <a:t>55,000</a:t>
                      </a:r>
                      <a:r>
                        <a:rPr kumimoji="1" lang="ja-JP" altLang="en-US" sz="1100" b="0" dirty="0">
                          <a:solidFill>
                            <a:schemeClr val="tx1"/>
                          </a:solidFill>
                          <a:latin typeface="游ゴシック" panose="020B0400000000000000" pitchFamily="50" charset="-128"/>
                          <a:ea typeface="游ゴシック" panose="020B0400000000000000" pitchFamily="50" charset="-128"/>
                        </a:rPr>
                        <a:t>千円）</a:t>
                      </a:r>
                      <a:endParaRPr kumimoji="1" lang="en-US" altLang="ja-JP" sz="1100" b="0" dirty="0">
                        <a:solidFill>
                          <a:schemeClr val="tx1"/>
                        </a:solidFill>
                        <a:latin typeface="游ゴシック" panose="020B0400000000000000" pitchFamily="50" charset="-128"/>
                        <a:ea typeface="游ゴシック" panose="020B0400000000000000" pitchFamily="50" charset="-128"/>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797632"/>
                  </a:ext>
                </a:extLst>
              </a:tr>
            </a:tbl>
          </a:graphicData>
        </a:graphic>
      </p:graphicFrame>
    </p:spTree>
    <p:extLst>
      <p:ext uri="{BB962C8B-B14F-4D97-AF65-F5344CB8AC3E}">
        <p14:creationId xmlns:p14="http://schemas.microsoft.com/office/powerpoint/2010/main" val="1368721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Meiryo UI" panose="020B0604030504040204" pitchFamily="50" charset="-128"/>
                <a:ea typeface="Meiryo UI" panose="020B0604030504040204" pitchFamily="50" charset="-128"/>
              </a:rPr>
              <a:t>１　がんの予防･早期発見</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578003" y="6555858"/>
            <a:ext cx="2228850" cy="365125"/>
          </a:xfrm>
        </p:spPr>
        <p:txBody>
          <a:bodyPr/>
          <a:lstStyle/>
          <a:p>
            <a:fld id="{8491F570-1DE7-4E07-90A6-F6DA59EDAE7D}" type="slidenum">
              <a:rPr kumimoji="1" lang="ja-JP" altLang="en-US" smtClean="0"/>
              <a:pPr/>
              <a:t>9</a:t>
            </a:fld>
            <a:endParaRPr kumimoji="1" lang="ja-JP" altLang="en-US"/>
          </a:p>
        </p:txBody>
      </p:sp>
      <p:pic>
        <p:nvPicPr>
          <p:cNvPr id="22" name="図 21"/>
          <p:cNvPicPr>
            <a:picLocks noChangeAspect="1"/>
          </p:cNvPicPr>
          <p:nvPr/>
        </p:nvPicPr>
        <p:blipFill>
          <a:blip r:embed="rId3"/>
          <a:stretch>
            <a:fillRect/>
          </a:stretch>
        </p:blipFill>
        <p:spPr>
          <a:xfrm>
            <a:off x="8536240" y="74033"/>
            <a:ext cx="1320923" cy="432000"/>
          </a:xfrm>
          <a:prstGeom prst="rect">
            <a:avLst/>
          </a:prstGeom>
        </p:spPr>
      </p:pic>
      <p:sp>
        <p:nvSpPr>
          <p:cNvPr id="27" name="正方形/長方形 26">
            <a:extLst>
              <a:ext uri="{FF2B5EF4-FFF2-40B4-BE49-F238E27FC236}">
                <a16:creationId xmlns:a16="http://schemas.microsoft.com/office/drawing/2014/main" id="{0FF5944C-866C-4824-ABAC-7773DB7843C8}"/>
              </a:ext>
            </a:extLst>
          </p:cNvPr>
          <p:cNvSpPr/>
          <p:nvPr/>
        </p:nvSpPr>
        <p:spPr>
          <a:xfrm>
            <a:off x="268310" y="771789"/>
            <a:ext cx="9369380" cy="5836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8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59</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062FEB78-60E8-4C18-A40B-ACDBD0C298CE}"/>
              </a:ext>
            </a:extLst>
          </p:cNvPr>
          <p:cNvSpPr/>
          <p:nvPr/>
        </p:nvSpPr>
        <p:spPr>
          <a:xfrm>
            <a:off x="691603" y="1086402"/>
            <a:ext cx="611270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≪第４期大阪府がん対策推進計画における個別目標≫</a:t>
            </a:r>
          </a:p>
        </p:txBody>
      </p:sp>
      <p:sp>
        <p:nvSpPr>
          <p:cNvPr id="15" name="正方形/長方形 14"/>
          <p:cNvSpPr/>
          <p:nvPr/>
        </p:nvSpPr>
        <p:spPr>
          <a:xfrm>
            <a:off x="268310" y="654402"/>
            <a:ext cx="5873698" cy="432000"/>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a:t>
            </a:r>
            <a:r>
              <a:rPr kumimoji="1" lang="ja-JP" altLang="en-US" sz="1600" b="1"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３</a:t>
            </a:r>
            <a:r>
              <a:rPr kumimoji="1" lang="ja-JP" altLang="en-US"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がん検診によるがんの早期発見</a:t>
            </a:r>
            <a:r>
              <a:rPr kumimoji="1" lang="ja-JP" altLang="en-US" sz="1600" b="1" dirty="0">
                <a:solidFill>
                  <a:prstClr val="white"/>
                </a:solidFill>
                <a:latin typeface="Calibri" panose="020F0502020204030204"/>
                <a:ea typeface="游ゴシック" panose="020B0400000000000000" pitchFamily="50" charset="-128"/>
              </a:rPr>
              <a:t>　　　　</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計画Ｐ</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68-</a:t>
            </a:r>
            <a:r>
              <a:rPr kumimoji="1" lang="en-US" altLang="ja-JP" sz="1400" b="1" dirty="0">
                <a:solidFill>
                  <a:prstClr val="white"/>
                </a:solidFill>
                <a:latin typeface="Calibri" panose="020F0502020204030204"/>
                <a:ea typeface="游ゴシック" panose="020B0400000000000000" pitchFamily="50" charset="-128"/>
              </a:rPr>
              <a:t>69</a:t>
            </a:r>
            <a:endParaRPr kumimoji="1" lang="en-US" altLang="ja-JP" sz="1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a:extLst>
              <a:ext uri="{FF2B5EF4-FFF2-40B4-BE49-F238E27FC236}">
                <a16:creationId xmlns:a16="http://schemas.microsoft.com/office/drawing/2014/main" id="{9DB95206-9D4B-41D5-83C5-1B8156D4BF0D}"/>
              </a:ext>
            </a:extLst>
          </p:cNvPr>
          <p:cNvGraphicFramePr>
            <a:graphicFrameLocks noGrp="1"/>
          </p:cNvGraphicFramePr>
          <p:nvPr>
            <p:extLst>
              <p:ext uri="{D42A27DB-BD31-4B8C-83A1-F6EECF244321}">
                <p14:modId xmlns:p14="http://schemas.microsoft.com/office/powerpoint/2010/main" val="3289550815"/>
              </p:ext>
            </p:extLst>
          </p:nvPr>
        </p:nvGraphicFramePr>
        <p:xfrm>
          <a:off x="691603" y="1511071"/>
          <a:ext cx="8477873" cy="4624200"/>
        </p:xfrm>
        <a:graphic>
          <a:graphicData uri="http://schemas.openxmlformats.org/drawingml/2006/table">
            <a:tbl>
              <a:tblPr firstRow="1" firstCol="1" bandRow="1">
                <a:tableStyleId>{5C22544A-7EE6-4342-B048-85BDC9FD1C3A}</a:tableStyleId>
              </a:tblPr>
              <a:tblGrid>
                <a:gridCol w="361598">
                  <a:extLst>
                    <a:ext uri="{9D8B030D-6E8A-4147-A177-3AD203B41FA5}">
                      <a16:colId xmlns:a16="http://schemas.microsoft.com/office/drawing/2014/main" val="20000"/>
                    </a:ext>
                  </a:extLst>
                </a:gridCol>
                <a:gridCol w="1258275">
                  <a:extLst>
                    <a:ext uri="{9D8B030D-6E8A-4147-A177-3AD203B41FA5}">
                      <a16:colId xmlns:a16="http://schemas.microsoft.com/office/drawing/2014/main" val="20001"/>
                    </a:ext>
                  </a:extLst>
                </a:gridCol>
                <a:gridCol w="1447800">
                  <a:extLst>
                    <a:ext uri="{9D8B030D-6E8A-4147-A177-3AD203B41FA5}">
                      <a16:colId xmlns:a16="http://schemas.microsoft.com/office/drawing/2014/main" val="3638852499"/>
                    </a:ext>
                  </a:extLst>
                </a:gridCol>
                <a:gridCol w="2023533">
                  <a:extLst>
                    <a:ext uri="{9D8B030D-6E8A-4147-A177-3AD203B41FA5}">
                      <a16:colId xmlns:a16="http://schemas.microsoft.com/office/drawing/2014/main" val="2214206044"/>
                    </a:ext>
                  </a:extLst>
                </a:gridCol>
                <a:gridCol w="1686367">
                  <a:extLst>
                    <a:ext uri="{9D8B030D-6E8A-4147-A177-3AD203B41FA5}">
                      <a16:colId xmlns:a16="http://schemas.microsoft.com/office/drawing/2014/main" val="4002315387"/>
                    </a:ext>
                  </a:extLst>
                </a:gridCol>
                <a:gridCol w="1700300">
                  <a:extLst>
                    <a:ext uri="{9D8B030D-6E8A-4147-A177-3AD203B41FA5}">
                      <a16:colId xmlns:a16="http://schemas.microsoft.com/office/drawing/2014/main" val="4039634864"/>
                    </a:ext>
                  </a:extLst>
                </a:gridCol>
              </a:tblGrid>
              <a:tr h="467367">
                <a:tc>
                  <a:txBody>
                    <a:bodyPr/>
                    <a:lstStyle/>
                    <a:p>
                      <a:pPr algn="ctr" fontAlgn="auto">
                        <a:lnSpc>
                          <a:spcPts val="1600"/>
                        </a:lnSpc>
                        <a:spcAft>
                          <a:spcPts val="0"/>
                        </a:spcAft>
                      </a:pPr>
                      <a:r>
                        <a:rPr lang="en-US" sz="1400" b="1" dirty="0">
                          <a:effectLst/>
                          <a:latin typeface="+mn-ea"/>
                          <a:ea typeface="+mn-ea"/>
                        </a:rPr>
                        <a:t> </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gridSpan="2">
                  <a:txBody>
                    <a:bodyPr/>
                    <a:lstStyle/>
                    <a:p>
                      <a:pPr algn="ctr" fontAlgn="auto">
                        <a:lnSpc>
                          <a:spcPts val="1600"/>
                        </a:lnSpc>
                        <a:spcAft>
                          <a:spcPts val="0"/>
                        </a:spcAft>
                      </a:pPr>
                      <a:r>
                        <a:rPr lang="ja-JP" sz="1400" b="1" dirty="0">
                          <a:effectLst/>
                          <a:latin typeface="+mn-ea"/>
                          <a:ea typeface="+mn-ea"/>
                        </a:rPr>
                        <a:t>個別目標</a:t>
                      </a:r>
                      <a:endParaRPr lang="ja-JP" sz="1400" b="1" dirty="0">
                        <a:solidFill>
                          <a:srgbClr val="000000"/>
                        </a:solidFill>
                        <a:effectLst/>
                        <a:latin typeface="+mn-ea"/>
                        <a:ea typeface="+mn-ea"/>
                        <a:cs typeface="HG丸ｺﾞｼｯｸM-PRO"/>
                      </a:endParaRPr>
                    </a:p>
                  </a:txBody>
                  <a:tcPr marL="62865" marR="62865" marT="0" marB="0" anchor="ctr">
                    <a:lnL w="28575"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hMerge="1">
                  <a:txBody>
                    <a:bodyPr/>
                    <a:lstStyle/>
                    <a:p>
                      <a:endParaRPr kumimoji="1" lang="ja-JP" altLang="en-US"/>
                    </a:p>
                  </a:txBody>
                  <a:tcPr/>
                </a:tc>
                <a:tc>
                  <a:txBody>
                    <a:bodyPr/>
                    <a:lstStyle/>
                    <a:p>
                      <a:pPr algn="ctr" fontAlgn="auto">
                        <a:lnSpc>
                          <a:spcPts val="1600"/>
                        </a:lnSpc>
                        <a:spcAft>
                          <a:spcPts val="0"/>
                        </a:spcAft>
                      </a:pPr>
                      <a:r>
                        <a:rPr lang="ja-JP" altLang="en-US" sz="1400" b="1" dirty="0">
                          <a:solidFill>
                            <a:schemeClr val="bg1"/>
                          </a:solidFill>
                          <a:effectLst/>
                          <a:latin typeface="+mn-ea"/>
                          <a:ea typeface="+mn-ea"/>
                        </a:rPr>
                        <a:t>計画策定時</a:t>
                      </a:r>
                      <a:r>
                        <a:rPr lang="ja-JP" sz="1400" b="1" dirty="0">
                          <a:solidFill>
                            <a:schemeClr val="bg1"/>
                          </a:solidFill>
                          <a:effectLst/>
                          <a:latin typeface="+mn-ea"/>
                          <a:ea typeface="+mn-ea"/>
                        </a:rPr>
                        <a:t>の</a:t>
                      </a:r>
                      <a:r>
                        <a:rPr lang="ja-JP" altLang="en-US" sz="1400" b="1" dirty="0">
                          <a:solidFill>
                            <a:schemeClr val="bg1"/>
                          </a:solidFill>
                          <a:effectLst/>
                          <a:latin typeface="+mn-ea"/>
                          <a:ea typeface="+mn-ea"/>
                        </a:rPr>
                        <a:t>値</a:t>
                      </a:r>
                      <a:endParaRPr lang="en-US" altLang="ja-JP" sz="1400" b="1" dirty="0">
                        <a:solidFill>
                          <a:schemeClr val="bg1"/>
                        </a:solidFill>
                        <a:effectLst/>
                        <a:latin typeface="+mn-ea"/>
                        <a:ea typeface="+mn-ea"/>
                      </a:endParaRPr>
                    </a:p>
                    <a:p>
                      <a:pPr algn="ctr" fontAlgn="auto">
                        <a:lnSpc>
                          <a:spcPts val="1600"/>
                        </a:lnSpc>
                        <a:spcAft>
                          <a:spcPts val="0"/>
                        </a:spcAft>
                      </a:pPr>
                      <a:r>
                        <a:rPr lang="en-US" altLang="ja-JP" sz="1100" b="1" dirty="0">
                          <a:solidFill>
                            <a:schemeClr val="bg1"/>
                          </a:solidFill>
                          <a:effectLst/>
                          <a:latin typeface="+mn-ea"/>
                          <a:ea typeface="+mn-ea"/>
                        </a:rPr>
                        <a:t>【</a:t>
                      </a:r>
                      <a:r>
                        <a:rPr lang="ja-JP" altLang="en-US" sz="1100" b="1" dirty="0">
                          <a:solidFill>
                            <a:schemeClr val="bg1"/>
                          </a:solidFill>
                          <a:effectLst/>
                          <a:latin typeface="+mn-ea"/>
                          <a:ea typeface="+mn-ea"/>
                        </a:rPr>
                        <a:t>令和４</a:t>
                      </a:r>
                      <a:r>
                        <a:rPr lang="en-US" altLang="ja-JP" sz="1100" b="1" dirty="0">
                          <a:solidFill>
                            <a:schemeClr val="bg1"/>
                          </a:solidFill>
                          <a:effectLst/>
                          <a:latin typeface="+mn-ea"/>
                          <a:ea typeface="+mn-ea"/>
                        </a:rPr>
                        <a:t>(2022</a:t>
                      </a:r>
                      <a:r>
                        <a:rPr lang="ja-JP" altLang="en-US" sz="1100" b="1" dirty="0">
                          <a:solidFill>
                            <a:schemeClr val="bg1"/>
                          </a:solidFill>
                          <a:effectLst/>
                          <a:latin typeface="+mn-ea"/>
                          <a:ea typeface="+mn-ea"/>
                        </a:rPr>
                        <a:t>）年</a:t>
                      </a:r>
                      <a:r>
                        <a:rPr lang="en-US" altLang="ja-JP" sz="1100" b="1" dirty="0">
                          <a:solidFill>
                            <a:schemeClr val="bg1"/>
                          </a:solidFill>
                          <a:effectLst/>
                          <a:latin typeface="+mn-ea"/>
                          <a:ea typeface="+mn-ea"/>
                        </a:rPr>
                        <a:t>】</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kumimoji="1" lang="ja-JP"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現状</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値</a:t>
                      </a:r>
                      <a:endParaRPr lang="ja-JP" sz="1400" b="1"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altLang="ja-JP" sz="1400" b="1" dirty="0">
                          <a:solidFill>
                            <a:schemeClr val="bg1"/>
                          </a:solidFill>
                          <a:effectLst/>
                          <a:latin typeface="+mn-ea"/>
                          <a:ea typeface="+mn-ea"/>
                        </a:rPr>
                        <a:t>2029</a:t>
                      </a:r>
                      <a:r>
                        <a:rPr lang="ja-JP" sz="1400" b="1" dirty="0">
                          <a:solidFill>
                            <a:schemeClr val="bg1"/>
                          </a:solidFill>
                          <a:effectLst/>
                          <a:latin typeface="+mn-ea"/>
                          <a:ea typeface="+mn-ea"/>
                        </a:rPr>
                        <a:t>年度目標</a:t>
                      </a:r>
                      <a:r>
                        <a:rPr lang="ja-JP" altLang="en-US" sz="1400" b="1" dirty="0">
                          <a:solidFill>
                            <a:schemeClr val="bg1"/>
                          </a:solidFill>
                          <a:effectLst/>
                          <a:latin typeface="+mn-ea"/>
                          <a:ea typeface="+mn-ea"/>
                        </a:rPr>
                        <a:t>値</a:t>
                      </a:r>
                      <a:endParaRPr lang="ja-JP" sz="1400" b="1" dirty="0">
                        <a:solidFill>
                          <a:schemeClr val="bg1"/>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53173">
                <a:tc>
                  <a:txBody>
                    <a:bodyPr/>
                    <a:lstStyle/>
                    <a:p>
                      <a:pPr algn="ctr" fontAlgn="auto">
                        <a:lnSpc>
                          <a:spcPts val="1600"/>
                        </a:lnSpc>
                        <a:spcAft>
                          <a:spcPts val="0"/>
                        </a:spcAft>
                      </a:pPr>
                      <a:r>
                        <a:rPr lang="ja-JP" sz="1400" b="1" dirty="0">
                          <a:effectLst/>
                          <a:latin typeface="+mn-ea"/>
                          <a:ea typeface="+mn-ea"/>
                        </a:rPr>
                        <a:t>１</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lumMod val="50000"/>
                      </a:schemeClr>
                    </a:solidFill>
                  </a:tcPr>
                </a:tc>
                <a:tc rowSpan="5">
                  <a:txBody>
                    <a:bodyPr/>
                    <a:lstStyle/>
                    <a:p>
                      <a:pPr algn="l" fontAlgn="auto">
                        <a:lnSpc>
                          <a:spcPts val="1600"/>
                        </a:lnSpc>
                        <a:spcAft>
                          <a:spcPts val="0"/>
                        </a:spcAft>
                      </a:pPr>
                      <a:r>
                        <a:rPr lang="ja-JP" sz="1400" b="1" kern="100" dirty="0">
                          <a:effectLst/>
                          <a:latin typeface="+mn-ea"/>
                          <a:ea typeface="+mn-ea"/>
                        </a:rPr>
                        <a:t>がん検診</a:t>
                      </a:r>
                      <a:endParaRPr lang="en-US" altLang="ja-JP" sz="1400" b="1" kern="100" dirty="0">
                        <a:effectLst/>
                        <a:latin typeface="+mn-ea"/>
                        <a:ea typeface="+mn-ea"/>
                      </a:endParaRPr>
                    </a:p>
                    <a:p>
                      <a:pPr algn="l" fontAlgn="auto">
                        <a:lnSpc>
                          <a:spcPts val="1600"/>
                        </a:lnSpc>
                        <a:spcAft>
                          <a:spcPts val="0"/>
                        </a:spcAft>
                      </a:pPr>
                      <a:r>
                        <a:rPr lang="ja-JP" sz="1400" b="1" kern="100" dirty="0">
                          <a:effectLst/>
                          <a:latin typeface="+mn-ea"/>
                          <a:ea typeface="+mn-ea"/>
                        </a:rPr>
                        <a:t>受診率</a:t>
                      </a:r>
                      <a:endParaRPr lang="ja-JP" sz="1400" b="1" dirty="0">
                        <a:effectLst/>
                        <a:latin typeface="+mn-ea"/>
                        <a:ea typeface="+mn-ea"/>
                      </a:endParaRP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ja-JP" sz="1400" b="1">
                          <a:effectLst/>
                          <a:latin typeface="+mn-ea"/>
                          <a:ea typeface="+mn-ea"/>
                        </a:rPr>
                        <a:t>胃がん</a:t>
                      </a:r>
                      <a:endParaRPr lang="ja-JP" sz="14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36.8%</a:t>
                      </a:r>
                      <a:endParaRPr lang="ja-JP" sz="14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令和７年度</a:t>
                      </a:r>
                      <a:r>
                        <a:rPr kumimoji="1" lang="zh-TW"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国民生活基礎調査</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の結果を受け算出</a:t>
                      </a:r>
                    </a:p>
                    <a:p>
                      <a:pPr algn="l" fontAlgn="auto">
                        <a:lnSpc>
                          <a:spcPts val="1600"/>
                        </a:lnSpc>
                        <a:spcAft>
                          <a:spcPts val="0"/>
                        </a:spcAft>
                      </a:pPr>
                      <a:endParaRPr lang="ja-JP" sz="14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50</a:t>
                      </a:r>
                      <a:r>
                        <a:rPr lang="ja-JP" altLang="en-US" sz="1400" b="1" dirty="0">
                          <a:solidFill>
                            <a:schemeClr val="tx1"/>
                          </a:solidFill>
                          <a:effectLst/>
                          <a:latin typeface="+mn-ea"/>
                          <a:ea typeface="+mn-ea"/>
                          <a:cs typeface="HG丸ｺﾞｼｯｸM-PRO"/>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3173">
                <a:tc>
                  <a:txBody>
                    <a:bodyPr/>
                    <a:lstStyle/>
                    <a:p>
                      <a:pPr algn="ctr" fontAlgn="auto">
                        <a:lnSpc>
                          <a:spcPts val="1600"/>
                        </a:lnSpc>
                        <a:spcAft>
                          <a:spcPts val="0"/>
                        </a:spcAft>
                      </a:pPr>
                      <a:r>
                        <a:rPr lang="ja-JP" sz="1400" b="1" dirty="0">
                          <a:effectLst/>
                          <a:latin typeface="+mn-ea"/>
                          <a:ea typeface="+mn-ea"/>
                        </a:rPr>
                        <a:t>２</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a:effectLst/>
                          <a:latin typeface="+mn-ea"/>
                          <a:ea typeface="+mn-ea"/>
                        </a:rPr>
                        <a:t>大腸がん</a:t>
                      </a:r>
                      <a:endParaRPr kumimoji="1" lang="ja-JP" altLang="en-US"/>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400" b="1" dirty="0">
                          <a:solidFill>
                            <a:schemeClr val="tx1"/>
                          </a:solidFill>
                          <a:effectLst/>
                          <a:latin typeface="+mn-ea"/>
                          <a:ea typeface="+mn-ea"/>
                          <a:cs typeface="HG丸ｺﾞｼｯｸM-PRO"/>
                        </a:rPr>
                        <a:t>40.3%</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50</a:t>
                      </a:r>
                      <a:r>
                        <a:rPr lang="ja-JP" altLang="en-US"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3173">
                <a:tc>
                  <a:txBody>
                    <a:bodyPr/>
                    <a:lstStyle/>
                    <a:p>
                      <a:pPr algn="ctr" fontAlgn="auto">
                        <a:lnSpc>
                          <a:spcPts val="1600"/>
                        </a:lnSpc>
                        <a:spcAft>
                          <a:spcPts val="0"/>
                        </a:spcAft>
                      </a:pPr>
                      <a:r>
                        <a:rPr lang="ja-JP" sz="1400" b="1" dirty="0">
                          <a:effectLst/>
                          <a:latin typeface="+mn-ea"/>
                          <a:ea typeface="+mn-ea"/>
                        </a:rPr>
                        <a:t>３</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a:effectLst/>
                          <a:latin typeface="+mn-ea"/>
                          <a:ea typeface="+mn-ea"/>
                        </a:rPr>
                        <a:t>肺がん</a:t>
                      </a:r>
                      <a:endParaRPr kumimoji="1" lang="ja-JP" altLang="en-US"/>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400" b="1" dirty="0">
                          <a:solidFill>
                            <a:schemeClr val="tx1"/>
                          </a:solidFill>
                          <a:effectLst/>
                          <a:latin typeface="+mn-ea"/>
                          <a:ea typeface="+mn-ea"/>
                          <a:cs typeface="HG丸ｺﾞｼｯｸM-PRO"/>
                        </a:rPr>
                        <a:t>42.2%</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50</a:t>
                      </a:r>
                      <a:r>
                        <a:rPr lang="ja-JP" altLang="en-US"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3173">
                <a:tc>
                  <a:txBody>
                    <a:bodyPr/>
                    <a:lstStyle/>
                    <a:p>
                      <a:pPr algn="ctr" fontAlgn="auto">
                        <a:lnSpc>
                          <a:spcPts val="1600"/>
                        </a:lnSpc>
                        <a:spcAft>
                          <a:spcPts val="0"/>
                        </a:spcAft>
                      </a:pPr>
                      <a:r>
                        <a:rPr lang="ja-JP" sz="1400" b="1" dirty="0">
                          <a:effectLst/>
                          <a:latin typeface="+mn-ea"/>
                          <a:ea typeface="+mn-ea"/>
                        </a:rPr>
                        <a:t>４</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a:effectLst/>
                          <a:latin typeface="+mn-ea"/>
                          <a:ea typeface="+mn-ea"/>
                        </a:rPr>
                        <a:t>乳がん</a:t>
                      </a:r>
                      <a:endParaRPr kumimoji="1" lang="ja-JP" altLang="en-US"/>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400" b="1" dirty="0">
                          <a:solidFill>
                            <a:schemeClr val="tx1"/>
                          </a:solidFill>
                          <a:effectLst/>
                          <a:latin typeface="+mn-ea"/>
                          <a:ea typeface="+mn-ea"/>
                          <a:cs typeface="HG丸ｺﾞｼｯｸM-PRO"/>
                        </a:rPr>
                        <a:t>42.2%</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50</a:t>
                      </a:r>
                      <a:r>
                        <a:rPr lang="ja-JP" altLang="en-US"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3173">
                <a:tc>
                  <a:txBody>
                    <a:bodyPr/>
                    <a:lstStyle/>
                    <a:p>
                      <a:pPr algn="ctr" fontAlgn="auto">
                        <a:lnSpc>
                          <a:spcPts val="1600"/>
                        </a:lnSpc>
                        <a:spcAft>
                          <a:spcPts val="0"/>
                        </a:spcAft>
                      </a:pPr>
                      <a:r>
                        <a:rPr lang="ja-JP" sz="1400" b="1" dirty="0">
                          <a:effectLst/>
                          <a:latin typeface="+mn-ea"/>
                          <a:ea typeface="+mn-ea"/>
                        </a:rPr>
                        <a:t>５</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dirty="0">
                          <a:effectLst/>
                          <a:latin typeface="+mn-ea"/>
                          <a:ea typeface="+mn-ea"/>
                        </a:rPr>
                        <a:t>子宮頸がん</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400" b="1" dirty="0">
                          <a:solidFill>
                            <a:schemeClr val="tx1"/>
                          </a:solidFill>
                          <a:effectLst/>
                          <a:latin typeface="+mn-ea"/>
                          <a:ea typeface="+mn-ea"/>
                          <a:cs typeface="HG丸ｺﾞｼｯｸM-PRO"/>
                        </a:rPr>
                        <a:t>39.9%</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cs typeface="HG丸ｺﾞｼｯｸM-PRO"/>
                        </a:rPr>
                        <a:t>50</a:t>
                      </a:r>
                      <a:r>
                        <a:rPr lang="ja-JP" altLang="en-US" sz="1400" b="1" dirty="0">
                          <a:solidFill>
                            <a:schemeClr val="tx1"/>
                          </a:solidFill>
                          <a:effectLst/>
                          <a:latin typeface="+mn-ea"/>
                          <a:ea typeface="+mn-ea"/>
                          <a:cs typeface="HG丸ｺﾞｼｯｸM-PRO"/>
                        </a:rPr>
                        <a:t>％</a:t>
                      </a:r>
                      <a:endParaRPr lang="ja-JP" alt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gridSpan="6">
                  <a:txBody>
                    <a:bodyPr/>
                    <a:lstStyle/>
                    <a:p>
                      <a:pPr marL="0" algn="ctr" defTabSz="914400" rtl="0" eaLnBrk="1" fontAlgn="auto" latinLnBrk="0" hangingPunct="1">
                        <a:lnSpc>
                          <a:spcPts val="500"/>
                        </a:lnSpc>
                        <a:spcAft>
                          <a:spcPts val="0"/>
                        </a:spcAft>
                      </a:pPr>
                      <a:endParaRPr kumimoji="1" lang="ja-JP" sz="1400" b="1" kern="1200" dirty="0">
                        <a:solidFill>
                          <a:schemeClr val="tx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pPr marL="0" algn="ctr" defTabSz="914400" rtl="0" eaLnBrk="1" fontAlgn="auto" latinLnBrk="0" hangingPunct="1">
                        <a:lnSpc>
                          <a:spcPts val="1600"/>
                        </a:lnSpc>
                        <a:spcAft>
                          <a:spcPts val="0"/>
                        </a:spcAft>
                      </a:pPr>
                      <a:endParaRPr kumimoji="1" lang="ja-JP" sz="1400" b="1" kern="1200" dirty="0">
                        <a:solidFill>
                          <a:schemeClr val="lt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50646810"/>
                  </a:ext>
                </a:extLst>
              </a:tr>
              <a:tr h="527948">
                <a:tc>
                  <a:txBody>
                    <a:bodyPr/>
                    <a:lstStyle/>
                    <a:p>
                      <a:pPr marL="0" algn="ctr" defTabSz="914400" rtl="0" eaLnBrk="1" fontAlgn="auto" latinLnBrk="0" hangingPunct="1">
                        <a:lnSpc>
                          <a:spcPts val="1600"/>
                        </a:lnSpc>
                        <a:spcAft>
                          <a:spcPts val="0"/>
                        </a:spcAft>
                      </a:pPr>
                      <a:r>
                        <a:rPr kumimoji="1" lang="en-US" sz="1400" b="1" kern="1200" dirty="0">
                          <a:solidFill>
                            <a:schemeClr val="lt1"/>
                          </a:solidFill>
                          <a:effectLst/>
                          <a:latin typeface="+mn-ea"/>
                          <a:ea typeface="+mn-ea"/>
                          <a:cs typeface="+mn-cs"/>
                        </a:rPr>
                        <a:t> </a:t>
                      </a:r>
                      <a:endParaRPr kumimoji="1" lang="ja-JP" sz="1400" b="1" kern="1200" dirty="0">
                        <a:solidFill>
                          <a:schemeClr val="lt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gridSpan="2">
                  <a:txBody>
                    <a:bodyPr/>
                    <a:lstStyle/>
                    <a:p>
                      <a:pPr marL="0" algn="ctr" defTabSz="914400" rtl="0" eaLnBrk="1" fontAlgn="auto" latinLnBrk="0" hangingPunct="1">
                        <a:lnSpc>
                          <a:spcPts val="1600"/>
                        </a:lnSpc>
                        <a:spcAft>
                          <a:spcPts val="0"/>
                        </a:spcAft>
                      </a:pPr>
                      <a:r>
                        <a:rPr kumimoji="1" lang="ja-JP" sz="1400" b="1" kern="1200" dirty="0">
                          <a:solidFill>
                            <a:schemeClr val="lt1"/>
                          </a:solidFill>
                          <a:effectLst/>
                          <a:latin typeface="+mn-ea"/>
                          <a:ea typeface="+mn-ea"/>
                          <a:cs typeface="+mn-cs"/>
                        </a:rPr>
                        <a:t>個別目標</a:t>
                      </a: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hMerge="1">
                  <a:txBody>
                    <a:bodyPr/>
                    <a:lstStyle/>
                    <a:p>
                      <a:endParaRPr kumimoji="1" lang="ja-JP" altLang="en-US"/>
                    </a:p>
                  </a:txBody>
                  <a:tcPr/>
                </a:tc>
                <a:tc>
                  <a:txBody>
                    <a:bodyPr/>
                    <a:lstStyle/>
                    <a:p>
                      <a:pPr marL="0" algn="ctr" defTabSz="914400" rtl="0" eaLnBrk="1" fontAlgn="auto" latinLnBrk="0" hangingPunct="1">
                        <a:lnSpc>
                          <a:spcPts val="1600"/>
                        </a:lnSpc>
                        <a:spcAft>
                          <a:spcPts val="0"/>
                        </a:spcAft>
                      </a:pPr>
                      <a:r>
                        <a:rPr kumimoji="1" lang="ja-JP" altLang="en-US" sz="1400" b="1" kern="1200" dirty="0">
                          <a:solidFill>
                            <a:schemeClr val="bg1"/>
                          </a:solidFill>
                          <a:effectLst/>
                          <a:latin typeface="+mn-ea"/>
                          <a:ea typeface="+mn-ea"/>
                          <a:cs typeface="+mn-cs"/>
                        </a:rPr>
                        <a:t>計画策定時</a:t>
                      </a:r>
                      <a:r>
                        <a:rPr kumimoji="1" lang="ja-JP" sz="1400" b="1" kern="1200" dirty="0">
                          <a:solidFill>
                            <a:schemeClr val="bg1"/>
                          </a:solidFill>
                          <a:effectLst/>
                          <a:latin typeface="+mn-ea"/>
                          <a:ea typeface="+mn-ea"/>
                          <a:cs typeface="+mn-cs"/>
                        </a:rPr>
                        <a:t>の</a:t>
                      </a:r>
                      <a:r>
                        <a:rPr kumimoji="1" lang="ja-JP" altLang="en-US" sz="1400" b="1" kern="1200" dirty="0">
                          <a:solidFill>
                            <a:schemeClr val="bg1"/>
                          </a:solidFill>
                          <a:effectLst/>
                          <a:latin typeface="+mn-ea"/>
                          <a:ea typeface="+mn-ea"/>
                          <a:cs typeface="+mn-cs"/>
                        </a:rPr>
                        <a:t>値</a:t>
                      </a:r>
                      <a:endParaRPr kumimoji="1" lang="en-US" altLang="ja-JP" sz="1400" b="1" kern="1200" dirty="0">
                        <a:solidFill>
                          <a:schemeClr val="bg1"/>
                        </a:solidFill>
                        <a:effectLst/>
                        <a:latin typeface="+mn-ea"/>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100" b="1" kern="1200" dirty="0">
                          <a:solidFill>
                            <a:schemeClr val="bg1"/>
                          </a:solidFill>
                          <a:effectLst/>
                          <a:latin typeface="+mn-ea"/>
                          <a:ea typeface="+mn-ea"/>
                          <a:cs typeface="+mn-cs"/>
                        </a:rPr>
                        <a:t>【</a:t>
                      </a:r>
                      <a:r>
                        <a:rPr kumimoji="1" lang="ja-JP" altLang="en-US" sz="1100" b="1" kern="1200" dirty="0">
                          <a:solidFill>
                            <a:schemeClr val="bg1"/>
                          </a:solidFill>
                          <a:effectLst/>
                          <a:latin typeface="+mn-ea"/>
                          <a:ea typeface="+mn-ea"/>
                          <a:cs typeface="+mn-cs"/>
                        </a:rPr>
                        <a:t>令和元</a:t>
                      </a:r>
                      <a:r>
                        <a:rPr kumimoji="1" lang="en-US" altLang="ja-JP" sz="1100" b="1" kern="1200" dirty="0">
                          <a:solidFill>
                            <a:schemeClr val="bg1"/>
                          </a:solidFill>
                          <a:effectLst/>
                          <a:latin typeface="+mn-ea"/>
                          <a:ea typeface="+mn-ea"/>
                          <a:cs typeface="+mn-cs"/>
                        </a:rPr>
                        <a:t>(2019)</a:t>
                      </a:r>
                      <a:r>
                        <a:rPr kumimoji="1" lang="ja-JP" altLang="en-US" sz="1100" b="1" kern="1200" dirty="0">
                          <a:solidFill>
                            <a:schemeClr val="bg1"/>
                          </a:solidFill>
                          <a:effectLst/>
                          <a:latin typeface="+mn-ea"/>
                          <a:ea typeface="+mn-ea"/>
                          <a:cs typeface="+mn-cs"/>
                        </a:rPr>
                        <a:t>年度</a:t>
                      </a:r>
                      <a:r>
                        <a:rPr kumimoji="1" lang="en-US" altLang="ja-JP" sz="1100" b="1" kern="1200" dirty="0">
                          <a:solidFill>
                            <a:schemeClr val="bg1"/>
                          </a:solidFill>
                          <a:effectLst/>
                          <a:latin typeface="+mn-ea"/>
                          <a:ea typeface="+mn-ea"/>
                          <a:cs typeface="+mn-cs"/>
                        </a:rPr>
                        <a:t>】</a:t>
                      </a:r>
                      <a:endParaRPr kumimoji="1" lang="ja-JP" sz="1400" b="1" kern="1200" dirty="0">
                        <a:solidFill>
                          <a:schemeClr val="lt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400" b="1" dirty="0">
                          <a:solidFill>
                            <a:schemeClr val="bg1"/>
                          </a:solidFill>
                          <a:effectLst/>
                          <a:latin typeface="+mn-ea"/>
                          <a:ea typeface="+mn-ea"/>
                        </a:rPr>
                        <a:t>現状</a:t>
                      </a:r>
                      <a:r>
                        <a:rPr lang="ja-JP" altLang="en-US" sz="1400" b="1" dirty="0">
                          <a:solidFill>
                            <a:schemeClr val="bg1"/>
                          </a:solidFill>
                          <a:effectLst/>
                          <a:latin typeface="+mn-ea"/>
                          <a:ea typeface="+mn-ea"/>
                        </a:rPr>
                        <a:t>値</a:t>
                      </a:r>
                      <a:endParaRPr lang="en-US" altLang="ja-JP" sz="1400" b="1" dirty="0">
                        <a:solidFill>
                          <a:schemeClr val="bg1"/>
                        </a:solidFill>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100" b="1" kern="1200" dirty="0">
                          <a:solidFill>
                            <a:schemeClr val="bg1"/>
                          </a:solidFill>
                          <a:effectLst/>
                          <a:latin typeface="+mn-ea"/>
                          <a:ea typeface="+mn-ea"/>
                          <a:cs typeface="+mn-cs"/>
                        </a:rPr>
                        <a:t>【</a:t>
                      </a:r>
                      <a:r>
                        <a:rPr kumimoji="1" lang="ja-JP" altLang="en-US" sz="1100" b="1" kern="1200" dirty="0">
                          <a:solidFill>
                            <a:schemeClr val="bg1"/>
                          </a:solidFill>
                          <a:effectLst/>
                          <a:latin typeface="+mn-ea"/>
                          <a:ea typeface="+mn-ea"/>
                          <a:cs typeface="+mn-cs"/>
                        </a:rPr>
                        <a:t>令和</a:t>
                      </a:r>
                      <a:r>
                        <a:rPr kumimoji="1" lang="en-US" altLang="ja-JP" sz="1100" b="1" kern="1200" dirty="0">
                          <a:solidFill>
                            <a:schemeClr val="bg1"/>
                          </a:solidFill>
                          <a:effectLst/>
                          <a:latin typeface="+mn-ea"/>
                          <a:ea typeface="+mn-ea"/>
                          <a:cs typeface="+mn-cs"/>
                        </a:rPr>
                        <a:t>4</a:t>
                      </a:r>
                      <a:r>
                        <a:rPr kumimoji="1" lang="ja-JP" altLang="en-US" sz="1100" b="1" kern="1200" dirty="0">
                          <a:solidFill>
                            <a:schemeClr val="bg1"/>
                          </a:solidFill>
                          <a:effectLst/>
                          <a:latin typeface="+mn-ea"/>
                          <a:ea typeface="+mn-ea"/>
                          <a:cs typeface="+mn-cs"/>
                        </a:rPr>
                        <a:t>（</a:t>
                      </a:r>
                      <a:r>
                        <a:rPr kumimoji="1" lang="en-US" altLang="ja-JP" sz="1100" b="1" kern="1200" dirty="0">
                          <a:solidFill>
                            <a:schemeClr val="bg1"/>
                          </a:solidFill>
                          <a:effectLst/>
                          <a:latin typeface="+mn-ea"/>
                          <a:ea typeface="+mn-ea"/>
                          <a:cs typeface="+mn-cs"/>
                        </a:rPr>
                        <a:t>2022</a:t>
                      </a:r>
                      <a:r>
                        <a:rPr kumimoji="1" lang="ja-JP" altLang="en-US" sz="1100" b="1" kern="1200" dirty="0">
                          <a:solidFill>
                            <a:schemeClr val="bg1"/>
                          </a:solidFill>
                          <a:effectLst/>
                          <a:latin typeface="+mn-ea"/>
                          <a:ea typeface="+mn-ea"/>
                          <a:cs typeface="+mn-cs"/>
                        </a:rPr>
                        <a:t>）年度</a:t>
                      </a:r>
                      <a:r>
                        <a:rPr kumimoji="1" lang="en-US" altLang="ja-JP" sz="1100" b="1" kern="1200" dirty="0">
                          <a:solidFill>
                            <a:schemeClr val="bg1"/>
                          </a:solidFill>
                          <a:effectLst/>
                          <a:latin typeface="+mn-ea"/>
                          <a:ea typeface="+mn-ea"/>
                          <a:cs typeface="+mn-cs"/>
                        </a:rPr>
                        <a:t>】</a:t>
                      </a:r>
                      <a:endParaRPr kumimoji="1" lang="ja-JP" sz="1100" b="1" kern="1200" dirty="0">
                        <a:solidFill>
                          <a:schemeClr val="lt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algn="ctr" defTabSz="914400" rtl="0" eaLnBrk="1" fontAlgn="auto" latinLnBrk="0" hangingPunct="1">
                        <a:lnSpc>
                          <a:spcPts val="1600"/>
                        </a:lnSpc>
                        <a:spcAft>
                          <a:spcPts val="0"/>
                        </a:spcAft>
                      </a:pPr>
                      <a:r>
                        <a:rPr kumimoji="1" lang="en-US" sz="1400" b="1" kern="1200" dirty="0">
                          <a:solidFill>
                            <a:schemeClr val="bg1"/>
                          </a:solidFill>
                          <a:effectLst/>
                          <a:latin typeface="+mn-ea"/>
                          <a:ea typeface="+mn-ea"/>
                          <a:cs typeface="+mn-cs"/>
                        </a:rPr>
                        <a:t>202</a:t>
                      </a:r>
                      <a:r>
                        <a:rPr kumimoji="1" lang="en-US" altLang="ja-JP" sz="1400" b="1" kern="1200" dirty="0">
                          <a:solidFill>
                            <a:schemeClr val="bg1"/>
                          </a:solidFill>
                          <a:effectLst/>
                          <a:latin typeface="+mn-ea"/>
                          <a:ea typeface="+mn-ea"/>
                          <a:cs typeface="+mn-cs"/>
                        </a:rPr>
                        <a:t>9</a:t>
                      </a:r>
                      <a:r>
                        <a:rPr kumimoji="1" lang="ja-JP" sz="1400" b="1" kern="1200" dirty="0">
                          <a:solidFill>
                            <a:schemeClr val="bg1"/>
                          </a:solidFill>
                          <a:effectLst/>
                          <a:latin typeface="+mn-ea"/>
                          <a:ea typeface="+mn-ea"/>
                          <a:cs typeface="+mn-cs"/>
                        </a:rPr>
                        <a:t>年度目標</a:t>
                      </a:r>
                      <a:r>
                        <a:rPr kumimoji="1" lang="ja-JP" altLang="en-US" sz="1400" b="1" kern="1200" dirty="0">
                          <a:solidFill>
                            <a:schemeClr val="bg1"/>
                          </a:solidFill>
                          <a:effectLst/>
                          <a:latin typeface="+mn-ea"/>
                          <a:ea typeface="+mn-ea"/>
                          <a:cs typeface="+mn-cs"/>
                        </a:rPr>
                        <a:t>値</a:t>
                      </a:r>
                      <a:endParaRPr kumimoji="1" lang="ja-JP" sz="1400" b="1" kern="1200" dirty="0">
                        <a:solidFill>
                          <a:schemeClr val="bg1"/>
                        </a:solidFill>
                        <a:effectLst/>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4264881376"/>
                  </a:ext>
                </a:extLst>
              </a:tr>
              <a:tr h="353173">
                <a:tc>
                  <a:txBody>
                    <a:bodyPr/>
                    <a:lstStyle/>
                    <a:p>
                      <a:pPr algn="ctr" fontAlgn="auto">
                        <a:lnSpc>
                          <a:spcPts val="1600"/>
                        </a:lnSpc>
                        <a:spcAft>
                          <a:spcPts val="0"/>
                        </a:spcAft>
                      </a:pPr>
                      <a:r>
                        <a:rPr lang="ja-JP" sz="1400" b="1" dirty="0">
                          <a:effectLst/>
                          <a:latin typeface="+mn-ea"/>
                          <a:ea typeface="+mn-ea"/>
                        </a:rPr>
                        <a:t>６</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lumMod val="50000"/>
                      </a:schemeClr>
                    </a:solidFill>
                  </a:tcPr>
                </a:tc>
                <a:tc rowSpan="5">
                  <a:txBody>
                    <a:bodyPr/>
                    <a:lstStyle/>
                    <a:p>
                      <a:pPr algn="l" fontAlgn="auto">
                        <a:lnSpc>
                          <a:spcPts val="1600"/>
                        </a:lnSpc>
                        <a:spcAft>
                          <a:spcPts val="0"/>
                        </a:spcAft>
                      </a:pPr>
                      <a:r>
                        <a:rPr lang="ja-JP" sz="1400" b="1" kern="100" dirty="0">
                          <a:effectLst/>
                          <a:latin typeface="+mn-ea"/>
                          <a:ea typeface="+mn-ea"/>
                        </a:rPr>
                        <a:t>精密検査</a:t>
                      </a:r>
                      <a:endParaRPr lang="en-US" altLang="ja-JP" sz="1400" b="1" kern="100" dirty="0">
                        <a:effectLst/>
                        <a:latin typeface="+mn-ea"/>
                        <a:ea typeface="+mn-ea"/>
                      </a:endParaRPr>
                    </a:p>
                    <a:p>
                      <a:pPr algn="l" fontAlgn="auto">
                        <a:lnSpc>
                          <a:spcPts val="1600"/>
                        </a:lnSpc>
                        <a:spcAft>
                          <a:spcPts val="0"/>
                        </a:spcAft>
                      </a:pPr>
                      <a:r>
                        <a:rPr lang="ja-JP" sz="1400" b="1" kern="100" dirty="0">
                          <a:effectLst/>
                          <a:latin typeface="+mn-ea"/>
                          <a:ea typeface="+mn-ea"/>
                        </a:rPr>
                        <a:t>受診率</a:t>
                      </a:r>
                      <a:endParaRPr lang="ja-JP" sz="1400" b="1" dirty="0">
                        <a:effectLst/>
                        <a:latin typeface="+mn-ea"/>
                        <a:ea typeface="+mn-ea"/>
                      </a:endParaRP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ja-JP" sz="1400" b="1">
                          <a:effectLst/>
                          <a:latin typeface="+mn-ea"/>
                          <a:ea typeface="+mn-ea"/>
                        </a:rPr>
                        <a:t>胃がん</a:t>
                      </a:r>
                      <a:endParaRPr lang="ja-JP" sz="14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rPr>
                        <a:t>82.9</a:t>
                      </a:r>
                      <a:r>
                        <a:rPr lang="ja-JP" sz="1400" b="1" dirty="0">
                          <a:solidFill>
                            <a:schemeClr val="tx1"/>
                          </a:solidFill>
                          <a:effectLst/>
                          <a:latin typeface="+mn-ea"/>
                          <a:ea typeface="+mn-ea"/>
                        </a:rPr>
                        <a:t>％</a:t>
                      </a:r>
                      <a:endParaRPr lang="ja-JP" sz="14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84.3</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effectLst/>
                          <a:latin typeface="+mn-ea"/>
                          <a:ea typeface="+mn-ea"/>
                        </a:rPr>
                        <a:t>90</a:t>
                      </a:r>
                      <a:r>
                        <a:rPr lang="ja-JP" sz="1400" b="1" dirty="0">
                          <a:effectLst/>
                          <a:latin typeface="+mn-ea"/>
                          <a:ea typeface="+mn-ea"/>
                        </a:rPr>
                        <a:t>％</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3173">
                <a:tc>
                  <a:txBody>
                    <a:bodyPr/>
                    <a:lstStyle/>
                    <a:p>
                      <a:pPr algn="ctr" fontAlgn="auto">
                        <a:lnSpc>
                          <a:spcPts val="1600"/>
                        </a:lnSpc>
                        <a:spcAft>
                          <a:spcPts val="0"/>
                        </a:spcAft>
                      </a:pPr>
                      <a:r>
                        <a:rPr lang="ja-JP" sz="1400" b="1" dirty="0">
                          <a:effectLst/>
                          <a:latin typeface="+mn-ea"/>
                          <a:ea typeface="+mn-ea"/>
                        </a:rPr>
                        <a:t>７</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dirty="0">
                          <a:effectLst/>
                          <a:latin typeface="+mn-ea"/>
                          <a:ea typeface="+mn-ea"/>
                        </a:rPr>
                        <a:t>大腸がん</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effectLst/>
                          <a:latin typeface="+mn-ea"/>
                          <a:ea typeface="+mn-ea"/>
                        </a:rPr>
                        <a:t>7</a:t>
                      </a:r>
                      <a:r>
                        <a:rPr lang="en-US" altLang="ja-JP" sz="1400" b="1" dirty="0">
                          <a:solidFill>
                            <a:schemeClr val="tx1"/>
                          </a:solidFill>
                          <a:effectLst/>
                          <a:latin typeface="+mn-ea"/>
                          <a:ea typeface="+mn-ea"/>
                        </a:rPr>
                        <a:t>4</a:t>
                      </a:r>
                      <a:r>
                        <a:rPr lang="en-US" sz="1400" b="1" dirty="0">
                          <a:solidFill>
                            <a:schemeClr val="tx1"/>
                          </a:solidFill>
                          <a:effectLst/>
                          <a:latin typeface="+mn-ea"/>
                          <a:ea typeface="+mn-ea"/>
                        </a:rPr>
                        <a:t>.</a:t>
                      </a:r>
                      <a:r>
                        <a:rPr lang="en-US" altLang="ja-JP" sz="1400" b="1" dirty="0">
                          <a:solidFill>
                            <a:schemeClr val="tx1"/>
                          </a:solidFill>
                          <a:effectLst/>
                          <a:latin typeface="+mn-ea"/>
                          <a:ea typeface="+mn-ea"/>
                        </a:rPr>
                        <a:t>0</a:t>
                      </a:r>
                      <a:r>
                        <a:rPr lang="ja-JP" sz="1400" b="1" dirty="0">
                          <a:solidFill>
                            <a:schemeClr val="tx1"/>
                          </a:solidFill>
                          <a:effectLst/>
                          <a:latin typeface="+mn-ea"/>
                          <a:ea typeface="+mn-ea"/>
                        </a:rPr>
                        <a:t>％</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75.1%</a:t>
                      </a:r>
                      <a:endParaRPr kumimoji="1" lang="ja-JP" altLang="en-US" sz="1400" b="1" i="0" u="none" strike="noStrike" kern="1200" cap="none" spc="0" normalizeH="0" baseline="0" noProof="0" dirty="0">
                        <a:ln>
                          <a:noFill/>
                        </a:ln>
                        <a:solidFill>
                          <a:schemeClr val="tx1"/>
                        </a:solidFill>
                        <a:effectLst/>
                        <a:uLnTx/>
                        <a:uFillTx/>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400" b="1" dirty="0">
                          <a:solidFill>
                            <a:schemeClr val="tx1"/>
                          </a:solidFill>
                          <a:effectLst/>
                          <a:latin typeface="+mn-ea"/>
                          <a:ea typeface="+mn-ea"/>
                        </a:rPr>
                        <a:t>90</a:t>
                      </a:r>
                      <a:r>
                        <a:rPr lang="ja-JP" sz="1400" b="1" dirty="0">
                          <a:solidFill>
                            <a:schemeClr val="tx1"/>
                          </a:solidFill>
                          <a:effectLst/>
                          <a:latin typeface="+mn-ea"/>
                          <a:ea typeface="+mn-ea"/>
                        </a:rPr>
                        <a:t>％</a:t>
                      </a:r>
                      <a:endParaRPr lang="ja-JP" sz="14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3173">
                <a:tc>
                  <a:txBody>
                    <a:bodyPr/>
                    <a:lstStyle/>
                    <a:p>
                      <a:pPr algn="ctr" fontAlgn="auto">
                        <a:lnSpc>
                          <a:spcPts val="1600"/>
                        </a:lnSpc>
                        <a:spcAft>
                          <a:spcPts val="0"/>
                        </a:spcAft>
                      </a:pPr>
                      <a:r>
                        <a:rPr lang="ja-JP" sz="1400" b="1" dirty="0">
                          <a:effectLst/>
                          <a:latin typeface="+mn-ea"/>
                          <a:ea typeface="+mn-ea"/>
                        </a:rPr>
                        <a:t>８</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a:effectLst/>
                          <a:latin typeface="+mn-ea"/>
                          <a:ea typeface="+mn-ea"/>
                        </a:rPr>
                        <a:t>肺がん</a:t>
                      </a:r>
                      <a:endParaRPr kumimoji="1" lang="ja-JP" altLang="en-US"/>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effectLst/>
                          <a:latin typeface="+mn-ea"/>
                          <a:ea typeface="+mn-ea"/>
                        </a:rPr>
                        <a:t>87.</a:t>
                      </a:r>
                      <a:r>
                        <a:rPr lang="en-US" altLang="ja-JP" sz="1400" b="1" dirty="0">
                          <a:solidFill>
                            <a:schemeClr val="tx1"/>
                          </a:solidFill>
                          <a:effectLst/>
                          <a:latin typeface="+mn-ea"/>
                          <a:ea typeface="+mn-ea"/>
                        </a:rPr>
                        <a:t>3</a:t>
                      </a:r>
                      <a:r>
                        <a:rPr lang="ja-JP" sz="1400" b="1" dirty="0">
                          <a:solidFill>
                            <a:schemeClr val="tx1"/>
                          </a:solidFill>
                          <a:effectLst/>
                          <a:latin typeface="+mn-ea"/>
                          <a:ea typeface="+mn-ea"/>
                        </a:rPr>
                        <a:t>％</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87.1%</a:t>
                      </a:r>
                      <a:endParaRPr kumimoji="1" lang="ja-JP" altLang="en-US" sz="1400" b="1" i="0" u="none" strike="noStrike" kern="1200" cap="none" spc="0" normalizeH="0" baseline="0" noProof="0" dirty="0">
                        <a:ln>
                          <a:noFill/>
                        </a:ln>
                        <a:solidFill>
                          <a:schemeClr val="tx1"/>
                        </a:solidFill>
                        <a:effectLst/>
                        <a:uLnTx/>
                        <a:uFillTx/>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effectLst/>
                          <a:latin typeface="+mn-ea"/>
                          <a:ea typeface="+mn-ea"/>
                        </a:rPr>
                        <a:t>90</a:t>
                      </a:r>
                      <a:r>
                        <a:rPr lang="ja-JP" sz="1400" b="1" dirty="0">
                          <a:effectLst/>
                          <a:latin typeface="+mn-ea"/>
                          <a:ea typeface="+mn-ea"/>
                        </a:rPr>
                        <a:t>％</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53173">
                <a:tc>
                  <a:txBody>
                    <a:bodyPr/>
                    <a:lstStyle/>
                    <a:p>
                      <a:pPr algn="ctr" fontAlgn="auto">
                        <a:lnSpc>
                          <a:spcPts val="1600"/>
                        </a:lnSpc>
                        <a:spcAft>
                          <a:spcPts val="0"/>
                        </a:spcAft>
                      </a:pPr>
                      <a:r>
                        <a:rPr lang="ja-JP" sz="1400" b="1" dirty="0">
                          <a:effectLst/>
                          <a:latin typeface="+mn-ea"/>
                          <a:ea typeface="+mn-ea"/>
                        </a:rPr>
                        <a:t>９</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a:txBody>
                    <a:bodyPr/>
                    <a:lstStyle/>
                    <a:p>
                      <a:r>
                        <a:rPr lang="ja-JP" sz="1400" b="1">
                          <a:effectLst/>
                          <a:latin typeface="+mn-ea"/>
                          <a:ea typeface="+mn-ea"/>
                        </a:rPr>
                        <a:t>乳がん</a:t>
                      </a:r>
                      <a:endParaRPr kumimoji="1" lang="ja-JP" altLang="en-US"/>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effectLst/>
                          <a:latin typeface="+mn-ea"/>
                          <a:ea typeface="+mn-ea"/>
                        </a:rPr>
                        <a:t>9</a:t>
                      </a:r>
                      <a:r>
                        <a:rPr lang="en-US" altLang="ja-JP" sz="1400" b="1" dirty="0">
                          <a:solidFill>
                            <a:schemeClr val="tx1"/>
                          </a:solidFill>
                          <a:effectLst/>
                          <a:latin typeface="+mn-ea"/>
                          <a:ea typeface="+mn-ea"/>
                        </a:rPr>
                        <a:t>4.4</a:t>
                      </a:r>
                      <a:r>
                        <a:rPr lang="ja-JP" sz="1400" b="1" dirty="0">
                          <a:solidFill>
                            <a:schemeClr val="tx1"/>
                          </a:solidFill>
                          <a:effectLst/>
                          <a:latin typeface="+mn-ea"/>
                          <a:ea typeface="+mn-ea"/>
                        </a:rPr>
                        <a:t>％</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94.5%</a:t>
                      </a:r>
                      <a:endParaRPr kumimoji="1" lang="ja-JP" altLang="en-US" sz="1400" b="1" i="0" u="none" strike="noStrike" kern="1200" cap="none" spc="0" normalizeH="0" baseline="0" noProof="0" dirty="0">
                        <a:ln>
                          <a:noFill/>
                        </a:ln>
                        <a:solidFill>
                          <a:schemeClr val="tx1"/>
                        </a:solidFill>
                        <a:effectLst/>
                        <a:uLnTx/>
                        <a:uFillTx/>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effectLst/>
                          <a:latin typeface="+mn-ea"/>
                          <a:ea typeface="+mn-ea"/>
                        </a:rPr>
                        <a:t>95</a:t>
                      </a:r>
                      <a:r>
                        <a:rPr lang="ja-JP" sz="1400" b="1" dirty="0">
                          <a:effectLst/>
                          <a:latin typeface="+mn-ea"/>
                          <a:ea typeface="+mn-ea"/>
                        </a:rPr>
                        <a:t>％</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53173">
                <a:tc>
                  <a:txBody>
                    <a:bodyPr/>
                    <a:lstStyle/>
                    <a:p>
                      <a:pPr algn="ctr" fontAlgn="auto">
                        <a:lnSpc>
                          <a:spcPts val="1600"/>
                        </a:lnSpc>
                        <a:spcAft>
                          <a:spcPts val="0"/>
                        </a:spcAft>
                      </a:pPr>
                      <a:r>
                        <a:rPr lang="en-US" sz="1400" b="1" dirty="0">
                          <a:effectLst/>
                          <a:latin typeface="+mn-ea"/>
                          <a:ea typeface="+mn-ea"/>
                        </a:rPr>
                        <a:t>10</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endParaRPr kumimoji="1" lang="ja-JP" altLang="en-US"/>
                    </a:p>
                  </a:txBody>
                  <a:tcPr/>
                </a:tc>
                <a:tc>
                  <a:txBody>
                    <a:bodyPr/>
                    <a:lstStyle/>
                    <a:p>
                      <a:r>
                        <a:rPr lang="ja-JP" sz="1400" b="1" dirty="0">
                          <a:effectLst/>
                          <a:latin typeface="+mn-ea"/>
                          <a:ea typeface="+mn-ea"/>
                        </a:rPr>
                        <a:t>子宮頸がん</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effectLst/>
                          <a:latin typeface="+mn-ea"/>
                          <a:ea typeface="+mn-ea"/>
                        </a:rPr>
                        <a:t>8</a:t>
                      </a:r>
                      <a:r>
                        <a:rPr lang="en-US" altLang="ja-JP" sz="1400" b="1" dirty="0">
                          <a:solidFill>
                            <a:schemeClr val="tx1"/>
                          </a:solidFill>
                          <a:effectLst/>
                          <a:latin typeface="+mn-ea"/>
                          <a:ea typeface="+mn-ea"/>
                        </a:rPr>
                        <a:t>5.0</a:t>
                      </a:r>
                      <a:r>
                        <a:rPr lang="ja-JP" sz="1400" b="1" dirty="0">
                          <a:solidFill>
                            <a:schemeClr val="tx1"/>
                          </a:solidFill>
                          <a:effectLst/>
                          <a:latin typeface="+mn-ea"/>
                          <a:ea typeface="+mn-ea"/>
                        </a:rPr>
                        <a:t>％</a:t>
                      </a:r>
                      <a:endParaRPr kumimoji="1" lang="ja-JP" altLang="en-US" dirty="0"/>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85.0%</a:t>
                      </a:r>
                      <a:endParaRPr kumimoji="1" lang="ja-JP" altLang="en-US" sz="1400" b="1" i="0" u="none" strike="noStrike" kern="1200" cap="none" spc="0" normalizeH="0" baseline="0" noProof="0" dirty="0">
                        <a:ln>
                          <a:noFill/>
                        </a:ln>
                        <a:solidFill>
                          <a:schemeClr val="tx1"/>
                        </a:solidFill>
                        <a:effectLst/>
                        <a:uLnTx/>
                        <a:uFillTx/>
                        <a:latin typeface="+mn-ea"/>
                        <a:ea typeface="+mn-ea"/>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sz="1400" b="1" dirty="0">
                          <a:effectLst/>
                          <a:latin typeface="+mn-ea"/>
                          <a:ea typeface="+mn-ea"/>
                        </a:rPr>
                        <a:t>90</a:t>
                      </a:r>
                      <a:r>
                        <a:rPr lang="ja-JP" sz="1400" b="1" dirty="0">
                          <a:effectLst/>
                          <a:latin typeface="+mn-ea"/>
                          <a:ea typeface="+mn-ea"/>
                        </a:rPr>
                        <a:t>％</a:t>
                      </a:r>
                      <a:endParaRPr lang="ja-JP" sz="14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672143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13243</TotalTime>
  <Words>3718</Words>
  <Application>Microsoft Office PowerPoint</Application>
  <PresentationFormat>A4 210 x 297 mm</PresentationFormat>
  <Paragraphs>439</Paragraphs>
  <Slides>11</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Meiryo UI</vt:lpstr>
      <vt:lpstr>MS-Mincho</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takeshi nakatani</dc:creator>
  <cp:lastModifiedBy>北野　唯信</cp:lastModifiedBy>
  <cp:revision>1060</cp:revision>
  <cp:lastPrinted>2026-02-12T01:00:16Z</cp:lastPrinted>
  <dcterms:created xsi:type="dcterms:W3CDTF">2019-06-16T09:06:21Z</dcterms:created>
  <dcterms:modified xsi:type="dcterms:W3CDTF">2026-02-12T01:08:25Z</dcterms:modified>
</cp:coreProperties>
</file>