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7" r:id="rId4"/>
  </p:sldMasterIdLst>
  <p:sldIdLst>
    <p:sldId id="263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7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432927900718999E-2"/>
          <c:y val="4.7768792206950683E-2"/>
          <c:w val="0.9113688500124193"/>
          <c:h val="0.84613234349010014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'[Microsoft PowerPoint 内のグラフ]Sheet1'!$F$1</c:f>
              <c:strCache>
                <c:ptCount val="1"/>
                <c:pt idx="0">
                  <c:v>R1</c:v>
                </c:pt>
              </c:strCache>
            </c:strRef>
          </c:tx>
          <c:spPr>
            <a:pattFill prst="wdDnDiag">
              <a:fgClr>
                <a:schemeClr val="accent3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'[Microsoft PowerPoint 内のグラフ]Sheet1'!$A$2:$A$6</c:f>
              <c:strCache>
                <c:ptCount val="5"/>
                <c:pt idx="0">
                  <c:v>肺</c:v>
                </c:pt>
                <c:pt idx="1">
                  <c:v>胃</c:v>
                </c:pt>
                <c:pt idx="2">
                  <c:v>大腸</c:v>
                </c:pt>
                <c:pt idx="3">
                  <c:v>子宮</c:v>
                </c:pt>
                <c:pt idx="4">
                  <c:v>乳</c:v>
                </c:pt>
              </c:strCache>
            </c:strRef>
          </c:cat>
          <c:val>
            <c:numRef>
              <c:f>'[Microsoft PowerPoint 内のグラフ]Sheet1'!$F$2:$F$6</c:f>
              <c:numCache>
                <c:formatCode>#,##0_);[Red]\(#,##0\)</c:formatCode>
                <c:ptCount val="5"/>
                <c:pt idx="0">
                  <c:v>359808</c:v>
                </c:pt>
                <c:pt idx="1">
                  <c:v>130302</c:v>
                </c:pt>
                <c:pt idx="2">
                  <c:v>396294</c:v>
                </c:pt>
                <c:pt idx="3">
                  <c:v>259227</c:v>
                </c:pt>
                <c:pt idx="4">
                  <c:v>164449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4B-46E4-AA9E-518FC4287E35}"/>
            </c:ext>
          </c:extLst>
        </c:ser>
        <c:ser>
          <c:idx val="1"/>
          <c:order val="1"/>
          <c:tx>
            <c:strRef>
              <c:f>'[Microsoft PowerPoint 内のグラフ]Sheet1'!$E$1</c:f>
              <c:strCache>
                <c:ptCount val="1"/>
                <c:pt idx="0">
                  <c:v>R2</c:v>
                </c:pt>
              </c:strCache>
            </c:strRef>
          </c:tx>
          <c:spPr>
            <a:pattFill prst="pct60">
              <a:fgClr>
                <a:schemeClr val="tx1">
                  <a:lumMod val="50000"/>
                  <a:lumOff val="50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'[Microsoft PowerPoint 内のグラフ]Sheet1'!$A$2:$A$6</c:f>
              <c:strCache>
                <c:ptCount val="5"/>
                <c:pt idx="0">
                  <c:v>肺</c:v>
                </c:pt>
                <c:pt idx="1">
                  <c:v>胃</c:v>
                </c:pt>
                <c:pt idx="2">
                  <c:v>大腸</c:v>
                </c:pt>
                <c:pt idx="3">
                  <c:v>子宮</c:v>
                </c:pt>
                <c:pt idx="4">
                  <c:v>乳</c:v>
                </c:pt>
              </c:strCache>
            </c:strRef>
          </c:cat>
          <c:val>
            <c:numRef>
              <c:f>'[Microsoft PowerPoint 内のグラフ]Sheet1'!$E$2:$E$6</c:f>
              <c:numCache>
                <c:formatCode>#,##0_);[Red]\(#,##0\)</c:formatCode>
                <c:ptCount val="5"/>
                <c:pt idx="0">
                  <c:v>315483</c:v>
                </c:pt>
                <c:pt idx="1">
                  <c:v>100887</c:v>
                </c:pt>
                <c:pt idx="2">
                  <c:v>350059</c:v>
                </c:pt>
                <c:pt idx="3">
                  <c:v>242934</c:v>
                </c:pt>
                <c:pt idx="4">
                  <c:v>135005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4B-46E4-AA9E-518FC4287E35}"/>
            </c:ext>
          </c:extLst>
        </c:ser>
        <c:ser>
          <c:idx val="0"/>
          <c:order val="2"/>
          <c:tx>
            <c:strRef>
              <c:f>'[Microsoft PowerPoint 内のグラフ]Sheet1'!$D$1</c:f>
              <c:strCache>
                <c:ptCount val="1"/>
                <c:pt idx="0">
                  <c:v>R3</c:v>
                </c:pt>
              </c:strCache>
            </c:strRef>
          </c:tx>
          <c:spPr>
            <a:pattFill prst="pct10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'[Microsoft PowerPoint 内のグラフ]Sheet1'!$A$2:$A$6</c:f>
              <c:strCache>
                <c:ptCount val="5"/>
                <c:pt idx="0">
                  <c:v>肺</c:v>
                </c:pt>
                <c:pt idx="1">
                  <c:v>胃</c:v>
                </c:pt>
                <c:pt idx="2">
                  <c:v>大腸</c:v>
                </c:pt>
                <c:pt idx="3">
                  <c:v>子宮</c:v>
                </c:pt>
                <c:pt idx="4">
                  <c:v>乳</c:v>
                </c:pt>
              </c:strCache>
            </c:strRef>
          </c:cat>
          <c:val>
            <c:numRef>
              <c:f>'[Microsoft PowerPoint 内のグラフ]Sheet1'!$D$2:$D$6</c:f>
              <c:numCache>
                <c:formatCode>#,##0_);[Red]\(#,##0\)</c:formatCode>
                <c:ptCount val="5"/>
                <c:pt idx="0">
                  <c:v>354948</c:v>
                </c:pt>
                <c:pt idx="1">
                  <c:v>112832</c:v>
                </c:pt>
                <c:pt idx="2">
                  <c:v>375356</c:v>
                </c:pt>
                <c:pt idx="3">
                  <c:v>261618</c:v>
                </c:pt>
                <c:pt idx="4">
                  <c:v>158873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4B-46E4-AA9E-518FC4287E35}"/>
            </c:ext>
          </c:extLst>
        </c:ser>
        <c:ser>
          <c:idx val="3"/>
          <c:order val="3"/>
          <c:tx>
            <c:v>R4</c:v>
          </c:tx>
          <c:spPr>
            <a:pattFill prst="zigZag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'[Microsoft PowerPoint 内のグラフ]Sheet1'!$A$2:$A$6</c:f>
              <c:strCache>
                <c:ptCount val="5"/>
                <c:pt idx="0">
                  <c:v>肺</c:v>
                </c:pt>
                <c:pt idx="1">
                  <c:v>胃</c:v>
                </c:pt>
                <c:pt idx="2">
                  <c:v>大腸</c:v>
                </c:pt>
                <c:pt idx="3">
                  <c:v>子宮</c:v>
                </c:pt>
                <c:pt idx="4">
                  <c:v>乳</c:v>
                </c:pt>
              </c:strCache>
            </c:strRef>
          </c:cat>
          <c:val>
            <c:numRef>
              <c:f>'[Microsoft PowerPoint 内のグラフ]Sheet1'!$C$2:$C$6</c:f>
              <c:numCache>
                <c:formatCode>#,##0_);[Red]\(#,##0\)</c:formatCode>
                <c:ptCount val="5"/>
                <c:pt idx="0">
                  <c:v>371155</c:v>
                </c:pt>
                <c:pt idx="1">
                  <c:v>113002</c:v>
                </c:pt>
                <c:pt idx="2">
                  <c:v>382499</c:v>
                </c:pt>
                <c:pt idx="3">
                  <c:v>257928</c:v>
                </c:pt>
                <c:pt idx="4">
                  <c:v>153607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4B-46E4-AA9E-518FC4287E35}"/>
            </c:ext>
          </c:extLst>
        </c:ser>
        <c:ser>
          <c:idx val="4"/>
          <c:order val="4"/>
          <c:tx>
            <c:strRef>
              <c:f>'[Microsoft PowerPoint 内のグラフ]Sheet1'!$B$1</c:f>
              <c:strCache>
                <c:ptCount val="1"/>
                <c:pt idx="0">
                  <c:v>R5</c:v>
                </c:pt>
              </c:strCache>
            </c:strRef>
          </c:tx>
          <c:invertIfNegative val="0"/>
          <c:cat>
            <c:strRef>
              <c:f>'[Microsoft PowerPoint 内のグラフ]Sheet1'!$A$2:$A$6</c:f>
              <c:strCache>
                <c:ptCount val="5"/>
                <c:pt idx="0">
                  <c:v>肺</c:v>
                </c:pt>
                <c:pt idx="1">
                  <c:v>胃</c:v>
                </c:pt>
                <c:pt idx="2">
                  <c:v>大腸</c:v>
                </c:pt>
                <c:pt idx="3">
                  <c:v>子宮</c:v>
                </c:pt>
                <c:pt idx="4">
                  <c:v>乳</c:v>
                </c:pt>
              </c:strCache>
            </c:strRef>
          </c:cat>
          <c:val>
            <c:numRef>
              <c:f>'[Microsoft PowerPoint 内のグラフ]Sheet1'!$B$2:$B$6</c:f>
              <c:numCache>
                <c:formatCode>#,##0_);[Red]\(#,##0\)</c:formatCode>
                <c:ptCount val="5"/>
                <c:pt idx="0">
                  <c:v>378413</c:v>
                </c:pt>
                <c:pt idx="1">
                  <c:v>109905</c:v>
                </c:pt>
                <c:pt idx="2">
                  <c:v>384196</c:v>
                </c:pt>
                <c:pt idx="3">
                  <c:v>262502</c:v>
                </c:pt>
                <c:pt idx="4">
                  <c:v>157009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4B-46E4-AA9E-518FC4287E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79990784"/>
        <c:axId val="79992320"/>
      </c:barChart>
      <c:catAx>
        <c:axId val="7999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9992320"/>
        <c:crosses val="autoZero"/>
        <c:auto val="1"/>
        <c:lblAlgn val="ctr"/>
        <c:lblOffset val="100"/>
        <c:noMultiLvlLbl val="0"/>
      </c:catAx>
      <c:valAx>
        <c:axId val="79992320"/>
        <c:scaling>
          <c:orientation val="minMax"/>
          <c:max val="4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9990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ja-JP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0.09189</cdr:x>
      <cdr:y>0.10916</cdr:y>
    </cdr:from>
    <cdr:to>
      <cdr:x>0.17498</cdr:x>
      <cdr:y>0.13208</cdr:y>
    </cdr:to>
    <cdr:cxnSp macro="">
      <cdr:nvCxnSpPr>
        <cdr:cNvPr id="2" name="直線矢印コネクタ 1">
          <a:extLst xmlns:a="http://schemas.openxmlformats.org/drawingml/2006/main">
            <a:ext uri="{FF2B5EF4-FFF2-40B4-BE49-F238E27FC236}">
              <a16:creationId xmlns:a16="http://schemas.microsoft.com/office/drawing/2014/main" id="{956DC672-BE59-463A-BD5F-170C011DF83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740980" y="638503"/>
          <a:ext cx="670034" cy="134007"/>
        </a:xfrm>
        <a:prstGeom xmlns:a="http://schemas.openxmlformats.org/drawingml/2006/main" prst="straightConnector1">
          <a:avLst/>
        </a:prstGeom>
        <a:ln xmlns:a="http://schemas.openxmlformats.org/drawingml/2006/main">
          <a:prstDash val="dash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0.09819</cdr:x>
      <cdr:y>0.14076</cdr:y>
    </cdr:from>
    <cdr:to>
      <cdr:x>0.15543</cdr:x>
      <cdr:y>0.14076</cdr:y>
    </cdr:to>
    <cdr:cxnSp macro="">
      <cdr:nvCxnSpPr>
        <cdr:cNvPr id="6" name="直線矢印コネクタ 5">
          <a:extLst xmlns:a="http://schemas.openxmlformats.org/drawingml/2006/main">
            <a:ext uri="{FF2B5EF4-FFF2-40B4-BE49-F238E27FC236}">
              <a16:creationId xmlns:a16="http://schemas.microsoft.com/office/drawing/2014/main" id="{C79C58BC-FE1D-4A84-90FD-B6982FC49DA2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791780" y="823310"/>
          <a:ext cx="461579" cy="1"/>
        </a:xfrm>
        <a:prstGeom xmlns:a="http://schemas.openxmlformats.org/drawingml/2006/main" prst="straightConnector1">
          <a:avLst/>
        </a:prstGeom>
        <a:ln xmlns:a="http://schemas.openxmlformats.org/drawingml/2006/main">
          <a:prstDash val="dash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0.14671</cdr:x>
      <cdr:y>0.17286</cdr:y>
    </cdr:from>
    <cdr:to>
      <cdr:x>0.22776</cdr:x>
      <cdr:y>0.21294</cdr:y>
    </cdr:to>
    <cdr:sp macro="" textlink="">
      <cdr:nvSpPr>
        <cdr:cNvPr id="8" name="正方形/長方形 7">
          <a:extLst xmlns:a="http://schemas.openxmlformats.org/drawingml/2006/main">
            <a:ext uri="{FF2B5EF4-FFF2-40B4-BE49-F238E27FC236}">
              <a16:creationId xmlns:a16="http://schemas.microsoft.com/office/drawing/2014/main" id="{A2887881-6261-4602-B5F6-890659C28A51}"/>
            </a:ext>
          </a:extLst>
        </cdr:cNvPr>
        <cdr:cNvSpPr/>
      </cdr:nvSpPr>
      <cdr:spPr>
        <a:xfrm xmlns:a="http://schemas.openxmlformats.org/drawingml/2006/main">
          <a:off x="1183078" y="1011054"/>
          <a:ext cx="653603" cy="23442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rPr>
            <a:t>103.2%</a:t>
          </a:r>
        </a:p>
      </cdr:txBody>
    </cdr:sp>
  </cdr:relSizeAnchor>
  <cdr:relSizeAnchor xmlns:cdr="http://schemas.openxmlformats.org/drawingml/2006/chartDrawing">
    <cdr:from>
      <cdr:x>0.18234</cdr:x>
      <cdr:y>0.12225</cdr:y>
    </cdr:from>
    <cdr:to>
      <cdr:x>0.26339</cdr:x>
      <cdr:y>0.16232</cdr:y>
    </cdr:to>
    <cdr:sp macro="" textlink="">
      <cdr:nvSpPr>
        <cdr:cNvPr id="10" name="正方形/長方形 9">
          <a:extLst xmlns:a="http://schemas.openxmlformats.org/drawingml/2006/main">
            <a:ext uri="{FF2B5EF4-FFF2-40B4-BE49-F238E27FC236}">
              <a16:creationId xmlns:a16="http://schemas.microsoft.com/office/drawing/2014/main" id="{5982F765-F9ED-4A49-A32B-01B079B08036}"/>
            </a:ext>
          </a:extLst>
        </cdr:cNvPr>
        <cdr:cNvSpPr/>
      </cdr:nvSpPr>
      <cdr:spPr>
        <a:xfrm xmlns:a="http://schemas.openxmlformats.org/drawingml/2006/main">
          <a:off x="1470362" y="715012"/>
          <a:ext cx="653603" cy="23442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rPr>
            <a:t>105.2%</a:t>
          </a:r>
        </a:p>
      </cdr:txBody>
    </cdr:sp>
  </cdr:relSizeAnchor>
  <cdr:relSizeAnchor xmlns:cdr="http://schemas.openxmlformats.org/drawingml/2006/chartDrawing">
    <cdr:from>
      <cdr:x>0.33572</cdr:x>
      <cdr:y>0.70171</cdr:y>
    </cdr:from>
    <cdr:to>
      <cdr:x>0.40708</cdr:x>
      <cdr:y>0.7378</cdr:y>
    </cdr:to>
    <cdr:sp macro="" textlink="">
      <cdr:nvSpPr>
        <cdr:cNvPr id="11" name="正方形/長方形 10">
          <a:extLst xmlns:a="http://schemas.openxmlformats.org/drawingml/2006/main">
            <a:ext uri="{FF2B5EF4-FFF2-40B4-BE49-F238E27FC236}">
              <a16:creationId xmlns:a16="http://schemas.microsoft.com/office/drawing/2014/main" id="{2098B106-5845-420A-99FC-A2466310A9D2}"/>
            </a:ext>
          </a:extLst>
        </cdr:cNvPr>
        <cdr:cNvSpPr/>
      </cdr:nvSpPr>
      <cdr:spPr>
        <a:xfrm xmlns:a="http://schemas.openxmlformats.org/drawingml/2006/main">
          <a:off x="2707291" y="4104287"/>
          <a:ext cx="575441" cy="211086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rPr>
            <a:t>86.7%</a:t>
          </a:r>
        </a:p>
      </cdr:txBody>
    </cdr:sp>
  </cdr:relSizeAnchor>
  <cdr:relSizeAnchor xmlns:cdr="http://schemas.openxmlformats.org/drawingml/2006/chartDrawing">
    <cdr:from>
      <cdr:x>0.36548</cdr:x>
      <cdr:y>0.66457</cdr:y>
    </cdr:from>
    <cdr:to>
      <cdr:x>0.43684</cdr:x>
      <cdr:y>0.70066</cdr:y>
    </cdr:to>
    <cdr:sp macro="" textlink="">
      <cdr:nvSpPr>
        <cdr:cNvPr id="12" name="正方形/長方形 11">
          <a:extLst xmlns:a="http://schemas.openxmlformats.org/drawingml/2006/main">
            <a:ext uri="{FF2B5EF4-FFF2-40B4-BE49-F238E27FC236}">
              <a16:creationId xmlns:a16="http://schemas.microsoft.com/office/drawing/2014/main" id="{B606041F-4D41-4EA1-9DBC-80FCFD97405B}"/>
            </a:ext>
          </a:extLst>
        </cdr:cNvPr>
        <cdr:cNvSpPr/>
      </cdr:nvSpPr>
      <cdr:spPr>
        <a:xfrm xmlns:a="http://schemas.openxmlformats.org/drawingml/2006/main">
          <a:off x="2947277" y="3887073"/>
          <a:ext cx="575441" cy="211086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rPr>
            <a:t>84.3%</a:t>
          </a:r>
        </a:p>
      </cdr:txBody>
    </cdr:sp>
  </cdr:relSizeAnchor>
  <cdr:relSizeAnchor xmlns:cdr="http://schemas.openxmlformats.org/drawingml/2006/chartDrawing">
    <cdr:from>
      <cdr:x>0.28641</cdr:x>
      <cdr:y>0.61725</cdr:y>
    </cdr:from>
    <cdr:to>
      <cdr:x>0.3695</cdr:x>
      <cdr:y>0.6496</cdr:y>
    </cdr:to>
    <cdr:cxnSp macro="">
      <cdr:nvCxnSpPr>
        <cdr:cNvPr id="13" name="直線矢印コネクタ 12">
          <a:extLst xmlns:a="http://schemas.openxmlformats.org/drawingml/2006/main">
            <a:ext uri="{FF2B5EF4-FFF2-40B4-BE49-F238E27FC236}">
              <a16:creationId xmlns:a16="http://schemas.microsoft.com/office/drawing/2014/main" id="{56367492-0489-4827-BA78-4496477AF564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2309648" y="3610303"/>
          <a:ext cx="670035" cy="189187"/>
        </a:xfrm>
        <a:prstGeom xmlns:a="http://schemas.openxmlformats.org/drawingml/2006/main" prst="straightConnector1">
          <a:avLst/>
        </a:prstGeom>
        <a:ln xmlns:a="http://schemas.openxmlformats.org/drawingml/2006/main">
          <a:prstDash val="dash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0.27957</cdr:x>
      <cdr:y>0.61725</cdr:y>
    </cdr:from>
    <cdr:to>
      <cdr:x>0.40513</cdr:x>
      <cdr:y>0.65289</cdr:y>
    </cdr:to>
    <cdr:cxnSp macro="">
      <cdr:nvCxnSpPr>
        <cdr:cNvPr id="16" name="直線矢印コネクタ 15">
          <a:extLst xmlns:a="http://schemas.openxmlformats.org/drawingml/2006/main">
            <a:ext uri="{FF2B5EF4-FFF2-40B4-BE49-F238E27FC236}">
              <a16:creationId xmlns:a16="http://schemas.microsoft.com/office/drawing/2014/main" id="{E57B49CD-D989-4905-A2D8-66C438805062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2254469" y="3610303"/>
          <a:ext cx="1012496" cy="208456"/>
        </a:xfrm>
        <a:prstGeom xmlns:a="http://schemas.openxmlformats.org/drawingml/2006/main" prst="straightConnector1">
          <a:avLst/>
        </a:prstGeom>
        <a:ln xmlns:a="http://schemas.openxmlformats.org/drawingml/2006/main">
          <a:prstDash val="dash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0.516</cdr:x>
      <cdr:y>0.14157</cdr:y>
    </cdr:from>
    <cdr:to>
      <cdr:x>0.58694</cdr:x>
      <cdr:y>0.18793</cdr:y>
    </cdr:to>
    <cdr:sp macro="" textlink="">
      <cdr:nvSpPr>
        <cdr:cNvPr id="18" name="正方形/長方形 17">
          <a:extLst xmlns:a="http://schemas.openxmlformats.org/drawingml/2006/main">
            <a:ext uri="{FF2B5EF4-FFF2-40B4-BE49-F238E27FC236}">
              <a16:creationId xmlns:a16="http://schemas.microsoft.com/office/drawing/2014/main" id="{5FA7EF10-3756-44AA-A3B4-B4ACAABCCBAA}"/>
            </a:ext>
          </a:extLst>
        </cdr:cNvPr>
        <cdr:cNvSpPr/>
      </cdr:nvSpPr>
      <cdr:spPr>
        <a:xfrm xmlns:a="http://schemas.openxmlformats.org/drawingml/2006/main">
          <a:off x="4161046" y="828037"/>
          <a:ext cx="572113" cy="27117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rPr>
            <a:t>96.5%</a:t>
          </a:r>
        </a:p>
      </cdr:txBody>
    </cdr:sp>
  </cdr:relSizeAnchor>
  <cdr:relSizeAnchor xmlns:cdr="http://schemas.openxmlformats.org/drawingml/2006/chartDrawing">
    <cdr:from>
      <cdr:x>0.55425</cdr:x>
      <cdr:y>0.09095</cdr:y>
    </cdr:from>
    <cdr:to>
      <cdr:x>0.62355</cdr:x>
      <cdr:y>0.13732</cdr:y>
    </cdr:to>
    <cdr:sp macro="" textlink="">
      <cdr:nvSpPr>
        <cdr:cNvPr id="19" name="正方形/長方形 18">
          <a:extLst xmlns:a="http://schemas.openxmlformats.org/drawingml/2006/main">
            <a:ext uri="{FF2B5EF4-FFF2-40B4-BE49-F238E27FC236}">
              <a16:creationId xmlns:a16="http://schemas.microsoft.com/office/drawing/2014/main" id="{9C614E8E-FDB6-43B4-915E-EC53A59F0CD3}"/>
            </a:ext>
          </a:extLst>
        </cdr:cNvPr>
        <cdr:cNvSpPr/>
      </cdr:nvSpPr>
      <cdr:spPr>
        <a:xfrm xmlns:a="http://schemas.openxmlformats.org/drawingml/2006/main">
          <a:off x="4469525" y="531995"/>
          <a:ext cx="558799" cy="27117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rPr>
            <a:t>96.9%</a:t>
          </a:r>
        </a:p>
      </cdr:txBody>
    </cdr:sp>
  </cdr:relSizeAnchor>
  <cdr:relSizeAnchor xmlns:cdr="http://schemas.openxmlformats.org/drawingml/2006/chartDrawing">
    <cdr:from>
      <cdr:x>0.47019</cdr:x>
      <cdr:y>0.05526</cdr:y>
    </cdr:from>
    <cdr:to>
      <cdr:x>0.55664</cdr:x>
      <cdr:y>0.0855</cdr:y>
    </cdr:to>
    <cdr:cxnSp macro="">
      <cdr:nvCxnSpPr>
        <cdr:cNvPr id="20" name="直線矢印コネクタ 19">
          <a:extLst xmlns:a="http://schemas.openxmlformats.org/drawingml/2006/main">
            <a:ext uri="{FF2B5EF4-FFF2-40B4-BE49-F238E27FC236}">
              <a16:creationId xmlns:a16="http://schemas.microsoft.com/office/drawing/2014/main" id="{4F46C198-03B0-4EDD-BA0E-E3BC89E29DD3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3791607" y="323193"/>
          <a:ext cx="697186" cy="176925"/>
        </a:xfrm>
        <a:prstGeom xmlns:a="http://schemas.openxmlformats.org/drawingml/2006/main" prst="straightConnector1">
          <a:avLst/>
        </a:prstGeom>
        <a:ln xmlns:a="http://schemas.openxmlformats.org/drawingml/2006/main">
          <a:prstDash val="dash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0.46041</cdr:x>
      <cdr:y>0.05256</cdr:y>
    </cdr:from>
    <cdr:to>
      <cdr:x>0.58499</cdr:x>
      <cdr:y>0.07607</cdr:y>
    </cdr:to>
    <cdr:cxnSp macro="">
      <cdr:nvCxnSpPr>
        <cdr:cNvPr id="22" name="直線矢印コネクタ 21">
          <a:extLst xmlns:a="http://schemas.openxmlformats.org/drawingml/2006/main">
            <a:ext uri="{FF2B5EF4-FFF2-40B4-BE49-F238E27FC236}">
              <a16:creationId xmlns:a16="http://schemas.microsoft.com/office/drawing/2014/main" id="{912FD78D-BE2A-4AA2-8A26-530F66036604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3712780" y="307427"/>
          <a:ext cx="1004613" cy="137511"/>
        </a:xfrm>
        <a:prstGeom xmlns:a="http://schemas.openxmlformats.org/drawingml/2006/main" prst="straightConnector1">
          <a:avLst/>
        </a:prstGeom>
        <a:ln xmlns:a="http://schemas.openxmlformats.org/drawingml/2006/main">
          <a:prstDash val="dash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0.73596</cdr:x>
      <cdr:y>0.35121</cdr:y>
    </cdr:from>
    <cdr:to>
      <cdr:x>0.81623</cdr:x>
      <cdr:y>0.39353</cdr:y>
    </cdr:to>
    <cdr:sp macro="" textlink="">
      <cdr:nvSpPr>
        <cdr:cNvPr id="24" name="正方形/長方形 23">
          <a:extLst xmlns:a="http://schemas.openxmlformats.org/drawingml/2006/main">
            <a:ext uri="{FF2B5EF4-FFF2-40B4-BE49-F238E27FC236}">
              <a16:creationId xmlns:a16="http://schemas.microsoft.com/office/drawing/2014/main" id="{9248537F-750D-4CA7-A323-DD915A81A2D6}"/>
            </a:ext>
          </a:extLst>
        </cdr:cNvPr>
        <cdr:cNvSpPr/>
      </cdr:nvSpPr>
      <cdr:spPr>
        <a:xfrm xmlns:a="http://schemas.openxmlformats.org/drawingml/2006/main">
          <a:off x="5934804" y="2054252"/>
          <a:ext cx="647300" cy="24751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rPr>
            <a:t>101.3%</a:t>
          </a:r>
        </a:p>
      </cdr:txBody>
    </cdr:sp>
  </cdr:relSizeAnchor>
  <cdr:relSizeAnchor xmlns:cdr="http://schemas.openxmlformats.org/drawingml/2006/chartDrawing">
    <cdr:from>
      <cdr:x>0.64516</cdr:x>
      <cdr:y>0.34501</cdr:y>
    </cdr:from>
    <cdr:to>
      <cdr:x>0.73998</cdr:x>
      <cdr:y>0.34501</cdr:y>
    </cdr:to>
    <cdr:cxnSp macro="">
      <cdr:nvCxnSpPr>
        <cdr:cNvPr id="25" name="直線矢印コネクタ 24">
          <a:extLst xmlns:a="http://schemas.openxmlformats.org/drawingml/2006/main">
            <a:ext uri="{FF2B5EF4-FFF2-40B4-BE49-F238E27FC236}">
              <a16:creationId xmlns:a16="http://schemas.microsoft.com/office/drawing/2014/main" id="{AB8BA2B1-CB1A-4864-8F21-231C974A11F6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5202621" y="2017986"/>
          <a:ext cx="764627" cy="0"/>
        </a:xfrm>
        <a:prstGeom xmlns:a="http://schemas.openxmlformats.org/drawingml/2006/main" prst="straightConnector1">
          <a:avLst/>
        </a:prstGeom>
        <a:ln xmlns:a="http://schemas.openxmlformats.org/drawingml/2006/main">
          <a:prstDash val="dash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0.64712</cdr:x>
      <cdr:y>0.33753</cdr:y>
    </cdr:from>
    <cdr:to>
      <cdr:x>0.77267</cdr:x>
      <cdr:y>0.33753</cdr:y>
    </cdr:to>
    <cdr:cxnSp macro="">
      <cdr:nvCxnSpPr>
        <cdr:cNvPr id="30" name="直線矢印コネクタ 29">
          <a:extLst xmlns:a="http://schemas.openxmlformats.org/drawingml/2006/main">
            <a:ext uri="{FF2B5EF4-FFF2-40B4-BE49-F238E27FC236}">
              <a16:creationId xmlns:a16="http://schemas.microsoft.com/office/drawing/2014/main" id="{8C866FD9-ED99-49CF-9A30-485C7EDE8E3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5218386" y="1974194"/>
          <a:ext cx="1012497" cy="0"/>
        </a:xfrm>
        <a:prstGeom xmlns:a="http://schemas.openxmlformats.org/drawingml/2006/main" prst="straightConnector1">
          <a:avLst/>
        </a:prstGeom>
        <a:ln xmlns:a="http://schemas.openxmlformats.org/drawingml/2006/main">
          <a:prstDash val="dash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0.82111</cdr:x>
      <cdr:y>0.54447</cdr:y>
    </cdr:from>
    <cdr:to>
      <cdr:x>0.95406</cdr:x>
      <cdr:y>0.55884</cdr:y>
    </cdr:to>
    <cdr:cxnSp macro="">
      <cdr:nvCxnSpPr>
        <cdr:cNvPr id="35" name="直線矢印コネクタ 34">
          <a:extLst xmlns:a="http://schemas.openxmlformats.org/drawingml/2006/main">
            <a:ext uri="{FF2B5EF4-FFF2-40B4-BE49-F238E27FC236}">
              <a16:creationId xmlns:a16="http://schemas.microsoft.com/office/drawing/2014/main" id="{D5564A47-55F5-4AFA-8775-028A2242A7B4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6621517" y="3184634"/>
          <a:ext cx="1072055" cy="84041"/>
        </a:xfrm>
        <a:prstGeom xmlns:a="http://schemas.openxmlformats.org/drawingml/2006/main" prst="straightConnector1">
          <a:avLst/>
        </a:prstGeom>
        <a:ln xmlns:a="http://schemas.openxmlformats.org/drawingml/2006/main">
          <a:prstDash val="dash"/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700-20E8-4FE9-B4AF-2FD775C2E671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04EF-A27C-47B0-AD48-0744D10C24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07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700-20E8-4FE9-B4AF-2FD775C2E671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04EF-A27C-47B0-AD48-0744D10C24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44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700-20E8-4FE9-B4AF-2FD775C2E671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04EF-A27C-47B0-AD48-0744D10C24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874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700-20E8-4FE9-B4AF-2FD775C2E671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04EF-A27C-47B0-AD48-0744D10C24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359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700-20E8-4FE9-B4AF-2FD775C2E671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04EF-A27C-47B0-AD48-0744D10C24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704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700-20E8-4FE9-B4AF-2FD775C2E671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04EF-A27C-47B0-AD48-0744D10C24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739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700-20E8-4FE9-B4AF-2FD775C2E671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04EF-A27C-47B0-AD48-0744D10C24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963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700-20E8-4FE9-B4AF-2FD775C2E671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04EF-A27C-47B0-AD48-0744D10C24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32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700-20E8-4FE9-B4AF-2FD775C2E671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04EF-A27C-47B0-AD48-0744D10C24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72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700-20E8-4FE9-B4AF-2FD775C2E671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04EF-A27C-47B0-AD48-0744D10C24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597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700-20E8-4FE9-B4AF-2FD775C2E671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04EF-A27C-47B0-AD48-0744D10C24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629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5A700-20E8-4FE9-B4AF-2FD775C2E671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104EF-A27C-47B0-AD48-0744D10C24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03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グラフ 29">
            <a:extLst>
              <a:ext uri="{FF2B5EF4-FFF2-40B4-BE49-F238E27FC236}">
                <a16:creationId xmlns:a16="http://schemas.microsoft.com/office/drawing/2014/main" id="{DC521613-69B7-414E-98E2-4D8DEAF21C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673504"/>
              </p:ext>
            </p:extLst>
          </p:nvPr>
        </p:nvGraphicFramePr>
        <p:xfrm>
          <a:off x="646386" y="591207"/>
          <a:ext cx="8064061" cy="5849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0" y="-13575"/>
            <a:ext cx="91440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令和元年度～５年度の大阪府内市町村がん検診受診者数</a:t>
            </a:r>
          </a:p>
        </p:txBody>
      </p:sp>
      <p:sp>
        <p:nvSpPr>
          <p:cNvPr id="7" name="角丸四角形 2">
            <a:extLst>
              <a:ext uri="{FF2B5EF4-FFF2-40B4-BE49-F238E27FC236}">
                <a16:creationId xmlns:a16="http://schemas.microsoft.com/office/drawing/2014/main" id="{944BCA44-4C64-46B5-A8C0-A425ABA5CBF3}"/>
              </a:ext>
            </a:extLst>
          </p:cNvPr>
          <p:cNvSpPr/>
          <p:nvPr/>
        </p:nvSpPr>
        <p:spPr>
          <a:xfrm>
            <a:off x="6353625" y="968469"/>
            <a:ext cx="2790375" cy="1171977"/>
          </a:xfrm>
          <a:prstGeom prst="roundRect">
            <a:avLst/>
          </a:prstGeom>
          <a:solidFill>
            <a:srgbClr val="00542B"/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令和元年度</a:t>
            </a:r>
            <a:r>
              <a:rPr lang="en-US" altLang="ja-JP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1,310,080</a:t>
            </a: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⇒令和</a:t>
            </a:r>
            <a:r>
              <a:rPr lang="en-US" altLang="ja-JP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</a:t>
            </a:r>
            <a:r>
              <a:rPr lang="en-US" altLang="ja-JP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1,292,025</a:t>
            </a: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差▲</a:t>
            </a:r>
            <a:r>
              <a:rPr lang="en-US" altLang="ja-JP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18,055</a:t>
            </a: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令和元年度比</a:t>
            </a:r>
            <a:r>
              <a:rPr lang="en-US" altLang="ja-JP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98.6</a:t>
            </a:r>
            <a:r>
              <a:rPr lang="ja-JP" altLang="en-US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298624" y="2247705"/>
            <a:ext cx="643942" cy="24469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87.7%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557948" y="1890425"/>
            <a:ext cx="554631" cy="2773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98.6%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782950" y="5192954"/>
            <a:ext cx="567223" cy="246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77.4%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026980" y="4936359"/>
            <a:ext cx="575441" cy="2110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86.6%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4265635" y="2052182"/>
            <a:ext cx="582261" cy="2259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88.3%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4551680" y="1723168"/>
            <a:ext cx="572113" cy="2711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94.7%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5795775" y="3414366"/>
            <a:ext cx="573493" cy="2195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93.7%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5942489" y="3157985"/>
            <a:ext cx="679028" cy="2552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100.9%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194481" y="4718869"/>
            <a:ext cx="577919" cy="255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82.1%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7498692" y="4467928"/>
            <a:ext cx="573253" cy="2301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96.6%</a:t>
            </a:r>
          </a:p>
        </p:txBody>
      </p:sp>
      <p:cxnSp>
        <p:nvCxnSpPr>
          <p:cNvPr id="19" name="直線矢印コネクタ 18"/>
          <p:cNvCxnSpPr>
            <a:cxnSpLocks/>
          </p:cNvCxnSpPr>
          <p:nvPr/>
        </p:nvCxnSpPr>
        <p:spPr>
          <a:xfrm>
            <a:off x="1397726" y="1390801"/>
            <a:ext cx="147295" cy="524709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>
            <a:cxnSpLocks/>
          </p:cNvCxnSpPr>
          <p:nvPr/>
        </p:nvCxnSpPr>
        <p:spPr>
          <a:xfrm>
            <a:off x="2899044" y="4219098"/>
            <a:ext cx="135818" cy="33713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>
            <a:cxnSpLocks/>
          </p:cNvCxnSpPr>
          <p:nvPr/>
        </p:nvCxnSpPr>
        <p:spPr>
          <a:xfrm>
            <a:off x="4395091" y="917887"/>
            <a:ext cx="161143" cy="556189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>
            <a:cxnSpLocks/>
          </p:cNvCxnSpPr>
          <p:nvPr/>
        </p:nvCxnSpPr>
        <p:spPr>
          <a:xfrm>
            <a:off x="7316950" y="3809032"/>
            <a:ext cx="229765" cy="341547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>
            <a:cxnSpLocks/>
          </p:cNvCxnSpPr>
          <p:nvPr/>
        </p:nvCxnSpPr>
        <p:spPr>
          <a:xfrm>
            <a:off x="5859565" y="2591012"/>
            <a:ext cx="180928" cy="218863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cxnSpLocks/>
          </p:cNvCxnSpPr>
          <p:nvPr/>
        </p:nvCxnSpPr>
        <p:spPr>
          <a:xfrm>
            <a:off x="4390697" y="914400"/>
            <a:ext cx="472965" cy="24436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>
            <a:cxnSpLocks/>
          </p:cNvCxnSpPr>
          <p:nvPr/>
        </p:nvCxnSpPr>
        <p:spPr>
          <a:xfrm>
            <a:off x="7275786" y="3767959"/>
            <a:ext cx="538656" cy="48827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cxnSpLocks/>
          </p:cNvCxnSpPr>
          <p:nvPr/>
        </p:nvCxnSpPr>
        <p:spPr>
          <a:xfrm>
            <a:off x="2891161" y="4195449"/>
            <a:ext cx="466894" cy="211013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>
            <a:cxnSpLocks/>
          </p:cNvCxnSpPr>
          <p:nvPr/>
        </p:nvCxnSpPr>
        <p:spPr>
          <a:xfrm>
            <a:off x="5817476" y="2593428"/>
            <a:ext cx="488731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cxnSpLocks/>
          </p:cNvCxnSpPr>
          <p:nvPr/>
        </p:nvCxnSpPr>
        <p:spPr>
          <a:xfrm flipV="1">
            <a:off x="1437140" y="1111469"/>
            <a:ext cx="1022281" cy="23755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正方形/長方形 1"/>
          <p:cNvSpPr/>
          <p:nvPr/>
        </p:nvSpPr>
        <p:spPr>
          <a:xfrm rot="16200000">
            <a:off x="8253917" y="-308123"/>
            <a:ext cx="399245" cy="11333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参考資料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248537F-750D-4CA7-A323-DD915A81A2D6}"/>
              </a:ext>
            </a:extLst>
          </p:cNvPr>
          <p:cNvSpPr/>
          <p:nvPr/>
        </p:nvSpPr>
        <p:spPr>
          <a:xfrm>
            <a:off x="6301790" y="2902085"/>
            <a:ext cx="564093" cy="2273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99.5%</a:t>
            </a:r>
          </a:p>
        </p:txBody>
      </p: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D5564A47-55F5-4AFA-8775-028A2242A7B4}"/>
              </a:ext>
            </a:extLst>
          </p:cNvPr>
          <p:cNvCxnSpPr>
            <a:cxnSpLocks/>
          </p:cNvCxnSpPr>
          <p:nvPr/>
        </p:nvCxnSpPr>
        <p:spPr>
          <a:xfrm>
            <a:off x="7214474" y="3785496"/>
            <a:ext cx="933018" cy="11029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4549D9D6-CF44-4A09-92F7-99767B4AAD48}"/>
              </a:ext>
            </a:extLst>
          </p:cNvPr>
          <p:cNvSpPr/>
          <p:nvPr/>
        </p:nvSpPr>
        <p:spPr>
          <a:xfrm>
            <a:off x="8037347" y="3942411"/>
            <a:ext cx="573253" cy="2301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98.6%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9067A560-2FDC-46D4-888F-978C5BA0FB9F}"/>
              </a:ext>
            </a:extLst>
          </p:cNvPr>
          <p:cNvSpPr/>
          <p:nvPr/>
        </p:nvSpPr>
        <p:spPr>
          <a:xfrm>
            <a:off x="7764079" y="4197286"/>
            <a:ext cx="573253" cy="2301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97.6%</a:t>
            </a:r>
          </a:p>
        </p:txBody>
      </p:sp>
    </p:spTree>
    <p:extLst>
      <p:ext uri="{BB962C8B-B14F-4D97-AF65-F5344CB8AC3E}">
        <p14:creationId xmlns:p14="http://schemas.microsoft.com/office/powerpoint/2010/main" val="228578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bfe__x8c61__x30e6__x30fc__x30b6__x30fc_ xmlns="593365d6-ff8f-42ea-b041-1cf5a6bd90a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8746D7FFC1F654FAD61CA2012E0EF5D" ma:contentTypeVersion="2" ma:contentTypeDescription="新しいドキュメントを作成します。" ma:contentTypeScope="" ma:versionID="d768b147d438f47c1093bbb282a1436b">
  <xsd:schema xmlns:xsd="http://www.w3.org/2001/XMLSchema" xmlns:xs="http://www.w3.org/2001/XMLSchema" xmlns:p="http://schemas.microsoft.com/office/2006/metadata/properties" xmlns:ns2="593365d6-ff8f-42ea-b041-1cf5a6bd90ad" xmlns:ns3="37ef2d1b-1235-44d9-8c81-ea4e54386f8b" targetNamespace="http://schemas.microsoft.com/office/2006/metadata/properties" ma:root="true" ma:fieldsID="d1bb835cc652d21d17a3641e173e7e6b" ns2:_="" ns3:_="">
    <xsd:import namespace="593365d6-ff8f-42ea-b041-1cf5a6bd90ad"/>
    <xsd:import namespace="37ef2d1b-1235-44d9-8c81-ea4e54386f8b"/>
    <xsd:element name="properties">
      <xsd:complexType>
        <xsd:sequence>
          <xsd:element name="documentManagement">
            <xsd:complexType>
              <xsd:all>
                <xsd:element ref="ns2:_x5bfe__x8c61__x30e6__x30fc__x30b6__x30fc_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3365d6-ff8f-42ea-b041-1cf5a6bd90ad" elementFormDefault="qualified">
    <xsd:import namespace="http://schemas.microsoft.com/office/2006/documentManagement/types"/>
    <xsd:import namespace="http://schemas.microsoft.com/office/infopath/2007/PartnerControls"/>
    <xsd:element name="_x5bfe__x8c61__x30e6__x30fc__x30b6__x30fc_" ma:index="8" nillable="true" ma:displayName="対象ユーザー" ma:internalName="_x5bfe__x8c61__x30e6__x30fc__x30b6__x30fc_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ef2d1b-1235-44d9-8c81-ea4e54386f8b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5D24DD-B5DC-441F-9A14-05CBFB31F209}">
  <ds:schemaRefs>
    <ds:schemaRef ds:uri="http://purl.org/dc/elements/1.1/"/>
    <ds:schemaRef ds:uri="http://schemas.openxmlformats.org/package/2006/metadata/core-properties"/>
    <ds:schemaRef ds:uri="37ef2d1b-1235-44d9-8c81-ea4e54386f8b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dcmitype/"/>
    <ds:schemaRef ds:uri="593365d6-ff8f-42ea-b041-1cf5a6bd90ad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103FC8B-6824-4979-9750-C258DB6B61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84F078-7AD8-48A1-A9E3-D49F7ECEE4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3365d6-ff8f-42ea-b041-1cf5a6bd90ad"/>
    <ds:schemaRef ds:uri="37ef2d1b-1235-44d9-8c81-ea4e54386f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878</TotalTime>
  <Words>73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片山　芙美子</dc:creator>
  <cp:lastModifiedBy>北野　唯信</cp:lastModifiedBy>
  <cp:revision>70</cp:revision>
  <cp:lastPrinted>2024-08-13T09:20:40Z</cp:lastPrinted>
  <dcterms:created xsi:type="dcterms:W3CDTF">2021-08-10T06:35:49Z</dcterms:created>
  <dcterms:modified xsi:type="dcterms:W3CDTF">2026-02-12T01:18:09Z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0x010100E8746D7FFC1F654FAD61CA2012E0EF5D</vt:lpwstr>
  </property>
</Properties>
</file>