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handoutMasterIdLst>
    <p:handoutMasterId r:id="rId13"/>
  </p:handoutMasterIdLst>
  <p:sldIdLst>
    <p:sldId id="256" r:id="rId2"/>
    <p:sldId id="257" r:id="rId3"/>
    <p:sldId id="265" r:id="rId4"/>
    <p:sldId id="267" r:id="rId5"/>
    <p:sldId id="258" r:id="rId6"/>
    <p:sldId id="264" r:id="rId7"/>
    <p:sldId id="259" r:id="rId8"/>
    <p:sldId id="263" r:id="rId9"/>
    <p:sldId id="268" r:id="rId10"/>
    <p:sldId id="260" r:id="rId1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2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143" cy="511649"/>
          </a:xfrm>
          <a:prstGeom prst="rect">
            <a:avLst/>
          </a:prstGeom>
        </p:spPr>
        <p:txBody>
          <a:bodyPr vert="horz" lIns="94633" tIns="47317" rIns="94633" bIns="473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504" y="0"/>
            <a:ext cx="3076143" cy="511649"/>
          </a:xfrm>
          <a:prstGeom prst="rect">
            <a:avLst/>
          </a:prstGeom>
        </p:spPr>
        <p:txBody>
          <a:bodyPr vert="horz" lIns="94633" tIns="47317" rIns="94633" bIns="47317" rtlCol="0"/>
          <a:lstStyle>
            <a:lvl1pPr algn="r">
              <a:defRPr sz="1200"/>
            </a:lvl1pPr>
          </a:lstStyle>
          <a:p>
            <a:fld id="{9908DCBA-703F-4705-B599-67A198FE0BB3}" type="datetimeFigureOut">
              <a:rPr kumimoji="1" lang="ja-JP" altLang="en-US" smtClean="0"/>
              <a:t>2016/8/22</a:t>
            </a:fld>
            <a:endParaRPr kumimoji="1" lang="ja-JP" altLang="en-US"/>
          </a:p>
        </p:txBody>
      </p:sp>
      <p:sp>
        <p:nvSpPr>
          <p:cNvPr id="4" name="フッター プレースホルダー 3"/>
          <p:cNvSpPr>
            <a:spLocks noGrp="1"/>
          </p:cNvSpPr>
          <p:nvPr>
            <p:ph type="ftr" sz="quarter" idx="2"/>
          </p:nvPr>
        </p:nvSpPr>
        <p:spPr>
          <a:xfrm>
            <a:off x="1" y="9721330"/>
            <a:ext cx="3076143" cy="511648"/>
          </a:xfrm>
          <a:prstGeom prst="rect">
            <a:avLst/>
          </a:prstGeom>
        </p:spPr>
        <p:txBody>
          <a:bodyPr vert="horz" lIns="94633" tIns="47317" rIns="94633" bIns="473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504" y="9721330"/>
            <a:ext cx="3076143" cy="511648"/>
          </a:xfrm>
          <a:prstGeom prst="rect">
            <a:avLst/>
          </a:prstGeom>
        </p:spPr>
        <p:txBody>
          <a:bodyPr vert="horz" lIns="94633" tIns="47317" rIns="94633" bIns="47317" rtlCol="0" anchor="b"/>
          <a:lstStyle>
            <a:lvl1pPr algn="r">
              <a:defRPr sz="1200"/>
            </a:lvl1pPr>
          </a:lstStyle>
          <a:p>
            <a:fld id="{2C25D8A5-6C7F-45A9-B1B1-CA4C83407157}" type="slidenum">
              <a:rPr kumimoji="1" lang="ja-JP" altLang="en-US" smtClean="0"/>
              <a:t>‹#›</a:t>
            </a:fld>
            <a:endParaRPr kumimoji="1" lang="ja-JP" altLang="en-US"/>
          </a:p>
        </p:txBody>
      </p:sp>
    </p:spTree>
    <p:extLst>
      <p:ext uri="{BB962C8B-B14F-4D97-AF65-F5344CB8AC3E}">
        <p14:creationId xmlns:p14="http://schemas.microsoft.com/office/powerpoint/2010/main" val="2391837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1731"/>
          </a:xfrm>
          <a:prstGeom prst="rect">
            <a:avLst/>
          </a:prstGeom>
        </p:spPr>
        <p:txBody>
          <a:bodyPr vert="horz" lIns="94633" tIns="47317" rIns="94633" bIns="47317"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5" y="1"/>
            <a:ext cx="3076364" cy="511731"/>
          </a:xfrm>
          <a:prstGeom prst="rect">
            <a:avLst/>
          </a:prstGeom>
        </p:spPr>
        <p:txBody>
          <a:bodyPr vert="horz" lIns="94633" tIns="47317" rIns="94633" bIns="47317" rtlCol="0"/>
          <a:lstStyle>
            <a:lvl1pPr algn="r">
              <a:defRPr sz="1200"/>
            </a:lvl1pPr>
          </a:lstStyle>
          <a:p>
            <a:fld id="{9AC95679-231C-4F75-A9A2-89A04AF91E07}" type="datetimeFigureOut">
              <a:rPr kumimoji="1" lang="ja-JP" altLang="en-US" smtClean="0"/>
              <a:t>2016/8/22</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33" tIns="47317" rIns="94633" bIns="47317" rtlCol="0" anchor="ctr"/>
          <a:lstStyle/>
          <a:p>
            <a:endParaRPr lang="ja-JP" altLang="en-US"/>
          </a:p>
        </p:txBody>
      </p:sp>
      <p:sp>
        <p:nvSpPr>
          <p:cNvPr id="5" name="ノート プレースホルダー 4"/>
          <p:cNvSpPr>
            <a:spLocks noGrp="1"/>
          </p:cNvSpPr>
          <p:nvPr>
            <p:ph type="body" sz="quarter" idx="3"/>
          </p:nvPr>
        </p:nvSpPr>
        <p:spPr>
          <a:xfrm>
            <a:off x="709931" y="4861440"/>
            <a:ext cx="5679440" cy="4605576"/>
          </a:xfrm>
          <a:prstGeom prst="rect">
            <a:avLst/>
          </a:prstGeom>
        </p:spPr>
        <p:txBody>
          <a:bodyPr vert="horz" lIns="94633" tIns="47317" rIns="94633" bIns="473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4" cy="511731"/>
          </a:xfrm>
          <a:prstGeom prst="rect">
            <a:avLst/>
          </a:prstGeom>
        </p:spPr>
        <p:txBody>
          <a:bodyPr vert="horz" lIns="94633" tIns="47317" rIns="94633" bIns="473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4" cy="511731"/>
          </a:xfrm>
          <a:prstGeom prst="rect">
            <a:avLst/>
          </a:prstGeom>
        </p:spPr>
        <p:txBody>
          <a:bodyPr vert="horz" lIns="94633" tIns="47317" rIns="94633" bIns="47317" rtlCol="0" anchor="b"/>
          <a:lstStyle>
            <a:lvl1pPr algn="r">
              <a:defRPr sz="1200"/>
            </a:lvl1pPr>
          </a:lstStyle>
          <a:p>
            <a:fld id="{E5C47651-2510-4EA6-9BF5-7D89C254ACEB}" type="slidenum">
              <a:rPr kumimoji="1" lang="ja-JP" altLang="en-US" smtClean="0"/>
              <a:t>‹#›</a:t>
            </a:fld>
            <a:endParaRPr kumimoji="1" lang="ja-JP" altLang="en-US"/>
          </a:p>
        </p:txBody>
      </p:sp>
    </p:spTree>
    <p:extLst>
      <p:ext uri="{BB962C8B-B14F-4D97-AF65-F5344CB8AC3E}">
        <p14:creationId xmlns:p14="http://schemas.microsoft.com/office/powerpoint/2010/main" val="10686110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C47651-2510-4EA6-9BF5-7D89C254ACEB}" type="slidenum">
              <a:rPr kumimoji="1" lang="ja-JP" altLang="en-US" smtClean="0"/>
              <a:t>1</a:t>
            </a:fld>
            <a:endParaRPr kumimoji="1" lang="ja-JP" altLang="en-US"/>
          </a:p>
        </p:txBody>
      </p:sp>
    </p:spTree>
    <p:extLst>
      <p:ext uri="{BB962C8B-B14F-4D97-AF65-F5344CB8AC3E}">
        <p14:creationId xmlns:p14="http://schemas.microsoft.com/office/powerpoint/2010/main" val="19778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C47651-2510-4EA6-9BF5-7D89C254ACEB}" type="slidenum">
              <a:rPr kumimoji="1" lang="ja-JP" altLang="en-US" smtClean="0"/>
              <a:t>2</a:t>
            </a:fld>
            <a:endParaRPr kumimoji="1" lang="ja-JP" altLang="en-US"/>
          </a:p>
        </p:txBody>
      </p:sp>
    </p:spTree>
    <p:extLst>
      <p:ext uri="{BB962C8B-B14F-4D97-AF65-F5344CB8AC3E}">
        <p14:creationId xmlns:p14="http://schemas.microsoft.com/office/powerpoint/2010/main" val="240937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C47651-2510-4EA6-9BF5-7D89C254ACEB}" type="slidenum">
              <a:rPr kumimoji="1" lang="ja-JP" altLang="en-US" smtClean="0"/>
              <a:t>5</a:t>
            </a:fld>
            <a:endParaRPr kumimoji="1" lang="ja-JP" altLang="en-US"/>
          </a:p>
        </p:txBody>
      </p:sp>
    </p:spTree>
    <p:extLst>
      <p:ext uri="{BB962C8B-B14F-4D97-AF65-F5344CB8AC3E}">
        <p14:creationId xmlns:p14="http://schemas.microsoft.com/office/powerpoint/2010/main" val="150952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05E52CB-F1F0-410F-B46D-793854E2750A}" type="datetime1">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2657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4E08C1-4D1E-4599-8DCD-40B7BAA290B3}" type="datetime1">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9551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B2ADED-AD0F-4F55-B952-AE193F3B051D}" type="datetime1">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4099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8B13F91-55AF-4F46-BC62-823947AD1F3A}" type="datetime1">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8650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14DD129-CC1F-439B-967E-E210B40EC768}" type="datetime1">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5876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A31244E-C61B-4BC7-ACFB-B60C2795D737}" type="datetime1">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1</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51367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25E772D-8152-4781-930A-23C6EC914657}" type="datetime1">
              <a:rPr kumimoji="1" lang="ja-JP" altLang="en-US" smtClean="0"/>
              <a:t>2016/8/22</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1</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8545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693C0D4-8204-4837-B48B-361B63298DCD}" type="datetime1">
              <a:rPr kumimoji="1" lang="ja-JP" altLang="en-US" smtClean="0"/>
              <a:t>2016/8/22</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1</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8350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C7CB4C-F573-42A5-8F98-1E9E53E4313E}" type="datetime1">
              <a:rPr kumimoji="1" lang="ja-JP" altLang="en-US" smtClean="0"/>
              <a:t>2016/8/22</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1</a:t>
            </a:r>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8261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06578A1-E0B8-4373-8A79-927027B16D55}" type="datetime1">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1</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671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9675105-E0CC-4A34-9637-1FBF8DCC971A}" type="datetime1">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1</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1702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7079B-B01E-497B-814E-2DFAA2FF80CB}" type="datetime1">
              <a:rPr kumimoji="1" lang="ja-JP" altLang="en-US" smtClean="0"/>
              <a:t>2016/8/22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1</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237111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nscreen.ncc.go.jp/kangae/kangae7.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60649"/>
            <a:ext cx="9144000" cy="1224135"/>
          </a:xfrm>
          <a:solidFill>
            <a:srgbClr val="0070C0"/>
          </a:solidFill>
        </p:spPr>
        <p:txBody>
          <a:bodyPr lIns="252000">
            <a:normAutofit/>
          </a:bodyPr>
          <a:lstStyle/>
          <a:p>
            <a:pPr algn="l"/>
            <a:r>
              <a:rPr lang="ja-JP" altLang="en-US" sz="3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胃内視鏡検査のがん検診指針導入の</a:t>
            </a:r>
            <a:r>
              <a:rPr lang="ja-JP" altLang="en-US" sz="3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経緯</a:t>
            </a:r>
            <a:endParaRPr lang="ja-JP" altLang="en-US" sz="3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395536" y="1844824"/>
            <a:ext cx="8424936" cy="2304256"/>
          </a:xfrm>
        </p:spPr>
        <p:txBody>
          <a:bodyPr>
            <a:noAutofit/>
          </a:bodyPr>
          <a:lstStyle/>
          <a:p>
            <a:pPr marL="358775" indent="-358775" algn="l"/>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有効性評価に基づく胃がん</a:t>
            </a:r>
            <a:r>
              <a:rPr lang="ja-JP"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検診ガイドライン」</a:t>
            </a:r>
            <a:endPar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lgn="l"/>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年度版</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発行</a:t>
            </a:r>
            <a:endPar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lgn="l"/>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lang="en-US"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8775" indent="-358775" algn="l"/>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がん研究センターがん予防・検診研究</a:t>
            </a:r>
            <a:r>
              <a:rPr lang="ja-JP"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67544" y="4365104"/>
            <a:ext cx="8208912" cy="1944216"/>
          </a:xfrm>
          <a:prstGeom prst="rect">
            <a:avLst/>
          </a:prstGeom>
          <a:noFill/>
          <a:ln w="38100">
            <a:solidFill>
              <a:schemeClr val="tx1"/>
            </a:solidFill>
            <a:prstDash val="lgDashDotDot"/>
          </a:ln>
        </p:spPr>
        <p:txBody>
          <a:bodyPr wrap="square" lIns="324000" rtlCol="0" anchor="ctr" anchorCtr="0">
            <a:noAutofit/>
          </a:bodyPr>
          <a:lstStyle/>
          <a:p>
            <a:pPr>
              <a:lnSpc>
                <a:spcPts val="3000"/>
              </a:lnSpc>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歳以上の対象者への胃内視鏡検査を</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死亡率減少効果</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を示す相応な証拠があることから</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400" dirty="0" err="1" smtClean="0">
                <a:latin typeface="Meiryo UI" panose="020B0604030504040204" pitchFamily="50" charset="-128"/>
                <a:ea typeface="Meiryo UI" panose="020B0604030504040204" pitchFamily="50" charset="-128"/>
                <a:cs typeface="Meiryo UI" panose="020B0604030504040204" pitchFamily="50" charset="-128"/>
                <a:hlinkClick r:id="rId3"/>
              </a:rPr>
              <a:t>対策型検診および任意型検診</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における胃がん検診として</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推奨</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092280" y="87015"/>
            <a:ext cx="1897562" cy="461665"/>
          </a:xfrm>
          <a:prstGeom prst="rect">
            <a:avLst/>
          </a:prstGeom>
          <a:solidFill>
            <a:schemeClr val="bg1"/>
          </a:solidFill>
          <a:ln w="28575">
            <a:solidFill>
              <a:schemeClr val="tx1"/>
            </a:solidFill>
          </a:ln>
        </p:spPr>
        <p:txBody>
          <a:bodyPr wrap="square" rtlCol="0">
            <a:spAutoFit/>
          </a:bodyPr>
          <a:lstStyle/>
          <a:p>
            <a:pPr algn="ctr"/>
            <a:r>
              <a:rPr lang="ja-JP" altLang="en-US" sz="2400" dirty="0" smtClean="0"/>
              <a:t>資料</a:t>
            </a:r>
            <a:r>
              <a:rPr lang="ja-JP" altLang="en-US" sz="2400" dirty="0"/>
              <a:t>１</a:t>
            </a:r>
            <a:endParaRPr kumimoji="1" lang="ja-JP" altLang="en-US" sz="2400" dirty="0"/>
          </a:p>
        </p:txBody>
      </p:sp>
    </p:spTree>
    <p:extLst>
      <p:ext uri="{BB962C8B-B14F-4D97-AF65-F5344CB8AC3E}">
        <p14:creationId xmlns:p14="http://schemas.microsoft.com/office/powerpoint/2010/main" val="395397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24744"/>
            <a:ext cx="9144000" cy="900000"/>
          </a:xfrm>
          <a:solidFill>
            <a:srgbClr val="0070C0"/>
          </a:solidFill>
        </p:spPr>
        <p:txBody>
          <a:bodyPr lIns="252000">
            <a:normAutofit/>
          </a:bodyPr>
          <a:lstStyle/>
          <a:p>
            <a:pPr algn="l"/>
            <a:r>
              <a:rPr lang="ja-JP" altLang="en-US" sz="3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検診実施体制の決定　　　　　　　 </a:t>
            </a:r>
            <a:r>
              <a:rPr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（参考資料１）</a:t>
            </a:r>
            <a:endParaRPr kumimoji="1" lang="ja-JP" altLang="en-US" sz="1800" dirty="0">
              <a:solidFill>
                <a:schemeClr val="bg1"/>
              </a:solidFill>
            </a:endParaRPr>
          </a:p>
        </p:txBody>
      </p:sp>
      <p:sp>
        <p:nvSpPr>
          <p:cNvPr id="3" name="コンテンツ プレースホルダー 2"/>
          <p:cNvSpPr>
            <a:spLocks noGrp="1"/>
          </p:cNvSpPr>
          <p:nvPr>
            <p:ph idx="1"/>
          </p:nvPr>
        </p:nvSpPr>
        <p:spPr>
          <a:xfrm>
            <a:off x="251520" y="1340768"/>
            <a:ext cx="8507288" cy="5184576"/>
          </a:xfrm>
        </p:spPr>
        <p:txBody>
          <a:bodyPr>
            <a:noAutofit/>
          </a:bodyPr>
          <a:lstStyle/>
          <a:p>
            <a:pPr marL="0" indent="0">
              <a:buNone/>
            </a:pP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検査実施条件・体制を関係機関と協議し決定する。</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r">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内</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視鏡検診運営</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委員会</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・検診の対象者（内視鏡禁忌の者の除外）の設定</a:t>
            </a:r>
            <a:endParaRPr lang="ja-JP" altLang="ja-JP" sz="2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検査医</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資格</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の設定</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ダブルチェック</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体制</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構築</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a:latin typeface="Meiryo UI" panose="020B0604030504040204" pitchFamily="50" charset="-128"/>
                <a:ea typeface="Meiryo UI" panose="020B0604030504040204" pitchFamily="50" charset="-128"/>
                <a:cs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読</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影</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方法</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読</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影医</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条件・確保</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読影委員会の立ち上げ等</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麻酔</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使用</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制限</a:t>
            </a:r>
          </a:p>
          <a:p>
            <a:pPr marL="444500" indent="-444500">
              <a:buNone/>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安全管理体制の</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整備</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b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（偶発症</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対策</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洗浄・消毒の</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方法</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8748464" y="6381328"/>
            <a:ext cx="360040" cy="369332"/>
          </a:xfrm>
          <a:prstGeom prst="rect">
            <a:avLst/>
          </a:prstGeom>
          <a:noFill/>
        </p:spPr>
        <p:txBody>
          <a:bodyPr wrap="square" rtlCol="0">
            <a:spAutoFit/>
          </a:bodyPr>
          <a:lstStyle/>
          <a:p>
            <a:r>
              <a:rPr lang="en-US" altLang="ja-JP" dirty="0"/>
              <a:t>5</a:t>
            </a:r>
            <a:endParaRPr kumimoji="1" lang="ja-JP" altLang="en-US" dirty="0"/>
          </a:p>
        </p:txBody>
      </p:sp>
    </p:spTree>
    <p:extLst>
      <p:ext uri="{BB962C8B-B14F-4D97-AF65-F5344CB8AC3E}">
        <p14:creationId xmlns:p14="http://schemas.microsoft.com/office/powerpoint/2010/main" val="133272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624"/>
            <a:ext cx="8640960" cy="613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195736" y="6309320"/>
            <a:ext cx="6480720" cy="430887"/>
          </a:xfrm>
          <a:prstGeom prst="rect">
            <a:avLst/>
          </a:prstGeom>
          <a:noFill/>
          <a:ln>
            <a:noFill/>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厚生労働省：第１１７回市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町村職員を対象とする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健康日本２１（第二次）の推進～健康寿命の延伸に向けた取組～／がん検診について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」資料より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抜粋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51520" y="3789040"/>
            <a:ext cx="8424936" cy="24482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748464" y="6381328"/>
            <a:ext cx="360040" cy="369332"/>
          </a:xfrm>
          <a:prstGeom prst="rect">
            <a:avLst/>
          </a:prstGeom>
          <a:noFill/>
        </p:spPr>
        <p:txBody>
          <a:bodyPr wrap="square" rtlCol="0">
            <a:spAutoFit/>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4144600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57808"/>
            <a:ext cx="4680520" cy="926976"/>
          </a:xfrm>
          <a:noFill/>
        </p:spPr>
        <p:txBody>
          <a:bodyPr tIns="0" bIns="0">
            <a:noAutofit/>
          </a:bodyPr>
          <a:lstStyle/>
          <a:p>
            <a:pPr marL="0" indent="0" algn="l"/>
            <a:r>
              <a:rPr lang="ja-JP" altLang="en-US" sz="2800" dirty="0">
                <a:latin typeface="Meiryo UI" panose="020B0604030504040204" pitchFamily="50" charset="-128"/>
                <a:ea typeface="Meiryo UI" panose="020B0604030504040204" pitchFamily="50" charset="-128"/>
                <a:cs typeface="Meiryo UI" panose="020B0604030504040204" pitchFamily="50" charset="-128"/>
              </a:rPr>
              <a:t>胃内視鏡検診の評価</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79512" y="1268760"/>
            <a:ext cx="7200800" cy="5472608"/>
          </a:xfrm>
        </p:spPr>
        <p:txBody>
          <a:bodyPr>
            <a:normAutofit/>
          </a:bodyPr>
          <a:lstStyle/>
          <a:p>
            <a:pPr marL="0" indent="0">
              <a:lnSpc>
                <a:spcPts val="1200"/>
              </a:lnSpc>
              <a:buNone/>
            </a:pP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胃内</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視鏡検査による胃がん検診</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胃がんの死亡率</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減少効果を示す相応な証拠</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が認められたため</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対策型検診として実施することが適当</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buNone/>
            </a:pP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buNone/>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胃内</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視鏡検査による胃がん検診は、胃部エックス線検査に比べ、検診の費用が</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かかる</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ほか、検査を実施する医師や医療機関の確保、検診体制の整備・拡充等が</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必要である。</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buNone/>
            </a:pP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胃内</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視鏡検査には、出血（鼻出血、粘膜裂創等）、穿孔、ショック等の</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偶発症がある。</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buNone/>
            </a:pP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胃内</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視鏡検査は、重篤な偶発症に適切に対応できる体制が整備できないうちは</a:t>
            </a:r>
            <a:r>
              <a:rPr lang="ja-JP" altLang="en-US" sz="1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すべきでない。</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このため、これから</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日本消化器がん検診学会で示される予定の</a:t>
            </a:r>
            <a:r>
              <a:rPr lang="ja-JP" altLang="en-US" sz="1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胃内</a:t>
            </a:r>
            <a:r>
              <a:rPr lang="ja-JP" altLang="en-US" sz="1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視鏡検査の安全管理を含めた体制整備に係るマニュアル等を参考とする</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、胃内視鏡検査を実施するのに適切な体制整備の下で実施されるべきである</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668344" y="1484784"/>
            <a:ext cx="1152128" cy="646331"/>
          </a:xfrm>
          <a:prstGeom prst="rect">
            <a:avLst/>
          </a:prstGeom>
          <a:solidFill>
            <a:schemeClr val="accent4">
              <a:lumMod val="40000"/>
              <a:lumOff val="60000"/>
            </a:schemeClr>
          </a:solidFill>
          <a:ln>
            <a:solidFill>
              <a:schemeClr val="accent4">
                <a:lumMod val="75000"/>
              </a:schemeClr>
            </a:solidFill>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有効性の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観点</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668344" y="2491155"/>
            <a:ext cx="1152128" cy="646331"/>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リソース</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問題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668344" y="3571275"/>
            <a:ext cx="1152128" cy="646331"/>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偶発症の</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問題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668344" y="4723403"/>
            <a:ext cx="1152128" cy="646331"/>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運用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指針</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の厳守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43608" y="116632"/>
            <a:ext cx="7992888" cy="276999"/>
          </a:xfrm>
          <a:prstGeom prst="rect">
            <a:avLst/>
          </a:prstGeom>
          <a:noFill/>
        </p:spPr>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がん検診のあり方に関する検討会中間報告書～乳がん検診及び胃がん検診の検診項目等について～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4383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349896"/>
            <a:ext cx="4680520" cy="926976"/>
          </a:xfrm>
          <a:noFill/>
        </p:spPr>
        <p:txBody>
          <a:bodyPr tIns="0" bIns="0">
            <a:noAutofit/>
          </a:bodyPr>
          <a:lstStyle/>
          <a:p>
            <a:pPr marL="0" indent="0" algn="l">
              <a:lnSpc>
                <a:spcPts val="2600"/>
              </a:lnSpc>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リスク層別化の評価</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043608" y="116632"/>
            <a:ext cx="7992888" cy="276999"/>
          </a:xfrm>
          <a:prstGeom prst="rect">
            <a:avLst/>
          </a:prstGeom>
          <a:noFill/>
        </p:spPr>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がん検診のあり方に関する検討会中間報告書～乳がん検診及び胃がん検診の検診項目等について～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39552" y="2204864"/>
            <a:ext cx="8054486" cy="3024336"/>
            <a:chOff x="539552" y="2204864"/>
            <a:chExt cx="8054486" cy="3024336"/>
          </a:xfrm>
        </p:grpSpPr>
        <p:sp>
          <p:nvSpPr>
            <p:cNvPr id="6" name="正方形/長方形 5"/>
            <p:cNvSpPr/>
            <p:nvPr/>
          </p:nvSpPr>
          <p:spPr>
            <a:xfrm>
              <a:off x="2738962" y="4090144"/>
              <a:ext cx="1188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539552" y="2204864"/>
              <a:ext cx="805448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61938" indent="-261938">
                <a:buFont typeface="Arial" panose="020B0604020202020204" pitchFamily="34" charset="0"/>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ペプシノゲン検査及びヘリコバクター・ピロリ抗体検査を組み合わせた胃がんリスクの層別化による検診は、リスクに応じた検診を提供できる有用な検査方法となる可能性があるものの、</a:t>
              </a:r>
              <a:r>
                <a:rPr lang="ja-JP" altLang="en-US" sz="2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現時点では、死亡率減少効果を示すエビデンスが十分ではない</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2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がん検診における位置づけについて、更なる検証が必要である。</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また、抗体価の判定基準やヘリコバクター・ピロリの除菌の効果についても更なる知見の収集が必要である。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 name="タイトル 1"/>
          <p:cNvSpPr txBox="1">
            <a:spLocks/>
          </p:cNvSpPr>
          <p:nvPr/>
        </p:nvSpPr>
        <p:spPr>
          <a:xfrm>
            <a:off x="312822" y="760309"/>
            <a:ext cx="7931585" cy="926976"/>
          </a:xfrm>
          <a:prstGeom prst="rect">
            <a:avLst/>
          </a:prstGeom>
          <a:noFill/>
        </p:spPr>
        <p:txBody>
          <a:bodyPr vert="horz" lIns="91440" tIns="0" rIns="9144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6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胃部エックス線検査と胃内視鏡検査以外の検査について</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748464" y="6381328"/>
            <a:ext cx="360040" cy="369332"/>
          </a:xfrm>
          <a:prstGeom prst="rect">
            <a:avLst/>
          </a:prstGeom>
          <a:noFill/>
        </p:spPr>
        <p:txBody>
          <a:bodyPr wrap="square" rtlCol="0">
            <a:spAutoFit/>
          </a:bodyPr>
          <a:lstStyle/>
          <a:p>
            <a:r>
              <a:rPr lang="en-US" altLang="ja-JP" dirty="0"/>
              <a:t>2</a:t>
            </a:r>
            <a:endParaRPr kumimoji="1" lang="ja-JP" altLang="en-US" dirty="0"/>
          </a:p>
        </p:txBody>
      </p:sp>
    </p:spTree>
    <p:extLst>
      <p:ext uri="{BB962C8B-B14F-4D97-AF65-F5344CB8AC3E}">
        <p14:creationId xmlns:p14="http://schemas.microsoft.com/office/powerpoint/2010/main" val="395202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64096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267744" y="6390885"/>
            <a:ext cx="6480720" cy="430887"/>
          </a:xfrm>
          <a:prstGeom prst="rect">
            <a:avLst/>
          </a:prstGeom>
          <a:noFill/>
          <a:ln>
            <a:noFill/>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厚生労働省：第１１７回市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町村職員を対象とする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健康日本２１（第二次）の推進～健康寿命の延伸に向けた取組～／がん検診について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」資料より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抜粋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a:xfrm>
            <a:off x="0" y="116588"/>
            <a:ext cx="9144000" cy="828091"/>
          </a:xfrm>
          <a:prstGeom prst="rect">
            <a:avLst/>
          </a:prstGeom>
          <a:solidFill>
            <a:schemeClr val="tx2">
              <a:lumMod val="40000"/>
              <a:lumOff val="60000"/>
            </a:schemeClr>
          </a:solidFill>
        </p:spPr>
        <p:txBody>
          <a:bodyPr vert="horz" lIns="180000" tIns="7200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700" dirty="0" smtClean="0">
                <a:latin typeface="Meiryo UI" panose="020B0604030504040204" pitchFamily="50" charset="-128"/>
                <a:ea typeface="Meiryo UI" panose="020B0604030504040204" pitchFamily="50" charset="-128"/>
                <a:cs typeface="Meiryo UI" panose="020B0604030504040204" pitchFamily="50" charset="-128"/>
              </a:rPr>
              <a:t>◆がん予防重点健康教育及びがん検診実施のための指針改正</a:t>
            </a:r>
            <a:endParaRPr lang="en-US" altLang="ja-JP" sz="27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（参考資料５）</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01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464" y="3717032"/>
            <a:ext cx="8460000" cy="2448272"/>
          </a:xfrm>
        </p:spPr>
        <p:txBody>
          <a:bodyPr>
            <a:noAutofit/>
          </a:bodyPr>
          <a:lstStyle/>
          <a:p>
            <a:pPr algn="l">
              <a:lnSpc>
                <a:spcPts val="3300"/>
              </a:lnSpc>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③胃内視鏡検査</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800" dirty="0">
                <a:latin typeface="Meiryo UI" panose="020B0604030504040204" pitchFamily="50" charset="-128"/>
                <a:ea typeface="Meiryo UI" panose="020B0604030504040204" pitchFamily="50" charset="-128"/>
                <a:cs typeface="Meiryo UI" panose="020B0604030504040204" pitchFamily="50" charset="-128"/>
              </a:rPr>
              <a:t>胃内視鏡検査の実施に当たっては、日本消化器がん検診学会による</a:t>
            </a:r>
            <a:r>
              <a:rPr lang="ja-JP" altLang="en-US" sz="2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「対策型検診のための胃内視鏡検診マニュアル ２０１５年度版」（以下「胃内視鏡検診マニュアル」という。）を参考にすること。</a:t>
            </a:r>
            <a:endParaRPr kumimoji="1" lang="ja-JP" altLang="en-US" sz="2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288464" y="2564904"/>
            <a:ext cx="8460000" cy="16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0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①問診　　（以下省略）</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②胃部エックス線検査　　　（以下省略）</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288464" y="1233534"/>
            <a:ext cx="8460000" cy="16914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（１）検診項目及び各検診項目における留意点 </a:t>
            </a:r>
            <a:b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胃がん検診の検診項目は、問診に加え、胃部エックス線検査又は胃内視鏡検査のいずれかとする。（以下省略）</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3312368" y="116632"/>
            <a:ext cx="5796136" cy="360040"/>
          </a:xfrm>
          <a:prstGeom prst="rect">
            <a:avLst/>
          </a:prstGeom>
          <a:noFill/>
        </p:spPr>
        <p:txBody>
          <a:bodyPr vert="horz" lIns="18000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がん予防重点健康教育及びがん検診実施のための指針（抜粋）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256190" y="836712"/>
            <a:ext cx="846000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　胃がん検診</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748464" y="6381328"/>
            <a:ext cx="360040" cy="369332"/>
          </a:xfrm>
          <a:prstGeom prst="rect">
            <a:avLst/>
          </a:prstGeom>
          <a:noFill/>
        </p:spPr>
        <p:txBody>
          <a:bodyPr wrap="square" rtlCol="0">
            <a:spAutoFit/>
          </a:bodyPr>
          <a:lstStyle/>
          <a:p>
            <a:r>
              <a:rPr lang="en-US" altLang="ja-JP" dirty="0"/>
              <a:t>3</a:t>
            </a:r>
            <a:endParaRPr kumimoji="1" lang="ja-JP" altLang="en-US" dirty="0"/>
          </a:p>
        </p:txBody>
      </p:sp>
    </p:spTree>
    <p:extLst>
      <p:ext uri="{BB962C8B-B14F-4D97-AF65-F5344CB8AC3E}">
        <p14:creationId xmlns:p14="http://schemas.microsoft.com/office/powerpoint/2010/main" val="134964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80728"/>
            <a:ext cx="8480949" cy="1161996"/>
          </a:xfrm>
        </p:spPr>
        <p:txBody>
          <a:bodyPr>
            <a:noAutofit/>
          </a:bodyPr>
          <a:lstStyle/>
          <a:p>
            <a:pPr algn="l"/>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28</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15</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a:latin typeface="Meiryo UI" panose="020B0604030504040204" pitchFamily="50" charset="-128"/>
                <a:ea typeface="Meiryo UI" panose="020B0604030504040204" pitchFamily="50" charset="-128"/>
                <a:cs typeface="Meiryo UI" panose="020B0604030504040204" pitchFamily="50" charset="-128"/>
              </a:rPr>
            </a:b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消化器がん検診学会</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発行（</a:t>
            </a:r>
            <a:r>
              <a:rPr lang="ja-JP" altLang="en-US" sz="2400" smtClean="0">
                <a:latin typeface="Meiryo UI" panose="020B0604030504040204" pitchFamily="50" charset="-128"/>
                <a:ea typeface="Meiryo UI" panose="020B0604030504040204" pitchFamily="50" charset="-128"/>
                <a:cs typeface="Meiryo UI" panose="020B0604030504040204" pitchFamily="50" charset="-128"/>
              </a:rPr>
              <a:t>参考資料６）</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6012160" y="2548862"/>
            <a:ext cx="2335872" cy="3007406"/>
            <a:chOff x="5853158" y="1870236"/>
            <a:chExt cx="2335872" cy="3007406"/>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2934">
              <a:off x="6099820" y="2094274"/>
              <a:ext cx="2089210" cy="278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4304">
              <a:off x="5965466" y="1970229"/>
              <a:ext cx="2089210" cy="288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832">
              <a:off x="5853158" y="1870236"/>
              <a:ext cx="2089210" cy="296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タイトル 1"/>
          <p:cNvSpPr txBox="1">
            <a:spLocks/>
          </p:cNvSpPr>
          <p:nvPr/>
        </p:nvSpPr>
        <p:spPr>
          <a:xfrm>
            <a:off x="0" y="152637"/>
            <a:ext cx="9144000" cy="828091"/>
          </a:xfrm>
          <a:prstGeom prst="rect">
            <a:avLst/>
          </a:prstGeom>
          <a:solidFill>
            <a:schemeClr val="tx2">
              <a:lumMod val="40000"/>
              <a:lumOff val="60000"/>
            </a:schemeClr>
          </a:solidFill>
        </p:spPr>
        <p:txBody>
          <a:bodyPr vert="horz" lIns="36000" tIns="3600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◆対策型検診のための胃内視鏡検診マニュアル</a:t>
            </a: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年度版</a:t>
            </a:r>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メモ 10"/>
          <p:cNvSpPr/>
          <p:nvPr/>
        </p:nvSpPr>
        <p:spPr>
          <a:xfrm>
            <a:off x="573295" y="2116815"/>
            <a:ext cx="4862801" cy="4173647"/>
          </a:xfrm>
          <a:prstGeom prst="foldedCorner">
            <a:avLst>
              <a:gd name="adj" fmla="val 15220"/>
            </a:avLst>
          </a:prstGeom>
          <a:solidFill>
            <a:schemeClr val="accent1">
              <a:lumMod val="20000"/>
              <a:lumOff val="80000"/>
            </a:schemeClr>
          </a:solidFill>
          <a:ln>
            <a:solidFill>
              <a:schemeClr val="tx1"/>
            </a:solidFill>
          </a:ln>
        </p:spPr>
        <p:txBody>
          <a:bodyPr wrap="square">
            <a:spAutoFit/>
          </a:bodyPr>
          <a:lstStyle/>
          <a:p>
            <a:pPr algn="ctr">
              <a:lnSpc>
                <a:spcPts val="3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目次</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Ⅰ</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目的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P.1</a:t>
            </a:r>
            <a:endPar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Ⅱ</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胃内視鏡検診の科学的根拠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P.3</a:t>
            </a:r>
            <a:endPar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Ⅲ</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胃内視鏡検診の不利益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P.10</a:t>
            </a:r>
            <a:endPar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Ⅳ</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実施方法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P.18</a:t>
            </a:r>
            <a:endPar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Ⅴ</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精度管理の考え方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P.21</a:t>
            </a:r>
            <a:endPar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Ⅵ</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胃内視鏡検診実施の条件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P.26</a:t>
            </a:r>
            <a:endPar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Ⅶ</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検査手順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P.49</a:t>
            </a:r>
            <a:endPar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Ⅷ</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不利益への対策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P.69</a:t>
            </a:r>
            <a:endPar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219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68952" cy="5773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2195736" y="6329051"/>
            <a:ext cx="6480720" cy="430887"/>
          </a:xfrm>
          <a:prstGeom prst="rect">
            <a:avLst/>
          </a:prstGeom>
          <a:noFill/>
          <a:ln>
            <a:noFill/>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厚生労働省：第１１７回市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町村職員を対象とする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健康日本２１（第二次）の推進～健康寿命の延伸に向けた取組～／がん検診について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」資料より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抜粋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8748464" y="6381328"/>
            <a:ext cx="360040" cy="369332"/>
          </a:xfrm>
          <a:prstGeom prst="rect">
            <a:avLst/>
          </a:prstGeom>
          <a:noFill/>
        </p:spPr>
        <p:txBody>
          <a:bodyPr wrap="square" rtlCol="0">
            <a:spAutoFit/>
          </a:bodyPr>
          <a:lstStyle/>
          <a:p>
            <a:r>
              <a:rPr lang="en-US" altLang="ja-JP" dirty="0"/>
              <a:t>4</a:t>
            </a:r>
            <a:endParaRPr kumimoji="1" lang="ja-JP" altLang="en-US" dirty="0"/>
          </a:p>
        </p:txBody>
      </p:sp>
    </p:spTree>
    <p:extLst>
      <p:ext uri="{BB962C8B-B14F-4D97-AF65-F5344CB8AC3E}">
        <p14:creationId xmlns:p14="http://schemas.microsoft.com/office/powerpoint/2010/main" val="1011557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7768"/>
            <a:ext cx="8435280" cy="782960"/>
          </a:xfrm>
        </p:spPr>
        <p:txBody>
          <a:bodyPr>
            <a:normAutofit/>
          </a:bodyPr>
          <a:lstStyle/>
          <a:p>
            <a:pPr algn="l"/>
            <a:r>
              <a:rPr kumimoji="1" lang="ja-JP" altLang="en-US" sz="3600" dirty="0" smtClean="0">
                <a:latin typeface="Meiryo UI" panose="020B0604030504040204" pitchFamily="50" charset="-128"/>
                <a:ea typeface="Meiryo UI" panose="020B0604030504040204" pitchFamily="50" charset="-128"/>
                <a:cs typeface="Meiryo UI" panose="020B0604030504040204" pitchFamily="50" charset="-128"/>
              </a:rPr>
              <a:t>ダブルチェックの必要性</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910002"/>
            <a:ext cx="7969448" cy="4759358"/>
          </a:xfrm>
        </p:spPr>
      </p:pic>
      <p:sp>
        <p:nvSpPr>
          <p:cNvPr id="6" name="テキスト ボックス 5"/>
          <p:cNvSpPr txBox="1"/>
          <p:nvPr/>
        </p:nvSpPr>
        <p:spPr>
          <a:xfrm>
            <a:off x="457200" y="1188041"/>
            <a:ext cx="8280920" cy="584775"/>
          </a:xfrm>
          <a:prstGeom prst="rect">
            <a:avLst/>
          </a:prstGeom>
          <a:noFill/>
          <a:ln>
            <a:noFill/>
          </a:ln>
        </p:spPr>
        <p:txBody>
          <a:bodyPr wrap="square" rtlCol="0">
            <a:spAutoFit/>
          </a:bodyPr>
          <a:lstStyle/>
          <a:p>
            <a:pPr marL="1800225" indent="-18002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厚生労働省健康局：第１２回</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がん検診のあり方に関する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検討会</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資料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　新潟市における胃内視鏡検診（成澤参考人提出資料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）より抜粋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91572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1303</TotalTime>
  <Words>671</Words>
  <Application>Microsoft Office PowerPoint</Application>
  <PresentationFormat>画面に合わせる (4:3)</PresentationFormat>
  <Paragraphs>73</Paragraphs>
  <Slides>10</Slides>
  <Notes>3</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胃内視鏡検査のがん検診指針導入の経緯</vt:lpstr>
      <vt:lpstr>PowerPoint プレゼンテーション</vt:lpstr>
      <vt:lpstr>胃内視鏡検診の評価</vt:lpstr>
      <vt:lpstr>リスク層別化の評価</vt:lpstr>
      <vt:lpstr>PowerPoint プレゼンテーション</vt:lpstr>
      <vt:lpstr>③胃内視鏡検査 胃内視鏡検査の実施に当たっては、日本消化器がん検診学会による「対策型検診のための胃内視鏡検診マニュアル ２０１５年度版」（以下「胃内視鏡検診マニュアル」という。）を参考にすること。</vt:lpstr>
      <vt:lpstr>平成28年２月15日 日本消化器がん検診学会が発行（参考資料６）</vt:lpstr>
      <vt:lpstr>PowerPoint プレゼンテーション</vt:lpstr>
      <vt:lpstr>ダブルチェックの必要性</vt:lpstr>
      <vt:lpstr>　検診実施体制の決定　　　　　　　 （参考資料１）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対策型検診のための 胃内視鏡マニュアル</dc:title>
  <dc:creator>佐藤　瑠美</dc:creator>
  <cp:lastModifiedBy>HOSTNAME</cp:lastModifiedBy>
  <cp:revision>62</cp:revision>
  <cp:lastPrinted>2016-08-22T09:41:45Z</cp:lastPrinted>
  <dcterms:created xsi:type="dcterms:W3CDTF">2016-08-09T00:55:46Z</dcterms:created>
  <dcterms:modified xsi:type="dcterms:W3CDTF">2016-08-22T09:42:34Z</dcterms:modified>
</cp:coreProperties>
</file>