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506" r:id="rId2"/>
    <p:sldId id="297" r:id="rId3"/>
    <p:sldId id="298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FF99CC"/>
    <a:srgbClr val="FF66FF"/>
    <a:srgbClr val="FF9933"/>
    <a:srgbClr val="00FF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33569" autoAdjust="0"/>
  </p:normalViewPr>
  <p:slideViewPr>
    <p:cSldViewPr>
      <p:cViewPr varScale="1">
        <p:scale>
          <a:sx n="97" d="100"/>
          <a:sy n="97" d="100"/>
        </p:scale>
        <p:origin x="10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5471F0E6-33C1-46FA-BECF-8E917CDDD450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21185"/>
            <a:ext cx="5445760" cy="4472702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6967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70831E0B-8E23-4417-A23D-93EFD13E21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78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831E0B-8E23-4417-A23D-93EFD13E21C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0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D3F9-B500-4457-A17A-18BC57323041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628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78E83-0560-457C-A032-0D0CF0AC2FA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319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4B1D0-183F-4610-9855-D5317978D580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063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5B032-E032-445C-B2BA-486B1B4DBE5F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610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FEFF1-2048-4952-AE6E-FF62A642658B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32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71451-DD91-418F-B3A3-FC4ACFB71E64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68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63C5-8E65-476D-9EF8-5053A35D1AFD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9146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29877-3545-49E9-9996-14DC23402462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41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D679-1187-4D90-A0E0-93E379D682C6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39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B5EB0-AA05-4926-8B87-17F3EB914067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82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4C42A-D37F-4750-BEC0-CAC34FB42D98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665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5AA4D-CC55-4102-880F-C4B27C506596}" type="datetime1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72374-2C65-4225-B1BC-5F795CF92C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052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7AEAB07-30A5-492B-AFC6-5A2B737F707B}"/>
              </a:ext>
            </a:extLst>
          </p:cNvPr>
          <p:cNvSpPr txBox="1"/>
          <p:nvPr/>
        </p:nvSpPr>
        <p:spPr>
          <a:xfrm>
            <a:off x="972178" y="2275952"/>
            <a:ext cx="7445828" cy="1228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92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第４期大阪府がん対策推進計画</a:t>
            </a:r>
            <a:endParaRPr lang="en-US" altLang="ja-JP" sz="369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92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中間見直しのスケジュールについて</a:t>
            </a:r>
            <a:endParaRPr lang="en-US" altLang="ja-JP" sz="3692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E2802AC-CEF8-46D6-9E00-28CF24E27E6A}"/>
              </a:ext>
            </a:extLst>
          </p:cNvPr>
          <p:cNvSpPr txBox="1"/>
          <p:nvPr/>
        </p:nvSpPr>
        <p:spPr>
          <a:xfrm>
            <a:off x="7709183" y="506671"/>
            <a:ext cx="1126856" cy="31963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22041">
              <a:defRPr/>
            </a:pPr>
            <a:r>
              <a:rPr kumimoji="0" lang="ja-JP" altLang="en-US" sz="1477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資料３</a:t>
            </a:r>
          </a:p>
        </p:txBody>
      </p:sp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CC62C6CD-BBBF-4BCD-8F34-2EA0CB892DF1}"/>
              </a:ext>
            </a:extLst>
          </p:cNvPr>
          <p:cNvSpPr txBox="1">
            <a:spLocks/>
          </p:cNvSpPr>
          <p:nvPr/>
        </p:nvSpPr>
        <p:spPr>
          <a:xfrm>
            <a:off x="6592849" y="6520962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１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5FD8E9F-0B09-425B-9635-55213B93F78E}"/>
              </a:ext>
            </a:extLst>
          </p:cNvPr>
          <p:cNvSpPr txBox="1"/>
          <p:nvPr/>
        </p:nvSpPr>
        <p:spPr>
          <a:xfrm>
            <a:off x="1763688" y="4162940"/>
            <a:ext cx="6163040" cy="791324"/>
          </a:xfrm>
          <a:prstGeom prst="rect">
            <a:avLst/>
          </a:prstGeom>
          <a:noFill/>
          <a:ln>
            <a:noFill/>
          </a:ln>
        </p:spPr>
        <p:txBody>
          <a:bodyPr wrap="square" lIns="132923" tIns="132923" rtlCol="0">
            <a:spAutoFit/>
          </a:bodyPr>
          <a:lstStyle/>
          <a:p>
            <a:pPr algn="ctr"/>
            <a:r>
              <a:rPr lang="ja-JP" altLang="en-US" sz="2308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令和７年度第２回大阪府がん対策推進委員会</a:t>
            </a:r>
            <a:endParaRPr lang="en-US" altLang="ja-JP" sz="2308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62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923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2117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/>
          <p:cNvSpPr/>
          <p:nvPr/>
        </p:nvSpPr>
        <p:spPr>
          <a:xfrm>
            <a:off x="1066115" y="50389"/>
            <a:ext cx="6894475" cy="494202"/>
          </a:xfrm>
          <a:prstGeom prst="roundRect">
            <a:avLst>
              <a:gd name="adj" fmla="val 20062"/>
            </a:avLst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>
              <a:spcAft>
                <a:spcPts val="0"/>
              </a:spcAft>
            </a:pPr>
            <a:r>
              <a:rPr lang="ja-JP" altLang="en-US" sz="2100" b="1" dirty="0">
                <a:solidFill>
                  <a:srgbClr val="FFFFFF"/>
                </a:solidFill>
                <a:latin typeface="+mn-ea"/>
                <a:cs typeface="Times New Roman"/>
              </a:rPr>
              <a:t>第４期 大阪府がん対策推進計画　</a:t>
            </a:r>
            <a:r>
              <a:rPr lang="ja-JP" altLang="en-US" sz="2000" b="1" dirty="0">
                <a:solidFill>
                  <a:srgbClr val="FFFFFF"/>
                </a:solidFill>
                <a:latin typeface="+mn-ea"/>
                <a:cs typeface="Times New Roman"/>
              </a:rPr>
              <a:t>～中間 点検・見直し～</a:t>
            </a:r>
            <a:endParaRPr lang="ja-JP" altLang="ja-JP" sz="2000" b="1" dirty="0">
              <a:latin typeface="+mn-ea"/>
              <a:cs typeface="ＭＳ Ｐゴシック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28638"/>
              </p:ext>
            </p:extLst>
          </p:nvPr>
        </p:nvGraphicFramePr>
        <p:xfrm>
          <a:off x="380662" y="1694784"/>
          <a:ext cx="8485800" cy="190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679">
                  <a:extLst>
                    <a:ext uri="{9D8B030D-6E8A-4147-A177-3AD203B41FA5}">
                      <a16:colId xmlns:a16="http://schemas.microsoft.com/office/drawing/2014/main" val="2540085152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21200339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1803289273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931999815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238760983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3579633031"/>
                    </a:ext>
                  </a:extLst>
                </a:gridCol>
                <a:gridCol w="1048018">
                  <a:extLst>
                    <a:ext uri="{9D8B030D-6E8A-4147-A177-3AD203B41FA5}">
                      <a16:colId xmlns:a16="http://schemas.microsoft.com/office/drawing/2014/main" val="558055540"/>
                    </a:ext>
                  </a:extLst>
                </a:gridCol>
                <a:gridCol w="1048017">
                  <a:extLst>
                    <a:ext uri="{9D8B030D-6E8A-4147-A177-3AD203B41FA5}">
                      <a16:colId xmlns:a16="http://schemas.microsoft.com/office/drawing/2014/main" val="1733497893"/>
                    </a:ext>
                  </a:extLst>
                </a:gridCol>
              </a:tblGrid>
              <a:tr h="535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/>
                        <a:t>計画期間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2023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(R5)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2024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(R6)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2025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(R7)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2026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(R8)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2027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(R9)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2028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(R10)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2029</a:t>
                      </a:r>
                    </a:p>
                    <a:p>
                      <a:pPr algn="ctr">
                        <a:lnSpc>
                          <a:spcPts val="1600"/>
                        </a:lnSpc>
                      </a:pPr>
                      <a:r>
                        <a:rPr kumimoji="1" lang="en-US" altLang="ja-JP" sz="1600" dirty="0"/>
                        <a:t>(R11)</a:t>
                      </a:r>
                      <a:endParaRPr kumimoji="1" lang="ja-JP" altLang="en-US" sz="1600" dirty="0"/>
                    </a:p>
                  </a:txBody>
                  <a:tcPr marT="0" marB="0" anchor="ctr" anchorCtr="1"/>
                </a:tc>
                <a:extLst>
                  <a:ext uri="{0D108BD9-81ED-4DB2-BD59-A6C34878D82A}">
                    <a16:rowId xmlns:a16="http://schemas.microsoft.com/office/drawing/2014/main" val="2924008885"/>
                  </a:ext>
                </a:extLst>
              </a:tr>
              <a:tr h="6530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/>
                        <a:t>府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1643067593"/>
                  </a:ext>
                </a:extLst>
              </a:tr>
              <a:tr h="715104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/>
                        <a:t>【</a:t>
                      </a:r>
                      <a:r>
                        <a:rPr kumimoji="1" lang="ja-JP" altLang="en-US" sz="1600" b="1" dirty="0"/>
                        <a:t>参考</a:t>
                      </a:r>
                      <a:r>
                        <a:rPr kumimoji="1" lang="en-US" altLang="ja-JP" sz="1600" b="1" dirty="0"/>
                        <a:t>】</a:t>
                      </a:r>
                    </a:p>
                    <a:p>
                      <a:pPr algn="l"/>
                      <a:r>
                        <a:rPr kumimoji="1" lang="ja-JP" altLang="en-US" sz="1600" b="1" dirty="0"/>
                        <a:t>国　計　画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2460256408"/>
                  </a:ext>
                </a:extLst>
              </a:tr>
            </a:tbl>
          </a:graphicData>
        </a:graphic>
      </p:graphicFrame>
      <p:grpSp>
        <p:nvGrpSpPr>
          <p:cNvPr id="10" name="グループ化 9"/>
          <p:cNvGrpSpPr/>
          <p:nvPr/>
        </p:nvGrpSpPr>
        <p:grpSpPr>
          <a:xfrm>
            <a:off x="1552081" y="2266766"/>
            <a:ext cx="7278849" cy="1227850"/>
            <a:chOff x="1552081" y="2266766"/>
            <a:chExt cx="7278849" cy="1227850"/>
          </a:xfrm>
        </p:grpSpPr>
        <p:sp>
          <p:nvSpPr>
            <p:cNvPr id="5" name="右矢印 4"/>
            <p:cNvSpPr/>
            <p:nvPr/>
          </p:nvSpPr>
          <p:spPr>
            <a:xfrm>
              <a:off x="2607972" y="2266766"/>
              <a:ext cx="6222958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右矢印 8"/>
            <p:cNvSpPr/>
            <p:nvPr/>
          </p:nvSpPr>
          <p:spPr>
            <a:xfrm>
              <a:off x="1552081" y="2990560"/>
              <a:ext cx="6229055" cy="504056"/>
            </a:xfrm>
            <a:prstGeom prst="rightArrow">
              <a:avLst>
                <a:gd name="adj1" fmla="val 71342"/>
                <a:gd name="adj2" fmla="val 50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テキスト ボックス 5"/>
            <p:cNvSpPr txBox="1"/>
            <p:nvPr/>
          </p:nvSpPr>
          <p:spPr>
            <a:xfrm>
              <a:off x="5292080" y="2337204"/>
              <a:ext cx="1512168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中間見直し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4932040" y="3059668"/>
              <a:ext cx="1662589" cy="369332"/>
            </a:xfrm>
            <a:prstGeom prst="rect">
              <a:avLst/>
            </a:prstGeom>
            <a:noFill/>
          </p:spPr>
          <p:txBody>
            <a:bodyPr wrap="square" rtlCol="0" anchor="ctr" anchorCtr="1">
              <a:spAutoFit/>
            </a:bodyPr>
            <a:lstStyle/>
            <a:p>
              <a:r>
                <a:rPr kumimoji="1" lang="ja-JP" altLang="en-US" dirty="0"/>
                <a:t>●</a:t>
              </a:r>
              <a:r>
                <a:rPr kumimoji="1" lang="ja-JP" altLang="en-US" sz="1600" b="1" dirty="0">
                  <a:solidFill>
                    <a:schemeClr val="bg1"/>
                  </a:solidFill>
                </a:rPr>
                <a:t>中間評価報告</a:t>
              </a: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235039" y="1108059"/>
            <a:ext cx="87770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第４期府計画の期間は、</a:t>
            </a:r>
            <a:r>
              <a:rPr lang="ja-JP" altLang="en-US" sz="1400" b="1" u="sng" dirty="0"/>
              <a:t>令和６年度から令和</a:t>
            </a:r>
            <a:r>
              <a:rPr lang="en-US" altLang="ja-JP" sz="1400" b="1" u="sng" dirty="0"/>
              <a:t>11</a:t>
            </a:r>
            <a:r>
              <a:rPr lang="ja-JP" altLang="en-US" sz="1400" b="1" u="sng" dirty="0"/>
              <a:t>年度までの６ヶ年計画</a:t>
            </a:r>
            <a:r>
              <a:rPr lang="ja-JP" altLang="en-US" sz="1400" dirty="0"/>
              <a:t>。</a:t>
            </a:r>
            <a:endParaRPr lang="en-US" altLang="ja-JP" sz="1400" dirty="0"/>
          </a:p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中間年の</a:t>
            </a:r>
            <a:r>
              <a:rPr lang="ja-JP" altLang="en-US" sz="1400" b="1" u="sng" dirty="0"/>
              <a:t>令和８年度に</a:t>
            </a:r>
            <a:r>
              <a:rPr lang="ja-JP" altLang="en-US" sz="1400" dirty="0"/>
              <a:t>、がん対策の進捗状況や府内のがんをめぐる状況変化等を踏まえ、</a:t>
            </a:r>
            <a:r>
              <a:rPr lang="ja-JP" altLang="en-US" sz="1400" b="1" u="sng" dirty="0"/>
              <a:t>点検・見直しを実施</a:t>
            </a:r>
            <a:r>
              <a:rPr lang="ja-JP" altLang="en-US" sz="1400" dirty="0"/>
              <a:t>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669803"/>
            <a:ext cx="410445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第４期計画における中間点検・見直し</a:t>
            </a:r>
          </a:p>
        </p:txBody>
      </p:sp>
      <p:sp>
        <p:nvSpPr>
          <p:cNvPr id="15" name="対角する 2 つの角を切り取った四角形 14"/>
          <p:cNvSpPr/>
          <p:nvPr/>
        </p:nvSpPr>
        <p:spPr>
          <a:xfrm>
            <a:off x="35496" y="3882414"/>
            <a:ext cx="3240360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第</a:t>
            </a:r>
            <a:r>
              <a:rPr lang="ja-JP" altLang="en-US" b="1" dirty="0"/>
              <a:t>４</a:t>
            </a:r>
            <a:r>
              <a:rPr kumimoji="1" lang="ja-JP" altLang="en-US" b="1" dirty="0"/>
              <a:t>期府計画　策定時データ</a:t>
            </a:r>
          </a:p>
        </p:txBody>
      </p:sp>
      <p:sp>
        <p:nvSpPr>
          <p:cNvPr id="20" name="ストライプ矢印 19"/>
          <p:cNvSpPr/>
          <p:nvPr/>
        </p:nvSpPr>
        <p:spPr>
          <a:xfrm>
            <a:off x="4133547" y="5125410"/>
            <a:ext cx="648072" cy="1452818"/>
          </a:xfrm>
          <a:prstGeom prst="stripedRightArrow">
            <a:avLst>
              <a:gd name="adj1" fmla="val 67434"/>
              <a:gd name="adj2" fmla="val 518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35039" y="4425617"/>
            <a:ext cx="85566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ja-JP" altLang="en-US" sz="1400" dirty="0"/>
              <a:t>府第４期計画の策定にあたり、様々なデータの収集・分析を行い、目標やモニタリング指標の設定を行った。</a:t>
            </a:r>
            <a:endParaRPr kumimoji="1" lang="ja-JP" altLang="en-US" sz="1400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971600" y="4882851"/>
            <a:ext cx="2885964" cy="1825565"/>
            <a:chOff x="641920" y="5011579"/>
            <a:chExt cx="2885964" cy="1825565"/>
          </a:xfrm>
        </p:grpSpPr>
        <p:sp>
          <p:nvSpPr>
            <p:cNvPr id="16" name="角丸四角形 15"/>
            <p:cNvSpPr/>
            <p:nvPr/>
          </p:nvSpPr>
          <p:spPr>
            <a:xfrm>
              <a:off x="647564" y="5011579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大阪府がん登録</a:t>
              </a:r>
            </a:p>
          </p:txBody>
        </p:sp>
        <p:sp>
          <p:nvSpPr>
            <p:cNvPr id="17" name="角丸四角形 16"/>
            <p:cNvSpPr/>
            <p:nvPr/>
          </p:nvSpPr>
          <p:spPr>
            <a:xfrm>
              <a:off x="647564" y="5397800"/>
              <a:ext cx="2880320" cy="32271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がん診療拠点病院現況報告</a:t>
              </a:r>
            </a:p>
          </p:txBody>
        </p:sp>
        <p:sp>
          <p:nvSpPr>
            <p:cNvPr id="18" name="角丸四角形 17"/>
            <p:cNvSpPr/>
            <p:nvPr/>
          </p:nvSpPr>
          <p:spPr>
            <a:xfrm>
              <a:off x="647564" y="5784021"/>
              <a:ext cx="2880320" cy="313989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がん患者ニーズ調査</a:t>
              </a:r>
            </a:p>
          </p:txBody>
        </p:sp>
        <p:sp>
          <p:nvSpPr>
            <p:cNvPr id="19" name="角丸四角形 18"/>
            <p:cNvSpPr/>
            <p:nvPr/>
          </p:nvSpPr>
          <p:spPr>
            <a:xfrm>
              <a:off x="641920" y="6161515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がん対策センター・大阪府調べ</a:t>
              </a: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641920" y="6531082"/>
              <a:ext cx="2880320" cy="30606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/>
                <a:t>国データ</a:t>
              </a:r>
              <a:r>
                <a:rPr kumimoji="1" lang="ja-JP" altLang="en-US" sz="1400" b="1" dirty="0"/>
                <a:t>（国民生活基礎調査等）</a:t>
              </a:r>
              <a:endParaRPr kumimoji="1" lang="ja-JP" altLang="en-US" sz="1600" b="1" dirty="0"/>
            </a:p>
          </p:txBody>
        </p:sp>
      </p:grpSp>
      <p:graphicFrame>
        <p:nvGraphicFramePr>
          <p:cNvPr id="35" name="表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160216"/>
              </p:ext>
            </p:extLst>
          </p:nvPr>
        </p:nvGraphicFramePr>
        <p:xfrm>
          <a:off x="5057602" y="4797152"/>
          <a:ext cx="3657600" cy="201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8190">
                  <a:extLst>
                    <a:ext uri="{9D8B030D-6E8A-4147-A177-3AD203B41FA5}">
                      <a16:colId xmlns:a16="http://schemas.microsoft.com/office/drawing/2014/main" val="2961728461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3183417249"/>
                    </a:ext>
                  </a:extLst>
                </a:gridCol>
                <a:gridCol w="2503346">
                  <a:extLst>
                    <a:ext uri="{9D8B030D-6E8A-4147-A177-3AD203B41FA5}">
                      <a16:colId xmlns:a16="http://schemas.microsoft.com/office/drawing/2014/main" val="3939479023"/>
                    </a:ext>
                  </a:extLst>
                </a:gridCol>
              </a:tblGrid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第４期 府計画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</a:rPr>
                        <a:t>目標・モニタリング指標</a:t>
                      </a:r>
                    </a:p>
                  </a:txBody>
                  <a:tcPr vert="eaVert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・がん年齢調整り患率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・年齢別５年実測生存率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数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817311"/>
                  </a:ext>
                </a:extLst>
              </a:tr>
              <a:tr h="19926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・悪性腫瘍手術件数</a:t>
                      </a: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・がん相談支援Ｃ相談件数 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762910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・緩和ケアに対する満足度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・がん相談支援Ｃの認知度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/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18839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・がん年齢調整死亡率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</a:endParaRPr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・緩和ケア研修受講率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</a:rPr>
                        <a:t> 等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942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・成人の喫煙率</a:t>
                      </a:r>
                      <a:endParaRPr kumimoji="1" lang="en-US" altLang="ja-JP" sz="1200" b="0" dirty="0"/>
                    </a:p>
                    <a:p>
                      <a:pPr algn="l">
                        <a:lnSpc>
                          <a:spcPts val="1300"/>
                        </a:lnSpc>
                      </a:pPr>
                      <a:r>
                        <a:rPr kumimoji="1" lang="ja-JP" altLang="en-US" sz="1200" b="0" dirty="0"/>
                        <a:t>・がん検診受診率　等</a:t>
                      </a:r>
                    </a:p>
                  </a:txBody>
                  <a:tcPr marT="36000" marB="36000" anchor="ctr">
                    <a:lnL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2564474"/>
                  </a:ext>
                </a:extLst>
              </a:tr>
            </a:tbl>
          </a:graphicData>
        </a:graphic>
      </p:graphicFrame>
      <p:sp>
        <p:nvSpPr>
          <p:cNvPr id="22" name="スライド番号プレースホルダー 1">
            <a:extLst>
              <a:ext uri="{FF2B5EF4-FFF2-40B4-BE49-F238E27FC236}">
                <a16:creationId xmlns:a16="http://schemas.microsoft.com/office/drawing/2014/main" id="{EF5C80C5-FBBD-4819-9341-C90069505C02}"/>
              </a:ext>
            </a:extLst>
          </p:cNvPr>
          <p:cNvSpPr txBox="1">
            <a:spLocks/>
          </p:cNvSpPr>
          <p:nvPr/>
        </p:nvSpPr>
        <p:spPr>
          <a:xfrm>
            <a:off x="6594629" y="6520962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２</a:t>
            </a:r>
          </a:p>
        </p:txBody>
      </p:sp>
    </p:spTree>
    <p:extLst>
      <p:ext uri="{BB962C8B-B14F-4D97-AF65-F5344CB8AC3E}">
        <p14:creationId xmlns:p14="http://schemas.microsoft.com/office/powerpoint/2010/main" val="2472348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81253" y="527037"/>
            <a:ext cx="8904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4625"/>
            <a:r>
              <a:rPr lang="ja-JP" altLang="en-US" sz="1400" dirty="0"/>
              <a:t>中間点検は、目標等にかかる計画策定時のデータと直近のデータを比較し、がん対策の進捗状況や府内のがんをめぐる状況変化、国計画の中間評価の状況等を踏まえて点検を行うとともに、必要に応じて計画の見直しを行います。</a:t>
            </a:r>
            <a:endParaRPr kumimoji="1" lang="ja-JP" altLang="en-US" sz="1400" dirty="0"/>
          </a:p>
        </p:txBody>
      </p:sp>
      <p:sp>
        <p:nvSpPr>
          <p:cNvPr id="14" name="対角する 2 つの角を切り取った四角形 13"/>
          <p:cNvSpPr/>
          <p:nvPr/>
        </p:nvSpPr>
        <p:spPr>
          <a:xfrm>
            <a:off x="35496" y="93170"/>
            <a:ext cx="3024337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中間点検・見直しの方向性</a:t>
            </a:r>
          </a:p>
        </p:txBody>
      </p:sp>
      <p:sp>
        <p:nvSpPr>
          <p:cNvPr id="26" name="対角する 2 つの角を切り取った四角形 25"/>
          <p:cNvSpPr/>
          <p:nvPr/>
        </p:nvSpPr>
        <p:spPr>
          <a:xfrm>
            <a:off x="35496" y="4135436"/>
            <a:ext cx="2505498" cy="366388"/>
          </a:xfrm>
          <a:prstGeom prst="snip2DiagRect">
            <a:avLst>
              <a:gd name="adj1" fmla="val 11010"/>
              <a:gd name="adj2" fmla="val 3532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r>
              <a:rPr kumimoji="1" lang="ja-JP" altLang="en-US" b="1" dirty="0"/>
              <a:t>スケジュール（予定）</a:t>
            </a:r>
          </a:p>
        </p:txBody>
      </p:sp>
      <p:graphicFrame>
        <p:nvGraphicFramePr>
          <p:cNvPr id="24" name="表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609544"/>
              </p:ext>
            </p:extLst>
          </p:nvPr>
        </p:nvGraphicFramePr>
        <p:xfrm>
          <a:off x="147938" y="4575710"/>
          <a:ext cx="8904653" cy="19775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974">
                  <a:extLst>
                    <a:ext uri="{9D8B030D-6E8A-4147-A177-3AD203B41FA5}">
                      <a16:colId xmlns:a16="http://schemas.microsoft.com/office/drawing/2014/main" val="4128009814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97699919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43228070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685271878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966658167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3900907395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96807341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680006779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51728995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2627702862"/>
                    </a:ext>
                  </a:extLst>
                </a:gridCol>
                <a:gridCol w="684971">
                  <a:extLst>
                    <a:ext uri="{9D8B030D-6E8A-4147-A177-3AD203B41FA5}">
                      <a16:colId xmlns:a16="http://schemas.microsoft.com/office/drawing/2014/main" val="1120739804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148358226"/>
                    </a:ext>
                  </a:extLst>
                </a:gridCol>
                <a:gridCol w="684974">
                  <a:extLst>
                    <a:ext uri="{9D8B030D-6E8A-4147-A177-3AD203B41FA5}">
                      <a16:colId xmlns:a16="http://schemas.microsoft.com/office/drawing/2014/main" val="4202516256"/>
                    </a:ext>
                  </a:extLst>
                </a:gridCol>
              </a:tblGrid>
              <a:tr h="144015">
                <a:tc gridSpan="12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ja-JP" altLang="en-US" dirty="0"/>
                        <a:t>Ｒ８年度</a:t>
                      </a:r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r>
                        <a:rPr kumimoji="1" lang="en-US" altLang="ja-JP" dirty="0"/>
                        <a:t>R9</a:t>
                      </a:r>
                      <a:endParaRPr kumimoji="1" lang="ja-JP" altLang="en-US" dirty="0"/>
                    </a:p>
                  </a:txBody>
                  <a:tcPr anchor="ctr" anchorCtr="1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12159"/>
                  </a:ext>
                </a:extLst>
              </a:tr>
              <a:tr h="14078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ts val="1500"/>
                        </a:lnSpc>
                      </a:pPr>
                      <a:r>
                        <a:rPr kumimoji="1" lang="en-US" altLang="ja-JP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kumimoji="1" lang="ja-JP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 anchorCtr="1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347821"/>
                  </a:ext>
                </a:extLst>
              </a:tr>
              <a:tr h="1388247"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00"/>
                        </a:lnSpc>
                      </a:pPr>
                      <a:endParaRPr kumimoji="1" lang="ja-JP" altLang="en-US" dirty="0"/>
                    </a:p>
                  </a:txBody>
                  <a:tcPr anchor="ctr" anchorCtr="1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80983111"/>
                  </a:ext>
                </a:extLst>
              </a:tr>
            </a:tbl>
          </a:graphicData>
        </a:graphic>
      </p:graphicFrame>
      <p:sp>
        <p:nvSpPr>
          <p:cNvPr id="27" name="右矢印 26"/>
          <p:cNvSpPr/>
          <p:nvPr/>
        </p:nvSpPr>
        <p:spPr>
          <a:xfrm>
            <a:off x="146197" y="6093805"/>
            <a:ext cx="2806008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国中間評価</a:t>
            </a:r>
            <a:endParaRPr kumimoji="1" lang="ja-JP" altLang="en-US" b="1" dirty="0"/>
          </a:p>
        </p:txBody>
      </p:sp>
      <p:sp>
        <p:nvSpPr>
          <p:cNvPr id="28" name="右矢印 27"/>
          <p:cNvSpPr/>
          <p:nvPr/>
        </p:nvSpPr>
        <p:spPr>
          <a:xfrm>
            <a:off x="166365" y="5175902"/>
            <a:ext cx="1996055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がん患者ニーズ調査</a:t>
            </a:r>
            <a:endParaRPr kumimoji="1" lang="ja-JP" altLang="en-US" b="1" dirty="0"/>
          </a:p>
        </p:txBody>
      </p:sp>
      <p:sp>
        <p:nvSpPr>
          <p:cNvPr id="29" name="右矢印 28"/>
          <p:cNvSpPr/>
          <p:nvPr/>
        </p:nvSpPr>
        <p:spPr>
          <a:xfrm>
            <a:off x="2066624" y="5617133"/>
            <a:ext cx="219442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データ収集・分析</a:t>
            </a:r>
            <a:endParaRPr kumimoji="1" lang="ja-JP" altLang="en-US" b="1" dirty="0"/>
          </a:p>
        </p:txBody>
      </p:sp>
      <p:sp>
        <p:nvSpPr>
          <p:cNvPr id="30" name="右矢印 29"/>
          <p:cNvSpPr/>
          <p:nvPr/>
        </p:nvSpPr>
        <p:spPr>
          <a:xfrm>
            <a:off x="4264530" y="5236211"/>
            <a:ext cx="1522317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見直し検討</a:t>
            </a:r>
            <a:endParaRPr kumimoji="1" lang="ja-JP" altLang="en-US" b="1" dirty="0"/>
          </a:p>
        </p:txBody>
      </p:sp>
      <p:sp>
        <p:nvSpPr>
          <p:cNvPr id="32" name="右矢印 31"/>
          <p:cNvSpPr/>
          <p:nvPr/>
        </p:nvSpPr>
        <p:spPr>
          <a:xfrm>
            <a:off x="7984753" y="5346791"/>
            <a:ext cx="303624" cy="987855"/>
          </a:xfrm>
          <a:prstGeom prst="rightArrow">
            <a:avLst>
              <a:gd name="adj1" fmla="val 10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400" b="1" dirty="0"/>
              <a:t>委員会</a:t>
            </a:r>
            <a:endParaRPr kumimoji="1" lang="ja-JP" altLang="en-US" b="1" dirty="0"/>
          </a:p>
        </p:txBody>
      </p:sp>
      <p:sp>
        <p:nvSpPr>
          <p:cNvPr id="33" name="右矢印 32"/>
          <p:cNvSpPr/>
          <p:nvPr/>
        </p:nvSpPr>
        <p:spPr>
          <a:xfrm>
            <a:off x="5186757" y="5923167"/>
            <a:ext cx="2448272" cy="504056"/>
          </a:xfrm>
          <a:prstGeom prst="rightArrow">
            <a:avLst>
              <a:gd name="adj1" fmla="val 66007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部会・ＷＧ</a:t>
            </a:r>
            <a:endParaRPr kumimoji="1" lang="ja-JP" altLang="en-US" b="1" dirty="0"/>
          </a:p>
        </p:txBody>
      </p:sp>
      <p:sp>
        <p:nvSpPr>
          <p:cNvPr id="34" name="右矢印 33"/>
          <p:cNvSpPr/>
          <p:nvPr/>
        </p:nvSpPr>
        <p:spPr>
          <a:xfrm>
            <a:off x="8409175" y="5257093"/>
            <a:ext cx="521998" cy="1233191"/>
          </a:xfrm>
          <a:prstGeom prst="rightArrow">
            <a:avLst>
              <a:gd name="adj1" fmla="val 80222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/>
              <a:t>見直し後</a:t>
            </a:r>
            <a:endParaRPr kumimoji="1" lang="en-US" altLang="ja-JP" sz="1050" dirty="0"/>
          </a:p>
          <a:p>
            <a:pPr algn="ctr"/>
            <a:r>
              <a:rPr kumimoji="1" lang="ja-JP" altLang="en-US" sz="1050" dirty="0"/>
              <a:t>計画</a:t>
            </a:r>
          </a:p>
        </p:txBody>
      </p:sp>
      <p:grpSp>
        <p:nvGrpSpPr>
          <p:cNvPr id="5" name="グループ化 4"/>
          <p:cNvGrpSpPr/>
          <p:nvPr/>
        </p:nvGrpSpPr>
        <p:grpSpPr>
          <a:xfrm>
            <a:off x="650962" y="1052736"/>
            <a:ext cx="8169510" cy="3096157"/>
            <a:chOff x="341291" y="1388782"/>
            <a:chExt cx="8169510" cy="3096157"/>
          </a:xfrm>
        </p:grpSpPr>
        <p:sp>
          <p:nvSpPr>
            <p:cNvPr id="23" name="右矢印 22"/>
            <p:cNvSpPr/>
            <p:nvPr/>
          </p:nvSpPr>
          <p:spPr>
            <a:xfrm>
              <a:off x="4017336" y="1450368"/>
              <a:ext cx="2448272" cy="2816277"/>
            </a:xfrm>
            <a:prstGeom prst="rightArrow">
              <a:avLst>
                <a:gd name="adj1" fmla="val 76739"/>
                <a:gd name="adj2" fmla="val 28579"/>
              </a:avLst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lIns="216000" rtlCol="0" anchor="b" anchorCtr="0"/>
            <a:lstStyle/>
            <a:p>
              <a:pPr algn="ctr"/>
              <a:r>
                <a:rPr lang="ja-JP" altLang="en-US" b="1" dirty="0">
                  <a:solidFill>
                    <a:schemeClr val="tx1"/>
                  </a:solidFill>
                </a:rPr>
                <a:t>点 検 ・ 見直し</a:t>
              </a:r>
              <a:endParaRPr kumimoji="1" lang="en-US" altLang="ja-JP" b="1" dirty="0">
                <a:solidFill>
                  <a:schemeClr val="tx1"/>
                </a:solidFill>
              </a:endParaRPr>
            </a:p>
          </p:txBody>
        </p:sp>
        <p:sp>
          <p:nvSpPr>
            <p:cNvPr id="21" name="正方形/長方形 20"/>
            <p:cNvSpPr/>
            <p:nvPr/>
          </p:nvSpPr>
          <p:spPr>
            <a:xfrm>
              <a:off x="4788024" y="1388782"/>
              <a:ext cx="618865" cy="309615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/>
            <a:lstStyle/>
            <a:p>
              <a:pPr algn="ctr"/>
              <a:r>
                <a:rPr lang="ja-JP" altLang="en-US" b="1" dirty="0"/>
                <a:t>大阪府がん対策推進委員会</a:t>
              </a:r>
              <a:endParaRPr kumimoji="1" lang="ja-JP" altLang="en-US" b="1" dirty="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6685269" y="2137255"/>
              <a:ext cx="1825532" cy="144250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/>
                <a:t>第４期</a:t>
              </a:r>
              <a:endParaRPr kumimoji="1" lang="en-US" altLang="ja-JP" b="1" dirty="0"/>
            </a:p>
            <a:p>
              <a:pPr algn="ctr"/>
              <a:r>
                <a:rPr lang="ja-JP" altLang="en-US" b="1" dirty="0"/>
                <a:t>大阪府がん対策推進計画</a:t>
              </a:r>
              <a:endParaRPr kumimoji="1" lang="ja-JP" altLang="en-US" b="1" dirty="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341292" y="1457064"/>
              <a:ext cx="3456383" cy="176251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b" anchorCtr="0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最新データ</a:t>
              </a:r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808926" y="1512827"/>
              <a:ext cx="2880320" cy="296714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大阪府がん登録</a:t>
              </a:r>
            </a:p>
          </p:txBody>
        </p:sp>
        <p:sp>
          <p:nvSpPr>
            <p:cNvPr id="11" name="角丸四角形 10"/>
            <p:cNvSpPr/>
            <p:nvPr/>
          </p:nvSpPr>
          <p:spPr>
            <a:xfrm>
              <a:off x="808926" y="1854587"/>
              <a:ext cx="2880320" cy="290599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がん診療拠点病院現況報告</a:t>
              </a:r>
            </a:p>
          </p:txBody>
        </p:sp>
        <p:sp>
          <p:nvSpPr>
            <p:cNvPr id="12" name="角丸四角形 11"/>
            <p:cNvSpPr/>
            <p:nvPr/>
          </p:nvSpPr>
          <p:spPr>
            <a:xfrm>
              <a:off x="808926" y="2193285"/>
              <a:ext cx="2880320" cy="295033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</a:rPr>
                <a:t>がん患者ニーズ調査</a:t>
              </a:r>
            </a:p>
          </p:txBody>
        </p:sp>
        <p:sp>
          <p:nvSpPr>
            <p:cNvPr id="16" name="角丸四角形 15"/>
            <p:cNvSpPr/>
            <p:nvPr/>
          </p:nvSpPr>
          <p:spPr>
            <a:xfrm>
              <a:off x="808926" y="2539060"/>
              <a:ext cx="2880320" cy="3001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がん対策センター・大阪府調べ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341291" y="3284580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国計画の中間評価</a:t>
              </a:r>
              <a:r>
                <a:rPr kumimoji="1" lang="en-US" altLang="ja-JP" sz="1200" b="1" dirty="0">
                  <a:solidFill>
                    <a:schemeClr val="tx1"/>
                  </a:solidFill>
                </a:rPr>
                <a:t>※</a:t>
              </a:r>
              <a:endParaRPr kumimoji="1" lang="ja-JP" alt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341291" y="3811995"/>
              <a:ext cx="3456383" cy="45465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b="1" dirty="0">
                  <a:solidFill>
                    <a:schemeClr val="tx1"/>
                  </a:solidFill>
                </a:rPr>
                <a:t>その他状況の変化 等</a:t>
              </a:r>
            </a:p>
          </p:txBody>
        </p:sp>
        <p:sp>
          <p:nvSpPr>
            <p:cNvPr id="25" name="角丸四角形 24"/>
            <p:cNvSpPr/>
            <p:nvPr/>
          </p:nvSpPr>
          <p:spPr>
            <a:xfrm>
              <a:off x="808926" y="2889390"/>
              <a:ext cx="2880320" cy="28726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solidFill>
                    <a:schemeClr val="tx1"/>
                  </a:solidFill>
                </a:rPr>
                <a:t>国データ</a:t>
              </a:r>
              <a:r>
                <a:rPr kumimoji="1" lang="ja-JP" altLang="en-US" sz="1400" b="1" dirty="0">
                  <a:solidFill>
                    <a:schemeClr val="tx1"/>
                  </a:solidFill>
                </a:rPr>
                <a:t>（国民生活基礎調査等）</a:t>
              </a: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6293084" y="3722669"/>
            <a:ext cx="294508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4625" indent="-174625"/>
            <a:r>
              <a:rPr kumimoji="1" lang="en-US" altLang="ja-JP" sz="1100" dirty="0">
                <a:latin typeface="+mj-ea"/>
                <a:ea typeface="+mj-ea"/>
              </a:rPr>
              <a:t>※ </a:t>
            </a:r>
            <a:r>
              <a:rPr kumimoji="1" lang="ja-JP" altLang="en-US" sz="1100" dirty="0">
                <a:latin typeface="+mj-ea"/>
                <a:ea typeface="+mj-ea"/>
              </a:rPr>
              <a:t>国の中間評価は、第４期計画を各種指標により評価するものであり、  計画の見直しは予定していない。（第</a:t>
            </a:r>
            <a:r>
              <a:rPr lang="ja-JP" altLang="en-US" sz="1100" dirty="0">
                <a:latin typeface="+mj-ea"/>
                <a:ea typeface="+mj-ea"/>
              </a:rPr>
              <a:t>５</a:t>
            </a:r>
            <a:r>
              <a:rPr kumimoji="1" lang="ja-JP" altLang="en-US" sz="1100" dirty="0">
                <a:latin typeface="+mj-ea"/>
                <a:ea typeface="+mj-ea"/>
              </a:rPr>
              <a:t>期計画に反映）</a:t>
            </a:r>
          </a:p>
        </p:txBody>
      </p:sp>
      <p:sp>
        <p:nvSpPr>
          <p:cNvPr id="31" name="スライド番号プレースホルダー 1">
            <a:extLst>
              <a:ext uri="{FF2B5EF4-FFF2-40B4-BE49-F238E27FC236}">
                <a16:creationId xmlns:a16="http://schemas.microsoft.com/office/drawing/2014/main" id="{B16C1167-CE3A-4099-9E0D-BC700F39B593}"/>
              </a:ext>
            </a:extLst>
          </p:cNvPr>
          <p:cNvSpPr txBox="1">
            <a:spLocks/>
          </p:cNvSpPr>
          <p:nvPr/>
        </p:nvSpPr>
        <p:spPr>
          <a:xfrm>
            <a:off x="6656995" y="6483440"/>
            <a:ext cx="2550193" cy="337038"/>
          </a:xfrm>
          <a:prstGeom prst="rect">
            <a:avLst/>
          </a:prstGeom>
        </p:spPr>
        <p:txBody>
          <a:bodyPr vert="horz" lIns="84406" tIns="42203" rIns="84406" bIns="42203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22041">
              <a:defRPr/>
            </a:pPr>
            <a:r>
              <a:rPr lang="ja-JP" altLang="en-US" sz="1477" b="1" dirty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３</a:t>
            </a:r>
          </a:p>
        </p:txBody>
      </p:sp>
    </p:spTree>
    <p:extLst>
      <p:ext uri="{BB962C8B-B14F-4D97-AF65-F5344CB8AC3E}">
        <p14:creationId xmlns:p14="http://schemas.microsoft.com/office/powerpoint/2010/main" val="1960552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6554</TotalTime>
  <Words>467</Words>
  <Application>Microsoft Office PowerPoint</Application>
  <PresentationFormat>画面に合わせる (4:3)</PresentationFormat>
  <Paragraphs>92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Meiryo UI</vt:lpstr>
      <vt:lpstr>ＭＳ Ｐゴシック</vt:lpstr>
      <vt:lpstr>游ゴシック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【資料４】第４期大阪府がん対策推進計画中間見直しのスケジュールについて</dc:title>
  <dc:creator>HOSTNAME</dc:creator>
  <cp:lastModifiedBy>光友　尚子</cp:lastModifiedBy>
  <cp:revision>553</cp:revision>
  <cp:lastPrinted>2026-02-10T07:22:12Z</cp:lastPrinted>
  <dcterms:created xsi:type="dcterms:W3CDTF">2018-08-10T07:45:39Z</dcterms:created>
  <dcterms:modified xsi:type="dcterms:W3CDTF">2026-03-09T04:40:11Z</dcterms:modified>
</cp:coreProperties>
</file>