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35"/>
  </p:notesMasterIdLst>
  <p:handoutMasterIdLst>
    <p:handoutMasterId r:id="rId36"/>
  </p:handoutMasterIdLst>
  <p:sldIdLst>
    <p:sldId id="331" r:id="rId2"/>
    <p:sldId id="436" r:id="rId3"/>
    <p:sldId id="386" r:id="rId4"/>
    <p:sldId id="439" r:id="rId5"/>
    <p:sldId id="305" r:id="rId6"/>
    <p:sldId id="474" r:id="rId7"/>
    <p:sldId id="475" r:id="rId8"/>
    <p:sldId id="440" r:id="rId9"/>
    <p:sldId id="437" r:id="rId10"/>
    <p:sldId id="438" r:id="rId11"/>
    <p:sldId id="441" r:id="rId12"/>
    <p:sldId id="476" r:id="rId13"/>
    <p:sldId id="477" r:id="rId14"/>
    <p:sldId id="442" r:id="rId15"/>
    <p:sldId id="445" r:id="rId16"/>
    <p:sldId id="446" r:id="rId17"/>
    <p:sldId id="450" r:id="rId18"/>
    <p:sldId id="451" r:id="rId19"/>
    <p:sldId id="452" r:id="rId20"/>
    <p:sldId id="454" r:id="rId21"/>
    <p:sldId id="455" r:id="rId22"/>
    <p:sldId id="456" r:id="rId23"/>
    <p:sldId id="458" r:id="rId24"/>
    <p:sldId id="459" r:id="rId25"/>
    <p:sldId id="460" r:id="rId26"/>
    <p:sldId id="465" r:id="rId27"/>
    <p:sldId id="466" r:id="rId28"/>
    <p:sldId id="467" r:id="rId29"/>
    <p:sldId id="468" r:id="rId30"/>
    <p:sldId id="469" r:id="rId31"/>
    <p:sldId id="470" r:id="rId32"/>
    <p:sldId id="414" r:id="rId33"/>
    <p:sldId id="413" r:id="rId3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0D67AE8-2271-4643-B3B0-AF6EC91B91DC}">
          <p14:sldIdLst>
            <p14:sldId id="331"/>
          </p14:sldIdLst>
        </p14:section>
        <p14:section name="本文" id="{C6ACC5FC-3DBB-45EC-A994-E1EF61809F14}">
          <p14:sldIdLst>
            <p14:sldId id="436"/>
            <p14:sldId id="386"/>
            <p14:sldId id="439"/>
            <p14:sldId id="305"/>
            <p14:sldId id="474"/>
            <p14:sldId id="475"/>
            <p14:sldId id="440"/>
            <p14:sldId id="437"/>
            <p14:sldId id="438"/>
            <p14:sldId id="441"/>
            <p14:sldId id="476"/>
            <p14:sldId id="477"/>
            <p14:sldId id="442"/>
            <p14:sldId id="445"/>
            <p14:sldId id="446"/>
            <p14:sldId id="450"/>
            <p14:sldId id="451"/>
            <p14:sldId id="452"/>
            <p14:sldId id="454"/>
            <p14:sldId id="455"/>
            <p14:sldId id="456"/>
            <p14:sldId id="458"/>
            <p14:sldId id="459"/>
            <p14:sldId id="460"/>
            <p14:sldId id="465"/>
            <p14:sldId id="466"/>
            <p14:sldId id="467"/>
            <p14:sldId id="468"/>
            <p14:sldId id="469"/>
            <p14:sldId id="470"/>
            <p14:sldId id="414"/>
            <p14:sldId id="41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7BBA"/>
    <a:srgbClr val="E6E6E6"/>
    <a:srgbClr val="5880C8"/>
    <a:srgbClr val="D1E1FF"/>
    <a:srgbClr val="B4C7E7"/>
    <a:srgbClr val="9DC3E6"/>
    <a:srgbClr val="576D80"/>
    <a:srgbClr val="EFF5FB"/>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5" autoAdjust="0"/>
    <p:restoredTop sz="95896" autoAdjust="0"/>
  </p:normalViewPr>
  <p:slideViewPr>
    <p:cSldViewPr snapToGrid="0">
      <p:cViewPr varScale="1">
        <p:scale>
          <a:sx n="90" d="100"/>
          <a:sy n="90" d="100"/>
        </p:scale>
        <p:origin x="1402" y="53"/>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07" tIns="45704" rIns="91407" bIns="457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3"/>
            <a:ext cx="2949575" cy="498475"/>
          </a:xfrm>
          <a:prstGeom prst="rect">
            <a:avLst/>
          </a:prstGeom>
        </p:spPr>
        <p:txBody>
          <a:bodyPr vert="horz" lIns="91407" tIns="45704" rIns="91407" bIns="45704" rtlCol="0"/>
          <a:lstStyle>
            <a:lvl1pPr algn="r">
              <a:defRPr sz="1200"/>
            </a:lvl1pPr>
          </a:lstStyle>
          <a:p>
            <a:fld id="{798459DA-61B3-46A2-907F-62352659CE64}" type="datetimeFigureOut">
              <a:rPr kumimoji="1" lang="ja-JP" altLang="en-US" smtClean="0"/>
              <a:t>2026/3/16</a:t>
            </a:fld>
            <a:endParaRPr kumimoji="1" lang="ja-JP" altLang="en-US"/>
          </a:p>
        </p:txBody>
      </p:sp>
      <p:sp>
        <p:nvSpPr>
          <p:cNvPr id="4" name="フッター プレースホルダー 3"/>
          <p:cNvSpPr>
            <a:spLocks noGrp="1"/>
          </p:cNvSpPr>
          <p:nvPr>
            <p:ph type="ftr" sz="quarter" idx="2"/>
          </p:nvPr>
        </p:nvSpPr>
        <p:spPr>
          <a:xfrm>
            <a:off x="3" y="9440863"/>
            <a:ext cx="2949575" cy="498475"/>
          </a:xfrm>
          <a:prstGeom prst="rect">
            <a:avLst/>
          </a:prstGeom>
        </p:spPr>
        <p:txBody>
          <a:bodyPr vert="horz" lIns="91407" tIns="45704" rIns="91407" bIns="457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3"/>
            <a:ext cx="2949575" cy="498475"/>
          </a:xfrm>
          <a:prstGeom prst="rect">
            <a:avLst/>
          </a:prstGeom>
        </p:spPr>
        <p:txBody>
          <a:bodyPr vert="horz" lIns="91407" tIns="45704" rIns="91407" bIns="45704" rtlCol="0" anchor="b"/>
          <a:lstStyle>
            <a:lvl1pPr algn="r">
              <a:defRPr sz="1200"/>
            </a:lvl1pPr>
          </a:lstStyle>
          <a:p>
            <a:fld id="{D7FB7258-B7DF-4725-BB5D-3C1DA6027E62}" type="slidenum">
              <a:rPr kumimoji="1" lang="ja-JP" altLang="en-US" smtClean="0"/>
              <a:t>‹#›</a:t>
            </a:fld>
            <a:endParaRPr kumimoji="1" lang="ja-JP" altLang="en-US"/>
          </a:p>
        </p:txBody>
      </p:sp>
    </p:spTree>
    <p:extLst>
      <p:ext uri="{BB962C8B-B14F-4D97-AF65-F5344CB8AC3E}">
        <p14:creationId xmlns:p14="http://schemas.microsoft.com/office/powerpoint/2010/main" val="104793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07" tIns="45704" rIns="91407" bIns="4570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07" tIns="45704" rIns="91407" bIns="45704" rtlCol="0"/>
          <a:lstStyle>
            <a:lvl1pPr algn="r">
              <a:defRPr sz="1200"/>
            </a:lvl1pPr>
          </a:lstStyle>
          <a:p>
            <a:fld id="{E6360F3C-C380-464F-9C1B-9E98738E21E1}" type="datetimeFigureOut">
              <a:rPr kumimoji="1" lang="ja-JP" altLang="en-US" smtClean="0"/>
              <a:t>2026/3/16</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48225" cy="3355975"/>
          </a:xfrm>
          <a:prstGeom prst="rect">
            <a:avLst/>
          </a:prstGeom>
          <a:noFill/>
          <a:ln w="12700">
            <a:solidFill>
              <a:prstClr val="black"/>
            </a:solidFill>
          </a:ln>
        </p:spPr>
        <p:txBody>
          <a:bodyPr vert="horz" lIns="91407" tIns="45704" rIns="91407" bIns="45704" rtlCol="0" anchor="ctr"/>
          <a:lstStyle/>
          <a:p>
            <a:endParaRPr lang="ja-JP" altLang="en-US"/>
          </a:p>
        </p:txBody>
      </p:sp>
      <p:sp>
        <p:nvSpPr>
          <p:cNvPr id="5" name="ノート プレースホルダー 4"/>
          <p:cNvSpPr>
            <a:spLocks noGrp="1"/>
          </p:cNvSpPr>
          <p:nvPr>
            <p:ph type="body" sz="quarter" idx="3"/>
          </p:nvPr>
        </p:nvSpPr>
        <p:spPr>
          <a:xfrm>
            <a:off x="681040" y="4783141"/>
            <a:ext cx="5445125" cy="3913187"/>
          </a:xfrm>
          <a:prstGeom prst="rect">
            <a:avLst/>
          </a:prstGeom>
        </p:spPr>
        <p:txBody>
          <a:bodyPr vert="horz" lIns="91407" tIns="45704" rIns="91407" bIns="457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3"/>
            <a:ext cx="2949575" cy="498475"/>
          </a:xfrm>
          <a:prstGeom prst="rect">
            <a:avLst/>
          </a:prstGeom>
        </p:spPr>
        <p:txBody>
          <a:bodyPr vert="horz" lIns="91407" tIns="45704" rIns="91407" bIns="4570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8475"/>
          </a:xfrm>
          <a:prstGeom prst="rect">
            <a:avLst/>
          </a:prstGeom>
        </p:spPr>
        <p:txBody>
          <a:bodyPr vert="horz" lIns="91407" tIns="45704" rIns="91407" bIns="45704" rtlCol="0" anchor="b"/>
          <a:lstStyle>
            <a:lvl1pPr algn="r">
              <a:defRPr sz="1200"/>
            </a:lvl1pPr>
          </a:lstStyle>
          <a:p>
            <a:fld id="{F9D52CF0-AE93-452B-A6FB-0ECBE60B9F87}" type="slidenum">
              <a:rPr kumimoji="1" lang="ja-JP" altLang="en-US" smtClean="0"/>
              <a:t>‹#›</a:t>
            </a:fld>
            <a:endParaRPr kumimoji="1" lang="ja-JP" altLang="en-US"/>
          </a:p>
        </p:txBody>
      </p:sp>
    </p:spTree>
    <p:extLst>
      <p:ext uri="{BB962C8B-B14F-4D97-AF65-F5344CB8AC3E}">
        <p14:creationId xmlns:p14="http://schemas.microsoft.com/office/powerpoint/2010/main" val="40255446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0</a:t>
            </a:fld>
            <a:endParaRPr kumimoji="1" lang="ja-JP" altLang="en-US"/>
          </a:p>
        </p:txBody>
      </p:sp>
    </p:spTree>
    <p:extLst>
      <p:ext uri="{BB962C8B-B14F-4D97-AF65-F5344CB8AC3E}">
        <p14:creationId xmlns:p14="http://schemas.microsoft.com/office/powerpoint/2010/main" val="1830415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9</a:t>
            </a:fld>
            <a:endParaRPr kumimoji="1" lang="ja-JP" altLang="en-US"/>
          </a:p>
        </p:txBody>
      </p:sp>
    </p:spTree>
    <p:extLst>
      <p:ext uri="{BB962C8B-B14F-4D97-AF65-F5344CB8AC3E}">
        <p14:creationId xmlns:p14="http://schemas.microsoft.com/office/powerpoint/2010/main" val="422776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10</a:t>
            </a:fld>
            <a:endParaRPr kumimoji="1" lang="ja-JP" altLang="en-US"/>
          </a:p>
        </p:txBody>
      </p:sp>
    </p:spTree>
    <p:extLst>
      <p:ext uri="{BB962C8B-B14F-4D97-AF65-F5344CB8AC3E}">
        <p14:creationId xmlns:p14="http://schemas.microsoft.com/office/powerpoint/2010/main" val="2430051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11</a:t>
            </a:fld>
            <a:endParaRPr kumimoji="1" lang="ja-JP" altLang="en-US"/>
          </a:p>
        </p:txBody>
      </p:sp>
    </p:spTree>
    <p:extLst>
      <p:ext uri="{BB962C8B-B14F-4D97-AF65-F5344CB8AC3E}">
        <p14:creationId xmlns:p14="http://schemas.microsoft.com/office/powerpoint/2010/main" val="200745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12</a:t>
            </a:fld>
            <a:endParaRPr kumimoji="1" lang="ja-JP" altLang="en-US"/>
          </a:p>
        </p:txBody>
      </p:sp>
    </p:spTree>
    <p:extLst>
      <p:ext uri="{BB962C8B-B14F-4D97-AF65-F5344CB8AC3E}">
        <p14:creationId xmlns:p14="http://schemas.microsoft.com/office/powerpoint/2010/main" val="3259288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13</a:t>
            </a:fld>
            <a:endParaRPr kumimoji="1" lang="ja-JP" altLang="en-US"/>
          </a:p>
        </p:txBody>
      </p:sp>
    </p:spTree>
    <p:extLst>
      <p:ext uri="{BB962C8B-B14F-4D97-AF65-F5344CB8AC3E}">
        <p14:creationId xmlns:p14="http://schemas.microsoft.com/office/powerpoint/2010/main" val="333545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14</a:t>
            </a:fld>
            <a:endParaRPr kumimoji="1" lang="ja-JP" altLang="en-US"/>
          </a:p>
        </p:txBody>
      </p:sp>
    </p:spTree>
    <p:extLst>
      <p:ext uri="{BB962C8B-B14F-4D97-AF65-F5344CB8AC3E}">
        <p14:creationId xmlns:p14="http://schemas.microsoft.com/office/powerpoint/2010/main" val="1648879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15</a:t>
            </a:fld>
            <a:endParaRPr kumimoji="1" lang="ja-JP" altLang="en-US"/>
          </a:p>
        </p:txBody>
      </p:sp>
    </p:spTree>
    <p:extLst>
      <p:ext uri="{BB962C8B-B14F-4D97-AF65-F5344CB8AC3E}">
        <p14:creationId xmlns:p14="http://schemas.microsoft.com/office/powerpoint/2010/main" val="2800970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16</a:t>
            </a:fld>
            <a:endParaRPr kumimoji="1" lang="ja-JP" altLang="en-US"/>
          </a:p>
        </p:txBody>
      </p:sp>
    </p:spTree>
    <p:extLst>
      <p:ext uri="{BB962C8B-B14F-4D97-AF65-F5344CB8AC3E}">
        <p14:creationId xmlns:p14="http://schemas.microsoft.com/office/powerpoint/2010/main" val="377326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17</a:t>
            </a:fld>
            <a:endParaRPr kumimoji="1" lang="ja-JP" altLang="en-US"/>
          </a:p>
        </p:txBody>
      </p:sp>
    </p:spTree>
    <p:extLst>
      <p:ext uri="{BB962C8B-B14F-4D97-AF65-F5344CB8AC3E}">
        <p14:creationId xmlns:p14="http://schemas.microsoft.com/office/powerpoint/2010/main" val="3721504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18</a:t>
            </a:fld>
            <a:endParaRPr kumimoji="1" lang="ja-JP" altLang="en-US"/>
          </a:p>
        </p:txBody>
      </p:sp>
    </p:spTree>
    <p:extLst>
      <p:ext uri="{BB962C8B-B14F-4D97-AF65-F5344CB8AC3E}">
        <p14:creationId xmlns:p14="http://schemas.microsoft.com/office/powerpoint/2010/main" val="397590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a:t>
            </a:fld>
            <a:endParaRPr kumimoji="1" lang="ja-JP" altLang="en-US"/>
          </a:p>
        </p:txBody>
      </p:sp>
    </p:spTree>
    <p:extLst>
      <p:ext uri="{BB962C8B-B14F-4D97-AF65-F5344CB8AC3E}">
        <p14:creationId xmlns:p14="http://schemas.microsoft.com/office/powerpoint/2010/main" val="4043433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19</a:t>
            </a:fld>
            <a:endParaRPr kumimoji="1" lang="ja-JP" altLang="en-US"/>
          </a:p>
        </p:txBody>
      </p:sp>
    </p:spTree>
    <p:extLst>
      <p:ext uri="{BB962C8B-B14F-4D97-AF65-F5344CB8AC3E}">
        <p14:creationId xmlns:p14="http://schemas.microsoft.com/office/powerpoint/2010/main" val="3553996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20</a:t>
            </a:fld>
            <a:endParaRPr kumimoji="1" lang="ja-JP" altLang="en-US"/>
          </a:p>
        </p:txBody>
      </p:sp>
    </p:spTree>
    <p:extLst>
      <p:ext uri="{BB962C8B-B14F-4D97-AF65-F5344CB8AC3E}">
        <p14:creationId xmlns:p14="http://schemas.microsoft.com/office/powerpoint/2010/main" val="2755484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21</a:t>
            </a:fld>
            <a:endParaRPr kumimoji="1" lang="ja-JP" altLang="en-US"/>
          </a:p>
        </p:txBody>
      </p:sp>
    </p:spTree>
    <p:extLst>
      <p:ext uri="{BB962C8B-B14F-4D97-AF65-F5344CB8AC3E}">
        <p14:creationId xmlns:p14="http://schemas.microsoft.com/office/powerpoint/2010/main" val="4268340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22</a:t>
            </a:fld>
            <a:endParaRPr kumimoji="1" lang="ja-JP" altLang="en-US"/>
          </a:p>
        </p:txBody>
      </p:sp>
    </p:spTree>
    <p:extLst>
      <p:ext uri="{BB962C8B-B14F-4D97-AF65-F5344CB8AC3E}">
        <p14:creationId xmlns:p14="http://schemas.microsoft.com/office/powerpoint/2010/main" val="1349954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23</a:t>
            </a:fld>
            <a:endParaRPr kumimoji="1" lang="ja-JP" altLang="en-US"/>
          </a:p>
        </p:txBody>
      </p:sp>
    </p:spTree>
    <p:extLst>
      <p:ext uri="{BB962C8B-B14F-4D97-AF65-F5344CB8AC3E}">
        <p14:creationId xmlns:p14="http://schemas.microsoft.com/office/powerpoint/2010/main" val="3712528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24</a:t>
            </a:fld>
            <a:endParaRPr kumimoji="1" lang="ja-JP" altLang="en-US"/>
          </a:p>
        </p:txBody>
      </p:sp>
    </p:spTree>
    <p:extLst>
      <p:ext uri="{BB962C8B-B14F-4D97-AF65-F5344CB8AC3E}">
        <p14:creationId xmlns:p14="http://schemas.microsoft.com/office/powerpoint/2010/main" val="2242185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25</a:t>
            </a:fld>
            <a:endParaRPr kumimoji="1" lang="ja-JP" altLang="en-US"/>
          </a:p>
        </p:txBody>
      </p:sp>
    </p:spTree>
    <p:extLst>
      <p:ext uri="{BB962C8B-B14F-4D97-AF65-F5344CB8AC3E}">
        <p14:creationId xmlns:p14="http://schemas.microsoft.com/office/powerpoint/2010/main" val="596763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26</a:t>
            </a:fld>
            <a:endParaRPr kumimoji="1" lang="ja-JP" altLang="en-US"/>
          </a:p>
        </p:txBody>
      </p:sp>
    </p:spTree>
    <p:extLst>
      <p:ext uri="{BB962C8B-B14F-4D97-AF65-F5344CB8AC3E}">
        <p14:creationId xmlns:p14="http://schemas.microsoft.com/office/powerpoint/2010/main" val="3300637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27</a:t>
            </a:fld>
            <a:endParaRPr kumimoji="1" lang="ja-JP" altLang="en-US"/>
          </a:p>
        </p:txBody>
      </p:sp>
    </p:spTree>
    <p:extLst>
      <p:ext uri="{BB962C8B-B14F-4D97-AF65-F5344CB8AC3E}">
        <p14:creationId xmlns:p14="http://schemas.microsoft.com/office/powerpoint/2010/main" val="785674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28</a:t>
            </a:fld>
            <a:endParaRPr kumimoji="1" lang="ja-JP" altLang="en-US"/>
          </a:p>
        </p:txBody>
      </p:sp>
    </p:spTree>
    <p:extLst>
      <p:ext uri="{BB962C8B-B14F-4D97-AF65-F5344CB8AC3E}">
        <p14:creationId xmlns:p14="http://schemas.microsoft.com/office/powerpoint/2010/main" val="378240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a:t>
            </a:fld>
            <a:endParaRPr kumimoji="1" lang="ja-JP" altLang="en-US"/>
          </a:p>
        </p:txBody>
      </p:sp>
    </p:spTree>
    <p:extLst>
      <p:ext uri="{BB962C8B-B14F-4D97-AF65-F5344CB8AC3E}">
        <p14:creationId xmlns:p14="http://schemas.microsoft.com/office/powerpoint/2010/main" val="3283117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29</a:t>
            </a:fld>
            <a:endParaRPr kumimoji="1" lang="ja-JP" altLang="en-US"/>
          </a:p>
        </p:txBody>
      </p:sp>
    </p:spTree>
    <p:extLst>
      <p:ext uri="{BB962C8B-B14F-4D97-AF65-F5344CB8AC3E}">
        <p14:creationId xmlns:p14="http://schemas.microsoft.com/office/powerpoint/2010/main" val="1459030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30</a:t>
            </a:fld>
            <a:endParaRPr kumimoji="1" lang="ja-JP" altLang="en-US"/>
          </a:p>
        </p:txBody>
      </p:sp>
    </p:spTree>
    <p:extLst>
      <p:ext uri="{BB962C8B-B14F-4D97-AF65-F5344CB8AC3E}">
        <p14:creationId xmlns:p14="http://schemas.microsoft.com/office/powerpoint/2010/main" val="1829204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31</a:t>
            </a:fld>
            <a:endParaRPr kumimoji="1" lang="ja-JP" altLang="en-US"/>
          </a:p>
        </p:txBody>
      </p:sp>
    </p:spTree>
    <p:extLst>
      <p:ext uri="{BB962C8B-B14F-4D97-AF65-F5344CB8AC3E}">
        <p14:creationId xmlns:p14="http://schemas.microsoft.com/office/powerpoint/2010/main" val="1306402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32</a:t>
            </a:fld>
            <a:endParaRPr kumimoji="1" lang="ja-JP" altLang="en-US"/>
          </a:p>
        </p:txBody>
      </p:sp>
    </p:spTree>
    <p:extLst>
      <p:ext uri="{BB962C8B-B14F-4D97-AF65-F5344CB8AC3E}">
        <p14:creationId xmlns:p14="http://schemas.microsoft.com/office/powerpoint/2010/main" val="339001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a:t>
            </a:fld>
            <a:endParaRPr kumimoji="1" lang="ja-JP" altLang="en-US"/>
          </a:p>
        </p:txBody>
      </p:sp>
    </p:spTree>
    <p:extLst>
      <p:ext uri="{BB962C8B-B14F-4D97-AF65-F5344CB8AC3E}">
        <p14:creationId xmlns:p14="http://schemas.microsoft.com/office/powerpoint/2010/main" val="134901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a:t>
            </a:fld>
            <a:endParaRPr kumimoji="1" lang="ja-JP" altLang="en-US"/>
          </a:p>
        </p:txBody>
      </p:sp>
    </p:spTree>
    <p:extLst>
      <p:ext uri="{BB962C8B-B14F-4D97-AF65-F5344CB8AC3E}">
        <p14:creationId xmlns:p14="http://schemas.microsoft.com/office/powerpoint/2010/main" val="75076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a:t>
            </a:fld>
            <a:endParaRPr kumimoji="1" lang="ja-JP" altLang="en-US"/>
          </a:p>
        </p:txBody>
      </p:sp>
    </p:spTree>
    <p:extLst>
      <p:ext uri="{BB962C8B-B14F-4D97-AF65-F5344CB8AC3E}">
        <p14:creationId xmlns:p14="http://schemas.microsoft.com/office/powerpoint/2010/main" val="213932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a:t>
            </a:fld>
            <a:endParaRPr kumimoji="1" lang="ja-JP" altLang="en-US"/>
          </a:p>
        </p:txBody>
      </p:sp>
    </p:spTree>
    <p:extLst>
      <p:ext uri="{BB962C8B-B14F-4D97-AF65-F5344CB8AC3E}">
        <p14:creationId xmlns:p14="http://schemas.microsoft.com/office/powerpoint/2010/main" val="396541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7</a:t>
            </a:fld>
            <a:endParaRPr kumimoji="1" lang="ja-JP" altLang="en-US"/>
          </a:p>
        </p:txBody>
      </p:sp>
    </p:spTree>
    <p:extLst>
      <p:ext uri="{BB962C8B-B14F-4D97-AF65-F5344CB8AC3E}">
        <p14:creationId xmlns:p14="http://schemas.microsoft.com/office/powerpoint/2010/main" val="340354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8</a:t>
            </a:fld>
            <a:endParaRPr kumimoji="1" lang="ja-JP" altLang="en-US"/>
          </a:p>
        </p:txBody>
      </p:sp>
    </p:spTree>
    <p:extLst>
      <p:ext uri="{BB962C8B-B14F-4D97-AF65-F5344CB8AC3E}">
        <p14:creationId xmlns:p14="http://schemas.microsoft.com/office/powerpoint/2010/main" val="234013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523413" y="6546852"/>
            <a:ext cx="360000" cy="288000"/>
          </a:xfrm>
          <a:solidFill>
            <a:schemeClr val="accent5">
              <a:lumMod val="75000"/>
            </a:schemeClr>
          </a:solidFill>
        </p:spPr>
        <p:txBody>
          <a:bodyPr wrap="none" lIns="36000" tIns="36000" rIns="36000" bIns="36000"/>
          <a:lstStyle>
            <a:lvl1pPr algn="ctr">
              <a:defRPr sz="1400" b="1">
                <a:solidFill>
                  <a:schemeClr val="bg1"/>
                </a:solidFill>
              </a:defRPr>
            </a:lvl1pPr>
          </a:lstStyle>
          <a:p>
            <a:fld id="{8491F570-1DE7-4E07-90A6-F6DA59EDAE7D}" type="slidenum">
              <a:rPr kumimoji="1" lang="ja-JP" altLang="en-US" smtClean="0"/>
              <a:pPr/>
              <a:t>‹#›</a:t>
            </a:fld>
            <a:r>
              <a:rPr kumimoji="1" lang="en-US" altLang="ja-JP" dirty="0"/>
              <a:t>-1</a:t>
            </a:r>
            <a:endParaRPr kumimoji="1" lang="ja-JP" altLang="en-US" dirty="0"/>
          </a:p>
        </p:txBody>
      </p:sp>
    </p:spTree>
    <p:extLst>
      <p:ext uri="{BB962C8B-B14F-4D97-AF65-F5344CB8AC3E}">
        <p14:creationId xmlns:p14="http://schemas.microsoft.com/office/powerpoint/2010/main" val="11543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56513" y="6470652"/>
            <a:ext cx="2228850" cy="365125"/>
          </a:xfrm>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2311424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3288305263"/>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1AE0CBE-3210-41DD-A171-4385B749CD55}"/>
              </a:ext>
            </a:extLst>
          </p:cNvPr>
          <p:cNvSpPr/>
          <p:nvPr/>
        </p:nvSpPr>
        <p:spPr>
          <a:xfrm>
            <a:off x="0" y="2397834"/>
            <a:ext cx="9906000" cy="1296000"/>
          </a:xfrm>
          <a:prstGeom prst="rect">
            <a:avLst/>
          </a:prstGeom>
          <a:gradFill flip="none" rotWithShape="1">
            <a:gsLst>
              <a:gs pos="50000">
                <a:srgbClr val="7DA8DB">
                  <a:lumMod val="20000"/>
                  <a:lumOff val="80000"/>
                </a:srgbClr>
              </a:gs>
              <a:gs pos="0">
                <a:schemeClr val="accent5">
                  <a:lumMod val="75000"/>
                </a:schemeClr>
              </a:gs>
              <a:gs pos="20000">
                <a:schemeClr val="accent5">
                  <a:lumMod val="50000"/>
                  <a:lumOff val="50000"/>
                </a:schemeClr>
              </a:gs>
              <a:gs pos="80000">
                <a:srgbClr val="7395D3">
                  <a:lumMod val="50000"/>
                  <a:lumOff val="50000"/>
                </a:srgbClr>
              </a:gs>
              <a:gs pos="100000">
                <a:schemeClr val="accent5">
                  <a:lumMod val="7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大阪府がん対策推進委員会</a:t>
            </a:r>
            <a:endParaRPr kumimoji="1" lang="en-US" altLang="zh-TW" sz="2400" b="1" dirty="0">
              <a:solidFill>
                <a:schemeClr val="tx1"/>
              </a:solidFill>
              <a:latin typeface="Meiryo UI" panose="020B0604030504040204" pitchFamily="50" charset="-128"/>
              <a:ea typeface="Meiryo UI" panose="020B0604030504040204" pitchFamily="50" charset="-128"/>
            </a:endParaRPr>
          </a:p>
          <a:p>
            <a:pPr algn="ctr"/>
            <a:endParaRPr kumimoji="1" lang="en-US" altLang="zh-TW" sz="600" b="1" dirty="0">
              <a:solidFill>
                <a:schemeClr val="tx1"/>
              </a:solidFill>
              <a:latin typeface="Meiryo UI" panose="020B0604030504040204" pitchFamily="50" charset="-128"/>
              <a:ea typeface="Meiryo UI" panose="020B0604030504040204" pitchFamily="50" charset="-128"/>
            </a:endParaRPr>
          </a:p>
          <a:p>
            <a:pPr algn="ctr"/>
            <a:r>
              <a:rPr kumimoji="1" lang="zh-TW" altLang="en-US" sz="2400" b="1" dirty="0">
                <a:solidFill>
                  <a:schemeClr val="tx1"/>
                </a:solidFill>
                <a:latin typeface="Meiryo UI" panose="020B0604030504040204" pitchFamily="50" charset="-128"/>
                <a:ea typeface="Meiryo UI" panose="020B0604030504040204" pitchFamily="50" charset="-128"/>
              </a:rPr>
              <a:t>第</a:t>
            </a:r>
            <a:r>
              <a:rPr kumimoji="1" lang="ja-JP" altLang="en-US" sz="2400" b="1" dirty="0">
                <a:solidFill>
                  <a:schemeClr val="tx1"/>
                </a:solidFill>
                <a:latin typeface="Meiryo UI" panose="020B0604030504040204" pitchFamily="50" charset="-128"/>
                <a:ea typeface="Meiryo UI" panose="020B0604030504040204" pitchFamily="50" charset="-128"/>
              </a:rPr>
              <a:t>４期</a:t>
            </a:r>
            <a:r>
              <a:rPr kumimoji="1" lang="zh-TW" altLang="en-US" sz="2400" b="1" dirty="0">
                <a:solidFill>
                  <a:schemeClr val="tx1"/>
                </a:solidFill>
                <a:latin typeface="Meiryo UI" panose="020B0604030504040204" pitchFamily="50" charset="-128"/>
                <a:ea typeface="Meiryo UI" panose="020B0604030504040204" pitchFamily="50" charset="-128"/>
              </a:rPr>
              <a:t>大阪府</a:t>
            </a:r>
            <a:r>
              <a:rPr kumimoji="1" lang="ja-JP" altLang="en-US" sz="2400" b="1" dirty="0">
                <a:solidFill>
                  <a:schemeClr val="tx1"/>
                </a:solidFill>
                <a:latin typeface="Meiryo UI" panose="020B0604030504040204" pitchFamily="50" charset="-128"/>
                <a:ea typeface="Meiryo UI" panose="020B0604030504040204" pitchFamily="50" charset="-128"/>
              </a:rPr>
              <a:t>がん対策推進</a:t>
            </a:r>
            <a:r>
              <a:rPr kumimoji="1" lang="zh-TW" altLang="en-US" sz="2400" b="1" dirty="0">
                <a:solidFill>
                  <a:schemeClr val="tx1"/>
                </a:solidFill>
                <a:latin typeface="Meiryo UI" panose="020B0604030504040204" pitchFamily="50" charset="-128"/>
                <a:ea typeface="Meiryo UI" panose="020B0604030504040204" pitchFamily="50" charset="-128"/>
              </a:rPr>
              <a:t>計画</a:t>
            </a:r>
            <a:r>
              <a:rPr kumimoji="1" lang="ja-JP" altLang="en-US" sz="2400" b="1" dirty="0">
                <a:solidFill>
                  <a:schemeClr val="tx1"/>
                </a:solidFill>
                <a:latin typeface="Meiryo UI" panose="020B0604030504040204" pitchFamily="50" charset="-128"/>
                <a:ea typeface="Meiryo UI" panose="020B0604030504040204" pitchFamily="50" charset="-128"/>
              </a:rPr>
              <a:t>　令和７年度 </a:t>
            </a:r>
            <a:r>
              <a:rPr kumimoji="1" lang="en-US" altLang="ja-JP" sz="2400" b="1" dirty="0">
                <a:solidFill>
                  <a:schemeClr val="tx1"/>
                </a:solidFill>
                <a:latin typeface="Meiryo UI" panose="020B0604030504040204" pitchFamily="50" charset="-128"/>
                <a:ea typeface="Meiryo UI" panose="020B0604030504040204" pitchFamily="50" charset="-128"/>
              </a:rPr>
              <a:t>PDCA</a:t>
            </a:r>
            <a:r>
              <a:rPr kumimoji="1" lang="zh-TW" altLang="en-US" sz="2400" b="1" dirty="0">
                <a:solidFill>
                  <a:schemeClr val="tx1"/>
                </a:solidFill>
                <a:latin typeface="Meiryo UI" panose="020B0604030504040204" pitchFamily="50" charset="-128"/>
                <a:ea typeface="Meiryo UI" panose="020B0604030504040204" pitchFamily="50" charset="-128"/>
              </a:rPr>
              <a:t>進捗管理票</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309000" y="6403454"/>
            <a:ext cx="9288000" cy="288000"/>
          </a:xfrm>
          <a:prstGeom prst="rect">
            <a:avLst/>
          </a:prstGeom>
        </p:spPr>
        <p:txBody>
          <a:bodyPr wrap="square" lIns="36000" tIns="72000" rIns="36000" bIns="36000">
            <a:noAutofit/>
          </a:bodyPr>
          <a:lstStyle/>
          <a:p>
            <a:pPr algn="ctr"/>
            <a:r>
              <a:rPr lang="ja-JP" altLang="en-US" sz="1600" b="1" dirty="0">
                <a:latin typeface="+mn-ea"/>
              </a:rPr>
              <a:t>大阪府健康医療部健康推進室健康づくり課</a:t>
            </a:r>
            <a:endParaRPr lang="ja-JP" altLang="en-US" sz="1400" dirty="0">
              <a:latin typeface="+mn-ea"/>
            </a:endParaRPr>
          </a:p>
        </p:txBody>
      </p:sp>
      <p:pic>
        <p:nvPicPr>
          <p:cNvPr id="2" name="図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28854" y="5427197"/>
            <a:ext cx="2648292" cy="864000"/>
          </a:xfrm>
          <a:prstGeom prst="rect">
            <a:avLst/>
          </a:prstGeom>
        </p:spPr>
      </p:pic>
      <p:sp>
        <p:nvSpPr>
          <p:cNvPr id="8" name="テキスト ボックス 7">
            <a:extLst>
              <a:ext uri="{FF2B5EF4-FFF2-40B4-BE49-F238E27FC236}">
                <a16:creationId xmlns:a16="http://schemas.microsoft.com/office/drawing/2014/main" id="{B197CD62-CCFE-49BE-9BB5-0C22E736E991}"/>
              </a:ext>
            </a:extLst>
          </p:cNvPr>
          <p:cNvSpPr txBox="1"/>
          <p:nvPr/>
        </p:nvSpPr>
        <p:spPr>
          <a:xfrm>
            <a:off x="8693545" y="166546"/>
            <a:ext cx="91169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資料２</a:t>
            </a:r>
          </a:p>
        </p:txBody>
      </p:sp>
    </p:spTree>
    <p:extLst>
      <p:ext uri="{BB962C8B-B14F-4D97-AF65-F5344CB8AC3E}">
        <p14:creationId xmlns:p14="http://schemas.microsoft.com/office/powerpoint/2010/main" val="407757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859535667"/>
              </p:ext>
            </p:extLst>
          </p:nvPr>
        </p:nvGraphicFramePr>
        <p:xfrm>
          <a:off x="406103" y="304800"/>
          <a:ext cx="8928000" cy="5580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792000">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肝炎医療費等援助事業（</a:t>
                      </a:r>
                      <a:r>
                        <a:rPr kumimoji="1" lang="en-US" altLang="ja-JP" sz="1100" b="0" dirty="0">
                          <a:solidFill>
                            <a:schemeClr val="tx1"/>
                          </a:solidFill>
                          <a:latin typeface="+mn-ea"/>
                          <a:ea typeface="+mn-ea"/>
                        </a:rPr>
                        <a:t>416,899</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肝炎ウイルス検査事業（</a:t>
                      </a:r>
                      <a:r>
                        <a:rPr kumimoji="1" lang="en-US" altLang="ja-JP" sz="1100" b="0" strike="noStrike" dirty="0">
                          <a:solidFill>
                            <a:schemeClr val="tx1"/>
                          </a:solidFill>
                          <a:latin typeface="+mn-ea"/>
                          <a:ea typeface="+mn-ea"/>
                        </a:rPr>
                        <a:t>45,812</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肝炎肝がん総合対策事業（</a:t>
                      </a:r>
                      <a:r>
                        <a:rPr kumimoji="1" lang="en-US" altLang="ja-JP" sz="1100" b="0" dirty="0">
                          <a:solidFill>
                            <a:schemeClr val="tx1"/>
                          </a:solidFill>
                          <a:latin typeface="+mn-ea"/>
                          <a:ea typeface="+mn-ea"/>
                        </a:rPr>
                        <a:t>21,262</a:t>
                      </a:r>
                      <a:r>
                        <a:rPr kumimoji="1" lang="ja-JP" altLang="en-US" sz="1100" b="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266834"/>
                  </a:ext>
                </a:extLst>
              </a:tr>
              <a:tr h="180000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u="sng" dirty="0">
                          <a:solidFill>
                            <a:schemeClr val="tx1"/>
                          </a:solidFill>
                        </a:rPr>
                        <a:t>肝炎肝がんの予防</a:t>
                      </a:r>
                      <a:r>
                        <a:rPr kumimoji="1" lang="en-US" altLang="ja-JP" sz="1100" b="1" u="sng" dirty="0">
                          <a:solidFill>
                            <a:schemeClr val="tx1"/>
                          </a:solidFill>
                        </a:rPr>
                        <a:t>､</a:t>
                      </a:r>
                      <a:r>
                        <a:rPr kumimoji="1" lang="ja-JP" altLang="en-US" sz="1100" b="1" u="sng" dirty="0">
                          <a:solidFill>
                            <a:schemeClr val="tx1"/>
                          </a:solidFill>
                        </a:rPr>
                        <a:t>受診・受療の推進</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ja-JP" altLang="en-US" sz="1100" b="0" baseline="0" dirty="0">
                          <a:solidFill>
                            <a:schemeClr val="tx1"/>
                          </a:solidFill>
                          <a:latin typeface="+mn-ea"/>
                          <a:ea typeface="+mn-ea"/>
                        </a:rPr>
                        <a:t>■</a:t>
                      </a:r>
                      <a:r>
                        <a:rPr kumimoji="1" lang="ja-JP" altLang="en-US" sz="1100" b="0" dirty="0">
                          <a:solidFill>
                            <a:schemeClr val="tx1"/>
                          </a:solidFill>
                          <a:latin typeface="+mn-ea"/>
                          <a:ea typeface="+mn-ea"/>
                        </a:rPr>
                        <a:t>肝炎、肝がん患者の重症化予防の推進</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ts val="16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en-US" altLang="ja-JP" sz="1100" b="1" dirty="0">
                          <a:solidFill>
                            <a:schemeClr val="tx1"/>
                          </a:solidFill>
                        </a:rPr>
                        <a:t>《</a:t>
                      </a:r>
                      <a:r>
                        <a:rPr kumimoji="1" lang="ja-JP" altLang="en-US" sz="1100" b="1" u="sng" dirty="0">
                          <a:solidFill>
                            <a:schemeClr val="tx1"/>
                          </a:solidFill>
                        </a:rPr>
                        <a:t>肝炎ウイルス検査の受検促進</a:t>
                      </a:r>
                      <a:r>
                        <a:rPr kumimoji="1" lang="en-US" altLang="ja-JP" sz="1100" b="1" dirty="0">
                          <a:solidFill>
                            <a:schemeClr val="tx1"/>
                          </a:solidFill>
                        </a:rPr>
                        <a:t>》</a:t>
                      </a: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市町村及び職域との連携強化</a:t>
                      </a:r>
                      <a:endParaRPr kumimoji="1" lang="en-US" altLang="ja-JP" sz="1100" b="1" dirty="0">
                        <a:solidFill>
                          <a:schemeClr val="tx1"/>
                        </a:solidFill>
                      </a:endParaRPr>
                    </a:p>
                    <a:p>
                      <a:pPr marL="174625" marR="0" lvl="0" indent="-174625" algn="l" defTabSz="914400" rtl="0" eaLnBrk="1" fontAlgn="auto" latinLnBrk="0" hangingPunct="1">
                        <a:lnSpc>
                          <a:spcPts val="16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en-US" altLang="ja-JP" sz="1100" b="1" dirty="0">
                          <a:solidFill>
                            <a:schemeClr val="tx1"/>
                          </a:solidFill>
                        </a:rPr>
                        <a:t>《</a:t>
                      </a:r>
                      <a:r>
                        <a:rPr kumimoji="1" lang="ja-JP" altLang="en-US" sz="1100" b="1" u="sng" dirty="0">
                          <a:solidFill>
                            <a:schemeClr val="tx1"/>
                          </a:solidFill>
                        </a:rPr>
                        <a:t>肝炎肝がんに関する普及啓発の推進</a:t>
                      </a:r>
                      <a:r>
                        <a:rPr kumimoji="1" lang="en-US" altLang="ja-JP" sz="1100" b="1" dirty="0">
                          <a:solidFill>
                            <a:schemeClr val="tx1"/>
                          </a:solidFill>
                        </a:rPr>
                        <a:t>》</a:t>
                      </a: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■肝炎医療コーディネーターの活動促進（養成対象の拡大、研修内容の充実等）</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219600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u="sng" dirty="0">
                          <a:solidFill>
                            <a:schemeClr val="tx1"/>
                          </a:solidFill>
                        </a:rPr>
                        <a:t>肝炎肝がんの予防</a:t>
                      </a:r>
                      <a:r>
                        <a:rPr kumimoji="1" lang="en-US" altLang="ja-JP" sz="1100" b="1" u="sng" dirty="0">
                          <a:solidFill>
                            <a:schemeClr val="tx1"/>
                          </a:solidFill>
                        </a:rPr>
                        <a:t>､</a:t>
                      </a:r>
                      <a:r>
                        <a:rPr kumimoji="1" lang="ja-JP" altLang="en-US" sz="1100" b="1" u="sng" dirty="0">
                          <a:solidFill>
                            <a:schemeClr val="tx1"/>
                          </a:solidFill>
                        </a:rPr>
                        <a:t>受診・受療の推進</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■重症化予防推進事業の推進（初回精密検査費用及び定期検査費用助成事業の活用数増）</a:t>
                      </a:r>
                      <a:endParaRPr kumimoji="1" lang="en-US" altLang="ja-JP" sz="1100" b="0" dirty="0">
                        <a:solidFill>
                          <a:schemeClr val="tx1"/>
                        </a:solidFill>
                      </a:endParaRP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rPr>
                        <a:t>■肝がん・重度肝硬変治療促進事業の活用数増（同事業指定病院等との連携強化）</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ts val="16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en-US" altLang="ja-JP" sz="1100" b="1" dirty="0">
                          <a:solidFill>
                            <a:schemeClr val="tx1"/>
                          </a:solidFill>
                        </a:rPr>
                        <a:t>《</a:t>
                      </a:r>
                      <a:r>
                        <a:rPr kumimoji="1" lang="ja-JP" altLang="en-US" sz="1100" b="1" u="sng" dirty="0">
                          <a:solidFill>
                            <a:schemeClr val="tx1"/>
                          </a:solidFill>
                        </a:rPr>
                        <a:t>肝炎ウイルス検査の受検促進</a:t>
                      </a:r>
                      <a:r>
                        <a:rPr kumimoji="1" lang="en-US" altLang="ja-JP" sz="1100" b="1" dirty="0">
                          <a:solidFill>
                            <a:schemeClr val="tx1"/>
                          </a:solidFill>
                        </a:rPr>
                        <a:t>》</a:t>
                      </a: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陽性者のフォローアップの充実を市町村に働きかけ精密検査受診率の向上</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ja-JP" altLang="en-US" sz="1100" b="1" dirty="0">
                          <a:solidFill>
                            <a:schemeClr val="tx1"/>
                          </a:solidFill>
                          <a:highlight>
                            <a:srgbClr val="00FF00"/>
                          </a:highlight>
                          <a:latin typeface="+mn-ea"/>
                          <a:ea typeface="+mn-ea"/>
                        </a:rPr>
                        <a:t>■</a:t>
                      </a:r>
                      <a:r>
                        <a:rPr kumimoji="1" lang="ja-JP" altLang="en-US" sz="1100" b="1" dirty="0">
                          <a:solidFill>
                            <a:schemeClr val="tx1"/>
                          </a:solidFill>
                          <a:latin typeface="+mn-ea"/>
                          <a:ea typeface="+mn-ea"/>
                        </a:rPr>
                        <a:t>職域等での肝炎ウイルス検査実施状況の実態把握に向けたヒアリング</a:t>
                      </a:r>
                      <a:endParaRPr kumimoji="1" lang="en-US" altLang="ja-JP" sz="1100" b="1" dirty="0">
                        <a:solidFill>
                          <a:schemeClr val="tx1"/>
                        </a:solidFill>
                      </a:endParaRPr>
                    </a:p>
                    <a:p>
                      <a:pPr marL="174625" marR="0" lvl="0" indent="-174625" algn="l" defTabSz="914400" rtl="0" eaLnBrk="1" fontAlgn="auto" latinLnBrk="0" hangingPunct="1">
                        <a:lnSpc>
                          <a:spcPts val="16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en-US" altLang="ja-JP" sz="1100" b="1" dirty="0">
                          <a:solidFill>
                            <a:schemeClr val="tx1"/>
                          </a:solidFill>
                        </a:rPr>
                        <a:t>《</a:t>
                      </a:r>
                      <a:r>
                        <a:rPr kumimoji="1" lang="ja-JP" altLang="en-US" sz="1100" b="1" u="sng" dirty="0">
                          <a:solidFill>
                            <a:schemeClr val="tx1"/>
                          </a:solidFill>
                        </a:rPr>
                        <a:t>肝炎肝がんに関する普及啓発の推進</a:t>
                      </a:r>
                      <a:r>
                        <a:rPr kumimoji="1" lang="en-US" altLang="ja-JP" sz="1100" b="1" dirty="0">
                          <a:solidFill>
                            <a:schemeClr val="tx1"/>
                          </a:solidFill>
                        </a:rPr>
                        <a:t>》</a:t>
                      </a:r>
                    </a:p>
                    <a:p>
                      <a:pPr marL="174625" marR="0" lvl="0" indent="-174625"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■肝炎医療コーディネーター等と連携した受検勧奨・制度周知・正しい知識の普及啓発</a:t>
                      </a:r>
                      <a:endParaRPr kumimoji="1" lang="en-US" altLang="ja-JP" sz="1100" b="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792000">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令和８年度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肝炎医療費等援助事業（</a:t>
                      </a:r>
                      <a:r>
                        <a:rPr kumimoji="1" lang="en-US" altLang="ja-JP" sz="1100" b="0" dirty="0">
                          <a:solidFill>
                            <a:schemeClr val="tx1"/>
                          </a:solidFill>
                          <a:latin typeface="+mn-ea"/>
                          <a:ea typeface="+mn-ea"/>
                        </a:rPr>
                        <a:t>384,320</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肝炎ウイルス検査事業（</a:t>
                      </a:r>
                      <a:r>
                        <a:rPr kumimoji="1" lang="en-US" altLang="ja-JP" sz="1100" b="0" strike="noStrike" dirty="0">
                          <a:solidFill>
                            <a:schemeClr val="tx1"/>
                          </a:solidFill>
                          <a:latin typeface="+mn-ea"/>
                          <a:ea typeface="+mn-ea"/>
                        </a:rPr>
                        <a:t>46,146</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肝炎肝がん総合対策事業（</a:t>
                      </a:r>
                      <a:r>
                        <a:rPr kumimoji="1" lang="en-US" altLang="ja-JP" sz="1100" b="0" dirty="0">
                          <a:solidFill>
                            <a:schemeClr val="tx1"/>
                          </a:solidFill>
                          <a:latin typeface="+mn-ea"/>
                          <a:ea typeface="+mn-ea"/>
                        </a:rPr>
                        <a:t>22,224</a:t>
                      </a:r>
                      <a:r>
                        <a:rPr kumimoji="1" lang="ja-JP" altLang="en-US" sz="1100" b="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9</a:t>
            </a:fld>
            <a:endParaRPr kumimoji="1" lang="ja-JP" altLang="en-US"/>
          </a:p>
        </p:txBody>
      </p:sp>
    </p:spTree>
    <p:extLst>
      <p:ext uri="{BB962C8B-B14F-4D97-AF65-F5344CB8AC3E}">
        <p14:creationId xmlns:p14="http://schemas.microsoft.com/office/powerpoint/2010/main" val="279589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Meiryo UI" panose="020B0604030504040204" pitchFamily="50" charset="-128"/>
                <a:ea typeface="Meiryo UI" panose="020B0604030504040204" pitchFamily="50" charset="-128"/>
              </a:rPr>
              <a:t>１　がんの予防･早期発見</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3"/>
          <a:stretch>
            <a:fillRect/>
          </a:stretch>
        </p:blipFill>
        <p:spPr>
          <a:xfrm>
            <a:off x="8536240" y="74033"/>
            <a:ext cx="1320923" cy="432000"/>
          </a:xfrm>
          <a:prstGeom prst="rect">
            <a:avLst/>
          </a:prstGeom>
        </p:spPr>
      </p:pic>
      <p:sp>
        <p:nvSpPr>
          <p:cNvPr id="27" name="正方形/長方形 26">
            <a:extLst>
              <a:ext uri="{FF2B5EF4-FFF2-40B4-BE49-F238E27FC236}">
                <a16:creationId xmlns:a16="http://schemas.microsoft.com/office/drawing/2014/main" id="{0FF5944C-866C-4824-ABAC-7773DB7843C8}"/>
              </a:ext>
            </a:extLst>
          </p:cNvPr>
          <p:cNvSpPr/>
          <p:nvPr/>
        </p:nvSpPr>
        <p:spPr>
          <a:xfrm>
            <a:off x="268310" y="771789"/>
            <a:ext cx="9369380" cy="583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59</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062FEB78-60E8-4C18-A40B-ACDBD0C298CE}"/>
              </a:ext>
            </a:extLst>
          </p:cNvPr>
          <p:cNvSpPr/>
          <p:nvPr/>
        </p:nvSpPr>
        <p:spPr>
          <a:xfrm>
            <a:off x="691603" y="1086402"/>
            <a:ext cx="611270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≪第４期大阪府がん対策推進計画における個別目標≫</a:t>
            </a:r>
          </a:p>
        </p:txBody>
      </p:sp>
      <p:sp>
        <p:nvSpPr>
          <p:cNvPr id="15" name="正方形/長方形 14"/>
          <p:cNvSpPr/>
          <p:nvPr/>
        </p:nvSpPr>
        <p:spPr>
          <a:xfrm>
            <a:off x="268310" y="654402"/>
            <a:ext cx="5873698" cy="432000"/>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a:t>
            </a:r>
            <a:r>
              <a:rPr kumimoji="1" lang="ja-JP" altLang="en-US" sz="1600" b="1"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３</a:t>
            </a:r>
            <a:r>
              <a:rPr kumimoji="1" lang="ja-JP" altLang="en-US"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がん検診によるがんの早期発見</a:t>
            </a:r>
            <a:r>
              <a:rPr kumimoji="1" lang="ja-JP" altLang="en-US" sz="1600" b="1" dirty="0">
                <a:solidFill>
                  <a:prstClr val="white"/>
                </a:solidFill>
                <a:latin typeface="Calibri" panose="020F0502020204030204"/>
                <a:ea typeface="游ゴシック" panose="020B0400000000000000" pitchFamily="50" charset="-128"/>
              </a:rPr>
              <a:t>　</a:t>
            </a:r>
            <a:r>
              <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 </a:t>
            </a:r>
            <a:r>
              <a:rPr kumimoji="1" lang="en-US" altLang="ja-JP" sz="1400" b="1">
                <a:solidFill>
                  <a:prstClr val="white"/>
                </a:solidFill>
                <a:latin typeface="Calibri" panose="020F0502020204030204"/>
                <a:ea typeface="游ゴシック" panose="020B0400000000000000" pitchFamily="50" charset="-128"/>
              </a:rPr>
              <a:t>P</a:t>
            </a:r>
            <a:r>
              <a:rPr kumimoji="1" lang="en-US" altLang="ja-JP" sz="1400" b="1" dirty="0">
                <a:solidFill>
                  <a:prstClr val="white"/>
                </a:solidFill>
                <a:latin typeface="Calibri" panose="020F0502020204030204"/>
                <a:ea typeface="游ゴシック" panose="020B0400000000000000" pitchFamily="50" charset="-128"/>
              </a:rPr>
              <a:t>.</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68-</a:t>
            </a:r>
            <a:r>
              <a:rPr kumimoji="1" lang="en-US" altLang="ja-JP" sz="1400" b="1" dirty="0">
                <a:solidFill>
                  <a:prstClr val="white"/>
                </a:solidFill>
                <a:latin typeface="Calibri" panose="020F0502020204030204"/>
                <a:ea typeface="游ゴシック" panose="020B0400000000000000" pitchFamily="50" charset="-128"/>
              </a:rPr>
              <a:t>69</a:t>
            </a:r>
            <a:endParaRPr kumimoji="1" lang="en-US" altLang="ja-JP"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a:extLst>
              <a:ext uri="{FF2B5EF4-FFF2-40B4-BE49-F238E27FC236}">
                <a16:creationId xmlns:a16="http://schemas.microsoft.com/office/drawing/2014/main" id="{9DB95206-9D4B-41D5-83C5-1B8156D4BF0D}"/>
              </a:ext>
            </a:extLst>
          </p:cNvPr>
          <p:cNvGraphicFramePr>
            <a:graphicFrameLocks noGrp="1"/>
          </p:cNvGraphicFramePr>
          <p:nvPr>
            <p:extLst>
              <p:ext uri="{D42A27DB-BD31-4B8C-83A1-F6EECF244321}">
                <p14:modId xmlns:p14="http://schemas.microsoft.com/office/powerpoint/2010/main" val="1483135648"/>
              </p:ext>
            </p:extLst>
          </p:nvPr>
        </p:nvGraphicFramePr>
        <p:xfrm>
          <a:off x="691603" y="1511071"/>
          <a:ext cx="8477873" cy="4624200"/>
        </p:xfrm>
        <a:graphic>
          <a:graphicData uri="http://schemas.openxmlformats.org/drawingml/2006/table">
            <a:tbl>
              <a:tblPr firstRow="1" firstCol="1" bandRow="1">
                <a:tableStyleId>{5C22544A-7EE6-4342-B048-85BDC9FD1C3A}</a:tableStyleId>
              </a:tblPr>
              <a:tblGrid>
                <a:gridCol w="361598">
                  <a:extLst>
                    <a:ext uri="{9D8B030D-6E8A-4147-A177-3AD203B41FA5}">
                      <a16:colId xmlns:a16="http://schemas.microsoft.com/office/drawing/2014/main" val="20000"/>
                    </a:ext>
                  </a:extLst>
                </a:gridCol>
                <a:gridCol w="1258275">
                  <a:extLst>
                    <a:ext uri="{9D8B030D-6E8A-4147-A177-3AD203B41FA5}">
                      <a16:colId xmlns:a16="http://schemas.microsoft.com/office/drawing/2014/main" val="20001"/>
                    </a:ext>
                  </a:extLst>
                </a:gridCol>
                <a:gridCol w="1447800">
                  <a:extLst>
                    <a:ext uri="{9D8B030D-6E8A-4147-A177-3AD203B41FA5}">
                      <a16:colId xmlns:a16="http://schemas.microsoft.com/office/drawing/2014/main" val="3638852499"/>
                    </a:ext>
                  </a:extLst>
                </a:gridCol>
                <a:gridCol w="2023533">
                  <a:extLst>
                    <a:ext uri="{9D8B030D-6E8A-4147-A177-3AD203B41FA5}">
                      <a16:colId xmlns:a16="http://schemas.microsoft.com/office/drawing/2014/main" val="2214206044"/>
                    </a:ext>
                  </a:extLst>
                </a:gridCol>
                <a:gridCol w="1686367">
                  <a:extLst>
                    <a:ext uri="{9D8B030D-6E8A-4147-A177-3AD203B41FA5}">
                      <a16:colId xmlns:a16="http://schemas.microsoft.com/office/drawing/2014/main" val="4002315387"/>
                    </a:ext>
                  </a:extLst>
                </a:gridCol>
                <a:gridCol w="1700300">
                  <a:extLst>
                    <a:ext uri="{9D8B030D-6E8A-4147-A177-3AD203B41FA5}">
                      <a16:colId xmlns:a16="http://schemas.microsoft.com/office/drawing/2014/main" val="4039634864"/>
                    </a:ext>
                  </a:extLst>
                </a:gridCol>
              </a:tblGrid>
              <a:tr h="467367">
                <a:tc>
                  <a:txBody>
                    <a:bodyPr/>
                    <a:lstStyle/>
                    <a:p>
                      <a:pPr algn="ctr" fontAlgn="auto">
                        <a:lnSpc>
                          <a:spcPts val="1600"/>
                        </a:lnSpc>
                        <a:spcAft>
                          <a:spcPts val="0"/>
                        </a:spcAft>
                      </a:pPr>
                      <a:r>
                        <a:rPr lang="en-US" sz="1400" b="1" dirty="0">
                          <a:effectLst/>
                          <a:latin typeface="+mn-ea"/>
                          <a:ea typeface="+mn-ea"/>
                        </a:rPr>
                        <a:t> </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gridSpan="2">
                  <a:txBody>
                    <a:bodyPr/>
                    <a:lstStyle/>
                    <a:p>
                      <a:pPr algn="ctr" fontAlgn="auto">
                        <a:lnSpc>
                          <a:spcPts val="1600"/>
                        </a:lnSpc>
                        <a:spcAft>
                          <a:spcPts val="0"/>
                        </a:spcAft>
                      </a:pPr>
                      <a:r>
                        <a:rPr lang="ja-JP" sz="1400" b="1" dirty="0">
                          <a:effectLst/>
                          <a:latin typeface="+mn-ea"/>
                          <a:ea typeface="+mn-ea"/>
                        </a:rPr>
                        <a:t>個別目標</a:t>
                      </a:r>
                      <a:endParaRPr lang="ja-JP" sz="1400" b="1" dirty="0">
                        <a:solidFill>
                          <a:srgbClr val="000000"/>
                        </a:solidFill>
                        <a:effectLst/>
                        <a:latin typeface="+mn-ea"/>
                        <a:ea typeface="+mn-ea"/>
                        <a:cs typeface="HG丸ｺﾞｼｯｸM-PRO"/>
                      </a:endParaRPr>
                    </a:p>
                  </a:txBody>
                  <a:tcPr marL="62865" marR="62865" marT="0" marB="0" anchor="ctr">
                    <a:lnL w="28575"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hMerge="1">
                  <a:txBody>
                    <a:bodyPr/>
                    <a:lstStyle/>
                    <a:p>
                      <a:endParaRPr kumimoji="1" lang="ja-JP" altLang="en-US"/>
                    </a:p>
                  </a:txBody>
                  <a:tcPr/>
                </a:tc>
                <a:tc>
                  <a:txBody>
                    <a:bodyPr/>
                    <a:lstStyle/>
                    <a:p>
                      <a:pPr algn="ctr" fontAlgn="auto">
                        <a:lnSpc>
                          <a:spcPts val="1600"/>
                        </a:lnSpc>
                        <a:spcAft>
                          <a:spcPts val="0"/>
                        </a:spcAft>
                      </a:pPr>
                      <a:r>
                        <a:rPr lang="ja-JP" altLang="en-US" sz="1400" b="1" dirty="0">
                          <a:solidFill>
                            <a:schemeClr val="bg1"/>
                          </a:solidFill>
                          <a:effectLst/>
                          <a:latin typeface="+mn-ea"/>
                          <a:ea typeface="+mn-ea"/>
                        </a:rPr>
                        <a:t>計画策定時</a:t>
                      </a:r>
                      <a:r>
                        <a:rPr lang="ja-JP" sz="1400" b="1" dirty="0">
                          <a:solidFill>
                            <a:schemeClr val="bg1"/>
                          </a:solidFill>
                          <a:effectLst/>
                          <a:latin typeface="+mn-ea"/>
                          <a:ea typeface="+mn-ea"/>
                        </a:rPr>
                        <a:t>の</a:t>
                      </a:r>
                      <a:r>
                        <a:rPr lang="ja-JP" altLang="en-US" sz="1400" b="1" dirty="0">
                          <a:solidFill>
                            <a:schemeClr val="bg1"/>
                          </a:solidFill>
                          <a:effectLst/>
                          <a:latin typeface="+mn-ea"/>
                          <a:ea typeface="+mn-ea"/>
                        </a:rPr>
                        <a:t>値</a:t>
                      </a:r>
                      <a:endParaRPr lang="en-US" altLang="ja-JP" sz="1400" b="1" dirty="0">
                        <a:solidFill>
                          <a:schemeClr val="bg1"/>
                        </a:solidFill>
                        <a:effectLst/>
                        <a:latin typeface="+mn-ea"/>
                        <a:ea typeface="+mn-ea"/>
                      </a:endParaRPr>
                    </a:p>
                    <a:p>
                      <a:pPr algn="ctr" fontAlgn="auto">
                        <a:lnSpc>
                          <a:spcPts val="1600"/>
                        </a:lnSpc>
                        <a:spcAft>
                          <a:spcPts val="0"/>
                        </a:spcAft>
                      </a:pPr>
                      <a:r>
                        <a:rPr lang="en-US" altLang="ja-JP" sz="1100" b="1" dirty="0">
                          <a:solidFill>
                            <a:schemeClr val="bg1"/>
                          </a:solidFill>
                          <a:effectLst/>
                          <a:latin typeface="+mn-ea"/>
                          <a:ea typeface="+mn-ea"/>
                        </a:rPr>
                        <a:t>【</a:t>
                      </a:r>
                      <a:r>
                        <a:rPr lang="ja-JP" altLang="en-US" sz="1100" b="1" dirty="0">
                          <a:solidFill>
                            <a:schemeClr val="bg1"/>
                          </a:solidFill>
                          <a:effectLst/>
                          <a:latin typeface="+mn-ea"/>
                          <a:ea typeface="+mn-ea"/>
                        </a:rPr>
                        <a:t>令和４</a:t>
                      </a:r>
                      <a:r>
                        <a:rPr lang="en-US" altLang="ja-JP" sz="1100" b="1" dirty="0">
                          <a:solidFill>
                            <a:schemeClr val="bg1"/>
                          </a:solidFill>
                          <a:effectLst/>
                          <a:latin typeface="+mn-ea"/>
                          <a:ea typeface="+mn-ea"/>
                        </a:rPr>
                        <a:t>(2022</a:t>
                      </a:r>
                      <a:r>
                        <a:rPr lang="ja-JP" altLang="en-US" sz="1100" b="1" dirty="0">
                          <a:solidFill>
                            <a:schemeClr val="bg1"/>
                          </a:solidFill>
                          <a:effectLst/>
                          <a:latin typeface="+mn-ea"/>
                          <a:ea typeface="+mn-ea"/>
                        </a:rPr>
                        <a:t>）年</a:t>
                      </a:r>
                      <a:r>
                        <a:rPr lang="en-US" altLang="ja-JP" sz="1100" b="1" dirty="0">
                          <a:solidFill>
                            <a:schemeClr val="bg1"/>
                          </a:solidFill>
                          <a:effectLst/>
                          <a:latin typeface="+mn-ea"/>
                          <a:ea typeface="+mn-ea"/>
                        </a:rPr>
                        <a:t>】</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kumimoji="1" lang="ja-JP"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現状</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値</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altLang="ja-JP" sz="1400" b="1" dirty="0">
                          <a:solidFill>
                            <a:schemeClr val="bg1"/>
                          </a:solidFill>
                          <a:effectLst/>
                          <a:latin typeface="+mn-ea"/>
                          <a:ea typeface="+mn-ea"/>
                        </a:rPr>
                        <a:t>2029</a:t>
                      </a:r>
                      <a:r>
                        <a:rPr lang="ja-JP" sz="1400" b="1" dirty="0">
                          <a:solidFill>
                            <a:schemeClr val="bg1"/>
                          </a:solidFill>
                          <a:effectLst/>
                          <a:latin typeface="+mn-ea"/>
                          <a:ea typeface="+mn-ea"/>
                        </a:rPr>
                        <a:t>年度目標</a:t>
                      </a:r>
                      <a:r>
                        <a:rPr lang="ja-JP" altLang="en-US" sz="1400" b="1" dirty="0">
                          <a:solidFill>
                            <a:schemeClr val="bg1"/>
                          </a:solidFill>
                          <a:effectLst/>
                          <a:latin typeface="+mn-ea"/>
                          <a:ea typeface="+mn-ea"/>
                        </a:rPr>
                        <a:t>値</a:t>
                      </a:r>
                      <a:endParaRPr lang="ja-JP" sz="1400" b="1" dirty="0">
                        <a:solidFill>
                          <a:schemeClr val="bg1"/>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53173">
                <a:tc>
                  <a:txBody>
                    <a:bodyPr/>
                    <a:lstStyle/>
                    <a:p>
                      <a:pPr algn="ctr" fontAlgn="auto">
                        <a:lnSpc>
                          <a:spcPts val="1600"/>
                        </a:lnSpc>
                        <a:spcAft>
                          <a:spcPts val="0"/>
                        </a:spcAft>
                      </a:pPr>
                      <a:r>
                        <a:rPr lang="ja-JP" sz="1400" b="1" dirty="0">
                          <a:effectLst/>
                          <a:latin typeface="+mn-ea"/>
                          <a:ea typeface="+mn-ea"/>
                        </a:rPr>
                        <a:t>１</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lumMod val="50000"/>
                      </a:schemeClr>
                    </a:solidFill>
                  </a:tcPr>
                </a:tc>
                <a:tc rowSpan="5">
                  <a:txBody>
                    <a:bodyPr/>
                    <a:lstStyle/>
                    <a:p>
                      <a:pPr algn="l" fontAlgn="auto">
                        <a:lnSpc>
                          <a:spcPts val="1600"/>
                        </a:lnSpc>
                        <a:spcAft>
                          <a:spcPts val="0"/>
                        </a:spcAft>
                      </a:pPr>
                      <a:r>
                        <a:rPr lang="ja-JP" sz="1400" b="1" kern="100" dirty="0">
                          <a:effectLst/>
                          <a:latin typeface="+mn-ea"/>
                          <a:ea typeface="+mn-ea"/>
                        </a:rPr>
                        <a:t>がん検診</a:t>
                      </a:r>
                      <a:endParaRPr lang="en-US" altLang="ja-JP" sz="1400" b="1" kern="100" dirty="0">
                        <a:effectLst/>
                        <a:latin typeface="+mn-ea"/>
                        <a:ea typeface="+mn-ea"/>
                      </a:endParaRPr>
                    </a:p>
                    <a:p>
                      <a:pPr algn="l" fontAlgn="auto">
                        <a:lnSpc>
                          <a:spcPts val="1600"/>
                        </a:lnSpc>
                        <a:spcAft>
                          <a:spcPts val="0"/>
                        </a:spcAft>
                      </a:pPr>
                      <a:r>
                        <a:rPr lang="ja-JP" sz="1400" b="1" kern="100" dirty="0">
                          <a:effectLst/>
                          <a:latin typeface="+mn-ea"/>
                          <a:ea typeface="+mn-ea"/>
                        </a:rPr>
                        <a:t>受診率</a:t>
                      </a:r>
                      <a:endParaRPr lang="ja-JP" sz="1400" b="1" dirty="0">
                        <a:effectLst/>
                        <a:latin typeface="+mn-ea"/>
                        <a:ea typeface="+mn-ea"/>
                      </a:endParaRP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ja-JP" sz="1400" b="1">
                          <a:effectLst/>
                          <a:latin typeface="+mn-ea"/>
                          <a:ea typeface="+mn-ea"/>
                        </a:rPr>
                        <a:t>胃がん</a:t>
                      </a:r>
                      <a:endParaRPr lang="ja-JP" sz="14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36.8%</a:t>
                      </a:r>
                      <a:endParaRPr lang="ja-JP" sz="14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令和７年度</a:t>
                      </a:r>
                      <a:r>
                        <a:rPr kumimoji="1" lang="zh-TW"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国民生活基礎調査</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の結果を受け算出</a:t>
                      </a:r>
                    </a:p>
                    <a:p>
                      <a:pPr algn="l" fontAlgn="auto">
                        <a:lnSpc>
                          <a:spcPts val="1600"/>
                        </a:lnSpc>
                        <a:spcAft>
                          <a:spcPts val="0"/>
                        </a:spcAft>
                      </a:pPr>
                      <a:endParaRPr lang="ja-JP" sz="14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50</a:t>
                      </a:r>
                      <a:r>
                        <a:rPr lang="ja-JP" altLang="en-US" sz="1400" b="1" dirty="0">
                          <a:solidFill>
                            <a:schemeClr val="tx1"/>
                          </a:solidFill>
                          <a:effectLst/>
                          <a:latin typeface="+mn-ea"/>
                          <a:ea typeface="+mn-ea"/>
                          <a:cs typeface="HG丸ｺﾞｼｯｸM-PRO"/>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3173">
                <a:tc>
                  <a:txBody>
                    <a:bodyPr/>
                    <a:lstStyle/>
                    <a:p>
                      <a:pPr algn="ctr" fontAlgn="auto">
                        <a:lnSpc>
                          <a:spcPts val="1600"/>
                        </a:lnSpc>
                        <a:spcAft>
                          <a:spcPts val="0"/>
                        </a:spcAft>
                      </a:pPr>
                      <a:r>
                        <a:rPr lang="ja-JP" sz="1400" b="1" dirty="0">
                          <a:effectLst/>
                          <a:latin typeface="+mn-ea"/>
                          <a:ea typeface="+mn-ea"/>
                        </a:rPr>
                        <a:t>２</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a:effectLst/>
                          <a:latin typeface="+mn-ea"/>
                          <a:ea typeface="+mn-ea"/>
                        </a:rPr>
                        <a:t>大腸がん</a:t>
                      </a:r>
                      <a:endParaRPr kumimoji="1" lang="ja-JP" altLang="en-US"/>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400" b="1" dirty="0">
                          <a:solidFill>
                            <a:schemeClr val="tx1"/>
                          </a:solidFill>
                          <a:effectLst/>
                          <a:latin typeface="+mn-ea"/>
                          <a:ea typeface="+mn-ea"/>
                          <a:cs typeface="HG丸ｺﾞｼｯｸM-PRO"/>
                        </a:rPr>
                        <a:t>40.3%</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50</a:t>
                      </a:r>
                      <a:r>
                        <a:rPr lang="ja-JP" altLang="en-US"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3173">
                <a:tc>
                  <a:txBody>
                    <a:bodyPr/>
                    <a:lstStyle/>
                    <a:p>
                      <a:pPr algn="ctr" fontAlgn="auto">
                        <a:lnSpc>
                          <a:spcPts val="1600"/>
                        </a:lnSpc>
                        <a:spcAft>
                          <a:spcPts val="0"/>
                        </a:spcAft>
                      </a:pPr>
                      <a:r>
                        <a:rPr lang="ja-JP" sz="1400" b="1" dirty="0">
                          <a:effectLst/>
                          <a:latin typeface="+mn-ea"/>
                          <a:ea typeface="+mn-ea"/>
                        </a:rPr>
                        <a:t>３</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a:effectLst/>
                          <a:latin typeface="+mn-ea"/>
                          <a:ea typeface="+mn-ea"/>
                        </a:rPr>
                        <a:t>肺がん</a:t>
                      </a:r>
                      <a:endParaRPr kumimoji="1" lang="ja-JP" altLang="en-US"/>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400" b="1" dirty="0">
                          <a:solidFill>
                            <a:schemeClr val="tx1"/>
                          </a:solidFill>
                          <a:effectLst/>
                          <a:latin typeface="+mn-ea"/>
                          <a:ea typeface="+mn-ea"/>
                          <a:cs typeface="HG丸ｺﾞｼｯｸM-PRO"/>
                        </a:rPr>
                        <a:t>42.2%</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50</a:t>
                      </a:r>
                      <a:r>
                        <a:rPr lang="ja-JP" altLang="en-US"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3173">
                <a:tc>
                  <a:txBody>
                    <a:bodyPr/>
                    <a:lstStyle/>
                    <a:p>
                      <a:pPr algn="ctr" fontAlgn="auto">
                        <a:lnSpc>
                          <a:spcPts val="1600"/>
                        </a:lnSpc>
                        <a:spcAft>
                          <a:spcPts val="0"/>
                        </a:spcAft>
                      </a:pPr>
                      <a:r>
                        <a:rPr lang="ja-JP" sz="1400" b="1" dirty="0">
                          <a:effectLst/>
                          <a:latin typeface="+mn-ea"/>
                          <a:ea typeface="+mn-ea"/>
                        </a:rPr>
                        <a:t>４</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a:effectLst/>
                          <a:latin typeface="+mn-ea"/>
                          <a:ea typeface="+mn-ea"/>
                        </a:rPr>
                        <a:t>乳がん</a:t>
                      </a:r>
                      <a:endParaRPr kumimoji="1" lang="ja-JP" altLang="en-US"/>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400" b="1" dirty="0">
                          <a:solidFill>
                            <a:schemeClr val="tx1"/>
                          </a:solidFill>
                          <a:effectLst/>
                          <a:latin typeface="+mn-ea"/>
                          <a:ea typeface="+mn-ea"/>
                          <a:cs typeface="HG丸ｺﾞｼｯｸM-PRO"/>
                        </a:rPr>
                        <a:t>42.2%</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50</a:t>
                      </a:r>
                      <a:r>
                        <a:rPr lang="ja-JP" altLang="en-US"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3173">
                <a:tc>
                  <a:txBody>
                    <a:bodyPr/>
                    <a:lstStyle/>
                    <a:p>
                      <a:pPr algn="ctr" fontAlgn="auto">
                        <a:lnSpc>
                          <a:spcPts val="1600"/>
                        </a:lnSpc>
                        <a:spcAft>
                          <a:spcPts val="0"/>
                        </a:spcAft>
                      </a:pPr>
                      <a:r>
                        <a:rPr lang="ja-JP" sz="1400" b="1" dirty="0">
                          <a:effectLst/>
                          <a:latin typeface="+mn-ea"/>
                          <a:ea typeface="+mn-ea"/>
                        </a:rPr>
                        <a:t>５</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dirty="0">
                          <a:effectLst/>
                          <a:latin typeface="+mn-ea"/>
                          <a:ea typeface="+mn-ea"/>
                        </a:rPr>
                        <a:t>子宮頸がん</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400" b="1" dirty="0">
                          <a:solidFill>
                            <a:schemeClr val="tx1"/>
                          </a:solidFill>
                          <a:effectLst/>
                          <a:latin typeface="+mn-ea"/>
                          <a:ea typeface="+mn-ea"/>
                          <a:cs typeface="HG丸ｺﾞｼｯｸM-PRO"/>
                        </a:rPr>
                        <a:t>39.9%</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50</a:t>
                      </a:r>
                      <a:r>
                        <a:rPr lang="ja-JP" altLang="en-US"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gridSpan="6">
                  <a:txBody>
                    <a:bodyPr/>
                    <a:lstStyle/>
                    <a:p>
                      <a:pPr marL="0" algn="ctr" defTabSz="914400" rtl="0" eaLnBrk="1" fontAlgn="auto" latinLnBrk="0" hangingPunct="1">
                        <a:lnSpc>
                          <a:spcPts val="500"/>
                        </a:lnSpc>
                        <a:spcAft>
                          <a:spcPts val="0"/>
                        </a:spcAft>
                      </a:pPr>
                      <a:endParaRPr kumimoji="1" lang="ja-JP" sz="1400" b="1" kern="1200" dirty="0">
                        <a:solidFill>
                          <a:schemeClr val="tx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algn="ctr" defTabSz="914400" rtl="0" eaLnBrk="1" fontAlgn="auto" latinLnBrk="0" hangingPunct="1">
                        <a:lnSpc>
                          <a:spcPts val="1600"/>
                        </a:lnSpc>
                        <a:spcAft>
                          <a:spcPts val="0"/>
                        </a:spcAft>
                      </a:pPr>
                      <a:endParaRPr kumimoji="1" lang="ja-JP" sz="1400" b="1" kern="1200" dirty="0">
                        <a:solidFill>
                          <a:schemeClr val="lt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50646810"/>
                  </a:ext>
                </a:extLst>
              </a:tr>
              <a:tr h="527948">
                <a:tc>
                  <a:txBody>
                    <a:bodyPr/>
                    <a:lstStyle/>
                    <a:p>
                      <a:pPr marL="0" algn="ctr" defTabSz="914400" rtl="0" eaLnBrk="1" fontAlgn="auto" latinLnBrk="0" hangingPunct="1">
                        <a:lnSpc>
                          <a:spcPts val="1600"/>
                        </a:lnSpc>
                        <a:spcAft>
                          <a:spcPts val="0"/>
                        </a:spcAft>
                      </a:pPr>
                      <a:r>
                        <a:rPr kumimoji="1" lang="en-US" sz="1400" b="1" kern="1200" dirty="0">
                          <a:solidFill>
                            <a:schemeClr val="lt1"/>
                          </a:solidFill>
                          <a:effectLst/>
                          <a:latin typeface="+mn-ea"/>
                          <a:ea typeface="+mn-ea"/>
                          <a:cs typeface="+mn-cs"/>
                        </a:rPr>
                        <a:t> </a:t>
                      </a:r>
                      <a:endParaRPr kumimoji="1" lang="ja-JP" sz="1400" b="1" kern="1200" dirty="0">
                        <a:solidFill>
                          <a:schemeClr val="lt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5">
                        <a:lumMod val="50000"/>
                      </a:schemeClr>
                    </a:solidFill>
                  </a:tcPr>
                </a:tc>
                <a:tc gridSpan="2">
                  <a:txBody>
                    <a:bodyPr/>
                    <a:lstStyle/>
                    <a:p>
                      <a:pPr marL="0" algn="ctr" defTabSz="914400" rtl="0" eaLnBrk="1" fontAlgn="auto" latinLnBrk="0" hangingPunct="1">
                        <a:lnSpc>
                          <a:spcPts val="1600"/>
                        </a:lnSpc>
                        <a:spcAft>
                          <a:spcPts val="0"/>
                        </a:spcAft>
                      </a:pPr>
                      <a:r>
                        <a:rPr kumimoji="1" lang="ja-JP" sz="1400" b="1" kern="1200" dirty="0">
                          <a:solidFill>
                            <a:schemeClr val="lt1"/>
                          </a:solidFill>
                          <a:effectLst/>
                          <a:latin typeface="+mn-ea"/>
                          <a:ea typeface="+mn-ea"/>
                          <a:cs typeface="+mn-cs"/>
                        </a:rPr>
                        <a:t>個別目標</a:t>
                      </a: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hMerge="1">
                  <a:txBody>
                    <a:bodyPr/>
                    <a:lstStyle/>
                    <a:p>
                      <a:endParaRPr kumimoji="1" lang="ja-JP" altLang="en-US"/>
                    </a:p>
                  </a:txBody>
                  <a:tcPr/>
                </a:tc>
                <a:tc>
                  <a:txBody>
                    <a:bodyPr/>
                    <a:lstStyle/>
                    <a:p>
                      <a:pPr marL="0" algn="ctr" defTabSz="914400" rtl="0" eaLnBrk="1" fontAlgn="auto" latinLnBrk="0" hangingPunct="1">
                        <a:lnSpc>
                          <a:spcPts val="1600"/>
                        </a:lnSpc>
                        <a:spcAft>
                          <a:spcPts val="0"/>
                        </a:spcAft>
                      </a:pPr>
                      <a:r>
                        <a:rPr kumimoji="1" lang="ja-JP" altLang="en-US" sz="1400" b="1" kern="1200" dirty="0">
                          <a:solidFill>
                            <a:schemeClr val="bg1"/>
                          </a:solidFill>
                          <a:effectLst/>
                          <a:latin typeface="+mn-ea"/>
                          <a:ea typeface="+mn-ea"/>
                          <a:cs typeface="+mn-cs"/>
                        </a:rPr>
                        <a:t>計画策定時</a:t>
                      </a:r>
                      <a:r>
                        <a:rPr kumimoji="1" lang="ja-JP" sz="1400" b="1" kern="1200" dirty="0">
                          <a:solidFill>
                            <a:schemeClr val="bg1"/>
                          </a:solidFill>
                          <a:effectLst/>
                          <a:latin typeface="+mn-ea"/>
                          <a:ea typeface="+mn-ea"/>
                          <a:cs typeface="+mn-cs"/>
                        </a:rPr>
                        <a:t>の</a:t>
                      </a:r>
                      <a:r>
                        <a:rPr kumimoji="1" lang="ja-JP" altLang="en-US" sz="1400" b="1" kern="1200" dirty="0">
                          <a:solidFill>
                            <a:schemeClr val="bg1"/>
                          </a:solidFill>
                          <a:effectLst/>
                          <a:latin typeface="+mn-ea"/>
                          <a:ea typeface="+mn-ea"/>
                          <a:cs typeface="+mn-cs"/>
                        </a:rPr>
                        <a:t>値</a:t>
                      </a:r>
                      <a:endParaRPr kumimoji="1" lang="en-US" altLang="ja-JP" sz="1400" b="1" kern="1200" dirty="0">
                        <a:solidFill>
                          <a:schemeClr val="bg1"/>
                        </a:solidFill>
                        <a:effectLst/>
                        <a:latin typeface="+mn-ea"/>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100" b="1" kern="1200" dirty="0">
                          <a:solidFill>
                            <a:schemeClr val="bg1"/>
                          </a:solidFill>
                          <a:effectLst/>
                          <a:latin typeface="+mn-ea"/>
                          <a:ea typeface="+mn-ea"/>
                          <a:cs typeface="+mn-cs"/>
                        </a:rPr>
                        <a:t>【</a:t>
                      </a:r>
                      <a:r>
                        <a:rPr kumimoji="1" lang="ja-JP" altLang="en-US" sz="1100" b="1" kern="1200" dirty="0">
                          <a:solidFill>
                            <a:schemeClr val="bg1"/>
                          </a:solidFill>
                          <a:effectLst/>
                          <a:latin typeface="+mn-ea"/>
                          <a:ea typeface="+mn-ea"/>
                          <a:cs typeface="+mn-cs"/>
                        </a:rPr>
                        <a:t>令和元</a:t>
                      </a:r>
                      <a:r>
                        <a:rPr kumimoji="1" lang="en-US" altLang="ja-JP" sz="1100" b="1" kern="1200" dirty="0">
                          <a:solidFill>
                            <a:schemeClr val="bg1"/>
                          </a:solidFill>
                          <a:effectLst/>
                          <a:latin typeface="+mn-ea"/>
                          <a:ea typeface="+mn-ea"/>
                          <a:cs typeface="+mn-cs"/>
                        </a:rPr>
                        <a:t>(2019)</a:t>
                      </a:r>
                      <a:r>
                        <a:rPr kumimoji="1" lang="ja-JP" altLang="en-US" sz="1100" b="1" kern="1200" dirty="0">
                          <a:solidFill>
                            <a:schemeClr val="bg1"/>
                          </a:solidFill>
                          <a:effectLst/>
                          <a:latin typeface="+mn-ea"/>
                          <a:ea typeface="+mn-ea"/>
                          <a:cs typeface="+mn-cs"/>
                        </a:rPr>
                        <a:t>年度</a:t>
                      </a:r>
                      <a:r>
                        <a:rPr kumimoji="1" lang="en-US" altLang="ja-JP" sz="1100" b="1" kern="1200" dirty="0">
                          <a:solidFill>
                            <a:schemeClr val="bg1"/>
                          </a:solidFill>
                          <a:effectLst/>
                          <a:latin typeface="+mn-ea"/>
                          <a:ea typeface="+mn-ea"/>
                          <a:cs typeface="+mn-cs"/>
                        </a:rPr>
                        <a:t>】</a:t>
                      </a:r>
                      <a:endParaRPr kumimoji="1" lang="ja-JP" sz="1400" b="1" kern="1200" dirty="0">
                        <a:solidFill>
                          <a:schemeClr val="lt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400" b="1" dirty="0">
                          <a:solidFill>
                            <a:schemeClr val="bg1"/>
                          </a:solidFill>
                          <a:effectLst/>
                          <a:latin typeface="+mn-ea"/>
                          <a:ea typeface="+mn-ea"/>
                        </a:rPr>
                        <a:t>現状</a:t>
                      </a:r>
                      <a:r>
                        <a:rPr lang="ja-JP" altLang="en-US" sz="1400" b="1" dirty="0">
                          <a:solidFill>
                            <a:schemeClr val="bg1"/>
                          </a:solidFill>
                          <a:effectLst/>
                          <a:latin typeface="+mn-ea"/>
                          <a:ea typeface="+mn-ea"/>
                        </a:rPr>
                        <a:t>値</a:t>
                      </a:r>
                      <a:endParaRPr lang="en-US" altLang="ja-JP" sz="1400" b="1" dirty="0">
                        <a:solidFill>
                          <a:schemeClr val="bg1"/>
                        </a:solidFill>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100" b="1" kern="1200" dirty="0">
                          <a:solidFill>
                            <a:schemeClr val="bg1"/>
                          </a:solidFill>
                          <a:effectLst/>
                          <a:latin typeface="+mn-ea"/>
                          <a:ea typeface="+mn-ea"/>
                          <a:cs typeface="+mn-cs"/>
                        </a:rPr>
                        <a:t>【</a:t>
                      </a:r>
                      <a:r>
                        <a:rPr kumimoji="1" lang="ja-JP" altLang="en-US" sz="1100" b="1" kern="1200" dirty="0">
                          <a:solidFill>
                            <a:schemeClr val="bg1"/>
                          </a:solidFill>
                          <a:effectLst/>
                          <a:latin typeface="+mn-ea"/>
                          <a:ea typeface="+mn-ea"/>
                          <a:cs typeface="+mn-cs"/>
                        </a:rPr>
                        <a:t>令和</a:t>
                      </a:r>
                      <a:r>
                        <a:rPr kumimoji="1" lang="en-US" altLang="ja-JP" sz="1100" b="1" kern="1200" dirty="0">
                          <a:solidFill>
                            <a:schemeClr val="bg1"/>
                          </a:solidFill>
                          <a:effectLst/>
                          <a:latin typeface="+mn-ea"/>
                          <a:ea typeface="+mn-ea"/>
                          <a:cs typeface="+mn-cs"/>
                        </a:rPr>
                        <a:t>4</a:t>
                      </a:r>
                      <a:r>
                        <a:rPr kumimoji="1" lang="ja-JP" altLang="en-US" sz="1100" b="1" kern="1200" dirty="0">
                          <a:solidFill>
                            <a:schemeClr val="bg1"/>
                          </a:solidFill>
                          <a:effectLst/>
                          <a:latin typeface="+mn-ea"/>
                          <a:ea typeface="+mn-ea"/>
                          <a:cs typeface="+mn-cs"/>
                        </a:rPr>
                        <a:t>（</a:t>
                      </a:r>
                      <a:r>
                        <a:rPr kumimoji="1" lang="en-US" altLang="ja-JP" sz="1100" b="1" kern="1200" dirty="0">
                          <a:solidFill>
                            <a:schemeClr val="bg1"/>
                          </a:solidFill>
                          <a:effectLst/>
                          <a:latin typeface="+mn-ea"/>
                          <a:ea typeface="+mn-ea"/>
                          <a:cs typeface="+mn-cs"/>
                        </a:rPr>
                        <a:t>2022</a:t>
                      </a:r>
                      <a:r>
                        <a:rPr kumimoji="1" lang="ja-JP" altLang="en-US" sz="1100" b="1" kern="1200" dirty="0">
                          <a:solidFill>
                            <a:schemeClr val="bg1"/>
                          </a:solidFill>
                          <a:effectLst/>
                          <a:latin typeface="+mn-ea"/>
                          <a:ea typeface="+mn-ea"/>
                          <a:cs typeface="+mn-cs"/>
                        </a:rPr>
                        <a:t>）年度</a:t>
                      </a:r>
                      <a:r>
                        <a:rPr kumimoji="1" lang="en-US" altLang="ja-JP" sz="1100" b="1" kern="1200" dirty="0">
                          <a:solidFill>
                            <a:schemeClr val="bg1"/>
                          </a:solidFill>
                          <a:effectLst/>
                          <a:latin typeface="+mn-ea"/>
                          <a:ea typeface="+mn-ea"/>
                          <a:cs typeface="+mn-cs"/>
                        </a:rPr>
                        <a:t>】</a:t>
                      </a:r>
                      <a:endParaRPr kumimoji="1" lang="ja-JP" sz="1100" b="1" kern="1200" dirty="0">
                        <a:solidFill>
                          <a:schemeClr val="lt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algn="ctr" defTabSz="914400" rtl="0" eaLnBrk="1" fontAlgn="auto" latinLnBrk="0" hangingPunct="1">
                        <a:lnSpc>
                          <a:spcPts val="1600"/>
                        </a:lnSpc>
                        <a:spcAft>
                          <a:spcPts val="0"/>
                        </a:spcAft>
                      </a:pPr>
                      <a:r>
                        <a:rPr kumimoji="1" lang="en-US" sz="1400" b="1" kern="1200" dirty="0">
                          <a:solidFill>
                            <a:schemeClr val="bg1"/>
                          </a:solidFill>
                          <a:effectLst/>
                          <a:latin typeface="+mn-ea"/>
                          <a:ea typeface="+mn-ea"/>
                          <a:cs typeface="+mn-cs"/>
                        </a:rPr>
                        <a:t>202</a:t>
                      </a:r>
                      <a:r>
                        <a:rPr kumimoji="1" lang="en-US" altLang="ja-JP" sz="1400" b="1" kern="1200" dirty="0">
                          <a:solidFill>
                            <a:schemeClr val="bg1"/>
                          </a:solidFill>
                          <a:effectLst/>
                          <a:latin typeface="+mn-ea"/>
                          <a:ea typeface="+mn-ea"/>
                          <a:cs typeface="+mn-cs"/>
                        </a:rPr>
                        <a:t>9</a:t>
                      </a:r>
                      <a:r>
                        <a:rPr kumimoji="1" lang="ja-JP" sz="1400" b="1" kern="1200" dirty="0">
                          <a:solidFill>
                            <a:schemeClr val="bg1"/>
                          </a:solidFill>
                          <a:effectLst/>
                          <a:latin typeface="+mn-ea"/>
                          <a:ea typeface="+mn-ea"/>
                          <a:cs typeface="+mn-cs"/>
                        </a:rPr>
                        <a:t>年度目標</a:t>
                      </a:r>
                      <a:r>
                        <a:rPr kumimoji="1" lang="ja-JP" altLang="en-US" sz="1400" b="1" kern="1200" dirty="0">
                          <a:solidFill>
                            <a:schemeClr val="bg1"/>
                          </a:solidFill>
                          <a:effectLst/>
                          <a:latin typeface="+mn-ea"/>
                          <a:ea typeface="+mn-ea"/>
                          <a:cs typeface="+mn-cs"/>
                        </a:rPr>
                        <a:t>値</a:t>
                      </a:r>
                      <a:endParaRPr kumimoji="1" lang="ja-JP" sz="1400" b="1" kern="1200" dirty="0">
                        <a:solidFill>
                          <a:schemeClr val="bg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4264881376"/>
                  </a:ext>
                </a:extLst>
              </a:tr>
              <a:tr h="353173">
                <a:tc>
                  <a:txBody>
                    <a:bodyPr/>
                    <a:lstStyle/>
                    <a:p>
                      <a:pPr algn="ctr" fontAlgn="auto">
                        <a:lnSpc>
                          <a:spcPts val="1600"/>
                        </a:lnSpc>
                        <a:spcAft>
                          <a:spcPts val="0"/>
                        </a:spcAft>
                      </a:pPr>
                      <a:r>
                        <a:rPr lang="ja-JP" sz="1400" b="1" dirty="0">
                          <a:effectLst/>
                          <a:latin typeface="+mn-ea"/>
                          <a:ea typeface="+mn-ea"/>
                        </a:rPr>
                        <a:t>６</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lumMod val="50000"/>
                      </a:schemeClr>
                    </a:solidFill>
                  </a:tcPr>
                </a:tc>
                <a:tc rowSpan="5">
                  <a:txBody>
                    <a:bodyPr/>
                    <a:lstStyle/>
                    <a:p>
                      <a:pPr algn="l" fontAlgn="auto">
                        <a:lnSpc>
                          <a:spcPts val="1600"/>
                        </a:lnSpc>
                        <a:spcAft>
                          <a:spcPts val="0"/>
                        </a:spcAft>
                      </a:pPr>
                      <a:r>
                        <a:rPr lang="ja-JP" sz="1400" b="1" kern="100" dirty="0">
                          <a:effectLst/>
                          <a:latin typeface="+mn-ea"/>
                          <a:ea typeface="+mn-ea"/>
                        </a:rPr>
                        <a:t>精密検査</a:t>
                      </a:r>
                      <a:endParaRPr lang="en-US" altLang="ja-JP" sz="1400" b="1" kern="100" dirty="0">
                        <a:effectLst/>
                        <a:latin typeface="+mn-ea"/>
                        <a:ea typeface="+mn-ea"/>
                      </a:endParaRPr>
                    </a:p>
                    <a:p>
                      <a:pPr algn="l" fontAlgn="auto">
                        <a:lnSpc>
                          <a:spcPts val="1600"/>
                        </a:lnSpc>
                        <a:spcAft>
                          <a:spcPts val="0"/>
                        </a:spcAft>
                      </a:pPr>
                      <a:r>
                        <a:rPr lang="ja-JP" sz="1400" b="1" kern="100" dirty="0">
                          <a:effectLst/>
                          <a:latin typeface="+mn-ea"/>
                          <a:ea typeface="+mn-ea"/>
                        </a:rPr>
                        <a:t>受診率</a:t>
                      </a:r>
                      <a:endParaRPr lang="ja-JP" sz="1400" b="1" dirty="0">
                        <a:effectLst/>
                        <a:latin typeface="+mn-ea"/>
                        <a:ea typeface="+mn-ea"/>
                      </a:endParaRP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ja-JP" sz="1400" b="1">
                          <a:effectLst/>
                          <a:latin typeface="+mn-ea"/>
                          <a:ea typeface="+mn-ea"/>
                        </a:rPr>
                        <a:t>胃がん</a:t>
                      </a:r>
                      <a:endParaRPr lang="ja-JP" sz="14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rPr>
                        <a:t>82.9</a:t>
                      </a:r>
                      <a:r>
                        <a:rPr lang="ja-JP" sz="1400" b="1" dirty="0">
                          <a:solidFill>
                            <a:schemeClr val="tx1"/>
                          </a:solidFill>
                          <a:effectLst/>
                          <a:latin typeface="+mn-ea"/>
                          <a:ea typeface="+mn-ea"/>
                        </a:rPr>
                        <a:t>％</a:t>
                      </a:r>
                      <a:endParaRPr lang="ja-JP" sz="14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84.3</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effectLst/>
                          <a:latin typeface="+mn-ea"/>
                          <a:ea typeface="+mn-ea"/>
                        </a:rPr>
                        <a:t>90</a:t>
                      </a:r>
                      <a:r>
                        <a:rPr lang="ja-JP" sz="1400" b="1" dirty="0">
                          <a:effectLst/>
                          <a:latin typeface="+mn-ea"/>
                          <a:ea typeface="+mn-ea"/>
                        </a:rPr>
                        <a:t>％</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3173">
                <a:tc>
                  <a:txBody>
                    <a:bodyPr/>
                    <a:lstStyle/>
                    <a:p>
                      <a:pPr algn="ctr" fontAlgn="auto">
                        <a:lnSpc>
                          <a:spcPts val="1600"/>
                        </a:lnSpc>
                        <a:spcAft>
                          <a:spcPts val="0"/>
                        </a:spcAft>
                      </a:pPr>
                      <a:r>
                        <a:rPr lang="ja-JP" sz="1400" b="1" dirty="0">
                          <a:effectLst/>
                          <a:latin typeface="+mn-ea"/>
                          <a:ea typeface="+mn-ea"/>
                        </a:rPr>
                        <a:t>７</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dirty="0">
                          <a:effectLst/>
                          <a:latin typeface="+mn-ea"/>
                          <a:ea typeface="+mn-ea"/>
                        </a:rPr>
                        <a:t>大腸がん</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effectLst/>
                          <a:latin typeface="+mn-ea"/>
                          <a:ea typeface="+mn-ea"/>
                        </a:rPr>
                        <a:t>7</a:t>
                      </a:r>
                      <a:r>
                        <a:rPr lang="en-US" altLang="ja-JP" sz="1400" b="1" dirty="0">
                          <a:solidFill>
                            <a:schemeClr val="tx1"/>
                          </a:solidFill>
                          <a:effectLst/>
                          <a:latin typeface="+mn-ea"/>
                          <a:ea typeface="+mn-ea"/>
                        </a:rPr>
                        <a:t>4</a:t>
                      </a:r>
                      <a:r>
                        <a:rPr lang="en-US" sz="1400" b="1" dirty="0">
                          <a:solidFill>
                            <a:schemeClr val="tx1"/>
                          </a:solidFill>
                          <a:effectLst/>
                          <a:latin typeface="+mn-ea"/>
                          <a:ea typeface="+mn-ea"/>
                        </a:rPr>
                        <a:t>.</a:t>
                      </a:r>
                      <a:r>
                        <a:rPr lang="en-US" altLang="ja-JP" sz="1400" b="1" dirty="0">
                          <a:solidFill>
                            <a:schemeClr val="tx1"/>
                          </a:solidFill>
                          <a:effectLst/>
                          <a:latin typeface="+mn-ea"/>
                          <a:ea typeface="+mn-ea"/>
                        </a:rPr>
                        <a:t>0</a:t>
                      </a:r>
                      <a:r>
                        <a:rPr lang="ja-JP" sz="1400" b="1" dirty="0">
                          <a:solidFill>
                            <a:schemeClr val="tx1"/>
                          </a:solidFill>
                          <a:effectLst/>
                          <a:latin typeface="+mn-ea"/>
                          <a:ea typeface="+mn-ea"/>
                        </a:rPr>
                        <a:t>％</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75.1%</a:t>
                      </a:r>
                      <a:endParaRPr kumimoji="1" lang="ja-JP" altLang="en-US" sz="1400" b="1" i="0" u="none" strike="noStrike" kern="1200" cap="none" spc="0" normalizeH="0" baseline="0" noProof="0" dirty="0">
                        <a:ln>
                          <a:noFill/>
                        </a:ln>
                        <a:solidFill>
                          <a:schemeClr val="tx1"/>
                        </a:solidFill>
                        <a:effectLst/>
                        <a:uLnTx/>
                        <a:uFillTx/>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rPr>
                        <a:t>90</a:t>
                      </a:r>
                      <a:r>
                        <a:rPr lang="ja-JP" sz="1400" b="1" dirty="0">
                          <a:solidFill>
                            <a:schemeClr val="tx1"/>
                          </a:solidFill>
                          <a:effectLst/>
                          <a:latin typeface="+mn-ea"/>
                          <a:ea typeface="+mn-ea"/>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3173">
                <a:tc>
                  <a:txBody>
                    <a:bodyPr/>
                    <a:lstStyle/>
                    <a:p>
                      <a:pPr algn="ctr" fontAlgn="auto">
                        <a:lnSpc>
                          <a:spcPts val="1600"/>
                        </a:lnSpc>
                        <a:spcAft>
                          <a:spcPts val="0"/>
                        </a:spcAft>
                      </a:pPr>
                      <a:r>
                        <a:rPr lang="ja-JP" sz="1400" b="1" dirty="0">
                          <a:effectLst/>
                          <a:latin typeface="+mn-ea"/>
                          <a:ea typeface="+mn-ea"/>
                        </a:rPr>
                        <a:t>８</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a:effectLst/>
                          <a:latin typeface="+mn-ea"/>
                          <a:ea typeface="+mn-ea"/>
                        </a:rPr>
                        <a:t>肺がん</a:t>
                      </a:r>
                      <a:endParaRPr kumimoji="1" lang="ja-JP" altLang="en-US"/>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effectLst/>
                          <a:latin typeface="+mn-ea"/>
                          <a:ea typeface="+mn-ea"/>
                        </a:rPr>
                        <a:t>87.</a:t>
                      </a:r>
                      <a:r>
                        <a:rPr lang="en-US" altLang="ja-JP" sz="1400" b="1" dirty="0">
                          <a:solidFill>
                            <a:schemeClr val="tx1"/>
                          </a:solidFill>
                          <a:effectLst/>
                          <a:latin typeface="+mn-ea"/>
                          <a:ea typeface="+mn-ea"/>
                        </a:rPr>
                        <a:t>3</a:t>
                      </a:r>
                      <a:r>
                        <a:rPr lang="ja-JP" sz="1400" b="1" dirty="0">
                          <a:solidFill>
                            <a:schemeClr val="tx1"/>
                          </a:solidFill>
                          <a:effectLst/>
                          <a:latin typeface="+mn-ea"/>
                          <a:ea typeface="+mn-ea"/>
                        </a:rPr>
                        <a:t>％</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87.1%</a:t>
                      </a:r>
                      <a:endParaRPr kumimoji="1" lang="ja-JP" altLang="en-US" sz="1400" b="1" i="0" u="none" strike="noStrike" kern="1200" cap="none" spc="0" normalizeH="0" baseline="0" noProof="0" dirty="0">
                        <a:ln>
                          <a:noFill/>
                        </a:ln>
                        <a:solidFill>
                          <a:schemeClr val="tx1"/>
                        </a:solidFill>
                        <a:effectLst/>
                        <a:uLnTx/>
                        <a:uFillTx/>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effectLst/>
                          <a:latin typeface="+mn-ea"/>
                          <a:ea typeface="+mn-ea"/>
                        </a:rPr>
                        <a:t>90</a:t>
                      </a:r>
                      <a:r>
                        <a:rPr lang="ja-JP" sz="1400" b="1" dirty="0">
                          <a:effectLst/>
                          <a:latin typeface="+mn-ea"/>
                          <a:ea typeface="+mn-ea"/>
                        </a:rPr>
                        <a:t>％</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53173">
                <a:tc>
                  <a:txBody>
                    <a:bodyPr/>
                    <a:lstStyle/>
                    <a:p>
                      <a:pPr algn="ctr" fontAlgn="auto">
                        <a:lnSpc>
                          <a:spcPts val="1600"/>
                        </a:lnSpc>
                        <a:spcAft>
                          <a:spcPts val="0"/>
                        </a:spcAft>
                      </a:pPr>
                      <a:r>
                        <a:rPr lang="ja-JP" sz="1400" b="1" dirty="0">
                          <a:effectLst/>
                          <a:latin typeface="+mn-ea"/>
                          <a:ea typeface="+mn-ea"/>
                        </a:rPr>
                        <a:t>９</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a:effectLst/>
                          <a:latin typeface="+mn-ea"/>
                          <a:ea typeface="+mn-ea"/>
                        </a:rPr>
                        <a:t>乳がん</a:t>
                      </a:r>
                      <a:endParaRPr kumimoji="1" lang="ja-JP" altLang="en-US"/>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effectLst/>
                          <a:latin typeface="+mn-ea"/>
                          <a:ea typeface="+mn-ea"/>
                        </a:rPr>
                        <a:t>9</a:t>
                      </a:r>
                      <a:r>
                        <a:rPr lang="en-US" altLang="ja-JP" sz="1400" b="1" dirty="0">
                          <a:solidFill>
                            <a:schemeClr val="tx1"/>
                          </a:solidFill>
                          <a:effectLst/>
                          <a:latin typeface="+mn-ea"/>
                          <a:ea typeface="+mn-ea"/>
                        </a:rPr>
                        <a:t>4.4</a:t>
                      </a:r>
                      <a:r>
                        <a:rPr lang="ja-JP" sz="1400" b="1" dirty="0">
                          <a:solidFill>
                            <a:schemeClr val="tx1"/>
                          </a:solidFill>
                          <a:effectLst/>
                          <a:latin typeface="+mn-ea"/>
                          <a:ea typeface="+mn-ea"/>
                        </a:rPr>
                        <a:t>％</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94.5%</a:t>
                      </a:r>
                      <a:endParaRPr kumimoji="1" lang="ja-JP" altLang="en-US" sz="1400" b="1" i="0" u="none" strike="noStrike" kern="1200" cap="none" spc="0" normalizeH="0" baseline="0" noProof="0" dirty="0">
                        <a:ln>
                          <a:noFill/>
                        </a:ln>
                        <a:solidFill>
                          <a:schemeClr val="tx1"/>
                        </a:solidFill>
                        <a:effectLst/>
                        <a:uLnTx/>
                        <a:uFillTx/>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effectLst/>
                          <a:latin typeface="+mn-ea"/>
                          <a:ea typeface="+mn-ea"/>
                        </a:rPr>
                        <a:t>95</a:t>
                      </a:r>
                      <a:r>
                        <a:rPr lang="ja-JP" sz="1400" b="1" dirty="0">
                          <a:effectLst/>
                          <a:latin typeface="+mn-ea"/>
                          <a:ea typeface="+mn-ea"/>
                        </a:rPr>
                        <a:t>％</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53173">
                <a:tc>
                  <a:txBody>
                    <a:bodyPr/>
                    <a:lstStyle/>
                    <a:p>
                      <a:pPr algn="ctr" fontAlgn="auto">
                        <a:lnSpc>
                          <a:spcPts val="1600"/>
                        </a:lnSpc>
                        <a:spcAft>
                          <a:spcPts val="0"/>
                        </a:spcAft>
                      </a:pPr>
                      <a:r>
                        <a:rPr lang="en-US" sz="1400" b="1" dirty="0">
                          <a:effectLst/>
                          <a:latin typeface="+mn-ea"/>
                          <a:ea typeface="+mn-ea"/>
                        </a:rPr>
                        <a:t>10</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endParaRPr kumimoji="1" lang="ja-JP" altLang="en-US"/>
                    </a:p>
                  </a:txBody>
                  <a:tcPr/>
                </a:tc>
                <a:tc>
                  <a:txBody>
                    <a:bodyPr/>
                    <a:lstStyle/>
                    <a:p>
                      <a:r>
                        <a:rPr lang="ja-JP" sz="1400" b="1" dirty="0">
                          <a:effectLst/>
                          <a:latin typeface="+mn-ea"/>
                          <a:ea typeface="+mn-ea"/>
                        </a:rPr>
                        <a:t>子宮頸がん</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effectLst/>
                          <a:latin typeface="+mn-ea"/>
                          <a:ea typeface="+mn-ea"/>
                        </a:rPr>
                        <a:t>8</a:t>
                      </a:r>
                      <a:r>
                        <a:rPr lang="en-US" altLang="ja-JP" sz="1400" b="1" dirty="0">
                          <a:solidFill>
                            <a:schemeClr val="tx1"/>
                          </a:solidFill>
                          <a:effectLst/>
                          <a:latin typeface="+mn-ea"/>
                          <a:ea typeface="+mn-ea"/>
                        </a:rPr>
                        <a:t>5.0</a:t>
                      </a:r>
                      <a:r>
                        <a:rPr lang="ja-JP" sz="1400" b="1" dirty="0">
                          <a:solidFill>
                            <a:schemeClr val="tx1"/>
                          </a:solidFill>
                          <a:effectLst/>
                          <a:latin typeface="+mn-ea"/>
                          <a:ea typeface="+mn-ea"/>
                        </a:rPr>
                        <a:t>％</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85.0%</a:t>
                      </a:r>
                      <a:endParaRPr kumimoji="1" lang="ja-JP" altLang="en-US" sz="1400" b="1" i="0" u="none" strike="noStrike" kern="1200" cap="none" spc="0" normalizeH="0" baseline="0" noProof="0" dirty="0">
                        <a:ln>
                          <a:noFill/>
                        </a:ln>
                        <a:solidFill>
                          <a:schemeClr val="tx1"/>
                        </a:solidFill>
                        <a:effectLst/>
                        <a:uLnTx/>
                        <a:uFillTx/>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effectLst/>
                          <a:latin typeface="+mn-ea"/>
                          <a:ea typeface="+mn-ea"/>
                        </a:rPr>
                        <a:t>90</a:t>
                      </a:r>
                      <a:r>
                        <a:rPr lang="ja-JP" sz="1400" b="1" dirty="0">
                          <a:effectLst/>
                          <a:latin typeface="+mn-ea"/>
                          <a:ea typeface="+mn-ea"/>
                        </a:rPr>
                        <a:t>％</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10</a:t>
            </a:fld>
            <a:endParaRPr kumimoji="1" lang="ja-JP" altLang="en-US" dirty="0"/>
          </a:p>
        </p:txBody>
      </p:sp>
    </p:spTree>
    <p:extLst>
      <p:ext uri="{BB962C8B-B14F-4D97-AF65-F5344CB8AC3E}">
        <p14:creationId xmlns:p14="http://schemas.microsoft.com/office/powerpoint/2010/main" val="346721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2" name="表 11">
            <a:extLst>
              <a:ext uri="{FF2B5EF4-FFF2-40B4-BE49-F238E27FC236}">
                <a16:creationId xmlns:a16="http://schemas.microsoft.com/office/drawing/2014/main" id="{FA791C93-28CE-4971-B260-924D0EDE232F}"/>
              </a:ext>
            </a:extLst>
          </p:cNvPr>
          <p:cNvGraphicFramePr>
            <a:graphicFrameLocks noGrp="1"/>
          </p:cNvGraphicFramePr>
          <p:nvPr>
            <p:extLst>
              <p:ext uri="{D42A27DB-BD31-4B8C-83A1-F6EECF244321}">
                <p14:modId xmlns:p14="http://schemas.microsoft.com/office/powerpoint/2010/main" val="2676374676"/>
              </p:ext>
            </p:extLst>
          </p:nvPr>
        </p:nvGraphicFramePr>
        <p:xfrm>
          <a:off x="532014" y="292777"/>
          <a:ext cx="8928000" cy="658059"/>
        </p:xfrm>
        <a:graphic>
          <a:graphicData uri="http://schemas.openxmlformats.org/drawingml/2006/table">
            <a:tbl>
              <a:tblPr firstRow="1" bandRow="1">
                <a:tableStyleId>{5C22544A-7EE6-4342-B048-85BDC9FD1C3A}</a:tableStyleId>
              </a:tblPr>
              <a:tblGrid>
                <a:gridCol w="1290813">
                  <a:extLst>
                    <a:ext uri="{9D8B030D-6E8A-4147-A177-3AD203B41FA5}">
                      <a16:colId xmlns:a16="http://schemas.microsoft.com/office/drawing/2014/main" val="3795206225"/>
                    </a:ext>
                  </a:extLst>
                </a:gridCol>
                <a:gridCol w="7637187">
                  <a:extLst>
                    <a:ext uri="{9D8B030D-6E8A-4147-A177-3AD203B41FA5}">
                      <a16:colId xmlns:a16="http://schemas.microsoft.com/office/drawing/2014/main" val="1328953327"/>
                    </a:ext>
                  </a:extLst>
                </a:gridCol>
              </a:tblGrid>
              <a:tr h="658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rPr>
                        <a:t>現状･課題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179388" marR="0" lvl="0" indent="-179388" algn="l" defTabSz="914400" rtl="0" eaLnBrk="1" fontAlgn="auto" latinLnBrk="0" hangingPunct="1">
                        <a:lnSpc>
                          <a:spcPts val="2000"/>
                        </a:lnSpc>
                        <a:spcBef>
                          <a:spcPts val="0"/>
                        </a:spcBef>
                        <a:spcAft>
                          <a:spcPts val="0"/>
                        </a:spcAft>
                        <a:buClrTx/>
                        <a:buSzTx/>
                        <a:buFontTx/>
                        <a:buNone/>
                        <a:tabLst/>
                        <a:defRPr/>
                      </a:pPr>
                      <a:r>
                        <a:rPr kumimoji="1" lang="ja-JP" altLang="en-US" sz="1400" b="1" dirty="0">
                          <a:solidFill>
                            <a:schemeClr val="tx1"/>
                          </a:solidFill>
                        </a:rPr>
                        <a:t>◆大阪府のがん検診受診率は年々向上しているが、依然として全国最低レベルにあり、受診率向上に向けた取組みが必要。</a:t>
                      </a:r>
                      <a:endParaRPr kumimoji="1" lang="en-US" altLang="ja-JP"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13" name="表 12">
            <a:extLst>
              <a:ext uri="{FF2B5EF4-FFF2-40B4-BE49-F238E27FC236}">
                <a16:creationId xmlns:a16="http://schemas.microsoft.com/office/drawing/2014/main" id="{67CF6E2A-87F8-45B9-AD4E-E4FED280432A}"/>
              </a:ext>
            </a:extLst>
          </p:cNvPr>
          <p:cNvGraphicFramePr>
            <a:graphicFrameLocks noGrp="1"/>
          </p:cNvGraphicFramePr>
          <p:nvPr>
            <p:extLst>
              <p:ext uri="{D42A27DB-BD31-4B8C-83A1-F6EECF244321}">
                <p14:modId xmlns:p14="http://schemas.microsoft.com/office/powerpoint/2010/main" val="2146914619"/>
              </p:ext>
            </p:extLst>
          </p:nvPr>
        </p:nvGraphicFramePr>
        <p:xfrm>
          <a:off x="532014" y="1051523"/>
          <a:ext cx="8928000" cy="5539047"/>
        </p:xfrm>
        <a:graphic>
          <a:graphicData uri="http://schemas.openxmlformats.org/drawingml/2006/table">
            <a:tbl>
              <a:tblPr firstRow="1" bandRow="1">
                <a:tableStyleId>{5C22544A-7EE6-4342-B048-85BDC9FD1C3A}</a:tableStyleId>
              </a:tblPr>
              <a:tblGrid>
                <a:gridCol w="1023980">
                  <a:extLst>
                    <a:ext uri="{9D8B030D-6E8A-4147-A177-3AD203B41FA5}">
                      <a16:colId xmlns:a16="http://schemas.microsoft.com/office/drawing/2014/main" val="528851062"/>
                    </a:ext>
                  </a:extLst>
                </a:gridCol>
                <a:gridCol w="7904020">
                  <a:extLst>
                    <a:ext uri="{9D8B030D-6E8A-4147-A177-3AD203B41FA5}">
                      <a16:colId xmlns:a16="http://schemas.microsoft.com/office/drawing/2014/main" val="89849022"/>
                    </a:ext>
                  </a:extLst>
                </a:gridCol>
              </a:tblGrid>
              <a:tr h="5539047">
                <a:tc>
                  <a:txBody>
                    <a:bodyPr/>
                    <a:lstStyle/>
                    <a:p>
                      <a:r>
                        <a:rPr kumimoji="1" lang="ja-JP" altLang="en-US" sz="1400" dirty="0">
                          <a:latin typeface="+mn-ea"/>
                          <a:ea typeface="+mn-ea"/>
                        </a:rPr>
                        <a:t>本年度の取組み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200" u="none" baseline="0" dirty="0">
                          <a:solidFill>
                            <a:schemeClr val="tx1"/>
                          </a:solidFill>
                          <a:highlight>
                            <a:srgbClr val="00FF00"/>
                          </a:highlight>
                          <a:latin typeface="+mn-ea"/>
                          <a:ea typeface="+mn-ea"/>
                        </a:rPr>
                        <a:t>■</a:t>
                      </a:r>
                      <a:r>
                        <a:rPr kumimoji="1" lang="ja-JP" altLang="en-US" sz="1200" u="none" baseline="0" dirty="0">
                          <a:solidFill>
                            <a:schemeClr val="tx1"/>
                          </a:solidFill>
                          <a:latin typeface="+mn-ea"/>
                          <a:ea typeface="+mn-ea"/>
                        </a:rPr>
                        <a:t>特に説明したい項目</a:t>
                      </a:r>
                      <a:endParaRPr kumimoji="1" lang="en-US" altLang="ja-JP" sz="12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市町村におけるがん検診受診率の向上</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精度管理センター事業を通じて、個別受診勧奨実施に向けた助言等による支援を実施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協会けんぽ・大阪がん循環器病予防センター・市町村（３市）と連携し、被扶養者に大腸がん検診キットを配付。集団での特定健診と大腸がん検診を同時実施し、被扶養者の大腸がん検診受診促進事業を実施</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【R7</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年度：</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156</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人が受診</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市町村が受診勧奨を効果的に行うため、大阪がん循環器病予防センターと共催で市町村向け研修会を開催</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【R8.1</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34</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市町村 </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45</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名参加</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専門家やタレントを活用したイベント実施（</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R7.10</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110</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名）事前事後において、新聞広告や府等の</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SNS</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にて啓発。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セレッソ大阪レディースデーにて、入場者２万人へのチラシ配付やブース出展、ハーフタイムにおけるピッチでの啓発等を実施（</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R7.9</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がん検診の精度管理の充実</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市町村における検診の精度向上を目的として、検診結果等のデータを収集・分析し提供</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■精検受診率が基準値を下回る市町村へ通知文を発出。また、精検受診率が許容値を下回り、令和６年度に通知を発出した</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21</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市町村に対して、課題への取組状況及び効果について調査を実施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■市町村に対し、国の指針に基づくがん検診の実施に向けた助言・情報提供を実施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民間との共催で、医師を対象とした肺がん検診の精度向上に向けた胸部Ｘ線 読影講習会を実施</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【R7</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年度：</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448</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名に受講証発行</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職域におけるがん検診の推進</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がん検診受診推進員を活用したがん検診の普及（連携企業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社　</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15,380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人</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【R7.3</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月末時点</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大阪公立大学と連携し、女子学生を対象に子宮頸がん検診の受診を促すとともに、がん検診の重要性について理解してもらう啓発事業を実施</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【R7</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年度：</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45</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名受診</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5" name="図 4">
            <a:extLst>
              <a:ext uri="{FF2B5EF4-FFF2-40B4-BE49-F238E27FC236}">
                <a16:creationId xmlns:a16="http://schemas.microsoft.com/office/drawing/2014/main" id="{695EB92A-42F9-4A03-A1E5-9FD988898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8886" y="4753232"/>
            <a:ext cx="2130883" cy="1600726"/>
          </a:xfrm>
          <a:prstGeom prst="rect">
            <a:avLst/>
          </a:prstGeom>
        </p:spPr>
      </p:pic>
      <p:pic>
        <p:nvPicPr>
          <p:cNvPr id="7" name="図 6">
            <a:extLst>
              <a:ext uri="{FF2B5EF4-FFF2-40B4-BE49-F238E27FC236}">
                <a16:creationId xmlns:a16="http://schemas.microsoft.com/office/drawing/2014/main" id="{A3FC4D96-4476-45CF-8D4D-541427F8A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002" y="4720281"/>
            <a:ext cx="1183050" cy="1672281"/>
          </a:xfrm>
          <a:prstGeom prst="rect">
            <a:avLst/>
          </a:prstGeom>
        </p:spPr>
      </p:pic>
      <p:pic>
        <p:nvPicPr>
          <p:cNvPr id="14" name="図 13">
            <a:extLst>
              <a:ext uri="{FF2B5EF4-FFF2-40B4-BE49-F238E27FC236}">
                <a16:creationId xmlns:a16="http://schemas.microsoft.com/office/drawing/2014/main" id="{970FF66C-A2A5-488A-BB52-3084728A52E8}"/>
              </a:ext>
            </a:extLst>
          </p:cNvPr>
          <p:cNvPicPr>
            <a:picLocks noChangeAspect="1"/>
          </p:cNvPicPr>
          <p:nvPr/>
        </p:nvPicPr>
        <p:blipFill>
          <a:blip r:embed="rId5"/>
          <a:stretch>
            <a:fillRect/>
          </a:stretch>
        </p:blipFill>
        <p:spPr>
          <a:xfrm>
            <a:off x="7453603" y="4777945"/>
            <a:ext cx="1102893" cy="1561069"/>
          </a:xfrm>
          <a:prstGeom prst="rect">
            <a:avLst/>
          </a:prstGeom>
        </p:spPr>
      </p:pic>
      <p:sp>
        <p:nvSpPr>
          <p:cNvPr id="10" name="正方形/長方形 9">
            <a:extLst>
              <a:ext uri="{FF2B5EF4-FFF2-40B4-BE49-F238E27FC236}">
                <a16:creationId xmlns:a16="http://schemas.microsoft.com/office/drawing/2014/main" id="{8CA6E22A-CA4E-461E-8677-A614E9127346}"/>
              </a:ext>
            </a:extLst>
          </p:cNvPr>
          <p:cNvSpPr/>
          <p:nvPr/>
        </p:nvSpPr>
        <p:spPr>
          <a:xfrm>
            <a:off x="6847011" y="6377309"/>
            <a:ext cx="2212628" cy="1664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700" b="1" dirty="0">
                <a:latin typeface="+mn-ea"/>
              </a:rPr>
              <a:t>▲大阪公立大学での子宮頸がん検診啓発チラシ</a:t>
            </a:r>
          </a:p>
        </p:txBody>
      </p:sp>
      <p:sp>
        <p:nvSpPr>
          <p:cNvPr id="11" name="正方形/長方形 10">
            <a:extLst>
              <a:ext uri="{FF2B5EF4-FFF2-40B4-BE49-F238E27FC236}">
                <a16:creationId xmlns:a16="http://schemas.microsoft.com/office/drawing/2014/main" id="{967332DD-B082-428C-8AA8-20BD20408561}"/>
              </a:ext>
            </a:extLst>
          </p:cNvPr>
          <p:cNvSpPr/>
          <p:nvPr/>
        </p:nvSpPr>
        <p:spPr>
          <a:xfrm>
            <a:off x="4246220" y="6397903"/>
            <a:ext cx="2212628" cy="1664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700" b="1" dirty="0">
                <a:latin typeface="+mn-ea"/>
              </a:rPr>
              <a:t>▲がん検診にいこうキャンペーン</a:t>
            </a:r>
          </a:p>
        </p:txBody>
      </p:sp>
      <p:sp>
        <p:nvSpPr>
          <p:cNvPr id="15" name="正方形/長方形 14">
            <a:extLst>
              <a:ext uri="{FF2B5EF4-FFF2-40B4-BE49-F238E27FC236}">
                <a16:creationId xmlns:a16="http://schemas.microsoft.com/office/drawing/2014/main" id="{8399E0C6-F0C8-435D-B5FB-A8354976BD02}"/>
              </a:ext>
            </a:extLst>
          </p:cNvPr>
          <p:cNvSpPr/>
          <p:nvPr/>
        </p:nvSpPr>
        <p:spPr>
          <a:xfrm>
            <a:off x="1770416" y="6398998"/>
            <a:ext cx="2212628" cy="1664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700" b="1" dirty="0">
                <a:latin typeface="+mn-ea"/>
              </a:rPr>
              <a:t>▲連携企業によるがん検診</a:t>
            </a:r>
            <a:r>
              <a:rPr lang="ja-JP" altLang="en-US" sz="700" b="1">
                <a:latin typeface="+mn-ea"/>
              </a:rPr>
              <a:t>の普及チラシ</a:t>
            </a:r>
            <a:endParaRPr lang="ja-JP" altLang="en-US" sz="700" b="1" dirty="0">
              <a:latin typeface="+mn-ea"/>
            </a:endParaRPr>
          </a:p>
        </p:txBody>
      </p:sp>
      <p:sp>
        <p:nvSpPr>
          <p:cNvPr id="16" name="スライド番号プレースホルダー 1">
            <a:extLst>
              <a:ext uri="{FF2B5EF4-FFF2-40B4-BE49-F238E27FC236}">
                <a16:creationId xmlns:a16="http://schemas.microsoft.com/office/drawing/2014/main" id="{B57A9F72-D81B-41D3-AA9D-35383A877427}"/>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11</a:t>
            </a:fld>
            <a:endParaRPr kumimoji="1" lang="ja-JP" altLang="en-US"/>
          </a:p>
        </p:txBody>
      </p:sp>
    </p:spTree>
    <p:extLst>
      <p:ext uri="{BB962C8B-B14F-4D97-AF65-F5344CB8AC3E}">
        <p14:creationId xmlns:p14="http://schemas.microsoft.com/office/powerpoint/2010/main" val="405219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620823848"/>
              </p:ext>
            </p:extLst>
          </p:nvPr>
        </p:nvGraphicFramePr>
        <p:xfrm>
          <a:off x="406103" y="405933"/>
          <a:ext cx="8928000" cy="6019738"/>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0584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がん検診精度管理委託事業（</a:t>
                      </a:r>
                      <a:r>
                        <a:rPr kumimoji="1" lang="en-US" altLang="ja-JP" sz="1100" b="0" dirty="0">
                          <a:solidFill>
                            <a:schemeClr val="tx1"/>
                          </a:solidFill>
                          <a:latin typeface="+mn-ea"/>
                          <a:ea typeface="+mn-ea"/>
                        </a:rPr>
                        <a:t>57,354</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組織型検診体制推進事業（</a:t>
                      </a:r>
                      <a:r>
                        <a:rPr kumimoji="1" lang="en-US" altLang="ja-JP" sz="1100" b="0" dirty="0">
                          <a:solidFill>
                            <a:schemeClr val="tx1"/>
                          </a:solidFill>
                          <a:latin typeface="+mn-ea"/>
                          <a:ea typeface="+mn-ea"/>
                        </a:rPr>
                        <a:t>11,584</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がん検診普及事業（</a:t>
                      </a:r>
                      <a:r>
                        <a:rPr kumimoji="1" lang="en-US" altLang="ja-JP" sz="1100" b="0" dirty="0">
                          <a:solidFill>
                            <a:schemeClr val="tx1"/>
                          </a:solidFill>
                          <a:latin typeface="+mn-ea"/>
                          <a:ea typeface="+mn-ea"/>
                        </a:rPr>
                        <a:t>1,504</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がん検診受診促進事業（</a:t>
                      </a:r>
                      <a:r>
                        <a:rPr kumimoji="1" lang="en-US" altLang="ja-JP" sz="1100" b="0" dirty="0">
                          <a:solidFill>
                            <a:schemeClr val="tx1"/>
                          </a:solidFill>
                          <a:latin typeface="+mn-ea"/>
                          <a:ea typeface="+mn-ea"/>
                        </a:rPr>
                        <a:t>2,195</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職域におけるがん検診受診率向上事業（</a:t>
                      </a:r>
                      <a:r>
                        <a:rPr kumimoji="1" lang="en-US" altLang="ja-JP" sz="1100" b="0" dirty="0">
                          <a:solidFill>
                            <a:schemeClr val="tx1"/>
                          </a:solidFill>
                          <a:latin typeface="+mn-ea"/>
                          <a:ea typeface="+mn-ea"/>
                        </a:rPr>
                        <a:t>1,812</a:t>
                      </a:r>
                      <a:r>
                        <a:rPr kumimoji="1" lang="ja-JP" altLang="en-US" sz="1100" b="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9321370"/>
                  </a:ext>
                </a:extLst>
              </a:tr>
              <a:tr h="2211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市町村におけるがん検診受診率の向上</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dirty="0">
                          <a:solidFill>
                            <a:schemeClr val="tx1"/>
                          </a:solidFill>
                        </a:rPr>
                        <a:t>受診率は向上しており、依然として全国と比して低位であり、コロナ前の令和元年度と比較して回復傾向にあるものの（約</a:t>
                      </a:r>
                      <a:r>
                        <a:rPr kumimoji="1" lang="en-US" altLang="ja-JP" sz="1100" b="1" dirty="0">
                          <a:solidFill>
                            <a:schemeClr val="tx1"/>
                          </a:solidFill>
                        </a:rPr>
                        <a:t>97</a:t>
                      </a:r>
                      <a:r>
                        <a:rPr kumimoji="1" lang="ja-JP" altLang="en-US" sz="1100" b="1" dirty="0">
                          <a:solidFill>
                            <a:schemeClr val="tx1"/>
                          </a:solidFill>
                        </a:rPr>
                        <a:t>％）、がん検診の啓発を引き続き実施</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■効果的な受診勧奨を行えるよう、市町村支援が必要</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がん検診の精度管理の充実</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肺がんの二重読影の実施要件を満たすことが困難な地域があり、肺がん検診の受診者数が伸び悩んでいる</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職域におけるがん検診の推進</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■企業の健康管理を担う経営者や労務担当者に対する周知啓発</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970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市町村におけるがん検診受診率の向上</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特定健診と連携し、けんしんの受診を促進するＰＲイベントを実施するとともに、「おおさか健活大使」を活用した啓発を実施</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■専門家を招聘した研修や好事例の展開等</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がん検診の精度管理の充実</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医師を対象とした肺がん検診の精度向上に向けた胸部Ｘ線読影講習会の継続実施</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職域におけるがん検診の推進</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a:t>
                      </a:r>
                      <a:r>
                        <a:rPr kumimoji="1" lang="ja-JP" altLang="en-US" sz="1100" b="0" baseline="0" dirty="0">
                          <a:solidFill>
                            <a:schemeClr val="tx1"/>
                          </a:solidFill>
                          <a:latin typeface="+mn-ea"/>
                          <a:ea typeface="+mn-ea"/>
                        </a:rPr>
                        <a:t>大阪商工会議所や企業等と連携し、経営者が集まるセミナー等での周知啓発を行う</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761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令和８年度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がん検診精度管理委託事業（</a:t>
                      </a:r>
                      <a:r>
                        <a:rPr kumimoji="1" lang="en-US" altLang="ja-JP" sz="1100" b="0" dirty="0">
                          <a:solidFill>
                            <a:schemeClr val="tx1"/>
                          </a:solidFill>
                          <a:latin typeface="+mn-ea"/>
                          <a:ea typeface="+mn-ea"/>
                        </a:rPr>
                        <a:t>51,160</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組織型検診体制推進事業（</a:t>
                      </a:r>
                      <a:r>
                        <a:rPr kumimoji="1" lang="en-US" altLang="ja-JP" sz="1100" b="0" dirty="0">
                          <a:solidFill>
                            <a:schemeClr val="tx1"/>
                          </a:solidFill>
                          <a:latin typeface="+mn-ea"/>
                          <a:ea typeface="+mn-ea"/>
                        </a:rPr>
                        <a:t>13,243</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がん検診普及事業（</a:t>
                      </a:r>
                      <a:r>
                        <a:rPr kumimoji="1" lang="en-US" altLang="ja-JP" sz="1100" b="0" dirty="0">
                          <a:solidFill>
                            <a:schemeClr val="tx1"/>
                          </a:solidFill>
                          <a:latin typeface="+mn-ea"/>
                          <a:ea typeface="+mn-ea"/>
                        </a:rPr>
                        <a:t>1,504</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けんしん受診率向上事業（</a:t>
                      </a:r>
                      <a:r>
                        <a:rPr kumimoji="1" lang="en-US" altLang="ja-JP" sz="1100" b="0" dirty="0">
                          <a:solidFill>
                            <a:schemeClr val="tx1"/>
                          </a:solidFill>
                          <a:latin typeface="+mn-ea"/>
                          <a:ea typeface="+mn-ea"/>
                        </a:rPr>
                        <a:t>20,802</a:t>
                      </a:r>
                      <a:r>
                        <a:rPr kumimoji="1" lang="ja-JP" altLang="en-US" sz="1100" b="0" dirty="0">
                          <a:solidFill>
                            <a:schemeClr val="tx1"/>
                          </a:solidFill>
                          <a:latin typeface="+mn-ea"/>
                          <a:ea typeface="+mn-ea"/>
                        </a:rPr>
                        <a:t>千円）</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新規</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6" name="スライド番号プレースホルダー 1">
            <a:extLst>
              <a:ext uri="{FF2B5EF4-FFF2-40B4-BE49-F238E27FC236}">
                <a16:creationId xmlns:a16="http://schemas.microsoft.com/office/drawing/2014/main" id="{1CDA710E-F0EA-48B3-8BA3-783096C2F81C}"/>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12</a:t>
            </a:fld>
            <a:endParaRPr kumimoji="1" lang="ja-JP" altLang="en-US"/>
          </a:p>
        </p:txBody>
      </p:sp>
    </p:spTree>
    <p:extLst>
      <p:ext uri="{BB962C8B-B14F-4D97-AF65-F5344CB8AC3E}">
        <p14:creationId xmlns:p14="http://schemas.microsoft.com/office/powerpoint/2010/main" val="16938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Meiryo UI" panose="020B0604030504040204" pitchFamily="50" charset="-128"/>
                <a:ea typeface="Meiryo UI" panose="020B0604030504040204" pitchFamily="50" charset="-128"/>
              </a:rPr>
              <a:t>２　がん医療の充実</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3"/>
          <a:stretch>
            <a:fillRect/>
          </a:stretch>
        </p:blipFill>
        <p:spPr>
          <a:xfrm>
            <a:off x="8536240" y="74033"/>
            <a:ext cx="1320923" cy="432000"/>
          </a:xfrm>
          <a:prstGeom prst="rect">
            <a:avLst/>
          </a:prstGeom>
        </p:spPr>
      </p:pic>
      <p:sp>
        <p:nvSpPr>
          <p:cNvPr id="27" name="正方形/長方形 26">
            <a:extLst>
              <a:ext uri="{FF2B5EF4-FFF2-40B4-BE49-F238E27FC236}">
                <a16:creationId xmlns:a16="http://schemas.microsoft.com/office/drawing/2014/main" id="{0FF5944C-866C-4824-ABAC-7773DB7843C8}"/>
              </a:ext>
            </a:extLst>
          </p:cNvPr>
          <p:cNvSpPr/>
          <p:nvPr/>
        </p:nvSpPr>
        <p:spPr>
          <a:xfrm>
            <a:off x="268310" y="771789"/>
            <a:ext cx="9369380" cy="583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59</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062FEB78-60E8-4C18-A40B-ACDBD0C298CE}"/>
              </a:ext>
            </a:extLst>
          </p:cNvPr>
          <p:cNvSpPr/>
          <p:nvPr/>
        </p:nvSpPr>
        <p:spPr>
          <a:xfrm>
            <a:off x="691603" y="1086402"/>
            <a:ext cx="611270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≪第４期大阪府がん対策推進計画における個別目標≫</a:t>
            </a:r>
          </a:p>
        </p:txBody>
      </p:sp>
      <p:sp>
        <p:nvSpPr>
          <p:cNvPr id="15" name="正方形/長方形 14"/>
          <p:cNvSpPr/>
          <p:nvPr/>
        </p:nvSpPr>
        <p:spPr>
          <a:xfrm>
            <a:off x="268310" y="654402"/>
            <a:ext cx="5873698" cy="432000"/>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600" b="1" dirty="0">
                <a:ln w="0"/>
                <a:solidFill>
                  <a:schemeClr val="bg1"/>
                </a:solidFill>
                <a:effectLst>
                  <a:outerShdw blurRad="38100" dist="19050" dir="2700000" algn="tl" rotWithShape="0">
                    <a:schemeClr val="dk1">
                      <a:alpha val="40000"/>
                    </a:schemeClr>
                  </a:outerShdw>
                </a:effectLst>
                <a:latin typeface="+mn-ea"/>
              </a:rPr>
              <a:t>（１）</a:t>
            </a:r>
            <a:r>
              <a:rPr kumimoji="1" lang="ja-JP" altLang="en-US" sz="1600" b="1" dirty="0">
                <a:solidFill>
                  <a:schemeClr val="bg1"/>
                </a:solidFill>
                <a:latin typeface="+mn-ea"/>
              </a:rPr>
              <a:t>医療提供体制の充実　</a:t>
            </a:r>
            <a:r>
              <a:rPr kumimoji="1" lang="ja-JP" altLang="en-US" sz="1400" b="1" dirty="0">
                <a:solidFill>
                  <a:schemeClr val="bg1"/>
                </a:solidFill>
                <a:latin typeface="+mn-ea"/>
              </a:rPr>
              <a:t>計画 </a:t>
            </a:r>
            <a:r>
              <a:rPr kumimoji="1" lang="en-US" altLang="ja-JP" sz="1200" b="1" dirty="0">
                <a:solidFill>
                  <a:schemeClr val="bg1"/>
                </a:solidFill>
                <a:latin typeface="+mn-ea"/>
              </a:rPr>
              <a:t>P.70-71</a:t>
            </a:r>
            <a:endParaRPr kumimoji="1" lang="en-US" altLang="ja-JP" sz="1400" b="1" i="0" u="none" strike="noStrike" kern="1200" cap="none" spc="0" normalizeH="0" baseline="0" noProof="0" dirty="0">
              <a:ln>
                <a:noFill/>
              </a:ln>
              <a:solidFill>
                <a:prstClr val="white"/>
              </a:solidFill>
              <a:effectLst/>
              <a:uLnTx/>
              <a:uFillTx/>
              <a:latin typeface="+mn-ea"/>
              <a:cs typeface="+mn-cs"/>
            </a:endParaRPr>
          </a:p>
        </p:txBody>
      </p:sp>
      <p:graphicFrame>
        <p:nvGraphicFramePr>
          <p:cNvPr id="10" name="表 9">
            <a:extLst>
              <a:ext uri="{FF2B5EF4-FFF2-40B4-BE49-F238E27FC236}">
                <a16:creationId xmlns:a16="http://schemas.microsoft.com/office/drawing/2014/main" id="{15F7CCD4-F695-4403-B711-4538952A7DB3}"/>
              </a:ext>
            </a:extLst>
          </p:cNvPr>
          <p:cNvGraphicFramePr>
            <a:graphicFrameLocks noGrp="1"/>
          </p:cNvGraphicFramePr>
          <p:nvPr>
            <p:extLst>
              <p:ext uri="{D42A27DB-BD31-4B8C-83A1-F6EECF244321}">
                <p14:modId xmlns:p14="http://schemas.microsoft.com/office/powerpoint/2010/main" val="1289677459"/>
              </p:ext>
            </p:extLst>
          </p:nvPr>
        </p:nvGraphicFramePr>
        <p:xfrm>
          <a:off x="504825" y="1538866"/>
          <a:ext cx="8904702" cy="4904470"/>
        </p:xfrm>
        <a:graphic>
          <a:graphicData uri="http://schemas.openxmlformats.org/drawingml/2006/table">
            <a:tbl>
              <a:tblPr firstRow="1" firstCol="1" bandRow="1">
                <a:tableStyleId>{5C22544A-7EE6-4342-B048-85BDC9FD1C3A}</a:tableStyleId>
              </a:tblPr>
              <a:tblGrid>
                <a:gridCol w="258257">
                  <a:extLst>
                    <a:ext uri="{9D8B030D-6E8A-4147-A177-3AD203B41FA5}">
                      <a16:colId xmlns:a16="http://schemas.microsoft.com/office/drawing/2014/main" val="20000"/>
                    </a:ext>
                  </a:extLst>
                </a:gridCol>
                <a:gridCol w="3214220">
                  <a:extLst>
                    <a:ext uri="{9D8B030D-6E8A-4147-A177-3AD203B41FA5}">
                      <a16:colId xmlns:a16="http://schemas.microsoft.com/office/drawing/2014/main" val="20001"/>
                    </a:ext>
                  </a:extLst>
                </a:gridCol>
                <a:gridCol w="2524259">
                  <a:extLst>
                    <a:ext uri="{9D8B030D-6E8A-4147-A177-3AD203B41FA5}">
                      <a16:colId xmlns:a16="http://schemas.microsoft.com/office/drawing/2014/main" val="20002"/>
                    </a:ext>
                  </a:extLst>
                </a:gridCol>
                <a:gridCol w="2907966">
                  <a:extLst>
                    <a:ext uri="{9D8B030D-6E8A-4147-A177-3AD203B41FA5}">
                      <a16:colId xmlns:a16="http://schemas.microsoft.com/office/drawing/2014/main" val="3811638661"/>
                    </a:ext>
                  </a:extLst>
                </a:gridCol>
              </a:tblGrid>
              <a:tr h="349978">
                <a:tc>
                  <a:txBody>
                    <a:bodyPr/>
                    <a:lstStyle/>
                    <a:p>
                      <a:pPr algn="ctr" fontAlgn="auto">
                        <a:lnSpc>
                          <a:spcPts val="1600"/>
                        </a:lnSpc>
                        <a:spcAft>
                          <a:spcPts val="0"/>
                        </a:spcAft>
                      </a:pPr>
                      <a:r>
                        <a:rPr lang="en-US" sz="1400" b="1" dirty="0">
                          <a:effectLst/>
                          <a:latin typeface="+mn-ea"/>
                          <a:ea typeface="+mn-ea"/>
                        </a:rPr>
                        <a:t> </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sz="1400" b="1" kern="100" dirty="0">
                          <a:effectLst/>
                          <a:latin typeface="+mn-ea"/>
                          <a:ea typeface="+mn-ea"/>
                        </a:rPr>
                        <a:t>モニタリング指標</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400" b="1" dirty="0">
                          <a:effectLst/>
                          <a:latin typeface="+mn-ea"/>
                          <a:ea typeface="+mn-ea"/>
                        </a:rPr>
                        <a:t>計画策定時</a:t>
                      </a:r>
                      <a:r>
                        <a:rPr lang="ja-JP" altLang="ja-JP" sz="1400" b="1" dirty="0">
                          <a:effectLst/>
                          <a:latin typeface="+mn-ea"/>
                          <a:ea typeface="+mn-ea"/>
                        </a:rPr>
                        <a:t>の</a:t>
                      </a:r>
                      <a:r>
                        <a:rPr lang="ja-JP" altLang="en-US" sz="1400" b="1" dirty="0">
                          <a:effectLst/>
                          <a:latin typeface="+mn-ea"/>
                          <a:ea typeface="+mn-ea"/>
                        </a:rPr>
                        <a:t>値</a:t>
                      </a:r>
                      <a:endParaRPr lang="ja-JP" alt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400" b="1" dirty="0">
                          <a:effectLst/>
                          <a:latin typeface="+mn-ea"/>
                          <a:ea typeface="+mn-ea"/>
                        </a:rPr>
                        <a:t>現状</a:t>
                      </a:r>
                      <a:r>
                        <a:rPr lang="ja-JP" altLang="en-US" sz="1400" b="1" dirty="0">
                          <a:effectLst/>
                          <a:latin typeface="+mn-ea"/>
                          <a:ea typeface="+mn-ea"/>
                        </a:rPr>
                        <a:t>値</a:t>
                      </a:r>
                      <a:endParaRPr lang="ja-JP" altLang="ja-JP" sz="1400" b="1" dirty="0">
                        <a:solidFill>
                          <a:srgbClr val="000000"/>
                        </a:solidFill>
                        <a:effectLst/>
                        <a:latin typeface="+mn-ea"/>
                        <a:ea typeface="+mn-ea"/>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25378">
                <a:tc>
                  <a:txBody>
                    <a:bodyPr/>
                    <a:lstStyle/>
                    <a:p>
                      <a:pPr algn="ctr" fontAlgn="auto">
                        <a:lnSpc>
                          <a:spcPts val="1600"/>
                        </a:lnSpc>
                        <a:spcAft>
                          <a:spcPts val="0"/>
                        </a:spcAft>
                      </a:pPr>
                      <a:r>
                        <a:rPr lang="en-US" sz="1400" b="1" dirty="0">
                          <a:effectLst/>
                          <a:latin typeface="+mn-ea"/>
                          <a:ea typeface="+mn-ea"/>
                        </a:rPr>
                        <a:t>1</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400"/>
                        </a:lnSpc>
                        <a:spcAft>
                          <a:spcPts val="0"/>
                        </a:spcAft>
                      </a:pPr>
                      <a:r>
                        <a:rPr lang="ja-JP" altLang="en-US" sz="1400" b="1" dirty="0">
                          <a:solidFill>
                            <a:srgbClr val="000000"/>
                          </a:solidFill>
                          <a:effectLst/>
                          <a:latin typeface="+mn-ea"/>
                          <a:ea typeface="+mn-ea"/>
                          <a:cs typeface="HG丸ｺﾞｼｯｸM-PRO"/>
                        </a:rPr>
                        <a:t>がん患者の５年相対生存率（全年齢）</a:t>
                      </a:r>
                      <a:endParaRPr lang="en-US" altLang="ja-JP" sz="1400" b="1" dirty="0">
                        <a:solidFill>
                          <a:srgbClr val="000000"/>
                        </a:solidFill>
                        <a:effectLst/>
                        <a:latin typeface="+mn-ea"/>
                        <a:ea typeface="+mn-ea"/>
                        <a:cs typeface="HG丸ｺﾞｼｯｸM-PRO"/>
                      </a:endParaRPr>
                    </a:p>
                    <a:p>
                      <a:pPr algn="l" fontAlgn="auto">
                        <a:lnSpc>
                          <a:spcPts val="1400"/>
                        </a:lnSpc>
                        <a:spcAft>
                          <a:spcPts val="0"/>
                        </a:spcAft>
                      </a:pPr>
                      <a:r>
                        <a:rPr lang="en-US" altLang="ja-JP" sz="1400" b="1" dirty="0">
                          <a:solidFill>
                            <a:srgbClr val="000000"/>
                          </a:solidFill>
                          <a:effectLst/>
                          <a:latin typeface="+mn-ea"/>
                          <a:ea typeface="+mn-ea"/>
                          <a:cs typeface="HG丸ｺﾞｼｯｸM-PRO"/>
                        </a:rPr>
                        <a:t>【</a:t>
                      </a:r>
                      <a:r>
                        <a:rPr lang="ja-JP" altLang="en-US" sz="1400" b="1" dirty="0">
                          <a:solidFill>
                            <a:srgbClr val="000000"/>
                          </a:solidFill>
                          <a:effectLst/>
                          <a:latin typeface="+mn-ea"/>
                          <a:ea typeface="+mn-ea"/>
                          <a:cs typeface="HG丸ｺﾞｼｯｸM-PRO"/>
                        </a:rPr>
                        <a:t>大阪府がん登録</a:t>
                      </a:r>
                      <a:r>
                        <a:rPr lang="en-US" altLang="ja-JP" sz="1400" b="1" dirty="0">
                          <a:solidFill>
                            <a:srgbClr val="000000"/>
                          </a:solidFill>
                          <a:effectLst/>
                          <a:latin typeface="+mn-ea"/>
                          <a:ea typeface="+mn-ea"/>
                          <a:cs typeface="HG丸ｺﾞｼｯｸM-PRO"/>
                        </a:rPr>
                        <a:t>】</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dirty="0">
                          <a:effectLst/>
                          <a:latin typeface="+mn-ea"/>
                          <a:ea typeface="+mn-ea"/>
                        </a:rPr>
                        <a:t>62.2</a:t>
                      </a:r>
                      <a:r>
                        <a:rPr lang="ja-JP" altLang="en-US" sz="1400" b="1" dirty="0">
                          <a:effectLst/>
                          <a:latin typeface="+mn-ea"/>
                          <a:ea typeface="+mn-ea"/>
                        </a:rPr>
                        <a:t>％</a:t>
                      </a:r>
                      <a:endParaRPr lang="ja-JP" sz="1400" b="1" dirty="0">
                        <a:effectLst/>
                        <a:latin typeface="+mn-ea"/>
                        <a:ea typeface="+mn-ea"/>
                      </a:endParaRPr>
                    </a:p>
                    <a:p>
                      <a:pPr algn="ctr" fontAlgn="auto">
                        <a:lnSpc>
                          <a:spcPts val="1400"/>
                        </a:lnSpc>
                        <a:spcAft>
                          <a:spcPts val="0"/>
                        </a:spcAft>
                      </a:pPr>
                      <a:r>
                        <a:rPr lang="ja-JP" sz="1400" b="1" dirty="0">
                          <a:effectLst/>
                          <a:latin typeface="+mn-ea"/>
                          <a:ea typeface="+mn-ea"/>
                        </a:rPr>
                        <a:t>【平成</a:t>
                      </a:r>
                      <a:r>
                        <a:rPr lang="en-US" altLang="ja-JP" sz="1400" b="1" dirty="0">
                          <a:effectLst/>
                          <a:latin typeface="+mn-ea"/>
                          <a:ea typeface="+mn-ea"/>
                        </a:rPr>
                        <a:t>26</a:t>
                      </a:r>
                      <a:r>
                        <a:rPr lang="ja-JP" altLang="en-US" sz="1400" b="1" dirty="0">
                          <a:effectLst/>
                          <a:latin typeface="+mn-ea"/>
                          <a:ea typeface="+mn-ea"/>
                        </a:rPr>
                        <a:t>（</a:t>
                      </a:r>
                      <a:r>
                        <a:rPr lang="en-US" altLang="ja-JP" sz="1400" b="1" dirty="0">
                          <a:solidFill>
                            <a:schemeClr val="tx1"/>
                          </a:solidFill>
                          <a:effectLst/>
                          <a:latin typeface="+mn-ea"/>
                          <a:ea typeface="+mn-ea"/>
                        </a:rPr>
                        <a:t>2014</a:t>
                      </a:r>
                      <a:r>
                        <a:rPr lang="ja-JP" altLang="en-US" sz="1400" b="1" dirty="0">
                          <a:effectLst/>
                          <a:latin typeface="+mn-ea"/>
                          <a:ea typeface="+mn-ea"/>
                        </a:rPr>
                        <a:t>）</a:t>
                      </a:r>
                      <a:r>
                        <a:rPr lang="ja-JP" sz="1400" b="1" dirty="0">
                          <a:effectLst/>
                          <a:latin typeface="+mn-ea"/>
                          <a:ea typeface="+mn-ea"/>
                        </a:rPr>
                        <a:t>年】</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dirty="0">
                          <a:solidFill>
                            <a:schemeClr val="tx1"/>
                          </a:solidFill>
                          <a:effectLst/>
                          <a:latin typeface="+mn-ea"/>
                          <a:ea typeface="+mn-ea"/>
                          <a:cs typeface="HG丸ｺﾞｼｯｸM-PRO"/>
                        </a:rPr>
                        <a:t>63.0</a:t>
                      </a:r>
                      <a:r>
                        <a:rPr lang="ja-JP" altLang="en-US" sz="1400" b="1" dirty="0">
                          <a:solidFill>
                            <a:schemeClr val="tx1"/>
                          </a:solidFill>
                          <a:effectLst/>
                          <a:latin typeface="+mn-ea"/>
                          <a:ea typeface="+mn-ea"/>
                          <a:cs typeface="HG丸ｺﾞｼｯｸM-PRO"/>
                        </a:rPr>
                        <a:t>％</a:t>
                      </a:r>
                    </a:p>
                    <a:p>
                      <a:pPr algn="ctr" fontAlgn="auto">
                        <a:lnSpc>
                          <a:spcPts val="14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平成</a:t>
                      </a:r>
                      <a:r>
                        <a:rPr lang="en-US" altLang="ja-JP" sz="1400" b="1" dirty="0">
                          <a:solidFill>
                            <a:schemeClr val="tx1"/>
                          </a:solidFill>
                          <a:effectLst/>
                          <a:latin typeface="+mn-ea"/>
                          <a:ea typeface="+mn-ea"/>
                          <a:cs typeface="HG丸ｺﾞｼｯｸM-PRO"/>
                        </a:rPr>
                        <a:t>28</a:t>
                      </a:r>
                      <a:r>
                        <a:rPr lang="ja-JP" altLang="en-US" sz="1400" b="1" dirty="0">
                          <a:solidFill>
                            <a:schemeClr val="tx1"/>
                          </a:solidFill>
                          <a:effectLst/>
                          <a:latin typeface="+mn-ea"/>
                          <a:ea typeface="+mn-ea"/>
                          <a:cs typeface="HG丸ｺﾞｼｯｸM-PRO"/>
                        </a:rPr>
                        <a:t>（</a:t>
                      </a:r>
                      <a:r>
                        <a:rPr lang="en-US" altLang="ja-JP" sz="1400" b="1" dirty="0">
                          <a:solidFill>
                            <a:schemeClr val="tx1"/>
                          </a:solidFill>
                          <a:effectLst/>
                          <a:latin typeface="+mn-ea"/>
                          <a:ea typeface="+mn-ea"/>
                          <a:cs typeface="HG丸ｺﾞｼｯｸM-PRO"/>
                        </a:rPr>
                        <a:t>2016</a:t>
                      </a:r>
                      <a:r>
                        <a:rPr lang="ja-JP" altLang="en-US" sz="1400" b="1" dirty="0">
                          <a:solidFill>
                            <a:schemeClr val="tx1"/>
                          </a:solidFill>
                          <a:effectLst/>
                          <a:latin typeface="+mn-ea"/>
                          <a:ea typeface="+mn-ea"/>
                          <a:cs typeface="HG丸ｺﾞｼｯｸM-PRO"/>
                        </a:rPr>
                        <a:t>）年</a:t>
                      </a:r>
                      <a:r>
                        <a:rPr lang="en-US" altLang="ja-JP" sz="1400" b="1" dirty="0">
                          <a:solidFill>
                            <a:schemeClr val="tx1"/>
                          </a:solidFill>
                          <a:effectLst/>
                          <a:latin typeface="+mn-ea"/>
                          <a:ea typeface="+mn-ea"/>
                          <a:cs typeface="HG丸ｺﾞｼｯｸM-PRO"/>
                        </a:rPr>
                        <a:t>】</a:t>
                      </a:r>
                      <a:endParaRPr lang="en-US" dirty="0">
                        <a:solidFill>
                          <a:schemeClr val="tx1"/>
                        </a:solidFill>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5821">
                <a:tc>
                  <a:txBody>
                    <a:bodyPr/>
                    <a:lstStyle/>
                    <a:p>
                      <a:pPr algn="ctr" fontAlgn="auto">
                        <a:lnSpc>
                          <a:spcPts val="1600"/>
                        </a:lnSpc>
                        <a:spcAft>
                          <a:spcPts val="0"/>
                        </a:spcAft>
                      </a:pPr>
                      <a:r>
                        <a:rPr lang="ja-JP" sz="1400" b="1" dirty="0">
                          <a:effectLst/>
                          <a:latin typeface="+mn-ea"/>
                          <a:ea typeface="+mn-ea"/>
                        </a:rPr>
                        <a:t>２</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400"/>
                        </a:lnSpc>
                        <a:spcAft>
                          <a:spcPts val="0"/>
                        </a:spcAft>
                      </a:pPr>
                      <a:r>
                        <a:rPr lang="ja-JP" sz="1400" b="1" dirty="0">
                          <a:effectLst/>
                          <a:latin typeface="+mn-ea"/>
                          <a:ea typeface="+mn-ea"/>
                        </a:rPr>
                        <a:t>悪性腫瘍</a:t>
                      </a:r>
                      <a:r>
                        <a:rPr lang="ja-JP" altLang="en-US" sz="1400" b="1" dirty="0">
                          <a:effectLst/>
                          <a:latin typeface="+mn-ea"/>
                          <a:ea typeface="+mn-ea"/>
                        </a:rPr>
                        <a:t>診断症例数</a:t>
                      </a:r>
                      <a:br>
                        <a:rPr lang="en-US" sz="1400" b="1" dirty="0">
                          <a:effectLst/>
                          <a:latin typeface="+mn-ea"/>
                          <a:ea typeface="+mn-ea"/>
                        </a:rPr>
                      </a:br>
                      <a:r>
                        <a:rPr lang="ja-JP" sz="1400" b="1" strike="noStrike" dirty="0">
                          <a:solidFill>
                            <a:schemeClr val="tx1"/>
                          </a:solidFill>
                          <a:effectLst/>
                          <a:latin typeface="+mn-ea"/>
                          <a:ea typeface="+mn-ea"/>
                        </a:rPr>
                        <a:t>【</a:t>
                      </a:r>
                      <a:r>
                        <a:rPr lang="ja-JP" altLang="en-US" sz="1400" b="1" strike="noStrike" dirty="0">
                          <a:solidFill>
                            <a:schemeClr val="tx1"/>
                          </a:solidFill>
                          <a:effectLst/>
                          <a:latin typeface="+mn-ea"/>
                          <a:ea typeface="+mn-ea"/>
                        </a:rPr>
                        <a:t>院内がん登録</a:t>
                      </a:r>
                      <a:r>
                        <a:rPr lang="ja-JP" sz="1400" b="1" strike="noStrike" dirty="0">
                          <a:solidFill>
                            <a:schemeClr val="tx1"/>
                          </a:solidFill>
                          <a:effectLst/>
                          <a:latin typeface="+mn-ea"/>
                          <a:ea typeface="+mn-ea"/>
                        </a:rPr>
                        <a:t>】</a:t>
                      </a:r>
                      <a:endParaRPr lang="ja-JP" sz="1400" b="1" strike="noStrike"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dirty="0">
                          <a:effectLst/>
                          <a:latin typeface="+mn-ea"/>
                          <a:ea typeface="+mn-ea"/>
                        </a:rPr>
                        <a:t>86,454</a:t>
                      </a:r>
                      <a:r>
                        <a:rPr lang="ja-JP" altLang="en-US" sz="1400" b="1" dirty="0">
                          <a:effectLst/>
                          <a:latin typeface="+mn-ea"/>
                          <a:ea typeface="+mn-ea"/>
                        </a:rPr>
                        <a:t>件</a:t>
                      </a:r>
                      <a:r>
                        <a:rPr lang="en-US" altLang="ja-JP" sz="1400" b="1" dirty="0">
                          <a:effectLst/>
                          <a:latin typeface="+mn-ea"/>
                          <a:ea typeface="+mn-ea"/>
                        </a:rPr>
                        <a:t>/67</a:t>
                      </a:r>
                      <a:r>
                        <a:rPr lang="ja-JP" altLang="en-US" sz="1400" b="1" dirty="0">
                          <a:effectLst/>
                          <a:latin typeface="+mn-ea"/>
                          <a:ea typeface="+mn-ea"/>
                        </a:rPr>
                        <a:t>病院</a:t>
                      </a:r>
                    </a:p>
                    <a:p>
                      <a:pPr algn="ctr" fontAlgn="auto">
                        <a:lnSpc>
                          <a:spcPts val="1400"/>
                        </a:lnSpc>
                        <a:spcAft>
                          <a:spcPts val="0"/>
                        </a:spcAft>
                      </a:pPr>
                      <a:r>
                        <a:rPr lang="en-US" altLang="ja-JP" sz="1400" b="1" dirty="0">
                          <a:effectLst/>
                          <a:latin typeface="+mn-ea"/>
                          <a:ea typeface="+mn-ea"/>
                        </a:rPr>
                        <a:t>【</a:t>
                      </a:r>
                      <a:r>
                        <a:rPr lang="ja-JP" altLang="en-US" sz="1400" b="1" dirty="0">
                          <a:effectLst/>
                          <a:latin typeface="+mn-ea"/>
                          <a:ea typeface="+mn-ea"/>
                        </a:rPr>
                        <a:t>令和３（</a:t>
                      </a:r>
                      <a:r>
                        <a:rPr lang="en-US" altLang="ja-JP" sz="1400" b="1" dirty="0">
                          <a:effectLst/>
                          <a:latin typeface="+mn-ea"/>
                          <a:ea typeface="+mn-ea"/>
                        </a:rPr>
                        <a:t>2021</a:t>
                      </a:r>
                      <a:r>
                        <a:rPr lang="ja-JP" altLang="en-US" sz="1400" b="1" dirty="0">
                          <a:effectLst/>
                          <a:latin typeface="+mn-ea"/>
                          <a:ea typeface="+mn-ea"/>
                        </a:rPr>
                        <a:t>）年</a:t>
                      </a:r>
                      <a:r>
                        <a:rPr lang="en-US" altLang="ja-JP" sz="1400" b="1" dirty="0">
                          <a:effectLst/>
                          <a:latin typeface="+mn-ea"/>
                          <a:ea typeface="+mn-ea"/>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dirty="0">
                          <a:solidFill>
                            <a:schemeClr val="tx1"/>
                          </a:solidFill>
                          <a:effectLst/>
                          <a:latin typeface="+mn-ea"/>
                          <a:ea typeface="+mn-ea"/>
                          <a:cs typeface="HG丸ｺﾞｼｯｸM-PRO"/>
                        </a:rPr>
                        <a:t>90,757</a:t>
                      </a:r>
                      <a:r>
                        <a:rPr lang="ja-JP" altLang="en-US" sz="1400" b="1" dirty="0">
                          <a:solidFill>
                            <a:schemeClr val="tx1"/>
                          </a:solidFill>
                          <a:effectLst/>
                          <a:latin typeface="+mn-ea"/>
                          <a:ea typeface="+mn-ea"/>
                          <a:cs typeface="HG丸ｺﾞｼｯｸM-PRO"/>
                        </a:rPr>
                        <a:t>件</a:t>
                      </a:r>
                      <a:r>
                        <a:rPr lang="en-US" altLang="ja-JP" sz="1400" b="1" dirty="0">
                          <a:solidFill>
                            <a:schemeClr val="tx1"/>
                          </a:solidFill>
                          <a:effectLst/>
                          <a:latin typeface="+mn-ea"/>
                          <a:ea typeface="+mn-ea"/>
                          <a:cs typeface="HG丸ｺﾞｼｯｸM-PRO"/>
                        </a:rPr>
                        <a:t>/67</a:t>
                      </a:r>
                      <a:r>
                        <a:rPr lang="ja-JP" altLang="en-US" sz="1400" b="1" dirty="0">
                          <a:solidFill>
                            <a:schemeClr val="tx1"/>
                          </a:solidFill>
                          <a:effectLst/>
                          <a:latin typeface="+mn-ea"/>
                          <a:ea typeface="+mn-ea"/>
                          <a:cs typeface="HG丸ｺﾞｼｯｸM-PRO"/>
                        </a:rPr>
                        <a:t>病院</a:t>
                      </a:r>
                    </a:p>
                    <a:p>
                      <a:pPr algn="ctr" fontAlgn="auto">
                        <a:lnSpc>
                          <a:spcPts val="14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令和５（</a:t>
                      </a:r>
                      <a:r>
                        <a:rPr lang="en-US" altLang="ja-JP" sz="1400" b="1" dirty="0">
                          <a:solidFill>
                            <a:schemeClr val="tx1"/>
                          </a:solidFill>
                          <a:effectLst/>
                          <a:latin typeface="+mn-ea"/>
                          <a:ea typeface="+mn-ea"/>
                          <a:cs typeface="HG丸ｺﾞｼｯｸM-PRO"/>
                        </a:rPr>
                        <a:t>2023</a:t>
                      </a:r>
                      <a:r>
                        <a:rPr lang="ja-JP" altLang="en-US" sz="1400" b="1" dirty="0">
                          <a:solidFill>
                            <a:schemeClr val="tx1"/>
                          </a:solidFill>
                          <a:effectLst/>
                          <a:latin typeface="+mn-ea"/>
                          <a:ea typeface="+mn-ea"/>
                          <a:cs typeface="HG丸ｺﾞｼｯｸM-PRO"/>
                        </a:rPr>
                        <a:t>）年</a:t>
                      </a:r>
                      <a:r>
                        <a:rPr lang="en-US" altLang="ja-JP" sz="1400" b="1" dirty="0">
                          <a:solidFill>
                            <a:schemeClr val="tx1"/>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30073">
                <a:tc>
                  <a:txBody>
                    <a:bodyPr/>
                    <a:lstStyle/>
                    <a:p>
                      <a:pPr algn="ctr" fontAlgn="auto">
                        <a:lnSpc>
                          <a:spcPts val="1600"/>
                        </a:lnSpc>
                        <a:spcAft>
                          <a:spcPts val="0"/>
                        </a:spcAft>
                      </a:pPr>
                      <a:r>
                        <a:rPr lang="en-US" altLang="ja-JP" sz="1400" b="1" dirty="0">
                          <a:solidFill>
                            <a:schemeClr val="bg1"/>
                          </a:solidFill>
                          <a:effectLst/>
                          <a:latin typeface="+mn-ea"/>
                          <a:ea typeface="+mn-ea"/>
                          <a:cs typeface="HG丸ｺﾞｼｯｸM-PRO"/>
                        </a:rPr>
                        <a:t>3</a:t>
                      </a:r>
                      <a:endParaRPr lang="ja-JP" sz="1400" b="1"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400"/>
                        </a:lnSpc>
                        <a:spcAft>
                          <a:spcPts val="0"/>
                        </a:spcAft>
                      </a:pPr>
                      <a:r>
                        <a:rPr lang="ja-JP" sz="1400" b="1" dirty="0">
                          <a:effectLst/>
                          <a:latin typeface="+mn-ea"/>
                          <a:ea typeface="+mn-ea"/>
                        </a:rPr>
                        <a:t>悪性腫瘍手術件数</a:t>
                      </a:r>
                      <a:br>
                        <a:rPr lang="en-US" sz="1400" b="1" dirty="0">
                          <a:effectLst/>
                          <a:latin typeface="+mn-ea"/>
                          <a:ea typeface="+mn-ea"/>
                        </a:rPr>
                      </a:br>
                      <a:r>
                        <a:rPr lang="ja-JP" sz="1400" b="1" strike="noStrike" dirty="0">
                          <a:solidFill>
                            <a:schemeClr val="tx1"/>
                          </a:solidFill>
                          <a:effectLst/>
                          <a:latin typeface="+mn-ea"/>
                          <a:ea typeface="+mn-ea"/>
                        </a:rPr>
                        <a:t>【</a:t>
                      </a:r>
                      <a:r>
                        <a:rPr lang="ja-JP" altLang="en-US" sz="1400" b="1" strike="noStrike" dirty="0">
                          <a:solidFill>
                            <a:schemeClr val="tx1"/>
                          </a:solidFill>
                          <a:effectLst/>
                          <a:latin typeface="+mn-ea"/>
                          <a:ea typeface="+mn-ea"/>
                        </a:rPr>
                        <a:t>院内がん登録</a:t>
                      </a:r>
                      <a:r>
                        <a:rPr lang="ja-JP" sz="1400" b="1" strike="noStrike" dirty="0">
                          <a:solidFill>
                            <a:schemeClr val="tx1"/>
                          </a:solidFill>
                          <a:effectLst/>
                          <a:latin typeface="+mn-ea"/>
                          <a:ea typeface="+mn-ea"/>
                        </a:rPr>
                        <a:t>】</a:t>
                      </a:r>
                      <a:endParaRPr lang="ja-JP" sz="1400" b="1" strike="noStrike"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dirty="0">
                          <a:solidFill>
                            <a:srgbClr val="000000"/>
                          </a:solidFill>
                          <a:effectLst/>
                          <a:latin typeface="+mn-ea"/>
                          <a:ea typeface="+mn-ea"/>
                          <a:cs typeface="HG丸ｺﾞｼｯｸM-PRO"/>
                        </a:rPr>
                        <a:t>35,071</a:t>
                      </a:r>
                      <a:r>
                        <a:rPr lang="ja-JP" altLang="en-US" sz="1400" b="1" dirty="0">
                          <a:solidFill>
                            <a:srgbClr val="000000"/>
                          </a:solidFill>
                          <a:effectLst/>
                          <a:latin typeface="+mn-ea"/>
                          <a:ea typeface="+mn-ea"/>
                          <a:cs typeface="HG丸ｺﾞｼｯｸM-PRO"/>
                        </a:rPr>
                        <a:t>件</a:t>
                      </a:r>
                      <a:r>
                        <a:rPr lang="en-US" altLang="ja-JP" sz="1400" b="1" dirty="0">
                          <a:solidFill>
                            <a:srgbClr val="000000"/>
                          </a:solidFill>
                          <a:effectLst/>
                          <a:latin typeface="+mn-ea"/>
                          <a:ea typeface="+mn-ea"/>
                          <a:cs typeface="HG丸ｺﾞｼｯｸM-PRO"/>
                        </a:rPr>
                        <a:t>/67</a:t>
                      </a:r>
                      <a:r>
                        <a:rPr lang="ja-JP" altLang="en-US" sz="1400" b="1" dirty="0">
                          <a:solidFill>
                            <a:srgbClr val="000000"/>
                          </a:solidFill>
                          <a:effectLst/>
                          <a:latin typeface="+mn-ea"/>
                          <a:ea typeface="+mn-ea"/>
                          <a:cs typeface="HG丸ｺﾞｼｯｸM-PRO"/>
                        </a:rPr>
                        <a:t>病院</a:t>
                      </a:r>
                    </a:p>
                    <a:p>
                      <a:pPr algn="ctr" fontAlgn="auto">
                        <a:lnSpc>
                          <a:spcPts val="1400"/>
                        </a:lnSpc>
                        <a:spcAft>
                          <a:spcPts val="0"/>
                        </a:spcAft>
                      </a:pPr>
                      <a:r>
                        <a:rPr lang="en-US" altLang="ja-JP" sz="1400" b="1" dirty="0">
                          <a:solidFill>
                            <a:srgbClr val="000000"/>
                          </a:solidFill>
                          <a:effectLst/>
                          <a:latin typeface="+mn-ea"/>
                          <a:ea typeface="+mn-ea"/>
                          <a:cs typeface="HG丸ｺﾞｼｯｸM-PRO"/>
                        </a:rPr>
                        <a:t>【</a:t>
                      </a:r>
                      <a:r>
                        <a:rPr lang="ja-JP" altLang="en-US" sz="1400" b="1" dirty="0">
                          <a:solidFill>
                            <a:srgbClr val="000000"/>
                          </a:solidFill>
                          <a:effectLst/>
                          <a:latin typeface="+mn-ea"/>
                          <a:ea typeface="+mn-ea"/>
                          <a:cs typeface="HG丸ｺﾞｼｯｸM-PRO"/>
                        </a:rPr>
                        <a:t>令和３（</a:t>
                      </a:r>
                      <a:r>
                        <a:rPr lang="en-US" altLang="ja-JP" sz="1400" b="1" dirty="0">
                          <a:solidFill>
                            <a:srgbClr val="000000"/>
                          </a:solidFill>
                          <a:effectLst/>
                          <a:latin typeface="+mn-ea"/>
                          <a:ea typeface="+mn-ea"/>
                          <a:cs typeface="HG丸ｺﾞｼｯｸM-PRO"/>
                        </a:rPr>
                        <a:t>2021</a:t>
                      </a:r>
                      <a:r>
                        <a:rPr lang="ja-JP" altLang="en-US" sz="1400" b="1" dirty="0">
                          <a:solidFill>
                            <a:srgbClr val="000000"/>
                          </a:solidFill>
                          <a:effectLst/>
                          <a:latin typeface="+mn-ea"/>
                          <a:ea typeface="+mn-ea"/>
                          <a:cs typeface="HG丸ｺﾞｼｯｸM-PRO"/>
                        </a:rPr>
                        <a:t>）年</a:t>
                      </a:r>
                      <a:r>
                        <a:rPr lang="en-US" altLang="ja-JP" sz="1400" b="1" dirty="0">
                          <a:solidFill>
                            <a:srgbClr val="000000"/>
                          </a:solidFill>
                          <a:effectLst/>
                          <a:latin typeface="+mn-ea"/>
                          <a:ea typeface="+mn-ea"/>
                          <a:cs typeface="HG丸ｺﾞｼｯｸM-PRO"/>
                        </a:rPr>
                        <a:t>】</a:t>
                      </a:r>
                      <a:endParaRPr lang="en-US" alt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dirty="0">
                          <a:solidFill>
                            <a:schemeClr val="tx1"/>
                          </a:solidFill>
                          <a:effectLst/>
                          <a:latin typeface="+mn-ea"/>
                          <a:ea typeface="+mn-ea"/>
                          <a:cs typeface="HG丸ｺﾞｼｯｸM-PRO"/>
                        </a:rPr>
                        <a:t>36,687</a:t>
                      </a:r>
                      <a:r>
                        <a:rPr lang="ja-JP" altLang="en-US" sz="1400" b="1" dirty="0">
                          <a:solidFill>
                            <a:schemeClr val="tx1"/>
                          </a:solidFill>
                          <a:effectLst/>
                          <a:latin typeface="+mn-ea"/>
                          <a:ea typeface="+mn-ea"/>
                          <a:cs typeface="HG丸ｺﾞｼｯｸM-PRO"/>
                        </a:rPr>
                        <a:t>件</a:t>
                      </a:r>
                      <a:r>
                        <a:rPr lang="en-US" altLang="ja-JP" sz="1400" b="1" dirty="0">
                          <a:solidFill>
                            <a:schemeClr val="tx1"/>
                          </a:solidFill>
                          <a:effectLst/>
                          <a:latin typeface="+mn-ea"/>
                          <a:ea typeface="+mn-ea"/>
                          <a:cs typeface="HG丸ｺﾞｼｯｸM-PRO"/>
                        </a:rPr>
                        <a:t>/ 67</a:t>
                      </a:r>
                      <a:r>
                        <a:rPr lang="ja-JP" altLang="en-US" sz="1400" b="1" dirty="0">
                          <a:solidFill>
                            <a:schemeClr val="tx1"/>
                          </a:solidFill>
                          <a:effectLst/>
                          <a:latin typeface="+mn-ea"/>
                          <a:ea typeface="+mn-ea"/>
                          <a:cs typeface="HG丸ｺﾞｼｯｸM-PRO"/>
                        </a:rPr>
                        <a:t>病院</a:t>
                      </a:r>
                    </a:p>
                    <a:p>
                      <a:pPr algn="ctr" fontAlgn="auto">
                        <a:lnSpc>
                          <a:spcPts val="14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令和５（</a:t>
                      </a:r>
                      <a:r>
                        <a:rPr lang="en-US" altLang="ja-JP" sz="1400" b="1" dirty="0">
                          <a:solidFill>
                            <a:schemeClr val="tx1"/>
                          </a:solidFill>
                          <a:effectLst/>
                          <a:latin typeface="+mn-ea"/>
                          <a:ea typeface="+mn-ea"/>
                          <a:cs typeface="HG丸ｺﾞｼｯｸM-PRO"/>
                        </a:rPr>
                        <a:t>2023</a:t>
                      </a:r>
                      <a:r>
                        <a:rPr lang="ja-JP" altLang="en-US" sz="1400" b="1" dirty="0">
                          <a:solidFill>
                            <a:schemeClr val="tx1"/>
                          </a:solidFill>
                          <a:effectLst/>
                          <a:latin typeface="+mn-ea"/>
                          <a:ea typeface="+mn-ea"/>
                          <a:cs typeface="HG丸ｺﾞｼｯｸM-PRO"/>
                        </a:rPr>
                        <a:t>）年</a:t>
                      </a:r>
                      <a:r>
                        <a:rPr lang="en-US" altLang="ja-JP"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926285"/>
                  </a:ext>
                </a:extLst>
              </a:tr>
              <a:tr h="547646">
                <a:tc>
                  <a:txBody>
                    <a:bodyPr/>
                    <a:lstStyle/>
                    <a:p>
                      <a:pPr algn="ctr" fontAlgn="auto">
                        <a:lnSpc>
                          <a:spcPts val="1600"/>
                        </a:lnSpc>
                        <a:spcAft>
                          <a:spcPts val="0"/>
                        </a:spcAft>
                      </a:pPr>
                      <a:r>
                        <a:rPr lang="en-US" altLang="ja-JP" sz="1400" b="1" dirty="0">
                          <a:solidFill>
                            <a:schemeClr val="bg1"/>
                          </a:solidFill>
                          <a:effectLst/>
                          <a:latin typeface="+mn-ea"/>
                          <a:ea typeface="+mn-ea"/>
                          <a:cs typeface="HG丸ｺﾞｼｯｸM-PRO"/>
                        </a:rPr>
                        <a:t>4</a:t>
                      </a:r>
                      <a:endParaRPr lang="ja-JP" sz="1400" b="1"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400"/>
                        </a:lnSpc>
                        <a:spcAft>
                          <a:spcPts val="0"/>
                        </a:spcAft>
                      </a:pPr>
                      <a:r>
                        <a:rPr lang="ja-JP" sz="1400" b="1" dirty="0">
                          <a:effectLst/>
                          <a:latin typeface="+mn-ea"/>
                          <a:ea typeface="+mn-ea"/>
                        </a:rPr>
                        <a:t>放射線治療</a:t>
                      </a:r>
                      <a:r>
                        <a:rPr lang="ja-JP" altLang="en-US" sz="1400" b="1" dirty="0">
                          <a:effectLst/>
                          <a:latin typeface="+mn-ea"/>
                          <a:ea typeface="+mn-ea"/>
                        </a:rPr>
                        <a:t>延べ</a:t>
                      </a:r>
                      <a:r>
                        <a:rPr lang="ja-JP" sz="1400" b="1" dirty="0">
                          <a:effectLst/>
                          <a:latin typeface="+mn-ea"/>
                          <a:ea typeface="+mn-ea"/>
                        </a:rPr>
                        <a:t>患者数</a:t>
                      </a:r>
                      <a:br>
                        <a:rPr lang="en-US" sz="1400" b="1" dirty="0">
                          <a:effectLst/>
                          <a:latin typeface="+mn-ea"/>
                          <a:ea typeface="+mn-ea"/>
                        </a:rPr>
                      </a:br>
                      <a:r>
                        <a:rPr lang="ja-JP" sz="1400" b="1" strike="noStrike" dirty="0">
                          <a:solidFill>
                            <a:schemeClr val="tx1"/>
                          </a:solidFill>
                          <a:effectLst/>
                          <a:latin typeface="+mn-ea"/>
                          <a:ea typeface="+mn-ea"/>
                        </a:rPr>
                        <a:t>【</a:t>
                      </a:r>
                      <a:r>
                        <a:rPr lang="ja-JP" altLang="en-US" sz="1400" b="1" strike="noStrike" dirty="0">
                          <a:solidFill>
                            <a:schemeClr val="tx1"/>
                          </a:solidFill>
                          <a:effectLst/>
                          <a:latin typeface="+mn-ea"/>
                          <a:ea typeface="+mn-ea"/>
                        </a:rPr>
                        <a:t>院内がん登録</a:t>
                      </a:r>
                      <a:r>
                        <a:rPr lang="ja-JP" sz="1400" b="1" strike="noStrike" dirty="0">
                          <a:solidFill>
                            <a:schemeClr val="tx1"/>
                          </a:solidFill>
                          <a:effectLst/>
                          <a:latin typeface="+mn-ea"/>
                          <a:ea typeface="+mn-ea"/>
                        </a:rPr>
                        <a:t>】</a:t>
                      </a:r>
                      <a:endParaRPr lang="ja-JP" sz="1400" b="1" strike="noStrike"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dirty="0">
                          <a:solidFill>
                            <a:srgbClr val="000000"/>
                          </a:solidFill>
                          <a:effectLst/>
                          <a:latin typeface="+mn-ea"/>
                          <a:ea typeface="+mn-ea"/>
                          <a:cs typeface="HG丸ｺﾞｼｯｸM-PRO"/>
                        </a:rPr>
                        <a:t>7,925/67</a:t>
                      </a:r>
                      <a:r>
                        <a:rPr lang="ja-JP" altLang="en-US" sz="1400" b="1" dirty="0">
                          <a:solidFill>
                            <a:srgbClr val="000000"/>
                          </a:solidFill>
                          <a:effectLst/>
                          <a:latin typeface="+mn-ea"/>
                          <a:ea typeface="+mn-ea"/>
                          <a:cs typeface="HG丸ｺﾞｼｯｸM-PRO"/>
                        </a:rPr>
                        <a:t>病院</a:t>
                      </a:r>
                    </a:p>
                    <a:p>
                      <a:pPr algn="ctr" fontAlgn="auto">
                        <a:lnSpc>
                          <a:spcPts val="1400"/>
                        </a:lnSpc>
                        <a:spcAft>
                          <a:spcPts val="0"/>
                        </a:spcAft>
                      </a:pPr>
                      <a:r>
                        <a:rPr lang="en-US" altLang="ja-JP" sz="1400" b="1" dirty="0">
                          <a:solidFill>
                            <a:srgbClr val="000000"/>
                          </a:solidFill>
                          <a:effectLst/>
                          <a:latin typeface="+mn-ea"/>
                          <a:ea typeface="+mn-ea"/>
                          <a:cs typeface="HG丸ｺﾞｼｯｸM-PRO"/>
                        </a:rPr>
                        <a:t>【</a:t>
                      </a:r>
                      <a:r>
                        <a:rPr lang="ja-JP" altLang="en-US" sz="1400" b="1" dirty="0">
                          <a:solidFill>
                            <a:srgbClr val="000000"/>
                          </a:solidFill>
                          <a:effectLst/>
                          <a:latin typeface="+mn-ea"/>
                          <a:ea typeface="+mn-ea"/>
                          <a:cs typeface="HG丸ｺﾞｼｯｸM-PRO"/>
                        </a:rPr>
                        <a:t>令和３（</a:t>
                      </a:r>
                      <a:r>
                        <a:rPr lang="en-US" altLang="ja-JP" sz="1400" b="1" dirty="0">
                          <a:solidFill>
                            <a:srgbClr val="000000"/>
                          </a:solidFill>
                          <a:effectLst/>
                          <a:latin typeface="+mn-ea"/>
                          <a:ea typeface="+mn-ea"/>
                          <a:cs typeface="HG丸ｺﾞｼｯｸM-PRO"/>
                        </a:rPr>
                        <a:t>2021</a:t>
                      </a:r>
                      <a:r>
                        <a:rPr lang="ja-JP" altLang="en-US" sz="1400" b="1" dirty="0">
                          <a:solidFill>
                            <a:srgbClr val="000000"/>
                          </a:solidFill>
                          <a:effectLst/>
                          <a:latin typeface="+mn-ea"/>
                          <a:ea typeface="+mn-ea"/>
                          <a:cs typeface="HG丸ｺﾞｼｯｸM-PRO"/>
                        </a:rPr>
                        <a:t>）年</a:t>
                      </a:r>
                      <a:r>
                        <a:rPr lang="en-US" altLang="ja-JP" sz="1400" b="1" dirty="0">
                          <a:solidFill>
                            <a:srgbClr val="000000"/>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dirty="0">
                          <a:solidFill>
                            <a:schemeClr val="tx1"/>
                          </a:solidFill>
                          <a:effectLst/>
                          <a:latin typeface="+mn-ea"/>
                          <a:ea typeface="+mn-ea"/>
                          <a:cs typeface="HG丸ｺﾞｼｯｸM-PRO"/>
                        </a:rPr>
                        <a:t>8,126</a:t>
                      </a:r>
                      <a:r>
                        <a:rPr lang="ja-JP" altLang="en-US" sz="1400" b="1" dirty="0">
                          <a:solidFill>
                            <a:schemeClr val="tx1"/>
                          </a:solidFill>
                          <a:effectLst/>
                          <a:latin typeface="+mn-ea"/>
                          <a:ea typeface="+mn-ea"/>
                          <a:cs typeface="HG丸ｺﾞｼｯｸM-PRO"/>
                        </a:rPr>
                        <a:t>件</a:t>
                      </a:r>
                      <a:r>
                        <a:rPr lang="en-US" altLang="ja-JP" sz="1400" b="1" dirty="0">
                          <a:solidFill>
                            <a:schemeClr val="tx1"/>
                          </a:solidFill>
                          <a:effectLst/>
                          <a:latin typeface="+mn-ea"/>
                          <a:ea typeface="+mn-ea"/>
                          <a:cs typeface="HG丸ｺﾞｼｯｸM-PRO"/>
                        </a:rPr>
                        <a:t>/ 67</a:t>
                      </a:r>
                      <a:r>
                        <a:rPr lang="ja-JP" altLang="en-US" sz="1400" b="1" dirty="0">
                          <a:solidFill>
                            <a:schemeClr val="tx1"/>
                          </a:solidFill>
                          <a:effectLst/>
                          <a:latin typeface="+mn-ea"/>
                          <a:ea typeface="+mn-ea"/>
                          <a:cs typeface="HG丸ｺﾞｼｯｸM-PRO"/>
                        </a:rPr>
                        <a:t>病院</a:t>
                      </a:r>
                    </a:p>
                    <a:p>
                      <a:pPr algn="ctr" fontAlgn="auto">
                        <a:lnSpc>
                          <a:spcPts val="14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令和</a:t>
                      </a:r>
                      <a:r>
                        <a:rPr lang="ja-JP" altLang="en-US" sz="1400" b="1" i="0" u="none" strike="noStrike" noProof="0" dirty="0">
                          <a:solidFill>
                            <a:schemeClr val="tx1"/>
                          </a:solidFill>
                          <a:effectLst/>
                        </a:rPr>
                        <a:t>５</a:t>
                      </a:r>
                      <a:r>
                        <a:rPr lang="ja-JP" altLang="en-US" sz="1400" b="1" dirty="0">
                          <a:solidFill>
                            <a:schemeClr val="tx1"/>
                          </a:solidFill>
                          <a:effectLst/>
                          <a:latin typeface="+mn-ea"/>
                          <a:ea typeface="+mn-ea"/>
                          <a:cs typeface="HG丸ｺﾞｼｯｸM-PRO"/>
                        </a:rPr>
                        <a:t>（</a:t>
                      </a:r>
                      <a:r>
                        <a:rPr lang="en-US" altLang="ja-JP" sz="1400" b="1" dirty="0">
                          <a:solidFill>
                            <a:schemeClr val="tx1"/>
                          </a:solidFill>
                          <a:effectLst/>
                          <a:latin typeface="+mn-ea"/>
                          <a:ea typeface="+mn-ea"/>
                          <a:cs typeface="HG丸ｺﾞｼｯｸM-PRO"/>
                        </a:rPr>
                        <a:t>2023</a:t>
                      </a:r>
                      <a:r>
                        <a:rPr lang="ja-JP" altLang="en-US" sz="1400" b="1" dirty="0">
                          <a:solidFill>
                            <a:schemeClr val="tx1"/>
                          </a:solidFill>
                          <a:effectLst/>
                          <a:latin typeface="+mn-ea"/>
                          <a:ea typeface="+mn-ea"/>
                          <a:cs typeface="HG丸ｺﾞｼｯｸM-PRO"/>
                        </a:rPr>
                        <a:t>）年</a:t>
                      </a:r>
                      <a:r>
                        <a:rPr lang="en-US" altLang="ja-JP" sz="1400" b="1" dirty="0">
                          <a:solidFill>
                            <a:schemeClr val="tx1"/>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0781">
                <a:tc>
                  <a:txBody>
                    <a:bodyPr/>
                    <a:lstStyle/>
                    <a:p>
                      <a:pPr algn="ctr" fontAlgn="auto">
                        <a:lnSpc>
                          <a:spcPts val="1600"/>
                        </a:lnSpc>
                        <a:spcAft>
                          <a:spcPts val="0"/>
                        </a:spcAft>
                      </a:pPr>
                      <a:r>
                        <a:rPr lang="en-US" altLang="ja-JP" sz="1400" b="1" dirty="0">
                          <a:solidFill>
                            <a:schemeClr val="bg1"/>
                          </a:solidFill>
                          <a:effectLst/>
                          <a:latin typeface="+mn-ea"/>
                          <a:ea typeface="+mn-ea"/>
                          <a:cs typeface="HG丸ｺﾞｼｯｸM-PRO"/>
                        </a:rPr>
                        <a:t>5</a:t>
                      </a:r>
                      <a:endParaRPr lang="ja-JP" sz="1400" b="1"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400"/>
                        </a:lnSpc>
                        <a:spcAft>
                          <a:spcPts val="0"/>
                        </a:spcAft>
                      </a:pPr>
                      <a:r>
                        <a:rPr lang="ja-JP" altLang="en-US" sz="1400" b="1" strike="noStrike" dirty="0">
                          <a:solidFill>
                            <a:schemeClr val="tx1"/>
                          </a:solidFill>
                          <a:effectLst/>
                          <a:latin typeface="+mn-ea"/>
                          <a:ea typeface="+mn-ea"/>
                          <a:cs typeface="HG丸ｺﾞｼｯｸM-PRO"/>
                        </a:rPr>
                        <a:t>薬物療法のべ患者数</a:t>
                      </a:r>
                    </a:p>
                    <a:p>
                      <a:pPr algn="l" fontAlgn="auto">
                        <a:lnSpc>
                          <a:spcPts val="1400"/>
                        </a:lnSpc>
                        <a:spcAft>
                          <a:spcPts val="0"/>
                        </a:spcAft>
                      </a:pPr>
                      <a:r>
                        <a:rPr lang="en-US" altLang="ja-JP" sz="1400" b="1" strike="noStrike" dirty="0">
                          <a:solidFill>
                            <a:schemeClr val="tx1"/>
                          </a:solidFill>
                          <a:effectLst/>
                          <a:latin typeface="+mn-ea"/>
                          <a:ea typeface="+mn-ea"/>
                          <a:cs typeface="HG丸ｺﾞｼｯｸM-PRO"/>
                        </a:rPr>
                        <a:t>【</a:t>
                      </a:r>
                      <a:r>
                        <a:rPr lang="ja-JP" altLang="en-US" sz="1400" b="1" strike="noStrike" dirty="0">
                          <a:solidFill>
                            <a:schemeClr val="tx1"/>
                          </a:solidFill>
                          <a:effectLst/>
                          <a:latin typeface="+mn-ea"/>
                          <a:ea typeface="+mn-ea"/>
                          <a:cs typeface="HG丸ｺﾞｼｯｸM-PRO"/>
                        </a:rPr>
                        <a:t>院内がん登録</a:t>
                      </a:r>
                      <a:r>
                        <a:rPr lang="en-US" altLang="ja-JP" sz="1400" b="1" strike="noStrike" dirty="0">
                          <a:solidFill>
                            <a:schemeClr val="tx1"/>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dirty="0">
                          <a:solidFill>
                            <a:srgbClr val="000000"/>
                          </a:solidFill>
                          <a:effectLst/>
                          <a:latin typeface="+mn-ea"/>
                          <a:ea typeface="+mn-ea"/>
                          <a:cs typeface="HG丸ｺﾞｼｯｸM-PRO"/>
                        </a:rPr>
                        <a:t>28,514/67</a:t>
                      </a:r>
                      <a:r>
                        <a:rPr lang="ja-JP" altLang="en-US" sz="1400" b="1" dirty="0">
                          <a:solidFill>
                            <a:srgbClr val="000000"/>
                          </a:solidFill>
                          <a:effectLst/>
                          <a:latin typeface="+mn-ea"/>
                          <a:ea typeface="+mn-ea"/>
                          <a:cs typeface="HG丸ｺﾞｼｯｸM-PRO"/>
                        </a:rPr>
                        <a:t>病院</a:t>
                      </a:r>
                    </a:p>
                    <a:p>
                      <a:pPr algn="ctr" fontAlgn="auto">
                        <a:lnSpc>
                          <a:spcPts val="1400"/>
                        </a:lnSpc>
                        <a:spcAft>
                          <a:spcPts val="0"/>
                        </a:spcAft>
                      </a:pPr>
                      <a:r>
                        <a:rPr lang="en-US" altLang="ja-JP" sz="1400" b="1" dirty="0">
                          <a:solidFill>
                            <a:srgbClr val="000000"/>
                          </a:solidFill>
                          <a:effectLst/>
                          <a:latin typeface="+mn-ea"/>
                          <a:ea typeface="+mn-ea"/>
                          <a:cs typeface="HG丸ｺﾞｼｯｸM-PRO"/>
                        </a:rPr>
                        <a:t>【</a:t>
                      </a:r>
                      <a:r>
                        <a:rPr lang="ja-JP" altLang="en-US" sz="1400" b="1" dirty="0">
                          <a:solidFill>
                            <a:srgbClr val="000000"/>
                          </a:solidFill>
                          <a:effectLst/>
                          <a:latin typeface="+mn-ea"/>
                          <a:ea typeface="+mn-ea"/>
                          <a:cs typeface="HG丸ｺﾞｼｯｸM-PRO"/>
                        </a:rPr>
                        <a:t>令和３（</a:t>
                      </a:r>
                      <a:r>
                        <a:rPr lang="en-US" altLang="ja-JP" sz="1400" b="1" dirty="0">
                          <a:solidFill>
                            <a:srgbClr val="000000"/>
                          </a:solidFill>
                          <a:effectLst/>
                          <a:latin typeface="+mn-ea"/>
                          <a:ea typeface="+mn-ea"/>
                          <a:cs typeface="HG丸ｺﾞｼｯｸM-PRO"/>
                        </a:rPr>
                        <a:t>2021</a:t>
                      </a:r>
                      <a:r>
                        <a:rPr lang="ja-JP" altLang="en-US" sz="1400" b="1" dirty="0">
                          <a:solidFill>
                            <a:srgbClr val="000000"/>
                          </a:solidFill>
                          <a:effectLst/>
                          <a:latin typeface="+mn-ea"/>
                          <a:ea typeface="+mn-ea"/>
                          <a:cs typeface="HG丸ｺﾞｼｯｸM-PRO"/>
                        </a:rPr>
                        <a:t>）年</a:t>
                      </a:r>
                      <a:r>
                        <a:rPr lang="en-US" altLang="ja-JP" sz="1400" b="1" dirty="0">
                          <a:solidFill>
                            <a:srgbClr val="000000"/>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strike="noStrike" dirty="0">
                          <a:solidFill>
                            <a:schemeClr val="tx1"/>
                          </a:solidFill>
                          <a:effectLst/>
                          <a:latin typeface="+mn-ea"/>
                          <a:ea typeface="+mn-ea"/>
                          <a:cs typeface="HG丸ｺﾞｼｯｸM-PRO"/>
                        </a:rPr>
                        <a:t>29,745/67</a:t>
                      </a:r>
                      <a:r>
                        <a:rPr lang="ja-JP" altLang="en-US" sz="1400" b="1" strike="noStrike" dirty="0">
                          <a:solidFill>
                            <a:schemeClr val="tx1"/>
                          </a:solidFill>
                          <a:effectLst/>
                          <a:latin typeface="+mn-ea"/>
                          <a:ea typeface="+mn-ea"/>
                          <a:cs typeface="HG丸ｺﾞｼｯｸM-PRO"/>
                        </a:rPr>
                        <a:t>病院</a:t>
                      </a:r>
                    </a:p>
                    <a:p>
                      <a:pPr algn="ctr" fontAlgn="auto">
                        <a:lnSpc>
                          <a:spcPts val="1400"/>
                        </a:lnSpc>
                        <a:spcAft>
                          <a:spcPts val="0"/>
                        </a:spcAft>
                      </a:pPr>
                      <a:r>
                        <a:rPr lang="en-US" altLang="ja-JP" sz="1400" b="1" strike="noStrike" dirty="0">
                          <a:solidFill>
                            <a:schemeClr val="tx1"/>
                          </a:solidFill>
                          <a:effectLst/>
                          <a:latin typeface="+mn-ea"/>
                          <a:ea typeface="+mn-ea"/>
                          <a:cs typeface="HG丸ｺﾞｼｯｸM-PRO"/>
                        </a:rPr>
                        <a:t>【</a:t>
                      </a:r>
                      <a:r>
                        <a:rPr lang="ja-JP" altLang="en-US" sz="1400" b="1" strike="noStrike" dirty="0">
                          <a:solidFill>
                            <a:schemeClr val="tx1"/>
                          </a:solidFill>
                          <a:effectLst/>
                          <a:latin typeface="+mn-ea"/>
                          <a:ea typeface="+mn-ea"/>
                          <a:cs typeface="HG丸ｺﾞｼｯｸM-PRO"/>
                        </a:rPr>
                        <a:t>令和</a:t>
                      </a:r>
                      <a:r>
                        <a:rPr lang="ja-JP" altLang="en-US" sz="1400" b="1" i="0" u="none" strike="noStrike" noProof="0" dirty="0">
                          <a:solidFill>
                            <a:schemeClr val="tx1"/>
                          </a:solidFill>
                          <a:effectLst/>
                        </a:rPr>
                        <a:t>５</a:t>
                      </a:r>
                      <a:r>
                        <a:rPr lang="ja-JP" altLang="en-US" sz="1400" b="1" strike="noStrike" dirty="0">
                          <a:solidFill>
                            <a:schemeClr val="tx1"/>
                          </a:solidFill>
                          <a:effectLst/>
                          <a:latin typeface="+mn-ea"/>
                          <a:ea typeface="+mn-ea"/>
                          <a:cs typeface="HG丸ｺﾞｼｯｸM-PRO"/>
                        </a:rPr>
                        <a:t>（</a:t>
                      </a:r>
                      <a:r>
                        <a:rPr lang="en-US" altLang="ja-JP" sz="1400" b="1" strike="noStrike" dirty="0">
                          <a:solidFill>
                            <a:schemeClr val="tx1"/>
                          </a:solidFill>
                          <a:effectLst/>
                          <a:latin typeface="+mn-ea"/>
                          <a:ea typeface="+mn-ea"/>
                          <a:cs typeface="HG丸ｺﾞｼｯｸM-PRO"/>
                        </a:rPr>
                        <a:t>2023</a:t>
                      </a:r>
                      <a:r>
                        <a:rPr lang="ja-JP" altLang="en-US" sz="1400" b="1" strike="noStrike" dirty="0">
                          <a:solidFill>
                            <a:schemeClr val="tx1"/>
                          </a:solidFill>
                          <a:effectLst/>
                          <a:latin typeface="+mn-ea"/>
                          <a:ea typeface="+mn-ea"/>
                          <a:cs typeface="HG丸ｺﾞｼｯｸM-PRO"/>
                        </a:rPr>
                        <a:t>）年</a:t>
                      </a:r>
                      <a:r>
                        <a:rPr lang="en-US" altLang="ja-JP" sz="1400" b="1" strike="noStrike" dirty="0">
                          <a:solidFill>
                            <a:schemeClr val="tx1"/>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70780">
                <a:tc>
                  <a:txBody>
                    <a:bodyPr/>
                    <a:lstStyle/>
                    <a:p>
                      <a:pPr algn="ctr" fontAlgn="auto">
                        <a:lnSpc>
                          <a:spcPts val="1600"/>
                        </a:lnSpc>
                        <a:spcAft>
                          <a:spcPts val="0"/>
                        </a:spcAft>
                      </a:pPr>
                      <a:r>
                        <a:rPr lang="en-US" altLang="ja-JP" sz="1400" b="1" dirty="0">
                          <a:solidFill>
                            <a:schemeClr val="bg1"/>
                          </a:solidFill>
                          <a:effectLst/>
                          <a:latin typeface="+mn-ea"/>
                          <a:ea typeface="+mn-ea"/>
                          <a:cs typeface="HG丸ｺﾞｼｯｸM-PRO"/>
                        </a:rPr>
                        <a:t>6</a:t>
                      </a:r>
                      <a:endParaRPr lang="ja-JP" sz="1400" b="1"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r>
                        <a:rPr kumimoji="1" lang="ja-JP" altLang="en-US" sz="1400" b="1" dirty="0"/>
                        <a:t>診断から治療開始日までの平均日数</a:t>
                      </a:r>
                    </a:p>
                    <a:p>
                      <a:r>
                        <a:rPr kumimoji="1" lang="en-US" altLang="ja-JP" sz="1400" b="1" dirty="0"/>
                        <a:t>【</a:t>
                      </a:r>
                      <a:r>
                        <a:rPr kumimoji="1" lang="ja-JP" altLang="en-US" sz="1400" b="1" dirty="0"/>
                        <a:t>院内がん登録</a:t>
                      </a:r>
                      <a:r>
                        <a:rPr kumimoji="1" lang="en-US" altLang="ja-JP" sz="1400" b="1" dirty="0"/>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pPr>
                      <a:r>
                        <a:rPr lang="en-US"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30.3</a:t>
                      </a:r>
                      <a:r>
                        <a:rPr lang="ja-JP"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日</a:t>
                      </a:r>
                      <a:r>
                        <a:rPr lang="en-US"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/67</a:t>
                      </a:r>
                      <a:r>
                        <a:rPr lang="ja-JP"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病院</a:t>
                      </a:r>
                    </a:p>
                    <a:p>
                      <a:pPr algn="ctr" fontAlgn="auto">
                        <a:lnSpc>
                          <a:spcPts val="1400"/>
                        </a:lnSpc>
                      </a:pPr>
                      <a:r>
                        <a:rPr lang="ja-JP"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【令和３</a:t>
                      </a:r>
                      <a:r>
                        <a:rPr lang="ja-JP" altLang="en-US"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a:t>
                      </a:r>
                      <a:r>
                        <a:rPr lang="en-US"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2021</a:t>
                      </a:r>
                      <a:r>
                        <a:rPr lang="ja-JP" altLang="en-US"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a:t>
                      </a:r>
                      <a:r>
                        <a:rPr lang="ja-JP"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年】</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pPr>
                      <a:r>
                        <a:rPr lang="en-US" altLang="ja-JP" sz="1400" b="1" dirty="0">
                          <a:solidFill>
                            <a:schemeClr val="tx1"/>
                          </a:solidFill>
                          <a:effectLst/>
                          <a:latin typeface="游ゴシック"/>
                          <a:ea typeface="游ゴシック"/>
                          <a:cs typeface="HG丸ｺﾞｼｯｸM-PRO" panose="020F0600000000000000" pitchFamily="50" charset="-128"/>
                        </a:rPr>
                        <a:t> 31.6</a:t>
                      </a:r>
                      <a:r>
                        <a:rPr lang="ja-JP" sz="1400" b="1" dirty="0">
                          <a:solidFill>
                            <a:schemeClr val="tx1"/>
                          </a:solidFill>
                          <a:effectLst/>
                          <a:latin typeface="游ゴシック"/>
                          <a:ea typeface="游ゴシック"/>
                          <a:cs typeface="HG丸ｺﾞｼｯｸM-PRO" panose="020F0600000000000000" pitchFamily="50" charset="-128"/>
                        </a:rPr>
                        <a:t>日</a:t>
                      </a:r>
                      <a:r>
                        <a:rPr lang="en-US" sz="1400" b="1" dirty="0">
                          <a:solidFill>
                            <a:schemeClr val="tx1"/>
                          </a:solidFill>
                          <a:effectLst/>
                          <a:latin typeface="游ゴシック"/>
                          <a:ea typeface="游ゴシック"/>
                          <a:cs typeface="HG丸ｺﾞｼｯｸM-PRO" panose="020F0600000000000000" pitchFamily="50" charset="-128"/>
                        </a:rPr>
                        <a:t>/ </a:t>
                      </a:r>
                      <a:r>
                        <a:rPr lang="en-US" altLang="ja-JP" sz="1400" b="1" dirty="0">
                          <a:solidFill>
                            <a:schemeClr val="tx1"/>
                          </a:solidFill>
                          <a:effectLst/>
                          <a:latin typeface="游ゴシック"/>
                          <a:ea typeface="游ゴシック"/>
                          <a:cs typeface="HG丸ｺﾞｼｯｸM-PRO" panose="020F0600000000000000" pitchFamily="50" charset="-128"/>
                        </a:rPr>
                        <a:t>67</a:t>
                      </a:r>
                      <a:r>
                        <a:rPr lang="ja-JP" sz="1400" b="1" dirty="0">
                          <a:solidFill>
                            <a:schemeClr val="tx1"/>
                          </a:solidFill>
                          <a:effectLst/>
                          <a:latin typeface="游ゴシック"/>
                          <a:ea typeface="游ゴシック"/>
                          <a:cs typeface="HG丸ｺﾞｼｯｸM-PRO" panose="020F0600000000000000" pitchFamily="50" charset="-128"/>
                        </a:rPr>
                        <a:t>病院</a:t>
                      </a:r>
                    </a:p>
                    <a:p>
                      <a:pPr algn="ctr" fontAlgn="auto">
                        <a:lnSpc>
                          <a:spcPts val="1400"/>
                        </a:lnSpc>
                      </a:pPr>
                      <a:r>
                        <a:rPr lang="ja-JP" sz="1400" b="1" dirty="0">
                          <a:solidFill>
                            <a:schemeClr val="tx1"/>
                          </a:solidFill>
                          <a:effectLst/>
                          <a:latin typeface="游ゴシック"/>
                          <a:ea typeface="游ゴシック"/>
                          <a:cs typeface="HG丸ｺﾞｼｯｸM-PRO" panose="020F0600000000000000" pitchFamily="50" charset="-128"/>
                        </a:rPr>
                        <a:t>【令和</a:t>
                      </a:r>
                      <a:r>
                        <a:rPr lang="ja-JP" altLang="en-US" sz="1400" b="1" i="0" u="none" strike="noStrike" noProof="0" dirty="0">
                          <a:solidFill>
                            <a:schemeClr val="tx1"/>
                          </a:solidFill>
                          <a:effectLst/>
                        </a:rPr>
                        <a:t>５</a:t>
                      </a:r>
                      <a:r>
                        <a:rPr lang="ja-JP" altLang="en-US" sz="1400" b="1" dirty="0">
                          <a:solidFill>
                            <a:schemeClr val="tx1"/>
                          </a:solidFill>
                          <a:effectLst/>
                          <a:latin typeface="游ゴシック"/>
                          <a:ea typeface="游ゴシック"/>
                          <a:cs typeface="HG丸ｺﾞｼｯｸM-PRO" panose="020F0600000000000000" pitchFamily="50" charset="-128"/>
                        </a:rPr>
                        <a:t>（</a:t>
                      </a:r>
                      <a:r>
                        <a:rPr lang="en-US" sz="1400" b="1" dirty="0">
                          <a:solidFill>
                            <a:schemeClr val="tx1"/>
                          </a:solidFill>
                          <a:effectLst/>
                          <a:latin typeface="游ゴシック"/>
                          <a:ea typeface="游ゴシック"/>
                          <a:cs typeface="HG丸ｺﾞｼｯｸM-PRO" panose="020F0600000000000000" pitchFamily="50" charset="-128"/>
                        </a:rPr>
                        <a:t>2023</a:t>
                      </a:r>
                      <a:r>
                        <a:rPr lang="ja-JP" altLang="en-US" sz="1400" b="1" dirty="0">
                          <a:solidFill>
                            <a:schemeClr val="tx1"/>
                          </a:solidFill>
                          <a:effectLst/>
                          <a:latin typeface="游ゴシック"/>
                          <a:ea typeface="游ゴシック"/>
                          <a:cs typeface="HG丸ｺﾞｼｯｸM-PRO" panose="020F0600000000000000" pitchFamily="50" charset="-128"/>
                        </a:rPr>
                        <a:t>）</a:t>
                      </a:r>
                      <a:r>
                        <a:rPr lang="ja-JP" sz="1400" b="1" dirty="0">
                          <a:solidFill>
                            <a:schemeClr val="tx1"/>
                          </a:solidFill>
                          <a:effectLst/>
                          <a:latin typeface="游ゴシック"/>
                          <a:ea typeface="游ゴシック"/>
                          <a:cs typeface="HG丸ｺﾞｼｯｸM-PRO" panose="020F0600000000000000" pitchFamily="50" charset="-128"/>
                        </a:rPr>
                        <a:t>年】</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3203661"/>
                  </a:ext>
                </a:extLst>
              </a:tr>
              <a:tr h="570781">
                <a:tc>
                  <a:txBody>
                    <a:bodyPr/>
                    <a:lstStyle/>
                    <a:p>
                      <a:pPr algn="ctr" fontAlgn="auto">
                        <a:lnSpc>
                          <a:spcPts val="1600"/>
                        </a:lnSpc>
                        <a:spcAft>
                          <a:spcPts val="0"/>
                        </a:spcAft>
                      </a:pPr>
                      <a:r>
                        <a:rPr lang="en-US" altLang="ja-JP" sz="1400" b="1" dirty="0">
                          <a:solidFill>
                            <a:schemeClr val="bg1"/>
                          </a:solidFill>
                          <a:effectLst/>
                          <a:latin typeface="+mn-ea"/>
                          <a:ea typeface="+mn-ea"/>
                          <a:cs typeface="HG丸ｺﾞｼｯｸM-PRO"/>
                        </a:rPr>
                        <a:t>7</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400"/>
                        </a:lnSpc>
                      </a:pPr>
                      <a:r>
                        <a:rPr lang="ja-JP" sz="1400" b="1" dirty="0">
                          <a:solidFill>
                            <a:srgbClr val="000000"/>
                          </a:solidFill>
                          <a:effectLst/>
                          <a:latin typeface="+mn-ea"/>
                          <a:ea typeface="+mn-ea"/>
                          <a:cs typeface="HG丸ｺﾞｼｯｸM-PRO" panose="020F0600000000000000" pitchFamily="50" charset="-128"/>
                        </a:rPr>
                        <a:t>がん治療連携計画策定料加算の件数</a:t>
                      </a:r>
                    </a:p>
                    <a:p>
                      <a:pPr algn="l" fontAlgn="auto">
                        <a:lnSpc>
                          <a:spcPts val="1400"/>
                        </a:lnSpc>
                      </a:pPr>
                      <a:r>
                        <a:rPr lang="ja-JP" sz="1400" b="1" dirty="0">
                          <a:solidFill>
                            <a:srgbClr val="000000"/>
                          </a:solidFill>
                          <a:effectLst/>
                          <a:latin typeface="+mn-ea"/>
                          <a:ea typeface="+mn-ea"/>
                          <a:cs typeface="HG丸ｺﾞｼｯｸM-PRO" panose="020F0600000000000000" pitchFamily="50" charset="-128"/>
                        </a:rPr>
                        <a:t>【大阪府調べ】</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pPr>
                      <a:r>
                        <a:rPr lang="en-US"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1,946</a:t>
                      </a:r>
                      <a:r>
                        <a:rPr lang="ja-JP"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件</a:t>
                      </a:r>
                      <a:r>
                        <a:rPr lang="en-US"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/67</a:t>
                      </a:r>
                      <a:r>
                        <a:rPr lang="ja-JP"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病院</a:t>
                      </a:r>
                    </a:p>
                    <a:p>
                      <a:pPr algn="ctr" fontAlgn="auto">
                        <a:lnSpc>
                          <a:spcPts val="1400"/>
                        </a:lnSpc>
                      </a:pPr>
                      <a:r>
                        <a:rPr lang="ja-JP"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【令和３</a:t>
                      </a:r>
                      <a:r>
                        <a:rPr lang="ja-JP" altLang="en-US"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a:t>
                      </a:r>
                      <a:r>
                        <a:rPr lang="en-US"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2021</a:t>
                      </a:r>
                      <a:r>
                        <a:rPr lang="ja-JP" altLang="en-US"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a:t>
                      </a:r>
                      <a:r>
                        <a:rPr lang="ja-JP" sz="1400" b="1"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年度】</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pPr>
                      <a:r>
                        <a:rPr lang="en-US" altLang="ja-JP" sz="1400" b="1" dirty="0">
                          <a:solidFill>
                            <a:schemeClr val="tx1"/>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1,539</a:t>
                      </a:r>
                      <a:r>
                        <a:rPr lang="ja-JP" sz="1400" b="1" dirty="0">
                          <a:solidFill>
                            <a:schemeClr val="tx1"/>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件</a:t>
                      </a:r>
                      <a:r>
                        <a:rPr lang="en-US" sz="1400" b="1" dirty="0">
                          <a:solidFill>
                            <a:schemeClr val="tx1"/>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 65 </a:t>
                      </a:r>
                      <a:r>
                        <a:rPr lang="ja-JP" sz="1400" b="1" dirty="0">
                          <a:solidFill>
                            <a:schemeClr val="tx1"/>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病院</a:t>
                      </a:r>
                    </a:p>
                    <a:p>
                      <a:pPr algn="ctr" fontAlgn="auto">
                        <a:lnSpc>
                          <a:spcPts val="1400"/>
                        </a:lnSpc>
                      </a:pPr>
                      <a:r>
                        <a:rPr lang="ja-JP" sz="1400" b="1" dirty="0">
                          <a:solidFill>
                            <a:schemeClr val="tx1"/>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【令和</a:t>
                      </a:r>
                      <a:r>
                        <a:rPr lang="ja-JP" altLang="en-US" sz="1400" b="1" dirty="0">
                          <a:solidFill>
                            <a:schemeClr val="tx1"/>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６（</a:t>
                      </a:r>
                      <a:r>
                        <a:rPr lang="en-US" sz="1400" b="1" dirty="0">
                          <a:solidFill>
                            <a:schemeClr val="tx1"/>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2024</a:t>
                      </a:r>
                      <a:r>
                        <a:rPr lang="ja-JP" altLang="en-US" sz="1400" b="1" dirty="0">
                          <a:solidFill>
                            <a:schemeClr val="tx1"/>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a:t>
                      </a:r>
                      <a:r>
                        <a:rPr lang="ja-JP" sz="1400" b="1" dirty="0">
                          <a:solidFill>
                            <a:schemeClr val="tx1"/>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年度】</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841756"/>
                  </a:ext>
                </a:extLst>
              </a:tr>
              <a:tr h="603232">
                <a:tc>
                  <a:txBody>
                    <a:bodyPr/>
                    <a:lstStyle/>
                    <a:p>
                      <a:pPr algn="ctr" fontAlgn="auto">
                        <a:lnSpc>
                          <a:spcPts val="1600"/>
                        </a:lnSpc>
                        <a:spcAft>
                          <a:spcPts val="0"/>
                        </a:spcAft>
                      </a:pPr>
                      <a:r>
                        <a:rPr lang="en-US" altLang="ja-JP" sz="1400" b="1" dirty="0">
                          <a:solidFill>
                            <a:schemeClr val="bg1"/>
                          </a:solidFill>
                          <a:effectLst/>
                          <a:latin typeface="+mn-ea"/>
                          <a:ea typeface="+mn-ea"/>
                          <a:cs typeface="HG丸ｺﾞｼｯｸM-PRO"/>
                        </a:rPr>
                        <a:t>8</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400"/>
                        </a:lnSpc>
                      </a:pPr>
                      <a:r>
                        <a:rPr lang="ja-JP" sz="1400" b="1" kern="100" dirty="0">
                          <a:solidFill>
                            <a:srgbClr val="000000"/>
                          </a:solidFill>
                          <a:effectLst/>
                          <a:latin typeface="+mn-ea"/>
                          <a:ea typeface="+mn-ea"/>
                          <a:cs typeface="Times New Roman" panose="02020603050405020304" pitchFamily="18" charset="0"/>
                        </a:rPr>
                        <a:t>がん診療拠点病院の診療カバー率</a:t>
                      </a:r>
                      <a:endParaRPr lang="ja-JP" sz="1400" b="1" dirty="0">
                        <a:solidFill>
                          <a:srgbClr val="000000"/>
                        </a:solidFill>
                        <a:effectLst/>
                        <a:latin typeface="+mn-ea"/>
                        <a:ea typeface="+mn-ea"/>
                        <a:cs typeface="HG丸ｺﾞｼｯｸM-PRO" panose="020F0600000000000000" pitchFamily="50" charset="-128"/>
                      </a:endParaRPr>
                    </a:p>
                    <a:p>
                      <a:pPr algn="l" fontAlgn="auto">
                        <a:lnSpc>
                          <a:spcPts val="1400"/>
                        </a:lnSpc>
                      </a:pPr>
                      <a:r>
                        <a:rPr lang="ja-JP" altLang="en-US" sz="1400" b="1" kern="100" dirty="0">
                          <a:solidFill>
                            <a:srgbClr val="000000"/>
                          </a:solidFill>
                          <a:effectLst/>
                          <a:latin typeface="+mn-ea"/>
                          <a:ea typeface="+mn-ea"/>
                          <a:cs typeface="Times New Roman" panose="02020603050405020304" pitchFamily="18" charset="0"/>
                        </a:rPr>
                        <a:t>（</a:t>
                      </a:r>
                      <a:r>
                        <a:rPr lang="en-US" sz="1400" b="1" kern="100" dirty="0">
                          <a:solidFill>
                            <a:srgbClr val="000000"/>
                          </a:solidFill>
                          <a:effectLst/>
                          <a:latin typeface="+mn-ea"/>
                          <a:ea typeface="+mn-ea"/>
                          <a:cs typeface="Times New Roman" panose="02020603050405020304" pitchFamily="18" charset="0"/>
                        </a:rPr>
                        <a:t>75</a:t>
                      </a:r>
                      <a:r>
                        <a:rPr lang="ja-JP" sz="1400" b="1" kern="100" dirty="0">
                          <a:solidFill>
                            <a:srgbClr val="000000"/>
                          </a:solidFill>
                          <a:effectLst/>
                          <a:latin typeface="+mn-ea"/>
                          <a:ea typeface="+mn-ea"/>
                          <a:cs typeface="Times New Roman" panose="02020603050405020304" pitchFamily="18" charset="0"/>
                        </a:rPr>
                        <a:t>歳未満</a:t>
                      </a:r>
                      <a:r>
                        <a:rPr lang="ja-JP" altLang="en-US" sz="1400" b="1" kern="100" dirty="0">
                          <a:solidFill>
                            <a:srgbClr val="000000"/>
                          </a:solidFill>
                          <a:effectLst/>
                          <a:latin typeface="+mn-ea"/>
                          <a:ea typeface="+mn-ea"/>
                          <a:cs typeface="Times New Roman" panose="02020603050405020304" pitchFamily="18" charset="0"/>
                        </a:rPr>
                        <a:t>）</a:t>
                      </a:r>
                      <a:r>
                        <a:rPr lang="ja-JP" sz="1400" b="1" kern="100" dirty="0">
                          <a:solidFill>
                            <a:srgbClr val="000000"/>
                          </a:solidFill>
                          <a:effectLst/>
                          <a:latin typeface="+mn-ea"/>
                          <a:ea typeface="+mn-ea"/>
                          <a:cs typeface="Times New Roman" panose="02020603050405020304" pitchFamily="18" charset="0"/>
                        </a:rPr>
                        <a:t>【大阪府がん登録】</a:t>
                      </a:r>
                      <a:endParaRPr lang="ja-JP" sz="1400" b="1"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dirty="0">
                          <a:solidFill>
                            <a:srgbClr val="000000"/>
                          </a:solidFill>
                          <a:effectLst/>
                          <a:latin typeface="+mn-ea"/>
                          <a:ea typeface="+mn-ea"/>
                          <a:cs typeface="HG丸ｺﾞｼｯｸM-PRO"/>
                        </a:rPr>
                        <a:t>83.8%</a:t>
                      </a:r>
                    </a:p>
                    <a:p>
                      <a:pPr algn="ctr" fontAlgn="auto">
                        <a:lnSpc>
                          <a:spcPts val="1400"/>
                        </a:lnSpc>
                        <a:spcAft>
                          <a:spcPts val="0"/>
                        </a:spcAft>
                      </a:pPr>
                      <a:r>
                        <a:rPr lang="en-US" altLang="ja-JP" sz="1400" b="1" dirty="0">
                          <a:solidFill>
                            <a:srgbClr val="000000"/>
                          </a:solidFill>
                          <a:effectLst/>
                          <a:latin typeface="+mn-ea"/>
                          <a:ea typeface="+mn-ea"/>
                          <a:cs typeface="HG丸ｺﾞｼｯｸM-PRO"/>
                        </a:rPr>
                        <a:t>【</a:t>
                      </a:r>
                      <a:r>
                        <a:rPr lang="ja-JP" altLang="en-US" sz="1400" b="1" dirty="0">
                          <a:solidFill>
                            <a:srgbClr val="000000"/>
                          </a:solidFill>
                          <a:effectLst/>
                          <a:latin typeface="+mn-ea"/>
                          <a:ea typeface="+mn-ea"/>
                          <a:cs typeface="HG丸ｺﾞｼｯｸM-PRO"/>
                        </a:rPr>
                        <a:t>令和元（</a:t>
                      </a:r>
                      <a:r>
                        <a:rPr lang="en-US" altLang="ja-JP" sz="1400" b="1" dirty="0">
                          <a:solidFill>
                            <a:srgbClr val="000000"/>
                          </a:solidFill>
                          <a:effectLst/>
                          <a:latin typeface="+mn-ea"/>
                          <a:ea typeface="+mn-ea"/>
                          <a:cs typeface="HG丸ｺﾞｼｯｸM-PRO"/>
                        </a:rPr>
                        <a:t>2019</a:t>
                      </a:r>
                      <a:r>
                        <a:rPr lang="ja-JP" altLang="en-US" sz="1400" b="1" dirty="0">
                          <a:solidFill>
                            <a:srgbClr val="000000"/>
                          </a:solidFill>
                          <a:effectLst/>
                          <a:latin typeface="+mn-ea"/>
                          <a:ea typeface="+mn-ea"/>
                          <a:cs typeface="HG丸ｺﾞｼｯｸM-PRO"/>
                        </a:rPr>
                        <a:t>）年</a:t>
                      </a:r>
                      <a:r>
                        <a:rPr lang="en-US" altLang="ja-JP" sz="1400" b="1" dirty="0">
                          <a:solidFill>
                            <a:srgbClr val="000000"/>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400"/>
                        </a:lnSpc>
                        <a:spcAft>
                          <a:spcPts val="0"/>
                        </a:spcAft>
                      </a:pPr>
                      <a:r>
                        <a:rPr lang="en-US" altLang="ja-JP" sz="1400" b="1" dirty="0">
                          <a:solidFill>
                            <a:schemeClr val="tx1"/>
                          </a:solidFill>
                          <a:effectLst/>
                          <a:latin typeface="+mn-ea"/>
                          <a:ea typeface="+mn-ea"/>
                          <a:cs typeface="HG丸ｺﾞｼｯｸM-PRO"/>
                        </a:rPr>
                        <a:t>84.5%</a:t>
                      </a:r>
                    </a:p>
                    <a:p>
                      <a:pPr algn="ctr" fontAlgn="auto">
                        <a:lnSpc>
                          <a:spcPts val="14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令和３（</a:t>
                      </a:r>
                      <a:r>
                        <a:rPr lang="en-US" altLang="ja-JP" sz="1400" b="1" dirty="0">
                          <a:solidFill>
                            <a:schemeClr val="tx1"/>
                          </a:solidFill>
                          <a:effectLst/>
                          <a:latin typeface="+mn-ea"/>
                          <a:ea typeface="+mn-ea"/>
                          <a:cs typeface="HG丸ｺﾞｼｯｸM-PRO"/>
                        </a:rPr>
                        <a:t>2021</a:t>
                      </a:r>
                      <a:r>
                        <a:rPr lang="ja-JP" altLang="en-US" sz="1400" b="1" dirty="0">
                          <a:solidFill>
                            <a:schemeClr val="tx1"/>
                          </a:solidFill>
                          <a:effectLst/>
                          <a:latin typeface="+mn-ea"/>
                          <a:ea typeface="+mn-ea"/>
                          <a:cs typeface="HG丸ｺﾞｼｯｸM-PRO"/>
                        </a:rPr>
                        <a:t>）年</a:t>
                      </a:r>
                      <a:r>
                        <a:rPr lang="en-US" altLang="ja-JP" sz="1400" b="1" dirty="0">
                          <a:solidFill>
                            <a:schemeClr val="tx1"/>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13</a:t>
            </a:fld>
            <a:endParaRPr kumimoji="1" lang="ja-JP" altLang="en-US" dirty="0"/>
          </a:p>
        </p:txBody>
      </p:sp>
    </p:spTree>
    <p:extLst>
      <p:ext uri="{BB962C8B-B14F-4D97-AF65-F5344CB8AC3E}">
        <p14:creationId xmlns:p14="http://schemas.microsoft.com/office/powerpoint/2010/main" val="117146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14</a:t>
            </a:fld>
            <a:endParaRPr kumimoji="1" lang="ja-JP" altLang="en-US"/>
          </a:p>
        </p:txBody>
      </p:sp>
      <p:graphicFrame>
        <p:nvGraphicFramePr>
          <p:cNvPr id="12" name="表 11">
            <a:extLst>
              <a:ext uri="{FF2B5EF4-FFF2-40B4-BE49-F238E27FC236}">
                <a16:creationId xmlns:a16="http://schemas.microsoft.com/office/drawing/2014/main" id="{FA791C93-28CE-4971-B260-924D0EDE232F}"/>
              </a:ext>
            </a:extLst>
          </p:cNvPr>
          <p:cNvGraphicFramePr>
            <a:graphicFrameLocks noGrp="1"/>
          </p:cNvGraphicFramePr>
          <p:nvPr/>
        </p:nvGraphicFramePr>
        <p:xfrm>
          <a:off x="399000" y="292777"/>
          <a:ext cx="8928000" cy="658059"/>
        </p:xfrm>
        <a:graphic>
          <a:graphicData uri="http://schemas.openxmlformats.org/drawingml/2006/table">
            <a:tbl>
              <a:tblPr firstRow="1" bandRow="1">
                <a:tableStyleId>{5C22544A-7EE6-4342-B048-85BDC9FD1C3A}</a:tableStyleId>
              </a:tblPr>
              <a:tblGrid>
                <a:gridCol w="1290812">
                  <a:extLst>
                    <a:ext uri="{9D8B030D-6E8A-4147-A177-3AD203B41FA5}">
                      <a16:colId xmlns:a16="http://schemas.microsoft.com/office/drawing/2014/main" val="3795206225"/>
                    </a:ext>
                  </a:extLst>
                </a:gridCol>
                <a:gridCol w="7637188">
                  <a:extLst>
                    <a:ext uri="{9D8B030D-6E8A-4147-A177-3AD203B41FA5}">
                      <a16:colId xmlns:a16="http://schemas.microsoft.com/office/drawing/2014/main" val="1328953327"/>
                    </a:ext>
                  </a:extLst>
                </a:gridCol>
              </a:tblGrid>
              <a:tr h="658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rPr>
                        <a:t>現状･課題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179388" marR="0" lvl="0" indent="-179388" algn="l" defTabSz="914400" rtl="0" eaLnBrk="1" fontAlgn="auto" latinLnBrk="0" hangingPunct="1">
                        <a:lnSpc>
                          <a:spcPts val="2000"/>
                        </a:lnSpc>
                        <a:spcBef>
                          <a:spcPts val="0"/>
                        </a:spcBef>
                        <a:spcAft>
                          <a:spcPts val="0"/>
                        </a:spcAft>
                        <a:buClrTx/>
                        <a:buSzTx/>
                        <a:buFontTx/>
                        <a:buNone/>
                        <a:tabLst/>
                        <a:defRPr/>
                      </a:pPr>
                      <a:r>
                        <a:rPr kumimoji="1" lang="ja-JP" altLang="en-US" sz="1400" b="1" dirty="0">
                          <a:solidFill>
                            <a:schemeClr val="tx1"/>
                          </a:solidFill>
                        </a:rPr>
                        <a:t>◆がん診療拠点病院を通じて、がん医療の均てん化を進めるとともに、二次医療圏毎に地域の</a:t>
                      </a:r>
                      <a:r>
                        <a:rPr kumimoji="1" lang="en-US" altLang="ja-JP" sz="1400" b="1" dirty="0">
                          <a:solidFill>
                            <a:schemeClr val="tx1"/>
                          </a:solidFill>
                        </a:rPr>
                        <a:t> </a:t>
                      </a:r>
                      <a:r>
                        <a:rPr kumimoji="1" lang="ja-JP" altLang="en-US" sz="1400" b="1" dirty="0">
                          <a:solidFill>
                            <a:schemeClr val="tx1"/>
                          </a:solidFill>
                        </a:rPr>
                        <a:t>実情に応じて、地域連携の一層の充実を図る必要がある。</a:t>
                      </a:r>
                      <a:endParaRPr kumimoji="1" lang="ja-JP"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13" name="表 12">
            <a:extLst>
              <a:ext uri="{FF2B5EF4-FFF2-40B4-BE49-F238E27FC236}">
                <a16:creationId xmlns:a16="http://schemas.microsoft.com/office/drawing/2014/main" id="{67CF6E2A-87F8-45B9-AD4E-E4FED280432A}"/>
              </a:ext>
            </a:extLst>
          </p:cNvPr>
          <p:cNvGraphicFramePr>
            <a:graphicFrameLocks noGrp="1"/>
          </p:cNvGraphicFramePr>
          <p:nvPr>
            <p:extLst>
              <p:ext uri="{D42A27DB-BD31-4B8C-83A1-F6EECF244321}">
                <p14:modId xmlns:p14="http://schemas.microsoft.com/office/powerpoint/2010/main" val="2471599335"/>
              </p:ext>
            </p:extLst>
          </p:nvPr>
        </p:nvGraphicFramePr>
        <p:xfrm>
          <a:off x="399000" y="1018272"/>
          <a:ext cx="8928000" cy="5144001"/>
        </p:xfrm>
        <a:graphic>
          <a:graphicData uri="http://schemas.openxmlformats.org/drawingml/2006/table">
            <a:tbl>
              <a:tblPr firstRow="1" bandRow="1">
                <a:tableStyleId>{5C22544A-7EE6-4342-B048-85BDC9FD1C3A}</a:tableStyleId>
              </a:tblPr>
              <a:tblGrid>
                <a:gridCol w="1042215">
                  <a:extLst>
                    <a:ext uri="{9D8B030D-6E8A-4147-A177-3AD203B41FA5}">
                      <a16:colId xmlns:a16="http://schemas.microsoft.com/office/drawing/2014/main" val="528851062"/>
                    </a:ext>
                  </a:extLst>
                </a:gridCol>
                <a:gridCol w="7885785">
                  <a:extLst>
                    <a:ext uri="{9D8B030D-6E8A-4147-A177-3AD203B41FA5}">
                      <a16:colId xmlns:a16="http://schemas.microsoft.com/office/drawing/2014/main" val="89849022"/>
                    </a:ext>
                  </a:extLst>
                </a:gridCol>
              </a:tblGrid>
              <a:tr h="5144001">
                <a:tc>
                  <a:txBody>
                    <a:bodyPr/>
                    <a:lstStyle/>
                    <a:p>
                      <a:r>
                        <a:rPr kumimoji="1" lang="ja-JP" altLang="en-US" sz="1400" dirty="0">
                          <a:latin typeface="+mn-ea"/>
                          <a:ea typeface="+mn-ea"/>
                        </a:rPr>
                        <a:t>本年度の取組み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200" u="none" baseline="0" dirty="0">
                          <a:solidFill>
                            <a:schemeClr val="tx1"/>
                          </a:solidFill>
                          <a:highlight>
                            <a:srgbClr val="00FF00"/>
                          </a:highlight>
                          <a:latin typeface="+mn-ea"/>
                          <a:ea typeface="+mn-ea"/>
                        </a:rPr>
                        <a:t>■</a:t>
                      </a:r>
                      <a:r>
                        <a:rPr kumimoji="1" lang="ja-JP" altLang="en-US" sz="1200" u="none" baseline="0" dirty="0">
                          <a:solidFill>
                            <a:schemeClr val="tx1"/>
                          </a:solidFill>
                          <a:latin typeface="+mn-ea"/>
                          <a:ea typeface="+mn-ea"/>
                        </a:rPr>
                        <a:t>特に説明したい項目</a:t>
                      </a:r>
                      <a:endParaRPr kumimoji="1" lang="en-US" altLang="ja-JP" sz="12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100" b="1" i="0" u="sng" strike="noStrike" kern="1200" cap="none" spc="0" normalizeH="0" baseline="0" noProof="0" dirty="0">
                          <a:ln>
                            <a:noFill/>
                          </a:ln>
                          <a:solidFill>
                            <a:prstClr val="black"/>
                          </a:solidFill>
                          <a:effectLst/>
                          <a:uLnTx/>
                          <a:uFillTx/>
                          <a:latin typeface="+mn-ea"/>
                          <a:ea typeface="+mn-ea"/>
                          <a:cs typeface="+mn-cs"/>
                        </a:rPr>
                        <a:t>がん診療</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拠点病院の機能強化</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■がん診療連携拠点病院の機能強化を目的とした補助金を交付（</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14</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病院）</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■がん診療施設の設備整備に係る補助金を交付（</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8</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病院）</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府指定拠点病院等のうち、４がんの治療に対応する「大阪府がん診療推進病院」の運用を開始</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■国指定拠点病院等の指定推薦</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指定更新：１病院、指定類型変更：１病院、現況報告：</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16</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病院</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85738" marR="0" lvl="0" indent="-185738"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■府指定拠点病院等の指定審議</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新規指定（成人）：３病院、現況報告（成人）：</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45</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病院、現況報告（小児）：２病院</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85738" marR="0" lvl="0" indent="-185738"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■大阪府がん診療連携協議会と連携して、好事例等の収集や情報共有を実施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85738" marR="0" lvl="0" indent="-185738" algn="l" defTabSz="914400" rtl="0" eaLnBrk="1" fontAlgn="auto" latinLnBrk="0" hangingPunct="1">
                        <a:lnSpc>
                          <a:spcPts val="17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がん医療連携体制の充実</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■各圏域における関係機関間の連携体制強化を</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　目的とした補助金を交付（７医療圏）</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　主な活用事例：地域の患者、家族、医療従事者等を</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　　　　　　　　対象とする合同がんサロンや</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　　　　　　　　公開講座の実施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各圏域のがん診療ネットワーク協議会において、</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n-ea"/>
                          <a:ea typeface="+mn-ea"/>
                          <a:cs typeface="+mn-cs"/>
                        </a:rPr>
                        <a:t>　大阪府が実施する取組み等について</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n-ea"/>
                          <a:ea typeface="+mn-ea"/>
                          <a:cs typeface="+mn-cs"/>
                        </a:rPr>
                        <a:t>　情報提供するとともに、地域連携等の</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n-ea"/>
                          <a:ea typeface="+mn-ea"/>
                          <a:cs typeface="+mn-cs"/>
                        </a:rPr>
                        <a:t>　活動内容や課題について共有</a:t>
                      </a:r>
                      <a:endParaRPr kumimoji="1" lang="en-US" altLang="ja-JP" sz="1100" b="1" i="0" u="none" strike="sng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6" name="図 5">
            <a:extLst>
              <a:ext uri="{FF2B5EF4-FFF2-40B4-BE49-F238E27FC236}">
                <a16:creationId xmlns:a16="http://schemas.microsoft.com/office/drawing/2014/main" id="{6C325A63-7A2B-4BD8-A1EE-B95EC06D8671}"/>
              </a:ext>
            </a:extLst>
          </p:cNvPr>
          <p:cNvPicPr>
            <a:picLocks noChangeAspect="1"/>
          </p:cNvPicPr>
          <p:nvPr/>
        </p:nvPicPr>
        <p:blipFill>
          <a:blip r:embed="rId3"/>
          <a:stretch>
            <a:fillRect/>
          </a:stretch>
        </p:blipFill>
        <p:spPr>
          <a:xfrm>
            <a:off x="5210261" y="3228128"/>
            <a:ext cx="3961219" cy="2611600"/>
          </a:xfrm>
          <a:prstGeom prst="rect">
            <a:avLst/>
          </a:prstGeom>
          <a:ln>
            <a:solidFill>
              <a:schemeClr val="tx1"/>
            </a:solidFill>
          </a:ln>
        </p:spPr>
      </p:pic>
      <p:sp>
        <p:nvSpPr>
          <p:cNvPr id="7" name="テキスト ボックス 6">
            <a:extLst>
              <a:ext uri="{FF2B5EF4-FFF2-40B4-BE49-F238E27FC236}">
                <a16:creationId xmlns:a16="http://schemas.microsoft.com/office/drawing/2014/main" id="{07B5864C-1EDB-42DA-A09B-E9E108B4F843}"/>
              </a:ext>
            </a:extLst>
          </p:cNvPr>
          <p:cNvSpPr txBox="1"/>
          <p:nvPr/>
        </p:nvSpPr>
        <p:spPr>
          <a:xfrm>
            <a:off x="5635053" y="5916052"/>
            <a:ext cx="3111634" cy="246221"/>
          </a:xfrm>
          <a:prstGeom prst="rect">
            <a:avLst/>
          </a:prstGeom>
          <a:noFill/>
          <a:ln w="9525">
            <a:noFill/>
          </a:ln>
        </p:spPr>
        <p:txBody>
          <a:bodyPr wrap="square" rtlCol="0">
            <a:spAutoFit/>
          </a:bodyPr>
          <a:lstStyle/>
          <a:p>
            <a:pPr algn="ctr"/>
            <a:r>
              <a:rPr kumimoji="1" lang="en-US" altLang="ja-JP" sz="1000" dirty="0"/>
              <a:t>【</a:t>
            </a:r>
            <a:r>
              <a:rPr kumimoji="1" lang="ja-JP" altLang="en-US" sz="1000" dirty="0">
                <a:solidFill>
                  <a:srgbClr val="222222"/>
                </a:solidFill>
                <a:latin typeface="游ゴシック" panose="020B0400000000000000" pitchFamily="50" charset="-128"/>
                <a:ea typeface="游ゴシック" panose="020B0400000000000000" pitchFamily="50" charset="-128"/>
              </a:rPr>
              <a:t>大阪府がん診療連携協議会</a:t>
            </a:r>
            <a:r>
              <a:rPr kumimoji="1" lang="en-US" altLang="ja-JP" sz="1000" dirty="0"/>
              <a:t>】</a:t>
            </a:r>
            <a:endParaRPr kumimoji="1" lang="ja-JP" altLang="en-US" sz="1000" dirty="0"/>
          </a:p>
        </p:txBody>
      </p:sp>
    </p:spTree>
    <p:extLst>
      <p:ext uri="{BB962C8B-B14F-4D97-AF65-F5344CB8AC3E}">
        <p14:creationId xmlns:p14="http://schemas.microsoft.com/office/powerpoint/2010/main" val="3529201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801732185"/>
              </p:ext>
            </p:extLst>
          </p:nvPr>
        </p:nvGraphicFramePr>
        <p:xfrm>
          <a:off x="406103" y="297507"/>
          <a:ext cx="8928000" cy="5287228"/>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がん診療拠点病院機能強化事業（</a:t>
                      </a:r>
                      <a:r>
                        <a:rPr kumimoji="1" lang="en-US" altLang="ja-JP" sz="1100" b="0" dirty="0">
                          <a:solidFill>
                            <a:schemeClr val="tx1"/>
                          </a:solidFill>
                          <a:latin typeface="+mn-ea"/>
                          <a:ea typeface="+mn-ea"/>
                        </a:rPr>
                        <a:t>133,094</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がん医療提供体制充実強化事業（</a:t>
                      </a:r>
                      <a:r>
                        <a:rPr kumimoji="1" lang="en-US" altLang="ja-JP" sz="1100" b="0" dirty="0">
                          <a:solidFill>
                            <a:schemeClr val="tx1"/>
                          </a:solidFill>
                          <a:latin typeface="+mn-ea"/>
                          <a:ea typeface="+mn-ea"/>
                        </a:rPr>
                        <a:t>24,829</a:t>
                      </a:r>
                      <a:r>
                        <a:rPr kumimoji="1" lang="ja-JP" altLang="en-US" sz="1100" b="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地域医療連携強化事業（</a:t>
                      </a:r>
                      <a:r>
                        <a:rPr kumimoji="1" lang="en-US" altLang="ja-JP" sz="1100" b="0" dirty="0">
                          <a:solidFill>
                            <a:schemeClr val="tx1"/>
                          </a:solidFill>
                          <a:latin typeface="+mn-ea"/>
                          <a:ea typeface="+mn-ea"/>
                        </a:rPr>
                        <a:t>5,516</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5994115"/>
                  </a:ext>
                </a:extLst>
              </a:tr>
              <a:tr h="1255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がん診療拠点病院の機能強化</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国が示す「</a:t>
                      </a:r>
                      <a:r>
                        <a:rPr kumimoji="1" lang="en-US" altLang="ja-JP" sz="1100" b="1" baseline="0" dirty="0">
                          <a:solidFill>
                            <a:schemeClr val="tx1"/>
                          </a:solidFill>
                          <a:latin typeface="+mn-ea"/>
                          <a:ea typeface="+mn-ea"/>
                        </a:rPr>
                        <a:t>2040 </a:t>
                      </a:r>
                      <a:r>
                        <a:rPr kumimoji="1" lang="ja-JP" altLang="en-US" sz="1100" b="1" baseline="0" dirty="0">
                          <a:solidFill>
                            <a:schemeClr val="tx1"/>
                          </a:solidFill>
                          <a:latin typeface="+mn-ea"/>
                          <a:ea typeface="+mn-ea"/>
                        </a:rPr>
                        <a:t>年を見据えたがん医療提供体制の均てん化・集約化に係る基本的な考え方及び検討の進め方について」を</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踏まえた、府内のがん医療提供体制の状況把握</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がん医療連携体制の充実</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■各圏域のがん診療ネットワーク協議会における取組内容の充実</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25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がん診療拠点病院の機能強化</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0" dirty="0">
                        <a:solidFill>
                          <a:schemeClr val="tx1"/>
                        </a:solidFill>
                        <a:latin typeface="+mn-ea"/>
                        <a:ea typeface="+mn-ea"/>
                      </a:endParaRPr>
                    </a:p>
                    <a:p>
                      <a:pPr marL="179388" marR="0" lvl="0" indent="-179388" algn="l" defTabSz="914400" rtl="0" eaLnBrk="1" fontAlgn="auto" latinLnBrk="0" hangingPunct="1">
                        <a:lnSpc>
                          <a:spcPts val="1700"/>
                        </a:lnSpc>
                        <a:spcBef>
                          <a:spcPts val="0"/>
                        </a:spcBef>
                        <a:spcAft>
                          <a:spcPts val="0"/>
                        </a:spcAft>
                        <a:buClrTx/>
                        <a:buSzTx/>
                        <a:buFontTx/>
                        <a:buNone/>
                        <a:tabLst/>
                        <a:defRPr/>
                      </a:pPr>
                      <a:r>
                        <a:rPr kumimoji="1" lang="ja-JP" altLang="en-US" sz="1100" b="0" dirty="0">
                          <a:solidFill>
                            <a:schemeClr val="tx1"/>
                          </a:solidFill>
                          <a:latin typeface="+mn-ea"/>
                          <a:ea typeface="+mn-ea"/>
                        </a:rPr>
                        <a:t>■</a:t>
                      </a:r>
                      <a:r>
                        <a:rPr kumimoji="1" lang="ja-JP" altLang="en-US" sz="1100" b="0" strike="noStrike" dirty="0">
                          <a:solidFill>
                            <a:schemeClr val="tx1"/>
                          </a:solidFill>
                          <a:latin typeface="+mn-ea"/>
                          <a:ea typeface="+mn-ea"/>
                        </a:rPr>
                        <a:t>大阪府がん診療連携協議会と連携して拠点病院の訪問等を行い、好事例等の収集や情報共有、要件充足状況等の確認を実施する等</a:t>
                      </a:r>
                      <a:r>
                        <a:rPr kumimoji="1" lang="ja-JP" altLang="en-US" sz="1100" b="0" dirty="0">
                          <a:solidFill>
                            <a:schemeClr val="tx1"/>
                          </a:solidFill>
                          <a:latin typeface="+mn-ea"/>
                          <a:ea typeface="+mn-ea"/>
                        </a:rPr>
                        <a:t>、さらなるがん医療提供の充実を図る</a:t>
                      </a:r>
                      <a:endParaRPr kumimoji="1" lang="en-US" altLang="ja-JP" sz="1100" b="0" dirty="0">
                        <a:solidFill>
                          <a:schemeClr val="tx1"/>
                        </a:solidFill>
                        <a:latin typeface="+mn-ea"/>
                        <a:ea typeface="+mn-ea"/>
                      </a:endParaRPr>
                    </a:p>
                    <a:p>
                      <a:pPr marL="179388" marR="0" lvl="0" indent="-179388" algn="l" defTabSz="914400" rtl="0" eaLnBrk="1" fontAlgn="auto" latinLnBrk="0" hangingPunct="1">
                        <a:lnSpc>
                          <a:spcPts val="17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大阪府がん診療連携協議会と連携し、がん診療ネットワーク協議会での議論を通じて、各医療圏におけるがん医療提供体</a:t>
                      </a:r>
                      <a:endParaRPr kumimoji="1" lang="en-US" altLang="ja-JP" sz="1100" b="1" dirty="0">
                        <a:solidFill>
                          <a:schemeClr val="tx1"/>
                        </a:solidFill>
                        <a:latin typeface="+mn-ea"/>
                        <a:ea typeface="+mn-ea"/>
                      </a:endParaRPr>
                    </a:p>
                    <a:p>
                      <a:pPr marL="179388" marR="0" lvl="0" indent="-179388" algn="l" defTabSz="914400" rtl="0" eaLnBrk="1" fontAlgn="auto" latinLnBrk="0" hangingPunct="1">
                        <a:lnSpc>
                          <a:spcPts val="1700"/>
                        </a:lnSpc>
                        <a:spcBef>
                          <a:spcPts val="0"/>
                        </a:spcBef>
                        <a:spcAft>
                          <a:spcPts val="0"/>
                        </a:spcAft>
                        <a:buClrTx/>
                        <a:buSzTx/>
                        <a:buFontTx/>
                        <a:buNone/>
                        <a:tabLst/>
                        <a:defRPr/>
                      </a:pPr>
                      <a:r>
                        <a:rPr kumimoji="1" lang="ja-JP" altLang="en-US" sz="1100" b="1" dirty="0">
                          <a:solidFill>
                            <a:schemeClr val="tx1"/>
                          </a:solidFill>
                          <a:latin typeface="+mn-ea"/>
                          <a:ea typeface="+mn-ea"/>
                        </a:rPr>
                        <a:t>　制の現状把握</a:t>
                      </a:r>
                      <a:endParaRPr kumimoji="1" lang="en-US" altLang="ja-JP" sz="1100" b="1" dirty="0">
                        <a:solidFill>
                          <a:schemeClr val="tx1"/>
                        </a:solidFill>
                        <a:latin typeface="+mn-ea"/>
                        <a:ea typeface="+mn-ea"/>
                      </a:endParaRPr>
                    </a:p>
                    <a:p>
                      <a:pPr marL="179388" marR="0" lvl="0" indent="-179388" algn="l" defTabSz="914400" rtl="0" eaLnBrk="1" fontAlgn="auto" latinLnBrk="0" hangingPunct="1">
                        <a:lnSpc>
                          <a:spcPts val="1700"/>
                        </a:lnSpc>
                        <a:spcBef>
                          <a:spcPts val="0"/>
                        </a:spcBef>
                        <a:spcAft>
                          <a:spcPts val="0"/>
                        </a:spcAft>
                        <a:buClrTx/>
                        <a:buSzTx/>
                        <a:buFontTx/>
                        <a:buNone/>
                        <a:tabLst/>
                        <a:defRPr/>
                      </a:pP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がん医療連携体制の充実</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dirty="0">
                          <a:solidFill>
                            <a:schemeClr val="tx1"/>
                          </a:solidFill>
                          <a:latin typeface="+mn-ea"/>
                          <a:ea typeface="+mn-ea"/>
                        </a:rPr>
                        <a:t>■各圏域のがん診療ネットワーク協議会におけるがん登録を用いた分析等の実施</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■各圏域における関係機関間の連携体制強化を目的とした補助事業の実施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■各圏域のがん診療ネットワーク協議会において、大阪府が実施する取組み等について情報提供するとともに、地域連携等</a:t>
                      </a:r>
                      <a:br>
                        <a:rPr kumimoji="1" lang="en-US" altLang="ja-JP" sz="1100" b="0" i="0" u="none" strike="noStrike" kern="1200" cap="none" spc="0" normalizeH="0" baseline="0" noProof="0" dirty="0">
                          <a:ln>
                            <a:noFill/>
                          </a:ln>
                          <a:solidFill>
                            <a:schemeClr val="tx1"/>
                          </a:solidFill>
                          <a:effectLst/>
                          <a:uLnTx/>
                          <a:uFillTx/>
                          <a:latin typeface="+mn-ea"/>
                          <a:ea typeface="+mn-ea"/>
                          <a:cs typeface="+mn-cs"/>
                        </a:rPr>
                      </a:br>
                      <a:r>
                        <a:rPr kumimoji="1" lang="ja-JP" altLang="en-US" sz="1100" b="0" i="0" u="none" strike="noStrike" kern="1200" cap="none" spc="0" normalizeH="0" baseline="0" noProof="0" dirty="0">
                          <a:ln>
                            <a:noFill/>
                          </a:ln>
                          <a:solidFill>
                            <a:schemeClr val="tx1"/>
                          </a:solidFill>
                          <a:effectLst/>
                          <a:uLnTx/>
                          <a:uFillTx/>
                          <a:latin typeface="+mn-ea"/>
                          <a:ea typeface="+mn-ea"/>
                          <a:cs typeface="+mn-cs"/>
                        </a:rPr>
                        <a:t>　の活動内容や課題について共有</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令和８年度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700"/>
                        </a:lnSpc>
                      </a:pPr>
                      <a:r>
                        <a:rPr kumimoji="1" lang="ja-JP" altLang="en-US" sz="1100" spc="-60" baseline="0" dirty="0">
                          <a:solidFill>
                            <a:schemeClr val="tx1"/>
                          </a:solidFill>
                          <a:latin typeface="+mn-ea"/>
                          <a:ea typeface="+mn-ea"/>
                        </a:rPr>
                        <a:t>がん診療拠点病院機能強化事業（</a:t>
                      </a:r>
                      <a:r>
                        <a:rPr kumimoji="1" lang="en-US" altLang="ja-JP" sz="1100" spc="-60" baseline="0" dirty="0">
                          <a:solidFill>
                            <a:schemeClr val="tx1"/>
                          </a:solidFill>
                          <a:latin typeface="+mn-ea"/>
                          <a:ea typeface="+mn-ea"/>
                        </a:rPr>
                        <a:t>136,258</a:t>
                      </a:r>
                      <a:r>
                        <a:rPr kumimoji="1" lang="ja-JP" altLang="en-US" sz="1100" spc="-60" baseline="0" dirty="0">
                          <a:solidFill>
                            <a:schemeClr val="tx1"/>
                          </a:solidFill>
                          <a:latin typeface="+mn-ea"/>
                          <a:ea typeface="+mn-ea"/>
                        </a:rPr>
                        <a:t>千円）</a:t>
                      </a:r>
                      <a:endParaRPr kumimoji="1" lang="en-US" altLang="ja-JP" sz="1100" spc="-60" baseline="0" dirty="0">
                        <a:solidFill>
                          <a:schemeClr val="tx1"/>
                        </a:solidFill>
                        <a:latin typeface="+mn-ea"/>
                        <a:ea typeface="+mn-ea"/>
                      </a:endParaRPr>
                    </a:p>
                    <a:p>
                      <a:pPr>
                        <a:lnSpc>
                          <a:spcPts val="1700"/>
                        </a:lnSpc>
                      </a:pPr>
                      <a:r>
                        <a:rPr kumimoji="1" lang="ja-JP" altLang="en-US" sz="1100" spc="-60" baseline="0" dirty="0">
                          <a:solidFill>
                            <a:schemeClr val="tx1"/>
                          </a:solidFill>
                          <a:latin typeface="+mn-ea"/>
                          <a:ea typeface="+mn-ea"/>
                        </a:rPr>
                        <a:t>がん医療提供体制充実強化事業（</a:t>
                      </a:r>
                      <a:r>
                        <a:rPr kumimoji="1" lang="en-US" altLang="ja-JP" sz="1100" spc="-60" baseline="0" dirty="0">
                          <a:solidFill>
                            <a:schemeClr val="tx1"/>
                          </a:solidFill>
                          <a:latin typeface="+mn-ea"/>
                          <a:ea typeface="+mn-ea"/>
                        </a:rPr>
                        <a:t>77,240</a:t>
                      </a:r>
                      <a:r>
                        <a:rPr kumimoji="1" lang="ja-JP" altLang="en-US" sz="1100" spc="-60" baseline="0" dirty="0">
                          <a:solidFill>
                            <a:schemeClr val="tx1"/>
                          </a:solidFill>
                          <a:latin typeface="+mn-ea"/>
                          <a:ea typeface="+mn-ea"/>
                        </a:rPr>
                        <a:t>千円）当初予算ベースで前年度同規模</a:t>
                      </a:r>
                      <a:endParaRPr kumimoji="1" lang="en-US" altLang="ja-JP" sz="1100" spc="-60" baseline="0" dirty="0">
                        <a:solidFill>
                          <a:schemeClr val="tx1"/>
                        </a:solidFill>
                        <a:latin typeface="+mn-ea"/>
                        <a:ea typeface="+mn-ea"/>
                      </a:endParaRPr>
                    </a:p>
                    <a:p>
                      <a:pPr>
                        <a:lnSpc>
                          <a:spcPts val="1700"/>
                        </a:lnSpc>
                      </a:pPr>
                      <a:r>
                        <a:rPr kumimoji="1" lang="ja-JP" altLang="en-US" sz="1100" spc="-60" baseline="0" dirty="0">
                          <a:solidFill>
                            <a:schemeClr val="tx1"/>
                          </a:solidFill>
                          <a:latin typeface="+mn-ea"/>
                          <a:ea typeface="+mn-ea"/>
                        </a:rPr>
                        <a:t>地域医療連携強化事業（</a:t>
                      </a:r>
                      <a:r>
                        <a:rPr kumimoji="1" lang="en-US" altLang="ja-JP" sz="1100" spc="-60" baseline="0" dirty="0">
                          <a:solidFill>
                            <a:schemeClr val="tx1"/>
                          </a:solidFill>
                          <a:latin typeface="+mn-ea"/>
                          <a:ea typeface="+mn-ea"/>
                        </a:rPr>
                        <a:t>8,000</a:t>
                      </a:r>
                      <a:r>
                        <a:rPr kumimoji="1" lang="ja-JP" altLang="en-US" sz="1100" spc="-60" baseline="0" dirty="0">
                          <a:solidFill>
                            <a:schemeClr val="tx1"/>
                          </a:solidFill>
                          <a:latin typeface="+mn-ea"/>
                          <a:ea typeface="+mn-ea"/>
                        </a:rPr>
                        <a:t>千円）当初予算ベースで前年度同規模</a:t>
                      </a:r>
                      <a:endParaRPr kumimoji="1" lang="en-US" altLang="ja-JP" sz="1100" spc="-6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15</a:t>
            </a:fld>
            <a:endParaRPr kumimoji="1" lang="ja-JP" altLang="en-US"/>
          </a:p>
        </p:txBody>
      </p:sp>
    </p:spTree>
    <p:extLst>
      <p:ext uri="{BB962C8B-B14F-4D97-AF65-F5344CB8AC3E}">
        <p14:creationId xmlns:p14="http://schemas.microsoft.com/office/powerpoint/2010/main" val="3743450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Meiryo UI" panose="020B0604030504040204" pitchFamily="50" charset="-128"/>
                <a:ea typeface="Meiryo UI" panose="020B0604030504040204" pitchFamily="50" charset="-128"/>
              </a:rPr>
              <a:t>２　がん医療の充実</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3"/>
          <a:stretch>
            <a:fillRect/>
          </a:stretch>
        </p:blipFill>
        <p:spPr>
          <a:xfrm>
            <a:off x="8536240" y="74033"/>
            <a:ext cx="1320923" cy="432000"/>
          </a:xfrm>
          <a:prstGeom prst="rect">
            <a:avLst/>
          </a:prstGeom>
        </p:spPr>
      </p:pic>
      <p:sp>
        <p:nvSpPr>
          <p:cNvPr id="27" name="正方形/長方形 26">
            <a:extLst>
              <a:ext uri="{FF2B5EF4-FFF2-40B4-BE49-F238E27FC236}">
                <a16:creationId xmlns:a16="http://schemas.microsoft.com/office/drawing/2014/main" id="{0FF5944C-866C-4824-ABAC-7773DB7843C8}"/>
              </a:ext>
            </a:extLst>
          </p:cNvPr>
          <p:cNvSpPr/>
          <p:nvPr/>
        </p:nvSpPr>
        <p:spPr>
          <a:xfrm>
            <a:off x="268310" y="789042"/>
            <a:ext cx="9369380" cy="583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59</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062FEB78-60E8-4C18-A40B-ACDBD0C298CE}"/>
              </a:ext>
            </a:extLst>
          </p:cNvPr>
          <p:cNvSpPr/>
          <p:nvPr/>
        </p:nvSpPr>
        <p:spPr>
          <a:xfrm>
            <a:off x="691603" y="1639081"/>
            <a:ext cx="611270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≪第４期大阪府がん対策推進計画における個別目標≫</a:t>
            </a:r>
          </a:p>
        </p:txBody>
      </p:sp>
      <p:sp>
        <p:nvSpPr>
          <p:cNvPr id="15" name="正方形/長方形 14"/>
          <p:cNvSpPr/>
          <p:nvPr/>
        </p:nvSpPr>
        <p:spPr>
          <a:xfrm>
            <a:off x="268309" y="654401"/>
            <a:ext cx="6535995" cy="941485"/>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1600" b="1" dirty="0">
                <a:ln w="0"/>
                <a:solidFill>
                  <a:schemeClr val="bg1"/>
                </a:solidFill>
                <a:effectLst>
                  <a:outerShdw blurRad="38100" dist="19050" dir="2700000" algn="tl" rotWithShape="0">
                    <a:schemeClr val="dk1">
                      <a:alpha val="40000"/>
                    </a:schemeClr>
                  </a:outerShdw>
                </a:effectLst>
                <a:latin typeface="+mn-ea"/>
              </a:rPr>
              <a:t>（２）</a:t>
            </a:r>
            <a:r>
              <a:rPr kumimoji="1" lang="ja-JP" altLang="en-US" sz="1600" b="1" dirty="0">
                <a:solidFill>
                  <a:schemeClr val="bg1"/>
                </a:solidFill>
                <a:latin typeface="+mn-ea"/>
              </a:rPr>
              <a:t>小児･</a:t>
            </a:r>
            <a:r>
              <a:rPr kumimoji="1" lang="en-US" altLang="ja-JP" sz="1600" b="1" dirty="0">
                <a:solidFill>
                  <a:schemeClr val="bg1"/>
                </a:solidFill>
                <a:latin typeface="+mn-ea"/>
              </a:rPr>
              <a:t>AYA</a:t>
            </a:r>
            <a:r>
              <a:rPr kumimoji="1" lang="ja-JP" altLang="en-US" sz="1600" b="1" dirty="0">
                <a:solidFill>
                  <a:schemeClr val="bg1"/>
                </a:solidFill>
                <a:latin typeface="+mn-ea"/>
              </a:rPr>
              <a:t>世代のがん･</a:t>
            </a:r>
            <a:r>
              <a:rPr kumimoji="1" lang="ja-JP" altLang="en-US" sz="1600" b="1" u="sng" dirty="0">
                <a:solidFill>
                  <a:schemeClr val="bg1"/>
                </a:solidFill>
                <a:latin typeface="+mn-ea"/>
              </a:rPr>
              <a:t>高齢者のがん･希少がん</a:t>
            </a:r>
            <a:r>
              <a:rPr kumimoji="1" lang="ja-JP" altLang="en-US" sz="1600" b="1" dirty="0">
                <a:solidFill>
                  <a:schemeClr val="bg1"/>
                </a:solidFill>
                <a:latin typeface="+mn-ea"/>
              </a:rPr>
              <a:t>の対策　</a:t>
            </a:r>
            <a:r>
              <a:rPr kumimoji="1" lang="ja-JP" altLang="en-US" sz="1400" b="1" dirty="0">
                <a:solidFill>
                  <a:schemeClr val="bg1"/>
                </a:solidFill>
                <a:latin typeface="+mn-ea"/>
              </a:rPr>
              <a:t>計画 </a:t>
            </a:r>
            <a:r>
              <a:rPr kumimoji="1" lang="en-US" altLang="ja-JP" sz="1200" b="1" dirty="0">
                <a:solidFill>
                  <a:schemeClr val="bg1"/>
                </a:solidFill>
                <a:latin typeface="+mn-ea"/>
              </a:rPr>
              <a:t>P.72</a:t>
            </a:r>
            <a:endParaRPr kumimoji="1" lang="en-US" altLang="ja-JP" sz="1400" b="1" dirty="0">
              <a:solidFill>
                <a:schemeClr val="bg1"/>
              </a:solidFill>
              <a:latin typeface="+mn-ea"/>
            </a:endParaRPr>
          </a:p>
          <a:p>
            <a:pPr>
              <a:lnSpc>
                <a:spcPts val="2000"/>
              </a:lnSpc>
            </a:pPr>
            <a:r>
              <a:rPr kumimoji="1" lang="ja-JP" altLang="en-US" sz="1600" b="1" dirty="0">
                <a:ln w="0"/>
                <a:solidFill>
                  <a:schemeClr val="bg1"/>
                </a:solidFill>
                <a:effectLst>
                  <a:outerShdw blurRad="38100" dist="19050" dir="2700000" algn="tl" rotWithShape="0">
                    <a:schemeClr val="dk1">
                      <a:alpha val="40000"/>
                    </a:schemeClr>
                  </a:outerShdw>
                </a:effectLst>
                <a:latin typeface="+mn-ea"/>
              </a:rPr>
              <a:t>（３）高度・専門的な医療</a:t>
            </a:r>
            <a:r>
              <a:rPr kumimoji="1" lang="ja-JP" altLang="en-US" sz="1600" b="1" dirty="0">
                <a:solidFill>
                  <a:schemeClr val="bg1"/>
                </a:solidFill>
                <a:latin typeface="+mn-ea"/>
              </a:rPr>
              <a:t>の活用　</a:t>
            </a:r>
            <a:r>
              <a:rPr kumimoji="1" lang="ja-JP" altLang="en-US" sz="1400" b="1" dirty="0">
                <a:solidFill>
                  <a:schemeClr val="bg1"/>
                </a:solidFill>
                <a:latin typeface="+mn-ea"/>
              </a:rPr>
              <a:t>計画 </a:t>
            </a:r>
            <a:r>
              <a:rPr kumimoji="1" lang="en-US" altLang="ja-JP" sz="1200" b="1" dirty="0">
                <a:solidFill>
                  <a:schemeClr val="bg1"/>
                </a:solidFill>
                <a:latin typeface="+mn-ea"/>
              </a:rPr>
              <a:t>P.73</a:t>
            </a:r>
            <a:endParaRPr kumimoji="1" lang="en-US" altLang="ja-JP" sz="1400" b="1" dirty="0">
              <a:solidFill>
                <a:schemeClr val="bg1"/>
              </a:solidFill>
              <a:latin typeface="+mn-ea"/>
            </a:endParaRPr>
          </a:p>
          <a:p>
            <a:pPr>
              <a:lnSpc>
                <a:spcPts val="2000"/>
              </a:lnSpc>
            </a:pPr>
            <a:r>
              <a:rPr kumimoji="1" lang="ja-JP" altLang="en-US" sz="1600" b="1" dirty="0">
                <a:ln w="0"/>
                <a:solidFill>
                  <a:schemeClr val="bg1"/>
                </a:solidFill>
                <a:effectLst>
                  <a:outerShdw blurRad="38100" dist="19050" dir="2700000" algn="tl" rotWithShape="0">
                    <a:schemeClr val="dk1">
                      <a:alpha val="40000"/>
                    </a:schemeClr>
                  </a:outerShdw>
                </a:effectLst>
                <a:latin typeface="+mn-ea"/>
              </a:rPr>
              <a:t>（４）緩和ケアの推進</a:t>
            </a:r>
            <a:r>
              <a:rPr kumimoji="1" lang="ja-JP" altLang="en-US" sz="1600" b="1" dirty="0">
                <a:solidFill>
                  <a:schemeClr val="bg1"/>
                </a:solidFill>
                <a:latin typeface="+mn-ea"/>
              </a:rPr>
              <a:t>　</a:t>
            </a:r>
            <a:r>
              <a:rPr kumimoji="1" lang="ja-JP" altLang="en-US" sz="1400" b="1" dirty="0">
                <a:solidFill>
                  <a:schemeClr val="bg1"/>
                </a:solidFill>
                <a:latin typeface="+mn-ea"/>
              </a:rPr>
              <a:t>計画 </a:t>
            </a:r>
            <a:r>
              <a:rPr kumimoji="1" lang="en-US" altLang="ja-JP" sz="1200" b="1" dirty="0">
                <a:solidFill>
                  <a:schemeClr val="bg1"/>
                </a:solidFill>
                <a:latin typeface="+mn-ea"/>
              </a:rPr>
              <a:t>P.73-74</a:t>
            </a:r>
            <a:endParaRPr kumimoji="1" lang="en-US" altLang="ja-JP" sz="1400" b="1" dirty="0">
              <a:solidFill>
                <a:schemeClr val="bg1"/>
              </a:solidFill>
              <a:latin typeface="+mn-ea"/>
            </a:endParaRPr>
          </a:p>
        </p:txBody>
      </p:sp>
      <p:graphicFrame>
        <p:nvGraphicFramePr>
          <p:cNvPr id="9" name="表 8">
            <a:extLst>
              <a:ext uri="{FF2B5EF4-FFF2-40B4-BE49-F238E27FC236}">
                <a16:creationId xmlns:a16="http://schemas.microsoft.com/office/drawing/2014/main" id="{B8FB5B8D-7035-4E9C-950D-3573F858D95B}"/>
              </a:ext>
            </a:extLst>
          </p:cNvPr>
          <p:cNvGraphicFramePr>
            <a:graphicFrameLocks noGrp="1"/>
          </p:cNvGraphicFramePr>
          <p:nvPr/>
        </p:nvGraphicFramePr>
        <p:xfrm>
          <a:off x="445454" y="2118337"/>
          <a:ext cx="8989777" cy="1247244"/>
        </p:xfrm>
        <a:graphic>
          <a:graphicData uri="http://schemas.openxmlformats.org/drawingml/2006/table">
            <a:tbl>
              <a:tblPr firstRow="1" firstCol="1" bandRow="1">
                <a:tableStyleId>{5C22544A-7EE6-4342-B048-85BDC9FD1C3A}</a:tableStyleId>
              </a:tblPr>
              <a:tblGrid>
                <a:gridCol w="236015">
                  <a:extLst>
                    <a:ext uri="{9D8B030D-6E8A-4147-A177-3AD203B41FA5}">
                      <a16:colId xmlns:a16="http://schemas.microsoft.com/office/drawing/2014/main" val="20000"/>
                    </a:ext>
                  </a:extLst>
                </a:gridCol>
                <a:gridCol w="2507459">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70472">
                  <a:extLst>
                    <a:ext uri="{9D8B030D-6E8A-4147-A177-3AD203B41FA5}">
                      <a16:colId xmlns:a16="http://schemas.microsoft.com/office/drawing/2014/main" val="1147227426"/>
                    </a:ext>
                  </a:extLst>
                </a:gridCol>
                <a:gridCol w="1866031">
                  <a:extLst>
                    <a:ext uri="{9D8B030D-6E8A-4147-A177-3AD203B41FA5}">
                      <a16:colId xmlns:a16="http://schemas.microsoft.com/office/drawing/2014/main" val="20003"/>
                    </a:ext>
                  </a:extLst>
                </a:gridCol>
              </a:tblGrid>
              <a:tr h="303132">
                <a:tc>
                  <a:txBody>
                    <a:bodyPr/>
                    <a:lstStyle/>
                    <a:p>
                      <a:pPr algn="ctr" fontAlgn="auto">
                        <a:lnSpc>
                          <a:spcPts val="1600"/>
                        </a:lnSpc>
                        <a:spcAft>
                          <a:spcPts val="0"/>
                        </a:spcAft>
                      </a:pPr>
                      <a:r>
                        <a:rPr lang="en-US" sz="1400" b="1" dirty="0">
                          <a:effectLst/>
                          <a:latin typeface="+mn-ea"/>
                          <a:ea typeface="+mn-ea"/>
                        </a:rPr>
                        <a:t> </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sz="1400" b="1" dirty="0">
                          <a:effectLst/>
                          <a:latin typeface="+mn-ea"/>
                          <a:ea typeface="+mn-ea"/>
                        </a:rPr>
                        <a:t>個別目標</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400" b="1" dirty="0">
                          <a:effectLst/>
                          <a:latin typeface="+mn-ea"/>
                          <a:ea typeface="+mn-ea"/>
                        </a:rPr>
                        <a:t>計画策定時</a:t>
                      </a:r>
                      <a:r>
                        <a:rPr lang="ja-JP" sz="1400" b="1" dirty="0">
                          <a:effectLst/>
                          <a:latin typeface="+mn-ea"/>
                          <a:ea typeface="+mn-ea"/>
                        </a:rPr>
                        <a:t>の</a:t>
                      </a:r>
                      <a:r>
                        <a:rPr lang="ja-JP" altLang="en-US" sz="1400" b="1" dirty="0">
                          <a:effectLst/>
                          <a:latin typeface="+mn-ea"/>
                          <a:ea typeface="+mn-ea"/>
                        </a:rPr>
                        <a:t>値</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400" b="1" dirty="0">
                          <a:effectLst/>
                          <a:latin typeface="+mn-ea"/>
                          <a:ea typeface="+mn-ea"/>
                        </a:rPr>
                        <a:t>現状</a:t>
                      </a:r>
                      <a:r>
                        <a:rPr lang="ja-JP" altLang="en-US" sz="1400" b="1" dirty="0">
                          <a:effectLst/>
                          <a:latin typeface="+mn-ea"/>
                          <a:ea typeface="+mn-ea"/>
                        </a:rPr>
                        <a:t>値</a:t>
                      </a:r>
                      <a:endParaRPr lang="ja-JP" alt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400" b="1" dirty="0">
                          <a:effectLst/>
                          <a:latin typeface="+mn-ea"/>
                          <a:ea typeface="+mn-ea"/>
                        </a:rPr>
                        <a:t>2029</a:t>
                      </a:r>
                      <a:r>
                        <a:rPr lang="ja-JP" sz="1400" b="1" dirty="0">
                          <a:effectLst/>
                          <a:latin typeface="+mn-ea"/>
                          <a:ea typeface="+mn-ea"/>
                        </a:rPr>
                        <a:t>年度目標</a:t>
                      </a:r>
                      <a:r>
                        <a:rPr lang="ja-JP" altLang="en-US" sz="1400" b="1" dirty="0">
                          <a:effectLst/>
                          <a:latin typeface="+mn-ea"/>
                          <a:ea typeface="+mn-ea"/>
                        </a:rPr>
                        <a:t>値</a:t>
                      </a:r>
                      <a:endParaRPr lang="ja-JP" sz="1400" b="1" dirty="0">
                        <a:solidFill>
                          <a:srgbClr val="000000"/>
                        </a:solidFill>
                        <a:effectLst/>
                        <a:latin typeface="+mn-ea"/>
                        <a:ea typeface="+mn-ea"/>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944112">
                <a:tc>
                  <a:txBody>
                    <a:bodyPr/>
                    <a:lstStyle/>
                    <a:p>
                      <a:pPr algn="ctr" fontAlgn="auto">
                        <a:lnSpc>
                          <a:spcPts val="1600"/>
                        </a:lnSpc>
                        <a:spcAft>
                          <a:spcPts val="0"/>
                        </a:spcAft>
                      </a:pPr>
                      <a:r>
                        <a:rPr lang="ja-JP" sz="1400" b="1" dirty="0">
                          <a:effectLst/>
                          <a:latin typeface="+mn-ea"/>
                          <a:ea typeface="+mn-ea"/>
                        </a:rPr>
                        <a:t>１</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sz="1400" b="1" kern="100" dirty="0">
                          <a:effectLst/>
                          <a:latin typeface="+mn-ea"/>
                          <a:ea typeface="+mn-ea"/>
                        </a:rPr>
                        <a:t>がん患者の緩和ケアに対する満足度</a:t>
                      </a:r>
                      <a:endParaRPr lang="ja-JP" sz="1400" b="1" dirty="0">
                        <a:effectLst/>
                        <a:latin typeface="+mn-ea"/>
                        <a:ea typeface="+mn-ea"/>
                      </a:endParaRPr>
                    </a:p>
                    <a:p>
                      <a:pPr algn="l" fontAlgn="auto">
                        <a:lnSpc>
                          <a:spcPts val="1600"/>
                        </a:lnSpc>
                        <a:spcAft>
                          <a:spcPts val="0"/>
                        </a:spcAft>
                      </a:pPr>
                      <a:r>
                        <a:rPr lang="ja-JP" sz="1400" b="1" kern="100" dirty="0">
                          <a:effectLst/>
                          <a:latin typeface="+mn-ea"/>
                          <a:ea typeface="+mn-ea"/>
                        </a:rPr>
                        <a:t>【がん患者ニーズ調査】</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rgbClr val="000000"/>
                          </a:solidFill>
                          <a:effectLst/>
                          <a:latin typeface="+mn-ea"/>
                          <a:ea typeface="+mn-ea"/>
                          <a:cs typeface="HG丸ｺﾞｼｯｸM-PRO"/>
                        </a:rPr>
                        <a:t>70.5</a:t>
                      </a:r>
                      <a:r>
                        <a:rPr lang="ja-JP" altLang="en-US" sz="1400" b="1" dirty="0">
                          <a:solidFill>
                            <a:srgbClr val="000000"/>
                          </a:solidFill>
                          <a:effectLst/>
                          <a:latin typeface="+mn-ea"/>
                          <a:ea typeface="+mn-ea"/>
                          <a:cs typeface="HG丸ｺﾞｼｯｸM-PRO"/>
                        </a:rPr>
                        <a:t>％</a:t>
                      </a:r>
                    </a:p>
                    <a:p>
                      <a:pPr algn="ctr" fontAlgn="auto">
                        <a:lnSpc>
                          <a:spcPts val="1600"/>
                        </a:lnSpc>
                        <a:spcAft>
                          <a:spcPts val="0"/>
                        </a:spcAft>
                      </a:pPr>
                      <a:r>
                        <a:rPr lang="en-US" altLang="ja-JP" sz="1400" b="1" dirty="0">
                          <a:solidFill>
                            <a:srgbClr val="000000"/>
                          </a:solidFill>
                          <a:effectLst/>
                          <a:latin typeface="+mn-ea"/>
                          <a:ea typeface="+mn-ea"/>
                          <a:cs typeface="HG丸ｺﾞｼｯｸM-PRO"/>
                        </a:rPr>
                        <a:t>【</a:t>
                      </a:r>
                      <a:r>
                        <a:rPr lang="ja-JP" altLang="en-US" sz="1400" b="1" dirty="0">
                          <a:solidFill>
                            <a:srgbClr val="000000"/>
                          </a:solidFill>
                          <a:effectLst/>
                          <a:latin typeface="+mn-ea"/>
                          <a:ea typeface="+mn-ea"/>
                          <a:cs typeface="HG丸ｺﾞｼｯｸM-PRO"/>
                        </a:rPr>
                        <a:t>令和</a:t>
                      </a:r>
                      <a:r>
                        <a:rPr lang="en-US" altLang="ja-JP" sz="1400" b="1" dirty="0">
                          <a:solidFill>
                            <a:srgbClr val="000000"/>
                          </a:solidFill>
                          <a:effectLst/>
                          <a:latin typeface="+mn-ea"/>
                          <a:ea typeface="+mn-ea"/>
                          <a:cs typeface="HG丸ｺﾞｼｯｸM-PRO"/>
                        </a:rPr>
                        <a:t>4</a:t>
                      </a:r>
                      <a:r>
                        <a:rPr lang="ja-JP" altLang="en-US" sz="1400" b="1" dirty="0">
                          <a:solidFill>
                            <a:srgbClr val="000000"/>
                          </a:solidFill>
                          <a:effectLst/>
                          <a:latin typeface="+mn-ea"/>
                          <a:ea typeface="+mn-ea"/>
                          <a:cs typeface="HG丸ｺﾞｼｯｸM-PRO"/>
                        </a:rPr>
                        <a:t>（</a:t>
                      </a:r>
                      <a:r>
                        <a:rPr lang="en-US" altLang="ja-JP" sz="1400" b="1" dirty="0">
                          <a:solidFill>
                            <a:srgbClr val="000000"/>
                          </a:solidFill>
                          <a:effectLst/>
                          <a:latin typeface="+mn-ea"/>
                          <a:ea typeface="+mn-ea"/>
                          <a:cs typeface="HG丸ｺﾞｼｯｸM-PRO"/>
                        </a:rPr>
                        <a:t>2022</a:t>
                      </a:r>
                      <a:r>
                        <a:rPr lang="ja-JP" altLang="en-US" sz="1400" b="1" dirty="0">
                          <a:solidFill>
                            <a:srgbClr val="000000"/>
                          </a:solidFill>
                          <a:effectLst/>
                          <a:latin typeface="+mn-ea"/>
                          <a:ea typeface="+mn-ea"/>
                          <a:cs typeface="HG丸ｺﾞｼｯｸM-PRO"/>
                        </a:rPr>
                        <a:t>）年度</a:t>
                      </a:r>
                      <a:r>
                        <a:rPr lang="en-US" altLang="ja-JP" sz="1400" b="1" dirty="0">
                          <a:solidFill>
                            <a:srgbClr val="000000"/>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400" b="1" dirty="0">
                          <a:solidFill>
                            <a:srgbClr val="000000"/>
                          </a:solidFill>
                          <a:effectLst/>
                          <a:latin typeface="+mn-ea"/>
                          <a:ea typeface="+mn-ea"/>
                          <a:cs typeface="HG丸ｺﾞｼｯｸM-PRO"/>
                        </a:rPr>
                        <a:t>令和８年度に実施する</a:t>
                      </a:r>
                      <a:endParaRPr lang="en-US" altLang="ja-JP" sz="1400" b="1" dirty="0">
                        <a:solidFill>
                          <a:srgbClr val="000000"/>
                        </a:solidFill>
                        <a:effectLst/>
                        <a:latin typeface="+mn-ea"/>
                        <a:ea typeface="+mn-ea"/>
                        <a:cs typeface="HG丸ｺﾞｼｯｸM-PRO"/>
                      </a:endParaRPr>
                    </a:p>
                    <a:p>
                      <a:pPr algn="ctr" fontAlgn="auto">
                        <a:lnSpc>
                          <a:spcPts val="1600"/>
                        </a:lnSpc>
                        <a:spcAft>
                          <a:spcPts val="0"/>
                        </a:spcAft>
                      </a:pPr>
                      <a:r>
                        <a:rPr lang="ja-JP" altLang="en-US" sz="1400" b="1" dirty="0">
                          <a:solidFill>
                            <a:srgbClr val="000000"/>
                          </a:solidFill>
                          <a:effectLst/>
                          <a:latin typeface="+mn-ea"/>
                          <a:ea typeface="+mn-ea"/>
                          <a:cs typeface="HG丸ｺﾞｼｯｸM-PRO"/>
                        </a:rPr>
                        <a:t>患者ニーズ調査結果を</a:t>
                      </a:r>
                      <a:endParaRPr lang="en-US" altLang="ja-JP" sz="1400" b="1" dirty="0">
                        <a:solidFill>
                          <a:srgbClr val="000000"/>
                        </a:solidFill>
                        <a:effectLst/>
                        <a:latin typeface="+mn-ea"/>
                        <a:ea typeface="+mn-ea"/>
                        <a:cs typeface="HG丸ｺﾞｼｯｸM-PRO"/>
                      </a:endParaRPr>
                    </a:p>
                    <a:p>
                      <a:pPr algn="ctr" fontAlgn="auto">
                        <a:lnSpc>
                          <a:spcPts val="1600"/>
                        </a:lnSpc>
                        <a:spcAft>
                          <a:spcPts val="0"/>
                        </a:spcAft>
                      </a:pPr>
                      <a:r>
                        <a:rPr lang="ja-JP" altLang="en-US" sz="1400" b="1" dirty="0">
                          <a:solidFill>
                            <a:srgbClr val="000000"/>
                          </a:solidFill>
                          <a:effectLst/>
                          <a:latin typeface="+mn-ea"/>
                          <a:ea typeface="+mn-ea"/>
                          <a:cs typeface="HG丸ｺﾞｼｯｸM-PRO"/>
                        </a:rPr>
                        <a:t>受け算出</a:t>
                      </a:r>
                      <a:endParaRPr lang="en-US" alt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rPr>
                        <a:t>90</a:t>
                      </a:r>
                      <a:r>
                        <a:rPr lang="ja-JP" sz="1400" b="1" dirty="0">
                          <a:solidFill>
                            <a:schemeClr val="tx1"/>
                          </a:solidFill>
                          <a:effectLst/>
                          <a:latin typeface="+mn-ea"/>
                          <a:ea typeface="+mn-ea"/>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表 10">
            <a:extLst>
              <a:ext uri="{FF2B5EF4-FFF2-40B4-BE49-F238E27FC236}">
                <a16:creationId xmlns:a16="http://schemas.microsoft.com/office/drawing/2014/main" id="{8B94B459-E8FF-48DE-B43D-FED67A0EC978}"/>
              </a:ext>
            </a:extLst>
          </p:cNvPr>
          <p:cNvGraphicFramePr>
            <a:graphicFrameLocks noGrp="1"/>
          </p:cNvGraphicFramePr>
          <p:nvPr>
            <p:extLst>
              <p:ext uri="{D42A27DB-BD31-4B8C-83A1-F6EECF244321}">
                <p14:modId xmlns:p14="http://schemas.microsoft.com/office/powerpoint/2010/main" val="1992016214"/>
              </p:ext>
            </p:extLst>
          </p:nvPr>
        </p:nvGraphicFramePr>
        <p:xfrm>
          <a:off x="448459" y="3538735"/>
          <a:ext cx="9009081" cy="2909890"/>
        </p:xfrm>
        <a:graphic>
          <a:graphicData uri="http://schemas.openxmlformats.org/drawingml/2006/table">
            <a:tbl>
              <a:tblPr firstRow="1" firstCol="1" bandRow="1">
                <a:tableStyleId>{5C22544A-7EE6-4342-B048-85BDC9FD1C3A}</a:tableStyleId>
              </a:tblPr>
              <a:tblGrid>
                <a:gridCol w="310339">
                  <a:extLst>
                    <a:ext uri="{9D8B030D-6E8A-4147-A177-3AD203B41FA5}">
                      <a16:colId xmlns:a16="http://schemas.microsoft.com/office/drawing/2014/main" val="20000"/>
                    </a:ext>
                  </a:extLst>
                </a:gridCol>
                <a:gridCol w="3149866">
                  <a:extLst>
                    <a:ext uri="{9D8B030D-6E8A-4147-A177-3AD203B41FA5}">
                      <a16:colId xmlns:a16="http://schemas.microsoft.com/office/drawing/2014/main" val="20001"/>
                    </a:ext>
                  </a:extLst>
                </a:gridCol>
                <a:gridCol w="2805354">
                  <a:extLst>
                    <a:ext uri="{9D8B030D-6E8A-4147-A177-3AD203B41FA5}">
                      <a16:colId xmlns:a16="http://schemas.microsoft.com/office/drawing/2014/main" val="20002"/>
                    </a:ext>
                  </a:extLst>
                </a:gridCol>
                <a:gridCol w="2743522">
                  <a:extLst>
                    <a:ext uri="{9D8B030D-6E8A-4147-A177-3AD203B41FA5}">
                      <a16:colId xmlns:a16="http://schemas.microsoft.com/office/drawing/2014/main" val="768486730"/>
                    </a:ext>
                  </a:extLst>
                </a:gridCol>
              </a:tblGrid>
              <a:tr h="296568">
                <a:tc>
                  <a:txBody>
                    <a:bodyPr/>
                    <a:lstStyle/>
                    <a:p>
                      <a:pPr algn="ctr" fontAlgn="auto">
                        <a:lnSpc>
                          <a:spcPts val="1600"/>
                        </a:lnSpc>
                        <a:spcAft>
                          <a:spcPts val="0"/>
                        </a:spcAft>
                      </a:pPr>
                      <a:r>
                        <a:rPr lang="en-US" sz="1400" b="1" dirty="0">
                          <a:effectLst/>
                          <a:latin typeface="+mn-ea"/>
                          <a:ea typeface="+mn-ea"/>
                        </a:rPr>
                        <a:t> </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sz="1400" b="1" kern="100" dirty="0">
                          <a:effectLst/>
                          <a:latin typeface="+mn-ea"/>
                          <a:ea typeface="+mn-ea"/>
                        </a:rPr>
                        <a:t>モニタリング指標</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400" b="1" dirty="0">
                          <a:effectLst/>
                          <a:latin typeface="+mn-ea"/>
                          <a:ea typeface="+mn-ea"/>
                        </a:rPr>
                        <a:t>計画策定時</a:t>
                      </a:r>
                      <a:r>
                        <a:rPr lang="ja-JP" altLang="ja-JP" sz="1400" b="1" dirty="0">
                          <a:effectLst/>
                          <a:latin typeface="+mn-ea"/>
                          <a:ea typeface="+mn-ea"/>
                        </a:rPr>
                        <a:t>の</a:t>
                      </a:r>
                      <a:r>
                        <a:rPr lang="ja-JP" altLang="en-US" sz="1400" b="1" dirty="0">
                          <a:effectLst/>
                          <a:latin typeface="+mn-ea"/>
                          <a:ea typeface="+mn-ea"/>
                        </a:rPr>
                        <a:t>値</a:t>
                      </a:r>
                      <a:endParaRPr lang="ja-JP" alt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400" b="1" dirty="0">
                          <a:effectLst/>
                          <a:latin typeface="+mn-ea"/>
                          <a:ea typeface="+mn-ea"/>
                        </a:rPr>
                        <a:t>現状</a:t>
                      </a:r>
                      <a:r>
                        <a:rPr lang="ja-JP" altLang="en-US" sz="1400" b="1" dirty="0">
                          <a:effectLst/>
                          <a:latin typeface="+mn-ea"/>
                          <a:ea typeface="+mn-ea"/>
                        </a:rPr>
                        <a:t>値</a:t>
                      </a:r>
                      <a:endParaRPr lang="ja-JP" alt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98380">
                <a:tc>
                  <a:txBody>
                    <a:bodyPr/>
                    <a:lstStyle/>
                    <a:p>
                      <a:pPr algn="ctr" fontAlgn="auto">
                        <a:lnSpc>
                          <a:spcPts val="1600"/>
                        </a:lnSpc>
                        <a:spcAft>
                          <a:spcPts val="0"/>
                        </a:spcAft>
                      </a:pPr>
                      <a:r>
                        <a:rPr lang="en-US" sz="1400" b="1" dirty="0">
                          <a:effectLst/>
                          <a:latin typeface="+mn-ea"/>
                          <a:ea typeface="+mn-ea"/>
                        </a:rPr>
                        <a:t>1</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400" b="1" dirty="0">
                          <a:solidFill>
                            <a:schemeClr val="tx1"/>
                          </a:solidFill>
                          <a:effectLst/>
                          <a:latin typeface="+mn-ea"/>
                          <a:ea typeface="+mn-ea"/>
                        </a:rPr>
                        <a:t>がん拠点病院における</a:t>
                      </a:r>
                      <a:r>
                        <a:rPr lang="ja-JP" sz="1400" b="1" dirty="0">
                          <a:solidFill>
                            <a:schemeClr val="tx1"/>
                          </a:solidFill>
                          <a:effectLst/>
                          <a:latin typeface="+mn-ea"/>
                          <a:ea typeface="+mn-ea"/>
                        </a:rPr>
                        <a:t>緩和ケア</a:t>
                      </a:r>
                      <a:endParaRPr lang="en-US" altLang="ja-JP" sz="1400" b="1" dirty="0">
                        <a:solidFill>
                          <a:schemeClr val="tx1"/>
                        </a:solidFill>
                        <a:effectLst/>
                        <a:latin typeface="+mn-ea"/>
                        <a:ea typeface="+mn-ea"/>
                      </a:endParaRPr>
                    </a:p>
                    <a:p>
                      <a:pPr algn="l" fontAlgn="auto">
                        <a:lnSpc>
                          <a:spcPts val="1600"/>
                        </a:lnSpc>
                        <a:spcAft>
                          <a:spcPts val="0"/>
                        </a:spcAft>
                      </a:pPr>
                      <a:r>
                        <a:rPr lang="ja-JP" sz="1400" b="1" dirty="0">
                          <a:solidFill>
                            <a:schemeClr val="tx1"/>
                          </a:solidFill>
                          <a:effectLst/>
                          <a:latin typeface="+mn-ea"/>
                          <a:ea typeface="+mn-ea"/>
                        </a:rPr>
                        <a:t>チームの新規診療症例数</a:t>
                      </a:r>
                      <a:br>
                        <a:rPr lang="en-US" sz="1400" b="1" dirty="0">
                          <a:solidFill>
                            <a:schemeClr val="tx1"/>
                          </a:solidFill>
                          <a:effectLst/>
                          <a:latin typeface="+mn-ea"/>
                          <a:ea typeface="+mn-ea"/>
                        </a:rPr>
                      </a:br>
                      <a:r>
                        <a:rPr lang="ja-JP" sz="1400" b="1" dirty="0">
                          <a:solidFill>
                            <a:schemeClr val="tx1"/>
                          </a:solidFill>
                          <a:effectLst/>
                          <a:latin typeface="+mn-ea"/>
                          <a:ea typeface="+mn-ea"/>
                        </a:rPr>
                        <a:t>【がん診療拠点病院現況報告】</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14,746</a:t>
                      </a:r>
                      <a:r>
                        <a:rPr lang="ja-JP" altLang="en-US" sz="1400" b="1" dirty="0">
                          <a:solidFill>
                            <a:schemeClr val="tx1"/>
                          </a:solidFill>
                          <a:effectLst/>
                          <a:latin typeface="+mn-ea"/>
                          <a:ea typeface="+mn-ea"/>
                          <a:cs typeface="HG丸ｺﾞｼｯｸM-PRO"/>
                        </a:rPr>
                        <a:t>件／</a:t>
                      </a:r>
                      <a:r>
                        <a:rPr lang="en-US" altLang="ja-JP" sz="1400" b="1" dirty="0">
                          <a:solidFill>
                            <a:schemeClr val="tx1"/>
                          </a:solidFill>
                          <a:effectLst/>
                          <a:latin typeface="+mn-ea"/>
                          <a:ea typeface="+mn-ea"/>
                          <a:cs typeface="HG丸ｺﾞｼｯｸM-PRO"/>
                        </a:rPr>
                        <a:t>66</a:t>
                      </a:r>
                      <a:r>
                        <a:rPr lang="ja-JP" altLang="en-US" sz="1400" b="1" dirty="0">
                          <a:solidFill>
                            <a:schemeClr val="tx1"/>
                          </a:solidFill>
                          <a:effectLst/>
                          <a:latin typeface="+mn-ea"/>
                          <a:ea typeface="+mn-ea"/>
                          <a:cs typeface="HG丸ｺﾞｼｯｸM-PRO"/>
                        </a:rPr>
                        <a:t>病院</a:t>
                      </a:r>
                      <a:r>
                        <a:rPr lang="ja-JP" altLang="en-US" sz="1050" b="1" dirty="0">
                          <a:solidFill>
                            <a:schemeClr val="tx1"/>
                          </a:solidFill>
                          <a:effectLst/>
                          <a:latin typeface="+mn-ea"/>
                          <a:ea typeface="+mn-ea"/>
                          <a:cs typeface="HG丸ｺﾞｼｯｸM-PRO"/>
                        </a:rPr>
                        <a:t>（小児がん除く）</a:t>
                      </a:r>
                      <a:endParaRPr lang="ja-JP" altLang="en-US" sz="1400" b="1" dirty="0">
                        <a:solidFill>
                          <a:schemeClr val="tx1"/>
                        </a:solidFill>
                        <a:effectLst/>
                        <a:latin typeface="+mn-ea"/>
                        <a:ea typeface="+mn-ea"/>
                        <a:cs typeface="HG丸ｺﾞｼｯｸM-PRO"/>
                      </a:endParaRPr>
                    </a:p>
                    <a:p>
                      <a:pPr algn="ctr" fontAlgn="auto">
                        <a:lnSpc>
                          <a:spcPts val="16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令和</a:t>
                      </a:r>
                      <a:r>
                        <a:rPr lang="en-US" altLang="ja-JP" sz="1400" b="1" dirty="0">
                          <a:solidFill>
                            <a:schemeClr val="tx1"/>
                          </a:solidFill>
                          <a:effectLst/>
                          <a:latin typeface="+mn-ea"/>
                          <a:ea typeface="+mn-ea"/>
                          <a:cs typeface="HG丸ｺﾞｼｯｸM-PRO"/>
                        </a:rPr>
                        <a:t>3</a:t>
                      </a:r>
                      <a:r>
                        <a:rPr lang="ja-JP" altLang="en-US" sz="1400" b="1" dirty="0">
                          <a:solidFill>
                            <a:schemeClr val="tx1"/>
                          </a:solidFill>
                          <a:effectLst/>
                          <a:latin typeface="+mn-ea"/>
                          <a:ea typeface="+mn-ea"/>
                          <a:cs typeface="HG丸ｺﾞｼｯｸM-PRO"/>
                        </a:rPr>
                        <a:t>（</a:t>
                      </a:r>
                      <a:r>
                        <a:rPr lang="en-US" altLang="ja-JP" sz="1400" b="1" dirty="0">
                          <a:solidFill>
                            <a:schemeClr val="tx1"/>
                          </a:solidFill>
                          <a:effectLst/>
                          <a:latin typeface="+mn-ea"/>
                          <a:ea typeface="+mn-ea"/>
                          <a:cs typeface="HG丸ｺﾞｼｯｸM-PRO"/>
                        </a:rPr>
                        <a:t>2021</a:t>
                      </a:r>
                      <a:r>
                        <a:rPr lang="ja-JP" altLang="en-US" sz="1400" b="1" dirty="0">
                          <a:solidFill>
                            <a:schemeClr val="tx1"/>
                          </a:solidFill>
                          <a:effectLst/>
                          <a:latin typeface="+mn-ea"/>
                          <a:ea typeface="+mn-ea"/>
                          <a:cs typeface="HG丸ｺﾞｼｯｸM-PRO"/>
                        </a:rPr>
                        <a:t>）年</a:t>
                      </a:r>
                      <a:r>
                        <a:rPr lang="en-US" altLang="ja-JP" sz="1400" b="1" dirty="0">
                          <a:solidFill>
                            <a:schemeClr val="tx1"/>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15,038</a:t>
                      </a:r>
                      <a:r>
                        <a:rPr lang="ja-JP" altLang="en-US" sz="1400" b="1" dirty="0">
                          <a:solidFill>
                            <a:schemeClr val="tx1"/>
                          </a:solidFill>
                          <a:effectLst/>
                          <a:latin typeface="+mn-ea"/>
                          <a:ea typeface="+mn-ea"/>
                          <a:cs typeface="HG丸ｺﾞｼｯｸM-PRO"/>
                        </a:rPr>
                        <a:t>件／</a:t>
                      </a:r>
                      <a:r>
                        <a:rPr lang="en-US" altLang="ja-JP" sz="1400" b="1" dirty="0">
                          <a:solidFill>
                            <a:schemeClr val="tx1"/>
                          </a:solidFill>
                          <a:effectLst/>
                          <a:latin typeface="+mn-ea"/>
                          <a:ea typeface="+mn-ea"/>
                          <a:cs typeface="HG丸ｺﾞｼｯｸM-PRO"/>
                        </a:rPr>
                        <a:t>65</a:t>
                      </a:r>
                      <a:r>
                        <a:rPr lang="ja-JP" altLang="en-US" sz="1400" b="1" dirty="0">
                          <a:solidFill>
                            <a:schemeClr val="tx1"/>
                          </a:solidFill>
                          <a:effectLst/>
                          <a:latin typeface="+mn-ea"/>
                          <a:ea typeface="+mn-ea"/>
                          <a:cs typeface="HG丸ｺﾞｼｯｸM-PRO"/>
                        </a:rPr>
                        <a:t>病院</a:t>
                      </a:r>
                      <a:r>
                        <a:rPr lang="ja-JP" altLang="en-US" sz="1050" b="1" dirty="0">
                          <a:solidFill>
                            <a:schemeClr val="tx1"/>
                          </a:solidFill>
                          <a:effectLst/>
                          <a:latin typeface="+mn-ea"/>
                          <a:ea typeface="+mn-ea"/>
                          <a:cs typeface="HG丸ｺﾞｼｯｸM-PRO"/>
                        </a:rPr>
                        <a:t>（小児がん除く）</a:t>
                      </a:r>
                      <a:endParaRPr lang="ja-JP" altLang="en-US" sz="1400" b="1" dirty="0">
                        <a:solidFill>
                          <a:schemeClr val="tx1"/>
                        </a:solidFill>
                        <a:effectLst/>
                        <a:latin typeface="+mn-ea"/>
                        <a:ea typeface="+mn-ea"/>
                        <a:cs typeface="HG丸ｺﾞｼｯｸM-PRO"/>
                      </a:endParaRPr>
                    </a:p>
                    <a:p>
                      <a:pPr algn="ctr" fontAlgn="auto">
                        <a:lnSpc>
                          <a:spcPts val="16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令和</a:t>
                      </a:r>
                      <a:r>
                        <a:rPr lang="en-US" altLang="ja-JP" sz="1400" b="1" dirty="0">
                          <a:solidFill>
                            <a:schemeClr val="tx1"/>
                          </a:solidFill>
                          <a:effectLst/>
                          <a:latin typeface="+mn-ea"/>
                          <a:ea typeface="+mn-ea"/>
                          <a:cs typeface="HG丸ｺﾞｼｯｸM-PRO"/>
                        </a:rPr>
                        <a:t> </a:t>
                      </a:r>
                      <a:r>
                        <a:rPr lang="ja-JP" altLang="en-US" sz="1400" b="1" dirty="0">
                          <a:solidFill>
                            <a:schemeClr val="tx1"/>
                          </a:solidFill>
                          <a:effectLst/>
                          <a:latin typeface="+mn-ea"/>
                          <a:ea typeface="+mn-ea"/>
                          <a:cs typeface="HG丸ｺﾞｼｯｸM-PRO"/>
                        </a:rPr>
                        <a:t>６（</a:t>
                      </a:r>
                      <a:r>
                        <a:rPr lang="en-US" altLang="ja-JP" sz="1400" b="1" dirty="0">
                          <a:solidFill>
                            <a:schemeClr val="tx1"/>
                          </a:solidFill>
                          <a:effectLst/>
                          <a:latin typeface="+mn-ea"/>
                          <a:ea typeface="+mn-ea"/>
                          <a:cs typeface="HG丸ｺﾞｼｯｸM-PRO"/>
                        </a:rPr>
                        <a:t>2024</a:t>
                      </a:r>
                      <a:r>
                        <a:rPr lang="ja-JP" altLang="en-US" sz="1400" b="1" dirty="0">
                          <a:solidFill>
                            <a:schemeClr val="tx1"/>
                          </a:solidFill>
                          <a:effectLst/>
                          <a:latin typeface="+mn-ea"/>
                          <a:ea typeface="+mn-ea"/>
                          <a:cs typeface="HG丸ｺﾞｼｯｸM-PRO"/>
                        </a:rPr>
                        <a:t>）年</a:t>
                      </a:r>
                      <a:r>
                        <a:rPr lang="en-US" altLang="ja-JP" sz="1400" b="1" dirty="0">
                          <a:solidFill>
                            <a:schemeClr val="tx1"/>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8930">
                <a:tc>
                  <a:txBody>
                    <a:bodyPr/>
                    <a:lstStyle/>
                    <a:p>
                      <a:pPr algn="ctr" fontAlgn="auto">
                        <a:lnSpc>
                          <a:spcPts val="1600"/>
                        </a:lnSpc>
                        <a:spcAft>
                          <a:spcPts val="0"/>
                        </a:spcAft>
                      </a:pPr>
                      <a:r>
                        <a:rPr lang="en-US" sz="1400" b="1" dirty="0">
                          <a:effectLst/>
                          <a:latin typeface="+mn-ea"/>
                          <a:ea typeface="+mn-ea"/>
                        </a:rPr>
                        <a:t>2</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400" b="1" dirty="0">
                          <a:solidFill>
                            <a:schemeClr val="tx1"/>
                          </a:solidFill>
                          <a:effectLst/>
                          <a:latin typeface="+mn-ea"/>
                          <a:ea typeface="+mn-ea"/>
                        </a:rPr>
                        <a:t>がん拠点病院における</a:t>
                      </a:r>
                      <a:r>
                        <a:rPr lang="ja-JP" sz="1400" b="1" dirty="0">
                          <a:solidFill>
                            <a:schemeClr val="tx1"/>
                          </a:solidFill>
                          <a:effectLst/>
                          <a:latin typeface="+mn-ea"/>
                          <a:ea typeface="+mn-ea"/>
                        </a:rPr>
                        <a:t>緩和ケア研修</a:t>
                      </a:r>
                      <a:endParaRPr lang="en-US" altLang="ja-JP" sz="1400" b="1" dirty="0">
                        <a:solidFill>
                          <a:schemeClr val="tx1"/>
                        </a:solidFill>
                        <a:effectLst/>
                        <a:latin typeface="+mn-ea"/>
                        <a:ea typeface="+mn-ea"/>
                      </a:endParaRPr>
                    </a:p>
                    <a:p>
                      <a:pPr algn="l" fontAlgn="auto">
                        <a:lnSpc>
                          <a:spcPts val="1600"/>
                        </a:lnSpc>
                        <a:spcAft>
                          <a:spcPts val="0"/>
                        </a:spcAft>
                      </a:pPr>
                      <a:r>
                        <a:rPr lang="ja-JP" altLang="en-US" sz="1400" b="1" dirty="0">
                          <a:solidFill>
                            <a:schemeClr val="tx1"/>
                          </a:solidFill>
                          <a:effectLst/>
                          <a:latin typeface="+mn-ea"/>
                          <a:ea typeface="+mn-ea"/>
                        </a:rPr>
                        <a:t>受講率</a:t>
                      </a:r>
                      <a:endParaRPr lang="en-US" altLang="ja-JP" sz="1400" b="1" dirty="0">
                        <a:solidFill>
                          <a:schemeClr val="tx1"/>
                        </a:solidFill>
                        <a:effectLst/>
                        <a:latin typeface="+mn-ea"/>
                        <a:ea typeface="+mn-ea"/>
                      </a:endParaRPr>
                    </a:p>
                    <a:p>
                      <a:pPr algn="l" fontAlgn="auto">
                        <a:lnSpc>
                          <a:spcPts val="1600"/>
                        </a:lnSpc>
                        <a:spcAft>
                          <a:spcPts val="0"/>
                        </a:spcAft>
                      </a:pPr>
                      <a:r>
                        <a:rPr lang="ja-JP" sz="1400" b="1" dirty="0">
                          <a:solidFill>
                            <a:schemeClr val="tx1"/>
                          </a:solidFill>
                          <a:effectLst/>
                          <a:latin typeface="+mn-ea"/>
                          <a:ea typeface="+mn-ea"/>
                        </a:rPr>
                        <a:t>【</a:t>
                      </a:r>
                      <a:r>
                        <a:rPr lang="ja-JP" altLang="ja-JP" sz="1400" b="1" dirty="0">
                          <a:solidFill>
                            <a:schemeClr val="tx1"/>
                          </a:solidFill>
                          <a:effectLst/>
                          <a:latin typeface="+mn-ea"/>
                          <a:ea typeface="+mn-ea"/>
                        </a:rPr>
                        <a:t>がん診療拠点病院現況報告</a:t>
                      </a:r>
                      <a:r>
                        <a:rPr lang="ja-JP" sz="1400" b="1" dirty="0">
                          <a:solidFill>
                            <a:schemeClr val="tx1"/>
                          </a:solidFill>
                          <a:effectLst/>
                          <a:latin typeface="+mn-ea"/>
                          <a:ea typeface="+mn-ea"/>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81.3%</a:t>
                      </a:r>
                      <a:r>
                        <a:rPr lang="ja-JP" altLang="en-US" sz="1050" b="1" dirty="0">
                          <a:solidFill>
                            <a:schemeClr val="tx1"/>
                          </a:solidFill>
                          <a:effectLst/>
                          <a:latin typeface="+mn-ea"/>
                          <a:ea typeface="+mn-ea"/>
                          <a:cs typeface="HG丸ｺﾞｼｯｸM-PRO"/>
                        </a:rPr>
                        <a:t>（小児がん除く）</a:t>
                      </a:r>
                      <a:endParaRPr lang="ja-JP" altLang="en-US" sz="1400" b="1" dirty="0">
                        <a:solidFill>
                          <a:schemeClr val="tx1"/>
                        </a:solidFill>
                        <a:effectLst/>
                        <a:latin typeface="+mn-ea"/>
                        <a:ea typeface="+mn-ea"/>
                        <a:cs typeface="HG丸ｺﾞｼｯｸM-PRO"/>
                      </a:endParaRPr>
                    </a:p>
                    <a:p>
                      <a:pPr algn="ctr" fontAlgn="auto">
                        <a:lnSpc>
                          <a:spcPts val="1600"/>
                        </a:lnSpc>
                        <a:spcAft>
                          <a:spcPts val="0"/>
                        </a:spcAft>
                      </a:pPr>
                      <a:r>
                        <a:rPr lang="en-US" altLang="ja-JP" sz="1300" b="1" dirty="0">
                          <a:solidFill>
                            <a:schemeClr val="tx1"/>
                          </a:solidFill>
                          <a:effectLst/>
                          <a:latin typeface="+mn-ea"/>
                          <a:ea typeface="+mn-ea"/>
                          <a:cs typeface="HG丸ｺﾞｼｯｸM-PRO"/>
                        </a:rPr>
                        <a:t>【</a:t>
                      </a:r>
                      <a:r>
                        <a:rPr lang="ja-JP" altLang="en-US" sz="1300" b="1" dirty="0">
                          <a:solidFill>
                            <a:schemeClr val="tx1"/>
                          </a:solidFill>
                          <a:effectLst/>
                          <a:latin typeface="+mn-ea"/>
                          <a:ea typeface="+mn-ea"/>
                          <a:cs typeface="HG丸ｺﾞｼｯｸM-PRO"/>
                        </a:rPr>
                        <a:t>令和４（</a:t>
                      </a:r>
                      <a:r>
                        <a:rPr lang="en-US" altLang="ja-JP" sz="1300" b="1" dirty="0">
                          <a:solidFill>
                            <a:schemeClr val="tx1"/>
                          </a:solidFill>
                          <a:effectLst/>
                          <a:latin typeface="+mn-ea"/>
                          <a:ea typeface="+mn-ea"/>
                          <a:cs typeface="HG丸ｺﾞｼｯｸM-PRO"/>
                        </a:rPr>
                        <a:t>2022</a:t>
                      </a:r>
                      <a:r>
                        <a:rPr lang="ja-JP" altLang="en-US" sz="1300" b="1" dirty="0">
                          <a:solidFill>
                            <a:schemeClr val="tx1"/>
                          </a:solidFill>
                          <a:effectLst/>
                          <a:latin typeface="+mn-ea"/>
                          <a:ea typeface="+mn-ea"/>
                          <a:cs typeface="HG丸ｺﾞｼｯｸM-PRO"/>
                        </a:rPr>
                        <a:t>）年９月</a:t>
                      </a:r>
                      <a:r>
                        <a:rPr lang="en-US" altLang="ja-JP" sz="1300" b="1" dirty="0">
                          <a:solidFill>
                            <a:schemeClr val="tx1"/>
                          </a:solidFill>
                          <a:effectLst/>
                          <a:latin typeface="+mn-ea"/>
                          <a:ea typeface="+mn-ea"/>
                          <a:cs typeface="HG丸ｺﾞｼｯｸM-PRO"/>
                        </a:rPr>
                        <a:t>1</a:t>
                      </a:r>
                      <a:r>
                        <a:rPr lang="ja-JP" altLang="en-US" sz="1300" b="1" dirty="0">
                          <a:solidFill>
                            <a:schemeClr val="tx1"/>
                          </a:solidFill>
                          <a:effectLst/>
                          <a:latin typeface="+mn-ea"/>
                          <a:ea typeface="+mn-ea"/>
                          <a:cs typeface="HG丸ｺﾞｼｯｸM-PRO"/>
                        </a:rPr>
                        <a:t>日現在</a:t>
                      </a:r>
                      <a:r>
                        <a:rPr lang="en-US" altLang="ja-JP" sz="1300" b="1" dirty="0">
                          <a:solidFill>
                            <a:schemeClr val="tx1"/>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   88.0%</a:t>
                      </a:r>
                      <a:r>
                        <a:rPr lang="ja-JP" altLang="en-US" sz="1050" b="1" dirty="0">
                          <a:solidFill>
                            <a:schemeClr val="tx1"/>
                          </a:solidFill>
                          <a:effectLst/>
                          <a:latin typeface="+mn-ea"/>
                          <a:ea typeface="+mn-ea"/>
                          <a:cs typeface="HG丸ｺﾞｼｯｸM-PRO"/>
                        </a:rPr>
                        <a:t>（小児がん除く）</a:t>
                      </a:r>
                    </a:p>
                    <a:p>
                      <a:pPr algn="ctr" fontAlgn="auto">
                        <a:lnSpc>
                          <a:spcPts val="1600"/>
                        </a:lnSpc>
                        <a:spcAft>
                          <a:spcPts val="0"/>
                        </a:spcAft>
                      </a:pPr>
                      <a:r>
                        <a:rPr lang="en-US" altLang="ja-JP" sz="1200" b="1" dirty="0">
                          <a:solidFill>
                            <a:schemeClr val="tx1"/>
                          </a:solidFill>
                          <a:effectLst/>
                          <a:latin typeface="+mn-ea"/>
                          <a:ea typeface="+mn-ea"/>
                          <a:cs typeface="HG丸ｺﾞｼｯｸM-PRO"/>
                        </a:rPr>
                        <a:t>【</a:t>
                      </a:r>
                      <a:r>
                        <a:rPr lang="ja-JP" altLang="en-US" sz="1200" b="1" dirty="0">
                          <a:solidFill>
                            <a:schemeClr val="tx1"/>
                          </a:solidFill>
                          <a:effectLst/>
                          <a:latin typeface="+mn-ea"/>
                          <a:ea typeface="+mn-ea"/>
                          <a:cs typeface="HG丸ｺﾞｼｯｸM-PRO"/>
                        </a:rPr>
                        <a:t>令和７（</a:t>
                      </a:r>
                      <a:r>
                        <a:rPr lang="en-US" altLang="ja-JP" sz="1200" b="1" dirty="0">
                          <a:solidFill>
                            <a:schemeClr val="tx1"/>
                          </a:solidFill>
                          <a:effectLst/>
                          <a:latin typeface="+mn-ea"/>
                          <a:ea typeface="+mn-ea"/>
                          <a:cs typeface="HG丸ｺﾞｼｯｸM-PRO"/>
                        </a:rPr>
                        <a:t>2025</a:t>
                      </a:r>
                      <a:r>
                        <a:rPr lang="ja-JP" altLang="en-US" sz="1200" b="1" dirty="0">
                          <a:solidFill>
                            <a:schemeClr val="tx1"/>
                          </a:solidFill>
                          <a:effectLst/>
                          <a:latin typeface="+mn-ea"/>
                          <a:ea typeface="+mn-ea"/>
                          <a:cs typeface="HG丸ｺﾞｼｯｸM-PRO"/>
                        </a:rPr>
                        <a:t>）年９月１日現在</a:t>
                      </a:r>
                      <a:r>
                        <a:rPr lang="en-US" altLang="ja-JP" sz="1200" b="1" dirty="0">
                          <a:solidFill>
                            <a:schemeClr val="tx1"/>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71907">
                <a:tc>
                  <a:txBody>
                    <a:bodyPr/>
                    <a:lstStyle/>
                    <a:p>
                      <a:pPr algn="ctr" fontAlgn="auto">
                        <a:lnSpc>
                          <a:spcPts val="1600"/>
                        </a:lnSpc>
                        <a:spcAft>
                          <a:spcPts val="0"/>
                        </a:spcAft>
                      </a:pPr>
                      <a:r>
                        <a:rPr lang="en-US" sz="1400" b="1" dirty="0">
                          <a:effectLst/>
                          <a:latin typeface="+mn-ea"/>
                          <a:ea typeface="+mn-ea"/>
                        </a:rPr>
                        <a:t>3</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sz="1400" b="1" dirty="0">
                          <a:solidFill>
                            <a:schemeClr val="tx1"/>
                          </a:solidFill>
                          <a:effectLst/>
                          <a:latin typeface="+mn-ea"/>
                          <a:ea typeface="+mn-ea"/>
                        </a:rPr>
                        <a:t>在宅緩和ケアに取</a:t>
                      </a:r>
                      <a:r>
                        <a:rPr lang="ja-JP" altLang="en-US" sz="1400" b="1" dirty="0">
                          <a:solidFill>
                            <a:schemeClr val="tx1"/>
                          </a:solidFill>
                          <a:effectLst/>
                          <a:latin typeface="+mn-ea"/>
                          <a:ea typeface="+mn-ea"/>
                        </a:rPr>
                        <a:t>り</a:t>
                      </a:r>
                      <a:r>
                        <a:rPr lang="ja-JP" sz="1400" b="1" dirty="0">
                          <a:solidFill>
                            <a:schemeClr val="tx1"/>
                          </a:solidFill>
                          <a:effectLst/>
                          <a:latin typeface="+mn-ea"/>
                          <a:ea typeface="+mn-ea"/>
                        </a:rPr>
                        <a:t>組む医療機関数</a:t>
                      </a:r>
                    </a:p>
                    <a:p>
                      <a:pPr algn="l" fontAlgn="auto">
                        <a:lnSpc>
                          <a:spcPts val="1600"/>
                        </a:lnSpc>
                        <a:spcAft>
                          <a:spcPts val="0"/>
                        </a:spcAft>
                      </a:pPr>
                      <a:r>
                        <a:rPr lang="ja-JP" sz="1400" b="1" dirty="0">
                          <a:solidFill>
                            <a:schemeClr val="tx1"/>
                          </a:solidFill>
                          <a:effectLst/>
                          <a:latin typeface="+mn-ea"/>
                          <a:ea typeface="+mn-ea"/>
                        </a:rPr>
                        <a:t>【がん診療拠点病院現況報告】</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1,178</a:t>
                      </a:r>
                      <a:r>
                        <a:rPr lang="ja-JP" altLang="en-US" sz="1400" b="1" dirty="0">
                          <a:solidFill>
                            <a:schemeClr val="tx1"/>
                          </a:solidFill>
                          <a:effectLst/>
                          <a:latin typeface="+mn-ea"/>
                          <a:ea typeface="+mn-ea"/>
                          <a:cs typeface="HG丸ｺﾞｼｯｸM-PRO"/>
                        </a:rPr>
                        <a:t>医療機関／</a:t>
                      </a:r>
                      <a:r>
                        <a:rPr lang="en-US" altLang="ja-JP" sz="1400" b="1" dirty="0">
                          <a:solidFill>
                            <a:schemeClr val="tx1"/>
                          </a:solidFill>
                          <a:effectLst/>
                          <a:latin typeface="+mn-ea"/>
                          <a:ea typeface="+mn-ea"/>
                          <a:cs typeface="HG丸ｺﾞｼｯｸM-PRO"/>
                        </a:rPr>
                        <a:t>66</a:t>
                      </a:r>
                      <a:r>
                        <a:rPr lang="ja-JP" altLang="en-US" sz="1400" b="1" dirty="0">
                          <a:solidFill>
                            <a:schemeClr val="tx1"/>
                          </a:solidFill>
                          <a:effectLst/>
                          <a:latin typeface="+mn-ea"/>
                          <a:ea typeface="+mn-ea"/>
                          <a:cs typeface="HG丸ｺﾞｼｯｸM-PRO"/>
                        </a:rPr>
                        <a:t>病院</a:t>
                      </a:r>
                      <a:endParaRPr lang="en-US" altLang="ja-JP" sz="1400" b="1" dirty="0">
                        <a:solidFill>
                          <a:schemeClr val="tx1"/>
                        </a:solidFill>
                        <a:effectLst/>
                        <a:latin typeface="+mn-ea"/>
                        <a:ea typeface="+mn-ea"/>
                        <a:cs typeface="HG丸ｺﾞｼｯｸM-PRO"/>
                      </a:endParaRPr>
                    </a:p>
                    <a:p>
                      <a:pPr algn="ctr" fontAlgn="auto">
                        <a:lnSpc>
                          <a:spcPts val="1600"/>
                        </a:lnSpc>
                        <a:spcAft>
                          <a:spcPts val="0"/>
                        </a:spcAft>
                      </a:pPr>
                      <a:r>
                        <a:rPr lang="ja-JP" altLang="en-US" sz="1400" b="1" dirty="0">
                          <a:solidFill>
                            <a:schemeClr val="tx1"/>
                          </a:solidFill>
                          <a:effectLst/>
                          <a:latin typeface="+mn-ea"/>
                          <a:ea typeface="+mn-ea"/>
                          <a:cs typeface="HG丸ｺﾞｼｯｸM-PRO"/>
                        </a:rPr>
                        <a:t>　　　　　　　　</a:t>
                      </a:r>
                      <a:r>
                        <a:rPr lang="ja-JP" altLang="en-US" sz="1000" b="1" dirty="0">
                          <a:solidFill>
                            <a:schemeClr val="tx1"/>
                          </a:solidFill>
                          <a:effectLst/>
                          <a:latin typeface="+mn-ea"/>
                          <a:ea typeface="+mn-ea"/>
                          <a:cs typeface="HG丸ｺﾞｼｯｸM-PRO"/>
                        </a:rPr>
                        <a:t>（小児がん除く）</a:t>
                      </a:r>
                    </a:p>
                    <a:p>
                      <a:pPr algn="ctr" fontAlgn="auto">
                        <a:lnSpc>
                          <a:spcPts val="1600"/>
                        </a:lnSpc>
                        <a:spcAft>
                          <a:spcPts val="0"/>
                        </a:spcAft>
                      </a:pPr>
                      <a:r>
                        <a:rPr lang="en-US" altLang="ja-JP" sz="1200" b="1" dirty="0">
                          <a:solidFill>
                            <a:schemeClr val="tx1"/>
                          </a:solidFill>
                          <a:effectLst/>
                          <a:latin typeface="+mn-ea"/>
                          <a:ea typeface="+mn-ea"/>
                          <a:cs typeface="HG丸ｺﾞｼｯｸM-PRO"/>
                        </a:rPr>
                        <a:t>【</a:t>
                      </a:r>
                      <a:r>
                        <a:rPr lang="ja-JP" altLang="en-US" sz="1200" b="1" dirty="0">
                          <a:solidFill>
                            <a:schemeClr val="tx1"/>
                          </a:solidFill>
                          <a:effectLst/>
                          <a:latin typeface="+mn-ea"/>
                          <a:ea typeface="+mn-ea"/>
                          <a:cs typeface="HG丸ｺﾞｼｯｸM-PRO"/>
                        </a:rPr>
                        <a:t>令和４（</a:t>
                      </a:r>
                      <a:r>
                        <a:rPr lang="en-US" altLang="ja-JP" sz="1200" b="1" dirty="0">
                          <a:solidFill>
                            <a:schemeClr val="tx1"/>
                          </a:solidFill>
                          <a:effectLst/>
                          <a:latin typeface="+mn-ea"/>
                          <a:ea typeface="+mn-ea"/>
                          <a:cs typeface="HG丸ｺﾞｼｯｸM-PRO"/>
                        </a:rPr>
                        <a:t>2022</a:t>
                      </a:r>
                      <a:r>
                        <a:rPr lang="ja-JP" altLang="en-US" sz="1200" b="1" dirty="0">
                          <a:solidFill>
                            <a:schemeClr val="tx1"/>
                          </a:solidFill>
                          <a:effectLst/>
                          <a:latin typeface="+mn-ea"/>
                          <a:ea typeface="+mn-ea"/>
                          <a:cs typeface="HG丸ｺﾞｼｯｸM-PRO"/>
                        </a:rPr>
                        <a:t>）年９月</a:t>
                      </a:r>
                      <a:r>
                        <a:rPr lang="en-US" altLang="ja-JP" sz="1200" b="1" dirty="0">
                          <a:solidFill>
                            <a:schemeClr val="tx1"/>
                          </a:solidFill>
                          <a:effectLst/>
                          <a:latin typeface="+mn-ea"/>
                          <a:ea typeface="+mn-ea"/>
                          <a:cs typeface="HG丸ｺﾞｼｯｸM-PRO"/>
                        </a:rPr>
                        <a:t>1</a:t>
                      </a:r>
                      <a:r>
                        <a:rPr lang="ja-JP" altLang="en-US" sz="1200" b="1" dirty="0">
                          <a:solidFill>
                            <a:schemeClr val="tx1"/>
                          </a:solidFill>
                          <a:effectLst/>
                          <a:latin typeface="+mn-ea"/>
                          <a:ea typeface="+mn-ea"/>
                          <a:cs typeface="HG丸ｺﾞｼｯｸM-PRO"/>
                        </a:rPr>
                        <a:t>日現在</a:t>
                      </a:r>
                      <a:r>
                        <a:rPr lang="en-US" altLang="ja-JP" sz="1200" b="1" dirty="0">
                          <a:solidFill>
                            <a:schemeClr val="tx1"/>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879</a:t>
                      </a:r>
                      <a:r>
                        <a:rPr lang="ja-JP" altLang="en-US" sz="1400" b="1" dirty="0">
                          <a:solidFill>
                            <a:schemeClr val="tx1"/>
                          </a:solidFill>
                          <a:effectLst/>
                          <a:latin typeface="+mn-ea"/>
                          <a:ea typeface="+mn-ea"/>
                          <a:cs typeface="HG丸ｺﾞｼｯｸM-PRO"/>
                        </a:rPr>
                        <a:t>医療機関／</a:t>
                      </a:r>
                      <a:r>
                        <a:rPr lang="en-US" altLang="ja-JP" sz="1400" b="1" dirty="0">
                          <a:solidFill>
                            <a:schemeClr val="tx1"/>
                          </a:solidFill>
                          <a:effectLst/>
                          <a:latin typeface="+mn-ea"/>
                          <a:ea typeface="+mn-ea"/>
                          <a:cs typeface="HG丸ｺﾞｼｯｸM-PRO"/>
                        </a:rPr>
                        <a:t>65</a:t>
                      </a:r>
                      <a:r>
                        <a:rPr lang="ja-JP" altLang="en-US" sz="1400" b="1" dirty="0">
                          <a:solidFill>
                            <a:schemeClr val="tx1"/>
                          </a:solidFill>
                          <a:effectLst/>
                          <a:latin typeface="+mn-ea"/>
                          <a:ea typeface="+mn-ea"/>
                          <a:cs typeface="HG丸ｺﾞｼｯｸM-PRO"/>
                        </a:rPr>
                        <a:t>病院</a:t>
                      </a:r>
                      <a:endParaRPr lang="en-US" altLang="ja-JP" sz="1400" b="1" dirty="0">
                        <a:solidFill>
                          <a:schemeClr val="tx1"/>
                        </a:solidFill>
                        <a:effectLst/>
                        <a:latin typeface="+mn-ea"/>
                        <a:ea typeface="+mn-ea"/>
                        <a:cs typeface="HG丸ｺﾞｼｯｸM-PRO"/>
                      </a:endParaRPr>
                    </a:p>
                    <a:p>
                      <a:pPr algn="ctr" fontAlgn="auto">
                        <a:lnSpc>
                          <a:spcPts val="1600"/>
                        </a:lnSpc>
                        <a:spcAft>
                          <a:spcPts val="0"/>
                        </a:spcAft>
                      </a:pPr>
                      <a:r>
                        <a:rPr lang="ja-JP" altLang="en-US" sz="1400" b="1" dirty="0">
                          <a:solidFill>
                            <a:schemeClr val="tx1"/>
                          </a:solidFill>
                          <a:effectLst/>
                          <a:latin typeface="+mn-ea"/>
                          <a:ea typeface="+mn-ea"/>
                          <a:cs typeface="HG丸ｺﾞｼｯｸM-PRO"/>
                        </a:rPr>
                        <a:t>　　　　　　　</a:t>
                      </a:r>
                      <a:r>
                        <a:rPr lang="ja-JP" altLang="en-US" sz="1000" b="1" dirty="0">
                          <a:solidFill>
                            <a:schemeClr val="tx1"/>
                          </a:solidFill>
                          <a:effectLst/>
                          <a:latin typeface="+mn-ea"/>
                          <a:ea typeface="+mn-ea"/>
                          <a:cs typeface="HG丸ｺﾞｼｯｸM-PRO"/>
                        </a:rPr>
                        <a:t>（小児がん除く）</a:t>
                      </a:r>
                      <a:endParaRPr lang="en-US" altLang="ja-JP" sz="1000" b="1" dirty="0">
                        <a:solidFill>
                          <a:schemeClr val="tx1"/>
                        </a:solidFill>
                        <a:effectLst/>
                        <a:latin typeface="+mn-ea"/>
                        <a:ea typeface="+mn-ea"/>
                        <a:cs typeface="HG丸ｺﾞｼｯｸM-PRO"/>
                      </a:endParaRPr>
                    </a:p>
                    <a:p>
                      <a:pPr algn="ctr" fontAlgn="auto">
                        <a:lnSpc>
                          <a:spcPts val="1600"/>
                        </a:lnSpc>
                        <a:spcAft>
                          <a:spcPts val="0"/>
                        </a:spcAft>
                      </a:pPr>
                      <a:r>
                        <a:rPr lang="en-US" altLang="ja-JP" sz="1200" b="1" dirty="0">
                          <a:solidFill>
                            <a:schemeClr val="tx1"/>
                          </a:solidFill>
                          <a:effectLst/>
                          <a:latin typeface="+mn-ea"/>
                          <a:ea typeface="+mn-ea"/>
                          <a:cs typeface="HG丸ｺﾞｼｯｸM-PRO"/>
                        </a:rPr>
                        <a:t>【</a:t>
                      </a:r>
                      <a:r>
                        <a:rPr lang="ja-JP" altLang="en-US" sz="1200" b="1" dirty="0">
                          <a:solidFill>
                            <a:schemeClr val="tx1"/>
                          </a:solidFill>
                          <a:effectLst/>
                          <a:latin typeface="+mn-ea"/>
                          <a:ea typeface="+mn-ea"/>
                          <a:cs typeface="HG丸ｺﾞｼｯｸM-PRO"/>
                        </a:rPr>
                        <a:t>令和７（</a:t>
                      </a:r>
                      <a:r>
                        <a:rPr lang="en-US" altLang="ja-JP" sz="1200" b="1" dirty="0">
                          <a:solidFill>
                            <a:schemeClr val="tx1"/>
                          </a:solidFill>
                          <a:effectLst/>
                          <a:latin typeface="+mn-ea"/>
                          <a:ea typeface="+mn-ea"/>
                          <a:cs typeface="HG丸ｺﾞｼｯｸM-PRO"/>
                        </a:rPr>
                        <a:t>2025</a:t>
                      </a:r>
                      <a:r>
                        <a:rPr lang="ja-JP" altLang="en-US" sz="1200" b="1" dirty="0">
                          <a:solidFill>
                            <a:schemeClr val="tx1"/>
                          </a:solidFill>
                          <a:effectLst/>
                          <a:latin typeface="+mn-ea"/>
                          <a:ea typeface="+mn-ea"/>
                          <a:cs typeface="HG丸ｺﾞｼｯｸM-PRO"/>
                        </a:rPr>
                        <a:t>）年９月１日現在</a:t>
                      </a:r>
                      <a:r>
                        <a:rPr lang="en-US" altLang="ja-JP" sz="1200" b="1" dirty="0">
                          <a:solidFill>
                            <a:schemeClr val="tx1"/>
                          </a:solidFill>
                          <a:effectLst/>
                          <a:latin typeface="+mn-ea"/>
                          <a:ea typeface="+mn-ea"/>
                          <a:cs typeface="HG丸ｺﾞｼｯｸM-PRO"/>
                        </a:rPr>
                        <a:t>】</a:t>
                      </a:r>
                      <a:endParaRPr lang="ja-JP" altLang="en-US"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2215">
                <a:tc>
                  <a:txBody>
                    <a:bodyPr/>
                    <a:lstStyle/>
                    <a:p>
                      <a:pPr algn="ctr" fontAlgn="auto">
                        <a:lnSpc>
                          <a:spcPts val="1600"/>
                        </a:lnSpc>
                        <a:spcAft>
                          <a:spcPts val="0"/>
                        </a:spcAft>
                      </a:pPr>
                      <a:r>
                        <a:rPr lang="en-US" sz="1400" b="1" dirty="0">
                          <a:effectLst/>
                          <a:latin typeface="+mn-ea"/>
                          <a:ea typeface="+mn-ea"/>
                        </a:rPr>
                        <a:t>4</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sz="1400" b="1" dirty="0">
                          <a:solidFill>
                            <a:schemeClr val="tx1"/>
                          </a:solidFill>
                          <a:effectLst/>
                          <a:latin typeface="+mn-ea"/>
                          <a:ea typeface="+mn-ea"/>
                        </a:rPr>
                        <a:t>がん患者の緩和ケアに対する</a:t>
                      </a:r>
                      <a:endParaRPr lang="en-US" altLang="ja-JP" sz="1400" b="1" dirty="0">
                        <a:solidFill>
                          <a:schemeClr val="tx1"/>
                        </a:solidFill>
                        <a:effectLst/>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sz="1400" b="1" dirty="0">
                          <a:solidFill>
                            <a:schemeClr val="tx1"/>
                          </a:solidFill>
                          <a:effectLst/>
                          <a:latin typeface="+mn-ea"/>
                          <a:ea typeface="+mn-ea"/>
                        </a:rPr>
                        <a:t>理解度【</a:t>
                      </a:r>
                      <a:r>
                        <a:rPr lang="ja-JP" sz="1400" b="1" kern="100" dirty="0">
                          <a:solidFill>
                            <a:schemeClr val="tx1"/>
                          </a:solidFill>
                          <a:effectLst/>
                          <a:latin typeface="+mn-ea"/>
                          <a:ea typeface="+mn-ea"/>
                        </a:rPr>
                        <a:t>がん患者ニーズ調査</a:t>
                      </a:r>
                      <a:r>
                        <a:rPr lang="ja-JP" sz="1400" b="1" dirty="0">
                          <a:solidFill>
                            <a:schemeClr val="tx1"/>
                          </a:solidFill>
                          <a:effectLst/>
                          <a:latin typeface="+mn-ea"/>
                          <a:ea typeface="+mn-ea"/>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44.4</a:t>
                      </a:r>
                      <a:r>
                        <a:rPr lang="ja-JP" altLang="en-US" sz="1400" b="1" dirty="0">
                          <a:solidFill>
                            <a:schemeClr val="tx1"/>
                          </a:solidFill>
                          <a:effectLst/>
                          <a:latin typeface="+mn-ea"/>
                          <a:ea typeface="+mn-ea"/>
                          <a:cs typeface="HG丸ｺﾞｼｯｸM-PRO"/>
                        </a:rPr>
                        <a:t>％</a:t>
                      </a:r>
                    </a:p>
                    <a:p>
                      <a:pPr algn="ctr" fontAlgn="auto">
                        <a:lnSpc>
                          <a:spcPts val="16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令和４（</a:t>
                      </a:r>
                      <a:r>
                        <a:rPr lang="en-US" altLang="ja-JP" sz="1400" b="1" dirty="0">
                          <a:solidFill>
                            <a:schemeClr val="tx1"/>
                          </a:solidFill>
                          <a:effectLst/>
                          <a:latin typeface="+mn-ea"/>
                          <a:ea typeface="+mn-ea"/>
                          <a:cs typeface="HG丸ｺﾞｼｯｸM-PRO"/>
                        </a:rPr>
                        <a:t>2022</a:t>
                      </a:r>
                      <a:r>
                        <a:rPr lang="ja-JP" altLang="en-US" sz="1400" b="1" dirty="0">
                          <a:solidFill>
                            <a:schemeClr val="tx1"/>
                          </a:solidFill>
                          <a:effectLst/>
                          <a:latin typeface="+mn-ea"/>
                          <a:ea typeface="+mn-ea"/>
                          <a:cs typeface="HG丸ｺﾞｼｯｸM-PRO"/>
                        </a:rPr>
                        <a:t>）年度</a:t>
                      </a:r>
                      <a:r>
                        <a:rPr lang="en-US" altLang="ja-JP" sz="1400" b="1" dirty="0">
                          <a:solidFill>
                            <a:schemeClr val="tx1"/>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400" b="1" dirty="0">
                          <a:solidFill>
                            <a:schemeClr val="tx1"/>
                          </a:solidFill>
                          <a:effectLst/>
                          <a:latin typeface="+mn-ea"/>
                          <a:ea typeface="+mn-ea"/>
                          <a:cs typeface="HG丸ｺﾞｼｯｸM-PRO"/>
                        </a:rPr>
                        <a:t>令和８年度に実施する</a:t>
                      </a:r>
                    </a:p>
                    <a:p>
                      <a:pPr algn="ctr" fontAlgn="auto">
                        <a:lnSpc>
                          <a:spcPts val="1600"/>
                        </a:lnSpc>
                        <a:spcAft>
                          <a:spcPts val="0"/>
                        </a:spcAft>
                      </a:pPr>
                      <a:r>
                        <a:rPr lang="ja-JP" altLang="en-US" sz="1400" b="1" dirty="0">
                          <a:solidFill>
                            <a:schemeClr val="tx1"/>
                          </a:solidFill>
                          <a:effectLst/>
                          <a:latin typeface="+mn-ea"/>
                          <a:ea typeface="+mn-ea"/>
                          <a:cs typeface="HG丸ｺﾞｼｯｸM-PRO"/>
                        </a:rPr>
                        <a:t>患者ニーズ調査結果を受け算出</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16</a:t>
            </a:fld>
            <a:endParaRPr kumimoji="1" lang="ja-JP" altLang="en-US" dirty="0"/>
          </a:p>
        </p:txBody>
      </p:sp>
    </p:spTree>
    <p:extLst>
      <p:ext uri="{BB962C8B-B14F-4D97-AF65-F5344CB8AC3E}">
        <p14:creationId xmlns:p14="http://schemas.microsoft.com/office/powerpoint/2010/main" val="189630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7000" y="236575"/>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17</a:t>
            </a:fld>
            <a:endParaRPr kumimoji="1" lang="ja-JP" altLang="en-US"/>
          </a:p>
        </p:txBody>
      </p:sp>
      <p:graphicFrame>
        <p:nvGraphicFramePr>
          <p:cNvPr id="12" name="表 11">
            <a:extLst>
              <a:ext uri="{FF2B5EF4-FFF2-40B4-BE49-F238E27FC236}">
                <a16:creationId xmlns:a16="http://schemas.microsoft.com/office/drawing/2014/main" id="{FA791C93-28CE-4971-B260-924D0EDE232F}"/>
              </a:ext>
            </a:extLst>
          </p:cNvPr>
          <p:cNvGraphicFramePr>
            <a:graphicFrameLocks noGrp="1"/>
          </p:cNvGraphicFramePr>
          <p:nvPr/>
        </p:nvGraphicFramePr>
        <p:xfrm>
          <a:off x="399000" y="292777"/>
          <a:ext cx="8928000" cy="1165924"/>
        </p:xfrm>
        <a:graphic>
          <a:graphicData uri="http://schemas.openxmlformats.org/drawingml/2006/table">
            <a:tbl>
              <a:tblPr firstRow="1" bandRow="1">
                <a:tableStyleId>{5C22544A-7EE6-4342-B048-85BDC9FD1C3A}</a:tableStyleId>
              </a:tblPr>
              <a:tblGrid>
                <a:gridCol w="1290813">
                  <a:extLst>
                    <a:ext uri="{9D8B030D-6E8A-4147-A177-3AD203B41FA5}">
                      <a16:colId xmlns:a16="http://schemas.microsoft.com/office/drawing/2014/main" val="3795206225"/>
                    </a:ext>
                  </a:extLst>
                </a:gridCol>
                <a:gridCol w="7637187">
                  <a:extLst>
                    <a:ext uri="{9D8B030D-6E8A-4147-A177-3AD203B41FA5}">
                      <a16:colId xmlns:a16="http://schemas.microsoft.com/office/drawing/2014/main" val="1328953327"/>
                    </a:ext>
                  </a:extLst>
                </a:gridCol>
              </a:tblGrid>
              <a:tr h="658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rPr>
                        <a:t>現状･課題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400" b="1" dirty="0">
                          <a:solidFill>
                            <a:schemeClr val="tx1"/>
                          </a:solidFill>
                        </a:rPr>
                        <a:t>◆高齢者のがん、希少がん、難治性がんについては、それぞれの特性に応じた対策が必要。</a:t>
                      </a:r>
                      <a:endParaRPr kumimoji="1" lang="en-US" altLang="ja-JP" sz="1400" b="1" dirty="0">
                        <a:solidFill>
                          <a:schemeClr val="tx1"/>
                        </a:solidFill>
                      </a:endParaRPr>
                    </a:p>
                    <a:p>
                      <a:pPr marL="179388" marR="0" lvl="0" indent="-179388" algn="l" defTabSz="914400" rtl="0" eaLnBrk="1" fontAlgn="auto" latinLnBrk="0" hangingPunct="1">
                        <a:lnSpc>
                          <a:spcPts val="1700"/>
                        </a:lnSpc>
                        <a:spcBef>
                          <a:spcPts val="0"/>
                        </a:spcBef>
                        <a:spcAft>
                          <a:spcPts val="0"/>
                        </a:spcAft>
                        <a:buClrTx/>
                        <a:buSzTx/>
                        <a:buFontTx/>
                        <a:buNone/>
                        <a:tabLst/>
                        <a:defRPr/>
                      </a:pPr>
                      <a:r>
                        <a:rPr kumimoji="1" lang="ja-JP" altLang="en-US" sz="1400" b="1" dirty="0">
                          <a:solidFill>
                            <a:schemeClr val="tx1"/>
                          </a:solidFill>
                        </a:rPr>
                        <a:t>◆重粒子線治療施設や</a:t>
                      </a:r>
                      <a:r>
                        <a:rPr kumimoji="1" lang="en-US" altLang="ja-JP" sz="1400" b="1" dirty="0">
                          <a:solidFill>
                            <a:schemeClr val="tx1"/>
                          </a:solidFill>
                        </a:rPr>
                        <a:t>BNCT</a:t>
                      </a:r>
                      <a:r>
                        <a:rPr kumimoji="1" lang="ja-JP" altLang="en-US" sz="1400" b="1" dirty="0">
                          <a:solidFill>
                            <a:schemeClr val="tx1"/>
                          </a:solidFill>
                        </a:rPr>
                        <a:t>（ホウ素中性子捕捉療法）治療施設による、最先端のがん治療の提供が期待される。　</a:t>
                      </a:r>
                      <a:endParaRPr kumimoji="1" lang="ja-JP" altLang="en-US" sz="1400" b="1" dirty="0"/>
                    </a:p>
                    <a:p>
                      <a:pPr marL="179388" indent="-179388">
                        <a:lnSpc>
                          <a:spcPts val="1700"/>
                        </a:lnSpc>
                      </a:pPr>
                      <a:r>
                        <a:rPr kumimoji="1" lang="ja-JP" altLang="en-US" sz="1400" b="1" dirty="0">
                          <a:solidFill>
                            <a:schemeClr val="tx1"/>
                          </a:solidFill>
                        </a:rPr>
                        <a:t>◆緩和ケアについて広く府民に対する普及啓発を図るとともに、提供体制の充実、緩和ケア研修会の受講促進等に努める必要がある。</a:t>
                      </a:r>
                      <a:endParaRPr kumimoji="1" lang="ja-JP"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13" name="表 12">
            <a:extLst>
              <a:ext uri="{FF2B5EF4-FFF2-40B4-BE49-F238E27FC236}">
                <a16:creationId xmlns:a16="http://schemas.microsoft.com/office/drawing/2014/main" id="{67CF6E2A-87F8-45B9-AD4E-E4FED280432A}"/>
              </a:ext>
            </a:extLst>
          </p:cNvPr>
          <p:cNvGraphicFramePr>
            <a:graphicFrameLocks noGrp="1"/>
          </p:cNvGraphicFramePr>
          <p:nvPr>
            <p:extLst>
              <p:ext uri="{D42A27DB-BD31-4B8C-83A1-F6EECF244321}">
                <p14:modId xmlns:p14="http://schemas.microsoft.com/office/powerpoint/2010/main" val="2107402115"/>
              </p:ext>
            </p:extLst>
          </p:nvPr>
        </p:nvGraphicFramePr>
        <p:xfrm>
          <a:off x="399000" y="1539677"/>
          <a:ext cx="8928000" cy="4020864"/>
        </p:xfrm>
        <a:graphic>
          <a:graphicData uri="http://schemas.openxmlformats.org/drawingml/2006/table">
            <a:tbl>
              <a:tblPr firstRow="1" bandRow="1">
                <a:tableStyleId>{5C22544A-7EE6-4342-B048-85BDC9FD1C3A}</a:tableStyleId>
              </a:tblPr>
              <a:tblGrid>
                <a:gridCol w="1023980">
                  <a:extLst>
                    <a:ext uri="{9D8B030D-6E8A-4147-A177-3AD203B41FA5}">
                      <a16:colId xmlns:a16="http://schemas.microsoft.com/office/drawing/2014/main" val="528851062"/>
                    </a:ext>
                  </a:extLst>
                </a:gridCol>
                <a:gridCol w="7904020">
                  <a:extLst>
                    <a:ext uri="{9D8B030D-6E8A-4147-A177-3AD203B41FA5}">
                      <a16:colId xmlns:a16="http://schemas.microsoft.com/office/drawing/2014/main" val="89849022"/>
                    </a:ext>
                  </a:extLst>
                </a:gridCol>
              </a:tblGrid>
              <a:tr h="4020864">
                <a:tc>
                  <a:txBody>
                    <a:bodyPr/>
                    <a:lstStyle/>
                    <a:p>
                      <a:r>
                        <a:rPr kumimoji="1" lang="ja-JP" altLang="en-US" sz="1400" dirty="0">
                          <a:latin typeface="+mn-ea"/>
                          <a:ea typeface="+mn-ea"/>
                        </a:rPr>
                        <a:t>本年度の取組み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200" u="none" baseline="0" dirty="0">
                          <a:solidFill>
                            <a:schemeClr val="tx1"/>
                          </a:solidFill>
                          <a:highlight>
                            <a:srgbClr val="00FF00"/>
                          </a:highlight>
                          <a:latin typeface="+mn-ea"/>
                          <a:ea typeface="+mn-ea"/>
                        </a:rPr>
                        <a:t>■</a:t>
                      </a:r>
                      <a:r>
                        <a:rPr kumimoji="1" lang="ja-JP" altLang="en-US" sz="1200" u="none" baseline="0" dirty="0">
                          <a:solidFill>
                            <a:schemeClr val="tx1"/>
                          </a:solidFill>
                          <a:latin typeface="+mn-ea"/>
                          <a:ea typeface="+mn-ea"/>
                        </a:rPr>
                        <a:t>特に説明したい項目</a:t>
                      </a:r>
                      <a:endParaRPr kumimoji="1" lang="en-US" altLang="ja-JP" sz="1200" b="1" i="0" u="none" strike="noStrike" kern="1200" cap="none" spc="0" normalizeH="0" baseline="0" noProof="0" dirty="0">
                        <a:ln>
                          <a:noFill/>
                        </a:ln>
                        <a:solidFill>
                          <a:schemeClr val="tx1"/>
                        </a:solidFill>
                        <a:effectLst/>
                        <a:uLnTx/>
                        <a:uFillTx/>
                        <a:latin typeface="+mn-ea"/>
                        <a:ea typeface="+mn-ea"/>
                        <a:cs typeface="+mn-cs"/>
                      </a:endParaRPr>
                    </a:p>
                    <a:p>
                      <a:pPr>
                        <a:lnSpc>
                          <a:spcPts val="1550"/>
                        </a:lnSpc>
                      </a:pPr>
                      <a:r>
                        <a:rPr kumimoji="1" lang="en-US" altLang="ja-JP" sz="1100" dirty="0">
                          <a:solidFill>
                            <a:schemeClr val="tx1"/>
                          </a:solidFill>
                        </a:rPr>
                        <a:t>《</a:t>
                      </a:r>
                      <a:r>
                        <a:rPr kumimoji="1" lang="ja-JP" altLang="en-US" sz="1100" u="sng" dirty="0">
                          <a:solidFill>
                            <a:schemeClr val="tx1"/>
                          </a:solidFill>
                        </a:rPr>
                        <a:t>希少がん等</a:t>
                      </a:r>
                      <a:r>
                        <a:rPr kumimoji="1" lang="en-US" altLang="ja-JP" sz="1100" dirty="0">
                          <a:solidFill>
                            <a:schemeClr val="tx1"/>
                          </a:solidFill>
                        </a:rPr>
                        <a:t>》</a:t>
                      </a:r>
                      <a:endParaRPr kumimoji="1" lang="en-US" altLang="ja-JP" sz="1100" b="0" dirty="0">
                        <a:solidFill>
                          <a:schemeClr val="tx1"/>
                        </a:solidFill>
                      </a:endParaRPr>
                    </a:p>
                    <a:p>
                      <a:pPr marL="144000" indent="-457200" algn="l">
                        <a:lnSpc>
                          <a:spcPts val="1550"/>
                        </a:lnSpc>
                      </a:pPr>
                      <a:r>
                        <a:rPr kumimoji="1" lang="ja-JP" altLang="en-US" sz="1100" b="0" strike="noStrike" baseline="0" dirty="0">
                          <a:solidFill>
                            <a:schemeClr val="tx1"/>
                          </a:solidFill>
                        </a:rPr>
                        <a:t>■大阪国際がんセンターの「希少がんセンター」において</a:t>
                      </a:r>
                      <a:endParaRPr kumimoji="1" lang="en-US" altLang="ja-JP" sz="1100" b="0" strike="noStrike" baseline="0" dirty="0">
                        <a:solidFill>
                          <a:schemeClr val="tx1"/>
                        </a:solidFill>
                      </a:endParaRPr>
                    </a:p>
                    <a:p>
                      <a:pPr marL="144000" indent="-457200" algn="l">
                        <a:lnSpc>
                          <a:spcPts val="1550"/>
                        </a:lnSpc>
                      </a:pPr>
                      <a:r>
                        <a:rPr kumimoji="1" lang="ja-JP" altLang="en-US" sz="1100" b="0" strike="noStrike" baseline="0" dirty="0">
                          <a:solidFill>
                            <a:schemeClr val="tx1"/>
                          </a:solidFill>
                        </a:rPr>
                        <a:t>　「希少がんホットライン」を実施</a:t>
                      </a:r>
                      <a:endParaRPr kumimoji="1" lang="en-US" altLang="ja-JP" sz="1100" dirty="0">
                        <a:solidFill>
                          <a:schemeClr val="tx1"/>
                        </a:solidFill>
                      </a:endParaRPr>
                    </a:p>
                    <a:p>
                      <a:pPr>
                        <a:lnSpc>
                          <a:spcPts val="1550"/>
                        </a:lnSpc>
                      </a:pPr>
                      <a:endParaRPr kumimoji="1" lang="en-US" altLang="ja-JP" sz="1100" dirty="0">
                        <a:solidFill>
                          <a:schemeClr val="tx1"/>
                        </a:solidFill>
                      </a:endParaRPr>
                    </a:p>
                    <a:p>
                      <a:pPr>
                        <a:lnSpc>
                          <a:spcPts val="1550"/>
                        </a:lnSpc>
                      </a:pPr>
                      <a:r>
                        <a:rPr kumimoji="1" lang="en-US" altLang="ja-JP" sz="1100" dirty="0">
                          <a:solidFill>
                            <a:schemeClr val="tx1"/>
                          </a:solidFill>
                        </a:rPr>
                        <a:t>《</a:t>
                      </a:r>
                      <a:r>
                        <a:rPr kumimoji="1" lang="ja-JP" altLang="en-US" sz="1100" u="sng" dirty="0">
                          <a:solidFill>
                            <a:schemeClr val="tx1"/>
                          </a:solidFill>
                        </a:rPr>
                        <a:t>高度・専門的な医療の活用</a:t>
                      </a:r>
                      <a:r>
                        <a:rPr kumimoji="1" lang="en-US" altLang="ja-JP" sz="1100" dirty="0">
                          <a:solidFill>
                            <a:schemeClr val="tx1"/>
                          </a:solidFill>
                        </a:rPr>
                        <a:t>》</a:t>
                      </a:r>
                      <a:endParaRPr kumimoji="1" lang="en-US" altLang="ja-JP" sz="1100" b="0" dirty="0">
                        <a:solidFill>
                          <a:schemeClr val="tx1"/>
                        </a:solidFill>
                      </a:endParaRPr>
                    </a:p>
                    <a:p>
                      <a:pPr marL="144000" marR="0" lvl="0" indent="-457200" algn="l" defTabSz="914400" rtl="0" eaLnBrk="1" fontAlgn="auto" latinLnBrk="0" hangingPunct="1">
                        <a:lnSpc>
                          <a:spcPts val="1550"/>
                        </a:lnSpc>
                        <a:spcBef>
                          <a:spcPts val="0"/>
                        </a:spcBef>
                        <a:spcAft>
                          <a:spcPts val="0"/>
                        </a:spcAft>
                        <a:buClrTx/>
                        <a:buSzTx/>
                        <a:buFontTx/>
                        <a:buNone/>
                        <a:tabLst/>
                        <a:defRPr/>
                      </a:pPr>
                      <a:r>
                        <a:rPr kumimoji="1" lang="ja-JP" altLang="en-US" sz="1100" b="0" strike="noStrike" baseline="0" dirty="0">
                          <a:solidFill>
                            <a:schemeClr val="tx1"/>
                          </a:solidFill>
                        </a:rPr>
                        <a:t>■大阪重粒子センターにおいて実施する、公的保険の対象とならない</a:t>
                      </a:r>
                      <a:endParaRPr kumimoji="1" lang="en-US" altLang="ja-JP" sz="1100" b="0" strike="noStrike" baseline="0" dirty="0">
                        <a:solidFill>
                          <a:schemeClr val="tx1"/>
                        </a:solidFill>
                      </a:endParaRPr>
                    </a:p>
                    <a:p>
                      <a:pPr marL="144000" marR="0" lvl="0" indent="-457200" algn="l" defTabSz="914400" rtl="0" eaLnBrk="1" fontAlgn="auto" latinLnBrk="0" hangingPunct="1">
                        <a:lnSpc>
                          <a:spcPts val="1550"/>
                        </a:lnSpc>
                        <a:spcBef>
                          <a:spcPts val="0"/>
                        </a:spcBef>
                        <a:spcAft>
                          <a:spcPts val="0"/>
                        </a:spcAft>
                        <a:buClrTx/>
                        <a:buSzTx/>
                        <a:buFontTx/>
                        <a:buNone/>
                        <a:tabLst/>
                        <a:defRPr/>
                      </a:pPr>
                      <a:r>
                        <a:rPr kumimoji="1" lang="ja-JP" altLang="en-US" sz="1100" b="0" strike="noStrike" baseline="0" dirty="0">
                          <a:solidFill>
                            <a:schemeClr val="tx1"/>
                          </a:solidFill>
                        </a:rPr>
                        <a:t>　重粒子線がん治療費の負担を軽減する利子補給制度を実施</a:t>
                      </a:r>
                      <a:endParaRPr kumimoji="1" lang="en-US" altLang="ja-JP" sz="1100" b="0" strike="noStrike" baseline="0" dirty="0">
                        <a:solidFill>
                          <a:schemeClr val="tx1"/>
                        </a:solidFill>
                      </a:endParaRPr>
                    </a:p>
                    <a:p>
                      <a:pPr marL="179388" indent="-179388">
                        <a:lnSpc>
                          <a:spcPts val="1550"/>
                        </a:lnSpc>
                      </a:pPr>
                      <a:endParaRPr kumimoji="1" lang="en-US" altLang="ja-JP" sz="1100" dirty="0">
                        <a:solidFill>
                          <a:schemeClr val="tx1"/>
                        </a:solidFill>
                      </a:endParaRPr>
                    </a:p>
                    <a:p>
                      <a:pPr marL="179388" indent="-179388">
                        <a:lnSpc>
                          <a:spcPts val="1550"/>
                        </a:lnSpc>
                      </a:pPr>
                      <a:r>
                        <a:rPr kumimoji="1" lang="en-US" altLang="ja-JP" sz="1100" dirty="0">
                          <a:solidFill>
                            <a:schemeClr val="tx1"/>
                          </a:solidFill>
                        </a:rPr>
                        <a:t>《</a:t>
                      </a:r>
                      <a:r>
                        <a:rPr kumimoji="1" lang="ja-JP" altLang="en-US" sz="1100" u="sng" dirty="0">
                          <a:solidFill>
                            <a:schemeClr val="tx1"/>
                          </a:solidFill>
                        </a:rPr>
                        <a:t>緩和ケアの普及啓発、人材育成</a:t>
                      </a:r>
                      <a:r>
                        <a:rPr kumimoji="1" lang="en-US" altLang="ja-JP" sz="1100" dirty="0">
                          <a:solidFill>
                            <a:schemeClr val="tx1"/>
                          </a:solidFill>
                        </a:rPr>
                        <a:t>》</a:t>
                      </a:r>
                    </a:p>
                    <a:p>
                      <a:pPr>
                        <a:lnSpc>
                          <a:spcPts val="1550"/>
                        </a:lnSpc>
                      </a:pPr>
                      <a:r>
                        <a:rPr kumimoji="1" lang="ja-JP" altLang="en-US" sz="1100" b="0" dirty="0">
                          <a:solidFill>
                            <a:schemeClr val="tx1"/>
                          </a:solidFill>
                        </a:rPr>
                        <a:t>■緩和ケア普及啓発</a:t>
                      </a:r>
                      <a:r>
                        <a:rPr kumimoji="1" lang="ja-JP" altLang="en-US" sz="1100" b="0" strike="noStrike" baseline="0" dirty="0">
                          <a:solidFill>
                            <a:schemeClr val="tx1"/>
                          </a:solidFill>
                        </a:rPr>
                        <a:t>事業・人材養成事業を実施</a:t>
                      </a:r>
                      <a:endParaRPr kumimoji="1" lang="en-US" altLang="ja-JP" sz="1100" b="0" strike="noStrike" baseline="0" dirty="0">
                        <a:solidFill>
                          <a:schemeClr val="tx1"/>
                        </a:solidFill>
                      </a:endParaRPr>
                    </a:p>
                    <a:p>
                      <a:pPr marL="185738" marR="0" lvl="0" indent="-185738" algn="l" defTabSz="914400" rtl="0" eaLnBrk="1" fontAlgn="auto" latinLnBrk="0" hangingPunct="1">
                        <a:lnSpc>
                          <a:spcPts val="1550"/>
                        </a:lnSpc>
                        <a:spcBef>
                          <a:spcPts val="0"/>
                        </a:spcBef>
                        <a:spcAft>
                          <a:spcPts val="0"/>
                        </a:spcAft>
                        <a:buClrTx/>
                        <a:buSzTx/>
                        <a:buFontTx/>
                        <a:buNone/>
                        <a:tabLst/>
                        <a:defRPr/>
                      </a:pPr>
                      <a:r>
                        <a:rPr kumimoji="1" lang="ja-JP" altLang="en-US" sz="1100" b="0" strike="noStrike" dirty="0">
                          <a:solidFill>
                            <a:schemeClr val="tx1"/>
                          </a:solidFill>
                        </a:rPr>
                        <a:t>■</a:t>
                      </a:r>
                      <a:r>
                        <a:rPr kumimoji="1" lang="ja-JP" altLang="en-US" sz="1100" b="0" strike="noStrike" baseline="0" dirty="0">
                          <a:solidFill>
                            <a:schemeClr val="tx1"/>
                          </a:solidFill>
                        </a:rPr>
                        <a:t>緩和ケア研修修了者に対するフォローアップ研修を実施（</a:t>
                      </a:r>
                      <a:r>
                        <a:rPr kumimoji="1" lang="en-US" altLang="ja-JP" sz="1100" b="0" dirty="0">
                          <a:solidFill>
                            <a:schemeClr val="tx1"/>
                          </a:solidFill>
                        </a:rPr>
                        <a:t>R8.2</a:t>
                      </a:r>
                      <a:r>
                        <a:rPr kumimoji="1" lang="ja-JP" altLang="en-US" sz="1100" b="0" dirty="0">
                          <a:solidFill>
                            <a:schemeClr val="tx1"/>
                          </a:solidFill>
                        </a:rPr>
                        <a:t>：</a:t>
                      </a:r>
                      <a:r>
                        <a:rPr kumimoji="1" lang="en-US" altLang="ja-JP" sz="1100" b="0" dirty="0">
                          <a:solidFill>
                            <a:schemeClr val="tx1"/>
                          </a:solidFill>
                        </a:rPr>
                        <a:t>82</a:t>
                      </a:r>
                      <a:r>
                        <a:rPr kumimoji="1" lang="ja-JP" altLang="en-US" sz="1100" b="0" dirty="0">
                          <a:solidFill>
                            <a:schemeClr val="tx1"/>
                          </a:solidFill>
                        </a:rPr>
                        <a:t>人修了）</a:t>
                      </a:r>
                      <a:endParaRPr kumimoji="1" lang="en-US" altLang="ja-JP" sz="1100" b="0" strike="noStrike" baseline="0" dirty="0">
                        <a:solidFill>
                          <a:schemeClr val="tx1"/>
                        </a:solidFill>
                      </a:endParaRPr>
                    </a:p>
                    <a:p>
                      <a:pPr marL="185738" marR="0" lvl="0" indent="-185738" algn="l" defTabSz="914400" rtl="0" eaLnBrk="1" fontAlgn="auto" latinLnBrk="0" hangingPunct="1">
                        <a:lnSpc>
                          <a:spcPts val="1550"/>
                        </a:lnSpc>
                        <a:spcBef>
                          <a:spcPts val="0"/>
                        </a:spcBef>
                        <a:spcAft>
                          <a:spcPts val="0"/>
                        </a:spcAft>
                        <a:buClrTx/>
                        <a:buSzTx/>
                        <a:buFontTx/>
                        <a:buNone/>
                        <a:tabLst/>
                        <a:defRPr/>
                      </a:pPr>
                      <a:r>
                        <a:rPr kumimoji="1" lang="ja-JP" altLang="en-US" sz="1100" b="0" strike="noStrike" baseline="0" dirty="0">
                          <a:solidFill>
                            <a:schemeClr val="tx1"/>
                          </a:solidFill>
                          <a:highlight>
                            <a:srgbClr val="00FF00"/>
                          </a:highlight>
                        </a:rPr>
                        <a:t>■</a:t>
                      </a:r>
                      <a:r>
                        <a:rPr kumimoji="1" lang="ja-JP" altLang="en-US" sz="1100" b="1" strike="noStrike" baseline="0" dirty="0">
                          <a:solidFill>
                            <a:schemeClr val="tx1"/>
                          </a:solidFill>
                        </a:rPr>
                        <a:t>アドバンス・ケア・プランニング研修を実施</a:t>
                      </a:r>
                      <a:r>
                        <a:rPr kumimoji="1" lang="en-US" altLang="ja-JP" sz="1100" b="1" dirty="0">
                          <a:solidFill>
                            <a:schemeClr val="tx1"/>
                          </a:solidFill>
                        </a:rPr>
                        <a:t>【R8.1</a:t>
                      </a:r>
                      <a:r>
                        <a:rPr kumimoji="1" lang="ja-JP" altLang="en-US" sz="1100" b="1" dirty="0">
                          <a:solidFill>
                            <a:schemeClr val="tx1"/>
                          </a:solidFill>
                        </a:rPr>
                        <a:t>：</a:t>
                      </a:r>
                      <a:r>
                        <a:rPr kumimoji="1" lang="en-US" altLang="ja-JP" sz="1100" b="1" dirty="0">
                          <a:solidFill>
                            <a:schemeClr val="tx1"/>
                          </a:solidFill>
                        </a:rPr>
                        <a:t>12</a:t>
                      </a:r>
                      <a:r>
                        <a:rPr kumimoji="1" lang="ja-JP" altLang="en-US" sz="1100" b="1" dirty="0">
                          <a:solidFill>
                            <a:schemeClr val="tx1"/>
                          </a:solidFill>
                        </a:rPr>
                        <a:t>施設</a:t>
                      </a:r>
                      <a:r>
                        <a:rPr kumimoji="1" lang="en-US" altLang="ja-JP" sz="1100" b="1" dirty="0">
                          <a:solidFill>
                            <a:schemeClr val="tx1"/>
                          </a:solidFill>
                        </a:rPr>
                        <a:t>41</a:t>
                      </a:r>
                      <a:r>
                        <a:rPr kumimoji="1" lang="ja-JP" altLang="en-US" sz="1100" b="1" dirty="0">
                          <a:solidFill>
                            <a:schemeClr val="tx1"/>
                          </a:solidFill>
                        </a:rPr>
                        <a:t>人修了</a:t>
                      </a:r>
                      <a:r>
                        <a:rPr kumimoji="1" lang="en-US" altLang="ja-JP" sz="1100" b="1" dirty="0">
                          <a:solidFill>
                            <a:schemeClr val="tx1"/>
                          </a:solidFill>
                        </a:rPr>
                        <a:t>】</a:t>
                      </a:r>
                    </a:p>
                    <a:p>
                      <a:pPr marL="185738" marR="0" lvl="0" indent="-185738" algn="l" defTabSz="914400" rtl="0" eaLnBrk="1" fontAlgn="auto" latinLnBrk="0" hangingPunct="1">
                        <a:lnSpc>
                          <a:spcPts val="1550"/>
                        </a:lnSpc>
                        <a:spcBef>
                          <a:spcPts val="0"/>
                        </a:spcBef>
                        <a:spcAft>
                          <a:spcPts val="0"/>
                        </a:spcAft>
                        <a:buClrTx/>
                        <a:buSzTx/>
                        <a:buFontTx/>
                        <a:buNone/>
                        <a:tabLst/>
                        <a:defRPr/>
                      </a:pPr>
                      <a:r>
                        <a:rPr kumimoji="1" lang="ja-JP" altLang="en-US" sz="1100" b="1" strike="noStrike" baseline="0" dirty="0">
                          <a:solidFill>
                            <a:schemeClr val="tx1"/>
                          </a:solidFill>
                        </a:rPr>
                        <a:t>　府内がん診療拠点病院等</a:t>
                      </a:r>
                      <a:r>
                        <a:rPr kumimoji="1" lang="en-US" altLang="ja-JP" sz="1100" b="1" strike="noStrike" baseline="0" dirty="0">
                          <a:solidFill>
                            <a:schemeClr val="tx1"/>
                          </a:solidFill>
                        </a:rPr>
                        <a:t>65</a:t>
                      </a:r>
                      <a:r>
                        <a:rPr kumimoji="1" lang="ja-JP" altLang="en-US" sz="1100" b="1" strike="noStrike" baseline="0" dirty="0">
                          <a:solidFill>
                            <a:schemeClr val="tx1"/>
                          </a:solidFill>
                        </a:rPr>
                        <a:t>病院中</a:t>
                      </a:r>
                      <a:r>
                        <a:rPr kumimoji="1" lang="en-US" altLang="ja-JP" sz="1100" b="1" strike="noStrike" baseline="0" dirty="0">
                          <a:solidFill>
                            <a:schemeClr val="tx1"/>
                          </a:solidFill>
                        </a:rPr>
                        <a:t>61</a:t>
                      </a:r>
                      <a:r>
                        <a:rPr kumimoji="1" lang="ja-JP" altLang="en-US" sz="1100" b="1" strike="noStrike" baseline="0" dirty="0">
                          <a:solidFill>
                            <a:schemeClr val="tx1"/>
                          </a:solidFill>
                        </a:rPr>
                        <a:t>病院が受講済</a:t>
                      </a:r>
                      <a:endParaRPr kumimoji="1" lang="en-US" altLang="ja-JP" sz="1100" b="1" strike="noStrike" baseline="0" dirty="0">
                        <a:solidFill>
                          <a:schemeClr val="tx1"/>
                        </a:solidFill>
                      </a:endParaRPr>
                    </a:p>
                    <a:p>
                      <a:pPr marL="185738" marR="0" lvl="0" indent="-185738" algn="l" defTabSz="914400" rtl="0" eaLnBrk="1" fontAlgn="auto" latinLnBrk="0" hangingPunct="1">
                        <a:lnSpc>
                          <a:spcPts val="1550"/>
                        </a:lnSpc>
                        <a:spcBef>
                          <a:spcPts val="0"/>
                        </a:spcBef>
                        <a:spcAft>
                          <a:spcPts val="0"/>
                        </a:spcAft>
                        <a:buClrTx/>
                        <a:buSzTx/>
                        <a:buFontTx/>
                        <a:buNone/>
                        <a:tabLst/>
                        <a:defRPr/>
                      </a:pPr>
                      <a:endParaRPr kumimoji="1" lang="en-US" altLang="ja-JP" sz="1100" b="0" strike="noStrike" baseline="0" dirty="0">
                        <a:solidFill>
                          <a:schemeClr val="tx1"/>
                        </a:solidFill>
                        <a:highlight>
                          <a:srgbClr val="9DC3E6"/>
                        </a:highlight>
                      </a:endParaRPr>
                    </a:p>
                    <a:p>
                      <a:pPr marL="0" marR="0" lvl="0" indent="0" algn="l" defTabSz="914400" rtl="0" eaLnBrk="1" fontAlgn="auto" latinLnBrk="0" hangingPunct="1">
                        <a:lnSpc>
                          <a:spcPts val="1550"/>
                        </a:lnSpc>
                        <a:spcBef>
                          <a:spcPts val="0"/>
                        </a:spcBef>
                        <a:spcAft>
                          <a:spcPts val="0"/>
                        </a:spcAft>
                        <a:buClrTx/>
                        <a:buSzTx/>
                        <a:buFontTx/>
                        <a:buNone/>
                        <a:tabLst/>
                        <a:defRPr/>
                      </a:pPr>
                      <a:r>
                        <a:rPr kumimoji="1" lang="en-US" altLang="ja-JP" sz="1100" dirty="0">
                          <a:solidFill>
                            <a:schemeClr val="tx1"/>
                          </a:solidFill>
                        </a:rPr>
                        <a:t>《</a:t>
                      </a:r>
                      <a:r>
                        <a:rPr kumimoji="1" lang="ja-JP" altLang="en-US" sz="1100" u="sng" dirty="0">
                          <a:solidFill>
                            <a:schemeClr val="tx1"/>
                          </a:solidFill>
                        </a:rPr>
                        <a:t>質の高い緩和ケア提供体制の確保</a:t>
                      </a:r>
                      <a:r>
                        <a:rPr kumimoji="1" lang="en-US" altLang="ja-JP" sz="1100" dirty="0">
                          <a:solidFill>
                            <a:schemeClr val="tx1"/>
                          </a:solidFill>
                        </a:rPr>
                        <a:t>》</a:t>
                      </a:r>
                    </a:p>
                    <a:p>
                      <a:pPr marL="179388" marR="0" lvl="0" indent="-179388" algn="l" defTabSz="914400" rtl="0" eaLnBrk="1" fontAlgn="auto" latinLnBrk="0" hangingPunct="1">
                        <a:lnSpc>
                          <a:spcPts val="1550"/>
                        </a:lnSpc>
                        <a:spcBef>
                          <a:spcPts val="0"/>
                        </a:spcBef>
                        <a:spcAft>
                          <a:spcPts val="0"/>
                        </a:spcAft>
                        <a:buClrTx/>
                        <a:buSzTx/>
                        <a:buFontTx/>
                        <a:buNone/>
                        <a:tabLst/>
                        <a:defRPr/>
                      </a:pPr>
                      <a:r>
                        <a:rPr kumimoji="1" lang="ja-JP" altLang="en-US" sz="1100" b="0" dirty="0">
                          <a:solidFill>
                            <a:schemeClr val="tx1"/>
                          </a:solidFill>
                        </a:rPr>
                        <a:t>■がん診療拠点病院機能強化事業において、がん診療連携拠点病院における</a:t>
                      </a:r>
                      <a:endParaRPr kumimoji="1" lang="en-US" altLang="ja-JP" sz="1100" b="0" dirty="0">
                        <a:solidFill>
                          <a:schemeClr val="tx1"/>
                        </a:solidFill>
                      </a:endParaRPr>
                    </a:p>
                    <a:p>
                      <a:pPr marL="179388" marR="0" lvl="0" indent="-179388" algn="l" defTabSz="914400" rtl="0" eaLnBrk="1" fontAlgn="auto" latinLnBrk="0" hangingPunct="1">
                        <a:lnSpc>
                          <a:spcPts val="1550"/>
                        </a:lnSpc>
                        <a:spcBef>
                          <a:spcPts val="0"/>
                        </a:spcBef>
                        <a:spcAft>
                          <a:spcPts val="0"/>
                        </a:spcAft>
                        <a:buClrTx/>
                        <a:buSzTx/>
                        <a:buFontTx/>
                        <a:buNone/>
                        <a:tabLst/>
                        <a:defRPr/>
                      </a:pPr>
                      <a:r>
                        <a:rPr kumimoji="1" lang="ja-JP" altLang="en-US" sz="1100" b="0" dirty="0">
                          <a:solidFill>
                            <a:schemeClr val="tx1"/>
                          </a:solidFill>
                        </a:rPr>
                        <a:t>　緩和ケアセンターの整備等、緩和ケア推進にかかる費用を補助</a:t>
                      </a:r>
                      <a:endParaRPr kumimoji="1" lang="en-US" altLang="ja-JP"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3" name="図 2">
            <a:extLst>
              <a:ext uri="{FF2B5EF4-FFF2-40B4-BE49-F238E27FC236}">
                <a16:creationId xmlns:a16="http://schemas.microsoft.com/office/drawing/2014/main" id="{DB800919-E598-4116-8357-D6CE822AD7BF}"/>
              </a:ext>
            </a:extLst>
          </p:cNvPr>
          <p:cNvPicPr>
            <a:picLocks noChangeAspect="1"/>
          </p:cNvPicPr>
          <p:nvPr/>
        </p:nvPicPr>
        <p:blipFill>
          <a:blip r:embed="rId3"/>
          <a:stretch>
            <a:fillRect/>
          </a:stretch>
        </p:blipFill>
        <p:spPr>
          <a:xfrm>
            <a:off x="6993815" y="2254769"/>
            <a:ext cx="1966587" cy="2737799"/>
          </a:xfrm>
          <a:prstGeom prst="rect">
            <a:avLst/>
          </a:prstGeom>
          <a:ln>
            <a:solidFill>
              <a:schemeClr val="tx1"/>
            </a:solidFill>
          </a:ln>
        </p:spPr>
      </p:pic>
      <p:sp>
        <p:nvSpPr>
          <p:cNvPr id="7" name="テキスト ボックス 6">
            <a:extLst>
              <a:ext uri="{FF2B5EF4-FFF2-40B4-BE49-F238E27FC236}">
                <a16:creationId xmlns:a16="http://schemas.microsoft.com/office/drawing/2014/main" id="{F296E09F-DA17-48A1-8419-6BC5FA52654D}"/>
              </a:ext>
            </a:extLst>
          </p:cNvPr>
          <p:cNvSpPr txBox="1"/>
          <p:nvPr/>
        </p:nvSpPr>
        <p:spPr>
          <a:xfrm>
            <a:off x="6421292" y="5076726"/>
            <a:ext cx="3111634" cy="246221"/>
          </a:xfrm>
          <a:prstGeom prst="rect">
            <a:avLst/>
          </a:prstGeom>
          <a:noFill/>
          <a:ln w="9525">
            <a:noFill/>
          </a:ln>
        </p:spPr>
        <p:txBody>
          <a:bodyPr wrap="square" rtlCol="0">
            <a:spAutoFit/>
          </a:bodyPr>
          <a:lstStyle/>
          <a:p>
            <a:r>
              <a:rPr kumimoji="1" lang="en-US" altLang="ja-JP" sz="1000" dirty="0"/>
              <a:t>【</a:t>
            </a:r>
            <a:r>
              <a:rPr lang="zh-TW" altLang="en-US" sz="1000" i="0" dirty="0">
                <a:solidFill>
                  <a:srgbClr val="222222"/>
                </a:solidFill>
                <a:effectLst/>
                <a:latin typeface="游ゴシック" panose="020B0400000000000000" pitchFamily="50" charset="-128"/>
                <a:ea typeface="游ゴシック" panose="020B0400000000000000" pitchFamily="50" charset="-128"/>
              </a:rPr>
              <a:t>大阪府重粒子線治療費利子補給制度</a:t>
            </a:r>
            <a:r>
              <a:rPr kumimoji="1" lang="ja-JP" altLang="en-US" sz="1000" dirty="0">
                <a:solidFill>
                  <a:schemeClr val="tx1"/>
                </a:solidFill>
                <a:latin typeface="+mn-ea"/>
                <a:ea typeface="+mn-ea"/>
              </a:rPr>
              <a:t>チラシ</a:t>
            </a:r>
            <a:r>
              <a:rPr kumimoji="1" lang="en-US" altLang="ja-JP" sz="1000" dirty="0"/>
              <a:t>】</a:t>
            </a:r>
            <a:endParaRPr kumimoji="1" lang="ja-JP" altLang="en-US" sz="1000" dirty="0"/>
          </a:p>
        </p:txBody>
      </p:sp>
    </p:spTree>
    <p:extLst>
      <p:ext uri="{BB962C8B-B14F-4D97-AF65-F5344CB8AC3E}">
        <p14:creationId xmlns:p14="http://schemas.microsoft.com/office/powerpoint/2010/main" val="92959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359239403"/>
              </p:ext>
            </p:extLst>
          </p:nvPr>
        </p:nvGraphicFramePr>
        <p:xfrm>
          <a:off x="406103" y="313924"/>
          <a:ext cx="8928000" cy="5465836"/>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900000">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重粒子線がん治療患者支援事業（</a:t>
                      </a:r>
                      <a:r>
                        <a:rPr kumimoji="1" lang="en-US" altLang="ja-JP" sz="1100" b="0" dirty="0">
                          <a:solidFill>
                            <a:schemeClr val="tx1"/>
                          </a:solidFill>
                          <a:latin typeface="+mn-ea"/>
                          <a:ea typeface="+mn-ea"/>
                        </a:rPr>
                        <a:t>4,448</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緩和医療についての正しい知識の普及事業（</a:t>
                      </a:r>
                      <a:r>
                        <a:rPr kumimoji="1" lang="en-US" altLang="ja-JP" sz="1100" b="0" dirty="0">
                          <a:solidFill>
                            <a:schemeClr val="tx1"/>
                          </a:solidFill>
                          <a:latin typeface="+mn-ea"/>
                          <a:ea typeface="+mn-ea"/>
                        </a:rPr>
                        <a:t>3,774</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緩和医療に携わる人材養成等事業（</a:t>
                      </a:r>
                      <a:r>
                        <a:rPr kumimoji="1" lang="en-US" altLang="ja-JP" sz="1100" b="0" dirty="0">
                          <a:solidFill>
                            <a:schemeClr val="tx1"/>
                          </a:solidFill>
                          <a:latin typeface="+mn-ea"/>
                          <a:ea typeface="+mn-ea"/>
                        </a:rPr>
                        <a:t>8,146</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がん診療連携拠点病院機能強化事業（</a:t>
                      </a:r>
                      <a:r>
                        <a:rPr kumimoji="1" lang="en-US" altLang="ja-JP" sz="1100" b="0" dirty="0">
                          <a:solidFill>
                            <a:schemeClr val="tx1"/>
                          </a:solidFill>
                          <a:latin typeface="+mn-ea"/>
                          <a:ea typeface="+mn-ea"/>
                        </a:rPr>
                        <a:t>133,094</a:t>
                      </a:r>
                      <a:r>
                        <a:rPr kumimoji="1" lang="ja-JP" altLang="en-US" sz="1100" b="0" dirty="0">
                          <a:solidFill>
                            <a:schemeClr val="tx1"/>
                          </a:solidFill>
                          <a:latin typeface="+mn-ea"/>
                          <a:ea typeface="+mn-ea"/>
                        </a:rPr>
                        <a:t>千円）</a:t>
                      </a: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再掲</a:t>
                      </a:r>
                      <a:r>
                        <a:rPr kumimoji="1" lang="en-US" altLang="ja-JP" sz="1000" b="0" dirty="0">
                          <a:solidFill>
                            <a:schemeClr val="tx1"/>
                          </a:solidFill>
                          <a:latin typeface="+mn-ea"/>
                          <a:ea typeface="+mn-ea"/>
                        </a:rPr>
                        <a:t>】</a:t>
                      </a:r>
                      <a:endParaRPr kumimoji="1" lang="en-US" altLang="ja-JP" sz="1100" b="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7392560"/>
                  </a:ext>
                </a:extLst>
              </a:tr>
              <a:tr h="171014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85738" marR="0" lvl="0" indent="-185738" algn="l" defTabSz="914400" rtl="0" eaLnBrk="1" fontAlgn="auto" latinLnBrk="0" hangingPunct="1">
                        <a:lnSpc>
                          <a:spcPts val="1600"/>
                        </a:lnSpc>
                        <a:spcBef>
                          <a:spcPts val="0"/>
                        </a:spcBef>
                        <a:spcAft>
                          <a:spcPts val="0"/>
                        </a:spcAft>
                        <a:buClrTx/>
                        <a:buSzTx/>
                        <a:buFontTx/>
                        <a:buNone/>
                        <a:tabLst/>
                        <a:defRPr/>
                      </a:pPr>
                      <a:r>
                        <a:rPr kumimoji="1" lang="en-US" altLang="ja-JP" sz="1100" u="none" dirty="0">
                          <a:solidFill>
                            <a:schemeClr val="tx1"/>
                          </a:solidFill>
                          <a:latin typeface="+mn-ea"/>
                          <a:ea typeface="+mn-ea"/>
                        </a:rPr>
                        <a:t>《</a:t>
                      </a:r>
                      <a:r>
                        <a:rPr kumimoji="1" lang="ja-JP" altLang="en-US" sz="1100" b="1" u="sng" dirty="0">
                          <a:solidFill>
                            <a:schemeClr val="tx1"/>
                          </a:solidFill>
                          <a:latin typeface="+mn-ea"/>
                          <a:ea typeface="+mn-ea"/>
                        </a:rPr>
                        <a:t>希少がん等</a:t>
                      </a:r>
                      <a:r>
                        <a:rPr kumimoji="1" lang="en-US" altLang="ja-JP" sz="1100" u="none" dirty="0">
                          <a:solidFill>
                            <a:schemeClr val="tx1"/>
                          </a:solidFill>
                          <a:latin typeface="+mn-ea"/>
                          <a:ea typeface="+mn-ea"/>
                        </a:rPr>
                        <a:t>》</a:t>
                      </a:r>
                      <a:endParaRPr kumimoji="1" lang="en-US" altLang="ja-JP" sz="1100" b="0" u="none" dirty="0">
                        <a:solidFill>
                          <a:schemeClr val="tx1"/>
                        </a:solidFill>
                        <a:latin typeface="+mn-ea"/>
                        <a:ea typeface="+mn-ea"/>
                      </a:endParaRPr>
                    </a:p>
                    <a:p>
                      <a:pPr marL="185738" indent="-185738">
                        <a:lnSpc>
                          <a:spcPts val="1600"/>
                        </a:lnSpc>
                      </a:pPr>
                      <a:r>
                        <a:rPr kumimoji="1" lang="ja-JP" altLang="en-US" sz="1100" b="0" dirty="0">
                          <a:solidFill>
                            <a:schemeClr val="tx1"/>
                          </a:solidFill>
                          <a:latin typeface="+mn-ea"/>
                          <a:ea typeface="+mn-ea"/>
                        </a:rPr>
                        <a:t>■医療従事者に対するがんゲノム医療や希少がんに関する知識の普及</a:t>
                      </a:r>
                    </a:p>
                    <a:p>
                      <a:pPr marL="185738" indent="-185738">
                        <a:lnSpc>
                          <a:spcPts val="1600"/>
                        </a:lnSpc>
                      </a:pPr>
                      <a:endParaRPr kumimoji="1" lang="en-US" altLang="ja-JP" sz="1100" b="0" dirty="0">
                        <a:solidFill>
                          <a:schemeClr val="tx1"/>
                        </a:solidFill>
                        <a:latin typeface="+mn-ea"/>
                        <a:ea typeface="+mn-ea"/>
                      </a:endParaRPr>
                    </a:p>
                    <a:p>
                      <a:pPr marL="185738" marR="0" lvl="0" indent="-185738" algn="l" defTabSz="914400" rtl="0" eaLnBrk="1" fontAlgn="auto" latinLnBrk="0" hangingPunct="1">
                        <a:lnSpc>
                          <a:spcPts val="1600"/>
                        </a:lnSpc>
                        <a:spcBef>
                          <a:spcPts val="0"/>
                        </a:spcBef>
                        <a:spcAft>
                          <a:spcPts val="0"/>
                        </a:spcAft>
                        <a:buClrTx/>
                        <a:buSzTx/>
                        <a:buFontTx/>
                        <a:buNone/>
                        <a:tabLst/>
                        <a:defRPr/>
                      </a:pPr>
                      <a:r>
                        <a:rPr kumimoji="1" lang="en-US" altLang="ja-JP" sz="1100" dirty="0">
                          <a:solidFill>
                            <a:schemeClr val="tx1"/>
                          </a:solidFill>
                          <a:latin typeface="+mn-ea"/>
                          <a:ea typeface="+mn-ea"/>
                        </a:rPr>
                        <a:t>《</a:t>
                      </a:r>
                      <a:r>
                        <a:rPr kumimoji="1" lang="ja-JP" altLang="en-US" sz="1100" b="1" u="sng" dirty="0">
                          <a:solidFill>
                            <a:schemeClr val="tx1"/>
                          </a:solidFill>
                          <a:latin typeface="+mn-ea"/>
                          <a:ea typeface="+mn-ea"/>
                        </a:rPr>
                        <a:t>緩和ケアの普及啓発、人材育成</a:t>
                      </a:r>
                      <a:r>
                        <a:rPr kumimoji="1" lang="en-US" altLang="ja-JP" sz="1100" dirty="0">
                          <a:solidFill>
                            <a:schemeClr val="tx1"/>
                          </a:solidFill>
                          <a:latin typeface="+mn-ea"/>
                          <a:ea typeface="+mn-ea"/>
                        </a:rPr>
                        <a:t>》</a:t>
                      </a:r>
                      <a:endParaRPr kumimoji="1" lang="en-US" altLang="ja-JP" sz="1100" b="0" dirty="0">
                        <a:solidFill>
                          <a:schemeClr val="tx1"/>
                        </a:solidFill>
                        <a:latin typeface="+mn-ea"/>
                        <a:ea typeface="+mn-ea"/>
                      </a:endParaRPr>
                    </a:p>
                    <a:p>
                      <a:pPr marL="185738" indent="-185738">
                        <a:lnSpc>
                          <a:spcPts val="1600"/>
                        </a:lnSpc>
                      </a:pPr>
                      <a:r>
                        <a:rPr kumimoji="1" lang="ja-JP" altLang="en-US" sz="1100" b="0" dirty="0">
                          <a:solidFill>
                            <a:schemeClr val="tx1"/>
                          </a:solidFill>
                          <a:latin typeface="+mn-ea"/>
                          <a:ea typeface="+mn-ea"/>
                        </a:rPr>
                        <a:t>■緩和ケアに関する正しい知識の更なる普及</a:t>
                      </a:r>
                    </a:p>
                    <a:p>
                      <a:pPr marL="185738" indent="-185738">
                        <a:lnSpc>
                          <a:spcPts val="1600"/>
                        </a:lnSpc>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在宅緩和ケア及びアドバンス・ケア・プランニングに関する医療従事者の知識の習得・向上</a:t>
                      </a:r>
                    </a:p>
                    <a:p>
                      <a:pPr marL="185738" indent="-185738">
                        <a:lnSpc>
                          <a:spcPts val="1600"/>
                        </a:lnSpc>
                      </a:pPr>
                      <a:r>
                        <a:rPr kumimoji="1" lang="ja-JP" altLang="en-US" sz="1100" b="0" dirty="0">
                          <a:solidFill>
                            <a:schemeClr val="tx1"/>
                          </a:solidFill>
                          <a:latin typeface="+mn-ea"/>
                          <a:ea typeface="+mn-ea"/>
                        </a:rPr>
                        <a:t>■緩和ケア研修受講後の医療従事者の知識の向上</a:t>
                      </a:r>
                    </a:p>
                    <a:p>
                      <a:pPr marL="185738" indent="-185738">
                        <a:lnSpc>
                          <a:spcPts val="1600"/>
                        </a:lnSpc>
                      </a:pPr>
                      <a:r>
                        <a:rPr kumimoji="1" lang="ja-JP" altLang="en-US" sz="1100" b="0" dirty="0">
                          <a:solidFill>
                            <a:schemeClr val="tx1"/>
                          </a:solidFill>
                          <a:latin typeface="+mn-ea"/>
                          <a:ea typeface="+mn-ea"/>
                        </a:rPr>
                        <a:t>■府拠点病院における緩和ケア研修受講率向上</a:t>
                      </a:r>
                    </a:p>
                    <a:p>
                      <a:pPr marL="174625" marR="0" lvl="0" indent="-174625" algn="l" defTabSz="914400" rtl="0" eaLnBrk="1" fontAlgn="auto" latinLnBrk="0" hangingPunct="1">
                        <a:lnSpc>
                          <a:spcPts val="1600"/>
                        </a:lnSpc>
                        <a:spcBef>
                          <a:spcPts val="0"/>
                        </a:spcBef>
                        <a:spcAft>
                          <a:spcPts val="0"/>
                        </a:spcAft>
                        <a:buClrTx/>
                        <a:buSzTx/>
                        <a:buFontTx/>
                        <a:buNone/>
                        <a:tabLst/>
                        <a:defRPr/>
                      </a:pPr>
                      <a:endParaRPr kumimoji="1" lang="en-US" altLang="ja-JP" sz="1100" b="1" u="none"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49216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100" b="1" u="sng" dirty="0">
                          <a:solidFill>
                            <a:schemeClr val="tx1"/>
                          </a:solidFill>
                          <a:latin typeface="+mn-ea"/>
                          <a:ea typeface="+mn-ea"/>
                        </a:rPr>
                        <a:t>《</a:t>
                      </a:r>
                      <a:r>
                        <a:rPr kumimoji="1" lang="ja-JP" altLang="en-US" sz="1100" b="1" u="sng" dirty="0">
                          <a:solidFill>
                            <a:schemeClr val="tx1"/>
                          </a:solidFill>
                          <a:latin typeface="+mn-ea"/>
                          <a:ea typeface="+mn-ea"/>
                        </a:rPr>
                        <a:t>希少がん等</a:t>
                      </a:r>
                      <a:r>
                        <a:rPr kumimoji="1" lang="en-US" altLang="ja-JP" sz="1100" b="1" u="sng" dirty="0">
                          <a:solidFill>
                            <a:schemeClr val="tx1"/>
                          </a:solidFill>
                          <a:latin typeface="+mn-ea"/>
                          <a:ea typeface="+mn-ea"/>
                        </a:rPr>
                        <a:t>》</a:t>
                      </a:r>
                      <a:endParaRPr kumimoji="1" lang="en-US" altLang="ja-JP" sz="1100" b="1" dirty="0">
                        <a:solidFill>
                          <a:schemeClr val="tx1"/>
                        </a:solidFill>
                        <a:latin typeface="+mn-ea"/>
                        <a:ea typeface="+mn-ea"/>
                      </a:endParaRPr>
                    </a:p>
                    <a:p>
                      <a:pPr>
                        <a:lnSpc>
                          <a:spcPts val="1600"/>
                        </a:lnSpc>
                      </a:pPr>
                      <a:r>
                        <a:rPr kumimoji="1" lang="ja-JP" altLang="en-US" sz="1100" b="0" dirty="0">
                          <a:solidFill>
                            <a:schemeClr val="tx1"/>
                          </a:solidFill>
                          <a:latin typeface="+mn-ea"/>
                          <a:ea typeface="+mn-ea"/>
                        </a:rPr>
                        <a:t>■大阪府がん診療連携協議会や拠点病院と連携し、がんゲノム医療提供体制の充実を図るとともに、希少がんに対する情報</a:t>
                      </a:r>
                      <a:endParaRPr kumimoji="1" lang="en-US" altLang="ja-JP" sz="1100" b="0" dirty="0">
                        <a:solidFill>
                          <a:schemeClr val="tx1"/>
                        </a:solidFill>
                        <a:latin typeface="+mn-ea"/>
                        <a:ea typeface="+mn-ea"/>
                      </a:endParaRPr>
                    </a:p>
                    <a:p>
                      <a:pPr>
                        <a:lnSpc>
                          <a:spcPts val="1600"/>
                        </a:lnSpc>
                      </a:pPr>
                      <a:r>
                        <a:rPr kumimoji="1" lang="ja-JP" altLang="en-US" sz="1100" b="0" dirty="0">
                          <a:solidFill>
                            <a:schemeClr val="tx1"/>
                          </a:solidFill>
                          <a:latin typeface="+mn-ea"/>
                          <a:ea typeface="+mn-ea"/>
                        </a:rPr>
                        <a:t>　提供等のあり方の検討を進める</a:t>
                      </a:r>
                      <a:endParaRPr kumimoji="1" lang="en-US" altLang="ja-JP" sz="1100" b="0" dirty="0">
                        <a:solidFill>
                          <a:schemeClr val="tx1"/>
                        </a:solidFill>
                        <a:latin typeface="+mn-ea"/>
                        <a:ea typeface="+mn-ea"/>
                      </a:endParaRPr>
                    </a:p>
                    <a:p>
                      <a:pPr>
                        <a:lnSpc>
                          <a:spcPts val="1600"/>
                        </a:lnSpc>
                      </a:pP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100" b="1" dirty="0">
                          <a:solidFill>
                            <a:schemeClr val="tx1"/>
                          </a:solidFill>
                          <a:latin typeface="+mn-ea"/>
                          <a:ea typeface="+mn-ea"/>
                        </a:rPr>
                        <a:t>《</a:t>
                      </a:r>
                      <a:r>
                        <a:rPr kumimoji="1" lang="ja-JP" altLang="en-US" sz="1100" b="1" u="sng" dirty="0">
                          <a:solidFill>
                            <a:schemeClr val="tx1"/>
                          </a:solidFill>
                          <a:latin typeface="+mn-ea"/>
                          <a:ea typeface="+mn-ea"/>
                        </a:rPr>
                        <a:t>緩和ケアの普及啓発、人材育成</a:t>
                      </a:r>
                      <a:r>
                        <a:rPr kumimoji="1" lang="en-US" altLang="ja-JP" sz="1100" b="1" dirty="0">
                          <a:solidFill>
                            <a:schemeClr val="tx1"/>
                          </a:solidFill>
                          <a:latin typeface="+mn-ea"/>
                          <a:ea typeface="+mn-ea"/>
                        </a:rPr>
                        <a:t>》</a:t>
                      </a:r>
                    </a:p>
                    <a:p>
                      <a:pPr marL="185738" indent="-185738">
                        <a:lnSpc>
                          <a:spcPts val="1600"/>
                        </a:lnSpc>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緩和ケアの普及啓発を行うとともに、人材養成研修、緩和ケア研修フォローアップ研修、アドバンス・ケア・プランニング研修等緩和ケアに関する研修を実施</a:t>
                      </a:r>
                      <a:endParaRPr kumimoji="1" lang="en-US" altLang="ja-JP" sz="1100" b="1" dirty="0">
                        <a:solidFill>
                          <a:schemeClr val="tx1"/>
                        </a:solidFill>
                        <a:latin typeface="+mn-ea"/>
                        <a:ea typeface="+mn-ea"/>
                      </a:endParaRPr>
                    </a:p>
                    <a:p>
                      <a:pPr marL="185738" indent="-185738">
                        <a:lnSpc>
                          <a:spcPts val="1600"/>
                        </a:lnSpc>
                      </a:pPr>
                      <a:endParaRPr kumimoji="1" lang="en-US" altLang="ja-JP" sz="1100" b="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900000">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令和８年度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重粒子線がん治療患者支援事業（</a:t>
                      </a:r>
                      <a:r>
                        <a:rPr kumimoji="1" lang="en-US" altLang="ja-JP" sz="1100" b="0" dirty="0">
                          <a:solidFill>
                            <a:schemeClr val="tx1"/>
                          </a:solidFill>
                          <a:latin typeface="+mn-ea"/>
                          <a:ea typeface="+mn-ea"/>
                        </a:rPr>
                        <a:t>4,448</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緩和医療についての正しい知識の普及事業（</a:t>
                      </a:r>
                      <a:r>
                        <a:rPr kumimoji="1" lang="en-US" altLang="ja-JP" sz="1100" b="0" dirty="0">
                          <a:solidFill>
                            <a:schemeClr val="tx1"/>
                          </a:solidFill>
                          <a:latin typeface="+mn-ea"/>
                          <a:ea typeface="+mn-ea"/>
                        </a:rPr>
                        <a:t>2,989</a:t>
                      </a:r>
                      <a:r>
                        <a:rPr kumimoji="1" lang="ja-JP" altLang="en-US" sz="1100" b="0" dirty="0">
                          <a:solidFill>
                            <a:schemeClr val="tx1"/>
                          </a:solidFill>
                          <a:latin typeface="+mn-ea"/>
                          <a:ea typeface="+mn-ea"/>
                        </a:rPr>
                        <a:t>千円）</a:t>
                      </a: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緩和医療に携わる人材養成等事業（</a:t>
                      </a:r>
                      <a:r>
                        <a:rPr kumimoji="1" lang="en-US" altLang="ja-JP" sz="1100" b="0" dirty="0">
                          <a:solidFill>
                            <a:schemeClr val="tx1"/>
                          </a:solidFill>
                          <a:latin typeface="+mn-ea"/>
                          <a:ea typeface="+mn-ea"/>
                        </a:rPr>
                        <a:t>8,937</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がん診療連携拠点病院機能強化事業（</a:t>
                      </a:r>
                      <a:r>
                        <a:rPr kumimoji="1" lang="en-US" altLang="ja-JP" sz="1100" spc="-60" baseline="0" dirty="0">
                          <a:solidFill>
                            <a:schemeClr val="tx1"/>
                          </a:solidFill>
                          <a:latin typeface="+mn-ea"/>
                          <a:ea typeface="+mn-ea"/>
                        </a:rPr>
                        <a:t>136,258</a:t>
                      </a:r>
                      <a:r>
                        <a:rPr kumimoji="1" lang="ja-JP" altLang="en-US" sz="1100" b="0" dirty="0">
                          <a:solidFill>
                            <a:schemeClr val="tx1"/>
                          </a:solidFill>
                          <a:latin typeface="+mn-ea"/>
                          <a:ea typeface="+mn-ea"/>
                        </a:rPr>
                        <a:t>千円）</a:t>
                      </a: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再掲</a:t>
                      </a:r>
                      <a:r>
                        <a:rPr kumimoji="1" lang="en-US" altLang="ja-JP" sz="1000" b="0" dirty="0">
                          <a:solidFill>
                            <a:schemeClr val="tx1"/>
                          </a:solidFill>
                          <a:latin typeface="+mn-ea"/>
                          <a:ea typeface="+mn-ea"/>
                        </a:rPr>
                        <a:t>】</a:t>
                      </a:r>
                      <a:endParaRPr kumimoji="1" lang="en-US" altLang="ja-JP" sz="1100" b="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18</a:t>
            </a:fld>
            <a:endParaRPr kumimoji="1" lang="ja-JP" altLang="en-US"/>
          </a:p>
        </p:txBody>
      </p:sp>
    </p:spTree>
    <p:extLst>
      <p:ext uri="{BB962C8B-B14F-4D97-AF65-F5344CB8AC3E}">
        <p14:creationId xmlns:p14="http://schemas.microsoft.com/office/powerpoint/2010/main" val="201534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880C8"/>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４期</a:t>
            </a:r>
            <a:r>
              <a:rPr kumimoji="1" lang="zh-TW" altLang="en-US" sz="2000" b="1" dirty="0">
                <a:solidFill>
                  <a:schemeClr val="tx1"/>
                </a:solidFill>
                <a:latin typeface="Meiryo UI" panose="020B0604030504040204" pitchFamily="50" charset="-128"/>
                <a:ea typeface="Meiryo UI" panose="020B0604030504040204" pitchFamily="50" charset="-128"/>
              </a:rPr>
              <a:t>大阪府</a:t>
            </a:r>
            <a:r>
              <a:rPr kumimoji="1" lang="ja-JP" altLang="en-US" sz="2000" b="1" dirty="0">
                <a:solidFill>
                  <a:schemeClr val="tx1"/>
                </a:solidFill>
                <a:latin typeface="Meiryo UI" panose="020B0604030504040204" pitchFamily="50" charset="-128"/>
                <a:ea typeface="Meiryo UI" panose="020B0604030504040204" pitchFamily="50" charset="-128"/>
              </a:rPr>
              <a:t>がん対策推進</a:t>
            </a:r>
            <a:r>
              <a:rPr kumimoji="1" lang="zh-TW" altLang="en-US" sz="2000" b="1" dirty="0">
                <a:solidFill>
                  <a:schemeClr val="tx1"/>
                </a:solidFill>
                <a:latin typeface="Meiryo UI" panose="020B0604030504040204" pitchFamily="50" charset="-128"/>
                <a:ea typeface="Meiryo UI" panose="020B0604030504040204" pitchFamily="50" charset="-128"/>
              </a:rPr>
              <a:t>計画</a:t>
            </a:r>
            <a:r>
              <a:rPr kumimoji="1" lang="ja-JP" altLang="en-US" sz="2000" b="1" dirty="0">
                <a:solidFill>
                  <a:schemeClr val="tx1"/>
                </a:solidFill>
                <a:latin typeface="Meiryo UI" panose="020B0604030504040204" pitchFamily="50" charset="-128"/>
                <a:ea typeface="Meiryo UI" panose="020B0604030504040204" pitchFamily="50" charset="-128"/>
              </a:rPr>
              <a:t>（概要）</a:t>
            </a:r>
          </a:p>
        </p:txBody>
      </p:sp>
      <p:sp>
        <p:nvSpPr>
          <p:cNvPr id="43" name="正方形/長方形 42"/>
          <p:cNvSpPr/>
          <p:nvPr/>
        </p:nvSpPr>
        <p:spPr>
          <a:xfrm>
            <a:off x="216441" y="633019"/>
            <a:ext cx="9432000" cy="6150947"/>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9" name="角丸四角形 48"/>
          <p:cNvSpPr/>
          <p:nvPr/>
        </p:nvSpPr>
        <p:spPr>
          <a:xfrm>
            <a:off x="406938" y="3319497"/>
            <a:ext cx="9154945" cy="3231150"/>
          </a:xfrm>
          <a:prstGeom prst="roundRect">
            <a:avLst>
              <a:gd name="adj" fmla="val 2418"/>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800" b="1" dirty="0">
              <a:latin typeface="+mn-ea"/>
            </a:endParaRPr>
          </a:p>
          <a:p>
            <a:endParaRPr lang="ja-JP" altLang="en-US" sz="1200" b="1" dirty="0">
              <a:latin typeface="+mn-ea"/>
            </a:endParaRPr>
          </a:p>
        </p:txBody>
      </p:sp>
      <p:pic>
        <p:nvPicPr>
          <p:cNvPr id="15" name="図 14"/>
          <p:cNvPicPr>
            <a:picLocks noChangeAspect="1"/>
          </p:cNvPicPr>
          <p:nvPr/>
        </p:nvPicPr>
        <p:blipFill>
          <a:blip r:embed="rId3"/>
          <a:stretch>
            <a:fillRect/>
          </a:stretch>
        </p:blipFill>
        <p:spPr>
          <a:xfrm>
            <a:off x="8536240" y="74033"/>
            <a:ext cx="1320923" cy="432000"/>
          </a:xfrm>
          <a:prstGeom prst="rect">
            <a:avLst/>
          </a:prstGeom>
        </p:spPr>
      </p:pic>
      <p:sp>
        <p:nvSpPr>
          <p:cNvPr id="16" name="角丸四角形 47">
            <a:extLst>
              <a:ext uri="{FF2B5EF4-FFF2-40B4-BE49-F238E27FC236}">
                <a16:creationId xmlns:a16="http://schemas.microsoft.com/office/drawing/2014/main" id="{FE006A2E-A7D0-4067-89B1-0999E1098253}"/>
              </a:ext>
            </a:extLst>
          </p:cNvPr>
          <p:cNvSpPr/>
          <p:nvPr/>
        </p:nvSpPr>
        <p:spPr>
          <a:xfrm>
            <a:off x="394012" y="705649"/>
            <a:ext cx="9180000" cy="1695257"/>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7" name="四角形: 角を丸くする 16">
            <a:extLst>
              <a:ext uri="{FF2B5EF4-FFF2-40B4-BE49-F238E27FC236}">
                <a16:creationId xmlns:a16="http://schemas.microsoft.com/office/drawing/2014/main" id="{B1CB8C33-AC48-4533-9E29-4C14A43D8B3C}"/>
              </a:ext>
            </a:extLst>
          </p:cNvPr>
          <p:cNvSpPr/>
          <p:nvPr/>
        </p:nvSpPr>
        <p:spPr>
          <a:xfrm>
            <a:off x="457200" y="751268"/>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基本的事項</a:t>
            </a:r>
          </a:p>
        </p:txBody>
      </p:sp>
      <p:sp>
        <p:nvSpPr>
          <p:cNvPr id="18" name="角丸四角形 47">
            <a:extLst>
              <a:ext uri="{FF2B5EF4-FFF2-40B4-BE49-F238E27FC236}">
                <a16:creationId xmlns:a16="http://schemas.microsoft.com/office/drawing/2014/main" id="{7CE4D8F6-B72E-4B9E-81A0-8D583BB83259}"/>
              </a:ext>
            </a:extLst>
          </p:cNvPr>
          <p:cNvSpPr/>
          <p:nvPr/>
        </p:nvSpPr>
        <p:spPr>
          <a:xfrm>
            <a:off x="501587" y="1008800"/>
            <a:ext cx="9180000" cy="1388311"/>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mn-ea"/>
              </a:rPr>
              <a:t>●</a:t>
            </a:r>
            <a:r>
              <a:rPr lang="ja-JP" altLang="en-US" sz="1200" b="1" dirty="0">
                <a:latin typeface="+mn-ea"/>
              </a:rPr>
              <a:t>計画策定の趣旨・背景</a:t>
            </a:r>
            <a:endParaRPr lang="en-US" altLang="ja-JP" sz="1200" b="1" dirty="0">
              <a:latin typeface="+mn-ea"/>
            </a:endParaRPr>
          </a:p>
          <a:p>
            <a:r>
              <a:rPr lang="ja-JP" altLang="en-US" sz="1200" b="1" dirty="0">
                <a:latin typeface="+mn-ea"/>
              </a:rPr>
              <a:t>　</a:t>
            </a:r>
            <a:r>
              <a:rPr lang="ja-JP" altLang="en-US" sz="1200" dirty="0">
                <a:latin typeface="+mn-ea"/>
              </a:rPr>
              <a:t>がん患者への医療の提供等の現状と課題を把握し、その解決を図るための取組みを社会全体で総合的かつ計画的に推進</a:t>
            </a:r>
          </a:p>
          <a:p>
            <a:r>
              <a:rPr lang="en-US" altLang="ja-JP" sz="1200" b="1" dirty="0">
                <a:latin typeface="+mn-ea"/>
              </a:rPr>
              <a:t>●</a:t>
            </a:r>
            <a:r>
              <a:rPr lang="ja-JP" altLang="en-US" sz="1200" b="1" dirty="0">
                <a:latin typeface="+mn-ea"/>
              </a:rPr>
              <a:t>計画の位置付け</a:t>
            </a:r>
            <a:endParaRPr lang="en-US" altLang="ja-JP" sz="1200" b="1" dirty="0">
              <a:latin typeface="+mn-ea"/>
            </a:endParaRPr>
          </a:p>
          <a:p>
            <a:r>
              <a:rPr lang="ja-JP" altLang="en-US" sz="1200" b="1" dirty="0">
                <a:latin typeface="+mn-ea"/>
              </a:rPr>
              <a:t>　</a:t>
            </a:r>
            <a:r>
              <a:rPr lang="ja-JP" altLang="en-US" sz="1200" dirty="0">
                <a:latin typeface="+mn-ea"/>
              </a:rPr>
              <a:t>がん対策基本法第</a:t>
            </a:r>
            <a:r>
              <a:rPr lang="en-US" altLang="ja-JP" sz="1200" dirty="0">
                <a:latin typeface="+mn-ea"/>
              </a:rPr>
              <a:t>12</a:t>
            </a:r>
            <a:r>
              <a:rPr lang="ja-JP" altLang="en-US" sz="1200" dirty="0">
                <a:latin typeface="+mn-ea"/>
              </a:rPr>
              <a:t>条第１項の規定に基づき策定する、がん対策の推進に関する都道府県計画</a:t>
            </a:r>
            <a:endParaRPr lang="en-US" altLang="ja-JP" sz="1200" dirty="0">
              <a:latin typeface="+mn-ea"/>
            </a:endParaRPr>
          </a:p>
          <a:p>
            <a:r>
              <a:rPr lang="en-US" altLang="ja-JP" sz="1200" b="1" dirty="0">
                <a:latin typeface="+mn-ea"/>
              </a:rPr>
              <a:t>●</a:t>
            </a:r>
            <a:r>
              <a:rPr lang="ja-JP" altLang="en-US" sz="1200" b="1" dirty="0">
                <a:latin typeface="+mn-ea"/>
              </a:rPr>
              <a:t>計画の期間</a:t>
            </a:r>
            <a:endParaRPr lang="en-US" altLang="ja-JP" sz="1200" b="1" dirty="0">
              <a:latin typeface="+mn-ea"/>
            </a:endParaRPr>
          </a:p>
          <a:p>
            <a:r>
              <a:rPr lang="ja-JP" altLang="en-US" sz="1200" b="1" dirty="0">
                <a:latin typeface="+mn-ea"/>
              </a:rPr>
              <a:t>　</a:t>
            </a:r>
            <a:r>
              <a:rPr lang="ja-JP" altLang="en-US" sz="1200" dirty="0">
                <a:latin typeface="+mn-ea"/>
              </a:rPr>
              <a:t>令和６（</a:t>
            </a:r>
            <a:r>
              <a:rPr lang="en-US" altLang="ja-JP" sz="1200" dirty="0">
                <a:latin typeface="+mn-ea"/>
              </a:rPr>
              <a:t>2024</a:t>
            </a:r>
            <a:r>
              <a:rPr lang="ja-JP" altLang="en-US" sz="1200" dirty="0">
                <a:latin typeface="+mn-ea"/>
              </a:rPr>
              <a:t>）年度～令和</a:t>
            </a:r>
            <a:r>
              <a:rPr lang="en-US" altLang="ja-JP" sz="1200" dirty="0">
                <a:latin typeface="+mn-ea"/>
              </a:rPr>
              <a:t>11</a:t>
            </a:r>
            <a:r>
              <a:rPr lang="ja-JP" altLang="en-US" sz="1200" dirty="0">
                <a:latin typeface="+mn-ea"/>
              </a:rPr>
              <a:t>（</a:t>
            </a:r>
            <a:r>
              <a:rPr lang="en-US" altLang="ja-JP" sz="1200" dirty="0">
                <a:latin typeface="+mn-ea"/>
              </a:rPr>
              <a:t>2029</a:t>
            </a:r>
            <a:r>
              <a:rPr lang="ja-JP" altLang="en-US" sz="1200" dirty="0">
                <a:latin typeface="+mn-ea"/>
              </a:rPr>
              <a:t>）年度（６年間）</a:t>
            </a:r>
          </a:p>
        </p:txBody>
      </p:sp>
      <p:sp>
        <p:nvSpPr>
          <p:cNvPr id="19" name="角丸四角形 47">
            <a:extLst>
              <a:ext uri="{FF2B5EF4-FFF2-40B4-BE49-F238E27FC236}">
                <a16:creationId xmlns:a16="http://schemas.microsoft.com/office/drawing/2014/main" id="{0BD9EAFE-98C1-4E60-A03F-87B978BA67A5}"/>
              </a:ext>
            </a:extLst>
          </p:cNvPr>
          <p:cNvSpPr/>
          <p:nvPr/>
        </p:nvSpPr>
        <p:spPr>
          <a:xfrm>
            <a:off x="406938" y="2456620"/>
            <a:ext cx="9154944" cy="691124"/>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20" name="四角形: 角を丸くする 19">
            <a:extLst>
              <a:ext uri="{FF2B5EF4-FFF2-40B4-BE49-F238E27FC236}">
                <a16:creationId xmlns:a16="http://schemas.microsoft.com/office/drawing/2014/main" id="{472F6933-A273-4A4F-8739-57C50AA7D21C}"/>
              </a:ext>
            </a:extLst>
          </p:cNvPr>
          <p:cNvSpPr/>
          <p:nvPr/>
        </p:nvSpPr>
        <p:spPr>
          <a:xfrm>
            <a:off x="470126" y="2502239"/>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基本理念</a:t>
            </a:r>
          </a:p>
        </p:txBody>
      </p:sp>
      <p:sp>
        <p:nvSpPr>
          <p:cNvPr id="21" name="角丸四角形 47">
            <a:extLst>
              <a:ext uri="{FF2B5EF4-FFF2-40B4-BE49-F238E27FC236}">
                <a16:creationId xmlns:a16="http://schemas.microsoft.com/office/drawing/2014/main" id="{823822E5-50EF-422E-AD3C-483A524166C7}"/>
              </a:ext>
            </a:extLst>
          </p:cNvPr>
          <p:cNvSpPr/>
          <p:nvPr/>
        </p:nvSpPr>
        <p:spPr>
          <a:xfrm>
            <a:off x="567133" y="2772331"/>
            <a:ext cx="7909602" cy="458358"/>
          </a:xfrm>
          <a:prstGeom prst="roundRect">
            <a:avLst>
              <a:gd name="adj" fmla="val 8499"/>
            </a:avLst>
          </a:prstGeom>
          <a:noFill/>
          <a:ln w="19050">
            <a:noFill/>
          </a:ln>
        </p:spPr>
        <p:txBody>
          <a:bodyPr wrap="square" lIns="72000" tIns="72000" rIns="72000" bIns="72000" anchor="t" anchorCtr="0">
            <a:noAutofit/>
          </a:bodyPr>
          <a:lstStyle/>
          <a:p>
            <a:r>
              <a:rPr lang="ja-JP" altLang="en-US" sz="1200" b="1" dirty="0">
                <a:latin typeface="+mn-ea"/>
              </a:rPr>
              <a:t>がんになっても適切な医療を受けられ、安心して暮らせる社会の構築</a:t>
            </a:r>
          </a:p>
        </p:txBody>
      </p:sp>
      <p:sp>
        <p:nvSpPr>
          <p:cNvPr id="23" name="四角形: 角を丸くする 22">
            <a:extLst>
              <a:ext uri="{FF2B5EF4-FFF2-40B4-BE49-F238E27FC236}">
                <a16:creationId xmlns:a16="http://schemas.microsoft.com/office/drawing/2014/main" id="{5341AF46-BAD4-4A35-88F7-A95D3BB80173}"/>
              </a:ext>
            </a:extLst>
          </p:cNvPr>
          <p:cNvSpPr/>
          <p:nvPr/>
        </p:nvSpPr>
        <p:spPr>
          <a:xfrm>
            <a:off x="470126" y="3424896"/>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全体目標</a:t>
            </a:r>
          </a:p>
        </p:txBody>
      </p:sp>
      <p:sp>
        <p:nvSpPr>
          <p:cNvPr id="27" name="スライド番号プレースホルダー 1">
            <a:extLst>
              <a:ext uri="{FF2B5EF4-FFF2-40B4-BE49-F238E27FC236}">
                <a16:creationId xmlns:a16="http://schemas.microsoft.com/office/drawing/2014/main" id="{07A4E9D4-E3FC-4389-BF13-2FB99F8F6146}"/>
              </a:ext>
            </a:extLst>
          </p:cNvPr>
          <p:cNvSpPr>
            <a:spLocks noGrp="1"/>
          </p:cNvSpPr>
          <p:nvPr>
            <p:ph type="sldNum" sz="quarter" idx="12"/>
          </p:nvPr>
        </p:nvSpPr>
        <p:spPr>
          <a:xfrm>
            <a:off x="9523413" y="6546852"/>
            <a:ext cx="360000" cy="288000"/>
          </a:xfrm>
        </p:spPr>
        <p:txBody>
          <a:bodyPr/>
          <a:lstStyle/>
          <a:p>
            <a:fld id="{8491F570-1DE7-4E07-90A6-F6DA59EDAE7D}" type="slidenum">
              <a:rPr lang="ja-JP" altLang="en-US" smtClean="0"/>
              <a:pPr/>
              <a:t>1</a:t>
            </a:fld>
            <a:endParaRPr lang="ja-JP" altLang="en-US" dirty="0"/>
          </a:p>
        </p:txBody>
      </p:sp>
      <p:sp>
        <p:nvSpPr>
          <p:cNvPr id="29" name="角丸四角形 47">
            <a:extLst>
              <a:ext uri="{FF2B5EF4-FFF2-40B4-BE49-F238E27FC236}">
                <a16:creationId xmlns:a16="http://schemas.microsoft.com/office/drawing/2014/main" id="{733D8A82-DA4E-402A-BCAA-E4B86E21A3FA}"/>
              </a:ext>
            </a:extLst>
          </p:cNvPr>
          <p:cNvSpPr/>
          <p:nvPr/>
        </p:nvSpPr>
        <p:spPr>
          <a:xfrm>
            <a:off x="2309863" y="3369312"/>
            <a:ext cx="4424142" cy="468752"/>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mn-ea"/>
              </a:rPr>
              <a:t>●</a:t>
            </a:r>
            <a:r>
              <a:rPr lang="ja-JP" altLang="en-US" sz="1200" b="1" dirty="0">
                <a:latin typeface="+mn-ea"/>
              </a:rPr>
              <a:t>がん死亡率の減少</a:t>
            </a:r>
            <a:r>
              <a:rPr lang="ja-JP" altLang="en-US" sz="1200" dirty="0">
                <a:latin typeface="+mn-ea"/>
              </a:rPr>
              <a:t>　</a:t>
            </a:r>
            <a:r>
              <a:rPr lang="en-US" altLang="ja-JP" sz="1200" b="1" dirty="0">
                <a:latin typeface="+mn-ea"/>
              </a:rPr>
              <a:t>●</a:t>
            </a:r>
            <a:r>
              <a:rPr lang="ja-JP" altLang="en-US" sz="1200" b="1" dirty="0">
                <a:latin typeface="+mn-ea"/>
              </a:rPr>
              <a:t>がんり患率の減少</a:t>
            </a:r>
            <a:endParaRPr lang="en-US" altLang="ja-JP" sz="1200" b="1" dirty="0">
              <a:latin typeface="+mn-ea"/>
            </a:endParaRPr>
          </a:p>
          <a:p>
            <a:r>
              <a:rPr lang="ja-JP" altLang="en-US" sz="1200" b="1" dirty="0">
                <a:latin typeface="+mn-ea"/>
              </a:rPr>
              <a:t>●がん生存率の向上　●がん患者や家族の生活の質の維持</a:t>
            </a:r>
            <a:endParaRPr lang="en-US" altLang="ja-JP" sz="1200" dirty="0">
              <a:latin typeface="+mn-ea"/>
            </a:endParaRPr>
          </a:p>
        </p:txBody>
      </p:sp>
      <p:graphicFrame>
        <p:nvGraphicFramePr>
          <p:cNvPr id="2" name="表 2">
            <a:extLst>
              <a:ext uri="{FF2B5EF4-FFF2-40B4-BE49-F238E27FC236}">
                <a16:creationId xmlns:a16="http://schemas.microsoft.com/office/drawing/2014/main" id="{302FA55E-F925-4C9C-81BF-FA3D2D9E7A31}"/>
              </a:ext>
            </a:extLst>
          </p:cNvPr>
          <p:cNvGraphicFramePr>
            <a:graphicFrameLocks noGrp="1"/>
          </p:cNvGraphicFramePr>
          <p:nvPr>
            <p:extLst>
              <p:ext uri="{D42A27DB-BD31-4B8C-83A1-F6EECF244321}">
                <p14:modId xmlns:p14="http://schemas.microsoft.com/office/powerpoint/2010/main" val="1953455249"/>
              </p:ext>
            </p:extLst>
          </p:nvPr>
        </p:nvGraphicFramePr>
        <p:xfrm>
          <a:off x="705000" y="3927671"/>
          <a:ext cx="8496000" cy="2468880"/>
        </p:xfrm>
        <a:graphic>
          <a:graphicData uri="http://schemas.openxmlformats.org/drawingml/2006/table">
            <a:tbl>
              <a:tblPr firstRow="1" bandRow="1">
                <a:tableStyleId>{2D5ABB26-0587-4C30-8999-92F81FD0307C}</a:tableStyleId>
              </a:tblPr>
              <a:tblGrid>
                <a:gridCol w="4248000">
                  <a:extLst>
                    <a:ext uri="{9D8B030D-6E8A-4147-A177-3AD203B41FA5}">
                      <a16:colId xmlns:a16="http://schemas.microsoft.com/office/drawing/2014/main" val="1628816057"/>
                    </a:ext>
                  </a:extLst>
                </a:gridCol>
                <a:gridCol w="4248000">
                  <a:extLst>
                    <a:ext uri="{9D8B030D-6E8A-4147-A177-3AD203B41FA5}">
                      <a16:colId xmlns:a16="http://schemas.microsoft.com/office/drawing/2014/main" val="505187944"/>
                    </a:ext>
                  </a:extLst>
                </a:gridCol>
              </a:tblGrid>
              <a:tr h="288000">
                <a:tc>
                  <a:txBody>
                    <a:bodyPr/>
                    <a:lstStyle/>
                    <a:p>
                      <a:pPr algn="ctr"/>
                      <a:r>
                        <a:rPr kumimoji="1" lang="ja-JP" altLang="en-US" sz="1400" b="1" dirty="0">
                          <a:solidFill>
                            <a:schemeClr val="bg1"/>
                          </a:solidFill>
                        </a:rPr>
                        <a:t>がんの予防、早期発見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80C8"/>
                    </a:solidFill>
                  </a:tcPr>
                </a:tc>
                <a:tc>
                  <a:txBody>
                    <a:bodyPr/>
                    <a:lstStyle/>
                    <a:p>
                      <a:pPr algn="ctr"/>
                      <a:r>
                        <a:rPr kumimoji="1" lang="ja-JP" altLang="en-US" sz="1400" b="1" dirty="0">
                          <a:solidFill>
                            <a:schemeClr val="bg1"/>
                          </a:solidFill>
                        </a:rPr>
                        <a:t>がん医療の充実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80C8"/>
                    </a:solidFill>
                  </a:tcPr>
                </a:tc>
                <a:extLst>
                  <a:ext uri="{0D108BD9-81ED-4DB2-BD59-A6C34878D82A}">
                    <a16:rowId xmlns:a16="http://schemas.microsoft.com/office/drawing/2014/main" val="825959136"/>
                  </a:ext>
                </a:extLst>
              </a:tr>
              <a:tr h="288000">
                <a:tc>
                  <a:txBody>
                    <a:bodyPr/>
                    <a:lstStyle/>
                    <a:p>
                      <a:pPr algn="l"/>
                      <a:r>
                        <a:rPr kumimoji="1" lang="ja-JP" altLang="en-US" sz="1200" dirty="0"/>
                        <a:t>⑴がんの予防　⑵肝炎肝がん対策の推進</a:t>
                      </a:r>
                      <a:endParaRPr kumimoji="1" lang="en-US" altLang="ja-JP" sz="1200" dirty="0"/>
                    </a:p>
                    <a:p>
                      <a:pPr algn="l"/>
                      <a:r>
                        <a:rPr kumimoji="1" lang="ja-JP" altLang="en-US" sz="1200" dirty="0"/>
                        <a:t>⑶がん検診によるがんの早期発見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t>⑴医療提供体制の充実</a:t>
                      </a:r>
                      <a:endParaRPr kumimoji="1" lang="en-US" altLang="ja-JP" sz="1200" dirty="0"/>
                    </a:p>
                    <a:p>
                      <a:pPr algn="l"/>
                      <a:r>
                        <a:rPr kumimoji="1" lang="ja-JP" altLang="en-US" sz="1200" dirty="0"/>
                        <a:t>⑵小児・</a:t>
                      </a:r>
                      <a:r>
                        <a:rPr kumimoji="1" lang="en-US" altLang="ja-JP" sz="1200" dirty="0"/>
                        <a:t>AYA</a:t>
                      </a:r>
                      <a:r>
                        <a:rPr kumimoji="1" lang="ja-JP" altLang="en-US" sz="1200" dirty="0"/>
                        <a:t>世代のがん、高齢者のがん、希少がん等の対策</a:t>
                      </a:r>
                      <a:endParaRPr kumimoji="1" lang="en-US" altLang="ja-JP" sz="1200" dirty="0"/>
                    </a:p>
                    <a:p>
                      <a:pPr algn="l"/>
                      <a:r>
                        <a:rPr kumimoji="1" lang="ja-JP" altLang="en-US" sz="1200" dirty="0"/>
                        <a:t>⑶高度・専門的な医療の活用　⑷緩和ケアの推進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393848"/>
                  </a:ext>
                </a:extLst>
              </a:tr>
              <a:tr h="288000">
                <a:tc>
                  <a:txBody>
                    <a:bodyPr/>
                    <a:lstStyle/>
                    <a:p>
                      <a:pPr algn="ctr"/>
                      <a:r>
                        <a:rPr kumimoji="1" lang="ja-JP" altLang="en-US" sz="1400" b="1" dirty="0">
                          <a:solidFill>
                            <a:schemeClr val="bg1"/>
                          </a:solidFill>
                        </a:rPr>
                        <a:t>患者支援の充実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80C8"/>
                    </a:solidFill>
                  </a:tcPr>
                </a:tc>
                <a:tc>
                  <a:txBody>
                    <a:bodyPr/>
                    <a:lstStyle/>
                    <a:p>
                      <a:pPr algn="ctr"/>
                      <a:r>
                        <a:rPr kumimoji="1" lang="ja-JP" altLang="en-US" sz="1400" b="1" dirty="0">
                          <a:solidFill>
                            <a:schemeClr val="bg1"/>
                          </a:solidFill>
                        </a:rPr>
                        <a:t>データの基盤整備・活用</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80C8"/>
                    </a:solidFill>
                  </a:tcPr>
                </a:tc>
                <a:extLst>
                  <a:ext uri="{0D108BD9-81ED-4DB2-BD59-A6C34878D82A}">
                    <a16:rowId xmlns:a16="http://schemas.microsoft.com/office/drawing/2014/main" val="2748798421"/>
                  </a:ext>
                </a:extLst>
              </a:tr>
              <a:tr h="288000">
                <a:tc>
                  <a:txBody>
                    <a:bodyPr/>
                    <a:lstStyle/>
                    <a:p>
                      <a:pPr algn="l"/>
                      <a:r>
                        <a:rPr kumimoji="1" lang="ja-JP" altLang="en-US" sz="1200" dirty="0"/>
                        <a:t>⑴がん患者の相談支援　⑵がん患者への情報提供</a:t>
                      </a:r>
                      <a:endParaRPr kumimoji="1" lang="en-US" altLang="ja-JP" sz="1200" dirty="0"/>
                    </a:p>
                    <a:p>
                      <a:pPr algn="l"/>
                      <a:r>
                        <a:rPr kumimoji="1" lang="ja-JP" altLang="en-US" sz="1200" dirty="0"/>
                        <a:t>⑶がん患者等への社会的な問題への対策</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t>⑴がん登録の精度向上　⑵がん登録等のデータの利活用</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918729"/>
                  </a:ext>
                </a:extLst>
              </a:tr>
              <a:tr h="288000">
                <a:tc gridSpan="2">
                  <a:txBody>
                    <a:bodyPr/>
                    <a:lstStyle/>
                    <a:p>
                      <a:pPr algn="ctr"/>
                      <a:r>
                        <a:rPr kumimoji="1" lang="ja-JP" altLang="en-US" sz="1400" b="1" dirty="0">
                          <a:solidFill>
                            <a:schemeClr val="bg1"/>
                          </a:solidFill>
                        </a:rPr>
                        <a:t>がん対策を社会全体で進める環境づくり</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80C8"/>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685030"/>
                  </a:ext>
                </a:extLst>
              </a:tr>
              <a:tr h="288000">
                <a:tc gridSpan="2">
                  <a:txBody>
                    <a:bodyPr/>
                    <a:lstStyle/>
                    <a:p>
                      <a:pPr algn="l"/>
                      <a:r>
                        <a:rPr kumimoji="1" lang="ja-JP" altLang="en-US" sz="1200" dirty="0"/>
                        <a:t>⑴社会全体での機運づくり　⑵大阪府がん対策基金の活用　⑶がん患者会等との連携推進</a:t>
                      </a:r>
                      <a:endParaRPr kumimoji="1" lang="en-US" altLang="ja-JP" sz="1200" dirty="0"/>
                    </a:p>
                    <a:p>
                      <a:pPr algn="l"/>
                      <a:r>
                        <a:rPr kumimoji="1" lang="ja-JP" altLang="en-US" sz="1200" dirty="0"/>
                        <a:t>⑷がん教育、がんに関する知識の普及啓発</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2600799"/>
                  </a:ext>
                </a:extLst>
              </a:tr>
            </a:tbl>
          </a:graphicData>
        </a:graphic>
      </p:graphicFrame>
    </p:spTree>
    <p:extLst>
      <p:ext uri="{BB962C8B-B14F-4D97-AF65-F5344CB8AC3E}">
        <p14:creationId xmlns:p14="http://schemas.microsoft.com/office/powerpoint/2010/main" val="140436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prstClr val="black"/>
                </a:solidFill>
                <a:latin typeface="Meiryo UI" panose="020B0604030504040204" pitchFamily="50" charset="-128"/>
                <a:ea typeface="Meiryo UI" panose="020B0604030504040204" pitchFamily="50" charset="-128"/>
              </a:rPr>
              <a:t>２</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がん医療の充実、　</a:t>
            </a:r>
            <a:r>
              <a:rPr kumimoji="1" lang="ja-JP" altLang="en-US" sz="2000" b="1" dirty="0">
                <a:solidFill>
                  <a:prstClr val="black"/>
                </a:solidFill>
                <a:latin typeface="Meiryo UI" panose="020B0604030504040204" pitchFamily="50" charset="-128"/>
                <a:ea typeface="Meiryo UI" panose="020B0604030504040204" pitchFamily="50" charset="-128"/>
              </a:rPr>
              <a:t>３</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患者支援の充実</a:t>
            </a:r>
          </a:p>
        </p:txBody>
      </p:sp>
      <p:pic>
        <p:nvPicPr>
          <p:cNvPr id="22" name="図 21"/>
          <p:cNvPicPr>
            <a:picLocks noChangeAspect="1"/>
          </p:cNvPicPr>
          <p:nvPr/>
        </p:nvPicPr>
        <p:blipFill>
          <a:blip r:embed="rId3"/>
          <a:stretch>
            <a:fillRect/>
          </a:stretch>
        </p:blipFill>
        <p:spPr>
          <a:xfrm>
            <a:off x="8536240" y="74033"/>
            <a:ext cx="1320923" cy="432000"/>
          </a:xfrm>
          <a:prstGeom prst="rect">
            <a:avLst/>
          </a:prstGeom>
        </p:spPr>
      </p:pic>
      <p:sp>
        <p:nvSpPr>
          <p:cNvPr id="27" name="正方形/長方形 26">
            <a:extLst>
              <a:ext uri="{FF2B5EF4-FFF2-40B4-BE49-F238E27FC236}">
                <a16:creationId xmlns:a16="http://schemas.microsoft.com/office/drawing/2014/main" id="{0FF5944C-866C-4824-ABAC-7773DB7843C8}"/>
              </a:ext>
            </a:extLst>
          </p:cNvPr>
          <p:cNvSpPr/>
          <p:nvPr/>
        </p:nvSpPr>
        <p:spPr>
          <a:xfrm>
            <a:off x="268309" y="816228"/>
            <a:ext cx="9369380" cy="583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59</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062FEB78-60E8-4C18-A40B-ACDBD0C298CE}"/>
              </a:ext>
            </a:extLst>
          </p:cNvPr>
          <p:cNvSpPr/>
          <p:nvPr/>
        </p:nvSpPr>
        <p:spPr>
          <a:xfrm>
            <a:off x="708856" y="1460784"/>
            <a:ext cx="611270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≪第４期大阪府がん対策推進計画における個別目標≫</a:t>
            </a:r>
          </a:p>
        </p:txBody>
      </p:sp>
      <p:sp>
        <p:nvSpPr>
          <p:cNvPr id="15" name="正方形/長方形 14"/>
          <p:cNvSpPr/>
          <p:nvPr/>
        </p:nvSpPr>
        <p:spPr>
          <a:xfrm>
            <a:off x="268309" y="654402"/>
            <a:ext cx="6883605" cy="725298"/>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n-ea"/>
                <a:cs typeface="+mn-cs"/>
              </a:rPr>
              <a:t>２（２）</a:t>
            </a:r>
            <a:r>
              <a:rPr kumimoji="1" lang="ja-JP" altLang="en-US" sz="1600" b="1" i="0" u="heavy" strike="noStrike" kern="1200" cap="none" spc="0" normalizeH="0" baseline="0" noProof="0" dirty="0">
                <a:ln>
                  <a:noFill/>
                </a:ln>
                <a:solidFill>
                  <a:prstClr val="white"/>
                </a:solidFill>
                <a:effectLst/>
                <a:uLnTx/>
                <a:uFillTx/>
                <a:latin typeface="+mn-ea"/>
                <a:cs typeface="+mn-cs"/>
              </a:rPr>
              <a:t>小児･</a:t>
            </a:r>
            <a:r>
              <a:rPr kumimoji="1" lang="en-US" altLang="ja-JP" sz="1600" b="1" i="0" u="heavy" strike="noStrike" kern="1200" cap="none" spc="0" normalizeH="0" baseline="0" noProof="0" dirty="0">
                <a:ln>
                  <a:noFill/>
                </a:ln>
                <a:solidFill>
                  <a:prstClr val="white"/>
                </a:solidFill>
                <a:effectLst/>
                <a:uLnTx/>
                <a:uFillTx/>
                <a:latin typeface="+mn-ea"/>
                <a:cs typeface="+mn-cs"/>
              </a:rPr>
              <a:t>AYA</a:t>
            </a:r>
            <a:r>
              <a:rPr kumimoji="1" lang="ja-JP" altLang="en-US" sz="1600" b="1" i="0" u="heavy" strike="noStrike" kern="1200" cap="none" spc="0" normalizeH="0" baseline="0" noProof="0" dirty="0">
                <a:ln>
                  <a:noFill/>
                </a:ln>
                <a:solidFill>
                  <a:prstClr val="white"/>
                </a:solidFill>
                <a:effectLst/>
                <a:uLnTx/>
                <a:uFillTx/>
                <a:latin typeface="+mn-ea"/>
                <a:cs typeface="+mn-cs"/>
              </a:rPr>
              <a:t>世代のがん</a:t>
            </a:r>
            <a:r>
              <a:rPr kumimoji="1" lang="ja-JP" altLang="en-US" sz="1600" b="1" i="0" u="none" strike="noStrike" kern="1200" cap="none" spc="0" normalizeH="0" baseline="0" noProof="0" dirty="0">
                <a:ln>
                  <a:noFill/>
                </a:ln>
                <a:solidFill>
                  <a:prstClr val="white"/>
                </a:solidFill>
                <a:effectLst/>
                <a:uLnTx/>
                <a:uFillTx/>
                <a:latin typeface="+mn-ea"/>
                <a:cs typeface="+mn-cs"/>
              </a:rPr>
              <a:t>･高齢者のがん･希少がんの対策　</a:t>
            </a:r>
            <a:r>
              <a:rPr kumimoji="1" lang="ja-JP" altLang="en-US" sz="1400" b="1" i="0" u="none" strike="noStrike" kern="1200" cap="none" spc="0" normalizeH="0" baseline="0" noProof="0" dirty="0">
                <a:ln>
                  <a:noFill/>
                </a:ln>
                <a:solidFill>
                  <a:prstClr val="white"/>
                </a:solidFill>
                <a:effectLst/>
                <a:uLnTx/>
                <a:uFillTx/>
                <a:latin typeface="+mn-ea"/>
                <a:cs typeface="+mn-cs"/>
              </a:rPr>
              <a:t>計画 </a:t>
            </a:r>
            <a:r>
              <a:rPr kumimoji="1" lang="en-US" altLang="ja-JP" sz="1200" b="1" i="0" u="none" strike="noStrike" kern="1200" cap="none" spc="0" normalizeH="0" baseline="0" noProof="0" dirty="0">
                <a:ln>
                  <a:noFill/>
                </a:ln>
                <a:solidFill>
                  <a:prstClr val="white"/>
                </a:solidFill>
                <a:effectLst/>
                <a:uLnTx/>
                <a:uFillTx/>
                <a:latin typeface="+mn-ea"/>
                <a:cs typeface="+mn-cs"/>
              </a:rPr>
              <a:t>P.72</a:t>
            </a:r>
            <a:endParaRPr kumimoji="1" lang="en-US" altLang="ja-JP" sz="1400" b="1" i="0" u="none" strike="noStrike" kern="1200" cap="none" spc="0" normalizeH="0" baseline="0" noProof="0" dirty="0">
              <a:ln>
                <a:noFill/>
              </a:ln>
              <a:solidFill>
                <a:prstClr val="white"/>
              </a:solidFill>
              <a:effectLst/>
              <a:uLnTx/>
              <a:uFillTx/>
              <a:latin typeface="+mn-ea"/>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n-ea"/>
                <a:cs typeface="+mn-cs"/>
              </a:rPr>
              <a:t>３（３）</a:t>
            </a:r>
            <a:r>
              <a:rPr kumimoji="1" lang="ja-JP" altLang="en-US" sz="1600" b="1" dirty="0">
                <a:ln w="0"/>
                <a:solidFill>
                  <a:prstClr val="white"/>
                </a:solidFill>
                <a:effectLst>
                  <a:outerShdw blurRad="38100" dist="19050" dir="2700000" algn="tl" rotWithShape="0">
                    <a:prstClr val="black">
                      <a:alpha val="40000"/>
                    </a:prstClr>
                  </a:outerShdw>
                </a:effectLst>
                <a:latin typeface="+mn-ea"/>
              </a:rPr>
              <a:t>がん患者等の社会的な課題への対策</a:t>
            </a:r>
            <a:r>
              <a:rPr kumimoji="1" lang="ja-JP" altLang="en-US"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n-ea"/>
                <a:cs typeface="+mn-cs"/>
              </a:rPr>
              <a:t>   </a:t>
            </a:r>
            <a:r>
              <a:rPr kumimoji="1" lang="ja-JP" altLang="en-US" sz="1400" b="1" i="0" u="none" strike="noStrike" kern="1200" cap="none" spc="0" normalizeH="0" baseline="0" noProof="0" dirty="0">
                <a:ln>
                  <a:noFill/>
                </a:ln>
                <a:solidFill>
                  <a:prstClr val="white"/>
                </a:solidFill>
                <a:effectLst/>
                <a:uLnTx/>
                <a:uFillTx/>
                <a:latin typeface="+mn-ea"/>
                <a:cs typeface="+mn-cs"/>
              </a:rPr>
              <a:t>計画 </a:t>
            </a:r>
            <a:r>
              <a:rPr kumimoji="1" lang="en-US" altLang="ja-JP" sz="1200" b="1" i="0" u="none" strike="noStrike" kern="1200" cap="none" spc="0" normalizeH="0" baseline="0" noProof="0" dirty="0">
                <a:ln>
                  <a:noFill/>
                </a:ln>
                <a:solidFill>
                  <a:prstClr val="white"/>
                </a:solidFill>
                <a:effectLst/>
                <a:uLnTx/>
                <a:uFillTx/>
                <a:latin typeface="+mn-ea"/>
                <a:cs typeface="+mn-cs"/>
              </a:rPr>
              <a:t>P.76-</a:t>
            </a:r>
            <a:r>
              <a:rPr kumimoji="1" lang="en-US" altLang="ja-JP" sz="1200" b="1" dirty="0">
                <a:solidFill>
                  <a:prstClr val="white"/>
                </a:solidFill>
                <a:latin typeface="+mn-ea"/>
              </a:rPr>
              <a:t>78</a:t>
            </a:r>
            <a:endParaRPr kumimoji="1" lang="en-US" altLang="ja-JP" sz="1400" b="1" i="0" u="none" strike="noStrike" kern="1200" cap="none" spc="0" normalizeH="0" baseline="0" noProof="0" dirty="0">
              <a:ln>
                <a:noFill/>
              </a:ln>
              <a:solidFill>
                <a:prstClr val="white"/>
              </a:solidFill>
              <a:effectLst/>
              <a:uLnTx/>
              <a:uFillTx/>
              <a:latin typeface="+mn-ea"/>
              <a:cs typeface="+mn-cs"/>
            </a:endParaRPr>
          </a:p>
        </p:txBody>
      </p:sp>
      <p:graphicFrame>
        <p:nvGraphicFramePr>
          <p:cNvPr id="8" name="表 7">
            <a:extLst>
              <a:ext uri="{FF2B5EF4-FFF2-40B4-BE49-F238E27FC236}">
                <a16:creationId xmlns:a16="http://schemas.microsoft.com/office/drawing/2014/main" id="{7299A29E-C849-47A7-B58E-9F2C11FCA2F9}"/>
              </a:ext>
            </a:extLst>
          </p:cNvPr>
          <p:cNvGraphicFramePr>
            <a:graphicFrameLocks noGrp="1"/>
          </p:cNvGraphicFramePr>
          <p:nvPr>
            <p:extLst>
              <p:ext uri="{D42A27DB-BD31-4B8C-83A1-F6EECF244321}">
                <p14:modId xmlns:p14="http://schemas.microsoft.com/office/powerpoint/2010/main" val="552636268"/>
              </p:ext>
            </p:extLst>
          </p:nvPr>
        </p:nvGraphicFramePr>
        <p:xfrm>
          <a:off x="494812" y="1982819"/>
          <a:ext cx="8523667" cy="4279736"/>
        </p:xfrm>
        <a:graphic>
          <a:graphicData uri="http://schemas.openxmlformats.org/drawingml/2006/table">
            <a:tbl>
              <a:tblPr firstRow="1" firstCol="1" bandRow="1">
                <a:tableStyleId>{5C22544A-7EE6-4342-B048-85BDC9FD1C3A}</a:tableStyleId>
              </a:tblPr>
              <a:tblGrid>
                <a:gridCol w="321971">
                  <a:extLst>
                    <a:ext uri="{9D8B030D-6E8A-4147-A177-3AD203B41FA5}">
                      <a16:colId xmlns:a16="http://schemas.microsoft.com/office/drawing/2014/main" val="20000"/>
                    </a:ext>
                  </a:extLst>
                </a:gridCol>
                <a:gridCol w="3381472">
                  <a:extLst>
                    <a:ext uri="{9D8B030D-6E8A-4147-A177-3AD203B41FA5}">
                      <a16:colId xmlns:a16="http://schemas.microsoft.com/office/drawing/2014/main" val="20001"/>
                    </a:ext>
                  </a:extLst>
                </a:gridCol>
                <a:gridCol w="2506435">
                  <a:extLst>
                    <a:ext uri="{9D8B030D-6E8A-4147-A177-3AD203B41FA5}">
                      <a16:colId xmlns:a16="http://schemas.microsoft.com/office/drawing/2014/main" val="20002"/>
                    </a:ext>
                  </a:extLst>
                </a:gridCol>
                <a:gridCol w="2313789">
                  <a:extLst>
                    <a:ext uri="{9D8B030D-6E8A-4147-A177-3AD203B41FA5}">
                      <a16:colId xmlns:a16="http://schemas.microsoft.com/office/drawing/2014/main" val="3517677816"/>
                    </a:ext>
                  </a:extLst>
                </a:gridCol>
              </a:tblGrid>
              <a:tr h="441974">
                <a:tc>
                  <a:txBody>
                    <a:bodyPr/>
                    <a:lstStyle/>
                    <a:p>
                      <a:pPr algn="ctr">
                        <a:lnSpc>
                          <a:spcPts val="1300"/>
                        </a:lnSpc>
                        <a:spcAft>
                          <a:spcPts val="0"/>
                        </a:spcAft>
                      </a:pPr>
                      <a:r>
                        <a:rPr lang="en-US" sz="1400" b="1" dirty="0">
                          <a:effectLst/>
                          <a:latin typeface="+mn-ea"/>
                          <a:ea typeface="+mn-ea"/>
                        </a:rPr>
                        <a:t> </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a:lnSpc>
                          <a:spcPts val="1300"/>
                        </a:lnSpc>
                        <a:spcAft>
                          <a:spcPts val="0"/>
                        </a:spcAft>
                      </a:pPr>
                      <a:r>
                        <a:rPr lang="ja-JP" sz="1400" b="1" kern="100" dirty="0">
                          <a:effectLst/>
                          <a:latin typeface="+mn-ea"/>
                          <a:ea typeface="+mn-ea"/>
                        </a:rPr>
                        <a:t>モニタリング指標</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ts val="1500"/>
                        </a:lnSpc>
                        <a:spcAft>
                          <a:spcPts val="0"/>
                        </a:spcAft>
                      </a:pPr>
                      <a:r>
                        <a:rPr lang="ja-JP" altLang="en-US" sz="1400" b="1" dirty="0">
                          <a:effectLst/>
                          <a:latin typeface="+mn-ea"/>
                          <a:ea typeface="+mn-ea"/>
                        </a:rPr>
                        <a:t>計画策定時</a:t>
                      </a:r>
                      <a:r>
                        <a:rPr lang="ja-JP" sz="1400" b="1" dirty="0">
                          <a:effectLst/>
                          <a:latin typeface="+mn-ea"/>
                          <a:ea typeface="+mn-ea"/>
                        </a:rPr>
                        <a:t>の</a:t>
                      </a:r>
                      <a:r>
                        <a:rPr lang="ja-JP" altLang="en-US" sz="1400" b="1" dirty="0">
                          <a:effectLst/>
                          <a:latin typeface="+mn-ea"/>
                          <a:ea typeface="+mn-ea"/>
                        </a:rPr>
                        <a:t>値</a:t>
                      </a: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ts val="1500"/>
                        </a:lnSpc>
                        <a:spcAft>
                          <a:spcPts val="0"/>
                        </a:spcAft>
                      </a:pPr>
                      <a:r>
                        <a:rPr lang="ja-JP" altLang="en-US" sz="1400" b="1" dirty="0">
                          <a:solidFill>
                            <a:schemeClr val="bg1"/>
                          </a:solidFill>
                          <a:effectLst/>
                          <a:latin typeface="+mn-ea"/>
                          <a:ea typeface="+mn-ea"/>
                          <a:cs typeface="HG丸ｺﾞｼｯｸM-PRO"/>
                        </a:rPr>
                        <a:t>現状値</a:t>
                      </a: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709490">
                <a:tc>
                  <a:txBody>
                    <a:bodyPr/>
                    <a:lstStyle/>
                    <a:p>
                      <a:pPr algn="ctr">
                        <a:lnSpc>
                          <a:spcPts val="1300"/>
                        </a:lnSpc>
                        <a:spcAft>
                          <a:spcPts val="0"/>
                        </a:spcAft>
                      </a:pPr>
                      <a:r>
                        <a:rPr lang="ja-JP" sz="1400" b="1" dirty="0">
                          <a:effectLst/>
                          <a:latin typeface="+mn-ea"/>
                          <a:ea typeface="+mn-ea"/>
                        </a:rPr>
                        <a:t>１</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a:lnSpc>
                          <a:spcPts val="1500"/>
                        </a:lnSpc>
                        <a:spcAft>
                          <a:spcPts val="0"/>
                        </a:spcAft>
                      </a:pPr>
                      <a:r>
                        <a:rPr lang="ja-JP" sz="1400" b="1" kern="100" dirty="0">
                          <a:effectLst/>
                          <a:latin typeface="+mn-ea"/>
                          <a:ea typeface="+mn-ea"/>
                        </a:rPr>
                        <a:t>小児</a:t>
                      </a:r>
                      <a:r>
                        <a:rPr lang="ja-JP" altLang="en-US" sz="1400" b="1" kern="100" dirty="0">
                          <a:effectLst/>
                          <a:latin typeface="+mn-ea"/>
                          <a:ea typeface="+mn-ea"/>
                        </a:rPr>
                        <a:t>（</a:t>
                      </a:r>
                      <a:r>
                        <a:rPr lang="en-US" sz="1400" b="1" kern="100" dirty="0">
                          <a:effectLst/>
                          <a:latin typeface="+mn-ea"/>
                          <a:ea typeface="+mn-ea"/>
                        </a:rPr>
                        <a:t>0</a:t>
                      </a:r>
                      <a:r>
                        <a:rPr lang="ja-JP" sz="1400" b="1" kern="100" dirty="0">
                          <a:effectLst/>
                          <a:latin typeface="+mn-ea"/>
                          <a:ea typeface="+mn-ea"/>
                        </a:rPr>
                        <a:t>歳～</a:t>
                      </a:r>
                      <a:r>
                        <a:rPr lang="en-US" sz="1400" b="1" kern="100" dirty="0">
                          <a:effectLst/>
                          <a:latin typeface="+mn-ea"/>
                          <a:ea typeface="+mn-ea"/>
                        </a:rPr>
                        <a:t>14</a:t>
                      </a:r>
                      <a:r>
                        <a:rPr lang="ja-JP" sz="1400" b="1" kern="100" dirty="0">
                          <a:effectLst/>
                          <a:latin typeface="+mn-ea"/>
                          <a:ea typeface="+mn-ea"/>
                        </a:rPr>
                        <a:t>歳</a:t>
                      </a:r>
                      <a:r>
                        <a:rPr lang="ja-JP" altLang="en-US" sz="1400" b="1" kern="100" dirty="0">
                          <a:effectLst/>
                          <a:latin typeface="+mn-ea"/>
                          <a:ea typeface="+mn-ea"/>
                        </a:rPr>
                        <a:t>）</a:t>
                      </a:r>
                      <a:r>
                        <a:rPr lang="ja-JP" sz="1400" b="1" kern="100" dirty="0">
                          <a:effectLst/>
                          <a:latin typeface="+mn-ea"/>
                          <a:ea typeface="+mn-ea"/>
                        </a:rPr>
                        <a:t>における</a:t>
                      </a:r>
                      <a:endParaRPr lang="en-US" altLang="ja-JP" sz="1400" b="1" kern="100" dirty="0">
                        <a:effectLst/>
                        <a:latin typeface="+mn-ea"/>
                        <a:ea typeface="+mn-ea"/>
                      </a:endParaRPr>
                    </a:p>
                    <a:p>
                      <a:pPr algn="l">
                        <a:lnSpc>
                          <a:spcPts val="1500"/>
                        </a:lnSpc>
                        <a:spcAft>
                          <a:spcPts val="0"/>
                        </a:spcAft>
                      </a:pPr>
                      <a:r>
                        <a:rPr lang="ja-JP" sz="1400" b="1" kern="100" dirty="0">
                          <a:effectLst/>
                          <a:latin typeface="+mn-ea"/>
                          <a:ea typeface="+mn-ea"/>
                        </a:rPr>
                        <a:t>５年実測生存率【大阪府がん登録】</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altLang="ja-JP" sz="1400" b="1" dirty="0">
                          <a:effectLst/>
                          <a:latin typeface="+mn-ea"/>
                          <a:ea typeface="+mn-ea"/>
                        </a:rPr>
                        <a:t>80.9</a:t>
                      </a:r>
                      <a:r>
                        <a:rPr lang="ja-JP" altLang="en-US" sz="1400" b="1" dirty="0">
                          <a:effectLst/>
                          <a:latin typeface="+mn-ea"/>
                          <a:ea typeface="+mn-ea"/>
                        </a:rPr>
                        <a:t>％</a:t>
                      </a:r>
                      <a:endParaRPr lang="en-US" altLang="ja-JP" sz="1400" b="1" dirty="0">
                        <a:effectLst/>
                        <a:latin typeface="+mn-ea"/>
                        <a:ea typeface="+mn-ea"/>
                      </a:endParaRPr>
                    </a:p>
                    <a:p>
                      <a:pPr algn="ctr">
                        <a:lnSpc>
                          <a:spcPts val="1500"/>
                        </a:lnSpc>
                        <a:spcAft>
                          <a:spcPts val="0"/>
                        </a:spcAft>
                      </a:pPr>
                      <a:r>
                        <a:rPr lang="ja-JP" altLang="ja-JP" sz="1400" b="1" dirty="0">
                          <a:effectLst/>
                          <a:latin typeface="+mn-ea"/>
                          <a:ea typeface="+mn-ea"/>
                        </a:rPr>
                        <a:t>【平成</a:t>
                      </a:r>
                      <a:r>
                        <a:rPr lang="en-US" altLang="ja-JP" sz="1400" b="1" dirty="0">
                          <a:effectLst/>
                          <a:latin typeface="+mn-ea"/>
                          <a:ea typeface="+mn-ea"/>
                        </a:rPr>
                        <a:t>22</a:t>
                      </a:r>
                      <a:r>
                        <a:rPr lang="ja-JP" altLang="en-US" sz="1400" b="1" dirty="0">
                          <a:effectLst/>
                          <a:latin typeface="+mn-ea"/>
                          <a:ea typeface="+mn-ea"/>
                        </a:rPr>
                        <a:t>（</a:t>
                      </a:r>
                      <a:r>
                        <a:rPr lang="en-US" altLang="ja-JP" sz="1400" b="1" dirty="0">
                          <a:effectLst/>
                          <a:latin typeface="+mn-ea"/>
                          <a:ea typeface="+mn-ea"/>
                        </a:rPr>
                        <a:t>2010</a:t>
                      </a:r>
                      <a:r>
                        <a:rPr lang="ja-JP" altLang="en-US" sz="1400" b="1" dirty="0">
                          <a:effectLst/>
                          <a:latin typeface="+mn-ea"/>
                          <a:ea typeface="+mn-ea"/>
                        </a:rPr>
                        <a:t>）</a:t>
                      </a:r>
                      <a:r>
                        <a:rPr lang="ja-JP" altLang="ja-JP" sz="1400" b="1" dirty="0">
                          <a:effectLst/>
                          <a:latin typeface="+mn-ea"/>
                          <a:ea typeface="+mn-ea"/>
                        </a:rPr>
                        <a:t>年～</a:t>
                      </a:r>
                      <a:endParaRPr lang="ja-JP" altLang="en-US" sz="1400" b="1" dirty="0">
                        <a:effectLst/>
                        <a:latin typeface="+mn-ea"/>
                        <a:ea typeface="+mn-ea"/>
                      </a:endParaRPr>
                    </a:p>
                    <a:p>
                      <a:pPr algn="ctr">
                        <a:lnSpc>
                          <a:spcPts val="1500"/>
                        </a:lnSpc>
                        <a:spcAft>
                          <a:spcPts val="0"/>
                        </a:spcAft>
                      </a:pPr>
                      <a:r>
                        <a:rPr lang="en-US" altLang="ja-JP" sz="1400" b="1" baseline="0" dirty="0">
                          <a:effectLst/>
                          <a:latin typeface="+mn-ea"/>
                          <a:ea typeface="+mn-ea"/>
                        </a:rPr>
                        <a:t>   </a:t>
                      </a:r>
                      <a:r>
                        <a:rPr lang="ja-JP" altLang="ja-JP" sz="1400" b="1" dirty="0">
                          <a:effectLst/>
                          <a:latin typeface="+mn-ea"/>
                          <a:ea typeface="+mn-ea"/>
                        </a:rPr>
                        <a:t>平成</a:t>
                      </a:r>
                      <a:r>
                        <a:rPr lang="en-US" altLang="ja-JP" sz="1400" b="1" dirty="0">
                          <a:effectLst/>
                          <a:latin typeface="+mn-ea"/>
                          <a:ea typeface="+mn-ea"/>
                        </a:rPr>
                        <a:t>26</a:t>
                      </a:r>
                      <a:r>
                        <a:rPr lang="ja-JP" altLang="en-US" sz="1400" b="1" dirty="0">
                          <a:effectLst/>
                          <a:latin typeface="+mn-ea"/>
                          <a:ea typeface="+mn-ea"/>
                        </a:rPr>
                        <a:t>（</a:t>
                      </a:r>
                      <a:r>
                        <a:rPr lang="en-US" altLang="ja-JP" sz="1400" b="1" dirty="0">
                          <a:effectLst/>
                          <a:latin typeface="+mn-ea"/>
                          <a:ea typeface="+mn-ea"/>
                        </a:rPr>
                        <a:t>2014</a:t>
                      </a:r>
                      <a:r>
                        <a:rPr lang="ja-JP" altLang="en-US" sz="1400" b="1" dirty="0">
                          <a:effectLst/>
                          <a:latin typeface="+mn-ea"/>
                          <a:ea typeface="+mn-ea"/>
                        </a:rPr>
                        <a:t>）</a:t>
                      </a:r>
                      <a:r>
                        <a:rPr lang="ja-JP" altLang="ja-JP" sz="1400" b="1" dirty="0">
                          <a:effectLst/>
                          <a:latin typeface="+mn-ea"/>
                          <a:ea typeface="+mn-ea"/>
                        </a:rPr>
                        <a:t>年】</a:t>
                      </a:r>
                      <a:endParaRPr lang="ja-JP" altLang="ja-JP" sz="16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ja-JP" altLang="en-US" sz="1300" b="1" dirty="0">
                          <a:effectLst/>
                          <a:latin typeface="+mn-ea"/>
                          <a:ea typeface="+mn-ea"/>
                        </a:rPr>
                        <a:t>令和</a:t>
                      </a:r>
                      <a:r>
                        <a:rPr lang="en-US" altLang="ja-JP" sz="1300" b="1" dirty="0">
                          <a:effectLst/>
                          <a:latin typeface="+mn-ea"/>
                          <a:ea typeface="+mn-ea"/>
                        </a:rPr>
                        <a:t>10</a:t>
                      </a:r>
                      <a:r>
                        <a:rPr lang="ja-JP" altLang="en-US" sz="1300" b="1" dirty="0">
                          <a:effectLst/>
                          <a:latin typeface="+mn-ea"/>
                          <a:ea typeface="+mn-ea"/>
                        </a:rPr>
                        <a:t>（</a:t>
                      </a:r>
                      <a:r>
                        <a:rPr lang="en-US" altLang="ja-JP" sz="1300" b="1" dirty="0">
                          <a:effectLst/>
                          <a:latin typeface="+mn-ea"/>
                          <a:ea typeface="+mn-ea"/>
                        </a:rPr>
                        <a:t>2028</a:t>
                      </a:r>
                      <a:r>
                        <a:rPr lang="ja-JP" altLang="en-US" sz="1300" b="1" dirty="0">
                          <a:effectLst/>
                          <a:latin typeface="+mn-ea"/>
                          <a:ea typeface="+mn-ea"/>
                        </a:rPr>
                        <a:t>）年度に算出</a:t>
                      </a:r>
                      <a:endParaRPr lang="en-US" altLang="ja-JP" sz="13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6517">
                <a:tc>
                  <a:txBody>
                    <a:bodyPr/>
                    <a:lstStyle/>
                    <a:p>
                      <a:pPr algn="ctr">
                        <a:lnSpc>
                          <a:spcPts val="1300"/>
                        </a:lnSpc>
                        <a:spcAft>
                          <a:spcPts val="0"/>
                        </a:spcAft>
                      </a:pPr>
                      <a:r>
                        <a:rPr lang="ja-JP" sz="1400" b="1" dirty="0">
                          <a:effectLst/>
                          <a:latin typeface="+mn-ea"/>
                          <a:ea typeface="+mn-ea"/>
                        </a:rPr>
                        <a:t>２</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a:lnSpc>
                          <a:spcPts val="1500"/>
                        </a:lnSpc>
                        <a:spcAft>
                          <a:spcPts val="0"/>
                        </a:spcAft>
                      </a:pPr>
                      <a:r>
                        <a:rPr lang="en-US" sz="1400" b="1" dirty="0">
                          <a:effectLst/>
                          <a:latin typeface="+mn-ea"/>
                          <a:ea typeface="+mn-ea"/>
                        </a:rPr>
                        <a:t>AYA</a:t>
                      </a:r>
                      <a:r>
                        <a:rPr lang="ja-JP" sz="1400" b="1" dirty="0">
                          <a:effectLst/>
                          <a:latin typeface="+mn-ea"/>
                          <a:ea typeface="+mn-ea"/>
                        </a:rPr>
                        <a:t>世代</a:t>
                      </a:r>
                      <a:r>
                        <a:rPr lang="ja-JP" altLang="en-US" sz="1400" b="1" dirty="0">
                          <a:effectLst/>
                          <a:latin typeface="+mn-ea"/>
                          <a:ea typeface="+mn-ea"/>
                        </a:rPr>
                        <a:t>（</a:t>
                      </a:r>
                      <a:r>
                        <a:rPr lang="en-US" sz="1400" b="1" dirty="0">
                          <a:effectLst/>
                          <a:latin typeface="+mn-ea"/>
                          <a:ea typeface="+mn-ea"/>
                        </a:rPr>
                        <a:t>15</a:t>
                      </a:r>
                      <a:r>
                        <a:rPr lang="ja-JP" sz="1400" b="1" dirty="0">
                          <a:effectLst/>
                          <a:latin typeface="+mn-ea"/>
                          <a:ea typeface="+mn-ea"/>
                        </a:rPr>
                        <a:t>歳～</a:t>
                      </a:r>
                      <a:r>
                        <a:rPr lang="en-US" sz="1400" b="1" dirty="0">
                          <a:effectLst/>
                          <a:latin typeface="+mn-ea"/>
                          <a:ea typeface="+mn-ea"/>
                        </a:rPr>
                        <a:t>29</a:t>
                      </a:r>
                      <a:r>
                        <a:rPr lang="ja-JP" sz="1400" b="1" dirty="0">
                          <a:effectLst/>
                          <a:latin typeface="+mn-ea"/>
                          <a:ea typeface="+mn-ea"/>
                        </a:rPr>
                        <a:t>歳</a:t>
                      </a:r>
                      <a:r>
                        <a:rPr lang="ja-JP" altLang="en-US" sz="1400" b="1" dirty="0">
                          <a:effectLst/>
                          <a:latin typeface="+mn-ea"/>
                          <a:ea typeface="+mn-ea"/>
                        </a:rPr>
                        <a:t>）</a:t>
                      </a:r>
                      <a:r>
                        <a:rPr lang="ja-JP" sz="1400" b="1" dirty="0">
                          <a:effectLst/>
                          <a:latin typeface="+mn-ea"/>
                          <a:ea typeface="+mn-ea"/>
                        </a:rPr>
                        <a:t>における</a:t>
                      </a:r>
                      <a:endParaRPr lang="en-US" altLang="ja-JP" sz="1400" b="1" dirty="0">
                        <a:effectLst/>
                        <a:latin typeface="+mn-ea"/>
                        <a:ea typeface="+mn-ea"/>
                      </a:endParaRPr>
                    </a:p>
                    <a:p>
                      <a:pPr algn="l">
                        <a:lnSpc>
                          <a:spcPts val="1500"/>
                        </a:lnSpc>
                        <a:spcAft>
                          <a:spcPts val="0"/>
                        </a:spcAft>
                      </a:pPr>
                      <a:r>
                        <a:rPr lang="ja-JP" sz="1400" b="1" dirty="0">
                          <a:effectLst/>
                          <a:latin typeface="+mn-ea"/>
                          <a:ea typeface="+mn-ea"/>
                        </a:rPr>
                        <a:t>５年実測生存率【大阪府がん登録】</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altLang="ja-JP" sz="1400" b="1" dirty="0">
                          <a:solidFill>
                            <a:srgbClr val="000000"/>
                          </a:solidFill>
                          <a:effectLst/>
                          <a:latin typeface="+mn-ea"/>
                          <a:ea typeface="+mn-ea"/>
                          <a:cs typeface="HG丸ｺﾞｼｯｸM-PRO"/>
                        </a:rPr>
                        <a:t>82.9</a:t>
                      </a:r>
                      <a:r>
                        <a:rPr lang="ja-JP" altLang="en-US" sz="1400" b="1" dirty="0">
                          <a:solidFill>
                            <a:srgbClr val="000000"/>
                          </a:solidFill>
                          <a:effectLst/>
                          <a:latin typeface="+mn-ea"/>
                          <a:ea typeface="+mn-ea"/>
                          <a:cs typeface="HG丸ｺﾞｼｯｸM-PRO"/>
                        </a:rPr>
                        <a:t>％</a:t>
                      </a:r>
                      <a:endParaRPr lang="en-US" altLang="ja-JP" sz="1400" b="1" dirty="0">
                        <a:solidFill>
                          <a:srgbClr val="000000"/>
                        </a:solidFill>
                        <a:effectLst/>
                        <a:latin typeface="+mn-ea"/>
                        <a:ea typeface="+mn-ea"/>
                        <a:cs typeface="HG丸ｺﾞｼｯｸM-PRO"/>
                      </a:endParaRPr>
                    </a:p>
                    <a:p>
                      <a:pPr algn="ctr">
                        <a:lnSpc>
                          <a:spcPts val="1500"/>
                        </a:lnSpc>
                        <a:spcAft>
                          <a:spcPts val="0"/>
                        </a:spcAft>
                      </a:pPr>
                      <a:r>
                        <a:rPr lang="ja-JP" altLang="ja-JP" sz="1400" b="1" dirty="0">
                          <a:effectLst/>
                          <a:latin typeface="+mn-ea"/>
                          <a:ea typeface="+mn-ea"/>
                        </a:rPr>
                        <a:t>【平成</a:t>
                      </a:r>
                      <a:r>
                        <a:rPr lang="en-US" altLang="ja-JP" sz="1400" b="1" dirty="0">
                          <a:effectLst/>
                          <a:latin typeface="+mn-ea"/>
                          <a:ea typeface="+mn-ea"/>
                        </a:rPr>
                        <a:t>22</a:t>
                      </a:r>
                      <a:r>
                        <a:rPr lang="ja-JP" altLang="en-US" sz="1400" b="1" dirty="0">
                          <a:effectLst/>
                          <a:latin typeface="+mn-ea"/>
                          <a:ea typeface="+mn-ea"/>
                        </a:rPr>
                        <a:t>（</a:t>
                      </a:r>
                      <a:r>
                        <a:rPr lang="en-US" altLang="ja-JP" sz="1400" b="1" dirty="0">
                          <a:effectLst/>
                          <a:latin typeface="+mn-ea"/>
                          <a:ea typeface="+mn-ea"/>
                        </a:rPr>
                        <a:t>2010</a:t>
                      </a:r>
                      <a:r>
                        <a:rPr lang="ja-JP" altLang="en-US" sz="1400" b="1" dirty="0">
                          <a:effectLst/>
                          <a:latin typeface="+mn-ea"/>
                          <a:ea typeface="+mn-ea"/>
                        </a:rPr>
                        <a:t>）</a:t>
                      </a:r>
                      <a:r>
                        <a:rPr lang="ja-JP" altLang="ja-JP" sz="1400" b="1" dirty="0">
                          <a:effectLst/>
                          <a:latin typeface="+mn-ea"/>
                          <a:ea typeface="+mn-ea"/>
                        </a:rPr>
                        <a:t>年～</a:t>
                      </a:r>
                      <a:endParaRPr lang="ja-JP" altLang="en-US" sz="1400" b="1" dirty="0">
                        <a:effectLst/>
                        <a:latin typeface="+mn-ea"/>
                        <a:ea typeface="+mn-ea"/>
                      </a:endParaRPr>
                    </a:p>
                    <a:p>
                      <a:pPr algn="ctr">
                        <a:lnSpc>
                          <a:spcPts val="1500"/>
                        </a:lnSpc>
                        <a:spcAft>
                          <a:spcPts val="0"/>
                        </a:spcAft>
                      </a:pPr>
                      <a:r>
                        <a:rPr lang="en-US" altLang="ja-JP" sz="1400" b="1" baseline="0" dirty="0">
                          <a:effectLst/>
                          <a:latin typeface="+mn-ea"/>
                          <a:ea typeface="+mn-ea"/>
                        </a:rPr>
                        <a:t>   </a:t>
                      </a:r>
                      <a:r>
                        <a:rPr lang="ja-JP" altLang="ja-JP" sz="1400" b="1" dirty="0">
                          <a:effectLst/>
                          <a:latin typeface="+mn-ea"/>
                          <a:ea typeface="+mn-ea"/>
                        </a:rPr>
                        <a:t>平成</a:t>
                      </a:r>
                      <a:r>
                        <a:rPr lang="en-US" altLang="ja-JP" sz="1400" b="1" dirty="0">
                          <a:effectLst/>
                          <a:latin typeface="+mn-ea"/>
                          <a:ea typeface="+mn-ea"/>
                        </a:rPr>
                        <a:t>26</a:t>
                      </a:r>
                      <a:r>
                        <a:rPr lang="ja-JP" altLang="en-US" sz="1400" b="1" dirty="0">
                          <a:effectLst/>
                          <a:latin typeface="+mn-ea"/>
                          <a:ea typeface="+mn-ea"/>
                        </a:rPr>
                        <a:t>（</a:t>
                      </a:r>
                      <a:r>
                        <a:rPr lang="en-US" altLang="ja-JP" sz="1400" b="1" dirty="0">
                          <a:effectLst/>
                          <a:latin typeface="+mn-ea"/>
                          <a:ea typeface="+mn-ea"/>
                        </a:rPr>
                        <a:t>2014</a:t>
                      </a:r>
                      <a:r>
                        <a:rPr lang="ja-JP" altLang="en-US" sz="1400" b="1" dirty="0">
                          <a:effectLst/>
                          <a:latin typeface="+mn-ea"/>
                          <a:ea typeface="+mn-ea"/>
                        </a:rPr>
                        <a:t>）</a:t>
                      </a:r>
                      <a:r>
                        <a:rPr lang="ja-JP" altLang="ja-JP" sz="1400" b="1" dirty="0">
                          <a:effectLst/>
                          <a:latin typeface="+mn-ea"/>
                          <a:ea typeface="+mn-ea"/>
                        </a:rPr>
                        <a:t>年】</a:t>
                      </a:r>
                      <a:endParaRPr lang="ja-JP" altLang="ja-JP" sz="16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ja-JP" altLang="en-US" sz="1300" b="1" dirty="0">
                          <a:solidFill>
                            <a:schemeClr val="tx1"/>
                          </a:solidFill>
                          <a:effectLst/>
                          <a:latin typeface="+mn-ea"/>
                          <a:ea typeface="+mn-ea"/>
                        </a:rPr>
                        <a:t>令和</a:t>
                      </a:r>
                      <a:r>
                        <a:rPr lang="en-US" altLang="ja-JP" sz="1300" b="1" dirty="0">
                          <a:solidFill>
                            <a:schemeClr val="tx1"/>
                          </a:solidFill>
                          <a:effectLst/>
                          <a:latin typeface="+mn-ea"/>
                          <a:ea typeface="+mn-ea"/>
                        </a:rPr>
                        <a:t>10</a:t>
                      </a:r>
                      <a:r>
                        <a:rPr lang="ja-JP" altLang="en-US" sz="1300" b="1" dirty="0">
                          <a:solidFill>
                            <a:schemeClr val="tx1"/>
                          </a:solidFill>
                          <a:effectLst/>
                          <a:latin typeface="+mn-ea"/>
                          <a:ea typeface="+mn-ea"/>
                        </a:rPr>
                        <a:t>（</a:t>
                      </a:r>
                      <a:r>
                        <a:rPr lang="en-US" altLang="ja-JP" sz="1300" b="1" dirty="0">
                          <a:solidFill>
                            <a:schemeClr val="tx1"/>
                          </a:solidFill>
                          <a:effectLst/>
                          <a:latin typeface="+mn-ea"/>
                          <a:ea typeface="+mn-ea"/>
                        </a:rPr>
                        <a:t>2028</a:t>
                      </a:r>
                      <a:r>
                        <a:rPr lang="ja-JP" altLang="en-US" sz="1300" b="1" dirty="0">
                          <a:solidFill>
                            <a:schemeClr val="tx1"/>
                          </a:solidFill>
                          <a:effectLst/>
                          <a:latin typeface="+mn-ea"/>
                          <a:ea typeface="+mn-ea"/>
                        </a:rPr>
                        <a:t>）年度に算出</a:t>
                      </a:r>
                      <a:endParaRPr lang="en-US" altLang="ja-JP" sz="1300" b="1" dirty="0">
                        <a:solidFill>
                          <a:schemeClr val="tx1"/>
                        </a:solidFill>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9471">
                <a:tc>
                  <a:txBody>
                    <a:bodyPr/>
                    <a:lstStyle/>
                    <a:p>
                      <a:pPr algn="ctr">
                        <a:lnSpc>
                          <a:spcPts val="1300"/>
                        </a:lnSpc>
                        <a:spcAft>
                          <a:spcPts val="0"/>
                        </a:spcAft>
                      </a:pPr>
                      <a:r>
                        <a:rPr lang="ja-JP" sz="1400" b="1" dirty="0">
                          <a:effectLst/>
                          <a:latin typeface="+mn-ea"/>
                          <a:ea typeface="+mn-ea"/>
                        </a:rPr>
                        <a:t>３</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a:lnSpc>
                          <a:spcPts val="1500"/>
                        </a:lnSpc>
                        <a:spcAft>
                          <a:spcPts val="0"/>
                        </a:spcAft>
                      </a:pPr>
                      <a:r>
                        <a:rPr lang="en-US" sz="1400" b="1" dirty="0">
                          <a:effectLst/>
                          <a:latin typeface="+mn-ea"/>
                          <a:ea typeface="+mn-ea"/>
                        </a:rPr>
                        <a:t>AYA</a:t>
                      </a:r>
                      <a:r>
                        <a:rPr lang="ja-JP" sz="1400" b="1" dirty="0">
                          <a:effectLst/>
                          <a:latin typeface="+mn-ea"/>
                          <a:ea typeface="+mn-ea"/>
                        </a:rPr>
                        <a:t>世代</a:t>
                      </a:r>
                      <a:r>
                        <a:rPr lang="ja-JP" altLang="en-US" sz="1400" b="1" dirty="0">
                          <a:effectLst/>
                          <a:latin typeface="+mn-ea"/>
                          <a:ea typeface="+mn-ea"/>
                        </a:rPr>
                        <a:t>（</a:t>
                      </a:r>
                      <a:r>
                        <a:rPr lang="en-US" sz="1400" b="1" dirty="0">
                          <a:effectLst/>
                          <a:latin typeface="+mn-ea"/>
                          <a:ea typeface="+mn-ea"/>
                        </a:rPr>
                        <a:t>30</a:t>
                      </a:r>
                      <a:r>
                        <a:rPr lang="ja-JP" sz="1400" b="1" dirty="0">
                          <a:effectLst/>
                          <a:latin typeface="+mn-ea"/>
                          <a:ea typeface="+mn-ea"/>
                        </a:rPr>
                        <a:t>歳～</a:t>
                      </a:r>
                      <a:r>
                        <a:rPr lang="en-US" sz="1400" b="1" dirty="0">
                          <a:effectLst/>
                          <a:latin typeface="+mn-ea"/>
                          <a:ea typeface="+mn-ea"/>
                        </a:rPr>
                        <a:t>39</a:t>
                      </a:r>
                      <a:r>
                        <a:rPr lang="ja-JP" sz="1400" b="1" dirty="0">
                          <a:effectLst/>
                          <a:latin typeface="+mn-ea"/>
                          <a:ea typeface="+mn-ea"/>
                        </a:rPr>
                        <a:t>歳</a:t>
                      </a:r>
                      <a:r>
                        <a:rPr lang="ja-JP" altLang="en-US" sz="1400" b="1" dirty="0">
                          <a:effectLst/>
                          <a:latin typeface="+mn-ea"/>
                          <a:ea typeface="+mn-ea"/>
                        </a:rPr>
                        <a:t>）</a:t>
                      </a:r>
                      <a:r>
                        <a:rPr lang="ja-JP" sz="1400" b="1" dirty="0">
                          <a:effectLst/>
                          <a:latin typeface="+mn-ea"/>
                          <a:ea typeface="+mn-ea"/>
                        </a:rPr>
                        <a:t>における</a:t>
                      </a:r>
                      <a:endParaRPr lang="en-US" altLang="ja-JP" sz="1400" b="1" dirty="0">
                        <a:effectLst/>
                        <a:latin typeface="+mn-ea"/>
                        <a:ea typeface="+mn-ea"/>
                      </a:endParaRPr>
                    </a:p>
                    <a:p>
                      <a:pPr algn="l">
                        <a:lnSpc>
                          <a:spcPts val="1500"/>
                        </a:lnSpc>
                        <a:spcAft>
                          <a:spcPts val="0"/>
                        </a:spcAft>
                      </a:pPr>
                      <a:r>
                        <a:rPr lang="ja-JP" sz="1400" b="1" dirty="0">
                          <a:effectLst/>
                          <a:latin typeface="+mn-ea"/>
                          <a:ea typeface="+mn-ea"/>
                        </a:rPr>
                        <a:t>５年実測生存率【大阪府がん登録】</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altLang="ja-JP" sz="1400" b="1" dirty="0">
                          <a:solidFill>
                            <a:srgbClr val="000000"/>
                          </a:solidFill>
                          <a:effectLst/>
                          <a:latin typeface="+mn-ea"/>
                          <a:ea typeface="+mn-ea"/>
                          <a:cs typeface="HG丸ｺﾞｼｯｸM-PRO"/>
                        </a:rPr>
                        <a:t>82.5</a:t>
                      </a:r>
                      <a:r>
                        <a:rPr lang="ja-JP" altLang="en-US" sz="1400" b="1" dirty="0">
                          <a:solidFill>
                            <a:srgbClr val="000000"/>
                          </a:solidFill>
                          <a:effectLst/>
                          <a:latin typeface="+mn-ea"/>
                          <a:ea typeface="+mn-ea"/>
                          <a:cs typeface="HG丸ｺﾞｼｯｸM-PRO"/>
                        </a:rPr>
                        <a:t>％</a:t>
                      </a:r>
                      <a:endParaRPr lang="en-US" altLang="ja-JP" sz="1400" b="1" dirty="0">
                        <a:solidFill>
                          <a:srgbClr val="000000"/>
                        </a:solidFill>
                        <a:effectLst/>
                        <a:latin typeface="+mn-ea"/>
                        <a:ea typeface="+mn-ea"/>
                        <a:cs typeface="HG丸ｺﾞｼｯｸM-PRO"/>
                      </a:endParaRPr>
                    </a:p>
                    <a:p>
                      <a:pPr algn="ctr">
                        <a:lnSpc>
                          <a:spcPts val="1500"/>
                        </a:lnSpc>
                        <a:spcAft>
                          <a:spcPts val="0"/>
                        </a:spcAft>
                      </a:pPr>
                      <a:r>
                        <a:rPr lang="ja-JP" altLang="ja-JP" sz="1400" b="1" dirty="0">
                          <a:effectLst/>
                          <a:latin typeface="+mn-ea"/>
                          <a:ea typeface="+mn-ea"/>
                        </a:rPr>
                        <a:t>【平成</a:t>
                      </a:r>
                      <a:r>
                        <a:rPr lang="en-US" altLang="ja-JP" sz="1400" b="1" dirty="0">
                          <a:effectLst/>
                          <a:latin typeface="+mn-ea"/>
                          <a:ea typeface="+mn-ea"/>
                        </a:rPr>
                        <a:t>22</a:t>
                      </a:r>
                      <a:r>
                        <a:rPr lang="ja-JP" altLang="en-US" sz="1400" b="1" dirty="0">
                          <a:effectLst/>
                          <a:latin typeface="+mn-ea"/>
                          <a:ea typeface="+mn-ea"/>
                        </a:rPr>
                        <a:t>（</a:t>
                      </a:r>
                      <a:r>
                        <a:rPr lang="en-US" altLang="ja-JP" sz="1400" b="1" dirty="0">
                          <a:effectLst/>
                          <a:latin typeface="+mn-ea"/>
                          <a:ea typeface="+mn-ea"/>
                        </a:rPr>
                        <a:t>2010</a:t>
                      </a:r>
                      <a:r>
                        <a:rPr lang="ja-JP" altLang="en-US" sz="1400" b="1" dirty="0">
                          <a:effectLst/>
                          <a:latin typeface="+mn-ea"/>
                          <a:ea typeface="+mn-ea"/>
                        </a:rPr>
                        <a:t>）</a:t>
                      </a:r>
                      <a:r>
                        <a:rPr lang="ja-JP" altLang="ja-JP" sz="1400" b="1" dirty="0">
                          <a:effectLst/>
                          <a:latin typeface="+mn-ea"/>
                          <a:ea typeface="+mn-ea"/>
                        </a:rPr>
                        <a:t>年～</a:t>
                      </a:r>
                      <a:endParaRPr lang="ja-JP" altLang="en-US" sz="1400" b="1" dirty="0">
                        <a:effectLst/>
                        <a:latin typeface="+mn-ea"/>
                        <a:ea typeface="+mn-ea"/>
                      </a:endParaRPr>
                    </a:p>
                    <a:p>
                      <a:pPr algn="ctr">
                        <a:lnSpc>
                          <a:spcPts val="1500"/>
                        </a:lnSpc>
                        <a:spcAft>
                          <a:spcPts val="0"/>
                        </a:spcAft>
                      </a:pPr>
                      <a:r>
                        <a:rPr lang="en-US" altLang="ja-JP" sz="1400" b="1" baseline="0" dirty="0">
                          <a:effectLst/>
                          <a:latin typeface="+mn-ea"/>
                          <a:ea typeface="+mn-ea"/>
                        </a:rPr>
                        <a:t>   </a:t>
                      </a:r>
                      <a:r>
                        <a:rPr lang="ja-JP" altLang="ja-JP" sz="1400" b="1" dirty="0">
                          <a:effectLst/>
                          <a:latin typeface="+mn-ea"/>
                          <a:ea typeface="+mn-ea"/>
                        </a:rPr>
                        <a:t>平成</a:t>
                      </a:r>
                      <a:r>
                        <a:rPr lang="en-US" altLang="ja-JP" sz="1400" b="1" dirty="0">
                          <a:effectLst/>
                          <a:latin typeface="+mn-ea"/>
                          <a:ea typeface="+mn-ea"/>
                        </a:rPr>
                        <a:t>26</a:t>
                      </a:r>
                      <a:r>
                        <a:rPr lang="ja-JP" altLang="en-US" sz="1400" b="1" dirty="0">
                          <a:effectLst/>
                          <a:latin typeface="+mn-ea"/>
                          <a:ea typeface="+mn-ea"/>
                        </a:rPr>
                        <a:t>（</a:t>
                      </a:r>
                      <a:r>
                        <a:rPr lang="en-US" altLang="ja-JP" sz="1400" b="1" dirty="0">
                          <a:effectLst/>
                          <a:latin typeface="+mn-ea"/>
                          <a:ea typeface="+mn-ea"/>
                        </a:rPr>
                        <a:t>2014</a:t>
                      </a:r>
                      <a:r>
                        <a:rPr lang="ja-JP" altLang="en-US" sz="1400" b="1" dirty="0">
                          <a:effectLst/>
                          <a:latin typeface="+mn-ea"/>
                          <a:ea typeface="+mn-ea"/>
                        </a:rPr>
                        <a:t>）</a:t>
                      </a:r>
                      <a:r>
                        <a:rPr lang="ja-JP" altLang="ja-JP" sz="1400" b="1" dirty="0">
                          <a:effectLst/>
                          <a:latin typeface="+mn-ea"/>
                          <a:ea typeface="+mn-ea"/>
                        </a:rPr>
                        <a:t>年】</a:t>
                      </a:r>
                      <a:endParaRPr lang="ja-JP" altLang="ja-JP" sz="16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ja-JP" altLang="en-US" sz="1300" b="1" dirty="0">
                          <a:solidFill>
                            <a:schemeClr val="tx1"/>
                          </a:solidFill>
                          <a:effectLst/>
                          <a:latin typeface="+mn-ea"/>
                          <a:ea typeface="+mn-ea"/>
                        </a:rPr>
                        <a:t>令和</a:t>
                      </a:r>
                      <a:r>
                        <a:rPr lang="en-US" altLang="ja-JP" sz="1300" b="1" dirty="0">
                          <a:solidFill>
                            <a:schemeClr val="tx1"/>
                          </a:solidFill>
                          <a:effectLst/>
                          <a:latin typeface="+mn-ea"/>
                          <a:ea typeface="+mn-ea"/>
                        </a:rPr>
                        <a:t>10</a:t>
                      </a:r>
                      <a:r>
                        <a:rPr lang="ja-JP" altLang="en-US" sz="1300" b="1" dirty="0">
                          <a:solidFill>
                            <a:schemeClr val="tx1"/>
                          </a:solidFill>
                          <a:effectLst/>
                          <a:latin typeface="+mn-ea"/>
                          <a:ea typeface="+mn-ea"/>
                        </a:rPr>
                        <a:t>（</a:t>
                      </a:r>
                      <a:r>
                        <a:rPr lang="en-US" altLang="ja-JP" sz="1300" b="1" dirty="0">
                          <a:solidFill>
                            <a:schemeClr val="tx1"/>
                          </a:solidFill>
                          <a:effectLst/>
                          <a:latin typeface="+mn-ea"/>
                          <a:ea typeface="+mn-ea"/>
                        </a:rPr>
                        <a:t>2028</a:t>
                      </a:r>
                      <a:r>
                        <a:rPr lang="ja-JP" altLang="en-US" sz="1300" b="1" dirty="0">
                          <a:solidFill>
                            <a:schemeClr val="tx1"/>
                          </a:solidFill>
                          <a:effectLst/>
                          <a:latin typeface="+mn-ea"/>
                          <a:ea typeface="+mn-ea"/>
                        </a:rPr>
                        <a:t>）年度に算出</a:t>
                      </a:r>
                      <a:endParaRPr lang="en-US" altLang="ja-JP" sz="1300" b="1" dirty="0">
                        <a:solidFill>
                          <a:schemeClr val="tx1"/>
                        </a:solidFill>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53143">
                <a:tc>
                  <a:txBody>
                    <a:bodyPr/>
                    <a:lstStyle/>
                    <a:p>
                      <a:pPr algn="ctr"/>
                      <a:r>
                        <a:rPr kumimoji="1" lang="en-US" altLang="ja-JP" sz="1400" dirty="0">
                          <a:latin typeface="+mn-ea"/>
                          <a:ea typeface="+mn-ea"/>
                        </a:rPr>
                        <a:t>4</a:t>
                      </a:r>
                      <a:r>
                        <a:rPr kumimoji="1" lang="ja-JP" altLang="en-US" dirty="0">
                          <a:latin typeface="+mn-ea"/>
                          <a:ea typeface="+mn-ea"/>
                        </a:rPr>
                        <a:t> </a:t>
                      </a:r>
                      <a:endParaRPr kumimoji="1" lang="en-US" altLang="ja-JP" dirty="0">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a:lnSpc>
                          <a:spcPts val="1500"/>
                        </a:lnSpc>
                        <a:spcAft>
                          <a:spcPts val="0"/>
                        </a:spcAft>
                      </a:pPr>
                      <a:r>
                        <a:rPr lang="ja-JP" altLang="en-US" sz="1400" b="1" dirty="0">
                          <a:solidFill>
                            <a:srgbClr val="000000"/>
                          </a:solidFill>
                          <a:effectLst/>
                          <a:latin typeface="+mn-ea"/>
                          <a:ea typeface="+mn-ea"/>
                          <a:cs typeface="HG丸ｺﾞｼｯｸM-PRO"/>
                        </a:rPr>
                        <a:t>長期フォローアップについて説明を受けた人の割合</a:t>
                      </a:r>
                      <a:r>
                        <a:rPr lang="en-US" altLang="ja-JP" sz="1400" b="1" dirty="0">
                          <a:solidFill>
                            <a:srgbClr val="000000"/>
                          </a:solidFill>
                          <a:effectLst/>
                          <a:latin typeface="+mn-ea"/>
                          <a:ea typeface="+mn-ea"/>
                          <a:cs typeface="HG丸ｺﾞｼｯｸM-PRO"/>
                        </a:rPr>
                        <a:t>【</a:t>
                      </a:r>
                      <a:r>
                        <a:rPr lang="ja-JP" altLang="en-US" sz="1400" b="1" dirty="0">
                          <a:solidFill>
                            <a:srgbClr val="000000"/>
                          </a:solidFill>
                          <a:effectLst/>
                          <a:latin typeface="+mn-ea"/>
                          <a:ea typeface="+mn-ea"/>
                          <a:cs typeface="HG丸ｺﾞｼｯｸM-PRO"/>
                        </a:rPr>
                        <a:t>小児がんニーズ調査</a:t>
                      </a:r>
                      <a:r>
                        <a:rPr lang="en-US" altLang="ja-JP" sz="1400" b="1" dirty="0">
                          <a:solidFill>
                            <a:srgbClr val="000000"/>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altLang="ja-JP" sz="1400" b="1" dirty="0">
                          <a:solidFill>
                            <a:srgbClr val="000000"/>
                          </a:solidFill>
                          <a:effectLst/>
                          <a:latin typeface="+mn-ea"/>
                          <a:ea typeface="+mn-ea"/>
                          <a:cs typeface="HG丸ｺﾞｼｯｸM-PRO"/>
                        </a:rPr>
                        <a:t>81.1</a:t>
                      </a:r>
                      <a:r>
                        <a:rPr lang="ja-JP" altLang="en-US" sz="1400" b="1" dirty="0">
                          <a:solidFill>
                            <a:srgbClr val="000000"/>
                          </a:solidFill>
                          <a:effectLst/>
                          <a:latin typeface="+mn-ea"/>
                          <a:ea typeface="+mn-ea"/>
                          <a:cs typeface="HG丸ｺﾞｼｯｸM-PRO"/>
                        </a:rPr>
                        <a:t>％</a:t>
                      </a:r>
                      <a:endParaRPr lang="en-US" altLang="ja-JP" sz="1400" b="1" dirty="0">
                        <a:solidFill>
                          <a:srgbClr val="000000"/>
                        </a:solidFill>
                        <a:effectLst/>
                        <a:latin typeface="+mn-ea"/>
                        <a:ea typeface="+mn-ea"/>
                        <a:cs typeface="HG丸ｺﾞｼｯｸM-PRO"/>
                      </a:endParaRPr>
                    </a:p>
                    <a:p>
                      <a:pPr lvl="0" algn="ctr">
                        <a:lnSpc>
                          <a:spcPts val="1500"/>
                        </a:lnSpc>
                        <a:spcAft>
                          <a:spcPts val="0"/>
                        </a:spcAft>
                        <a:buNone/>
                      </a:pPr>
                      <a:r>
                        <a:rPr lang="ja-JP" altLang="ja-JP" sz="1400" b="1" i="0" u="none" strike="noStrike" noProof="0" dirty="0">
                          <a:solidFill>
                            <a:schemeClr val="dk1"/>
                          </a:solidFill>
                          <a:effectLst/>
                          <a:latin typeface="+mn-ea"/>
                          <a:ea typeface="+mn-ea"/>
                        </a:rPr>
                        <a:t>【令和</a:t>
                      </a:r>
                      <a:r>
                        <a:rPr lang="ja-JP" altLang="en-US" sz="1400" b="1" i="0" u="none" strike="noStrike" noProof="0" dirty="0">
                          <a:solidFill>
                            <a:schemeClr val="dk1"/>
                          </a:solidFill>
                          <a:effectLst/>
                          <a:latin typeface="+mn-ea"/>
                          <a:ea typeface="+mn-ea"/>
                        </a:rPr>
                        <a:t>４（</a:t>
                      </a:r>
                      <a:r>
                        <a:rPr lang="en-US" altLang="ja-JP" sz="1400" b="1" i="0" u="none" strike="noStrike" noProof="0" dirty="0">
                          <a:solidFill>
                            <a:schemeClr val="dk1"/>
                          </a:solidFill>
                          <a:effectLst/>
                          <a:latin typeface="+mn-ea"/>
                          <a:ea typeface="+mn-ea"/>
                        </a:rPr>
                        <a:t>2022</a:t>
                      </a:r>
                      <a:r>
                        <a:rPr lang="ja-JP" altLang="en-US" sz="1400" b="1" i="0" u="none" strike="noStrike" noProof="0" dirty="0">
                          <a:solidFill>
                            <a:schemeClr val="dk1"/>
                          </a:solidFill>
                          <a:effectLst/>
                          <a:latin typeface="+mn-ea"/>
                          <a:ea typeface="+mn-ea"/>
                        </a:rPr>
                        <a:t>）</a:t>
                      </a:r>
                      <a:r>
                        <a:rPr lang="ja-JP" altLang="ja-JP" sz="1400" b="1" i="0" u="none" strike="noStrike" noProof="0" dirty="0">
                          <a:solidFill>
                            <a:schemeClr val="dk1"/>
                          </a:solidFill>
                          <a:effectLst/>
                          <a:latin typeface="+mn-ea"/>
                          <a:ea typeface="+mn-ea"/>
                        </a:rPr>
                        <a:t>年度】</a:t>
                      </a:r>
                      <a:endParaRPr lang="ja-JP" altLang="ja-JP" sz="1400" dirty="0">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500"/>
                        </a:lnSpc>
                        <a:spcAft>
                          <a:spcPts val="0"/>
                        </a:spcAft>
                        <a:buNone/>
                      </a:pPr>
                      <a:r>
                        <a:rPr lang="en-US" altLang="ja-JP" sz="1400" b="1" dirty="0">
                          <a:solidFill>
                            <a:schemeClr val="tx1"/>
                          </a:solidFill>
                          <a:effectLst/>
                          <a:latin typeface="+mn-ea"/>
                          <a:ea typeface="+mn-ea"/>
                        </a:rPr>
                        <a:t>84.0</a:t>
                      </a:r>
                      <a:r>
                        <a:rPr lang="ja-JP" altLang="en-US" sz="1400" b="1" dirty="0">
                          <a:solidFill>
                            <a:schemeClr val="tx1"/>
                          </a:solidFill>
                          <a:effectLst/>
                          <a:latin typeface="+mn-ea"/>
                          <a:ea typeface="+mn-ea"/>
                        </a:rPr>
                        <a:t>％</a:t>
                      </a:r>
                      <a:endParaRPr lang="en-US" altLang="ja-JP" sz="1400" b="1" dirty="0">
                        <a:solidFill>
                          <a:schemeClr val="tx1"/>
                        </a:solidFill>
                        <a:effectLst/>
                        <a:latin typeface="+mn-ea"/>
                        <a:ea typeface="+mn-ea"/>
                      </a:endParaRPr>
                    </a:p>
                    <a:p>
                      <a:pPr algn="ctr">
                        <a:lnSpc>
                          <a:spcPts val="1500"/>
                        </a:lnSpc>
                        <a:spcAft>
                          <a:spcPts val="0"/>
                        </a:spcAft>
                      </a:pPr>
                      <a:r>
                        <a:rPr lang="en-US" altLang="ja-JP" sz="1400" b="1" i="0" u="none" strike="noStrike" noProof="0" dirty="0">
                          <a:solidFill>
                            <a:schemeClr val="tx1"/>
                          </a:solidFill>
                          <a:effectLst/>
                          <a:latin typeface="+mn-ea"/>
                          <a:ea typeface="+mn-ea"/>
                        </a:rPr>
                        <a:t>【</a:t>
                      </a:r>
                      <a:r>
                        <a:rPr lang="ja-JP" altLang="en-US" sz="1400" b="1" i="0" u="none" strike="noStrike" noProof="0" dirty="0">
                          <a:solidFill>
                            <a:schemeClr val="tx1"/>
                          </a:solidFill>
                          <a:effectLst/>
                          <a:latin typeface="+mn-ea"/>
                          <a:ea typeface="+mn-ea"/>
                        </a:rPr>
                        <a:t>令和６（</a:t>
                      </a:r>
                      <a:r>
                        <a:rPr lang="en-US" altLang="ja-JP" sz="1400" b="1" i="0" u="none" strike="noStrike" noProof="0" dirty="0">
                          <a:solidFill>
                            <a:schemeClr val="tx1"/>
                          </a:solidFill>
                          <a:effectLst/>
                          <a:latin typeface="+mn-ea"/>
                          <a:ea typeface="+mn-ea"/>
                        </a:rPr>
                        <a:t>2024</a:t>
                      </a:r>
                      <a:r>
                        <a:rPr lang="ja-JP" altLang="en-US" sz="1400" b="1" i="0" u="none" strike="noStrike" noProof="0" dirty="0">
                          <a:solidFill>
                            <a:schemeClr val="tx1"/>
                          </a:solidFill>
                          <a:effectLst/>
                          <a:latin typeface="+mn-ea"/>
                          <a:ea typeface="+mn-ea"/>
                        </a:rPr>
                        <a:t>）年度</a:t>
                      </a:r>
                      <a:r>
                        <a:rPr lang="en-US" altLang="ja-JP" sz="1400" b="1" i="0" u="none" strike="noStrike" noProof="0" dirty="0">
                          <a:solidFill>
                            <a:schemeClr val="tx1"/>
                          </a:solidFill>
                          <a:effectLst/>
                          <a:latin typeface="+mn-ea"/>
                          <a:ea typeface="+mn-ea"/>
                        </a:rPr>
                        <a:t>】</a:t>
                      </a:r>
                      <a:endParaRPr lang="en-US"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322293"/>
                  </a:ext>
                </a:extLst>
              </a:tr>
              <a:tr h="505529">
                <a:tc>
                  <a:txBody>
                    <a:bodyPr/>
                    <a:lstStyle/>
                    <a:p>
                      <a:pPr algn="ctr"/>
                      <a:r>
                        <a:rPr kumimoji="1" lang="en-US" altLang="ja-JP" sz="1400" dirty="0">
                          <a:latin typeface="+mn-ea"/>
                          <a:ea typeface="+mn-ea"/>
                        </a:rPr>
                        <a:t>5</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fontAlgn="auto"/>
                      <a:r>
                        <a:rPr kumimoji="1" lang="ja-JP" altLang="ja-JP" sz="1400" b="1" kern="1200" dirty="0">
                          <a:solidFill>
                            <a:schemeClr val="dk1"/>
                          </a:solidFill>
                          <a:effectLst/>
                          <a:latin typeface="+mn-ea"/>
                          <a:ea typeface="+mn-ea"/>
                          <a:cs typeface="+mn-cs"/>
                        </a:rPr>
                        <a:t>指定医療機関における妊よう性温存治療の実施件数【大阪府調べ】</a:t>
                      </a:r>
                      <a:endParaRPr lang="en-US" alt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b="1" kern="1200" dirty="0">
                          <a:solidFill>
                            <a:schemeClr val="dk1"/>
                          </a:solidFill>
                          <a:effectLst/>
                          <a:latin typeface="+mn-ea"/>
                          <a:ea typeface="+mn-ea"/>
                          <a:cs typeface="+mn-cs"/>
                        </a:rPr>
                        <a:t>262</a:t>
                      </a:r>
                      <a:r>
                        <a:rPr kumimoji="1" lang="ja-JP" altLang="ja-JP" sz="1400" b="1" kern="1200" dirty="0">
                          <a:solidFill>
                            <a:schemeClr val="dk1"/>
                          </a:solidFill>
                          <a:effectLst/>
                          <a:latin typeface="+mn-ea"/>
                          <a:ea typeface="+mn-ea"/>
                          <a:cs typeface="+mn-cs"/>
                        </a:rPr>
                        <a:t>件</a:t>
                      </a:r>
                    </a:p>
                    <a:p>
                      <a:pPr algn="ctr"/>
                      <a:r>
                        <a:rPr kumimoji="1" lang="ja-JP" altLang="ja-JP" sz="1400" b="1" kern="1200" dirty="0">
                          <a:solidFill>
                            <a:schemeClr val="dk1"/>
                          </a:solidFill>
                          <a:effectLst/>
                          <a:latin typeface="+mn-ea"/>
                          <a:ea typeface="+mn-ea"/>
                          <a:cs typeface="+mn-cs"/>
                        </a:rPr>
                        <a:t>【令和</a:t>
                      </a:r>
                      <a:r>
                        <a:rPr kumimoji="1" lang="ja-JP" altLang="en-US" sz="1400" b="1" kern="1200" dirty="0">
                          <a:solidFill>
                            <a:schemeClr val="dk1"/>
                          </a:solidFill>
                          <a:effectLst/>
                          <a:latin typeface="+mn-ea"/>
                          <a:ea typeface="+mn-ea"/>
                          <a:cs typeface="+mn-cs"/>
                        </a:rPr>
                        <a:t>４（</a:t>
                      </a:r>
                      <a:r>
                        <a:rPr kumimoji="1" lang="en-US" altLang="ja-JP" sz="1400" b="1" kern="1200" dirty="0">
                          <a:solidFill>
                            <a:schemeClr val="dk1"/>
                          </a:solidFill>
                          <a:effectLst/>
                          <a:latin typeface="+mn-ea"/>
                          <a:ea typeface="+mn-ea"/>
                          <a:cs typeface="+mn-cs"/>
                        </a:rPr>
                        <a:t>2022</a:t>
                      </a:r>
                      <a:r>
                        <a:rPr kumimoji="1" lang="ja-JP" altLang="en-US" sz="1400" b="1" kern="1200" dirty="0">
                          <a:solidFill>
                            <a:schemeClr val="dk1"/>
                          </a:solidFill>
                          <a:effectLst/>
                          <a:latin typeface="+mn-ea"/>
                          <a:ea typeface="+mn-ea"/>
                          <a:cs typeface="+mn-cs"/>
                        </a:rPr>
                        <a:t>）</a:t>
                      </a:r>
                      <a:r>
                        <a:rPr kumimoji="1" lang="ja-JP" altLang="ja-JP" sz="1400" b="1" kern="1200" dirty="0">
                          <a:solidFill>
                            <a:schemeClr val="dk1"/>
                          </a:solidFill>
                          <a:effectLst/>
                          <a:latin typeface="+mn-ea"/>
                          <a:ea typeface="+mn-ea"/>
                          <a:cs typeface="+mn-cs"/>
                        </a:rPr>
                        <a:t>年度】</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b="1" kern="1200" dirty="0">
                          <a:solidFill>
                            <a:schemeClr val="tx1"/>
                          </a:solidFill>
                          <a:effectLst/>
                          <a:latin typeface="+mn-ea"/>
                          <a:ea typeface="+mn-ea"/>
                          <a:cs typeface="+mn-cs"/>
                        </a:rPr>
                        <a:t>277</a:t>
                      </a:r>
                      <a:r>
                        <a:rPr kumimoji="1" lang="ja-JP" altLang="en-US" sz="1400" b="1" kern="1200" dirty="0">
                          <a:solidFill>
                            <a:schemeClr val="tx1"/>
                          </a:solidFill>
                          <a:effectLst/>
                          <a:latin typeface="+mn-ea"/>
                          <a:ea typeface="+mn-ea"/>
                          <a:cs typeface="+mn-cs"/>
                        </a:rPr>
                        <a:t>件</a:t>
                      </a:r>
                      <a:endParaRPr kumimoji="1" lang="ja-JP" altLang="ja-JP" sz="1400" b="1" kern="1200" dirty="0">
                        <a:solidFill>
                          <a:schemeClr val="tx1"/>
                        </a:solidFill>
                        <a:effectLst/>
                        <a:latin typeface="+mn-ea"/>
                        <a:ea typeface="+mn-ea"/>
                        <a:cs typeface="+mn-cs"/>
                      </a:endParaRPr>
                    </a:p>
                    <a:p>
                      <a:pPr algn="ctr"/>
                      <a:r>
                        <a:rPr kumimoji="1" lang="ja-JP" altLang="ja-JP" sz="1400" b="1" kern="1200" dirty="0">
                          <a:solidFill>
                            <a:schemeClr val="tx1"/>
                          </a:solidFill>
                          <a:effectLst/>
                          <a:latin typeface="+mn-ea"/>
                          <a:ea typeface="+mn-ea"/>
                          <a:cs typeface="+mn-cs"/>
                        </a:rPr>
                        <a:t>【令和</a:t>
                      </a:r>
                      <a:r>
                        <a:rPr kumimoji="1" lang="ja-JP" altLang="en-US" sz="1400" b="1" kern="1200" dirty="0">
                          <a:solidFill>
                            <a:schemeClr val="tx1"/>
                          </a:solidFill>
                          <a:effectLst/>
                          <a:latin typeface="+mn-ea"/>
                          <a:ea typeface="+mn-ea"/>
                          <a:cs typeface="+mn-cs"/>
                        </a:rPr>
                        <a:t>６（</a:t>
                      </a:r>
                      <a:r>
                        <a:rPr kumimoji="1" lang="en-US" altLang="ja-JP" sz="1400" b="1" kern="1200" dirty="0">
                          <a:solidFill>
                            <a:schemeClr val="tx1"/>
                          </a:solidFill>
                          <a:effectLst/>
                          <a:latin typeface="+mn-ea"/>
                          <a:ea typeface="+mn-ea"/>
                          <a:cs typeface="+mn-cs"/>
                        </a:rPr>
                        <a:t>2024</a:t>
                      </a:r>
                      <a:r>
                        <a:rPr kumimoji="1" lang="ja-JP" altLang="en-US" sz="1400" b="1" kern="1200" dirty="0">
                          <a:solidFill>
                            <a:schemeClr val="tx1"/>
                          </a:solidFill>
                          <a:effectLst/>
                          <a:latin typeface="+mn-ea"/>
                          <a:ea typeface="+mn-ea"/>
                          <a:cs typeface="+mn-cs"/>
                        </a:rPr>
                        <a:t>）</a:t>
                      </a:r>
                      <a:r>
                        <a:rPr kumimoji="1" lang="ja-JP" altLang="ja-JP" sz="1400" b="1" kern="1200" dirty="0">
                          <a:solidFill>
                            <a:schemeClr val="tx1"/>
                          </a:solidFill>
                          <a:effectLst/>
                          <a:latin typeface="+mn-ea"/>
                          <a:ea typeface="+mn-ea"/>
                          <a:cs typeface="+mn-cs"/>
                        </a:rPr>
                        <a:t>年度】</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254893"/>
                  </a:ext>
                </a:extLst>
              </a:tr>
              <a:tr h="573612">
                <a:tc>
                  <a:txBody>
                    <a:bodyPr/>
                    <a:lstStyle/>
                    <a:p>
                      <a:pPr algn="ctr"/>
                      <a:r>
                        <a:rPr kumimoji="1" lang="en-US" altLang="ja-JP" sz="1400" dirty="0">
                          <a:latin typeface="+mn-ea"/>
                          <a:ea typeface="+mn-ea"/>
                        </a:rPr>
                        <a:t>6</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r>
                        <a:rPr kumimoji="1" lang="ja-JP" altLang="ja-JP" sz="1400" b="1" kern="1200" dirty="0">
                          <a:solidFill>
                            <a:schemeClr val="dk1"/>
                          </a:solidFill>
                          <a:effectLst/>
                          <a:latin typeface="+mn-ea"/>
                          <a:ea typeface="+mn-ea"/>
                          <a:cs typeface="+mn-cs"/>
                        </a:rPr>
                        <a:t>指定医療機関における妊よう性温存治療のカウンセリング件数【大阪府調べ】</a:t>
                      </a:r>
                      <a:endParaRPr kumimoji="1" lang="ja-JP" altLang="en-US" sz="1400" b="1" dirty="0">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b="1" dirty="0">
                          <a:latin typeface="+mn-ea"/>
                          <a:ea typeface="+mn-ea"/>
                        </a:rPr>
                        <a:t>278</a:t>
                      </a:r>
                      <a:r>
                        <a:rPr kumimoji="1" lang="ja-JP" altLang="en-US" sz="1400" b="1" dirty="0">
                          <a:latin typeface="+mn-ea"/>
                          <a:ea typeface="+mn-ea"/>
                        </a:rPr>
                        <a:t>件</a:t>
                      </a:r>
                    </a:p>
                    <a:p>
                      <a:pPr algn="ctr"/>
                      <a:r>
                        <a:rPr kumimoji="1" lang="en-US" altLang="ja-JP" sz="1400" b="1" dirty="0">
                          <a:latin typeface="+mn-ea"/>
                          <a:ea typeface="+mn-ea"/>
                        </a:rPr>
                        <a:t>【</a:t>
                      </a:r>
                      <a:r>
                        <a:rPr kumimoji="1" lang="ja-JP" altLang="en-US" sz="1400" b="1" dirty="0">
                          <a:latin typeface="+mn-ea"/>
                          <a:ea typeface="+mn-ea"/>
                        </a:rPr>
                        <a:t>令和４（</a:t>
                      </a:r>
                      <a:r>
                        <a:rPr kumimoji="1" lang="en-US" altLang="ja-JP" sz="1400" b="1" dirty="0">
                          <a:latin typeface="+mn-ea"/>
                          <a:ea typeface="+mn-ea"/>
                        </a:rPr>
                        <a:t>2022</a:t>
                      </a:r>
                      <a:r>
                        <a:rPr kumimoji="1" lang="ja-JP" altLang="en-US" sz="1400" b="1" dirty="0">
                          <a:latin typeface="+mn-ea"/>
                          <a:ea typeface="+mn-ea"/>
                        </a:rPr>
                        <a:t>）年度</a:t>
                      </a:r>
                      <a:r>
                        <a:rPr kumimoji="1" lang="en-US" altLang="ja-JP" sz="1400" b="1" dirty="0">
                          <a:latin typeface="+mn-ea"/>
                          <a:ea typeface="+mn-ea"/>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b="1" kern="1200" dirty="0">
                          <a:solidFill>
                            <a:schemeClr val="tx1"/>
                          </a:solidFill>
                          <a:effectLst/>
                          <a:latin typeface="+mn-ea"/>
                          <a:ea typeface="+mn-ea"/>
                          <a:cs typeface="+mn-cs"/>
                        </a:rPr>
                        <a:t> 303</a:t>
                      </a:r>
                      <a:r>
                        <a:rPr kumimoji="1" lang="ja-JP" altLang="en-US" sz="1400" b="1" kern="1200" dirty="0">
                          <a:solidFill>
                            <a:schemeClr val="tx1"/>
                          </a:solidFill>
                          <a:effectLst/>
                          <a:latin typeface="+mn-ea"/>
                          <a:ea typeface="+mn-ea"/>
                          <a:cs typeface="+mn-cs"/>
                        </a:rPr>
                        <a:t>件</a:t>
                      </a:r>
                      <a:endParaRPr kumimoji="1" lang="ja-JP" altLang="ja-JP" sz="1400" b="1" kern="1200" dirty="0">
                        <a:solidFill>
                          <a:schemeClr val="tx1"/>
                        </a:solidFill>
                        <a:effectLst/>
                        <a:latin typeface="+mn-ea"/>
                        <a:ea typeface="+mn-ea"/>
                        <a:cs typeface="+mn-cs"/>
                      </a:endParaRPr>
                    </a:p>
                    <a:p>
                      <a:pPr algn="ctr"/>
                      <a:r>
                        <a:rPr kumimoji="1" lang="ja-JP" altLang="ja-JP" sz="1400" b="1" kern="1200" dirty="0">
                          <a:solidFill>
                            <a:schemeClr val="tx1"/>
                          </a:solidFill>
                          <a:effectLst/>
                          <a:latin typeface="+mn-ea"/>
                          <a:ea typeface="+mn-ea"/>
                          <a:cs typeface="+mn-cs"/>
                        </a:rPr>
                        <a:t>【令和</a:t>
                      </a:r>
                      <a:r>
                        <a:rPr kumimoji="1" lang="ja-JP" altLang="en-US" sz="1400" b="1" kern="1200" dirty="0">
                          <a:solidFill>
                            <a:schemeClr val="tx1"/>
                          </a:solidFill>
                          <a:effectLst/>
                          <a:latin typeface="+mn-ea"/>
                          <a:ea typeface="+mn-ea"/>
                          <a:cs typeface="+mn-cs"/>
                        </a:rPr>
                        <a:t>６（</a:t>
                      </a:r>
                      <a:r>
                        <a:rPr kumimoji="1" lang="en-US" altLang="ja-JP" sz="1400" b="1" kern="1200" dirty="0">
                          <a:solidFill>
                            <a:schemeClr val="tx1"/>
                          </a:solidFill>
                          <a:effectLst/>
                          <a:latin typeface="+mn-ea"/>
                          <a:ea typeface="+mn-ea"/>
                          <a:cs typeface="+mn-cs"/>
                        </a:rPr>
                        <a:t>2024</a:t>
                      </a:r>
                      <a:r>
                        <a:rPr kumimoji="1" lang="ja-JP" altLang="en-US" sz="1400" b="1" kern="1200" dirty="0">
                          <a:solidFill>
                            <a:schemeClr val="tx1"/>
                          </a:solidFill>
                          <a:effectLst/>
                          <a:latin typeface="+mn-ea"/>
                          <a:ea typeface="+mn-ea"/>
                          <a:cs typeface="+mn-cs"/>
                        </a:rPr>
                        <a:t>）</a:t>
                      </a:r>
                      <a:r>
                        <a:rPr kumimoji="1" lang="ja-JP" altLang="ja-JP" sz="1400" b="1" kern="1200" dirty="0">
                          <a:solidFill>
                            <a:schemeClr val="tx1"/>
                          </a:solidFill>
                          <a:effectLst/>
                          <a:latin typeface="+mn-ea"/>
                          <a:ea typeface="+mn-ea"/>
                          <a:cs typeface="+mn-cs"/>
                        </a:rPr>
                        <a:t>年度】</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597007"/>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19</a:t>
            </a:fld>
            <a:endParaRPr kumimoji="1" lang="ja-JP" altLang="en-US"/>
          </a:p>
        </p:txBody>
      </p:sp>
    </p:spTree>
    <p:extLst>
      <p:ext uri="{BB962C8B-B14F-4D97-AF65-F5344CB8AC3E}">
        <p14:creationId xmlns:p14="http://schemas.microsoft.com/office/powerpoint/2010/main" val="405772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20</a:t>
            </a:fld>
            <a:endParaRPr kumimoji="1" lang="ja-JP" altLang="en-US"/>
          </a:p>
        </p:txBody>
      </p:sp>
      <p:graphicFrame>
        <p:nvGraphicFramePr>
          <p:cNvPr id="12" name="表 11">
            <a:extLst>
              <a:ext uri="{FF2B5EF4-FFF2-40B4-BE49-F238E27FC236}">
                <a16:creationId xmlns:a16="http://schemas.microsoft.com/office/drawing/2014/main" id="{FA791C93-28CE-4971-B260-924D0EDE232F}"/>
              </a:ext>
            </a:extLst>
          </p:cNvPr>
          <p:cNvGraphicFramePr>
            <a:graphicFrameLocks noGrp="1"/>
          </p:cNvGraphicFramePr>
          <p:nvPr/>
        </p:nvGraphicFramePr>
        <p:xfrm>
          <a:off x="399000" y="292778"/>
          <a:ext cx="8928000" cy="1096076"/>
        </p:xfrm>
        <a:graphic>
          <a:graphicData uri="http://schemas.openxmlformats.org/drawingml/2006/table">
            <a:tbl>
              <a:tblPr firstRow="1" bandRow="1">
                <a:tableStyleId>{5C22544A-7EE6-4342-B048-85BDC9FD1C3A}</a:tableStyleId>
              </a:tblPr>
              <a:tblGrid>
                <a:gridCol w="1290813">
                  <a:extLst>
                    <a:ext uri="{9D8B030D-6E8A-4147-A177-3AD203B41FA5}">
                      <a16:colId xmlns:a16="http://schemas.microsoft.com/office/drawing/2014/main" val="3795206225"/>
                    </a:ext>
                  </a:extLst>
                </a:gridCol>
                <a:gridCol w="7637187">
                  <a:extLst>
                    <a:ext uri="{9D8B030D-6E8A-4147-A177-3AD203B41FA5}">
                      <a16:colId xmlns:a16="http://schemas.microsoft.com/office/drawing/2014/main" val="1328953327"/>
                    </a:ext>
                  </a:extLst>
                </a:gridCol>
              </a:tblGrid>
              <a:tr h="1096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rPr>
                        <a:t>現状･課題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174625" marR="0" lvl="0" indent="-174625" algn="l" defTabSz="914400" rtl="0" eaLnBrk="1" fontAlgn="auto" latinLnBrk="0" hangingPunct="1">
                        <a:lnSpc>
                          <a:spcPts val="1800"/>
                        </a:lnSpc>
                        <a:spcBef>
                          <a:spcPts val="0"/>
                        </a:spcBef>
                        <a:spcAft>
                          <a:spcPts val="0"/>
                        </a:spcAft>
                        <a:buClrTx/>
                        <a:buSzTx/>
                        <a:buFontTx/>
                        <a:buNone/>
                        <a:tabLst/>
                        <a:defRPr/>
                      </a:pPr>
                      <a:r>
                        <a:rPr kumimoji="1" lang="ja-JP" altLang="en-US" sz="1400" b="1" dirty="0">
                          <a:solidFill>
                            <a:schemeClr val="tx1"/>
                          </a:solidFill>
                        </a:rPr>
                        <a:t>◆小児</a:t>
                      </a:r>
                      <a:r>
                        <a:rPr kumimoji="1" lang="ja-JP" altLang="en-US" sz="1400" b="1" u="none" dirty="0">
                          <a:solidFill>
                            <a:schemeClr val="tx1"/>
                          </a:solidFill>
                          <a:latin typeface="+mn-ea"/>
                          <a:ea typeface="+mn-ea"/>
                        </a:rPr>
                        <a:t>・</a:t>
                      </a:r>
                      <a:r>
                        <a:rPr kumimoji="1" lang="en-US" altLang="ja-JP" sz="1400" b="1" dirty="0">
                          <a:solidFill>
                            <a:schemeClr val="tx1"/>
                          </a:solidFill>
                          <a:latin typeface="+mn-ea"/>
                          <a:ea typeface="+mn-ea"/>
                        </a:rPr>
                        <a:t>AYA</a:t>
                      </a:r>
                      <a:r>
                        <a:rPr kumimoji="1" lang="ja-JP" altLang="en-US" sz="1400" b="1" dirty="0">
                          <a:solidFill>
                            <a:schemeClr val="tx1"/>
                          </a:solidFill>
                        </a:rPr>
                        <a:t>世代のがんについては、それぞれの特性に応じた対策が必要。</a:t>
                      </a:r>
                      <a:endParaRPr kumimoji="1" lang="en-US" altLang="ja-JP" sz="1400" b="1" dirty="0">
                        <a:solidFill>
                          <a:schemeClr val="tx1"/>
                        </a:solidFill>
                      </a:endParaRPr>
                    </a:p>
                    <a:p>
                      <a:pPr marL="174625" marR="0" lvl="0" indent="-174625" algn="l" defTabSz="914400" rtl="0" eaLnBrk="1" fontAlgn="auto" latinLnBrk="0" hangingPunct="1">
                        <a:lnSpc>
                          <a:spcPts val="1800"/>
                        </a:lnSpc>
                        <a:spcBef>
                          <a:spcPts val="0"/>
                        </a:spcBef>
                        <a:spcAft>
                          <a:spcPts val="0"/>
                        </a:spcAft>
                        <a:buClrTx/>
                        <a:buSzTx/>
                        <a:buFontTx/>
                        <a:buNone/>
                        <a:tabLst/>
                        <a:defRPr/>
                      </a:pPr>
                      <a:r>
                        <a:rPr kumimoji="1" lang="ja-JP" altLang="en-US" sz="1400" b="1" dirty="0">
                          <a:solidFill>
                            <a:schemeClr val="tx1"/>
                          </a:solidFill>
                        </a:rPr>
                        <a:t>◆小児</a:t>
                      </a:r>
                      <a:r>
                        <a:rPr kumimoji="1" lang="ja-JP" altLang="en-US" sz="1400" b="1" u="none" dirty="0">
                          <a:solidFill>
                            <a:schemeClr val="tx1"/>
                          </a:solidFill>
                          <a:latin typeface="+mn-ea"/>
                          <a:ea typeface="+mn-ea"/>
                        </a:rPr>
                        <a:t>・</a:t>
                      </a:r>
                      <a:r>
                        <a:rPr kumimoji="1" lang="en-US" altLang="ja-JP" sz="1400" b="1" dirty="0">
                          <a:solidFill>
                            <a:schemeClr val="tx1"/>
                          </a:solidFill>
                          <a:latin typeface="+mn-ea"/>
                          <a:ea typeface="+mn-ea"/>
                        </a:rPr>
                        <a:t>AYA</a:t>
                      </a:r>
                      <a:r>
                        <a:rPr kumimoji="1" lang="ja-JP" altLang="en-US" sz="1400" b="1" dirty="0">
                          <a:solidFill>
                            <a:schemeClr val="tx1"/>
                          </a:solidFill>
                        </a:rPr>
                        <a:t>世代のがんは</a:t>
                      </a:r>
                      <a:r>
                        <a:rPr kumimoji="1" lang="en-US" altLang="ja-JP" sz="1400" b="1" dirty="0">
                          <a:solidFill>
                            <a:schemeClr val="tx1"/>
                          </a:solidFill>
                        </a:rPr>
                        <a:t>､</a:t>
                      </a:r>
                      <a:r>
                        <a:rPr kumimoji="1" lang="ja-JP" altLang="en-US" sz="1400" b="1" dirty="0">
                          <a:solidFill>
                            <a:schemeClr val="tx1"/>
                          </a:solidFill>
                        </a:rPr>
                        <a:t>幅広いライフステージに応じた多様なニーズに沿った支援が求められている。　</a:t>
                      </a:r>
                      <a:endParaRPr kumimoji="1" lang="en-US" altLang="ja-JP" sz="1400" b="1" dirty="0">
                        <a:solidFill>
                          <a:schemeClr val="tx1"/>
                        </a:solidFill>
                      </a:endParaRPr>
                    </a:p>
                    <a:p>
                      <a:pPr marL="174625" marR="0" lvl="0" indent="-174625" algn="l" defTabSz="914400" rtl="0" eaLnBrk="1" fontAlgn="auto" latinLnBrk="0" hangingPunct="1">
                        <a:lnSpc>
                          <a:spcPts val="1800"/>
                        </a:lnSpc>
                        <a:spcBef>
                          <a:spcPts val="0"/>
                        </a:spcBef>
                        <a:spcAft>
                          <a:spcPts val="0"/>
                        </a:spcAft>
                        <a:buClrTx/>
                        <a:buSzTx/>
                        <a:buFontTx/>
                        <a:buNone/>
                        <a:tabLst/>
                        <a:defRPr/>
                      </a:pPr>
                      <a:r>
                        <a:rPr kumimoji="1" lang="ja-JP" altLang="en-US" sz="1400" b="1" dirty="0">
                          <a:solidFill>
                            <a:schemeClr val="tx1"/>
                          </a:solidFill>
                        </a:rPr>
                        <a:t>◆妊よう性では、がん・生殖医療に関する情報・相談支援の提供体制が求められている。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13" name="表 12">
            <a:extLst>
              <a:ext uri="{FF2B5EF4-FFF2-40B4-BE49-F238E27FC236}">
                <a16:creationId xmlns:a16="http://schemas.microsoft.com/office/drawing/2014/main" id="{67CF6E2A-87F8-45B9-AD4E-E4FED280432A}"/>
              </a:ext>
            </a:extLst>
          </p:cNvPr>
          <p:cNvGraphicFramePr>
            <a:graphicFrameLocks noGrp="1"/>
          </p:cNvGraphicFramePr>
          <p:nvPr>
            <p:extLst>
              <p:ext uri="{D42A27DB-BD31-4B8C-83A1-F6EECF244321}">
                <p14:modId xmlns:p14="http://schemas.microsoft.com/office/powerpoint/2010/main" val="3044941434"/>
              </p:ext>
            </p:extLst>
          </p:nvPr>
        </p:nvGraphicFramePr>
        <p:xfrm>
          <a:off x="378793" y="1544128"/>
          <a:ext cx="8928000" cy="4720748"/>
        </p:xfrm>
        <a:graphic>
          <a:graphicData uri="http://schemas.openxmlformats.org/drawingml/2006/table">
            <a:tbl>
              <a:tblPr firstRow="1" bandRow="1">
                <a:tableStyleId>{5C22544A-7EE6-4342-B048-85BDC9FD1C3A}</a:tableStyleId>
              </a:tblPr>
              <a:tblGrid>
                <a:gridCol w="1023980">
                  <a:extLst>
                    <a:ext uri="{9D8B030D-6E8A-4147-A177-3AD203B41FA5}">
                      <a16:colId xmlns:a16="http://schemas.microsoft.com/office/drawing/2014/main" val="528851062"/>
                    </a:ext>
                  </a:extLst>
                </a:gridCol>
                <a:gridCol w="7904020">
                  <a:extLst>
                    <a:ext uri="{9D8B030D-6E8A-4147-A177-3AD203B41FA5}">
                      <a16:colId xmlns:a16="http://schemas.microsoft.com/office/drawing/2014/main" val="89849022"/>
                    </a:ext>
                  </a:extLst>
                </a:gridCol>
              </a:tblGrid>
              <a:tr h="4720748">
                <a:tc>
                  <a:txBody>
                    <a:bodyPr/>
                    <a:lstStyle/>
                    <a:p>
                      <a:pPr>
                        <a:lnSpc>
                          <a:spcPts val="1500"/>
                        </a:lnSpc>
                      </a:pPr>
                      <a:r>
                        <a:rPr kumimoji="1" lang="ja-JP" altLang="en-US" sz="1400" dirty="0">
                          <a:latin typeface="+mn-ea"/>
                          <a:ea typeface="+mn-ea"/>
                        </a:rPr>
                        <a:t>本年度の取組み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ts val="1500"/>
                        </a:lnSpc>
                        <a:spcBef>
                          <a:spcPts val="0"/>
                        </a:spcBef>
                        <a:spcAft>
                          <a:spcPts val="0"/>
                        </a:spcAft>
                        <a:buClrTx/>
                        <a:buSzTx/>
                        <a:buFontTx/>
                        <a:buNone/>
                        <a:tabLst/>
                        <a:defRPr/>
                      </a:pPr>
                      <a:r>
                        <a:rPr kumimoji="1" lang="ja-JP" altLang="en-US" sz="1200" u="none" baseline="0" dirty="0">
                          <a:solidFill>
                            <a:schemeClr val="tx1"/>
                          </a:solidFill>
                          <a:highlight>
                            <a:srgbClr val="00FF00"/>
                          </a:highlight>
                          <a:latin typeface="+mn-ea"/>
                          <a:ea typeface="+mn-ea"/>
                        </a:rPr>
                        <a:t>■</a:t>
                      </a:r>
                      <a:r>
                        <a:rPr kumimoji="1" lang="ja-JP" altLang="en-US" sz="1200" u="none" baseline="0" dirty="0">
                          <a:solidFill>
                            <a:schemeClr val="tx1"/>
                          </a:solidFill>
                          <a:latin typeface="+mn-ea"/>
                          <a:ea typeface="+mn-ea"/>
                        </a:rPr>
                        <a:t>特に説明したい項目</a:t>
                      </a:r>
                      <a:endParaRPr kumimoji="1" lang="en-US" altLang="ja-JP" sz="1200" b="1" i="0" u="none" strike="noStrike" kern="1200" cap="none" spc="0" normalizeH="0" baseline="0" noProof="0" dirty="0">
                        <a:ln>
                          <a:noFill/>
                        </a:ln>
                        <a:solidFill>
                          <a:schemeClr val="tx1"/>
                        </a:solidFill>
                        <a:effectLst/>
                        <a:uLnTx/>
                        <a:uFillTx/>
                        <a:latin typeface="+mn-ea"/>
                        <a:ea typeface="+mn-ea"/>
                        <a:cs typeface="+mn-cs"/>
                      </a:endParaRPr>
                    </a:p>
                    <a:p>
                      <a:pPr>
                        <a:lnSpc>
                          <a:spcPts val="1500"/>
                        </a:lnSpc>
                      </a:pPr>
                      <a:r>
                        <a:rPr kumimoji="1" lang="en-US" altLang="ja-JP" sz="1100" b="1" dirty="0">
                          <a:solidFill>
                            <a:schemeClr val="tx1"/>
                          </a:solidFill>
                        </a:rPr>
                        <a:t>《</a:t>
                      </a:r>
                      <a:r>
                        <a:rPr kumimoji="1" lang="ja-JP" altLang="en-US" sz="1100" b="1" u="sng" dirty="0">
                          <a:solidFill>
                            <a:schemeClr val="tx1"/>
                          </a:solidFill>
                          <a:latin typeface="+mn-ea"/>
                          <a:ea typeface="+mn-ea"/>
                        </a:rPr>
                        <a:t>小児・</a:t>
                      </a:r>
                      <a:r>
                        <a:rPr kumimoji="1" lang="en-US" altLang="ja-JP" sz="1100" b="1" u="sng" dirty="0">
                          <a:solidFill>
                            <a:schemeClr val="tx1"/>
                          </a:solidFill>
                          <a:latin typeface="+mn-ea"/>
                          <a:ea typeface="+mn-ea"/>
                        </a:rPr>
                        <a:t>AYA</a:t>
                      </a:r>
                      <a:r>
                        <a:rPr kumimoji="1" lang="ja-JP" altLang="en-US" sz="1100" b="1" u="sng" dirty="0">
                          <a:solidFill>
                            <a:schemeClr val="tx1"/>
                          </a:solidFill>
                          <a:latin typeface="+mn-ea"/>
                          <a:ea typeface="+mn-ea"/>
                        </a:rPr>
                        <a:t>世代のがん</a:t>
                      </a:r>
                      <a:r>
                        <a:rPr kumimoji="1" lang="en-US" altLang="ja-JP" sz="1100" b="1" dirty="0">
                          <a:solidFill>
                            <a:schemeClr val="tx1"/>
                          </a:solidFill>
                        </a:rPr>
                        <a:t>》</a:t>
                      </a: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highlight>
                            <a:srgbClr val="00FF00"/>
                          </a:highlight>
                        </a:rPr>
                        <a:t>■</a:t>
                      </a:r>
                      <a:r>
                        <a:rPr kumimoji="1" lang="ja-JP" altLang="en-US" sz="1100" b="1" dirty="0">
                          <a:solidFill>
                            <a:schemeClr val="tx1"/>
                          </a:solidFill>
                        </a:rPr>
                        <a:t>小児がん治療経験者長期フォローアップ支援事業の実施</a:t>
                      </a:r>
                      <a:endParaRPr kumimoji="1" lang="en-US" altLang="ja-JP" sz="1100" b="1" dirty="0">
                        <a:solidFill>
                          <a:schemeClr val="tx1"/>
                        </a:solidFill>
                      </a:endParaRP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rPr>
                        <a:t>　　　</a:t>
                      </a:r>
                      <a:r>
                        <a:rPr kumimoji="1" lang="en-US" altLang="ja-JP" sz="1100" b="1" dirty="0">
                          <a:solidFill>
                            <a:schemeClr val="tx1"/>
                          </a:solidFill>
                        </a:rPr>
                        <a:t>【</a:t>
                      </a:r>
                      <a:r>
                        <a:rPr kumimoji="1" lang="ja-JP" altLang="en-US" sz="1100" b="1" dirty="0">
                          <a:solidFill>
                            <a:schemeClr val="tx1"/>
                          </a:solidFill>
                        </a:rPr>
                        <a:t>紹介元医療機関：９医療機関（小児がん拠点病院・小児がん連携病院）、</a:t>
                      </a:r>
                      <a:endParaRPr kumimoji="1" lang="en-US" altLang="ja-JP" sz="1100" b="1" dirty="0">
                        <a:solidFill>
                          <a:schemeClr val="tx1"/>
                        </a:solidFill>
                      </a:endParaRP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rPr>
                        <a:t>　　　　検査実施件数　：９件／令和６年度からの合計</a:t>
                      </a:r>
                      <a:r>
                        <a:rPr kumimoji="1" lang="en-US" altLang="ja-JP" sz="1100" b="1" dirty="0">
                          <a:solidFill>
                            <a:schemeClr val="tx1"/>
                          </a:solidFill>
                        </a:rPr>
                        <a:t>13</a:t>
                      </a:r>
                      <a:r>
                        <a:rPr kumimoji="1" lang="ja-JP" altLang="en-US" sz="1100" b="1" dirty="0">
                          <a:solidFill>
                            <a:schemeClr val="tx1"/>
                          </a:solidFill>
                        </a:rPr>
                        <a:t>件（</a:t>
                      </a:r>
                      <a:r>
                        <a:rPr kumimoji="1" lang="en-US" altLang="ja-JP" sz="1100" b="1" dirty="0">
                          <a:solidFill>
                            <a:schemeClr val="tx1"/>
                          </a:solidFill>
                        </a:rPr>
                        <a:t>R7.12</a:t>
                      </a:r>
                      <a:r>
                        <a:rPr kumimoji="1" lang="ja-JP" altLang="en-US" sz="1100" b="1" dirty="0">
                          <a:solidFill>
                            <a:schemeClr val="tx1"/>
                          </a:solidFill>
                        </a:rPr>
                        <a:t>末時点）</a:t>
                      </a:r>
                      <a:r>
                        <a:rPr kumimoji="1" lang="en-US" altLang="ja-JP" sz="1100" b="1" dirty="0">
                          <a:solidFill>
                            <a:schemeClr val="tx1"/>
                          </a:solidFill>
                        </a:rPr>
                        <a:t>】</a:t>
                      </a: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rPr>
                        <a:t>■</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小児がん患者を対象とした重粒子線治療の助成制度を運用</a:t>
                      </a:r>
                      <a:endParaRPr kumimoji="1" lang="en-US" altLang="ja-JP" sz="1100" b="0" strike="noStrike"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100" dirty="0">
                          <a:solidFill>
                            <a:schemeClr val="tx1"/>
                          </a:solidFill>
                        </a:rPr>
                        <a:t>《</a:t>
                      </a:r>
                      <a:r>
                        <a:rPr kumimoji="1" lang="ja-JP" altLang="en-US" sz="1100" u="sng" dirty="0">
                          <a:solidFill>
                            <a:schemeClr val="tx1"/>
                          </a:solidFill>
                        </a:rPr>
                        <a:t>小児・</a:t>
                      </a:r>
                      <a:r>
                        <a:rPr kumimoji="1" lang="en-US" altLang="ja-JP" sz="1100" u="sng" dirty="0">
                          <a:solidFill>
                            <a:schemeClr val="tx1"/>
                          </a:solidFill>
                          <a:latin typeface="+mn-ea"/>
                          <a:ea typeface="+mn-ea"/>
                        </a:rPr>
                        <a:t>AYA</a:t>
                      </a:r>
                      <a:r>
                        <a:rPr kumimoji="1" lang="ja-JP" altLang="en-US" sz="1100" u="sng" dirty="0">
                          <a:solidFill>
                            <a:schemeClr val="tx1"/>
                          </a:solidFill>
                        </a:rPr>
                        <a:t>世代における療養環境への支援</a:t>
                      </a:r>
                      <a:r>
                        <a:rPr kumimoji="1" lang="en-US" altLang="ja-JP" sz="1100" dirty="0">
                          <a:solidFill>
                            <a:schemeClr val="tx1"/>
                          </a:solidFill>
                        </a:rPr>
                        <a:t>》</a:t>
                      </a: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■府教育庁において府立高校に在籍する長期入院中等の生徒への</a:t>
                      </a:r>
                      <a:endParaRPr kumimoji="1" lang="en-US" altLang="ja-JP" sz="1100" b="0" dirty="0">
                        <a:solidFill>
                          <a:schemeClr val="tx1"/>
                        </a:solidFill>
                      </a:endParaRP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　学業支援を実施</a:t>
                      </a:r>
                      <a:endParaRPr kumimoji="1" lang="en-US" altLang="ja-JP" sz="1100" b="0" dirty="0">
                        <a:solidFill>
                          <a:schemeClr val="tx1"/>
                        </a:solidFill>
                      </a:endParaRP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highlight>
                            <a:srgbClr val="00FF00"/>
                          </a:highlight>
                        </a:rPr>
                        <a:t>■</a:t>
                      </a:r>
                      <a:r>
                        <a:rPr kumimoji="1" lang="ja-JP" altLang="en-US" sz="1100" b="1" dirty="0">
                          <a:solidFill>
                            <a:schemeClr val="tx1"/>
                          </a:solidFill>
                        </a:rPr>
                        <a:t>がん対策基金を活用して実施している小児・ＡＹＡ世代の</a:t>
                      </a:r>
                      <a:endParaRPr kumimoji="1" lang="en-US" altLang="ja-JP" sz="1100" b="1" dirty="0">
                        <a:solidFill>
                          <a:schemeClr val="tx1"/>
                        </a:solidFill>
                      </a:endParaRP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rPr>
                        <a:t>　がん患者支援事業において、療養環境の整備を行うための</a:t>
                      </a:r>
                      <a:endParaRPr kumimoji="1" lang="en-US" altLang="ja-JP" sz="1100" b="1" dirty="0">
                        <a:solidFill>
                          <a:schemeClr val="tx1"/>
                        </a:solidFill>
                      </a:endParaRP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rPr>
                        <a:t>　メニューを新たに追加し、入院中の小児</a:t>
                      </a:r>
                      <a:r>
                        <a:rPr kumimoji="1" lang="ja-JP" altLang="en-US" sz="1100" b="1" u="none" dirty="0">
                          <a:solidFill>
                            <a:schemeClr val="tx1"/>
                          </a:solidFill>
                        </a:rPr>
                        <a:t>・</a:t>
                      </a:r>
                      <a:r>
                        <a:rPr kumimoji="1" lang="en-US" altLang="ja-JP" sz="1100" b="1" dirty="0">
                          <a:solidFill>
                            <a:schemeClr val="tx1"/>
                          </a:solidFill>
                          <a:latin typeface="+mn-ea"/>
                          <a:ea typeface="+mn-ea"/>
                        </a:rPr>
                        <a:t>AYA</a:t>
                      </a:r>
                      <a:r>
                        <a:rPr kumimoji="1" lang="ja-JP" altLang="en-US" sz="1100" b="1" dirty="0">
                          <a:solidFill>
                            <a:schemeClr val="tx1"/>
                          </a:solidFill>
                        </a:rPr>
                        <a:t>世代のがん患者への</a:t>
                      </a:r>
                      <a:endParaRPr kumimoji="1" lang="en-US" altLang="ja-JP" sz="1100" b="1" dirty="0">
                        <a:solidFill>
                          <a:schemeClr val="tx1"/>
                        </a:solidFill>
                      </a:endParaRP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rPr>
                        <a:t>　学習活動支援や療養環境の整備、その他患者支援通信機器の活用による</a:t>
                      </a:r>
                      <a:endParaRPr kumimoji="1" lang="en-US" altLang="ja-JP" sz="1100" b="1" dirty="0">
                        <a:solidFill>
                          <a:schemeClr val="tx1"/>
                        </a:solidFill>
                      </a:endParaRP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rPr>
                        <a:t>　外部とのコミュニケーションを図るための環境整備費等に対し補助（７病院</a:t>
                      </a:r>
                      <a:r>
                        <a:rPr kumimoji="1" lang="ja-JP" altLang="en-US" sz="1100" b="0" dirty="0">
                          <a:solidFill>
                            <a:schemeClr val="tx1"/>
                          </a:solidFill>
                        </a:rPr>
                        <a:t>）</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100" dirty="0">
                          <a:solidFill>
                            <a:schemeClr val="tx1"/>
                          </a:solidFill>
                        </a:rPr>
                        <a:t>《</a:t>
                      </a:r>
                      <a:r>
                        <a:rPr kumimoji="1" lang="ja-JP" altLang="en-US" sz="1100" u="sng" dirty="0">
                          <a:solidFill>
                            <a:schemeClr val="tx1"/>
                          </a:solidFill>
                        </a:rPr>
                        <a:t>妊よう性温存治療実施体制の充実</a:t>
                      </a:r>
                      <a:r>
                        <a:rPr kumimoji="1" lang="en-US" altLang="ja-JP" sz="1100" dirty="0">
                          <a:solidFill>
                            <a:schemeClr val="tx1"/>
                          </a:solidFill>
                        </a:rPr>
                        <a:t>》</a:t>
                      </a: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a:t>
                      </a:r>
                      <a:r>
                        <a:rPr kumimoji="1" lang="ja-JP" altLang="en-US" sz="1100" b="0" strike="noStrike" dirty="0">
                          <a:solidFill>
                            <a:schemeClr val="tx1"/>
                          </a:solidFill>
                        </a:rPr>
                        <a:t>将来子どもを産み育てることを望む小児、思春期及び若年のがん患者等に対して、</a:t>
                      </a:r>
                      <a:endParaRPr kumimoji="1" lang="en-US" altLang="ja-JP" sz="1100" b="0" strike="noStrike"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rPr>
                        <a:t>　妊よう性温存治療及び温存後</a:t>
                      </a:r>
                      <a:r>
                        <a:rPr kumimoji="1" lang="ja-JP" altLang="en-US" sz="1100" b="0" strike="noStrike" dirty="0">
                          <a:solidFill>
                            <a:schemeClr val="tx1"/>
                          </a:solidFill>
                          <a:latin typeface="+mn-ea"/>
                          <a:ea typeface="+mn-ea"/>
                        </a:rPr>
                        <a:t>生殖補助医療に要する費用の一部を助成</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　・妊よう性温存治療費助成　 </a:t>
                      </a:r>
                      <a:r>
                        <a:rPr kumimoji="1" lang="ja-JP" altLang="en-US" sz="1100" b="0" baseline="0" dirty="0">
                          <a:solidFill>
                            <a:schemeClr val="tx1"/>
                          </a:solidFill>
                          <a:latin typeface="+mn-ea"/>
                          <a:ea typeface="+mn-ea"/>
                        </a:rPr>
                        <a:t>   </a:t>
                      </a:r>
                      <a:r>
                        <a:rPr kumimoji="1" lang="ja-JP" altLang="en-US" sz="1100" b="0" dirty="0">
                          <a:solidFill>
                            <a:schemeClr val="tx1"/>
                          </a:solidFill>
                          <a:latin typeface="+mn-ea"/>
                          <a:ea typeface="+mn-ea"/>
                        </a:rPr>
                        <a:t>令和７年度　</a:t>
                      </a:r>
                      <a:r>
                        <a:rPr kumimoji="1" lang="en-US" altLang="ja-JP" sz="1100" b="0" dirty="0">
                          <a:solidFill>
                            <a:schemeClr val="tx1"/>
                          </a:solidFill>
                          <a:latin typeface="+mn-ea"/>
                          <a:ea typeface="+mn-ea"/>
                        </a:rPr>
                        <a:t>49</a:t>
                      </a:r>
                      <a:r>
                        <a:rPr kumimoji="1" lang="ja-JP" altLang="en-US" sz="1100" b="0" dirty="0">
                          <a:solidFill>
                            <a:schemeClr val="tx1"/>
                          </a:solidFill>
                          <a:latin typeface="+mn-ea"/>
                          <a:ea typeface="+mn-ea"/>
                        </a:rPr>
                        <a:t>件　</a:t>
                      </a:r>
                      <a:r>
                        <a:rPr kumimoji="1" lang="en-US" altLang="ja-JP" sz="1100" b="0" dirty="0">
                          <a:solidFill>
                            <a:schemeClr val="tx1"/>
                          </a:solidFill>
                          <a:latin typeface="+mn-ea"/>
                          <a:ea typeface="+mn-ea"/>
                        </a:rPr>
                        <a:t>【R7.11</a:t>
                      </a:r>
                      <a:r>
                        <a:rPr kumimoji="1" lang="ja-JP" altLang="en-US" sz="1100" b="0" dirty="0">
                          <a:solidFill>
                            <a:schemeClr val="tx1"/>
                          </a:solidFill>
                          <a:latin typeface="+mn-ea"/>
                          <a:ea typeface="+mn-ea"/>
                        </a:rPr>
                        <a:t>末時点</a:t>
                      </a:r>
                      <a:r>
                        <a:rPr kumimoji="1" lang="en-US" altLang="ja-JP" sz="1100" b="0" dirty="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　・温存後生殖補助医療費助成　</a:t>
                      </a:r>
                      <a:r>
                        <a:rPr kumimoji="1" lang="ja-JP" altLang="en-US" sz="500" b="0" dirty="0">
                          <a:solidFill>
                            <a:schemeClr val="tx1"/>
                          </a:solidFill>
                          <a:latin typeface="+mn-ea"/>
                          <a:ea typeface="+mn-ea"/>
                        </a:rPr>
                        <a:t> </a:t>
                      </a:r>
                      <a:r>
                        <a:rPr kumimoji="1" lang="ja-JP" altLang="en-US" sz="1100" b="0" dirty="0">
                          <a:solidFill>
                            <a:schemeClr val="tx1"/>
                          </a:solidFill>
                          <a:latin typeface="+mn-ea"/>
                          <a:ea typeface="+mn-ea"/>
                        </a:rPr>
                        <a:t>令和７年度　</a:t>
                      </a:r>
                      <a:r>
                        <a:rPr kumimoji="1" lang="en-US" altLang="ja-JP" sz="1100" b="0" dirty="0">
                          <a:solidFill>
                            <a:schemeClr val="tx1"/>
                          </a:solidFill>
                          <a:latin typeface="+mn-ea"/>
                          <a:ea typeface="+mn-ea"/>
                        </a:rPr>
                        <a:t>19</a:t>
                      </a:r>
                      <a:r>
                        <a:rPr kumimoji="1" lang="ja-JP" altLang="en-US" sz="1100" b="0" dirty="0">
                          <a:solidFill>
                            <a:schemeClr val="tx1"/>
                          </a:solidFill>
                          <a:latin typeface="+mn-ea"/>
                          <a:ea typeface="+mn-ea"/>
                        </a:rPr>
                        <a:t>件　</a:t>
                      </a:r>
                      <a:r>
                        <a:rPr kumimoji="1" lang="en-US" altLang="ja-JP" sz="1100" b="0" dirty="0">
                          <a:solidFill>
                            <a:schemeClr val="tx1"/>
                          </a:solidFill>
                          <a:latin typeface="+mn-ea"/>
                          <a:ea typeface="+mn-ea"/>
                        </a:rPr>
                        <a:t>【R</a:t>
                      </a:r>
                      <a:r>
                        <a:rPr kumimoji="1" lang="en-US" altLang="ja-JP" sz="1100" b="0" dirty="0">
                          <a:solidFill>
                            <a:srgbClr val="FF0000"/>
                          </a:solidFill>
                          <a:latin typeface="+mn-ea"/>
                          <a:ea typeface="+mn-ea"/>
                        </a:rPr>
                        <a:t>7</a:t>
                      </a:r>
                      <a:r>
                        <a:rPr kumimoji="1" lang="en-US" altLang="ja-JP" sz="1100" b="0" dirty="0">
                          <a:solidFill>
                            <a:schemeClr val="tx1"/>
                          </a:solidFill>
                          <a:latin typeface="+mn-ea"/>
                          <a:ea typeface="+mn-ea"/>
                        </a:rPr>
                        <a:t>.11</a:t>
                      </a:r>
                      <a:r>
                        <a:rPr kumimoji="1" lang="ja-JP" altLang="en-US" sz="1100" b="0" dirty="0">
                          <a:solidFill>
                            <a:schemeClr val="tx1"/>
                          </a:solidFill>
                          <a:latin typeface="+mn-ea"/>
                          <a:ea typeface="+mn-ea"/>
                        </a:rPr>
                        <a:t>末時点</a:t>
                      </a:r>
                      <a:r>
                        <a:rPr kumimoji="1" lang="en-US" altLang="ja-JP" sz="1100" b="0" dirty="0">
                          <a:solidFill>
                            <a:schemeClr val="tx1"/>
                          </a:solidFill>
                          <a:latin typeface="+mn-ea"/>
                          <a:ea typeface="+mn-ea"/>
                        </a:rPr>
                        <a:t>】</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3" name="図 2">
            <a:extLst>
              <a:ext uri="{FF2B5EF4-FFF2-40B4-BE49-F238E27FC236}">
                <a16:creationId xmlns:a16="http://schemas.microsoft.com/office/drawing/2014/main" id="{12F1B5D4-4021-41B2-AB38-1C5F408C281E}"/>
              </a:ext>
            </a:extLst>
          </p:cNvPr>
          <p:cNvPicPr>
            <a:picLocks noChangeAspect="1"/>
          </p:cNvPicPr>
          <p:nvPr/>
        </p:nvPicPr>
        <p:blipFill>
          <a:blip r:embed="rId3"/>
          <a:stretch>
            <a:fillRect/>
          </a:stretch>
        </p:blipFill>
        <p:spPr>
          <a:xfrm>
            <a:off x="7545900" y="4071575"/>
            <a:ext cx="1182726" cy="1614361"/>
          </a:xfrm>
          <a:prstGeom prst="rect">
            <a:avLst/>
          </a:prstGeom>
          <a:ln>
            <a:solidFill>
              <a:schemeClr val="tx1"/>
            </a:solidFill>
          </a:ln>
        </p:spPr>
      </p:pic>
      <p:pic>
        <p:nvPicPr>
          <p:cNvPr id="4" name="図 3">
            <a:extLst>
              <a:ext uri="{FF2B5EF4-FFF2-40B4-BE49-F238E27FC236}">
                <a16:creationId xmlns:a16="http://schemas.microsoft.com/office/drawing/2014/main" id="{09B47A99-FA3A-47FC-AED9-20B380A4D958}"/>
              </a:ext>
            </a:extLst>
          </p:cNvPr>
          <p:cNvPicPr>
            <a:picLocks noChangeAspect="1"/>
          </p:cNvPicPr>
          <p:nvPr/>
        </p:nvPicPr>
        <p:blipFill>
          <a:blip r:embed="rId4"/>
          <a:stretch>
            <a:fillRect/>
          </a:stretch>
        </p:blipFill>
        <p:spPr>
          <a:xfrm>
            <a:off x="7642682" y="1954452"/>
            <a:ext cx="989162" cy="1504318"/>
          </a:xfrm>
          <a:prstGeom prst="rect">
            <a:avLst/>
          </a:prstGeom>
          <a:ln>
            <a:solidFill>
              <a:schemeClr val="tx1"/>
            </a:solidFill>
          </a:ln>
        </p:spPr>
      </p:pic>
      <p:sp>
        <p:nvSpPr>
          <p:cNvPr id="10" name="テキスト ボックス 9">
            <a:extLst>
              <a:ext uri="{FF2B5EF4-FFF2-40B4-BE49-F238E27FC236}">
                <a16:creationId xmlns:a16="http://schemas.microsoft.com/office/drawing/2014/main" id="{ABC4110D-1A8B-48DB-958B-418B3462A20B}"/>
              </a:ext>
            </a:extLst>
          </p:cNvPr>
          <p:cNvSpPr txBox="1"/>
          <p:nvPr/>
        </p:nvSpPr>
        <p:spPr>
          <a:xfrm>
            <a:off x="6986839" y="3481874"/>
            <a:ext cx="2300848" cy="400110"/>
          </a:xfrm>
          <a:prstGeom prst="rect">
            <a:avLst/>
          </a:prstGeom>
          <a:noFill/>
          <a:ln w="9525">
            <a:noFill/>
          </a:ln>
        </p:spPr>
        <p:txBody>
          <a:bodyPr wrap="square" rtlCol="0">
            <a:spAutoFit/>
          </a:bodyPr>
          <a:lstStyle/>
          <a:p>
            <a:r>
              <a:rPr kumimoji="1" lang="en-US" altLang="ja-JP" sz="1000" dirty="0"/>
              <a:t>【</a:t>
            </a:r>
            <a:r>
              <a:rPr kumimoji="1" lang="ja-JP" altLang="en-US" sz="1000" dirty="0"/>
              <a:t>小児がん治療経験者長期フォロー</a:t>
            </a:r>
            <a:endParaRPr kumimoji="1" lang="en-US" altLang="ja-JP" sz="1000" dirty="0"/>
          </a:p>
          <a:p>
            <a:r>
              <a:rPr kumimoji="1" lang="ja-JP" altLang="en-US" sz="1000" dirty="0"/>
              <a:t>　アップ支援事業チラシ</a:t>
            </a:r>
            <a:r>
              <a:rPr kumimoji="1" lang="en-US" altLang="ja-JP" sz="1000" dirty="0"/>
              <a:t>】</a:t>
            </a:r>
            <a:endParaRPr kumimoji="1" lang="ja-JP" altLang="en-US" sz="1000" dirty="0"/>
          </a:p>
        </p:txBody>
      </p:sp>
      <p:sp>
        <p:nvSpPr>
          <p:cNvPr id="11" name="テキスト ボックス 10">
            <a:extLst>
              <a:ext uri="{FF2B5EF4-FFF2-40B4-BE49-F238E27FC236}">
                <a16:creationId xmlns:a16="http://schemas.microsoft.com/office/drawing/2014/main" id="{E6A93BF9-1E2F-45B5-BCB8-D8CB6A90DD0D}"/>
              </a:ext>
            </a:extLst>
          </p:cNvPr>
          <p:cNvSpPr txBox="1"/>
          <p:nvPr/>
        </p:nvSpPr>
        <p:spPr>
          <a:xfrm>
            <a:off x="6986838" y="5694471"/>
            <a:ext cx="2481955" cy="400110"/>
          </a:xfrm>
          <a:prstGeom prst="rect">
            <a:avLst/>
          </a:prstGeom>
          <a:noFill/>
          <a:ln w="9525">
            <a:noFill/>
          </a:ln>
        </p:spPr>
        <p:txBody>
          <a:bodyPr wrap="square" rtlCol="0">
            <a:spAutoFit/>
          </a:bodyPr>
          <a:lstStyle/>
          <a:p>
            <a:r>
              <a:rPr kumimoji="1" lang="en-US" altLang="ja-JP" sz="1000" dirty="0"/>
              <a:t>【</a:t>
            </a:r>
            <a:r>
              <a:rPr kumimoji="1" lang="ja-JP" altLang="en-US" sz="1000" b="0" dirty="0">
                <a:solidFill>
                  <a:schemeClr val="tx1"/>
                </a:solidFill>
                <a:latin typeface="+mn-ea"/>
                <a:ea typeface="+mn-ea"/>
              </a:rPr>
              <a:t>大阪府がん患者等妊よう性</a:t>
            </a:r>
            <a:endParaRPr kumimoji="1" lang="en-US" altLang="ja-JP" sz="1000" b="0" dirty="0">
              <a:solidFill>
                <a:schemeClr val="tx1"/>
              </a:solidFill>
              <a:latin typeface="+mn-ea"/>
              <a:ea typeface="+mn-ea"/>
            </a:endParaRPr>
          </a:p>
          <a:p>
            <a:r>
              <a:rPr kumimoji="1" lang="ja-JP" altLang="en-US" sz="1000" dirty="0">
                <a:latin typeface="+mn-ea"/>
              </a:rPr>
              <a:t>　</a:t>
            </a:r>
            <a:r>
              <a:rPr kumimoji="1" lang="ja-JP" altLang="en-US" sz="1000" b="0" dirty="0">
                <a:solidFill>
                  <a:schemeClr val="tx1"/>
                </a:solidFill>
                <a:latin typeface="+mn-ea"/>
                <a:ea typeface="+mn-ea"/>
              </a:rPr>
              <a:t>温存治療費等助成事業チラシ</a:t>
            </a:r>
            <a:r>
              <a:rPr kumimoji="1" lang="en-US" altLang="ja-JP" sz="1000" dirty="0"/>
              <a:t>】</a:t>
            </a:r>
            <a:endParaRPr kumimoji="1" lang="ja-JP" altLang="en-US" sz="1000" dirty="0"/>
          </a:p>
        </p:txBody>
      </p:sp>
    </p:spTree>
    <p:extLst>
      <p:ext uri="{BB962C8B-B14F-4D97-AF65-F5344CB8AC3E}">
        <p14:creationId xmlns:p14="http://schemas.microsoft.com/office/powerpoint/2010/main" val="1323302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7000" y="13885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1570785"/>
              </p:ext>
            </p:extLst>
          </p:nvPr>
        </p:nvGraphicFramePr>
        <p:xfrm>
          <a:off x="406103" y="334650"/>
          <a:ext cx="8928000" cy="5809046"/>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900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小児がん治療経験者長期フォローアップ支援事業（</a:t>
                      </a:r>
                      <a:r>
                        <a:rPr kumimoji="1" lang="en-US" altLang="ja-JP" sz="1100" b="0" dirty="0">
                          <a:solidFill>
                            <a:schemeClr val="tx1"/>
                          </a:solidFill>
                          <a:latin typeface="+mn-ea"/>
                          <a:ea typeface="+mn-ea"/>
                        </a:rPr>
                        <a:t>5,919</a:t>
                      </a:r>
                      <a:r>
                        <a:rPr kumimoji="1" lang="ja-JP" altLang="en-US" sz="1100" b="0" dirty="0">
                          <a:solidFill>
                            <a:schemeClr val="tx1"/>
                          </a:solidFill>
                          <a:latin typeface="+mn-ea"/>
                          <a:ea typeface="+mn-ea"/>
                        </a:rPr>
                        <a:t>千円）</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重粒子線がん治療患者支援事業（</a:t>
                      </a:r>
                      <a:r>
                        <a:rPr kumimoji="1" lang="en-US" altLang="ja-JP" sz="1100" b="0" dirty="0">
                          <a:solidFill>
                            <a:schemeClr val="tx1"/>
                          </a:solidFill>
                          <a:latin typeface="+mn-ea"/>
                          <a:ea typeface="+mn-ea"/>
                        </a:rPr>
                        <a:t>3,632</a:t>
                      </a:r>
                      <a:r>
                        <a:rPr kumimoji="1" lang="ja-JP" altLang="en-US" sz="1100" b="0" dirty="0">
                          <a:solidFill>
                            <a:schemeClr val="tx1"/>
                          </a:solidFill>
                          <a:latin typeface="+mn-ea"/>
                          <a:ea typeface="+mn-ea"/>
                        </a:rPr>
                        <a:t>千円）</a:t>
                      </a: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再掲</a:t>
                      </a:r>
                      <a:r>
                        <a:rPr kumimoji="1" lang="en-US" altLang="ja-JP" sz="1000" b="0" dirty="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小児・</a:t>
                      </a:r>
                      <a:r>
                        <a:rPr kumimoji="1" lang="en-US" altLang="ja-JP" sz="1100" b="0" dirty="0">
                          <a:solidFill>
                            <a:schemeClr val="tx1"/>
                          </a:solidFill>
                          <a:latin typeface="+mn-ea"/>
                          <a:ea typeface="+mn-ea"/>
                        </a:rPr>
                        <a:t>AYA</a:t>
                      </a:r>
                      <a:r>
                        <a:rPr kumimoji="1" lang="ja-JP" altLang="en-US" sz="1100" b="0" dirty="0">
                          <a:solidFill>
                            <a:schemeClr val="tx1"/>
                          </a:solidFill>
                          <a:latin typeface="+mn-ea"/>
                          <a:ea typeface="+mn-ea"/>
                        </a:rPr>
                        <a:t>世代のがん患者支援事業（</a:t>
                      </a:r>
                      <a:r>
                        <a:rPr kumimoji="1" lang="en-US" altLang="ja-JP" sz="1100" b="0" dirty="0">
                          <a:solidFill>
                            <a:schemeClr val="tx1"/>
                          </a:solidFill>
                          <a:latin typeface="+mn-ea"/>
                          <a:ea typeface="+mn-ea"/>
                        </a:rPr>
                        <a:t>1,500</a:t>
                      </a:r>
                      <a:r>
                        <a:rPr kumimoji="1" lang="ja-JP" altLang="en-US" sz="1100" b="0" dirty="0">
                          <a:solidFill>
                            <a:schemeClr val="tx1"/>
                          </a:solidFill>
                          <a:latin typeface="+mn-ea"/>
                          <a:ea typeface="+mn-ea"/>
                        </a:rPr>
                        <a:t>千円）</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大阪府がん患者等妊よう性温存治療費等助成事業（</a:t>
                      </a:r>
                      <a:r>
                        <a:rPr kumimoji="1" lang="en-US" altLang="ja-JP" sz="1100" b="0" dirty="0">
                          <a:solidFill>
                            <a:schemeClr val="tx1"/>
                          </a:solidFill>
                          <a:latin typeface="+mn-ea"/>
                          <a:ea typeface="+mn-ea"/>
                        </a:rPr>
                        <a:t>46,999</a:t>
                      </a:r>
                      <a:r>
                        <a:rPr kumimoji="1" lang="ja-JP" altLang="en-US" sz="1100" b="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65649"/>
                  </a:ext>
                </a:extLst>
              </a:tr>
              <a:tr h="1569977">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en-US" altLang="ja-JP" sz="1100" b="1" dirty="0">
                          <a:solidFill>
                            <a:schemeClr val="tx1"/>
                          </a:solidFill>
                          <a:latin typeface="+mn-ea"/>
                          <a:ea typeface="+mn-ea"/>
                        </a:rPr>
                        <a:t>《</a:t>
                      </a:r>
                      <a:r>
                        <a:rPr kumimoji="1" lang="ja-JP" altLang="en-US" sz="1100" b="1" u="sng" dirty="0">
                          <a:solidFill>
                            <a:schemeClr val="tx1"/>
                          </a:solidFill>
                          <a:latin typeface="+mn-ea"/>
                          <a:ea typeface="+mn-ea"/>
                        </a:rPr>
                        <a:t>小児・</a:t>
                      </a:r>
                      <a:r>
                        <a:rPr kumimoji="1" lang="en-US" altLang="ja-JP" sz="1100" b="1" u="sng" dirty="0">
                          <a:solidFill>
                            <a:schemeClr val="tx1"/>
                          </a:solidFill>
                          <a:latin typeface="+mn-ea"/>
                          <a:ea typeface="+mn-ea"/>
                        </a:rPr>
                        <a:t>AYA</a:t>
                      </a:r>
                      <a:r>
                        <a:rPr kumimoji="1" lang="ja-JP" altLang="en-US" sz="1100" b="1" u="sng" dirty="0">
                          <a:solidFill>
                            <a:schemeClr val="tx1"/>
                          </a:solidFill>
                          <a:latin typeface="+mn-ea"/>
                          <a:ea typeface="+mn-ea"/>
                        </a:rPr>
                        <a:t>世代のがん</a:t>
                      </a:r>
                      <a:r>
                        <a:rPr kumimoji="1" lang="en-US" altLang="ja-JP" sz="1100" b="1" dirty="0">
                          <a:solidFill>
                            <a:schemeClr val="tx1"/>
                          </a:solidFill>
                          <a:latin typeface="+mn-ea"/>
                          <a:ea typeface="+mn-ea"/>
                        </a:rPr>
                        <a:t>》</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highlight>
                            <a:srgbClr val="00FF00"/>
                          </a:highlight>
                          <a:latin typeface="+mn-ea"/>
                          <a:ea typeface="+mn-ea"/>
                        </a:rPr>
                        <a:t>■</a:t>
                      </a:r>
                      <a:r>
                        <a:rPr kumimoji="1" lang="ja-JP" altLang="en-US" sz="1100" b="1" strike="noStrike" dirty="0">
                          <a:solidFill>
                            <a:schemeClr val="tx1"/>
                          </a:solidFill>
                          <a:latin typeface="+mn-ea"/>
                          <a:ea typeface="+mn-ea"/>
                        </a:rPr>
                        <a:t>小児がん治療経験者長期フォローアップ支援事業の対象者の実態に沿った効果的な実施と、自身の健康管理に役立つよう啓発の促進</a:t>
                      </a:r>
                      <a:endParaRPr kumimoji="1" lang="en-US" altLang="ja-JP" sz="1100" b="1" strike="noStrike" dirty="0">
                        <a:solidFill>
                          <a:schemeClr val="tx1"/>
                        </a:solidFill>
                        <a:latin typeface="+mn-ea"/>
                        <a:ea typeface="+mn-ea"/>
                      </a:endParaRPr>
                    </a:p>
                    <a:p>
                      <a:pPr marL="174625" marR="0" lvl="0" indent="-174625" algn="l" defTabSz="914400" rtl="0" eaLnBrk="1" fontAlgn="auto" latinLnBrk="0" hangingPunct="1">
                        <a:lnSpc>
                          <a:spcPts val="1500"/>
                        </a:lnSpc>
                        <a:spcBef>
                          <a:spcPts val="0"/>
                        </a:spcBef>
                        <a:spcAft>
                          <a:spcPts val="0"/>
                        </a:spcAft>
                        <a:buClrTx/>
                        <a:buSzTx/>
                        <a:buFontTx/>
                        <a:buNone/>
                        <a:tabLst/>
                        <a:defRPr/>
                      </a:pPr>
                      <a:endParaRPr kumimoji="1" lang="en-US" altLang="ja-JP" sz="1100" b="1" strike="noStrike" dirty="0">
                        <a:solidFill>
                          <a:schemeClr val="tx1"/>
                        </a:solidFill>
                        <a:latin typeface="+mn-ea"/>
                        <a:ea typeface="+mn-ea"/>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en-US" altLang="ja-JP" sz="1100" b="1" dirty="0">
                          <a:solidFill>
                            <a:schemeClr val="tx1"/>
                          </a:solidFill>
                          <a:latin typeface="+mn-ea"/>
                          <a:ea typeface="+mn-ea"/>
                        </a:rPr>
                        <a:t>《</a:t>
                      </a:r>
                      <a:r>
                        <a:rPr kumimoji="1" lang="ja-JP" altLang="en-US" sz="1100" b="1" u="sng" dirty="0">
                          <a:solidFill>
                            <a:schemeClr val="tx1"/>
                          </a:solidFill>
                          <a:latin typeface="+mn-ea"/>
                          <a:ea typeface="+mn-ea"/>
                        </a:rPr>
                        <a:t>小児・</a:t>
                      </a:r>
                      <a:r>
                        <a:rPr kumimoji="1" lang="en-US" altLang="ja-JP" sz="1100" b="1" u="sng" dirty="0">
                          <a:solidFill>
                            <a:schemeClr val="tx1"/>
                          </a:solidFill>
                          <a:latin typeface="+mn-ea"/>
                          <a:ea typeface="+mn-ea"/>
                        </a:rPr>
                        <a:t>AYA</a:t>
                      </a:r>
                      <a:r>
                        <a:rPr kumimoji="1" lang="ja-JP" altLang="en-US" sz="1100" b="1" u="sng" dirty="0">
                          <a:solidFill>
                            <a:schemeClr val="tx1"/>
                          </a:solidFill>
                          <a:latin typeface="+mn-ea"/>
                          <a:ea typeface="+mn-ea"/>
                        </a:rPr>
                        <a:t>世代における療養環境への支援</a:t>
                      </a:r>
                      <a:r>
                        <a:rPr kumimoji="1" lang="en-US" altLang="ja-JP" sz="1100" b="1" dirty="0">
                          <a:solidFill>
                            <a:schemeClr val="tx1"/>
                          </a:solidFill>
                          <a:latin typeface="+mn-ea"/>
                          <a:ea typeface="+mn-ea"/>
                        </a:rPr>
                        <a:t>》</a:t>
                      </a: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■入院中の小児・</a:t>
                      </a:r>
                      <a:r>
                        <a:rPr kumimoji="1" lang="en-US" altLang="ja-JP" sz="1100" b="0" dirty="0">
                          <a:solidFill>
                            <a:schemeClr val="tx1"/>
                          </a:solidFill>
                          <a:latin typeface="+mn-ea"/>
                          <a:ea typeface="+mn-ea"/>
                        </a:rPr>
                        <a:t>AYA</a:t>
                      </a:r>
                      <a:r>
                        <a:rPr kumimoji="1" lang="ja-JP" altLang="en-US" sz="1100" b="0" dirty="0">
                          <a:solidFill>
                            <a:schemeClr val="tx1"/>
                          </a:solidFill>
                          <a:latin typeface="+mn-ea"/>
                          <a:ea typeface="+mn-ea"/>
                        </a:rPr>
                        <a:t>世代のがん患者への支援事業の更なる周知による活用促進</a:t>
                      </a:r>
                      <a:endParaRPr kumimoji="1" lang="en-US" altLang="ja-JP" sz="1100" dirty="0">
                        <a:solidFill>
                          <a:schemeClr val="tx1"/>
                        </a:solidFill>
                        <a:latin typeface="+mn-ea"/>
                        <a:ea typeface="+mn-ea"/>
                      </a:endParaRPr>
                    </a:p>
                    <a:p>
                      <a:pPr marL="174625" marR="0" lvl="0" indent="-174625" algn="l" defTabSz="914400" rtl="0" eaLnBrk="1" fontAlgn="auto" latinLnBrk="0" hangingPunct="1">
                        <a:lnSpc>
                          <a:spcPts val="1500"/>
                        </a:lnSpc>
                        <a:spcBef>
                          <a:spcPts val="0"/>
                        </a:spcBef>
                        <a:spcAft>
                          <a:spcPts val="0"/>
                        </a:spcAft>
                        <a:buClrTx/>
                        <a:buSzTx/>
                        <a:buFontTx/>
                        <a:buNone/>
                        <a:tabLst/>
                        <a:defRPr/>
                      </a:pPr>
                      <a:endParaRPr kumimoji="1" lang="en-US" altLang="ja-JP" sz="1100" dirty="0">
                        <a:solidFill>
                          <a:schemeClr val="tx1"/>
                        </a:solidFill>
                        <a:latin typeface="+mn-ea"/>
                        <a:ea typeface="+mn-ea"/>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en-US" altLang="ja-JP" sz="1100" b="1" dirty="0">
                          <a:solidFill>
                            <a:schemeClr val="tx1"/>
                          </a:solidFill>
                          <a:latin typeface="+mn-ea"/>
                          <a:ea typeface="+mn-ea"/>
                        </a:rPr>
                        <a:t>《</a:t>
                      </a:r>
                      <a:r>
                        <a:rPr kumimoji="1" lang="ja-JP" altLang="en-US" sz="1100" b="1" u="sng" dirty="0">
                          <a:solidFill>
                            <a:schemeClr val="tx1"/>
                          </a:solidFill>
                          <a:latin typeface="+mn-ea"/>
                          <a:ea typeface="+mn-ea"/>
                        </a:rPr>
                        <a:t>妊よう性温存治療実施体制の充実</a:t>
                      </a:r>
                      <a:r>
                        <a:rPr kumimoji="1" lang="en-US" altLang="ja-JP" sz="1100" b="1" dirty="0">
                          <a:solidFill>
                            <a:schemeClr val="tx1"/>
                          </a:solidFill>
                          <a:latin typeface="+mn-ea"/>
                          <a:ea typeface="+mn-ea"/>
                        </a:rPr>
                        <a:t>》</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highlight>
                            <a:srgbClr val="00FF00"/>
                          </a:highlight>
                          <a:latin typeface="+mn-ea"/>
                          <a:ea typeface="+mn-ea"/>
                        </a:rPr>
                        <a:t>■</a:t>
                      </a:r>
                      <a:r>
                        <a:rPr kumimoji="1" lang="ja-JP" altLang="en-US" sz="1100" b="1" strike="noStrike" dirty="0">
                          <a:solidFill>
                            <a:schemeClr val="tx1"/>
                          </a:solidFill>
                          <a:latin typeface="+mn-ea"/>
                          <a:ea typeface="+mn-ea"/>
                        </a:rPr>
                        <a:t>支援内容の充実とその周知促進</a:t>
                      </a:r>
                    </a:p>
                    <a:p>
                      <a:pPr marL="174625" marR="0" lvl="0" indent="-174625" algn="l" defTabSz="914400" rtl="0" eaLnBrk="1" fontAlgn="auto" latinLnBrk="0" hangingPunct="1">
                        <a:lnSpc>
                          <a:spcPts val="15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872753">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en-US" altLang="ja-JP" sz="1100" b="1" dirty="0">
                          <a:solidFill>
                            <a:schemeClr val="tx1"/>
                          </a:solidFill>
                          <a:latin typeface="+mn-ea"/>
                          <a:ea typeface="+mn-ea"/>
                        </a:rPr>
                        <a:t>《</a:t>
                      </a:r>
                      <a:r>
                        <a:rPr kumimoji="1" lang="ja-JP" altLang="en-US" sz="1100" b="1" u="sng" dirty="0">
                          <a:solidFill>
                            <a:schemeClr val="tx1"/>
                          </a:solidFill>
                          <a:latin typeface="+mn-ea"/>
                          <a:ea typeface="+mn-ea"/>
                        </a:rPr>
                        <a:t>小児・</a:t>
                      </a:r>
                      <a:r>
                        <a:rPr kumimoji="1" lang="en-US" altLang="ja-JP" sz="1100" b="1" u="sng" dirty="0">
                          <a:solidFill>
                            <a:schemeClr val="tx1"/>
                          </a:solidFill>
                          <a:latin typeface="+mn-ea"/>
                          <a:ea typeface="+mn-ea"/>
                        </a:rPr>
                        <a:t>AYA</a:t>
                      </a:r>
                      <a:r>
                        <a:rPr kumimoji="1" lang="ja-JP" altLang="en-US" sz="1100" b="1" u="sng" dirty="0">
                          <a:solidFill>
                            <a:schemeClr val="tx1"/>
                          </a:solidFill>
                          <a:latin typeface="+mn-ea"/>
                          <a:ea typeface="+mn-ea"/>
                        </a:rPr>
                        <a:t>世代のがん</a:t>
                      </a:r>
                      <a:r>
                        <a:rPr kumimoji="1" lang="en-US" altLang="ja-JP" sz="1100" b="1" dirty="0">
                          <a:solidFill>
                            <a:schemeClr val="tx1"/>
                          </a:solidFill>
                          <a:latin typeface="+mn-ea"/>
                          <a:ea typeface="+mn-ea"/>
                        </a:rPr>
                        <a:t>》</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啓発資材の作成及び関係機関と連携した周知啓発の実施</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ts val="1500"/>
                        </a:lnSpc>
                        <a:spcBef>
                          <a:spcPts val="0"/>
                        </a:spcBef>
                        <a:spcAft>
                          <a:spcPts val="0"/>
                        </a:spcAft>
                        <a:buClrTx/>
                        <a:buSzTx/>
                        <a:buFontTx/>
                        <a:buNone/>
                        <a:tabLst/>
                        <a:defRPr/>
                      </a:pP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en-US" altLang="ja-JP" sz="1100" b="1" dirty="0">
                          <a:solidFill>
                            <a:schemeClr val="tx1"/>
                          </a:solidFill>
                          <a:latin typeface="+mn-ea"/>
                          <a:ea typeface="+mn-ea"/>
                        </a:rPr>
                        <a:t>《</a:t>
                      </a:r>
                      <a:r>
                        <a:rPr kumimoji="1" lang="ja-JP" altLang="en-US" sz="1100" b="1" u="sng" dirty="0">
                          <a:solidFill>
                            <a:schemeClr val="tx1"/>
                          </a:solidFill>
                          <a:latin typeface="+mn-ea"/>
                          <a:ea typeface="+mn-ea"/>
                        </a:rPr>
                        <a:t>小児・</a:t>
                      </a:r>
                      <a:r>
                        <a:rPr kumimoji="1" lang="en-US" altLang="ja-JP" sz="1100" b="1" u="sng" dirty="0">
                          <a:solidFill>
                            <a:schemeClr val="tx1"/>
                          </a:solidFill>
                          <a:latin typeface="+mn-ea"/>
                          <a:ea typeface="+mn-ea"/>
                        </a:rPr>
                        <a:t>AYA</a:t>
                      </a:r>
                      <a:r>
                        <a:rPr kumimoji="1" lang="ja-JP" altLang="en-US" sz="1100" b="1" u="sng" dirty="0">
                          <a:solidFill>
                            <a:schemeClr val="tx1"/>
                          </a:solidFill>
                          <a:latin typeface="+mn-ea"/>
                          <a:ea typeface="+mn-ea"/>
                        </a:rPr>
                        <a:t>世代における療養環境への支援</a:t>
                      </a:r>
                      <a:r>
                        <a:rPr kumimoji="1" lang="en-US" altLang="ja-JP" sz="1100" b="1" dirty="0">
                          <a:solidFill>
                            <a:schemeClr val="tx1"/>
                          </a:solidFill>
                          <a:latin typeface="+mn-ea"/>
                          <a:ea typeface="+mn-ea"/>
                        </a:rPr>
                        <a:t>》</a:t>
                      </a: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latin typeface="+mn-ea"/>
                          <a:ea typeface="+mn-ea"/>
                        </a:rPr>
                        <a:t>■</a:t>
                      </a:r>
                      <a:r>
                        <a:rPr kumimoji="1" lang="ja-JP" altLang="en-US" sz="1100" b="0" dirty="0">
                          <a:solidFill>
                            <a:schemeClr val="tx1"/>
                          </a:solidFill>
                          <a:latin typeface="+mn-ea"/>
                          <a:ea typeface="+mn-ea"/>
                        </a:rPr>
                        <a:t>入院中の小児・</a:t>
                      </a:r>
                      <a:r>
                        <a:rPr kumimoji="1" lang="en-US" altLang="ja-JP" sz="1100" b="0" dirty="0">
                          <a:solidFill>
                            <a:schemeClr val="tx1"/>
                          </a:solidFill>
                          <a:latin typeface="+mn-ea"/>
                          <a:ea typeface="+mn-ea"/>
                        </a:rPr>
                        <a:t>AYA</a:t>
                      </a:r>
                      <a:r>
                        <a:rPr kumimoji="1" lang="ja-JP" altLang="en-US" sz="1100" b="0" dirty="0">
                          <a:solidFill>
                            <a:schemeClr val="tx1"/>
                          </a:solidFill>
                          <a:latin typeface="+mn-ea"/>
                          <a:ea typeface="+mn-ea"/>
                        </a:rPr>
                        <a:t>世代のがん患者への支援事業について、新たな追加した療養環境の整備にかかる活用事例を協議会等で情報共有</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ts val="1500"/>
                        </a:lnSpc>
                        <a:spcBef>
                          <a:spcPts val="0"/>
                        </a:spcBef>
                        <a:spcAft>
                          <a:spcPts val="0"/>
                        </a:spcAft>
                        <a:buClrTx/>
                        <a:buSzTx/>
                        <a:buFontTx/>
                        <a:buNone/>
                        <a:tabLst/>
                        <a:defRPr/>
                      </a:pP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en-US" altLang="ja-JP" sz="1100" b="1" dirty="0">
                          <a:solidFill>
                            <a:schemeClr val="tx1"/>
                          </a:solidFill>
                          <a:latin typeface="+mn-ea"/>
                          <a:ea typeface="+mn-ea"/>
                        </a:rPr>
                        <a:t>《</a:t>
                      </a:r>
                      <a:r>
                        <a:rPr kumimoji="1" lang="ja-JP" altLang="en-US" sz="1100" b="1" u="sng" dirty="0">
                          <a:solidFill>
                            <a:schemeClr val="tx1"/>
                          </a:solidFill>
                          <a:latin typeface="+mn-ea"/>
                          <a:ea typeface="+mn-ea"/>
                        </a:rPr>
                        <a:t>妊よう性温存治療実施体制の充実</a:t>
                      </a:r>
                      <a:r>
                        <a:rPr kumimoji="1" lang="en-US" altLang="ja-JP" sz="1100" b="1" dirty="0">
                          <a:solidFill>
                            <a:schemeClr val="tx1"/>
                          </a:solidFill>
                          <a:latin typeface="+mn-ea"/>
                          <a:ea typeface="+mn-ea"/>
                        </a:rPr>
                        <a:t>》</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highlight>
                            <a:srgbClr val="00FF00"/>
                          </a:highlight>
                          <a:latin typeface="+mn-ea"/>
                          <a:ea typeface="+mn-ea"/>
                        </a:rPr>
                        <a:t>■</a:t>
                      </a:r>
                      <a:r>
                        <a:rPr kumimoji="1" lang="ja-JP" altLang="en-US" sz="1100" b="1" strike="noStrike" dirty="0">
                          <a:solidFill>
                            <a:schemeClr val="tx1"/>
                          </a:solidFill>
                          <a:latin typeface="+mn-ea"/>
                          <a:ea typeface="+mn-ea"/>
                        </a:rPr>
                        <a:t>初回の凍結保存費用以外の凍結保存の維持に係る費用について新たに助成の対象とするとともに、関係機関と連携した対象者への周知</a:t>
                      </a:r>
                      <a:endParaRPr kumimoji="1" lang="en-US" altLang="ja-JP" sz="1100" b="1" u="none"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900000">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令和８年度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小児がん治療経験者長期フォローアップ支援事業（</a:t>
                      </a:r>
                      <a:r>
                        <a:rPr kumimoji="1" lang="en-US" altLang="ja-JP" sz="1100" b="0" dirty="0">
                          <a:solidFill>
                            <a:schemeClr val="tx1"/>
                          </a:solidFill>
                          <a:latin typeface="+mn-ea"/>
                          <a:ea typeface="+mn-ea"/>
                        </a:rPr>
                        <a:t>3,042</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重粒子線がん治療患者支援事業（</a:t>
                      </a:r>
                      <a:r>
                        <a:rPr kumimoji="1" lang="en-US" altLang="ja-JP" sz="1100" b="0" dirty="0">
                          <a:solidFill>
                            <a:schemeClr val="tx1"/>
                          </a:solidFill>
                          <a:latin typeface="+mn-ea"/>
                          <a:ea typeface="+mn-ea"/>
                        </a:rPr>
                        <a:t>4,354</a:t>
                      </a:r>
                      <a:r>
                        <a:rPr kumimoji="1" lang="ja-JP" altLang="en-US" sz="1100" b="0" dirty="0">
                          <a:solidFill>
                            <a:schemeClr val="tx1"/>
                          </a:solidFill>
                          <a:latin typeface="+mn-ea"/>
                          <a:ea typeface="+mn-ea"/>
                        </a:rPr>
                        <a:t>千円）</a:t>
                      </a: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再掲</a:t>
                      </a:r>
                      <a:r>
                        <a:rPr kumimoji="1" lang="en-US" altLang="ja-JP" sz="1000" b="0" dirty="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小児・</a:t>
                      </a:r>
                      <a:r>
                        <a:rPr kumimoji="1" lang="en-US" altLang="ja-JP" sz="1100" b="0" dirty="0">
                          <a:solidFill>
                            <a:schemeClr val="tx1"/>
                          </a:solidFill>
                          <a:latin typeface="+mn-ea"/>
                          <a:ea typeface="+mn-ea"/>
                        </a:rPr>
                        <a:t>AYA</a:t>
                      </a:r>
                      <a:r>
                        <a:rPr kumimoji="1" lang="ja-JP" altLang="en-US" sz="1100" b="0" dirty="0">
                          <a:solidFill>
                            <a:schemeClr val="tx1"/>
                          </a:solidFill>
                          <a:latin typeface="+mn-ea"/>
                          <a:ea typeface="+mn-ea"/>
                        </a:rPr>
                        <a:t>世代のがん患者支援事業（</a:t>
                      </a:r>
                      <a:r>
                        <a:rPr kumimoji="1" lang="en-US" altLang="ja-JP" sz="1100" b="0" dirty="0">
                          <a:solidFill>
                            <a:schemeClr val="tx1"/>
                          </a:solidFill>
                          <a:latin typeface="+mn-ea"/>
                          <a:ea typeface="+mn-ea"/>
                        </a:rPr>
                        <a:t>1,500</a:t>
                      </a:r>
                      <a:r>
                        <a:rPr kumimoji="1" lang="ja-JP" altLang="en-US" sz="1100" b="0" dirty="0">
                          <a:solidFill>
                            <a:schemeClr val="tx1"/>
                          </a:solidFill>
                          <a:latin typeface="+mn-ea"/>
                          <a:ea typeface="+mn-ea"/>
                        </a:rPr>
                        <a:t>千円）</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大阪府がん患者等妊よう性温存治療費等助成事業（</a:t>
                      </a:r>
                      <a:r>
                        <a:rPr kumimoji="1" lang="en-US" altLang="ja-JP" sz="1100" b="0" dirty="0">
                          <a:solidFill>
                            <a:schemeClr val="tx1"/>
                          </a:solidFill>
                          <a:latin typeface="+mn-ea"/>
                          <a:ea typeface="+mn-ea"/>
                        </a:rPr>
                        <a:t>50,383</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21</a:t>
            </a:fld>
            <a:endParaRPr kumimoji="1" lang="ja-JP" altLang="en-US"/>
          </a:p>
        </p:txBody>
      </p:sp>
    </p:spTree>
    <p:extLst>
      <p:ext uri="{BB962C8B-B14F-4D97-AF65-F5344CB8AC3E}">
        <p14:creationId xmlns:p14="http://schemas.microsoft.com/office/powerpoint/2010/main" val="1313628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３　患者支援の充実</a:t>
            </a:r>
          </a:p>
        </p:txBody>
      </p:sp>
      <p:pic>
        <p:nvPicPr>
          <p:cNvPr id="22" name="図 21"/>
          <p:cNvPicPr>
            <a:picLocks noChangeAspect="1"/>
          </p:cNvPicPr>
          <p:nvPr/>
        </p:nvPicPr>
        <p:blipFill>
          <a:blip r:embed="rId3"/>
          <a:stretch>
            <a:fillRect/>
          </a:stretch>
        </p:blipFill>
        <p:spPr>
          <a:xfrm>
            <a:off x="8536240" y="74033"/>
            <a:ext cx="1320923" cy="432000"/>
          </a:xfrm>
          <a:prstGeom prst="rect">
            <a:avLst/>
          </a:prstGeom>
        </p:spPr>
      </p:pic>
      <p:sp>
        <p:nvSpPr>
          <p:cNvPr id="27" name="正方形/長方形 26">
            <a:extLst>
              <a:ext uri="{FF2B5EF4-FFF2-40B4-BE49-F238E27FC236}">
                <a16:creationId xmlns:a16="http://schemas.microsoft.com/office/drawing/2014/main" id="{0FF5944C-866C-4824-ABAC-7773DB7843C8}"/>
              </a:ext>
            </a:extLst>
          </p:cNvPr>
          <p:cNvSpPr/>
          <p:nvPr/>
        </p:nvSpPr>
        <p:spPr>
          <a:xfrm>
            <a:off x="268310" y="789042"/>
            <a:ext cx="9369380" cy="583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59</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062FEB78-60E8-4C18-A40B-ACDBD0C298CE}"/>
              </a:ext>
            </a:extLst>
          </p:cNvPr>
          <p:cNvSpPr/>
          <p:nvPr/>
        </p:nvSpPr>
        <p:spPr>
          <a:xfrm>
            <a:off x="591499" y="1644263"/>
            <a:ext cx="611270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≪第４期大阪府がん対策推進計画における個別目標≫</a:t>
            </a:r>
          </a:p>
        </p:txBody>
      </p:sp>
      <p:sp>
        <p:nvSpPr>
          <p:cNvPr id="15" name="正方形/長方形 14"/>
          <p:cNvSpPr/>
          <p:nvPr/>
        </p:nvSpPr>
        <p:spPr>
          <a:xfrm>
            <a:off x="268310" y="654401"/>
            <a:ext cx="5873698" cy="855221"/>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1600" b="1" dirty="0">
                <a:ln w="0"/>
                <a:solidFill>
                  <a:schemeClr val="bg1"/>
                </a:solidFill>
                <a:effectLst>
                  <a:outerShdw blurRad="38100" dist="19050" dir="2700000" algn="tl" rotWithShape="0">
                    <a:schemeClr val="dk1">
                      <a:alpha val="40000"/>
                    </a:schemeClr>
                  </a:outerShdw>
                </a:effectLst>
                <a:latin typeface="+mn-ea"/>
              </a:rPr>
              <a:t>（１）がん患者の相談支援</a:t>
            </a:r>
            <a:r>
              <a:rPr kumimoji="1" lang="ja-JP" altLang="en-US" sz="1600" b="1" dirty="0">
                <a:solidFill>
                  <a:schemeClr val="bg1"/>
                </a:solidFill>
                <a:latin typeface="+mn-ea"/>
              </a:rPr>
              <a:t>　　 </a:t>
            </a:r>
            <a:r>
              <a:rPr kumimoji="1" lang="ja-JP" altLang="en-US" sz="1400" b="1" dirty="0">
                <a:solidFill>
                  <a:schemeClr val="bg1"/>
                </a:solidFill>
                <a:latin typeface="+mn-ea"/>
              </a:rPr>
              <a:t>計画 </a:t>
            </a:r>
            <a:r>
              <a:rPr kumimoji="1" lang="en-US" altLang="ja-JP" sz="1200" b="1" dirty="0">
                <a:solidFill>
                  <a:schemeClr val="bg1"/>
                </a:solidFill>
                <a:latin typeface="+mn-ea"/>
              </a:rPr>
              <a:t>P.75</a:t>
            </a:r>
            <a:endParaRPr kumimoji="1" lang="en-US" altLang="ja-JP" sz="1400" b="1" dirty="0">
              <a:solidFill>
                <a:schemeClr val="bg1"/>
              </a:solidFill>
              <a:latin typeface="+mn-ea"/>
            </a:endParaRPr>
          </a:p>
          <a:p>
            <a:pPr>
              <a:lnSpc>
                <a:spcPts val="2000"/>
              </a:lnSpc>
            </a:pPr>
            <a:r>
              <a:rPr kumimoji="1" lang="ja-JP" altLang="en-US" sz="1600" b="1" dirty="0">
                <a:ln w="0"/>
                <a:solidFill>
                  <a:schemeClr val="bg1"/>
                </a:solidFill>
                <a:effectLst>
                  <a:outerShdw blurRad="38100" dist="19050" dir="2700000" algn="tl" rotWithShape="0">
                    <a:schemeClr val="dk1">
                      <a:alpha val="40000"/>
                    </a:schemeClr>
                  </a:outerShdw>
                </a:effectLst>
                <a:latin typeface="+mn-ea"/>
              </a:rPr>
              <a:t>（２）がん患者への情報提供　　  </a:t>
            </a:r>
            <a:r>
              <a:rPr kumimoji="1" lang="ja-JP" altLang="en-US" sz="1400" b="1" dirty="0">
                <a:ln w="0"/>
                <a:solidFill>
                  <a:schemeClr val="bg1"/>
                </a:solidFill>
                <a:effectLst>
                  <a:outerShdw blurRad="38100" dist="19050" dir="2700000" algn="tl" rotWithShape="0">
                    <a:schemeClr val="dk1">
                      <a:alpha val="40000"/>
                    </a:schemeClr>
                  </a:outerShdw>
                </a:effectLst>
                <a:latin typeface="+mn-ea"/>
              </a:rPr>
              <a:t>計画 </a:t>
            </a:r>
            <a:r>
              <a:rPr kumimoji="1" lang="en-US" altLang="ja-JP" sz="1200" b="1" dirty="0">
                <a:ln w="0"/>
                <a:solidFill>
                  <a:schemeClr val="bg1"/>
                </a:solidFill>
                <a:effectLst>
                  <a:outerShdw blurRad="38100" dist="19050" dir="2700000" algn="tl" rotWithShape="0">
                    <a:schemeClr val="dk1">
                      <a:alpha val="40000"/>
                    </a:schemeClr>
                  </a:outerShdw>
                </a:effectLst>
                <a:latin typeface="+mn-ea"/>
              </a:rPr>
              <a:t>P.</a:t>
            </a:r>
            <a:r>
              <a:rPr kumimoji="1" lang="en-US" altLang="ja-JP" sz="1200" b="1" dirty="0">
                <a:ln w="0"/>
                <a:solidFill>
                  <a:schemeClr val="bg1"/>
                </a:solidFill>
                <a:latin typeface="+mn-ea"/>
              </a:rPr>
              <a:t>76</a:t>
            </a:r>
            <a:endParaRPr kumimoji="1" lang="en-US" altLang="ja-JP" sz="1400" b="1" dirty="0">
              <a:ln w="0"/>
              <a:solidFill>
                <a:schemeClr val="bg1"/>
              </a:solidFill>
              <a:latin typeface="+mn-ea"/>
            </a:endParaRPr>
          </a:p>
          <a:p>
            <a:pPr>
              <a:lnSpc>
                <a:spcPts val="2000"/>
              </a:lnSpc>
            </a:pPr>
            <a:r>
              <a:rPr kumimoji="1" lang="ja-JP" altLang="en-US" sz="1600" b="1" dirty="0">
                <a:ln w="0"/>
                <a:solidFill>
                  <a:schemeClr val="bg1"/>
                </a:solidFill>
                <a:effectLst>
                  <a:outerShdw blurRad="38100" dist="19050" dir="2700000" algn="tl" rotWithShape="0">
                    <a:schemeClr val="dk1">
                      <a:alpha val="40000"/>
                    </a:schemeClr>
                  </a:outerShdw>
                </a:effectLst>
                <a:latin typeface="+mn-ea"/>
              </a:rPr>
              <a:t>（３）がん患者等の社会的な課題への対策 　 </a:t>
            </a:r>
            <a:r>
              <a:rPr kumimoji="1" lang="ja-JP" altLang="en-US" sz="1400" b="1" dirty="0">
                <a:solidFill>
                  <a:schemeClr val="bg1"/>
                </a:solidFill>
                <a:latin typeface="+mn-ea"/>
              </a:rPr>
              <a:t>計画 </a:t>
            </a:r>
            <a:r>
              <a:rPr kumimoji="1" lang="en-US" altLang="ja-JP" sz="1200" b="1" dirty="0">
                <a:solidFill>
                  <a:schemeClr val="bg1"/>
                </a:solidFill>
                <a:latin typeface="+mn-ea"/>
              </a:rPr>
              <a:t>P.76</a:t>
            </a:r>
            <a:r>
              <a:rPr kumimoji="1" lang="ja-JP" altLang="en-US" sz="1200" b="1" dirty="0">
                <a:solidFill>
                  <a:schemeClr val="bg1"/>
                </a:solidFill>
                <a:latin typeface="+mn-ea"/>
              </a:rPr>
              <a:t>ｰ</a:t>
            </a:r>
            <a:r>
              <a:rPr kumimoji="1" lang="en-US" altLang="ja-JP" sz="1200" b="1" dirty="0">
                <a:solidFill>
                  <a:schemeClr val="bg1"/>
                </a:solidFill>
                <a:latin typeface="+mn-ea"/>
              </a:rPr>
              <a:t>78</a:t>
            </a:r>
            <a:endParaRPr kumimoji="1" lang="en-US" altLang="ja-JP" sz="1400" b="1" dirty="0">
              <a:solidFill>
                <a:schemeClr val="bg1"/>
              </a:solidFill>
              <a:latin typeface="+mn-ea"/>
            </a:endParaRPr>
          </a:p>
        </p:txBody>
      </p:sp>
      <p:graphicFrame>
        <p:nvGraphicFramePr>
          <p:cNvPr id="8" name="表 7">
            <a:extLst>
              <a:ext uri="{FF2B5EF4-FFF2-40B4-BE49-F238E27FC236}">
                <a16:creationId xmlns:a16="http://schemas.microsoft.com/office/drawing/2014/main" id="{FADD90F3-AF10-40FE-B004-F0C5A4322852}"/>
              </a:ext>
            </a:extLst>
          </p:cNvPr>
          <p:cNvGraphicFramePr>
            <a:graphicFrameLocks noGrp="1"/>
          </p:cNvGraphicFramePr>
          <p:nvPr/>
        </p:nvGraphicFramePr>
        <p:xfrm>
          <a:off x="639535" y="2124360"/>
          <a:ext cx="8773886" cy="1172787"/>
        </p:xfrm>
        <a:graphic>
          <a:graphicData uri="http://schemas.openxmlformats.org/drawingml/2006/table">
            <a:tbl>
              <a:tblPr firstRow="1" firstCol="1" bandRow="1">
                <a:tableStyleId>{5C22544A-7EE6-4342-B048-85BDC9FD1C3A}</a:tableStyleId>
              </a:tblPr>
              <a:tblGrid>
                <a:gridCol w="209941">
                  <a:extLst>
                    <a:ext uri="{9D8B030D-6E8A-4147-A177-3AD203B41FA5}">
                      <a16:colId xmlns:a16="http://schemas.microsoft.com/office/drawing/2014/main" val="20000"/>
                    </a:ext>
                  </a:extLst>
                </a:gridCol>
                <a:gridCol w="2257791">
                  <a:extLst>
                    <a:ext uri="{9D8B030D-6E8A-4147-A177-3AD203B41FA5}">
                      <a16:colId xmlns:a16="http://schemas.microsoft.com/office/drawing/2014/main" val="20001"/>
                    </a:ext>
                  </a:extLst>
                </a:gridCol>
                <a:gridCol w="2345266">
                  <a:extLst>
                    <a:ext uri="{9D8B030D-6E8A-4147-A177-3AD203B41FA5}">
                      <a16:colId xmlns:a16="http://schemas.microsoft.com/office/drawing/2014/main" val="20002"/>
                    </a:ext>
                  </a:extLst>
                </a:gridCol>
                <a:gridCol w="2038771">
                  <a:extLst>
                    <a:ext uri="{9D8B030D-6E8A-4147-A177-3AD203B41FA5}">
                      <a16:colId xmlns:a16="http://schemas.microsoft.com/office/drawing/2014/main" val="517268068"/>
                    </a:ext>
                  </a:extLst>
                </a:gridCol>
                <a:gridCol w="1922117">
                  <a:extLst>
                    <a:ext uri="{9D8B030D-6E8A-4147-A177-3AD203B41FA5}">
                      <a16:colId xmlns:a16="http://schemas.microsoft.com/office/drawing/2014/main" val="20003"/>
                    </a:ext>
                  </a:extLst>
                </a:gridCol>
              </a:tblGrid>
              <a:tr h="439234">
                <a:tc>
                  <a:txBody>
                    <a:bodyPr/>
                    <a:lstStyle/>
                    <a:p>
                      <a:pPr algn="ctr" fontAlgn="auto">
                        <a:lnSpc>
                          <a:spcPts val="1600"/>
                        </a:lnSpc>
                        <a:spcAft>
                          <a:spcPts val="0"/>
                        </a:spcAft>
                      </a:pPr>
                      <a:r>
                        <a:rPr lang="en-US" sz="1400" b="1" dirty="0">
                          <a:effectLst/>
                          <a:latin typeface="+mn-ea"/>
                          <a:ea typeface="+mn-ea"/>
                        </a:rPr>
                        <a:t> </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sz="1400" b="1" dirty="0">
                          <a:effectLst/>
                          <a:latin typeface="+mn-ea"/>
                          <a:ea typeface="+mn-ea"/>
                        </a:rPr>
                        <a:t>個別目標</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400" b="1" dirty="0">
                          <a:effectLst/>
                          <a:latin typeface="+mn-ea"/>
                          <a:ea typeface="+mn-ea"/>
                        </a:rPr>
                        <a:t>計画策定時</a:t>
                      </a:r>
                      <a:r>
                        <a:rPr lang="ja-JP" sz="1400" b="1" dirty="0">
                          <a:effectLst/>
                          <a:latin typeface="+mn-ea"/>
                          <a:ea typeface="+mn-ea"/>
                        </a:rPr>
                        <a:t>の</a:t>
                      </a:r>
                      <a:r>
                        <a:rPr lang="ja-JP" altLang="en-US" sz="1400" b="1" dirty="0">
                          <a:effectLst/>
                          <a:latin typeface="+mn-ea"/>
                          <a:ea typeface="+mn-ea"/>
                        </a:rPr>
                        <a:t>値</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400" b="1" dirty="0">
                          <a:solidFill>
                            <a:schemeClr val="bg1"/>
                          </a:solidFill>
                          <a:effectLst/>
                          <a:latin typeface="+mn-ea"/>
                          <a:ea typeface="+mn-ea"/>
                          <a:cs typeface="HG丸ｺﾞｼｯｸM-PRO"/>
                        </a:rPr>
                        <a:t>現状値</a:t>
                      </a: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400" b="1" dirty="0">
                          <a:effectLst/>
                          <a:latin typeface="+mn-ea"/>
                          <a:ea typeface="+mn-ea"/>
                        </a:rPr>
                        <a:t>202</a:t>
                      </a:r>
                      <a:r>
                        <a:rPr lang="en-US" altLang="ja-JP" sz="1400" b="1" dirty="0">
                          <a:effectLst/>
                          <a:latin typeface="+mn-ea"/>
                          <a:ea typeface="+mn-ea"/>
                        </a:rPr>
                        <a:t>9</a:t>
                      </a:r>
                      <a:r>
                        <a:rPr lang="ja-JP" sz="1400" b="1" dirty="0">
                          <a:effectLst/>
                          <a:latin typeface="+mn-ea"/>
                          <a:ea typeface="+mn-ea"/>
                        </a:rPr>
                        <a:t>年度目標</a:t>
                      </a:r>
                      <a:r>
                        <a:rPr lang="ja-JP" altLang="en-US" sz="1400" b="1" dirty="0">
                          <a:effectLst/>
                          <a:latin typeface="+mn-ea"/>
                          <a:ea typeface="+mn-ea"/>
                        </a:rPr>
                        <a:t>値</a:t>
                      </a:r>
                      <a:endParaRPr lang="ja-JP" sz="1400" b="1" dirty="0">
                        <a:solidFill>
                          <a:srgbClr val="000000"/>
                        </a:solidFill>
                        <a:effectLst/>
                        <a:latin typeface="+mn-ea"/>
                        <a:ea typeface="+mn-ea"/>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733553">
                <a:tc>
                  <a:txBody>
                    <a:bodyPr/>
                    <a:lstStyle/>
                    <a:p>
                      <a:pPr algn="ctr" fontAlgn="auto">
                        <a:lnSpc>
                          <a:spcPts val="1600"/>
                        </a:lnSpc>
                        <a:spcAft>
                          <a:spcPts val="0"/>
                        </a:spcAft>
                      </a:pPr>
                      <a:r>
                        <a:rPr lang="ja-JP" sz="1400" b="1" dirty="0">
                          <a:effectLst/>
                          <a:latin typeface="+mn-ea"/>
                          <a:ea typeface="+mn-ea"/>
                        </a:rPr>
                        <a:t>１</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sz="1400" b="1" kern="100" dirty="0">
                          <a:effectLst/>
                          <a:latin typeface="+mn-ea"/>
                          <a:ea typeface="+mn-ea"/>
                        </a:rPr>
                        <a:t>がん相談支援センターの認知度</a:t>
                      </a:r>
                      <a:endParaRPr lang="ja-JP" sz="1400" b="1" dirty="0">
                        <a:effectLst/>
                        <a:latin typeface="+mn-ea"/>
                        <a:ea typeface="+mn-ea"/>
                      </a:endParaRPr>
                    </a:p>
                    <a:p>
                      <a:pPr algn="l" fontAlgn="auto">
                        <a:lnSpc>
                          <a:spcPts val="1600"/>
                        </a:lnSpc>
                        <a:spcAft>
                          <a:spcPts val="0"/>
                        </a:spcAft>
                      </a:pPr>
                      <a:r>
                        <a:rPr lang="ja-JP" sz="1400" b="1" kern="100" dirty="0">
                          <a:effectLst/>
                          <a:latin typeface="+mn-ea"/>
                          <a:ea typeface="+mn-ea"/>
                        </a:rPr>
                        <a:t>【がん患者ニーズ調査】</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rPr>
                        <a:t>90</a:t>
                      </a:r>
                      <a:r>
                        <a:rPr lang="ja-JP" altLang="ja-JP" sz="1400" b="1" dirty="0">
                          <a:solidFill>
                            <a:schemeClr val="tx1"/>
                          </a:solidFill>
                          <a:effectLst/>
                          <a:latin typeface="+mn-ea"/>
                          <a:ea typeface="+mn-ea"/>
                        </a:rPr>
                        <a:t>％</a:t>
                      </a:r>
                      <a:endParaRPr lang="en-US" altLang="ja-JP" sz="1400" b="1" dirty="0">
                        <a:solidFill>
                          <a:schemeClr val="tx1"/>
                        </a:solidFill>
                        <a:effectLst/>
                        <a:latin typeface="+mn-ea"/>
                        <a:ea typeface="+mn-ea"/>
                      </a:endParaRPr>
                    </a:p>
                    <a:p>
                      <a:pPr algn="ctr" fontAlgn="auto">
                        <a:lnSpc>
                          <a:spcPts val="1600"/>
                        </a:lnSpc>
                        <a:spcAft>
                          <a:spcPts val="0"/>
                        </a:spcAft>
                      </a:pPr>
                      <a:r>
                        <a:rPr lang="ja-JP" altLang="ja-JP" sz="1400" b="1" dirty="0">
                          <a:solidFill>
                            <a:schemeClr val="tx1"/>
                          </a:solidFill>
                          <a:effectLst/>
                          <a:latin typeface="+mn-ea"/>
                          <a:ea typeface="+mn-ea"/>
                        </a:rPr>
                        <a:t>【</a:t>
                      </a:r>
                      <a:r>
                        <a:rPr lang="ja-JP" altLang="en-US" sz="1400" b="1" dirty="0">
                          <a:solidFill>
                            <a:schemeClr val="tx1"/>
                          </a:solidFill>
                          <a:effectLst/>
                          <a:latin typeface="+mn-ea"/>
                          <a:ea typeface="+mn-ea"/>
                        </a:rPr>
                        <a:t>令和</a:t>
                      </a:r>
                      <a:r>
                        <a:rPr lang="en-US" altLang="ja-JP" sz="1400" b="1" dirty="0">
                          <a:solidFill>
                            <a:schemeClr val="tx1"/>
                          </a:solidFill>
                          <a:effectLst/>
                          <a:latin typeface="+mn-ea"/>
                          <a:ea typeface="+mn-ea"/>
                        </a:rPr>
                        <a:t>4</a:t>
                      </a:r>
                      <a:r>
                        <a:rPr lang="ja-JP" altLang="en-US" sz="1400" b="1" dirty="0">
                          <a:solidFill>
                            <a:schemeClr val="tx1"/>
                          </a:solidFill>
                          <a:effectLst/>
                          <a:latin typeface="+mn-ea"/>
                          <a:ea typeface="+mn-ea"/>
                        </a:rPr>
                        <a:t>（</a:t>
                      </a:r>
                      <a:r>
                        <a:rPr lang="en-US" altLang="ja-JP" sz="1400" b="1" dirty="0">
                          <a:solidFill>
                            <a:schemeClr val="tx1"/>
                          </a:solidFill>
                          <a:effectLst/>
                          <a:latin typeface="+mn-ea"/>
                          <a:ea typeface="+mn-ea"/>
                        </a:rPr>
                        <a:t>2022</a:t>
                      </a:r>
                      <a:r>
                        <a:rPr lang="ja-JP" altLang="en-US" sz="1400" b="1" dirty="0">
                          <a:solidFill>
                            <a:schemeClr val="tx1"/>
                          </a:solidFill>
                          <a:effectLst/>
                          <a:latin typeface="+mn-ea"/>
                          <a:ea typeface="+mn-ea"/>
                        </a:rPr>
                        <a:t>）</a:t>
                      </a:r>
                      <a:r>
                        <a:rPr lang="ja-JP" altLang="ja-JP" sz="1400" b="1" dirty="0">
                          <a:solidFill>
                            <a:schemeClr val="tx1"/>
                          </a:solidFill>
                          <a:effectLst/>
                          <a:latin typeface="+mn-ea"/>
                          <a:ea typeface="+mn-ea"/>
                        </a:rPr>
                        <a:t>年度】</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400" b="1" dirty="0">
                          <a:solidFill>
                            <a:schemeClr val="tx1"/>
                          </a:solidFill>
                          <a:effectLst/>
                          <a:latin typeface="+mn-ea"/>
                          <a:ea typeface="+mn-ea"/>
                          <a:cs typeface="HG丸ｺﾞｼｯｸM-PRO"/>
                        </a:rPr>
                        <a:t>令和８年度に実施する</a:t>
                      </a:r>
                    </a:p>
                    <a:p>
                      <a:pPr algn="ctr" fontAlgn="auto">
                        <a:lnSpc>
                          <a:spcPts val="1600"/>
                        </a:lnSpc>
                        <a:spcAft>
                          <a:spcPts val="0"/>
                        </a:spcAft>
                      </a:pPr>
                      <a:r>
                        <a:rPr lang="ja-JP" altLang="en-US" sz="1400" b="1" dirty="0">
                          <a:solidFill>
                            <a:schemeClr val="tx1"/>
                          </a:solidFill>
                          <a:effectLst/>
                          <a:latin typeface="+mn-ea"/>
                          <a:ea typeface="+mn-ea"/>
                          <a:cs typeface="HG丸ｺﾞｼｯｸM-PRO"/>
                        </a:rPr>
                        <a:t>患者ニーズ調査結果を</a:t>
                      </a:r>
                    </a:p>
                    <a:p>
                      <a:pPr algn="ctr" fontAlgn="auto">
                        <a:lnSpc>
                          <a:spcPts val="1600"/>
                        </a:lnSpc>
                        <a:spcAft>
                          <a:spcPts val="0"/>
                        </a:spcAft>
                      </a:pPr>
                      <a:r>
                        <a:rPr lang="ja-JP" altLang="en-US" sz="1400" b="1" dirty="0">
                          <a:solidFill>
                            <a:schemeClr val="tx1"/>
                          </a:solidFill>
                          <a:effectLst/>
                          <a:latin typeface="+mn-ea"/>
                          <a:ea typeface="+mn-ea"/>
                          <a:cs typeface="HG丸ｺﾞｼｯｸM-PRO"/>
                        </a:rPr>
                        <a:t>受け算出</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effectLst/>
                          <a:latin typeface="+mn-ea"/>
                          <a:ea typeface="+mn-ea"/>
                        </a:rPr>
                        <a:t>100</a:t>
                      </a:r>
                      <a:r>
                        <a:rPr lang="ja-JP" sz="1400" b="1" dirty="0">
                          <a:effectLst/>
                          <a:latin typeface="+mn-ea"/>
                          <a:ea typeface="+mn-ea"/>
                        </a:rPr>
                        <a:t>％</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表 8">
            <a:extLst>
              <a:ext uri="{FF2B5EF4-FFF2-40B4-BE49-F238E27FC236}">
                <a16:creationId xmlns:a16="http://schemas.microsoft.com/office/drawing/2014/main" id="{68F74A8F-7995-4D2F-A429-25202069097D}"/>
              </a:ext>
            </a:extLst>
          </p:cNvPr>
          <p:cNvGraphicFramePr>
            <a:graphicFrameLocks noGrp="1"/>
          </p:cNvGraphicFramePr>
          <p:nvPr>
            <p:extLst>
              <p:ext uri="{D42A27DB-BD31-4B8C-83A1-F6EECF244321}">
                <p14:modId xmlns:p14="http://schemas.microsoft.com/office/powerpoint/2010/main" val="3768912300"/>
              </p:ext>
            </p:extLst>
          </p:nvPr>
        </p:nvGraphicFramePr>
        <p:xfrm>
          <a:off x="639535" y="3517207"/>
          <a:ext cx="8778784" cy="2493141"/>
        </p:xfrm>
        <a:graphic>
          <a:graphicData uri="http://schemas.openxmlformats.org/drawingml/2006/table">
            <a:tbl>
              <a:tblPr firstRow="1" firstCol="1" bandRow="1">
                <a:tableStyleId>{5C22544A-7EE6-4342-B048-85BDC9FD1C3A}</a:tableStyleId>
              </a:tblPr>
              <a:tblGrid>
                <a:gridCol w="283029">
                  <a:extLst>
                    <a:ext uri="{9D8B030D-6E8A-4147-A177-3AD203B41FA5}">
                      <a16:colId xmlns:a16="http://schemas.microsoft.com/office/drawing/2014/main" val="20000"/>
                    </a:ext>
                  </a:extLst>
                </a:gridCol>
                <a:gridCol w="3184072">
                  <a:extLst>
                    <a:ext uri="{9D8B030D-6E8A-4147-A177-3AD203B41FA5}">
                      <a16:colId xmlns:a16="http://schemas.microsoft.com/office/drawing/2014/main" val="20001"/>
                    </a:ext>
                  </a:extLst>
                </a:gridCol>
                <a:gridCol w="2702378">
                  <a:extLst>
                    <a:ext uri="{9D8B030D-6E8A-4147-A177-3AD203B41FA5}">
                      <a16:colId xmlns:a16="http://schemas.microsoft.com/office/drawing/2014/main" val="20002"/>
                    </a:ext>
                  </a:extLst>
                </a:gridCol>
                <a:gridCol w="2609305">
                  <a:extLst>
                    <a:ext uri="{9D8B030D-6E8A-4147-A177-3AD203B41FA5}">
                      <a16:colId xmlns:a16="http://schemas.microsoft.com/office/drawing/2014/main" val="2554044009"/>
                    </a:ext>
                  </a:extLst>
                </a:gridCol>
              </a:tblGrid>
              <a:tr h="465763">
                <a:tc>
                  <a:txBody>
                    <a:bodyPr/>
                    <a:lstStyle/>
                    <a:p>
                      <a:pPr algn="ctr" fontAlgn="auto">
                        <a:lnSpc>
                          <a:spcPts val="1600"/>
                        </a:lnSpc>
                        <a:spcAft>
                          <a:spcPts val="0"/>
                        </a:spcAft>
                      </a:pPr>
                      <a:r>
                        <a:rPr lang="en-US" sz="1400" b="1" dirty="0">
                          <a:effectLst/>
                          <a:latin typeface="+mn-ea"/>
                          <a:ea typeface="+mn-ea"/>
                        </a:rPr>
                        <a:t> </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sz="1400" b="1" kern="100" dirty="0">
                          <a:effectLst/>
                          <a:latin typeface="+mn-ea"/>
                          <a:ea typeface="+mn-ea"/>
                        </a:rPr>
                        <a:t>モニタリング指標</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400" b="1" dirty="0">
                          <a:effectLst/>
                          <a:latin typeface="+mn-ea"/>
                          <a:ea typeface="+mn-ea"/>
                        </a:rPr>
                        <a:t>計画策定時の値</a:t>
                      </a:r>
                      <a:endParaRPr lang="ja-JP" alt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400" b="1" dirty="0">
                          <a:effectLst/>
                          <a:latin typeface="+mn-ea"/>
                          <a:ea typeface="+mn-ea"/>
                        </a:rPr>
                        <a:t>現状</a:t>
                      </a:r>
                      <a:r>
                        <a:rPr lang="ja-JP" altLang="en-US" sz="1400" b="1" dirty="0">
                          <a:effectLst/>
                          <a:latin typeface="+mn-ea"/>
                          <a:ea typeface="+mn-ea"/>
                        </a:rPr>
                        <a:t>値</a:t>
                      </a:r>
                      <a:endParaRPr lang="ja-JP" altLang="ja-JP" sz="1400" b="1" dirty="0">
                        <a:solidFill>
                          <a:srgbClr val="000000"/>
                        </a:solidFill>
                        <a:effectLst/>
                        <a:latin typeface="+mn-ea"/>
                        <a:ea typeface="+mn-ea"/>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720163">
                <a:tc>
                  <a:txBody>
                    <a:bodyPr/>
                    <a:lstStyle/>
                    <a:p>
                      <a:pPr algn="ctr" fontAlgn="auto">
                        <a:lnSpc>
                          <a:spcPts val="1600"/>
                        </a:lnSpc>
                        <a:spcAft>
                          <a:spcPts val="0"/>
                        </a:spcAft>
                      </a:pPr>
                      <a:r>
                        <a:rPr lang="en-US" sz="1400" b="1" dirty="0">
                          <a:effectLst/>
                          <a:latin typeface="+mn-ea"/>
                          <a:ea typeface="+mn-ea"/>
                        </a:rPr>
                        <a:t>1</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sz="1400" b="1" dirty="0">
                          <a:effectLst/>
                          <a:latin typeface="+mn-ea"/>
                          <a:ea typeface="+mn-ea"/>
                        </a:rPr>
                        <a:t>がん相談支援センターの相談件数</a:t>
                      </a:r>
                    </a:p>
                    <a:p>
                      <a:pPr algn="l" fontAlgn="auto">
                        <a:lnSpc>
                          <a:spcPts val="1600"/>
                        </a:lnSpc>
                        <a:spcAft>
                          <a:spcPts val="0"/>
                        </a:spcAft>
                      </a:pPr>
                      <a:r>
                        <a:rPr lang="ja-JP" sz="1400" b="1" kern="100" dirty="0">
                          <a:effectLst/>
                          <a:latin typeface="+mn-ea"/>
                          <a:ea typeface="+mn-ea"/>
                        </a:rPr>
                        <a:t>【がん診療拠点病院現況報告】</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pPr>
                      <a:r>
                        <a:rPr lang="en-US" sz="1400" b="1" dirty="0">
                          <a:solidFill>
                            <a:srgbClr val="000000"/>
                          </a:solidFill>
                          <a:effectLst/>
                          <a:latin typeface="+mn-ea"/>
                          <a:ea typeface="+mn-ea"/>
                          <a:cs typeface="HG丸ｺﾞｼｯｸM-PRO" panose="020F0600000000000000" pitchFamily="50" charset="-128"/>
                        </a:rPr>
                        <a:t>100,641</a:t>
                      </a:r>
                      <a:r>
                        <a:rPr lang="ja-JP" sz="1400" b="1" dirty="0">
                          <a:solidFill>
                            <a:srgbClr val="000000"/>
                          </a:solidFill>
                          <a:effectLst/>
                          <a:latin typeface="+mn-ea"/>
                          <a:ea typeface="+mn-ea"/>
                          <a:cs typeface="HG丸ｺﾞｼｯｸM-PRO" panose="020F0600000000000000" pitchFamily="50" charset="-128"/>
                        </a:rPr>
                        <a:t>件／</a:t>
                      </a:r>
                      <a:r>
                        <a:rPr lang="en-US" sz="1400" b="1" dirty="0">
                          <a:solidFill>
                            <a:srgbClr val="000000"/>
                          </a:solidFill>
                          <a:effectLst/>
                          <a:latin typeface="+mn-ea"/>
                          <a:ea typeface="+mn-ea"/>
                          <a:cs typeface="HG丸ｺﾞｼｯｸM-PRO" panose="020F0600000000000000" pitchFamily="50" charset="-128"/>
                        </a:rPr>
                        <a:t>67</a:t>
                      </a:r>
                      <a:r>
                        <a:rPr lang="ja-JP" sz="1400" b="1" dirty="0">
                          <a:solidFill>
                            <a:srgbClr val="000000"/>
                          </a:solidFill>
                          <a:effectLst/>
                          <a:latin typeface="+mn-ea"/>
                          <a:ea typeface="+mn-ea"/>
                          <a:cs typeface="HG丸ｺﾞｼｯｸM-PRO" panose="020F0600000000000000" pitchFamily="50" charset="-128"/>
                        </a:rPr>
                        <a:t>病院</a:t>
                      </a:r>
                    </a:p>
                    <a:p>
                      <a:pPr algn="ctr" fontAlgn="auto">
                        <a:lnSpc>
                          <a:spcPts val="1600"/>
                        </a:lnSpc>
                      </a:pPr>
                      <a:r>
                        <a:rPr lang="ja-JP" sz="1400" b="1" dirty="0">
                          <a:solidFill>
                            <a:srgbClr val="000000"/>
                          </a:solidFill>
                          <a:effectLst/>
                          <a:latin typeface="+mn-ea"/>
                          <a:ea typeface="+mn-ea"/>
                          <a:cs typeface="ＭＳ Ｐゴシック" panose="020B0600070205080204" pitchFamily="50" charset="-128"/>
                        </a:rPr>
                        <a:t>【令和３</a:t>
                      </a:r>
                      <a:r>
                        <a:rPr lang="ja-JP" altLang="en-US" sz="1400" b="1" dirty="0">
                          <a:solidFill>
                            <a:srgbClr val="000000"/>
                          </a:solidFill>
                          <a:effectLst/>
                          <a:latin typeface="+mn-ea"/>
                          <a:ea typeface="+mn-ea"/>
                          <a:cs typeface="ＭＳ Ｐゴシック" panose="020B0600070205080204" pitchFamily="50" charset="-128"/>
                        </a:rPr>
                        <a:t>（</a:t>
                      </a:r>
                      <a:r>
                        <a:rPr lang="en-US" sz="1400" b="1" dirty="0">
                          <a:solidFill>
                            <a:srgbClr val="000000"/>
                          </a:solidFill>
                          <a:effectLst/>
                          <a:latin typeface="+mn-ea"/>
                          <a:ea typeface="+mn-ea"/>
                          <a:cs typeface="ＭＳ Ｐゴシック" panose="020B0600070205080204" pitchFamily="50" charset="-128"/>
                        </a:rPr>
                        <a:t>2021</a:t>
                      </a:r>
                      <a:r>
                        <a:rPr lang="ja-JP" altLang="en-US" sz="1400" b="1" dirty="0">
                          <a:solidFill>
                            <a:srgbClr val="000000"/>
                          </a:solidFill>
                          <a:effectLst/>
                          <a:latin typeface="+mn-ea"/>
                          <a:ea typeface="+mn-ea"/>
                          <a:cs typeface="ＭＳ Ｐゴシック" panose="020B0600070205080204" pitchFamily="50" charset="-128"/>
                        </a:rPr>
                        <a:t>）</a:t>
                      </a:r>
                      <a:r>
                        <a:rPr lang="ja-JP" sz="1400" b="1" dirty="0">
                          <a:solidFill>
                            <a:srgbClr val="000000"/>
                          </a:solidFill>
                          <a:effectLst/>
                          <a:latin typeface="+mn-ea"/>
                          <a:ea typeface="+mn-ea"/>
                          <a:cs typeface="ＭＳ Ｐゴシック" panose="020B0600070205080204" pitchFamily="50" charset="-128"/>
                        </a:rPr>
                        <a:t>年】</a:t>
                      </a:r>
                      <a:endParaRPr lang="ja-JP" sz="1400" b="1"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rPr>
                        <a:t>98,775</a:t>
                      </a:r>
                      <a:r>
                        <a:rPr lang="ja-JP" altLang="en-US" sz="1400" b="1" dirty="0">
                          <a:solidFill>
                            <a:schemeClr val="tx1"/>
                          </a:solidFill>
                          <a:effectLst/>
                          <a:latin typeface="+mn-ea"/>
                          <a:ea typeface="+mn-ea"/>
                        </a:rPr>
                        <a:t>件</a:t>
                      </a:r>
                      <a:r>
                        <a:rPr lang="ja-JP" altLang="ja-JP" sz="1400" b="1" dirty="0">
                          <a:solidFill>
                            <a:schemeClr val="tx1"/>
                          </a:solidFill>
                          <a:effectLst/>
                          <a:latin typeface="+mn-ea"/>
                          <a:ea typeface="+mn-ea"/>
                        </a:rPr>
                        <a:t>／</a:t>
                      </a:r>
                      <a:r>
                        <a:rPr lang="en-US" altLang="ja-JP" sz="1400" b="1" dirty="0">
                          <a:solidFill>
                            <a:schemeClr val="tx1"/>
                          </a:solidFill>
                          <a:effectLst/>
                          <a:latin typeface="+mn-ea"/>
                          <a:ea typeface="+mn-ea"/>
                        </a:rPr>
                        <a:t>65 </a:t>
                      </a:r>
                      <a:r>
                        <a:rPr lang="ja-JP" altLang="ja-JP" sz="1400" b="1" dirty="0">
                          <a:solidFill>
                            <a:schemeClr val="tx1"/>
                          </a:solidFill>
                          <a:effectLst/>
                          <a:latin typeface="+mn-ea"/>
                          <a:ea typeface="+mn-ea"/>
                        </a:rPr>
                        <a:t>病院</a:t>
                      </a:r>
                      <a:endParaRPr lang="en-US" altLang="ja-JP" sz="1400" b="1" dirty="0">
                        <a:solidFill>
                          <a:schemeClr val="tx1"/>
                        </a:solidFill>
                        <a:effectLst/>
                        <a:latin typeface="+mn-ea"/>
                        <a:ea typeface="+mn-ea"/>
                      </a:endParaRPr>
                    </a:p>
                    <a:p>
                      <a:pPr algn="ctr" fontAlgn="auto">
                        <a:lnSpc>
                          <a:spcPts val="1600"/>
                        </a:lnSpc>
                        <a:spcAft>
                          <a:spcPts val="0"/>
                        </a:spcAft>
                      </a:pPr>
                      <a:r>
                        <a:rPr lang="ja-JP" altLang="ja-JP" sz="1400" b="1" dirty="0">
                          <a:solidFill>
                            <a:schemeClr val="tx1"/>
                          </a:solidFill>
                          <a:effectLst/>
                          <a:latin typeface="+mn-ea"/>
                          <a:ea typeface="+mn-ea"/>
                        </a:rPr>
                        <a:t>【</a:t>
                      </a:r>
                      <a:r>
                        <a:rPr lang="ja-JP" altLang="en-US" sz="1400" b="1" dirty="0">
                          <a:solidFill>
                            <a:schemeClr val="tx1"/>
                          </a:solidFill>
                          <a:effectLst/>
                          <a:latin typeface="+mn-ea"/>
                          <a:ea typeface="+mn-ea"/>
                        </a:rPr>
                        <a:t>令和６（</a:t>
                      </a:r>
                      <a:r>
                        <a:rPr lang="en-US" altLang="ja-JP" sz="1400" b="1" dirty="0">
                          <a:solidFill>
                            <a:schemeClr val="tx1"/>
                          </a:solidFill>
                          <a:effectLst/>
                          <a:latin typeface="+mn-ea"/>
                          <a:ea typeface="+mn-ea"/>
                        </a:rPr>
                        <a:t>2024</a:t>
                      </a:r>
                      <a:r>
                        <a:rPr lang="ja-JP" altLang="en-US" sz="1400" b="1" dirty="0">
                          <a:solidFill>
                            <a:schemeClr val="tx1"/>
                          </a:solidFill>
                          <a:effectLst/>
                          <a:latin typeface="+mn-ea"/>
                          <a:ea typeface="+mn-ea"/>
                        </a:rPr>
                        <a:t>）</a:t>
                      </a:r>
                      <a:r>
                        <a:rPr lang="ja-JP" altLang="ja-JP" sz="1400" b="1" dirty="0">
                          <a:solidFill>
                            <a:schemeClr val="tx1"/>
                          </a:solidFill>
                          <a:effectLst/>
                          <a:latin typeface="+mn-ea"/>
                          <a:ea typeface="+mn-ea"/>
                        </a:rPr>
                        <a:t>年】</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13263">
                <a:tc>
                  <a:txBody>
                    <a:bodyPr/>
                    <a:lstStyle/>
                    <a:p>
                      <a:r>
                        <a:rPr kumimoji="1" lang="en-US" altLang="ja-JP" dirty="0">
                          <a:latin typeface="+mn-ea"/>
                          <a:ea typeface="+mn-ea"/>
                        </a:rPr>
                        <a:t>2</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400" b="1" dirty="0">
                          <a:solidFill>
                            <a:srgbClr val="000000"/>
                          </a:solidFill>
                          <a:effectLst/>
                          <a:latin typeface="+mn-ea"/>
                          <a:ea typeface="+mn-ea"/>
                          <a:cs typeface="HG丸ｺﾞｼｯｸM-PRO"/>
                        </a:rPr>
                        <a:t>がん診療拠点病院におけるがん相談支援センターへの社会福祉士の配置割合</a:t>
                      </a:r>
                    </a:p>
                    <a:p>
                      <a:pPr algn="l" fontAlgn="auto">
                        <a:lnSpc>
                          <a:spcPts val="1600"/>
                        </a:lnSpc>
                        <a:spcAft>
                          <a:spcPts val="0"/>
                        </a:spcAft>
                      </a:pPr>
                      <a:r>
                        <a:rPr lang="en-US" altLang="ja-JP" sz="1400" b="1" dirty="0">
                          <a:solidFill>
                            <a:srgbClr val="000000"/>
                          </a:solidFill>
                          <a:effectLst/>
                          <a:latin typeface="+mn-ea"/>
                          <a:ea typeface="+mn-ea"/>
                          <a:cs typeface="HG丸ｺﾞｼｯｸM-PRO"/>
                        </a:rPr>
                        <a:t>【</a:t>
                      </a:r>
                      <a:r>
                        <a:rPr lang="ja-JP" altLang="en-US" sz="1400" b="1" dirty="0">
                          <a:solidFill>
                            <a:srgbClr val="000000"/>
                          </a:solidFill>
                          <a:effectLst/>
                          <a:latin typeface="+mn-ea"/>
                          <a:ea typeface="+mn-ea"/>
                          <a:cs typeface="HG丸ｺﾞｼｯｸM-PRO"/>
                        </a:rPr>
                        <a:t>がん診療拠点病院現況報告</a:t>
                      </a:r>
                      <a:r>
                        <a:rPr lang="en-US" altLang="ja-JP" sz="1400" b="1" dirty="0">
                          <a:solidFill>
                            <a:srgbClr val="000000"/>
                          </a:solidFill>
                          <a:effectLst/>
                          <a:latin typeface="+mn-ea"/>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kumimoji="1" lang="en-US" altLang="ja-JP" sz="1400" b="1" kern="1200" dirty="0">
                          <a:solidFill>
                            <a:schemeClr val="dk1"/>
                          </a:solidFill>
                          <a:effectLst/>
                          <a:latin typeface="+mn-ea"/>
                          <a:ea typeface="+mn-ea"/>
                          <a:cs typeface="+mn-cs"/>
                        </a:rPr>
                        <a:t>65</a:t>
                      </a:r>
                      <a:r>
                        <a:rPr kumimoji="1" lang="ja-JP" altLang="ja-JP" sz="1400" b="1" kern="1200" dirty="0">
                          <a:solidFill>
                            <a:schemeClr val="dk1"/>
                          </a:solidFill>
                          <a:effectLst/>
                          <a:latin typeface="+mn-ea"/>
                          <a:ea typeface="+mn-ea"/>
                          <a:cs typeface="+mn-cs"/>
                        </a:rPr>
                        <a:t>病院／</a:t>
                      </a:r>
                      <a:r>
                        <a:rPr kumimoji="1" lang="en-US" altLang="ja-JP" sz="1400" b="1" kern="1200" dirty="0">
                          <a:solidFill>
                            <a:schemeClr val="dk1"/>
                          </a:solidFill>
                          <a:effectLst/>
                          <a:latin typeface="+mn-ea"/>
                          <a:ea typeface="+mn-ea"/>
                          <a:cs typeface="+mn-cs"/>
                        </a:rPr>
                        <a:t>67</a:t>
                      </a:r>
                      <a:r>
                        <a:rPr kumimoji="1" lang="ja-JP" altLang="ja-JP" sz="1400" b="1" kern="1200" dirty="0">
                          <a:solidFill>
                            <a:schemeClr val="dk1"/>
                          </a:solidFill>
                          <a:effectLst/>
                          <a:latin typeface="+mn-ea"/>
                          <a:ea typeface="+mn-ea"/>
                          <a:cs typeface="+mn-cs"/>
                        </a:rPr>
                        <a:t>病院</a:t>
                      </a:r>
                    </a:p>
                    <a:p>
                      <a:pPr algn="ctr"/>
                      <a:r>
                        <a:rPr kumimoji="1" lang="ja-JP" altLang="ja-JP" sz="1200" b="1" kern="1200" dirty="0">
                          <a:solidFill>
                            <a:schemeClr val="dk1"/>
                          </a:solidFill>
                          <a:effectLst/>
                          <a:latin typeface="+mn-ea"/>
                          <a:ea typeface="+mn-ea"/>
                          <a:cs typeface="+mn-cs"/>
                        </a:rPr>
                        <a:t>【令和</a:t>
                      </a:r>
                      <a:r>
                        <a:rPr kumimoji="1" lang="ja-JP" altLang="en-US" sz="1200" b="1" kern="1200" dirty="0">
                          <a:solidFill>
                            <a:schemeClr val="dk1"/>
                          </a:solidFill>
                          <a:effectLst/>
                          <a:latin typeface="+mn-ea"/>
                          <a:ea typeface="+mn-ea"/>
                          <a:cs typeface="+mn-cs"/>
                        </a:rPr>
                        <a:t>４（</a:t>
                      </a:r>
                      <a:r>
                        <a:rPr kumimoji="1" lang="en-US" altLang="ja-JP" sz="1200" b="1" kern="1200" dirty="0">
                          <a:solidFill>
                            <a:schemeClr val="dk1"/>
                          </a:solidFill>
                          <a:effectLst/>
                          <a:latin typeface="+mn-ea"/>
                          <a:ea typeface="+mn-ea"/>
                          <a:cs typeface="+mn-cs"/>
                        </a:rPr>
                        <a:t>2022</a:t>
                      </a:r>
                      <a:r>
                        <a:rPr kumimoji="1" lang="ja-JP" altLang="en-US" sz="1200" b="1" kern="1200" dirty="0">
                          <a:solidFill>
                            <a:schemeClr val="dk1"/>
                          </a:solidFill>
                          <a:effectLst/>
                          <a:latin typeface="+mn-ea"/>
                          <a:ea typeface="+mn-ea"/>
                          <a:cs typeface="+mn-cs"/>
                        </a:rPr>
                        <a:t>）</a:t>
                      </a:r>
                      <a:r>
                        <a:rPr kumimoji="1" lang="ja-JP" altLang="ja-JP" sz="1200" b="1" kern="1200" dirty="0">
                          <a:solidFill>
                            <a:schemeClr val="dk1"/>
                          </a:solidFill>
                          <a:effectLst/>
                          <a:latin typeface="+mn-ea"/>
                          <a:ea typeface="+mn-ea"/>
                          <a:cs typeface="+mn-cs"/>
                        </a:rPr>
                        <a:t>年９月１日現在】</a:t>
                      </a:r>
                      <a:endParaRPr lang="ja-JP" alt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kumimoji="1" lang="en-US" altLang="ja-JP" sz="1400" b="1" kern="1200">
                          <a:solidFill>
                            <a:schemeClr val="tx1"/>
                          </a:solidFill>
                          <a:effectLst/>
                          <a:latin typeface="+mn-ea"/>
                          <a:ea typeface="+mn-ea"/>
                          <a:cs typeface="+mn-cs"/>
                        </a:rPr>
                        <a:t>    63</a:t>
                      </a:r>
                      <a:r>
                        <a:rPr kumimoji="1" lang="ja-JP" altLang="ja-JP" sz="1400" b="1" kern="1200">
                          <a:solidFill>
                            <a:schemeClr val="tx1"/>
                          </a:solidFill>
                          <a:effectLst/>
                          <a:latin typeface="+mn-ea"/>
                          <a:ea typeface="+mn-ea"/>
                          <a:cs typeface="+mn-cs"/>
                        </a:rPr>
                        <a:t>病院</a:t>
                      </a:r>
                      <a:r>
                        <a:rPr kumimoji="1" lang="ja-JP" altLang="ja-JP" sz="1400" b="1" kern="1200" dirty="0">
                          <a:solidFill>
                            <a:schemeClr val="tx1"/>
                          </a:solidFill>
                          <a:effectLst/>
                          <a:latin typeface="+mn-ea"/>
                          <a:ea typeface="+mn-ea"/>
                          <a:cs typeface="+mn-cs"/>
                        </a:rPr>
                        <a:t>／</a:t>
                      </a:r>
                      <a:r>
                        <a:rPr kumimoji="1" lang="en-US" altLang="ja-JP" sz="1400" b="1" kern="1200" dirty="0">
                          <a:solidFill>
                            <a:schemeClr val="tx1"/>
                          </a:solidFill>
                          <a:effectLst/>
                          <a:latin typeface="+mn-ea"/>
                          <a:ea typeface="+mn-ea"/>
                          <a:cs typeface="+mn-cs"/>
                        </a:rPr>
                        <a:t>65 </a:t>
                      </a:r>
                      <a:r>
                        <a:rPr kumimoji="1" lang="ja-JP" altLang="ja-JP" sz="1400" b="1" kern="1200" dirty="0">
                          <a:solidFill>
                            <a:schemeClr val="tx1"/>
                          </a:solidFill>
                          <a:effectLst/>
                          <a:latin typeface="+mn-ea"/>
                          <a:ea typeface="+mn-ea"/>
                          <a:cs typeface="+mn-cs"/>
                        </a:rPr>
                        <a:t>病院</a:t>
                      </a:r>
                    </a:p>
                    <a:p>
                      <a:pPr algn="ctr"/>
                      <a:r>
                        <a:rPr kumimoji="1" lang="ja-JP" altLang="ja-JP" sz="1100" b="1" kern="1200" dirty="0">
                          <a:solidFill>
                            <a:schemeClr val="tx1"/>
                          </a:solidFill>
                          <a:effectLst/>
                          <a:latin typeface="+mn-ea"/>
                          <a:ea typeface="+mn-ea"/>
                          <a:cs typeface="+mn-cs"/>
                        </a:rPr>
                        <a:t>【令和</a:t>
                      </a:r>
                      <a:r>
                        <a:rPr kumimoji="1" lang="ja-JP" altLang="en-US" sz="1100" b="1" kern="1200" dirty="0">
                          <a:solidFill>
                            <a:schemeClr val="tx1"/>
                          </a:solidFill>
                          <a:effectLst/>
                          <a:latin typeface="+mn-ea"/>
                          <a:ea typeface="+mn-ea"/>
                          <a:cs typeface="+mn-cs"/>
                        </a:rPr>
                        <a:t>７（</a:t>
                      </a:r>
                      <a:r>
                        <a:rPr kumimoji="1" lang="en-US" altLang="ja-JP" sz="1100" b="1" kern="1200" dirty="0">
                          <a:solidFill>
                            <a:schemeClr val="tx1"/>
                          </a:solidFill>
                          <a:effectLst/>
                          <a:latin typeface="+mn-ea"/>
                          <a:ea typeface="+mn-ea"/>
                          <a:cs typeface="+mn-cs"/>
                        </a:rPr>
                        <a:t>2025</a:t>
                      </a:r>
                      <a:r>
                        <a:rPr kumimoji="1" lang="ja-JP" altLang="en-US" sz="1100" b="1" kern="1200" dirty="0">
                          <a:solidFill>
                            <a:schemeClr val="tx1"/>
                          </a:solidFill>
                          <a:effectLst/>
                          <a:latin typeface="+mn-ea"/>
                          <a:ea typeface="+mn-ea"/>
                          <a:cs typeface="+mn-cs"/>
                        </a:rPr>
                        <a:t>）</a:t>
                      </a:r>
                      <a:r>
                        <a:rPr kumimoji="1" lang="ja-JP" altLang="ja-JP" sz="1100" b="1" kern="1200" dirty="0">
                          <a:solidFill>
                            <a:schemeClr val="tx1"/>
                          </a:solidFill>
                          <a:effectLst/>
                          <a:latin typeface="+mn-ea"/>
                          <a:ea typeface="+mn-ea"/>
                          <a:cs typeface="+mn-cs"/>
                        </a:rPr>
                        <a:t>年９月１日現在】</a:t>
                      </a:r>
                      <a:endParaRPr lang="ja-JP" altLang="ja-JP" sz="11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041218"/>
                  </a:ext>
                </a:extLst>
              </a:tr>
              <a:tr h="593952">
                <a:tc>
                  <a:txBody>
                    <a:bodyPr/>
                    <a:lstStyle/>
                    <a:p>
                      <a:r>
                        <a:rPr kumimoji="1" lang="en-US" altLang="ja-JP" dirty="0">
                          <a:latin typeface="+mn-ea"/>
                          <a:ea typeface="+mn-ea"/>
                        </a:rPr>
                        <a:t>3</a:t>
                      </a:r>
                      <a:endParaRPr kumimoji="1" lang="ja-JP" altLang="en-US" dirty="0">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fontAlgn="auto"/>
                      <a:r>
                        <a:rPr kumimoji="1" lang="ja-JP" altLang="ja-JP" sz="1400" b="1" kern="1200" dirty="0">
                          <a:solidFill>
                            <a:schemeClr val="dk1"/>
                          </a:solidFill>
                          <a:effectLst/>
                          <a:latin typeface="+mn-ea"/>
                          <a:ea typeface="+mn-ea"/>
                          <a:cs typeface="+mn-cs"/>
                        </a:rPr>
                        <a:t>「大阪がん情報」へのアクセス件数</a:t>
                      </a:r>
                    </a:p>
                    <a:p>
                      <a:r>
                        <a:rPr kumimoji="1" lang="ja-JP" altLang="ja-JP" sz="1400" b="1" kern="1200" dirty="0">
                          <a:solidFill>
                            <a:schemeClr val="dk1"/>
                          </a:solidFill>
                          <a:effectLst/>
                          <a:latin typeface="+mn-ea"/>
                          <a:ea typeface="+mn-ea"/>
                          <a:cs typeface="+mn-cs"/>
                        </a:rPr>
                        <a:t>【大阪府調べ】</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kumimoji="1" lang="en-US" altLang="ja-JP" sz="1400" b="1" kern="1200" dirty="0">
                          <a:solidFill>
                            <a:schemeClr val="dk1"/>
                          </a:solidFill>
                          <a:effectLst/>
                          <a:latin typeface="+mn-ea"/>
                          <a:ea typeface="+mn-ea"/>
                          <a:cs typeface="+mn-cs"/>
                        </a:rPr>
                        <a:t>27,929</a:t>
                      </a:r>
                      <a:r>
                        <a:rPr kumimoji="1" lang="ja-JP" altLang="ja-JP" sz="1400" b="1" kern="1200" dirty="0">
                          <a:solidFill>
                            <a:schemeClr val="dk1"/>
                          </a:solidFill>
                          <a:effectLst/>
                          <a:latin typeface="+mn-ea"/>
                          <a:ea typeface="+mn-ea"/>
                          <a:cs typeface="+mn-cs"/>
                        </a:rPr>
                        <a:t>件</a:t>
                      </a:r>
                      <a:endParaRPr kumimoji="1" lang="en-US" altLang="ja-JP" sz="1400" b="1" kern="1200" dirty="0">
                        <a:solidFill>
                          <a:schemeClr val="dk1"/>
                        </a:solidFill>
                        <a:effectLst/>
                        <a:latin typeface="+mn-ea"/>
                        <a:ea typeface="+mn-ea"/>
                        <a:cs typeface="+mn-cs"/>
                      </a:endParaRPr>
                    </a:p>
                    <a:p>
                      <a:pPr algn="ctr" fontAlgn="auto">
                        <a:lnSpc>
                          <a:spcPts val="1600"/>
                        </a:lnSpc>
                        <a:spcAft>
                          <a:spcPts val="0"/>
                        </a:spcAft>
                      </a:pPr>
                      <a:r>
                        <a:rPr kumimoji="1" lang="ja-JP" altLang="ja-JP" sz="1400" b="1" kern="1200" dirty="0">
                          <a:solidFill>
                            <a:schemeClr val="dk1"/>
                          </a:solidFill>
                          <a:effectLst/>
                          <a:latin typeface="+mn-ea"/>
                          <a:ea typeface="+mn-ea"/>
                          <a:cs typeface="+mn-cs"/>
                        </a:rPr>
                        <a:t>【令和４</a:t>
                      </a:r>
                      <a:r>
                        <a:rPr kumimoji="1" lang="ja-JP" altLang="en-US" sz="1400" b="1" kern="1200" dirty="0">
                          <a:solidFill>
                            <a:schemeClr val="dk1"/>
                          </a:solidFill>
                          <a:effectLst/>
                          <a:latin typeface="+mn-ea"/>
                          <a:ea typeface="+mn-ea"/>
                          <a:cs typeface="+mn-cs"/>
                        </a:rPr>
                        <a:t>（</a:t>
                      </a:r>
                      <a:r>
                        <a:rPr kumimoji="1" lang="en-US" altLang="ja-JP" sz="1400" b="1" kern="1200" dirty="0">
                          <a:solidFill>
                            <a:schemeClr val="dk1"/>
                          </a:solidFill>
                          <a:effectLst/>
                          <a:latin typeface="+mn-ea"/>
                          <a:ea typeface="+mn-ea"/>
                          <a:cs typeface="+mn-cs"/>
                        </a:rPr>
                        <a:t>2022</a:t>
                      </a:r>
                      <a:r>
                        <a:rPr kumimoji="1" lang="ja-JP" altLang="en-US" sz="1400" b="1" kern="1200" dirty="0">
                          <a:solidFill>
                            <a:schemeClr val="dk1"/>
                          </a:solidFill>
                          <a:effectLst/>
                          <a:latin typeface="+mn-ea"/>
                          <a:ea typeface="+mn-ea"/>
                          <a:cs typeface="+mn-cs"/>
                        </a:rPr>
                        <a:t>）</a:t>
                      </a:r>
                      <a:r>
                        <a:rPr kumimoji="1" lang="ja-JP" altLang="ja-JP" sz="1400" b="1" kern="1200" dirty="0">
                          <a:solidFill>
                            <a:schemeClr val="dk1"/>
                          </a:solidFill>
                          <a:effectLst/>
                          <a:latin typeface="+mn-ea"/>
                          <a:ea typeface="+mn-ea"/>
                          <a:cs typeface="+mn-cs"/>
                        </a:rPr>
                        <a:t>年度】</a:t>
                      </a:r>
                      <a:endParaRPr lang="ja-JP" alt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kern="1200" dirty="0">
                          <a:solidFill>
                            <a:schemeClr val="tx1"/>
                          </a:solidFill>
                          <a:effectLst/>
                          <a:latin typeface="+mn-ea"/>
                          <a:ea typeface="+mn-ea"/>
                          <a:cs typeface="+mn-cs"/>
                        </a:rPr>
                        <a:t>44,831</a:t>
                      </a:r>
                      <a:r>
                        <a:rPr kumimoji="1" lang="ja-JP" altLang="ja-JP" sz="1400" b="1" kern="1200" dirty="0">
                          <a:solidFill>
                            <a:schemeClr val="tx1"/>
                          </a:solidFill>
                          <a:effectLst/>
                          <a:latin typeface="+mn-ea"/>
                          <a:ea typeface="+mn-ea"/>
                          <a:cs typeface="+mn-cs"/>
                        </a:rPr>
                        <a:t>件</a:t>
                      </a:r>
                      <a:endParaRPr kumimoji="1" lang="en-US" altLang="ja-JP" sz="1400" b="1" kern="1200" dirty="0">
                        <a:solidFill>
                          <a:schemeClr val="tx1"/>
                        </a:solidFill>
                        <a:effectLst/>
                        <a:latin typeface="+mn-ea"/>
                        <a:ea typeface="+mn-ea"/>
                        <a:cs typeface="+mn-cs"/>
                      </a:endParaRPr>
                    </a:p>
                    <a:p>
                      <a:pPr algn="ctr" fontAlgn="auto">
                        <a:lnSpc>
                          <a:spcPts val="1600"/>
                        </a:lnSpc>
                        <a:spcAft>
                          <a:spcPts val="0"/>
                        </a:spcAft>
                      </a:pPr>
                      <a:r>
                        <a:rPr kumimoji="1" lang="ja-JP" altLang="ja-JP" sz="1400" b="1" kern="1200" dirty="0">
                          <a:solidFill>
                            <a:schemeClr val="tx1"/>
                          </a:solidFill>
                          <a:effectLst/>
                          <a:latin typeface="+mn-ea"/>
                          <a:ea typeface="+mn-ea"/>
                          <a:cs typeface="+mn-cs"/>
                        </a:rPr>
                        <a:t>【令和</a:t>
                      </a:r>
                      <a:r>
                        <a:rPr kumimoji="1" lang="ja-JP" altLang="en-US" sz="1400" b="1" kern="1200" dirty="0">
                          <a:solidFill>
                            <a:schemeClr val="tx1"/>
                          </a:solidFill>
                          <a:effectLst/>
                          <a:latin typeface="+mn-ea"/>
                          <a:ea typeface="+mn-ea"/>
                          <a:cs typeface="+mn-cs"/>
                        </a:rPr>
                        <a:t>６（</a:t>
                      </a:r>
                      <a:r>
                        <a:rPr kumimoji="1" lang="en-US" altLang="ja-JP" sz="1400" b="1" kern="1200" dirty="0">
                          <a:solidFill>
                            <a:schemeClr val="tx1"/>
                          </a:solidFill>
                          <a:effectLst/>
                          <a:latin typeface="+mn-ea"/>
                          <a:ea typeface="+mn-ea"/>
                          <a:cs typeface="+mn-cs"/>
                        </a:rPr>
                        <a:t>2024</a:t>
                      </a:r>
                      <a:r>
                        <a:rPr kumimoji="1" lang="ja-JP" altLang="en-US" sz="1400" b="1" kern="1200" dirty="0">
                          <a:solidFill>
                            <a:schemeClr val="tx1"/>
                          </a:solidFill>
                          <a:effectLst/>
                          <a:latin typeface="+mn-ea"/>
                          <a:ea typeface="+mn-ea"/>
                          <a:cs typeface="+mn-cs"/>
                        </a:rPr>
                        <a:t>）</a:t>
                      </a:r>
                      <a:r>
                        <a:rPr kumimoji="1" lang="ja-JP" altLang="ja-JP" sz="1400" b="1" kern="1200" dirty="0">
                          <a:solidFill>
                            <a:schemeClr val="tx1"/>
                          </a:solidFill>
                          <a:effectLst/>
                          <a:latin typeface="+mn-ea"/>
                          <a:ea typeface="+mn-ea"/>
                          <a:cs typeface="+mn-cs"/>
                        </a:rPr>
                        <a:t>年度】</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814822"/>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22</a:t>
            </a:fld>
            <a:endParaRPr kumimoji="1" lang="ja-JP" altLang="en-US"/>
          </a:p>
        </p:txBody>
      </p:sp>
    </p:spTree>
    <p:extLst>
      <p:ext uri="{BB962C8B-B14F-4D97-AF65-F5344CB8AC3E}">
        <p14:creationId xmlns:p14="http://schemas.microsoft.com/office/powerpoint/2010/main" val="97499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23</a:t>
            </a:fld>
            <a:endParaRPr kumimoji="1" lang="ja-JP" altLang="en-US"/>
          </a:p>
        </p:txBody>
      </p:sp>
      <p:graphicFrame>
        <p:nvGraphicFramePr>
          <p:cNvPr id="12" name="表 11">
            <a:extLst>
              <a:ext uri="{FF2B5EF4-FFF2-40B4-BE49-F238E27FC236}">
                <a16:creationId xmlns:a16="http://schemas.microsoft.com/office/drawing/2014/main" id="{FA791C93-28CE-4971-B260-924D0EDE232F}"/>
              </a:ext>
            </a:extLst>
          </p:cNvPr>
          <p:cNvGraphicFramePr>
            <a:graphicFrameLocks noGrp="1"/>
          </p:cNvGraphicFramePr>
          <p:nvPr>
            <p:extLst>
              <p:ext uri="{D42A27DB-BD31-4B8C-83A1-F6EECF244321}">
                <p14:modId xmlns:p14="http://schemas.microsoft.com/office/powerpoint/2010/main" val="2780364842"/>
              </p:ext>
            </p:extLst>
          </p:nvPr>
        </p:nvGraphicFramePr>
        <p:xfrm>
          <a:off x="399000" y="292777"/>
          <a:ext cx="8928000" cy="1717040"/>
        </p:xfrm>
        <a:graphic>
          <a:graphicData uri="http://schemas.openxmlformats.org/drawingml/2006/table">
            <a:tbl>
              <a:tblPr firstRow="1" bandRow="1">
                <a:tableStyleId>{5C22544A-7EE6-4342-B048-85BDC9FD1C3A}</a:tableStyleId>
              </a:tblPr>
              <a:tblGrid>
                <a:gridCol w="1290813">
                  <a:extLst>
                    <a:ext uri="{9D8B030D-6E8A-4147-A177-3AD203B41FA5}">
                      <a16:colId xmlns:a16="http://schemas.microsoft.com/office/drawing/2014/main" val="3795206225"/>
                    </a:ext>
                  </a:extLst>
                </a:gridCol>
                <a:gridCol w="7637187">
                  <a:extLst>
                    <a:ext uri="{9D8B030D-6E8A-4147-A177-3AD203B41FA5}">
                      <a16:colId xmlns:a16="http://schemas.microsoft.com/office/drawing/2014/main" val="1328953327"/>
                    </a:ext>
                  </a:extLst>
                </a:gridCol>
              </a:tblGrid>
              <a:tr h="1295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n-ea"/>
                          <a:ea typeface="+mn-ea"/>
                        </a:rPr>
                        <a:t>現状･課題</a:t>
                      </a:r>
                      <a:endParaRPr kumimoji="1" lang="ja-JP"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a:lnSpc>
                          <a:spcPts val="1600"/>
                        </a:lnSpc>
                      </a:pPr>
                      <a:r>
                        <a:rPr kumimoji="1" lang="ja-JP" altLang="en-US" sz="1400" b="1" dirty="0">
                          <a:solidFill>
                            <a:schemeClr val="tx1"/>
                          </a:solidFill>
                          <a:latin typeface="+mn-ea"/>
                          <a:ea typeface="+mn-ea"/>
                        </a:rPr>
                        <a:t>◆がん診療拠点病院等に設置されているがん相談支援センターの利用促進につながる取組み</a:t>
                      </a:r>
                      <a:endParaRPr kumimoji="1" lang="en-US" altLang="ja-JP" sz="1400" b="1" dirty="0">
                        <a:solidFill>
                          <a:schemeClr val="tx1"/>
                        </a:solidFill>
                        <a:latin typeface="+mn-ea"/>
                        <a:ea typeface="+mn-ea"/>
                      </a:endParaRPr>
                    </a:p>
                    <a:p>
                      <a:pPr>
                        <a:lnSpc>
                          <a:spcPts val="1600"/>
                        </a:lnSpc>
                      </a:pPr>
                      <a:r>
                        <a:rPr kumimoji="1" lang="ja-JP" altLang="en-US" sz="1400" b="1" dirty="0">
                          <a:solidFill>
                            <a:schemeClr val="tx1"/>
                          </a:solidFill>
                          <a:latin typeface="+mn-ea"/>
                          <a:ea typeface="+mn-ea"/>
                        </a:rPr>
                        <a:t>　が必要。</a:t>
                      </a:r>
                      <a:endParaRPr kumimoji="1" lang="en-US" altLang="ja-JP" sz="1400" b="1" dirty="0">
                        <a:solidFill>
                          <a:schemeClr val="tx1"/>
                        </a:solidFill>
                        <a:latin typeface="+mn-ea"/>
                        <a:ea typeface="+mn-ea"/>
                      </a:endParaRPr>
                    </a:p>
                    <a:p>
                      <a:pPr marL="179388" indent="-179388">
                        <a:lnSpc>
                          <a:spcPts val="1600"/>
                        </a:lnSpc>
                      </a:pPr>
                      <a:r>
                        <a:rPr kumimoji="1" lang="ja-JP" altLang="en-US" sz="1400" b="1" dirty="0">
                          <a:solidFill>
                            <a:schemeClr val="tx1"/>
                          </a:solidFill>
                          <a:latin typeface="+mn-ea"/>
                          <a:ea typeface="+mn-ea"/>
                        </a:rPr>
                        <a:t>◆がんに関する情報があふれる中で、その地域において、がん患者や家族が確実に必要とする情報にアクセスできる環境整備が求められている。　　</a:t>
                      </a:r>
                      <a:endParaRPr kumimoji="1" lang="en-US" altLang="ja-JP" sz="1400" b="1" dirty="0">
                        <a:solidFill>
                          <a:schemeClr val="tx1"/>
                        </a:solidFill>
                        <a:latin typeface="+mn-ea"/>
                        <a:ea typeface="+mn-ea"/>
                      </a:endParaRPr>
                    </a:p>
                    <a:p>
                      <a:pPr>
                        <a:lnSpc>
                          <a:spcPts val="1600"/>
                        </a:lnSpc>
                      </a:pPr>
                      <a:r>
                        <a:rPr kumimoji="1" lang="ja-JP" altLang="en-US" sz="1400" b="1" dirty="0">
                          <a:solidFill>
                            <a:schemeClr val="tx1"/>
                          </a:solidFill>
                          <a:latin typeface="+mn-ea"/>
                          <a:ea typeface="+mn-ea"/>
                        </a:rPr>
                        <a:t>◆働く世代では、がん治療と仕事の両立など就労支援が求められている。</a:t>
                      </a:r>
                      <a:endParaRPr kumimoji="1" lang="en-US" altLang="ja-JP" sz="1400" b="1" dirty="0">
                        <a:solidFill>
                          <a:schemeClr val="tx1"/>
                        </a:solidFill>
                        <a:latin typeface="+mn-ea"/>
                        <a:ea typeface="+mn-ea"/>
                      </a:endParaRPr>
                    </a:p>
                    <a:p>
                      <a:pPr>
                        <a:lnSpc>
                          <a:spcPts val="1600"/>
                        </a:lnSpc>
                      </a:pPr>
                      <a:r>
                        <a:rPr kumimoji="1" lang="ja-JP" altLang="en-US" sz="1400" b="1" dirty="0">
                          <a:solidFill>
                            <a:schemeClr val="tx1"/>
                          </a:solidFill>
                          <a:latin typeface="+mn-ea"/>
                          <a:ea typeface="+mn-ea"/>
                        </a:rPr>
                        <a:t>◆高齢者世代においては、人生の最終段階における医療に係る意思決定支援などが必要と</a:t>
                      </a:r>
                      <a:endParaRPr kumimoji="1" lang="en-US" altLang="ja-JP" sz="1400" b="1" dirty="0">
                        <a:solidFill>
                          <a:schemeClr val="tx1"/>
                        </a:solidFill>
                        <a:latin typeface="+mn-ea"/>
                        <a:ea typeface="+mn-ea"/>
                      </a:endParaRPr>
                    </a:p>
                    <a:p>
                      <a:pPr>
                        <a:lnSpc>
                          <a:spcPts val="1600"/>
                        </a:lnSpc>
                      </a:pPr>
                      <a:r>
                        <a:rPr kumimoji="1" lang="ja-JP" altLang="en-US" sz="1400" b="1" dirty="0">
                          <a:solidFill>
                            <a:schemeClr val="tx1"/>
                          </a:solidFill>
                          <a:latin typeface="+mn-ea"/>
                          <a:ea typeface="+mn-ea"/>
                        </a:rPr>
                        <a:t>　なっている。</a:t>
                      </a:r>
                      <a:endParaRPr kumimoji="1" lang="en-US" altLang="ja-JP" sz="1400" b="1" dirty="0">
                        <a:solidFill>
                          <a:schemeClr val="tx1"/>
                        </a:solidFill>
                        <a:latin typeface="+mn-ea"/>
                        <a:ea typeface="+mn-ea"/>
                      </a:endParaRPr>
                    </a:p>
                    <a:p>
                      <a:pPr>
                        <a:lnSpc>
                          <a:spcPts val="1600"/>
                        </a:lnSpc>
                      </a:pPr>
                      <a:r>
                        <a:rPr kumimoji="1" lang="ja-JP" altLang="en-US" sz="1400" b="1" dirty="0">
                          <a:solidFill>
                            <a:schemeClr val="tx1"/>
                          </a:solidFill>
                          <a:latin typeface="+mn-ea"/>
                          <a:ea typeface="+mn-ea"/>
                        </a:rPr>
                        <a:t>◆アピアランスケアでは、医療現場におけるサポートの重要性が認識されている。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13" name="表 12">
            <a:extLst>
              <a:ext uri="{FF2B5EF4-FFF2-40B4-BE49-F238E27FC236}">
                <a16:creationId xmlns:a16="http://schemas.microsoft.com/office/drawing/2014/main" id="{67CF6E2A-87F8-45B9-AD4E-E4FED280432A}"/>
              </a:ext>
            </a:extLst>
          </p:cNvPr>
          <p:cNvGraphicFramePr>
            <a:graphicFrameLocks noGrp="1"/>
          </p:cNvGraphicFramePr>
          <p:nvPr>
            <p:extLst>
              <p:ext uri="{D42A27DB-BD31-4B8C-83A1-F6EECF244321}">
                <p14:modId xmlns:p14="http://schemas.microsoft.com/office/powerpoint/2010/main" val="152624460"/>
              </p:ext>
            </p:extLst>
          </p:nvPr>
        </p:nvGraphicFramePr>
        <p:xfrm>
          <a:off x="399000" y="2090792"/>
          <a:ext cx="8928000" cy="4456621"/>
        </p:xfrm>
        <a:graphic>
          <a:graphicData uri="http://schemas.openxmlformats.org/drawingml/2006/table">
            <a:tbl>
              <a:tblPr firstRow="1" bandRow="1">
                <a:tableStyleId>{5C22544A-7EE6-4342-B048-85BDC9FD1C3A}</a:tableStyleId>
              </a:tblPr>
              <a:tblGrid>
                <a:gridCol w="1023980">
                  <a:extLst>
                    <a:ext uri="{9D8B030D-6E8A-4147-A177-3AD203B41FA5}">
                      <a16:colId xmlns:a16="http://schemas.microsoft.com/office/drawing/2014/main" val="528851062"/>
                    </a:ext>
                  </a:extLst>
                </a:gridCol>
                <a:gridCol w="7904020">
                  <a:extLst>
                    <a:ext uri="{9D8B030D-6E8A-4147-A177-3AD203B41FA5}">
                      <a16:colId xmlns:a16="http://schemas.microsoft.com/office/drawing/2014/main" val="89849022"/>
                    </a:ext>
                  </a:extLst>
                </a:gridCol>
              </a:tblGrid>
              <a:tr h="4292755">
                <a:tc>
                  <a:txBody>
                    <a:bodyPr/>
                    <a:lstStyle/>
                    <a:p>
                      <a:pPr>
                        <a:spcBef>
                          <a:spcPts val="0"/>
                        </a:spcBef>
                        <a:spcAft>
                          <a:spcPts val="0"/>
                        </a:spcAft>
                      </a:pPr>
                      <a:r>
                        <a:rPr kumimoji="1" lang="ja-JP" altLang="en-US" sz="1400" dirty="0">
                          <a:latin typeface="+mn-ea"/>
                          <a:ea typeface="+mn-ea"/>
                        </a:rPr>
                        <a:t>本年度</a:t>
                      </a:r>
                      <a:r>
                        <a:rPr kumimoji="1" lang="ja-JP" altLang="en-US" sz="1400">
                          <a:latin typeface="+mn-ea"/>
                          <a:ea typeface="+mn-ea"/>
                        </a:rPr>
                        <a:t>の取組み</a:t>
                      </a:r>
                      <a:endParaRPr kumimoji="1" lang="ja-JP"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200" u="none" baseline="0" dirty="0">
                          <a:solidFill>
                            <a:schemeClr val="tx1"/>
                          </a:solidFill>
                          <a:highlight>
                            <a:srgbClr val="00FF00"/>
                          </a:highlight>
                          <a:latin typeface="+mn-ea"/>
                          <a:ea typeface="+mn-ea"/>
                        </a:rPr>
                        <a:t>■</a:t>
                      </a:r>
                      <a:r>
                        <a:rPr kumimoji="1" lang="ja-JP" altLang="en-US" sz="1200" u="none" baseline="0" dirty="0">
                          <a:solidFill>
                            <a:schemeClr val="tx1"/>
                          </a:solidFill>
                          <a:latin typeface="+mn-ea"/>
                          <a:ea typeface="+mn-ea"/>
                        </a:rPr>
                        <a:t>特に説明したい項目</a:t>
                      </a:r>
                      <a:endParaRPr kumimoji="1" lang="en-US" altLang="ja-JP" sz="1200" b="1" i="0" u="none" strike="noStrike" kern="1200" cap="none" spc="0" normalizeH="0" baseline="0" noProof="0" dirty="0">
                        <a:ln>
                          <a:noFill/>
                        </a:ln>
                        <a:solidFill>
                          <a:schemeClr val="tx1"/>
                        </a:solidFill>
                        <a:effectLst/>
                        <a:uLnTx/>
                        <a:uFillTx/>
                        <a:latin typeface="+mn-ea"/>
                        <a:ea typeface="+mn-ea"/>
                        <a:cs typeface="+mn-cs"/>
                      </a:endParaRPr>
                    </a:p>
                    <a:p>
                      <a:pPr>
                        <a:lnSpc>
                          <a:spcPts val="1500"/>
                        </a:lnSpc>
                        <a:spcBef>
                          <a:spcPts val="0"/>
                        </a:spcBef>
                        <a:spcAft>
                          <a:spcPts val="0"/>
                        </a:spcAft>
                      </a:pPr>
                      <a:r>
                        <a:rPr kumimoji="1" lang="en-US" altLang="ja-JP" sz="1100" dirty="0">
                          <a:solidFill>
                            <a:schemeClr val="tx1"/>
                          </a:solidFill>
                          <a:latin typeface="+mn-ea"/>
                          <a:ea typeface="+mn-ea"/>
                        </a:rPr>
                        <a:t>《</a:t>
                      </a:r>
                      <a:r>
                        <a:rPr kumimoji="1" lang="ja-JP" altLang="en-US" sz="1100" u="sng" dirty="0">
                          <a:solidFill>
                            <a:schemeClr val="tx1"/>
                          </a:solidFill>
                          <a:latin typeface="+mn-ea"/>
                          <a:ea typeface="+mn-ea"/>
                        </a:rPr>
                        <a:t>がん患者の相談支援、情報提供</a:t>
                      </a:r>
                      <a:r>
                        <a:rPr kumimoji="1" lang="en-US" altLang="ja-JP" sz="1100" dirty="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latin typeface="+mn-ea"/>
                          <a:ea typeface="+mn-ea"/>
                        </a:rPr>
                        <a:t>■がん診療施設の設備整備に係る補助金において、がん相談支援センターの環境整備に要する費用を補助</a:t>
                      </a:r>
                      <a:r>
                        <a:rPr kumimoji="1" lang="ja-JP" altLang="en-US" sz="1100" b="0" dirty="0">
                          <a:solidFill>
                            <a:schemeClr val="tx1"/>
                          </a:solidFill>
                          <a:latin typeface="+mn-ea"/>
                          <a:ea typeface="+mn-ea"/>
                        </a:rPr>
                        <a:t>（１病院）</a:t>
                      </a:r>
                      <a:endParaRPr kumimoji="1" lang="en-US" altLang="ja-JP" sz="110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highlight>
                            <a:srgbClr val="00FF00"/>
                          </a:highlight>
                          <a:latin typeface="+mn-ea"/>
                          <a:ea typeface="+mn-ea"/>
                        </a:rPr>
                        <a:t>■</a:t>
                      </a:r>
                      <a:r>
                        <a:rPr kumimoji="1" lang="ja-JP" altLang="en-US" sz="1100" b="1" strike="noStrike" dirty="0">
                          <a:solidFill>
                            <a:schemeClr val="tx1"/>
                          </a:solidFill>
                          <a:latin typeface="+mn-ea"/>
                          <a:ea typeface="+mn-ea"/>
                        </a:rPr>
                        <a:t>多様化するがん患者や家族の相談ニーズに対応するため、がん相談支援センターの相談員に向け、ピア・サポートを</a:t>
                      </a:r>
                      <a:endParaRPr kumimoji="1" lang="en-US" altLang="ja-JP" sz="1100" b="1"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strike="noStrike" dirty="0">
                          <a:solidFill>
                            <a:schemeClr val="tx1"/>
                          </a:solidFill>
                          <a:latin typeface="+mn-ea"/>
                          <a:ea typeface="+mn-ea"/>
                        </a:rPr>
                        <a:t>　テーマとしたスキルアップ研修を実施</a:t>
                      </a:r>
                      <a:r>
                        <a:rPr kumimoji="1" lang="en-US" altLang="ja-JP" sz="1100" b="1" dirty="0">
                          <a:solidFill>
                            <a:schemeClr val="tx1"/>
                          </a:solidFill>
                          <a:latin typeface="+mn-ea"/>
                          <a:ea typeface="+mn-ea"/>
                        </a:rPr>
                        <a:t>【R7.11</a:t>
                      </a: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33</a:t>
                      </a:r>
                      <a:r>
                        <a:rPr kumimoji="1" lang="ja-JP" altLang="en-US" sz="1100" b="1" dirty="0">
                          <a:solidFill>
                            <a:schemeClr val="tx1"/>
                          </a:solidFill>
                          <a:latin typeface="+mn-ea"/>
                          <a:ea typeface="+mn-ea"/>
                        </a:rPr>
                        <a:t>施設 </a:t>
                      </a:r>
                      <a:r>
                        <a:rPr kumimoji="1" lang="en-US" altLang="ja-JP" sz="1100" b="1" dirty="0">
                          <a:solidFill>
                            <a:schemeClr val="tx1"/>
                          </a:solidFill>
                          <a:latin typeface="+mn-ea"/>
                          <a:ea typeface="+mn-ea"/>
                        </a:rPr>
                        <a:t>37</a:t>
                      </a:r>
                      <a:r>
                        <a:rPr kumimoji="1" lang="ja-JP" altLang="en-US" sz="1100" b="1" dirty="0">
                          <a:solidFill>
                            <a:schemeClr val="tx1"/>
                          </a:solidFill>
                          <a:latin typeface="+mn-ea"/>
                          <a:ea typeface="+mn-ea"/>
                        </a:rPr>
                        <a:t>名参加</a:t>
                      </a:r>
                      <a:r>
                        <a:rPr kumimoji="1" lang="en-US" altLang="ja-JP" sz="1100" b="1" dirty="0">
                          <a:solidFill>
                            <a:schemeClr val="tx1"/>
                          </a:solidFill>
                          <a:latin typeface="+mn-ea"/>
                          <a:ea typeface="+mn-ea"/>
                        </a:rPr>
                        <a:t>】</a:t>
                      </a:r>
                      <a:endParaRPr kumimoji="1" lang="en-US" altLang="ja-JP" sz="1100" b="1" strike="noStrike" dirty="0">
                        <a:solidFill>
                          <a:schemeClr val="tx1"/>
                        </a:solidFill>
                        <a:latin typeface="+mn-ea"/>
                        <a:ea typeface="+mn-ea"/>
                      </a:endParaRPr>
                    </a:p>
                    <a:p>
                      <a:pPr>
                        <a:lnSpc>
                          <a:spcPts val="1500"/>
                        </a:lnSpc>
                        <a:spcBef>
                          <a:spcPts val="0"/>
                        </a:spcBef>
                        <a:spcAft>
                          <a:spcPts val="0"/>
                        </a:spcAft>
                      </a:pPr>
                      <a:r>
                        <a:rPr kumimoji="1" lang="ja-JP" altLang="en-US" sz="1100" b="0" strike="noStrike" dirty="0">
                          <a:solidFill>
                            <a:schemeClr val="tx1"/>
                          </a:solidFill>
                          <a:latin typeface="+mn-ea"/>
                          <a:ea typeface="+mn-ea"/>
                        </a:rPr>
                        <a:t>■大阪府がん患者サポートセンターにおいて、看護師等による相談支援を実施</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相談件数 </a:t>
                      </a:r>
                      <a:r>
                        <a:rPr kumimoji="1" lang="en-US" altLang="ja-JP" sz="1100" b="0" dirty="0">
                          <a:solidFill>
                            <a:schemeClr val="tx1"/>
                          </a:solidFill>
                          <a:latin typeface="+mn-ea"/>
                          <a:ea typeface="+mn-ea"/>
                        </a:rPr>
                        <a:t>81</a:t>
                      </a:r>
                      <a:r>
                        <a:rPr kumimoji="1" lang="ja-JP" altLang="en-US" sz="1100" b="0" dirty="0">
                          <a:solidFill>
                            <a:schemeClr val="tx1"/>
                          </a:solidFill>
                          <a:latin typeface="+mn-ea"/>
                          <a:ea typeface="+mn-ea"/>
                        </a:rPr>
                        <a:t>件（</a:t>
                      </a:r>
                      <a:r>
                        <a:rPr kumimoji="1" lang="en-US" altLang="ja-JP" sz="1100" b="0" dirty="0">
                          <a:solidFill>
                            <a:schemeClr val="tx1"/>
                          </a:solidFill>
                          <a:latin typeface="+mn-ea"/>
                          <a:ea typeface="+mn-ea"/>
                        </a:rPr>
                        <a:t>R7.12</a:t>
                      </a:r>
                      <a:r>
                        <a:rPr kumimoji="1" lang="ja-JP" altLang="en-US" sz="1100" b="0" dirty="0">
                          <a:solidFill>
                            <a:schemeClr val="tx1"/>
                          </a:solidFill>
                          <a:latin typeface="+mn-ea"/>
                          <a:ea typeface="+mn-ea"/>
                        </a:rPr>
                        <a:t>末時点）</a:t>
                      </a:r>
                      <a:r>
                        <a:rPr kumimoji="1" lang="en-US" altLang="ja-JP" sz="1100" b="0" dirty="0">
                          <a:solidFill>
                            <a:schemeClr val="tx1"/>
                          </a:solidFill>
                          <a:latin typeface="+mn-ea"/>
                          <a:ea typeface="+mn-ea"/>
                        </a:rPr>
                        <a:t>】</a:t>
                      </a:r>
                    </a:p>
                    <a:p>
                      <a:pPr>
                        <a:lnSpc>
                          <a:spcPts val="1500"/>
                        </a:lnSpc>
                        <a:spcBef>
                          <a:spcPts val="0"/>
                        </a:spcBef>
                        <a:spcAft>
                          <a:spcPts val="0"/>
                        </a:spcAft>
                      </a:pPr>
                      <a:r>
                        <a:rPr kumimoji="1" lang="ja-JP" altLang="en-US" sz="1100" b="0" strike="noStrike" dirty="0">
                          <a:solidFill>
                            <a:schemeClr val="tx1"/>
                          </a:solidFill>
                          <a:highlight>
                            <a:srgbClr val="00FF00"/>
                          </a:highlight>
                          <a:latin typeface="+mn-ea"/>
                          <a:ea typeface="+mn-ea"/>
                        </a:rPr>
                        <a:t>■</a:t>
                      </a:r>
                      <a:r>
                        <a:rPr kumimoji="1" lang="ja-JP" altLang="en-US" sz="1100" b="1" strike="noStrike" dirty="0">
                          <a:solidFill>
                            <a:schemeClr val="tx1"/>
                          </a:solidFill>
                          <a:latin typeface="+mn-ea"/>
                          <a:ea typeface="+mn-ea"/>
                        </a:rPr>
                        <a:t>大阪府がん患者サポートセンターにおいて、がんに関する情報提供として講演会を開催</a:t>
                      </a:r>
                      <a:r>
                        <a:rPr kumimoji="1" lang="en-US" altLang="ja-JP" sz="1100" b="1" strike="noStrike" dirty="0">
                          <a:solidFill>
                            <a:schemeClr val="tx1"/>
                          </a:solidFill>
                          <a:latin typeface="+mn-ea"/>
                          <a:ea typeface="+mn-ea"/>
                        </a:rPr>
                        <a:t>【</a:t>
                      </a:r>
                      <a:r>
                        <a:rPr kumimoji="1" lang="ja-JP" altLang="en-US" sz="1100" b="1" strike="noStrike" dirty="0">
                          <a:solidFill>
                            <a:schemeClr val="tx1"/>
                          </a:solidFill>
                          <a:latin typeface="+mn-ea"/>
                          <a:ea typeface="+mn-ea"/>
                        </a:rPr>
                        <a:t>「知っておきたい医療制度、</a:t>
                      </a:r>
                      <a:endParaRPr kumimoji="1" lang="en-US" altLang="ja-JP" sz="1100" b="1" strike="noStrike" dirty="0">
                        <a:solidFill>
                          <a:schemeClr val="tx1"/>
                        </a:solidFill>
                        <a:latin typeface="+mn-ea"/>
                        <a:ea typeface="+mn-ea"/>
                      </a:endParaRPr>
                    </a:p>
                    <a:p>
                      <a:pPr>
                        <a:lnSpc>
                          <a:spcPts val="1500"/>
                        </a:lnSpc>
                        <a:spcBef>
                          <a:spcPts val="0"/>
                        </a:spcBef>
                        <a:spcAft>
                          <a:spcPts val="0"/>
                        </a:spcAft>
                      </a:pPr>
                      <a:r>
                        <a:rPr kumimoji="1" lang="ja-JP" altLang="en-US" sz="1100" b="1" strike="noStrike" dirty="0">
                          <a:solidFill>
                            <a:schemeClr val="tx1"/>
                          </a:solidFill>
                          <a:latin typeface="+mn-ea"/>
                          <a:ea typeface="+mn-ea"/>
                        </a:rPr>
                        <a:t>　医療用語」（</a:t>
                      </a:r>
                      <a:r>
                        <a:rPr kumimoji="1" lang="en-US" altLang="ja-JP" sz="1100" b="1" dirty="0">
                          <a:solidFill>
                            <a:schemeClr val="tx1"/>
                          </a:solidFill>
                          <a:latin typeface="+mn-ea"/>
                          <a:ea typeface="+mn-ea"/>
                        </a:rPr>
                        <a:t>R7.11</a:t>
                      </a:r>
                      <a:r>
                        <a:rPr kumimoji="1" lang="ja-JP" altLang="en-US" sz="1100" b="1" dirty="0">
                          <a:solidFill>
                            <a:schemeClr val="tx1"/>
                          </a:solidFill>
                          <a:latin typeface="+mn-ea"/>
                          <a:ea typeface="+mn-ea"/>
                        </a:rPr>
                        <a:t>：</a:t>
                      </a:r>
                      <a:r>
                        <a:rPr kumimoji="1" lang="en-US" altLang="ja-JP" sz="1100" b="1" strike="noStrike" dirty="0">
                          <a:solidFill>
                            <a:schemeClr val="tx1"/>
                          </a:solidFill>
                          <a:latin typeface="+mn-ea"/>
                          <a:ea typeface="+mn-ea"/>
                        </a:rPr>
                        <a:t>86</a:t>
                      </a:r>
                      <a:r>
                        <a:rPr kumimoji="1" lang="ja-JP" altLang="en-US" sz="1100" b="1" strike="noStrike" dirty="0">
                          <a:solidFill>
                            <a:schemeClr val="tx1"/>
                          </a:solidFill>
                          <a:latin typeface="+mn-ea"/>
                          <a:ea typeface="+mn-ea"/>
                        </a:rPr>
                        <a:t>名参加）</a:t>
                      </a:r>
                      <a:r>
                        <a:rPr kumimoji="1" lang="en-US" altLang="ja-JP" sz="1100" b="1" strike="noStrike" dirty="0">
                          <a:solidFill>
                            <a:schemeClr val="tx1"/>
                          </a:solidFill>
                          <a:latin typeface="+mn-ea"/>
                          <a:ea typeface="+mn-ea"/>
                        </a:rPr>
                        <a:t>】</a:t>
                      </a:r>
                    </a:p>
                    <a:p>
                      <a:pPr>
                        <a:lnSpc>
                          <a:spcPts val="1500"/>
                        </a:lnSpc>
                        <a:spcBef>
                          <a:spcPts val="500"/>
                        </a:spcBef>
                        <a:spcAft>
                          <a:spcPts val="0"/>
                        </a:spcAft>
                      </a:pPr>
                      <a:r>
                        <a:rPr kumimoji="1" lang="en-US" altLang="ja-JP" sz="1100" dirty="0">
                          <a:solidFill>
                            <a:schemeClr val="tx1"/>
                          </a:solidFill>
                          <a:latin typeface="+mn-ea"/>
                          <a:ea typeface="+mn-ea"/>
                        </a:rPr>
                        <a:t>《</a:t>
                      </a:r>
                      <a:r>
                        <a:rPr kumimoji="1" lang="ja-JP" altLang="en-US" sz="1100" u="sng" dirty="0">
                          <a:solidFill>
                            <a:schemeClr val="tx1"/>
                          </a:solidFill>
                          <a:latin typeface="+mn-ea"/>
                          <a:ea typeface="+mn-ea"/>
                        </a:rPr>
                        <a:t>全ての働く世代のがん患者の就労支援の推進</a:t>
                      </a:r>
                      <a:r>
                        <a:rPr kumimoji="1" lang="en-US" altLang="ja-JP" sz="1100" dirty="0">
                          <a:solidFill>
                            <a:schemeClr val="tx1"/>
                          </a:solidFill>
                          <a:latin typeface="+mn-ea"/>
                          <a:ea typeface="+mn-ea"/>
                        </a:rPr>
                        <a:t>》</a:t>
                      </a:r>
                    </a:p>
                    <a:p>
                      <a:pPr>
                        <a:lnSpc>
                          <a:spcPts val="1500"/>
                        </a:lnSpc>
                        <a:spcBef>
                          <a:spcPts val="0"/>
                        </a:spcBef>
                        <a:spcAft>
                          <a:spcPts val="0"/>
                        </a:spcAft>
                      </a:pPr>
                      <a:r>
                        <a:rPr kumimoji="1" lang="ja-JP" altLang="en-US" sz="1100" b="0" strike="noStrike" dirty="0">
                          <a:solidFill>
                            <a:schemeClr val="tx1"/>
                          </a:solidFill>
                          <a:latin typeface="+mn-ea"/>
                          <a:ea typeface="+mn-ea"/>
                        </a:rPr>
                        <a:t>■</a:t>
                      </a:r>
                      <a:r>
                        <a:rPr kumimoji="1" lang="ja-JP" altLang="en-US" sz="1100" b="0" strike="noStrike" spc="0" baseline="0" dirty="0">
                          <a:solidFill>
                            <a:schemeClr val="tx1"/>
                          </a:solidFill>
                          <a:latin typeface="+mn-ea"/>
                          <a:ea typeface="+mn-ea"/>
                        </a:rPr>
                        <a:t>大阪国際がんセンター、大阪労働局、大阪産業保健総合支援センター及び大阪府社会保険労務士会と連携し、府内がん </a:t>
                      </a:r>
                      <a:endParaRPr kumimoji="1" lang="en-US" altLang="ja-JP" sz="1100" b="0" strike="noStrike" spc="0" baseline="0" dirty="0">
                        <a:solidFill>
                          <a:schemeClr val="tx1"/>
                        </a:solidFill>
                        <a:latin typeface="+mn-ea"/>
                        <a:ea typeface="+mn-ea"/>
                      </a:endParaRPr>
                    </a:p>
                    <a:p>
                      <a:pPr>
                        <a:lnSpc>
                          <a:spcPts val="1500"/>
                        </a:lnSpc>
                        <a:spcBef>
                          <a:spcPts val="0"/>
                        </a:spcBef>
                        <a:spcAft>
                          <a:spcPts val="0"/>
                        </a:spcAft>
                      </a:pPr>
                      <a:r>
                        <a:rPr kumimoji="1" lang="ja-JP" altLang="en-US" sz="1100" b="0" strike="noStrike" spc="0" baseline="0" dirty="0">
                          <a:solidFill>
                            <a:schemeClr val="tx1"/>
                          </a:solidFill>
                          <a:latin typeface="+mn-ea"/>
                          <a:ea typeface="+mn-ea"/>
                        </a:rPr>
                        <a:t>　拠点病院等の医療従事者を対象とした就労・両立支援の周知・啓発動画を作成</a:t>
                      </a:r>
                      <a:endParaRPr kumimoji="1" lang="en-US" altLang="ja-JP" sz="1100" b="0" strike="noStrike" spc="0" baseline="0" dirty="0">
                        <a:solidFill>
                          <a:schemeClr val="tx1"/>
                        </a:solidFill>
                        <a:latin typeface="+mn-ea"/>
                        <a:ea typeface="+mn-ea"/>
                      </a:endParaRPr>
                    </a:p>
                    <a:p>
                      <a:pPr marL="179388" indent="-179388">
                        <a:lnSpc>
                          <a:spcPts val="1500"/>
                        </a:lnSpc>
                        <a:spcBef>
                          <a:spcPts val="500"/>
                        </a:spcBef>
                        <a:spcAft>
                          <a:spcPts val="0"/>
                        </a:spcAft>
                      </a:pPr>
                      <a:r>
                        <a:rPr kumimoji="1" lang="en-US" altLang="ja-JP" sz="1100" dirty="0">
                          <a:solidFill>
                            <a:schemeClr val="tx1"/>
                          </a:solidFill>
                          <a:latin typeface="+mn-ea"/>
                          <a:ea typeface="+mn-ea"/>
                        </a:rPr>
                        <a:t>《</a:t>
                      </a:r>
                      <a:r>
                        <a:rPr kumimoji="1" lang="ja-JP" altLang="en-US" sz="1100" u="sng" dirty="0">
                          <a:solidFill>
                            <a:schemeClr val="tx1"/>
                          </a:solidFill>
                          <a:latin typeface="+mn-ea"/>
                          <a:ea typeface="+mn-ea"/>
                        </a:rPr>
                        <a:t>アピアランスケアの充実</a:t>
                      </a:r>
                      <a:r>
                        <a:rPr kumimoji="1" lang="en-US" altLang="ja-JP" sz="1100" dirty="0">
                          <a:solidFill>
                            <a:schemeClr val="tx1"/>
                          </a:solidFill>
                          <a:latin typeface="+mn-ea"/>
                          <a:ea typeface="+mn-ea"/>
                        </a:rPr>
                        <a:t>》</a:t>
                      </a:r>
                    </a:p>
                    <a:p>
                      <a:pPr marL="179388" indent="-179388">
                        <a:lnSpc>
                          <a:spcPts val="1500"/>
                        </a:lnSpc>
                        <a:spcBef>
                          <a:spcPts val="0"/>
                        </a:spcBef>
                        <a:spcAft>
                          <a:spcPts val="0"/>
                        </a:spcAft>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民間の理美容サービスを提供している企業と連携し、大阪府がん患者</a:t>
                      </a:r>
                      <a:endParaRPr kumimoji="1" lang="en-US" altLang="ja-JP" sz="1100" b="0" dirty="0">
                        <a:solidFill>
                          <a:schemeClr val="tx1"/>
                        </a:solidFill>
                        <a:latin typeface="+mn-ea"/>
                        <a:ea typeface="+mn-ea"/>
                      </a:endParaRPr>
                    </a:p>
                    <a:p>
                      <a:pPr marL="179388" indent="-179388">
                        <a:lnSpc>
                          <a:spcPts val="1500"/>
                        </a:lnSpc>
                        <a:spcBef>
                          <a:spcPts val="0"/>
                        </a:spcBef>
                        <a:spcAft>
                          <a:spcPts val="0"/>
                        </a:spcAft>
                      </a:pPr>
                      <a:r>
                        <a:rPr kumimoji="1" lang="ja-JP" altLang="en-US" sz="1100" b="0" dirty="0">
                          <a:solidFill>
                            <a:schemeClr val="tx1"/>
                          </a:solidFill>
                          <a:latin typeface="+mn-ea"/>
                          <a:ea typeface="+mn-ea"/>
                        </a:rPr>
                        <a:t>　サポートセンターにおいて、アピアランスケアをテーマとしたセミナー</a:t>
                      </a:r>
                      <a:endParaRPr kumimoji="1" lang="en-US" altLang="ja-JP" sz="1100" b="0" dirty="0">
                        <a:solidFill>
                          <a:schemeClr val="tx1"/>
                        </a:solidFill>
                        <a:latin typeface="+mn-ea"/>
                        <a:ea typeface="+mn-ea"/>
                      </a:endParaRPr>
                    </a:p>
                    <a:p>
                      <a:pPr marL="179388" indent="-179388">
                        <a:lnSpc>
                          <a:spcPts val="1500"/>
                        </a:lnSpc>
                        <a:spcBef>
                          <a:spcPts val="0"/>
                        </a:spcBef>
                        <a:spcAft>
                          <a:spcPts val="0"/>
                        </a:spcAft>
                      </a:pPr>
                      <a:r>
                        <a:rPr kumimoji="1" lang="ja-JP" altLang="en-US" sz="1100" b="0" dirty="0">
                          <a:solidFill>
                            <a:schemeClr val="tx1"/>
                          </a:solidFill>
                          <a:latin typeface="+mn-ea"/>
                          <a:ea typeface="+mn-ea"/>
                        </a:rPr>
                        <a:t>　を開催</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「知っておくと便利 お肌のセルフケア」（</a:t>
                      </a:r>
                      <a:r>
                        <a:rPr kumimoji="1" lang="en-US" altLang="ja-JP" sz="1100" b="0" dirty="0">
                          <a:solidFill>
                            <a:schemeClr val="tx1"/>
                          </a:solidFill>
                          <a:latin typeface="+mn-ea"/>
                          <a:ea typeface="+mn-ea"/>
                        </a:rPr>
                        <a:t>R7.6</a:t>
                      </a:r>
                      <a:r>
                        <a:rPr kumimoji="1" lang="ja-JP" altLang="en-US" sz="1100" b="0" dirty="0">
                          <a:solidFill>
                            <a:schemeClr val="tx1"/>
                          </a:solidFill>
                          <a:latin typeface="+mn-ea"/>
                          <a:ea typeface="+mn-ea"/>
                        </a:rPr>
                        <a:t>：</a:t>
                      </a:r>
                      <a:r>
                        <a:rPr kumimoji="1" lang="en-US" altLang="ja-JP" sz="1100" b="0" dirty="0">
                          <a:solidFill>
                            <a:schemeClr val="tx1"/>
                          </a:solidFill>
                          <a:latin typeface="+mn-ea"/>
                          <a:ea typeface="+mn-ea"/>
                        </a:rPr>
                        <a:t>14</a:t>
                      </a:r>
                      <a:r>
                        <a:rPr kumimoji="1" lang="ja-JP" altLang="en-US" sz="1100" b="0" dirty="0">
                          <a:solidFill>
                            <a:schemeClr val="tx1"/>
                          </a:solidFill>
                          <a:latin typeface="+mn-ea"/>
                          <a:ea typeface="+mn-ea"/>
                        </a:rPr>
                        <a:t>名参加）、</a:t>
                      </a:r>
                      <a:endParaRPr kumimoji="1" lang="en-US" altLang="ja-JP" sz="1100" b="0" dirty="0">
                        <a:solidFill>
                          <a:schemeClr val="tx1"/>
                        </a:solidFill>
                        <a:latin typeface="+mn-ea"/>
                        <a:ea typeface="+mn-ea"/>
                      </a:endParaRPr>
                    </a:p>
                    <a:p>
                      <a:pPr marL="179388" indent="-179388">
                        <a:lnSpc>
                          <a:spcPts val="1500"/>
                        </a:lnSpc>
                        <a:spcBef>
                          <a:spcPts val="0"/>
                        </a:spcBef>
                        <a:spcAft>
                          <a:spcPts val="0"/>
                        </a:spcAft>
                      </a:pPr>
                      <a:r>
                        <a:rPr kumimoji="1" lang="ja-JP" altLang="en-US" sz="1100" b="0" dirty="0">
                          <a:solidFill>
                            <a:schemeClr val="tx1"/>
                          </a:solidFill>
                          <a:latin typeface="+mn-ea"/>
                          <a:ea typeface="+mn-ea"/>
                        </a:rPr>
                        <a:t>　「知っておくと便利 爪のケアについて」（</a:t>
                      </a:r>
                      <a:r>
                        <a:rPr kumimoji="1" lang="en-US" altLang="ja-JP" sz="1100" b="0" dirty="0">
                          <a:solidFill>
                            <a:schemeClr val="tx1"/>
                          </a:solidFill>
                          <a:latin typeface="+mn-ea"/>
                          <a:ea typeface="+mn-ea"/>
                        </a:rPr>
                        <a:t>R7.12</a:t>
                      </a:r>
                      <a:r>
                        <a:rPr kumimoji="1" lang="ja-JP" altLang="en-US" sz="1100" b="0" dirty="0">
                          <a:solidFill>
                            <a:schemeClr val="tx1"/>
                          </a:solidFill>
                          <a:latin typeface="+mn-ea"/>
                          <a:ea typeface="+mn-ea"/>
                        </a:rPr>
                        <a:t>：</a:t>
                      </a:r>
                      <a:r>
                        <a:rPr kumimoji="1" lang="en-US" altLang="ja-JP" sz="1100" b="0" dirty="0">
                          <a:solidFill>
                            <a:schemeClr val="tx1"/>
                          </a:solidFill>
                          <a:latin typeface="+mn-ea"/>
                          <a:ea typeface="+mn-ea"/>
                        </a:rPr>
                        <a:t>12</a:t>
                      </a:r>
                      <a:r>
                        <a:rPr kumimoji="1" lang="ja-JP" altLang="en-US" sz="1100" b="0" dirty="0">
                          <a:solidFill>
                            <a:schemeClr val="tx1"/>
                          </a:solidFill>
                          <a:latin typeface="+mn-ea"/>
                          <a:ea typeface="+mn-ea"/>
                        </a:rPr>
                        <a:t>名参加）</a:t>
                      </a:r>
                      <a:r>
                        <a:rPr kumimoji="1" lang="en-US" altLang="ja-JP" sz="1100" b="0" dirty="0">
                          <a:solidFill>
                            <a:schemeClr val="tx1"/>
                          </a:solidFill>
                          <a:latin typeface="+mn-ea"/>
                          <a:ea typeface="+mn-ea"/>
                        </a:rPr>
                        <a:t>】</a:t>
                      </a: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府内市町村のがん患者のアピアランスケア等への取組みを</a:t>
                      </a:r>
                      <a:endParaRPr kumimoji="1" lang="en-US" altLang="ja-JP" sz="1100" b="1" dirty="0">
                        <a:solidFill>
                          <a:schemeClr val="tx1"/>
                        </a:solidFill>
                        <a:latin typeface="+mn-ea"/>
                        <a:ea typeface="+mn-ea"/>
                      </a:endParaRPr>
                    </a:p>
                    <a:p>
                      <a:pPr marL="179388" marR="0" lvl="0" indent="-179388"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latin typeface="+mn-ea"/>
                          <a:ea typeface="+mn-ea"/>
                        </a:rPr>
                        <a:t>　大阪府ホームページに掲載</a:t>
                      </a:r>
                      <a:r>
                        <a:rPr kumimoji="1" lang="ja-JP" altLang="en-US" sz="1100" b="1" strike="noStrike" dirty="0">
                          <a:solidFill>
                            <a:schemeClr val="tx1"/>
                          </a:solidFill>
                          <a:latin typeface="+mn-ea"/>
                          <a:ea typeface="+mn-ea"/>
                        </a:rPr>
                        <a:t>（</a:t>
                      </a:r>
                      <a:r>
                        <a:rPr kumimoji="1" lang="en-US" altLang="ja-JP" sz="1100" b="1" dirty="0">
                          <a:solidFill>
                            <a:schemeClr val="tx1"/>
                          </a:solidFill>
                          <a:latin typeface="+mn-ea"/>
                          <a:ea typeface="+mn-ea"/>
                        </a:rPr>
                        <a:t>R7.7</a:t>
                      </a:r>
                      <a:r>
                        <a:rPr kumimoji="1" lang="ja-JP" altLang="en-US" sz="1100" b="1" strike="noStrike" dirty="0">
                          <a:solidFill>
                            <a:schemeClr val="tx1"/>
                          </a:solidFill>
                          <a:latin typeface="+mn-ea"/>
                          <a:ea typeface="+mn-ea"/>
                        </a:rPr>
                        <a:t>）</a:t>
                      </a:r>
                      <a:endParaRPr kumimoji="1" lang="en-US" altLang="ja-JP" sz="1100" b="1" dirty="0">
                        <a:solidFill>
                          <a:schemeClr val="tx1"/>
                        </a:solidFill>
                        <a:latin typeface="+mn-ea"/>
                        <a:ea typeface="+mn-ea"/>
                      </a:endParaRPr>
                    </a:p>
                    <a:p>
                      <a:pPr marL="179388" indent="-179388">
                        <a:lnSpc>
                          <a:spcPts val="1500"/>
                        </a:lnSpc>
                        <a:spcBef>
                          <a:spcPts val="500"/>
                        </a:spcBef>
                        <a:spcAft>
                          <a:spcPts val="0"/>
                        </a:spcAft>
                      </a:pPr>
                      <a:r>
                        <a:rPr kumimoji="1" lang="en-US" altLang="ja-JP" sz="1100" dirty="0">
                          <a:solidFill>
                            <a:schemeClr val="tx1"/>
                          </a:solidFill>
                          <a:latin typeface="+mn-ea"/>
                          <a:ea typeface="+mn-ea"/>
                        </a:rPr>
                        <a:t>《</a:t>
                      </a:r>
                      <a:r>
                        <a:rPr kumimoji="1" lang="ja-JP" altLang="en-US" sz="1100" u="sng" dirty="0">
                          <a:solidFill>
                            <a:schemeClr val="tx1"/>
                          </a:solidFill>
                          <a:latin typeface="+mn-ea"/>
                          <a:ea typeface="+mn-ea"/>
                        </a:rPr>
                        <a:t>がんのリハビリテーション提供体制の整備</a:t>
                      </a:r>
                      <a:r>
                        <a:rPr kumimoji="1" lang="en-US" altLang="ja-JP" sz="1100" dirty="0">
                          <a:solidFill>
                            <a:schemeClr val="tx1"/>
                          </a:solidFill>
                          <a:latin typeface="+mn-ea"/>
                          <a:ea typeface="+mn-ea"/>
                        </a:rPr>
                        <a:t>》</a:t>
                      </a:r>
                    </a:p>
                    <a:p>
                      <a:pPr marL="179388" indent="-179388">
                        <a:lnSpc>
                          <a:spcPts val="1500"/>
                        </a:lnSpc>
                        <a:spcBef>
                          <a:spcPts val="0"/>
                        </a:spcBef>
                        <a:spcAft>
                          <a:spcPts val="0"/>
                        </a:spcAft>
                      </a:pPr>
                      <a:r>
                        <a:rPr kumimoji="1" lang="en-US" altLang="ja-JP"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株式会社ルネサンス（</a:t>
                      </a:r>
                      <a:r>
                        <a:rPr kumimoji="1" lang="en-US" altLang="ja-JP" sz="1100" b="1" dirty="0">
                          <a:solidFill>
                            <a:schemeClr val="tx1"/>
                          </a:solidFill>
                          <a:latin typeface="+mn-ea"/>
                          <a:ea typeface="+mn-ea"/>
                        </a:rPr>
                        <a:t>R7.11</a:t>
                      </a:r>
                      <a:r>
                        <a:rPr kumimoji="1" lang="ja-JP" altLang="en-US" sz="1100" b="1" dirty="0">
                          <a:solidFill>
                            <a:schemeClr val="tx1"/>
                          </a:solidFill>
                          <a:latin typeface="+mn-ea"/>
                          <a:ea typeface="+mn-ea"/>
                        </a:rPr>
                        <a:t>事業連携協定締結）と連携し、簡単な運動やエクササイズ等の運動支援に係る動画を作成</a:t>
                      </a:r>
                      <a:endParaRPr kumimoji="1" lang="en-US" altLang="ja-JP" sz="1100" b="1" dirty="0">
                        <a:solidFill>
                          <a:schemeClr val="tx1"/>
                        </a:solidFill>
                        <a:latin typeface="+mn-ea"/>
                        <a:ea typeface="+mn-ea"/>
                      </a:endParaRPr>
                    </a:p>
                    <a:p>
                      <a:pPr marL="179388" indent="-179388">
                        <a:lnSpc>
                          <a:spcPts val="1500"/>
                        </a:lnSpc>
                        <a:spcBef>
                          <a:spcPts val="0"/>
                        </a:spcBef>
                        <a:spcAft>
                          <a:spcPts val="0"/>
                        </a:spcAft>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株式会社ルネサンスと連携し、大阪国際がんセンター認定「がん専門運動指導士」によるがん患者やそのご家族、医療従事者等を対象とした運動教室を大阪府庁本館 正庁の間で実施（</a:t>
                      </a:r>
                      <a:r>
                        <a:rPr kumimoji="1" lang="en-US" altLang="ja-JP" sz="1100" b="1" dirty="0">
                          <a:solidFill>
                            <a:schemeClr val="tx1"/>
                          </a:solidFill>
                          <a:latin typeface="+mn-ea"/>
                          <a:ea typeface="+mn-ea"/>
                        </a:rPr>
                        <a:t>R8.3</a:t>
                      </a: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38</a:t>
                      </a:r>
                      <a:r>
                        <a:rPr kumimoji="1" lang="ja-JP" altLang="en-US" sz="1100" b="1" dirty="0">
                          <a:solidFill>
                            <a:schemeClr val="tx1"/>
                          </a:solidFill>
                          <a:latin typeface="+mn-ea"/>
                          <a:ea typeface="+mn-ea"/>
                        </a:rPr>
                        <a:t>名）</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4" name="図 3">
            <a:extLst>
              <a:ext uri="{FF2B5EF4-FFF2-40B4-BE49-F238E27FC236}">
                <a16:creationId xmlns:a16="http://schemas.microsoft.com/office/drawing/2014/main" id="{EE2987C1-D2D5-469F-BEC7-16DBE523C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865" y="4249725"/>
            <a:ext cx="2556000" cy="1422353"/>
          </a:xfrm>
          <a:prstGeom prst="rect">
            <a:avLst/>
          </a:prstGeom>
        </p:spPr>
      </p:pic>
      <p:sp>
        <p:nvSpPr>
          <p:cNvPr id="8" name="テキスト ボックス 7">
            <a:extLst>
              <a:ext uri="{FF2B5EF4-FFF2-40B4-BE49-F238E27FC236}">
                <a16:creationId xmlns:a16="http://schemas.microsoft.com/office/drawing/2014/main" id="{29F793DB-2EA1-47B2-BF43-E82C510A4459}"/>
              </a:ext>
            </a:extLst>
          </p:cNvPr>
          <p:cNvSpPr txBox="1"/>
          <p:nvPr/>
        </p:nvSpPr>
        <p:spPr>
          <a:xfrm>
            <a:off x="6969645" y="5672078"/>
            <a:ext cx="3111634" cy="246221"/>
          </a:xfrm>
          <a:prstGeom prst="rect">
            <a:avLst/>
          </a:prstGeom>
          <a:noFill/>
          <a:ln w="9525">
            <a:noFill/>
          </a:ln>
        </p:spPr>
        <p:txBody>
          <a:bodyPr wrap="square" rtlCol="0">
            <a:spAutoFit/>
          </a:bodyPr>
          <a:lstStyle/>
          <a:p>
            <a:r>
              <a:rPr kumimoji="1" lang="en-US" altLang="ja-JP" sz="1000" dirty="0"/>
              <a:t>【</a:t>
            </a:r>
            <a:r>
              <a:rPr kumimoji="1" lang="ja-JP" altLang="en-US" sz="1000" dirty="0"/>
              <a:t>運動支援エクササイズ動画</a:t>
            </a:r>
            <a:r>
              <a:rPr kumimoji="1" lang="en-US" altLang="ja-JP" sz="1000" dirty="0"/>
              <a:t>】</a:t>
            </a:r>
            <a:endParaRPr kumimoji="1" lang="ja-JP" altLang="en-US" sz="1000" dirty="0"/>
          </a:p>
        </p:txBody>
      </p:sp>
    </p:spTree>
    <p:extLst>
      <p:ext uri="{BB962C8B-B14F-4D97-AF65-F5344CB8AC3E}">
        <p14:creationId xmlns:p14="http://schemas.microsoft.com/office/powerpoint/2010/main" val="3797507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1"/>
            <a:ext cx="9432000" cy="6589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485723165"/>
              </p:ext>
            </p:extLst>
          </p:nvPr>
        </p:nvGraphicFramePr>
        <p:xfrm>
          <a:off x="406103" y="253445"/>
          <a:ext cx="8928000" cy="6506145"/>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がん診療拠点病院機能強化事業（</a:t>
                      </a:r>
                      <a:r>
                        <a:rPr kumimoji="1" lang="en-US" altLang="ja-JP" sz="1100" b="0" dirty="0">
                          <a:solidFill>
                            <a:schemeClr val="tx1"/>
                          </a:solidFill>
                          <a:latin typeface="+mn-ea"/>
                          <a:ea typeface="+mn-ea"/>
                        </a:rPr>
                        <a:t>133,094</a:t>
                      </a:r>
                      <a:r>
                        <a:rPr kumimoji="1" lang="ja-JP" altLang="en-US" sz="1100" b="0" dirty="0">
                          <a:solidFill>
                            <a:schemeClr val="tx1"/>
                          </a:solidFill>
                          <a:latin typeface="+mn-ea"/>
                          <a:ea typeface="+mn-ea"/>
                        </a:rPr>
                        <a:t>千円）</a:t>
                      </a: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再掲</a:t>
                      </a:r>
                      <a:r>
                        <a:rPr kumimoji="1" lang="en-US" altLang="ja-JP" sz="1000" b="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地域統括相談支援センターモデル事業（</a:t>
                      </a:r>
                      <a:r>
                        <a:rPr kumimoji="1" lang="en-US" altLang="ja-JP" sz="1100" b="0" dirty="0">
                          <a:solidFill>
                            <a:schemeClr val="tx1"/>
                          </a:solidFill>
                          <a:latin typeface="+mn-ea"/>
                          <a:ea typeface="+mn-ea"/>
                        </a:rPr>
                        <a:t>12,825</a:t>
                      </a:r>
                      <a:r>
                        <a:rPr kumimoji="1" lang="ja-JP" altLang="en-US" sz="1100" b="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がん医療提供体制充実強化事業（</a:t>
                      </a:r>
                      <a:r>
                        <a:rPr kumimoji="1" lang="en-US" altLang="ja-JP" sz="1100" b="0" dirty="0">
                          <a:solidFill>
                            <a:schemeClr val="tx1"/>
                          </a:solidFill>
                          <a:latin typeface="+mn-ea"/>
                          <a:ea typeface="+mn-ea"/>
                        </a:rPr>
                        <a:t>45,452</a:t>
                      </a:r>
                      <a:r>
                        <a:rPr kumimoji="1" lang="ja-JP" altLang="en-US" sz="1100" b="0" dirty="0">
                          <a:solidFill>
                            <a:schemeClr val="tx1"/>
                          </a:solidFill>
                          <a:latin typeface="+mn-ea"/>
                          <a:ea typeface="+mn-ea"/>
                        </a:rPr>
                        <a:t>千円）</a:t>
                      </a: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再掲</a:t>
                      </a:r>
                      <a:r>
                        <a:rPr kumimoji="1" lang="en-US" altLang="ja-JP" sz="1000" b="0" dirty="0">
                          <a:solidFill>
                            <a:schemeClr val="tx1"/>
                          </a:solidFill>
                          <a:latin typeface="+mn-ea"/>
                          <a:ea typeface="+mn-ea"/>
                        </a:rPr>
                        <a:t>】</a:t>
                      </a:r>
                      <a:endParaRPr kumimoji="1" lang="en-US" altLang="ja-JP" sz="1100" b="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0917720"/>
                  </a:ext>
                </a:extLst>
              </a:tr>
              <a:tr h="19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100" dirty="0">
                          <a:solidFill>
                            <a:schemeClr val="tx1"/>
                          </a:solidFill>
                          <a:latin typeface="+mn-ea"/>
                          <a:ea typeface="+mn-ea"/>
                        </a:rPr>
                        <a:t>《</a:t>
                      </a:r>
                      <a:r>
                        <a:rPr kumimoji="1" lang="ja-JP" altLang="en-US" sz="1100" b="1" u="sng" dirty="0">
                          <a:solidFill>
                            <a:schemeClr val="tx1"/>
                          </a:solidFill>
                          <a:latin typeface="+mn-ea"/>
                          <a:ea typeface="+mn-ea"/>
                        </a:rPr>
                        <a:t>がん患者の相談支援、情報提供</a:t>
                      </a:r>
                      <a:r>
                        <a:rPr kumimoji="1" lang="en-US" altLang="ja-JP" sz="1100" dirty="0">
                          <a:solidFill>
                            <a:schemeClr val="tx1"/>
                          </a:solidFill>
                          <a:latin typeface="+mn-ea"/>
                          <a:ea typeface="+mn-ea"/>
                        </a:rPr>
                        <a:t>》</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latin typeface="+mn-ea"/>
                          <a:ea typeface="+mn-ea"/>
                        </a:rPr>
                        <a:t>■多様なニーズに対応できる相談体制充実、相談支援センターの利用促進、がんに関する情報発信の強化</a:t>
                      </a:r>
                      <a:endParaRPr kumimoji="1" lang="en-US" altLang="ja-JP" sz="1100" dirty="0">
                        <a:solidFill>
                          <a:schemeClr val="tx1"/>
                        </a:solidFill>
                        <a:latin typeface="+mn-ea"/>
                        <a:ea typeface="+mn-ea"/>
                      </a:endParaRPr>
                    </a:p>
                    <a:p>
                      <a:pPr marL="0" marR="0" lvl="0" indent="0" algn="l" defTabSz="914400" rtl="0" eaLnBrk="1" fontAlgn="auto" latinLnBrk="0" hangingPunct="1">
                        <a:lnSpc>
                          <a:spcPts val="1500"/>
                        </a:lnSpc>
                        <a:spcBef>
                          <a:spcPts val="800"/>
                        </a:spcBef>
                        <a:spcAft>
                          <a:spcPts val="0"/>
                        </a:spcAft>
                        <a:buClrTx/>
                        <a:buSzTx/>
                        <a:buFontTx/>
                        <a:buNone/>
                        <a:tabLst/>
                        <a:defRPr/>
                      </a:pPr>
                      <a:r>
                        <a:rPr kumimoji="1" lang="en-US" altLang="ja-JP" sz="1100" dirty="0">
                          <a:solidFill>
                            <a:schemeClr val="tx1"/>
                          </a:solidFill>
                          <a:latin typeface="+mn-ea"/>
                          <a:ea typeface="+mn-ea"/>
                        </a:rPr>
                        <a:t>《</a:t>
                      </a:r>
                      <a:r>
                        <a:rPr kumimoji="1" lang="ja-JP" altLang="en-US" sz="1100" b="1" u="sng" dirty="0">
                          <a:solidFill>
                            <a:schemeClr val="tx1"/>
                          </a:solidFill>
                          <a:latin typeface="+mn-ea"/>
                          <a:ea typeface="+mn-ea"/>
                        </a:rPr>
                        <a:t>全ての働く世代のがん患者の就労支援の推進</a:t>
                      </a:r>
                      <a:r>
                        <a:rPr kumimoji="1" lang="en-US" altLang="ja-JP" sz="1100" dirty="0">
                          <a:solidFill>
                            <a:schemeClr val="tx1"/>
                          </a:solidFill>
                          <a:latin typeface="+mn-ea"/>
                          <a:ea typeface="+mn-ea"/>
                        </a:rPr>
                        <a:t>》</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latin typeface="+mn-ea"/>
                          <a:ea typeface="+mn-ea"/>
                        </a:rPr>
                        <a:t>■治療と仕事の両立支援に関する積極的な普及啓発</a:t>
                      </a:r>
                      <a:endParaRPr kumimoji="1" lang="en-US" altLang="ja-JP" sz="1100" dirty="0">
                        <a:solidFill>
                          <a:schemeClr val="tx1"/>
                        </a:solidFill>
                        <a:latin typeface="+mn-ea"/>
                        <a:ea typeface="+mn-ea"/>
                      </a:endParaRPr>
                    </a:p>
                    <a:p>
                      <a:pPr marL="0" marR="0" lvl="0" indent="0" algn="l" defTabSz="914400" rtl="0" eaLnBrk="1" fontAlgn="auto" latinLnBrk="0" hangingPunct="1">
                        <a:lnSpc>
                          <a:spcPts val="1500"/>
                        </a:lnSpc>
                        <a:spcBef>
                          <a:spcPts val="800"/>
                        </a:spcBef>
                        <a:spcAft>
                          <a:spcPts val="0"/>
                        </a:spcAft>
                        <a:buClrTx/>
                        <a:buSzTx/>
                        <a:buFontTx/>
                        <a:buNone/>
                        <a:tabLst/>
                        <a:defRPr/>
                      </a:pPr>
                      <a:r>
                        <a:rPr kumimoji="1" lang="en-US" altLang="ja-JP" sz="1100" dirty="0">
                          <a:solidFill>
                            <a:schemeClr val="tx1"/>
                          </a:solidFill>
                          <a:latin typeface="+mn-ea"/>
                          <a:ea typeface="+mn-ea"/>
                        </a:rPr>
                        <a:t>《</a:t>
                      </a:r>
                      <a:r>
                        <a:rPr kumimoji="1" lang="ja-JP" altLang="en-US" sz="1100" b="1" u="sng" dirty="0">
                          <a:solidFill>
                            <a:schemeClr val="tx1"/>
                          </a:solidFill>
                          <a:latin typeface="+mn-ea"/>
                          <a:ea typeface="+mn-ea"/>
                        </a:rPr>
                        <a:t>アピアランスケアの充実</a:t>
                      </a:r>
                      <a:r>
                        <a:rPr kumimoji="1" lang="en-US" altLang="ja-JP" sz="1100" dirty="0">
                          <a:solidFill>
                            <a:schemeClr val="tx1"/>
                          </a:solidFill>
                          <a:latin typeface="+mn-ea"/>
                          <a:ea typeface="+mn-ea"/>
                        </a:rPr>
                        <a:t>》</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latin typeface="+mn-ea"/>
                          <a:ea typeface="+mn-ea"/>
                        </a:rPr>
                        <a:t>■アピアランスケアの支援体制の強化</a:t>
                      </a:r>
                      <a:endParaRPr kumimoji="1" lang="en-US" altLang="ja-JP" sz="1100" dirty="0">
                        <a:solidFill>
                          <a:schemeClr val="tx1"/>
                        </a:solidFill>
                        <a:latin typeface="+mn-ea"/>
                        <a:ea typeface="+mn-ea"/>
                      </a:endParaRPr>
                    </a:p>
                    <a:p>
                      <a:pPr marL="0" marR="0" lvl="0" indent="0" algn="l" defTabSz="914400" rtl="0" eaLnBrk="1" fontAlgn="auto" latinLnBrk="0" hangingPunct="1">
                        <a:lnSpc>
                          <a:spcPts val="1500"/>
                        </a:lnSpc>
                        <a:spcBef>
                          <a:spcPts val="800"/>
                        </a:spcBef>
                        <a:spcAft>
                          <a:spcPts val="0"/>
                        </a:spcAft>
                        <a:buClrTx/>
                        <a:buSzTx/>
                        <a:buFontTx/>
                        <a:buNone/>
                        <a:tabLst/>
                        <a:defRPr/>
                      </a:pPr>
                      <a:r>
                        <a:rPr kumimoji="1" lang="en-US" altLang="ja-JP" sz="1100" dirty="0">
                          <a:solidFill>
                            <a:schemeClr val="tx1"/>
                          </a:solidFill>
                          <a:latin typeface="+mn-ea"/>
                          <a:ea typeface="+mn-ea"/>
                        </a:rPr>
                        <a:t>《</a:t>
                      </a:r>
                      <a:r>
                        <a:rPr kumimoji="1" lang="ja-JP" altLang="en-US" sz="1100" b="1" u="sng" dirty="0">
                          <a:solidFill>
                            <a:schemeClr val="tx1"/>
                          </a:solidFill>
                          <a:latin typeface="+mn-ea"/>
                          <a:ea typeface="+mn-ea"/>
                        </a:rPr>
                        <a:t>がんのリハビリテーション提供体制の整備</a:t>
                      </a:r>
                      <a:r>
                        <a:rPr kumimoji="1" lang="en-US" altLang="ja-JP" sz="1100" dirty="0">
                          <a:solidFill>
                            <a:schemeClr val="tx1"/>
                          </a:solidFill>
                          <a:latin typeface="+mn-ea"/>
                          <a:ea typeface="+mn-ea"/>
                        </a:rPr>
                        <a:t>》</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highlight>
                            <a:srgbClr val="00FF00"/>
                          </a:highlight>
                          <a:latin typeface="+mn-ea"/>
                          <a:ea typeface="+mn-ea"/>
                        </a:rPr>
                        <a:t>■</a:t>
                      </a:r>
                      <a:r>
                        <a:rPr kumimoji="1" lang="ja-JP" altLang="en-US" sz="1100" b="1" strike="noStrike" dirty="0">
                          <a:solidFill>
                            <a:schemeClr val="tx1"/>
                          </a:solidFill>
                          <a:latin typeface="+mn-ea"/>
                          <a:ea typeface="+mn-ea"/>
                        </a:rPr>
                        <a:t>効果的・継続的ながんリハビリテーション提供体制の整備</a:t>
                      </a:r>
                      <a:endParaRPr kumimoji="1" lang="ja-JP" altLang="en-US" sz="1050" b="1" strike="noStrike"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3184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がん患者の相談支援、情報提供</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■患者等のニーズを踏まえた相談員向け研修会を実施し、がん相談支援センターの機能強化を図る</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a:lnSpc>
                          <a:spcPts val="1500"/>
                        </a:lnSpc>
                        <a:spcBef>
                          <a:spcPts val="800"/>
                        </a:spcBef>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全ての働く世代のがん患者の就労支援の推進</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■令和７年度に作成した医療機関に向けた就労・両立支援の周知・啓発動画の活用を促進するとともに、関係機関と連携し、</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　就労支援に関する啓発を実施</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500"/>
                        </a:lnSpc>
                        <a:spcBef>
                          <a:spcPts val="80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アピアランスケアの充実</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latin typeface="+mn-ea"/>
                          <a:ea typeface="+mn-ea"/>
                        </a:rPr>
                        <a:t>■府内のアピアランスケア提供体制の強化を図るために、都道府県がん診療連携拠点病院が実施する府内拠点病院等の医療</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latin typeface="+mn-ea"/>
                          <a:ea typeface="+mn-ea"/>
                        </a:rPr>
                        <a:t>　従事者を対象とすたアピアランスケアに係る研修等の取組みを支援</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latin typeface="+mn-ea"/>
                          <a:ea typeface="+mn-ea"/>
                        </a:rPr>
                        <a:t>■府内アピアランスケアの支援拠点の一つとして、大阪府がん患者サポートセンターにおいて、ウィッグの展示やアピアラ</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latin typeface="+mn-ea"/>
                          <a:ea typeface="+mn-ea"/>
                        </a:rPr>
                        <a:t>　ンスケアに関するセミナー等を実施</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500"/>
                        </a:lnSpc>
                        <a:spcBef>
                          <a:spcPts val="80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がんのリハビリテーション提供体制の整備</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latin typeface="+mn-ea"/>
                          <a:ea typeface="+mn-ea"/>
                        </a:rPr>
                        <a:t>■大阪府がん診療連携協議会がんリハビリテーション部会や</a:t>
                      </a:r>
                      <a:r>
                        <a:rPr kumimoji="1" lang="ja-JP" altLang="en-US" sz="1100" b="0" dirty="0">
                          <a:solidFill>
                            <a:schemeClr val="tx1"/>
                          </a:solidFill>
                          <a:latin typeface="+mn-ea"/>
                          <a:ea typeface="+mn-ea"/>
                        </a:rPr>
                        <a:t>株式会社ルネサンスと</a:t>
                      </a:r>
                      <a:r>
                        <a:rPr kumimoji="1" lang="ja-JP" altLang="en-US" sz="1100" b="0" strike="noStrike" dirty="0">
                          <a:solidFill>
                            <a:schemeClr val="tx1"/>
                          </a:solidFill>
                          <a:latin typeface="+mn-ea"/>
                          <a:ea typeface="+mn-ea"/>
                        </a:rPr>
                        <a:t>連携し、府内のがん診療拠点病院等の</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latin typeface="+mn-ea"/>
                          <a:ea typeface="+mn-ea"/>
                        </a:rPr>
                        <a:t>　ニーズを踏まえ、各施設における主体的な取組みが広がるよう、運動支援に係る動画等を活用した周知・啓発を実施</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dirty="0">
                          <a:solidFill>
                            <a:schemeClr val="tx1"/>
                          </a:solidFill>
                          <a:highlight>
                            <a:srgbClr val="00FF00"/>
                          </a:highlight>
                          <a:latin typeface="+mn-ea"/>
                          <a:ea typeface="+mn-ea"/>
                        </a:rPr>
                        <a:t>■</a:t>
                      </a:r>
                      <a:r>
                        <a:rPr kumimoji="1" lang="ja-JP" altLang="en-US" sz="1100" b="1" strike="noStrike" dirty="0">
                          <a:solidFill>
                            <a:schemeClr val="tx1"/>
                          </a:solidFill>
                          <a:latin typeface="+mn-ea"/>
                          <a:ea typeface="+mn-ea"/>
                        </a:rPr>
                        <a:t>株式会社ルネサンスと連携し、</a:t>
                      </a:r>
                      <a:r>
                        <a:rPr kumimoji="1" lang="ja-JP" altLang="en-US" sz="1100" b="1" dirty="0">
                          <a:solidFill>
                            <a:schemeClr val="tx1"/>
                          </a:solidFill>
                          <a:latin typeface="+mn-ea"/>
                          <a:ea typeface="+mn-ea"/>
                        </a:rPr>
                        <a:t>大阪国際がんセンター認定「がん専門運動指導士」</a:t>
                      </a:r>
                      <a:r>
                        <a:rPr kumimoji="1" lang="ja-JP" altLang="en-US" sz="1100" b="1" strike="noStrike" dirty="0">
                          <a:solidFill>
                            <a:schemeClr val="tx1"/>
                          </a:solidFill>
                          <a:latin typeface="+mn-ea"/>
                          <a:ea typeface="+mn-ea"/>
                        </a:rPr>
                        <a:t>によるがん患者やそのご家族、医療従</a:t>
                      </a:r>
                      <a:endParaRPr kumimoji="1" lang="en-US" altLang="ja-JP" sz="1100" b="1"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strike="noStrike" dirty="0">
                          <a:solidFill>
                            <a:schemeClr val="tx1"/>
                          </a:solidFill>
                          <a:latin typeface="+mn-ea"/>
                          <a:ea typeface="+mn-ea"/>
                        </a:rPr>
                        <a:t>　事者等を対象とした運動教室を年２回程度実施</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652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令和８年度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がん診療連携拠点病院機能強化事業（</a:t>
                      </a:r>
                      <a:r>
                        <a:rPr kumimoji="1" lang="en-US" altLang="ja-JP" sz="1100" spc="-60" baseline="0" dirty="0">
                          <a:solidFill>
                            <a:schemeClr val="tx1"/>
                          </a:solidFill>
                          <a:latin typeface="+mn-ea"/>
                          <a:ea typeface="+mn-ea"/>
                        </a:rPr>
                        <a:t>136,258</a:t>
                      </a:r>
                      <a:r>
                        <a:rPr kumimoji="1" lang="ja-JP" altLang="en-US" sz="1100" b="0" dirty="0">
                          <a:solidFill>
                            <a:schemeClr val="tx1"/>
                          </a:solidFill>
                          <a:latin typeface="+mn-ea"/>
                          <a:ea typeface="+mn-ea"/>
                        </a:rPr>
                        <a:t>千円）</a:t>
                      </a: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再掲</a:t>
                      </a:r>
                      <a:r>
                        <a:rPr kumimoji="1" lang="en-US" altLang="ja-JP" sz="1000" b="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地域統括相談支援センターモデル事業（</a:t>
                      </a:r>
                      <a:r>
                        <a:rPr kumimoji="1" lang="en-US" altLang="ja-JP" sz="1100" b="0" dirty="0">
                          <a:solidFill>
                            <a:schemeClr val="tx1"/>
                          </a:solidFill>
                          <a:latin typeface="+mn-ea"/>
                          <a:ea typeface="+mn-ea"/>
                        </a:rPr>
                        <a:t>12,825</a:t>
                      </a:r>
                      <a:r>
                        <a:rPr kumimoji="1" lang="ja-JP" altLang="en-US" sz="1100" b="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がん医療提供体制充実強化事業（</a:t>
                      </a:r>
                      <a:r>
                        <a:rPr kumimoji="1" lang="en-US" altLang="ja-JP" sz="1100" b="0" dirty="0">
                          <a:solidFill>
                            <a:schemeClr val="tx1"/>
                          </a:solidFill>
                          <a:latin typeface="+mn-ea"/>
                          <a:ea typeface="+mn-ea"/>
                        </a:rPr>
                        <a:t>77,240</a:t>
                      </a:r>
                      <a:r>
                        <a:rPr kumimoji="1" lang="ja-JP" altLang="en-US" sz="1100" b="0" dirty="0">
                          <a:solidFill>
                            <a:schemeClr val="tx1"/>
                          </a:solidFill>
                          <a:latin typeface="+mn-ea"/>
                          <a:ea typeface="+mn-ea"/>
                        </a:rPr>
                        <a:t>千円）</a:t>
                      </a: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再掲</a:t>
                      </a:r>
                      <a:r>
                        <a:rPr kumimoji="1" lang="en-US" altLang="ja-JP" sz="1000" b="0" dirty="0">
                          <a:solidFill>
                            <a:schemeClr val="tx1"/>
                          </a:solidFill>
                          <a:latin typeface="+mn-ea"/>
                          <a:ea typeface="+mn-ea"/>
                        </a:rPr>
                        <a:t>】</a:t>
                      </a:r>
                      <a:endParaRPr kumimoji="1" lang="en-US" altLang="ja-JP" sz="1100" b="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24</a:t>
            </a:fld>
            <a:endParaRPr kumimoji="1" lang="ja-JP" altLang="en-US"/>
          </a:p>
        </p:txBody>
      </p:sp>
    </p:spTree>
    <p:extLst>
      <p:ext uri="{BB962C8B-B14F-4D97-AF65-F5344CB8AC3E}">
        <p14:creationId xmlns:p14="http://schemas.microsoft.com/office/powerpoint/2010/main" val="166582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prstClr val="black"/>
                </a:solidFill>
                <a:latin typeface="Meiryo UI" panose="020B0604030504040204" pitchFamily="50" charset="-128"/>
                <a:ea typeface="Meiryo UI" panose="020B0604030504040204" pitchFamily="50" charset="-128"/>
              </a:rPr>
              <a:t>４　データの基盤整備・活用</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2" name="図 21"/>
          <p:cNvPicPr>
            <a:picLocks noChangeAspect="1"/>
          </p:cNvPicPr>
          <p:nvPr/>
        </p:nvPicPr>
        <p:blipFill>
          <a:blip r:embed="rId3"/>
          <a:stretch>
            <a:fillRect/>
          </a:stretch>
        </p:blipFill>
        <p:spPr>
          <a:xfrm>
            <a:off x="8536240" y="74033"/>
            <a:ext cx="1320923" cy="432000"/>
          </a:xfrm>
          <a:prstGeom prst="rect">
            <a:avLst/>
          </a:prstGeom>
        </p:spPr>
      </p:pic>
      <p:sp>
        <p:nvSpPr>
          <p:cNvPr id="27" name="正方形/長方形 26">
            <a:extLst>
              <a:ext uri="{FF2B5EF4-FFF2-40B4-BE49-F238E27FC236}">
                <a16:creationId xmlns:a16="http://schemas.microsoft.com/office/drawing/2014/main" id="{0FF5944C-866C-4824-ABAC-7773DB7843C8}"/>
              </a:ext>
            </a:extLst>
          </p:cNvPr>
          <p:cNvSpPr/>
          <p:nvPr/>
        </p:nvSpPr>
        <p:spPr>
          <a:xfrm>
            <a:off x="268310" y="826113"/>
            <a:ext cx="9369380" cy="583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59</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062FEB78-60E8-4C18-A40B-ACDBD0C298CE}"/>
              </a:ext>
            </a:extLst>
          </p:cNvPr>
          <p:cNvSpPr/>
          <p:nvPr/>
        </p:nvSpPr>
        <p:spPr>
          <a:xfrm>
            <a:off x="591499" y="1393785"/>
            <a:ext cx="611270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≪第４期大阪府がん対策推進計画における個別目標≫</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25</a:t>
            </a:fld>
            <a:endParaRPr kumimoji="1" lang="ja-JP" altLang="en-US" dirty="0"/>
          </a:p>
        </p:txBody>
      </p:sp>
      <p:sp>
        <p:nvSpPr>
          <p:cNvPr id="15" name="正方形/長方形 14"/>
          <p:cNvSpPr/>
          <p:nvPr/>
        </p:nvSpPr>
        <p:spPr>
          <a:xfrm>
            <a:off x="268310" y="654402"/>
            <a:ext cx="5873698" cy="576000"/>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w="0"/>
                <a:solidFill>
                  <a:prstClr val="white"/>
                </a:solidFill>
                <a:uLnTx/>
                <a:uFillTx/>
                <a:latin typeface="+mn-ea"/>
                <a:cs typeface="+mn-cs"/>
              </a:rPr>
              <a:t>（</a:t>
            </a:r>
            <a:r>
              <a:rPr kumimoji="1" lang="ja-JP" altLang="en-US" sz="1600" b="1" dirty="0">
                <a:ln w="0"/>
                <a:solidFill>
                  <a:prstClr val="white"/>
                </a:solidFill>
                <a:latin typeface="+mn-ea"/>
              </a:rPr>
              <a:t>１</a:t>
            </a:r>
            <a:r>
              <a:rPr kumimoji="1" lang="ja-JP" altLang="en-US" sz="1600" b="1" i="0" u="none" strike="noStrike" kern="1200" cap="none" spc="0" normalizeH="0" baseline="0" noProof="0" dirty="0">
                <a:ln w="0"/>
                <a:solidFill>
                  <a:prstClr val="white"/>
                </a:solidFill>
                <a:uLnTx/>
                <a:uFillTx/>
                <a:latin typeface="+mn-ea"/>
                <a:cs typeface="+mn-cs"/>
              </a:rPr>
              <a:t>）がん登録の精度向上　</a:t>
            </a:r>
            <a:r>
              <a:rPr kumimoji="1" lang="ja-JP" altLang="en-US" sz="1400" b="1" i="0" u="none" strike="noStrike" kern="1200" cap="none" spc="0" normalizeH="0" baseline="0" noProof="0" dirty="0">
                <a:ln>
                  <a:noFill/>
                </a:ln>
                <a:solidFill>
                  <a:prstClr val="white"/>
                </a:solidFill>
                <a:uLnTx/>
                <a:uFillTx/>
                <a:latin typeface="+mn-ea"/>
                <a:cs typeface="+mn-cs"/>
              </a:rPr>
              <a:t>計画 </a:t>
            </a:r>
            <a:r>
              <a:rPr kumimoji="1" lang="en-US" altLang="ja-JP" sz="1200" b="1" dirty="0">
                <a:solidFill>
                  <a:prstClr val="white"/>
                </a:solidFill>
                <a:latin typeface="+mn-ea"/>
              </a:rPr>
              <a:t>P.79</a:t>
            </a:r>
            <a:endParaRPr kumimoji="1" lang="en-US" altLang="ja-JP" sz="1400" b="1" i="0" u="none" strike="noStrike" kern="1200" cap="none" spc="0" normalizeH="0" baseline="0" noProof="0" dirty="0">
              <a:ln>
                <a:noFill/>
              </a:ln>
              <a:solidFill>
                <a:prstClr val="white"/>
              </a:solidFill>
              <a:uLnTx/>
              <a:uFillTx/>
              <a:latin typeface="+mn-ea"/>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600" b="1" dirty="0">
                <a:solidFill>
                  <a:prstClr val="white"/>
                </a:solidFill>
                <a:latin typeface="+mn-ea"/>
              </a:rPr>
              <a:t>（２）がん登録等のデータの利活用　</a:t>
            </a:r>
            <a:r>
              <a:rPr kumimoji="1" lang="ja-JP" altLang="en-US" sz="1400" b="1" i="0" u="none" strike="noStrike" kern="1200" cap="none" spc="0" normalizeH="0" baseline="0" noProof="0" dirty="0">
                <a:ln>
                  <a:noFill/>
                </a:ln>
                <a:solidFill>
                  <a:prstClr val="white"/>
                </a:solidFill>
                <a:effectLst/>
                <a:uLnTx/>
                <a:uFillTx/>
                <a:latin typeface="+mn-ea"/>
                <a:cs typeface="+mn-cs"/>
              </a:rPr>
              <a:t>計画 </a:t>
            </a:r>
            <a:r>
              <a:rPr kumimoji="1" lang="en-US" altLang="ja-JP" sz="1200" b="1" i="0" u="none" strike="noStrike" kern="1200" cap="none" spc="0" normalizeH="0" baseline="0" noProof="0" dirty="0">
                <a:ln>
                  <a:noFill/>
                </a:ln>
                <a:solidFill>
                  <a:prstClr val="white"/>
                </a:solidFill>
                <a:effectLst/>
                <a:uLnTx/>
                <a:uFillTx/>
                <a:latin typeface="+mn-ea"/>
                <a:cs typeface="+mn-cs"/>
              </a:rPr>
              <a:t>P.79-</a:t>
            </a:r>
            <a:r>
              <a:rPr kumimoji="1" lang="en-US" altLang="ja-JP" sz="1200" b="1" dirty="0">
                <a:solidFill>
                  <a:prstClr val="white"/>
                </a:solidFill>
                <a:latin typeface="+mn-ea"/>
              </a:rPr>
              <a:t>80</a:t>
            </a:r>
            <a:endParaRPr kumimoji="1" lang="en-US" altLang="ja-JP" sz="1400" b="1" dirty="0">
              <a:solidFill>
                <a:prstClr val="white"/>
              </a:solidFill>
              <a:latin typeface="+mn-ea"/>
            </a:endParaRPr>
          </a:p>
        </p:txBody>
      </p:sp>
      <p:graphicFrame>
        <p:nvGraphicFramePr>
          <p:cNvPr id="8" name="表 7">
            <a:extLst>
              <a:ext uri="{FF2B5EF4-FFF2-40B4-BE49-F238E27FC236}">
                <a16:creationId xmlns:a16="http://schemas.microsoft.com/office/drawing/2014/main" id="{7084FE4E-270E-4AA6-8670-1ABFA9268DA3}"/>
              </a:ext>
            </a:extLst>
          </p:cNvPr>
          <p:cNvGraphicFramePr>
            <a:graphicFrameLocks noGrp="1"/>
          </p:cNvGraphicFramePr>
          <p:nvPr>
            <p:extLst>
              <p:ext uri="{D42A27DB-BD31-4B8C-83A1-F6EECF244321}">
                <p14:modId xmlns:p14="http://schemas.microsoft.com/office/powerpoint/2010/main" val="2980247990"/>
              </p:ext>
            </p:extLst>
          </p:nvPr>
        </p:nvGraphicFramePr>
        <p:xfrm>
          <a:off x="667603" y="1978841"/>
          <a:ext cx="8570793" cy="2194502"/>
        </p:xfrm>
        <a:graphic>
          <a:graphicData uri="http://schemas.openxmlformats.org/drawingml/2006/table">
            <a:tbl>
              <a:tblPr firstRow="1" firstCol="1" bandRow="1">
                <a:tableStyleId>{5C22544A-7EE6-4342-B048-85BDC9FD1C3A}</a:tableStyleId>
              </a:tblPr>
              <a:tblGrid>
                <a:gridCol w="244550">
                  <a:extLst>
                    <a:ext uri="{9D8B030D-6E8A-4147-A177-3AD203B41FA5}">
                      <a16:colId xmlns:a16="http://schemas.microsoft.com/office/drawing/2014/main" val="20000"/>
                    </a:ext>
                  </a:extLst>
                </a:gridCol>
                <a:gridCol w="3213329">
                  <a:extLst>
                    <a:ext uri="{9D8B030D-6E8A-4147-A177-3AD203B41FA5}">
                      <a16:colId xmlns:a16="http://schemas.microsoft.com/office/drawing/2014/main" val="20001"/>
                    </a:ext>
                  </a:extLst>
                </a:gridCol>
                <a:gridCol w="2627291">
                  <a:extLst>
                    <a:ext uri="{9D8B030D-6E8A-4147-A177-3AD203B41FA5}">
                      <a16:colId xmlns:a16="http://schemas.microsoft.com/office/drawing/2014/main" val="20002"/>
                    </a:ext>
                  </a:extLst>
                </a:gridCol>
                <a:gridCol w="2485623">
                  <a:extLst>
                    <a:ext uri="{9D8B030D-6E8A-4147-A177-3AD203B41FA5}">
                      <a16:colId xmlns:a16="http://schemas.microsoft.com/office/drawing/2014/main" val="1316396622"/>
                    </a:ext>
                  </a:extLst>
                </a:gridCol>
              </a:tblGrid>
              <a:tr h="533047">
                <a:tc>
                  <a:txBody>
                    <a:bodyPr/>
                    <a:lstStyle/>
                    <a:p>
                      <a:pPr algn="ctr" fontAlgn="auto">
                        <a:lnSpc>
                          <a:spcPts val="1600"/>
                        </a:lnSpc>
                        <a:spcAft>
                          <a:spcPts val="0"/>
                        </a:spcAft>
                      </a:pPr>
                      <a:r>
                        <a:rPr lang="en-US" sz="1400" b="1" dirty="0">
                          <a:effectLst/>
                          <a:latin typeface="+mn-ea"/>
                          <a:ea typeface="+mn-ea"/>
                        </a:rPr>
                        <a:t> </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sz="1400" b="1" dirty="0">
                          <a:effectLst/>
                          <a:latin typeface="+mn-ea"/>
                          <a:ea typeface="+mn-ea"/>
                        </a:rPr>
                        <a:t>モニタリング指標</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400" b="1" dirty="0">
                          <a:effectLst/>
                          <a:latin typeface="+mn-ea"/>
                          <a:ea typeface="+mn-ea"/>
                        </a:rPr>
                        <a:t>計画策定時</a:t>
                      </a:r>
                      <a:r>
                        <a:rPr lang="ja-JP" sz="1400" b="1" dirty="0">
                          <a:effectLst/>
                          <a:latin typeface="+mn-ea"/>
                          <a:ea typeface="+mn-ea"/>
                        </a:rPr>
                        <a:t>の</a:t>
                      </a:r>
                      <a:r>
                        <a:rPr lang="ja-JP" altLang="en-US" sz="1400" b="1" dirty="0">
                          <a:effectLst/>
                          <a:latin typeface="+mn-ea"/>
                          <a:ea typeface="+mn-ea"/>
                        </a:rPr>
                        <a:t>値</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400" b="1" dirty="0">
                          <a:effectLst/>
                          <a:latin typeface="+mn-ea"/>
                          <a:ea typeface="+mn-ea"/>
                        </a:rPr>
                        <a:t>現状</a:t>
                      </a:r>
                      <a:r>
                        <a:rPr lang="ja-JP" altLang="en-US" sz="1400" b="1" dirty="0">
                          <a:effectLst/>
                          <a:latin typeface="+mn-ea"/>
                          <a:ea typeface="+mn-ea"/>
                        </a:rPr>
                        <a:t>値</a:t>
                      </a:r>
                      <a:endParaRPr lang="ja-JP" altLang="ja-JP" sz="1400" b="1" dirty="0">
                        <a:solidFill>
                          <a:srgbClr val="000000"/>
                        </a:solidFill>
                        <a:effectLst/>
                        <a:latin typeface="+mn-ea"/>
                        <a:ea typeface="+mn-ea"/>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64244">
                <a:tc>
                  <a:txBody>
                    <a:bodyPr/>
                    <a:lstStyle/>
                    <a:p>
                      <a:pPr algn="ctr" fontAlgn="auto">
                        <a:lnSpc>
                          <a:spcPts val="1600"/>
                        </a:lnSpc>
                        <a:spcAft>
                          <a:spcPts val="0"/>
                        </a:spcAft>
                      </a:pPr>
                      <a:r>
                        <a:rPr lang="ja-JP" sz="1400" b="1" dirty="0">
                          <a:effectLst/>
                          <a:latin typeface="+mn-ea"/>
                          <a:ea typeface="+mn-ea"/>
                        </a:rPr>
                        <a:t>１</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en-US" sz="1400" b="1" dirty="0">
                          <a:effectLst/>
                          <a:latin typeface="+mn-ea"/>
                          <a:ea typeface="+mn-ea"/>
                        </a:rPr>
                        <a:t>DCO</a:t>
                      </a:r>
                      <a:r>
                        <a:rPr lang="ja-JP" altLang="en-US" sz="1400" b="1" dirty="0">
                          <a:effectLst/>
                          <a:latin typeface="+mn-ea"/>
                          <a:ea typeface="+mn-ea"/>
                        </a:rPr>
                        <a:t> </a:t>
                      </a:r>
                      <a:r>
                        <a:rPr lang="en-US" altLang="ja-JP" sz="1600" b="1" baseline="14000" dirty="0">
                          <a:effectLst/>
                          <a:latin typeface="+mn-ea"/>
                          <a:ea typeface="+mn-ea"/>
                        </a:rPr>
                        <a:t>※</a:t>
                      </a:r>
                      <a:endParaRPr lang="ja-JP" sz="1400" b="1" baseline="14000" dirty="0">
                        <a:effectLst/>
                        <a:latin typeface="+mn-ea"/>
                        <a:ea typeface="+mn-ea"/>
                      </a:endParaRPr>
                    </a:p>
                    <a:p>
                      <a:pPr algn="l" fontAlgn="auto">
                        <a:lnSpc>
                          <a:spcPts val="1600"/>
                        </a:lnSpc>
                        <a:spcAft>
                          <a:spcPts val="0"/>
                        </a:spcAft>
                      </a:pPr>
                      <a:r>
                        <a:rPr lang="ja-JP" sz="1400" b="1" kern="100" dirty="0">
                          <a:effectLst/>
                          <a:latin typeface="+mn-ea"/>
                          <a:ea typeface="+mn-ea"/>
                        </a:rPr>
                        <a:t>＜がん登録データの精度の維持＞</a:t>
                      </a:r>
                      <a:endParaRPr lang="ja-JP" sz="1400" b="1" dirty="0">
                        <a:effectLst/>
                        <a:latin typeface="+mn-ea"/>
                        <a:ea typeface="+mn-ea"/>
                      </a:endParaRPr>
                    </a:p>
                    <a:p>
                      <a:pPr algn="l" fontAlgn="auto">
                        <a:lnSpc>
                          <a:spcPts val="1600"/>
                        </a:lnSpc>
                        <a:spcAft>
                          <a:spcPts val="0"/>
                        </a:spcAft>
                      </a:pPr>
                      <a:r>
                        <a:rPr lang="ja-JP" sz="1400" b="1" kern="100" dirty="0">
                          <a:effectLst/>
                          <a:latin typeface="+mn-ea"/>
                          <a:ea typeface="+mn-ea"/>
                        </a:rPr>
                        <a:t>【大阪府がん登録】</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effectLst/>
                          <a:latin typeface="+mn-ea"/>
                          <a:ea typeface="+mn-ea"/>
                        </a:rPr>
                        <a:t>1.9</a:t>
                      </a:r>
                      <a:r>
                        <a:rPr lang="ja-JP" sz="1400" b="1" dirty="0">
                          <a:effectLst/>
                          <a:latin typeface="+mn-ea"/>
                          <a:ea typeface="+mn-ea"/>
                        </a:rPr>
                        <a:t>％</a:t>
                      </a:r>
                    </a:p>
                    <a:p>
                      <a:pPr algn="ctr" fontAlgn="auto">
                        <a:lnSpc>
                          <a:spcPts val="1600"/>
                        </a:lnSpc>
                        <a:spcAft>
                          <a:spcPts val="0"/>
                        </a:spcAft>
                      </a:pPr>
                      <a:r>
                        <a:rPr lang="ja-JP" sz="1400" b="1" dirty="0">
                          <a:effectLst/>
                          <a:latin typeface="+mn-ea"/>
                          <a:ea typeface="+mn-ea"/>
                        </a:rPr>
                        <a:t>【</a:t>
                      </a:r>
                      <a:r>
                        <a:rPr lang="ja-JP" altLang="en-US" sz="1400" b="1" dirty="0">
                          <a:effectLst/>
                          <a:latin typeface="+mn-ea"/>
                          <a:ea typeface="+mn-ea"/>
                        </a:rPr>
                        <a:t>令和元年（</a:t>
                      </a:r>
                      <a:r>
                        <a:rPr lang="en-US" sz="1400" b="1" dirty="0">
                          <a:effectLst/>
                          <a:latin typeface="+mn-ea"/>
                          <a:ea typeface="+mn-ea"/>
                        </a:rPr>
                        <a:t>201</a:t>
                      </a:r>
                      <a:r>
                        <a:rPr lang="en-US" altLang="ja-JP" sz="1400" b="1" dirty="0">
                          <a:effectLst/>
                          <a:latin typeface="+mn-ea"/>
                          <a:ea typeface="+mn-ea"/>
                        </a:rPr>
                        <a:t>9</a:t>
                      </a:r>
                      <a:r>
                        <a:rPr lang="ja-JP" altLang="en-US" sz="1400" b="1" dirty="0">
                          <a:effectLst/>
                          <a:latin typeface="+mn-ea"/>
                          <a:ea typeface="+mn-ea"/>
                        </a:rPr>
                        <a:t>）</a:t>
                      </a:r>
                      <a:r>
                        <a:rPr lang="ja-JP" sz="1400" b="1" dirty="0">
                          <a:effectLst/>
                          <a:latin typeface="+mn-ea"/>
                          <a:ea typeface="+mn-ea"/>
                        </a:rPr>
                        <a:t>年】</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400" b="1" dirty="0">
                          <a:solidFill>
                            <a:schemeClr val="tx1"/>
                          </a:solidFill>
                          <a:effectLst/>
                          <a:latin typeface="+mn-ea"/>
                          <a:ea typeface="+mn-ea"/>
                          <a:cs typeface="HG丸ｺﾞｼｯｸM-PRO"/>
                        </a:rPr>
                        <a:t>　2.1％</a:t>
                      </a:r>
                      <a:endParaRPr lang="en-US" altLang="ja-JP" sz="1400" b="1" dirty="0">
                        <a:solidFill>
                          <a:schemeClr val="tx1"/>
                        </a:solidFill>
                        <a:effectLst/>
                        <a:latin typeface="+mn-ea"/>
                        <a:ea typeface="+mn-ea"/>
                        <a:cs typeface="HG丸ｺﾞｼｯｸM-PRO"/>
                      </a:endParaRPr>
                    </a:p>
                    <a:p>
                      <a:pPr algn="ctr" fontAlgn="auto">
                        <a:lnSpc>
                          <a:spcPts val="16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令和３（</a:t>
                      </a:r>
                      <a:r>
                        <a:rPr lang="en-US" altLang="ja-JP" sz="1400" b="1" dirty="0">
                          <a:solidFill>
                            <a:schemeClr val="tx1"/>
                          </a:solidFill>
                          <a:effectLst/>
                          <a:latin typeface="+mn-ea"/>
                          <a:ea typeface="+mn-ea"/>
                          <a:cs typeface="HG丸ｺﾞｼｯｸM-PRO"/>
                        </a:rPr>
                        <a:t>2021 </a:t>
                      </a:r>
                      <a:r>
                        <a:rPr lang="ja-JP" altLang="en-US" sz="1400" b="1" dirty="0">
                          <a:solidFill>
                            <a:schemeClr val="tx1"/>
                          </a:solidFill>
                          <a:effectLst/>
                          <a:latin typeface="+mn-ea"/>
                          <a:ea typeface="+mn-ea"/>
                          <a:cs typeface="HG丸ｺﾞｼｯｸM-PRO"/>
                        </a:rPr>
                        <a:t>）年</a:t>
                      </a:r>
                      <a:r>
                        <a:rPr lang="en-US" altLang="ja-JP"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7211">
                <a:tc>
                  <a:txBody>
                    <a:bodyPr/>
                    <a:lstStyle/>
                    <a:p>
                      <a:pPr algn="ctr" fontAlgn="auto">
                        <a:lnSpc>
                          <a:spcPts val="1600"/>
                        </a:lnSpc>
                        <a:spcAft>
                          <a:spcPts val="0"/>
                        </a:spcAft>
                      </a:pPr>
                      <a:r>
                        <a:rPr lang="en-US" altLang="ja-JP" sz="1400" b="1" dirty="0">
                          <a:effectLst/>
                          <a:latin typeface="+mn-ea"/>
                          <a:ea typeface="+mn-ea"/>
                        </a:rPr>
                        <a:t>2</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sz="1400" b="1" kern="100" dirty="0">
                          <a:effectLst/>
                          <a:latin typeface="+mn-ea"/>
                          <a:ea typeface="+mn-ea"/>
                        </a:rPr>
                        <a:t>がん登録データなどの情報提供件数</a:t>
                      </a:r>
                      <a:endParaRPr lang="ja-JP" sz="1400" b="1" dirty="0">
                        <a:effectLst/>
                        <a:latin typeface="+mn-ea"/>
                        <a:ea typeface="+mn-ea"/>
                      </a:endParaRPr>
                    </a:p>
                    <a:p>
                      <a:pPr algn="l" fontAlgn="auto">
                        <a:lnSpc>
                          <a:spcPts val="1600"/>
                        </a:lnSpc>
                        <a:spcAft>
                          <a:spcPts val="0"/>
                        </a:spcAft>
                      </a:pPr>
                      <a:r>
                        <a:rPr lang="ja-JP" sz="1400" b="1" kern="100" dirty="0">
                          <a:effectLst/>
                          <a:latin typeface="+mn-ea"/>
                          <a:ea typeface="+mn-ea"/>
                        </a:rPr>
                        <a:t>【がん対策センター調べ】</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effectLst/>
                          <a:latin typeface="+mn-ea"/>
                          <a:ea typeface="+mn-ea"/>
                        </a:rPr>
                        <a:t> 28</a:t>
                      </a:r>
                      <a:r>
                        <a:rPr lang="ja-JP" sz="1400" b="1" dirty="0">
                          <a:effectLst/>
                          <a:latin typeface="+mn-ea"/>
                          <a:ea typeface="+mn-ea"/>
                        </a:rPr>
                        <a:t>件</a:t>
                      </a:r>
                    </a:p>
                    <a:p>
                      <a:pPr algn="ctr" fontAlgn="auto">
                        <a:lnSpc>
                          <a:spcPts val="1600"/>
                        </a:lnSpc>
                        <a:spcAft>
                          <a:spcPts val="0"/>
                        </a:spcAft>
                      </a:pPr>
                      <a:r>
                        <a:rPr lang="ja-JP" sz="1400" b="1" dirty="0">
                          <a:effectLst/>
                          <a:latin typeface="+mn-ea"/>
                          <a:ea typeface="+mn-ea"/>
                        </a:rPr>
                        <a:t>【</a:t>
                      </a:r>
                      <a:r>
                        <a:rPr lang="ja-JP" altLang="en-US" sz="1400" b="1" dirty="0">
                          <a:effectLst/>
                          <a:latin typeface="+mn-ea"/>
                          <a:ea typeface="+mn-ea"/>
                        </a:rPr>
                        <a:t>令和４年（</a:t>
                      </a:r>
                      <a:r>
                        <a:rPr lang="en-US" sz="1400" b="1" dirty="0">
                          <a:effectLst/>
                          <a:latin typeface="+mn-ea"/>
                          <a:ea typeface="+mn-ea"/>
                        </a:rPr>
                        <a:t>20</a:t>
                      </a:r>
                      <a:r>
                        <a:rPr lang="en-US" altLang="ja-JP" sz="1400" b="1" dirty="0">
                          <a:effectLst/>
                          <a:latin typeface="+mn-ea"/>
                          <a:ea typeface="+mn-ea"/>
                        </a:rPr>
                        <a:t>22</a:t>
                      </a:r>
                      <a:r>
                        <a:rPr lang="ja-JP" altLang="en-US" sz="1400" b="1" dirty="0">
                          <a:effectLst/>
                          <a:latin typeface="+mn-ea"/>
                          <a:ea typeface="+mn-ea"/>
                        </a:rPr>
                        <a:t>）</a:t>
                      </a:r>
                      <a:r>
                        <a:rPr lang="ja-JP" sz="1400" b="1" dirty="0">
                          <a:effectLst/>
                          <a:latin typeface="+mn-ea"/>
                          <a:ea typeface="+mn-ea"/>
                        </a:rPr>
                        <a:t>年】</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18</a:t>
                      </a:r>
                      <a:r>
                        <a:rPr lang="ja-JP" altLang="en-US" sz="1400" b="1" dirty="0">
                          <a:solidFill>
                            <a:schemeClr val="tx1"/>
                          </a:solidFill>
                          <a:effectLst/>
                          <a:latin typeface="+mn-ea"/>
                          <a:ea typeface="+mn-ea"/>
                          <a:cs typeface="HG丸ｺﾞｼｯｸM-PRO"/>
                        </a:rPr>
                        <a:t>件</a:t>
                      </a:r>
                      <a:endParaRPr lang="en-US" altLang="ja-JP" sz="1400" b="1" dirty="0">
                        <a:solidFill>
                          <a:schemeClr val="tx1"/>
                        </a:solidFill>
                        <a:effectLst/>
                        <a:latin typeface="+mn-ea"/>
                        <a:ea typeface="+mn-ea"/>
                        <a:cs typeface="HG丸ｺﾞｼｯｸM-PRO"/>
                      </a:endParaRPr>
                    </a:p>
                    <a:p>
                      <a:pPr algn="ctr" fontAlgn="auto">
                        <a:lnSpc>
                          <a:spcPts val="16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令和７（</a:t>
                      </a:r>
                      <a:r>
                        <a:rPr lang="en-US" altLang="ja-JP" sz="1400" b="1" dirty="0">
                          <a:solidFill>
                            <a:schemeClr val="tx1"/>
                          </a:solidFill>
                          <a:effectLst/>
                          <a:latin typeface="+mn-ea"/>
                          <a:ea typeface="+mn-ea"/>
                          <a:cs typeface="HG丸ｺﾞｼｯｸM-PRO"/>
                        </a:rPr>
                        <a:t>2024</a:t>
                      </a:r>
                      <a:r>
                        <a:rPr lang="ja-JP" altLang="en-US" sz="1400" b="1" dirty="0">
                          <a:solidFill>
                            <a:schemeClr val="tx1"/>
                          </a:solidFill>
                          <a:effectLst/>
                          <a:latin typeface="+mn-ea"/>
                          <a:ea typeface="+mn-ea"/>
                          <a:cs typeface="HG丸ｺﾞｼｯｸM-PRO"/>
                        </a:rPr>
                        <a:t>）年</a:t>
                      </a:r>
                      <a:r>
                        <a:rPr lang="en-US" altLang="ja-JP"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10002"/>
                  </a:ext>
                </a:extLst>
              </a:tr>
            </a:tbl>
          </a:graphicData>
        </a:graphic>
      </p:graphicFrame>
      <p:sp>
        <p:nvSpPr>
          <p:cNvPr id="5" name="テキスト ボックス 4">
            <a:extLst>
              <a:ext uri="{FF2B5EF4-FFF2-40B4-BE49-F238E27FC236}">
                <a16:creationId xmlns:a16="http://schemas.microsoft.com/office/drawing/2014/main" id="{BD697D27-9677-480D-A15D-DD71FA157691}"/>
              </a:ext>
            </a:extLst>
          </p:cNvPr>
          <p:cNvSpPr txBox="1"/>
          <p:nvPr/>
        </p:nvSpPr>
        <p:spPr>
          <a:xfrm>
            <a:off x="667604" y="4307983"/>
            <a:ext cx="8646897" cy="461665"/>
          </a:xfrm>
          <a:prstGeom prst="rect">
            <a:avLst/>
          </a:prstGeom>
          <a:noFill/>
        </p:spPr>
        <p:txBody>
          <a:bodyPr wrap="square" rtlCol="0">
            <a:spAutoFit/>
          </a:bodyPr>
          <a:lstStyle/>
          <a:p>
            <a:r>
              <a:rPr kumimoji="1" lang="en-US" altLang="ja-JP" sz="1200" dirty="0">
                <a:latin typeface="+mn-ea"/>
              </a:rPr>
              <a:t>※</a:t>
            </a:r>
            <a:r>
              <a:rPr kumimoji="1" lang="ja-JP" altLang="en-US" sz="1200" dirty="0">
                <a:latin typeface="+mn-ea"/>
              </a:rPr>
              <a:t>死亡情報のみの登録患者の割合で、登録されたがんの診断精度を示す指標。</a:t>
            </a:r>
            <a:endParaRPr kumimoji="1" lang="en-US" altLang="ja-JP" sz="1200" dirty="0">
              <a:latin typeface="+mn-ea"/>
            </a:endParaRPr>
          </a:p>
          <a:p>
            <a:endParaRPr kumimoji="1" lang="ja-JP" altLang="en-US" sz="1200" dirty="0">
              <a:latin typeface="+mn-ea"/>
            </a:endParaRPr>
          </a:p>
        </p:txBody>
      </p:sp>
      <p:graphicFrame>
        <p:nvGraphicFramePr>
          <p:cNvPr id="3" name="表 2">
            <a:extLst>
              <a:ext uri="{FF2B5EF4-FFF2-40B4-BE49-F238E27FC236}">
                <a16:creationId xmlns:a16="http://schemas.microsoft.com/office/drawing/2014/main" id="{F005C934-19F2-4812-BF04-F9FC9341617A}"/>
              </a:ext>
            </a:extLst>
          </p:cNvPr>
          <p:cNvGraphicFramePr>
            <a:graphicFrameLocks noGrp="1"/>
          </p:cNvGraphicFramePr>
          <p:nvPr/>
        </p:nvGraphicFramePr>
        <p:xfrm>
          <a:off x="681038" y="5640668"/>
          <a:ext cx="8557358" cy="838899"/>
        </p:xfrm>
        <a:graphic>
          <a:graphicData uri="http://schemas.openxmlformats.org/drawingml/2006/table">
            <a:tbl>
              <a:tblPr firstRow="1" bandRow="1">
                <a:tableStyleId>{5C22544A-7EE6-4342-B048-85BDC9FD1C3A}</a:tableStyleId>
              </a:tblPr>
              <a:tblGrid>
                <a:gridCol w="1237225">
                  <a:extLst>
                    <a:ext uri="{9D8B030D-6E8A-4147-A177-3AD203B41FA5}">
                      <a16:colId xmlns:a16="http://schemas.microsoft.com/office/drawing/2014/main" val="2285763087"/>
                    </a:ext>
                  </a:extLst>
                </a:gridCol>
                <a:gridCol w="7320133">
                  <a:extLst>
                    <a:ext uri="{9D8B030D-6E8A-4147-A177-3AD203B41FA5}">
                      <a16:colId xmlns:a16="http://schemas.microsoft.com/office/drawing/2014/main" val="3452188226"/>
                    </a:ext>
                  </a:extLst>
                </a:gridCol>
              </a:tblGrid>
              <a:tr h="658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rPr>
                        <a:t>現状･課題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1" dirty="0">
                          <a:solidFill>
                            <a:schemeClr val="tx1"/>
                          </a:solidFill>
                        </a:rPr>
                        <a:t>◆全国がん登録の実施に伴い、精度維持・向上や得られたデータの活用が求められている。</a:t>
                      </a:r>
                      <a:endParaRPr kumimoji="1" lang="en-US" altLang="ja-JP" sz="1400" b="1" dirty="0">
                        <a:solidFill>
                          <a:schemeClr val="tx1"/>
                        </a:solidFill>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1" dirty="0">
                          <a:solidFill>
                            <a:schemeClr val="tx1"/>
                          </a:solidFill>
                        </a:rPr>
                        <a:t>◆悉皆性のある全国がん登録データの活用とともに、即時性において優位性のある院内が</a:t>
                      </a:r>
                      <a:endParaRPr kumimoji="1" lang="en-US" altLang="ja-JP" sz="1400" b="1" dirty="0">
                        <a:solidFill>
                          <a:schemeClr val="tx1"/>
                        </a:solidFill>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1" dirty="0">
                          <a:solidFill>
                            <a:schemeClr val="tx1"/>
                          </a:solidFill>
                        </a:rPr>
                        <a:t>　ん登録データの活用が求められている。</a:t>
                      </a:r>
                      <a:endParaRPr kumimoji="1" lang="en-US" altLang="ja-JP"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9426115"/>
                  </a:ext>
                </a:extLst>
              </a:tr>
            </a:tbl>
          </a:graphicData>
        </a:graphic>
      </p:graphicFrame>
    </p:spTree>
    <p:extLst>
      <p:ext uri="{BB962C8B-B14F-4D97-AF65-F5344CB8AC3E}">
        <p14:creationId xmlns:p14="http://schemas.microsoft.com/office/powerpoint/2010/main" val="4047778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26</a:t>
            </a:fld>
            <a:endParaRPr kumimoji="1" lang="ja-JP" altLang="en-US"/>
          </a:p>
        </p:txBody>
      </p:sp>
      <p:graphicFrame>
        <p:nvGraphicFramePr>
          <p:cNvPr id="13" name="表 12">
            <a:extLst>
              <a:ext uri="{FF2B5EF4-FFF2-40B4-BE49-F238E27FC236}">
                <a16:creationId xmlns:a16="http://schemas.microsoft.com/office/drawing/2014/main" id="{67CF6E2A-87F8-45B9-AD4E-E4FED280432A}"/>
              </a:ext>
            </a:extLst>
          </p:cNvPr>
          <p:cNvGraphicFramePr>
            <a:graphicFrameLocks noGrp="1"/>
          </p:cNvGraphicFramePr>
          <p:nvPr/>
        </p:nvGraphicFramePr>
        <p:xfrm>
          <a:off x="399000" y="381000"/>
          <a:ext cx="8928000" cy="6119241"/>
        </p:xfrm>
        <a:graphic>
          <a:graphicData uri="http://schemas.openxmlformats.org/drawingml/2006/table">
            <a:tbl>
              <a:tblPr firstRow="1" bandRow="1">
                <a:tableStyleId>{5C22544A-7EE6-4342-B048-85BDC9FD1C3A}</a:tableStyleId>
              </a:tblPr>
              <a:tblGrid>
                <a:gridCol w="1023980">
                  <a:extLst>
                    <a:ext uri="{9D8B030D-6E8A-4147-A177-3AD203B41FA5}">
                      <a16:colId xmlns:a16="http://schemas.microsoft.com/office/drawing/2014/main" val="528851062"/>
                    </a:ext>
                  </a:extLst>
                </a:gridCol>
                <a:gridCol w="7904020">
                  <a:extLst>
                    <a:ext uri="{9D8B030D-6E8A-4147-A177-3AD203B41FA5}">
                      <a16:colId xmlns:a16="http://schemas.microsoft.com/office/drawing/2014/main" val="89849022"/>
                    </a:ext>
                  </a:extLst>
                </a:gridCol>
              </a:tblGrid>
              <a:tr h="6002548">
                <a:tc>
                  <a:txBody>
                    <a:bodyPr/>
                    <a:lstStyle/>
                    <a:p>
                      <a:pPr>
                        <a:lnSpc>
                          <a:spcPts val="1500"/>
                        </a:lnSpc>
                      </a:pPr>
                      <a:r>
                        <a:rPr kumimoji="1" lang="ja-JP" altLang="en-US" sz="1400" dirty="0">
                          <a:latin typeface="+mn-ea"/>
                          <a:ea typeface="+mn-ea"/>
                        </a:rPr>
                        <a:t>本年度の取組み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ts val="1500"/>
                        </a:lnSpc>
                        <a:spcBef>
                          <a:spcPts val="0"/>
                        </a:spcBef>
                        <a:spcAft>
                          <a:spcPts val="0"/>
                        </a:spcAft>
                        <a:buClrTx/>
                        <a:buSzTx/>
                        <a:buFontTx/>
                        <a:buNone/>
                        <a:tabLst/>
                        <a:defRPr/>
                      </a:pPr>
                      <a:r>
                        <a:rPr kumimoji="1" lang="ja-JP" altLang="en-US" sz="1200" u="none" baseline="0" dirty="0">
                          <a:solidFill>
                            <a:schemeClr val="tx1"/>
                          </a:solidFill>
                          <a:highlight>
                            <a:srgbClr val="00FF00"/>
                          </a:highlight>
                          <a:latin typeface="+mn-ea"/>
                          <a:ea typeface="+mn-ea"/>
                        </a:rPr>
                        <a:t>■</a:t>
                      </a:r>
                      <a:r>
                        <a:rPr kumimoji="1" lang="ja-JP" altLang="en-US" sz="1200" u="none" baseline="0" dirty="0">
                          <a:solidFill>
                            <a:schemeClr val="tx1"/>
                          </a:solidFill>
                          <a:latin typeface="+mn-ea"/>
                          <a:ea typeface="+mn-ea"/>
                        </a:rPr>
                        <a:t>特に説明したい項目</a:t>
                      </a:r>
                      <a:endParaRPr kumimoji="1" lang="en-US" altLang="ja-JP" sz="1200" b="1" i="0" u="none" strike="noStrike" kern="1200" cap="none" spc="0" normalizeH="0" baseline="0" noProof="0" dirty="0">
                        <a:ln>
                          <a:noFill/>
                        </a:ln>
                        <a:solidFill>
                          <a:schemeClr val="tx1"/>
                        </a:solidFill>
                        <a:effectLst/>
                        <a:uLnTx/>
                        <a:uFillTx/>
                        <a:latin typeface="+mn-ea"/>
                        <a:ea typeface="+mn-ea"/>
                        <a:cs typeface="+mn-cs"/>
                      </a:endParaRPr>
                    </a:p>
                    <a:p>
                      <a:pPr>
                        <a:lnSpc>
                          <a:spcPts val="1500"/>
                        </a:lnSpc>
                      </a:pPr>
                      <a:r>
                        <a:rPr kumimoji="1" lang="en-US" altLang="ja-JP" sz="1100" dirty="0">
                          <a:solidFill>
                            <a:schemeClr val="tx1"/>
                          </a:solidFill>
                          <a:latin typeface="+mn-ea"/>
                          <a:ea typeface="+mn-ea"/>
                        </a:rPr>
                        <a:t>《</a:t>
                      </a:r>
                      <a:r>
                        <a:rPr kumimoji="1" lang="ja-JP" altLang="en-US" sz="1100" b="1" u="sng" dirty="0">
                          <a:solidFill>
                            <a:schemeClr val="tx1"/>
                          </a:solidFill>
                          <a:latin typeface="+mn-ea"/>
                          <a:ea typeface="+mn-ea"/>
                        </a:rPr>
                        <a:t>がん登録の精度向上</a:t>
                      </a:r>
                      <a:r>
                        <a:rPr kumimoji="1" lang="en-US" altLang="ja-JP" sz="1100" dirty="0">
                          <a:solidFill>
                            <a:schemeClr val="tx1"/>
                          </a:solidFill>
                          <a:latin typeface="+mn-ea"/>
                          <a:ea typeface="+mn-ea"/>
                        </a:rPr>
                        <a:t>》</a:t>
                      </a:r>
                    </a:p>
                    <a:p>
                      <a:pPr>
                        <a:lnSpc>
                          <a:spcPts val="1500"/>
                        </a:lnSpc>
                      </a:pPr>
                      <a:r>
                        <a:rPr kumimoji="1" lang="ja-JP" altLang="en-US" sz="1100" b="0" dirty="0">
                          <a:solidFill>
                            <a:schemeClr val="tx1"/>
                          </a:solidFill>
                          <a:latin typeface="+mn-ea"/>
                          <a:ea typeface="+mn-ea"/>
                        </a:rPr>
                        <a:t>■全国がん登録実務者研修会の実施</a:t>
                      </a:r>
                      <a:r>
                        <a:rPr kumimoji="1" lang="en-US" altLang="ja-JP" sz="1100" b="0" dirty="0">
                          <a:solidFill>
                            <a:schemeClr val="tx1"/>
                          </a:solidFill>
                          <a:latin typeface="+mn-ea"/>
                          <a:ea typeface="+mn-ea"/>
                        </a:rPr>
                        <a:t>【R7.5</a:t>
                      </a:r>
                      <a:r>
                        <a:rPr kumimoji="1" lang="ja-JP" altLang="en-US" sz="1100" b="0" dirty="0">
                          <a:solidFill>
                            <a:schemeClr val="tx1"/>
                          </a:solidFill>
                          <a:latin typeface="+mn-ea"/>
                          <a:ea typeface="+mn-ea"/>
                        </a:rPr>
                        <a:t>：</a:t>
                      </a:r>
                      <a:r>
                        <a:rPr kumimoji="1" lang="en-US" altLang="ja-JP" sz="1100" b="0" dirty="0">
                          <a:solidFill>
                            <a:schemeClr val="tx1"/>
                          </a:solidFill>
                          <a:latin typeface="+mn-ea"/>
                          <a:ea typeface="+mn-ea"/>
                        </a:rPr>
                        <a:t>70</a:t>
                      </a:r>
                      <a:r>
                        <a:rPr kumimoji="1" lang="ja-JP" altLang="en-US" sz="1100" b="0" dirty="0">
                          <a:solidFill>
                            <a:schemeClr val="tx1"/>
                          </a:solidFill>
                          <a:latin typeface="+mn-ea"/>
                          <a:ea typeface="+mn-ea"/>
                        </a:rPr>
                        <a:t>施設 </a:t>
                      </a:r>
                      <a:r>
                        <a:rPr kumimoji="1" lang="en-US" altLang="ja-JP" sz="1100" b="0" dirty="0">
                          <a:solidFill>
                            <a:schemeClr val="tx1"/>
                          </a:solidFill>
                          <a:latin typeface="+mn-ea"/>
                          <a:ea typeface="+mn-ea"/>
                        </a:rPr>
                        <a:t>87</a:t>
                      </a:r>
                      <a:r>
                        <a:rPr kumimoji="1" lang="ja-JP" altLang="en-US" sz="1100" b="0" dirty="0">
                          <a:solidFill>
                            <a:schemeClr val="tx1"/>
                          </a:solidFill>
                          <a:latin typeface="+mn-ea"/>
                          <a:ea typeface="+mn-ea"/>
                        </a:rPr>
                        <a:t>名参加</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　</a:t>
                      </a:r>
                      <a:endParaRPr kumimoji="1" lang="en-US" altLang="ja-JP" sz="1100" b="0" dirty="0">
                        <a:solidFill>
                          <a:schemeClr val="tx1"/>
                        </a:solidFill>
                        <a:latin typeface="+mn-ea"/>
                        <a:ea typeface="+mn-ea"/>
                      </a:endParaRPr>
                    </a:p>
                    <a:p>
                      <a:pPr>
                        <a:lnSpc>
                          <a:spcPts val="1500"/>
                        </a:lnSpc>
                        <a:spcBef>
                          <a:spcPts val="300"/>
                        </a:spcBef>
                      </a:pPr>
                      <a:r>
                        <a:rPr kumimoji="1" lang="ja-JP" altLang="en-US" sz="1100" b="0" dirty="0">
                          <a:solidFill>
                            <a:schemeClr val="tx1"/>
                          </a:solidFill>
                          <a:latin typeface="+mn-ea"/>
                          <a:ea typeface="+mn-ea"/>
                        </a:rPr>
                        <a:t>■院内がん登録実務者研修会の実施</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令和７年５月</a:t>
                      </a:r>
                      <a:r>
                        <a:rPr kumimoji="1" lang="en-US" altLang="ja-JP" sz="1100" b="0" dirty="0">
                          <a:solidFill>
                            <a:schemeClr val="tx1"/>
                          </a:solidFill>
                          <a:latin typeface="+mn-ea"/>
                          <a:ea typeface="+mn-ea"/>
                        </a:rPr>
                        <a:t>16</a:t>
                      </a:r>
                      <a:r>
                        <a:rPr kumimoji="1" lang="ja-JP" altLang="en-US" sz="1100" b="0" dirty="0">
                          <a:solidFill>
                            <a:schemeClr val="tx1"/>
                          </a:solidFill>
                          <a:latin typeface="+mn-ea"/>
                          <a:ea typeface="+mn-ea"/>
                        </a:rPr>
                        <a:t>日現地開催</a:t>
                      </a:r>
                      <a:r>
                        <a:rPr kumimoji="1" lang="en-US" altLang="ja-JP" sz="1100" b="0" dirty="0">
                          <a:solidFill>
                            <a:schemeClr val="tx1"/>
                          </a:solidFill>
                          <a:latin typeface="+mn-ea"/>
                          <a:ea typeface="+mn-ea"/>
                        </a:rPr>
                        <a:t>61</a:t>
                      </a:r>
                      <a:r>
                        <a:rPr kumimoji="1" lang="ja-JP" altLang="en-US" sz="1100" b="0" dirty="0">
                          <a:solidFill>
                            <a:schemeClr val="tx1"/>
                          </a:solidFill>
                          <a:latin typeface="+mn-ea"/>
                          <a:ea typeface="+mn-ea"/>
                        </a:rPr>
                        <a:t>施設</a:t>
                      </a:r>
                      <a:r>
                        <a:rPr kumimoji="1" lang="en-US" altLang="ja-JP" sz="1100" b="0" dirty="0">
                          <a:solidFill>
                            <a:schemeClr val="tx1"/>
                          </a:solidFill>
                          <a:latin typeface="+mn-ea"/>
                          <a:ea typeface="+mn-ea"/>
                        </a:rPr>
                        <a:t>96</a:t>
                      </a:r>
                      <a:r>
                        <a:rPr kumimoji="1" lang="ja-JP" altLang="en-US" sz="1100" b="0" dirty="0">
                          <a:solidFill>
                            <a:schemeClr val="tx1"/>
                          </a:solidFill>
                          <a:latin typeface="+mn-ea"/>
                          <a:ea typeface="+mn-ea"/>
                        </a:rPr>
                        <a:t>名参加、　　　　　　　　　　　　　　　　　　</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　　　　　　　　　　　　　　　　　令和７年</a:t>
                      </a:r>
                      <a:r>
                        <a:rPr kumimoji="1" lang="en-US" altLang="ja-JP" sz="1100" b="0" dirty="0">
                          <a:solidFill>
                            <a:schemeClr val="tx1"/>
                          </a:solidFill>
                          <a:latin typeface="+mn-ea"/>
                          <a:ea typeface="+mn-ea"/>
                        </a:rPr>
                        <a:t>10</a:t>
                      </a:r>
                      <a:r>
                        <a:rPr kumimoji="1" lang="ja-JP" altLang="en-US" sz="1100" b="0" dirty="0">
                          <a:solidFill>
                            <a:schemeClr val="tx1"/>
                          </a:solidFill>
                          <a:latin typeface="+mn-ea"/>
                          <a:ea typeface="+mn-ea"/>
                        </a:rPr>
                        <a:t>月</a:t>
                      </a:r>
                      <a:r>
                        <a:rPr kumimoji="1" lang="en-US" altLang="ja-JP" sz="1100" b="0" dirty="0">
                          <a:solidFill>
                            <a:schemeClr val="tx1"/>
                          </a:solidFill>
                          <a:latin typeface="+mn-ea"/>
                          <a:ea typeface="+mn-ea"/>
                        </a:rPr>
                        <a:t>17</a:t>
                      </a:r>
                      <a:r>
                        <a:rPr kumimoji="1" lang="ja-JP" altLang="en-US" sz="1100" b="0" dirty="0">
                          <a:solidFill>
                            <a:schemeClr val="tx1"/>
                          </a:solidFill>
                          <a:latin typeface="+mn-ea"/>
                          <a:ea typeface="+mn-ea"/>
                        </a:rPr>
                        <a:t>日現地開催</a:t>
                      </a:r>
                      <a:r>
                        <a:rPr kumimoji="1" lang="en-US" altLang="ja-JP" sz="1100" b="0" dirty="0">
                          <a:solidFill>
                            <a:schemeClr val="tx1"/>
                          </a:solidFill>
                          <a:latin typeface="+mn-ea"/>
                          <a:ea typeface="+mn-ea"/>
                        </a:rPr>
                        <a:t>60</a:t>
                      </a:r>
                      <a:r>
                        <a:rPr kumimoji="1" lang="ja-JP" altLang="en-US" sz="1100" b="0" dirty="0">
                          <a:solidFill>
                            <a:schemeClr val="tx1"/>
                          </a:solidFill>
                          <a:latin typeface="+mn-ea"/>
                          <a:ea typeface="+mn-ea"/>
                        </a:rPr>
                        <a:t>施設</a:t>
                      </a:r>
                      <a:r>
                        <a:rPr kumimoji="1" lang="en-US" altLang="ja-JP" sz="1100" b="0" dirty="0">
                          <a:solidFill>
                            <a:schemeClr val="tx1"/>
                          </a:solidFill>
                          <a:latin typeface="+mn-ea"/>
                          <a:ea typeface="+mn-ea"/>
                        </a:rPr>
                        <a:t>89</a:t>
                      </a:r>
                      <a:r>
                        <a:rPr kumimoji="1" lang="ja-JP" altLang="en-US" sz="1100" b="0" dirty="0">
                          <a:solidFill>
                            <a:schemeClr val="tx1"/>
                          </a:solidFill>
                          <a:latin typeface="+mn-ea"/>
                          <a:ea typeface="+mn-ea"/>
                        </a:rPr>
                        <a:t>名参加</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　　　　　　　　　　　　</a:t>
                      </a:r>
                      <a:endParaRPr kumimoji="1" lang="en-US" altLang="ja-JP" sz="1100" b="0" dirty="0">
                        <a:solidFill>
                          <a:schemeClr val="tx1"/>
                        </a:solidFill>
                        <a:latin typeface="+mn-ea"/>
                        <a:ea typeface="+mn-ea"/>
                      </a:endParaRPr>
                    </a:p>
                    <a:p>
                      <a:pPr>
                        <a:lnSpc>
                          <a:spcPts val="1500"/>
                        </a:lnSpc>
                      </a:pPr>
                      <a:endParaRPr kumimoji="1" lang="en-US" altLang="ja-JP" sz="1100" dirty="0">
                        <a:solidFill>
                          <a:schemeClr val="tx1"/>
                        </a:solidFill>
                        <a:latin typeface="+mn-ea"/>
                        <a:ea typeface="+mn-ea"/>
                      </a:endParaRPr>
                    </a:p>
                    <a:p>
                      <a:pPr>
                        <a:lnSpc>
                          <a:spcPts val="1500"/>
                        </a:lnSpc>
                      </a:pPr>
                      <a:r>
                        <a:rPr kumimoji="1" lang="en-US" altLang="ja-JP" sz="1100" dirty="0">
                          <a:solidFill>
                            <a:schemeClr val="tx1"/>
                          </a:solidFill>
                          <a:latin typeface="+mn-ea"/>
                          <a:ea typeface="+mn-ea"/>
                        </a:rPr>
                        <a:t>《</a:t>
                      </a:r>
                      <a:r>
                        <a:rPr kumimoji="1" lang="ja-JP" altLang="en-US" sz="1100" u="sng" dirty="0">
                          <a:solidFill>
                            <a:schemeClr val="tx1"/>
                          </a:solidFill>
                          <a:latin typeface="+mn-ea"/>
                          <a:ea typeface="+mn-ea"/>
                        </a:rPr>
                        <a:t>がん登録等のデータの利活用</a:t>
                      </a:r>
                      <a:r>
                        <a:rPr kumimoji="1" lang="en-US" altLang="ja-JP" sz="1100" dirty="0">
                          <a:solidFill>
                            <a:schemeClr val="tx1"/>
                          </a:solidFill>
                          <a:latin typeface="+mn-ea"/>
                          <a:ea typeface="+mn-ea"/>
                        </a:rPr>
                        <a:t>》</a:t>
                      </a:r>
                      <a:endParaRPr kumimoji="1" lang="en-US" altLang="ja-JP" sz="1100" b="0" dirty="0">
                        <a:solidFill>
                          <a:schemeClr val="tx1"/>
                        </a:solidFill>
                        <a:latin typeface="+mn-ea"/>
                        <a:ea typeface="+mn-ea"/>
                      </a:endParaRPr>
                    </a:p>
                    <a:p>
                      <a:pPr marL="174625" indent="-174625">
                        <a:lnSpc>
                          <a:spcPts val="1500"/>
                        </a:lnSpc>
                      </a:pPr>
                      <a:r>
                        <a:rPr kumimoji="1" lang="ja-JP" altLang="en-US" sz="1100" b="0" dirty="0">
                          <a:solidFill>
                            <a:schemeClr val="tx1"/>
                          </a:solidFill>
                          <a:latin typeface="+mn-ea"/>
                          <a:ea typeface="+mn-ea"/>
                        </a:rPr>
                        <a:t>■平成</a:t>
                      </a:r>
                      <a:r>
                        <a:rPr kumimoji="1" lang="en-US" altLang="ja-JP" sz="1100" b="0" dirty="0">
                          <a:solidFill>
                            <a:schemeClr val="tx1"/>
                          </a:solidFill>
                          <a:latin typeface="+mn-ea"/>
                          <a:ea typeface="+mn-ea"/>
                        </a:rPr>
                        <a:t>31</a:t>
                      </a:r>
                      <a:r>
                        <a:rPr kumimoji="1" lang="ja-JP" altLang="en-US" sz="1100" b="0" dirty="0">
                          <a:solidFill>
                            <a:schemeClr val="tx1"/>
                          </a:solidFill>
                          <a:latin typeface="+mn-ea"/>
                          <a:ea typeface="+mn-ea"/>
                        </a:rPr>
                        <a:t>年</a:t>
                      </a:r>
                      <a:r>
                        <a:rPr kumimoji="1" lang="en-US" altLang="ja-JP" sz="1100" b="0" dirty="0">
                          <a:solidFill>
                            <a:schemeClr val="tx1"/>
                          </a:solidFill>
                          <a:latin typeface="+mn-ea"/>
                          <a:ea typeface="+mn-ea"/>
                        </a:rPr>
                        <a:t>1</a:t>
                      </a:r>
                      <a:r>
                        <a:rPr kumimoji="1" lang="ja-JP" altLang="en-US" sz="1100" b="0" dirty="0">
                          <a:solidFill>
                            <a:schemeClr val="tx1"/>
                          </a:solidFill>
                          <a:latin typeface="+mn-ea"/>
                          <a:ea typeface="+mn-ea"/>
                        </a:rPr>
                        <a:t>月より全国がん登録情報の提供を開始。同年</a:t>
                      </a:r>
                      <a:r>
                        <a:rPr kumimoji="1" lang="en-US" altLang="ja-JP" sz="1100" b="0" dirty="0">
                          <a:solidFill>
                            <a:schemeClr val="tx1"/>
                          </a:solidFill>
                          <a:latin typeface="+mn-ea"/>
                          <a:ea typeface="+mn-ea"/>
                        </a:rPr>
                        <a:t>5</a:t>
                      </a:r>
                      <a:r>
                        <a:rPr kumimoji="1" lang="ja-JP" altLang="en-US" sz="1100" b="0" dirty="0">
                          <a:solidFill>
                            <a:schemeClr val="tx1"/>
                          </a:solidFill>
                          <a:latin typeface="+mn-ea"/>
                          <a:ea typeface="+mn-ea"/>
                        </a:rPr>
                        <a:t>月より、</a:t>
                      </a:r>
                      <a:endParaRPr kumimoji="1" lang="en-US" altLang="ja-JP" sz="1100" b="0" dirty="0">
                        <a:solidFill>
                          <a:schemeClr val="tx1"/>
                        </a:solidFill>
                        <a:latin typeface="+mn-ea"/>
                        <a:ea typeface="+mn-ea"/>
                      </a:endParaRPr>
                    </a:p>
                    <a:p>
                      <a:pPr marL="174625" indent="-174625">
                        <a:lnSpc>
                          <a:spcPts val="1500"/>
                        </a:lnSpc>
                      </a:pPr>
                      <a:r>
                        <a:rPr kumimoji="1" lang="ja-JP" altLang="en-US" sz="1100" b="0" dirty="0">
                          <a:solidFill>
                            <a:schemeClr val="tx1"/>
                          </a:solidFill>
                          <a:latin typeface="+mn-ea"/>
                          <a:ea typeface="+mn-ea"/>
                        </a:rPr>
                        <a:t>　大阪府がん対策推進委員会がん登録等部会において情報提供の審議を開始。</a:t>
                      </a:r>
                      <a:endParaRPr kumimoji="1" lang="en-US" altLang="ja-JP" sz="1100" b="0" dirty="0">
                        <a:solidFill>
                          <a:schemeClr val="tx1"/>
                        </a:solidFill>
                        <a:latin typeface="+mn-ea"/>
                        <a:ea typeface="+mn-ea"/>
                      </a:endParaRPr>
                    </a:p>
                    <a:p>
                      <a:pPr marL="174625" indent="-174625">
                        <a:lnSpc>
                          <a:spcPts val="1500"/>
                        </a:lnSpc>
                      </a:pPr>
                      <a:r>
                        <a:rPr kumimoji="1" lang="ja-JP" altLang="en-US" sz="1100" b="0" dirty="0">
                          <a:solidFill>
                            <a:schemeClr val="tx1"/>
                          </a:solidFill>
                          <a:latin typeface="+mn-ea"/>
                          <a:ea typeface="+mn-ea"/>
                        </a:rPr>
                        <a:t>　今年度は</a:t>
                      </a:r>
                      <a:r>
                        <a:rPr kumimoji="1" lang="en-US" altLang="ja-JP" sz="1100" b="0" dirty="0">
                          <a:solidFill>
                            <a:schemeClr val="tx1"/>
                          </a:solidFill>
                          <a:latin typeface="+mn-ea"/>
                          <a:ea typeface="+mn-ea"/>
                        </a:rPr>
                        <a:t>18</a:t>
                      </a:r>
                      <a:r>
                        <a:rPr kumimoji="1" lang="ja-JP" altLang="en-US" sz="1100" b="0" dirty="0">
                          <a:solidFill>
                            <a:schemeClr val="tx1"/>
                          </a:solidFill>
                          <a:latin typeface="+mn-ea"/>
                          <a:ea typeface="+mn-ea"/>
                        </a:rPr>
                        <a:t>件の情報提供を決定（審議会を経ない病院への情報提供は</a:t>
                      </a:r>
                      <a:r>
                        <a:rPr kumimoji="1" lang="en-US" altLang="ja-JP" sz="1100" b="0" dirty="0">
                          <a:solidFill>
                            <a:schemeClr val="tx1"/>
                          </a:solidFill>
                          <a:latin typeface="+mn-ea"/>
                          <a:ea typeface="+mn-ea"/>
                        </a:rPr>
                        <a:t>14</a:t>
                      </a:r>
                      <a:r>
                        <a:rPr kumimoji="1" lang="ja-JP" altLang="en-US" sz="1100" b="0" dirty="0">
                          <a:solidFill>
                            <a:schemeClr val="tx1"/>
                          </a:solidFill>
                          <a:latin typeface="+mn-ea"/>
                          <a:ea typeface="+mn-ea"/>
                        </a:rPr>
                        <a:t>件）</a:t>
                      </a:r>
                      <a:endParaRPr kumimoji="1" lang="en-US" altLang="ja-JP" sz="1100" b="0" dirty="0">
                        <a:solidFill>
                          <a:schemeClr val="tx1"/>
                        </a:solidFill>
                        <a:latin typeface="+mn-ea"/>
                        <a:ea typeface="+mn-ea"/>
                      </a:endParaRPr>
                    </a:p>
                    <a:p>
                      <a:pPr marL="174625" indent="-174625">
                        <a:lnSpc>
                          <a:spcPts val="1500"/>
                        </a:lnSpc>
                        <a:spcBef>
                          <a:spcPts val="300"/>
                        </a:spcBef>
                      </a:pPr>
                      <a:r>
                        <a:rPr kumimoji="1" lang="ja-JP" altLang="en-US" sz="1100" b="0" dirty="0">
                          <a:solidFill>
                            <a:schemeClr val="tx1"/>
                          </a:solidFill>
                          <a:latin typeface="+mn-ea"/>
                          <a:ea typeface="+mn-ea"/>
                        </a:rPr>
                        <a:t>■大阪がん情報ウェブサイトにて、地域がん登録及び全国がん登録に関する情報を</a:t>
                      </a:r>
                      <a:endParaRPr kumimoji="1" lang="en-US" altLang="ja-JP" sz="1100" b="0" dirty="0">
                        <a:solidFill>
                          <a:schemeClr val="tx1"/>
                        </a:solidFill>
                        <a:latin typeface="+mn-ea"/>
                        <a:ea typeface="+mn-ea"/>
                      </a:endParaRPr>
                    </a:p>
                    <a:p>
                      <a:pPr marL="174625" indent="-174625">
                        <a:lnSpc>
                          <a:spcPts val="1500"/>
                        </a:lnSpc>
                      </a:pPr>
                      <a:r>
                        <a:rPr kumimoji="1" lang="ja-JP" altLang="en-US" sz="1100" b="0" dirty="0">
                          <a:solidFill>
                            <a:schemeClr val="tx1"/>
                          </a:solidFill>
                          <a:latin typeface="+mn-ea"/>
                          <a:ea typeface="+mn-ea"/>
                        </a:rPr>
                        <a:t>　共有</a:t>
                      </a:r>
                      <a:endParaRPr kumimoji="1" lang="en-US" altLang="ja-JP" sz="1100" b="0" dirty="0">
                        <a:solidFill>
                          <a:schemeClr val="tx1"/>
                        </a:solidFill>
                        <a:latin typeface="+mn-ea"/>
                        <a:ea typeface="+mn-ea"/>
                      </a:endParaRPr>
                    </a:p>
                    <a:p>
                      <a:pPr>
                        <a:lnSpc>
                          <a:spcPts val="1500"/>
                        </a:lnSpc>
                        <a:spcBef>
                          <a:spcPts val="300"/>
                        </a:spcBef>
                      </a:pPr>
                      <a:r>
                        <a:rPr kumimoji="1" lang="ja-JP" altLang="en-US" sz="1100" b="0" dirty="0">
                          <a:solidFill>
                            <a:schemeClr val="tx1"/>
                          </a:solidFill>
                          <a:latin typeface="+mn-ea"/>
                          <a:ea typeface="+mn-ea"/>
                        </a:rPr>
                        <a:t>■拠点病院診療実績について、現況報告の最新情報を</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　大阪がん情報ウェブサイト上にて公開</a:t>
                      </a:r>
                      <a:endParaRPr kumimoji="1" lang="en-US" altLang="ja-JP" sz="1100" b="0" dirty="0">
                        <a:solidFill>
                          <a:schemeClr val="tx1"/>
                        </a:solidFill>
                        <a:latin typeface="+mn-ea"/>
                        <a:ea typeface="+mn-ea"/>
                      </a:endParaRPr>
                    </a:p>
                    <a:p>
                      <a:pPr>
                        <a:lnSpc>
                          <a:spcPts val="1500"/>
                        </a:lnSpc>
                        <a:spcBef>
                          <a:spcPts val="300"/>
                        </a:spcBef>
                      </a:pPr>
                      <a:r>
                        <a:rPr kumimoji="1" lang="ja-JP" altLang="en-US" sz="1100" b="0" dirty="0">
                          <a:solidFill>
                            <a:schemeClr val="tx1"/>
                          </a:solidFill>
                          <a:latin typeface="+mn-ea"/>
                          <a:ea typeface="+mn-ea"/>
                        </a:rPr>
                        <a:t>■ブロック別、地域別、市区町村別のの罹患、死亡、生存率に</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　ついての成績を報告書（大阪府におけるがん登録）として</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　作成し、医療機関に配布（</a:t>
                      </a:r>
                      <a:r>
                        <a:rPr kumimoji="1" lang="en-US" altLang="ja-JP" sz="1100" b="0" dirty="0">
                          <a:solidFill>
                            <a:schemeClr val="tx1"/>
                          </a:solidFill>
                          <a:latin typeface="+mn-ea"/>
                          <a:ea typeface="+mn-ea"/>
                        </a:rPr>
                        <a:t>R7.12</a:t>
                      </a:r>
                      <a:r>
                        <a:rPr kumimoji="1" lang="ja-JP" altLang="en-US" sz="1100" b="0" dirty="0">
                          <a:solidFill>
                            <a:schemeClr val="tx1"/>
                          </a:solidFill>
                          <a:latin typeface="+mn-ea"/>
                          <a:ea typeface="+mn-ea"/>
                        </a:rPr>
                        <a:t>）</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300"/>
                        </a:spcBef>
                        <a:spcAft>
                          <a:spcPts val="0"/>
                        </a:spcAft>
                        <a:buClrTx/>
                        <a:buSzTx/>
                        <a:buFontTx/>
                        <a:buNone/>
                        <a:tabLst/>
                        <a:defRPr/>
                      </a:pPr>
                      <a:r>
                        <a:rPr kumimoji="1" lang="ja-JP" altLang="en-US" sz="1100" b="1" dirty="0">
                          <a:solidFill>
                            <a:schemeClr val="tx1"/>
                          </a:solidFill>
                          <a:latin typeface="+mn-ea"/>
                          <a:ea typeface="+mn-ea"/>
                        </a:rPr>
                        <a:t>■</a:t>
                      </a:r>
                      <a:r>
                        <a:rPr kumimoji="1" lang="ja-JP" altLang="en-US" sz="1100" b="0" dirty="0">
                          <a:solidFill>
                            <a:schemeClr val="tx1"/>
                          </a:solidFill>
                          <a:latin typeface="+mn-ea"/>
                          <a:ea typeface="+mn-ea"/>
                        </a:rPr>
                        <a:t>がんの罹患、がん患者の医療、生存率についての成績を</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　年報（大阪府におけるがん登録）として作成し、</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　医療機関に配布（</a:t>
                      </a:r>
                      <a:r>
                        <a:rPr kumimoji="1" lang="en-US" altLang="ja-JP" sz="1100" b="0" dirty="0">
                          <a:solidFill>
                            <a:schemeClr val="tx1"/>
                          </a:solidFill>
                          <a:latin typeface="+mn-ea"/>
                          <a:ea typeface="+mn-ea"/>
                        </a:rPr>
                        <a:t>R8.3</a:t>
                      </a:r>
                      <a:r>
                        <a:rPr kumimoji="1" lang="ja-JP" altLang="en-US" sz="1100" b="0" dirty="0">
                          <a:solidFill>
                            <a:schemeClr val="tx1"/>
                          </a:solidFill>
                          <a:latin typeface="+mn-ea"/>
                          <a:ea typeface="+mn-ea"/>
                        </a:rPr>
                        <a:t>予定）</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大阪府がん診療連携協議会と連携し、医療機関の</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ts val="1500"/>
                        </a:lnSpc>
                        <a:spcBef>
                          <a:spcPts val="20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n-ea"/>
                          <a:ea typeface="+mn-ea"/>
                          <a:cs typeface="+mn-cs"/>
                        </a:rPr>
                        <a:t>　診療実績、病床数、特徴的な取組み等を</a:t>
                      </a:r>
                      <a:r>
                        <a:rPr kumimoji="1" lang="ja-JP" altLang="en-US" sz="1100" b="1" dirty="0">
                          <a:solidFill>
                            <a:schemeClr val="tx1"/>
                          </a:solidFill>
                          <a:latin typeface="+mn-ea"/>
                          <a:ea typeface="+mn-ea"/>
                        </a:rPr>
                        <a:t>大阪がん</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ts val="1500"/>
                        </a:lnSpc>
                        <a:spcBef>
                          <a:spcPts val="200"/>
                        </a:spcBef>
                        <a:spcAft>
                          <a:spcPts val="0"/>
                        </a:spcAft>
                        <a:buClrTx/>
                        <a:buSzTx/>
                        <a:buFontTx/>
                        <a:buNone/>
                        <a:tabLst/>
                        <a:defRPr/>
                      </a:pPr>
                      <a:r>
                        <a:rPr kumimoji="1" lang="ja-JP" altLang="en-US" sz="1100" b="1" dirty="0">
                          <a:solidFill>
                            <a:schemeClr val="tx1"/>
                          </a:solidFill>
                          <a:latin typeface="+mn-ea"/>
                          <a:ea typeface="+mn-ea"/>
                        </a:rPr>
                        <a:t>　情報ウェブサイト内に</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がん情報サマリーとして公開</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■がん診療拠点病院からがんに関する詳細なデータを</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　効率的に収集するため、府指定拠点病院の現況報告書の</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　システム化に向け、大阪府がん診療拠点病院５施設より</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　システムよるデータ収集を試験実施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ts val="1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ts val="1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FF0000"/>
                        </a:solidFill>
                        <a:effectLst/>
                        <a:highlight>
                          <a:srgbClr val="FFFF00"/>
                        </a:highlight>
                        <a:uLnTx/>
                        <a:uFillTx/>
                        <a:latin typeface="+mn-ea"/>
                        <a:ea typeface="+mn-ea"/>
                        <a:cs typeface="+mn-cs"/>
                      </a:endParaRPr>
                    </a:p>
                    <a:p>
                      <a:pPr marL="174625" marR="0" lvl="0" indent="-174625" algn="l" defTabSz="914400" rtl="0" eaLnBrk="1" fontAlgn="auto" latinLnBrk="0" hangingPunct="1">
                        <a:lnSpc>
                          <a:spcPts val="1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3" name="図 2">
            <a:extLst>
              <a:ext uri="{FF2B5EF4-FFF2-40B4-BE49-F238E27FC236}">
                <a16:creationId xmlns:a16="http://schemas.microsoft.com/office/drawing/2014/main" id="{93279A52-B567-4FC2-84E2-C081D591AFB3}"/>
              </a:ext>
            </a:extLst>
          </p:cNvPr>
          <p:cNvPicPr>
            <a:picLocks noChangeAspect="1"/>
          </p:cNvPicPr>
          <p:nvPr/>
        </p:nvPicPr>
        <p:blipFill>
          <a:blip r:embed="rId3"/>
          <a:stretch>
            <a:fillRect/>
          </a:stretch>
        </p:blipFill>
        <p:spPr>
          <a:xfrm>
            <a:off x="5565402" y="3555613"/>
            <a:ext cx="3565006" cy="2277419"/>
          </a:xfrm>
          <a:prstGeom prst="rect">
            <a:avLst/>
          </a:prstGeom>
        </p:spPr>
      </p:pic>
      <p:sp>
        <p:nvSpPr>
          <p:cNvPr id="7" name="テキスト ボックス 2">
            <a:extLst>
              <a:ext uri="{FF2B5EF4-FFF2-40B4-BE49-F238E27FC236}">
                <a16:creationId xmlns:a16="http://schemas.microsoft.com/office/drawing/2014/main" id="{264928B9-4986-4380-805B-E05FCE021847}"/>
              </a:ext>
            </a:extLst>
          </p:cNvPr>
          <p:cNvSpPr txBox="1"/>
          <p:nvPr/>
        </p:nvSpPr>
        <p:spPr>
          <a:xfrm>
            <a:off x="5659393" y="4213443"/>
            <a:ext cx="3286898" cy="458745"/>
          </a:xfrm>
          <a:prstGeom prst="rect">
            <a:avLst/>
          </a:prstGeom>
          <a:no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矢印: 右 7">
            <a:extLst>
              <a:ext uri="{FF2B5EF4-FFF2-40B4-BE49-F238E27FC236}">
                <a16:creationId xmlns:a16="http://schemas.microsoft.com/office/drawing/2014/main" id="{401698A0-906E-44AE-B631-8844C1834A00}"/>
              </a:ext>
            </a:extLst>
          </p:cNvPr>
          <p:cNvSpPr/>
          <p:nvPr/>
        </p:nvSpPr>
        <p:spPr>
          <a:xfrm rot="20509144">
            <a:off x="5403874" y="4231223"/>
            <a:ext cx="330955" cy="307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テキスト ボックス 4">
            <a:extLst>
              <a:ext uri="{FF2B5EF4-FFF2-40B4-BE49-F238E27FC236}">
                <a16:creationId xmlns:a16="http://schemas.microsoft.com/office/drawing/2014/main" id="{3B581EB4-1A44-4B27-A022-958DAE2856B0}"/>
              </a:ext>
            </a:extLst>
          </p:cNvPr>
          <p:cNvSpPr txBox="1"/>
          <p:nvPr/>
        </p:nvSpPr>
        <p:spPr>
          <a:xfrm>
            <a:off x="5569352" y="5920586"/>
            <a:ext cx="3565006" cy="246050"/>
          </a:xfrm>
          <a:prstGeom prst="rect">
            <a:avLst/>
          </a:prstGeom>
          <a:noFill/>
          <a:ln w="9525">
            <a:noFill/>
          </a:ln>
        </p:spPr>
        <p:txBody>
          <a:bodyPr wrap="square" rtlCol="0">
            <a:spAutoFit/>
          </a:bodyPr>
          <a:lstStyle/>
          <a:p>
            <a:r>
              <a:rPr kumimoji="1" lang="en-US" altLang="ja-JP" sz="1000" dirty="0"/>
              <a:t>【</a:t>
            </a:r>
            <a:r>
              <a:rPr kumimoji="1" lang="ja-JP" altLang="en-US" sz="1000" dirty="0"/>
              <a:t>がん情報サマリー（大阪がん情報ウェブサイトより）</a:t>
            </a:r>
            <a:r>
              <a:rPr kumimoji="1" lang="en-US" altLang="ja-JP" sz="1000" dirty="0"/>
              <a:t>】</a:t>
            </a:r>
            <a:endParaRPr kumimoji="1" lang="ja-JP" altLang="en-US" sz="1000" dirty="0"/>
          </a:p>
        </p:txBody>
      </p:sp>
      <p:sp>
        <p:nvSpPr>
          <p:cNvPr id="14" name="テキスト ボックス 13">
            <a:extLst>
              <a:ext uri="{FF2B5EF4-FFF2-40B4-BE49-F238E27FC236}">
                <a16:creationId xmlns:a16="http://schemas.microsoft.com/office/drawing/2014/main" id="{5790C36C-0A3F-4993-A62A-1381487F433F}"/>
              </a:ext>
            </a:extLst>
          </p:cNvPr>
          <p:cNvSpPr txBox="1"/>
          <p:nvPr/>
        </p:nvSpPr>
        <p:spPr>
          <a:xfrm>
            <a:off x="7536777" y="2765293"/>
            <a:ext cx="1058936" cy="246221"/>
          </a:xfrm>
          <a:prstGeom prst="rect">
            <a:avLst/>
          </a:prstGeom>
          <a:noFill/>
          <a:ln w="9525">
            <a:noFill/>
          </a:ln>
        </p:spPr>
        <p:txBody>
          <a:bodyPr wrap="square" rtlCol="0">
            <a:spAutoFit/>
          </a:bodyPr>
          <a:lstStyle/>
          <a:p>
            <a:r>
              <a:rPr kumimoji="1" lang="en-US" altLang="ja-JP" sz="1000" dirty="0"/>
              <a:t>【</a:t>
            </a:r>
            <a:r>
              <a:rPr kumimoji="1" lang="ja-JP" altLang="en-US" sz="1000" dirty="0"/>
              <a:t>年報</a:t>
            </a:r>
            <a:r>
              <a:rPr kumimoji="1" lang="en-US" altLang="ja-JP" sz="1000" dirty="0"/>
              <a:t>】</a:t>
            </a:r>
            <a:endParaRPr kumimoji="1" lang="ja-JP" altLang="en-US" sz="1000" dirty="0"/>
          </a:p>
        </p:txBody>
      </p:sp>
      <p:pic>
        <p:nvPicPr>
          <p:cNvPr id="4" name="図 3">
            <a:extLst>
              <a:ext uri="{FF2B5EF4-FFF2-40B4-BE49-F238E27FC236}">
                <a16:creationId xmlns:a16="http://schemas.microsoft.com/office/drawing/2014/main" id="{6831A2F6-EB89-4C61-8473-965436037F3C}"/>
              </a:ext>
            </a:extLst>
          </p:cNvPr>
          <p:cNvPicPr>
            <a:picLocks noChangeAspect="1"/>
          </p:cNvPicPr>
          <p:nvPr/>
        </p:nvPicPr>
        <p:blipFill>
          <a:blip r:embed="rId4"/>
          <a:stretch>
            <a:fillRect/>
          </a:stretch>
        </p:blipFill>
        <p:spPr>
          <a:xfrm>
            <a:off x="7282816" y="954054"/>
            <a:ext cx="1152000" cy="1747024"/>
          </a:xfrm>
          <a:prstGeom prst="rect">
            <a:avLst/>
          </a:prstGeom>
        </p:spPr>
      </p:pic>
    </p:spTree>
    <p:extLst>
      <p:ext uri="{BB962C8B-B14F-4D97-AF65-F5344CB8AC3E}">
        <p14:creationId xmlns:p14="http://schemas.microsoft.com/office/powerpoint/2010/main" val="625320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922076195"/>
              </p:ext>
            </p:extLst>
          </p:nvPr>
        </p:nvGraphicFramePr>
        <p:xfrm>
          <a:off x="406103" y="355592"/>
          <a:ext cx="8928000" cy="531078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7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がん登録事務委託料（</a:t>
                      </a:r>
                      <a:r>
                        <a:rPr kumimoji="1" lang="en-US" altLang="ja-JP" sz="1100" b="0" dirty="0">
                          <a:solidFill>
                            <a:schemeClr val="tx1"/>
                          </a:solidFill>
                          <a:latin typeface="+mn-ea"/>
                          <a:ea typeface="+mn-ea"/>
                        </a:rPr>
                        <a:t>16,282</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がん登録報告書印刷費（</a:t>
                      </a:r>
                      <a:r>
                        <a:rPr kumimoji="1" lang="en-US" altLang="ja-JP" sz="1100" b="0" dirty="0">
                          <a:solidFill>
                            <a:schemeClr val="tx1"/>
                          </a:solidFill>
                          <a:latin typeface="+mn-ea"/>
                          <a:ea typeface="+mn-ea"/>
                        </a:rPr>
                        <a:t>246</a:t>
                      </a:r>
                      <a:r>
                        <a:rPr kumimoji="1" lang="ja-JP" altLang="en-US" sz="1100" b="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5960062"/>
                  </a:ext>
                </a:extLst>
              </a:tr>
              <a:tr h="11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100" b="1" dirty="0">
                          <a:solidFill>
                            <a:schemeClr val="tx1"/>
                          </a:solidFill>
                          <a:latin typeface="+mn-ea"/>
                          <a:ea typeface="+mn-ea"/>
                        </a:rPr>
                        <a:t>《</a:t>
                      </a:r>
                      <a:r>
                        <a:rPr kumimoji="1" lang="ja-JP" altLang="en-US" sz="1100" b="1" u="sng" dirty="0">
                          <a:solidFill>
                            <a:schemeClr val="tx1"/>
                          </a:solidFill>
                          <a:latin typeface="+mn-ea"/>
                          <a:ea typeface="+mn-ea"/>
                        </a:rPr>
                        <a:t>がん登録の精度向上</a:t>
                      </a:r>
                      <a:r>
                        <a:rPr kumimoji="1" lang="en-US" altLang="ja-JP" sz="1100" b="1" dirty="0">
                          <a:solidFill>
                            <a:schemeClr val="tx1"/>
                          </a:solidFill>
                          <a:latin typeface="+mn-ea"/>
                          <a:ea typeface="+mn-ea"/>
                        </a:rPr>
                        <a:t>》</a:t>
                      </a:r>
                    </a:p>
                    <a:p>
                      <a:pPr>
                        <a:lnSpc>
                          <a:spcPts val="1500"/>
                        </a:lnSpc>
                      </a:pPr>
                      <a:r>
                        <a:rPr kumimoji="1" lang="ja-JP" altLang="en-US" sz="1100" b="0" dirty="0">
                          <a:solidFill>
                            <a:schemeClr val="tx1"/>
                          </a:solidFill>
                          <a:latin typeface="+mn-ea"/>
                          <a:ea typeface="+mn-ea"/>
                        </a:rPr>
                        <a:t>■拠点病院等のがん登録実務者のスキルアップ</a:t>
                      </a:r>
                      <a:endParaRPr kumimoji="1" lang="en-US" altLang="ja-JP" sz="1100" b="0" dirty="0">
                        <a:solidFill>
                          <a:schemeClr val="tx1"/>
                        </a:solidFill>
                        <a:latin typeface="+mn-ea"/>
                        <a:ea typeface="+mn-ea"/>
                      </a:endParaRPr>
                    </a:p>
                    <a:p>
                      <a:pPr>
                        <a:lnSpc>
                          <a:spcPts val="1500"/>
                        </a:lnSpc>
                      </a:pPr>
                      <a:endParaRPr kumimoji="1" lang="en-US" altLang="ja-JP" sz="1100" b="0" dirty="0">
                        <a:solidFill>
                          <a:schemeClr val="tx1"/>
                        </a:solidFill>
                        <a:latin typeface="+mn-ea"/>
                        <a:ea typeface="+mn-ea"/>
                      </a:endParaRPr>
                    </a:p>
                    <a:p>
                      <a:pPr>
                        <a:lnSpc>
                          <a:spcPts val="1500"/>
                        </a:lnSpc>
                      </a:pPr>
                      <a:r>
                        <a:rPr kumimoji="1" lang="en-US" altLang="ja-JP" sz="1100" b="1" dirty="0">
                          <a:solidFill>
                            <a:schemeClr val="tx1"/>
                          </a:solidFill>
                          <a:latin typeface="+mn-ea"/>
                          <a:ea typeface="+mn-ea"/>
                        </a:rPr>
                        <a:t>《</a:t>
                      </a:r>
                      <a:r>
                        <a:rPr kumimoji="1" lang="ja-JP" altLang="en-US" sz="1100" b="1" u="sng" dirty="0">
                          <a:solidFill>
                            <a:schemeClr val="tx1"/>
                          </a:solidFill>
                          <a:latin typeface="+mn-ea"/>
                          <a:ea typeface="+mn-ea"/>
                        </a:rPr>
                        <a:t>がん登録等のデータの利活用</a:t>
                      </a:r>
                      <a:r>
                        <a:rPr kumimoji="1" lang="en-US" altLang="ja-JP" sz="1100" b="1" u="sng" dirty="0">
                          <a:solidFill>
                            <a:schemeClr val="tx1"/>
                          </a:solidFill>
                          <a:latin typeface="+mn-ea"/>
                          <a:ea typeface="+mn-ea"/>
                        </a:rPr>
                        <a:t>》</a:t>
                      </a:r>
                      <a:endParaRPr kumimoji="1" lang="ja-JP" altLang="en-US" sz="1100" b="1"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■拠点病院等におけるがん登録データの更なる活用促進</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2194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60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がん登録の精度向上</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latin typeface="+mn-ea"/>
                          <a:ea typeface="+mn-ea"/>
                        </a:rPr>
                        <a:t>■</a:t>
                      </a:r>
                      <a:r>
                        <a:rPr kumimoji="1" lang="ja-JP" altLang="en-US" sz="1100" b="0" dirty="0">
                          <a:solidFill>
                            <a:schemeClr val="tx1"/>
                          </a:solidFill>
                          <a:latin typeface="+mn-ea"/>
                          <a:ea typeface="+mn-ea"/>
                        </a:rPr>
                        <a:t>全国がん登録実務者研修会を実施</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がん登録等のデータの利活用</a:t>
                      </a:r>
                      <a:r>
                        <a:rPr kumimoji="1" lang="en-US" altLang="ja-JP" sz="1100" b="0" i="0" u="sng" strike="noStrike" kern="1200" cap="none" spc="0" normalizeH="0" baseline="0" noProof="0" dirty="0">
                          <a:ln>
                            <a:noFill/>
                          </a:ln>
                          <a:solidFill>
                            <a:schemeClr val="tx1"/>
                          </a:solidFill>
                          <a:effectLst/>
                          <a:uLnTx/>
                          <a:uFillTx/>
                          <a:latin typeface="+mn-ea"/>
                          <a:ea typeface="+mn-ea"/>
                          <a:cs typeface="+mn-cs"/>
                        </a:rPr>
                        <a:t>》</a:t>
                      </a:r>
                      <a:endParaRPr kumimoji="1" lang="ja-JP" altLang="en-US"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n-ea"/>
                          <a:ea typeface="+mn-ea"/>
                        </a:rPr>
                        <a:t>■</a:t>
                      </a:r>
                      <a:r>
                        <a:rPr kumimoji="1" lang="ja-JP" altLang="en-US" sz="1100" b="0" dirty="0">
                          <a:solidFill>
                            <a:schemeClr val="tx1"/>
                          </a:solidFill>
                          <a:latin typeface="+mn-ea"/>
                          <a:ea typeface="+mn-ea"/>
                        </a:rPr>
                        <a:t>がんの罹患、がん患者の医療、生存率についての成績を年報（大阪府におけるがん登録）として作成し、医療機関に配布</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■各圏域のがん診療ネットワーク協議会におけるがん登録を用いた分析の実施</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■大阪府がん登録病院連絡協議会等の場を活用して各医療機関との連携を促進</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■府内がん診療拠点病院等の診療実績を集約し公表</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■大阪国際がんセンターと連携を図り、円滑にがん登録情報を提供</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■がん登録を活用したモニタリング事業の推進</a:t>
                      </a:r>
                      <a:endParaRPr kumimoji="1" lang="en-US" altLang="ja-JP" sz="1100" b="0" dirty="0">
                        <a:solidFill>
                          <a:schemeClr val="tx1"/>
                        </a:solidFill>
                        <a:latin typeface="+mn-ea"/>
                        <a:ea typeface="+mn-ea"/>
                      </a:endParaRPr>
                    </a:p>
                    <a:p>
                      <a:pPr>
                        <a:lnSpc>
                          <a:spcPts val="1500"/>
                        </a:lnSpc>
                      </a:pPr>
                      <a:r>
                        <a:rPr kumimoji="1" lang="ja-JP" altLang="en-US" sz="1100" b="1" dirty="0">
                          <a:solidFill>
                            <a:schemeClr val="tx1"/>
                          </a:solidFill>
                          <a:highlight>
                            <a:srgbClr val="00FF00"/>
                          </a:highlight>
                          <a:latin typeface="+mn-ea"/>
                          <a:ea typeface="+mn-ea"/>
                        </a:rPr>
                        <a:t>■</a:t>
                      </a:r>
                      <a:r>
                        <a:rPr kumimoji="1" lang="ja-JP" altLang="en-US" sz="1100" b="1" dirty="0">
                          <a:solidFill>
                            <a:schemeClr val="tx1"/>
                          </a:solidFill>
                          <a:latin typeface="+mn-ea"/>
                          <a:ea typeface="+mn-ea"/>
                        </a:rPr>
                        <a:t>がん診療拠点病院からがんに関する詳細なデータを効率的に収集するため、全ての府指定拠点病院の現況報告書のシステ</a:t>
                      </a:r>
                      <a:endParaRPr kumimoji="1" lang="en-US" altLang="ja-JP" sz="1100" b="1" dirty="0">
                        <a:solidFill>
                          <a:schemeClr val="tx1"/>
                        </a:solidFill>
                        <a:latin typeface="+mn-ea"/>
                        <a:ea typeface="+mn-ea"/>
                      </a:endParaRPr>
                    </a:p>
                    <a:p>
                      <a:pPr>
                        <a:lnSpc>
                          <a:spcPts val="1500"/>
                        </a:lnSpc>
                      </a:pPr>
                      <a:r>
                        <a:rPr kumimoji="1" lang="ja-JP" altLang="en-US" sz="1100" b="1" dirty="0">
                          <a:solidFill>
                            <a:schemeClr val="tx1"/>
                          </a:solidFill>
                          <a:latin typeface="+mn-ea"/>
                          <a:ea typeface="+mn-ea"/>
                        </a:rPr>
                        <a:t>　ム化を実施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7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令和８年度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n-ea"/>
                          <a:ea typeface="+mn-ea"/>
                        </a:rPr>
                        <a:t>がん登録事務委託料（</a:t>
                      </a:r>
                      <a:r>
                        <a:rPr kumimoji="1" lang="en-US" altLang="ja-JP" sz="1100" dirty="0">
                          <a:solidFill>
                            <a:schemeClr val="tx1"/>
                          </a:solidFill>
                          <a:effectLst/>
                          <a:latin typeface="+mn-ea"/>
                          <a:ea typeface="+mn-ea"/>
                        </a:rPr>
                        <a:t>16,282</a:t>
                      </a:r>
                      <a:r>
                        <a:rPr kumimoji="1" lang="ja-JP" altLang="en-US" sz="1100" dirty="0">
                          <a:solidFill>
                            <a:schemeClr val="tx1"/>
                          </a:solidFill>
                          <a:latin typeface="+mn-ea"/>
                          <a:ea typeface="+mn-ea"/>
                        </a:rPr>
                        <a:t>千円）</a:t>
                      </a:r>
                      <a:endParaRPr kumimoji="1" lang="en-US" altLang="ja-JP" sz="11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n-ea"/>
                          <a:ea typeface="+mn-ea"/>
                        </a:rPr>
                        <a:t>がん登録報告書印刷費（</a:t>
                      </a:r>
                      <a:r>
                        <a:rPr kumimoji="1" lang="en-US" altLang="ja-JP" sz="1100" dirty="0">
                          <a:solidFill>
                            <a:schemeClr val="tx1"/>
                          </a:solidFill>
                          <a:effectLst/>
                          <a:latin typeface="+mn-ea"/>
                          <a:ea typeface="+mn-ea"/>
                        </a:rPr>
                        <a:t>280</a:t>
                      </a:r>
                      <a:r>
                        <a:rPr lang="ja-JP" altLang="en-US" sz="1100" dirty="0">
                          <a:solidFill>
                            <a:schemeClr val="tx1"/>
                          </a:solidFill>
                          <a:effectLst/>
                          <a:latin typeface="+mn-ea"/>
                          <a:ea typeface="+mn-ea"/>
                        </a:rPr>
                        <a:t>千円</a:t>
                      </a:r>
                      <a:r>
                        <a:rPr kumimoji="1" lang="ja-JP" altLang="en-US" sz="1100" dirty="0">
                          <a:solidFill>
                            <a:schemeClr val="tx1"/>
                          </a:solidFill>
                          <a:latin typeface="+mn-ea"/>
                          <a:ea typeface="+mn-ea"/>
                        </a:rPr>
                        <a:t>）</a:t>
                      </a:r>
                      <a:endParaRPr kumimoji="1" lang="en-US" altLang="ja-JP" sz="110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27</a:t>
            </a:fld>
            <a:endParaRPr kumimoji="1" lang="ja-JP" altLang="en-US"/>
          </a:p>
        </p:txBody>
      </p:sp>
    </p:spTree>
    <p:extLst>
      <p:ext uri="{BB962C8B-B14F-4D97-AF65-F5344CB8AC3E}">
        <p14:creationId xmlns:p14="http://schemas.microsoft.com/office/powerpoint/2010/main" val="177521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５　がん対策を社会全体で進める環境づくり</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28</a:t>
            </a:fld>
            <a:endParaRPr kumimoji="1" lang="ja-JP" altLang="en-US"/>
          </a:p>
        </p:txBody>
      </p:sp>
      <p:pic>
        <p:nvPicPr>
          <p:cNvPr id="22" name="図 21"/>
          <p:cNvPicPr>
            <a:picLocks noChangeAspect="1"/>
          </p:cNvPicPr>
          <p:nvPr/>
        </p:nvPicPr>
        <p:blipFill>
          <a:blip r:embed="rId3"/>
          <a:stretch>
            <a:fillRect/>
          </a:stretch>
        </p:blipFill>
        <p:spPr>
          <a:xfrm>
            <a:off x="8536240" y="74033"/>
            <a:ext cx="1320923" cy="432000"/>
          </a:xfrm>
          <a:prstGeom prst="rect">
            <a:avLst/>
          </a:prstGeom>
        </p:spPr>
      </p:pic>
      <p:sp>
        <p:nvSpPr>
          <p:cNvPr id="27" name="正方形/長方形 26">
            <a:extLst>
              <a:ext uri="{FF2B5EF4-FFF2-40B4-BE49-F238E27FC236}">
                <a16:creationId xmlns:a16="http://schemas.microsoft.com/office/drawing/2014/main" id="{0FF5944C-866C-4824-ABAC-7773DB7843C8}"/>
              </a:ext>
            </a:extLst>
          </p:cNvPr>
          <p:cNvSpPr/>
          <p:nvPr/>
        </p:nvSpPr>
        <p:spPr>
          <a:xfrm>
            <a:off x="268310" y="715610"/>
            <a:ext cx="9369380" cy="583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59</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062FEB78-60E8-4C18-A40B-ACDBD0C298CE}"/>
              </a:ext>
            </a:extLst>
          </p:cNvPr>
          <p:cNvSpPr/>
          <p:nvPr/>
        </p:nvSpPr>
        <p:spPr>
          <a:xfrm>
            <a:off x="691603" y="1897282"/>
            <a:ext cx="611270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≪第４期大阪府がん対策推進計画における個別目標≫</a:t>
            </a:r>
          </a:p>
        </p:txBody>
      </p:sp>
      <p:sp>
        <p:nvSpPr>
          <p:cNvPr id="15" name="正方形/長方形 14"/>
          <p:cNvSpPr/>
          <p:nvPr/>
        </p:nvSpPr>
        <p:spPr>
          <a:xfrm>
            <a:off x="268310" y="654402"/>
            <a:ext cx="5873698" cy="112264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1600" b="1" dirty="0">
                <a:ln w="0"/>
                <a:solidFill>
                  <a:schemeClr val="bg1"/>
                </a:solidFill>
                <a:effectLst>
                  <a:outerShdw blurRad="38100" dist="19050" dir="2700000" algn="tl" rotWithShape="0">
                    <a:schemeClr val="dk1">
                      <a:alpha val="40000"/>
                    </a:schemeClr>
                  </a:outerShdw>
                </a:effectLst>
                <a:latin typeface="+mn-ea"/>
              </a:rPr>
              <a:t>（１）社会全体での機運づくり</a:t>
            </a:r>
            <a:r>
              <a:rPr kumimoji="1" lang="ja-JP" altLang="en-US" sz="1400" b="1" dirty="0">
                <a:solidFill>
                  <a:schemeClr val="bg1"/>
                </a:solidFill>
                <a:latin typeface="+mn-ea"/>
              </a:rPr>
              <a:t>　計画 </a:t>
            </a:r>
            <a:r>
              <a:rPr kumimoji="1" lang="en-US" altLang="ja-JP" sz="1200" b="1" dirty="0">
                <a:solidFill>
                  <a:schemeClr val="bg1"/>
                </a:solidFill>
                <a:latin typeface="+mn-ea"/>
              </a:rPr>
              <a:t>P.81</a:t>
            </a:r>
            <a:endParaRPr kumimoji="1" lang="en-US" altLang="ja-JP" sz="1400" b="1" dirty="0">
              <a:solidFill>
                <a:schemeClr val="bg1"/>
              </a:solidFill>
              <a:latin typeface="+mn-ea"/>
            </a:endParaRPr>
          </a:p>
          <a:p>
            <a:pPr>
              <a:lnSpc>
                <a:spcPts val="2000"/>
              </a:lnSpc>
            </a:pPr>
            <a:r>
              <a:rPr kumimoji="1" lang="ja-JP" altLang="en-US" sz="1600" b="1" dirty="0">
                <a:ln w="0"/>
                <a:solidFill>
                  <a:schemeClr val="bg1"/>
                </a:solidFill>
                <a:effectLst>
                  <a:outerShdw blurRad="38100" dist="19050" dir="2700000" algn="tl" rotWithShape="0">
                    <a:schemeClr val="dk1">
                      <a:alpha val="40000"/>
                    </a:schemeClr>
                  </a:outerShdw>
                </a:effectLst>
                <a:latin typeface="+mn-ea"/>
              </a:rPr>
              <a:t>（２）大阪府がん対策基金　</a:t>
            </a:r>
            <a:r>
              <a:rPr kumimoji="1" lang="ja-JP" altLang="en-US" sz="1400" b="1" dirty="0">
                <a:solidFill>
                  <a:schemeClr val="bg1"/>
                </a:solidFill>
                <a:latin typeface="+mn-ea"/>
              </a:rPr>
              <a:t>計画 </a:t>
            </a:r>
            <a:r>
              <a:rPr kumimoji="1" lang="en-US" altLang="ja-JP" sz="1200" b="1" dirty="0">
                <a:solidFill>
                  <a:schemeClr val="bg1"/>
                </a:solidFill>
                <a:latin typeface="+mn-ea"/>
              </a:rPr>
              <a:t>P.81</a:t>
            </a:r>
            <a:endParaRPr kumimoji="1" lang="en-US" altLang="ja-JP" sz="1400" b="1" dirty="0">
              <a:ln w="0"/>
              <a:solidFill>
                <a:schemeClr val="bg1"/>
              </a:solidFill>
              <a:effectLst>
                <a:outerShdw blurRad="38100" dist="19050" dir="2700000" algn="tl" rotWithShape="0">
                  <a:schemeClr val="dk1">
                    <a:alpha val="40000"/>
                  </a:schemeClr>
                </a:outerShdw>
              </a:effectLst>
              <a:latin typeface="+mn-ea"/>
            </a:endParaRPr>
          </a:p>
          <a:p>
            <a:pPr>
              <a:lnSpc>
                <a:spcPts val="2000"/>
              </a:lnSpc>
            </a:pPr>
            <a:r>
              <a:rPr kumimoji="1" lang="ja-JP" altLang="en-US" sz="1600" b="1" dirty="0">
                <a:ln w="0"/>
                <a:solidFill>
                  <a:schemeClr val="bg1"/>
                </a:solidFill>
                <a:effectLst>
                  <a:outerShdw blurRad="38100" dist="19050" dir="2700000" algn="tl" rotWithShape="0">
                    <a:schemeClr val="dk1">
                      <a:alpha val="40000"/>
                    </a:schemeClr>
                  </a:outerShdw>
                </a:effectLst>
                <a:latin typeface="+mn-ea"/>
              </a:rPr>
              <a:t>（３）がん患者会等との連携推進　</a:t>
            </a:r>
            <a:r>
              <a:rPr kumimoji="1" lang="ja-JP" altLang="en-US" sz="1400" b="1" dirty="0">
                <a:solidFill>
                  <a:schemeClr val="bg1"/>
                </a:solidFill>
                <a:latin typeface="+mn-ea"/>
              </a:rPr>
              <a:t>計画 </a:t>
            </a:r>
            <a:r>
              <a:rPr kumimoji="1" lang="en-US" altLang="ja-JP" sz="1200" b="1" dirty="0">
                <a:solidFill>
                  <a:schemeClr val="bg1"/>
                </a:solidFill>
                <a:latin typeface="+mn-ea"/>
              </a:rPr>
              <a:t>P.</a:t>
            </a:r>
            <a:r>
              <a:rPr kumimoji="1" lang="ja-JP" altLang="en-US" sz="1200" b="1" dirty="0">
                <a:solidFill>
                  <a:schemeClr val="bg1"/>
                </a:solidFill>
                <a:latin typeface="+mn-ea"/>
              </a:rPr>
              <a:t> </a:t>
            </a:r>
            <a:r>
              <a:rPr kumimoji="1" lang="en-US" altLang="ja-JP" sz="1200" b="1" dirty="0">
                <a:solidFill>
                  <a:schemeClr val="bg1"/>
                </a:solidFill>
                <a:latin typeface="+mn-ea"/>
              </a:rPr>
              <a:t>82</a:t>
            </a:r>
            <a:endParaRPr kumimoji="1" lang="en-US" altLang="ja-JP" sz="1400" b="1" dirty="0">
              <a:solidFill>
                <a:schemeClr val="bg1"/>
              </a:solidFill>
              <a:latin typeface="+mn-ea"/>
            </a:endParaRPr>
          </a:p>
          <a:p>
            <a:pPr>
              <a:lnSpc>
                <a:spcPts val="2000"/>
              </a:lnSpc>
            </a:pPr>
            <a:r>
              <a:rPr kumimoji="1" lang="ja-JP" altLang="en-US" sz="1600" b="1" dirty="0">
                <a:solidFill>
                  <a:schemeClr val="bg1"/>
                </a:solidFill>
                <a:latin typeface="+mn-ea"/>
              </a:rPr>
              <a:t>（４）がん教育、がんに関する知識の普及啓発　</a:t>
            </a:r>
            <a:r>
              <a:rPr kumimoji="1" lang="ja-JP" altLang="en-US" sz="1400" b="1" dirty="0">
                <a:solidFill>
                  <a:schemeClr val="bg1"/>
                </a:solidFill>
                <a:latin typeface="+mn-ea"/>
              </a:rPr>
              <a:t>計画 </a:t>
            </a:r>
            <a:r>
              <a:rPr kumimoji="1" lang="en-US" altLang="ja-JP" sz="1200" b="1" dirty="0">
                <a:solidFill>
                  <a:schemeClr val="bg1"/>
                </a:solidFill>
                <a:latin typeface="+mn-ea"/>
              </a:rPr>
              <a:t>P.82</a:t>
            </a:r>
            <a:endParaRPr kumimoji="1" lang="en-US" altLang="ja-JP" sz="1400" b="1" dirty="0">
              <a:solidFill>
                <a:schemeClr val="bg1"/>
              </a:solidFill>
              <a:latin typeface="+mn-ea"/>
            </a:endParaRPr>
          </a:p>
        </p:txBody>
      </p:sp>
      <p:graphicFrame>
        <p:nvGraphicFramePr>
          <p:cNvPr id="8" name="表 7">
            <a:extLst>
              <a:ext uri="{FF2B5EF4-FFF2-40B4-BE49-F238E27FC236}">
                <a16:creationId xmlns:a16="http://schemas.microsoft.com/office/drawing/2014/main" id="{14E60102-D98F-4C15-8B80-41B3B757C472}"/>
              </a:ext>
            </a:extLst>
          </p:cNvPr>
          <p:cNvGraphicFramePr>
            <a:graphicFrameLocks noGrp="1"/>
          </p:cNvGraphicFramePr>
          <p:nvPr>
            <p:extLst>
              <p:ext uri="{D42A27DB-BD31-4B8C-83A1-F6EECF244321}">
                <p14:modId xmlns:p14="http://schemas.microsoft.com/office/powerpoint/2010/main" val="1296169887"/>
              </p:ext>
            </p:extLst>
          </p:nvPr>
        </p:nvGraphicFramePr>
        <p:xfrm>
          <a:off x="564486" y="2403718"/>
          <a:ext cx="8833514" cy="3106240"/>
        </p:xfrm>
        <a:graphic>
          <a:graphicData uri="http://schemas.openxmlformats.org/drawingml/2006/table">
            <a:tbl>
              <a:tblPr firstRow="1" firstCol="1" bandRow="1">
                <a:tableStyleId>{5C22544A-7EE6-4342-B048-85BDC9FD1C3A}</a:tableStyleId>
              </a:tblPr>
              <a:tblGrid>
                <a:gridCol w="280264">
                  <a:extLst>
                    <a:ext uri="{9D8B030D-6E8A-4147-A177-3AD203B41FA5}">
                      <a16:colId xmlns:a16="http://schemas.microsoft.com/office/drawing/2014/main" val="20000"/>
                    </a:ext>
                  </a:extLst>
                </a:gridCol>
                <a:gridCol w="2853671">
                  <a:extLst>
                    <a:ext uri="{9D8B030D-6E8A-4147-A177-3AD203B41FA5}">
                      <a16:colId xmlns:a16="http://schemas.microsoft.com/office/drawing/2014/main" val="20001"/>
                    </a:ext>
                  </a:extLst>
                </a:gridCol>
                <a:gridCol w="2845785">
                  <a:extLst>
                    <a:ext uri="{9D8B030D-6E8A-4147-A177-3AD203B41FA5}">
                      <a16:colId xmlns:a16="http://schemas.microsoft.com/office/drawing/2014/main" val="20002"/>
                    </a:ext>
                  </a:extLst>
                </a:gridCol>
                <a:gridCol w="2853794">
                  <a:extLst>
                    <a:ext uri="{9D8B030D-6E8A-4147-A177-3AD203B41FA5}">
                      <a16:colId xmlns:a16="http://schemas.microsoft.com/office/drawing/2014/main" val="1545869113"/>
                    </a:ext>
                  </a:extLst>
                </a:gridCol>
              </a:tblGrid>
              <a:tr h="422756">
                <a:tc>
                  <a:txBody>
                    <a:bodyPr/>
                    <a:lstStyle/>
                    <a:p>
                      <a:pPr algn="ctr" fontAlgn="auto">
                        <a:lnSpc>
                          <a:spcPts val="1600"/>
                        </a:lnSpc>
                        <a:spcAft>
                          <a:spcPts val="0"/>
                        </a:spcAft>
                      </a:pPr>
                      <a:r>
                        <a:rPr lang="en-US" sz="1400" b="1" dirty="0">
                          <a:effectLst/>
                          <a:latin typeface="+mn-ea"/>
                          <a:ea typeface="+mn-ea"/>
                        </a:rPr>
                        <a:t> </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sz="1400" b="1" kern="100" dirty="0">
                          <a:effectLst/>
                          <a:latin typeface="+mn-ea"/>
                          <a:ea typeface="+mn-ea"/>
                        </a:rPr>
                        <a:t>モニタリング指標</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400" b="1" dirty="0">
                          <a:effectLst/>
                          <a:latin typeface="+mn-ea"/>
                          <a:ea typeface="+mn-ea"/>
                        </a:rPr>
                        <a:t>計画策定時</a:t>
                      </a:r>
                      <a:r>
                        <a:rPr lang="ja-JP" sz="1400" b="1" dirty="0">
                          <a:effectLst/>
                          <a:latin typeface="+mn-ea"/>
                          <a:ea typeface="+mn-ea"/>
                        </a:rPr>
                        <a:t>の</a:t>
                      </a:r>
                      <a:r>
                        <a:rPr lang="ja-JP" altLang="en-US" sz="1400" b="1" dirty="0">
                          <a:effectLst/>
                          <a:latin typeface="+mn-ea"/>
                          <a:ea typeface="+mn-ea"/>
                        </a:rPr>
                        <a:t>値</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400" b="1" dirty="0">
                          <a:effectLst/>
                          <a:latin typeface="+mn-ea"/>
                          <a:ea typeface="+mn-ea"/>
                        </a:rPr>
                        <a:t>現状</a:t>
                      </a:r>
                      <a:r>
                        <a:rPr lang="ja-JP" altLang="en-US" sz="1400" b="1" dirty="0">
                          <a:effectLst/>
                          <a:latin typeface="+mn-ea"/>
                          <a:ea typeface="+mn-ea"/>
                        </a:rPr>
                        <a:t>値</a:t>
                      </a:r>
                      <a:endParaRPr lang="ja-JP" alt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978083">
                <a:tc>
                  <a:txBody>
                    <a:bodyPr/>
                    <a:lstStyle/>
                    <a:p>
                      <a:pPr algn="ctr" fontAlgn="auto">
                        <a:lnSpc>
                          <a:spcPts val="1600"/>
                        </a:lnSpc>
                        <a:spcAft>
                          <a:spcPts val="0"/>
                        </a:spcAft>
                      </a:pPr>
                      <a:r>
                        <a:rPr lang="ja-JP" sz="1400" b="1" dirty="0">
                          <a:effectLst/>
                          <a:latin typeface="+mn-ea"/>
                          <a:ea typeface="+mn-ea"/>
                        </a:rPr>
                        <a:t>１</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sz="1400" b="1" dirty="0">
                          <a:effectLst/>
                          <a:latin typeface="+mn-ea"/>
                          <a:ea typeface="+mn-ea"/>
                        </a:rPr>
                        <a:t>がん対策基金による企画提案</a:t>
                      </a:r>
                      <a:r>
                        <a:rPr lang="ja-JP" altLang="en-US" sz="1400" b="1" dirty="0">
                          <a:effectLst/>
                          <a:latin typeface="+mn-ea"/>
                          <a:ea typeface="+mn-ea"/>
                        </a:rPr>
                        <a:t>型</a:t>
                      </a:r>
                      <a:br>
                        <a:rPr lang="en-US" altLang="ja-JP" sz="1400" b="1" dirty="0">
                          <a:effectLst/>
                          <a:latin typeface="+mn-ea"/>
                          <a:ea typeface="+mn-ea"/>
                        </a:rPr>
                      </a:br>
                      <a:r>
                        <a:rPr lang="ja-JP" sz="1400" b="1" dirty="0">
                          <a:effectLst/>
                          <a:latin typeface="+mn-ea"/>
                          <a:ea typeface="+mn-ea"/>
                        </a:rPr>
                        <a:t>公募事業累積採択延べ件数</a:t>
                      </a:r>
                      <a:endParaRPr lang="en-US" altLang="ja-JP" sz="1400" b="1" dirty="0">
                        <a:effectLst/>
                        <a:latin typeface="+mn-ea"/>
                        <a:ea typeface="+mn-ea"/>
                      </a:endParaRPr>
                    </a:p>
                    <a:p>
                      <a:pPr algn="l" fontAlgn="auto">
                        <a:lnSpc>
                          <a:spcPts val="1600"/>
                        </a:lnSpc>
                        <a:spcAft>
                          <a:spcPts val="0"/>
                        </a:spcAft>
                      </a:pPr>
                      <a:r>
                        <a:rPr lang="ja-JP" sz="1400" b="1" dirty="0">
                          <a:effectLst/>
                          <a:latin typeface="+mn-ea"/>
                          <a:ea typeface="+mn-ea"/>
                        </a:rPr>
                        <a:t>【大阪府調べ】</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400" b="1" dirty="0">
                          <a:solidFill>
                            <a:schemeClr val="tx1"/>
                          </a:solidFill>
                          <a:effectLst/>
                          <a:latin typeface="+mn-ea"/>
                          <a:ea typeface="+mn-ea"/>
                        </a:rPr>
                        <a:t> </a:t>
                      </a:r>
                      <a:r>
                        <a:rPr lang="en-US" altLang="ja-JP" sz="1400" b="1" dirty="0">
                          <a:solidFill>
                            <a:schemeClr val="tx1"/>
                          </a:solidFill>
                          <a:effectLst/>
                          <a:latin typeface="+mn-ea"/>
                          <a:ea typeface="+mn-ea"/>
                        </a:rPr>
                        <a:t>67</a:t>
                      </a:r>
                      <a:r>
                        <a:rPr lang="ja-JP" altLang="en-US" sz="1400" b="1" dirty="0">
                          <a:solidFill>
                            <a:schemeClr val="tx1"/>
                          </a:solidFill>
                          <a:effectLst/>
                          <a:latin typeface="+mn-ea"/>
                          <a:ea typeface="+mn-ea"/>
                        </a:rPr>
                        <a:t>件</a:t>
                      </a:r>
                    </a:p>
                    <a:p>
                      <a:pPr algn="ctr" fontAlgn="auto">
                        <a:lnSpc>
                          <a:spcPts val="1600"/>
                        </a:lnSpc>
                        <a:spcAft>
                          <a:spcPts val="0"/>
                        </a:spcAft>
                      </a:pPr>
                      <a:r>
                        <a:rPr lang="en-US" altLang="ja-JP" sz="1400" b="1" dirty="0">
                          <a:solidFill>
                            <a:schemeClr val="tx1"/>
                          </a:solidFill>
                          <a:effectLst/>
                          <a:latin typeface="+mn-ea"/>
                          <a:ea typeface="+mn-ea"/>
                        </a:rPr>
                        <a:t>【H30</a:t>
                      </a:r>
                      <a:r>
                        <a:rPr lang="ja-JP" altLang="en-US" sz="1400" b="1" dirty="0">
                          <a:solidFill>
                            <a:schemeClr val="tx1"/>
                          </a:solidFill>
                          <a:effectLst/>
                          <a:latin typeface="+mn-ea"/>
                          <a:ea typeface="+mn-ea"/>
                        </a:rPr>
                        <a:t>（</a:t>
                      </a:r>
                      <a:r>
                        <a:rPr lang="en-US" altLang="ja-JP" sz="1400" b="1" dirty="0">
                          <a:solidFill>
                            <a:schemeClr val="tx1"/>
                          </a:solidFill>
                          <a:effectLst/>
                          <a:latin typeface="+mn-ea"/>
                          <a:ea typeface="+mn-ea"/>
                        </a:rPr>
                        <a:t>2018</a:t>
                      </a:r>
                      <a:r>
                        <a:rPr lang="ja-JP" altLang="en-US" sz="1400" b="1" dirty="0">
                          <a:solidFill>
                            <a:schemeClr val="tx1"/>
                          </a:solidFill>
                          <a:effectLst/>
                          <a:latin typeface="+mn-ea"/>
                          <a:ea typeface="+mn-ea"/>
                        </a:rPr>
                        <a:t>）年度～</a:t>
                      </a:r>
                      <a:endParaRPr lang="en-US" altLang="ja-JP" sz="1400" b="1" dirty="0">
                        <a:solidFill>
                          <a:schemeClr val="tx1"/>
                        </a:solidFill>
                        <a:effectLst/>
                        <a:latin typeface="+mn-ea"/>
                        <a:ea typeface="+mn-ea"/>
                      </a:endParaRPr>
                    </a:p>
                    <a:p>
                      <a:pPr algn="ctr" fontAlgn="auto">
                        <a:lnSpc>
                          <a:spcPts val="1600"/>
                        </a:lnSpc>
                        <a:spcAft>
                          <a:spcPts val="0"/>
                        </a:spcAft>
                      </a:pPr>
                      <a:r>
                        <a:rPr lang="ja-JP" altLang="en-US" sz="1400" b="1" dirty="0">
                          <a:solidFill>
                            <a:schemeClr val="tx1"/>
                          </a:solidFill>
                          <a:effectLst/>
                          <a:latin typeface="+mn-ea"/>
                          <a:ea typeface="+mn-ea"/>
                        </a:rPr>
                        <a:t>　　　　</a:t>
                      </a:r>
                      <a:r>
                        <a:rPr lang="en-US" altLang="ja-JP" sz="1400" b="1" dirty="0">
                          <a:solidFill>
                            <a:schemeClr val="tx1"/>
                          </a:solidFill>
                          <a:effectLst/>
                          <a:latin typeface="+mn-ea"/>
                          <a:ea typeface="+mn-ea"/>
                        </a:rPr>
                        <a:t>R4</a:t>
                      </a:r>
                      <a:r>
                        <a:rPr lang="ja-JP" altLang="en-US" sz="1400" b="1" dirty="0">
                          <a:solidFill>
                            <a:schemeClr val="tx1"/>
                          </a:solidFill>
                          <a:effectLst/>
                          <a:latin typeface="+mn-ea"/>
                          <a:ea typeface="+mn-ea"/>
                        </a:rPr>
                        <a:t>（</a:t>
                      </a:r>
                      <a:r>
                        <a:rPr lang="en-US" altLang="ja-JP" sz="1400" b="1" dirty="0">
                          <a:solidFill>
                            <a:schemeClr val="tx1"/>
                          </a:solidFill>
                          <a:effectLst/>
                          <a:latin typeface="+mn-ea"/>
                          <a:ea typeface="+mn-ea"/>
                        </a:rPr>
                        <a:t>2022</a:t>
                      </a:r>
                      <a:r>
                        <a:rPr lang="ja-JP" altLang="en-US" sz="1400" b="1" dirty="0">
                          <a:solidFill>
                            <a:schemeClr val="tx1"/>
                          </a:solidFill>
                          <a:effectLst/>
                          <a:latin typeface="+mn-ea"/>
                          <a:ea typeface="+mn-ea"/>
                        </a:rPr>
                        <a:t>）年度</a:t>
                      </a:r>
                      <a:r>
                        <a:rPr lang="en-US" altLang="ja-JP" sz="1400" b="1" dirty="0">
                          <a:solidFill>
                            <a:schemeClr val="tx1"/>
                          </a:solidFill>
                          <a:effectLst/>
                          <a:latin typeface="+mn-ea"/>
                          <a:ea typeface="+mn-ea"/>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400" b="1" dirty="0">
                          <a:solidFill>
                            <a:schemeClr val="tx1"/>
                          </a:solidFill>
                          <a:effectLst/>
                          <a:latin typeface="+mn-ea"/>
                          <a:ea typeface="+mn-ea"/>
                        </a:rPr>
                        <a:t> </a:t>
                      </a:r>
                      <a:r>
                        <a:rPr lang="en-US" altLang="ja-JP" sz="1400" b="1" dirty="0">
                          <a:solidFill>
                            <a:schemeClr val="tx1"/>
                          </a:solidFill>
                          <a:effectLst/>
                          <a:latin typeface="+mn-ea"/>
                          <a:ea typeface="+mn-ea"/>
                        </a:rPr>
                        <a:t> 77</a:t>
                      </a:r>
                      <a:r>
                        <a:rPr lang="ja-JP" altLang="en-US" sz="1400" b="1" dirty="0">
                          <a:solidFill>
                            <a:schemeClr val="tx1"/>
                          </a:solidFill>
                          <a:effectLst/>
                          <a:latin typeface="+mn-ea"/>
                          <a:ea typeface="+mn-ea"/>
                        </a:rPr>
                        <a:t>件</a:t>
                      </a:r>
                    </a:p>
                    <a:p>
                      <a:pPr algn="ctr" fontAlgn="auto">
                        <a:lnSpc>
                          <a:spcPts val="1600"/>
                        </a:lnSpc>
                        <a:spcAft>
                          <a:spcPts val="0"/>
                        </a:spcAft>
                      </a:pPr>
                      <a:r>
                        <a:rPr lang="en-US" altLang="ja-JP" sz="1400" b="1" dirty="0">
                          <a:solidFill>
                            <a:schemeClr val="tx1"/>
                          </a:solidFill>
                          <a:effectLst/>
                          <a:latin typeface="+mn-ea"/>
                          <a:ea typeface="+mn-ea"/>
                        </a:rPr>
                        <a:t>【H30</a:t>
                      </a:r>
                      <a:r>
                        <a:rPr lang="ja-JP" altLang="en-US" sz="1400" b="1" dirty="0">
                          <a:solidFill>
                            <a:schemeClr val="tx1"/>
                          </a:solidFill>
                          <a:effectLst/>
                          <a:latin typeface="+mn-ea"/>
                          <a:ea typeface="+mn-ea"/>
                        </a:rPr>
                        <a:t>（</a:t>
                      </a:r>
                      <a:r>
                        <a:rPr lang="en-US" altLang="ja-JP" sz="1400" b="1" dirty="0">
                          <a:solidFill>
                            <a:schemeClr val="tx1"/>
                          </a:solidFill>
                          <a:effectLst/>
                          <a:latin typeface="+mn-ea"/>
                          <a:ea typeface="+mn-ea"/>
                        </a:rPr>
                        <a:t>2018</a:t>
                      </a:r>
                      <a:r>
                        <a:rPr lang="ja-JP" altLang="en-US" sz="1400" b="1" dirty="0">
                          <a:solidFill>
                            <a:schemeClr val="tx1"/>
                          </a:solidFill>
                          <a:effectLst/>
                          <a:latin typeface="+mn-ea"/>
                          <a:ea typeface="+mn-ea"/>
                        </a:rPr>
                        <a:t>）年度～</a:t>
                      </a:r>
                      <a:endParaRPr lang="en-US" altLang="ja-JP" sz="1400" b="1" dirty="0">
                        <a:solidFill>
                          <a:schemeClr val="tx1"/>
                        </a:solidFill>
                        <a:effectLst/>
                        <a:latin typeface="+mn-ea"/>
                        <a:ea typeface="+mn-ea"/>
                      </a:endParaRPr>
                    </a:p>
                    <a:p>
                      <a:pPr algn="ctr" fontAlgn="auto">
                        <a:lnSpc>
                          <a:spcPts val="1600"/>
                        </a:lnSpc>
                        <a:spcAft>
                          <a:spcPts val="0"/>
                        </a:spcAft>
                      </a:pPr>
                      <a:r>
                        <a:rPr lang="ja-JP" altLang="en-US" sz="1400" b="1" dirty="0">
                          <a:solidFill>
                            <a:schemeClr val="tx1"/>
                          </a:solidFill>
                          <a:effectLst/>
                          <a:latin typeface="+mn-ea"/>
                          <a:ea typeface="+mn-ea"/>
                        </a:rPr>
                        <a:t>　　　　</a:t>
                      </a:r>
                      <a:r>
                        <a:rPr lang="en-US" altLang="ja-JP" sz="1400" b="1" dirty="0">
                          <a:solidFill>
                            <a:schemeClr val="tx1"/>
                          </a:solidFill>
                          <a:effectLst/>
                          <a:latin typeface="+mn-ea"/>
                          <a:ea typeface="+mn-ea"/>
                        </a:rPr>
                        <a:t>R7</a:t>
                      </a:r>
                      <a:r>
                        <a:rPr lang="ja-JP" altLang="en-US" sz="1400" b="1" dirty="0">
                          <a:solidFill>
                            <a:schemeClr val="tx1"/>
                          </a:solidFill>
                          <a:effectLst/>
                          <a:latin typeface="+mn-ea"/>
                          <a:ea typeface="+mn-ea"/>
                        </a:rPr>
                        <a:t>（</a:t>
                      </a:r>
                      <a:r>
                        <a:rPr lang="en-US" altLang="ja-JP" sz="1400" b="1" dirty="0">
                          <a:solidFill>
                            <a:schemeClr val="tx1"/>
                          </a:solidFill>
                          <a:effectLst/>
                          <a:latin typeface="+mn-ea"/>
                          <a:ea typeface="+mn-ea"/>
                        </a:rPr>
                        <a:t>2025</a:t>
                      </a:r>
                      <a:r>
                        <a:rPr lang="ja-JP" altLang="en-US" sz="1400" b="1" dirty="0">
                          <a:solidFill>
                            <a:schemeClr val="tx1"/>
                          </a:solidFill>
                          <a:effectLst/>
                          <a:latin typeface="+mn-ea"/>
                          <a:ea typeface="+mn-ea"/>
                        </a:rPr>
                        <a:t>）年度</a:t>
                      </a:r>
                      <a:r>
                        <a:rPr lang="en-US" altLang="ja-JP" sz="1400" b="1" dirty="0">
                          <a:solidFill>
                            <a:schemeClr val="tx1"/>
                          </a:solidFill>
                          <a:effectLst/>
                          <a:latin typeface="+mn-ea"/>
                          <a:ea typeface="+mn-ea"/>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8348">
                <a:tc>
                  <a:txBody>
                    <a:bodyPr/>
                    <a:lstStyle/>
                    <a:p>
                      <a:pPr algn="ctr" fontAlgn="auto">
                        <a:lnSpc>
                          <a:spcPts val="1600"/>
                        </a:lnSpc>
                        <a:spcAft>
                          <a:spcPts val="0"/>
                        </a:spcAft>
                      </a:pPr>
                      <a:r>
                        <a:rPr lang="ja-JP" sz="1400" b="1" dirty="0">
                          <a:effectLst/>
                          <a:latin typeface="+mn-ea"/>
                          <a:ea typeface="+mn-ea"/>
                        </a:rPr>
                        <a:t>２</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sz="1400" b="1" dirty="0">
                          <a:effectLst/>
                          <a:latin typeface="+mn-ea"/>
                          <a:ea typeface="+mn-ea"/>
                        </a:rPr>
                        <a:t>がん検診受診推進員認定数</a:t>
                      </a:r>
                    </a:p>
                    <a:p>
                      <a:pPr algn="l" fontAlgn="auto">
                        <a:lnSpc>
                          <a:spcPts val="1600"/>
                        </a:lnSpc>
                        <a:spcAft>
                          <a:spcPts val="0"/>
                        </a:spcAft>
                      </a:pPr>
                      <a:r>
                        <a:rPr lang="ja-JP" sz="1400" b="1" dirty="0">
                          <a:effectLst/>
                          <a:latin typeface="+mn-ea"/>
                          <a:ea typeface="+mn-ea"/>
                        </a:rPr>
                        <a:t>【大阪府調べ】</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9,241</a:t>
                      </a:r>
                      <a:r>
                        <a:rPr lang="ja-JP" altLang="en-US" sz="1400" b="1" dirty="0">
                          <a:solidFill>
                            <a:schemeClr val="tx1"/>
                          </a:solidFill>
                          <a:effectLst/>
                          <a:latin typeface="+mn-ea"/>
                          <a:ea typeface="+mn-ea"/>
                          <a:cs typeface="HG丸ｺﾞｼｯｸM-PRO"/>
                        </a:rPr>
                        <a:t>人</a:t>
                      </a:r>
                      <a:endParaRPr lang="en-US" altLang="ja-JP" sz="1400" b="1" dirty="0">
                        <a:solidFill>
                          <a:schemeClr val="tx1"/>
                        </a:solidFill>
                        <a:effectLst/>
                        <a:latin typeface="+mn-ea"/>
                        <a:ea typeface="+mn-ea"/>
                        <a:cs typeface="HG丸ｺﾞｼｯｸM-PRO"/>
                      </a:endParaRPr>
                    </a:p>
                    <a:p>
                      <a:pPr algn="ctr" fontAlgn="auto">
                        <a:lnSpc>
                          <a:spcPts val="16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令和５年（</a:t>
                      </a:r>
                      <a:r>
                        <a:rPr lang="en-US" altLang="ja-JP" sz="1400" b="1" dirty="0">
                          <a:solidFill>
                            <a:schemeClr val="tx1"/>
                          </a:solidFill>
                          <a:effectLst/>
                          <a:latin typeface="+mn-ea"/>
                          <a:ea typeface="+mn-ea"/>
                          <a:cs typeface="HG丸ｺﾞｼｯｸM-PRO"/>
                        </a:rPr>
                        <a:t>2023</a:t>
                      </a:r>
                      <a:r>
                        <a:rPr lang="ja-JP" altLang="en-US" sz="1400" b="1" dirty="0">
                          <a:solidFill>
                            <a:schemeClr val="tx1"/>
                          </a:solidFill>
                          <a:effectLst/>
                          <a:latin typeface="+mn-ea"/>
                          <a:ea typeface="+mn-ea"/>
                          <a:cs typeface="HG丸ｺﾞｼｯｸM-PRO"/>
                        </a:rPr>
                        <a:t>）</a:t>
                      </a:r>
                      <a:r>
                        <a:rPr lang="en-US" altLang="ja-JP" sz="1400" b="1" dirty="0">
                          <a:solidFill>
                            <a:schemeClr val="tx1"/>
                          </a:solidFill>
                          <a:effectLst/>
                          <a:latin typeface="+mn-ea"/>
                          <a:ea typeface="+mn-ea"/>
                          <a:cs typeface="HG丸ｺﾞｼｯｸM-PRO"/>
                        </a:rPr>
                        <a:t>3</a:t>
                      </a:r>
                      <a:r>
                        <a:rPr lang="ja-JP" altLang="en-US" sz="1400" b="1" dirty="0">
                          <a:solidFill>
                            <a:schemeClr val="tx1"/>
                          </a:solidFill>
                          <a:effectLst/>
                          <a:latin typeface="+mn-ea"/>
                          <a:ea typeface="+mn-ea"/>
                          <a:cs typeface="HG丸ｺﾞｼｯｸM-PRO"/>
                        </a:rPr>
                        <a:t>月</a:t>
                      </a:r>
                      <a:r>
                        <a:rPr lang="en-US" altLang="ja-JP" sz="1400" b="1" dirty="0">
                          <a:solidFill>
                            <a:schemeClr val="tx1"/>
                          </a:solidFill>
                          <a:effectLst/>
                          <a:latin typeface="+mn-ea"/>
                          <a:ea typeface="+mn-ea"/>
                          <a:cs typeface="HG丸ｺﾞｼｯｸM-PRO"/>
                        </a:rPr>
                        <a:t>】</a:t>
                      </a:r>
                      <a:endParaRPr lang="ja-JP" sz="14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  15,380</a:t>
                      </a:r>
                      <a:r>
                        <a:rPr lang="ja-JP" altLang="en-US" sz="1400" b="1" dirty="0">
                          <a:solidFill>
                            <a:schemeClr val="tx1"/>
                          </a:solidFill>
                          <a:effectLst/>
                          <a:latin typeface="+mn-ea"/>
                          <a:ea typeface="+mn-ea"/>
                          <a:cs typeface="HG丸ｺﾞｼｯｸM-PRO"/>
                        </a:rPr>
                        <a:t>人</a:t>
                      </a:r>
                      <a:endParaRPr lang="en-US" altLang="ja-JP" sz="1400" b="1" dirty="0">
                        <a:solidFill>
                          <a:schemeClr val="tx1"/>
                        </a:solidFill>
                        <a:effectLst/>
                        <a:latin typeface="+mn-ea"/>
                        <a:ea typeface="+mn-ea"/>
                        <a:cs typeface="HG丸ｺﾞｼｯｸM-PRO"/>
                      </a:endParaRPr>
                    </a:p>
                    <a:p>
                      <a:pPr algn="ctr" fontAlgn="auto">
                        <a:lnSpc>
                          <a:spcPts val="16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令和７年（</a:t>
                      </a:r>
                      <a:r>
                        <a:rPr lang="en-US" altLang="ja-JP" sz="1400" b="1" dirty="0">
                          <a:solidFill>
                            <a:schemeClr val="tx1"/>
                          </a:solidFill>
                          <a:effectLst/>
                          <a:latin typeface="+mn-ea"/>
                          <a:ea typeface="+mn-ea"/>
                          <a:cs typeface="HG丸ｺﾞｼｯｸM-PRO"/>
                        </a:rPr>
                        <a:t>2025</a:t>
                      </a:r>
                      <a:r>
                        <a:rPr lang="ja-JP" altLang="en-US" sz="1400" b="1" dirty="0">
                          <a:solidFill>
                            <a:schemeClr val="tx1"/>
                          </a:solidFill>
                          <a:effectLst/>
                          <a:latin typeface="+mn-ea"/>
                          <a:ea typeface="+mn-ea"/>
                          <a:cs typeface="HG丸ｺﾞｼｯｸM-PRO"/>
                        </a:rPr>
                        <a:t>）</a:t>
                      </a:r>
                      <a:r>
                        <a:rPr lang="en-US" altLang="ja-JP" sz="1400" b="1" dirty="0">
                          <a:solidFill>
                            <a:schemeClr val="tx1"/>
                          </a:solidFill>
                          <a:effectLst/>
                          <a:latin typeface="+mn-ea"/>
                          <a:ea typeface="+mn-ea"/>
                          <a:cs typeface="HG丸ｺﾞｼｯｸM-PRO"/>
                        </a:rPr>
                        <a:t>3</a:t>
                      </a:r>
                      <a:r>
                        <a:rPr lang="ja-JP" altLang="en-US" sz="1400" b="1" dirty="0">
                          <a:solidFill>
                            <a:schemeClr val="tx1"/>
                          </a:solidFill>
                          <a:effectLst/>
                          <a:latin typeface="+mn-ea"/>
                          <a:ea typeface="+mn-ea"/>
                          <a:cs typeface="HG丸ｺﾞｼｯｸM-PRO"/>
                        </a:rPr>
                        <a:t>月</a:t>
                      </a:r>
                      <a:r>
                        <a:rPr lang="en-US" altLang="ja-JP"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7053">
                <a:tc>
                  <a:txBody>
                    <a:bodyPr/>
                    <a:lstStyle/>
                    <a:p>
                      <a:pPr algn="ctr" fontAlgn="auto">
                        <a:lnSpc>
                          <a:spcPts val="1600"/>
                        </a:lnSpc>
                        <a:spcAft>
                          <a:spcPts val="0"/>
                        </a:spcAft>
                      </a:pPr>
                      <a:r>
                        <a:rPr lang="ja-JP" sz="1400" b="1" dirty="0">
                          <a:effectLst/>
                          <a:latin typeface="+mn-ea"/>
                          <a:ea typeface="+mn-ea"/>
                        </a:rPr>
                        <a:t>３</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sz="1400" b="1" dirty="0">
                          <a:effectLst/>
                          <a:latin typeface="+mn-ea"/>
                          <a:ea typeface="+mn-ea"/>
                        </a:rPr>
                        <a:t>患者会、患者支援団体及び患者</a:t>
                      </a:r>
                      <a:endParaRPr lang="en-US" altLang="ja-JP" sz="1400" b="1" dirty="0">
                        <a:effectLst/>
                        <a:latin typeface="+mn-ea"/>
                        <a:ea typeface="+mn-ea"/>
                      </a:endParaRPr>
                    </a:p>
                    <a:p>
                      <a:pPr algn="l" fontAlgn="auto">
                        <a:lnSpc>
                          <a:spcPts val="1600"/>
                        </a:lnSpc>
                        <a:spcAft>
                          <a:spcPts val="0"/>
                        </a:spcAft>
                      </a:pPr>
                      <a:r>
                        <a:rPr lang="ja-JP" sz="1400" b="1" dirty="0">
                          <a:effectLst/>
                          <a:latin typeface="+mn-ea"/>
                          <a:ea typeface="+mn-ea"/>
                        </a:rPr>
                        <a:t>サロンの数</a:t>
                      </a:r>
                    </a:p>
                    <a:p>
                      <a:pPr algn="l" fontAlgn="auto">
                        <a:lnSpc>
                          <a:spcPts val="1600"/>
                        </a:lnSpc>
                        <a:spcAft>
                          <a:spcPts val="0"/>
                        </a:spcAft>
                      </a:pPr>
                      <a:r>
                        <a:rPr lang="ja-JP" sz="1400" b="1" dirty="0">
                          <a:effectLst/>
                          <a:latin typeface="+mn-ea"/>
                          <a:ea typeface="+mn-ea"/>
                        </a:rPr>
                        <a:t>【大阪府調べ】</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ja-JP" sz="1400" b="1" dirty="0">
                          <a:solidFill>
                            <a:schemeClr val="tx1"/>
                          </a:solidFill>
                          <a:effectLst/>
                          <a:latin typeface="+mn-ea"/>
                          <a:ea typeface="+mn-ea"/>
                        </a:rPr>
                        <a:t>患者会及び患者支援団体：</a:t>
                      </a:r>
                      <a:r>
                        <a:rPr lang="en-US" altLang="ja-JP" sz="1400" b="1" dirty="0">
                          <a:solidFill>
                            <a:schemeClr val="tx1"/>
                          </a:solidFill>
                          <a:effectLst/>
                          <a:latin typeface="+mn-ea"/>
                          <a:ea typeface="+mn-ea"/>
                        </a:rPr>
                        <a:t>36</a:t>
                      </a:r>
                      <a:r>
                        <a:rPr lang="ja-JP" altLang="ja-JP" sz="1400" b="1" dirty="0">
                          <a:solidFill>
                            <a:schemeClr val="tx1"/>
                          </a:solidFill>
                          <a:effectLst/>
                          <a:latin typeface="+mn-ea"/>
                          <a:ea typeface="+mn-ea"/>
                        </a:rPr>
                        <a:t>団体</a:t>
                      </a:r>
                      <a:endParaRPr lang="en-US" altLang="ja-JP" sz="1400" b="1" dirty="0">
                        <a:solidFill>
                          <a:schemeClr val="tx1"/>
                        </a:solidFill>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400" b="1" dirty="0">
                          <a:solidFill>
                            <a:schemeClr val="tx1"/>
                          </a:solidFill>
                          <a:effectLst/>
                          <a:latin typeface="+mn-ea"/>
                          <a:ea typeface="+mn-ea"/>
                        </a:rPr>
                        <a:t>【</a:t>
                      </a:r>
                      <a:r>
                        <a:rPr lang="ja-JP" altLang="en-US" sz="1400" b="1" dirty="0">
                          <a:solidFill>
                            <a:schemeClr val="tx1"/>
                          </a:solidFill>
                          <a:effectLst/>
                          <a:latin typeface="+mn-ea"/>
                          <a:ea typeface="+mn-ea"/>
                        </a:rPr>
                        <a:t>令和</a:t>
                      </a:r>
                      <a:r>
                        <a:rPr lang="en-US" altLang="ja-JP" sz="1400" b="1" dirty="0">
                          <a:solidFill>
                            <a:schemeClr val="tx1"/>
                          </a:solidFill>
                          <a:effectLst/>
                          <a:latin typeface="+mn-ea"/>
                          <a:ea typeface="+mn-ea"/>
                        </a:rPr>
                        <a:t>4</a:t>
                      </a:r>
                      <a:r>
                        <a:rPr lang="ja-JP" altLang="en-US" sz="1400" b="1" dirty="0">
                          <a:solidFill>
                            <a:schemeClr val="tx1"/>
                          </a:solidFill>
                          <a:effectLst/>
                          <a:latin typeface="+mn-ea"/>
                          <a:ea typeface="+mn-ea"/>
                        </a:rPr>
                        <a:t>（</a:t>
                      </a:r>
                      <a:r>
                        <a:rPr lang="en-US" altLang="ja-JP" sz="1400" b="1" dirty="0">
                          <a:solidFill>
                            <a:schemeClr val="tx1"/>
                          </a:solidFill>
                          <a:effectLst/>
                          <a:latin typeface="+mn-ea"/>
                          <a:ea typeface="+mn-ea"/>
                        </a:rPr>
                        <a:t>2022</a:t>
                      </a:r>
                      <a:r>
                        <a:rPr lang="ja-JP" altLang="en-US" sz="1400" b="1" dirty="0">
                          <a:solidFill>
                            <a:schemeClr val="tx1"/>
                          </a:solidFill>
                          <a:effectLst/>
                          <a:latin typeface="+mn-ea"/>
                          <a:ea typeface="+mn-ea"/>
                        </a:rPr>
                        <a:t>）年</a:t>
                      </a:r>
                      <a:r>
                        <a:rPr lang="en-US" altLang="ja-JP" sz="1400" b="1" strike="noStrike" dirty="0">
                          <a:solidFill>
                            <a:schemeClr val="tx1"/>
                          </a:solidFill>
                          <a:effectLst/>
                          <a:latin typeface="+mn-ea"/>
                          <a:ea typeface="+mn-ea"/>
                        </a:rPr>
                        <a:t>7</a:t>
                      </a:r>
                      <a:r>
                        <a:rPr lang="ja-JP" altLang="en-US" sz="1400" b="1" dirty="0">
                          <a:solidFill>
                            <a:schemeClr val="tx1"/>
                          </a:solidFill>
                          <a:effectLst/>
                          <a:latin typeface="+mn-ea"/>
                          <a:ea typeface="+mn-ea"/>
                        </a:rPr>
                        <a:t>月</a:t>
                      </a:r>
                      <a:r>
                        <a:rPr lang="en-US" altLang="ja-JP" sz="1400" b="1" dirty="0">
                          <a:solidFill>
                            <a:schemeClr val="tx1"/>
                          </a:solidFill>
                          <a:effectLst/>
                          <a:latin typeface="+mn-ea"/>
                          <a:ea typeface="+mn-ea"/>
                        </a:rPr>
                        <a:t>】</a:t>
                      </a: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400" b="1" dirty="0">
                          <a:solidFill>
                            <a:schemeClr val="tx1"/>
                          </a:solidFill>
                          <a:effectLst/>
                          <a:latin typeface="+mn-ea"/>
                          <a:ea typeface="+mn-ea"/>
                          <a:cs typeface="HG丸ｺﾞｼｯｸM-PRO"/>
                        </a:rPr>
                        <a:t>患者サロン：</a:t>
                      </a:r>
                      <a:r>
                        <a:rPr lang="en-US" altLang="ja-JP" sz="1400" b="1" dirty="0">
                          <a:solidFill>
                            <a:schemeClr val="tx1"/>
                          </a:solidFill>
                          <a:effectLst/>
                          <a:latin typeface="+mn-ea"/>
                          <a:ea typeface="+mn-ea"/>
                          <a:cs typeface="HG丸ｺﾞｼｯｸM-PRO"/>
                        </a:rPr>
                        <a:t>55</a:t>
                      </a:r>
                      <a:r>
                        <a:rPr lang="ja-JP" altLang="en-US" sz="1400" b="1" dirty="0">
                          <a:solidFill>
                            <a:schemeClr val="tx1"/>
                          </a:solidFill>
                          <a:effectLst/>
                          <a:latin typeface="+mn-ea"/>
                          <a:ea typeface="+mn-ea"/>
                          <a:cs typeface="HG丸ｺﾞｼｯｸM-PRO"/>
                        </a:rPr>
                        <a:t>病院</a:t>
                      </a:r>
                      <a:endParaRPr lang="en-US" altLang="ja-JP" sz="1400" b="1" dirty="0">
                        <a:solidFill>
                          <a:schemeClr val="tx1"/>
                        </a:solidFill>
                        <a:effectLst/>
                        <a:latin typeface="+mn-ea"/>
                        <a:ea typeface="+mn-ea"/>
                        <a:cs typeface="HG丸ｺﾞｼｯｸM-PRO"/>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400" b="1" dirty="0">
                          <a:solidFill>
                            <a:schemeClr val="tx1"/>
                          </a:solidFill>
                          <a:effectLst/>
                          <a:latin typeface="+mn-ea"/>
                          <a:ea typeface="+mn-ea"/>
                        </a:rPr>
                        <a:t>【</a:t>
                      </a:r>
                      <a:r>
                        <a:rPr lang="ja-JP" altLang="en-US" sz="1400" b="1" dirty="0">
                          <a:solidFill>
                            <a:schemeClr val="tx1"/>
                          </a:solidFill>
                          <a:effectLst/>
                          <a:latin typeface="+mn-ea"/>
                          <a:ea typeface="+mn-ea"/>
                        </a:rPr>
                        <a:t>令和</a:t>
                      </a:r>
                      <a:r>
                        <a:rPr lang="en-US" altLang="ja-JP" sz="1400" b="1" dirty="0">
                          <a:solidFill>
                            <a:schemeClr val="tx1"/>
                          </a:solidFill>
                          <a:effectLst/>
                          <a:latin typeface="+mn-ea"/>
                          <a:ea typeface="+mn-ea"/>
                        </a:rPr>
                        <a:t>4</a:t>
                      </a:r>
                      <a:r>
                        <a:rPr lang="ja-JP" altLang="ja-JP" sz="1400" b="1" dirty="0">
                          <a:solidFill>
                            <a:schemeClr val="tx1"/>
                          </a:solidFill>
                          <a:effectLst/>
                          <a:latin typeface="+mn-ea"/>
                          <a:ea typeface="+mn-ea"/>
                        </a:rPr>
                        <a:t>（</a:t>
                      </a:r>
                      <a:r>
                        <a:rPr lang="en-US" altLang="ja-JP" sz="1400" b="1" dirty="0">
                          <a:solidFill>
                            <a:schemeClr val="tx1"/>
                          </a:solidFill>
                          <a:effectLst/>
                          <a:latin typeface="+mn-ea"/>
                          <a:ea typeface="+mn-ea"/>
                        </a:rPr>
                        <a:t>2022</a:t>
                      </a:r>
                      <a:r>
                        <a:rPr lang="ja-JP" altLang="ja-JP" sz="1400" b="1" dirty="0">
                          <a:solidFill>
                            <a:schemeClr val="tx1"/>
                          </a:solidFill>
                          <a:effectLst/>
                          <a:latin typeface="+mn-ea"/>
                          <a:ea typeface="+mn-ea"/>
                        </a:rPr>
                        <a:t>）年</a:t>
                      </a:r>
                      <a:r>
                        <a:rPr lang="en-US" altLang="ja-JP" sz="1400" b="1" dirty="0">
                          <a:solidFill>
                            <a:schemeClr val="tx1"/>
                          </a:solidFill>
                          <a:effectLst/>
                          <a:latin typeface="+mn-ea"/>
                          <a:ea typeface="+mn-ea"/>
                        </a:rPr>
                        <a:t>7</a:t>
                      </a:r>
                      <a:r>
                        <a:rPr lang="ja-JP" altLang="ja-JP" sz="1400" b="1" dirty="0">
                          <a:solidFill>
                            <a:schemeClr val="tx1"/>
                          </a:solidFill>
                          <a:effectLst/>
                          <a:latin typeface="+mn-ea"/>
                          <a:ea typeface="+mn-ea"/>
                        </a:rPr>
                        <a:t>月】</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ja-JP" sz="1400" b="1" dirty="0">
                          <a:solidFill>
                            <a:schemeClr val="tx1"/>
                          </a:solidFill>
                          <a:effectLst/>
                          <a:latin typeface="+mn-ea"/>
                          <a:ea typeface="+mn-ea"/>
                        </a:rPr>
                        <a:t>患者会及び患者支援団体：</a:t>
                      </a:r>
                      <a:r>
                        <a:rPr lang="en-US" altLang="ja-JP" sz="1400" b="1" dirty="0">
                          <a:solidFill>
                            <a:schemeClr val="tx1"/>
                          </a:solidFill>
                          <a:effectLst/>
                          <a:latin typeface="+mn-ea"/>
                          <a:ea typeface="+mn-ea"/>
                        </a:rPr>
                        <a:t>35</a:t>
                      </a:r>
                      <a:r>
                        <a:rPr lang="ja-JP" altLang="ja-JP" sz="1400" b="1" dirty="0">
                          <a:solidFill>
                            <a:schemeClr val="tx1"/>
                          </a:solidFill>
                          <a:effectLst/>
                          <a:latin typeface="+mn-ea"/>
                          <a:ea typeface="+mn-ea"/>
                        </a:rPr>
                        <a:t>団体</a:t>
                      </a:r>
                      <a:endParaRPr lang="en-US" altLang="ja-JP" sz="1400" b="1" dirty="0">
                        <a:solidFill>
                          <a:schemeClr val="tx1"/>
                        </a:solidFill>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400" b="1" dirty="0">
                          <a:solidFill>
                            <a:schemeClr val="tx1"/>
                          </a:solidFill>
                          <a:effectLst/>
                          <a:latin typeface="+mn-ea"/>
                          <a:ea typeface="+mn-ea"/>
                        </a:rPr>
                        <a:t>【</a:t>
                      </a:r>
                      <a:r>
                        <a:rPr lang="ja-JP" altLang="en-US" sz="1400" b="1" dirty="0">
                          <a:solidFill>
                            <a:schemeClr val="tx1"/>
                          </a:solidFill>
                          <a:effectLst/>
                          <a:latin typeface="+mn-ea"/>
                          <a:ea typeface="+mn-ea"/>
                        </a:rPr>
                        <a:t>令和６（</a:t>
                      </a:r>
                      <a:r>
                        <a:rPr lang="en-US" altLang="ja-JP" sz="1400" b="1" dirty="0">
                          <a:solidFill>
                            <a:schemeClr val="tx1"/>
                          </a:solidFill>
                          <a:effectLst/>
                          <a:latin typeface="+mn-ea"/>
                          <a:ea typeface="+mn-ea"/>
                        </a:rPr>
                        <a:t>2024</a:t>
                      </a:r>
                      <a:r>
                        <a:rPr lang="ja-JP" altLang="en-US" sz="1400" b="1" dirty="0">
                          <a:solidFill>
                            <a:schemeClr val="tx1"/>
                          </a:solidFill>
                          <a:effectLst/>
                          <a:latin typeface="+mn-ea"/>
                          <a:ea typeface="+mn-ea"/>
                        </a:rPr>
                        <a:t>）年</a:t>
                      </a:r>
                      <a:r>
                        <a:rPr lang="ja-JP" altLang="en-US" sz="1400" b="1" strike="noStrike" dirty="0">
                          <a:solidFill>
                            <a:schemeClr val="tx1"/>
                          </a:solidFill>
                          <a:effectLst/>
                          <a:latin typeface="+mn-ea"/>
                          <a:ea typeface="+mn-ea"/>
                        </a:rPr>
                        <a:t>７</a:t>
                      </a:r>
                      <a:r>
                        <a:rPr lang="ja-JP" altLang="en-US" sz="1400" b="1" dirty="0">
                          <a:solidFill>
                            <a:schemeClr val="tx1"/>
                          </a:solidFill>
                          <a:effectLst/>
                          <a:latin typeface="+mn-ea"/>
                          <a:ea typeface="+mn-ea"/>
                        </a:rPr>
                        <a:t>月</a:t>
                      </a:r>
                      <a:r>
                        <a:rPr lang="en-US" altLang="ja-JP" sz="1400" b="1" dirty="0">
                          <a:solidFill>
                            <a:schemeClr val="tx1"/>
                          </a:solidFill>
                          <a:effectLst/>
                          <a:latin typeface="+mn-ea"/>
                          <a:ea typeface="+mn-ea"/>
                        </a:rPr>
                        <a:t>】</a:t>
                      </a: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400" b="1" dirty="0">
                          <a:solidFill>
                            <a:schemeClr val="tx1"/>
                          </a:solidFill>
                          <a:effectLst/>
                          <a:latin typeface="+mn-ea"/>
                          <a:ea typeface="+mn-ea"/>
                          <a:cs typeface="HG丸ｺﾞｼｯｸM-PRO"/>
                        </a:rPr>
                        <a:t>患者サロン：</a:t>
                      </a:r>
                      <a:r>
                        <a:rPr lang="en-US" altLang="ja-JP" sz="1400" b="1" dirty="0">
                          <a:solidFill>
                            <a:schemeClr val="tx1"/>
                          </a:solidFill>
                          <a:effectLst/>
                          <a:latin typeface="+mn-ea"/>
                          <a:ea typeface="+mn-ea"/>
                          <a:cs typeface="HG丸ｺﾞｼｯｸM-PRO"/>
                        </a:rPr>
                        <a:t>59</a:t>
                      </a:r>
                      <a:r>
                        <a:rPr lang="ja-JP" altLang="en-US" sz="1400" b="1" dirty="0">
                          <a:solidFill>
                            <a:schemeClr val="tx1"/>
                          </a:solidFill>
                          <a:effectLst/>
                          <a:latin typeface="+mn-ea"/>
                          <a:ea typeface="+mn-ea"/>
                          <a:cs typeface="HG丸ｺﾞｼｯｸM-PRO"/>
                        </a:rPr>
                        <a:t>病院</a:t>
                      </a:r>
                      <a:endParaRPr lang="en-US" altLang="ja-JP" sz="1400" b="1" dirty="0">
                        <a:solidFill>
                          <a:schemeClr val="tx1"/>
                        </a:solidFill>
                        <a:effectLst/>
                        <a:latin typeface="+mn-ea"/>
                        <a:ea typeface="+mn-ea"/>
                        <a:cs typeface="HG丸ｺﾞｼｯｸM-PRO"/>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400" b="1" dirty="0">
                          <a:solidFill>
                            <a:schemeClr val="tx1"/>
                          </a:solidFill>
                          <a:effectLst/>
                          <a:latin typeface="+mn-ea"/>
                          <a:ea typeface="+mn-ea"/>
                        </a:rPr>
                        <a:t>【</a:t>
                      </a:r>
                      <a:r>
                        <a:rPr lang="ja-JP" altLang="en-US" sz="1400" b="1" dirty="0">
                          <a:solidFill>
                            <a:schemeClr val="tx1"/>
                          </a:solidFill>
                          <a:effectLst/>
                          <a:latin typeface="+mn-ea"/>
                          <a:ea typeface="+mn-ea"/>
                        </a:rPr>
                        <a:t>令和６</a:t>
                      </a:r>
                      <a:r>
                        <a:rPr lang="ja-JP" altLang="ja-JP" sz="1400" b="1" dirty="0">
                          <a:solidFill>
                            <a:schemeClr val="tx1"/>
                          </a:solidFill>
                          <a:effectLst/>
                          <a:latin typeface="+mn-ea"/>
                          <a:ea typeface="+mn-ea"/>
                        </a:rPr>
                        <a:t>（</a:t>
                      </a:r>
                      <a:r>
                        <a:rPr lang="en-US" altLang="ja-JP" sz="1400" b="1" dirty="0">
                          <a:solidFill>
                            <a:schemeClr val="tx1"/>
                          </a:solidFill>
                          <a:effectLst/>
                          <a:latin typeface="+mn-ea"/>
                          <a:ea typeface="+mn-ea"/>
                        </a:rPr>
                        <a:t>2024</a:t>
                      </a:r>
                      <a:r>
                        <a:rPr lang="ja-JP" altLang="en-US" sz="1400" b="1" dirty="0">
                          <a:solidFill>
                            <a:schemeClr val="tx1"/>
                          </a:solidFill>
                          <a:effectLst/>
                          <a:latin typeface="+mn-ea"/>
                          <a:ea typeface="+mn-ea"/>
                        </a:rPr>
                        <a:t>）</a:t>
                      </a:r>
                      <a:r>
                        <a:rPr lang="ja-JP" altLang="ja-JP" sz="1400" b="1" dirty="0">
                          <a:solidFill>
                            <a:schemeClr val="tx1"/>
                          </a:solidFill>
                          <a:effectLst/>
                          <a:latin typeface="+mn-ea"/>
                          <a:ea typeface="+mn-ea"/>
                        </a:rPr>
                        <a:t>年</a:t>
                      </a:r>
                      <a:r>
                        <a:rPr lang="ja-JP" altLang="en-US" sz="1400" b="1" dirty="0">
                          <a:solidFill>
                            <a:schemeClr val="tx1"/>
                          </a:solidFill>
                          <a:effectLst/>
                          <a:latin typeface="+mn-ea"/>
                          <a:ea typeface="+mn-ea"/>
                        </a:rPr>
                        <a:t>７</a:t>
                      </a:r>
                      <a:r>
                        <a:rPr lang="ja-JP" altLang="ja-JP" sz="1400" b="1" dirty="0">
                          <a:solidFill>
                            <a:schemeClr val="tx1"/>
                          </a:solidFill>
                          <a:effectLst/>
                          <a:latin typeface="+mn-ea"/>
                          <a:ea typeface="+mn-ea"/>
                        </a:rPr>
                        <a:t>月】</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6466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77386" y="2106993"/>
            <a:ext cx="9741058" cy="1440183"/>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２　がん医療の充実</a:t>
            </a:r>
          </a:p>
        </p:txBody>
      </p:sp>
      <p:sp>
        <p:nvSpPr>
          <p:cNvPr id="17" name="正方形/長方形 16">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４期</a:t>
            </a:r>
            <a:r>
              <a:rPr kumimoji="1" lang="zh-TW" altLang="en-US" sz="2000" b="1" dirty="0">
                <a:solidFill>
                  <a:schemeClr val="tx1"/>
                </a:solidFill>
                <a:latin typeface="Meiryo UI" panose="020B0604030504040204" pitchFamily="50" charset="-128"/>
                <a:ea typeface="Meiryo UI" panose="020B0604030504040204" pitchFamily="50" charset="-128"/>
              </a:rPr>
              <a:t>大阪府</a:t>
            </a:r>
            <a:r>
              <a:rPr kumimoji="1" lang="ja-JP" altLang="en-US" sz="2000" b="1" dirty="0">
                <a:solidFill>
                  <a:schemeClr val="tx1"/>
                </a:solidFill>
                <a:latin typeface="Meiryo UI" panose="020B0604030504040204" pitchFamily="50" charset="-128"/>
                <a:ea typeface="Meiryo UI" panose="020B0604030504040204" pitchFamily="50" charset="-128"/>
              </a:rPr>
              <a:t>がん対策推進</a:t>
            </a:r>
            <a:r>
              <a:rPr kumimoji="1" lang="zh-TW" altLang="en-US" sz="2000" b="1" dirty="0">
                <a:solidFill>
                  <a:schemeClr val="tx1"/>
                </a:solidFill>
                <a:latin typeface="Meiryo UI" panose="020B0604030504040204" pitchFamily="50" charset="-128"/>
                <a:ea typeface="Meiryo UI" panose="020B0604030504040204" pitchFamily="50" charset="-128"/>
              </a:rPr>
              <a:t>計画</a:t>
            </a:r>
            <a:r>
              <a:rPr kumimoji="1" lang="ja-JP" altLang="en-US" sz="2000" b="1" dirty="0">
                <a:solidFill>
                  <a:schemeClr val="tx1"/>
                </a:solidFill>
                <a:latin typeface="Meiryo UI" panose="020B0604030504040204" pitchFamily="50" charset="-128"/>
                <a:ea typeface="Meiryo UI" panose="020B0604030504040204" pitchFamily="50" charset="-128"/>
              </a:rPr>
              <a:t>（基本的な取組み）</a:t>
            </a:r>
          </a:p>
        </p:txBody>
      </p:sp>
      <p:sp>
        <p:nvSpPr>
          <p:cNvPr id="18" name="正方形/長方形 17"/>
          <p:cNvSpPr/>
          <p:nvPr/>
        </p:nvSpPr>
        <p:spPr>
          <a:xfrm>
            <a:off x="85624" y="607483"/>
            <a:ext cx="9741058" cy="1440183"/>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１　がんの予防・早期発見</a:t>
            </a:r>
            <a:endParaRPr kumimoji="1" lang="en-US" altLang="ja-JP" sz="1400" b="1" dirty="0">
              <a:solidFill>
                <a:schemeClr val="bg1"/>
              </a:solidFill>
            </a:endParaRPr>
          </a:p>
        </p:txBody>
      </p:sp>
      <p:graphicFrame>
        <p:nvGraphicFramePr>
          <p:cNvPr id="23" name="表 22"/>
          <p:cNvGraphicFramePr>
            <a:graphicFrameLocks noGrp="1"/>
          </p:cNvGraphicFramePr>
          <p:nvPr>
            <p:extLst>
              <p:ext uri="{D42A27DB-BD31-4B8C-83A1-F6EECF244321}">
                <p14:modId xmlns:p14="http://schemas.microsoft.com/office/powerpoint/2010/main" val="1914547637"/>
              </p:ext>
            </p:extLst>
          </p:nvPr>
        </p:nvGraphicFramePr>
        <p:xfrm>
          <a:off x="146165" y="915150"/>
          <a:ext cx="9613251" cy="1069440"/>
        </p:xfrm>
        <a:graphic>
          <a:graphicData uri="http://schemas.openxmlformats.org/drawingml/2006/table">
            <a:tbl>
              <a:tblPr firstRow="1" bandRow="1">
                <a:tableStyleId>{5940675A-B579-460E-94D1-54222C63F5DA}</a:tableStyleId>
              </a:tblPr>
              <a:tblGrid>
                <a:gridCol w="2745316">
                  <a:extLst>
                    <a:ext uri="{9D8B030D-6E8A-4147-A177-3AD203B41FA5}">
                      <a16:colId xmlns:a16="http://schemas.microsoft.com/office/drawing/2014/main" val="4073086637"/>
                    </a:ext>
                  </a:extLst>
                </a:gridCol>
                <a:gridCol w="3509319">
                  <a:extLst>
                    <a:ext uri="{9D8B030D-6E8A-4147-A177-3AD203B41FA5}">
                      <a16:colId xmlns:a16="http://schemas.microsoft.com/office/drawing/2014/main" val="111291063"/>
                    </a:ext>
                  </a:extLst>
                </a:gridCol>
                <a:gridCol w="3358616">
                  <a:extLst>
                    <a:ext uri="{9D8B030D-6E8A-4147-A177-3AD203B41FA5}">
                      <a16:colId xmlns:a16="http://schemas.microsoft.com/office/drawing/2014/main" val="3290605964"/>
                    </a:ext>
                  </a:extLst>
                </a:gridCol>
              </a:tblGrid>
              <a:tr h="0">
                <a:tc>
                  <a:txBody>
                    <a:bodyPr/>
                    <a:lstStyle/>
                    <a:p>
                      <a:pPr algn="ctr"/>
                      <a:r>
                        <a:rPr kumimoji="1" lang="ja-JP" altLang="en-US" sz="1200" b="1" baseline="0" dirty="0">
                          <a:solidFill>
                            <a:schemeClr val="tx1"/>
                          </a:solidFill>
                        </a:rPr>
                        <a:t>（１）がんの予防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（２）肝炎肝がん対策の推進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（３）がん検診によるがんの早期発見</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0">
                <a:tc>
                  <a:txBody>
                    <a:bodyPr/>
                    <a:lstStyle/>
                    <a:p>
                      <a:pPr marL="0" indent="0">
                        <a:buFont typeface="Wingdings" panose="05000000000000000000" pitchFamily="2" charset="2"/>
                        <a:buNone/>
                      </a:pPr>
                      <a:r>
                        <a:rPr kumimoji="1" lang="ja-JP" altLang="en-US" sz="1100" b="0" baseline="0" dirty="0">
                          <a:solidFill>
                            <a:schemeClr val="tx1"/>
                          </a:solidFill>
                        </a:rPr>
                        <a:t>① たばこ対策</a:t>
                      </a:r>
                    </a:p>
                    <a:p>
                      <a:pPr marL="0" indent="0">
                        <a:buFont typeface="Wingdings" panose="05000000000000000000" pitchFamily="2" charset="2"/>
                        <a:buNone/>
                      </a:pPr>
                      <a:r>
                        <a:rPr kumimoji="1" lang="ja-JP" altLang="en-US" sz="1100" b="0" baseline="0" dirty="0">
                          <a:solidFill>
                            <a:schemeClr val="tx1"/>
                          </a:solidFill>
                        </a:rPr>
                        <a:t>② 喫煙以外の生活習慣の改善</a:t>
                      </a:r>
                    </a:p>
                    <a:p>
                      <a:pPr marL="0" indent="0">
                        <a:buFont typeface="Wingdings" panose="05000000000000000000" pitchFamily="2" charset="2"/>
                        <a:buNone/>
                      </a:pPr>
                      <a:r>
                        <a:rPr kumimoji="1" lang="ja-JP" altLang="en-US" sz="1100" b="0" baseline="0" dirty="0">
                          <a:solidFill>
                            <a:schemeClr val="tx1"/>
                          </a:solidFill>
                        </a:rPr>
                        <a:t>③ がんに関する感染症対策</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rPr>
                        <a:t>①肝炎肝がんの予防</a:t>
                      </a:r>
                    </a:p>
                    <a:p>
                      <a:pPr marL="0" indent="0">
                        <a:buFont typeface="Wingdings" panose="05000000000000000000" pitchFamily="2" charset="2"/>
                        <a:buNone/>
                      </a:pPr>
                      <a:r>
                        <a:rPr kumimoji="1" lang="ja-JP" altLang="en-US" sz="1100" b="0" dirty="0">
                          <a:solidFill>
                            <a:schemeClr val="tx1"/>
                          </a:solidFill>
                        </a:rPr>
                        <a:t>②肝炎ウイルス検査の受検促進 </a:t>
                      </a:r>
                    </a:p>
                    <a:p>
                      <a:pPr marL="0" indent="0">
                        <a:buFont typeface="Wingdings" panose="05000000000000000000" pitchFamily="2" charset="2"/>
                        <a:buNone/>
                      </a:pPr>
                      <a:r>
                        <a:rPr kumimoji="1" lang="ja-JP" altLang="en-US" sz="1100" b="0" dirty="0">
                          <a:solidFill>
                            <a:schemeClr val="tx1"/>
                          </a:solidFill>
                        </a:rPr>
                        <a:t>③受診・受療の推進</a:t>
                      </a:r>
                    </a:p>
                    <a:p>
                      <a:pPr marL="0" indent="0">
                        <a:buFont typeface="Wingdings" panose="05000000000000000000" pitchFamily="2" charset="2"/>
                        <a:buNone/>
                      </a:pPr>
                      <a:r>
                        <a:rPr kumimoji="1" lang="ja-JP" altLang="en-US" sz="1100" b="0" dirty="0">
                          <a:solidFill>
                            <a:schemeClr val="tx1"/>
                          </a:solidFill>
                        </a:rPr>
                        <a:t>④肝炎肝がんに関する普及啓発の推進</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rPr>
                        <a:t>①市町村におけるがん検診受診率の向上</a:t>
                      </a:r>
                    </a:p>
                    <a:p>
                      <a:pPr marL="0" indent="0">
                        <a:buFont typeface="Wingdings" panose="05000000000000000000" pitchFamily="2" charset="2"/>
                        <a:buNone/>
                      </a:pPr>
                      <a:r>
                        <a:rPr kumimoji="1" lang="ja-JP" altLang="en-US" sz="1100" b="0" dirty="0">
                          <a:solidFill>
                            <a:schemeClr val="tx1"/>
                          </a:solidFill>
                        </a:rPr>
                        <a:t>②がん検診の精度管理の充実</a:t>
                      </a:r>
                    </a:p>
                    <a:p>
                      <a:pPr marL="0" indent="0">
                        <a:buFont typeface="Wingdings" panose="05000000000000000000" pitchFamily="2" charset="2"/>
                        <a:buNone/>
                      </a:pPr>
                      <a:r>
                        <a:rPr kumimoji="1" lang="ja-JP" altLang="en-US" sz="1100" b="0" dirty="0">
                          <a:solidFill>
                            <a:schemeClr val="tx1"/>
                          </a:solidFill>
                        </a:rPr>
                        <a:t>③職域におけるがん検診の推進</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pic>
        <p:nvPicPr>
          <p:cNvPr id="19" name="図 18"/>
          <p:cNvPicPr>
            <a:picLocks noChangeAspect="1"/>
          </p:cNvPicPr>
          <p:nvPr/>
        </p:nvPicPr>
        <p:blipFill>
          <a:blip r:embed="rId3"/>
          <a:stretch>
            <a:fillRect/>
          </a:stretch>
        </p:blipFill>
        <p:spPr>
          <a:xfrm>
            <a:off x="8536240" y="74033"/>
            <a:ext cx="1320923" cy="432000"/>
          </a:xfrm>
          <a:prstGeom prst="rect">
            <a:avLst/>
          </a:prstGeom>
        </p:spPr>
      </p:pic>
      <p:graphicFrame>
        <p:nvGraphicFramePr>
          <p:cNvPr id="14" name="表 13">
            <a:extLst>
              <a:ext uri="{FF2B5EF4-FFF2-40B4-BE49-F238E27FC236}">
                <a16:creationId xmlns:a16="http://schemas.microsoft.com/office/drawing/2014/main" id="{FAFD4DB2-81A1-4783-9640-F1D6E066F85C}"/>
              </a:ext>
            </a:extLst>
          </p:cNvPr>
          <p:cNvGraphicFramePr>
            <a:graphicFrameLocks noGrp="1"/>
          </p:cNvGraphicFramePr>
          <p:nvPr>
            <p:extLst>
              <p:ext uri="{D42A27DB-BD31-4B8C-83A1-F6EECF244321}">
                <p14:modId xmlns:p14="http://schemas.microsoft.com/office/powerpoint/2010/main" val="3359973737"/>
              </p:ext>
            </p:extLst>
          </p:nvPr>
        </p:nvGraphicFramePr>
        <p:xfrm>
          <a:off x="154602" y="2427293"/>
          <a:ext cx="9592317" cy="1040280"/>
        </p:xfrm>
        <a:graphic>
          <a:graphicData uri="http://schemas.openxmlformats.org/drawingml/2006/table">
            <a:tbl>
              <a:tblPr firstRow="1" bandRow="1">
                <a:tableStyleId>{5940675A-B579-460E-94D1-54222C63F5DA}</a:tableStyleId>
              </a:tblPr>
              <a:tblGrid>
                <a:gridCol w="2300274">
                  <a:extLst>
                    <a:ext uri="{9D8B030D-6E8A-4147-A177-3AD203B41FA5}">
                      <a16:colId xmlns:a16="http://schemas.microsoft.com/office/drawing/2014/main" val="4073086637"/>
                    </a:ext>
                  </a:extLst>
                </a:gridCol>
                <a:gridCol w="3188043">
                  <a:extLst>
                    <a:ext uri="{9D8B030D-6E8A-4147-A177-3AD203B41FA5}">
                      <a16:colId xmlns:a16="http://schemas.microsoft.com/office/drawing/2014/main" val="960632616"/>
                    </a:ext>
                  </a:extLst>
                </a:gridCol>
                <a:gridCol w="4104000">
                  <a:extLst>
                    <a:ext uri="{9D8B030D-6E8A-4147-A177-3AD203B41FA5}">
                      <a16:colId xmlns:a16="http://schemas.microsoft.com/office/drawing/2014/main" val="371491135"/>
                    </a:ext>
                  </a:extLst>
                </a:gridCol>
              </a:tblGrid>
              <a:tr h="0">
                <a:tc rowSpan="2">
                  <a:txBody>
                    <a:bodyPr/>
                    <a:lstStyle/>
                    <a:p>
                      <a:pPr algn="ctr"/>
                      <a:r>
                        <a:rPr kumimoji="1" lang="ja-JP" altLang="en-US" sz="1200" b="1" baseline="0" dirty="0">
                          <a:solidFill>
                            <a:schemeClr val="tx1"/>
                          </a:solidFill>
                          <a:latin typeface="+mn-ea"/>
                          <a:ea typeface="+mn-ea"/>
                        </a:rPr>
                        <a:t>（１）</a:t>
                      </a:r>
                      <a:r>
                        <a:rPr kumimoji="1" lang="en-US" altLang="ja-JP" sz="1200" b="1" baseline="0" dirty="0">
                          <a:solidFill>
                            <a:schemeClr val="tx1"/>
                          </a:solidFill>
                          <a:latin typeface="+mn-ea"/>
                          <a:ea typeface="+mn-ea"/>
                        </a:rPr>
                        <a:t> </a:t>
                      </a:r>
                      <a:r>
                        <a:rPr kumimoji="1" lang="ja-JP" altLang="en-US" sz="1200" b="1" baseline="0" dirty="0">
                          <a:solidFill>
                            <a:schemeClr val="tx1"/>
                          </a:solidFill>
                          <a:latin typeface="+mn-ea"/>
                          <a:ea typeface="+mn-ea"/>
                        </a:rPr>
                        <a:t>医療提供体制の充実　　　 　</a:t>
                      </a:r>
                      <a:endParaRPr kumimoji="1" lang="ja-JP" altLang="en-US" sz="1200" b="1"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r>
                        <a:rPr kumimoji="1" lang="ja-JP" altLang="en-US" sz="1200" b="1" dirty="0">
                          <a:solidFill>
                            <a:schemeClr val="tx1"/>
                          </a:solidFill>
                        </a:rPr>
                        <a:t>（２）小児･</a:t>
                      </a:r>
                      <a:r>
                        <a:rPr kumimoji="1" lang="en-US" altLang="ja-JP" sz="1200" b="1" dirty="0">
                          <a:solidFill>
                            <a:schemeClr val="tx1"/>
                          </a:solidFill>
                        </a:rPr>
                        <a:t>AYA</a:t>
                      </a:r>
                      <a:r>
                        <a:rPr kumimoji="1" lang="ja-JP" altLang="en-US" sz="1200" b="1" dirty="0">
                          <a:solidFill>
                            <a:schemeClr val="tx1"/>
                          </a:solidFill>
                        </a:rPr>
                        <a:t>世代のがん、高齢者のがん、</a:t>
                      </a:r>
                      <a:endParaRPr kumimoji="1" lang="en-US" altLang="ja-JP" sz="1200" b="1" dirty="0">
                        <a:solidFill>
                          <a:schemeClr val="tx1"/>
                        </a:solidFill>
                      </a:endParaRPr>
                    </a:p>
                    <a:p>
                      <a:pPr algn="ctr"/>
                      <a:r>
                        <a:rPr kumimoji="1" lang="ja-JP" altLang="en-US" sz="1200" b="1" dirty="0">
                          <a:solidFill>
                            <a:schemeClr val="tx1"/>
                          </a:solidFill>
                        </a:rPr>
                        <a:t>希少がん等の対策</a:t>
                      </a:r>
                      <a:endParaRPr kumimoji="1" lang="ja-JP" altLang="en-US" sz="1200" b="1"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（３）高度・専門的な医療の活用</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（４）</a:t>
                      </a:r>
                      <a:r>
                        <a:rPr kumimoji="1" lang="en-US" altLang="ja-JP" sz="1200" b="1" dirty="0">
                          <a:solidFill>
                            <a:schemeClr val="tx1"/>
                          </a:solidFill>
                          <a:latin typeface="+mn-ea"/>
                          <a:ea typeface="+mn-ea"/>
                        </a:rPr>
                        <a:t> </a:t>
                      </a:r>
                      <a:r>
                        <a:rPr kumimoji="1" lang="ja-JP" altLang="en-US" sz="1200" b="1" dirty="0">
                          <a:solidFill>
                            <a:schemeClr val="tx1"/>
                          </a:solidFill>
                          <a:latin typeface="+mn-ea"/>
                          <a:ea typeface="+mn-ea"/>
                        </a:rPr>
                        <a:t>緩和ケアの推進    </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514196393"/>
                  </a:ext>
                </a:extLst>
              </a:tr>
              <a:tr h="417440">
                <a:tc>
                  <a:txBody>
                    <a:bodyPr/>
                    <a:lstStyle/>
                    <a:p>
                      <a:pPr marL="0" indent="0">
                        <a:buFont typeface="Wingdings" panose="05000000000000000000" pitchFamily="2" charset="2"/>
                        <a:buNone/>
                      </a:pPr>
                      <a:r>
                        <a:rPr kumimoji="1" lang="ja-JP" altLang="en-US" sz="1100" b="0" baseline="0" dirty="0">
                          <a:solidFill>
                            <a:schemeClr val="tx1"/>
                          </a:solidFill>
                        </a:rPr>
                        <a:t> ①がん診療拠点病院の機能強化</a:t>
                      </a:r>
                    </a:p>
                    <a:p>
                      <a:pPr marL="0" indent="0">
                        <a:buFont typeface="Wingdings" panose="05000000000000000000" pitchFamily="2" charset="2"/>
                        <a:buNone/>
                      </a:pPr>
                      <a:r>
                        <a:rPr kumimoji="1" lang="ja-JP" altLang="en-US" sz="1100" b="0" baseline="0" dirty="0">
                          <a:solidFill>
                            <a:schemeClr val="tx1"/>
                          </a:solidFill>
                        </a:rPr>
                        <a:t> ②がん医療連携体制の充実</a:t>
                      </a:r>
                      <a:endParaRPr kumimoji="1" lang="ja-JP" altLang="en-US" dirty="0"/>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marL="0" indent="0">
                        <a:buFont typeface="Wingdings" panose="05000000000000000000" pitchFamily="2" charset="2"/>
                        <a:buNone/>
                      </a:pPr>
                      <a:r>
                        <a:rPr kumimoji="1" lang="ja-JP" altLang="en-US" sz="1100" b="0" baseline="0" dirty="0">
                          <a:solidFill>
                            <a:schemeClr val="tx1"/>
                          </a:solidFill>
                        </a:rPr>
                        <a:t>①小児・</a:t>
                      </a:r>
                      <a:r>
                        <a:rPr kumimoji="1" lang="en-US" altLang="ja-JP" sz="1100" b="0" baseline="0" dirty="0">
                          <a:solidFill>
                            <a:schemeClr val="tx1"/>
                          </a:solidFill>
                        </a:rPr>
                        <a:t>AYA</a:t>
                      </a:r>
                      <a:r>
                        <a:rPr kumimoji="1" lang="ja-JP" altLang="en-US" sz="1100" b="0" baseline="0" dirty="0">
                          <a:solidFill>
                            <a:schemeClr val="tx1"/>
                          </a:solidFill>
                        </a:rPr>
                        <a:t>世代のがん  ②高齢者のがん医療</a:t>
                      </a:r>
                    </a:p>
                    <a:p>
                      <a:pPr marL="0" indent="0">
                        <a:buFont typeface="Wingdings" panose="05000000000000000000" pitchFamily="2" charset="2"/>
                        <a:buNone/>
                      </a:pPr>
                      <a:r>
                        <a:rPr kumimoji="1" lang="ja-JP" altLang="en-US" sz="1100" b="0" baseline="0" dirty="0">
                          <a:solidFill>
                            <a:schemeClr val="tx1"/>
                          </a:solidFill>
                        </a:rPr>
                        <a:t>③希少がん等</a:t>
                      </a:r>
                      <a:endParaRPr kumimoji="1" lang="ja-JP" altLang="en-US" dirty="0"/>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rPr>
                        <a:t>①緩和ケアの普及啓発    ②質の高い緩和ケア提供体制の確保</a:t>
                      </a:r>
                      <a:endParaRPr kumimoji="1" lang="en-US" altLang="ja-JP" sz="1100" b="0" dirty="0">
                        <a:solidFill>
                          <a:schemeClr val="tx1"/>
                        </a:solidFill>
                      </a:endParaRPr>
                    </a:p>
                    <a:p>
                      <a:pPr marL="0" indent="0">
                        <a:buFont typeface="Wingdings" panose="05000000000000000000" pitchFamily="2" charset="2"/>
                        <a:buNone/>
                      </a:pPr>
                      <a:r>
                        <a:rPr kumimoji="1" lang="ja-JP" altLang="en-US" sz="1100" b="0" dirty="0">
                          <a:solidFill>
                            <a:schemeClr val="tx1"/>
                          </a:solidFill>
                        </a:rPr>
                        <a:t>③緩和ケアに関</a:t>
                      </a:r>
                      <a:r>
                        <a:rPr kumimoji="1" lang="ja-JP" altLang="en-US" sz="1200" b="0" dirty="0">
                          <a:solidFill>
                            <a:schemeClr val="tx1"/>
                          </a:solidFill>
                        </a:rPr>
                        <a:t>する人材育成  ④社会連携に基づく緩和ケア</a:t>
                      </a:r>
                      <a:endParaRPr kumimoji="1" lang="ja-JP" altLang="en-US" sz="1200" b="1"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6351994"/>
                  </a:ext>
                </a:extLst>
              </a:tr>
            </a:tbl>
          </a:graphicData>
        </a:graphic>
      </p:graphicFrame>
      <p:sp>
        <p:nvSpPr>
          <p:cNvPr id="15" name="スライド番号プレースホルダー 1">
            <a:extLst>
              <a:ext uri="{FF2B5EF4-FFF2-40B4-BE49-F238E27FC236}">
                <a16:creationId xmlns:a16="http://schemas.microsoft.com/office/drawing/2014/main" id="{25B8F165-FCFC-4C3C-9742-74BF815CEBB3}"/>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2</a:t>
            </a:fld>
            <a:endParaRPr kumimoji="1" lang="ja-JP" altLang="en-US"/>
          </a:p>
        </p:txBody>
      </p:sp>
      <p:sp>
        <p:nvSpPr>
          <p:cNvPr id="20" name="正方形/長方形 19">
            <a:extLst>
              <a:ext uri="{FF2B5EF4-FFF2-40B4-BE49-F238E27FC236}">
                <a16:creationId xmlns:a16="http://schemas.microsoft.com/office/drawing/2014/main" id="{39EED5C1-35A4-4DC9-A480-91AE4F2E936C}"/>
              </a:ext>
            </a:extLst>
          </p:cNvPr>
          <p:cNvSpPr/>
          <p:nvPr/>
        </p:nvSpPr>
        <p:spPr>
          <a:xfrm>
            <a:off x="73264" y="3610171"/>
            <a:ext cx="9753418" cy="1440183"/>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３　患者支援の充実</a:t>
            </a:r>
            <a:endParaRPr kumimoji="1" lang="en-US" altLang="ja-JP" sz="1400" b="1" dirty="0">
              <a:solidFill>
                <a:schemeClr val="bg1"/>
              </a:solidFill>
            </a:endParaRPr>
          </a:p>
        </p:txBody>
      </p:sp>
      <p:graphicFrame>
        <p:nvGraphicFramePr>
          <p:cNvPr id="22" name="表 21">
            <a:extLst>
              <a:ext uri="{FF2B5EF4-FFF2-40B4-BE49-F238E27FC236}">
                <a16:creationId xmlns:a16="http://schemas.microsoft.com/office/drawing/2014/main" id="{B3B77228-9D37-4FBA-80D2-D0FC8966B39E}"/>
              </a:ext>
            </a:extLst>
          </p:cNvPr>
          <p:cNvGraphicFramePr>
            <a:graphicFrameLocks noGrp="1"/>
          </p:cNvGraphicFramePr>
          <p:nvPr>
            <p:extLst>
              <p:ext uri="{D42A27DB-BD31-4B8C-83A1-F6EECF244321}">
                <p14:modId xmlns:p14="http://schemas.microsoft.com/office/powerpoint/2010/main" val="477099903"/>
              </p:ext>
            </p:extLst>
          </p:nvPr>
        </p:nvGraphicFramePr>
        <p:xfrm>
          <a:off x="133805" y="3917838"/>
          <a:ext cx="9625449" cy="1069440"/>
        </p:xfrm>
        <a:graphic>
          <a:graphicData uri="http://schemas.openxmlformats.org/drawingml/2006/table">
            <a:tbl>
              <a:tblPr firstRow="1" bandRow="1">
                <a:tableStyleId>{5940675A-B579-460E-94D1-54222C63F5DA}</a:tableStyleId>
              </a:tblPr>
              <a:tblGrid>
                <a:gridCol w="2497230">
                  <a:extLst>
                    <a:ext uri="{9D8B030D-6E8A-4147-A177-3AD203B41FA5}">
                      <a16:colId xmlns:a16="http://schemas.microsoft.com/office/drawing/2014/main" val="4073086637"/>
                    </a:ext>
                  </a:extLst>
                </a:gridCol>
                <a:gridCol w="2301273">
                  <a:extLst>
                    <a:ext uri="{9D8B030D-6E8A-4147-A177-3AD203B41FA5}">
                      <a16:colId xmlns:a16="http://schemas.microsoft.com/office/drawing/2014/main" val="111291063"/>
                    </a:ext>
                  </a:extLst>
                </a:gridCol>
                <a:gridCol w="4826946">
                  <a:extLst>
                    <a:ext uri="{9D8B030D-6E8A-4147-A177-3AD203B41FA5}">
                      <a16:colId xmlns:a16="http://schemas.microsoft.com/office/drawing/2014/main" val="3290605964"/>
                    </a:ext>
                  </a:extLst>
                </a:gridCol>
              </a:tblGrid>
              <a:tr h="0">
                <a:tc>
                  <a:txBody>
                    <a:bodyPr/>
                    <a:lstStyle/>
                    <a:p>
                      <a:pPr algn="ctr"/>
                      <a:r>
                        <a:rPr kumimoji="1" lang="ja-JP" altLang="en-US" sz="1200" b="1" baseline="0" dirty="0">
                          <a:solidFill>
                            <a:schemeClr val="tx1"/>
                          </a:solidFill>
                        </a:rPr>
                        <a:t>（１）がん患者の相談支援</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（２）がん患者への情報提供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（３）がん患者等の社会的な問題への対策</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0">
                <a:tc>
                  <a:txBody>
                    <a:bodyPr/>
                    <a:lstStyle/>
                    <a:p>
                      <a:pPr marL="0" indent="0">
                        <a:buFont typeface="Wingdings" panose="05000000000000000000" pitchFamily="2" charset="2"/>
                        <a:buNone/>
                      </a:pPr>
                      <a:r>
                        <a:rPr kumimoji="1" lang="ja-JP" altLang="en-US" sz="1100" b="0" baseline="0" dirty="0">
                          <a:solidFill>
                            <a:schemeClr val="tx1"/>
                          </a:solidFill>
                        </a:rPr>
                        <a:t>①がん相談支援センターの認知度</a:t>
                      </a:r>
                      <a:endParaRPr kumimoji="1" lang="en-US" altLang="ja-JP" sz="1100" b="0" baseline="0" dirty="0">
                        <a:solidFill>
                          <a:schemeClr val="tx1"/>
                        </a:solidFill>
                      </a:endParaRPr>
                    </a:p>
                    <a:p>
                      <a:pPr marL="0" indent="0">
                        <a:buFont typeface="Wingdings" panose="05000000000000000000" pitchFamily="2" charset="2"/>
                        <a:buNone/>
                      </a:pPr>
                      <a:r>
                        <a:rPr kumimoji="1" lang="en-US" altLang="ja-JP" sz="1100" b="0" baseline="0" dirty="0">
                          <a:solidFill>
                            <a:schemeClr val="tx1"/>
                          </a:solidFill>
                        </a:rPr>
                        <a:t>     </a:t>
                      </a:r>
                      <a:r>
                        <a:rPr kumimoji="1" lang="ja-JP" altLang="en-US" sz="1100" b="0" baseline="0" dirty="0">
                          <a:solidFill>
                            <a:schemeClr val="tx1"/>
                          </a:solidFill>
                        </a:rPr>
                        <a:t>及び質の向上</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rPr>
                        <a:t>①情報提供</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rPr>
                        <a:t>①小児・</a:t>
                      </a:r>
                      <a:r>
                        <a:rPr kumimoji="1" lang="en-US" altLang="ja-JP" sz="1100" b="0" dirty="0">
                          <a:solidFill>
                            <a:schemeClr val="tx1"/>
                          </a:solidFill>
                        </a:rPr>
                        <a:t>AYA</a:t>
                      </a:r>
                      <a:r>
                        <a:rPr kumimoji="1" lang="ja-JP" altLang="en-US" sz="1100" b="0" dirty="0">
                          <a:solidFill>
                            <a:schemeClr val="tx1"/>
                          </a:solidFill>
                        </a:rPr>
                        <a:t>世代における療養環境への支援 </a:t>
                      </a:r>
                    </a:p>
                    <a:p>
                      <a:pPr marL="0" indent="0">
                        <a:buFont typeface="Wingdings" panose="05000000000000000000" pitchFamily="2" charset="2"/>
                        <a:buNone/>
                      </a:pPr>
                      <a:r>
                        <a:rPr kumimoji="1" lang="ja-JP" altLang="en-US" sz="1100" b="0" dirty="0">
                          <a:solidFill>
                            <a:schemeClr val="tx1"/>
                          </a:solidFill>
                        </a:rPr>
                        <a:t>②全ての働く世代のがん患者の就労支援の推進</a:t>
                      </a:r>
                      <a:endParaRPr kumimoji="1" lang="en-US" altLang="ja-JP" sz="1100" b="0" dirty="0">
                        <a:solidFill>
                          <a:schemeClr val="tx1"/>
                        </a:solidFill>
                      </a:endParaRPr>
                    </a:p>
                    <a:p>
                      <a:pPr marL="0" indent="0">
                        <a:buFont typeface="Wingdings" panose="05000000000000000000" pitchFamily="2" charset="2"/>
                        <a:buNone/>
                      </a:pPr>
                      <a:r>
                        <a:rPr kumimoji="1" lang="ja-JP" altLang="en-US" sz="1100" b="0" dirty="0">
                          <a:solidFill>
                            <a:schemeClr val="tx1"/>
                          </a:solidFill>
                        </a:rPr>
                        <a:t>③高齢者の支援　　④妊よう性温存治療について</a:t>
                      </a:r>
                    </a:p>
                    <a:p>
                      <a:pPr marL="0" indent="0">
                        <a:buFont typeface="Wingdings" panose="05000000000000000000" pitchFamily="2" charset="2"/>
                        <a:buNone/>
                      </a:pPr>
                      <a:r>
                        <a:rPr kumimoji="1" lang="ja-JP" altLang="en-US" sz="1100" b="0" dirty="0">
                          <a:solidFill>
                            <a:schemeClr val="tx1"/>
                          </a:solidFill>
                        </a:rPr>
                        <a:t>⑤アピアランスケアの充実　 ⑥がんのリハビリテーション提供体制の整備</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sp>
        <p:nvSpPr>
          <p:cNvPr id="27" name="正方形/長方形 26">
            <a:extLst>
              <a:ext uri="{FF2B5EF4-FFF2-40B4-BE49-F238E27FC236}">
                <a16:creationId xmlns:a16="http://schemas.microsoft.com/office/drawing/2014/main" id="{E2D18B65-39B3-41C5-8888-2E66C0B71FAA}"/>
              </a:ext>
            </a:extLst>
          </p:cNvPr>
          <p:cNvSpPr/>
          <p:nvPr/>
        </p:nvSpPr>
        <p:spPr>
          <a:xfrm>
            <a:off x="73264" y="5088564"/>
            <a:ext cx="4383406" cy="1279286"/>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４　データの基盤整備・活用</a:t>
            </a:r>
          </a:p>
        </p:txBody>
      </p:sp>
      <p:graphicFrame>
        <p:nvGraphicFramePr>
          <p:cNvPr id="30" name="表 29">
            <a:extLst>
              <a:ext uri="{FF2B5EF4-FFF2-40B4-BE49-F238E27FC236}">
                <a16:creationId xmlns:a16="http://schemas.microsoft.com/office/drawing/2014/main" id="{14A3C880-0AEF-4C30-8514-B83AFA5D5FCB}"/>
              </a:ext>
            </a:extLst>
          </p:cNvPr>
          <p:cNvGraphicFramePr>
            <a:graphicFrameLocks noGrp="1"/>
          </p:cNvGraphicFramePr>
          <p:nvPr>
            <p:extLst>
              <p:ext uri="{D42A27DB-BD31-4B8C-83A1-F6EECF244321}">
                <p14:modId xmlns:p14="http://schemas.microsoft.com/office/powerpoint/2010/main" val="4137958996"/>
              </p:ext>
            </p:extLst>
          </p:nvPr>
        </p:nvGraphicFramePr>
        <p:xfrm>
          <a:off x="154601" y="5378315"/>
          <a:ext cx="4220749" cy="857400"/>
        </p:xfrm>
        <a:graphic>
          <a:graphicData uri="http://schemas.openxmlformats.org/drawingml/2006/table">
            <a:tbl>
              <a:tblPr firstRow="1" bandRow="1">
                <a:tableStyleId>{5940675A-B579-460E-94D1-54222C63F5DA}</a:tableStyleId>
              </a:tblPr>
              <a:tblGrid>
                <a:gridCol w="4220749">
                  <a:extLst>
                    <a:ext uri="{9D8B030D-6E8A-4147-A177-3AD203B41FA5}">
                      <a16:colId xmlns:a16="http://schemas.microsoft.com/office/drawing/2014/main" val="4073086637"/>
                    </a:ext>
                  </a:extLst>
                </a:gridCol>
              </a:tblGrid>
              <a:tr h="256152">
                <a:tc>
                  <a:txBody>
                    <a:bodyPr/>
                    <a:lstStyle/>
                    <a:p>
                      <a:pPr algn="ctr"/>
                      <a:r>
                        <a:rPr kumimoji="1" lang="ja-JP" altLang="en-US" sz="1200" b="1" dirty="0">
                          <a:solidFill>
                            <a:schemeClr val="tx1"/>
                          </a:solidFill>
                        </a:rPr>
                        <a:t>（１）がん登録の精度向上</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（２）がん登録等のデータの利活用</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93509926"/>
                  </a:ext>
                </a:extLst>
              </a:tr>
              <a:tr h="256152">
                <a:tc>
                  <a:txBody>
                    <a:bodyPr/>
                    <a:lstStyle/>
                    <a:p>
                      <a:pPr marL="0" indent="0">
                        <a:buFont typeface="Wingdings" panose="05000000000000000000" pitchFamily="2" charset="2"/>
                        <a:buNone/>
                      </a:pPr>
                      <a:r>
                        <a:rPr kumimoji="1" lang="ja-JP" altLang="en-US" sz="1100" b="0" dirty="0">
                          <a:solidFill>
                            <a:schemeClr val="tx1"/>
                          </a:solidFill>
                        </a:rPr>
                        <a:t>①がん登録による情報の提供     ②がん登録による情報の活用</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2470633"/>
                  </a:ext>
                </a:extLst>
              </a:tr>
            </a:tbl>
          </a:graphicData>
        </a:graphic>
      </p:graphicFrame>
      <p:sp>
        <p:nvSpPr>
          <p:cNvPr id="33" name="正方形/長方形 32">
            <a:extLst>
              <a:ext uri="{FF2B5EF4-FFF2-40B4-BE49-F238E27FC236}">
                <a16:creationId xmlns:a16="http://schemas.microsoft.com/office/drawing/2014/main" id="{CC08D486-E19C-48B7-9B80-B37D7C1B5147}"/>
              </a:ext>
            </a:extLst>
          </p:cNvPr>
          <p:cNvSpPr/>
          <p:nvPr/>
        </p:nvSpPr>
        <p:spPr>
          <a:xfrm>
            <a:off x="4563762" y="5098224"/>
            <a:ext cx="5254682" cy="1279286"/>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５　がん対策を社会全体で進める環境づくり</a:t>
            </a:r>
          </a:p>
        </p:txBody>
      </p:sp>
      <p:graphicFrame>
        <p:nvGraphicFramePr>
          <p:cNvPr id="34" name="表 33">
            <a:extLst>
              <a:ext uri="{FF2B5EF4-FFF2-40B4-BE49-F238E27FC236}">
                <a16:creationId xmlns:a16="http://schemas.microsoft.com/office/drawing/2014/main" id="{7EBE9448-B172-4F1C-9358-183759F1418A}"/>
              </a:ext>
            </a:extLst>
          </p:cNvPr>
          <p:cNvGraphicFramePr>
            <a:graphicFrameLocks noGrp="1"/>
          </p:cNvGraphicFramePr>
          <p:nvPr>
            <p:extLst>
              <p:ext uri="{D42A27DB-BD31-4B8C-83A1-F6EECF244321}">
                <p14:modId xmlns:p14="http://schemas.microsoft.com/office/powerpoint/2010/main" val="2923538910"/>
              </p:ext>
            </p:extLst>
          </p:nvPr>
        </p:nvGraphicFramePr>
        <p:xfrm>
          <a:off x="4709419" y="5410997"/>
          <a:ext cx="5037500" cy="888208"/>
        </p:xfrm>
        <a:graphic>
          <a:graphicData uri="http://schemas.openxmlformats.org/drawingml/2006/table">
            <a:tbl>
              <a:tblPr firstRow="1" bandRow="1">
                <a:tableStyleId>{5940675A-B579-460E-94D1-54222C63F5DA}</a:tableStyleId>
              </a:tblPr>
              <a:tblGrid>
                <a:gridCol w="2518750">
                  <a:extLst>
                    <a:ext uri="{9D8B030D-6E8A-4147-A177-3AD203B41FA5}">
                      <a16:colId xmlns:a16="http://schemas.microsoft.com/office/drawing/2014/main" val="4073086637"/>
                    </a:ext>
                  </a:extLst>
                </a:gridCol>
                <a:gridCol w="2518750">
                  <a:extLst>
                    <a:ext uri="{9D8B030D-6E8A-4147-A177-3AD203B41FA5}">
                      <a16:colId xmlns:a16="http://schemas.microsoft.com/office/drawing/2014/main" val="2139590314"/>
                    </a:ext>
                  </a:extLst>
                </a:gridCol>
              </a:tblGrid>
              <a:tr h="209880">
                <a:tc>
                  <a:txBody>
                    <a:bodyPr/>
                    <a:lstStyle/>
                    <a:p>
                      <a:pPr algn="l"/>
                      <a:r>
                        <a:rPr kumimoji="1" lang="ja-JP" altLang="en-US" sz="1200" b="1" dirty="0">
                          <a:solidFill>
                            <a:schemeClr val="tx1"/>
                          </a:solidFill>
                        </a:rPr>
                        <a:t>（１）社会全体での機運づくり</a:t>
                      </a:r>
                      <a:endParaRPr kumimoji="1" lang="en-US" altLang="ja-JP" sz="1200" b="1"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（２）大阪府がん対策基金の活用</a:t>
                      </a:r>
                      <a:endParaRPr kumimoji="1" lang="en-US" altLang="ja-JP" sz="1200" b="1"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30644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（３）がん患者会等との連携推進</a:t>
                      </a:r>
                      <a:endParaRPr kumimoji="1" lang="en-US" altLang="ja-JP" sz="1200" b="1"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2698714102"/>
                  </a:ext>
                </a:extLst>
              </a:tr>
              <a:tr h="2098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（４）がん教育、がんに関する知識の普及啓発</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764557255"/>
                  </a:ext>
                </a:extLst>
              </a:tr>
            </a:tbl>
          </a:graphicData>
        </a:graphic>
      </p:graphicFrame>
    </p:spTree>
    <p:extLst>
      <p:ext uri="{BB962C8B-B14F-4D97-AF65-F5344CB8AC3E}">
        <p14:creationId xmlns:p14="http://schemas.microsoft.com/office/powerpoint/2010/main" val="2680392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29</a:t>
            </a:fld>
            <a:endParaRPr kumimoji="1" lang="ja-JP" altLang="en-US"/>
          </a:p>
        </p:txBody>
      </p:sp>
      <p:graphicFrame>
        <p:nvGraphicFramePr>
          <p:cNvPr id="12" name="表 11">
            <a:extLst>
              <a:ext uri="{FF2B5EF4-FFF2-40B4-BE49-F238E27FC236}">
                <a16:creationId xmlns:a16="http://schemas.microsoft.com/office/drawing/2014/main" id="{FA791C93-28CE-4971-B260-924D0EDE232F}"/>
              </a:ext>
            </a:extLst>
          </p:cNvPr>
          <p:cNvGraphicFramePr>
            <a:graphicFrameLocks noGrp="1"/>
          </p:cNvGraphicFramePr>
          <p:nvPr/>
        </p:nvGraphicFramePr>
        <p:xfrm>
          <a:off x="399000" y="292777"/>
          <a:ext cx="8928000" cy="1045274"/>
        </p:xfrm>
        <a:graphic>
          <a:graphicData uri="http://schemas.openxmlformats.org/drawingml/2006/table">
            <a:tbl>
              <a:tblPr firstRow="1" bandRow="1">
                <a:tableStyleId>{5C22544A-7EE6-4342-B048-85BDC9FD1C3A}</a:tableStyleId>
              </a:tblPr>
              <a:tblGrid>
                <a:gridCol w="1270267">
                  <a:extLst>
                    <a:ext uri="{9D8B030D-6E8A-4147-A177-3AD203B41FA5}">
                      <a16:colId xmlns:a16="http://schemas.microsoft.com/office/drawing/2014/main" val="3795206225"/>
                    </a:ext>
                  </a:extLst>
                </a:gridCol>
                <a:gridCol w="7657733">
                  <a:extLst>
                    <a:ext uri="{9D8B030D-6E8A-4147-A177-3AD203B41FA5}">
                      <a16:colId xmlns:a16="http://schemas.microsoft.com/office/drawing/2014/main" val="1328953327"/>
                    </a:ext>
                  </a:extLst>
                </a:gridCol>
              </a:tblGrid>
              <a:tr h="658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rPr>
                        <a:t>現状･課題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179388" indent="-179388">
                        <a:lnSpc>
                          <a:spcPts val="1900"/>
                        </a:lnSpc>
                      </a:pPr>
                      <a:r>
                        <a:rPr kumimoji="1" lang="ja-JP" altLang="en-US" sz="1400" b="1" dirty="0">
                          <a:solidFill>
                            <a:schemeClr val="tx1"/>
                          </a:solidFill>
                        </a:rPr>
                        <a:t>◆がん対策を社会全体で推進するためには、医療関係団体や医療保険者、患者会及び患者支援団体、企業、マスメディアなど、社会全体で、がん患者や家族への理解を深める普及啓発や支援体制の構築が必要。　　　</a:t>
                      </a:r>
                      <a:endParaRPr kumimoji="1" lang="en-US" altLang="ja-JP" sz="1400" b="1" dirty="0">
                        <a:solidFill>
                          <a:schemeClr val="tx1"/>
                        </a:solidFill>
                      </a:endParaRPr>
                    </a:p>
                    <a:p>
                      <a:pPr>
                        <a:lnSpc>
                          <a:spcPts val="1900"/>
                        </a:lnSpc>
                      </a:pPr>
                      <a:r>
                        <a:rPr kumimoji="1" lang="ja-JP" altLang="en-US" sz="1400" b="1" dirty="0">
                          <a:solidFill>
                            <a:schemeClr val="tx1"/>
                          </a:solidFill>
                        </a:rPr>
                        <a:t>◆大阪府がん対策基金の効果的な活用や、がん患者団体等との連携を図る必要がある。</a:t>
                      </a:r>
                      <a:endParaRPr kumimoji="1" lang="ja-JP"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13" name="表 12">
            <a:extLst>
              <a:ext uri="{FF2B5EF4-FFF2-40B4-BE49-F238E27FC236}">
                <a16:creationId xmlns:a16="http://schemas.microsoft.com/office/drawing/2014/main" id="{67CF6E2A-87F8-45B9-AD4E-E4FED280432A}"/>
              </a:ext>
            </a:extLst>
          </p:cNvPr>
          <p:cNvGraphicFramePr>
            <a:graphicFrameLocks noGrp="1"/>
          </p:cNvGraphicFramePr>
          <p:nvPr>
            <p:extLst>
              <p:ext uri="{D42A27DB-BD31-4B8C-83A1-F6EECF244321}">
                <p14:modId xmlns:p14="http://schemas.microsoft.com/office/powerpoint/2010/main" val="3235553349"/>
              </p:ext>
            </p:extLst>
          </p:nvPr>
        </p:nvGraphicFramePr>
        <p:xfrm>
          <a:off x="399000" y="1419026"/>
          <a:ext cx="8928000" cy="4684141"/>
        </p:xfrm>
        <a:graphic>
          <a:graphicData uri="http://schemas.openxmlformats.org/drawingml/2006/table">
            <a:tbl>
              <a:tblPr firstRow="1" bandRow="1">
                <a:tableStyleId>{5C22544A-7EE6-4342-B048-85BDC9FD1C3A}</a:tableStyleId>
              </a:tblPr>
              <a:tblGrid>
                <a:gridCol w="1023980">
                  <a:extLst>
                    <a:ext uri="{9D8B030D-6E8A-4147-A177-3AD203B41FA5}">
                      <a16:colId xmlns:a16="http://schemas.microsoft.com/office/drawing/2014/main" val="528851062"/>
                    </a:ext>
                  </a:extLst>
                </a:gridCol>
                <a:gridCol w="7904020">
                  <a:extLst>
                    <a:ext uri="{9D8B030D-6E8A-4147-A177-3AD203B41FA5}">
                      <a16:colId xmlns:a16="http://schemas.microsoft.com/office/drawing/2014/main" val="89849022"/>
                    </a:ext>
                  </a:extLst>
                </a:gridCol>
              </a:tblGrid>
              <a:tr h="4546345">
                <a:tc>
                  <a:txBody>
                    <a:bodyPr/>
                    <a:lstStyle/>
                    <a:p>
                      <a:pPr>
                        <a:lnSpc>
                          <a:spcPts val="1500"/>
                        </a:lnSpc>
                      </a:pPr>
                      <a:r>
                        <a:rPr kumimoji="1" lang="ja-JP" altLang="en-US" sz="1400" dirty="0">
                          <a:latin typeface="+mn-ea"/>
                          <a:ea typeface="+mn-ea"/>
                        </a:rPr>
                        <a:t>本年度の取組み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ts val="1500"/>
                        </a:lnSpc>
                        <a:spcBef>
                          <a:spcPts val="0"/>
                        </a:spcBef>
                        <a:spcAft>
                          <a:spcPts val="0"/>
                        </a:spcAft>
                        <a:buClrTx/>
                        <a:buSzTx/>
                        <a:buFontTx/>
                        <a:buNone/>
                        <a:tabLst/>
                        <a:defRPr/>
                      </a:pPr>
                      <a:r>
                        <a:rPr kumimoji="1" lang="ja-JP" altLang="en-US" sz="1200" u="none" baseline="0" dirty="0">
                          <a:solidFill>
                            <a:schemeClr val="tx1"/>
                          </a:solidFill>
                          <a:highlight>
                            <a:srgbClr val="00FF00"/>
                          </a:highlight>
                          <a:latin typeface="+mn-ea"/>
                          <a:ea typeface="+mn-ea"/>
                        </a:rPr>
                        <a:t>■</a:t>
                      </a:r>
                      <a:r>
                        <a:rPr kumimoji="1" lang="ja-JP" altLang="en-US" sz="1200" u="none" baseline="0" dirty="0">
                          <a:solidFill>
                            <a:schemeClr val="tx1"/>
                          </a:solidFill>
                          <a:latin typeface="+mn-ea"/>
                          <a:ea typeface="+mn-ea"/>
                        </a:rPr>
                        <a:t>特に説明したい項目</a:t>
                      </a:r>
                      <a:endParaRPr kumimoji="1" lang="en-US" altLang="ja-JP" sz="1200" b="1" i="0" u="none" strike="noStrike" kern="1200" cap="none" spc="0" normalizeH="0" baseline="0" noProof="0" dirty="0">
                        <a:ln>
                          <a:noFill/>
                        </a:ln>
                        <a:solidFill>
                          <a:schemeClr val="tx1"/>
                        </a:solidFill>
                        <a:effectLst/>
                        <a:uLnTx/>
                        <a:uFillTx/>
                        <a:latin typeface="+mn-ea"/>
                        <a:ea typeface="+mn-ea"/>
                        <a:cs typeface="+mn-cs"/>
                      </a:endParaRPr>
                    </a:p>
                    <a:p>
                      <a:pPr>
                        <a:lnSpc>
                          <a:spcPts val="1500"/>
                        </a:lnSpc>
                      </a:pPr>
                      <a:r>
                        <a:rPr kumimoji="1" lang="en-US" altLang="ja-JP" sz="1100" dirty="0">
                          <a:solidFill>
                            <a:schemeClr val="tx1"/>
                          </a:solidFill>
                          <a:latin typeface="+mn-ea"/>
                          <a:ea typeface="+mn-ea"/>
                        </a:rPr>
                        <a:t>《</a:t>
                      </a:r>
                      <a:r>
                        <a:rPr kumimoji="1" lang="ja-JP" altLang="en-US" sz="1100" u="sng" dirty="0">
                          <a:solidFill>
                            <a:schemeClr val="tx1"/>
                          </a:solidFill>
                          <a:latin typeface="+mn-ea"/>
                          <a:ea typeface="+mn-ea"/>
                        </a:rPr>
                        <a:t>社会全体でがん対策を進める機運醸成</a:t>
                      </a:r>
                      <a:r>
                        <a:rPr kumimoji="1" lang="en-US" altLang="ja-JP" sz="1100" dirty="0">
                          <a:solidFill>
                            <a:schemeClr val="tx1"/>
                          </a:solidFill>
                          <a:latin typeface="+mn-ea"/>
                          <a:ea typeface="+mn-ea"/>
                        </a:rPr>
                        <a:t>》</a:t>
                      </a:r>
                    </a:p>
                    <a:p>
                      <a:pPr marL="174625" indent="-174625">
                        <a:lnSpc>
                          <a:spcPts val="1500"/>
                        </a:lnSpc>
                      </a:pPr>
                      <a:r>
                        <a:rPr kumimoji="1" lang="ja-JP" altLang="en-US" sz="1100" b="0" dirty="0">
                          <a:solidFill>
                            <a:schemeClr val="tx1"/>
                          </a:solidFill>
                          <a:latin typeface="+mn-ea"/>
                          <a:ea typeface="+mn-ea"/>
                        </a:rPr>
                        <a:t>■がん診療連携協議会や医療関係団体、企業等と連携したオンラインセミナー等による府民への啓発を実施</a:t>
                      </a:r>
                      <a:endParaRPr kumimoji="1" lang="en-US" altLang="ja-JP" sz="1100" b="0" dirty="0">
                        <a:solidFill>
                          <a:schemeClr val="tx1"/>
                        </a:solidFill>
                        <a:latin typeface="+mn-ea"/>
                        <a:ea typeface="+mn-ea"/>
                      </a:endParaRPr>
                    </a:p>
                    <a:p>
                      <a:pPr marL="174625" indent="-174625">
                        <a:lnSpc>
                          <a:spcPts val="1500"/>
                        </a:lnSpc>
                      </a:pPr>
                      <a:r>
                        <a:rPr kumimoji="1" lang="ja-JP" altLang="en-US" sz="1100" b="0" dirty="0">
                          <a:solidFill>
                            <a:schemeClr val="tx1"/>
                          </a:solidFill>
                          <a:latin typeface="+mn-ea"/>
                          <a:ea typeface="+mn-ea"/>
                        </a:rPr>
                        <a:t>■連携企業におけるがん検診受診推進員の養成及び推進員による啓発を実施</a:t>
                      </a:r>
                      <a:endParaRPr kumimoji="1" lang="en-US" altLang="ja-JP" sz="1100" b="0" dirty="0">
                        <a:solidFill>
                          <a:schemeClr val="tx1"/>
                        </a:solidFill>
                        <a:latin typeface="+mn-ea"/>
                        <a:ea typeface="+mn-ea"/>
                      </a:endParaRPr>
                    </a:p>
                    <a:p>
                      <a:pPr>
                        <a:lnSpc>
                          <a:spcPts val="1500"/>
                        </a:lnSpc>
                      </a:pPr>
                      <a:endParaRPr kumimoji="1" lang="en-US" altLang="ja-JP" sz="1100" dirty="0">
                        <a:solidFill>
                          <a:schemeClr val="tx1"/>
                        </a:solidFill>
                        <a:highlight>
                          <a:srgbClr val="00FFFF"/>
                        </a:highlight>
                        <a:latin typeface="+mn-ea"/>
                        <a:ea typeface="+mn-ea"/>
                      </a:endParaRPr>
                    </a:p>
                    <a:p>
                      <a:pPr>
                        <a:lnSpc>
                          <a:spcPts val="1500"/>
                        </a:lnSpc>
                      </a:pPr>
                      <a:r>
                        <a:rPr kumimoji="1" lang="en-US" altLang="ja-JP" sz="1100" dirty="0">
                          <a:solidFill>
                            <a:schemeClr val="tx1"/>
                          </a:solidFill>
                          <a:latin typeface="+mn-ea"/>
                          <a:ea typeface="+mn-ea"/>
                        </a:rPr>
                        <a:t>《</a:t>
                      </a:r>
                      <a:r>
                        <a:rPr kumimoji="1" lang="ja-JP" altLang="en-US" sz="1100" u="sng" dirty="0">
                          <a:solidFill>
                            <a:schemeClr val="tx1"/>
                          </a:solidFill>
                          <a:latin typeface="+mn-ea"/>
                          <a:ea typeface="+mn-ea"/>
                        </a:rPr>
                        <a:t>大阪府がん対策基金</a:t>
                      </a:r>
                      <a:r>
                        <a:rPr kumimoji="1" lang="en-US" altLang="ja-JP" sz="1100" dirty="0">
                          <a:solidFill>
                            <a:schemeClr val="tx1"/>
                          </a:solidFill>
                          <a:latin typeface="+mn-ea"/>
                          <a:ea typeface="+mn-ea"/>
                        </a:rPr>
                        <a:t>》</a:t>
                      </a:r>
                    </a:p>
                    <a:p>
                      <a:pPr marL="174625" indent="-174625">
                        <a:lnSpc>
                          <a:spcPts val="1500"/>
                        </a:lnSpc>
                      </a:pPr>
                      <a:r>
                        <a:rPr kumimoji="1" lang="ja-JP" altLang="en-US" sz="1100" b="0" dirty="0">
                          <a:solidFill>
                            <a:schemeClr val="tx1"/>
                          </a:solidFill>
                          <a:latin typeface="+mn-ea"/>
                          <a:ea typeface="+mn-ea"/>
                        </a:rPr>
                        <a:t>■令和７年度寄附額</a:t>
                      </a:r>
                      <a:r>
                        <a:rPr kumimoji="1" lang="en-US" altLang="ja-JP" sz="1100" b="0" dirty="0">
                          <a:solidFill>
                            <a:schemeClr val="tx1"/>
                          </a:solidFill>
                          <a:latin typeface="+mn-ea"/>
                          <a:ea typeface="+mn-ea"/>
                        </a:rPr>
                        <a:t>8,284</a:t>
                      </a:r>
                      <a:r>
                        <a:rPr kumimoji="1" lang="ja-JP" altLang="en-US" sz="1100" b="0" dirty="0">
                          <a:solidFill>
                            <a:schemeClr val="tx1"/>
                          </a:solidFill>
                          <a:latin typeface="+mn-ea"/>
                          <a:ea typeface="+mn-ea"/>
                        </a:rPr>
                        <a:t>千円（</a:t>
                      </a:r>
                      <a:r>
                        <a:rPr kumimoji="1" lang="en-US" altLang="ja-JP" sz="1100" b="0" dirty="0">
                          <a:solidFill>
                            <a:schemeClr val="tx1"/>
                          </a:solidFill>
                          <a:latin typeface="+mn-ea"/>
                          <a:ea typeface="+mn-ea"/>
                        </a:rPr>
                        <a:t>R7.12</a:t>
                      </a:r>
                      <a:r>
                        <a:rPr kumimoji="1" lang="ja-JP" altLang="en-US" sz="1100" b="0" dirty="0">
                          <a:solidFill>
                            <a:schemeClr val="tx1"/>
                          </a:solidFill>
                          <a:latin typeface="+mn-ea"/>
                          <a:ea typeface="+mn-ea"/>
                        </a:rPr>
                        <a:t>時点）、寄附総額</a:t>
                      </a:r>
                      <a:r>
                        <a:rPr kumimoji="1" lang="en-US" altLang="ja-JP" sz="1100" b="0" dirty="0">
                          <a:solidFill>
                            <a:schemeClr val="tx1"/>
                          </a:solidFill>
                          <a:latin typeface="+mn-ea"/>
                          <a:ea typeface="+mn-ea"/>
                        </a:rPr>
                        <a:t>114,601</a:t>
                      </a:r>
                      <a:r>
                        <a:rPr kumimoji="1" lang="ja-JP" altLang="en-US" sz="1100" b="0" dirty="0">
                          <a:solidFill>
                            <a:schemeClr val="tx1"/>
                          </a:solidFill>
                          <a:latin typeface="+mn-ea"/>
                          <a:ea typeface="+mn-ea"/>
                        </a:rPr>
                        <a:t>千円（</a:t>
                      </a:r>
                      <a:r>
                        <a:rPr kumimoji="1" lang="en-US" altLang="ja-JP" sz="1100" b="0" dirty="0">
                          <a:solidFill>
                            <a:schemeClr val="tx1"/>
                          </a:solidFill>
                          <a:latin typeface="+mn-ea"/>
                          <a:ea typeface="+mn-ea"/>
                        </a:rPr>
                        <a:t>H24</a:t>
                      </a:r>
                      <a:r>
                        <a:rPr kumimoji="1" lang="ja-JP" altLang="en-US" sz="1100" b="0" dirty="0">
                          <a:solidFill>
                            <a:schemeClr val="tx1"/>
                          </a:solidFill>
                          <a:latin typeface="+mn-ea"/>
                          <a:ea typeface="+mn-ea"/>
                        </a:rPr>
                        <a:t>～</a:t>
                      </a:r>
                      <a:r>
                        <a:rPr kumimoji="1" lang="en-US" altLang="ja-JP" sz="1100" b="0" dirty="0">
                          <a:solidFill>
                            <a:schemeClr val="tx1"/>
                          </a:solidFill>
                          <a:latin typeface="+mn-ea"/>
                          <a:ea typeface="+mn-ea"/>
                        </a:rPr>
                        <a:t>R7.12</a:t>
                      </a:r>
                      <a:r>
                        <a:rPr kumimoji="1" lang="ja-JP" altLang="en-US" sz="1100" b="0" dirty="0">
                          <a:solidFill>
                            <a:schemeClr val="tx1"/>
                          </a:solidFill>
                          <a:latin typeface="+mn-ea"/>
                          <a:ea typeface="+mn-ea"/>
                        </a:rPr>
                        <a:t>）</a:t>
                      </a:r>
                      <a:endParaRPr kumimoji="1" lang="en-US" altLang="ja-JP" sz="1100" b="0" dirty="0">
                        <a:solidFill>
                          <a:schemeClr val="tx1"/>
                        </a:solidFill>
                        <a:latin typeface="+mn-ea"/>
                        <a:ea typeface="+mn-ea"/>
                      </a:endParaRPr>
                    </a:p>
                    <a:p>
                      <a:pPr marL="174625" indent="-174625">
                        <a:lnSpc>
                          <a:spcPts val="1500"/>
                        </a:lnSpc>
                      </a:pPr>
                      <a:r>
                        <a:rPr kumimoji="1" lang="ja-JP" altLang="en-US" sz="1100" b="0" dirty="0">
                          <a:solidFill>
                            <a:schemeClr val="tx1"/>
                          </a:solidFill>
                          <a:latin typeface="+mn-ea"/>
                          <a:ea typeface="+mn-ea"/>
                        </a:rPr>
                        <a:t>■寄附金を活用し、がん検診の普及啓発資材の作成や小児・</a:t>
                      </a:r>
                      <a:r>
                        <a:rPr kumimoji="1" lang="en-US" altLang="ja-JP" sz="1100" b="0" dirty="0">
                          <a:solidFill>
                            <a:schemeClr val="tx1"/>
                          </a:solidFill>
                          <a:latin typeface="+mn-ea"/>
                          <a:ea typeface="+mn-ea"/>
                        </a:rPr>
                        <a:t>AYA</a:t>
                      </a:r>
                      <a:r>
                        <a:rPr kumimoji="1" lang="ja-JP" altLang="en-US" sz="1100" b="0" dirty="0">
                          <a:solidFill>
                            <a:schemeClr val="tx1"/>
                          </a:solidFill>
                          <a:latin typeface="+mn-ea"/>
                          <a:ea typeface="+mn-ea"/>
                        </a:rPr>
                        <a:t>世代のがん患者支援事業</a:t>
                      </a:r>
                      <a:r>
                        <a:rPr kumimoji="1" lang="ja-JP" altLang="en-US" sz="1100" b="0" strike="noStrike" dirty="0">
                          <a:solidFill>
                            <a:schemeClr val="tx1"/>
                          </a:solidFill>
                          <a:latin typeface="+mn-ea"/>
                          <a:ea typeface="+mn-ea"/>
                        </a:rPr>
                        <a:t>、企画提案型公募事業等</a:t>
                      </a:r>
                      <a:r>
                        <a:rPr kumimoji="1" lang="ja-JP" altLang="en-US" sz="1100" b="0" dirty="0">
                          <a:solidFill>
                            <a:schemeClr val="tx1"/>
                          </a:solidFill>
                          <a:latin typeface="+mn-ea"/>
                          <a:ea typeface="+mn-ea"/>
                        </a:rPr>
                        <a:t>を実施</a:t>
                      </a:r>
                      <a:endParaRPr kumimoji="1" lang="en-US" altLang="ja-JP" sz="1100" b="0" dirty="0">
                        <a:solidFill>
                          <a:schemeClr val="tx1"/>
                        </a:solidFill>
                        <a:latin typeface="+mn-ea"/>
                        <a:ea typeface="+mn-ea"/>
                      </a:endParaRPr>
                    </a:p>
                    <a:p>
                      <a:pPr>
                        <a:lnSpc>
                          <a:spcPts val="1500"/>
                        </a:lnSpc>
                      </a:pPr>
                      <a:endParaRPr kumimoji="1" lang="en-US" altLang="ja-JP" sz="1100" dirty="0">
                        <a:solidFill>
                          <a:schemeClr val="tx1"/>
                        </a:solidFill>
                        <a:latin typeface="+mn-ea"/>
                        <a:ea typeface="+mn-ea"/>
                      </a:endParaRPr>
                    </a:p>
                    <a:p>
                      <a:pPr>
                        <a:lnSpc>
                          <a:spcPts val="1500"/>
                        </a:lnSpc>
                      </a:pPr>
                      <a:r>
                        <a:rPr kumimoji="1" lang="en-US" altLang="ja-JP" sz="1100" dirty="0">
                          <a:solidFill>
                            <a:schemeClr val="tx1"/>
                          </a:solidFill>
                          <a:latin typeface="+mn-ea"/>
                          <a:ea typeface="+mn-ea"/>
                        </a:rPr>
                        <a:t>《</a:t>
                      </a:r>
                      <a:r>
                        <a:rPr kumimoji="1" lang="ja-JP" altLang="en-US" sz="1100" u="sng" dirty="0">
                          <a:solidFill>
                            <a:schemeClr val="tx1"/>
                          </a:solidFill>
                          <a:latin typeface="+mn-ea"/>
                          <a:ea typeface="+mn-ea"/>
                        </a:rPr>
                        <a:t>がん患者会等との連携推進</a:t>
                      </a:r>
                      <a:r>
                        <a:rPr kumimoji="1" lang="en-US" altLang="ja-JP" sz="1100" dirty="0">
                          <a:solidFill>
                            <a:schemeClr val="tx1"/>
                          </a:solidFill>
                          <a:latin typeface="+mn-ea"/>
                          <a:ea typeface="+mn-ea"/>
                        </a:rPr>
                        <a:t>》</a:t>
                      </a:r>
                    </a:p>
                    <a:p>
                      <a:pPr>
                        <a:lnSpc>
                          <a:spcPts val="1500"/>
                        </a:lnSpc>
                      </a:pPr>
                      <a:r>
                        <a:rPr kumimoji="1" lang="ja-JP" altLang="en-US" sz="1100" b="0" dirty="0">
                          <a:solidFill>
                            <a:schemeClr val="tx1"/>
                          </a:solidFill>
                          <a:latin typeface="+mn-ea"/>
                          <a:ea typeface="+mn-ea"/>
                        </a:rPr>
                        <a:t>■大阪府がん診療連携協議会相談支援センター部会と連携し、患者会や患者サロン、就労に関する情報を掲載した府民向</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　け療養情報冊子「おおさか　がんサポートブック」を作成し、府内がん診療拠点病院等へ配布</a:t>
                      </a:r>
                      <a:endParaRPr kumimoji="1" lang="en-US" altLang="ja-JP" sz="1100" b="0" dirty="0">
                        <a:solidFill>
                          <a:schemeClr val="tx1"/>
                        </a:solidFill>
                        <a:latin typeface="+mn-ea"/>
                        <a:ea typeface="+mn-ea"/>
                      </a:endParaRPr>
                    </a:p>
                    <a:p>
                      <a:pPr>
                        <a:lnSpc>
                          <a:spcPts val="1500"/>
                        </a:lnSpc>
                        <a:spcBef>
                          <a:spcPts val="100"/>
                        </a:spcBef>
                      </a:pPr>
                      <a:r>
                        <a:rPr kumimoji="1" lang="ja-JP" altLang="en-US" sz="1100" b="0" dirty="0">
                          <a:solidFill>
                            <a:schemeClr val="tx1"/>
                          </a:solidFill>
                          <a:highlight>
                            <a:srgbClr val="00FF00"/>
                          </a:highlight>
                          <a:latin typeface="+mn-ea"/>
                          <a:ea typeface="+mn-ea"/>
                        </a:rPr>
                        <a:t>■</a:t>
                      </a:r>
                      <a:r>
                        <a:rPr kumimoji="1" lang="ja-JP" altLang="en-US" sz="1100" b="1" strike="noStrike" dirty="0">
                          <a:solidFill>
                            <a:schemeClr val="tx1"/>
                          </a:solidFill>
                          <a:latin typeface="+mn-ea"/>
                          <a:ea typeface="+mn-ea"/>
                        </a:rPr>
                        <a:t>大阪府がん患者サポートセンターにおいて、</a:t>
                      </a:r>
                      <a:r>
                        <a:rPr kumimoji="1" lang="ja-JP" altLang="en-US" sz="1100" b="1" dirty="0">
                          <a:solidFill>
                            <a:schemeClr val="tx1"/>
                          </a:solidFill>
                          <a:latin typeface="+mn-ea"/>
                          <a:ea typeface="+mn-ea"/>
                        </a:rPr>
                        <a:t>大阪府がんピア・サポーター養成研修を実施するとともに、養成したピ</a:t>
                      </a:r>
                      <a:endParaRPr kumimoji="1" lang="en-US" altLang="ja-JP" sz="1100" b="1" dirty="0">
                        <a:solidFill>
                          <a:schemeClr val="tx1"/>
                        </a:solidFill>
                        <a:latin typeface="+mn-ea"/>
                        <a:ea typeface="+mn-ea"/>
                      </a:endParaRPr>
                    </a:p>
                    <a:p>
                      <a:pPr>
                        <a:lnSpc>
                          <a:spcPts val="1500"/>
                        </a:lnSpc>
                      </a:pPr>
                      <a:r>
                        <a:rPr kumimoji="1" lang="ja-JP" altLang="en-US" sz="1100" b="1" dirty="0">
                          <a:solidFill>
                            <a:schemeClr val="tx1"/>
                          </a:solidFill>
                          <a:latin typeface="+mn-ea"/>
                          <a:ea typeface="+mn-ea"/>
                        </a:rPr>
                        <a:t>　ア・サポーターに医療機関で活動いただけるよう、今後実践に生かせる知識やスキルの定着を図ることを目的として、</a:t>
                      </a:r>
                      <a:endParaRPr kumimoji="1" lang="en-US" altLang="ja-JP" sz="1100" b="1" dirty="0">
                        <a:solidFill>
                          <a:schemeClr val="tx1"/>
                        </a:solidFill>
                        <a:latin typeface="+mn-ea"/>
                        <a:ea typeface="+mn-ea"/>
                      </a:endParaRPr>
                    </a:p>
                    <a:p>
                      <a:pPr>
                        <a:lnSpc>
                          <a:spcPts val="1500"/>
                        </a:lnSpc>
                      </a:pPr>
                      <a:r>
                        <a:rPr kumimoji="1" lang="ja-JP" altLang="en-US" sz="1100" b="1" dirty="0">
                          <a:solidFill>
                            <a:schemeClr val="tx1"/>
                          </a:solidFill>
                          <a:latin typeface="+mn-ea"/>
                          <a:ea typeface="+mn-ea"/>
                        </a:rPr>
                        <a:t>　具体的な事例検討等を行うフォローアップ研修を実施</a:t>
                      </a:r>
                      <a:endParaRPr kumimoji="1" lang="en-US" altLang="ja-JP" sz="1100" b="1" dirty="0">
                        <a:solidFill>
                          <a:schemeClr val="tx1"/>
                        </a:solidFill>
                        <a:latin typeface="+mn-ea"/>
                        <a:ea typeface="+mn-ea"/>
                      </a:endParaRPr>
                    </a:p>
                    <a:p>
                      <a:pPr>
                        <a:lnSpc>
                          <a:spcPts val="1500"/>
                        </a:lnSpc>
                      </a:pPr>
                      <a:r>
                        <a:rPr kumimoji="1" lang="ja-JP" altLang="en-US" sz="1100" b="1" dirty="0">
                          <a:solidFill>
                            <a:schemeClr val="tx1"/>
                          </a:solidFill>
                          <a:latin typeface="+mn-ea"/>
                          <a:ea typeface="+mn-ea"/>
                        </a:rPr>
                        <a:t>  </a:t>
                      </a:r>
                      <a:r>
                        <a:rPr kumimoji="1" lang="en-US" altLang="ja-JP" sz="1100" b="1" dirty="0">
                          <a:solidFill>
                            <a:schemeClr val="tx1"/>
                          </a:solidFill>
                          <a:latin typeface="+mn-ea"/>
                          <a:ea typeface="+mn-ea"/>
                        </a:rPr>
                        <a:t>【</a:t>
                      </a:r>
                      <a:r>
                        <a:rPr kumimoji="1" lang="ja-JP" altLang="en-US" sz="1100" b="1" dirty="0">
                          <a:solidFill>
                            <a:schemeClr val="tx1"/>
                          </a:solidFill>
                          <a:latin typeface="+mn-ea"/>
                          <a:ea typeface="+mn-ea"/>
                        </a:rPr>
                        <a:t>第１回養成研修 （</a:t>
                      </a:r>
                      <a:r>
                        <a:rPr kumimoji="1" lang="en-US" altLang="ja-JP" sz="1100" b="1" dirty="0">
                          <a:solidFill>
                            <a:schemeClr val="tx1"/>
                          </a:solidFill>
                          <a:latin typeface="+mn-ea"/>
                          <a:ea typeface="+mn-ea"/>
                        </a:rPr>
                        <a:t>R7.6</a:t>
                      </a: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16</a:t>
                      </a:r>
                      <a:r>
                        <a:rPr kumimoji="1" lang="ja-JP" altLang="en-US" sz="1100" b="1" dirty="0">
                          <a:solidFill>
                            <a:schemeClr val="tx1"/>
                          </a:solidFill>
                          <a:latin typeface="+mn-ea"/>
                          <a:ea typeface="+mn-ea"/>
                        </a:rPr>
                        <a:t>名養成）、フォローアップ研修（</a:t>
                      </a:r>
                      <a:r>
                        <a:rPr kumimoji="1" lang="en-US" altLang="ja-JP" sz="1100" b="1" dirty="0">
                          <a:solidFill>
                            <a:schemeClr val="tx1"/>
                          </a:solidFill>
                          <a:latin typeface="+mn-ea"/>
                          <a:ea typeface="+mn-ea"/>
                        </a:rPr>
                        <a:t>R7.10</a:t>
                      </a: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25</a:t>
                      </a:r>
                      <a:r>
                        <a:rPr kumimoji="1" lang="ja-JP" altLang="en-US" sz="1100" b="1" dirty="0">
                          <a:solidFill>
                            <a:schemeClr val="tx1"/>
                          </a:solidFill>
                          <a:latin typeface="+mn-ea"/>
                          <a:ea typeface="+mn-ea"/>
                        </a:rPr>
                        <a:t>名参加）、第２回養成研修（</a:t>
                      </a:r>
                      <a:r>
                        <a:rPr kumimoji="1" lang="en-US" altLang="ja-JP" sz="1100" b="1" dirty="0">
                          <a:solidFill>
                            <a:schemeClr val="tx1"/>
                          </a:solidFill>
                          <a:latin typeface="+mn-ea"/>
                          <a:ea typeface="+mn-ea"/>
                        </a:rPr>
                        <a:t>R8.2</a:t>
                      </a: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17</a:t>
                      </a:r>
                      <a:r>
                        <a:rPr kumimoji="1" lang="ja-JP" altLang="en-US" sz="1100" b="1" dirty="0">
                          <a:solidFill>
                            <a:schemeClr val="tx1"/>
                          </a:solidFill>
                          <a:latin typeface="+mn-ea"/>
                          <a:ea typeface="+mn-ea"/>
                        </a:rPr>
                        <a:t>名養成）</a:t>
                      </a:r>
                      <a:r>
                        <a:rPr kumimoji="1" lang="en-US" altLang="ja-JP" sz="1100" b="1" dirty="0">
                          <a:solidFill>
                            <a:schemeClr val="tx1"/>
                          </a:solidFill>
                          <a:latin typeface="+mn-ea"/>
                          <a:ea typeface="+mn-ea"/>
                        </a:rPr>
                        <a:t>】</a:t>
                      </a:r>
                    </a:p>
                    <a:p>
                      <a:pPr>
                        <a:lnSpc>
                          <a:spcPts val="1500"/>
                        </a:lnSpc>
                        <a:spcBef>
                          <a:spcPts val="100"/>
                        </a:spcBef>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府内がん診療拠点病院等のがんサロン等へ養成した大阪府がんピア・サポーターを派遣</a:t>
                      </a:r>
                      <a:endParaRPr kumimoji="1" lang="en-US" altLang="ja-JP" sz="1100" b="1" dirty="0">
                        <a:solidFill>
                          <a:schemeClr val="tx1"/>
                        </a:solidFill>
                        <a:latin typeface="+mn-ea"/>
                        <a:ea typeface="+mn-ea"/>
                      </a:endParaRPr>
                    </a:p>
                    <a:p>
                      <a:pPr>
                        <a:lnSpc>
                          <a:spcPts val="1500"/>
                        </a:lnSpc>
                      </a:pPr>
                      <a:r>
                        <a:rPr kumimoji="1" lang="ja-JP" altLang="en-US" sz="1100" b="1" dirty="0">
                          <a:solidFill>
                            <a:schemeClr val="tx1"/>
                          </a:solidFill>
                          <a:latin typeface="+mn-ea"/>
                          <a:ea typeface="+mn-ea"/>
                        </a:rPr>
                        <a:t>　</a:t>
                      </a:r>
                      <a:r>
                        <a:rPr kumimoji="1" lang="en-US" altLang="ja-JP" sz="1100" b="1" dirty="0">
                          <a:solidFill>
                            <a:schemeClr val="tx1"/>
                          </a:solidFill>
                          <a:latin typeface="+mn-ea"/>
                          <a:ea typeface="+mn-ea"/>
                        </a:rPr>
                        <a:t>【</a:t>
                      </a:r>
                      <a:r>
                        <a:rPr kumimoji="1" lang="ja-JP" altLang="en-US" sz="1100" b="1" dirty="0">
                          <a:solidFill>
                            <a:schemeClr val="tx1"/>
                          </a:solidFill>
                          <a:latin typeface="+mn-ea"/>
                          <a:ea typeface="+mn-ea"/>
                        </a:rPr>
                        <a:t>延べ派遣人数</a:t>
                      </a:r>
                      <a:r>
                        <a:rPr kumimoji="1" lang="en-US" altLang="ja-JP" sz="1100" b="1" dirty="0">
                          <a:solidFill>
                            <a:schemeClr val="tx1"/>
                          </a:solidFill>
                          <a:latin typeface="+mn-ea"/>
                          <a:ea typeface="+mn-ea"/>
                        </a:rPr>
                        <a:t>39</a:t>
                      </a:r>
                      <a:r>
                        <a:rPr kumimoji="1" lang="ja-JP" altLang="en-US" sz="1100" b="1" dirty="0">
                          <a:solidFill>
                            <a:schemeClr val="tx1"/>
                          </a:solidFill>
                          <a:latin typeface="+mn-ea"/>
                          <a:ea typeface="+mn-ea"/>
                        </a:rPr>
                        <a:t>人（</a:t>
                      </a:r>
                      <a:r>
                        <a:rPr kumimoji="1" lang="en-US" altLang="ja-JP" sz="1100" b="1" dirty="0">
                          <a:solidFill>
                            <a:schemeClr val="tx1"/>
                          </a:solidFill>
                          <a:latin typeface="+mn-ea"/>
                          <a:ea typeface="+mn-ea"/>
                        </a:rPr>
                        <a:t>R7.11</a:t>
                      </a:r>
                      <a:r>
                        <a:rPr kumimoji="1" lang="ja-JP" altLang="en-US" sz="1100" b="1" dirty="0">
                          <a:solidFill>
                            <a:schemeClr val="tx1"/>
                          </a:solidFill>
                          <a:latin typeface="+mn-ea"/>
                          <a:ea typeface="+mn-ea"/>
                        </a:rPr>
                        <a:t>時点）</a:t>
                      </a:r>
                      <a:r>
                        <a:rPr kumimoji="1" lang="en-US" altLang="ja-JP" sz="1100" b="1" dirty="0">
                          <a:solidFill>
                            <a:schemeClr val="tx1"/>
                          </a:solidFill>
                          <a:latin typeface="+mn-ea"/>
                          <a:ea typeface="+mn-ea"/>
                        </a:rPr>
                        <a:t>】</a:t>
                      </a:r>
                    </a:p>
                    <a:p>
                      <a:pPr>
                        <a:lnSpc>
                          <a:spcPts val="1500"/>
                        </a:lnSpc>
                      </a:pPr>
                      <a:endParaRPr kumimoji="1" lang="en-US" altLang="ja-JP" sz="1100" dirty="0">
                        <a:solidFill>
                          <a:schemeClr val="tx1"/>
                        </a:solidFill>
                        <a:latin typeface="+mn-ea"/>
                        <a:ea typeface="+mn-ea"/>
                      </a:endParaRPr>
                    </a:p>
                    <a:p>
                      <a:pPr>
                        <a:lnSpc>
                          <a:spcPts val="1500"/>
                        </a:lnSpc>
                      </a:pPr>
                      <a:r>
                        <a:rPr kumimoji="1" lang="en-US" altLang="ja-JP" sz="1100" dirty="0">
                          <a:solidFill>
                            <a:schemeClr val="tx1"/>
                          </a:solidFill>
                          <a:latin typeface="+mn-ea"/>
                          <a:ea typeface="+mn-ea"/>
                        </a:rPr>
                        <a:t>《</a:t>
                      </a:r>
                      <a:r>
                        <a:rPr kumimoji="1" lang="ja-JP" altLang="en-US" sz="1100" u="sng" dirty="0">
                          <a:solidFill>
                            <a:schemeClr val="tx1"/>
                          </a:solidFill>
                          <a:latin typeface="+mn-ea"/>
                          <a:ea typeface="+mn-ea"/>
                        </a:rPr>
                        <a:t>がん教育、がんに関する知識の普及啓発</a:t>
                      </a:r>
                      <a:r>
                        <a:rPr kumimoji="1" lang="en-US" altLang="ja-JP" sz="1100" dirty="0">
                          <a:solidFill>
                            <a:schemeClr val="tx1"/>
                          </a:solidFill>
                          <a:latin typeface="+mn-ea"/>
                          <a:ea typeface="+mn-ea"/>
                        </a:rPr>
                        <a:t>》</a:t>
                      </a:r>
                    </a:p>
                    <a:p>
                      <a:pPr>
                        <a:lnSpc>
                          <a:spcPts val="1500"/>
                        </a:lnSpc>
                      </a:pPr>
                      <a:r>
                        <a:rPr kumimoji="1" lang="ja-JP" altLang="en-US" sz="1100" b="0" dirty="0">
                          <a:solidFill>
                            <a:schemeClr val="tx1"/>
                          </a:solidFill>
                          <a:latin typeface="+mn-ea"/>
                          <a:ea typeface="+mn-ea"/>
                        </a:rPr>
                        <a:t>■中学校、高校におけるがん教育の外部講師活用を進めるため、府教育庁と連携して講師リストを作成し、市町村教育委員</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　会や府立高校へ配布するとともに、依頼に基づき外部講師を派遣。また、教員向けの研修会を教育庁と連携して実施</a:t>
                      </a:r>
                    </a:p>
                    <a:p>
                      <a:pPr marL="174625" marR="0" lvl="0" indent="-174625" algn="l" defTabSz="914400" rtl="0" eaLnBrk="1" fontAlgn="auto" latinLnBrk="0" hangingPunct="1">
                        <a:lnSpc>
                          <a:spcPts val="1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Tree>
    <p:extLst>
      <p:ext uri="{BB962C8B-B14F-4D97-AF65-F5344CB8AC3E}">
        <p14:creationId xmlns:p14="http://schemas.microsoft.com/office/powerpoint/2010/main" val="1650332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387525525"/>
              </p:ext>
            </p:extLst>
          </p:nvPr>
        </p:nvGraphicFramePr>
        <p:xfrm>
          <a:off x="406103" y="355442"/>
          <a:ext cx="8928000" cy="53946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がん検診普及事業（</a:t>
                      </a:r>
                      <a:r>
                        <a:rPr kumimoji="1" lang="en-US" altLang="ja-JP" sz="1100" b="0" dirty="0">
                          <a:solidFill>
                            <a:schemeClr val="tx1"/>
                          </a:solidFill>
                          <a:latin typeface="+mn-ea"/>
                          <a:ea typeface="+mn-ea"/>
                        </a:rPr>
                        <a:t>1,504</a:t>
                      </a:r>
                      <a:r>
                        <a:rPr kumimoji="1" lang="ja-JP" altLang="en-US" sz="1100" b="0" dirty="0">
                          <a:solidFill>
                            <a:schemeClr val="tx1"/>
                          </a:solidFill>
                          <a:latin typeface="+mn-ea"/>
                          <a:ea typeface="+mn-ea"/>
                        </a:rPr>
                        <a:t>千円）</a:t>
                      </a: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再掲</a:t>
                      </a:r>
                      <a:r>
                        <a:rPr kumimoji="1" lang="en-US" altLang="ja-JP" sz="1000" b="0" dirty="0">
                          <a:solidFill>
                            <a:schemeClr val="tx1"/>
                          </a:solidFill>
                          <a:latin typeface="+mn-ea"/>
                          <a:ea typeface="+mn-ea"/>
                        </a:rPr>
                        <a:t>】</a:t>
                      </a:r>
                      <a:endParaRPr kumimoji="1" lang="en-US" altLang="ja-JP" sz="105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地域統括相談支援センターモデル事業（</a:t>
                      </a:r>
                      <a:r>
                        <a:rPr kumimoji="1" lang="en-US" altLang="ja-JP" sz="1100" b="0" dirty="0">
                          <a:solidFill>
                            <a:schemeClr val="tx1"/>
                          </a:solidFill>
                          <a:latin typeface="+mn-ea"/>
                          <a:ea typeface="+mn-ea"/>
                        </a:rPr>
                        <a:t>12,825</a:t>
                      </a:r>
                      <a:r>
                        <a:rPr kumimoji="1" lang="ja-JP" altLang="en-US" sz="1100" b="0" dirty="0">
                          <a:solidFill>
                            <a:schemeClr val="tx1"/>
                          </a:solidFill>
                          <a:latin typeface="+mn-ea"/>
                          <a:ea typeface="+mn-ea"/>
                        </a:rPr>
                        <a:t>千円）</a:t>
                      </a: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再掲</a:t>
                      </a:r>
                      <a:r>
                        <a:rPr kumimoji="1" lang="en-US" altLang="ja-JP" sz="1000" b="0" dirty="0">
                          <a:solidFill>
                            <a:schemeClr val="tx1"/>
                          </a:solidFill>
                          <a:latin typeface="+mn-ea"/>
                          <a:ea typeface="+mn-ea"/>
                        </a:rPr>
                        <a:t>】</a:t>
                      </a:r>
                      <a:endParaRPr kumimoji="1" lang="en-US" altLang="ja-JP" sz="1100" b="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9025764"/>
                  </a:ext>
                </a:extLst>
              </a:tr>
              <a:tr h="13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a:t>
                      </a:r>
                      <a:r>
                        <a:rPr kumimoji="1" lang="ja-JP" altLang="en-US" sz="1100" b="1" u="sng" dirty="0">
                          <a:solidFill>
                            <a:schemeClr val="tx1"/>
                          </a:solidFill>
                        </a:rPr>
                        <a:t>社会全体でがん対策を進める機運醸成</a:t>
                      </a:r>
                      <a:r>
                        <a:rPr kumimoji="1" lang="en-US" altLang="ja-JP" sz="1100" dirty="0">
                          <a:solidFill>
                            <a:schemeClr val="tx1"/>
                          </a:solidFill>
                        </a:rPr>
                        <a:t>》</a:t>
                      </a:r>
                      <a:endParaRPr kumimoji="1" lang="en-US" altLang="ja-JP" sz="1100" b="1" baseline="0" dirty="0">
                        <a:solidFill>
                          <a:schemeClr val="tx1"/>
                        </a:solidFill>
                        <a:latin typeface="+mn-ea"/>
                        <a:ea typeface="+mn-ea"/>
                      </a:endParaRPr>
                    </a:p>
                    <a:p>
                      <a:r>
                        <a:rPr kumimoji="1" lang="ja-JP" altLang="en-US" sz="1100" b="0" strike="noStrike" dirty="0">
                          <a:solidFill>
                            <a:schemeClr val="tx1"/>
                          </a:solidFill>
                          <a:latin typeface="+mn-ea"/>
                          <a:ea typeface="+mn-ea"/>
                        </a:rPr>
                        <a:t>■社会全体でがん対策を進めていく更なる機運醸成</a:t>
                      </a:r>
                      <a:endParaRPr kumimoji="1" lang="en-US" altLang="ja-JP" sz="1100" b="0" strike="noStrike" dirty="0">
                        <a:solidFill>
                          <a:schemeClr val="tx1"/>
                        </a:solidFill>
                        <a:latin typeface="+mn-ea"/>
                        <a:ea typeface="+mn-ea"/>
                      </a:endParaRPr>
                    </a:p>
                    <a:p>
                      <a:endParaRPr kumimoji="1" lang="en-US" altLang="ja-JP" sz="1100" b="0" strike="noStrike" dirty="0">
                        <a:solidFill>
                          <a:schemeClr val="tx1"/>
                        </a:solidFill>
                        <a:latin typeface="+mn-ea"/>
                        <a:ea typeface="+mn-ea"/>
                      </a:endParaRPr>
                    </a:p>
                    <a:p>
                      <a:r>
                        <a:rPr kumimoji="1" lang="en-US" altLang="ja-JP" sz="1100" dirty="0">
                          <a:solidFill>
                            <a:schemeClr val="tx1"/>
                          </a:solidFill>
                        </a:rPr>
                        <a:t>《</a:t>
                      </a:r>
                      <a:r>
                        <a:rPr kumimoji="1" lang="ja-JP" altLang="en-US" sz="1100" b="1" u="sng" dirty="0">
                          <a:solidFill>
                            <a:schemeClr val="tx1"/>
                          </a:solidFill>
                        </a:rPr>
                        <a:t>がん患者会等との連携推進</a:t>
                      </a:r>
                      <a:r>
                        <a:rPr kumimoji="1" lang="en-US" altLang="ja-JP" sz="1100" dirty="0">
                          <a:solidFill>
                            <a:schemeClr val="tx1"/>
                          </a:solidFill>
                        </a:rPr>
                        <a:t>》</a:t>
                      </a:r>
                      <a:endParaRPr kumimoji="1" lang="ja-JP" altLang="en-US" sz="1100" b="0" strike="noStrike" dirty="0">
                        <a:solidFill>
                          <a:schemeClr val="tx1"/>
                        </a:solidFill>
                        <a:latin typeface="+mn-ea"/>
                        <a:ea typeface="+mn-ea"/>
                      </a:endParaRPr>
                    </a:p>
                    <a:p>
                      <a:r>
                        <a:rPr kumimoji="1" lang="ja-JP" altLang="en-US" sz="1100" b="0" strike="noStrike" dirty="0">
                          <a:solidFill>
                            <a:schemeClr val="tx1"/>
                          </a:solidFill>
                          <a:latin typeface="+mn-ea"/>
                          <a:ea typeface="+mn-ea"/>
                        </a:rPr>
                        <a:t>■大阪府がんピア・サポーターを活用したがん患者・家族を支援するための体制構築</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25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a:t>
                      </a:r>
                      <a:r>
                        <a:rPr kumimoji="1" lang="ja-JP" altLang="en-US" sz="1100" b="1" u="sng" dirty="0">
                          <a:solidFill>
                            <a:schemeClr val="tx1"/>
                          </a:solidFill>
                        </a:rPr>
                        <a:t>社会全体でがん対策を進める機運醸成</a:t>
                      </a:r>
                      <a:r>
                        <a:rPr kumimoji="1" lang="en-US" altLang="ja-JP" sz="1100" dirty="0">
                          <a:solidFill>
                            <a:schemeClr val="tx1"/>
                          </a:solidFill>
                        </a:rPr>
                        <a:t>》</a:t>
                      </a:r>
                      <a:endParaRPr kumimoji="1" lang="en-US" altLang="ja-JP" sz="1100" b="0" baseline="0" dirty="0">
                        <a:solidFill>
                          <a:schemeClr val="tx1"/>
                        </a:solidFill>
                        <a:latin typeface="+mn-ea"/>
                        <a:ea typeface="+mn-ea"/>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■がん診療連携協議会や関係団体等と連携して啓発等を実施するとともに、がん検診受診推進員の養成に努めるなどにより社会全体の機運醸成を図る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a:t>
                      </a:r>
                      <a:r>
                        <a:rPr kumimoji="1" lang="ja-JP" altLang="en-US" sz="1100" b="1" u="sng" dirty="0">
                          <a:solidFill>
                            <a:schemeClr val="tx1"/>
                          </a:solidFill>
                        </a:rPr>
                        <a:t>大阪府がん対策基金</a:t>
                      </a:r>
                      <a:r>
                        <a:rPr kumimoji="1" lang="en-US" altLang="ja-JP" sz="1100" dirty="0">
                          <a:solidFill>
                            <a:schemeClr val="tx1"/>
                          </a:solidFill>
                        </a:rPr>
                        <a:t>》</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■がん対策基金の寄附の拡大に努めるとともに、寄附等を活用して患者団体等の活動を支援</a:t>
                      </a:r>
                      <a:endParaRPr kumimoji="1" lang="en-US" altLang="ja-JP" sz="1100" b="0" dirty="0">
                        <a:solidFill>
                          <a:schemeClr val="tx1"/>
                        </a:solidFill>
                        <a:latin typeface="+mn-ea"/>
                        <a:ea typeface="+mn-ea"/>
                      </a:endParaRPr>
                    </a:p>
                    <a:p>
                      <a:endParaRPr kumimoji="1" lang="en-US" altLang="ja-JP" sz="1100" b="0" dirty="0">
                        <a:solidFill>
                          <a:schemeClr val="tx1"/>
                        </a:solidFill>
                        <a:latin typeface="+mn-ea"/>
                        <a:ea typeface="+mn-ea"/>
                      </a:endParaRPr>
                    </a:p>
                    <a:p>
                      <a:r>
                        <a:rPr kumimoji="1" lang="en-US" altLang="ja-JP" sz="1100" b="0" dirty="0">
                          <a:solidFill>
                            <a:schemeClr val="tx1"/>
                          </a:solidFill>
                          <a:latin typeface="+mn-ea"/>
                          <a:ea typeface="+mn-ea"/>
                        </a:rPr>
                        <a:t>《</a:t>
                      </a:r>
                      <a:r>
                        <a:rPr kumimoji="1" lang="ja-JP" altLang="en-US" sz="1100" b="1" u="sng" dirty="0">
                          <a:solidFill>
                            <a:schemeClr val="tx1"/>
                          </a:solidFill>
                          <a:latin typeface="+mn-ea"/>
                          <a:ea typeface="+mn-ea"/>
                        </a:rPr>
                        <a:t>がん患者会等との連携推進</a:t>
                      </a:r>
                      <a:r>
                        <a:rPr kumimoji="1" lang="en-US" altLang="ja-JP" sz="1100" b="0" dirty="0">
                          <a:solidFill>
                            <a:schemeClr val="tx1"/>
                          </a:solidFill>
                          <a:latin typeface="+mn-ea"/>
                          <a:ea typeface="+mn-ea"/>
                        </a:rPr>
                        <a:t>》</a:t>
                      </a:r>
                    </a:p>
                    <a:p>
                      <a:r>
                        <a:rPr kumimoji="1" lang="ja-JP" altLang="en-US" sz="1100" b="0" dirty="0">
                          <a:solidFill>
                            <a:schemeClr val="tx1"/>
                          </a:solidFill>
                          <a:latin typeface="+mn-ea"/>
                          <a:ea typeface="+mn-ea"/>
                        </a:rPr>
                        <a:t>■大阪がん患者団体協議会及び関係者との継続的な意見交換を行い、がん対策を推進</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dirty="0">
                          <a:solidFill>
                            <a:schemeClr val="tx1"/>
                          </a:solidFill>
                          <a:latin typeface="+mn-ea"/>
                          <a:ea typeface="+mn-ea"/>
                        </a:rPr>
                        <a:t>■府内</a:t>
                      </a:r>
                      <a:r>
                        <a:rPr kumimoji="1" lang="ja-JP" altLang="en-US" sz="1100" b="0" dirty="0">
                          <a:solidFill>
                            <a:schemeClr val="tx1"/>
                          </a:solidFill>
                        </a:rPr>
                        <a:t>がん診療拠点病院等のがんサロン等へ、養成した大阪府がんピア・サポーターを派遣</a:t>
                      </a:r>
                      <a:endParaRPr kumimoji="1" lang="en-US" altLang="ja-JP" sz="11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rPr>
                        <a:t>■</a:t>
                      </a:r>
                      <a:r>
                        <a:rPr kumimoji="1" lang="ja-JP" altLang="en-US" sz="1100" b="1" dirty="0">
                          <a:solidFill>
                            <a:schemeClr val="tx1"/>
                          </a:solidFill>
                        </a:rPr>
                        <a:t>大阪府がんピア・サポーター養成研修やフォローアップ研修への医療関係者の方々の参画を促すとともに、大阪府がん診</a:t>
                      </a:r>
                      <a:endParaRPr kumimoji="1" lang="en-US" altLang="ja-JP"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rPr>
                        <a:t>　療連携協議会や</a:t>
                      </a:r>
                      <a:r>
                        <a:rPr kumimoji="1" lang="ja-JP" altLang="en-US" sz="1100" b="1" i="0" u="none" strike="noStrike" kern="1200" cap="none" spc="0" normalizeH="0" baseline="0" noProof="0" dirty="0">
                          <a:ln>
                            <a:noFill/>
                          </a:ln>
                          <a:solidFill>
                            <a:schemeClr val="tx1"/>
                          </a:solidFill>
                          <a:effectLst/>
                          <a:uLnTx/>
                          <a:uFillTx/>
                          <a:latin typeface="+mn-lt"/>
                          <a:ea typeface="+mn-ea"/>
                          <a:cs typeface="+mn-cs"/>
                        </a:rPr>
                        <a:t>各圏域のがん診療ネットワーク協議会</a:t>
                      </a:r>
                      <a:r>
                        <a:rPr kumimoji="1" lang="ja-JP" altLang="en-US" sz="1100" b="1" dirty="0">
                          <a:solidFill>
                            <a:schemeClr val="tx1"/>
                          </a:solidFill>
                        </a:rPr>
                        <a:t>において、ピア・サポーターの活用事例等を共有し、</a:t>
                      </a:r>
                      <a:r>
                        <a:rPr kumimoji="1" lang="ja-JP" altLang="en-US" sz="1100" b="1" strike="noStrike" dirty="0">
                          <a:solidFill>
                            <a:schemeClr val="tx1"/>
                          </a:solidFill>
                          <a:latin typeface="+mn-ea"/>
                          <a:ea typeface="+mn-ea"/>
                        </a:rPr>
                        <a:t>府内</a:t>
                      </a:r>
                      <a:r>
                        <a:rPr kumimoji="1" lang="ja-JP" altLang="en-US" sz="1100" b="1" dirty="0">
                          <a:solidFill>
                            <a:schemeClr val="tx1"/>
                          </a:solidFill>
                        </a:rPr>
                        <a:t>がん診療</a:t>
                      </a:r>
                      <a:endParaRPr kumimoji="1" lang="en-US" altLang="ja-JP"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rPr>
                        <a:t>　拠点病院等でのピア・サポーターの活用を促す</a:t>
                      </a:r>
                      <a:endParaRPr kumimoji="1" lang="en-US" altLang="ja-JP"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rgbClr val="FF0000"/>
                        </a:solidFill>
                        <a:highlight>
                          <a:srgbClr val="FFFF00"/>
                        </a:highlight>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令和８年度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がん検診普及事業（</a:t>
                      </a:r>
                      <a:r>
                        <a:rPr kumimoji="1" lang="en-US" altLang="ja-JP" sz="1100" dirty="0">
                          <a:solidFill>
                            <a:schemeClr val="tx1"/>
                          </a:solidFill>
                        </a:rPr>
                        <a:t>1,504</a:t>
                      </a:r>
                      <a:r>
                        <a:rPr kumimoji="1" lang="ja-JP" altLang="en-US" sz="1100" dirty="0">
                          <a:solidFill>
                            <a:schemeClr val="tx1"/>
                          </a:solidFill>
                        </a:rPr>
                        <a:t>千円）</a:t>
                      </a:r>
                      <a:r>
                        <a:rPr kumimoji="1" lang="en-US" altLang="ja-JP" sz="1000" dirty="0">
                          <a:solidFill>
                            <a:schemeClr val="tx1"/>
                          </a:solidFill>
                        </a:rPr>
                        <a:t>【</a:t>
                      </a:r>
                      <a:r>
                        <a:rPr kumimoji="1" lang="ja-JP" altLang="en-US" sz="1000" dirty="0">
                          <a:solidFill>
                            <a:schemeClr val="tx1"/>
                          </a:solidFill>
                        </a:rPr>
                        <a:t>再掲</a:t>
                      </a:r>
                      <a:r>
                        <a:rPr kumimoji="1" lang="en-US" altLang="ja-JP" sz="1000" dirty="0">
                          <a:solidFill>
                            <a:schemeClr val="tx1"/>
                          </a:solidFill>
                        </a:rPr>
                        <a:t>】</a:t>
                      </a: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地域統括相談支援センターモデル事業（</a:t>
                      </a:r>
                      <a:r>
                        <a:rPr kumimoji="1" lang="en-US" altLang="ja-JP" sz="1100" dirty="0">
                          <a:solidFill>
                            <a:schemeClr val="tx1"/>
                          </a:solidFill>
                        </a:rPr>
                        <a:t>12,825</a:t>
                      </a:r>
                      <a:r>
                        <a:rPr kumimoji="1" lang="ja-JP" altLang="en-US" sz="1100" dirty="0">
                          <a:solidFill>
                            <a:schemeClr val="tx1"/>
                          </a:solidFill>
                        </a:rPr>
                        <a:t>千円）</a:t>
                      </a:r>
                      <a:r>
                        <a:rPr kumimoji="1" lang="en-US" altLang="ja-JP" sz="1000" dirty="0">
                          <a:solidFill>
                            <a:schemeClr val="tx1"/>
                          </a:solidFill>
                        </a:rPr>
                        <a:t>【</a:t>
                      </a:r>
                      <a:r>
                        <a:rPr kumimoji="1" lang="ja-JP" altLang="en-US" sz="1000" dirty="0">
                          <a:solidFill>
                            <a:schemeClr val="tx1"/>
                          </a:solidFill>
                        </a:rPr>
                        <a:t>再掲</a:t>
                      </a:r>
                      <a:r>
                        <a:rPr kumimoji="1" lang="en-US" altLang="ja-JP" sz="1000" dirty="0">
                          <a:solidFill>
                            <a:schemeClr val="tx1"/>
                          </a:solidFill>
                        </a:rPr>
                        <a:t>】</a:t>
                      </a:r>
                      <a:endParaRPr kumimoji="1" lang="ja-JP" altLang="en-US" sz="1100"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30</a:t>
            </a:fld>
            <a:endParaRPr kumimoji="1" lang="ja-JP" altLang="en-US"/>
          </a:p>
        </p:txBody>
      </p:sp>
    </p:spTree>
    <p:extLst>
      <p:ext uri="{BB962C8B-B14F-4D97-AF65-F5344CB8AC3E}">
        <p14:creationId xmlns:p14="http://schemas.microsoft.com/office/powerpoint/2010/main" val="1095011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6627" y="2471"/>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まとめ</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3"/>
          <a:stretch>
            <a:fillRect/>
          </a:stretch>
        </p:blipFill>
        <p:spPr>
          <a:xfrm>
            <a:off x="8536240" y="74033"/>
            <a:ext cx="1320923" cy="432000"/>
          </a:xfrm>
          <a:prstGeom prst="rect">
            <a:avLst/>
          </a:prstGeom>
        </p:spPr>
      </p:pic>
      <p:sp>
        <p:nvSpPr>
          <p:cNvPr id="5" name="正方形/長方形 4">
            <a:extLst>
              <a:ext uri="{FF2B5EF4-FFF2-40B4-BE49-F238E27FC236}">
                <a16:creationId xmlns:a16="http://schemas.microsoft.com/office/drawing/2014/main" id="{6B3909EF-DA0D-46F3-AE53-5FAAAE071E9C}"/>
              </a:ext>
            </a:extLst>
          </p:cNvPr>
          <p:cNvSpPr/>
          <p:nvPr/>
        </p:nvSpPr>
        <p:spPr>
          <a:xfrm>
            <a:off x="237000" y="687689"/>
            <a:ext cx="9432000" cy="6018189"/>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0" name="角丸四角形 47">
            <a:extLst>
              <a:ext uri="{FF2B5EF4-FFF2-40B4-BE49-F238E27FC236}">
                <a16:creationId xmlns:a16="http://schemas.microsoft.com/office/drawing/2014/main" id="{4CA77ECC-BFC7-482A-ACE4-76399710836A}"/>
              </a:ext>
            </a:extLst>
          </p:cNvPr>
          <p:cNvSpPr/>
          <p:nvPr/>
        </p:nvSpPr>
        <p:spPr>
          <a:xfrm>
            <a:off x="363000" y="728575"/>
            <a:ext cx="9180000" cy="5931010"/>
          </a:xfrm>
          <a:prstGeom prst="roundRect">
            <a:avLst>
              <a:gd name="adj" fmla="val 3517"/>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1" name="四角形: 角を丸くする 10">
            <a:extLst>
              <a:ext uri="{FF2B5EF4-FFF2-40B4-BE49-F238E27FC236}">
                <a16:creationId xmlns:a16="http://schemas.microsoft.com/office/drawing/2014/main" id="{2E47972A-8D78-423F-A2E4-5960076275DD}"/>
              </a:ext>
            </a:extLst>
          </p:cNvPr>
          <p:cNvSpPr/>
          <p:nvPr/>
        </p:nvSpPr>
        <p:spPr>
          <a:xfrm>
            <a:off x="426188" y="774195"/>
            <a:ext cx="341376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令和</a:t>
            </a:r>
            <a:r>
              <a:rPr kumimoji="1" lang="en-US" altLang="ja-JP" sz="1400" b="1" dirty="0">
                <a:solidFill>
                  <a:prstClr val="white"/>
                </a:solidFill>
                <a:latin typeface="メイリオ" panose="020B0604030504040204" pitchFamily="50" charset="-128"/>
                <a:ea typeface="メイリオ" panose="020B0604030504040204" pitchFamily="50" charset="-128"/>
              </a:rPr>
              <a:t>7</a:t>
            </a:r>
            <a:r>
              <a:rPr kumimoji="1" lang="ja-JP" altLang="en-US" sz="1400" b="1" dirty="0">
                <a:solidFill>
                  <a:prstClr val="white"/>
                </a:solidFill>
                <a:latin typeface="メイリオ" panose="020B0604030504040204" pitchFamily="50" charset="-128"/>
                <a:ea typeface="メイリオ" panose="020B0604030504040204" pitchFamily="50" charset="-128"/>
              </a:rPr>
              <a:t>年度　取組み評価</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2" name="角丸四角形 47">
            <a:extLst>
              <a:ext uri="{FF2B5EF4-FFF2-40B4-BE49-F238E27FC236}">
                <a16:creationId xmlns:a16="http://schemas.microsoft.com/office/drawing/2014/main" id="{4CEF5F1C-E185-47FA-A224-BE143D9B9F71}"/>
              </a:ext>
            </a:extLst>
          </p:cNvPr>
          <p:cNvSpPr/>
          <p:nvPr/>
        </p:nvSpPr>
        <p:spPr>
          <a:xfrm>
            <a:off x="557864" y="2100465"/>
            <a:ext cx="8985136" cy="4194112"/>
          </a:xfrm>
          <a:prstGeom prst="roundRect">
            <a:avLst>
              <a:gd name="adj" fmla="val 8499"/>
            </a:avLst>
          </a:prstGeom>
          <a:noFill/>
          <a:ln w="19050">
            <a:noFill/>
          </a:ln>
        </p:spPr>
        <p:txBody>
          <a:bodyPr wrap="square" lIns="72000" tIns="72000" rIns="72000" bIns="72000" anchor="t" anchorCtr="0">
            <a:noAutofit/>
          </a:bodyPr>
          <a:lstStyle/>
          <a:p>
            <a:r>
              <a:rPr lang="ja-JP" altLang="en-US" sz="1400" b="1" dirty="0">
                <a:latin typeface="+mn-ea"/>
              </a:rPr>
              <a:t>がんの予防・早期発見　</a:t>
            </a:r>
            <a:endParaRPr lang="en-US" altLang="ja-JP" sz="1400" b="1" dirty="0">
              <a:latin typeface="+mn-ea"/>
            </a:endParaRPr>
          </a:p>
          <a:p>
            <a:r>
              <a:rPr lang="en-US" altLang="ja-JP" sz="1400" b="1" dirty="0">
                <a:latin typeface="+mn-ea"/>
              </a:rPr>
              <a:t>【</a:t>
            </a:r>
            <a:r>
              <a:rPr lang="ja-JP" altLang="en-US" sz="1400" b="1" dirty="0">
                <a:latin typeface="+mn-ea"/>
              </a:rPr>
              <a:t>たばこ対策、肝炎肝がんの予防、がんの早期発見、がん検診</a:t>
            </a:r>
            <a:r>
              <a:rPr lang="en-US" altLang="ja-JP" sz="1400" b="1" dirty="0">
                <a:latin typeface="+mn-ea"/>
              </a:rPr>
              <a:t>】</a:t>
            </a:r>
          </a:p>
          <a:p>
            <a:pPr marL="171450" indent="-171450">
              <a:buFont typeface="Wingdings" panose="05000000000000000000" pitchFamily="2" charset="2"/>
              <a:buChar char="Ø"/>
            </a:pPr>
            <a:r>
              <a:rPr lang="ja-JP" altLang="en-US" sz="1400" dirty="0">
                <a:latin typeface="+mn-ea"/>
              </a:rPr>
              <a:t>大阪府受動喫煙防止</a:t>
            </a:r>
            <a:r>
              <a:rPr lang="ja-JP" altLang="en-US" sz="1400" b="1" dirty="0">
                <a:latin typeface="+mn-ea"/>
              </a:rPr>
              <a:t>条例の全面施行に伴う対策の周知啓発</a:t>
            </a:r>
            <a:r>
              <a:rPr lang="ja-JP" altLang="en-US" sz="1400" dirty="0">
                <a:latin typeface="+mn-ea"/>
              </a:rPr>
              <a:t>を実施するとともに、</a:t>
            </a:r>
            <a:r>
              <a:rPr lang="ja-JP" altLang="en-US" sz="1400" b="1" dirty="0">
                <a:latin typeface="+mn-ea"/>
              </a:rPr>
              <a:t>たばこのルールに関する多言語ポスターの作成・周知</a:t>
            </a:r>
            <a:r>
              <a:rPr lang="ja-JP" altLang="en-US" sz="1400" dirty="0">
                <a:latin typeface="+mn-ea"/>
              </a:rPr>
              <a:t>など、新しい取組みを行った。</a:t>
            </a:r>
            <a:endParaRPr lang="en-US" altLang="ja-JP" sz="1400" dirty="0">
              <a:latin typeface="+mn-ea"/>
            </a:endParaRPr>
          </a:p>
          <a:p>
            <a:pPr marL="171450" indent="-171450">
              <a:buFont typeface="Wingdings" panose="05000000000000000000" pitchFamily="2" charset="2"/>
              <a:buChar char="Ø"/>
            </a:pPr>
            <a:r>
              <a:rPr lang="ja-JP" altLang="en-US" sz="1400" b="1" dirty="0">
                <a:latin typeface="+mn-ea"/>
              </a:rPr>
              <a:t>肝臓週間</a:t>
            </a:r>
            <a:r>
              <a:rPr lang="ja-JP" altLang="en-US" sz="1400" dirty="0">
                <a:latin typeface="+mn-ea"/>
              </a:rPr>
              <a:t>に合わせ</a:t>
            </a:r>
            <a:r>
              <a:rPr lang="ja-JP" altLang="en-US" sz="1400" b="1" dirty="0">
                <a:latin typeface="+mn-ea"/>
              </a:rPr>
              <a:t>病院や団体等と連携した集中的啓発</a:t>
            </a:r>
            <a:r>
              <a:rPr lang="ja-JP" altLang="en-US" sz="1400" dirty="0">
                <a:latin typeface="+mn-ea"/>
              </a:rPr>
              <a:t>を実施するとともに、肝炎・肝がん</a:t>
            </a:r>
            <a:r>
              <a:rPr lang="ja-JP" altLang="en-US" sz="1400" b="1" dirty="0">
                <a:latin typeface="+mn-ea"/>
              </a:rPr>
              <a:t>予防に関する動画の福祉施設向けの啓発</a:t>
            </a:r>
            <a:r>
              <a:rPr lang="ja-JP" altLang="en-US" sz="1400" dirty="0">
                <a:latin typeface="+mn-ea"/>
              </a:rPr>
              <a:t>などにも、新たに取り組んだ。</a:t>
            </a:r>
            <a:endParaRPr lang="en-US" altLang="ja-JP" sz="1400" dirty="0">
              <a:latin typeface="+mn-ea"/>
            </a:endParaRPr>
          </a:p>
          <a:p>
            <a:pPr marL="171450" indent="-171450">
              <a:buFont typeface="Wingdings" panose="05000000000000000000" pitchFamily="2" charset="2"/>
              <a:buChar char="Ø"/>
            </a:pPr>
            <a:r>
              <a:rPr lang="ja-JP" altLang="en-US" sz="1400" dirty="0">
                <a:latin typeface="+mn-ea"/>
              </a:rPr>
              <a:t>がん検診について、</a:t>
            </a:r>
            <a:r>
              <a:rPr lang="ja-JP" altLang="en-US" sz="1400" b="1" dirty="0">
                <a:latin typeface="+mn-ea"/>
              </a:rPr>
              <a:t>胸部Ｘ線読影講習会</a:t>
            </a:r>
            <a:r>
              <a:rPr lang="ja-JP" altLang="en-US" sz="1400" dirty="0">
                <a:latin typeface="+mn-ea"/>
              </a:rPr>
              <a:t>や、市町村の行う</a:t>
            </a:r>
            <a:r>
              <a:rPr lang="ja-JP" altLang="en-US" sz="1400" b="1" dirty="0">
                <a:latin typeface="+mn-ea"/>
              </a:rPr>
              <a:t>効果的な受診勧奨</a:t>
            </a:r>
            <a:r>
              <a:rPr lang="ja-JP" altLang="en-US" sz="1400" dirty="0">
                <a:latin typeface="+mn-ea"/>
              </a:rPr>
              <a:t>に資するための</a:t>
            </a:r>
            <a:r>
              <a:rPr lang="ja-JP" altLang="en-US" sz="1400" b="1" dirty="0">
                <a:latin typeface="+mn-ea"/>
              </a:rPr>
              <a:t>研修会等</a:t>
            </a:r>
            <a:r>
              <a:rPr lang="ja-JP" altLang="en-US" sz="1400" dirty="0">
                <a:latin typeface="+mn-ea"/>
              </a:rPr>
              <a:t>を実施するとともに、</a:t>
            </a:r>
            <a:r>
              <a:rPr lang="ja-JP" altLang="en-US" sz="1400" b="1" dirty="0">
                <a:latin typeface="+mn-ea"/>
              </a:rPr>
              <a:t>メディアと連携した「がん検診に行こう！キャンペーン</a:t>
            </a:r>
            <a:r>
              <a:rPr lang="ja-JP" altLang="en-US" sz="1400" dirty="0">
                <a:latin typeface="+mn-ea"/>
              </a:rPr>
              <a:t>」や</a:t>
            </a:r>
            <a:r>
              <a:rPr lang="ja-JP" altLang="en-US" sz="1400" b="1" dirty="0">
                <a:latin typeface="+mn-ea"/>
              </a:rPr>
              <a:t>企業と連携した</a:t>
            </a:r>
            <a:r>
              <a:rPr lang="ja-JP" altLang="en-US" sz="1400" dirty="0">
                <a:latin typeface="+mn-ea"/>
              </a:rPr>
              <a:t>新たな</a:t>
            </a:r>
            <a:r>
              <a:rPr lang="ja-JP" altLang="en-US" sz="1400" b="1" dirty="0">
                <a:latin typeface="+mn-ea"/>
              </a:rPr>
              <a:t>イベントへの参画</a:t>
            </a:r>
            <a:r>
              <a:rPr lang="ja-JP" altLang="en-US" sz="1400" dirty="0">
                <a:latin typeface="+mn-ea"/>
              </a:rPr>
              <a:t>など、新しい取組みも実施した。</a:t>
            </a:r>
            <a:endParaRPr lang="en-US" altLang="ja-JP" sz="1400" dirty="0">
              <a:latin typeface="+mn-ea"/>
            </a:endParaRPr>
          </a:p>
          <a:p>
            <a:pPr marL="171450" indent="-171450">
              <a:buFont typeface="Wingdings" panose="05000000000000000000" pitchFamily="2" charset="2"/>
              <a:buChar char="Ø"/>
            </a:pPr>
            <a:endParaRPr lang="en-US" altLang="ja-JP" sz="1400" dirty="0">
              <a:latin typeface="+mn-ea"/>
            </a:endParaRPr>
          </a:p>
          <a:p>
            <a:r>
              <a:rPr lang="ja-JP" altLang="en-US" sz="1400" b="1" dirty="0">
                <a:latin typeface="+mn-ea"/>
              </a:rPr>
              <a:t>がん医療　</a:t>
            </a:r>
            <a:endParaRPr lang="en-US" altLang="ja-JP" sz="1400" b="1" dirty="0">
              <a:latin typeface="+mn-ea"/>
            </a:endParaRPr>
          </a:p>
          <a:p>
            <a:r>
              <a:rPr lang="en-US" altLang="ja-JP" sz="1350" b="1" dirty="0">
                <a:latin typeface="+mn-ea"/>
              </a:rPr>
              <a:t>【</a:t>
            </a:r>
            <a:r>
              <a:rPr lang="ja-JP" altLang="en-US" sz="1350" b="1" dirty="0">
                <a:latin typeface="+mn-ea"/>
              </a:rPr>
              <a:t>がん医療提供体制、小児・</a:t>
            </a:r>
            <a:r>
              <a:rPr lang="en-US" altLang="ja-JP" sz="1350" b="1" dirty="0">
                <a:latin typeface="+mn-ea"/>
              </a:rPr>
              <a:t>AYA</a:t>
            </a:r>
            <a:r>
              <a:rPr lang="ja-JP" altLang="en-US" sz="1350" b="1" dirty="0">
                <a:latin typeface="+mn-ea"/>
              </a:rPr>
              <a:t>世代のがん、高齢者のがん、希少がん等、高度・専門的な治療、緩和ケア</a:t>
            </a:r>
            <a:r>
              <a:rPr lang="en-US" altLang="ja-JP" sz="1350" b="1" dirty="0">
                <a:latin typeface="+mn-ea"/>
              </a:rPr>
              <a:t>】</a:t>
            </a:r>
          </a:p>
          <a:p>
            <a:pPr marL="171450" indent="-171450">
              <a:buFont typeface="Wingdings" panose="05000000000000000000" pitchFamily="2" charset="2"/>
              <a:buChar char="Ø"/>
            </a:pPr>
            <a:r>
              <a:rPr lang="ja-JP" altLang="en-US" sz="1400" b="1" dirty="0">
                <a:latin typeface="+mn-ea"/>
              </a:rPr>
              <a:t>がん診療連携拠点病院の機能強化</a:t>
            </a:r>
            <a:r>
              <a:rPr lang="ja-JP" altLang="en-US" sz="1400" dirty="0">
                <a:latin typeface="+mn-ea"/>
              </a:rPr>
              <a:t>や</a:t>
            </a:r>
            <a:r>
              <a:rPr lang="ja-JP" altLang="en-US" sz="1400" b="1" dirty="0">
                <a:latin typeface="+mn-ea"/>
              </a:rPr>
              <a:t>各圏域における関係機関間の連携体制強化</a:t>
            </a:r>
            <a:r>
              <a:rPr lang="ja-JP" altLang="en-US" sz="1400" dirty="0">
                <a:latin typeface="+mn-ea"/>
              </a:rPr>
              <a:t>を目的とした</a:t>
            </a:r>
            <a:r>
              <a:rPr lang="ja-JP" altLang="en-US" sz="1400" b="1" dirty="0">
                <a:latin typeface="+mn-ea"/>
              </a:rPr>
              <a:t>支援</a:t>
            </a:r>
            <a:r>
              <a:rPr lang="ja-JP" altLang="en-US" sz="1400" dirty="0">
                <a:latin typeface="+mn-ea"/>
              </a:rPr>
              <a:t>や、</a:t>
            </a:r>
            <a:r>
              <a:rPr lang="ja-JP" altLang="en-US" sz="1400" b="1" dirty="0">
                <a:latin typeface="+mn-ea"/>
              </a:rPr>
              <a:t>大阪府がん診療連携協議会やがん診療ネットワーク協議会との連携、小児、思春期及び若年のがん患者等に対する助成</a:t>
            </a:r>
            <a:r>
              <a:rPr lang="ja-JP" altLang="en-US" sz="1400" dirty="0">
                <a:latin typeface="+mn-ea"/>
              </a:rPr>
              <a:t>を行うなど、府内のがん医療の充実に取り組んだ。</a:t>
            </a:r>
            <a:endParaRPr lang="en-US" altLang="ja-JP" sz="1400" dirty="0">
              <a:latin typeface="+mn-ea"/>
            </a:endParaRPr>
          </a:p>
          <a:p>
            <a:pPr marL="171450" indent="-171450">
              <a:buFont typeface="Wingdings" panose="05000000000000000000" pitchFamily="2" charset="2"/>
              <a:buChar char="Ø"/>
            </a:pPr>
            <a:endParaRPr lang="en-US" altLang="ja-JP" sz="1400" dirty="0">
              <a:latin typeface="+mn-ea"/>
            </a:endParaRPr>
          </a:p>
          <a:p>
            <a:endParaRPr lang="en-US" altLang="ja-JP" sz="1400" dirty="0">
              <a:solidFill>
                <a:srgbClr val="FF0000"/>
              </a:solidFill>
              <a:latin typeface="+mn-ea"/>
            </a:endParaRPr>
          </a:p>
        </p:txBody>
      </p:sp>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endParaRPr lang="ja-JP" altLang="en-US" sz="1200" dirty="0">
              <a:latin typeface="+mn-ea"/>
            </a:endParaRPr>
          </a:p>
        </p:txBody>
      </p:sp>
      <p:sp>
        <p:nvSpPr>
          <p:cNvPr id="26" name="正方形/長方形 25">
            <a:extLst>
              <a:ext uri="{FF2B5EF4-FFF2-40B4-BE49-F238E27FC236}">
                <a16:creationId xmlns:a16="http://schemas.microsoft.com/office/drawing/2014/main" id="{3620F7FE-17F0-4C80-A0E8-CCD4BB3575B6}"/>
              </a:ext>
            </a:extLst>
          </p:cNvPr>
          <p:cNvSpPr/>
          <p:nvPr/>
        </p:nvSpPr>
        <p:spPr>
          <a:xfrm>
            <a:off x="557864" y="1182890"/>
            <a:ext cx="8856000" cy="848403"/>
          </a:xfrm>
          <a:prstGeom prst="rect">
            <a:avLst/>
          </a:prstGeom>
          <a:ln>
            <a:solidFill>
              <a:schemeClr val="accent1"/>
            </a:solidFill>
          </a:ln>
        </p:spPr>
        <p:txBody>
          <a:bodyPr wrap="square" lIns="36000" tIns="72000" rIns="36000" bIns="36000">
            <a:noAutofit/>
          </a:bodyPr>
          <a:lstStyle/>
          <a:p>
            <a:r>
              <a:rPr lang="ja-JP" altLang="en-US" sz="1400" b="1" dirty="0">
                <a:latin typeface="+mn-ea"/>
              </a:rPr>
              <a:t>令和</a:t>
            </a:r>
            <a:r>
              <a:rPr lang="en-US" altLang="ja-JP" sz="1400" b="1" dirty="0">
                <a:latin typeface="+mn-ea"/>
              </a:rPr>
              <a:t>6</a:t>
            </a:r>
            <a:r>
              <a:rPr lang="ja-JP" altLang="en-US" sz="1400" b="1" dirty="0">
                <a:latin typeface="+mn-ea"/>
              </a:rPr>
              <a:t>年</a:t>
            </a:r>
            <a:r>
              <a:rPr lang="en-US" altLang="ja-JP" sz="1400" b="1" dirty="0">
                <a:latin typeface="+mn-ea"/>
              </a:rPr>
              <a:t>3</a:t>
            </a:r>
            <a:r>
              <a:rPr lang="ja-JP" altLang="en-US" sz="1400" b="1" dirty="0">
                <a:latin typeface="+mn-ea"/>
              </a:rPr>
              <a:t>月、令和</a:t>
            </a:r>
            <a:r>
              <a:rPr lang="en-US" altLang="ja-JP" sz="1400" b="1" dirty="0">
                <a:latin typeface="+mn-ea"/>
              </a:rPr>
              <a:t>6</a:t>
            </a:r>
            <a:r>
              <a:rPr lang="ja-JP" altLang="en-US" sz="1400" b="1" dirty="0">
                <a:latin typeface="+mn-ea"/>
              </a:rPr>
              <a:t>（</a:t>
            </a:r>
            <a:r>
              <a:rPr lang="en-US" altLang="ja-JP" sz="1400" b="1" dirty="0">
                <a:latin typeface="+mn-ea"/>
              </a:rPr>
              <a:t>2024</a:t>
            </a:r>
            <a:r>
              <a:rPr lang="ja-JP" altLang="en-US" sz="1400" b="1" dirty="0">
                <a:latin typeface="+mn-ea"/>
              </a:rPr>
              <a:t>）年度から令和</a:t>
            </a:r>
            <a:r>
              <a:rPr lang="en-US" altLang="ja-JP" sz="1400" b="1" dirty="0">
                <a:latin typeface="+mn-ea"/>
              </a:rPr>
              <a:t>11</a:t>
            </a:r>
            <a:r>
              <a:rPr lang="ja-JP" altLang="en-US" sz="1400" b="1" dirty="0">
                <a:latin typeface="+mn-ea"/>
              </a:rPr>
              <a:t>（</a:t>
            </a:r>
            <a:r>
              <a:rPr lang="en-US" altLang="ja-JP" sz="1400" b="1" dirty="0">
                <a:latin typeface="+mn-ea"/>
              </a:rPr>
              <a:t>2029</a:t>
            </a:r>
            <a:r>
              <a:rPr lang="ja-JP" altLang="en-US" sz="1400" b="1" dirty="0">
                <a:latin typeface="+mn-ea"/>
              </a:rPr>
              <a:t>）年度までの６年間を計画期間とする「第４次大阪府がん対策推進計画」を策定。令和</a:t>
            </a:r>
            <a:r>
              <a:rPr lang="en-US" altLang="ja-JP" sz="1400" b="1" dirty="0">
                <a:latin typeface="+mn-ea"/>
              </a:rPr>
              <a:t>7</a:t>
            </a:r>
            <a:r>
              <a:rPr lang="ja-JP" altLang="en-US" sz="1400" b="1" dirty="0">
                <a:latin typeface="+mn-ea"/>
              </a:rPr>
              <a:t>年度は、当計画に基づく事業開始の二年目であったが、下記のとおり令和７年度からの新規事業を含め様々な取組みを実施した</a:t>
            </a:r>
            <a:r>
              <a:rPr lang="ja-JP" altLang="en-US" sz="1200" b="1" dirty="0">
                <a:latin typeface="+mn-ea"/>
              </a:rPr>
              <a:t>。</a:t>
            </a:r>
          </a:p>
        </p:txBody>
      </p:sp>
      <p:sp>
        <p:nvSpPr>
          <p:cNvPr id="18" name="スライド番号プレースホルダー 1">
            <a:extLst>
              <a:ext uri="{FF2B5EF4-FFF2-40B4-BE49-F238E27FC236}">
                <a16:creationId xmlns:a16="http://schemas.microsoft.com/office/drawing/2014/main" id="{0C1478C4-943A-41EF-8B69-718DDC0C5634}"/>
              </a:ext>
            </a:extLst>
          </p:cNvPr>
          <p:cNvSpPr>
            <a:spLocks noGrp="1"/>
          </p:cNvSpPr>
          <p:nvPr>
            <p:ph type="sldNum" sz="quarter" idx="12"/>
          </p:nvPr>
        </p:nvSpPr>
        <p:spPr>
          <a:xfrm>
            <a:off x="9523412" y="6546852"/>
            <a:ext cx="375961" cy="288000"/>
          </a:xfrm>
          <a:solidFill>
            <a:schemeClr val="accent1"/>
          </a:solid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84719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まとめ</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3"/>
          <a:stretch>
            <a:fillRect/>
          </a:stretch>
        </p:blipFill>
        <p:spPr>
          <a:xfrm>
            <a:off x="8536240" y="74033"/>
            <a:ext cx="1320923" cy="432000"/>
          </a:xfrm>
          <a:prstGeom prst="rect">
            <a:avLst/>
          </a:prstGeom>
        </p:spPr>
      </p:pic>
      <p:sp>
        <p:nvSpPr>
          <p:cNvPr id="5" name="正方形/長方形 4">
            <a:extLst>
              <a:ext uri="{FF2B5EF4-FFF2-40B4-BE49-F238E27FC236}">
                <a16:creationId xmlns:a16="http://schemas.microsoft.com/office/drawing/2014/main" id="{6B3909EF-DA0D-46F3-AE53-5FAAAE071E9C}"/>
              </a:ext>
            </a:extLst>
          </p:cNvPr>
          <p:cNvSpPr/>
          <p:nvPr/>
        </p:nvSpPr>
        <p:spPr>
          <a:xfrm>
            <a:off x="237000" y="639983"/>
            <a:ext cx="9432000" cy="4364763"/>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0" name="角丸四角形 47">
            <a:extLst>
              <a:ext uri="{FF2B5EF4-FFF2-40B4-BE49-F238E27FC236}">
                <a16:creationId xmlns:a16="http://schemas.microsoft.com/office/drawing/2014/main" id="{4CA77ECC-BFC7-482A-ACE4-76399710836A}"/>
              </a:ext>
            </a:extLst>
          </p:cNvPr>
          <p:cNvSpPr/>
          <p:nvPr/>
        </p:nvSpPr>
        <p:spPr>
          <a:xfrm>
            <a:off x="363000" y="680868"/>
            <a:ext cx="9180000" cy="4163847"/>
          </a:xfrm>
          <a:prstGeom prst="roundRect">
            <a:avLst>
              <a:gd name="adj" fmla="val 3517"/>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1" name="四角形: 角を丸くする 10">
            <a:extLst>
              <a:ext uri="{FF2B5EF4-FFF2-40B4-BE49-F238E27FC236}">
                <a16:creationId xmlns:a16="http://schemas.microsoft.com/office/drawing/2014/main" id="{2E47972A-8D78-423F-A2E4-5960076275DD}"/>
              </a:ext>
            </a:extLst>
          </p:cNvPr>
          <p:cNvSpPr/>
          <p:nvPr/>
        </p:nvSpPr>
        <p:spPr>
          <a:xfrm>
            <a:off x="426188" y="726488"/>
            <a:ext cx="341376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令和</a:t>
            </a:r>
            <a:r>
              <a:rPr kumimoji="1" lang="en-US" altLang="ja-JP" sz="1400" b="1" dirty="0">
                <a:solidFill>
                  <a:prstClr val="white"/>
                </a:solidFill>
                <a:latin typeface="メイリオ" panose="020B0604030504040204" pitchFamily="50" charset="-128"/>
                <a:ea typeface="メイリオ" panose="020B0604030504040204" pitchFamily="50" charset="-128"/>
              </a:rPr>
              <a:t>7</a:t>
            </a:r>
            <a:r>
              <a:rPr kumimoji="1" lang="ja-JP" altLang="en-US" sz="1400" b="1" dirty="0">
                <a:solidFill>
                  <a:prstClr val="white"/>
                </a:solidFill>
                <a:latin typeface="メイリオ" panose="020B0604030504040204" pitchFamily="50" charset="-128"/>
                <a:ea typeface="メイリオ" panose="020B0604030504040204" pitchFamily="50" charset="-128"/>
              </a:rPr>
              <a:t>年度　取組み評価</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2" name="角丸四角形 47">
            <a:extLst>
              <a:ext uri="{FF2B5EF4-FFF2-40B4-BE49-F238E27FC236}">
                <a16:creationId xmlns:a16="http://schemas.microsoft.com/office/drawing/2014/main" id="{4CEF5F1C-E185-47FA-A224-BE143D9B9F71}"/>
              </a:ext>
            </a:extLst>
          </p:cNvPr>
          <p:cNvSpPr/>
          <p:nvPr/>
        </p:nvSpPr>
        <p:spPr>
          <a:xfrm>
            <a:off x="460431" y="974157"/>
            <a:ext cx="8985136" cy="4015565"/>
          </a:xfrm>
          <a:prstGeom prst="roundRect">
            <a:avLst>
              <a:gd name="adj" fmla="val 8499"/>
            </a:avLst>
          </a:prstGeom>
          <a:noFill/>
          <a:ln w="19050">
            <a:noFill/>
          </a:ln>
        </p:spPr>
        <p:txBody>
          <a:bodyPr wrap="square" lIns="72000" tIns="72000" rIns="72000" bIns="72000" anchor="t" anchorCtr="0">
            <a:noAutofit/>
          </a:bodyPr>
          <a:lstStyle/>
          <a:p>
            <a:r>
              <a:rPr lang="ja-JP" altLang="en-US" sz="1400" b="1" dirty="0">
                <a:latin typeface="+mn-ea"/>
              </a:rPr>
              <a:t>患者支援</a:t>
            </a:r>
            <a:endParaRPr lang="en-US" altLang="ja-JP" sz="1400" b="1" dirty="0">
              <a:latin typeface="+mn-ea"/>
            </a:endParaRPr>
          </a:p>
          <a:p>
            <a:r>
              <a:rPr lang="en-US" altLang="ja-JP" sz="1400" b="1" dirty="0">
                <a:latin typeface="+mn-ea"/>
              </a:rPr>
              <a:t>【</a:t>
            </a:r>
            <a:r>
              <a:rPr lang="ja-JP" altLang="en-US" sz="1400" b="1" dirty="0">
                <a:latin typeface="+mn-ea"/>
              </a:rPr>
              <a:t>がん患者の相談支援、がん患者への情報提供、がん患者等の社会的な課題への対策</a:t>
            </a:r>
            <a:r>
              <a:rPr lang="en-US" altLang="ja-JP" sz="1400" b="1" dirty="0">
                <a:latin typeface="+mn-ea"/>
              </a:rPr>
              <a:t>】</a:t>
            </a:r>
          </a:p>
          <a:p>
            <a:pPr marL="171450" indent="-171450">
              <a:buFont typeface="Wingdings" panose="05000000000000000000" pitchFamily="2" charset="2"/>
              <a:buChar char="Ø"/>
            </a:pPr>
            <a:r>
              <a:rPr lang="ja-JP" altLang="en-US" sz="1400" dirty="0">
                <a:latin typeface="+mn-ea"/>
              </a:rPr>
              <a:t>事業連携協定を締結した企業と連携し、</a:t>
            </a:r>
            <a:r>
              <a:rPr lang="ja-JP" altLang="en-US" sz="1400" b="1" dirty="0">
                <a:latin typeface="+mn-ea"/>
              </a:rPr>
              <a:t>がん患者や医療従事者等を対象とした運動教室を新たに実施</a:t>
            </a:r>
            <a:r>
              <a:rPr lang="ja-JP" altLang="en-US" sz="1400" dirty="0">
                <a:latin typeface="+mn-ea"/>
              </a:rPr>
              <a:t>するなど、がんのリハビリテーション提供体制の整備をはじめ、患者支援の充実に取り組んだ。</a:t>
            </a:r>
            <a:endParaRPr lang="en-US" altLang="ja-JP" sz="1400" dirty="0">
              <a:latin typeface="+mn-ea"/>
            </a:endParaRPr>
          </a:p>
          <a:p>
            <a:endParaRPr lang="en-US" altLang="ja-JP" sz="1400" b="1" dirty="0">
              <a:latin typeface="+mn-ea"/>
            </a:endParaRPr>
          </a:p>
          <a:p>
            <a:r>
              <a:rPr lang="ja-JP" altLang="en-US" sz="1400" b="1" dirty="0">
                <a:latin typeface="+mn-ea"/>
              </a:rPr>
              <a:t>データの基盤整備・活用</a:t>
            </a:r>
            <a:endParaRPr lang="en-US" altLang="ja-JP" sz="1400" b="1" dirty="0">
              <a:latin typeface="+mn-ea"/>
            </a:endParaRPr>
          </a:p>
          <a:p>
            <a:pPr marL="171450" indent="-171450">
              <a:buFont typeface="Wingdings" panose="05000000000000000000" pitchFamily="2" charset="2"/>
              <a:buChar char="Ø"/>
            </a:pPr>
            <a:r>
              <a:rPr kumimoji="1" lang="ja-JP" altLang="en-US" sz="1400" b="0" dirty="0">
                <a:latin typeface="+mn-ea"/>
                <a:ea typeface="+mn-ea"/>
              </a:rPr>
              <a:t>実務者研修会の実施などの取組みに加えて、</a:t>
            </a:r>
            <a:r>
              <a:rPr kumimoji="1" lang="ja-JP" altLang="en-US" sz="1400" b="1" dirty="0">
                <a:latin typeface="+mn-ea"/>
                <a:ea typeface="+mn-ea"/>
              </a:rPr>
              <a:t>大阪がん情報ウェブサイト内に</a:t>
            </a:r>
            <a:r>
              <a:rPr kumimoji="1" lang="ja-JP" altLang="en-US" sz="1400" b="1" i="0" u="none" strike="noStrike" kern="1200" cap="none" spc="0" normalizeH="0" baseline="0" noProof="0" dirty="0">
                <a:ln>
                  <a:noFill/>
                </a:ln>
                <a:effectLst/>
                <a:uLnTx/>
                <a:uFillTx/>
                <a:latin typeface="+mn-ea"/>
                <a:ea typeface="+mn-ea"/>
                <a:cs typeface="+mn-cs"/>
              </a:rPr>
              <a:t>がん情報サマリーとして医療機関の情報を公開するとともに、府指定拠点病院の現況報告書のシステム化を検討する</a:t>
            </a:r>
            <a:r>
              <a:rPr kumimoji="1" lang="ja-JP" altLang="en-US" sz="1400" b="0" i="0" u="none" strike="noStrike" kern="1200" cap="none" spc="0" normalizeH="0" baseline="0" noProof="0" dirty="0">
                <a:ln>
                  <a:noFill/>
                </a:ln>
                <a:effectLst/>
                <a:uLnTx/>
                <a:uFillTx/>
                <a:latin typeface="+mn-ea"/>
                <a:ea typeface="+mn-ea"/>
                <a:cs typeface="+mn-cs"/>
              </a:rPr>
              <a:t>など、新たな取組みを進めた。</a:t>
            </a:r>
            <a:endParaRPr lang="en-US" altLang="ja-JP" sz="1400" dirty="0">
              <a:latin typeface="+mn-ea"/>
            </a:endParaRPr>
          </a:p>
          <a:p>
            <a:pPr marL="171450" indent="-171450">
              <a:buFont typeface="Wingdings" panose="05000000000000000000" pitchFamily="2" charset="2"/>
              <a:buChar char="Ø"/>
            </a:pPr>
            <a:endParaRPr lang="en-US" altLang="ja-JP" sz="1400" dirty="0">
              <a:latin typeface="+mn-ea"/>
            </a:endParaRPr>
          </a:p>
          <a:p>
            <a:r>
              <a:rPr lang="ja-JP" altLang="en-US" sz="1400" b="1" dirty="0">
                <a:latin typeface="+mn-ea"/>
              </a:rPr>
              <a:t>がん対策を社会全体で進める環境づくり</a:t>
            </a:r>
            <a:endParaRPr lang="en-US" altLang="ja-JP" sz="1400" b="1" dirty="0">
              <a:latin typeface="+mn-ea"/>
            </a:endParaRPr>
          </a:p>
          <a:p>
            <a:r>
              <a:rPr lang="en-US" altLang="ja-JP" sz="1400" b="1" dirty="0">
                <a:latin typeface="+mn-ea"/>
              </a:rPr>
              <a:t>【</a:t>
            </a:r>
            <a:r>
              <a:rPr lang="ja-JP" altLang="en-US" sz="1400" b="1" dirty="0">
                <a:latin typeface="+mn-ea"/>
              </a:rPr>
              <a:t>社会全体での機運づくり、大阪府がん対策基金、がん患者等との連携、がん教育</a:t>
            </a:r>
            <a:r>
              <a:rPr lang="en-US" altLang="ja-JP" sz="1400" b="1" dirty="0">
                <a:latin typeface="+mn-ea"/>
              </a:rPr>
              <a:t>】</a:t>
            </a:r>
          </a:p>
          <a:p>
            <a:pPr marL="171450" indent="-171450">
              <a:buFont typeface="Wingdings" panose="05000000000000000000" pitchFamily="2" charset="2"/>
              <a:buChar char="Ø"/>
            </a:pPr>
            <a:r>
              <a:rPr lang="ja-JP" altLang="en-US" sz="1400" dirty="0">
                <a:latin typeface="+mn-ea"/>
              </a:rPr>
              <a:t>養成したピア・サポーターが</a:t>
            </a:r>
            <a:r>
              <a:rPr lang="ja-JP" altLang="en-US" sz="1400" b="1" dirty="0">
                <a:latin typeface="+mn-ea"/>
              </a:rPr>
              <a:t>実践に生かせる知識やスキルの定着を図ることを目的としたフォローアップ研修を実施</a:t>
            </a:r>
            <a:r>
              <a:rPr lang="ja-JP" altLang="en-US" sz="1400" dirty="0">
                <a:latin typeface="+mn-ea"/>
              </a:rPr>
              <a:t>するとともに、府内がん診療拠点病院等のがんサロン等へ</a:t>
            </a:r>
            <a:r>
              <a:rPr lang="ja-JP" altLang="en-US" sz="1400" b="1" dirty="0">
                <a:latin typeface="+mn-ea"/>
              </a:rPr>
              <a:t>ピア・サポーターの派遣</a:t>
            </a:r>
            <a:r>
              <a:rPr lang="ja-JP" altLang="en-US" sz="1400" dirty="0">
                <a:latin typeface="+mn-ea"/>
              </a:rPr>
              <a:t>を行った</a:t>
            </a:r>
            <a:r>
              <a:rPr lang="ja-JP" altLang="en-US" sz="1400" dirty="0">
                <a:solidFill>
                  <a:srgbClr val="FF0000"/>
                </a:solidFill>
                <a:latin typeface="+mn-ea"/>
              </a:rPr>
              <a:t>。</a:t>
            </a:r>
          </a:p>
        </p:txBody>
      </p:sp>
      <p:sp>
        <p:nvSpPr>
          <p:cNvPr id="23" name="角丸四角形 47">
            <a:extLst>
              <a:ext uri="{FF2B5EF4-FFF2-40B4-BE49-F238E27FC236}">
                <a16:creationId xmlns:a16="http://schemas.microsoft.com/office/drawing/2014/main" id="{61EACC79-6131-4AB2-9420-24C165DC2F36}"/>
              </a:ext>
            </a:extLst>
          </p:cNvPr>
          <p:cNvSpPr/>
          <p:nvPr/>
        </p:nvSpPr>
        <p:spPr>
          <a:xfrm>
            <a:off x="363000" y="5225643"/>
            <a:ext cx="9180000" cy="1388312"/>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24" name="四角形: 角を丸くする 23">
            <a:extLst>
              <a:ext uri="{FF2B5EF4-FFF2-40B4-BE49-F238E27FC236}">
                <a16:creationId xmlns:a16="http://schemas.microsoft.com/office/drawing/2014/main" id="{16BAB29E-9256-48CA-A9A7-2B6E1D3B812E}"/>
              </a:ext>
            </a:extLst>
          </p:cNvPr>
          <p:cNvSpPr/>
          <p:nvPr/>
        </p:nvSpPr>
        <p:spPr>
          <a:xfrm>
            <a:off x="448474" y="5329070"/>
            <a:ext cx="341376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来年度に向けた課題・方向性</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endParaRPr lang="ja-JP" altLang="en-US" sz="1200" dirty="0">
              <a:latin typeface="+mn-ea"/>
            </a:endParaRPr>
          </a:p>
        </p:txBody>
      </p:sp>
      <p:sp>
        <p:nvSpPr>
          <p:cNvPr id="7" name="二等辺三角形 6">
            <a:extLst>
              <a:ext uri="{FF2B5EF4-FFF2-40B4-BE49-F238E27FC236}">
                <a16:creationId xmlns:a16="http://schemas.microsoft.com/office/drawing/2014/main" id="{EA47F636-CAB7-4CF5-BD4B-9862B3D9D9D5}"/>
              </a:ext>
            </a:extLst>
          </p:cNvPr>
          <p:cNvSpPr/>
          <p:nvPr/>
        </p:nvSpPr>
        <p:spPr>
          <a:xfrm rot="10800000">
            <a:off x="4568323" y="4182513"/>
            <a:ext cx="769352" cy="1371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5D16D37-5BF4-49AE-BA3E-D15D5C476E47}"/>
              </a:ext>
            </a:extLst>
          </p:cNvPr>
          <p:cNvSpPr/>
          <p:nvPr/>
        </p:nvSpPr>
        <p:spPr>
          <a:xfrm>
            <a:off x="2346185" y="4354634"/>
            <a:ext cx="5097781" cy="403363"/>
          </a:xfrm>
          <a:prstGeom prst="rect">
            <a:avLst/>
          </a:prstGeom>
          <a:ln>
            <a:noFill/>
          </a:ln>
        </p:spPr>
        <p:txBody>
          <a:bodyPr wrap="square" lIns="36000" tIns="72000" rIns="36000" bIns="36000">
            <a:noAutofit/>
          </a:bodyPr>
          <a:lstStyle/>
          <a:p>
            <a:pPr algn="ctr"/>
            <a:r>
              <a:rPr lang="en-US" altLang="ja-JP" b="1" dirty="0">
                <a:latin typeface="+mn-ea"/>
              </a:rPr>
              <a:t>【</a:t>
            </a:r>
            <a:r>
              <a:rPr lang="ja-JP" altLang="en-US" b="1" dirty="0">
                <a:latin typeface="+mn-ea"/>
              </a:rPr>
              <a:t>令和</a:t>
            </a:r>
            <a:r>
              <a:rPr lang="en-US" altLang="ja-JP" b="1" dirty="0">
                <a:latin typeface="+mn-ea"/>
              </a:rPr>
              <a:t>7</a:t>
            </a:r>
            <a:r>
              <a:rPr lang="ja-JP" altLang="en-US" b="1" dirty="0">
                <a:latin typeface="+mn-ea"/>
              </a:rPr>
              <a:t>年度　事業評価</a:t>
            </a:r>
            <a:r>
              <a:rPr lang="en-US" altLang="ja-JP" b="1" dirty="0">
                <a:latin typeface="+mn-ea"/>
              </a:rPr>
              <a:t>】</a:t>
            </a:r>
            <a:r>
              <a:rPr lang="ja-JP" altLang="en-US" b="1" u="sng" dirty="0">
                <a:latin typeface="+mn-ea"/>
              </a:rPr>
              <a:t>概ね予定通り</a:t>
            </a:r>
          </a:p>
        </p:txBody>
      </p:sp>
      <p:sp>
        <p:nvSpPr>
          <p:cNvPr id="17" name="正方形/長方形 16">
            <a:extLst>
              <a:ext uri="{FF2B5EF4-FFF2-40B4-BE49-F238E27FC236}">
                <a16:creationId xmlns:a16="http://schemas.microsoft.com/office/drawing/2014/main" id="{00BF67AE-C8B8-436A-AE2B-5B2F5EAB6C15}"/>
              </a:ext>
            </a:extLst>
          </p:cNvPr>
          <p:cNvSpPr/>
          <p:nvPr/>
        </p:nvSpPr>
        <p:spPr>
          <a:xfrm>
            <a:off x="573837" y="5747949"/>
            <a:ext cx="8856000" cy="1599360"/>
          </a:xfrm>
          <a:prstGeom prst="rect">
            <a:avLst/>
          </a:prstGeom>
          <a:ln>
            <a:noFill/>
          </a:ln>
        </p:spPr>
        <p:txBody>
          <a:bodyPr wrap="square" lIns="36000" tIns="72000" rIns="36000" bIns="36000">
            <a:noAutofit/>
          </a:bodyPr>
          <a:lstStyle/>
          <a:p>
            <a:r>
              <a:rPr lang="ja-JP" altLang="en-US" sz="1400" dirty="0">
                <a:latin typeface="+mn-ea"/>
              </a:rPr>
              <a:t>事業は概ね予定通り進んでいるものの、がんの年齢調整死亡率は依然として全国を下回っている状況。来年度は中間年として計画の点検・見直しを行うこととしており、調査等により収集したデータを分析し、がん対策の現状と課題を把握し、課題の解決を図るための取組みを推進していく。</a:t>
            </a:r>
          </a:p>
        </p:txBody>
      </p:sp>
      <p:sp>
        <p:nvSpPr>
          <p:cNvPr id="18" name="スライド番号プレースホルダー 1">
            <a:extLst>
              <a:ext uri="{FF2B5EF4-FFF2-40B4-BE49-F238E27FC236}">
                <a16:creationId xmlns:a16="http://schemas.microsoft.com/office/drawing/2014/main" id="{0C1478C4-943A-41EF-8B69-718DDC0C5634}"/>
              </a:ext>
            </a:extLst>
          </p:cNvPr>
          <p:cNvSpPr>
            <a:spLocks noGrp="1"/>
          </p:cNvSpPr>
          <p:nvPr>
            <p:ph type="sldNum" sz="quarter" idx="12"/>
          </p:nvPr>
        </p:nvSpPr>
        <p:spPr>
          <a:xfrm>
            <a:off x="9523412" y="6546852"/>
            <a:ext cx="375961" cy="288000"/>
          </a:xfrm>
          <a:solidFill>
            <a:schemeClr val="accent1"/>
          </a:solid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2659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４期</a:t>
            </a:r>
            <a:r>
              <a:rPr kumimoji="1" lang="zh-TW" altLang="en-US" sz="2000" b="1" dirty="0">
                <a:solidFill>
                  <a:schemeClr val="tx1"/>
                </a:solidFill>
                <a:latin typeface="Meiryo UI" panose="020B0604030504040204" pitchFamily="50" charset="-128"/>
                <a:ea typeface="Meiryo UI" panose="020B0604030504040204" pitchFamily="50" charset="-128"/>
              </a:rPr>
              <a:t>大阪府</a:t>
            </a:r>
            <a:r>
              <a:rPr kumimoji="1" lang="ja-JP" altLang="en-US" sz="2000" b="1" dirty="0">
                <a:solidFill>
                  <a:schemeClr val="tx1"/>
                </a:solidFill>
                <a:latin typeface="Meiryo UI" panose="020B0604030504040204" pitchFamily="50" charset="-128"/>
                <a:ea typeface="Meiryo UI" panose="020B0604030504040204" pitchFamily="50" charset="-128"/>
              </a:rPr>
              <a:t>がん対策推進</a:t>
            </a:r>
            <a:r>
              <a:rPr kumimoji="1" lang="zh-TW" altLang="en-US" sz="2000" b="1" dirty="0">
                <a:solidFill>
                  <a:schemeClr val="tx1"/>
                </a:solidFill>
                <a:latin typeface="Meiryo UI" panose="020B0604030504040204" pitchFamily="50" charset="-128"/>
                <a:ea typeface="Meiryo UI" panose="020B0604030504040204" pitchFamily="50" charset="-128"/>
              </a:rPr>
              <a:t>計画</a:t>
            </a:r>
            <a:r>
              <a:rPr kumimoji="1" lang="ja-JP" altLang="en-US" sz="2000" b="1" dirty="0">
                <a:solidFill>
                  <a:schemeClr val="tx1"/>
                </a:solidFill>
                <a:latin typeface="Meiryo UI" panose="020B0604030504040204" pitchFamily="50" charset="-128"/>
                <a:ea typeface="Meiryo UI" panose="020B0604030504040204" pitchFamily="50" charset="-128"/>
              </a:rPr>
              <a:t>（全体目標）</a:t>
            </a:r>
          </a:p>
        </p:txBody>
      </p:sp>
      <p:sp>
        <p:nvSpPr>
          <p:cNvPr id="43" name="正方形/長方形 42"/>
          <p:cNvSpPr/>
          <p:nvPr/>
        </p:nvSpPr>
        <p:spPr>
          <a:xfrm>
            <a:off x="216441" y="633019"/>
            <a:ext cx="9432000" cy="6150947"/>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pic>
        <p:nvPicPr>
          <p:cNvPr id="15" name="図 14"/>
          <p:cNvPicPr>
            <a:picLocks noChangeAspect="1"/>
          </p:cNvPicPr>
          <p:nvPr/>
        </p:nvPicPr>
        <p:blipFill>
          <a:blip r:embed="rId3"/>
          <a:stretch>
            <a:fillRect/>
          </a:stretch>
        </p:blipFill>
        <p:spPr>
          <a:xfrm>
            <a:off x="8536240" y="74033"/>
            <a:ext cx="1320923" cy="432000"/>
          </a:xfrm>
          <a:prstGeom prst="rect">
            <a:avLst/>
          </a:prstGeom>
        </p:spPr>
      </p:pic>
      <p:sp>
        <p:nvSpPr>
          <p:cNvPr id="16" name="角丸四角形 47">
            <a:extLst>
              <a:ext uri="{FF2B5EF4-FFF2-40B4-BE49-F238E27FC236}">
                <a16:creationId xmlns:a16="http://schemas.microsoft.com/office/drawing/2014/main" id="{FE006A2E-A7D0-4067-89B1-0999E1098253}"/>
              </a:ext>
            </a:extLst>
          </p:cNvPr>
          <p:cNvSpPr/>
          <p:nvPr/>
        </p:nvSpPr>
        <p:spPr>
          <a:xfrm>
            <a:off x="394012" y="723756"/>
            <a:ext cx="9180000" cy="5969471"/>
          </a:xfrm>
          <a:prstGeom prst="roundRect">
            <a:avLst>
              <a:gd name="adj" fmla="val 3114"/>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7" name="四角形: 角を丸くする 16">
            <a:extLst>
              <a:ext uri="{FF2B5EF4-FFF2-40B4-BE49-F238E27FC236}">
                <a16:creationId xmlns:a16="http://schemas.microsoft.com/office/drawing/2014/main" id="{B1CB8C33-AC48-4533-9E29-4C14A43D8B3C}"/>
              </a:ext>
            </a:extLst>
          </p:cNvPr>
          <p:cNvSpPr/>
          <p:nvPr/>
        </p:nvSpPr>
        <p:spPr>
          <a:xfrm>
            <a:off x="457200" y="802068"/>
            <a:ext cx="288000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がん年齢調整死亡率の減少</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8" name="角丸四角形 47">
            <a:extLst>
              <a:ext uri="{FF2B5EF4-FFF2-40B4-BE49-F238E27FC236}">
                <a16:creationId xmlns:a16="http://schemas.microsoft.com/office/drawing/2014/main" id="{7CE4D8F6-B72E-4B9E-81A0-8D583BB83259}"/>
              </a:ext>
            </a:extLst>
          </p:cNvPr>
          <p:cNvSpPr/>
          <p:nvPr/>
        </p:nvSpPr>
        <p:spPr>
          <a:xfrm>
            <a:off x="501587" y="2142757"/>
            <a:ext cx="9180000" cy="576000"/>
          </a:xfrm>
          <a:prstGeom prst="roundRect">
            <a:avLst>
              <a:gd name="adj" fmla="val 8499"/>
            </a:avLst>
          </a:prstGeom>
          <a:noFill/>
          <a:ln w="19050">
            <a:noFill/>
          </a:ln>
        </p:spPr>
        <p:txBody>
          <a:bodyPr wrap="square" lIns="72000" tIns="72000" rIns="72000" bIns="72000" anchor="t" anchorCtr="0">
            <a:noAutofit/>
          </a:bodyPr>
          <a:lstStyle/>
          <a:p>
            <a:r>
              <a:rPr lang="en-US" altLang="ja-JP" sz="1400" b="1" dirty="0">
                <a:latin typeface="+mn-ea"/>
              </a:rPr>
              <a:t>●</a:t>
            </a:r>
            <a:r>
              <a:rPr lang="ja-JP" altLang="en-US" sz="1400" dirty="0">
                <a:latin typeface="+mn-ea"/>
              </a:rPr>
              <a:t>大阪府のがん年齢調整死亡率（</a:t>
            </a:r>
            <a:r>
              <a:rPr lang="en-US" altLang="ja-JP" sz="1400" dirty="0">
                <a:latin typeface="+mn-ea"/>
              </a:rPr>
              <a:t>75</a:t>
            </a:r>
            <a:r>
              <a:rPr lang="ja-JP" altLang="en-US" sz="1400" dirty="0">
                <a:latin typeface="+mn-ea"/>
              </a:rPr>
              <a:t>歳未満、</a:t>
            </a:r>
            <a:r>
              <a:rPr lang="en-US" altLang="ja-JP" sz="1400" dirty="0">
                <a:latin typeface="+mn-ea"/>
              </a:rPr>
              <a:t>2015</a:t>
            </a:r>
            <a:r>
              <a:rPr lang="ja-JP" altLang="en-US" sz="1400" dirty="0">
                <a:latin typeface="+mn-ea"/>
              </a:rPr>
              <a:t>年モデル人口）は、人口</a:t>
            </a:r>
            <a:r>
              <a:rPr lang="en-US" altLang="ja-JP" sz="1400" dirty="0">
                <a:latin typeface="+mn-ea"/>
              </a:rPr>
              <a:t>10</a:t>
            </a:r>
            <a:r>
              <a:rPr lang="ja-JP" altLang="en-US" sz="1400" dirty="0">
                <a:latin typeface="+mn-ea"/>
              </a:rPr>
              <a:t>万人あたり</a:t>
            </a:r>
            <a:r>
              <a:rPr lang="en-US" altLang="ja-JP" sz="1400" dirty="0">
                <a:latin typeface="+mn-ea"/>
              </a:rPr>
              <a:t>127.5</a:t>
            </a:r>
            <a:r>
              <a:rPr lang="ja-JP" altLang="en-US" sz="1400" dirty="0">
                <a:latin typeface="+mn-ea"/>
              </a:rPr>
              <a:t>人（計画策定時</a:t>
            </a:r>
            <a:br>
              <a:rPr lang="en-US" altLang="ja-JP" sz="1400" dirty="0">
                <a:latin typeface="+mn-ea"/>
              </a:rPr>
            </a:br>
            <a:r>
              <a:rPr lang="ja-JP" altLang="en-US" sz="1400" dirty="0">
                <a:latin typeface="+mn-ea"/>
              </a:rPr>
              <a:t>　 </a:t>
            </a:r>
            <a:r>
              <a:rPr lang="en-US" altLang="ja-JP" sz="1400" dirty="0">
                <a:latin typeface="+mn-ea"/>
              </a:rPr>
              <a:t>-4.7</a:t>
            </a:r>
            <a:r>
              <a:rPr lang="ja-JP" altLang="en-US" sz="1400" dirty="0">
                <a:latin typeface="+mn-ea"/>
              </a:rPr>
              <a:t>人）であり、計画策定時より減少</a:t>
            </a:r>
            <a:endParaRPr lang="en-US" altLang="ja-JP" sz="1400" dirty="0">
              <a:latin typeface="+mn-ea"/>
            </a:endParaRPr>
          </a:p>
          <a:p>
            <a:endParaRPr lang="en-US" altLang="ja-JP" sz="1400" dirty="0">
              <a:latin typeface="+mn-ea"/>
            </a:endParaRPr>
          </a:p>
          <a:p>
            <a:endParaRPr lang="ja-JP" altLang="en-US" sz="1400" dirty="0">
              <a:latin typeface="+mn-ea"/>
            </a:endParaRPr>
          </a:p>
        </p:txBody>
      </p:sp>
      <p:sp>
        <p:nvSpPr>
          <p:cNvPr id="27" name="スライド番号プレースホルダー 1">
            <a:extLst>
              <a:ext uri="{FF2B5EF4-FFF2-40B4-BE49-F238E27FC236}">
                <a16:creationId xmlns:a16="http://schemas.microsoft.com/office/drawing/2014/main" id="{07A4E9D4-E3FC-4389-BF13-2FB99F8F6146}"/>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3</a:t>
            </a:fld>
            <a:endParaRPr kumimoji="1" lang="ja-JP" altLang="en-US"/>
          </a:p>
        </p:txBody>
      </p:sp>
      <p:graphicFrame>
        <p:nvGraphicFramePr>
          <p:cNvPr id="28" name="表 27">
            <a:extLst>
              <a:ext uri="{FF2B5EF4-FFF2-40B4-BE49-F238E27FC236}">
                <a16:creationId xmlns:a16="http://schemas.microsoft.com/office/drawing/2014/main" id="{9586C67A-9809-4B21-872F-9887B501E488}"/>
              </a:ext>
            </a:extLst>
          </p:cNvPr>
          <p:cNvGraphicFramePr>
            <a:graphicFrameLocks noGrp="1"/>
          </p:cNvGraphicFramePr>
          <p:nvPr>
            <p:extLst>
              <p:ext uri="{D42A27DB-BD31-4B8C-83A1-F6EECF244321}">
                <p14:modId xmlns:p14="http://schemas.microsoft.com/office/powerpoint/2010/main" val="795987648"/>
              </p:ext>
            </p:extLst>
          </p:nvPr>
        </p:nvGraphicFramePr>
        <p:xfrm>
          <a:off x="470126" y="1121429"/>
          <a:ext cx="9014973" cy="1070681"/>
        </p:xfrm>
        <a:graphic>
          <a:graphicData uri="http://schemas.openxmlformats.org/drawingml/2006/table">
            <a:tbl>
              <a:tblPr firstRow="1" firstCol="1" bandRow="1"/>
              <a:tblGrid>
                <a:gridCol w="301160">
                  <a:extLst>
                    <a:ext uri="{9D8B030D-6E8A-4147-A177-3AD203B41FA5}">
                      <a16:colId xmlns:a16="http://schemas.microsoft.com/office/drawing/2014/main" val="2528693173"/>
                    </a:ext>
                  </a:extLst>
                </a:gridCol>
                <a:gridCol w="3817089">
                  <a:extLst>
                    <a:ext uri="{9D8B030D-6E8A-4147-A177-3AD203B41FA5}">
                      <a16:colId xmlns:a16="http://schemas.microsoft.com/office/drawing/2014/main" val="3611256714"/>
                    </a:ext>
                  </a:extLst>
                </a:gridCol>
                <a:gridCol w="1861752">
                  <a:extLst>
                    <a:ext uri="{9D8B030D-6E8A-4147-A177-3AD203B41FA5}">
                      <a16:colId xmlns:a16="http://schemas.microsoft.com/office/drawing/2014/main" val="1625580375"/>
                    </a:ext>
                  </a:extLst>
                </a:gridCol>
                <a:gridCol w="1992952">
                  <a:extLst>
                    <a:ext uri="{9D8B030D-6E8A-4147-A177-3AD203B41FA5}">
                      <a16:colId xmlns:a16="http://schemas.microsoft.com/office/drawing/2014/main" val="368113662"/>
                    </a:ext>
                  </a:extLst>
                </a:gridCol>
                <a:gridCol w="1042020">
                  <a:extLst>
                    <a:ext uri="{9D8B030D-6E8A-4147-A177-3AD203B41FA5}">
                      <a16:colId xmlns:a16="http://schemas.microsoft.com/office/drawing/2014/main" val="1447783951"/>
                    </a:ext>
                  </a:extLst>
                </a:gridCol>
              </a:tblGrid>
              <a:tr h="302533">
                <a:tc>
                  <a:txBody>
                    <a:bodyPr/>
                    <a:lstStyle/>
                    <a:p>
                      <a:pPr algn="l"/>
                      <a:endParaRPr lang="ja-JP" sz="1000" dirty="0">
                        <a:effectLst/>
                        <a:latin typeface="+mn-ea"/>
                        <a:ea typeface="+mn-ea"/>
                      </a:endParaRPr>
                    </a:p>
                  </a:txBody>
                  <a:tcPr marL="62865" marR="6286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algn="ctr">
                        <a:lnSpc>
                          <a:spcPts val="1600"/>
                        </a:lnSpc>
                      </a:pPr>
                      <a:r>
                        <a:rPr lang="ja-JP" sz="1200" b="1" kern="100" dirty="0">
                          <a:solidFill>
                            <a:schemeClr val="bg1"/>
                          </a:solidFill>
                          <a:effectLst/>
                          <a:latin typeface="+mn-ea"/>
                          <a:ea typeface="+mn-ea"/>
                          <a:cs typeface="Times New Roman" panose="02020603050405020304" pitchFamily="18" charset="0"/>
                        </a:rPr>
                        <a:t>【全体目標】</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dirty="0">
                          <a:solidFill>
                            <a:schemeClr val="bg1"/>
                          </a:solidFill>
                          <a:effectLst/>
                          <a:latin typeface="+mn-ea"/>
                          <a:ea typeface="+mn-ea"/>
                          <a:cs typeface="HG丸ｺﾞｼｯｸM-PRO"/>
                        </a:rPr>
                        <a:t>計画策定時の値</a:t>
                      </a:r>
                      <a:endParaRPr lang="ja-JP" altLang="ja-JP" sz="1200" b="1" dirty="0">
                        <a:solidFill>
                          <a:schemeClr val="bg1"/>
                        </a:solidFill>
                        <a:effectLst/>
                        <a:latin typeface="+mn-ea"/>
                        <a:ea typeface="+mn-ea"/>
                        <a:cs typeface="HG丸ｺﾞｼｯｸM-PRO"/>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dirty="0">
                          <a:solidFill>
                            <a:schemeClr val="bg1"/>
                          </a:solidFill>
                          <a:effectLst/>
                          <a:latin typeface="+mn-ea"/>
                          <a:ea typeface="+mn-ea"/>
                          <a:cs typeface="HG丸ｺﾞｼｯｸM-PRO"/>
                        </a:rPr>
                        <a:t>現状値</a:t>
                      </a:r>
                      <a:endParaRPr lang="ja-JP" altLang="ja-JP" sz="1200" b="1" dirty="0">
                        <a:solidFill>
                          <a:schemeClr val="bg1"/>
                        </a:solidFill>
                        <a:effectLst/>
                        <a:latin typeface="+mn-ea"/>
                        <a:ea typeface="+mn-ea"/>
                        <a:cs typeface="HG丸ｺﾞｼｯｸM-PRO"/>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algn="ctr">
                        <a:lnSpc>
                          <a:spcPts val="1600"/>
                        </a:lnSpc>
                      </a:pPr>
                      <a:r>
                        <a:rPr lang="en-US" sz="1200" b="1" dirty="0">
                          <a:solidFill>
                            <a:schemeClr val="bg1"/>
                          </a:solidFill>
                          <a:effectLst/>
                          <a:latin typeface="+mn-ea"/>
                          <a:ea typeface="+mn-ea"/>
                          <a:cs typeface="ＭＳ Ｐゴシック" panose="020B0600070205080204" pitchFamily="50" charset="-128"/>
                        </a:rPr>
                        <a:t>2029</a:t>
                      </a:r>
                      <a:r>
                        <a:rPr lang="ja-JP" sz="1200" b="1" dirty="0">
                          <a:solidFill>
                            <a:schemeClr val="bg1"/>
                          </a:solidFill>
                          <a:effectLst/>
                          <a:latin typeface="+mn-ea"/>
                          <a:ea typeface="+mn-ea"/>
                          <a:cs typeface="ＭＳ Ｐゴシック" panose="020B0600070205080204" pitchFamily="50" charset="-128"/>
                        </a:rPr>
                        <a:t>年度</a:t>
                      </a:r>
                      <a:endParaRPr lang="en-US" altLang="ja-JP" sz="1200" b="1" dirty="0">
                        <a:solidFill>
                          <a:schemeClr val="bg1"/>
                        </a:solidFill>
                        <a:effectLst/>
                        <a:latin typeface="+mn-ea"/>
                        <a:ea typeface="+mn-ea"/>
                        <a:cs typeface="ＭＳ Ｐゴシック" panose="020B0600070205080204" pitchFamily="50" charset="-128"/>
                      </a:endParaRPr>
                    </a:p>
                    <a:p>
                      <a:pPr algn="ctr">
                        <a:lnSpc>
                          <a:spcPts val="1600"/>
                        </a:lnSpc>
                      </a:pPr>
                      <a:r>
                        <a:rPr lang="ja-JP" sz="1200" b="1" dirty="0">
                          <a:solidFill>
                            <a:schemeClr val="bg1"/>
                          </a:solidFill>
                          <a:effectLst/>
                          <a:latin typeface="+mn-ea"/>
                          <a:ea typeface="+mn-ea"/>
                          <a:cs typeface="ＭＳ Ｐゴシック" panose="020B0600070205080204" pitchFamily="50" charset="-128"/>
                        </a:rPr>
                        <a:t>目標</a:t>
                      </a:r>
                      <a:r>
                        <a:rPr lang="ja-JP" altLang="en-US" sz="1200" b="1" dirty="0">
                          <a:solidFill>
                            <a:schemeClr val="bg1"/>
                          </a:solidFill>
                          <a:effectLst/>
                          <a:latin typeface="+mn-ea"/>
                          <a:ea typeface="+mn-ea"/>
                          <a:cs typeface="ＭＳ Ｐゴシック" panose="020B0600070205080204" pitchFamily="50" charset="-128"/>
                        </a:rPr>
                        <a:t>値</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extLst>
                  <a:ext uri="{0D108BD9-81ED-4DB2-BD59-A6C34878D82A}">
                    <a16:rowId xmlns:a16="http://schemas.microsoft.com/office/drawing/2014/main" val="162904705"/>
                  </a:ext>
                </a:extLst>
              </a:tr>
              <a:tr h="672282">
                <a:tc>
                  <a:txBody>
                    <a:bodyPr/>
                    <a:lstStyle/>
                    <a:p>
                      <a:pPr algn="ctr">
                        <a:lnSpc>
                          <a:spcPts val="1600"/>
                        </a:lnSpc>
                      </a:pPr>
                      <a:r>
                        <a:rPr lang="en-US" sz="1000" b="1" dirty="0">
                          <a:solidFill>
                            <a:schemeClr val="bg1"/>
                          </a:solidFill>
                          <a:effectLst/>
                          <a:latin typeface="+mn-ea"/>
                          <a:ea typeface="+mn-ea"/>
                          <a:cs typeface="ＭＳ Ｐゴシック" panose="020B0600070205080204" pitchFamily="50" charset="-128"/>
                        </a:rPr>
                        <a:t>1</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algn="l">
                        <a:lnSpc>
                          <a:spcPts val="1300"/>
                        </a:lnSpc>
                      </a:pPr>
                      <a:r>
                        <a:rPr lang="ja-JP" sz="1200" kern="100" dirty="0">
                          <a:solidFill>
                            <a:srgbClr val="000000"/>
                          </a:solidFill>
                          <a:effectLst/>
                          <a:latin typeface="+mn-ea"/>
                          <a:ea typeface="+mn-ea"/>
                          <a:cs typeface="Times New Roman" panose="02020603050405020304" pitchFamily="18" charset="0"/>
                        </a:rPr>
                        <a:t>大阪府のがん年齢調整死亡率（</a:t>
                      </a:r>
                      <a:r>
                        <a:rPr lang="en-US" altLang="ja-JP" sz="1200" dirty="0">
                          <a:latin typeface="+mn-ea"/>
                        </a:rPr>
                        <a:t>75</a:t>
                      </a:r>
                      <a:r>
                        <a:rPr lang="ja-JP" sz="1200" kern="100" dirty="0">
                          <a:solidFill>
                            <a:srgbClr val="000000"/>
                          </a:solidFill>
                          <a:effectLst/>
                          <a:latin typeface="+mn-ea"/>
                          <a:ea typeface="+mn-ea"/>
                          <a:cs typeface="Times New Roman" panose="02020603050405020304" pitchFamily="18" charset="0"/>
                        </a:rPr>
                        <a:t>歳未満）</a:t>
                      </a:r>
                      <a:endParaRPr lang="ja-JP" sz="1200" dirty="0">
                        <a:solidFill>
                          <a:srgbClr val="000000"/>
                        </a:solidFill>
                        <a:effectLst/>
                        <a:latin typeface="+mn-ea"/>
                        <a:ea typeface="+mn-ea"/>
                        <a:cs typeface="HG丸ｺﾞｼｯｸM-PRO" panose="020F0600000000000000" pitchFamily="50" charset="-128"/>
                      </a:endParaRPr>
                    </a:p>
                    <a:p>
                      <a:pPr algn="l">
                        <a:lnSpc>
                          <a:spcPts val="1300"/>
                        </a:lnSpc>
                        <a:spcBef>
                          <a:spcPts val="300"/>
                        </a:spcBef>
                      </a:pPr>
                      <a:r>
                        <a:rPr lang="ja-JP" sz="1200" dirty="0">
                          <a:solidFill>
                            <a:srgbClr val="000000"/>
                          </a:solidFill>
                          <a:effectLst/>
                          <a:latin typeface="+mn-ea"/>
                          <a:ea typeface="+mn-ea"/>
                          <a:cs typeface="Times New Roman" panose="02020603050405020304" pitchFamily="18" charset="0"/>
                        </a:rPr>
                        <a:t>【人口動態統計を用いて大阪国際がんセンター </a:t>
                      </a:r>
                      <a:endParaRPr lang="en-US" altLang="ja-JP" sz="1200" dirty="0">
                        <a:solidFill>
                          <a:srgbClr val="000000"/>
                        </a:solidFill>
                        <a:effectLst/>
                        <a:latin typeface="+mn-ea"/>
                        <a:ea typeface="+mn-ea"/>
                        <a:cs typeface="Times New Roman" panose="02020603050405020304" pitchFamily="18" charset="0"/>
                      </a:endParaRPr>
                    </a:p>
                    <a:p>
                      <a:pPr algn="l">
                        <a:lnSpc>
                          <a:spcPts val="1300"/>
                        </a:lnSpc>
                      </a:pPr>
                      <a:r>
                        <a:rPr lang="ja-JP" altLang="en-US" sz="1200" dirty="0">
                          <a:solidFill>
                            <a:srgbClr val="000000"/>
                          </a:solidFill>
                          <a:effectLst/>
                          <a:latin typeface="+mn-ea"/>
                          <a:ea typeface="+mn-ea"/>
                          <a:cs typeface="Times New Roman" panose="02020603050405020304" pitchFamily="18" charset="0"/>
                        </a:rPr>
                        <a:t>　</a:t>
                      </a:r>
                      <a:r>
                        <a:rPr lang="ja-JP" sz="1200" dirty="0">
                          <a:solidFill>
                            <a:srgbClr val="000000"/>
                          </a:solidFill>
                          <a:effectLst/>
                          <a:latin typeface="+mn-ea"/>
                          <a:ea typeface="+mn-ea"/>
                          <a:cs typeface="Times New Roman" panose="02020603050405020304" pitchFamily="18" charset="0"/>
                        </a:rPr>
                        <a:t>がん対策センター作成】</a:t>
                      </a:r>
                      <a:endParaRPr 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pPr>
                      <a:r>
                        <a:rPr lang="en-US" altLang="ja-JP" sz="1200" dirty="0">
                          <a:solidFill>
                            <a:srgbClr val="000000"/>
                          </a:solidFill>
                          <a:effectLst/>
                          <a:latin typeface="+mn-ea"/>
                          <a:ea typeface="+mn-ea"/>
                          <a:cs typeface="ＭＳ Ｐゴシック" panose="020B0600070205080204" pitchFamily="50" charset="-128"/>
                        </a:rPr>
                        <a:t>132.2</a:t>
                      </a:r>
                      <a:r>
                        <a:rPr lang="ja-JP" altLang="en-US" sz="1200" dirty="0">
                          <a:solidFill>
                            <a:srgbClr val="000000"/>
                          </a:solidFill>
                          <a:effectLst/>
                          <a:latin typeface="+mn-ea"/>
                          <a:ea typeface="+mn-ea"/>
                          <a:cs typeface="ＭＳ Ｐゴシック" panose="020B0600070205080204" pitchFamily="50" charset="-128"/>
                        </a:rPr>
                        <a:t>人</a:t>
                      </a:r>
                    </a:p>
                    <a:p>
                      <a:pPr algn="ctr">
                        <a:lnSpc>
                          <a:spcPts val="1400"/>
                        </a:lnSpc>
                      </a:pPr>
                      <a:r>
                        <a:rPr lang="ja-JP" altLang="en-US" sz="1200" dirty="0">
                          <a:solidFill>
                            <a:srgbClr val="000000"/>
                          </a:solidFill>
                          <a:effectLst/>
                          <a:latin typeface="+mn-ea"/>
                          <a:ea typeface="+mn-ea"/>
                          <a:cs typeface="ＭＳ Ｐゴシック" panose="020B0600070205080204" pitchFamily="50" charset="-128"/>
                        </a:rPr>
                        <a:t>＜人口</a:t>
                      </a:r>
                      <a:r>
                        <a:rPr lang="en-US" altLang="ja-JP" sz="1200" dirty="0">
                          <a:solidFill>
                            <a:srgbClr val="000000"/>
                          </a:solidFill>
                          <a:effectLst/>
                          <a:latin typeface="+mn-ea"/>
                          <a:ea typeface="+mn-ea"/>
                          <a:cs typeface="ＭＳ Ｐゴシック" panose="020B0600070205080204" pitchFamily="50" charset="-128"/>
                        </a:rPr>
                        <a:t>10</a:t>
                      </a:r>
                      <a:r>
                        <a:rPr lang="ja-JP" altLang="en-US" sz="1200" dirty="0">
                          <a:solidFill>
                            <a:srgbClr val="000000"/>
                          </a:solidFill>
                          <a:effectLst/>
                          <a:latin typeface="+mn-ea"/>
                          <a:ea typeface="+mn-ea"/>
                          <a:cs typeface="ＭＳ Ｐゴシック" panose="020B0600070205080204" pitchFamily="50" charset="-128"/>
                        </a:rPr>
                        <a:t>万対＞</a:t>
                      </a:r>
                    </a:p>
                    <a:p>
                      <a:pPr algn="ctr">
                        <a:lnSpc>
                          <a:spcPts val="1400"/>
                        </a:lnSpc>
                      </a:pPr>
                      <a:r>
                        <a:rPr lang="en-US" altLang="ja-JP" sz="1200" dirty="0">
                          <a:solidFill>
                            <a:srgbClr val="000000"/>
                          </a:solidFill>
                          <a:effectLst/>
                          <a:latin typeface="+mn-ea"/>
                          <a:ea typeface="+mn-ea"/>
                          <a:cs typeface="ＭＳ Ｐゴシック" panose="020B0600070205080204" pitchFamily="50" charset="-128"/>
                        </a:rPr>
                        <a:t>【</a:t>
                      </a:r>
                      <a:r>
                        <a:rPr lang="ja-JP" altLang="en-US" sz="1200" dirty="0">
                          <a:solidFill>
                            <a:srgbClr val="000000"/>
                          </a:solidFill>
                          <a:effectLst/>
                          <a:latin typeface="+mn-ea"/>
                          <a:ea typeface="+mn-ea"/>
                          <a:cs typeface="ＭＳ Ｐゴシック" panose="020B0600070205080204" pitchFamily="50" charset="-128"/>
                        </a:rPr>
                        <a:t>令和３（</a:t>
                      </a:r>
                      <a:r>
                        <a:rPr lang="en-US" altLang="ja-JP" sz="1200" dirty="0">
                          <a:solidFill>
                            <a:srgbClr val="000000"/>
                          </a:solidFill>
                          <a:effectLst/>
                          <a:latin typeface="+mn-ea"/>
                          <a:ea typeface="+mn-ea"/>
                          <a:cs typeface="ＭＳ Ｐゴシック" panose="020B0600070205080204" pitchFamily="50" charset="-128"/>
                        </a:rPr>
                        <a:t>2021</a:t>
                      </a:r>
                      <a:r>
                        <a:rPr lang="ja-JP" altLang="en-US" sz="1200" dirty="0">
                          <a:solidFill>
                            <a:srgbClr val="000000"/>
                          </a:solidFill>
                          <a:effectLst/>
                          <a:latin typeface="+mn-ea"/>
                          <a:ea typeface="+mn-ea"/>
                          <a:cs typeface="ＭＳ Ｐゴシック" panose="020B0600070205080204" pitchFamily="50" charset="-128"/>
                        </a:rPr>
                        <a:t>）年</a:t>
                      </a:r>
                      <a:r>
                        <a:rPr lang="en-US" altLang="ja-JP" sz="1200" dirty="0">
                          <a:solidFill>
                            <a:srgbClr val="000000"/>
                          </a:solidFill>
                          <a:effectLst/>
                          <a:latin typeface="+mn-ea"/>
                          <a:ea typeface="+mn-ea"/>
                          <a:cs typeface="ＭＳ Ｐゴシック" panose="020B0600070205080204" pitchFamily="50" charset="-128"/>
                        </a:rPr>
                        <a:t>】</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pPr>
                      <a:r>
                        <a:rPr lang="en-US" altLang="ja-JP" sz="1200" dirty="0">
                          <a:solidFill>
                            <a:srgbClr val="000000"/>
                          </a:solidFill>
                          <a:effectLst/>
                          <a:latin typeface="+mn-ea"/>
                          <a:ea typeface="+mn-ea"/>
                          <a:cs typeface="HG丸ｺﾞｼｯｸM-PRO" panose="020F0600000000000000" pitchFamily="50" charset="-128"/>
                        </a:rPr>
                        <a:t>127.5</a:t>
                      </a:r>
                      <a:r>
                        <a:rPr lang="ja-JP" altLang="en-US" sz="1200" dirty="0">
                          <a:solidFill>
                            <a:srgbClr val="000000"/>
                          </a:solidFill>
                          <a:effectLst/>
                          <a:latin typeface="+mn-ea"/>
                          <a:ea typeface="+mn-ea"/>
                          <a:cs typeface="HG丸ｺﾞｼｯｸM-PRO" panose="020F0600000000000000" pitchFamily="50" charset="-128"/>
                        </a:rPr>
                        <a:t>人</a:t>
                      </a:r>
                      <a:endParaRPr lang="en-US" altLang="ja-JP" sz="1200" dirty="0">
                        <a:solidFill>
                          <a:srgbClr val="000000"/>
                        </a:solidFill>
                        <a:effectLst/>
                        <a:latin typeface="+mn-ea"/>
                        <a:ea typeface="+mn-ea"/>
                        <a:cs typeface="HG丸ｺﾞｼｯｸM-PRO" panose="020F0600000000000000" pitchFamily="50" charset="-128"/>
                      </a:endParaRPr>
                    </a:p>
                    <a:p>
                      <a:pPr algn="ctr">
                        <a:lnSpc>
                          <a:spcPts val="1400"/>
                        </a:lnSpc>
                        <a:spcBef>
                          <a:spcPts val="300"/>
                        </a:spcBef>
                      </a:pPr>
                      <a:r>
                        <a:rPr lang="ja-JP" altLang="ja-JP" sz="1200" dirty="0">
                          <a:solidFill>
                            <a:srgbClr val="000000"/>
                          </a:solidFill>
                          <a:effectLst/>
                          <a:latin typeface="+mn-ea"/>
                          <a:ea typeface="+mn-ea"/>
                          <a:cs typeface="ＭＳ Ｐゴシック" panose="020B0600070205080204" pitchFamily="50" charset="-128"/>
                        </a:rPr>
                        <a:t>＜人口</a:t>
                      </a:r>
                      <a:r>
                        <a:rPr lang="en-US" altLang="ja-JP" sz="1200" dirty="0">
                          <a:solidFill>
                            <a:srgbClr val="000000"/>
                          </a:solidFill>
                          <a:effectLst/>
                          <a:latin typeface="+mn-ea"/>
                          <a:ea typeface="+mn-ea"/>
                          <a:cs typeface="ＭＳ Ｐゴシック" panose="020B0600070205080204" pitchFamily="50" charset="-128"/>
                        </a:rPr>
                        <a:t>10</a:t>
                      </a:r>
                      <a:r>
                        <a:rPr lang="ja-JP" altLang="ja-JP" sz="1200" dirty="0">
                          <a:solidFill>
                            <a:srgbClr val="000000"/>
                          </a:solidFill>
                          <a:effectLst/>
                          <a:latin typeface="+mn-ea"/>
                          <a:ea typeface="+mn-ea"/>
                          <a:cs typeface="ＭＳ Ｐゴシック" panose="020B0600070205080204" pitchFamily="50" charset="-128"/>
                        </a:rPr>
                        <a:t>万対＞</a:t>
                      </a:r>
                      <a:endParaRPr lang="en-US" altLang="ja-JP" sz="1200" dirty="0">
                        <a:solidFill>
                          <a:srgbClr val="000000"/>
                        </a:solidFill>
                        <a:effectLst/>
                        <a:latin typeface="+mn-ea"/>
                        <a:ea typeface="+mn-ea"/>
                        <a:cs typeface="ＭＳ Ｐゴシック" panose="020B0600070205080204" pitchFamily="50" charset="-128"/>
                      </a:endParaRPr>
                    </a:p>
                    <a:p>
                      <a:pPr algn="ctr">
                        <a:lnSpc>
                          <a:spcPts val="1400"/>
                        </a:lnSpc>
                      </a:pPr>
                      <a:r>
                        <a:rPr lang="ja-JP" altLang="ja-JP" sz="1200" dirty="0">
                          <a:solidFill>
                            <a:srgbClr val="000000"/>
                          </a:solidFill>
                          <a:effectLst/>
                          <a:latin typeface="+mn-ea"/>
                          <a:ea typeface="+mn-ea"/>
                          <a:cs typeface="ＭＳ Ｐゴシック" panose="020B0600070205080204" pitchFamily="50" charset="-128"/>
                        </a:rPr>
                        <a:t>【令和</a:t>
                      </a:r>
                      <a:r>
                        <a:rPr lang="en-US" altLang="ja-JP" sz="1200" dirty="0">
                          <a:solidFill>
                            <a:srgbClr val="000000"/>
                          </a:solidFill>
                          <a:effectLst/>
                          <a:latin typeface="+mn-ea"/>
                          <a:ea typeface="+mn-ea"/>
                          <a:cs typeface="ＭＳ Ｐゴシック" panose="020B0600070205080204" pitchFamily="50" charset="-128"/>
                        </a:rPr>
                        <a:t>4</a:t>
                      </a:r>
                      <a:r>
                        <a:rPr lang="ja-JP" altLang="ja-JP" sz="1200" dirty="0">
                          <a:solidFill>
                            <a:srgbClr val="000000"/>
                          </a:solidFill>
                          <a:effectLst/>
                          <a:latin typeface="+mn-ea"/>
                          <a:ea typeface="+mn-ea"/>
                          <a:cs typeface="ＭＳ Ｐゴシック" panose="020B0600070205080204" pitchFamily="50" charset="-128"/>
                        </a:rPr>
                        <a:t>（</a:t>
                      </a:r>
                      <a:r>
                        <a:rPr lang="en-US" altLang="ja-JP" sz="1200" dirty="0">
                          <a:solidFill>
                            <a:srgbClr val="000000"/>
                          </a:solidFill>
                          <a:effectLst/>
                          <a:latin typeface="+mn-ea"/>
                          <a:ea typeface="+mn-ea"/>
                          <a:cs typeface="ＭＳ Ｐゴシック" panose="020B0600070205080204" pitchFamily="50" charset="-128"/>
                        </a:rPr>
                        <a:t>2023</a:t>
                      </a:r>
                      <a:r>
                        <a:rPr lang="ja-JP" altLang="ja-JP" sz="1200" dirty="0">
                          <a:solidFill>
                            <a:srgbClr val="000000"/>
                          </a:solidFill>
                          <a:effectLst/>
                          <a:latin typeface="+mn-ea"/>
                          <a:ea typeface="+mn-ea"/>
                          <a:cs typeface="ＭＳ Ｐゴシック" panose="020B0600070205080204" pitchFamily="50" charset="-128"/>
                        </a:rPr>
                        <a:t>）年</a:t>
                      </a:r>
                      <a:r>
                        <a:rPr lang="en-US" altLang="ja-JP" sz="1200" dirty="0">
                          <a:solidFill>
                            <a:srgbClr val="000000"/>
                          </a:solidFill>
                          <a:effectLst/>
                          <a:latin typeface="+mn-ea"/>
                          <a:ea typeface="+mn-ea"/>
                          <a:cs typeface="ＭＳ Ｐゴシック" panose="020B0600070205080204" pitchFamily="50" charset="-128"/>
                        </a:rPr>
                        <a:t>】</a:t>
                      </a:r>
                      <a:endParaRPr lang="ja-JP" alt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pPr>
                      <a:r>
                        <a:rPr lang="ja-JP" sz="1200" dirty="0">
                          <a:solidFill>
                            <a:srgbClr val="000000"/>
                          </a:solidFill>
                          <a:effectLst/>
                          <a:latin typeface="+mn-ea"/>
                          <a:ea typeface="+mn-ea"/>
                          <a:cs typeface="ＭＳ Ｐゴシック" panose="020B0600070205080204" pitchFamily="50" charset="-128"/>
                        </a:rPr>
                        <a:t>減少</a:t>
                      </a:r>
                      <a:endParaRPr 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0052135"/>
                  </a:ext>
                </a:extLst>
              </a:tr>
            </a:tbl>
          </a:graphicData>
        </a:graphic>
      </p:graphicFrame>
      <p:sp>
        <p:nvSpPr>
          <p:cNvPr id="10" name="四角形: 角を丸くする 9">
            <a:extLst>
              <a:ext uri="{FF2B5EF4-FFF2-40B4-BE49-F238E27FC236}">
                <a16:creationId xmlns:a16="http://schemas.microsoft.com/office/drawing/2014/main" id="{B923DEB3-2CDE-450E-B385-89BF1781DB41}"/>
              </a:ext>
            </a:extLst>
          </p:cNvPr>
          <p:cNvSpPr/>
          <p:nvPr/>
        </p:nvSpPr>
        <p:spPr>
          <a:xfrm>
            <a:off x="457200" y="2801904"/>
            <a:ext cx="288000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がん年齢調整り患率の減少</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graphicFrame>
        <p:nvGraphicFramePr>
          <p:cNvPr id="11" name="表 10">
            <a:extLst>
              <a:ext uri="{FF2B5EF4-FFF2-40B4-BE49-F238E27FC236}">
                <a16:creationId xmlns:a16="http://schemas.microsoft.com/office/drawing/2014/main" id="{C3BFC3E4-A177-4CB6-B6A6-4F0C07617BDB}"/>
              </a:ext>
            </a:extLst>
          </p:cNvPr>
          <p:cNvGraphicFramePr>
            <a:graphicFrameLocks noGrp="1"/>
          </p:cNvGraphicFramePr>
          <p:nvPr>
            <p:extLst>
              <p:ext uri="{D42A27DB-BD31-4B8C-83A1-F6EECF244321}">
                <p14:modId xmlns:p14="http://schemas.microsoft.com/office/powerpoint/2010/main" val="3869132335"/>
              </p:ext>
            </p:extLst>
          </p:nvPr>
        </p:nvGraphicFramePr>
        <p:xfrm>
          <a:off x="470126" y="3141228"/>
          <a:ext cx="8945906" cy="1002493"/>
        </p:xfrm>
        <a:graphic>
          <a:graphicData uri="http://schemas.openxmlformats.org/drawingml/2006/table">
            <a:tbl>
              <a:tblPr firstRow="1" firstCol="1" bandRow="1"/>
              <a:tblGrid>
                <a:gridCol w="232093">
                  <a:extLst>
                    <a:ext uri="{9D8B030D-6E8A-4147-A177-3AD203B41FA5}">
                      <a16:colId xmlns:a16="http://schemas.microsoft.com/office/drawing/2014/main" val="2528693173"/>
                    </a:ext>
                  </a:extLst>
                </a:gridCol>
                <a:gridCol w="3817089">
                  <a:extLst>
                    <a:ext uri="{9D8B030D-6E8A-4147-A177-3AD203B41FA5}">
                      <a16:colId xmlns:a16="http://schemas.microsoft.com/office/drawing/2014/main" val="3611256714"/>
                    </a:ext>
                  </a:extLst>
                </a:gridCol>
                <a:gridCol w="1861752">
                  <a:extLst>
                    <a:ext uri="{9D8B030D-6E8A-4147-A177-3AD203B41FA5}">
                      <a16:colId xmlns:a16="http://schemas.microsoft.com/office/drawing/2014/main" val="1625580375"/>
                    </a:ext>
                  </a:extLst>
                </a:gridCol>
                <a:gridCol w="1992952">
                  <a:extLst>
                    <a:ext uri="{9D8B030D-6E8A-4147-A177-3AD203B41FA5}">
                      <a16:colId xmlns:a16="http://schemas.microsoft.com/office/drawing/2014/main" val="368113662"/>
                    </a:ext>
                  </a:extLst>
                </a:gridCol>
                <a:gridCol w="1042020">
                  <a:extLst>
                    <a:ext uri="{9D8B030D-6E8A-4147-A177-3AD203B41FA5}">
                      <a16:colId xmlns:a16="http://schemas.microsoft.com/office/drawing/2014/main" val="1447783951"/>
                    </a:ext>
                  </a:extLst>
                </a:gridCol>
              </a:tblGrid>
              <a:tr h="302533">
                <a:tc>
                  <a:txBody>
                    <a:bodyPr/>
                    <a:lstStyle/>
                    <a:p>
                      <a:pPr algn="l"/>
                      <a:endParaRPr lang="ja-JP" sz="1000" dirty="0">
                        <a:effectLst/>
                        <a:latin typeface="+mn-ea"/>
                        <a:ea typeface="+mn-ea"/>
                      </a:endParaRPr>
                    </a:p>
                  </a:txBody>
                  <a:tcPr marL="62865" marR="6286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algn="ctr">
                        <a:lnSpc>
                          <a:spcPts val="1600"/>
                        </a:lnSpc>
                      </a:pPr>
                      <a:r>
                        <a:rPr lang="ja-JP" sz="1200" b="1" kern="100" dirty="0">
                          <a:solidFill>
                            <a:schemeClr val="bg1"/>
                          </a:solidFill>
                          <a:effectLst/>
                          <a:latin typeface="+mn-ea"/>
                          <a:ea typeface="+mn-ea"/>
                          <a:cs typeface="Times New Roman" panose="02020603050405020304" pitchFamily="18" charset="0"/>
                        </a:rPr>
                        <a:t>【全体目標】</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dirty="0">
                          <a:solidFill>
                            <a:schemeClr val="bg1"/>
                          </a:solidFill>
                          <a:effectLst/>
                          <a:latin typeface="+mn-ea"/>
                          <a:ea typeface="+mn-ea"/>
                          <a:cs typeface="HG丸ｺﾞｼｯｸM-PRO"/>
                        </a:rPr>
                        <a:t>策定時の値</a:t>
                      </a:r>
                      <a:endParaRPr lang="ja-JP" altLang="ja-JP" sz="1200" b="1" dirty="0">
                        <a:solidFill>
                          <a:schemeClr val="bg1"/>
                        </a:solidFill>
                        <a:effectLst/>
                        <a:latin typeface="+mn-ea"/>
                        <a:ea typeface="+mn-ea"/>
                        <a:cs typeface="HG丸ｺﾞｼｯｸM-PRO"/>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dirty="0">
                          <a:solidFill>
                            <a:schemeClr val="bg1"/>
                          </a:solidFill>
                          <a:effectLst/>
                          <a:latin typeface="+mn-ea"/>
                          <a:ea typeface="+mn-ea"/>
                          <a:cs typeface="HG丸ｺﾞｼｯｸM-PRO"/>
                        </a:rPr>
                        <a:t>現状値</a:t>
                      </a:r>
                      <a:endParaRPr lang="ja-JP" altLang="ja-JP" sz="1200" b="1" dirty="0">
                        <a:solidFill>
                          <a:schemeClr val="bg1"/>
                        </a:solidFill>
                        <a:effectLst/>
                        <a:latin typeface="+mn-ea"/>
                        <a:ea typeface="+mn-ea"/>
                        <a:cs typeface="HG丸ｺﾞｼｯｸM-PRO"/>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algn="ctr">
                        <a:lnSpc>
                          <a:spcPts val="1600"/>
                        </a:lnSpc>
                      </a:pPr>
                      <a:r>
                        <a:rPr lang="en-US" sz="1200" b="1" dirty="0">
                          <a:solidFill>
                            <a:schemeClr val="bg1"/>
                          </a:solidFill>
                          <a:effectLst/>
                          <a:latin typeface="+mn-ea"/>
                          <a:ea typeface="+mn-ea"/>
                          <a:cs typeface="ＭＳ Ｐゴシック" panose="020B0600070205080204" pitchFamily="50" charset="-128"/>
                        </a:rPr>
                        <a:t>2029</a:t>
                      </a:r>
                      <a:r>
                        <a:rPr lang="ja-JP" sz="1200" b="1" dirty="0">
                          <a:solidFill>
                            <a:schemeClr val="bg1"/>
                          </a:solidFill>
                          <a:effectLst/>
                          <a:latin typeface="+mn-ea"/>
                          <a:ea typeface="+mn-ea"/>
                          <a:cs typeface="ＭＳ Ｐゴシック" panose="020B0600070205080204" pitchFamily="50" charset="-128"/>
                        </a:rPr>
                        <a:t>年度</a:t>
                      </a:r>
                      <a:endParaRPr lang="en-US" altLang="ja-JP" sz="1200" b="1" dirty="0">
                        <a:solidFill>
                          <a:schemeClr val="bg1"/>
                        </a:solidFill>
                        <a:effectLst/>
                        <a:latin typeface="+mn-ea"/>
                        <a:ea typeface="+mn-ea"/>
                        <a:cs typeface="ＭＳ Ｐゴシック" panose="020B0600070205080204" pitchFamily="50" charset="-128"/>
                      </a:endParaRPr>
                    </a:p>
                    <a:p>
                      <a:pPr algn="ctr">
                        <a:lnSpc>
                          <a:spcPts val="1600"/>
                        </a:lnSpc>
                      </a:pPr>
                      <a:r>
                        <a:rPr lang="ja-JP" sz="1200" b="1" dirty="0">
                          <a:solidFill>
                            <a:schemeClr val="bg1"/>
                          </a:solidFill>
                          <a:effectLst/>
                          <a:latin typeface="+mn-ea"/>
                          <a:ea typeface="+mn-ea"/>
                          <a:cs typeface="ＭＳ Ｐゴシック" panose="020B0600070205080204" pitchFamily="50" charset="-128"/>
                        </a:rPr>
                        <a:t>目標</a:t>
                      </a:r>
                      <a:r>
                        <a:rPr lang="ja-JP" altLang="en-US" sz="1200" b="1" dirty="0">
                          <a:solidFill>
                            <a:schemeClr val="bg1"/>
                          </a:solidFill>
                          <a:effectLst/>
                          <a:latin typeface="+mn-ea"/>
                          <a:ea typeface="+mn-ea"/>
                          <a:cs typeface="ＭＳ Ｐゴシック" panose="020B0600070205080204" pitchFamily="50" charset="-128"/>
                        </a:rPr>
                        <a:t>値</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extLst>
                  <a:ext uri="{0D108BD9-81ED-4DB2-BD59-A6C34878D82A}">
                    <a16:rowId xmlns:a16="http://schemas.microsoft.com/office/drawing/2014/main" val="162904705"/>
                  </a:ext>
                </a:extLst>
              </a:tr>
              <a:tr h="604094">
                <a:tc>
                  <a:txBody>
                    <a:bodyPr/>
                    <a:lstStyle/>
                    <a:p>
                      <a:pPr algn="ctr">
                        <a:lnSpc>
                          <a:spcPts val="1600"/>
                        </a:lnSpc>
                      </a:pPr>
                      <a:r>
                        <a:rPr lang="en-US" sz="1000" b="1" dirty="0">
                          <a:solidFill>
                            <a:schemeClr val="bg1"/>
                          </a:solidFill>
                          <a:effectLst/>
                          <a:latin typeface="+mn-ea"/>
                          <a:ea typeface="+mn-ea"/>
                          <a:cs typeface="ＭＳ Ｐゴシック" panose="020B0600070205080204" pitchFamily="50" charset="-128"/>
                        </a:rPr>
                        <a:t>2</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80C8"/>
                    </a:solidFill>
                  </a:tcPr>
                </a:tc>
                <a:tc>
                  <a:txBody>
                    <a:bodyPr/>
                    <a:lstStyle/>
                    <a:p>
                      <a:pPr algn="l">
                        <a:lnSpc>
                          <a:spcPts val="1300"/>
                        </a:lnSpc>
                      </a:pPr>
                      <a:r>
                        <a:rPr lang="ja-JP" sz="1200" kern="100" dirty="0">
                          <a:solidFill>
                            <a:srgbClr val="000000"/>
                          </a:solidFill>
                          <a:effectLst/>
                          <a:latin typeface="+mn-ea"/>
                          <a:ea typeface="+mn-ea"/>
                          <a:cs typeface="Times New Roman" panose="02020603050405020304" pitchFamily="18" charset="0"/>
                        </a:rPr>
                        <a:t>大阪府のがん年齢調整り患率</a:t>
                      </a:r>
                      <a:r>
                        <a:rPr lang="ja-JP" altLang="en-US" sz="1200" kern="100" dirty="0">
                          <a:solidFill>
                            <a:srgbClr val="000000"/>
                          </a:solidFill>
                          <a:effectLst/>
                          <a:latin typeface="+mn-ea"/>
                          <a:ea typeface="+mn-ea"/>
                          <a:cs typeface="Times New Roman" panose="02020603050405020304" pitchFamily="18" charset="0"/>
                        </a:rPr>
                        <a:t>（</a:t>
                      </a:r>
                      <a:r>
                        <a:rPr lang="en-US" altLang="ja-JP" sz="1200" dirty="0">
                          <a:latin typeface="+mn-ea"/>
                        </a:rPr>
                        <a:t>75</a:t>
                      </a:r>
                      <a:r>
                        <a:rPr lang="ja-JP" sz="1200" kern="100" dirty="0">
                          <a:solidFill>
                            <a:srgbClr val="000000"/>
                          </a:solidFill>
                          <a:effectLst/>
                          <a:latin typeface="+mn-ea"/>
                          <a:ea typeface="+mn-ea"/>
                          <a:cs typeface="Times New Roman" panose="02020603050405020304" pitchFamily="18" charset="0"/>
                        </a:rPr>
                        <a:t>歳未満、進行がん</a:t>
                      </a:r>
                      <a:r>
                        <a:rPr lang="en-US" altLang="ja-JP" sz="1200" kern="100" dirty="0">
                          <a:solidFill>
                            <a:srgbClr val="000000"/>
                          </a:solidFill>
                          <a:effectLst/>
                          <a:latin typeface="+mn-ea"/>
                          <a:ea typeface="+mn-ea"/>
                          <a:cs typeface="Times New Roman" panose="02020603050405020304" pitchFamily="18" charset="0"/>
                        </a:rPr>
                        <a:t>)</a:t>
                      </a:r>
                      <a:endParaRPr lang="ja-JP" sz="1200" dirty="0">
                        <a:solidFill>
                          <a:srgbClr val="000000"/>
                        </a:solidFill>
                        <a:effectLst/>
                        <a:latin typeface="+mn-ea"/>
                        <a:ea typeface="+mn-ea"/>
                        <a:cs typeface="HG丸ｺﾞｼｯｸM-PRO" panose="020F0600000000000000" pitchFamily="50" charset="-128"/>
                      </a:endParaRPr>
                    </a:p>
                    <a:p>
                      <a:pPr algn="l">
                        <a:lnSpc>
                          <a:spcPts val="1300"/>
                        </a:lnSpc>
                      </a:pPr>
                      <a:r>
                        <a:rPr lang="ja-JP" sz="1200" dirty="0">
                          <a:solidFill>
                            <a:srgbClr val="000000"/>
                          </a:solidFill>
                          <a:effectLst/>
                          <a:latin typeface="+mn-ea"/>
                          <a:ea typeface="+mn-ea"/>
                          <a:cs typeface="Times New Roman" panose="02020603050405020304" pitchFamily="18" charset="0"/>
                        </a:rPr>
                        <a:t>【大阪府がん登録データを用いて大阪国際がん</a:t>
                      </a:r>
                      <a:endParaRPr lang="en-US" altLang="ja-JP" sz="1200" dirty="0">
                        <a:solidFill>
                          <a:srgbClr val="000000"/>
                        </a:solidFill>
                        <a:effectLst/>
                        <a:latin typeface="+mn-ea"/>
                        <a:ea typeface="+mn-ea"/>
                        <a:cs typeface="Times New Roman" panose="02020603050405020304" pitchFamily="18" charset="0"/>
                      </a:endParaRPr>
                    </a:p>
                    <a:p>
                      <a:pPr algn="l">
                        <a:lnSpc>
                          <a:spcPts val="1300"/>
                        </a:lnSpc>
                      </a:pPr>
                      <a:r>
                        <a:rPr lang="ja-JP" altLang="en-US" sz="1200" dirty="0">
                          <a:solidFill>
                            <a:srgbClr val="000000"/>
                          </a:solidFill>
                          <a:effectLst/>
                          <a:latin typeface="+mn-ea"/>
                          <a:ea typeface="+mn-ea"/>
                          <a:cs typeface="Times New Roman" panose="02020603050405020304" pitchFamily="18" charset="0"/>
                        </a:rPr>
                        <a:t>　</a:t>
                      </a:r>
                      <a:r>
                        <a:rPr lang="ja-JP" sz="1200" dirty="0">
                          <a:solidFill>
                            <a:srgbClr val="000000"/>
                          </a:solidFill>
                          <a:effectLst/>
                          <a:latin typeface="+mn-ea"/>
                          <a:ea typeface="+mn-ea"/>
                          <a:cs typeface="Times New Roman" panose="02020603050405020304" pitchFamily="18" charset="0"/>
                        </a:rPr>
                        <a:t>センター がん対策センター作成】</a:t>
                      </a:r>
                      <a:endParaRPr 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pPr>
                      <a:r>
                        <a:rPr lang="en-US" altLang="ja-JP" sz="1200" dirty="0">
                          <a:solidFill>
                            <a:srgbClr val="000000"/>
                          </a:solidFill>
                          <a:effectLst/>
                          <a:latin typeface="+mn-ea"/>
                          <a:ea typeface="+mn-ea"/>
                          <a:cs typeface="ＭＳ Ｐゴシック" panose="020B0600070205080204" pitchFamily="50" charset="-128"/>
                        </a:rPr>
                        <a:t>268.4</a:t>
                      </a:r>
                      <a:r>
                        <a:rPr lang="ja-JP" altLang="en-US" sz="1200" dirty="0">
                          <a:solidFill>
                            <a:srgbClr val="000000"/>
                          </a:solidFill>
                          <a:effectLst/>
                          <a:latin typeface="+mn-ea"/>
                          <a:ea typeface="+mn-ea"/>
                          <a:cs typeface="ＭＳ Ｐゴシック" panose="020B0600070205080204" pitchFamily="50" charset="-128"/>
                        </a:rPr>
                        <a:t>人</a:t>
                      </a:r>
                      <a:br>
                        <a:rPr lang="ja-JP" altLang="en-US" sz="1200" dirty="0">
                          <a:solidFill>
                            <a:srgbClr val="000000"/>
                          </a:solidFill>
                          <a:effectLst/>
                          <a:latin typeface="+mn-ea"/>
                          <a:ea typeface="+mn-ea"/>
                          <a:cs typeface="ＭＳ Ｐゴシック" panose="020B0600070205080204" pitchFamily="50" charset="-128"/>
                        </a:rPr>
                      </a:br>
                      <a:r>
                        <a:rPr lang="ja-JP" altLang="en-US" sz="1200" dirty="0">
                          <a:solidFill>
                            <a:srgbClr val="000000"/>
                          </a:solidFill>
                          <a:effectLst/>
                          <a:latin typeface="+mn-ea"/>
                          <a:ea typeface="+mn-ea"/>
                          <a:cs typeface="ＭＳ Ｐゴシック" panose="020B0600070205080204" pitchFamily="50" charset="-128"/>
                        </a:rPr>
                        <a:t>＜人口</a:t>
                      </a:r>
                      <a:r>
                        <a:rPr lang="en-US" altLang="ja-JP" sz="1200" dirty="0">
                          <a:solidFill>
                            <a:srgbClr val="000000"/>
                          </a:solidFill>
                          <a:effectLst/>
                          <a:latin typeface="+mn-ea"/>
                          <a:ea typeface="+mn-ea"/>
                          <a:cs typeface="ＭＳ Ｐゴシック" panose="020B0600070205080204" pitchFamily="50" charset="-128"/>
                        </a:rPr>
                        <a:t>10</a:t>
                      </a:r>
                      <a:r>
                        <a:rPr lang="ja-JP" altLang="en-US" sz="1200" dirty="0">
                          <a:solidFill>
                            <a:srgbClr val="000000"/>
                          </a:solidFill>
                          <a:effectLst/>
                          <a:latin typeface="+mn-ea"/>
                          <a:ea typeface="+mn-ea"/>
                          <a:cs typeface="ＭＳ Ｐゴシック" panose="020B0600070205080204" pitchFamily="50" charset="-128"/>
                        </a:rPr>
                        <a:t>万対＞</a:t>
                      </a:r>
                    </a:p>
                    <a:p>
                      <a:pPr algn="ctr">
                        <a:lnSpc>
                          <a:spcPts val="1400"/>
                        </a:lnSpc>
                      </a:pPr>
                      <a:r>
                        <a:rPr lang="en-US" altLang="ja-JP" sz="1200" dirty="0">
                          <a:solidFill>
                            <a:srgbClr val="000000"/>
                          </a:solidFill>
                          <a:effectLst/>
                          <a:latin typeface="+mn-ea"/>
                          <a:ea typeface="+mn-ea"/>
                          <a:cs typeface="ＭＳ Ｐゴシック" panose="020B0600070205080204" pitchFamily="50" charset="-128"/>
                        </a:rPr>
                        <a:t>【</a:t>
                      </a:r>
                      <a:r>
                        <a:rPr lang="ja-JP" altLang="en-US" sz="1200" dirty="0">
                          <a:solidFill>
                            <a:srgbClr val="000000"/>
                          </a:solidFill>
                          <a:effectLst/>
                          <a:latin typeface="+mn-ea"/>
                          <a:ea typeface="+mn-ea"/>
                          <a:cs typeface="ＭＳ Ｐゴシック" panose="020B0600070205080204" pitchFamily="50" charset="-128"/>
                        </a:rPr>
                        <a:t>令和元（</a:t>
                      </a:r>
                      <a:r>
                        <a:rPr lang="en-US" altLang="ja-JP" sz="1200" dirty="0">
                          <a:solidFill>
                            <a:srgbClr val="000000"/>
                          </a:solidFill>
                          <a:effectLst/>
                          <a:latin typeface="+mn-ea"/>
                          <a:ea typeface="+mn-ea"/>
                          <a:cs typeface="ＭＳ Ｐゴシック" panose="020B0600070205080204" pitchFamily="50" charset="-128"/>
                        </a:rPr>
                        <a:t>2019</a:t>
                      </a:r>
                      <a:r>
                        <a:rPr lang="ja-JP" altLang="en-US" sz="1200" dirty="0">
                          <a:solidFill>
                            <a:srgbClr val="000000"/>
                          </a:solidFill>
                          <a:effectLst/>
                          <a:latin typeface="+mn-ea"/>
                          <a:ea typeface="+mn-ea"/>
                          <a:cs typeface="ＭＳ Ｐゴシック" panose="020B0600070205080204" pitchFamily="50" charset="-128"/>
                        </a:rPr>
                        <a:t>）年</a:t>
                      </a:r>
                      <a:r>
                        <a:rPr lang="en-US" altLang="ja-JP" sz="1200" dirty="0">
                          <a:solidFill>
                            <a:srgbClr val="000000"/>
                          </a:solidFill>
                          <a:effectLst/>
                          <a:latin typeface="+mn-ea"/>
                          <a:ea typeface="+mn-ea"/>
                          <a:cs typeface="ＭＳ Ｐゴシック" panose="020B0600070205080204" pitchFamily="50" charset="-128"/>
                        </a:rPr>
                        <a:t>】</a:t>
                      </a:r>
                      <a:endParaRPr 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pPr>
                      <a:r>
                        <a:rPr lang="en-US" altLang="ja-JP" sz="1200" dirty="0">
                          <a:solidFill>
                            <a:srgbClr val="000000"/>
                          </a:solidFill>
                          <a:effectLst/>
                          <a:latin typeface="+mn-ea"/>
                          <a:ea typeface="+mn-ea"/>
                          <a:cs typeface="HG丸ｺﾞｼｯｸM-PRO" panose="020F0600000000000000" pitchFamily="50" charset="-128"/>
                        </a:rPr>
                        <a:t>251.9</a:t>
                      </a:r>
                      <a:r>
                        <a:rPr lang="ja-JP" altLang="en-US" sz="1200" dirty="0">
                          <a:solidFill>
                            <a:srgbClr val="000000"/>
                          </a:solidFill>
                          <a:effectLst/>
                          <a:latin typeface="+mn-ea"/>
                          <a:ea typeface="+mn-ea"/>
                          <a:cs typeface="HG丸ｺﾞｼｯｸM-PRO" panose="020F0600000000000000" pitchFamily="50" charset="-128"/>
                        </a:rPr>
                        <a:t>人</a:t>
                      </a:r>
                      <a:endParaRPr lang="en-US" altLang="ja-JP" sz="1200" dirty="0">
                        <a:solidFill>
                          <a:srgbClr val="000000"/>
                        </a:solidFill>
                        <a:effectLst/>
                        <a:latin typeface="+mn-ea"/>
                        <a:ea typeface="+mn-ea"/>
                        <a:cs typeface="HG丸ｺﾞｼｯｸM-PRO" panose="020F0600000000000000" pitchFamily="50" charset="-128"/>
                      </a:endParaRPr>
                    </a:p>
                    <a:p>
                      <a:pPr algn="ctr">
                        <a:lnSpc>
                          <a:spcPts val="1400"/>
                        </a:lnSpc>
                      </a:pPr>
                      <a:r>
                        <a:rPr lang="ja-JP" altLang="ja-JP" sz="1200" dirty="0">
                          <a:solidFill>
                            <a:srgbClr val="000000"/>
                          </a:solidFill>
                          <a:effectLst/>
                          <a:latin typeface="+mn-ea"/>
                          <a:ea typeface="+mn-ea"/>
                          <a:cs typeface="ＭＳ Ｐゴシック" panose="020B0600070205080204" pitchFamily="50" charset="-128"/>
                        </a:rPr>
                        <a:t>＜人口</a:t>
                      </a:r>
                      <a:r>
                        <a:rPr lang="en-US" altLang="ja-JP" sz="1200" dirty="0">
                          <a:solidFill>
                            <a:srgbClr val="000000"/>
                          </a:solidFill>
                          <a:effectLst/>
                          <a:latin typeface="+mn-ea"/>
                          <a:ea typeface="+mn-ea"/>
                          <a:cs typeface="ＭＳ Ｐゴシック" panose="020B0600070205080204" pitchFamily="50" charset="-128"/>
                        </a:rPr>
                        <a:t>10</a:t>
                      </a:r>
                      <a:r>
                        <a:rPr lang="ja-JP" altLang="ja-JP" sz="1200" dirty="0">
                          <a:solidFill>
                            <a:srgbClr val="000000"/>
                          </a:solidFill>
                          <a:effectLst/>
                          <a:latin typeface="+mn-ea"/>
                          <a:ea typeface="+mn-ea"/>
                          <a:cs typeface="ＭＳ Ｐゴシック" panose="020B0600070205080204" pitchFamily="50" charset="-128"/>
                        </a:rPr>
                        <a:t>万対＞</a:t>
                      </a:r>
                      <a:endParaRPr lang="en-US" altLang="ja-JP" sz="1200" dirty="0">
                        <a:solidFill>
                          <a:srgbClr val="000000"/>
                        </a:solidFill>
                        <a:effectLst/>
                        <a:latin typeface="+mn-ea"/>
                        <a:ea typeface="+mn-ea"/>
                        <a:cs typeface="ＭＳ Ｐゴシック" panose="020B0600070205080204" pitchFamily="50" charset="-128"/>
                      </a:endParaRPr>
                    </a:p>
                    <a:p>
                      <a:pPr algn="ctr">
                        <a:lnSpc>
                          <a:spcPts val="1400"/>
                        </a:lnSpc>
                      </a:pPr>
                      <a:r>
                        <a:rPr lang="ja-JP" altLang="ja-JP" sz="1200" dirty="0">
                          <a:solidFill>
                            <a:srgbClr val="000000"/>
                          </a:solidFill>
                          <a:effectLst/>
                          <a:latin typeface="+mn-ea"/>
                          <a:ea typeface="+mn-ea"/>
                          <a:cs typeface="ＭＳ Ｐゴシック" panose="020B0600070205080204" pitchFamily="50" charset="-128"/>
                        </a:rPr>
                        <a:t>【令和</a:t>
                      </a:r>
                      <a:r>
                        <a:rPr lang="en-US" altLang="ja-JP" sz="1200" dirty="0">
                          <a:solidFill>
                            <a:srgbClr val="000000"/>
                          </a:solidFill>
                          <a:effectLst/>
                          <a:latin typeface="+mn-ea"/>
                          <a:ea typeface="+mn-ea"/>
                          <a:cs typeface="ＭＳ Ｐゴシック" panose="020B0600070205080204" pitchFamily="50" charset="-128"/>
                        </a:rPr>
                        <a:t>2</a:t>
                      </a:r>
                      <a:r>
                        <a:rPr lang="ja-JP" altLang="ja-JP" sz="1200" dirty="0">
                          <a:solidFill>
                            <a:srgbClr val="000000"/>
                          </a:solidFill>
                          <a:effectLst/>
                          <a:latin typeface="+mn-ea"/>
                          <a:ea typeface="+mn-ea"/>
                          <a:cs typeface="ＭＳ Ｐゴシック" panose="020B0600070205080204" pitchFamily="50" charset="-128"/>
                        </a:rPr>
                        <a:t>（</a:t>
                      </a:r>
                      <a:r>
                        <a:rPr lang="en-US" altLang="ja-JP" sz="1200" dirty="0">
                          <a:solidFill>
                            <a:srgbClr val="000000"/>
                          </a:solidFill>
                          <a:effectLst/>
                          <a:latin typeface="+mn-ea"/>
                          <a:ea typeface="+mn-ea"/>
                          <a:cs typeface="ＭＳ Ｐゴシック" panose="020B0600070205080204" pitchFamily="50" charset="-128"/>
                        </a:rPr>
                        <a:t>2020</a:t>
                      </a:r>
                      <a:r>
                        <a:rPr lang="ja-JP" altLang="ja-JP" sz="1200" dirty="0">
                          <a:solidFill>
                            <a:srgbClr val="000000"/>
                          </a:solidFill>
                          <a:effectLst/>
                          <a:latin typeface="+mn-ea"/>
                          <a:ea typeface="+mn-ea"/>
                          <a:cs typeface="ＭＳ Ｐゴシック" panose="020B0600070205080204" pitchFamily="50" charset="-128"/>
                        </a:rPr>
                        <a:t>）年</a:t>
                      </a:r>
                      <a:r>
                        <a:rPr lang="en-US" altLang="ja-JP" sz="1200" dirty="0">
                          <a:solidFill>
                            <a:srgbClr val="000000"/>
                          </a:solidFill>
                          <a:effectLst/>
                          <a:latin typeface="+mn-ea"/>
                          <a:ea typeface="+mn-ea"/>
                          <a:cs typeface="ＭＳ Ｐゴシック" panose="020B0600070205080204" pitchFamily="50" charset="-128"/>
                        </a:rPr>
                        <a:t>】</a:t>
                      </a:r>
                      <a:endParaRPr lang="ja-JP" alt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pPr>
                      <a:r>
                        <a:rPr lang="ja-JP" sz="1200" dirty="0">
                          <a:solidFill>
                            <a:srgbClr val="000000"/>
                          </a:solidFill>
                          <a:effectLst/>
                          <a:latin typeface="+mn-ea"/>
                          <a:ea typeface="+mn-ea"/>
                          <a:cs typeface="ＭＳ Ｐゴシック" panose="020B0600070205080204" pitchFamily="50" charset="-128"/>
                        </a:rPr>
                        <a:t>減少</a:t>
                      </a:r>
                      <a:endParaRPr 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87556663"/>
                  </a:ext>
                </a:extLst>
              </a:tr>
            </a:tbl>
          </a:graphicData>
        </a:graphic>
      </p:graphicFrame>
      <p:sp>
        <p:nvSpPr>
          <p:cNvPr id="12" name="角丸四角形 47">
            <a:extLst>
              <a:ext uri="{FF2B5EF4-FFF2-40B4-BE49-F238E27FC236}">
                <a16:creationId xmlns:a16="http://schemas.microsoft.com/office/drawing/2014/main" id="{F7512FA7-E258-4788-985F-DC8E712BA2A9}"/>
              </a:ext>
            </a:extLst>
          </p:cNvPr>
          <p:cNvSpPr/>
          <p:nvPr/>
        </p:nvSpPr>
        <p:spPr>
          <a:xfrm>
            <a:off x="501587" y="4106740"/>
            <a:ext cx="9180000" cy="576000"/>
          </a:xfrm>
          <a:prstGeom prst="roundRect">
            <a:avLst>
              <a:gd name="adj" fmla="val 8499"/>
            </a:avLst>
          </a:prstGeom>
          <a:noFill/>
          <a:ln w="19050">
            <a:noFill/>
          </a:ln>
        </p:spPr>
        <p:txBody>
          <a:bodyPr wrap="square" lIns="72000" tIns="72000" rIns="72000" bIns="72000" anchor="t" anchorCtr="0">
            <a:noAutofit/>
          </a:bodyPr>
          <a:lstStyle/>
          <a:p>
            <a:r>
              <a:rPr lang="en-US" altLang="ja-JP" sz="1400" b="1" dirty="0">
                <a:latin typeface="+mn-ea"/>
              </a:rPr>
              <a:t>●</a:t>
            </a:r>
            <a:r>
              <a:rPr lang="ja-JP" altLang="en-US" sz="1400" dirty="0">
                <a:latin typeface="+mn-ea"/>
              </a:rPr>
              <a:t>大阪府のがん年齢調整り患率（</a:t>
            </a:r>
            <a:r>
              <a:rPr lang="en-US" altLang="ja-JP" sz="1400" dirty="0">
                <a:latin typeface="+mn-ea"/>
              </a:rPr>
              <a:t>75</a:t>
            </a:r>
            <a:r>
              <a:rPr lang="ja-JP" altLang="en-US" sz="1400" dirty="0">
                <a:latin typeface="+mn-ea"/>
              </a:rPr>
              <a:t>歳未満、進行がん、</a:t>
            </a:r>
            <a:r>
              <a:rPr lang="en-US" altLang="ja-JP" sz="1400" dirty="0">
                <a:latin typeface="+mn-ea"/>
              </a:rPr>
              <a:t>2015</a:t>
            </a:r>
            <a:r>
              <a:rPr lang="ja-JP" altLang="en-US" sz="1400" dirty="0">
                <a:latin typeface="+mn-ea"/>
              </a:rPr>
              <a:t>年モデル人口）は、人口</a:t>
            </a:r>
            <a:r>
              <a:rPr lang="en-US" altLang="ja-JP" sz="1400" dirty="0">
                <a:latin typeface="+mn-ea"/>
              </a:rPr>
              <a:t>10</a:t>
            </a:r>
            <a:r>
              <a:rPr lang="ja-JP" altLang="en-US" sz="1400" dirty="0">
                <a:latin typeface="+mn-ea"/>
              </a:rPr>
              <a:t>万人あたり</a:t>
            </a:r>
            <a:r>
              <a:rPr lang="en-US" altLang="ja-JP" sz="1400" dirty="0">
                <a:latin typeface="+mn-ea"/>
              </a:rPr>
              <a:t>251.9</a:t>
            </a:r>
            <a:r>
              <a:rPr lang="ja-JP" altLang="en-US" sz="1400" dirty="0">
                <a:latin typeface="+mn-ea"/>
              </a:rPr>
              <a:t>人</a:t>
            </a:r>
            <a:br>
              <a:rPr lang="en-US" altLang="ja-JP" sz="1400" dirty="0">
                <a:latin typeface="+mn-ea"/>
              </a:rPr>
            </a:br>
            <a:r>
              <a:rPr lang="ja-JP" altLang="en-US" sz="1400" dirty="0">
                <a:latin typeface="+mn-ea"/>
              </a:rPr>
              <a:t>　（計画策定時 </a:t>
            </a:r>
            <a:r>
              <a:rPr lang="en-US" altLang="ja-JP" sz="1400" dirty="0">
                <a:latin typeface="+mn-ea"/>
              </a:rPr>
              <a:t>-16.5</a:t>
            </a:r>
            <a:r>
              <a:rPr lang="ja-JP" altLang="en-US" sz="1400" dirty="0">
                <a:latin typeface="+mn-ea"/>
              </a:rPr>
              <a:t>人）であり、計画策定時より減少</a:t>
            </a:r>
            <a:endParaRPr lang="en-US" altLang="ja-JP" sz="1400" dirty="0">
              <a:latin typeface="+mn-ea"/>
            </a:endParaRPr>
          </a:p>
        </p:txBody>
      </p:sp>
      <p:sp>
        <p:nvSpPr>
          <p:cNvPr id="13" name="四角形: 角を丸くする 12">
            <a:extLst>
              <a:ext uri="{FF2B5EF4-FFF2-40B4-BE49-F238E27FC236}">
                <a16:creationId xmlns:a16="http://schemas.microsoft.com/office/drawing/2014/main" id="{B16FE822-A18B-4B4D-B1BA-47836D167492}"/>
              </a:ext>
            </a:extLst>
          </p:cNvPr>
          <p:cNvSpPr/>
          <p:nvPr/>
        </p:nvSpPr>
        <p:spPr>
          <a:xfrm>
            <a:off x="457200" y="4844064"/>
            <a:ext cx="288000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がん生存率の向上</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4" name="角丸四角形 47">
            <a:extLst>
              <a:ext uri="{FF2B5EF4-FFF2-40B4-BE49-F238E27FC236}">
                <a16:creationId xmlns:a16="http://schemas.microsoft.com/office/drawing/2014/main" id="{C6E2B9B3-D02B-4577-B10D-CEF44BD3D696}"/>
              </a:ext>
            </a:extLst>
          </p:cNvPr>
          <p:cNvSpPr/>
          <p:nvPr/>
        </p:nvSpPr>
        <p:spPr>
          <a:xfrm>
            <a:off x="501587" y="5128367"/>
            <a:ext cx="9180000" cy="381801"/>
          </a:xfrm>
          <a:prstGeom prst="roundRect">
            <a:avLst>
              <a:gd name="adj" fmla="val 8499"/>
            </a:avLst>
          </a:prstGeom>
          <a:noFill/>
          <a:ln w="19050">
            <a:noFill/>
          </a:ln>
        </p:spPr>
        <p:txBody>
          <a:bodyPr wrap="square" lIns="72000" tIns="72000" rIns="72000" bIns="72000" anchor="t" anchorCtr="0">
            <a:noAutofit/>
          </a:bodyPr>
          <a:lstStyle/>
          <a:p>
            <a:r>
              <a:rPr lang="ja-JP" altLang="en-US" sz="1400" dirty="0">
                <a:latin typeface="+mn-ea"/>
              </a:rPr>
              <a:t>●関係する個別目標、モニタリング指標において、がん患者の５年相対生存率がやや増加。</a:t>
            </a:r>
          </a:p>
        </p:txBody>
      </p:sp>
      <p:sp>
        <p:nvSpPr>
          <p:cNvPr id="19" name="四角形: 角を丸くする 18">
            <a:extLst>
              <a:ext uri="{FF2B5EF4-FFF2-40B4-BE49-F238E27FC236}">
                <a16:creationId xmlns:a16="http://schemas.microsoft.com/office/drawing/2014/main" id="{B80FDF98-1C46-4CD3-A83A-24664FABFE1C}"/>
              </a:ext>
            </a:extLst>
          </p:cNvPr>
          <p:cNvSpPr/>
          <p:nvPr/>
        </p:nvSpPr>
        <p:spPr>
          <a:xfrm>
            <a:off x="432486" y="5692554"/>
            <a:ext cx="288000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がん患者や家族の生活の質の維持</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0" name="角丸四角形 47">
            <a:extLst>
              <a:ext uri="{FF2B5EF4-FFF2-40B4-BE49-F238E27FC236}">
                <a16:creationId xmlns:a16="http://schemas.microsoft.com/office/drawing/2014/main" id="{841A8328-6A3B-406C-8C84-3C88DF36FDA7}"/>
              </a:ext>
            </a:extLst>
          </p:cNvPr>
          <p:cNvSpPr/>
          <p:nvPr/>
        </p:nvSpPr>
        <p:spPr>
          <a:xfrm>
            <a:off x="501587" y="5948130"/>
            <a:ext cx="9180000" cy="794292"/>
          </a:xfrm>
          <a:prstGeom prst="roundRect">
            <a:avLst>
              <a:gd name="adj" fmla="val 8499"/>
            </a:avLst>
          </a:prstGeom>
          <a:noFill/>
          <a:ln w="19050">
            <a:noFill/>
          </a:ln>
        </p:spPr>
        <p:txBody>
          <a:bodyPr wrap="square" lIns="72000" tIns="72000" rIns="72000" bIns="72000" anchor="t" anchorCtr="0">
            <a:noAutofit/>
          </a:bodyPr>
          <a:lstStyle/>
          <a:p>
            <a:r>
              <a:rPr lang="ja-JP" altLang="en-US" sz="1400" dirty="0">
                <a:latin typeface="+mn-ea"/>
              </a:rPr>
              <a:t>●関係する個別目標、モニタリング指標の一部は、令和８年度に実施する患者ニーズ調査の結果を待つ必要が</a:t>
            </a:r>
            <a:endParaRPr lang="en-US" altLang="ja-JP" sz="1400" dirty="0">
              <a:latin typeface="+mn-ea"/>
            </a:endParaRPr>
          </a:p>
          <a:p>
            <a:r>
              <a:rPr lang="ja-JP" altLang="en-US" sz="1400" dirty="0">
                <a:latin typeface="+mn-ea"/>
              </a:rPr>
              <a:t>　あるが、目標、指標の多くは、ほぼ横ばい。</a:t>
            </a:r>
            <a:endParaRPr lang="en-US" altLang="ja-JP" sz="1400" dirty="0">
              <a:latin typeface="+mn-ea"/>
            </a:endParaRPr>
          </a:p>
          <a:p>
            <a:endParaRPr lang="ja-JP" altLang="en-US" sz="1400" dirty="0">
              <a:latin typeface="+mn-ea"/>
            </a:endParaRPr>
          </a:p>
        </p:txBody>
      </p:sp>
    </p:spTree>
    <p:extLst>
      <p:ext uri="{BB962C8B-B14F-4D97-AF65-F5344CB8AC3E}">
        <p14:creationId xmlns:p14="http://schemas.microsoft.com/office/powerpoint/2010/main" val="44582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１　がんの予防･早期発見</a:t>
            </a:r>
          </a:p>
        </p:txBody>
      </p:sp>
      <p:pic>
        <p:nvPicPr>
          <p:cNvPr id="22" name="図 21"/>
          <p:cNvPicPr>
            <a:picLocks noChangeAspect="1"/>
          </p:cNvPicPr>
          <p:nvPr/>
        </p:nvPicPr>
        <p:blipFill>
          <a:blip r:embed="rId3"/>
          <a:stretch>
            <a:fillRect/>
          </a:stretch>
        </p:blipFill>
        <p:spPr>
          <a:xfrm>
            <a:off x="8536240" y="74033"/>
            <a:ext cx="1320923" cy="432000"/>
          </a:xfrm>
          <a:prstGeom prst="rect">
            <a:avLst/>
          </a:prstGeom>
        </p:spPr>
      </p:pic>
      <p:sp>
        <p:nvSpPr>
          <p:cNvPr id="27" name="正方形/長方形 26">
            <a:extLst>
              <a:ext uri="{FF2B5EF4-FFF2-40B4-BE49-F238E27FC236}">
                <a16:creationId xmlns:a16="http://schemas.microsoft.com/office/drawing/2014/main" id="{0FF5944C-866C-4824-ABAC-7773DB7843C8}"/>
              </a:ext>
            </a:extLst>
          </p:cNvPr>
          <p:cNvSpPr/>
          <p:nvPr/>
        </p:nvSpPr>
        <p:spPr>
          <a:xfrm>
            <a:off x="268310" y="771789"/>
            <a:ext cx="9369380" cy="583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59</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28" name="表 27">
            <a:extLst>
              <a:ext uri="{FF2B5EF4-FFF2-40B4-BE49-F238E27FC236}">
                <a16:creationId xmlns:a16="http://schemas.microsoft.com/office/drawing/2014/main" id="{16A28496-E508-449A-BB4E-7ED23F1D7EAA}"/>
              </a:ext>
            </a:extLst>
          </p:cNvPr>
          <p:cNvGraphicFramePr>
            <a:graphicFrameLocks noGrp="1"/>
          </p:cNvGraphicFramePr>
          <p:nvPr>
            <p:extLst>
              <p:ext uri="{D42A27DB-BD31-4B8C-83A1-F6EECF244321}">
                <p14:modId xmlns:p14="http://schemas.microsoft.com/office/powerpoint/2010/main" val="2029909418"/>
              </p:ext>
            </p:extLst>
          </p:nvPr>
        </p:nvGraphicFramePr>
        <p:xfrm>
          <a:off x="540881" y="1467310"/>
          <a:ext cx="8913512" cy="3312000"/>
        </p:xfrm>
        <a:graphic>
          <a:graphicData uri="http://schemas.openxmlformats.org/drawingml/2006/table">
            <a:tbl>
              <a:tblPr firstRow="1" firstCol="1" bandRow="1">
                <a:tableStyleId>{5C22544A-7EE6-4342-B048-85BDC9FD1C3A}</a:tableStyleId>
              </a:tblPr>
              <a:tblGrid>
                <a:gridCol w="357030">
                  <a:extLst>
                    <a:ext uri="{9D8B030D-6E8A-4147-A177-3AD203B41FA5}">
                      <a16:colId xmlns:a16="http://schemas.microsoft.com/office/drawing/2014/main" val="20000"/>
                    </a:ext>
                  </a:extLst>
                </a:gridCol>
                <a:gridCol w="2818956">
                  <a:extLst>
                    <a:ext uri="{9D8B030D-6E8A-4147-A177-3AD203B41FA5}">
                      <a16:colId xmlns:a16="http://schemas.microsoft.com/office/drawing/2014/main" val="20001"/>
                    </a:ext>
                  </a:extLst>
                </a:gridCol>
                <a:gridCol w="2099733">
                  <a:extLst>
                    <a:ext uri="{9D8B030D-6E8A-4147-A177-3AD203B41FA5}">
                      <a16:colId xmlns:a16="http://schemas.microsoft.com/office/drawing/2014/main" val="20002"/>
                    </a:ext>
                  </a:extLst>
                </a:gridCol>
                <a:gridCol w="1980514">
                  <a:extLst>
                    <a:ext uri="{9D8B030D-6E8A-4147-A177-3AD203B41FA5}">
                      <a16:colId xmlns:a16="http://schemas.microsoft.com/office/drawing/2014/main" val="756981343"/>
                    </a:ext>
                  </a:extLst>
                </a:gridCol>
                <a:gridCol w="1657279">
                  <a:extLst>
                    <a:ext uri="{9D8B030D-6E8A-4147-A177-3AD203B41FA5}">
                      <a16:colId xmlns:a16="http://schemas.microsoft.com/office/drawing/2014/main" val="20003"/>
                    </a:ext>
                  </a:extLst>
                </a:gridCol>
              </a:tblGrid>
              <a:tr h="468000">
                <a:tc>
                  <a:txBody>
                    <a:bodyPr/>
                    <a:lstStyle/>
                    <a:p>
                      <a:pPr algn="ctr" fontAlgn="auto">
                        <a:lnSpc>
                          <a:spcPts val="1600"/>
                        </a:lnSpc>
                        <a:spcAft>
                          <a:spcPts val="0"/>
                        </a:spcAft>
                      </a:pPr>
                      <a:r>
                        <a:rPr lang="ja-JP" sz="1400" dirty="0">
                          <a:effectLst/>
                          <a:latin typeface="+mn-ea"/>
                          <a:ea typeface="+mn-ea"/>
                        </a:rPr>
                        <a:t>　</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sz="1400" kern="100" dirty="0">
                          <a:effectLst/>
                          <a:latin typeface="+mn-ea"/>
                          <a:ea typeface="+mn-ea"/>
                        </a:rPr>
                        <a:t>個別目標</a:t>
                      </a:r>
                      <a:endParaRPr lang="ja-JP" sz="1400"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400" b="1" dirty="0">
                          <a:effectLst/>
                          <a:latin typeface="+mn-ea"/>
                          <a:ea typeface="+mn-ea"/>
                        </a:rPr>
                        <a:t>計画策定時</a:t>
                      </a:r>
                      <a:r>
                        <a:rPr lang="ja-JP" altLang="ja-JP" sz="1400" b="1" dirty="0">
                          <a:effectLst/>
                          <a:latin typeface="+mn-ea"/>
                          <a:ea typeface="+mn-ea"/>
                        </a:rPr>
                        <a:t>の</a:t>
                      </a:r>
                      <a:r>
                        <a:rPr lang="ja-JP" altLang="en-US" sz="1400" b="1" dirty="0">
                          <a:effectLst/>
                          <a:latin typeface="+mn-ea"/>
                          <a:ea typeface="+mn-ea"/>
                        </a:rPr>
                        <a:t>値</a:t>
                      </a:r>
                      <a:endParaRPr lang="en-US" altLang="ja-JP" sz="1400" b="1" dirty="0">
                        <a:effectLst/>
                        <a:latin typeface="+mn-ea"/>
                        <a:ea typeface="+mn-ea"/>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600" b="1" dirty="0">
                          <a:solidFill>
                            <a:schemeClr val="bg1"/>
                          </a:solidFill>
                          <a:effectLst/>
                          <a:latin typeface="+mn-ea"/>
                          <a:ea typeface="+mn-ea"/>
                        </a:rPr>
                        <a:t>現状値</a:t>
                      </a:r>
                      <a:endParaRPr lang="en-US" altLang="ja-JP" sz="1600" b="1" dirty="0">
                        <a:solidFill>
                          <a:schemeClr val="bg1"/>
                        </a:solidFill>
                        <a:effectLst/>
                        <a:latin typeface="+mn-ea"/>
                        <a:ea typeface="+mn-ea"/>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400" dirty="0">
                          <a:effectLst/>
                          <a:latin typeface="+mn-ea"/>
                          <a:ea typeface="+mn-ea"/>
                        </a:rPr>
                        <a:t>2029</a:t>
                      </a:r>
                      <a:r>
                        <a:rPr lang="ja-JP" sz="1400" dirty="0">
                          <a:effectLst/>
                          <a:latin typeface="+mn-ea"/>
                          <a:ea typeface="+mn-ea"/>
                        </a:rPr>
                        <a:t>年度目標</a:t>
                      </a:r>
                      <a:r>
                        <a:rPr lang="ja-JP" altLang="en-US" sz="1400" dirty="0">
                          <a:effectLst/>
                          <a:latin typeface="+mn-ea"/>
                          <a:ea typeface="+mn-ea"/>
                        </a:rPr>
                        <a:t>値</a:t>
                      </a:r>
                      <a:endParaRPr lang="ja-JP" sz="1400" dirty="0">
                        <a:solidFill>
                          <a:srgbClr val="000000"/>
                        </a:solidFill>
                        <a:effectLst/>
                        <a:latin typeface="+mn-ea"/>
                        <a:ea typeface="+mn-ea"/>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64000">
                <a:tc>
                  <a:txBody>
                    <a:bodyPr/>
                    <a:lstStyle/>
                    <a:p>
                      <a:pPr algn="ctr" fontAlgn="auto">
                        <a:lnSpc>
                          <a:spcPts val="1600"/>
                        </a:lnSpc>
                        <a:spcAft>
                          <a:spcPts val="0"/>
                        </a:spcAft>
                      </a:pPr>
                      <a:r>
                        <a:rPr lang="en-US" sz="1400" dirty="0">
                          <a:effectLst/>
                          <a:latin typeface="+mn-ea"/>
                          <a:ea typeface="+mn-ea"/>
                        </a:rPr>
                        <a:t>1</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en-US" altLang="ja-JP" sz="1400" b="1" dirty="0">
                          <a:solidFill>
                            <a:schemeClr val="tx1"/>
                          </a:solidFill>
                          <a:effectLst/>
                          <a:latin typeface="+mn-ea"/>
                          <a:ea typeface="+mn-ea"/>
                        </a:rPr>
                        <a:t>20 </a:t>
                      </a:r>
                      <a:r>
                        <a:rPr lang="ja-JP" altLang="en-US" sz="1400" b="1" dirty="0">
                          <a:solidFill>
                            <a:schemeClr val="tx1"/>
                          </a:solidFill>
                          <a:effectLst/>
                          <a:latin typeface="+mn-ea"/>
                          <a:ea typeface="+mn-ea"/>
                        </a:rPr>
                        <a:t>歳以上の者の喫煙率の減少</a:t>
                      </a:r>
                    </a:p>
                    <a:p>
                      <a:pPr algn="l" fontAlgn="auto">
                        <a:lnSpc>
                          <a:spcPts val="1600"/>
                        </a:lnSpc>
                        <a:spcAft>
                          <a:spcPts val="0"/>
                        </a:spcAft>
                      </a:pPr>
                      <a:r>
                        <a:rPr lang="ja-JP" altLang="en-US" sz="1400" b="1" dirty="0">
                          <a:solidFill>
                            <a:schemeClr val="tx1"/>
                          </a:solidFill>
                          <a:effectLst/>
                          <a:latin typeface="+mn-ea"/>
                          <a:ea typeface="+mn-ea"/>
                        </a:rPr>
                        <a:t>（男性</a:t>
                      </a:r>
                      <a:r>
                        <a:rPr lang="en-US" altLang="ja-JP" sz="1400" b="1" dirty="0">
                          <a:solidFill>
                            <a:schemeClr val="tx1"/>
                          </a:solidFill>
                          <a:effectLst/>
                          <a:latin typeface="+mn-ea"/>
                          <a:ea typeface="+mn-ea"/>
                        </a:rPr>
                        <a:t>/</a:t>
                      </a:r>
                      <a:r>
                        <a:rPr lang="ja-JP" altLang="en-US" sz="1400" b="1" dirty="0">
                          <a:solidFill>
                            <a:schemeClr val="tx1"/>
                          </a:solidFill>
                          <a:effectLst/>
                          <a:latin typeface="+mn-ea"/>
                          <a:ea typeface="+mn-ea"/>
                        </a:rPr>
                        <a:t>女性）</a:t>
                      </a:r>
                    </a:p>
                    <a:p>
                      <a:pPr algn="l" fontAlgn="auto">
                        <a:lnSpc>
                          <a:spcPts val="1600"/>
                        </a:lnSpc>
                        <a:spcAft>
                          <a:spcPts val="0"/>
                        </a:spcAft>
                      </a:pPr>
                      <a:r>
                        <a:rPr lang="en-US" altLang="ja-JP" sz="1400" b="1" dirty="0">
                          <a:solidFill>
                            <a:schemeClr val="tx1"/>
                          </a:solidFill>
                          <a:effectLst/>
                          <a:latin typeface="+mn-ea"/>
                          <a:ea typeface="+mn-ea"/>
                        </a:rPr>
                        <a:t>【</a:t>
                      </a:r>
                      <a:r>
                        <a:rPr lang="ja-JP" altLang="en-US" sz="1400" b="1" dirty="0">
                          <a:solidFill>
                            <a:schemeClr val="tx1"/>
                          </a:solidFill>
                          <a:effectLst/>
                          <a:latin typeface="+mn-ea"/>
                          <a:ea typeface="+mn-ea"/>
                        </a:rPr>
                        <a:t>国民生活基礎調査</a:t>
                      </a:r>
                      <a:r>
                        <a:rPr lang="en-US" altLang="ja-JP" sz="1400" b="1" dirty="0">
                          <a:solidFill>
                            <a:schemeClr val="tx1"/>
                          </a:solidFill>
                          <a:effectLst/>
                          <a:latin typeface="+mn-ea"/>
                          <a:ea typeface="+mn-ea"/>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auto" latinLnBrk="0" hangingPunct="1">
                        <a:lnSpc>
                          <a:spcPts val="1600"/>
                        </a:lnSpc>
                        <a:spcAft>
                          <a:spcPts val="0"/>
                        </a:spcAft>
                      </a:pPr>
                      <a:r>
                        <a:rPr kumimoji="1" lang="en-US" sz="1400" b="1" kern="1200" dirty="0">
                          <a:solidFill>
                            <a:schemeClr val="tx1"/>
                          </a:solidFill>
                          <a:effectLst/>
                          <a:latin typeface="+mn-ea"/>
                          <a:ea typeface="+mn-ea"/>
                          <a:cs typeface="+mn-cs"/>
                        </a:rPr>
                        <a:t>24.3％／8.6％</a:t>
                      </a:r>
                    </a:p>
                    <a:p>
                      <a:pPr marL="0" algn="ctr" defTabSz="914400" rtl="0" eaLnBrk="1" fontAlgn="auto" latinLnBrk="0" hangingPunct="1">
                        <a:lnSpc>
                          <a:spcPts val="1600"/>
                        </a:lnSpc>
                        <a:spcAft>
                          <a:spcPts val="0"/>
                        </a:spcAft>
                      </a:pPr>
                      <a:r>
                        <a:rPr kumimoji="1" lang="en-US" altLang="ja-JP" sz="1200" b="1" kern="1200" dirty="0">
                          <a:solidFill>
                            <a:schemeClr val="tx1"/>
                          </a:solidFill>
                          <a:effectLst/>
                          <a:latin typeface="+mn-ea"/>
                          <a:ea typeface="+mn-ea"/>
                          <a:cs typeface="+mn-cs"/>
                        </a:rPr>
                        <a:t>【</a:t>
                      </a:r>
                      <a:r>
                        <a:rPr kumimoji="1" lang="ja-JP" altLang="en-US" sz="1200" b="1" kern="1200" dirty="0">
                          <a:solidFill>
                            <a:schemeClr val="tx1"/>
                          </a:solidFill>
                          <a:effectLst/>
                          <a:latin typeface="+mn-ea"/>
                          <a:ea typeface="+mn-ea"/>
                          <a:cs typeface="+mn-cs"/>
                        </a:rPr>
                        <a:t>令和４（</a:t>
                      </a:r>
                      <a:r>
                        <a:rPr kumimoji="1" lang="en-US" sz="1200" b="1" kern="1200" dirty="0">
                          <a:solidFill>
                            <a:schemeClr val="tx1"/>
                          </a:solidFill>
                          <a:effectLst/>
                          <a:latin typeface="+mn-ea"/>
                          <a:ea typeface="+mn-ea"/>
                          <a:cs typeface="+mn-cs"/>
                        </a:rPr>
                        <a:t>2020</a:t>
                      </a:r>
                      <a:r>
                        <a:rPr kumimoji="1" lang="ja-JP" altLang="en-US" sz="1200" b="1" kern="1200" dirty="0">
                          <a:solidFill>
                            <a:schemeClr val="tx1"/>
                          </a:solidFill>
                          <a:effectLst/>
                          <a:latin typeface="+mn-ea"/>
                          <a:ea typeface="+mn-ea"/>
                          <a:cs typeface="+mn-cs"/>
                        </a:rPr>
                        <a:t>）年</a:t>
                      </a:r>
                      <a:r>
                        <a:rPr kumimoji="1" lang="en-US" altLang="ja-JP" sz="1200" b="1" kern="1200" dirty="0">
                          <a:solidFill>
                            <a:schemeClr val="tx1"/>
                          </a:solidFill>
                          <a:effectLst/>
                          <a:latin typeface="+mn-ea"/>
                          <a:ea typeface="+mn-ea"/>
                          <a:cs typeface="+mn-cs"/>
                        </a:rPr>
                        <a:t>】</a:t>
                      </a:r>
                      <a:endParaRPr kumimoji="1" lang="ja-JP" altLang="en-US" sz="1200" b="1" kern="1200" dirty="0">
                        <a:solidFill>
                          <a:schemeClr val="tx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200" b="1" kern="1200" noProof="0" dirty="0">
                          <a:solidFill>
                            <a:schemeClr val="tx1"/>
                          </a:solidFill>
                          <a:effectLst/>
                          <a:latin typeface="游ゴシック" panose="020B0400000000000000" pitchFamily="50" charset="-128"/>
                          <a:ea typeface="+mn-ea"/>
                          <a:cs typeface="+mn-cs"/>
                        </a:rPr>
                        <a:t>R7</a:t>
                      </a:r>
                      <a:r>
                        <a:rPr kumimoji="1" lang="ja-JP" altLang="en-US" sz="1200" b="1" kern="1200" noProof="0" dirty="0">
                          <a:solidFill>
                            <a:schemeClr val="tx1"/>
                          </a:solidFill>
                          <a:effectLst/>
                          <a:latin typeface="游ゴシック" panose="020B0400000000000000" pitchFamily="50" charset="-128"/>
                          <a:ea typeface="+mn-ea"/>
                          <a:cs typeface="+mn-cs"/>
                        </a:rPr>
                        <a:t>の結果を</a:t>
                      </a: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200" b="1" kern="1200" noProof="0" dirty="0">
                          <a:solidFill>
                            <a:schemeClr val="tx1"/>
                          </a:solidFill>
                          <a:effectLst/>
                          <a:latin typeface="游ゴシック" panose="020B0400000000000000" pitchFamily="50" charset="-128"/>
                          <a:ea typeface="+mn-ea"/>
                          <a:cs typeface="+mn-cs"/>
                        </a:rPr>
                        <a:t>R8</a:t>
                      </a:r>
                      <a:r>
                        <a:rPr kumimoji="1" lang="ja-JP" altLang="en-US" sz="1200" b="1" kern="1200" noProof="0" dirty="0">
                          <a:solidFill>
                            <a:schemeClr val="tx1"/>
                          </a:solidFill>
                          <a:effectLst/>
                          <a:latin typeface="游ゴシック" panose="020B0400000000000000" pitchFamily="50" charset="-128"/>
                          <a:ea typeface="+mn-ea"/>
                          <a:cs typeface="+mn-cs"/>
                        </a:rPr>
                        <a:t>年度に公表予定</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solidFill>
                            <a:schemeClr val="tx1"/>
                          </a:solidFill>
                          <a:effectLst/>
                          <a:latin typeface="+mn-ea"/>
                          <a:ea typeface="+mn-ea"/>
                        </a:rPr>
                        <a:t>15%</a:t>
                      </a:r>
                      <a:r>
                        <a:rPr lang="ja-JP" sz="1400" b="1" dirty="0">
                          <a:solidFill>
                            <a:schemeClr val="tx1"/>
                          </a:solidFill>
                          <a:effectLst/>
                          <a:latin typeface="+mn-ea"/>
                          <a:ea typeface="+mn-ea"/>
                        </a:rPr>
                        <a:t>／</a:t>
                      </a:r>
                      <a:r>
                        <a:rPr lang="en-US" sz="1400" b="1" dirty="0">
                          <a:solidFill>
                            <a:schemeClr val="tx1"/>
                          </a:solidFill>
                          <a:effectLst/>
                          <a:latin typeface="+mn-ea"/>
                          <a:ea typeface="+mn-ea"/>
                        </a:rPr>
                        <a:t>5%</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00000">
                <a:tc>
                  <a:txBody>
                    <a:bodyPr/>
                    <a:lstStyle/>
                    <a:p>
                      <a:pPr algn="ctr" fontAlgn="auto">
                        <a:lnSpc>
                          <a:spcPts val="1600"/>
                        </a:lnSpc>
                        <a:spcAft>
                          <a:spcPts val="0"/>
                        </a:spcAft>
                      </a:pPr>
                      <a:r>
                        <a:rPr lang="en-US" sz="1400" dirty="0">
                          <a:effectLst/>
                          <a:latin typeface="+mn-ea"/>
                          <a:ea typeface="+mn-ea"/>
                        </a:rPr>
                        <a:t>2</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spcAft>
                          <a:spcPts val="0"/>
                        </a:spcAft>
                      </a:pPr>
                      <a:r>
                        <a:rPr lang="ja-JP" altLang="en-US" sz="1400" b="1" kern="100" dirty="0">
                          <a:solidFill>
                            <a:schemeClr val="tx1"/>
                          </a:solidFill>
                          <a:effectLst/>
                          <a:latin typeface="+mn-ea"/>
                          <a:ea typeface="+mn-ea"/>
                        </a:rPr>
                        <a:t>敷地内全面禁煙の割合</a:t>
                      </a:r>
                      <a:endParaRPr lang="en-US" altLang="ja-JP" sz="1400" b="1" kern="100" dirty="0">
                        <a:solidFill>
                          <a:schemeClr val="tx1"/>
                        </a:solidFill>
                        <a:effectLst/>
                        <a:latin typeface="+mn-ea"/>
                        <a:ea typeface="+mn-ea"/>
                      </a:endParaRPr>
                    </a:p>
                    <a:p>
                      <a:pPr marL="182563" indent="-182563">
                        <a:spcAft>
                          <a:spcPts val="0"/>
                        </a:spcAft>
                      </a:pPr>
                      <a:r>
                        <a:rPr lang="ja-JP" altLang="en-US" sz="1400" b="1" kern="100" dirty="0">
                          <a:solidFill>
                            <a:schemeClr val="tx1"/>
                          </a:solidFill>
                          <a:effectLst/>
                          <a:latin typeface="+mn-ea"/>
                          <a:ea typeface="+mn-ea"/>
                        </a:rPr>
                        <a:t>（①病院</a:t>
                      </a:r>
                      <a:r>
                        <a:rPr lang="en-US" altLang="ja-JP" sz="1400" b="1" kern="100" dirty="0">
                          <a:solidFill>
                            <a:schemeClr val="tx1"/>
                          </a:solidFill>
                          <a:effectLst/>
                          <a:latin typeface="+mn-ea"/>
                          <a:ea typeface="+mn-ea"/>
                        </a:rPr>
                        <a:t>/</a:t>
                      </a:r>
                      <a:r>
                        <a:rPr lang="ja-JP" altLang="en-US" sz="1400" b="1" kern="100" dirty="0">
                          <a:solidFill>
                            <a:schemeClr val="tx1"/>
                          </a:solidFill>
                          <a:effectLst/>
                          <a:latin typeface="+mn-ea"/>
                          <a:ea typeface="+mn-ea"/>
                        </a:rPr>
                        <a:t>②私立小中高等学校</a:t>
                      </a:r>
                      <a:r>
                        <a:rPr lang="en-US" altLang="ja-JP" sz="1400" b="1" kern="100" dirty="0">
                          <a:solidFill>
                            <a:schemeClr val="tx1"/>
                          </a:solidFill>
                          <a:effectLst/>
                          <a:latin typeface="+mn-ea"/>
                          <a:ea typeface="+mn-ea"/>
                        </a:rPr>
                        <a:t>/</a:t>
                      </a:r>
                      <a:r>
                        <a:rPr lang="ja-JP" altLang="en-US" sz="1400" b="1" kern="100" dirty="0">
                          <a:solidFill>
                            <a:schemeClr val="tx1"/>
                          </a:solidFill>
                          <a:effectLst/>
                          <a:latin typeface="+mn-ea"/>
                          <a:ea typeface="+mn-ea"/>
                        </a:rPr>
                        <a:t>③官公庁</a:t>
                      </a:r>
                      <a:r>
                        <a:rPr lang="en-US" altLang="ja-JP" sz="1400" b="1" kern="100" dirty="0">
                          <a:solidFill>
                            <a:schemeClr val="tx1"/>
                          </a:solidFill>
                          <a:effectLst/>
                          <a:latin typeface="+mn-ea"/>
                          <a:ea typeface="+mn-ea"/>
                        </a:rPr>
                        <a:t>/</a:t>
                      </a:r>
                      <a:r>
                        <a:rPr lang="ja-JP" altLang="en-US" sz="1400" b="1" kern="100" dirty="0">
                          <a:solidFill>
                            <a:schemeClr val="tx1"/>
                          </a:solidFill>
                          <a:effectLst/>
                          <a:latin typeface="+mn-ea"/>
                          <a:ea typeface="+mn-ea"/>
                        </a:rPr>
                        <a:t>④大学）</a:t>
                      </a:r>
                    </a:p>
                    <a:p>
                      <a:pPr>
                        <a:spcAft>
                          <a:spcPts val="0"/>
                        </a:spcAft>
                      </a:pPr>
                      <a:r>
                        <a:rPr lang="en-US" altLang="ja-JP" sz="1400" b="1" kern="100" dirty="0">
                          <a:solidFill>
                            <a:schemeClr val="tx1"/>
                          </a:solidFill>
                          <a:effectLst/>
                          <a:latin typeface="+mn-ea"/>
                          <a:ea typeface="+mn-ea"/>
                        </a:rPr>
                        <a:t>【</a:t>
                      </a:r>
                      <a:r>
                        <a:rPr lang="ja-JP" altLang="en-US" sz="1400" b="1" kern="100" dirty="0">
                          <a:solidFill>
                            <a:schemeClr val="tx1"/>
                          </a:solidFill>
                          <a:effectLst/>
                          <a:latin typeface="+mn-ea"/>
                          <a:ea typeface="+mn-ea"/>
                        </a:rPr>
                        <a:t>大阪府調べ</a:t>
                      </a:r>
                      <a:r>
                        <a:rPr lang="en-US" altLang="ja-JP" sz="1400" b="1" kern="100" dirty="0">
                          <a:solidFill>
                            <a:schemeClr val="tx1"/>
                          </a:solidFill>
                          <a:effectLst/>
                          <a:latin typeface="+mn-ea"/>
                          <a:ea typeface="+mn-ea"/>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400" b="1" dirty="0">
                          <a:solidFill>
                            <a:schemeClr val="tx1"/>
                          </a:solidFill>
                          <a:latin typeface="+mn-ea"/>
                          <a:ea typeface="+mn-ea"/>
                        </a:rPr>
                        <a:t>①</a:t>
                      </a:r>
                      <a:r>
                        <a:rPr lang="en-US" altLang="ja-JP" sz="1400" b="1" dirty="0">
                          <a:solidFill>
                            <a:schemeClr val="tx1"/>
                          </a:solidFill>
                          <a:latin typeface="+mn-ea"/>
                          <a:ea typeface="+mn-ea"/>
                        </a:rPr>
                        <a:t>97.4%</a:t>
                      </a:r>
                      <a:r>
                        <a:rPr lang="ja-JP" altLang="en-US" sz="1400" b="1" dirty="0">
                          <a:solidFill>
                            <a:schemeClr val="tx1"/>
                          </a:solidFill>
                          <a:latin typeface="+mn-ea"/>
                          <a:ea typeface="+mn-ea"/>
                        </a:rPr>
                        <a:t>／②</a:t>
                      </a:r>
                      <a:r>
                        <a:rPr lang="en-US" altLang="ja-JP" sz="1400" b="1" dirty="0">
                          <a:solidFill>
                            <a:schemeClr val="tx1"/>
                          </a:solidFill>
                          <a:latin typeface="+mn-ea"/>
                          <a:ea typeface="+mn-ea"/>
                        </a:rPr>
                        <a:t>90.9%</a:t>
                      </a:r>
                    </a:p>
                    <a:p>
                      <a:pPr algn="ctr">
                        <a:spcAft>
                          <a:spcPts val="0"/>
                        </a:spcAft>
                      </a:pPr>
                      <a:r>
                        <a:rPr lang="ja-JP" altLang="en-US" sz="1400" b="1" dirty="0">
                          <a:solidFill>
                            <a:schemeClr val="tx1"/>
                          </a:solidFill>
                          <a:latin typeface="+mn-ea"/>
                          <a:ea typeface="+mn-ea"/>
                        </a:rPr>
                        <a:t> ③</a:t>
                      </a:r>
                      <a:r>
                        <a:rPr lang="en-US" altLang="ja-JP" sz="1400" b="1" dirty="0">
                          <a:solidFill>
                            <a:schemeClr val="tx1"/>
                          </a:solidFill>
                          <a:latin typeface="+mn-ea"/>
                          <a:ea typeface="+mn-ea"/>
                        </a:rPr>
                        <a:t>82.3</a:t>
                      </a:r>
                      <a:r>
                        <a:rPr lang="ja-JP" altLang="en-US" sz="1400" b="1" dirty="0">
                          <a:solidFill>
                            <a:schemeClr val="tx1"/>
                          </a:solidFill>
                          <a:latin typeface="+mn-ea"/>
                          <a:ea typeface="+mn-ea"/>
                        </a:rPr>
                        <a:t>％／④</a:t>
                      </a:r>
                      <a:r>
                        <a:rPr lang="en-US" altLang="ja-JP" sz="1400" b="1" dirty="0">
                          <a:solidFill>
                            <a:schemeClr val="tx1"/>
                          </a:solidFill>
                          <a:latin typeface="+mn-ea"/>
                          <a:ea typeface="+mn-ea"/>
                        </a:rPr>
                        <a:t>68.2</a:t>
                      </a:r>
                      <a:r>
                        <a:rPr lang="ja-JP" altLang="en-US" sz="1400" b="1" dirty="0">
                          <a:solidFill>
                            <a:schemeClr val="tx1"/>
                          </a:solidFill>
                          <a:latin typeface="+mn-ea"/>
                          <a:ea typeface="+mn-ea"/>
                        </a:rPr>
                        <a:t>％ </a:t>
                      </a:r>
                      <a:endParaRPr lang="en-US" altLang="ja-JP" sz="1400" b="1" dirty="0">
                        <a:solidFill>
                          <a:schemeClr val="tx1"/>
                        </a:solidFill>
                        <a:latin typeface="+mn-ea"/>
                        <a:ea typeface="+mn-ea"/>
                      </a:endParaRPr>
                    </a:p>
                    <a:p>
                      <a:pPr algn="ctr">
                        <a:spcAft>
                          <a:spcPts val="0"/>
                        </a:spcAft>
                      </a:pPr>
                      <a:r>
                        <a:rPr lang="en-US" altLang="ja-JP" sz="1200" b="1" dirty="0">
                          <a:solidFill>
                            <a:schemeClr val="tx1"/>
                          </a:solidFill>
                          <a:latin typeface="+mn-ea"/>
                          <a:ea typeface="+mn-ea"/>
                        </a:rPr>
                        <a:t>【</a:t>
                      </a:r>
                      <a:r>
                        <a:rPr lang="ja-JP" altLang="en-US" sz="1200" b="1" dirty="0">
                          <a:solidFill>
                            <a:schemeClr val="tx1"/>
                          </a:solidFill>
                          <a:latin typeface="+mn-ea"/>
                          <a:ea typeface="+mn-ea"/>
                        </a:rPr>
                        <a:t>令和 </a:t>
                      </a:r>
                      <a:r>
                        <a:rPr lang="en-US" altLang="ja-JP" sz="1200" b="1" dirty="0">
                          <a:solidFill>
                            <a:schemeClr val="tx1"/>
                          </a:solidFill>
                          <a:latin typeface="+mn-ea"/>
                          <a:ea typeface="+mn-ea"/>
                        </a:rPr>
                        <a:t>5</a:t>
                      </a:r>
                      <a:r>
                        <a:rPr lang="ja-JP" altLang="en-US" sz="1200" b="1" dirty="0">
                          <a:solidFill>
                            <a:schemeClr val="tx1"/>
                          </a:solidFill>
                          <a:latin typeface="+mn-ea"/>
                          <a:ea typeface="+mn-ea"/>
                        </a:rPr>
                        <a:t>（</a:t>
                      </a:r>
                      <a:r>
                        <a:rPr lang="en-US" altLang="ja-JP" sz="1200" b="1" dirty="0">
                          <a:solidFill>
                            <a:schemeClr val="tx1"/>
                          </a:solidFill>
                          <a:latin typeface="+mn-ea"/>
                          <a:ea typeface="+mn-ea"/>
                        </a:rPr>
                        <a:t>2023</a:t>
                      </a:r>
                      <a:r>
                        <a:rPr lang="ja-JP" altLang="en-US" sz="1200" b="1" dirty="0">
                          <a:solidFill>
                            <a:schemeClr val="tx1"/>
                          </a:solidFill>
                          <a:latin typeface="+mn-ea"/>
                          <a:ea typeface="+mn-ea"/>
                        </a:rPr>
                        <a:t>）年度</a:t>
                      </a:r>
                      <a:r>
                        <a:rPr lang="en-US" altLang="ja-JP" sz="1200" b="1" dirty="0">
                          <a:solidFill>
                            <a:schemeClr val="tx1"/>
                          </a:solidFill>
                          <a:latin typeface="+mn-ea"/>
                          <a:ea typeface="+mn-ea"/>
                        </a:rPr>
                        <a:t>】</a:t>
                      </a:r>
                      <a:endParaRPr kumimoji="1" lang="en-US" altLang="zh-CN" sz="1100" b="1" kern="100" dirty="0">
                        <a:solidFill>
                          <a:schemeClr val="tx1"/>
                        </a:solidFill>
                        <a:effectLst/>
                        <a:latin typeface="游ゴシック" panose="020B0400000000000000" pitchFamily="50" charset="-128"/>
                        <a:ea typeface="游ゴシック" panose="020B0400000000000000" pitchFamily="50"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400" b="1" dirty="0">
                          <a:solidFill>
                            <a:schemeClr val="tx1"/>
                          </a:solidFill>
                          <a:latin typeface="游ゴシック" panose="020B0400000000000000" pitchFamily="50" charset="-128"/>
                          <a:ea typeface="游ゴシック" panose="020B0400000000000000" pitchFamily="50" charset="-128"/>
                        </a:rPr>
                        <a:t>①</a:t>
                      </a:r>
                      <a:r>
                        <a:rPr lang="ja-JP" altLang="en-US" sz="1400" b="1" dirty="0">
                          <a:solidFill>
                            <a:schemeClr val="tx1"/>
                          </a:solidFill>
                          <a:latin typeface="游ゴシック" panose="020B0400000000000000" pitchFamily="50" charset="-128"/>
                          <a:ea typeface="游ゴシック" panose="020B0400000000000000" pitchFamily="50" charset="-128"/>
                        </a:rPr>
                        <a:t>調査中</a:t>
                      </a:r>
                      <a:r>
                        <a:rPr lang="zh-TW" altLang="en-US" sz="1400" b="1" dirty="0">
                          <a:solidFill>
                            <a:schemeClr val="tx1"/>
                          </a:solidFill>
                          <a:latin typeface="游ゴシック" panose="020B0400000000000000" pitchFamily="50" charset="-128"/>
                          <a:ea typeface="游ゴシック" panose="020B0400000000000000" pitchFamily="50" charset="-128"/>
                        </a:rPr>
                        <a:t>／②</a:t>
                      </a:r>
                      <a:r>
                        <a:rPr lang="en-US" altLang="ja-JP" sz="1400" b="1" dirty="0">
                          <a:solidFill>
                            <a:schemeClr val="tx1"/>
                          </a:solidFill>
                          <a:latin typeface="游ゴシック" panose="020B0400000000000000" pitchFamily="50" charset="-128"/>
                          <a:ea typeface="游ゴシック" panose="020B0400000000000000" pitchFamily="50" charset="-128"/>
                        </a:rPr>
                        <a:t>86.7</a:t>
                      </a:r>
                      <a:r>
                        <a:rPr lang="zh-TW" altLang="en-US" sz="1400" b="1" dirty="0">
                          <a:solidFill>
                            <a:schemeClr val="tx1"/>
                          </a:solidFill>
                          <a:latin typeface="游ゴシック" panose="020B0400000000000000" pitchFamily="50" charset="-128"/>
                          <a:ea typeface="游ゴシック" panose="020B0400000000000000" pitchFamily="50" charset="-128"/>
                        </a:rPr>
                        <a:t>％</a:t>
                      </a:r>
                      <a:endParaRPr lang="en-US" altLang="zh-TW" sz="1400" b="1" dirty="0">
                        <a:solidFill>
                          <a:schemeClr val="tx1"/>
                        </a:solidFill>
                        <a:latin typeface="游ゴシック" panose="020B0400000000000000" pitchFamily="50" charset="-128"/>
                        <a:ea typeface="游ゴシック" panose="020B0400000000000000" pitchFamily="50" charset="-128"/>
                      </a:endParaRPr>
                    </a:p>
                    <a:p>
                      <a:pPr algn="ctr">
                        <a:spcAft>
                          <a:spcPts val="0"/>
                        </a:spcAft>
                      </a:pPr>
                      <a:r>
                        <a:rPr lang="zh-TW" altLang="en-US" sz="1400" b="1" dirty="0">
                          <a:solidFill>
                            <a:schemeClr val="tx1"/>
                          </a:solidFill>
                          <a:latin typeface="游ゴシック" panose="020B0400000000000000" pitchFamily="50" charset="-128"/>
                          <a:ea typeface="游ゴシック" panose="020B0400000000000000" pitchFamily="50" charset="-128"/>
                        </a:rPr>
                        <a:t> ③</a:t>
                      </a:r>
                      <a:r>
                        <a:rPr lang="en-US" altLang="ja-JP" sz="1400" b="1" dirty="0">
                          <a:solidFill>
                            <a:schemeClr val="tx1"/>
                          </a:solidFill>
                          <a:latin typeface="游ゴシック" panose="020B0400000000000000" pitchFamily="50" charset="-128"/>
                          <a:ea typeface="游ゴシック" panose="020B0400000000000000" pitchFamily="50" charset="-128"/>
                        </a:rPr>
                        <a:t>80.0</a:t>
                      </a:r>
                      <a:r>
                        <a:rPr lang="zh-TW" altLang="en-US" sz="1400" b="1" dirty="0">
                          <a:solidFill>
                            <a:schemeClr val="tx1"/>
                          </a:solidFill>
                          <a:latin typeface="游ゴシック" panose="020B0400000000000000" pitchFamily="50" charset="-128"/>
                          <a:ea typeface="游ゴシック" panose="020B0400000000000000" pitchFamily="50" charset="-128"/>
                        </a:rPr>
                        <a:t>％／④</a:t>
                      </a:r>
                      <a:r>
                        <a:rPr lang="en-US" altLang="zh-TW" sz="1400" b="1" dirty="0">
                          <a:solidFill>
                            <a:schemeClr val="tx1"/>
                          </a:solidFill>
                          <a:latin typeface="游ゴシック" panose="020B0400000000000000" pitchFamily="50" charset="-128"/>
                          <a:ea typeface="游ゴシック" panose="020B0400000000000000" pitchFamily="50" charset="-128"/>
                        </a:rPr>
                        <a:t>60.9</a:t>
                      </a:r>
                      <a:r>
                        <a:rPr lang="ja-JP" altLang="en-US" sz="1400" b="1" dirty="0">
                          <a:solidFill>
                            <a:schemeClr val="tx1"/>
                          </a:solidFill>
                          <a:latin typeface="游ゴシック" panose="020B0400000000000000" pitchFamily="50" charset="-128"/>
                          <a:ea typeface="游ゴシック" panose="020B0400000000000000" pitchFamily="50" charset="-128"/>
                        </a:rPr>
                        <a:t>％</a:t>
                      </a:r>
                      <a:r>
                        <a:rPr lang="en-US" altLang="zh-TW" sz="1200" b="1" dirty="0">
                          <a:solidFill>
                            <a:schemeClr val="tx1"/>
                          </a:solidFill>
                          <a:latin typeface="游ゴシック" panose="020B0400000000000000" pitchFamily="50" charset="-128"/>
                          <a:ea typeface="游ゴシック" panose="020B0400000000000000" pitchFamily="50" charset="-128"/>
                        </a:rPr>
                        <a:t>【</a:t>
                      </a:r>
                      <a:r>
                        <a:rPr lang="zh-TW" altLang="en-US" sz="1200" b="1" dirty="0">
                          <a:solidFill>
                            <a:schemeClr val="tx1"/>
                          </a:solidFill>
                          <a:latin typeface="游ゴシック" panose="020B0400000000000000" pitchFamily="50" charset="-128"/>
                          <a:ea typeface="游ゴシック" panose="020B0400000000000000" pitchFamily="50" charset="-128"/>
                        </a:rPr>
                        <a:t>令和</a:t>
                      </a:r>
                      <a:r>
                        <a:rPr lang="en-US" altLang="zh-TW" sz="1200" b="1" dirty="0">
                          <a:solidFill>
                            <a:schemeClr val="tx1"/>
                          </a:solidFill>
                          <a:latin typeface="游ゴシック" panose="020B0400000000000000" pitchFamily="50" charset="-128"/>
                          <a:ea typeface="游ゴシック" panose="020B0400000000000000" pitchFamily="50" charset="-128"/>
                        </a:rPr>
                        <a:t>7</a:t>
                      </a:r>
                      <a:r>
                        <a:rPr lang="zh-TW" altLang="en-US" sz="1200" b="1" dirty="0">
                          <a:solidFill>
                            <a:schemeClr val="tx1"/>
                          </a:solidFill>
                          <a:latin typeface="游ゴシック" panose="020B0400000000000000" pitchFamily="50" charset="-128"/>
                          <a:ea typeface="游ゴシック" panose="020B0400000000000000" pitchFamily="50" charset="-128"/>
                        </a:rPr>
                        <a:t>年（</a:t>
                      </a:r>
                      <a:r>
                        <a:rPr lang="en-US" altLang="zh-TW" sz="1200" b="1">
                          <a:solidFill>
                            <a:schemeClr val="tx1"/>
                          </a:solidFill>
                          <a:latin typeface="游ゴシック" panose="020B0400000000000000" pitchFamily="50" charset="-128"/>
                          <a:ea typeface="游ゴシック" panose="020B0400000000000000" pitchFamily="50" charset="-128"/>
                        </a:rPr>
                        <a:t>2025</a:t>
                      </a:r>
                      <a:r>
                        <a:rPr lang="zh-TW" altLang="en-US" sz="1200" b="1">
                          <a:solidFill>
                            <a:schemeClr val="tx1"/>
                          </a:solidFill>
                          <a:latin typeface="游ゴシック" panose="020B0400000000000000" pitchFamily="50" charset="-128"/>
                          <a:ea typeface="游ゴシック" panose="020B0400000000000000" pitchFamily="50" charset="-128"/>
                        </a:rPr>
                        <a:t>）</a:t>
                      </a:r>
                      <a:r>
                        <a:rPr lang="zh-TW" altLang="en-US" sz="1200" b="1" dirty="0">
                          <a:solidFill>
                            <a:schemeClr val="tx1"/>
                          </a:solidFill>
                          <a:latin typeface="游ゴシック" panose="020B0400000000000000" pitchFamily="50" charset="-128"/>
                          <a:ea typeface="游ゴシック" panose="020B0400000000000000" pitchFamily="50" charset="-128"/>
                        </a:rPr>
                        <a:t>年度</a:t>
                      </a:r>
                      <a:r>
                        <a:rPr lang="en-US" altLang="zh-TW" sz="1200" b="1" dirty="0">
                          <a:solidFill>
                            <a:schemeClr val="tx1"/>
                          </a:solidFill>
                          <a:latin typeface="游ゴシック" panose="020B0400000000000000" pitchFamily="50" charset="-128"/>
                          <a:ea typeface="游ゴシック" panose="020B0400000000000000" pitchFamily="50" charset="-128"/>
                        </a:rPr>
                        <a:t>】 </a:t>
                      </a:r>
                      <a:endParaRPr kumimoji="1" lang="en-US" altLang="zh-CN" sz="11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solidFill>
                            <a:schemeClr val="tx1"/>
                          </a:solidFill>
                          <a:effectLst/>
                          <a:latin typeface="+mn-ea"/>
                          <a:ea typeface="+mn-ea"/>
                        </a:rPr>
                        <a:t>100%</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80000">
                <a:tc>
                  <a:txBody>
                    <a:bodyPr/>
                    <a:lstStyle/>
                    <a:p>
                      <a:pPr algn="ctr" fontAlgn="auto">
                        <a:lnSpc>
                          <a:spcPts val="1600"/>
                        </a:lnSpc>
                        <a:spcAft>
                          <a:spcPts val="0"/>
                        </a:spcAft>
                      </a:pPr>
                      <a:r>
                        <a:rPr lang="en-US" sz="1400" dirty="0">
                          <a:effectLst/>
                          <a:latin typeface="+mn-ea"/>
                          <a:ea typeface="+mn-ea"/>
                        </a:rPr>
                        <a:t>3</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400" b="1" dirty="0">
                          <a:solidFill>
                            <a:schemeClr val="tx1"/>
                          </a:solidFill>
                          <a:effectLst/>
                          <a:latin typeface="+mn-ea"/>
                          <a:ea typeface="+mn-ea"/>
                        </a:rPr>
                        <a:t>望まない受動喫煙の機会を有する者の割合（職場</a:t>
                      </a:r>
                      <a:r>
                        <a:rPr lang="en-US" altLang="ja-JP" sz="1400" b="1" dirty="0">
                          <a:solidFill>
                            <a:schemeClr val="tx1"/>
                          </a:solidFill>
                          <a:effectLst/>
                          <a:latin typeface="+mn-ea"/>
                          <a:ea typeface="+mn-ea"/>
                        </a:rPr>
                        <a:t>/</a:t>
                      </a:r>
                      <a:r>
                        <a:rPr lang="ja-JP" altLang="en-US" sz="1400" b="1" dirty="0">
                          <a:solidFill>
                            <a:schemeClr val="tx1"/>
                          </a:solidFill>
                          <a:effectLst/>
                          <a:latin typeface="+mn-ea"/>
                          <a:ea typeface="+mn-ea"/>
                        </a:rPr>
                        <a:t>飲食店） </a:t>
                      </a:r>
                    </a:p>
                    <a:p>
                      <a:pPr algn="l" fontAlgn="auto">
                        <a:lnSpc>
                          <a:spcPts val="1600"/>
                        </a:lnSpc>
                        <a:spcAft>
                          <a:spcPts val="0"/>
                        </a:spcAft>
                      </a:pPr>
                      <a:r>
                        <a:rPr lang="en-US" altLang="ja-JP" sz="1400" b="1" dirty="0">
                          <a:solidFill>
                            <a:schemeClr val="tx1"/>
                          </a:solidFill>
                          <a:effectLst/>
                          <a:latin typeface="+mn-ea"/>
                          <a:ea typeface="+mn-ea"/>
                        </a:rPr>
                        <a:t>【</a:t>
                      </a:r>
                      <a:r>
                        <a:rPr lang="ja-JP" altLang="en-US" sz="1400" b="1" dirty="0">
                          <a:solidFill>
                            <a:schemeClr val="tx1"/>
                          </a:solidFill>
                          <a:effectLst/>
                          <a:latin typeface="+mn-ea"/>
                          <a:ea typeface="+mn-ea"/>
                        </a:rPr>
                        <a:t>①国民健康・栄養調査</a:t>
                      </a:r>
                      <a:r>
                        <a:rPr lang="en-US" altLang="ja-JP" sz="1400" b="1" dirty="0">
                          <a:solidFill>
                            <a:schemeClr val="tx1"/>
                          </a:solidFill>
                          <a:effectLst/>
                          <a:latin typeface="+mn-ea"/>
                          <a:ea typeface="+mn-ea"/>
                        </a:rPr>
                        <a:t>】</a:t>
                      </a:r>
                    </a:p>
                    <a:p>
                      <a:pPr algn="l" fontAlgn="auto">
                        <a:lnSpc>
                          <a:spcPts val="16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②大阪府健康づくり実態調査</a:t>
                      </a:r>
                      <a:r>
                        <a:rPr lang="en-US" altLang="ja-JP" sz="1400" b="1" dirty="0">
                          <a:solidFill>
                            <a:schemeClr val="tx1"/>
                          </a:solidFill>
                          <a:effectLst/>
                          <a:latin typeface="+mn-ea"/>
                          <a:ea typeface="+mn-ea"/>
                          <a:cs typeface="HG丸ｺﾞｼｯｸM-PRO"/>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auto" latinLnBrk="0" hangingPunct="1">
                        <a:lnSpc>
                          <a:spcPts val="1600"/>
                        </a:lnSpc>
                        <a:spcAft>
                          <a:spcPts val="0"/>
                        </a:spcAft>
                      </a:pPr>
                      <a:r>
                        <a:rPr lang="ja-JP" altLang="en-US" sz="1400" b="1" dirty="0">
                          <a:solidFill>
                            <a:schemeClr val="tx1"/>
                          </a:solidFill>
                          <a:latin typeface="+mn-ea"/>
                          <a:ea typeface="+mn-ea"/>
                        </a:rPr>
                        <a:t>①</a:t>
                      </a:r>
                      <a:r>
                        <a:rPr lang="en-US" altLang="ja-JP" sz="1400" b="1" dirty="0">
                          <a:solidFill>
                            <a:schemeClr val="tx1"/>
                          </a:solidFill>
                          <a:latin typeface="+mn-ea"/>
                          <a:ea typeface="+mn-ea"/>
                        </a:rPr>
                        <a:t>26.4%</a:t>
                      </a:r>
                      <a:r>
                        <a:rPr lang="ja-JP" altLang="en-US" sz="1400" b="1" dirty="0">
                          <a:solidFill>
                            <a:schemeClr val="tx1"/>
                          </a:solidFill>
                          <a:latin typeface="+mn-ea"/>
                          <a:ea typeface="+mn-ea"/>
                        </a:rPr>
                        <a:t>／</a:t>
                      </a:r>
                      <a:r>
                        <a:rPr lang="en-US" altLang="ja-JP" sz="1400" b="1" dirty="0">
                          <a:solidFill>
                            <a:schemeClr val="tx1"/>
                          </a:solidFill>
                          <a:latin typeface="+mn-ea"/>
                          <a:ea typeface="+mn-ea"/>
                        </a:rPr>
                        <a:t>42.6% </a:t>
                      </a:r>
                    </a:p>
                    <a:p>
                      <a:pPr marL="0" algn="ctr" defTabSz="914400" rtl="0" eaLnBrk="1" fontAlgn="auto" latinLnBrk="0" hangingPunct="1">
                        <a:lnSpc>
                          <a:spcPts val="1600"/>
                        </a:lnSpc>
                        <a:spcAft>
                          <a:spcPts val="0"/>
                        </a:spcAft>
                      </a:pPr>
                      <a:r>
                        <a:rPr lang="en-US" altLang="ja-JP" sz="1200" b="1" dirty="0">
                          <a:solidFill>
                            <a:schemeClr val="tx1"/>
                          </a:solidFill>
                          <a:latin typeface="+mn-ea"/>
                          <a:ea typeface="+mn-ea"/>
                        </a:rPr>
                        <a:t>【</a:t>
                      </a:r>
                      <a:r>
                        <a:rPr lang="ja-JP" altLang="en-US" sz="1200" b="1" dirty="0">
                          <a:solidFill>
                            <a:schemeClr val="tx1"/>
                          </a:solidFill>
                          <a:latin typeface="+mn-ea"/>
                          <a:ea typeface="+mn-ea"/>
                        </a:rPr>
                        <a:t>平成 </a:t>
                      </a:r>
                      <a:r>
                        <a:rPr lang="en-US" altLang="ja-JP" sz="1200" b="1" dirty="0">
                          <a:solidFill>
                            <a:schemeClr val="tx1"/>
                          </a:solidFill>
                          <a:latin typeface="+mn-ea"/>
                          <a:ea typeface="+mn-ea"/>
                        </a:rPr>
                        <a:t>30</a:t>
                      </a:r>
                      <a:r>
                        <a:rPr lang="ja-JP" altLang="en-US" sz="1200" b="1" dirty="0">
                          <a:solidFill>
                            <a:schemeClr val="tx1"/>
                          </a:solidFill>
                          <a:latin typeface="+mn-ea"/>
                          <a:ea typeface="+mn-ea"/>
                        </a:rPr>
                        <a:t>（</a:t>
                      </a:r>
                      <a:r>
                        <a:rPr lang="en-US" altLang="ja-JP" sz="1200" b="1" dirty="0">
                          <a:solidFill>
                            <a:schemeClr val="tx1"/>
                          </a:solidFill>
                          <a:latin typeface="+mn-ea"/>
                          <a:ea typeface="+mn-ea"/>
                        </a:rPr>
                        <a:t>2018</a:t>
                      </a:r>
                      <a:r>
                        <a:rPr lang="ja-JP" altLang="en-US" sz="1200" b="1" dirty="0">
                          <a:solidFill>
                            <a:schemeClr val="tx1"/>
                          </a:solidFill>
                          <a:latin typeface="+mn-ea"/>
                          <a:ea typeface="+mn-ea"/>
                        </a:rPr>
                        <a:t>）年</a:t>
                      </a:r>
                      <a:r>
                        <a:rPr lang="en-US" altLang="ja-JP" sz="1200" b="1" dirty="0">
                          <a:solidFill>
                            <a:schemeClr val="tx1"/>
                          </a:solidFill>
                          <a:latin typeface="+mn-ea"/>
                          <a:ea typeface="+mn-ea"/>
                        </a:rPr>
                        <a:t>】</a:t>
                      </a:r>
                      <a:r>
                        <a:rPr lang="en-US" altLang="ja-JP" sz="1400" b="1" dirty="0">
                          <a:solidFill>
                            <a:schemeClr val="tx1"/>
                          </a:solidFill>
                          <a:latin typeface="+mn-ea"/>
                          <a:ea typeface="+mn-ea"/>
                        </a:rPr>
                        <a:t> </a:t>
                      </a:r>
                    </a:p>
                    <a:p>
                      <a:pPr marL="0" algn="ctr" defTabSz="914400" rtl="0" eaLnBrk="1" fontAlgn="auto" latinLnBrk="0" hangingPunct="1">
                        <a:lnSpc>
                          <a:spcPts val="1600"/>
                        </a:lnSpc>
                        <a:spcAft>
                          <a:spcPts val="0"/>
                        </a:spcAft>
                      </a:pPr>
                      <a:r>
                        <a:rPr lang="ja-JP" altLang="en-US" sz="1400" b="1" dirty="0">
                          <a:solidFill>
                            <a:schemeClr val="tx1"/>
                          </a:solidFill>
                          <a:latin typeface="+mn-ea"/>
                          <a:ea typeface="+mn-ea"/>
                        </a:rPr>
                        <a:t>②「</a:t>
                      </a:r>
                      <a:r>
                        <a:rPr lang="en-US" altLang="ja-JP" sz="1400" b="1" dirty="0">
                          <a:solidFill>
                            <a:schemeClr val="tx1"/>
                          </a:solidFill>
                          <a:latin typeface="+mn-ea"/>
                          <a:ea typeface="+mn-ea"/>
                        </a:rPr>
                        <a:t>12.1</a:t>
                      </a:r>
                      <a:r>
                        <a:rPr lang="ja-JP" altLang="en-US" sz="1400" b="1" dirty="0">
                          <a:solidFill>
                            <a:schemeClr val="tx1"/>
                          </a:solidFill>
                          <a:latin typeface="+mn-ea"/>
                          <a:ea typeface="+mn-ea"/>
                        </a:rPr>
                        <a:t>％／</a:t>
                      </a:r>
                      <a:r>
                        <a:rPr lang="en-US" altLang="ja-JP" sz="1400" b="1" dirty="0">
                          <a:solidFill>
                            <a:schemeClr val="tx1"/>
                          </a:solidFill>
                          <a:latin typeface="+mn-ea"/>
                          <a:ea typeface="+mn-ea"/>
                        </a:rPr>
                        <a:t>20.0</a:t>
                      </a:r>
                      <a:r>
                        <a:rPr lang="ja-JP" altLang="en-US" sz="1400" b="1" dirty="0">
                          <a:solidFill>
                            <a:schemeClr val="tx1"/>
                          </a:solidFill>
                          <a:latin typeface="+mn-ea"/>
                          <a:ea typeface="+mn-ea"/>
                        </a:rPr>
                        <a:t>％」</a:t>
                      </a:r>
                      <a:r>
                        <a:rPr lang="en-US" altLang="ja-JP" sz="1200" b="1" dirty="0">
                          <a:solidFill>
                            <a:schemeClr val="tx1"/>
                          </a:solidFill>
                          <a:latin typeface="+mn-ea"/>
                          <a:ea typeface="+mn-ea"/>
                        </a:rPr>
                        <a:t>※</a:t>
                      </a:r>
                      <a:endParaRPr lang="en-US" altLang="ja-JP" sz="1400" b="1" dirty="0">
                        <a:solidFill>
                          <a:schemeClr val="tx1"/>
                        </a:solidFill>
                        <a:latin typeface="+mn-ea"/>
                        <a:ea typeface="+mn-ea"/>
                      </a:endParaRPr>
                    </a:p>
                    <a:p>
                      <a:pPr marL="0" algn="ctr" defTabSz="914400" rtl="0" eaLnBrk="1" fontAlgn="auto" latinLnBrk="0" hangingPunct="1">
                        <a:lnSpc>
                          <a:spcPts val="1600"/>
                        </a:lnSpc>
                        <a:spcAft>
                          <a:spcPts val="0"/>
                        </a:spcAft>
                      </a:pPr>
                      <a:r>
                        <a:rPr lang="en-US" altLang="ja-JP" sz="1200" b="1" dirty="0">
                          <a:solidFill>
                            <a:schemeClr val="tx1"/>
                          </a:solidFill>
                          <a:latin typeface="+mn-ea"/>
                          <a:ea typeface="+mn-ea"/>
                        </a:rPr>
                        <a:t>【</a:t>
                      </a:r>
                      <a:r>
                        <a:rPr lang="ja-JP" altLang="en-US" sz="1200" b="1" dirty="0">
                          <a:solidFill>
                            <a:schemeClr val="tx1"/>
                          </a:solidFill>
                          <a:latin typeface="+mn-ea"/>
                          <a:ea typeface="+mn-ea"/>
                        </a:rPr>
                        <a:t>令和 </a:t>
                      </a:r>
                      <a:r>
                        <a:rPr lang="en-US" altLang="ja-JP" sz="1200" b="1" dirty="0">
                          <a:solidFill>
                            <a:schemeClr val="tx1"/>
                          </a:solidFill>
                          <a:latin typeface="+mn-ea"/>
                          <a:ea typeface="+mn-ea"/>
                        </a:rPr>
                        <a:t>4</a:t>
                      </a:r>
                      <a:r>
                        <a:rPr lang="ja-JP" altLang="en-US" sz="1200" b="1" dirty="0">
                          <a:solidFill>
                            <a:schemeClr val="tx1"/>
                          </a:solidFill>
                          <a:latin typeface="+mn-ea"/>
                          <a:ea typeface="+mn-ea"/>
                        </a:rPr>
                        <a:t>（</a:t>
                      </a:r>
                      <a:r>
                        <a:rPr lang="en-US" altLang="ja-JP" sz="1200" b="1" dirty="0">
                          <a:solidFill>
                            <a:schemeClr val="tx1"/>
                          </a:solidFill>
                          <a:latin typeface="+mn-ea"/>
                          <a:ea typeface="+mn-ea"/>
                        </a:rPr>
                        <a:t>2022</a:t>
                      </a:r>
                      <a:r>
                        <a:rPr lang="ja-JP" altLang="en-US" sz="1200" b="1" dirty="0">
                          <a:solidFill>
                            <a:schemeClr val="tx1"/>
                          </a:solidFill>
                          <a:latin typeface="+mn-ea"/>
                          <a:ea typeface="+mn-ea"/>
                        </a:rPr>
                        <a:t>）年度</a:t>
                      </a:r>
                      <a:r>
                        <a:rPr lang="en-US" altLang="ja-JP" sz="1200" b="1" dirty="0">
                          <a:solidFill>
                            <a:schemeClr val="tx1"/>
                          </a:solidFill>
                          <a:latin typeface="+mn-ea"/>
                          <a:ea typeface="+mn-ea"/>
                        </a:rPr>
                        <a:t>】</a:t>
                      </a:r>
                      <a:endParaRPr kumimoji="1" lang="ja-JP" altLang="en-US" sz="1200" b="1" kern="1200" dirty="0">
                        <a:solidFill>
                          <a:schemeClr val="tx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ja-JP" altLang="en-US" sz="1200" b="1" i="0" dirty="0">
                          <a:solidFill>
                            <a:schemeClr val="tx1"/>
                          </a:solidFill>
                          <a:effectLst/>
                          <a:latin typeface="游ゴシック" panose="020B0400000000000000" pitchFamily="50" charset="-128"/>
                          <a:ea typeface="+mn-ea"/>
                        </a:rPr>
                        <a:t>①</a:t>
                      </a:r>
                      <a:r>
                        <a:rPr lang="en-US" altLang="ja-JP" sz="1200" b="1" i="0" dirty="0">
                          <a:solidFill>
                            <a:schemeClr val="tx1"/>
                          </a:solidFill>
                          <a:effectLst/>
                          <a:latin typeface="游ゴシック" panose="020B0400000000000000" pitchFamily="50" charset="-128"/>
                          <a:ea typeface="+mn-ea"/>
                        </a:rPr>
                        <a:t>R4-R6</a:t>
                      </a:r>
                      <a:r>
                        <a:rPr lang="ja-JP" altLang="en-US" sz="1200" b="1" i="0" dirty="0">
                          <a:solidFill>
                            <a:schemeClr val="tx1"/>
                          </a:solidFill>
                          <a:effectLst/>
                          <a:latin typeface="游ゴシック" panose="020B0400000000000000" pitchFamily="50" charset="-128"/>
                          <a:ea typeface="+mn-ea"/>
                        </a:rPr>
                        <a:t>の結果を</a:t>
                      </a:r>
                      <a:r>
                        <a:rPr lang="en-US" altLang="ja-JP" sz="1200" b="1" i="0" dirty="0">
                          <a:solidFill>
                            <a:schemeClr val="tx1"/>
                          </a:solidFill>
                          <a:effectLst/>
                          <a:latin typeface="游ゴシック" panose="020B0400000000000000" pitchFamily="50" charset="-128"/>
                          <a:ea typeface="+mn-ea"/>
                        </a:rPr>
                        <a:t>R9</a:t>
                      </a:r>
                      <a:r>
                        <a:rPr lang="ja-JP" altLang="en-US" sz="1200" b="1" i="0" dirty="0">
                          <a:solidFill>
                            <a:schemeClr val="tx1"/>
                          </a:solidFill>
                          <a:effectLst/>
                          <a:latin typeface="游ゴシック" panose="020B0400000000000000" pitchFamily="50" charset="-128"/>
                          <a:ea typeface="+mn-ea"/>
                        </a:rPr>
                        <a:t>年度に公表予定</a:t>
                      </a:r>
                    </a:p>
                    <a:p>
                      <a:pPr algn="l" fontAlgn="auto">
                        <a:lnSpc>
                          <a:spcPts val="1600"/>
                        </a:lnSpc>
                        <a:spcAft>
                          <a:spcPts val="0"/>
                        </a:spcAft>
                      </a:pPr>
                      <a:r>
                        <a:rPr lang="ja-JP" altLang="en-US" sz="1200" b="1" i="0" dirty="0">
                          <a:solidFill>
                            <a:schemeClr val="tx1"/>
                          </a:solidFill>
                          <a:effectLst/>
                          <a:latin typeface="游ゴシック" panose="020B0400000000000000" pitchFamily="50" charset="-128"/>
                          <a:ea typeface="+mn-ea"/>
                        </a:rPr>
                        <a:t>②「</a:t>
                      </a:r>
                      <a:r>
                        <a:rPr lang="en-US" altLang="ja-JP" sz="1200" b="1" i="0" dirty="0">
                          <a:solidFill>
                            <a:schemeClr val="tx1"/>
                          </a:solidFill>
                          <a:effectLst/>
                          <a:latin typeface="游ゴシック" panose="020B0400000000000000" pitchFamily="50" charset="-128"/>
                          <a:ea typeface="+mn-ea"/>
                        </a:rPr>
                        <a:t>15.7</a:t>
                      </a:r>
                      <a:r>
                        <a:rPr lang="ja-JP" altLang="en-US" sz="1200" b="1" i="0" dirty="0">
                          <a:solidFill>
                            <a:schemeClr val="tx1"/>
                          </a:solidFill>
                          <a:effectLst/>
                          <a:latin typeface="游ゴシック" panose="020B0400000000000000" pitchFamily="50" charset="-128"/>
                          <a:ea typeface="+mn-ea"/>
                        </a:rPr>
                        <a:t>％／</a:t>
                      </a:r>
                      <a:r>
                        <a:rPr lang="en-US" altLang="ja-JP" sz="1200" b="1" i="0" dirty="0">
                          <a:solidFill>
                            <a:schemeClr val="tx1"/>
                          </a:solidFill>
                          <a:effectLst/>
                          <a:latin typeface="游ゴシック" panose="020B0400000000000000" pitchFamily="50" charset="-128"/>
                          <a:ea typeface="+mn-ea"/>
                        </a:rPr>
                        <a:t>22.4</a:t>
                      </a:r>
                      <a:r>
                        <a:rPr lang="ja-JP" altLang="en-US" sz="1200" b="1" i="0" dirty="0">
                          <a:solidFill>
                            <a:schemeClr val="tx1"/>
                          </a:solidFill>
                          <a:effectLst/>
                          <a:latin typeface="游ゴシック" panose="020B0400000000000000" pitchFamily="50" charset="-128"/>
                          <a:ea typeface="+mn-ea"/>
                        </a:rPr>
                        <a:t>（</a:t>
                      </a:r>
                      <a:r>
                        <a:rPr lang="en-US" altLang="ja-JP" sz="1200" b="1" i="0" dirty="0">
                          <a:solidFill>
                            <a:schemeClr val="tx1"/>
                          </a:solidFill>
                          <a:effectLst/>
                          <a:latin typeface="游ゴシック" panose="020B0400000000000000" pitchFamily="50" charset="-128"/>
                          <a:ea typeface="+mn-ea"/>
                        </a:rPr>
                        <a:t>R7</a:t>
                      </a:r>
                      <a:r>
                        <a:rPr lang="ja-JP" altLang="en-US" sz="1200" b="1" i="0" dirty="0">
                          <a:solidFill>
                            <a:schemeClr val="tx1"/>
                          </a:solidFill>
                          <a:effectLst/>
                          <a:latin typeface="游ゴシック" panose="020B0400000000000000" pitchFamily="50" charset="-128"/>
                          <a:ea typeface="+mn-ea"/>
                        </a:rPr>
                        <a:t>）</a:t>
                      </a:r>
                      <a:endParaRPr lang="ja-JP" altLang="en-US" sz="1200" b="1" i="0" dirty="0">
                        <a:solidFill>
                          <a:schemeClr val="tx1"/>
                        </a:solidFill>
                        <a:effectLst/>
                        <a:highlight>
                          <a:srgbClr val="FF66FF"/>
                        </a:highlight>
                        <a:latin typeface="游ゴシック" panose="020B0400000000000000" pitchFamily="50" charset="-128"/>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solidFill>
                            <a:schemeClr val="tx1"/>
                          </a:solidFill>
                          <a:effectLst/>
                          <a:latin typeface="+mn-ea"/>
                          <a:ea typeface="+mn-ea"/>
                        </a:rPr>
                        <a:t>0%</a:t>
                      </a:r>
                      <a:r>
                        <a:rPr lang="ja-JP" sz="1400" b="1" dirty="0">
                          <a:solidFill>
                            <a:schemeClr val="tx1"/>
                          </a:solidFill>
                          <a:effectLst/>
                          <a:latin typeface="+mn-ea"/>
                          <a:ea typeface="+mn-ea"/>
                        </a:rPr>
                        <a:t>／</a:t>
                      </a:r>
                      <a:r>
                        <a:rPr lang="en-US" sz="1400" b="1" dirty="0">
                          <a:solidFill>
                            <a:schemeClr val="tx1"/>
                          </a:solidFill>
                          <a:effectLst/>
                          <a:latin typeface="+mn-ea"/>
                          <a:ea typeface="+mn-ea"/>
                        </a:rPr>
                        <a:t>0%</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9" name="正方形/長方形 28">
            <a:extLst>
              <a:ext uri="{FF2B5EF4-FFF2-40B4-BE49-F238E27FC236}">
                <a16:creationId xmlns:a16="http://schemas.microsoft.com/office/drawing/2014/main" id="{062FEB78-60E8-4C18-A40B-ACDBD0C298CE}"/>
              </a:ext>
            </a:extLst>
          </p:cNvPr>
          <p:cNvSpPr/>
          <p:nvPr/>
        </p:nvSpPr>
        <p:spPr>
          <a:xfrm>
            <a:off x="691603" y="1086402"/>
            <a:ext cx="611270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≪第４期大阪府がん対策推進計画における個別目標≫</a:t>
            </a:r>
          </a:p>
        </p:txBody>
      </p:sp>
      <p:graphicFrame>
        <p:nvGraphicFramePr>
          <p:cNvPr id="30" name="表 29">
            <a:extLst>
              <a:ext uri="{FF2B5EF4-FFF2-40B4-BE49-F238E27FC236}">
                <a16:creationId xmlns:a16="http://schemas.microsoft.com/office/drawing/2014/main" id="{C6B7BBD1-AAB6-4938-835C-954094A3E0D4}"/>
              </a:ext>
            </a:extLst>
          </p:cNvPr>
          <p:cNvGraphicFramePr>
            <a:graphicFrameLocks noGrp="1"/>
          </p:cNvGraphicFramePr>
          <p:nvPr>
            <p:extLst>
              <p:ext uri="{D42A27DB-BD31-4B8C-83A1-F6EECF244321}">
                <p14:modId xmlns:p14="http://schemas.microsoft.com/office/powerpoint/2010/main" val="2016859509"/>
              </p:ext>
            </p:extLst>
          </p:nvPr>
        </p:nvGraphicFramePr>
        <p:xfrm>
          <a:off x="540881" y="5341667"/>
          <a:ext cx="8913512" cy="1100917"/>
        </p:xfrm>
        <a:graphic>
          <a:graphicData uri="http://schemas.openxmlformats.org/drawingml/2006/table">
            <a:tbl>
              <a:tblPr firstRow="1" firstCol="1" bandRow="1">
                <a:tableStyleId>{5C22544A-7EE6-4342-B048-85BDC9FD1C3A}</a:tableStyleId>
              </a:tblPr>
              <a:tblGrid>
                <a:gridCol w="3528923">
                  <a:extLst>
                    <a:ext uri="{9D8B030D-6E8A-4147-A177-3AD203B41FA5}">
                      <a16:colId xmlns:a16="http://schemas.microsoft.com/office/drawing/2014/main" val="20001"/>
                    </a:ext>
                  </a:extLst>
                </a:gridCol>
                <a:gridCol w="2861416">
                  <a:extLst>
                    <a:ext uri="{9D8B030D-6E8A-4147-A177-3AD203B41FA5}">
                      <a16:colId xmlns:a16="http://schemas.microsoft.com/office/drawing/2014/main" val="20002"/>
                    </a:ext>
                  </a:extLst>
                </a:gridCol>
                <a:gridCol w="2523173">
                  <a:extLst>
                    <a:ext uri="{9D8B030D-6E8A-4147-A177-3AD203B41FA5}">
                      <a16:colId xmlns:a16="http://schemas.microsoft.com/office/drawing/2014/main" val="756981343"/>
                    </a:ext>
                  </a:extLst>
                </a:gridCol>
              </a:tblGrid>
              <a:tr h="479537">
                <a:tc>
                  <a:txBody>
                    <a:bodyPr/>
                    <a:lstStyle/>
                    <a:p>
                      <a:pPr algn="ctr" fontAlgn="auto">
                        <a:lnSpc>
                          <a:spcPts val="1600"/>
                        </a:lnSpc>
                        <a:spcAft>
                          <a:spcPts val="0"/>
                        </a:spcAft>
                      </a:pPr>
                      <a:r>
                        <a:rPr lang="ja-JP" altLang="en-US" sz="1400" kern="100" dirty="0">
                          <a:effectLst/>
                          <a:latin typeface="+mn-ea"/>
                          <a:ea typeface="+mn-ea"/>
                        </a:rPr>
                        <a:t>モニタリング指標</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algn="ctr" fontAlgn="auto">
                        <a:lnSpc>
                          <a:spcPts val="1600"/>
                        </a:lnSpc>
                        <a:spcAft>
                          <a:spcPts val="0"/>
                        </a:spcAft>
                      </a:pPr>
                      <a:r>
                        <a:rPr lang="ja-JP" altLang="en-US" sz="1400" dirty="0">
                          <a:effectLst/>
                          <a:latin typeface="+mn-ea"/>
                          <a:ea typeface="+mn-ea"/>
                        </a:rPr>
                        <a:t>計画策定時の値</a:t>
                      </a:r>
                      <a:endParaRPr lang="en-US" altLang="ja-JP" sz="1400" dirty="0">
                        <a:effectLst/>
                        <a:latin typeface="+mn-ea"/>
                        <a:ea typeface="+mn-ea"/>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400" b="1" dirty="0">
                          <a:solidFill>
                            <a:schemeClr val="bg1"/>
                          </a:solidFill>
                          <a:effectLst/>
                          <a:latin typeface="+mn-ea"/>
                          <a:ea typeface="+mn-ea"/>
                        </a:rPr>
                        <a:t>現状値</a:t>
                      </a:r>
                      <a:endParaRPr lang="en-US" altLang="ja-JP" sz="1400" b="1" dirty="0">
                        <a:solidFill>
                          <a:schemeClr val="bg1"/>
                        </a:solidFill>
                        <a:effectLst/>
                        <a:latin typeface="+mn-ea"/>
                        <a:ea typeface="+mn-ea"/>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21380">
                <a:tc>
                  <a:txBody>
                    <a:bodyPr/>
                    <a:lstStyle/>
                    <a:p>
                      <a:pPr algn="l" fontAlgn="auto">
                        <a:lnSpc>
                          <a:spcPts val="1600"/>
                        </a:lnSpc>
                        <a:spcAft>
                          <a:spcPts val="0"/>
                        </a:spcAft>
                      </a:pPr>
                      <a:r>
                        <a:rPr lang="ja-JP" altLang="en-US" sz="1400" b="1" dirty="0">
                          <a:solidFill>
                            <a:schemeClr val="tx1"/>
                          </a:solidFill>
                          <a:effectLst/>
                          <a:latin typeface="+mn-ea"/>
                          <a:ea typeface="+mn-ea"/>
                        </a:rPr>
                        <a:t>妊婦の喫煙率</a:t>
                      </a:r>
                      <a:endParaRPr lang="en-US" altLang="ja-JP" sz="1400" b="1" dirty="0">
                        <a:solidFill>
                          <a:schemeClr val="tx1"/>
                        </a:solidFill>
                        <a:effectLst/>
                        <a:latin typeface="+mn-ea"/>
                        <a:ea typeface="+mn-ea"/>
                      </a:endParaRPr>
                    </a:p>
                    <a:p>
                      <a:pPr algn="l" fontAlgn="auto">
                        <a:lnSpc>
                          <a:spcPts val="16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厚生労働省</a:t>
                      </a: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母子保健課調査</a:t>
                      </a:r>
                      <a:r>
                        <a:rPr lang="en-US" altLang="ja-JP" sz="1400" b="1" dirty="0">
                          <a:solidFill>
                            <a:schemeClr val="tx1"/>
                          </a:solidFill>
                          <a:effectLst/>
                          <a:latin typeface="+mn-ea"/>
                          <a:ea typeface="+mn-ea"/>
                          <a:cs typeface="HG丸ｺﾞｼｯｸM-PRO"/>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auto" latinLnBrk="0" hangingPunct="1">
                        <a:lnSpc>
                          <a:spcPts val="1600"/>
                        </a:lnSpc>
                        <a:spcAft>
                          <a:spcPts val="0"/>
                        </a:spcAft>
                      </a:pPr>
                      <a:r>
                        <a:rPr kumimoji="1" lang="en-US" sz="1400" b="1" kern="1200" dirty="0">
                          <a:solidFill>
                            <a:schemeClr val="tx1"/>
                          </a:solidFill>
                          <a:effectLst/>
                          <a:latin typeface="+mn-ea"/>
                          <a:ea typeface="+mn-ea"/>
                          <a:cs typeface="+mn-cs"/>
                        </a:rPr>
                        <a:t>2.7％</a:t>
                      </a:r>
                    </a:p>
                    <a:p>
                      <a:pPr marL="0" algn="ctr" defTabSz="914400" rtl="0" eaLnBrk="1" fontAlgn="auto" latinLnBrk="0" hangingPunct="1">
                        <a:lnSpc>
                          <a:spcPts val="1600"/>
                        </a:lnSpc>
                        <a:spcAft>
                          <a:spcPts val="0"/>
                        </a:spcAft>
                      </a:pPr>
                      <a:r>
                        <a:rPr kumimoji="1" lang="en-US" altLang="ja-JP" sz="1200" b="1" kern="1200" dirty="0">
                          <a:solidFill>
                            <a:schemeClr val="tx1"/>
                          </a:solidFill>
                          <a:effectLst/>
                          <a:latin typeface="+mn-ea"/>
                          <a:ea typeface="+mn-ea"/>
                          <a:cs typeface="+mn-cs"/>
                        </a:rPr>
                        <a:t>【</a:t>
                      </a:r>
                      <a:r>
                        <a:rPr kumimoji="1" lang="ja-JP" altLang="en-US" sz="1200" b="1" kern="1200" dirty="0">
                          <a:solidFill>
                            <a:schemeClr val="tx1"/>
                          </a:solidFill>
                          <a:effectLst/>
                          <a:latin typeface="+mn-ea"/>
                          <a:ea typeface="+mn-ea"/>
                          <a:cs typeface="+mn-cs"/>
                        </a:rPr>
                        <a:t>令和</a:t>
                      </a:r>
                      <a:r>
                        <a:rPr kumimoji="1" lang="en-US" altLang="ja-JP" sz="1200" b="1" kern="1200" dirty="0">
                          <a:solidFill>
                            <a:schemeClr val="tx1"/>
                          </a:solidFill>
                          <a:effectLst/>
                          <a:latin typeface="+mn-ea"/>
                          <a:ea typeface="+mn-ea"/>
                          <a:cs typeface="+mn-cs"/>
                        </a:rPr>
                        <a:t>3</a:t>
                      </a:r>
                      <a:r>
                        <a:rPr kumimoji="1" lang="ja-JP" altLang="en-US" sz="1200" b="1" kern="1200" dirty="0">
                          <a:solidFill>
                            <a:schemeClr val="tx1"/>
                          </a:solidFill>
                          <a:effectLst/>
                          <a:latin typeface="+mn-ea"/>
                          <a:ea typeface="+mn-ea"/>
                          <a:cs typeface="+mn-cs"/>
                        </a:rPr>
                        <a:t>（</a:t>
                      </a:r>
                      <a:r>
                        <a:rPr kumimoji="1" lang="en-US" altLang="ja-JP" sz="1200" b="1" kern="1200" dirty="0">
                          <a:solidFill>
                            <a:schemeClr val="tx1"/>
                          </a:solidFill>
                          <a:effectLst/>
                          <a:latin typeface="+mn-ea"/>
                          <a:ea typeface="+mn-ea"/>
                          <a:cs typeface="+mn-cs"/>
                        </a:rPr>
                        <a:t>2021</a:t>
                      </a:r>
                      <a:r>
                        <a:rPr kumimoji="1" lang="ja-JP" altLang="en-US" sz="1200" b="1" kern="1200" dirty="0">
                          <a:solidFill>
                            <a:schemeClr val="tx1"/>
                          </a:solidFill>
                          <a:effectLst/>
                          <a:latin typeface="+mn-ea"/>
                          <a:ea typeface="+mn-ea"/>
                          <a:cs typeface="+mn-cs"/>
                        </a:rPr>
                        <a:t>）年度</a:t>
                      </a:r>
                      <a:r>
                        <a:rPr kumimoji="1" lang="en-US" altLang="ja-JP" sz="1200" b="1" kern="1200" dirty="0">
                          <a:solidFill>
                            <a:schemeClr val="tx1"/>
                          </a:solidFill>
                          <a:effectLst/>
                          <a:latin typeface="+mn-ea"/>
                          <a:ea typeface="+mn-ea"/>
                          <a:cs typeface="+mn-cs"/>
                        </a:rPr>
                        <a:t>】</a:t>
                      </a:r>
                      <a:endParaRPr kumimoji="1" lang="en-US" sz="1200" b="1" kern="1200" dirty="0">
                        <a:solidFill>
                          <a:schemeClr val="tx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2.4</a:t>
                      </a:r>
                      <a:r>
                        <a:rPr lang="ja-JP" altLang="en-US" sz="1400" b="1" dirty="0">
                          <a:solidFill>
                            <a:schemeClr val="tx1"/>
                          </a:solidFill>
                          <a:effectLst/>
                          <a:latin typeface="+mn-ea"/>
                          <a:ea typeface="+mn-ea"/>
                          <a:cs typeface="HG丸ｺﾞｼｯｸM-PRO"/>
                        </a:rPr>
                        <a:t>％</a:t>
                      </a:r>
                      <a:endParaRPr lang="en-US" altLang="ja-JP" sz="1400" b="1" dirty="0">
                        <a:solidFill>
                          <a:schemeClr val="tx1"/>
                        </a:solidFill>
                        <a:effectLst/>
                        <a:latin typeface="+mn-ea"/>
                        <a:ea typeface="+mn-ea"/>
                        <a:cs typeface="HG丸ｺﾞｼｯｸM-PRO"/>
                      </a:endParaRPr>
                    </a:p>
                    <a:p>
                      <a:pPr algn="ctr" fontAlgn="auto">
                        <a:lnSpc>
                          <a:spcPts val="1600"/>
                        </a:lnSpc>
                        <a:spcAft>
                          <a:spcPts val="0"/>
                        </a:spcAft>
                      </a:pPr>
                      <a:r>
                        <a:rPr lang="en-US" altLang="ja-JP" sz="1200" b="1" dirty="0">
                          <a:solidFill>
                            <a:schemeClr val="tx1"/>
                          </a:solidFill>
                          <a:effectLst/>
                          <a:latin typeface="+mn-ea"/>
                          <a:ea typeface="+mn-ea"/>
                        </a:rPr>
                        <a:t>【</a:t>
                      </a:r>
                      <a:r>
                        <a:rPr lang="ja-JP" altLang="en-US" sz="1200" b="1" dirty="0">
                          <a:solidFill>
                            <a:schemeClr val="tx1"/>
                          </a:solidFill>
                          <a:effectLst/>
                          <a:latin typeface="+mn-ea"/>
                          <a:ea typeface="+mn-ea"/>
                        </a:rPr>
                        <a:t>令和</a:t>
                      </a:r>
                      <a:r>
                        <a:rPr lang="en-US" altLang="ja-JP" sz="1200" b="1" dirty="0">
                          <a:solidFill>
                            <a:schemeClr val="tx1"/>
                          </a:solidFill>
                          <a:effectLst/>
                          <a:latin typeface="+mn-ea"/>
                          <a:ea typeface="+mn-ea"/>
                        </a:rPr>
                        <a:t>5</a:t>
                      </a:r>
                      <a:r>
                        <a:rPr lang="ja-JP" altLang="en-US" sz="1200" b="1" dirty="0">
                          <a:solidFill>
                            <a:schemeClr val="tx1"/>
                          </a:solidFill>
                          <a:effectLst/>
                          <a:latin typeface="+mn-ea"/>
                          <a:ea typeface="+mn-ea"/>
                        </a:rPr>
                        <a:t>（</a:t>
                      </a:r>
                      <a:r>
                        <a:rPr lang="en-US" altLang="ja-JP" sz="1200" b="1" dirty="0">
                          <a:solidFill>
                            <a:schemeClr val="tx1"/>
                          </a:solidFill>
                          <a:effectLst/>
                          <a:latin typeface="+mn-ea"/>
                          <a:ea typeface="+mn-ea"/>
                        </a:rPr>
                        <a:t>2023</a:t>
                      </a:r>
                      <a:r>
                        <a:rPr lang="ja-JP" altLang="en-US" sz="1200" b="1" dirty="0">
                          <a:solidFill>
                            <a:schemeClr val="tx1"/>
                          </a:solidFill>
                          <a:effectLst/>
                          <a:latin typeface="+mn-ea"/>
                          <a:ea typeface="+mn-ea"/>
                        </a:rPr>
                        <a:t>）年度</a:t>
                      </a:r>
                      <a:r>
                        <a:rPr lang="en-US" altLang="ja-JP" sz="1200" b="1" dirty="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1" name="正方形/長方形 30">
            <a:extLst>
              <a:ext uri="{FF2B5EF4-FFF2-40B4-BE49-F238E27FC236}">
                <a16:creationId xmlns:a16="http://schemas.microsoft.com/office/drawing/2014/main" id="{FB632E8E-D783-4F1E-984A-76EDBDE30B45}"/>
              </a:ext>
            </a:extLst>
          </p:cNvPr>
          <p:cNvSpPr/>
          <p:nvPr/>
        </p:nvSpPr>
        <p:spPr>
          <a:xfrm>
            <a:off x="691603" y="5097042"/>
            <a:ext cx="6743584"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≪第４期大阪府がん対策推進計画におけるモニタリング指標≫</a:t>
            </a:r>
          </a:p>
        </p:txBody>
      </p:sp>
      <p:sp>
        <p:nvSpPr>
          <p:cNvPr id="15" name="正方形/長方形 14"/>
          <p:cNvSpPr/>
          <p:nvPr/>
        </p:nvSpPr>
        <p:spPr>
          <a:xfrm>
            <a:off x="268310" y="6544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1600" b="1" dirty="0">
                <a:solidFill>
                  <a:schemeClr val="bg1"/>
                </a:solidFill>
              </a:rPr>
              <a:t>（１）がんの予防　</a:t>
            </a:r>
            <a:r>
              <a:rPr kumimoji="1" lang="ja-JP" altLang="en-US" sz="1400" b="1" dirty="0">
                <a:solidFill>
                  <a:schemeClr val="bg1"/>
                </a:solidFill>
              </a:rPr>
              <a:t>計画 </a:t>
            </a:r>
            <a:r>
              <a:rPr kumimoji="1" lang="en-US" altLang="ja-JP" sz="1200" b="1" dirty="0">
                <a:solidFill>
                  <a:schemeClr val="bg1"/>
                </a:solidFill>
                <a:latin typeface="+mn-ea"/>
              </a:rPr>
              <a:t>P.64-66</a:t>
            </a:r>
          </a:p>
        </p:txBody>
      </p:sp>
      <p:sp>
        <p:nvSpPr>
          <p:cNvPr id="32" name="テキスト ボックス 31">
            <a:extLst>
              <a:ext uri="{FF2B5EF4-FFF2-40B4-BE49-F238E27FC236}">
                <a16:creationId xmlns:a16="http://schemas.microsoft.com/office/drawing/2014/main" id="{2356C1EB-2661-45DB-AB16-7B72E21BA0E9}"/>
              </a:ext>
            </a:extLst>
          </p:cNvPr>
          <p:cNvSpPr txBox="1"/>
          <p:nvPr/>
        </p:nvSpPr>
        <p:spPr>
          <a:xfrm>
            <a:off x="3642084" y="4759583"/>
            <a:ext cx="5812309" cy="230832"/>
          </a:xfrm>
          <a:prstGeom prst="rect">
            <a:avLst/>
          </a:prstGeom>
          <a:noFill/>
        </p:spPr>
        <p:txBody>
          <a:bodyPr wrap="square" rtlCol="0">
            <a:spAutoFit/>
          </a:bodyPr>
          <a:lstStyle/>
          <a:p>
            <a:r>
              <a:rPr kumimoji="1" lang="en-US" altLang="ja-JP" sz="900" dirty="0"/>
              <a:t>※</a:t>
            </a:r>
            <a:r>
              <a:rPr kumimoji="1" lang="ja-JP" altLang="en-US" sz="900" dirty="0"/>
              <a:t>直近の傾向を把握するためのベースライン値と異なる指標（大阪府健康づくり実態調査）による参考値</a:t>
            </a:r>
            <a:endParaRPr kumimoji="1" lang="en-US" altLang="ja-JP" sz="900" dirty="0"/>
          </a:p>
        </p:txBody>
      </p:sp>
      <p:sp>
        <p:nvSpPr>
          <p:cNvPr id="13" name="テキスト ボックス 12">
            <a:extLst>
              <a:ext uri="{FF2B5EF4-FFF2-40B4-BE49-F238E27FC236}">
                <a16:creationId xmlns:a16="http://schemas.microsoft.com/office/drawing/2014/main" id="{30B9572B-CC26-4AC3-A245-35D112F2E1EC}"/>
              </a:ext>
            </a:extLst>
          </p:cNvPr>
          <p:cNvSpPr txBox="1"/>
          <p:nvPr/>
        </p:nvSpPr>
        <p:spPr>
          <a:xfrm>
            <a:off x="2264228" y="5855379"/>
            <a:ext cx="1901372" cy="246221"/>
          </a:xfrm>
          <a:prstGeom prst="rect">
            <a:avLst/>
          </a:prstGeom>
          <a:noFill/>
        </p:spPr>
        <p:txBody>
          <a:bodyPr wrap="square">
            <a:spAutoFit/>
          </a:bodyPr>
          <a:lstStyle/>
          <a:p>
            <a:r>
              <a:rPr lang="en-US" altLang="ja-JP" sz="1000" b="1" dirty="0">
                <a:latin typeface="+mn-ea"/>
              </a:rPr>
              <a:t>※</a:t>
            </a:r>
            <a:r>
              <a:rPr lang="ja-JP" altLang="en-US" sz="1000" b="1" dirty="0">
                <a:latin typeface="+mn-ea"/>
              </a:rPr>
              <a:t>現在は子ども家庭庁が実施</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a:t>
            </a:fld>
            <a:endParaRPr kumimoji="1" lang="ja-JP" altLang="en-US" dirty="0"/>
          </a:p>
        </p:txBody>
      </p:sp>
    </p:spTree>
    <p:extLst>
      <p:ext uri="{BB962C8B-B14F-4D97-AF65-F5344CB8AC3E}">
        <p14:creationId xmlns:p14="http://schemas.microsoft.com/office/powerpoint/2010/main" val="268013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2" name="表 11">
            <a:extLst>
              <a:ext uri="{FF2B5EF4-FFF2-40B4-BE49-F238E27FC236}">
                <a16:creationId xmlns:a16="http://schemas.microsoft.com/office/drawing/2014/main" id="{FA791C93-28CE-4971-B260-924D0EDE232F}"/>
              </a:ext>
            </a:extLst>
          </p:cNvPr>
          <p:cNvGraphicFramePr>
            <a:graphicFrameLocks noGrp="1"/>
          </p:cNvGraphicFramePr>
          <p:nvPr/>
        </p:nvGraphicFramePr>
        <p:xfrm>
          <a:off x="399000" y="292777"/>
          <a:ext cx="8928000" cy="658059"/>
        </p:xfrm>
        <a:graphic>
          <a:graphicData uri="http://schemas.openxmlformats.org/drawingml/2006/table">
            <a:tbl>
              <a:tblPr firstRow="1" bandRow="1">
                <a:tableStyleId>{5C22544A-7EE6-4342-B048-85BDC9FD1C3A}</a:tableStyleId>
              </a:tblPr>
              <a:tblGrid>
                <a:gridCol w="1297484">
                  <a:extLst>
                    <a:ext uri="{9D8B030D-6E8A-4147-A177-3AD203B41FA5}">
                      <a16:colId xmlns:a16="http://schemas.microsoft.com/office/drawing/2014/main" val="3795206225"/>
                    </a:ext>
                  </a:extLst>
                </a:gridCol>
                <a:gridCol w="7630516">
                  <a:extLst>
                    <a:ext uri="{9D8B030D-6E8A-4147-A177-3AD203B41FA5}">
                      <a16:colId xmlns:a16="http://schemas.microsoft.com/office/drawing/2014/main" val="1328953327"/>
                    </a:ext>
                  </a:extLst>
                </a:gridCol>
              </a:tblGrid>
              <a:tr h="658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rPr>
                        <a:t>現状･課題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179388" indent="-179388">
                        <a:lnSpc>
                          <a:spcPts val="2000"/>
                        </a:lnSpc>
                      </a:pPr>
                      <a:r>
                        <a:rPr kumimoji="1" lang="ja-JP" altLang="en-US" sz="1400" b="1" dirty="0">
                          <a:solidFill>
                            <a:schemeClr val="tx1"/>
                          </a:solidFill>
                        </a:rPr>
                        <a:t>◆喫煙、飲酒、食事、運動などの生活習慣を改善することにより避けられるがんがあることを知り、予防することが大切。</a:t>
                      </a:r>
                      <a:endParaRPr kumimoji="1" lang="ja-JP"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13" name="表 12">
            <a:extLst>
              <a:ext uri="{FF2B5EF4-FFF2-40B4-BE49-F238E27FC236}">
                <a16:creationId xmlns:a16="http://schemas.microsoft.com/office/drawing/2014/main" id="{67CF6E2A-87F8-45B9-AD4E-E4FED280432A}"/>
              </a:ext>
            </a:extLst>
          </p:cNvPr>
          <p:cNvGraphicFramePr>
            <a:graphicFrameLocks noGrp="1"/>
          </p:cNvGraphicFramePr>
          <p:nvPr>
            <p:extLst>
              <p:ext uri="{D42A27DB-BD31-4B8C-83A1-F6EECF244321}">
                <p14:modId xmlns:p14="http://schemas.microsoft.com/office/powerpoint/2010/main" val="3051694996"/>
              </p:ext>
            </p:extLst>
          </p:nvPr>
        </p:nvGraphicFramePr>
        <p:xfrm>
          <a:off x="399000" y="1018272"/>
          <a:ext cx="8920260" cy="5563672"/>
        </p:xfrm>
        <a:graphic>
          <a:graphicData uri="http://schemas.openxmlformats.org/drawingml/2006/table">
            <a:tbl>
              <a:tblPr firstRow="1" bandRow="1">
                <a:tableStyleId>{5C22544A-7EE6-4342-B048-85BDC9FD1C3A}</a:tableStyleId>
              </a:tblPr>
              <a:tblGrid>
                <a:gridCol w="1009807">
                  <a:extLst>
                    <a:ext uri="{9D8B030D-6E8A-4147-A177-3AD203B41FA5}">
                      <a16:colId xmlns:a16="http://schemas.microsoft.com/office/drawing/2014/main" val="528851062"/>
                    </a:ext>
                  </a:extLst>
                </a:gridCol>
                <a:gridCol w="7910453">
                  <a:extLst>
                    <a:ext uri="{9D8B030D-6E8A-4147-A177-3AD203B41FA5}">
                      <a16:colId xmlns:a16="http://schemas.microsoft.com/office/drawing/2014/main" val="89849022"/>
                    </a:ext>
                  </a:extLst>
                </a:gridCol>
              </a:tblGrid>
              <a:tr h="5563672">
                <a:tc>
                  <a:txBody>
                    <a:bodyPr/>
                    <a:lstStyle/>
                    <a:p>
                      <a:r>
                        <a:rPr kumimoji="1" lang="ja-JP" altLang="en-US" sz="1400" dirty="0">
                          <a:solidFill>
                            <a:schemeClr val="bg1"/>
                          </a:solidFill>
                          <a:latin typeface="+mn-ea"/>
                          <a:ea typeface="+mn-ea"/>
                        </a:rPr>
                        <a:t>本年度の取組み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たばこ対策</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（喫煙率の減少）</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■保健所による禁煙支援、大学等による講演や啓発媒体の貸し出し及び世界禁煙デーや禁煙週間を活用した周知</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■薬剤師会を通じて薬局に対する禁煙サポート講演を実施するとともに、府内の禁煙サポート実施医療機関をホームページで公表するなど、禁煙支援の取組みを推進</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（周知啓発）</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健康増進法及び令和</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7</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年４月に全面施行された大阪府受動喫煙防止条例について、全面施行直前直後に合わせ、集中的にデジタルサイネージ広告、大阪府域市町村との同時広報を中心にリーフレット・ガイドブック配布、ポスター掲示、</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SNS</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等による周知啓発</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今年度、大阪・関西万博を契機に大阪に訪れる多くの外国人観光客に対し、正しいたばこのルールを理解いただくための多言語ポスター（英語・中国語</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簡体字・繁体字</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・韓国語）を新たに作成、会場内や主要駅周知を実施</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n-ea"/>
                          <a:ea typeface="+mn-ea"/>
                          <a:cs typeface="+mn-cs"/>
                        </a:rPr>
                        <a:t>（望まない受動喫煙に向けた取組み）</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■令和７年度からの条例規制対象施設（約</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4</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千店）に対し、遵守状況について個別での電話対応または郵送による周知</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■大阪府受動喫煙防止対策相談ダイヤル等での問い合わせ、相談対応、府保健所、保健所設置市と連携した、法・条例に基づく指導、助言</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■府民向け意識調査（法・条例の認知度、受動喫煙を受けた機会等）を実施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屋内の喫煙の規制が強化されることで、喫煙所の需要が高まることから、屋内・屋外含め公衆喫煙所の整備を促進することで、望まない受動喫煙を防止</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i="0" u="sng"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生活習慣（全般）の改善 </a:t>
                      </a:r>
                      <a:r>
                        <a:rPr kumimoji="1" lang="en-US" altLang="ja-JP" sz="1100" b="1" i="0" u="sng"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の健康づくり活動である</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健活</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について、事業者や市町村などが参画する「健活おおさか推進府民会議」を中心に、多様な主体の連携・協働による普及啓発を実施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■万博開催を契機に作成した</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健活</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ソング・ダンス</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や</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おおさか</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EXPO</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ヘルシーメニュー</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を活用し、運動や食のプロモーションを実施するとともに、インフルエンサーと連携した健活</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の啓発を</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SNS</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上で実施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7" name="図 6">
            <a:extLst>
              <a:ext uri="{FF2B5EF4-FFF2-40B4-BE49-F238E27FC236}">
                <a16:creationId xmlns:a16="http://schemas.microsoft.com/office/drawing/2014/main" id="{8EED279B-D6DB-4FEB-AAC8-AA266F5B2719}"/>
              </a:ext>
            </a:extLst>
          </p:cNvPr>
          <p:cNvPicPr>
            <a:picLocks noChangeAspect="1"/>
          </p:cNvPicPr>
          <p:nvPr/>
        </p:nvPicPr>
        <p:blipFill>
          <a:blip r:embed="rId3"/>
          <a:stretch>
            <a:fillRect/>
          </a:stretch>
        </p:blipFill>
        <p:spPr>
          <a:xfrm>
            <a:off x="7998016" y="4830411"/>
            <a:ext cx="1211905" cy="1716439"/>
          </a:xfrm>
          <a:prstGeom prst="rect">
            <a:avLst/>
          </a:prstGeom>
        </p:spPr>
      </p:pic>
      <p:grpSp>
        <p:nvGrpSpPr>
          <p:cNvPr id="22" name="グループ化 21">
            <a:extLst>
              <a:ext uri="{FF2B5EF4-FFF2-40B4-BE49-F238E27FC236}">
                <a16:creationId xmlns:a16="http://schemas.microsoft.com/office/drawing/2014/main" id="{B936FDBB-622E-4D82-8D69-C6C93B6A9D9E}"/>
              </a:ext>
            </a:extLst>
          </p:cNvPr>
          <p:cNvGrpSpPr/>
          <p:nvPr/>
        </p:nvGrpSpPr>
        <p:grpSpPr>
          <a:xfrm>
            <a:off x="1689633" y="4989333"/>
            <a:ext cx="2666412" cy="1398597"/>
            <a:chOff x="1941000" y="2885543"/>
            <a:chExt cx="3195114" cy="1675914"/>
          </a:xfrm>
        </p:grpSpPr>
        <p:pic>
          <p:nvPicPr>
            <p:cNvPr id="14" name="図 13">
              <a:extLst>
                <a:ext uri="{FF2B5EF4-FFF2-40B4-BE49-F238E27FC236}">
                  <a16:creationId xmlns:a16="http://schemas.microsoft.com/office/drawing/2014/main" id="{CAB3D8BD-C99A-4A7F-B821-F3696B59842F}"/>
                </a:ext>
              </a:extLst>
            </p:cNvPr>
            <p:cNvPicPr>
              <a:picLocks noChangeAspect="1"/>
            </p:cNvPicPr>
            <p:nvPr/>
          </p:nvPicPr>
          <p:blipFill rotWithShape="1">
            <a:blip r:embed="rId4"/>
            <a:srcRect t="18297" b="12159"/>
            <a:stretch/>
          </p:blipFill>
          <p:spPr>
            <a:xfrm>
              <a:off x="1941000" y="2885543"/>
              <a:ext cx="3195114" cy="1675914"/>
            </a:xfrm>
            <a:prstGeom prst="rect">
              <a:avLst/>
            </a:prstGeom>
          </p:spPr>
        </p:pic>
        <p:sp>
          <p:nvSpPr>
            <p:cNvPr id="17" name="正方形/長方形 16">
              <a:extLst>
                <a:ext uri="{FF2B5EF4-FFF2-40B4-BE49-F238E27FC236}">
                  <a16:creationId xmlns:a16="http://schemas.microsoft.com/office/drawing/2014/main" id="{E0739EF1-4123-43DD-B5F5-CE60B2B64316}"/>
                </a:ext>
              </a:extLst>
            </p:cNvPr>
            <p:cNvSpPr/>
            <p:nvPr/>
          </p:nvSpPr>
          <p:spPr>
            <a:xfrm>
              <a:off x="2524856" y="4102563"/>
              <a:ext cx="606963" cy="846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1837643-8849-430D-BE5D-BBBD4617316B}"/>
                </a:ext>
              </a:extLst>
            </p:cNvPr>
            <p:cNvSpPr/>
            <p:nvPr/>
          </p:nvSpPr>
          <p:spPr>
            <a:xfrm>
              <a:off x="1994681" y="4367358"/>
              <a:ext cx="165590" cy="846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2CE734D-3308-4776-BB71-9F7343C5091A}"/>
                </a:ext>
              </a:extLst>
            </p:cNvPr>
            <p:cNvSpPr/>
            <p:nvPr/>
          </p:nvSpPr>
          <p:spPr>
            <a:xfrm>
              <a:off x="2827020" y="4144876"/>
              <a:ext cx="643113" cy="4004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AA2D78E-670C-4066-B66D-16FE61E41CD0}"/>
                </a:ext>
              </a:extLst>
            </p:cNvPr>
            <p:cNvSpPr/>
            <p:nvPr/>
          </p:nvSpPr>
          <p:spPr>
            <a:xfrm>
              <a:off x="4583111" y="3978738"/>
              <a:ext cx="102138" cy="897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BDBD509-BD13-452F-B5A0-45B03D252A31}"/>
                </a:ext>
              </a:extLst>
            </p:cNvPr>
            <p:cNvSpPr/>
            <p:nvPr/>
          </p:nvSpPr>
          <p:spPr>
            <a:xfrm>
              <a:off x="3535921" y="4068474"/>
              <a:ext cx="283844" cy="2063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CC5E0FD8-533B-4832-9F78-4C5AF9104B1C}"/>
              </a:ext>
            </a:extLst>
          </p:cNvPr>
          <p:cNvSpPr txBox="1"/>
          <p:nvPr/>
        </p:nvSpPr>
        <p:spPr>
          <a:xfrm>
            <a:off x="2504834" y="6377205"/>
            <a:ext cx="1576846" cy="230832"/>
          </a:xfrm>
          <a:prstGeom prst="rect">
            <a:avLst/>
          </a:prstGeom>
          <a:noFill/>
        </p:spPr>
        <p:txBody>
          <a:bodyPr wrap="square">
            <a:spAutoFit/>
          </a:bodyPr>
          <a:lstStyle/>
          <a:p>
            <a:r>
              <a:rPr kumimoji="1" lang="ja-JP" altLang="en-US" sz="900" b="0" i="0" u="none" strike="noStrike" kern="1200" cap="none" spc="0" normalizeH="0" baseline="0" noProof="0" dirty="0">
                <a:ln>
                  <a:noFill/>
                </a:ln>
                <a:effectLst/>
                <a:uLnTx/>
                <a:uFillTx/>
                <a:latin typeface="+mn-ea"/>
                <a:ea typeface="+mn-ea"/>
                <a:cs typeface="+mn-cs"/>
              </a:rPr>
              <a:t>▲南海なんば駅での周知</a:t>
            </a:r>
            <a:endParaRPr lang="ja-JP" altLang="en-US" sz="900" dirty="0"/>
          </a:p>
        </p:txBody>
      </p:sp>
      <p:sp>
        <p:nvSpPr>
          <p:cNvPr id="25" name="テキスト ボックス 24">
            <a:extLst>
              <a:ext uri="{FF2B5EF4-FFF2-40B4-BE49-F238E27FC236}">
                <a16:creationId xmlns:a16="http://schemas.microsoft.com/office/drawing/2014/main" id="{7A24D695-E1E7-4067-A221-BFD6E8EE2AD3}"/>
              </a:ext>
            </a:extLst>
          </p:cNvPr>
          <p:cNvSpPr txBox="1"/>
          <p:nvPr/>
        </p:nvSpPr>
        <p:spPr>
          <a:xfrm>
            <a:off x="6997956" y="6396012"/>
            <a:ext cx="1161914" cy="230832"/>
          </a:xfrm>
          <a:prstGeom prst="rect">
            <a:avLst/>
          </a:prstGeom>
          <a:noFill/>
        </p:spPr>
        <p:txBody>
          <a:bodyPr wrap="square">
            <a:spAutoFit/>
          </a:bodyPr>
          <a:lstStyle/>
          <a:p>
            <a:r>
              <a:rPr kumimoji="1" lang="ja-JP" altLang="en-US" sz="900" b="0" i="0" u="none" strike="noStrike" kern="1200" cap="none" spc="0" normalizeH="0" baseline="0" noProof="0" dirty="0">
                <a:ln>
                  <a:noFill/>
                </a:ln>
                <a:effectLst/>
                <a:uLnTx/>
                <a:uFillTx/>
                <a:latin typeface="+mn-ea"/>
                <a:ea typeface="+mn-ea"/>
                <a:cs typeface="+mn-cs"/>
              </a:rPr>
              <a:t>多言語ポスター▶</a:t>
            </a:r>
            <a:endParaRPr lang="ja-JP" altLang="en-US" sz="900" dirty="0"/>
          </a:p>
        </p:txBody>
      </p:sp>
      <p:sp>
        <p:nvSpPr>
          <p:cNvPr id="28" name="テキスト ボックス 27">
            <a:extLst>
              <a:ext uri="{FF2B5EF4-FFF2-40B4-BE49-F238E27FC236}">
                <a16:creationId xmlns:a16="http://schemas.microsoft.com/office/drawing/2014/main" id="{A634C14E-1184-4632-9DC5-15F66740B905}"/>
              </a:ext>
            </a:extLst>
          </p:cNvPr>
          <p:cNvSpPr txBox="1"/>
          <p:nvPr/>
        </p:nvSpPr>
        <p:spPr>
          <a:xfrm>
            <a:off x="5310441" y="6387930"/>
            <a:ext cx="3034727" cy="230832"/>
          </a:xfrm>
          <a:prstGeom prst="rect">
            <a:avLst/>
          </a:prstGeom>
          <a:noFill/>
        </p:spPr>
        <p:txBody>
          <a:bodyPr wrap="square">
            <a:spAutoFit/>
          </a:bodyPr>
          <a:lstStyle/>
          <a:p>
            <a:r>
              <a:rPr kumimoji="1" lang="ja-JP" altLang="en-US" sz="900" dirty="0">
                <a:latin typeface="+mn-ea"/>
              </a:rPr>
              <a:t>▲「健活</a:t>
            </a:r>
            <a:r>
              <a:rPr kumimoji="1" lang="en-US" altLang="ja-JP" sz="900" dirty="0">
                <a:latin typeface="+mn-ea"/>
              </a:rPr>
              <a:t>10 EXPO LIVE</a:t>
            </a:r>
            <a:r>
              <a:rPr kumimoji="1" lang="ja-JP" altLang="en-US" sz="900" dirty="0">
                <a:latin typeface="+mn-ea"/>
              </a:rPr>
              <a:t>！」</a:t>
            </a:r>
            <a:endParaRPr lang="ja-JP" altLang="en-US" sz="900" strike="sngStrike" dirty="0"/>
          </a:p>
        </p:txBody>
      </p:sp>
      <p:pic>
        <p:nvPicPr>
          <p:cNvPr id="23" name="図 22">
            <a:extLst>
              <a:ext uri="{FF2B5EF4-FFF2-40B4-BE49-F238E27FC236}">
                <a16:creationId xmlns:a16="http://schemas.microsoft.com/office/drawing/2014/main" id="{23BA9FCD-7B0F-4791-9C9E-83102FC2A16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826" r="9145"/>
          <a:stretch/>
        </p:blipFill>
        <p:spPr bwMode="auto">
          <a:xfrm>
            <a:off x="4693279" y="4989333"/>
            <a:ext cx="2548400" cy="1414777"/>
          </a:xfrm>
          <a:prstGeom prst="rect">
            <a:avLst/>
          </a:prstGeom>
          <a:noFill/>
          <a:ln>
            <a:noFill/>
          </a:ln>
        </p:spPr>
      </p:pic>
      <p:sp>
        <p:nvSpPr>
          <p:cNvPr id="26" name="テキスト ボックス 25">
            <a:extLst>
              <a:ext uri="{FF2B5EF4-FFF2-40B4-BE49-F238E27FC236}">
                <a16:creationId xmlns:a16="http://schemas.microsoft.com/office/drawing/2014/main" id="{6399D87E-0873-425D-A8FA-5E973EE7081C}"/>
              </a:ext>
            </a:extLst>
          </p:cNvPr>
          <p:cNvSpPr txBox="1"/>
          <p:nvPr/>
        </p:nvSpPr>
        <p:spPr>
          <a:xfrm>
            <a:off x="7727950" y="980414"/>
            <a:ext cx="1686983" cy="261610"/>
          </a:xfrm>
          <a:prstGeom prst="rect">
            <a:avLst/>
          </a:prstGeom>
          <a:noFill/>
        </p:spPr>
        <p:txBody>
          <a:bodyPr wrap="square">
            <a:spAutoFit/>
          </a:bodyPr>
          <a:lstStyle/>
          <a:p>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lang="ja-JP" altLang="en-US" sz="1100" dirty="0"/>
          </a:p>
        </p:txBody>
      </p:sp>
      <p:sp>
        <p:nvSpPr>
          <p:cNvPr id="27" name="スライド番号プレースホルダー 1">
            <a:extLst>
              <a:ext uri="{FF2B5EF4-FFF2-40B4-BE49-F238E27FC236}">
                <a16:creationId xmlns:a16="http://schemas.microsoft.com/office/drawing/2014/main" id="{72530CCC-9157-4BF8-B17C-D0ADBF1E9C82}"/>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5</a:t>
            </a:fld>
            <a:endParaRPr kumimoji="1" lang="ja-JP" altLang="en-US" dirty="0"/>
          </a:p>
        </p:txBody>
      </p:sp>
    </p:spTree>
    <p:extLst>
      <p:ext uri="{BB962C8B-B14F-4D97-AF65-F5344CB8AC3E}">
        <p14:creationId xmlns:p14="http://schemas.microsoft.com/office/powerpoint/2010/main" val="233705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5389950"/>
              </p:ext>
            </p:extLst>
          </p:nvPr>
        </p:nvGraphicFramePr>
        <p:xfrm>
          <a:off x="406103" y="390854"/>
          <a:ext cx="8928000" cy="5207133"/>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839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たばこ対策事業（</a:t>
                      </a:r>
                      <a:r>
                        <a:rPr kumimoji="1" lang="en-US" altLang="ja-JP" sz="1100" b="0" dirty="0">
                          <a:solidFill>
                            <a:schemeClr val="tx1"/>
                          </a:solidFill>
                          <a:latin typeface="+mn-ea"/>
                          <a:ea typeface="+mn-ea"/>
                        </a:rPr>
                        <a:t>95,080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r>
                        <a:rPr kumimoji="1" lang="ja-JP" altLang="en-US" sz="1100" b="0" dirty="0">
                          <a:solidFill>
                            <a:schemeClr val="tx1"/>
                          </a:solidFill>
                          <a:latin typeface="+mn-ea"/>
                          <a:ea typeface="+mn-ea"/>
                        </a:rPr>
                        <a:t>）</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オール大阪による健康づくり推進事業（</a:t>
                      </a:r>
                      <a:r>
                        <a:rPr kumimoji="1" lang="en-US" altLang="ja-JP" sz="1100" b="0" dirty="0">
                          <a:solidFill>
                            <a:schemeClr val="tx1"/>
                          </a:solidFill>
                          <a:latin typeface="+mn-ea"/>
                          <a:ea typeface="+mn-ea"/>
                        </a:rPr>
                        <a:t>26,997</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dirty="0">
                          <a:solidFill>
                            <a:schemeClr val="tx1"/>
                          </a:solidFill>
                          <a:latin typeface="游ゴシック" panose="020B0400000000000000" pitchFamily="50" charset="-128"/>
                          <a:ea typeface="游ゴシック" panose="020B0400000000000000" pitchFamily="50" charset="-128"/>
                        </a:rPr>
                        <a:t>万博自治体催事関連事業</a:t>
                      </a:r>
                      <a:r>
                        <a:rPr kumimoji="1" lang="ja-JP" altLang="en-US" sz="1100" b="0" dirty="0">
                          <a:solidFill>
                            <a:schemeClr val="tx1"/>
                          </a:solidFill>
                          <a:latin typeface="游ゴシック" panose="020B0400000000000000" pitchFamily="50" charset="-128"/>
                          <a:ea typeface="游ゴシック" panose="020B0400000000000000" pitchFamily="50" charset="-128"/>
                        </a:rPr>
                        <a:t>（</a:t>
                      </a:r>
                      <a:r>
                        <a:rPr kumimoji="1" lang="en-US" altLang="ja-JP" sz="1100" b="0" dirty="0">
                          <a:solidFill>
                            <a:schemeClr val="tx1"/>
                          </a:solidFill>
                          <a:latin typeface="游ゴシック" panose="020B0400000000000000" pitchFamily="50" charset="-128"/>
                          <a:ea typeface="游ゴシック" panose="020B0400000000000000" pitchFamily="50" charset="-128"/>
                        </a:rPr>
                        <a:t>55,000</a:t>
                      </a:r>
                      <a:r>
                        <a:rPr kumimoji="1" lang="ja-JP" altLang="en-US" sz="1100" b="0" dirty="0">
                          <a:solidFill>
                            <a:schemeClr val="tx1"/>
                          </a:solidFill>
                          <a:latin typeface="游ゴシック" panose="020B0400000000000000" pitchFamily="50" charset="-128"/>
                          <a:ea typeface="游ゴシック" panose="020B0400000000000000" pitchFamily="50" charset="-128"/>
                        </a:rPr>
                        <a:t>千円）</a:t>
                      </a:r>
                      <a:endParaRPr kumimoji="1" lang="en-US" altLang="ja-JP" sz="1100" b="0" dirty="0">
                        <a:solidFill>
                          <a:schemeClr val="tx1"/>
                        </a:solidFill>
                        <a:latin typeface="游ゴシック" panose="020B0400000000000000" pitchFamily="50" charset="-128"/>
                        <a:ea typeface="游ゴシック" panose="020B0400000000000000" pitchFamily="50" charset="-128"/>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877193"/>
                  </a:ext>
                </a:extLst>
              </a:tr>
              <a:tr h="1731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受動喫煙防止対策の推進</a:t>
                      </a:r>
                      <a:r>
                        <a:rPr kumimoji="1" lang="en-US" altLang="ja-JP" sz="1100" u="none"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■健康増進法および大阪府受動喫煙防止条例の周知及び実効性の確保</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■特に飲食店に対する周知、法律・条例の遵守の徹底</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■万博を通じて高まった健康づくりの気運を途絶えさせることがないよう、引き続き「健活</a:t>
                      </a:r>
                      <a:r>
                        <a:rPr kumimoji="1" lang="en-US" altLang="ja-JP" sz="1100" b="0" strike="noStrike" baseline="0" dirty="0">
                          <a:solidFill>
                            <a:schemeClr val="tx1"/>
                          </a:solidFill>
                          <a:latin typeface="+mn-ea"/>
                          <a:ea typeface="+mn-ea"/>
                        </a:rPr>
                        <a:t>10</a:t>
                      </a:r>
                      <a:r>
                        <a:rPr kumimoji="1" lang="ja-JP" altLang="en-US" sz="1100" b="0" strike="noStrike" baseline="0" dirty="0">
                          <a:solidFill>
                            <a:schemeClr val="tx1"/>
                          </a:solidFill>
                          <a:latin typeface="+mn-ea"/>
                          <a:ea typeface="+mn-ea"/>
                        </a:rPr>
                        <a:t>」の取組みを推進していく必要</a:t>
                      </a:r>
                      <a:endParaRPr kumimoji="1" lang="en-US" altLang="ja-JP" sz="1100" b="0"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sng" baseline="0" dirty="0">
                          <a:solidFill>
                            <a:schemeClr val="tx1"/>
                          </a:solidFill>
                          <a:latin typeface="+mn-ea"/>
                          <a:ea typeface="+mn-ea"/>
                        </a:rPr>
                        <a:t>《</a:t>
                      </a:r>
                      <a:r>
                        <a:rPr kumimoji="1" lang="ja-JP" altLang="en-US" sz="1100" b="1" u="sng" baseline="0" dirty="0">
                          <a:solidFill>
                            <a:schemeClr val="tx1"/>
                          </a:solidFill>
                          <a:latin typeface="+mn-ea"/>
                          <a:ea typeface="+mn-ea"/>
                        </a:rPr>
                        <a:t>公衆喫煙所の普及</a:t>
                      </a:r>
                      <a:r>
                        <a:rPr kumimoji="1" lang="en-US" altLang="ja-JP" sz="1100" b="1" u="sng"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受動喫煙を生じさせないよう、引き続き喫煙所の整備を促進</a:t>
                      </a:r>
                      <a:endParaRPr kumimoji="1" lang="en-US" altLang="ja-JP" sz="1100" b="1" baseline="0" dirty="0">
                        <a:solidFill>
                          <a:srgbClr val="FF0000"/>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609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受動喫煙防止対策の推進</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■巡回啓発を含めた飲食店に対する周知の徹底</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■府内飲食店の喫煙状況の実態把握調査</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■府民の受動喫煙に対する意識調査</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■「健活おおさか推進府民会議」をはじめとした、多様な主体との連携・協働により、「健活</a:t>
                      </a:r>
                      <a:r>
                        <a:rPr lang="en-US" altLang="ja-JP" sz="1100" dirty="0">
                          <a:solidFill>
                            <a:schemeClr val="tx1"/>
                          </a:solidFill>
                        </a:rPr>
                        <a:t>10</a:t>
                      </a:r>
                      <a:r>
                        <a:rPr lang="ja-JP" altLang="en-US" sz="1100" dirty="0">
                          <a:solidFill>
                            <a:schemeClr val="tx1"/>
                          </a:solidFill>
                        </a:rPr>
                        <a:t>」のさらなる普及と定着を図る</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公衆喫煙所の普及</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望まない受動喫煙を防ぐため民間事業者を支援した</a:t>
                      </a: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公衆喫煙所の整備を促進</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68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令和８年度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srgbClr val="FF0000"/>
                        </a:solidFill>
                        <a:effectLst/>
                        <a:highlight>
                          <a:srgbClr val="00FFFF"/>
                        </a:highligh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nSpc>
                          <a:spcPct val="100000"/>
                        </a:lnSpc>
                      </a:pPr>
                      <a:r>
                        <a:rPr kumimoji="1" lang="ja-JP" altLang="en-US" sz="1100" dirty="0">
                          <a:solidFill>
                            <a:schemeClr val="tx1"/>
                          </a:solidFill>
                          <a:latin typeface="+mn-ea"/>
                          <a:ea typeface="+mn-ea"/>
                        </a:rPr>
                        <a:t>たばこ対策事業（</a:t>
                      </a:r>
                      <a:r>
                        <a:rPr kumimoji="1" lang="en-US" altLang="ja-JP" sz="1100" dirty="0">
                          <a:solidFill>
                            <a:schemeClr val="tx1"/>
                          </a:solidFill>
                          <a:latin typeface="+mn-ea"/>
                          <a:ea typeface="+mn-ea"/>
                        </a:rPr>
                        <a:t>78,042</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r>
                        <a:rPr kumimoji="1" lang="ja-JP" altLang="en-US" sz="1100" dirty="0">
                          <a:solidFill>
                            <a:schemeClr val="tx1"/>
                          </a:solidFill>
                          <a:latin typeface="+mn-ea"/>
                          <a:ea typeface="+mn-ea"/>
                        </a:rPr>
                        <a:t>）</a:t>
                      </a:r>
                      <a:endParaRPr kumimoji="1" lang="en-US" altLang="ja-JP" sz="1100" dirty="0">
                        <a:solidFill>
                          <a:schemeClr val="tx1"/>
                        </a:solidFill>
                        <a:latin typeface="+mn-ea"/>
                        <a:ea typeface="+mn-ea"/>
                      </a:endParaRPr>
                    </a:p>
                    <a:p>
                      <a:pPr>
                        <a:lnSpc>
                          <a:spcPct val="100000"/>
                        </a:lnSpc>
                      </a:pPr>
                      <a:r>
                        <a:rPr kumimoji="1" lang="ja-JP" altLang="en-US" sz="1100" dirty="0">
                          <a:solidFill>
                            <a:schemeClr val="tx1"/>
                          </a:solidFill>
                          <a:latin typeface="+mn-ea"/>
                          <a:ea typeface="+mn-ea"/>
                        </a:rPr>
                        <a:t>オール大阪による健康づくり推進事業（</a:t>
                      </a:r>
                      <a:r>
                        <a:rPr kumimoji="1" lang="en-US" altLang="ja-JP" sz="1100" dirty="0">
                          <a:solidFill>
                            <a:schemeClr val="tx1"/>
                          </a:solidFill>
                          <a:latin typeface="+mn-ea"/>
                          <a:ea typeface="+mn-ea"/>
                        </a:rPr>
                        <a:t>16,822</a:t>
                      </a:r>
                      <a:r>
                        <a:rPr kumimoji="1" lang="ja-JP" altLang="en-US" sz="1100" dirty="0">
                          <a:solidFill>
                            <a:schemeClr val="tx1"/>
                          </a:solidFill>
                          <a:latin typeface="+mn-ea"/>
                          <a:ea typeface="+mn-ea"/>
                        </a:rPr>
                        <a:t>千円）</a:t>
                      </a:r>
                      <a:endParaRPr kumimoji="1" lang="en-US" altLang="ja-JP" sz="1100" dirty="0">
                        <a:solidFill>
                          <a:schemeClr val="tx1"/>
                        </a:solidFill>
                        <a:latin typeface="+mn-ea"/>
                        <a:ea typeface="+mn-ea"/>
                      </a:endParaRPr>
                    </a:p>
                    <a:p>
                      <a:pPr>
                        <a:lnSpc>
                          <a:spcPct val="100000"/>
                        </a:lnSpc>
                      </a:pPr>
                      <a:r>
                        <a:rPr kumimoji="1" lang="ja-JP" altLang="en-US" sz="1100" dirty="0">
                          <a:solidFill>
                            <a:schemeClr val="tx1"/>
                          </a:solidFill>
                          <a:latin typeface="+mn-ea"/>
                          <a:ea typeface="+mn-ea"/>
                        </a:rPr>
                        <a:t>万博レガシーを継承した健活</a:t>
                      </a:r>
                      <a:r>
                        <a:rPr kumimoji="1" lang="en-US" altLang="ja-JP" sz="1100" dirty="0">
                          <a:solidFill>
                            <a:schemeClr val="tx1"/>
                          </a:solidFill>
                          <a:latin typeface="+mn-ea"/>
                          <a:ea typeface="+mn-ea"/>
                        </a:rPr>
                        <a:t>10</a:t>
                      </a:r>
                      <a:r>
                        <a:rPr kumimoji="1" lang="ja-JP" altLang="en-US" sz="1100" dirty="0">
                          <a:solidFill>
                            <a:schemeClr val="tx1"/>
                          </a:solidFill>
                          <a:latin typeface="+mn-ea"/>
                          <a:ea typeface="+mn-ea"/>
                        </a:rPr>
                        <a:t>プロモーション（</a:t>
                      </a:r>
                      <a:r>
                        <a:rPr kumimoji="1" lang="en-US" altLang="ja-JP" sz="1100" dirty="0">
                          <a:solidFill>
                            <a:schemeClr val="tx1"/>
                          </a:solidFill>
                          <a:latin typeface="+mn-ea"/>
                          <a:ea typeface="+mn-ea"/>
                        </a:rPr>
                        <a:t>140,802</a:t>
                      </a:r>
                      <a:r>
                        <a:rPr kumimoji="1" lang="ja-JP" altLang="en-US" sz="1100" dirty="0">
                          <a:solidFill>
                            <a:schemeClr val="tx1"/>
                          </a:solidFill>
                          <a:latin typeface="+mn-ea"/>
                          <a:ea typeface="+mn-ea"/>
                        </a:rPr>
                        <a:t>千円）</a:t>
                      </a:r>
                      <a:endParaRPr kumimoji="1" lang="en-US" altLang="ja-JP"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6" name="スライド番号プレースホルダー 1">
            <a:extLst>
              <a:ext uri="{FF2B5EF4-FFF2-40B4-BE49-F238E27FC236}">
                <a16:creationId xmlns:a16="http://schemas.microsoft.com/office/drawing/2014/main" id="{45BB9C4F-28D6-46DB-8223-E09D3DEA77B9}"/>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6</a:t>
            </a:fld>
            <a:endParaRPr kumimoji="1" lang="ja-JP" altLang="en-US"/>
          </a:p>
        </p:txBody>
      </p:sp>
    </p:spTree>
    <p:extLst>
      <p:ext uri="{BB962C8B-B14F-4D97-AF65-F5344CB8AC3E}">
        <p14:creationId xmlns:p14="http://schemas.microsoft.com/office/powerpoint/2010/main" val="123004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Meiryo UI" panose="020B0604030504040204" pitchFamily="50" charset="-128"/>
                <a:ea typeface="Meiryo UI" panose="020B0604030504040204" pitchFamily="50" charset="-128"/>
              </a:rPr>
              <a:t>１　がんの予防･早期発見</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7</a:t>
            </a:fld>
            <a:endParaRPr kumimoji="1" lang="ja-JP" altLang="en-US"/>
          </a:p>
        </p:txBody>
      </p:sp>
      <p:pic>
        <p:nvPicPr>
          <p:cNvPr id="22" name="図 21"/>
          <p:cNvPicPr>
            <a:picLocks noChangeAspect="1"/>
          </p:cNvPicPr>
          <p:nvPr/>
        </p:nvPicPr>
        <p:blipFill>
          <a:blip r:embed="rId3"/>
          <a:stretch>
            <a:fillRect/>
          </a:stretch>
        </p:blipFill>
        <p:spPr>
          <a:xfrm>
            <a:off x="8536240" y="74033"/>
            <a:ext cx="1320923" cy="432000"/>
          </a:xfrm>
          <a:prstGeom prst="rect">
            <a:avLst/>
          </a:prstGeom>
        </p:spPr>
      </p:pic>
      <p:sp>
        <p:nvSpPr>
          <p:cNvPr id="27" name="正方形/長方形 26">
            <a:extLst>
              <a:ext uri="{FF2B5EF4-FFF2-40B4-BE49-F238E27FC236}">
                <a16:creationId xmlns:a16="http://schemas.microsoft.com/office/drawing/2014/main" id="{0FF5944C-866C-4824-ABAC-7773DB7843C8}"/>
              </a:ext>
            </a:extLst>
          </p:cNvPr>
          <p:cNvSpPr/>
          <p:nvPr/>
        </p:nvSpPr>
        <p:spPr>
          <a:xfrm>
            <a:off x="268310" y="710807"/>
            <a:ext cx="9369380" cy="583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59</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062FEB78-60E8-4C18-A40B-ACDBD0C298CE}"/>
              </a:ext>
            </a:extLst>
          </p:cNvPr>
          <p:cNvSpPr/>
          <p:nvPr/>
        </p:nvSpPr>
        <p:spPr>
          <a:xfrm>
            <a:off x="691603" y="1086402"/>
            <a:ext cx="611270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≪第４期大阪府がん対策推進計画における個別目標≫</a:t>
            </a:r>
          </a:p>
        </p:txBody>
      </p:sp>
      <p:sp>
        <p:nvSpPr>
          <p:cNvPr id="15" name="正方形/長方形 14"/>
          <p:cNvSpPr/>
          <p:nvPr/>
        </p:nvSpPr>
        <p:spPr>
          <a:xfrm>
            <a:off x="268310" y="654402"/>
            <a:ext cx="4608000" cy="432000"/>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n-ea"/>
                <a:cs typeface="+mn-cs"/>
              </a:rPr>
              <a:t>（２）肝炎肝がん対策の推進　</a:t>
            </a:r>
            <a:r>
              <a:rPr kumimoji="1" lang="ja-JP" altLang="en-US" sz="1400" b="1" i="0" u="none" strike="noStrike" kern="1200" cap="none" spc="0" normalizeH="0" baseline="0" noProof="0" dirty="0">
                <a:ln>
                  <a:noFill/>
                </a:ln>
                <a:solidFill>
                  <a:prstClr val="white"/>
                </a:solidFill>
                <a:effectLst/>
                <a:uLnTx/>
                <a:uFillTx/>
                <a:latin typeface="+mn-ea"/>
                <a:cs typeface="+mn-cs"/>
              </a:rPr>
              <a:t>計画</a:t>
            </a:r>
            <a:r>
              <a:rPr kumimoji="1" lang="ja-JP" altLang="en-US" sz="1600" b="1" dirty="0">
                <a:solidFill>
                  <a:prstClr val="white"/>
                </a:solidFill>
                <a:latin typeface="+mn-ea"/>
              </a:rPr>
              <a:t> </a:t>
            </a:r>
            <a:r>
              <a:rPr kumimoji="1" lang="en-US" altLang="ja-JP" sz="1200" b="1" dirty="0">
                <a:solidFill>
                  <a:prstClr val="white"/>
                </a:solidFill>
                <a:latin typeface="+mn-ea"/>
              </a:rPr>
              <a:t>P.</a:t>
            </a:r>
            <a:r>
              <a:rPr kumimoji="1" lang="en-US" altLang="ja-JP" sz="1200" b="1" i="0" u="none" strike="noStrike" kern="1200" cap="none" spc="0" normalizeH="0" baseline="0" noProof="0" dirty="0">
                <a:ln>
                  <a:noFill/>
                </a:ln>
                <a:solidFill>
                  <a:prstClr val="white"/>
                </a:solidFill>
                <a:effectLst/>
                <a:uLnTx/>
                <a:uFillTx/>
                <a:latin typeface="+mn-ea"/>
                <a:cs typeface="+mn-cs"/>
              </a:rPr>
              <a:t>66-</a:t>
            </a:r>
            <a:r>
              <a:rPr kumimoji="1" lang="en-US" altLang="ja-JP" sz="1200" b="1" dirty="0">
                <a:solidFill>
                  <a:prstClr val="white"/>
                </a:solidFill>
                <a:latin typeface="+mn-ea"/>
              </a:rPr>
              <a:t>68</a:t>
            </a:r>
            <a:endParaRPr kumimoji="1" lang="en-US" altLang="ja-JP" sz="1600" b="1" i="0" u="none" strike="noStrike" kern="1200" cap="none" spc="0" normalizeH="0" baseline="0" noProof="0" dirty="0">
              <a:ln>
                <a:noFill/>
              </a:ln>
              <a:solidFill>
                <a:prstClr val="white"/>
              </a:solidFill>
              <a:effectLst/>
              <a:uLnTx/>
              <a:uFillTx/>
              <a:latin typeface="+mn-ea"/>
              <a:cs typeface="+mn-cs"/>
            </a:endParaRPr>
          </a:p>
        </p:txBody>
      </p:sp>
      <p:graphicFrame>
        <p:nvGraphicFramePr>
          <p:cNvPr id="13" name="表 12">
            <a:extLst>
              <a:ext uri="{FF2B5EF4-FFF2-40B4-BE49-F238E27FC236}">
                <a16:creationId xmlns:a16="http://schemas.microsoft.com/office/drawing/2014/main" id="{BAFE4A1A-E0AB-4679-9045-AEBB95D1A0FE}"/>
              </a:ext>
            </a:extLst>
          </p:cNvPr>
          <p:cNvGraphicFramePr>
            <a:graphicFrameLocks noGrp="1"/>
          </p:cNvGraphicFramePr>
          <p:nvPr>
            <p:extLst>
              <p:ext uri="{D42A27DB-BD31-4B8C-83A1-F6EECF244321}">
                <p14:modId xmlns:p14="http://schemas.microsoft.com/office/powerpoint/2010/main" val="1878175713"/>
              </p:ext>
            </p:extLst>
          </p:nvPr>
        </p:nvGraphicFramePr>
        <p:xfrm>
          <a:off x="596330" y="1455734"/>
          <a:ext cx="8713340" cy="2429900"/>
        </p:xfrm>
        <a:graphic>
          <a:graphicData uri="http://schemas.openxmlformats.org/drawingml/2006/table">
            <a:tbl>
              <a:tblPr firstRow="1" firstCol="1" bandRow="1">
                <a:tableStyleId>{5C22544A-7EE6-4342-B048-85BDC9FD1C3A}</a:tableStyleId>
              </a:tblPr>
              <a:tblGrid>
                <a:gridCol w="294638">
                  <a:extLst>
                    <a:ext uri="{9D8B030D-6E8A-4147-A177-3AD203B41FA5}">
                      <a16:colId xmlns:a16="http://schemas.microsoft.com/office/drawing/2014/main" val="520890750"/>
                    </a:ext>
                  </a:extLst>
                </a:gridCol>
                <a:gridCol w="2730313">
                  <a:extLst>
                    <a:ext uri="{9D8B030D-6E8A-4147-A177-3AD203B41FA5}">
                      <a16:colId xmlns:a16="http://schemas.microsoft.com/office/drawing/2014/main" val="3581360159"/>
                    </a:ext>
                  </a:extLst>
                </a:gridCol>
                <a:gridCol w="1905000">
                  <a:extLst>
                    <a:ext uri="{9D8B030D-6E8A-4147-A177-3AD203B41FA5}">
                      <a16:colId xmlns:a16="http://schemas.microsoft.com/office/drawing/2014/main" val="2943479496"/>
                    </a:ext>
                  </a:extLst>
                </a:gridCol>
                <a:gridCol w="1981200">
                  <a:extLst>
                    <a:ext uri="{9D8B030D-6E8A-4147-A177-3AD203B41FA5}">
                      <a16:colId xmlns:a16="http://schemas.microsoft.com/office/drawing/2014/main" val="1946868585"/>
                    </a:ext>
                  </a:extLst>
                </a:gridCol>
                <a:gridCol w="1802189">
                  <a:extLst>
                    <a:ext uri="{9D8B030D-6E8A-4147-A177-3AD203B41FA5}">
                      <a16:colId xmlns:a16="http://schemas.microsoft.com/office/drawing/2014/main" val="2846757132"/>
                    </a:ext>
                  </a:extLst>
                </a:gridCol>
              </a:tblGrid>
              <a:tr h="706068">
                <a:tc>
                  <a:txBody>
                    <a:bodyPr/>
                    <a:lstStyle/>
                    <a:p>
                      <a:pPr algn="ctr" fontAlgn="auto">
                        <a:lnSpc>
                          <a:spcPts val="1600"/>
                        </a:lnSpc>
                        <a:spcAft>
                          <a:spcPts val="0"/>
                        </a:spcAft>
                      </a:pPr>
                      <a:r>
                        <a:rPr lang="en-US" sz="1400" b="1" dirty="0">
                          <a:effectLst/>
                          <a:latin typeface="+mn-ea"/>
                          <a:ea typeface="+mn-ea"/>
                        </a:rPr>
                        <a:t> </a:t>
                      </a:r>
                      <a:endParaRPr lang="ja-JP" sz="1400" b="1"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sz="1400" b="1" dirty="0">
                          <a:effectLst/>
                          <a:latin typeface="+mn-ea"/>
                          <a:ea typeface="+mn-ea"/>
                        </a:rPr>
                        <a:t>個別目標</a:t>
                      </a:r>
                      <a:endParaRPr lang="ja-JP" sz="1400" b="1" dirty="0">
                        <a:solidFill>
                          <a:srgbClr val="000000"/>
                        </a:solidFill>
                        <a:effectLst/>
                        <a:latin typeface="+mn-ea"/>
                        <a:ea typeface="+mn-ea"/>
                        <a:cs typeface="HG丸ｺﾞｼｯｸM-PRO" panose="020F0600000000000000" pitchFamily="50" charset="-128"/>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400" b="1" dirty="0">
                          <a:effectLst/>
                          <a:latin typeface="+mn-ea"/>
                          <a:ea typeface="+mn-ea"/>
                        </a:rPr>
                        <a:t>計画策定時</a:t>
                      </a:r>
                      <a:r>
                        <a:rPr lang="ja-JP" sz="1400" b="1" dirty="0">
                          <a:effectLst/>
                          <a:latin typeface="+mn-ea"/>
                          <a:ea typeface="+mn-ea"/>
                        </a:rPr>
                        <a:t>の</a:t>
                      </a:r>
                      <a:r>
                        <a:rPr lang="ja-JP" altLang="en-US" sz="1400" b="1" dirty="0">
                          <a:effectLst/>
                          <a:latin typeface="+mn-ea"/>
                          <a:ea typeface="+mn-ea"/>
                        </a:rPr>
                        <a:t>値</a:t>
                      </a:r>
                      <a:endParaRPr lang="en-US" altLang="ja-JP" sz="1400" b="1" dirty="0">
                        <a:effectLst/>
                        <a:latin typeface="+mn-ea"/>
                        <a:ea typeface="+mn-ea"/>
                      </a:endParaRPr>
                    </a:p>
                    <a:p>
                      <a:pPr algn="ctr" fontAlgn="auto">
                        <a:lnSpc>
                          <a:spcPts val="1600"/>
                        </a:lnSpc>
                        <a:spcAft>
                          <a:spcPts val="0"/>
                        </a:spcAft>
                      </a:pPr>
                      <a:r>
                        <a:rPr lang="en-US" altLang="ja-JP" sz="1200" b="1" dirty="0">
                          <a:solidFill>
                            <a:schemeClr val="bg1"/>
                          </a:solidFill>
                          <a:effectLst/>
                          <a:latin typeface="+mn-ea"/>
                          <a:ea typeface="+mn-ea"/>
                          <a:cs typeface="HG丸ｺﾞｼｯｸM-PRO" panose="020F0600000000000000" pitchFamily="50" charset="-128"/>
                        </a:rPr>
                        <a:t>【</a:t>
                      </a:r>
                      <a:r>
                        <a:rPr lang="ja-JP" altLang="en-US" sz="1200" b="1" dirty="0">
                          <a:solidFill>
                            <a:schemeClr val="bg1"/>
                          </a:solidFill>
                          <a:effectLst/>
                          <a:latin typeface="+mn-ea"/>
                          <a:ea typeface="+mn-ea"/>
                          <a:cs typeface="HG丸ｺﾞｼｯｸM-PRO" panose="020F0600000000000000" pitchFamily="50" charset="-128"/>
                        </a:rPr>
                        <a:t>令和３（</a:t>
                      </a:r>
                      <a:r>
                        <a:rPr lang="en-US" altLang="ja-JP" sz="1200" b="1" dirty="0">
                          <a:solidFill>
                            <a:schemeClr val="bg1"/>
                          </a:solidFill>
                          <a:effectLst/>
                          <a:latin typeface="+mn-ea"/>
                          <a:ea typeface="+mn-ea"/>
                          <a:cs typeface="HG丸ｺﾞｼｯｸM-PRO" panose="020F0600000000000000" pitchFamily="50" charset="-128"/>
                        </a:rPr>
                        <a:t>2021</a:t>
                      </a:r>
                      <a:r>
                        <a:rPr lang="ja-JP" altLang="en-US" sz="1200" b="1" dirty="0">
                          <a:solidFill>
                            <a:schemeClr val="bg1"/>
                          </a:solidFill>
                          <a:effectLst/>
                          <a:latin typeface="+mn-ea"/>
                          <a:ea typeface="+mn-ea"/>
                          <a:cs typeface="HG丸ｺﾞｼｯｸM-PRO" panose="020F0600000000000000" pitchFamily="50" charset="-128"/>
                        </a:rPr>
                        <a:t>）年度</a:t>
                      </a:r>
                      <a:r>
                        <a:rPr lang="en-US" altLang="ja-JP" sz="1200" b="1" dirty="0">
                          <a:solidFill>
                            <a:schemeClr val="bg1"/>
                          </a:solidFill>
                          <a:effectLst/>
                          <a:latin typeface="+mn-ea"/>
                          <a:ea typeface="+mn-ea"/>
                          <a:cs typeface="HG丸ｺﾞｼｯｸM-PRO" panose="020F0600000000000000" pitchFamily="50" charset="-128"/>
                        </a:rPr>
                        <a:t>】</a:t>
                      </a: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400" b="1" dirty="0">
                          <a:solidFill>
                            <a:schemeClr val="bg1"/>
                          </a:solidFill>
                          <a:effectLst/>
                          <a:latin typeface="+mn-ea"/>
                          <a:ea typeface="+mn-ea"/>
                        </a:rPr>
                        <a:t>現状値</a:t>
                      </a:r>
                      <a:endParaRPr lang="en-US" altLang="ja-JP" sz="1400" b="1" dirty="0">
                        <a:solidFill>
                          <a:schemeClr val="bg1"/>
                        </a:solidFill>
                        <a:effectLst/>
                        <a:latin typeface="+mn-ea"/>
                        <a:ea typeface="+mn-ea"/>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altLang="ja-JP" sz="1400" b="1" dirty="0">
                          <a:effectLst/>
                          <a:latin typeface="+mn-ea"/>
                          <a:ea typeface="+mn-ea"/>
                        </a:rPr>
                        <a:t>2029</a:t>
                      </a:r>
                      <a:r>
                        <a:rPr lang="ja-JP" sz="1400" b="1" dirty="0">
                          <a:effectLst/>
                          <a:latin typeface="+mn-ea"/>
                          <a:ea typeface="+mn-ea"/>
                        </a:rPr>
                        <a:t>年度目標</a:t>
                      </a:r>
                      <a:r>
                        <a:rPr lang="ja-JP" altLang="en-US" sz="1400" b="1" dirty="0">
                          <a:effectLst/>
                          <a:latin typeface="+mn-ea"/>
                          <a:ea typeface="+mn-ea"/>
                        </a:rPr>
                        <a:t>値</a:t>
                      </a:r>
                      <a:endParaRPr lang="ja-JP" sz="1400" b="1" dirty="0">
                        <a:solidFill>
                          <a:srgbClr val="000000"/>
                        </a:solidFill>
                        <a:effectLst/>
                        <a:latin typeface="+mn-ea"/>
                        <a:ea typeface="+mn-ea"/>
                        <a:cs typeface="HG丸ｺﾞｼｯｸM-PRO" panose="020F0600000000000000" pitchFamily="50" charset="-128"/>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660870743"/>
                  </a:ext>
                </a:extLst>
              </a:tr>
              <a:tr h="862884">
                <a:tc>
                  <a:txBody>
                    <a:bodyPr/>
                    <a:lstStyle/>
                    <a:p>
                      <a:pPr algn="ctr" fontAlgn="auto">
                        <a:lnSpc>
                          <a:spcPts val="1600"/>
                        </a:lnSpc>
                        <a:spcAft>
                          <a:spcPts val="0"/>
                        </a:spcAft>
                      </a:pPr>
                      <a:r>
                        <a:rPr lang="ja-JP" sz="1400" b="1" dirty="0">
                          <a:effectLst/>
                          <a:latin typeface="+mn-ea"/>
                          <a:ea typeface="+mn-ea"/>
                        </a:rPr>
                        <a:t>１</a:t>
                      </a:r>
                      <a:endParaRPr lang="ja-JP" sz="1400" b="1"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sz="1400" b="1" kern="100" dirty="0">
                          <a:effectLst/>
                          <a:latin typeface="+mn-ea"/>
                          <a:ea typeface="+mn-ea"/>
                        </a:rPr>
                        <a:t>肝炎ウイルス検査累積受</a:t>
                      </a:r>
                      <a:r>
                        <a:rPr lang="ja-JP" altLang="en-US" sz="1400" b="1" kern="100" dirty="0">
                          <a:effectLst/>
                          <a:latin typeface="+mn-ea"/>
                          <a:ea typeface="+mn-ea"/>
                        </a:rPr>
                        <a:t>検</a:t>
                      </a:r>
                      <a:r>
                        <a:rPr lang="ja-JP" sz="1400" b="1" kern="100" dirty="0">
                          <a:effectLst/>
                          <a:latin typeface="+mn-ea"/>
                          <a:ea typeface="+mn-ea"/>
                        </a:rPr>
                        <a:t>者数</a:t>
                      </a:r>
                      <a:endParaRPr lang="ja-JP" sz="1400" b="1" dirty="0">
                        <a:effectLst/>
                        <a:latin typeface="+mn-ea"/>
                        <a:ea typeface="+mn-ea"/>
                      </a:endParaRPr>
                    </a:p>
                    <a:p>
                      <a:pPr algn="l" fontAlgn="auto">
                        <a:lnSpc>
                          <a:spcPts val="1600"/>
                        </a:lnSpc>
                        <a:spcAft>
                          <a:spcPts val="0"/>
                        </a:spcAft>
                      </a:pPr>
                      <a:r>
                        <a:rPr lang="ja-JP" sz="1400" b="1" kern="100" dirty="0">
                          <a:effectLst/>
                          <a:latin typeface="+mn-ea"/>
                          <a:ea typeface="+mn-ea"/>
                        </a:rPr>
                        <a:t>【大阪府調べ】</a:t>
                      </a:r>
                      <a:endParaRPr lang="ja-JP" sz="1400" b="1"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sz="1400" b="1" dirty="0">
                          <a:effectLst/>
                          <a:latin typeface="+mn-ea"/>
                          <a:ea typeface="+mn-ea"/>
                        </a:rPr>
                        <a:t>約</a:t>
                      </a:r>
                      <a:r>
                        <a:rPr lang="en-US" altLang="ja-JP" sz="1400" b="1" dirty="0">
                          <a:effectLst/>
                          <a:latin typeface="+mn-ea"/>
                          <a:ea typeface="+mn-ea"/>
                        </a:rPr>
                        <a:t>88</a:t>
                      </a:r>
                      <a:r>
                        <a:rPr lang="ja-JP" sz="1400" b="1" dirty="0">
                          <a:effectLst/>
                          <a:latin typeface="+mn-ea"/>
                          <a:ea typeface="+mn-ea"/>
                        </a:rPr>
                        <a:t>万人</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400" b="1" strike="noStrike" dirty="0">
                          <a:solidFill>
                            <a:schemeClr val="tx1"/>
                          </a:solidFill>
                          <a:effectLst/>
                          <a:latin typeface="+mn-ea"/>
                          <a:ea typeface="+mn-ea"/>
                        </a:rPr>
                        <a:t>約</a:t>
                      </a:r>
                      <a:r>
                        <a:rPr lang="en-US" altLang="ja-JP" sz="1400" b="1" strike="noStrike" dirty="0">
                          <a:solidFill>
                            <a:schemeClr val="tx1"/>
                          </a:solidFill>
                          <a:effectLst/>
                          <a:latin typeface="+mn-ea"/>
                          <a:ea typeface="+mn-ea"/>
                        </a:rPr>
                        <a:t>103</a:t>
                      </a:r>
                      <a:r>
                        <a:rPr lang="ja-JP" altLang="en-US" sz="1400" b="1" strike="noStrike" dirty="0">
                          <a:solidFill>
                            <a:schemeClr val="tx1"/>
                          </a:solidFill>
                          <a:effectLst/>
                          <a:latin typeface="+mn-ea"/>
                          <a:ea typeface="+mn-ea"/>
                        </a:rPr>
                        <a:t>万人</a:t>
                      </a:r>
                      <a:endParaRPr lang="en-US" altLang="ja-JP" sz="1400" b="1" strike="noStrike" dirty="0">
                        <a:solidFill>
                          <a:schemeClr val="tx1"/>
                        </a:solidFill>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mn-ea"/>
                          <a:ea typeface="+mn-ea"/>
                          <a:cs typeface="HG丸ｺﾞｼｯｸM-PRO" panose="020F0600000000000000" pitchFamily="50" charset="-128"/>
                        </a:rPr>
                        <a:t>【</a:t>
                      </a:r>
                      <a:r>
                        <a:rPr lang="ja-JP" altLang="en-US" sz="1200" b="1" dirty="0">
                          <a:solidFill>
                            <a:schemeClr val="tx1"/>
                          </a:solidFill>
                          <a:effectLst/>
                          <a:latin typeface="+mn-ea"/>
                          <a:ea typeface="+mn-ea"/>
                          <a:cs typeface="HG丸ｺﾞｼｯｸM-PRO" panose="020F0600000000000000" pitchFamily="50" charset="-128"/>
                        </a:rPr>
                        <a:t>令和６（</a:t>
                      </a:r>
                      <a:r>
                        <a:rPr lang="en-US" altLang="ja-JP" sz="1200" b="1" dirty="0">
                          <a:solidFill>
                            <a:schemeClr val="tx1"/>
                          </a:solidFill>
                          <a:effectLst/>
                          <a:latin typeface="+mn-ea"/>
                          <a:ea typeface="+mn-ea"/>
                          <a:cs typeface="HG丸ｺﾞｼｯｸM-PRO" panose="020F0600000000000000" pitchFamily="50" charset="-128"/>
                        </a:rPr>
                        <a:t>2024</a:t>
                      </a:r>
                      <a:r>
                        <a:rPr lang="ja-JP" altLang="en-US" sz="1200" b="1" dirty="0">
                          <a:solidFill>
                            <a:schemeClr val="tx1"/>
                          </a:solidFill>
                          <a:effectLst/>
                          <a:latin typeface="+mn-ea"/>
                          <a:ea typeface="+mn-ea"/>
                          <a:cs typeface="HG丸ｺﾞｼｯｸM-PRO" panose="020F0600000000000000" pitchFamily="50" charset="-128"/>
                        </a:rPr>
                        <a:t>）年度</a:t>
                      </a:r>
                      <a:r>
                        <a:rPr lang="en-US" altLang="ja-JP" sz="1200" b="1" dirty="0">
                          <a:solidFill>
                            <a:schemeClr val="tx1"/>
                          </a:solidFill>
                          <a:effectLst/>
                          <a:latin typeface="+mn-ea"/>
                          <a:ea typeface="+mn-ea"/>
                          <a:cs typeface="HG丸ｺﾞｼｯｸM-PRO" panose="020F0600000000000000" pitchFamily="50" charset="-128"/>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sz="1400" b="1" dirty="0">
                          <a:effectLst/>
                          <a:latin typeface="+mn-ea"/>
                          <a:ea typeface="+mn-ea"/>
                        </a:rPr>
                        <a:t>約</a:t>
                      </a:r>
                      <a:r>
                        <a:rPr lang="en-US" sz="1400" b="1" dirty="0">
                          <a:effectLst/>
                          <a:latin typeface="+mn-ea"/>
                          <a:ea typeface="+mn-ea"/>
                        </a:rPr>
                        <a:t>140</a:t>
                      </a:r>
                      <a:r>
                        <a:rPr lang="ja-JP" sz="1400" b="1" dirty="0">
                          <a:effectLst/>
                          <a:latin typeface="+mn-ea"/>
                          <a:ea typeface="+mn-ea"/>
                        </a:rPr>
                        <a:t>万人</a:t>
                      </a:r>
                      <a:endParaRPr lang="ja-JP" sz="1400" b="1"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6063894"/>
                  </a:ext>
                </a:extLst>
              </a:tr>
              <a:tr h="860948">
                <a:tc>
                  <a:txBody>
                    <a:bodyPr/>
                    <a:lstStyle/>
                    <a:p>
                      <a:pPr algn="ctr" fontAlgn="auto">
                        <a:lnSpc>
                          <a:spcPts val="1600"/>
                        </a:lnSpc>
                        <a:spcAft>
                          <a:spcPts val="0"/>
                        </a:spcAft>
                      </a:pPr>
                      <a:r>
                        <a:rPr lang="ja-JP" sz="1400" b="1" dirty="0">
                          <a:effectLst/>
                          <a:latin typeface="+mn-ea"/>
                          <a:ea typeface="+mn-ea"/>
                        </a:rPr>
                        <a:t>２</a:t>
                      </a:r>
                      <a:endParaRPr lang="ja-JP" sz="1400" b="1"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sz="1400" b="1" dirty="0">
                          <a:effectLst/>
                          <a:latin typeface="+mn-ea"/>
                          <a:ea typeface="+mn-ea"/>
                        </a:rPr>
                        <a:t>肝炎ウイルス検査精密検査受診率</a:t>
                      </a:r>
                    </a:p>
                    <a:p>
                      <a:pPr algn="l" fontAlgn="auto">
                        <a:lnSpc>
                          <a:spcPts val="1600"/>
                        </a:lnSpc>
                        <a:spcAft>
                          <a:spcPts val="0"/>
                        </a:spcAft>
                      </a:pPr>
                      <a:r>
                        <a:rPr lang="ja-JP" sz="1400" b="1" dirty="0">
                          <a:effectLst/>
                          <a:latin typeface="+mn-ea"/>
                          <a:ea typeface="+mn-ea"/>
                        </a:rPr>
                        <a:t>【大阪府調べ】</a:t>
                      </a:r>
                      <a:endParaRPr lang="ja-JP" sz="1400" b="1"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effectLst/>
                          <a:latin typeface="+mn-ea"/>
                          <a:ea typeface="+mn-ea"/>
                        </a:rPr>
                        <a:t>54.3</a:t>
                      </a:r>
                      <a:r>
                        <a:rPr lang="ja-JP" sz="1400" b="1" dirty="0">
                          <a:effectLst/>
                          <a:latin typeface="+mn-ea"/>
                          <a:ea typeface="+mn-ea"/>
                        </a:rPr>
                        <a:t>％</a:t>
                      </a:r>
                      <a:endParaRPr lang="ja-JP" sz="1200" b="1"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strike="noStrike" dirty="0">
                          <a:solidFill>
                            <a:schemeClr val="tx1"/>
                          </a:solidFill>
                          <a:effectLst/>
                          <a:latin typeface="+mn-ea"/>
                          <a:ea typeface="+mn-ea"/>
                        </a:rPr>
                        <a:t>59.9</a:t>
                      </a:r>
                      <a:r>
                        <a:rPr lang="ja-JP" altLang="en-US" sz="1400" b="1" strike="noStrike" dirty="0">
                          <a:solidFill>
                            <a:schemeClr val="tx1"/>
                          </a:solidFill>
                          <a:effectLst/>
                          <a:latin typeface="+mn-ea"/>
                          <a:ea typeface="+mn-ea"/>
                        </a:rPr>
                        <a:t>％</a:t>
                      </a:r>
                      <a:endParaRPr lang="en-US" altLang="ja-JP" sz="1400" b="1" strike="noStrike" dirty="0">
                        <a:solidFill>
                          <a:schemeClr val="tx1"/>
                        </a:solidFill>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mn-ea"/>
                          <a:ea typeface="+mn-ea"/>
                          <a:cs typeface="HG丸ｺﾞｼｯｸM-PRO" panose="020F0600000000000000" pitchFamily="50" charset="-128"/>
                        </a:rPr>
                        <a:t>【</a:t>
                      </a:r>
                      <a:r>
                        <a:rPr lang="ja-JP" altLang="en-US" sz="1200" b="1" dirty="0">
                          <a:solidFill>
                            <a:schemeClr val="tx1"/>
                          </a:solidFill>
                          <a:effectLst/>
                          <a:latin typeface="+mn-ea"/>
                          <a:ea typeface="+mn-ea"/>
                          <a:cs typeface="HG丸ｺﾞｼｯｸM-PRO" panose="020F0600000000000000" pitchFamily="50" charset="-128"/>
                        </a:rPr>
                        <a:t>令和６（</a:t>
                      </a:r>
                      <a:r>
                        <a:rPr lang="en-US" altLang="ja-JP" sz="1200" b="1" dirty="0">
                          <a:solidFill>
                            <a:schemeClr val="tx1"/>
                          </a:solidFill>
                          <a:effectLst/>
                          <a:latin typeface="+mn-ea"/>
                          <a:ea typeface="+mn-ea"/>
                          <a:cs typeface="HG丸ｺﾞｼｯｸM-PRO" panose="020F0600000000000000" pitchFamily="50" charset="-128"/>
                        </a:rPr>
                        <a:t>2024</a:t>
                      </a:r>
                      <a:r>
                        <a:rPr lang="ja-JP" altLang="en-US" sz="1200" b="1" dirty="0">
                          <a:solidFill>
                            <a:schemeClr val="tx1"/>
                          </a:solidFill>
                          <a:effectLst/>
                          <a:latin typeface="+mn-ea"/>
                          <a:ea typeface="+mn-ea"/>
                          <a:cs typeface="HG丸ｺﾞｼｯｸM-PRO" panose="020F0600000000000000" pitchFamily="50" charset="-128"/>
                        </a:rPr>
                        <a:t>）年度</a:t>
                      </a:r>
                      <a:r>
                        <a:rPr lang="en-US" altLang="ja-JP" sz="1200" b="1" dirty="0">
                          <a:solidFill>
                            <a:schemeClr val="tx1"/>
                          </a:solidFill>
                          <a:effectLst/>
                          <a:latin typeface="+mn-ea"/>
                          <a:ea typeface="+mn-ea"/>
                          <a:cs typeface="HG丸ｺﾞｼｯｸM-PRO" panose="020F0600000000000000" pitchFamily="50" charset="-128"/>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effectLst/>
                          <a:latin typeface="+mn-ea"/>
                          <a:ea typeface="+mn-ea"/>
                        </a:rPr>
                        <a:t>80</a:t>
                      </a:r>
                      <a:r>
                        <a:rPr lang="ja-JP" sz="1400" b="1" dirty="0">
                          <a:effectLst/>
                          <a:latin typeface="+mn-ea"/>
                          <a:ea typeface="+mn-ea"/>
                        </a:rPr>
                        <a:t>％</a:t>
                      </a:r>
                      <a:endParaRPr lang="ja-JP" sz="1400" b="1"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994477"/>
                  </a:ext>
                </a:extLst>
              </a:tr>
            </a:tbl>
          </a:graphicData>
        </a:graphic>
      </p:graphicFrame>
      <p:graphicFrame>
        <p:nvGraphicFramePr>
          <p:cNvPr id="11" name="表 10">
            <a:extLst>
              <a:ext uri="{FF2B5EF4-FFF2-40B4-BE49-F238E27FC236}">
                <a16:creationId xmlns:a16="http://schemas.microsoft.com/office/drawing/2014/main" id="{5FE916B6-7F51-489C-9C2F-0ACE95B5DEBB}"/>
              </a:ext>
            </a:extLst>
          </p:cNvPr>
          <p:cNvGraphicFramePr>
            <a:graphicFrameLocks noGrp="1"/>
          </p:cNvGraphicFramePr>
          <p:nvPr/>
        </p:nvGraphicFramePr>
        <p:xfrm>
          <a:off x="596330" y="5734255"/>
          <a:ext cx="8713340" cy="658059"/>
        </p:xfrm>
        <a:graphic>
          <a:graphicData uri="http://schemas.openxmlformats.org/drawingml/2006/table">
            <a:tbl>
              <a:tblPr firstRow="1" bandRow="1">
                <a:tableStyleId>{5C22544A-7EE6-4342-B048-85BDC9FD1C3A}</a:tableStyleId>
              </a:tblPr>
              <a:tblGrid>
                <a:gridCol w="1324820">
                  <a:extLst>
                    <a:ext uri="{9D8B030D-6E8A-4147-A177-3AD203B41FA5}">
                      <a16:colId xmlns:a16="http://schemas.microsoft.com/office/drawing/2014/main" val="3795206225"/>
                    </a:ext>
                  </a:extLst>
                </a:gridCol>
                <a:gridCol w="7388520">
                  <a:extLst>
                    <a:ext uri="{9D8B030D-6E8A-4147-A177-3AD203B41FA5}">
                      <a16:colId xmlns:a16="http://schemas.microsoft.com/office/drawing/2014/main" val="1328953327"/>
                    </a:ext>
                  </a:extLst>
                </a:gridCol>
              </a:tblGrid>
              <a:tr h="658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rPr>
                        <a:t>現状･課題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179388" marR="0" lvl="0" indent="-179388" algn="l" defTabSz="914400" rtl="0" eaLnBrk="1" fontAlgn="auto" latinLnBrk="0" hangingPunct="1">
                        <a:lnSpc>
                          <a:spcPts val="2000"/>
                        </a:lnSpc>
                        <a:spcBef>
                          <a:spcPts val="0"/>
                        </a:spcBef>
                        <a:spcAft>
                          <a:spcPts val="0"/>
                        </a:spcAft>
                        <a:buClrTx/>
                        <a:buSzTx/>
                        <a:buFontTx/>
                        <a:buNone/>
                        <a:tabLst/>
                        <a:defRPr/>
                      </a:pPr>
                      <a:r>
                        <a:rPr kumimoji="1" lang="ja-JP" altLang="en-US" sz="1400" b="1" dirty="0">
                          <a:solidFill>
                            <a:schemeClr val="tx1"/>
                          </a:solidFill>
                        </a:rPr>
                        <a:t>◆肝炎肝がん予防のためには、肝炎ウイルス検査のさらなる受検促進や陽性者への精密検査の受診勧奨、肝疾患診療連携拠点病院を中心とする医療提供体制の充実が必要。</a:t>
                      </a:r>
                      <a:endParaRPr kumimoji="1" lang="en-US" altLang="ja-JP"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spTree>
    <p:extLst>
      <p:ext uri="{BB962C8B-B14F-4D97-AF65-F5344CB8AC3E}">
        <p14:creationId xmlns:p14="http://schemas.microsoft.com/office/powerpoint/2010/main" val="428582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8</a:t>
            </a:fld>
            <a:endParaRPr kumimoji="1" lang="ja-JP" altLang="en-US"/>
          </a:p>
        </p:txBody>
      </p:sp>
      <p:graphicFrame>
        <p:nvGraphicFramePr>
          <p:cNvPr id="13" name="表 12">
            <a:extLst>
              <a:ext uri="{FF2B5EF4-FFF2-40B4-BE49-F238E27FC236}">
                <a16:creationId xmlns:a16="http://schemas.microsoft.com/office/drawing/2014/main" id="{67CF6E2A-87F8-45B9-AD4E-E4FED280432A}"/>
              </a:ext>
            </a:extLst>
          </p:cNvPr>
          <p:cNvGraphicFramePr>
            <a:graphicFrameLocks noGrp="1"/>
          </p:cNvGraphicFramePr>
          <p:nvPr>
            <p:extLst>
              <p:ext uri="{D42A27DB-BD31-4B8C-83A1-F6EECF244321}">
                <p14:modId xmlns:p14="http://schemas.microsoft.com/office/powerpoint/2010/main" val="4022217107"/>
              </p:ext>
            </p:extLst>
          </p:nvPr>
        </p:nvGraphicFramePr>
        <p:xfrm>
          <a:off x="399000" y="343988"/>
          <a:ext cx="8928000" cy="6100355"/>
        </p:xfrm>
        <a:graphic>
          <a:graphicData uri="http://schemas.openxmlformats.org/drawingml/2006/table">
            <a:tbl>
              <a:tblPr firstRow="1" bandRow="1">
                <a:tableStyleId>{5C22544A-7EE6-4342-B048-85BDC9FD1C3A}</a:tableStyleId>
              </a:tblPr>
              <a:tblGrid>
                <a:gridCol w="996111">
                  <a:extLst>
                    <a:ext uri="{9D8B030D-6E8A-4147-A177-3AD203B41FA5}">
                      <a16:colId xmlns:a16="http://schemas.microsoft.com/office/drawing/2014/main" val="528851062"/>
                    </a:ext>
                  </a:extLst>
                </a:gridCol>
                <a:gridCol w="7931889">
                  <a:extLst>
                    <a:ext uri="{9D8B030D-6E8A-4147-A177-3AD203B41FA5}">
                      <a16:colId xmlns:a16="http://schemas.microsoft.com/office/drawing/2014/main" val="89849022"/>
                    </a:ext>
                  </a:extLst>
                </a:gridCol>
              </a:tblGrid>
              <a:tr h="6100355">
                <a:tc>
                  <a:txBody>
                    <a:bodyPr/>
                    <a:lstStyle/>
                    <a:p>
                      <a:r>
                        <a:rPr kumimoji="1" lang="ja-JP" altLang="en-US" sz="1400" dirty="0">
                          <a:latin typeface="+mn-ea"/>
                          <a:ea typeface="+mn-ea"/>
                        </a:rPr>
                        <a:t>本年度の取組み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200" u="none" baseline="0" dirty="0">
                          <a:solidFill>
                            <a:schemeClr val="tx1"/>
                          </a:solidFill>
                          <a:highlight>
                            <a:srgbClr val="00FF00"/>
                          </a:highlight>
                          <a:latin typeface="+mn-ea"/>
                          <a:ea typeface="+mn-ea"/>
                        </a:rPr>
                        <a:t>■</a:t>
                      </a:r>
                      <a:r>
                        <a:rPr kumimoji="1" lang="ja-JP" altLang="en-US" sz="1200" u="none" baseline="0" dirty="0">
                          <a:solidFill>
                            <a:schemeClr val="tx1"/>
                          </a:solidFill>
                          <a:latin typeface="+mn-ea"/>
                          <a:ea typeface="+mn-ea"/>
                        </a:rPr>
                        <a:t>特に説明したい項目</a:t>
                      </a:r>
                      <a:endParaRPr kumimoji="1" lang="en-US" altLang="ja-JP" sz="12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u="sng" dirty="0">
                          <a:solidFill>
                            <a:schemeClr val="tx1"/>
                          </a:solidFill>
                          <a:latin typeface="+mn-ea"/>
                          <a:ea typeface="+mn-ea"/>
                        </a:rPr>
                        <a:t>肝炎肝がんの予防</a:t>
                      </a:r>
                      <a:r>
                        <a:rPr kumimoji="1" lang="en-US" altLang="ja-JP" sz="1100" u="sng" dirty="0">
                          <a:solidFill>
                            <a:schemeClr val="tx1"/>
                          </a:solidFill>
                          <a:latin typeface="+mn-ea"/>
                          <a:ea typeface="+mn-ea"/>
                        </a:rPr>
                        <a:t>､</a:t>
                      </a:r>
                      <a:r>
                        <a:rPr kumimoji="1" lang="ja-JP" altLang="en-US" sz="1100" u="sng" dirty="0">
                          <a:solidFill>
                            <a:schemeClr val="tx1"/>
                          </a:solidFill>
                          <a:latin typeface="+mn-ea"/>
                          <a:ea typeface="+mn-ea"/>
                        </a:rPr>
                        <a:t>受診・受療の推進</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9388" indent="-179388">
                        <a:lnSpc>
                          <a:spcPts val="1600"/>
                        </a:lnSpc>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肝炎ウイルス検査の陽性者に対しフォローアップを実施し、精密検査受診状況を把握するとともに精検未受診者に受診</a:t>
                      </a:r>
                      <a:endParaRPr kumimoji="1" lang="en-US" altLang="ja-JP" sz="1100" b="1" dirty="0">
                        <a:solidFill>
                          <a:schemeClr val="tx1"/>
                        </a:solidFill>
                        <a:latin typeface="+mn-ea"/>
                        <a:ea typeface="+mn-ea"/>
                      </a:endParaRPr>
                    </a:p>
                    <a:p>
                      <a:pPr marL="179388" indent="-179388">
                        <a:lnSpc>
                          <a:spcPts val="1600"/>
                        </a:lnSpc>
                      </a:pPr>
                      <a:r>
                        <a:rPr kumimoji="1" lang="ja-JP" altLang="en-US" sz="1100" b="1" dirty="0">
                          <a:solidFill>
                            <a:schemeClr val="tx1"/>
                          </a:solidFill>
                          <a:latin typeface="+mn-ea"/>
                          <a:ea typeface="+mn-ea"/>
                        </a:rPr>
                        <a:t>　勧奨を実施</a:t>
                      </a:r>
                      <a:r>
                        <a:rPr kumimoji="1" lang="en-US" altLang="ja-JP" sz="1100" b="1" dirty="0">
                          <a:solidFill>
                            <a:schemeClr val="tx1"/>
                          </a:solidFill>
                          <a:latin typeface="+mn-ea"/>
                          <a:ea typeface="+mn-ea"/>
                        </a:rPr>
                        <a:t>【R7</a:t>
                      </a:r>
                      <a:r>
                        <a:rPr kumimoji="1" lang="ja-JP" altLang="en-US" sz="1100" b="1" dirty="0">
                          <a:solidFill>
                            <a:schemeClr val="tx1"/>
                          </a:solidFill>
                          <a:latin typeface="+mn-ea"/>
                          <a:ea typeface="+mn-ea"/>
                        </a:rPr>
                        <a:t>年度陽性者：</a:t>
                      </a:r>
                      <a:r>
                        <a:rPr kumimoji="1" lang="en-US" altLang="ja-JP" sz="1100" b="1" dirty="0">
                          <a:solidFill>
                            <a:schemeClr val="tx1"/>
                          </a:solidFill>
                          <a:latin typeface="+mn-ea"/>
                          <a:ea typeface="+mn-ea"/>
                        </a:rPr>
                        <a:t>9</a:t>
                      </a:r>
                      <a:r>
                        <a:rPr kumimoji="1" lang="ja-JP" altLang="en-US" sz="1100" b="1" dirty="0">
                          <a:solidFill>
                            <a:schemeClr val="tx1"/>
                          </a:solidFill>
                          <a:latin typeface="+mn-ea"/>
                          <a:ea typeface="+mn-ea"/>
                        </a:rPr>
                        <a:t>人（</a:t>
                      </a:r>
                      <a:r>
                        <a:rPr kumimoji="1" lang="en-US" altLang="ja-JP" sz="1100" b="1" dirty="0">
                          <a:solidFill>
                            <a:schemeClr val="tx1"/>
                          </a:solidFill>
                          <a:latin typeface="+mn-ea"/>
                          <a:ea typeface="+mn-ea"/>
                        </a:rPr>
                        <a:t>R7.12</a:t>
                      </a:r>
                      <a:r>
                        <a:rPr kumimoji="1" lang="ja-JP" altLang="en-US" sz="1100" b="1" dirty="0">
                          <a:solidFill>
                            <a:schemeClr val="tx1"/>
                          </a:solidFill>
                          <a:latin typeface="+mn-ea"/>
                          <a:ea typeface="+mn-ea"/>
                        </a:rPr>
                        <a:t>末時点）</a:t>
                      </a:r>
                      <a:r>
                        <a:rPr kumimoji="1" lang="en-US" altLang="ja-JP" sz="1100" b="1" dirty="0">
                          <a:solidFill>
                            <a:schemeClr val="tx1"/>
                          </a:solidFill>
                          <a:latin typeface="+mn-ea"/>
                          <a:ea typeface="+mn-ea"/>
                        </a:rPr>
                        <a:t>】</a:t>
                      </a:r>
                    </a:p>
                    <a:p>
                      <a:pPr marL="179388" indent="-179388">
                        <a:lnSpc>
                          <a:spcPts val="1600"/>
                        </a:lnSpc>
                      </a:pPr>
                      <a:r>
                        <a:rPr kumimoji="1" lang="ja-JP" altLang="en-US" sz="1100" b="0" dirty="0">
                          <a:solidFill>
                            <a:schemeClr val="tx1"/>
                          </a:solidFill>
                          <a:latin typeface="+mn-ea"/>
                          <a:ea typeface="+mn-ea"/>
                        </a:rPr>
                        <a:t>■初回精密検査費用助成制度の周知強化</a:t>
                      </a:r>
                      <a:r>
                        <a:rPr kumimoji="1" lang="en-US" altLang="ja-JP" sz="1100" b="0" dirty="0">
                          <a:solidFill>
                            <a:schemeClr val="tx1"/>
                          </a:solidFill>
                          <a:latin typeface="+mn-ea"/>
                          <a:ea typeface="+mn-ea"/>
                        </a:rPr>
                        <a:t>【R7</a:t>
                      </a:r>
                      <a:r>
                        <a:rPr kumimoji="1" lang="ja-JP" altLang="en-US" sz="1100" b="0" dirty="0">
                          <a:solidFill>
                            <a:schemeClr val="tx1"/>
                          </a:solidFill>
                          <a:latin typeface="+mn-ea"/>
                          <a:ea typeface="+mn-ea"/>
                        </a:rPr>
                        <a:t>年度：</a:t>
                      </a:r>
                      <a:r>
                        <a:rPr kumimoji="1" lang="en-US" altLang="ja-JP" sz="1100" b="0" dirty="0">
                          <a:solidFill>
                            <a:schemeClr val="tx1"/>
                          </a:solidFill>
                          <a:latin typeface="+mn-ea"/>
                          <a:ea typeface="+mn-ea"/>
                        </a:rPr>
                        <a:t>16</a:t>
                      </a:r>
                      <a:r>
                        <a:rPr kumimoji="1" lang="ja-JP" altLang="en-US" sz="1100" b="0" dirty="0">
                          <a:solidFill>
                            <a:schemeClr val="tx1"/>
                          </a:solidFill>
                          <a:latin typeface="+mn-ea"/>
                          <a:ea typeface="+mn-ea"/>
                        </a:rPr>
                        <a:t>件（</a:t>
                      </a:r>
                      <a:r>
                        <a:rPr kumimoji="1" lang="en-US" altLang="ja-JP" sz="1100" b="0" dirty="0">
                          <a:solidFill>
                            <a:schemeClr val="tx1"/>
                          </a:solidFill>
                          <a:latin typeface="+mn-ea"/>
                          <a:ea typeface="+mn-ea"/>
                        </a:rPr>
                        <a:t>R7.12</a:t>
                      </a:r>
                      <a:r>
                        <a:rPr kumimoji="1" lang="ja-JP" altLang="en-US" sz="1100" b="0" dirty="0">
                          <a:solidFill>
                            <a:schemeClr val="tx1"/>
                          </a:solidFill>
                          <a:latin typeface="+mn-ea"/>
                          <a:ea typeface="+mn-ea"/>
                        </a:rPr>
                        <a:t>末時点）</a:t>
                      </a:r>
                      <a:r>
                        <a:rPr kumimoji="1" lang="en-US" altLang="ja-JP" sz="1100" b="0" dirty="0">
                          <a:solidFill>
                            <a:schemeClr val="tx1"/>
                          </a:solidFill>
                          <a:latin typeface="+mn-ea"/>
                          <a:ea typeface="+mn-ea"/>
                        </a:rPr>
                        <a:t>】</a:t>
                      </a:r>
                    </a:p>
                    <a:p>
                      <a:pPr marL="179388" marR="0" lvl="0" indent="-179388"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■定期検査費用助成制度の周知強化</a:t>
                      </a:r>
                      <a:r>
                        <a:rPr kumimoji="1" lang="en-US" altLang="ja-JP" sz="1100" b="0" dirty="0">
                          <a:solidFill>
                            <a:schemeClr val="tx1"/>
                          </a:solidFill>
                          <a:latin typeface="+mn-ea"/>
                          <a:ea typeface="+mn-ea"/>
                        </a:rPr>
                        <a:t>【R7</a:t>
                      </a:r>
                      <a:r>
                        <a:rPr kumimoji="1" lang="ja-JP" altLang="en-US" sz="1100" b="0" dirty="0">
                          <a:solidFill>
                            <a:schemeClr val="tx1"/>
                          </a:solidFill>
                          <a:latin typeface="+mn-ea"/>
                          <a:ea typeface="+mn-ea"/>
                        </a:rPr>
                        <a:t>年度：</a:t>
                      </a:r>
                      <a:r>
                        <a:rPr kumimoji="1" lang="en-US" altLang="ja-JP" sz="1100" b="0" dirty="0">
                          <a:solidFill>
                            <a:schemeClr val="tx1"/>
                          </a:solidFill>
                          <a:latin typeface="+mn-ea"/>
                          <a:ea typeface="+mn-ea"/>
                        </a:rPr>
                        <a:t>46</a:t>
                      </a:r>
                      <a:r>
                        <a:rPr kumimoji="1" lang="ja-JP" altLang="en-US" sz="1100" b="0" dirty="0">
                          <a:solidFill>
                            <a:schemeClr val="tx1"/>
                          </a:solidFill>
                          <a:latin typeface="+mn-ea"/>
                          <a:ea typeface="+mn-ea"/>
                        </a:rPr>
                        <a:t>件（</a:t>
                      </a:r>
                      <a:r>
                        <a:rPr kumimoji="1" lang="en-US" altLang="ja-JP" sz="1100" b="0" dirty="0">
                          <a:solidFill>
                            <a:schemeClr val="tx1"/>
                          </a:solidFill>
                          <a:latin typeface="+mn-ea"/>
                          <a:ea typeface="+mn-ea"/>
                        </a:rPr>
                        <a:t>R7.12</a:t>
                      </a:r>
                      <a:r>
                        <a:rPr kumimoji="1" lang="ja-JP" altLang="en-US" sz="1100" b="0" dirty="0">
                          <a:solidFill>
                            <a:schemeClr val="tx1"/>
                          </a:solidFill>
                          <a:latin typeface="+mn-ea"/>
                          <a:ea typeface="+mn-ea"/>
                        </a:rPr>
                        <a:t>末時点）</a:t>
                      </a:r>
                      <a:r>
                        <a:rPr kumimoji="1" lang="en-US" altLang="ja-JP" sz="1100" b="0" dirty="0">
                          <a:solidFill>
                            <a:schemeClr val="tx1"/>
                          </a:solidFill>
                          <a:latin typeface="+mn-ea"/>
                          <a:ea typeface="+mn-ea"/>
                        </a:rPr>
                        <a:t>】</a:t>
                      </a: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■肝がん・重度肝硬変治療促進事業にかかる指定医療機関の拡大</a:t>
                      </a:r>
                      <a:r>
                        <a:rPr kumimoji="1" lang="en-US" altLang="ja-JP" sz="1100" b="0" dirty="0">
                          <a:solidFill>
                            <a:schemeClr val="tx1"/>
                          </a:solidFill>
                          <a:latin typeface="+mn-ea"/>
                          <a:ea typeface="+mn-ea"/>
                        </a:rPr>
                        <a:t>【101</a:t>
                      </a:r>
                      <a:r>
                        <a:rPr kumimoji="1" lang="ja-JP" altLang="en-US" sz="1100" b="0" dirty="0">
                          <a:solidFill>
                            <a:schemeClr val="tx1"/>
                          </a:solidFill>
                          <a:latin typeface="+mn-ea"/>
                          <a:ea typeface="+mn-ea"/>
                        </a:rPr>
                        <a:t>機関（</a:t>
                      </a:r>
                      <a:r>
                        <a:rPr kumimoji="1" lang="en-US" altLang="ja-JP" sz="1100" b="0" dirty="0">
                          <a:solidFill>
                            <a:schemeClr val="tx1"/>
                          </a:solidFill>
                          <a:latin typeface="+mn-ea"/>
                          <a:ea typeface="+mn-ea"/>
                        </a:rPr>
                        <a:t>R7.12</a:t>
                      </a:r>
                      <a:r>
                        <a:rPr kumimoji="1" lang="ja-JP" altLang="en-US" sz="1100" b="0" dirty="0">
                          <a:solidFill>
                            <a:schemeClr val="tx1"/>
                          </a:solidFill>
                          <a:latin typeface="+mn-ea"/>
                          <a:ea typeface="+mn-ea"/>
                        </a:rPr>
                        <a:t>末時点）</a:t>
                      </a:r>
                      <a:r>
                        <a:rPr kumimoji="1" lang="en-US" altLang="ja-JP" sz="1100" b="0" dirty="0">
                          <a:solidFill>
                            <a:schemeClr val="tx1"/>
                          </a:solidFill>
                          <a:latin typeface="+mn-ea"/>
                          <a:ea typeface="+mn-ea"/>
                        </a:rPr>
                        <a:t>】</a:t>
                      </a: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肝がん・重度肝硬変治療促進事業の実施</a:t>
                      </a:r>
                      <a:r>
                        <a:rPr kumimoji="1" lang="en-US" altLang="ja-JP" sz="1100" b="1" dirty="0">
                          <a:solidFill>
                            <a:schemeClr val="tx1"/>
                          </a:solidFill>
                          <a:latin typeface="+mn-ea"/>
                          <a:ea typeface="+mn-ea"/>
                        </a:rPr>
                        <a:t>【</a:t>
                      </a:r>
                      <a:r>
                        <a:rPr kumimoji="1" lang="ja-JP" altLang="en-US" sz="1100" b="1" dirty="0">
                          <a:solidFill>
                            <a:schemeClr val="tx1"/>
                          </a:solidFill>
                          <a:latin typeface="+mn-ea"/>
                          <a:ea typeface="+mn-ea"/>
                        </a:rPr>
                        <a:t>累計：</a:t>
                      </a:r>
                      <a:r>
                        <a:rPr kumimoji="1" lang="en-US" altLang="ja-JP" sz="1100" b="1" dirty="0">
                          <a:solidFill>
                            <a:schemeClr val="tx1"/>
                          </a:solidFill>
                          <a:latin typeface="+mn-ea"/>
                          <a:ea typeface="+mn-ea"/>
                        </a:rPr>
                        <a:t>266</a:t>
                      </a:r>
                      <a:r>
                        <a:rPr kumimoji="1" lang="ja-JP" altLang="en-US" sz="1100" b="1" dirty="0">
                          <a:solidFill>
                            <a:schemeClr val="tx1"/>
                          </a:solidFill>
                          <a:latin typeface="+mn-ea"/>
                          <a:ea typeface="+mn-ea"/>
                        </a:rPr>
                        <a:t>人（</a:t>
                      </a:r>
                      <a:r>
                        <a:rPr kumimoji="1" lang="en-US" altLang="ja-JP" sz="1100" b="1" dirty="0">
                          <a:solidFill>
                            <a:schemeClr val="tx1"/>
                          </a:solidFill>
                          <a:latin typeface="+mn-ea"/>
                          <a:ea typeface="+mn-ea"/>
                        </a:rPr>
                        <a:t>R7.12</a:t>
                      </a:r>
                      <a:r>
                        <a:rPr kumimoji="1" lang="ja-JP" altLang="en-US" sz="1100" b="1" dirty="0">
                          <a:solidFill>
                            <a:schemeClr val="tx1"/>
                          </a:solidFill>
                          <a:latin typeface="+mn-ea"/>
                          <a:ea typeface="+mn-ea"/>
                        </a:rPr>
                        <a:t>末時点）</a:t>
                      </a:r>
                      <a:r>
                        <a:rPr kumimoji="1" lang="en-US" altLang="ja-JP" sz="1100" b="1" dirty="0">
                          <a:solidFill>
                            <a:schemeClr val="tx1"/>
                          </a:solidFill>
                          <a:latin typeface="+mn-ea"/>
                          <a:ea typeface="+mn-ea"/>
                        </a:rPr>
                        <a:t>】</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100" dirty="0">
                          <a:solidFill>
                            <a:schemeClr val="tx1"/>
                          </a:solidFill>
                          <a:latin typeface="+mn-ea"/>
                          <a:ea typeface="+mn-ea"/>
                        </a:rPr>
                        <a:t>《</a:t>
                      </a:r>
                      <a:r>
                        <a:rPr kumimoji="1" lang="ja-JP" altLang="en-US" sz="1100" u="sng" dirty="0">
                          <a:solidFill>
                            <a:schemeClr val="tx1"/>
                          </a:solidFill>
                          <a:latin typeface="+mn-ea"/>
                          <a:ea typeface="+mn-ea"/>
                        </a:rPr>
                        <a:t>肝炎ウイルス検査の受検促進</a:t>
                      </a:r>
                      <a:r>
                        <a:rPr kumimoji="1" lang="en-US" altLang="ja-JP" sz="1100" dirty="0">
                          <a:solidFill>
                            <a:schemeClr val="tx1"/>
                          </a:solidFill>
                          <a:latin typeface="+mn-ea"/>
                          <a:ea typeface="+mn-ea"/>
                        </a:rPr>
                        <a:t>》</a:t>
                      </a:r>
                    </a:p>
                    <a:p>
                      <a:pPr marL="179388" marR="0" lvl="0" indent="-179388"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市町村に対して受検者数向上にかかる情報提供等を行い、各市町村における受検者数向上に向けた取組みを支援・促進</a:t>
                      </a:r>
                      <a:br>
                        <a:rPr kumimoji="1" lang="en-US" altLang="ja-JP" sz="1100" b="0" dirty="0">
                          <a:solidFill>
                            <a:schemeClr val="tx1"/>
                          </a:solidFill>
                          <a:latin typeface="+mn-ea"/>
                          <a:ea typeface="+mn-ea"/>
                        </a:rPr>
                      </a:br>
                      <a:r>
                        <a:rPr kumimoji="1" lang="ja-JP" altLang="en-US" sz="1100" b="1" dirty="0">
                          <a:solidFill>
                            <a:schemeClr val="tx1"/>
                          </a:solidFill>
                          <a:latin typeface="+mn-ea"/>
                          <a:ea typeface="+mn-ea"/>
                        </a:rPr>
                        <a:t>（啓発物の提供、好事例の共有、広報誌の活用等）</a:t>
                      </a:r>
                      <a:endParaRPr kumimoji="1" lang="en-US" altLang="ja-JP" sz="1100" b="1" dirty="0">
                        <a:solidFill>
                          <a:schemeClr val="tx1"/>
                        </a:solidFill>
                        <a:latin typeface="+mn-ea"/>
                        <a:ea typeface="+mn-ea"/>
                      </a:endParaRPr>
                    </a:p>
                    <a:p>
                      <a:pPr marL="179388" marR="0" lvl="0" indent="-179388"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肝臓週間（</a:t>
                      </a:r>
                      <a:r>
                        <a:rPr kumimoji="1" lang="en-US" altLang="ja-JP" sz="1100" b="1" dirty="0">
                          <a:solidFill>
                            <a:schemeClr val="tx1"/>
                          </a:solidFill>
                          <a:latin typeface="+mn-ea"/>
                          <a:ea typeface="+mn-ea"/>
                        </a:rPr>
                        <a:t>R7.7.28</a:t>
                      </a: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8.3</a:t>
                      </a:r>
                      <a:r>
                        <a:rPr kumimoji="1" lang="ja-JP" altLang="en-US" sz="1100" b="1" dirty="0">
                          <a:solidFill>
                            <a:schemeClr val="tx1"/>
                          </a:solidFill>
                          <a:latin typeface="+mn-ea"/>
                          <a:ea typeface="+mn-ea"/>
                        </a:rPr>
                        <a:t>）に合わせた肝炎ウイルス感染の高リスク集団への働きかけ（肝疾患診療連携拠点病院や健康サ</a:t>
                      </a:r>
                      <a:endParaRPr kumimoji="1" lang="en-US" altLang="ja-JP" sz="1100" b="1" dirty="0">
                        <a:solidFill>
                          <a:schemeClr val="tx1"/>
                        </a:solidFill>
                        <a:latin typeface="+mn-ea"/>
                        <a:ea typeface="+mn-ea"/>
                      </a:endParaRPr>
                    </a:p>
                    <a:p>
                      <a:pPr marL="179388" marR="0" lvl="0" indent="-179388" algn="l" defTabSz="914400" rtl="0" eaLnBrk="1" fontAlgn="auto" latinLnBrk="0" hangingPunct="1">
                        <a:lnSpc>
                          <a:spcPts val="1600"/>
                        </a:lnSpc>
                        <a:spcBef>
                          <a:spcPts val="0"/>
                        </a:spcBef>
                        <a:spcAft>
                          <a:spcPts val="0"/>
                        </a:spcAft>
                        <a:buClrTx/>
                        <a:buSzTx/>
                        <a:buFontTx/>
                        <a:buNone/>
                        <a:tabLst/>
                        <a:defRPr/>
                      </a:pPr>
                      <a:r>
                        <a:rPr kumimoji="1" lang="ja-JP" altLang="en-US" sz="1100" b="1" dirty="0">
                          <a:solidFill>
                            <a:schemeClr val="tx1"/>
                          </a:solidFill>
                          <a:latin typeface="+mn-ea"/>
                          <a:ea typeface="+mn-ea"/>
                        </a:rPr>
                        <a:t>　ポート薬局などと連携した啓発、企業・団体やハローワークと連携したイベントやサイネージ、ライトアップ、ＳＮＳ</a:t>
                      </a:r>
                      <a:endParaRPr kumimoji="1" lang="en-US" altLang="ja-JP" sz="1100" b="1" dirty="0">
                        <a:solidFill>
                          <a:schemeClr val="tx1"/>
                        </a:solidFill>
                        <a:latin typeface="+mn-ea"/>
                        <a:ea typeface="+mn-ea"/>
                      </a:endParaRPr>
                    </a:p>
                    <a:p>
                      <a:pPr marL="179388" marR="0" lvl="0" indent="-179388" algn="l" defTabSz="914400" rtl="0" eaLnBrk="1" fontAlgn="auto" latinLnBrk="0" hangingPunct="1">
                        <a:lnSpc>
                          <a:spcPts val="1600"/>
                        </a:lnSpc>
                        <a:spcBef>
                          <a:spcPts val="0"/>
                        </a:spcBef>
                        <a:spcAft>
                          <a:spcPts val="0"/>
                        </a:spcAft>
                        <a:buClrTx/>
                        <a:buSzTx/>
                        <a:buFontTx/>
                        <a:buNone/>
                        <a:tabLst/>
                        <a:defRPr/>
                      </a:pPr>
                      <a:r>
                        <a:rPr kumimoji="1" lang="ja-JP" altLang="en-US" sz="1100" b="1" dirty="0">
                          <a:solidFill>
                            <a:schemeClr val="tx1"/>
                          </a:solidFill>
                          <a:latin typeface="+mn-ea"/>
                          <a:ea typeface="+mn-ea"/>
                        </a:rPr>
                        <a:t>　等による啓発）</a:t>
                      </a:r>
                      <a:endParaRPr kumimoji="1" lang="en-US" altLang="ja-JP" sz="1100" b="1" dirty="0">
                        <a:solidFill>
                          <a:schemeClr val="tx1"/>
                        </a:solidFill>
                        <a:latin typeface="+mn-ea"/>
                        <a:ea typeface="+mn-ea"/>
                      </a:endParaRPr>
                    </a:p>
                    <a:p>
                      <a:pPr marL="179388" marR="0" lvl="0" indent="-179388" algn="l" defTabSz="914400" rtl="0" eaLnBrk="1" fontAlgn="auto" latinLnBrk="0" hangingPunct="1">
                        <a:lnSpc>
                          <a:spcPts val="1600"/>
                        </a:lnSpc>
                        <a:spcBef>
                          <a:spcPts val="0"/>
                        </a:spcBef>
                        <a:spcAft>
                          <a:spcPts val="0"/>
                        </a:spcAft>
                        <a:buClrTx/>
                        <a:buSzTx/>
                        <a:buFontTx/>
                        <a:buNone/>
                        <a:tabLst/>
                        <a:defRPr/>
                      </a:pP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10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100" dirty="0">
                        <a:solidFill>
                          <a:schemeClr val="tx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100" dirty="0">
                          <a:solidFill>
                            <a:schemeClr val="tx1"/>
                          </a:solidFill>
                          <a:latin typeface="+mn-ea"/>
                          <a:ea typeface="+mn-ea"/>
                        </a:rPr>
                        <a:t>《</a:t>
                      </a:r>
                      <a:r>
                        <a:rPr kumimoji="1" lang="ja-JP" altLang="en-US" sz="1100" u="sng" dirty="0">
                          <a:solidFill>
                            <a:schemeClr val="tx1"/>
                          </a:solidFill>
                          <a:latin typeface="+mn-ea"/>
                          <a:ea typeface="+mn-ea"/>
                        </a:rPr>
                        <a:t>肝炎肝がんに関する普及啓発の推進</a:t>
                      </a:r>
                      <a:r>
                        <a:rPr kumimoji="1" lang="en-US" altLang="ja-JP" sz="1100" dirty="0">
                          <a:solidFill>
                            <a:schemeClr val="tx1"/>
                          </a:solidFill>
                          <a:latin typeface="+mn-ea"/>
                          <a:ea typeface="+mn-ea"/>
                        </a:rPr>
                        <a:t>》</a:t>
                      </a:r>
                      <a:endParaRPr kumimoji="1" lang="en-US" altLang="ja-JP" sz="1100" b="0" dirty="0">
                        <a:solidFill>
                          <a:schemeClr val="tx1"/>
                        </a:solidFill>
                        <a:latin typeface="+mn-ea"/>
                        <a:ea typeface="+mn-ea"/>
                      </a:endParaRPr>
                    </a:p>
                    <a:p>
                      <a:pPr marL="179388" marR="0" lvl="0" indent="-179388"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■肝炎医療コーディネーターの養成</a:t>
                      </a:r>
                      <a:r>
                        <a:rPr kumimoji="1" lang="en-US" altLang="ja-JP" sz="1100" b="0" dirty="0">
                          <a:solidFill>
                            <a:schemeClr val="tx1"/>
                          </a:solidFill>
                          <a:latin typeface="+mn-ea"/>
                          <a:ea typeface="+mn-ea"/>
                        </a:rPr>
                        <a:t>【R7</a:t>
                      </a:r>
                      <a:r>
                        <a:rPr kumimoji="1" lang="ja-JP" altLang="en-US" sz="1100" b="0" dirty="0">
                          <a:solidFill>
                            <a:schemeClr val="tx1"/>
                          </a:solidFill>
                          <a:latin typeface="+mn-ea"/>
                          <a:ea typeface="+mn-ea"/>
                        </a:rPr>
                        <a:t>年度：</a:t>
                      </a:r>
                      <a:r>
                        <a:rPr kumimoji="1" lang="en-US" altLang="ja-JP" sz="1100" b="0" dirty="0">
                          <a:solidFill>
                            <a:schemeClr val="tx1"/>
                          </a:solidFill>
                          <a:latin typeface="+mn-ea"/>
                          <a:ea typeface="+mn-ea"/>
                        </a:rPr>
                        <a:t>801</a:t>
                      </a:r>
                      <a:r>
                        <a:rPr kumimoji="1" lang="ja-JP" altLang="en-US" sz="1100" b="0" dirty="0">
                          <a:solidFill>
                            <a:schemeClr val="tx1"/>
                          </a:solidFill>
                          <a:latin typeface="+mn-ea"/>
                          <a:ea typeface="+mn-ea"/>
                        </a:rPr>
                        <a:t>人、累計</a:t>
                      </a:r>
                      <a:r>
                        <a:rPr kumimoji="1" lang="en-US" altLang="ja-JP" sz="1100" b="0" dirty="0">
                          <a:solidFill>
                            <a:schemeClr val="tx1"/>
                          </a:solidFill>
                          <a:latin typeface="+mn-ea"/>
                          <a:ea typeface="+mn-ea"/>
                        </a:rPr>
                        <a:t>5,842</a:t>
                      </a:r>
                      <a:r>
                        <a:rPr kumimoji="1" lang="ja-JP" altLang="en-US" sz="1100" b="0" dirty="0">
                          <a:solidFill>
                            <a:schemeClr val="tx1"/>
                          </a:solidFill>
                          <a:latin typeface="+mn-ea"/>
                          <a:ea typeface="+mn-ea"/>
                        </a:rPr>
                        <a:t>人（暫定値：</a:t>
                      </a:r>
                      <a:r>
                        <a:rPr kumimoji="1" lang="en-US" altLang="ja-JP" sz="1100" b="0" dirty="0">
                          <a:solidFill>
                            <a:schemeClr val="tx1"/>
                          </a:solidFill>
                          <a:latin typeface="+mn-ea"/>
                          <a:ea typeface="+mn-ea"/>
                        </a:rPr>
                        <a:t>R7.12</a:t>
                      </a:r>
                      <a:r>
                        <a:rPr kumimoji="1" lang="ja-JP" altLang="en-US" sz="1100" b="0" dirty="0">
                          <a:solidFill>
                            <a:schemeClr val="tx1"/>
                          </a:solidFill>
                          <a:latin typeface="+mn-ea"/>
                          <a:ea typeface="+mn-ea"/>
                        </a:rPr>
                        <a:t>末時点）</a:t>
                      </a:r>
                      <a:r>
                        <a:rPr kumimoji="1" lang="en-US" altLang="ja-JP" sz="1100" b="0" dirty="0">
                          <a:solidFill>
                            <a:schemeClr val="tx1"/>
                          </a:solidFill>
                          <a:latin typeface="+mn-ea"/>
                          <a:ea typeface="+mn-ea"/>
                        </a:rPr>
                        <a:t>】</a:t>
                      </a:r>
                    </a:p>
                    <a:p>
                      <a:pPr marL="179388" indent="-179388">
                        <a:lnSpc>
                          <a:spcPts val="1600"/>
                        </a:lnSpc>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肝炎医療コーディネーターの活動促進</a:t>
                      </a:r>
                      <a:r>
                        <a:rPr kumimoji="1" lang="ja-JP" altLang="en-US" sz="1100" b="0" dirty="0">
                          <a:solidFill>
                            <a:schemeClr val="tx1"/>
                          </a:solidFill>
                          <a:latin typeface="+mn-ea"/>
                          <a:ea typeface="+mn-ea"/>
                        </a:rPr>
                        <a:t>（更新対象向けにスキルアップ研修を実施</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啓発資材の提供）</a:t>
                      </a:r>
                      <a:endParaRPr kumimoji="1" lang="en-US" altLang="ja-JP" sz="1100" b="0" dirty="0">
                        <a:solidFill>
                          <a:schemeClr val="tx1"/>
                        </a:solidFill>
                        <a:latin typeface="+mn-ea"/>
                        <a:ea typeface="+mn-ea"/>
                      </a:endParaRPr>
                    </a:p>
                    <a:p>
                      <a:pPr marL="179388" marR="0" lvl="0" indent="-179388"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latin typeface="+mn-ea"/>
                          <a:ea typeface="+mn-ea"/>
                        </a:rPr>
                        <a:t>■各関係機関にポスターや案内チラシ、ティッシュ等の配付を行い肝炎医療費助成制度の周知を強化</a:t>
                      </a:r>
                      <a:endParaRPr kumimoji="1" lang="en-US" altLang="ja-JP" sz="1100" b="0" dirty="0">
                        <a:solidFill>
                          <a:schemeClr val="tx1"/>
                        </a:solidFill>
                        <a:latin typeface="+mn-ea"/>
                        <a:ea typeface="+mn-ea"/>
                      </a:endParaRPr>
                    </a:p>
                    <a:p>
                      <a:pPr marL="179388" marR="0" lvl="0" indent="-179388"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福祉施設向けに肝炎肝がん予防に関する啓発動画を配信</a:t>
                      </a:r>
                      <a:endParaRPr kumimoji="1" lang="en-US" altLang="ja-JP" sz="11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graphicFrame>
        <p:nvGraphicFramePr>
          <p:cNvPr id="6" name="表 3">
            <a:extLst>
              <a:ext uri="{FF2B5EF4-FFF2-40B4-BE49-F238E27FC236}">
                <a16:creationId xmlns:a16="http://schemas.microsoft.com/office/drawing/2014/main" id="{A23D9018-FA73-45E4-88D7-C876CC249B39}"/>
              </a:ext>
            </a:extLst>
          </p:cNvPr>
          <p:cNvGraphicFramePr>
            <a:graphicFrameLocks noGrp="1"/>
          </p:cNvGraphicFramePr>
          <p:nvPr/>
        </p:nvGraphicFramePr>
        <p:xfrm>
          <a:off x="1593262" y="3588474"/>
          <a:ext cx="7364014" cy="1427751"/>
        </p:xfrm>
        <a:graphic>
          <a:graphicData uri="http://schemas.openxmlformats.org/drawingml/2006/table">
            <a:tbl>
              <a:tblPr firstRow="1" bandRow="1">
                <a:tableStyleId>{5940675A-B579-460E-94D1-54222C63F5DA}</a:tableStyleId>
              </a:tblPr>
              <a:tblGrid>
                <a:gridCol w="859479">
                  <a:extLst>
                    <a:ext uri="{9D8B030D-6E8A-4147-A177-3AD203B41FA5}">
                      <a16:colId xmlns:a16="http://schemas.microsoft.com/office/drawing/2014/main" val="2558041880"/>
                    </a:ext>
                  </a:extLst>
                </a:gridCol>
                <a:gridCol w="998221">
                  <a:extLst>
                    <a:ext uri="{9D8B030D-6E8A-4147-A177-3AD203B41FA5}">
                      <a16:colId xmlns:a16="http://schemas.microsoft.com/office/drawing/2014/main" val="1563202838"/>
                    </a:ext>
                  </a:extLst>
                </a:gridCol>
                <a:gridCol w="1442314">
                  <a:extLst>
                    <a:ext uri="{9D8B030D-6E8A-4147-A177-3AD203B41FA5}">
                      <a16:colId xmlns:a16="http://schemas.microsoft.com/office/drawing/2014/main" val="2883957910"/>
                    </a:ext>
                  </a:extLst>
                </a:gridCol>
                <a:gridCol w="1165940">
                  <a:extLst>
                    <a:ext uri="{9D8B030D-6E8A-4147-A177-3AD203B41FA5}">
                      <a16:colId xmlns:a16="http://schemas.microsoft.com/office/drawing/2014/main" val="3146296427"/>
                    </a:ext>
                  </a:extLst>
                </a:gridCol>
                <a:gridCol w="1390993">
                  <a:extLst>
                    <a:ext uri="{9D8B030D-6E8A-4147-A177-3AD203B41FA5}">
                      <a16:colId xmlns:a16="http://schemas.microsoft.com/office/drawing/2014/main" val="3285088637"/>
                    </a:ext>
                  </a:extLst>
                </a:gridCol>
                <a:gridCol w="1507067">
                  <a:extLst>
                    <a:ext uri="{9D8B030D-6E8A-4147-A177-3AD203B41FA5}">
                      <a16:colId xmlns:a16="http://schemas.microsoft.com/office/drawing/2014/main" val="3333684850"/>
                    </a:ext>
                  </a:extLst>
                </a:gridCol>
              </a:tblGrid>
              <a:tr h="216000">
                <a:tc gridSpan="2">
                  <a:txBody>
                    <a:bodyPr/>
                    <a:lstStyle/>
                    <a:p>
                      <a:pPr algn="ctr"/>
                      <a:r>
                        <a:rPr kumimoji="1" lang="ja-JP" altLang="en-US" sz="1100" dirty="0"/>
                        <a:t>チラシ・ポスター</a:t>
                      </a:r>
                    </a:p>
                  </a:txBody>
                  <a:tcPr anchor="ctr"/>
                </a:tc>
                <a:tc hMerge="1">
                  <a:txBody>
                    <a:bodyPr/>
                    <a:lstStyle/>
                    <a:p>
                      <a:endParaRPr kumimoji="1" lang="ja-JP" altLang="en-US" dirty="0"/>
                    </a:p>
                  </a:txBody>
                  <a:tcPr/>
                </a:tc>
                <a:tc>
                  <a:txBody>
                    <a:bodyPr/>
                    <a:lstStyle/>
                    <a:p>
                      <a:pPr algn="ctr"/>
                      <a:r>
                        <a:rPr kumimoji="1" lang="ja-JP" altLang="en-US" sz="1100" dirty="0"/>
                        <a:t>ポケットティッシュ</a:t>
                      </a:r>
                    </a:p>
                  </a:txBody>
                  <a:tcPr anchor="ctr"/>
                </a:tc>
                <a:tc>
                  <a:txBody>
                    <a:bodyPr/>
                    <a:lstStyle/>
                    <a:p>
                      <a:pPr algn="ctr"/>
                      <a:r>
                        <a:rPr kumimoji="1" lang="ja-JP" altLang="en-US" sz="1100" dirty="0"/>
                        <a:t>イベント</a:t>
                      </a:r>
                    </a:p>
                  </a:txBody>
                  <a:tcPr anchor="ctr"/>
                </a:tc>
                <a:tc>
                  <a:txBody>
                    <a:bodyPr/>
                    <a:lstStyle/>
                    <a:p>
                      <a:pPr algn="ctr"/>
                      <a:r>
                        <a:rPr kumimoji="1" lang="ja-JP" altLang="en-US" sz="1100" dirty="0"/>
                        <a:t>サイネージ</a:t>
                      </a:r>
                    </a:p>
                  </a:txBody>
                  <a:tcPr anchor="ctr"/>
                </a:tc>
                <a:tc>
                  <a:txBody>
                    <a:bodyPr/>
                    <a:lstStyle/>
                    <a:p>
                      <a:pPr algn="ctr"/>
                      <a:r>
                        <a:rPr kumimoji="1" lang="ja-JP" altLang="en-US" sz="1100" dirty="0"/>
                        <a:t>ライトアップ</a:t>
                      </a:r>
                    </a:p>
                  </a:txBody>
                  <a:tcPr anchor="ctr"/>
                </a:tc>
                <a:extLst>
                  <a:ext uri="{0D108BD9-81ED-4DB2-BD59-A6C34878D82A}">
                    <a16:rowId xmlns:a16="http://schemas.microsoft.com/office/drawing/2014/main" val="566847959"/>
                  </a:ext>
                </a:extLst>
              </a:tr>
              <a:tr h="1168671">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extLst>
                  <a:ext uri="{0D108BD9-81ED-4DB2-BD59-A6C34878D82A}">
                    <a16:rowId xmlns:a16="http://schemas.microsoft.com/office/drawing/2014/main" val="902013808"/>
                  </a:ext>
                </a:extLst>
              </a:tr>
            </a:tbl>
          </a:graphicData>
        </a:graphic>
      </p:graphicFrame>
      <p:grpSp>
        <p:nvGrpSpPr>
          <p:cNvPr id="5" name="グループ化 4">
            <a:extLst>
              <a:ext uri="{FF2B5EF4-FFF2-40B4-BE49-F238E27FC236}">
                <a16:creationId xmlns:a16="http://schemas.microsoft.com/office/drawing/2014/main" id="{30CE4B38-25A1-4556-9838-0787EC7E984D}"/>
              </a:ext>
            </a:extLst>
          </p:cNvPr>
          <p:cNvGrpSpPr/>
          <p:nvPr/>
        </p:nvGrpSpPr>
        <p:grpSpPr>
          <a:xfrm>
            <a:off x="1684461" y="3869267"/>
            <a:ext cx="7158925" cy="1135474"/>
            <a:chOff x="1684461" y="3869267"/>
            <a:chExt cx="7158925" cy="1135474"/>
          </a:xfrm>
        </p:grpSpPr>
        <p:grpSp>
          <p:nvGrpSpPr>
            <p:cNvPr id="4" name="グループ化 3">
              <a:extLst>
                <a:ext uri="{FF2B5EF4-FFF2-40B4-BE49-F238E27FC236}">
                  <a16:creationId xmlns:a16="http://schemas.microsoft.com/office/drawing/2014/main" id="{812AF3A1-A4F3-47B5-A343-25FAD14F20AA}"/>
                </a:ext>
              </a:extLst>
            </p:cNvPr>
            <p:cNvGrpSpPr/>
            <p:nvPr/>
          </p:nvGrpSpPr>
          <p:grpSpPr>
            <a:xfrm>
              <a:off x="1684461" y="3869267"/>
              <a:ext cx="5621814" cy="1135474"/>
              <a:chOff x="2084778" y="4034759"/>
              <a:chExt cx="5589183" cy="1135474"/>
            </a:xfrm>
          </p:grpSpPr>
          <p:pic>
            <p:nvPicPr>
              <p:cNvPr id="11" name="図 10">
                <a:extLst>
                  <a:ext uri="{FF2B5EF4-FFF2-40B4-BE49-F238E27FC236}">
                    <a16:creationId xmlns:a16="http://schemas.microsoft.com/office/drawing/2014/main" id="{5F538B04-F291-4829-AA96-27080A5204DF}"/>
                  </a:ext>
                </a:extLst>
              </p:cNvPr>
              <p:cNvPicPr>
                <a:picLocks noChangeAspect="1"/>
              </p:cNvPicPr>
              <p:nvPr/>
            </p:nvPicPr>
            <p:blipFill>
              <a:blip r:embed="rId3"/>
              <a:stretch>
                <a:fillRect/>
              </a:stretch>
            </p:blipFill>
            <p:spPr>
              <a:xfrm>
                <a:off x="2960913" y="4112568"/>
                <a:ext cx="777242" cy="1057665"/>
              </a:xfrm>
              <a:prstGeom prst="rect">
                <a:avLst/>
              </a:prstGeom>
              <a:ln>
                <a:solidFill>
                  <a:schemeClr val="tx1"/>
                </a:solidFill>
              </a:ln>
            </p:spPr>
          </p:pic>
          <p:grpSp>
            <p:nvGrpSpPr>
              <p:cNvPr id="3" name="グループ化 2">
                <a:extLst>
                  <a:ext uri="{FF2B5EF4-FFF2-40B4-BE49-F238E27FC236}">
                    <a16:creationId xmlns:a16="http://schemas.microsoft.com/office/drawing/2014/main" id="{9235271D-1BB4-4B33-914C-CC653C978D44}"/>
                  </a:ext>
                </a:extLst>
              </p:cNvPr>
              <p:cNvGrpSpPr/>
              <p:nvPr/>
            </p:nvGrpSpPr>
            <p:grpSpPr>
              <a:xfrm>
                <a:off x="2084778" y="4034759"/>
                <a:ext cx="5589183" cy="1131923"/>
                <a:chOff x="2084778" y="4034759"/>
                <a:chExt cx="5589183" cy="1131923"/>
              </a:xfrm>
            </p:grpSpPr>
            <p:pic>
              <p:nvPicPr>
                <p:cNvPr id="7" name="図 6">
                  <a:extLst>
                    <a:ext uri="{FF2B5EF4-FFF2-40B4-BE49-F238E27FC236}">
                      <a16:creationId xmlns:a16="http://schemas.microsoft.com/office/drawing/2014/main" id="{8269DE9A-17A9-4111-A341-D68B44CAD661}"/>
                    </a:ext>
                  </a:extLst>
                </p:cNvPr>
                <p:cNvPicPr>
                  <a:picLocks noChangeAspect="1"/>
                </p:cNvPicPr>
                <p:nvPr/>
              </p:nvPicPr>
              <p:blipFill rotWithShape="1">
                <a:blip r:embed="rId4"/>
                <a:srcRect l="15241" t="25605" r="19589" b="14589"/>
                <a:stretch/>
              </p:blipFill>
              <p:spPr>
                <a:xfrm>
                  <a:off x="6545109" y="4240781"/>
                  <a:ext cx="1128852" cy="685044"/>
                </a:xfrm>
                <a:prstGeom prst="rect">
                  <a:avLst/>
                </a:prstGeom>
                <a:ln>
                  <a:solidFill>
                    <a:schemeClr val="tx1"/>
                  </a:solidFill>
                </a:ln>
              </p:spPr>
            </p:pic>
            <p:pic>
              <p:nvPicPr>
                <p:cNvPr id="8" name="図 7">
                  <a:extLst>
                    <a:ext uri="{FF2B5EF4-FFF2-40B4-BE49-F238E27FC236}">
                      <a16:creationId xmlns:a16="http://schemas.microsoft.com/office/drawing/2014/main" id="{C51AFA01-AA1B-4BF7-9394-1B73979B6843}"/>
                    </a:ext>
                  </a:extLst>
                </p:cNvPr>
                <p:cNvPicPr>
                  <a:picLocks noChangeAspect="1"/>
                </p:cNvPicPr>
                <p:nvPr/>
              </p:nvPicPr>
              <p:blipFill rotWithShape="1">
                <a:blip r:embed="rId5"/>
                <a:srcRect t="2458" b="53300"/>
                <a:stretch/>
              </p:blipFill>
              <p:spPr>
                <a:xfrm>
                  <a:off x="3962097" y="4240782"/>
                  <a:ext cx="1211788" cy="801236"/>
                </a:xfrm>
                <a:prstGeom prst="rect">
                  <a:avLst/>
                </a:prstGeom>
                <a:ln>
                  <a:solidFill>
                    <a:schemeClr val="tx1"/>
                  </a:solidFill>
                </a:ln>
              </p:spPr>
            </p:pic>
            <p:pic>
              <p:nvPicPr>
                <p:cNvPr id="10" name="図 9">
                  <a:extLst>
                    <a:ext uri="{FF2B5EF4-FFF2-40B4-BE49-F238E27FC236}">
                      <a16:creationId xmlns:a16="http://schemas.microsoft.com/office/drawing/2014/main" id="{4D08F069-22BD-4B84-B777-C7984CD0E0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4778" y="4178578"/>
                  <a:ext cx="667969" cy="9256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40202E40-F718-42DF-8E61-37CCB529BDA8}"/>
                    </a:ext>
                  </a:extLst>
                </p:cNvPr>
                <p:cNvPicPr>
                  <a:picLocks noChangeAspect="1"/>
                </p:cNvPicPr>
                <p:nvPr/>
              </p:nvPicPr>
              <p:blipFill rotWithShape="1">
                <a:blip r:embed="rId7">
                  <a:extLst>
                    <a:ext uri="{28A0092B-C50C-407E-A947-70E740481C1C}">
                      <a14:useLocalDpi xmlns:a14="http://schemas.microsoft.com/office/drawing/2010/main" val="0"/>
                    </a:ext>
                  </a:extLst>
                </a:blip>
                <a:srcRect l="16041" t="12316" r="32248" b="1292"/>
                <a:stretch/>
              </p:blipFill>
              <p:spPr>
                <a:xfrm>
                  <a:off x="5332580" y="4034759"/>
                  <a:ext cx="1059501" cy="1131923"/>
                </a:xfrm>
                <a:prstGeom prst="rect">
                  <a:avLst/>
                </a:prstGeom>
                <a:ln>
                  <a:solidFill>
                    <a:schemeClr val="tx1"/>
                  </a:solidFill>
                </a:ln>
              </p:spPr>
            </p:pic>
          </p:grpSp>
        </p:grpSp>
        <p:pic>
          <p:nvPicPr>
            <p:cNvPr id="12" name="図 11">
              <a:extLst>
                <a:ext uri="{FF2B5EF4-FFF2-40B4-BE49-F238E27FC236}">
                  <a16:creationId xmlns:a16="http://schemas.microsoft.com/office/drawing/2014/main" id="{256CB197-F68E-43BF-A74E-A5BF5B3CAEA0}"/>
                </a:ext>
              </a:extLst>
            </p:cNvPr>
            <p:cNvPicPr>
              <a:picLocks noChangeAspect="1"/>
            </p:cNvPicPr>
            <p:nvPr/>
          </p:nvPicPr>
          <p:blipFill>
            <a:blip r:embed="rId8"/>
            <a:stretch>
              <a:fillRect/>
            </a:stretch>
          </p:blipFill>
          <p:spPr>
            <a:xfrm>
              <a:off x="7489957" y="3930775"/>
              <a:ext cx="1353429" cy="957155"/>
            </a:xfrm>
            <a:prstGeom prst="rect">
              <a:avLst/>
            </a:prstGeom>
          </p:spPr>
        </p:pic>
      </p:grpSp>
    </p:spTree>
    <p:extLst>
      <p:ext uri="{BB962C8B-B14F-4D97-AF65-F5344CB8AC3E}">
        <p14:creationId xmlns:p14="http://schemas.microsoft.com/office/powerpoint/2010/main" val="34704612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10880</Words>
  <Application>Microsoft Office PowerPoint</Application>
  <PresentationFormat>A4 210 x 297 mm</PresentationFormat>
  <Paragraphs>1172</Paragraphs>
  <Slides>33</Slides>
  <Notes>33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Meiryo UI</vt:lpstr>
      <vt:lpstr>メイリオ</vt:lpstr>
      <vt:lpstr>游ゴシック</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2022-03-31T06:53:18Z</dcterms:created>
  <dcterms:modified xsi:type="dcterms:W3CDTF">2026-03-16T05:37:10Z</dcterms:modified>
</cp:coreProperties>
</file>