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
  </p:notesMasterIdLst>
  <p:sldIdLst>
    <p:sldId id="312" r:id="rId2"/>
    <p:sldId id="315" r:id="rId3"/>
    <p:sldId id="316" r:id="rId4"/>
    <p:sldId id="317" r:id="rId5"/>
    <p:sldId id="318" r:id="rId6"/>
    <p:sldId id="319" r:id="rId7"/>
    <p:sldId id="320" r:id="rId8"/>
    <p:sldId id="321" r:id="rId9"/>
    <p:sldId id="322" r:id="rId10"/>
    <p:sldId id="323" r:id="rId11"/>
    <p:sldId id="313" r:id="rId12"/>
    <p:sldId id="314" r:id="rId13"/>
    <p:sldId id="324" r:id="rId14"/>
    <p:sldId id="278" r:id="rId15"/>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99"/>
    <a:srgbClr val="FFFF99"/>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0126" autoAdjust="0"/>
  </p:normalViewPr>
  <p:slideViewPr>
    <p:cSldViewPr snapToGrid="0" showGuides="1">
      <p:cViewPr>
        <p:scale>
          <a:sx n="66" d="100"/>
          <a:sy n="66" d="100"/>
        </p:scale>
        <p:origin x="1392" y="90"/>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C0D6801A-2EF5-4304-9086-BD2842804C71}" type="datetimeFigureOut">
              <a:rPr kumimoji="1" lang="ja-JP" altLang="en-US" smtClean="0"/>
              <a:t>2022/12/23</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C9FCC9FC-38FC-44E0-9BDE-D63D7D2C5BC0}" type="slidenum">
              <a:rPr kumimoji="1" lang="ja-JP" altLang="en-US" smtClean="0"/>
              <a:t>‹#›</a:t>
            </a:fld>
            <a:endParaRPr kumimoji="1" lang="ja-JP" altLang="en-US"/>
          </a:p>
        </p:txBody>
      </p:sp>
    </p:spTree>
    <p:extLst>
      <p:ext uri="{BB962C8B-B14F-4D97-AF65-F5344CB8AC3E}">
        <p14:creationId xmlns:p14="http://schemas.microsoft.com/office/powerpoint/2010/main" val="40078385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10741BC-D784-4F40-9D2A-2F51B9320CD5}" type="slidenum">
              <a:rPr kumimoji="1" lang="ja-JP" altLang="en-US" smtClean="0"/>
              <a:t>4</a:t>
            </a:fld>
            <a:endParaRPr kumimoji="1" lang="ja-JP" altLang="en-US"/>
          </a:p>
        </p:txBody>
      </p:sp>
    </p:spTree>
    <p:extLst>
      <p:ext uri="{BB962C8B-B14F-4D97-AF65-F5344CB8AC3E}">
        <p14:creationId xmlns:p14="http://schemas.microsoft.com/office/powerpoint/2010/main" val="14035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10741BC-D784-4F40-9D2A-2F51B9320CD5}" type="slidenum">
              <a:rPr kumimoji="1" lang="ja-JP" altLang="en-US" smtClean="0"/>
              <a:t>6</a:t>
            </a:fld>
            <a:endParaRPr kumimoji="1" lang="ja-JP" altLang="en-US"/>
          </a:p>
        </p:txBody>
      </p:sp>
    </p:spTree>
    <p:extLst>
      <p:ext uri="{BB962C8B-B14F-4D97-AF65-F5344CB8AC3E}">
        <p14:creationId xmlns:p14="http://schemas.microsoft.com/office/powerpoint/2010/main" val="337317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10741BC-D784-4F40-9D2A-2F51B9320CD5}" type="slidenum">
              <a:rPr kumimoji="1" lang="ja-JP" altLang="en-US" smtClean="0"/>
              <a:t>7</a:t>
            </a:fld>
            <a:endParaRPr kumimoji="1" lang="ja-JP" altLang="en-US"/>
          </a:p>
        </p:txBody>
      </p:sp>
    </p:spTree>
    <p:extLst>
      <p:ext uri="{BB962C8B-B14F-4D97-AF65-F5344CB8AC3E}">
        <p14:creationId xmlns:p14="http://schemas.microsoft.com/office/powerpoint/2010/main" val="2591046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10741BC-D784-4F40-9D2A-2F51B9320CD5}" type="slidenum">
              <a:rPr kumimoji="1" lang="ja-JP" altLang="en-US" smtClean="0"/>
              <a:t>8</a:t>
            </a:fld>
            <a:endParaRPr kumimoji="1" lang="ja-JP" altLang="en-US"/>
          </a:p>
        </p:txBody>
      </p:sp>
    </p:spTree>
    <p:extLst>
      <p:ext uri="{BB962C8B-B14F-4D97-AF65-F5344CB8AC3E}">
        <p14:creationId xmlns:p14="http://schemas.microsoft.com/office/powerpoint/2010/main" val="3455605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10741BC-D784-4F40-9D2A-2F51B9320CD5}" type="slidenum">
              <a:rPr kumimoji="1" lang="ja-JP" altLang="en-US" smtClean="0"/>
              <a:t>9</a:t>
            </a:fld>
            <a:endParaRPr kumimoji="1" lang="ja-JP" altLang="en-US"/>
          </a:p>
        </p:txBody>
      </p:sp>
    </p:spTree>
    <p:extLst>
      <p:ext uri="{BB962C8B-B14F-4D97-AF65-F5344CB8AC3E}">
        <p14:creationId xmlns:p14="http://schemas.microsoft.com/office/powerpoint/2010/main" val="353828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B662377-11CF-4442-BFE1-1A41BE5B5241}" type="datetime1">
              <a:rPr kumimoji="1" lang="ja-JP" altLang="en-US" smtClean="0"/>
              <a:t>2022/12/23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85925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245C375-7939-4171-8EE6-950106A330EB}" type="datetime1">
              <a:rPr kumimoji="1" lang="ja-JP" altLang="en-US" smtClean="0"/>
              <a:t>2022/12/23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819312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8917127-821A-49A9-9522-894D0AE292A3}" type="datetime1">
              <a:rPr kumimoji="1" lang="ja-JP" altLang="en-US" smtClean="0"/>
              <a:t>2022/12/23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282108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352C72F-2169-4A65-BF1E-06FF57007E7E}" type="datetime1">
              <a:rPr kumimoji="1" lang="ja-JP" altLang="en-US" smtClean="0"/>
              <a:t>2022/12/23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335886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8DDCF7C-7B44-412C-801D-C9815D6CA027}" type="datetime1">
              <a:rPr kumimoji="1" lang="ja-JP" altLang="en-US" smtClean="0"/>
              <a:t>2022/12/23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52675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AD93668-B15E-4529-85F9-8D9DBD38F5AF}" type="datetime1">
              <a:rPr kumimoji="1" lang="ja-JP" altLang="en-US" smtClean="0"/>
              <a:t>2022/12/23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1203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8FFD9BC-D98C-4F19-A596-254F41F35FD6}" type="datetime1">
              <a:rPr kumimoji="1" lang="ja-JP" altLang="en-US" smtClean="0"/>
              <a:t>2022/12/23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177656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F765686-25A8-4223-A456-0F015CF39764}" type="datetime1">
              <a:rPr kumimoji="1" lang="ja-JP" altLang="en-US" smtClean="0"/>
              <a:t>2022/12/23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364354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E3EBDD-4AE5-42BD-B74F-4EB61177C9D4}" type="datetime1">
              <a:rPr kumimoji="1" lang="ja-JP" altLang="en-US" smtClean="0"/>
              <a:t>2022/12/23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2677419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A23E373-C016-4BFA-8BC2-FE8E2098DB50}" type="datetime1">
              <a:rPr kumimoji="1" lang="ja-JP" altLang="en-US" smtClean="0"/>
              <a:t>2022/12/23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315552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6233EBC-AEE0-4E02-9D10-BEB7C4F53012}" type="datetime1">
              <a:rPr kumimoji="1" lang="ja-JP" altLang="en-US" smtClean="0"/>
              <a:t>2022/12/23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1725734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98C2B-D459-4845-9C59-52FF5D7F50AC}" type="datetime1">
              <a:rPr kumimoji="1" lang="ja-JP" altLang="en-US" smtClean="0"/>
              <a:t>2022/12/23</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0A2B0-AAA5-4C41-85EE-5287B33C4E9C}" type="slidenum">
              <a:rPr kumimoji="1" lang="ja-JP" altLang="en-US" smtClean="0"/>
              <a:t>‹#›</a:t>
            </a:fld>
            <a:endParaRPr kumimoji="1" lang="ja-JP" altLang="en-US"/>
          </a:p>
        </p:txBody>
      </p:sp>
    </p:spTree>
    <p:extLst>
      <p:ext uri="{BB962C8B-B14F-4D97-AF65-F5344CB8AC3E}">
        <p14:creationId xmlns:p14="http://schemas.microsoft.com/office/powerpoint/2010/main" val="2766739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72156" y="1050927"/>
            <a:ext cx="3648915" cy="1325563"/>
          </a:xfrm>
        </p:spPr>
        <p:txBody>
          <a:bodyPr/>
          <a:lstStyle/>
          <a:p>
            <a:r>
              <a:rPr kumimoji="1" lang="ja-JP" altLang="en-US" dirty="0"/>
              <a:t>参考資料</a:t>
            </a:r>
          </a:p>
        </p:txBody>
      </p:sp>
      <p:sp>
        <p:nvSpPr>
          <p:cNvPr id="3" name="コンテンツ プレースホルダー 2"/>
          <p:cNvSpPr>
            <a:spLocks noGrp="1"/>
          </p:cNvSpPr>
          <p:nvPr>
            <p:ph idx="1"/>
          </p:nvPr>
        </p:nvSpPr>
        <p:spPr>
          <a:xfrm>
            <a:off x="681038" y="2783541"/>
            <a:ext cx="8543925" cy="3393421"/>
          </a:xfrm>
        </p:spPr>
        <p:txBody>
          <a:bodyPr/>
          <a:lstStyle/>
          <a:p>
            <a:r>
              <a:rPr lang="ja-JP" altLang="en-US" dirty="0"/>
              <a:t>「新大阪駅周辺地域都市再生緊急整備地域</a:t>
            </a:r>
            <a:endParaRPr lang="en-US" altLang="ja-JP" dirty="0"/>
          </a:p>
          <a:p>
            <a:pPr marL="0" indent="0">
              <a:buNone/>
            </a:pPr>
            <a:r>
              <a:rPr lang="ja-JP" altLang="en-US" dirty="0"/>
              <a:t>　　まちづくり方針２０２２」（抜粋）</a:t>
            </a:r>
          </a:p>
          <a:p>
            <a:r>
              <a:rPr lang="ja-JP" altLang="en-US" dirty="0"/>
              <a:t>　都市再生緊急整備地域</a:t>
            </a:r>
            <a:endParaRPr lang="en-US" altLang="ja-JP" dirty="0"/>
          </a:p>
          <a:p>
            <a:pPr marL="0" indent="0">
              <a:buNone/>
            </a:pPr>
            <a:r>
              <a:rPr lang="ja-JP" altLang="en-US" dirty="0"/>
              <a:t>　　新大阪駅周辺地域　区域図、地域整備方針</a:t>
            </a:r>
          </a:p>
          <a:p>
            <a:r>
              <a:rPr lang="ja-JP" altLang="en-US" dirty="0"/>
              <a:t>　新大阪駅周辺地域　周辺状況図</a:t>
            </a:r>
          </a:p>
          <a:p>
            <a:pPr marL="0" indent="0">
              <a:buNone/>
            </a:pPr>
            <a:endParaRPr kumimoji="1" lang="ja-JP" altLang="en-US" dirty="0"/>
          </a:p>
        </p:txBody>
      </p:sp>
    </p:spTree>
    <p:extLst>
      <p:ext uri="{BB962C8B-B14F-4D97-AF65-F5344CB8AC3E}">
        <p14:creationId xmlns:p14="http://schemas.microsoft.com/office/powerpoint/2010/main" val="710498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57200" y="2795494"/>
            <a:ext cx="8032968" cy="1754326"/>
          </a:xfrm>
          <a:prstGeom prst="rect">
            <a:avLst/>
          </a:prstGeom>
          <a:noFill/>
        </p:spPr>
        <p:txBody>
          <a:bodyPr wrap="none" rtlCol="0">
            <a:spAutoFit/>
          </a:bodyPr>
          <a:lstStyle/>
          <a:p>
            <a:r>
              <a:rPr kumimoji="1" lang="ja-JP" altLang="en-US" sz="3600" dirty="0"/>
              <a:t>　都市再生緊急整備地域</a:t>
            </a:r>
            <a:endParaRPr kumimoji="1" lang="en-US" altLang="ja-JP" sz="3600" dirty="0"/>
          </a:p>
          <a:p>
            <a:r>
              <a:rPr kumimoji="1" lang="ja-JP" altLang="en-US" sz="3600" dirty="0"/>
              <a:t>　　新大阪駅周辺地域　区域図</a:t>
            </a:r>
            <a:endParaRPr kumimoji="1" lang="en-US" altLang="ja-JP" sz="3600" dirty="0"/>
          </a:p>
          <a:p>
            <a:r>
              <a:rPr kumimoji="1" lang="ja-JP" altLang="en-US" sz="3600" dirty="0"/>
              <a:t>　　　　　　　　　　　地域整備方針</a:t>
            </a:r>
          </a:p>
        </p:txBody>
      </p:sp>
      <p:sp>
        <p:nvSpPr>
          <p:cNvPr id="4" name="スライド番号プレースホルダー 2"/>
          <p:cNvSpPr>
            <a:spLocks noGrp="1"/>
          </p:cNvSpPr>
          <p:nvPr>
            <p:ph type="sldNum" sz="quarter" idx="12"/>
          </p:nvPr>
        </p:nvSpPr>
        <p:spPr>
          <a:xfrm>
            <a:off x="9541099" y="6412170"/>
            <a:ext cx="314510"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9</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5968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a:solidFill>
                  <a:schemeClr val="bg1"/>
                </a:solidFill>
                <a:latin typeface="+mn-ea"/>
              </a:rPr>
              <a:t>新大阪駅周辺地域　</a:t>
            </a:r>
            <a:r>
              <a:rPr kumimoji="1" lang="en-US" altLang="ja-JP" sz="2000" b="1" dirty="0">
                <a:solidFill>
                  <a:schemeClr val="bg1"/>
                </a:solidFill>
                <a:latin typeface="+mn-ea"/>
              </a:rPr>
              <a:t>&lt;114ha&gt;</a:t>
            </a:r>
            <a:r>
              <a:rPr kumimoji="1" lang="ja-JP" altLang="en-US" sz="2000" b="1" dirty="0">
                <a:solidFill>
                  <a:schemeClr val="bg1"/>
                </a:solidFill>
                <a:latin typeface="+mn-ea"/>
              </a:rPr>
              <a:t>　区域図</a:t>
            </a:r>
          </a:p>
        </p:txBody>
      </p:sp>
      <p:pic>
        <p:nvPicPr>
          <p:cNvPr id="2" name="図 1"/>
          <p:cNvPicPr>
            <a:picLocks noChangeAspect="1"/>
          </p:cNvPicPr>
          <p:nvPr/>
        </p:nvPicPr>
        <p:blipFill>
          <a:blip r:embed="rId2"/>
          <a:stretch>
            <a:fillRect/>
          </a:stretch>
        </p:blipFill>
        <p:spPr>
          <a:xfrm>
            <a:off x="2313243" y="512457"/>
            <a:ext cx="5269898" cy="6345543"/>
          </a:xfrm>
          <a:prstGeom prst="rect">
            <a:avLst/>
          </a:prstGeom>
        </p:spPr>
      </p:pic>
      <p:sp>
        <p:nvSpPr>
          <p:cNvPr id="5" name="スライド番号プレースホルダー 2"/>
          <p:cNvSpPr txBox="1">
            <a:spLocks/>
          </p:cNvSpPr>
          <p:nvPr/>
        </p:nvSpPr>
        <p:spPr>
          <a:xfrm>
            <a:off x="9415219" y="6412170"/>
            <a:ext cx="444352" cy="4001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10</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3905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50896952-327D-4B31-AD83-366693B9C5B9}"/>
              </a:ext>
            </a:extLst>
          </p:cNvPr>
          <p:cNvGraphicFramePr>
            <a:graphicFrameLocks noGrp="1"/>
          </p:cNvGraphicFramePr>
          <p:nvPr>
            <p:extLst>
              <p:ext uri="{D42A27DB-BD31-4B8C-83A1-F6EECF244321}">
                <p14:modId xmlns:p14="http://schemas.microsoft.com/office/powerpoint/2010/main" val="3769449012"/>
              </p:ext>
            </p:extLst>
          </p:nvPr>
        </p:nvGraphicFramePr>
        <p:xfrm>
          <a:off x="93931" y="466671"/>
          <a:ext cx="9678719" cy="6201415"/>
        </p:xfrm>
        <a:graphic>
          <a:graphicData uri="http://schemas.openxmlformats.org/drawingml/2006/table">
            <a:tbl>
              <a:tblPr firstRow="1" firstCol="1" bandRow="1" bandCol="1">
                <a:tableStyleId>{5940675A-B579-460E-94D1-54222C63F5DA}</a:tableStyleId>
              </a:tblPr>
              <a:tblGrid>
                <a:gridCol w="766517">
                  <a:extLst>
                    <a:ext uri="{9D8B030D-6E8A-4147-A177-3AD203B41FA5}">
                      <a16:colId xmlns:a16="http://schemas.microsoft.com/office/drawing/2014/main" val="3876881610"/>
                    </a:ext>
                  </a:extLst>
                </a:gridCol>
                <a:gridCol w="1854177">
                  <a:extLst>
                    <a:ext uri="{9D8B030D-6E8A-4147-A177-3AD203B41FA5}">
                      <a16:colId xmlns:a16="http://schemas.microsoft.com/office/drawing/2014/main" val="2236593529"/>
                    </a:ext>
                  </a:extLst>
                </a:gridCol>
                <a:gridCol w="2995992">
                  <a:extLst>
                    <a:ext uri="{9D8B030D-6E8A-4147-A177-3AD203B41FA5}">
                      <a16:colId xmlns:a16="http://schemas.microsoft.com/office/drawing/2014/main" val="2154120918"/>
                    </a:ext>
                  </a:extLst>
                </a:gridCol>
                <a:gridCol w="2066311">
                  <a:extLst>
                    <a:ext uri="{9D8B030D-6E8A-4147-A177-3AD203B41FA5}">
                      <a16:colId xmlns:a16="http://schemas.microsoft.com/office/drawing/2014/main" val="2788773943"/>
                    </a:ext>
                  </a:extLst>
                </a:gridCol>
                <a:gridCol w="1995722">
                  <a:extLst>
                    <a:ext uri="{9D8B030D-6E8A-4147-A177-3AD203B41FA5}">
                      <a16:colId xmlns:a16="http://schemas.microsoft.com/office/drawing/2014/main" val="2233072252"/>
                    </a:ext>
                  </a:extLst>
                </a:gridCol>
              </a:tblGrid>
              <a:tr h="414172">
                <a:tc>
                  <a:txBody>
                    <a:bodyPr/>
                    <a:lstStyle/>
                    <a:p>
                      <a:pPr algn="ctr">
                        <a:lnSpc>
                          <a:spcPts val="1500"/>
                        </a:lnSpc>
                      </a:pPr>
                      <a:r>
                        <a:rPr lang="ja-JP" sz="1000" u="none" kern="100" dirty="0">
                          <a:solidFill>
                            <a:schemeClr val="tx1"/>
                          </a:solidFill>
                          <a:effectLst/>
                        </a:rPr>
                        <a:t>地域名称</a:t>
                      </a:r>
                      <a:endParaRPr lang="ja-JP" sz="100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36000" anchor="ctr"/>
                </a:tc>
                <a:tc>
                  <a:txBody>
                    <a:bodyPr/>
                    <a:lstStyle/>
                    <a:p>
                      <a:pPr algn="ctr">
                        <a:lnSpc>
                          <a:spcPts val="1500"/>
                        </a:lnSpc>
                      </a:pPr>
                      <a:r>
                        <a:rPr lang="ja-JP" sz="1000" u="none" kern="100" dirty="0">
                          <a:solidFill>
                            <a:schemeClr val="tx1"/>
                          </a:solidFill>
                          <a:effectLst/>
                        </a:rPr>
                        <a:t>整備の目標</a:t>
                      </a:r>
                      <a:endParaRPr lang="ja-JP" sz="100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36000" anchor="ctr"/>
                </a:tc>
                <a:tc>
                  <a:txBody>
                    <a:bodyPr/>
                    <a:lstStyle/>
                    <a:p>
                      <a:pPr algn="ctr">
                        <a:lnSpc>
                          <a:spcPts val="1500"/>
                        </a:lnSpc>
                      </a:pPr>
                      <a:r>
                        <a:rPr lang="ja-JP" sz="1000" u="none" kern="100" dirty="0">
                          <a:solidFill>
                            <a:schemeClr val="tx1"/>
                          </a:solidFill>
                          <a:effectLst/>
                        </a:rPr>
                        <a:t>都市開発事業を通じて増進すべき</a:t>
                      </a:r>
                    </a:p>
                    <a:p>
                      <a:pPr algn="ctr">
                        <a:lnSpc>
                          <a:spcPts val="1500"/>
                        </a:lnSpc>
                      </a:pPr>
                      <a:r>
                        <a:rPr lang="ja-JP" sz="1000" u="none" kern="100" dirty="0">
                          <a:solidFill>
                            <a:schemeClr val="tx1"/>
                          </a:solidFill>
                          <a:effectLst/>
                        </a:rPr>
                        <a:t>都市機能に関する事項</a:t>
                      </a:r>
                      <a:endParaRPr lang="ja-JP" sz="100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36000" anchor="ctr"/>
                </a:tc>
                <a:tc>
                  <a:txBody>
                    <a:bodyPr/>
                    <a:lstStyle/>
                    <a:p>
                      <a:pPr algn="ctr">
                        <a:lnSpc>
                          <a:spcPts val="1500"/>
                        </a:lnSpc>
                      </a:pPr>
                      <a:r>
                        <a:rPr lang="ja-JP" sz="1000" u="none" kern="100" dirty="0">
                          <a:solidFill>
                            <a:schemeClr val="tx1"/>
                          </a:solidFill>
                          <a:effectLst/>
                        </a:rPr>
                        <a:t>公共施設その他の公益的施設の</a:t>
                      </a:r>
                    </a:p>
                    <a:p>
                      <a:pPr algn="ctr">
                        <a:lnSpc>
                          <a:spcPts val="1500"/>
                        </a:lnSpc>
                      </a:pPr>
                      <a:r>
                        <a:rPr lang="ja-JP" sz="1000" u="none" kern="100" dirty="0">
                          <a:solidFill>
                            <a:schemeClr val="tx1"/>
                          </a:solidFill>
                          <a:effectLst/>
                        </a:rPr>
                        <a:t>整備に関する基本的事項</a:t>
                      </a:r>
                      <a:endParaRPr lang="ja-JP" sz="100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36000" anchor="ctr"/>
                </a:tc>
                <a:tc>
                  <a:txBody>
                    <a:bodyPr/>
                    <a:lstStyle/>
                    <a:p>
                      <a:pPr algn="ctr">
                        <a:lnSpc>
                          <a:spcPts val="1500"/>
                        </a:lnSpc>
                      </a:pPr>
                      <a:r>
                        <a:rPr lang="ja-JP" sz="1000" u="none" kern="100" dirty="0">
                          <a:solidFill>
                            <a:schemeClr val="tx1"/>
                          </a:solidFill>
                          <a:effectLst/>
                        </a:rPr>
                        <a:t>緊急かつ重点的な市街地の</a:t>
                      </a:r>
                    </a:p>
                    <a:p>
                      <a:pPr algn="ctr">
                        <a:lnSpc>
                          <a:spcPts val="1500"/>
                        </a:lnSpc>
                      </a:pPr>
                      <a:r>
                        <a:rPr lang="ja-JP" sz="1000" u="none" kern="100" dirty="0">
                          <a:solidFill>
                            <a:schemeClr val="tx1"/>
                          </a:solidFill>
                          <a:effectLst/>
                        </a:rPr>
                        <a:t>整備の推進に関し必要な事項</a:t>
                      </a:r>
                      <a:endParaRPr lang="ja-JP" sz="100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36000" anchor="ctr"/>
                </a:tc>
                <a:extLst>
                  <a:ext uri="{0D108BD9-81ED-4DB2-BD59-A6C34878D82A}">
                    <a16:rowId xmlns:a16="http://schemas.microsoft.com/office/drawing/2014/main" val="3543398044"/>
                  </a:ext>
                </a:extLst>
              </a:tr>
              <a:tr h="5748415">
                <a:tc>
                  <a:txBody>
                    <a:bodyPr/>
                    <a:lstStyle/>
                    <a:p>
                      <a:pPr algn="just">
                        <a:lnSpc>
                          <a:spcPts val="1200"/>
                        </a:lnSpc>
                      </a:pPr>
                      <a:endParaRPr lang="en-US" altLang="ja-JP" sz="1050" u="none" kern="100" dirty="0">
                        <a:solidFill>
                          <a:schemeClr val="tx1"/>
                        </a:solidFill>
                        <a:effectLst/>
                      </a:endParaRPr>
                    </a:p>
                    <a:p>
                      <a:pPr algn="just">
                        <a:lnSpc>
                          <a:spcPts val="1200"/>
                        </a:lnSpc>
                      </a:pPr>
                      <a:r>
                        <a:rPr lang="ja-JP" sz="1050" u="none" kern="100" dirty="0">
                          <a:solidFill>
                            <a:schemeClr val="tx1"/>
                          </a:solidFill>
                          <a:effectLst/>
                        </a:rPr>
                        <a:t>新大阪駅周辺地域</a:t>
                      </a:r>
                      <a:endParaRPr lang="ja-JP" sz="105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0"/>
                </a:tc>
                <a:tc>
                  <a:txBody>
                    <a:bodyPr/>
                    <a:lstStyle/>
                    <a:p>
                      <a:pPr algn="just">
                        <a:lnSpc>
                          <a:spcPts val="1300"/>
                        </a:lnSpc>
                      </a:pPr>
                      <a:r>
                        <a:rPr lang="ja-JP" sz="1050" u="none" kern="100" dirty="0">
                          <a:solidFill>
                            <a:schemeClr val="tx1"/>
                          </a:solidFill>
                          <a:effectLst/>
                        </a:rPr>
                        <a:t>〔都市再生緊急整備地域〕</a:t>
                      </a:r>
                    </a:p>
                    <a:p>
                      <a:pPr indent="101600" algn="just">
                        <a:lnSpc>
                          <a:spcPts val="1300"/>
                        </a:lnSpc>
                      </a:pPr>
                      <a:r>
                        <a:rPr lang="ja-JP" altLang="en-US" sz="1050" u="none" kern="100" dirty="0">
                          <a:solidFill>
                            <a:schemeClr val="tx1"/>
                          </a:solidFill>
                          <a:effectLst/>
                        </a:rPr>
                        <a:t>国土において、スーパー・メガリージョンを形成するリニア中央新幹線をはじめ、北陸新幹線、大阪都市再生環状道路などの高速交通ネットワークの形成が進む中、新幹線や広域幹線道路などの国土軸と、世界につながる関西国際空港から大阪の都心を通る都市軸が交わり、関西の各拠点を結ぶ広域交通の結節点である新大阪駅を中心に、近接する十三駅エリア及び淡路駅エリアと一体となって、広い圏域の人と人との交流を促進するとともに、異なる交通モードを効果的に結節し、世界につながる関西のゲートウェイとしてふさわしい都市の空間を兼ね備え、災害にも強い、日本の成長を支える国際的な都市拠点を形成し、広域交通ターミナルを核とした世界有数のまちづくりを実現</a:t>
                      </a:r>
                      <a:endParaRPr lang="ja-JP" altLang="ja-JP" sz="105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0"/>
                </a:tc>
                <a:tc>
                  <a:txBody>
                    <a:bodyPr/>
                    <a:lstStyle/>
                    <a:p>
                      <a:pPr marL="0" indent="-101600" algn="just">
                        <a:lnSpc>
                          <a:spcPts val="1200"/>
                        </a:lnSpc>
                      </a:pPr>
                      <a:endParaRPr lang="en-US" altLang="ja-JP" sz="1050" u="none" kern="100" dirty="0">
                        <a:solidFill>
                          <a:schemeClr val="tx1"/>
                        </a:solidFill>
                        <a:effectLst/>
                      </a:endParaRPr>
                    </a:p>
                    <a:p>
                      <a:pPr marL="0" indent="-101600" algn="just">
                        <a:lnSpc>
                          <a:spcPts val="1200"/>
                        </a:lnSpc>
                      </a:pPr>
                      <a:r>
                        <a:rPr lang="ja-JP" altLang="en-US" sz="1050" u="none" kern="100" dirty="0">
                          <a:solidFill>
                            <a:schemeClr val="tx1"/>
                          </a:solidFill>
                          <a:effectLst/>
                        </a:rPr>
                        <a:t>　関西・日本・世界の広い圏域とつながる特性を活かして、人が集う拠点として、新しいビジネス・文化の創造、新技術の実証・導入、新た</a:t>
                      </a:r>
                      <a:r>
                        <a:rPr lang="ja-JP" altLang="en-US" sz="1050" u="none" strike="noStrike" kern="100" dirty="0">
                          <a:solidFill>
                            <a:schemeClr val="tx1"/>
                          </a:solidFill>
                          <a:effectLst/>
                        </a:rPr>
                        <a:t>な</a:t>
                      </a:r>
                      <a:r>
                        <a:rPr lang="ja-JP" altLang="en-US" sz="1050" u="none" kern="100" dirty="0">
                          <a:solidFill>
                            <a:schemeClr val="tx1"/>
                          </a:solidFill>
                          <a:effectLst/>
                        </a:rPr>
                        <a:t>ライフスタイルの構築のために、駅を中心に交流促進機能、交通結節機能、都市空間機能の向上を図る</a:t>
                      </a:r>
                      <a:r>
                        <a:rPr lang="ja-JP" altLang="en-US" sz="1050" u="none" strike="noStrike" kern="100" dirty="0">
                          <a:solidFill>
                            <a:schemeClr val="tx1"/>
                          </a:solidFill>
                          <a:effectLst/>
                        </a:rPr>
                        <a:t>とともに、都市開発事業</a:t>
                      </a:r>
                      <a:r>
                        <a:rPr lang="ja-JP" altLang="en-US" sz="1050" u="none" strike="noStrike" kern="100" baseline="0" dirty="0">
                          <a:solidFill>
                            <a:schemeClr val="tx1"/>
                          </a:solidFill>
                          <a:effectLst/>
                        </a:rPr>
                        <a:t>と</a:t>
                      </a:r>
                      <a:r>
                        <a:rPr lang="ja-JP" altLang="en-US" sz="1050" u="none" strike="noStrike" kern="100" dirty="0">
                          <a:solidFill>
                            <a:schemeClr val="tx1"/>
                          </a:solidFill>
                          <a:effectLst/>
                        </a:rPr>
                        <a:t>公共空間の活用を連携させ、居心地が良く歩きたくなるまちなかの形成を図る</a:t>
                      </a:r>
                      <a:endParaRPr lang="en-US" altLang="ja-JP" sz="1050" u="none" strike="noStrike" kern="100" dirty="0">
                        <a:solidFill>
                          <a:schemeClr val="tx1"/>
                        </a:solidFill>
                        <a:effectLst/>
                      </a:endParaRPr>
                    </a:p>
                    <a:p>
                      <a:pPr marL="0" indent="-101600" algn="just">
                        <a:lnSpc>
                          <a:spcPts val="1200"/>
                        </a:lnSpc>
                      </a:pPr>
                      <a:endParaRPr lang="ja-JP" sz="1050" u="none" kern="100" dirty="0">
                        <a:solidFill>
                          <a:schemeClr val="tx1"/>
                        </a:solidFill>
                        <a:effectLst/>
                      </a:endParaRPr>
                    </a:p>
                    <a:p>
                      <a:pPr marL="101600" indent="-101600" algn="just">
                        <a:lnSpc>
                          <a:spcPts val="1200"/>
                        </a:lnSpc>
                      </a:pPr>
                      <a:r>
                        <a:rPr lang="ja-JP" sz="1050" u="none" kern="100" dirty="0">
                          <a:solidFill>
                            <a:schemeClr val="tx1"/>
                          </a:solidFill>
                          <a:effectLst/>
                        </a:rPr>
                        <a:t>〇</a:t>
                      </a:r>
                      <a:r>
                        <a:rPr lang="ja-JP" altLang="en-US" sz="1050" i="0" u="none" strike="noStrike" kern="100" dirty="0">
                          <a:solidFill>
                            <a:schemeClr val="tx1"/>
                          </a:solidFill>
                          <a:effectLst/>
                        </a:rPr>
                        <a:t>グローバルな業務機能、</a:t>
                      </a:r>
                      <a:r>
                        <a:rPr lang="ja-JP" sz="1050" u="none" kern="100" dirty="0">
                          <a:solidFill>
                            <a:schemeClr val="tx1"/>
                          </a:solidFill>
                          <a:effectLst/>
                        </a:rPr>
                        <a:t>高度で多様な業務機能、学術・研究機能、情報発信機能、</a:t>
                      </a:r>
                      <a:r>
                        <a:rPr lang="ja-JP" altLang="ja-JP" sz="1050" u="none" kern="100" dirty="0">
                          <a:solidFill>
                            <a:schemeClr val="tx1"/>
                          </a:solidFill>
                          <a:effectLst/>
                        </a:rPr>
                        <a:t>スタートアップ支援機能、</a:t>
                      </a:r>
                      <a:r>
                        <a:rPr lang="ja-JP" sz="1050" u="none" kern="100" dirty="0">
                          <a:solidFill>
                            <a:schemeClr val="tx1"/>
                          </a:solidFill>
                          <a:effectLst/>
                        </a:rPr>
                        <a:t>ハイクラスの宿泊機能、観光機能、文化・芸術機能、エンターテイメント機能、</a:t>
                      </a:r>
                      <a:r>
                        <a:rPr lang="en-US" sz="1050" u="none" kern="100" dirty="0">
                          <a:solidFill>
                            <a:schemeClr val="tx1"/>
                          </a:solidFill>
                          <a:effectLst/>
                        </a:rPr>
                        <a:t>MICE</a:t>
                      </a:r>
                      <a:r>
                        <a:rPr lang="ja-JP" sz="1050" u="none" kern="100" dirty="0">
                          <a:solidFill>
                            <a:schemeClr val="tx1"/>
                          </a:solidFill>
                          <a:effectLst/>
                        </a:rPr>
                        <a:t>関連機能、これらをサポートする</a:t>
                      </a:r>
                      <a:r>
                        <a:rPr lang="ja-JP" altLang="en-US" sz="1050" u="none" kern="100" dirty="0">
                          <a:solidFill>
                            <a:schemeClr val="tx1"/>
                          </a:solidFill>
                          <a:effectLst/>
                        </a:rPr>
                        <a:t>商業・居住</a:t>
                      </a:r>
                      <a:r>
                        <a:rPr lang="ja-JP" sz="1050" u="none" kern="100" dirty="0">
                          <a:solidFill>
                            <a:schemeClr val="tx1"/>
                          </a:solidFill>
                          <a:effectLst/>
                        </a:rPr>
                        <a:t>機能</a:t>
                      </a:r>
                      <a:r>
                        <a:rPr lang="ja-JP" altLang="en-US" sz="1050" u="none" kern="100" dirty="0">
                          <a:solidFill>
                            <a:schemeClr val="tx1"/>
                          </a:solidFill>
                          <a:effectLst/>
                        </a:rPr>
                        <a:t>など</a:t>
                      </a:r>
                      <a:r>
                        <a:rPr lang="ja-JP" sz="1050" u="none" kern="100" dirty="0">
                          <a:solidFill>
                            <a:schemeClr val="tx1"/>
                          </a:solidFill>
                          <a:effectLst/>
                        </a:rPr>
                        <a:t>の</a:t>
                      </a:r>
                      <a:r>
                        <a:rPr lang="ja-JP" altLang="en-US" sz="1050" u="none" kern="100" dirty="0">
                          <a:solidFill>
                            <a:schemeClr val="tx1"/>
                          </a:solidFill>
                          <a:effectLst/>
                        </a:rPr>
                        <a:t>導入を図り、質の高い機能が集積した</a:t>
                      </a:r>
                      <a:r>
                        <a:rPr lang="ja-JP" sz="1050" u="none" kern="100" dirty="0">
                          <a:solidFill>
                            <a:schemeClr val="tx1"/>
                          </a:solidFill>
                          <a:effectLst/>
                        </a:rPr>
                        <a:t>複合市街地を形成</a:t>
                      </a:r>
                      <a:endParaRPr lang="en-US" altLang="ja-JP" sz="1050" u="none" kern="100" dirty="0">
                        <a:solidFill>
                          <a:schemeClr val="tx1"/>
                        </a:solidFill>
                        <a:effectLst/>
                      </a:endParaRPr>
                    </a:p>
                    <a:p>
                      <a:pPr marL="101600" indent="-101600" algn="just">
                        <a:lnSpc>
                          <a:spcPts val="1200"/>
                        </a:lnSpc>
                      </a:pPr>
                      <a:endParaRPr lang="ja-JP" sz="1050" u="none" kern="100" dirty="0">
                        <a:solidFill>
                          <a:schemeClr val="tx1"/>
                        </a:solidFill>
                        <a:effectLst/>
                      </a:endParaRPr>
                    </a:p>
                    <a:p>
                      <a:pPr marL="101600" indent="-101600" algn="just">
                        <a:lnSpc>
                          <a:spcPts val="1200"/>
                        </a:lnSpc>
                      </a:pPr>
                      <a:r>
                        <a:rPr lang="ja-JP" sz="1050" u="none" kern="100" dirty="0">
                          <a:solidFill>
                            <a:schemeClr val="tx1"/>
                          </a:solidFill>
                          <a:effectLst/>
                        </a:rPr>
                        <a:t>〇駅とまちを繋ぐ人の通行</a:t>
                      </a:r>
                      <a:r>
                        <a:rPr lang="ja-JP" altLang="en-US" sz="1050" u="none" kern="100" dirty="0">
                          <a:solidFill>
                            <a:schemeClr val="tx1"/>
                          </a:solidFill>
                          <a:effectLst/>
                        </a:rPr>
                        <a:t>・滞留</a:t>
                      </a:r>
                      <a:r>
                        <a:rPr lang="ja-JP" sz="1050" u="none" kern="100" dirty="0">
                          <a:solidFill>
                            <a:schemeClr val="tx1"/>
                          </a:solidFill>
                          <a:effectLst/>
                        </a:rPr>
                        <a:t>機能、多様な人が集う交流機能、緑、光、水などを取り入れたうるおいのある空間機能及び</a:t>
                      </a:r>
                      <a:r>
                        <a:rPr lang="ja-JP" altLang="en-US" sz="1050" u="none" kern="100" dirty="0">
                          <a:solidFill>
                            <a:schemeClr val="tx1"/>
                          </a:solidFill>
                          <a:effectLst/>
                        </a:rPr>
                        <a:t>独自性</a:t>
                      </a:r>
                      <a:r>
                        <a:rPr lang="ja-JP" sz="1050" u="none" kern="100" dirty="0">
                          <a:solidFill>
                            <a:schemeClr val="tx1"/>
                          </a:solidFill>
                          <a:effectLst/>
                        </a:rPr>
                        <a:t>の高い商業</a:t>
                      </a:r>
                      <a:r>
                        <a:rPr lang="ja-JP" altLang="en-US" sz="1050" u="none" kern="100" dirty="0">
                          <a:solidFill>
                            <a:schemeClr val="tx1"/>
                          </a:solidFill>
                          <a:effectLst/>
                        </a:rPr>
                        <a:t>・文化などの</a:t>
                      </a:r>
                      <a:r>
                        <a:rPr lang="ja-JP" sz="1050" u="none" kern="100" dirty="0">
                          <a:solidFill>
                            <a:schemeClr val="tx1"/>
                          </a:solidFill>
                          <a:effectLst/>
                        </a:rPr>
                        <a:t>機能</a:t>
                      </a:r>
                      <a:r>
                        <a:rPr lang="ja-JP" altLang="en-US" sz="1050" u="none" kern="100" dirty="0">
                          <a:solidFill>
                            <a:schemeClr val="tx1"/>
                          </a:solidFill>
                          <a:effectLst/>
                        </a:rPr>
                        <a:t>の充実による魅力的な低層部の形成</a:t>
                      </a:r>
                      <a:endParaRPr lang="en-US" altLang="ja-JP" sz="1050" u="none" kern="100" dirty="0">
                        <a:solidFill>
                          <a:schemeClr val="tx1"/>
                        </a:solidFill>
                        <a:effectLst/>
                      </a:endParaRPr>
                    </a:p>
                    <a:p>
                      <a:pPr marL="101600" indent="-101600" algn="just">
                        <a:lnSpc>
                          <a:spcPts val="1200"/>
                        </a:lnSpc>
                      </a:pPr>
                      <a:endParaRPr lang="ja-JP" sz="1050" u="none" kern="100" dirty="0">
                        <a:solidFill>
                          <a:schemeClr val="tx1"/>
                        </a:solidFill>
                        <a:effectLst/>
                      </a:endParaRPr>
                    </a:p>
                    <a:p>
                      <a:pPr marL="101600" indent="-101600" algn="just">
                        <a:lnSpc>
                          <a:spcPts val="1200"/>
                        </a:lnSpc>
                      </a:pPr>
                      <a:r>
                        <a:rPr lang="ja-JP" altLang="en-US" sz="1050" u="none" kern="100" dirty="0">
                          <a:solidFill>
                            <a:schemeClr val="tx1"/>
                          </a:solidFill>
                          <a:effectLst/>
                        </a:rPr>
                        <a:t>〇建物全体及び低層部の空間</a:t>
                      </a:r>
                      <a:r>
                        <a:rPr lang="ja-JP" altLang="ja-JP" sz="1050" u="none" kern="100" dirty="0">
                          <a:solidFill>
                            <a:schemeClr val="tx1"/>
                          </a:solidFill>
                          <a:effectLst/>
                        </a:rPr>
                        <a:t>の意匠や形態</a:t>
                      </a:r>
                      <a:r>
                        <a:rPr lang="ja-JP" altLang="en-US" sz="1050" u="none" kern="100" dirty="0">
                          <a:solidFill>
                            <a:schemeClr val="tx1"/>
                          </a:solidFill>
                          <a:effectLst/>
                        </a:rPr>
                        <a:t>の工夫などによる質の高い都市景観の形成</a:t>
                      </a:r>
                      <a:endParaRPr lang="en-US" altLang="ja-JP" sz="1050" u="none" kern="100" dirty="0">
                        <a:solidFill>
                          <a:schemeClr val="tx1"/>
                        </a:solidFill>
                        <a:effectLst/>
                      </a:endParaRPr>
                    </a:p>
                    <a:p>
                      <a:pPr marL="101600" indent="-101600" algn="just">
                        <a:lnSpc>
                          <a:spcPts val="1200"/>
                        </a:lnSpc>
                      </a:pPr>
                      <a:endParaRPr lang="en-US" altLang="ja-JP" sz="1050" u="none" kern="100" dirty="0">
                        <a:solidFill>
                          <a:schemeClr val="tx1"/>
                        </a:solidFill>
                        <a:effectLst/>
                      </a:endParaRPr>
                    </a:p>
                    <a:p>
                      <a:pPr marL="101600" indent="-101600" algn="just">
                        <a:lnSpc>
                          <a:spcPts val="1200"/>
                        </a:lnSpc>
                      </a:pPr>
                      <a:r>
                        <a:rPr lang="ja-JP" sz="1050" u="none" kern="100" dirty="0">
                          <a:solidFill>
                            <a:schemeClr val="tx1"/>
                          </a:solidFill>
                          <a:effectLst/>
                        </a:rPr>
                        <a:t>〇駅の交通結節機能を補完するとともにエリア全体の回遊などを促進し、交通利便性向上に資する歩行者、自転車、自動車などの交通関連機能の</a:t>
                      </a:r>
                      <a:r>
                        <a:rPr lang="ja-JP" altLang="en-US" sz="1050" u="none" kern="100" dirty="0">
                          <a:solidFill>
                            <a:schemeClr val="tx1"/>
                          </a:solidFill>
                          <a:effectLst/>
                        </a:rPr>
                        <a:t>向上</a:t>
                      </a:r>
                      <a:endParaRPr lang="en-US" altLang="ja-JP" sz="1050" u="none" kern="100" dirty="0">
                        <a:solidFill>
                          <a:schemeClr val="tx1"/>
                        </a:solidFill>
                        <a:effectLst/>
                      </a:endParaRPr>
                    </a:p>
                    <a:p>
                      <a:pPr marL="101600" indent="-101600" algn="just">
                        <a:lnSpc>
                          <a:spcPts val="1200"/>
                        </a:lnSpc>
                      </a:pPr>
                      <a:endParaRPr lang="ja-JP" sz="1050" u="none" kern="100" dirty="0">
                        <a:solidFill>
                          <a:schemeClr val="tx1"/>
                        </a:solidFill>
                        <a:effectLst/>
                      </a:endParaRPr>
                    </a:p>
                    <a:p>
                      <a:pPr marL="101600" indent="-101600" algn="just">
                        <a:lnSpc>
                          <a:spcPts val="1200"/>
                        </a:lnSpc>
                      </a:pPr>
                      <a:r>
                        <a:rPr lang="ja-JP" sz="1050" u="none" kern="100" dirty="0">
                          <a:solidFill>
                            <a:schemeClr val="tx1"/>
                          </a:solidFill>
                          <a:effectLst/>
                        </a:rPr>
                        <a:t>〇地震・水害</a:t>
                      </a:r>
                      <a:r>
                        <a:rPr lang="ja-JP" altLang="en-US" sz="1050" u="none" kern="100" dirty="0">
                          <a:solidFill>
                            <a:schemeClr val="tx1"/>
                          </a:solidFill>
                          <a:effectLst/>
                        </a:rPr>
                        <a:t>時</a:t>
                      </a:r>
                      <a:r>
                        <a:rPr lang="ja-JP" sz="1050" u="none" kern="100" dirty="0">
                          <a:solidFill>
                            <a:schemeClr val="tx1"/>
                          </a:solidFill>
                          <a:effectLst/>
                        </a:rPr>
                        <a:t>など</a:t>
                      </a:r>
                      <a:r>
                        <a:rPr lang="ja-JP" altLang="en-US" sz="1050" u="none" strike="noStrike" kern="100" dirty="0">
                          <a:solidFill>
                            <a:schemeClr val="tx1"/>
                          </a:solidFill>
                          <a:effectLst/>
                        </a:rPr>
                        <a:t>における</a:t>
                      </a:r>
                      <a:r>
                        <a:rPr lang="ja-JP" sz="1050" u="none" kern="100" dirty="0">
                          <a:solidFill>
                            <a:schemeClr val="tx1"/>
                          </a:solidFill>
                          <a:effectLst/>
                        </a:rPr>
                        <a:t>人の退避機能や雨水の貯留機能</a:t>
                      </a:r>
                      <a:r>
                        <a:rPr lang="ja-JP" altLang="en-US" sz="1050" u="none" kern="100" dirty="0">
                          <a:solidFill>
                            <a:schemeClr val="tx1"/>
                          </a:solidFill>
                          <a:effectLst/>
                        </a:rPr>
                        <a:t>などの都市防災機能の向上</a:t>
                      </a:r>
                      <a:endParaRPr lang="en-US" altLang="ja-JP" sz="1050" u="none" kern="100" dirty="0">
                        <a:solidFill>
                          <a:schemeClr val="tx1"/>
                        </a:solidFill>
                        <a:effectLst/>
                      </a:endParaRPr>
                    </a:p>
                    <a:p>
                      <a:pPr marL="101600" indent="-101600" algn="just">
                        <a:lnSpc>
                          <a:spcPts val="1200"/>
                        </a:lnSpc>
                      </a:pPr>
                      <a:endParaRPr lang="ja-JP" sz="1050" u="none" kern="100" dirty="0">
                        <a:solidFill>
                          <a:schemeClr val="tx1"/>
                        </a:solidFill>
                        <a:effectLst/>
                      </a:endParaRPr>
                    </a:p>
                    <a:p>
                      <a:pPr marL="88900" indent="-88900" algn="just">
                        <a:lnSpc>
                          <a:spcPts val="1200"/>
                        </a:lnSpc>
                      </a:pPr>
                      <a:r>
                        <a:rPr lang="ja-JP" sz="1050" u="none" kern="100" dirty="0">
                          <a:solidFill>
                            <a:schemeClr val="tx1"/>
                          </a:solidFill>
                          <a:effectLst/>
                        </a:rPr>
                        <a:t>〇都市の環境負荷低減に資するエネルギー、緑などの</a:t>
                      </a:r>
                      <a:r>
                        <a:rPr lang="ja-JP" altLang="en-US" sz="1050" u="none" kern="100" dirty="0">
                          <a:solidFill>
                            <a:schemeClr val="tx1"/>
                          </a:solidFill>
                          <a:effectLst/>
                        </a:rPr>
                        <a:t>都市環境</a:t>
                      </a:r>
                      <a:r>
                        <a:rPr lang="ja-JP" sz="1050" u="none" kern="100" dirty="0">
                          <a:solidFill>
                            <a:schemeClr val="tx1"/>
                          </a:solidFill>
                          <a:effectLst/>
                        </a:rPr>
                        <a:t>機能の</a:t>
                      </a:r>
                      <a:r>
                        <a:rPr lang="ja-JP" altLang="en-US" sz="1050" u="none" kern="100" dirty="0">
                          <a:solidFill>
                            <a:schemeClr val="tx1"/>
                          </a:solidFill>
                          <a:effectLst/>
                        </a:rPr>
                        <a:t>向上</a:t>
                      </a:r>
                      <a:endParaRPr lang="ja-JP" sz="1050" u="none" kern="100" dirty="0">
                        <a:solidFill>
                          <a:schemeClr val="tx1"/>
                        </a:solidFill>
                        <a:effectLst/>
                      </a:endParaRPr>
                    </a:p>
                  </a:txBody>
                  <a:tcPr marL="61410" marR="61410" marT="36000" marB="0"/>
                </a:tc>
                <a:tc>
                  <a:txBody>
                    <a:bodyPr/>
                    <a:lstStyle/>
                    <a:p>
                      <a:pPr marL="101600" indent="-101600" algn="just">
                        <a:lnSpc>
                          <a:spcPts val="1200"/>
                        </a:lnSpc>
                      </a:pPr>
                      <a:r>
                        <a:rPr lang="en-US" sz="1050" u="none" kern="100" dirty="0">
                          <a:solidFill>
                            <a:schemeClr val="tx1"/>
                          </a:solidFill>
                          <a:effectLst/>
                        </a:rPr>
                        <a:t> </a:t>
                      </a:r>
                      <a:endParaRPr lang="ja-JP" sz="1050" u="none" kern="100" dirty="0">
                        <a:solidFill>
                          <a:schemeClr val="tx1"/>
                        </a:solidFill>
                        <a:effectLst/>
                      </a:endParaRPr>
                    </a:p>
                    <a:p>
                      <a:pPr marL="85725" indent="-85725" algn="just">
                        <a:lnSpc>
                          <a:spcPts val="1200"/>
                        </a:lnSpc>
                      </a:pPr>
                      <a:r>
                        <a:rPr lang="ja-JP" sz="1050" u="none" kern="100" dirty="0">
                          <a:solidFill>
                            <a:schemeClr val="tx1"/>
                          </a:solidFill>
                          <a:effectLst/>
                        </a:rPr>
                        <a:t>〇鉄道と道路とまちをつなぐ新大阪駅と</a:t>
                      </a:r>
                      <a:r>
                        <a:rPr lang="ja-JP" altLang="en-US" sz="1050" u="none" kern="100" dirty="0">
                          <a:solidFill>
                            <a:schemeClr val="tx1"/>
                          </a:solidFill>
                          <a:effectLst/>
                        </a:rPr>
                        <a:t>駅南側の</a:t>
                      </a:r>
                      <a:r>
                        <a:rPr lang="ja-JP" sz="1050" u="none" kern="100" dirty="0">
                          <a:solidFill>
                            <a:schemeClr val="tx1"/>
                          </a:solidFill>
                          <a:effectLst/>
                        </a:rPr>
                        <a:t>交通結節施設</a:t>
                      </a:r>
                      <a:r>
                        <a:rPr lang="ja-JP" altLang="en-US" sz="1050" u="none" kern="100" dirty="0">
                          <a:solidFill>
                            <a:schemeClr val="tx1"/>
                          </a:solidFill>
                          <a:effectLst/>
                        </a:rPr>
                        <a:t>など</a:t>
                      </a:r>
                      <a:r>
                        <a:rPr lang="ja-JP" sz="1050" u="none" kern="100" dirty="0">
                          <a:solidFill>
                            <a:schemeClr val="tx1"/>
                          </a:solidFill>
                          <a:effectLst/>
                        </a:rPr>
                        <a:t>において、</a:t>
                      </a:r>
                      <a:r>
                        <a:rPr lang="ja-JP" altLang="en-US" sz="1050" u="none" kern="100" dirty="0">
                          <a:solidFill>
                            <a:schemeClr val="tx1"/>
                          </a:solidFill>
                          <a:effectLst/>
                        </a:rPr>
                        <a:t>平常時・災害時に対応する</a:t>
                      </a:r>
                      <a:r>
                        <a:rPr lang="ja-JP" sz="1050" u="none" kern="100" dirty="0">
                          <a:solidFill>
                            <a:schemeClr val="tx1"/>
                          </a:solidFill>
                          <a:effectLst/>
                        </a:rPr>
                        <a:t>歩行者の空間、自動車等交通</a:t>
                      </a:r>
                      <a:r>
                        <a:rPr lang="ja-JP" altLang="en-US" sz="1050" u="none" kern="100" dirty="0">
                          <a:solidFill>
                            <a:schemeClr val="tx1"/>
                          </a:solidFill>
                          <a:effectLst/>
                        </a:rPr>
                        <a:t>（高速バス、端末交通）</a:t>
                      </a:r>
                      <a:r>
                        <a:rPr lang="ja-JP" sz="1050" u="none" kern="100" dirty="0">
                          <a:solidFill>
                            <a:schemeClr val="tx1"/>
                          </a:solidFill>
                          <a:effectLst/>
                        </a:rPr>
                        <a:t>の空間、サービス空間の機能</a:t>
                      </a:r>
                      <a:r>
                        <a:rPr lang="ja-JP" altLang="en-US" sz="1050" u="none" kern="100" dirty="0">
                          <a:solidFill>
                            <a:schemeClr val="tx1"/>
                          </a:solidFill>
                          <a:effectLst/>
                        </a:rPr>
                        <a:t>の向上</a:t>
                      </a:r>
                      <a:endParaRPr lang="en-US" altLang="ja-JP" sz="1050" u="none" kern="100" dirty="0">
                        <a:solidFill>
                          <a:schemeClr val="tx1"/>
                        </a:solidFill>
                        <a:effectLst/>
                      </a:endParaRPr>
                    </a:p>
                    <a:p>
                      <a:pPr algn="just">
                        <a:lnSpc>
                          <a:spcPts val="1200"/>
                        </a:lnSpc>
                      </a:pPr>
                      <a:r>
                        <a:rPr lang="en-US" sz="1050" u="none" strike="noStrike" kern="100" dirty="0">
                          <a:solidFill>
                            <a:schemeClr val="tx1"/>
                          </a:solidFill>
                          <a:effectLst/>
                        </a:rPr>
                        <a:t> </a:t>
                      </a:r>
                      <a:endParaRPr lang="ja-JP" sz="1050" u="none" kern="100" dirty="0">
                        <a:solidFill>
                          <a:schemeClr val="tx1"/>
                        </a:solidFill>
                        <a:effectLst/>
                      </a:endParaRPr>
                    </a:p>
                    <a:p>
                      <a:pPr marL="93600" marR="0" lvl="0" indent="-101600" algn="just" defTabSz="914400" rtl="0" eaLnBrk="1" fontAlgn="auto" latinLnBrk="0" hangingPunct="1">
                        <a:lnSpc>
                          <a:spcPts val="1200"/>
                        </a:lnSpc>
                        <a:spcBef>
                          <a:spcPts val="0"/>
                        </a:spcBef>
                        <a:spcAft>
                          <a:spcPts val="0"/>
                        </a:spcAft>
                        <a:buClrTx/>
                        <a:buSzTx/>
                        <a:buFontTx/>
                        <a:buNone/>
                        <a:tabLst/>
                        <a:defRPr/>
                      </a:pPr>
                      <a:r>
                        <a:rPr lang="ja-JP" altLang="ja-JP" sz="1050" u="none" kern="100" dirty="0">
                          <a:solidFill>
                            <a:schemeClr val="tx1"/>
                          </a:solidFill>
                          <a:effectLst/>
                        </a:rPr>
                        <a:t>〇ペデストリアンデッキやグランドレベル</a:t>
                      </a:r>
                      <a:r>
                        <a:rPr lang="ja-JP" altLang="en-US" sz="1050" u="none" kern="100" dirty="0">
                          <a:solidFill>
                            <a:schemeClr val="tx1"/>
                          </a:solidFill>
                          <a:effectLst/>
                        </a:rPr>
                        <a:t>の歩道などを組み合わせることで、</a:t>
                      </a:r>
                      <a:r>
                        <a:rPr lang="ja-JP" altLang="ja-JP" sz="1050" u="none" kern="100" dirty="0">
                          <a:solidFill>
                            <a:schemeClr val="tx1"/>
                          </a:solidFill>
                          <a:effectLst/>
                        </a:rPr>
                        <a:t>新大阪駅</a:t>
                      </a:r>
                      <a:r>
                        <a:rPr lang="ja-JP" altLang="en-US" sz="1050" u="none" kern="100" dirty="0">
                          <a:solidFill>
                            <a:schemeClr val="tx1"/>
                          </a:solidFill>
                          <a:effectLst/>
                        </a:rPr>
                        <a:t>と</a:t>
                      </a:r>
                      <a:r>
                        <a:rPr lang="ja-JP" altLang="ja-JP" sz="1050" u="none" kern="100" dirty="0">
                          <a:solidFill>
                            <a:schemeClr val="tx1"/>
                          </a:solidFill>
                          <a:effectLst/>
                        </a:rPr>
                        <a:t>まちを繋ぐ</a:t>
                      </a:r>
                      <a:r>
                        <a:rPr lang="ja-JP" altLang="en-US" sz="1050" u="none" kern="100" dirty="0">
                          <a:solidFill>
                            <a:schemeClr val="tx1"/>
                          </a:solidFill>
                          <a:effectLst/>
                        </a:rPr>
                        <a:t>重層的な</a:t>
                      </a:r>
                      <a:r>
                        <a:rPr lang="ja-JP" altLang="ja-JP" sz="1050" u="none" kern="100" dirty="0">
                          <a:solidFill>
                            <a:schemeClr val="tx1"/>
                          </a:solidFill>
                          <a:effectLst/>
                        </a:rPr>
                        <a:t>放射状の歩行者ネットワーク</a:t>
                      </a:r>
                      <a:r>
                        <a:rPr lang="ja-JP" altLang="en-US" sz="1050" u="none" kern="100" dirty="0">
                          <a:solidFill>
                            <a:schemeClr val="tx1"/>
                          </a:solidFill>
                          <a:effectLst/>
                        </a:rPr>
                        <a:t>を</a:t>
                      </a:r>
                      <a:r>
                        <a:rPr lang="ja-JP" altLang="ja-JP" sz="1050" u="none" kern="100" dirty="0">
                          <a:solidFill>
                            <a:schemeClr val="tx1"/>
                          </a:solidFill>
                          <a:effectLst/>
                        </a:rPr>
                        <a:t>強化</a:t>
                      </a:r>
                      <a:r>
                        <a:rPr lang="ja-JP" altLang="en-US" sz="1050" u="none" kern="100" dirty="0">
                          <a:solidFill>
                            <a:schemeClr val="tx1"/>
                          </a:solidFill>
                          <a:effectLst/>
                        </a:rPr>
                        <a:t>し、</a:t>
                      </a:r>
                      <a:r>
                        <a:rPr lang="ja-JP" altLang="en-US" sz="1050" u="none" strike="noStrike" kern="100" dirty="0">
                          <a:solidFill>
                            <a:schemeClr val="tx1"/>
                          </a:solidFill>
                          <a:effectLst/>
                        </a:rPr>
                        <a:t>都市開発事業</a:t>
                      </a:r>
                      <a:r>
                        <a:rPr lang="ja-JP" altLang="en-US" sz="1050" u="none" strike="noStrike" kern="100" baseline="0" dirty="0">
                          <a:solidFill>
                            <a:schemeClr val="tx1"/>
                          </a:solidFill>
                          <a:effectLst/>
                        </a:rPr>
                        <a:t>と</a:t>
                      </a:r>
                      <a:r>
                        <a:rPr lang="ja-JP" altLang="en-US" sz="1050" u="none" strike="noStrike" kern="100" dirty="0">
                          <a:solidFill>
                            <a:schemeClr val="tx1"/>
                          </a:solidFill>
                          <a:effectLst/>
                        </a:rPr>
                        <a:t>公共空間の活用を連携させ、</a:t>
                      </a:r>
                      <a:r>
                        <a:rPr lang="ja-JP" altLang="en-US" sz="1050" u="none" kern="100" dirty="0">
                          <a:solidFill>
                            <a:schemeClr val="tx1"/>
                          </a:solidFill>
                          <a:effectLst/>
                        </a:rPr>
                        <a:t>居心地が良く歩きたくなるまちなかの形成を図る</a:t>
                      </a:r>
                      <a:endParaRPr lang="en-US" altLang="ja-JP" sz="1050" u="none" kern="100" dirty="0">
                        <a:solidFill>
                          <a:schemeClr val="tx1"/>
                        </a:solidFill>
                        <a:effectLst/>
                      </a:endParaRPr>
                    </a:p>
                    <a:p>
                      <a:pPr marL="93600" indent="-101600" algn="just">
                        <a:lnSpc>
                          <a:spcPts val="1200"/>
                        </a:lnSpc>
                      </a:pPr>
                      <a:endParaRPr lang="en-US" altLang="ja-JP" sz="1050" u="none" kern="100" dirty="0">
                        <a:solidFill>
                          <a:schemeClr val="tx1"/>
                        </a:solidFill>
                        <a:effectLst/>
                      </a:endParaRPr>
                    </a:p>
                    <a:p>
                      <a:pPr marL="92075" marR="0" lvl="0" indent="-92075" algn="just" defTabSz="914400" rtl="0" eaLnBrk="1" fontAlgn="auto" latinLnBrk="0" hangingPunct="1">
                        <a:lnSpc>
                          <a:spcPts val="1200"/>
                        </a:lnSpc>
                        <a:spcBef>
                          <a:spcPts val="0"/>
                        </a:spcBef>
                        <a:spcAft>
                          <a:spcPts val="0"/>
                        </a:spcAft>
                        <a:buClrTx/>
                        <a:buSzTx/>
                        <a:buFontTx/>
                        <a:buNone/>
                        <a:tabLst/>
                        <a:defRPr/>
                      </a:pPr>
                      <a:r>
                        <a:rPr lang="ja-JP" altLang="en-US" sz="1050" u="none" strike="noStrike" kern="100" dirty="0">
                          <a:solidFill>
                            <a:schemeClr val="tx1"/>
                          </a:solidFill>
                          <a:effectLst/>
                        </a:rPr>
                        <a:t>〇</a:t>
                      </a:r>
                      <a:r>
                        <a:rPr kumimoji="1" lang="ja-JP" altLang="ja-JP" sz="1050" u="none" kern="1200" dirty="0">
                          <a:solidFill>
                            <a:schemeClr val="tx1"/>
                          </a:solidFill>
                          <a:effectLst/>
                          <a:latin typeface="+mn-lt"/>
                          <a:ea typeface="+mn-ea"/>
                          <a:cs typeface="+mn-cs"/>
                        </a:rPr>
                        <a:t>鉄道事業者が中心</a:t>
                      </a:r>
                      <a:r>
                        <a:rPr kumimoji="1" lang="ja-JP" altLang="en-US" sz="1050" u="none" kern="1200" dirty="0">
                          <a:solidFill>
                            <a:schemeClr val="tx1"/>
                          </a:solidFill>
                          <a:effectLst/>
                          <a:latin typeface="+mn-lt"/>
                          <a:ea typeface="+mn-ea"/>
                          <a:cs typeface="+mn-cs"/>
                        </a:rPr>
                        <a:t>となって</a:t>
                      </a:r>
                      <a:r>
                        <a:rPr kumimoji="1" lang="ja-JP" altLang="ja-JP" sz="1050" u="none" kern="1200" dirty="0">
                          <a:solidFill>
                            <a:schemeClr val="tx1"/>
                          </a:solidFill>
                          <a:effectLst/>
                          <a:latin typeface="+mn-lt"/>
                          <a:ea typeface="+mn-ea"/>
                          <a:cs typeface="+mn-cs"/>
                        </a:rPr>
                        <a:t>検討を進める新大阪連絡線構想（新駅</a:t>
                      </a:r>
                      <a:r>
                        <a:rPr kumimoji="1" lang="ja-JP" altLang="en-US" sz="1050" u="none" kern="1200" dirty="0">
                          <a:solidFill>
                            <a:schemeClr val="tx1"/>
                          </a:solidFill>
                          <a:effectLst/>
                          <a:latin typeface="+mn-lt"/>
                          <a:ea typeface="+mn-ea"/>
                          <a:cs typeface="+mn-cs"/>
                        </a:rPr>
                        <a:t>を含む</a:t>
                      </a:r>
                      <a:r>
                        <a:rPr kumimoji="1" lang="ja-JP" altLang="ja-JP" sz="1050" u="none" kern="1200" dirty="0">
                          <a:solidFill>
                            <a:schemeClr val="tx1"/>
                          </a:solidFill>
                          <a:effectLst/>
                          <a:latin typeface="+mn-lt"/>
                          <a:ea typeface="+mn-ea"/>
                          <a:cs typeface="+mn-cs"/>
                        </a:rPr>
                        <a:t>）などにより、新大阪と十三を繋げ、大阪駅周辺・京阪神方面・関西国際空港方面との利便性の向上を図る</a:t>
                      </a:r>
                      <a:endParaRPr lang="ja-JP" sz="105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1410" marR="61410" marT="36000" marB="0"/>
                </a:tc>
                <a:tc>
                  <a:txBody>
                    <a:bodyPr/>
                    <a:lstStyle/>
                    <a:p>
                      <a:pPr marL="101600" indent="-101600" algn="just">
                        <a:lnSpc>
                          <a:spcPts val="1200"/>
                        </a:lnSpc>
                      </a:pPr>
                      <a:endParaRPr lang="en-US" sz="1050" u="none" kern="100" dirty="0">
                        <a:solidFill>
                          <a:schemeClr val="tx1"/>
                        </a:solidFill>
                        <a:effectLst/>
                      </a:endParaRPr>
                    </a:p>
                    <a:p>
                      <a:pPr marL="101600" indent="-101600" algn="just">
                        <a:lnSpc>
                          <a:spcPts val="1200"/>
                        </a:lnSpc>
                      </a:pPr>
                      <a:r>
                        <a:rPr lang="ja-JP" altLang="ja-JP" sz="1050" u="none" kern="100" dirty="0">
                          <a:solidFill>
                            <a:schemeClr val="tx1"/>
                          </a:solidFill>
                          <a:effectLst/>
                        </a:rPr>
                        <a:t>〇</a:t>
                      </a:r>
                      <a:r>
                        <a:rPr lang="ja-JP" altLang="en-US" sz="1050" u="none" kern="100" dirty="0">
                          <a:solidFill>
                            <a:schemeClr val="tx1"/>
                          </a:solidFill>
                          <a:effectLst/>
                        </a:rPr>
                        <a:t>都市開発の促進、</a:t>
                      </a:r>
                      <a:r>
                        <a:rPr lang="en-US" altLang="ja-JP" sz="1050" u="none" kern="100" dirty="0" err="1">
                          <a:solidFill>
                            <a:schemeClr val="tx1"/>
                          </a:solidFill>
                          <a:effectLst/>
                        </a:rPr>
                        <a:t>MaaS</a:t>
                      </a:r>
                      <a:r>
                        <a:rPr lang="ja-JP" altLang="en-US" sz="1050" u="none" kern="100" dirty="0">
                          <a:solidFill>
                            <a:schemeClr val="tx1"/>
                          </a:solidFill>
                          <a:effectLst/>
                        </a:rPr>
                        <a:t>や次世代モビリティなど新しい技術の実証・実装の促進、エリアの価値の</a:t>
                      </a:r>
                      <a:r>
                        <a:rPr lang="ja-JP" altLang="ja-JP" sz="1050" u="none" kern="100" dirty="0">
                          <a:solidFill>
                            <a:schemeClr val="tx1"/>
                          </a:solidFill>
                          <a:effectLst/>
                        </a:rPr>
                        <a:t>持続的</a:t>
                      </a:r>
                      <a:r>
                        <a:rPr lang="ja-JP" altLang="en-US" sz="1050" u="none" kern="100" dirty="0">
                          <a:solidFill>
                            <a:schemeClr val="tx1"/>
                          </a:solidFill>
                          <a:effectLst/>
                        </a:rPr>
                        <a:t>な維持・向上などのエリアマネジメント</a:t>
                      </a:r>
                      <a:r>
                        <a:rPr lang="ja-JP" altLang="ja-JP" sz="1050" u="none" kern="100" dirty="0">
                          <a:solidFill>
                            <a:schemeClr val="tx1"/>
                          </a:solidFill>
                          <a:effectLst/>
                        </a:rPr>
                        <a:t>の推進</a:t>
                      </a:r>
                    </a:p>
                    <a:p>
                      <a:pPr marL="101600" indent="-101600" algn="just">
                        <a:lnSpc>
                          <a:spcPts val="1200"/>
                        </a:lnSpc>
                      </a:pPr>
                      <a:r>
                        <a:rPr lang="en-US" altLang="ja-JP" sz="1050" u="none" kern="100" dirty="0">
                          <a:solidFill>
                            <a:schemeClr val="tx1"/>
                          </a:solidFill>
                          <a:effectLst/>
                        </a:rPr>
                        <a:t> </a:t>
                      </a:r>
                      <a:endParaRPr lang="ja-JP" altLang="ja-JP" sz="1050" u="none" kern="100" dirty="0">
                        <a:solidFill>
                          <a:schemeClr val="tx1"/>
                        </a:solidFill>
                        <a:effectLst/>
                      </a:endParaRPr>
                    </a:p>
                    <a:p>
                      <a:pPr marL="101600" indent="-101600" algn="just">
                        <a:lnSpc>
                          <a:spcPts val="1200"/>
                        </a:lnSpc>
                      </a:pPr>
                      <a:r>
                        <a:rPr lang="ja-JP" altLang="ja-JP" sz="1050" u="none" kern="100" dirty="0">
                          <a:solidFill>
                            <a:schemeClr val="tx1"/>
                          </a:solidFill>
                          <a:effectLst/>
                        </a:rPr>
                        <a:t>〇３</a:t>
                      </a:r>
                      <a:r>
                        <a:rPr lang="en-US" altLang="ja-JP" sz="1050" u="none" kern="100" dirty="0">
                          <a:solidFill>
                            <a:schemeClr val="tx1"/>
                          </a:solidFill>
                          <a:effectLst/>
                        </a:rPr>
                        <a:t>D</a:t>
                      </a:r>
                      <a:r>
                        <a:rPr lang="ja-JP" altLang="ja-JP" sz="1050" u="none" kern="100" dirty="0">
                          <a:solidFill>
                            <a:schemeClr val="tx1"/>
                          </a:solidFill>
                          <a:effectLst/>
                        </a:rPr>
                        <a:t>都市モデル</a:t>
                      </a:r>
                      <a:r>
                        <a:rPr lang="ja-JP" altLang="en-US" sz="1050" u="none" kern="100" dirty="0">
                          <a:solidFill>
                            <a:schemeClr val="tx1"/>
                          </a:solidFill>
                          <a:effectLst/>
                        </a:rPr>
                        <a:t>などのデジタル空間など</a:t>
                      </a:r>
                      <a:r>
                        <a:rPr lang="ja-JP" altLang="ja-JP" sz="1050" u="none" kern="100" dirty="0">
                          <a:solidFill>
                            <a:schemeClr val="tx1"/>
                          </a:solidFill>
                          <a:effectLst/>
                        </a:rPr>
                        <a:t>を活用した都市づくりの推進</a:t>
                      </a:r>
                    </a:p>
                    <a:p>
                      <a:pPr marL="101600" indent="-101600" algn="just">
                        <a:lnSpc>
                          <a:spcPts val="1200"/>
                        </a:lnSpc>
                      </a:pPr>
                      <a:r>
                        <a:rPr lang="en-US" altLang="ja-JP" sz="1050" u="none" kern="100" dirty="0">
                          <a:solidFill>
                            <a:schemeClr val="tx1"/>
                          </a:solidFill>
                          <a:effectLst/>
                        </a:rPr>
                        <a:t> </a:t>
                      </a:r>
                      <a:endParaRPr lang="ja-JP" altLang="ja-JP" sz="1050" u="none" kern="100" dirty="0">
                        <a:solidFill>
                          <a:schemeClr val="tx1"/>
                        </a:solidFill>
                        <a:effectLst/>
                      </a:endParaRPr>
                    </a:p>
                    <a:p>
                      <a:pPr marL="101600" indent="-101600" algn="just">
                        <a:lnSpc>
                          <a:spcPts val="1200"/>
                        </a:lnSpc>
                      </a:pPr>
                      <a:r>
                        <a:rPr lang="ja-JP" altLang="ja-JP" sz="1050" u="none" kern="100" dirty="0">
                          <a:solidFill>
                            <a:schemeClr val="tx1"/>
                          </a:solidFill>
                          <a:effectLst/>
                        </a:rPr>
                        <a:t>〇災害時の帰宅困難者対策等の防災対策の推進</a:t>
                      </a:r>
                      <a:endParaRPr lang="ja-JP" altLang="ja-JP" sz="1050" u="none"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101600" indent="-101600" algn="just">
                        <a:lnSpc>
                          <a:spcPts val="1200"/>
                        </a:lnSpc>
                      </a:pPr>
                      <a:endParaRPr lang="en-US" sz="1050" u="none" kern="100" dirty="0">
                        <a:solidFill>
                          <a:schemeClr val="tx1"/>
                        </a:solidFill>
                        <a:effectLst/>
                      </a:endParaRPr>
                    </a:p>
                  </a:txBody>
                  <a:tcPr marL="61410" marR="61410" marT="36000" marB="0"/>
                </a:tc>
                <a:extLst>
                  <a:ext uri="{0D108BD9-81ED-4DB2-BD59-A6C34878D82A}">
                    <a16:rowId xmlns:a16="http://schemas.microsoft.com/office/drawing/2014/main" val="678276078"/>
                  </a:ext>
                </a:extLst>
              </a:tr>
            </a:tbl>
          </a:graphicData>
        </a:graphic>
      </p:graphicFrame>
      <p:sp>
        <p:nvSpPr>
          <p:cNvPr id="4" name="テキスト ボックス 3"/>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a:solidFill>
                  <a:schemeClr val="bg1"/>
                </a:solidFill>
                <a:latin typeface="+mn-ea"/>
              </a:rPr>
              <a:t>地域整備方針</a:t>
            </a:r>
          </a:p>
        </p:txBody>
      </p:sp>
      <p:sp>
        <p:nvSpPr>
          <p:cNvPr id="5" name="スライド番号プレースホルダー 2"/>
          <p:cNvSpPr txBox="1">
            <a:spLocks/>
          </p:cNvSpPr>
          <p:nvPr/>
        </p:nvSpPr>
        <p:spPr>
          <a:xfrm>
            <a:off x="9415219" y="6412170"/>
            <a:ext cx="444352" cy="4001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11</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91503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5118" y="2970306"/>
            <a:ext cx="6647974" cy="646331"/>
          </a:xfrm>
          <a:prstGeom prst="rect">
            <a:avLst/>
          </a:prstGeom>
          <a:noFill/>
        </p:spPr>
        <p:txBody>
          <a:bodyPr wrap="none" rtlCol="0">
            <a:spAutoFit/>
          </a:bodyPr>
          <a:lstStyle/>
          <a:p>
            <a:r>
              <a:rPr kumimoji="1" lang="ja-JP" altLang="en-US" sz="3600" dirty="0"/>
              <a:t>新大阪駅周辺地域　周辺状況図</a:t>
            </a:r>
          </a:p>
        </p:txBody>
      </p:sp>
      <p:sp>
        <p:nvSpPr>
          <p:cNvPr id="4" name="スライド番号プレースホルダー 2"/>
          <p:cNvSpPr txBox="1">
            <a:spLocks/>
          </p:cNvSpPr>
          <p:nvPr/>
        </p:nvSpPr>
        <p:spPr>
          <a:xfrm>
            <a:off x="9415219" y="6412170"/>
            <a:ext cx="444352" cy="4001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12</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59627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cstate="hqprint">
            <a:extLst>
              <a:ext uri="{28A0092B-C50C-407E-A947-70E740481C1C}">
                <a14:useLocalDpi xmlns:a14="http://schemas.microsoft.com/office/drawing/2010/main"/>
              </a:ext>
            </a:extLst>
          </a:blip>
          <a:srcRect t="4966"/>
          <a:stretch/>
        </p:blipFill>
        <p:spPr>
          <a:xfrm>
            <a:off x="2271251" y="130628"/>
            <a:ext cx="5722376" cy="6681651"/>
          </a:xfrm>
          <a:prstGeom prst="rect">
            <a:avLst/>
          </a:prstGeom>
        </p:spPr>
      </p:pic>
      <p:sp>
        <p:nvSpPr>
          <p:cNvPr id="99" name="スライド番号プレースホルダー 2"/>
          <p:cNvSpPr txBox="1">
            <a:spLocks/>
          </p:cNvSpPr>
          <p:nvPr/>
        </p:nvSpPr>
        <p:spPr>
          <a:xfrm>
            <a:off x="9415219" y="6412170"/>
            <a:ext cx="444352" cy="4001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13</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0" y="0"/>
            <a:ext cx="9906000"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a:solidFill>
                  <a:schemeClr val="bg1"/>
                </a:solidFill>
                <a:latin typeface="+mn-ea"/>
              </a:rPr>
              <a:t>新大阪駅周辺地域　周辺状況図</a:t>
            </a:r>
          </a:p>
        </p:txBody>
      </p:sp>
    </p:spTree>
    <p:extLst>
      <p:ext uri="{BB962C8B-B14F-4D97-AF65-F5344CB8AC3E}">
        <p14:creationId xmlns:p14="http://schemas.microsoft.com/office/powerpoint/2010/main" val="3529270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57200" y="2795494"/>
            <a:ext cx="8956298" cy="1200329"/>
          </a:xfrm>
          <a:prstGeom prst="rect">
            <a:avLst/>
          </a:prstGeom>
          <a:noFill/>
        </p:spPr>
        <p:txBody>
          <a:bodyPr wrap="none" rtlCol="0">
            <a:spAutoFit/>
          </a:bodyPr>
          <a:lstStyle/>
          <a:p>
            <a:r>
              <a:rPr kumimoji="1" lang="ja-JP" altLang="en-US" sz="3600" dirty="0"/>
              <a:t>「新大阪駅周辺地域都市再生緊急整備地域</a:t>
            </a:r>
            <a:endParaRPr kumimoji="1" lang="en-US" altLang="ja-JP" sz="3600" dirty="0"/>
          </a:p>
          <a:p>
            <a:r>
              <a:rPr kumimoji="1" lang="ja-JP" altLang="en-US" sz="3600" dirty="0"/>
              <a:t>　まちづくり方針２０２２」（抜粋）</a:t>
            </a:r>
          </a:p>
        </p:txBody>
      </p:sp>
      <p:sp>
        <p:nvSpPr>
          <p:cNvPr id="3" name="スライド番号プレースホルダー 2"/>
          <p:cNvSpPr>
            <a:spLocks noGrp="1"/>
          </p:cNvSpPr>
          <p:nvPr>
            <p:ph type="sldNum" sz="quarter" idx="12"/>
          </p:nvPr>
        </p:nvSpPr>
        <p:spPr>
          <a:xfrm>
            <a:off x="9541100" y="6412170"/>
            <a:ext cx="314509"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1</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6813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573556" y="3333750"/>
            <a:ext cx="4845447" cy="3379898"/>
          </a:xfrm>
          <a:prstGeom prst="rect">
            <a:avLst/>
          </a:prstGeom>
        </p:spPr>
      </p:pic>
      <p:sp>
        <p:nvSpPr>
          <p:cNvPr id="7" name="正方形/長方形 6"/>
          <p:cNvSpPr/>
          <p:nvPr/>
        </p:nvSpPr>
        <p:spPr>
          <a:xfrm>
            <a:off x="-9616" y="421916"/>
            <a:ext cx="9915616" cy="105413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7800" indent="-168275">
              <a:lnSpc>
                <a:spcPts val="2500"/>
              </a:lnSpc>
            </a:pPr>
            <a:r>
              <a:rPr lang="ja-JP" altLang="en-US" dirty="0">
                <a:solidFill>
                  <a:schemeClr val="tx1"/>
                </a:solidFill>
                <a:latin typeface="游ゴシック" panose="020B0400000000000000" pitchFamily="50" charset="-128"/>
                <a:ea typeface="游ゴシック" panose="020B0400000000000000" pitchFamily="50" charset="-128"/>
              </a:rPr>
              <a:t>　リニア中央新幹線の全線開業によるスーパー・メガリージョンの形成や社会状況の変化に備え、広域交通の一大ハブ拠点となる新大阪駅周辺地域（新大阪・十三・淡路）の</a:t>
            </a:r>
            <a:r>
              <a:rPr lang="en-US" altLang="ja-JP" dirty="0">
                <a:solidFill>
                  <a:schemeClr val="tx1"/>
                </a:solidFill>
                <a:latin typeface="游ゴシック" panose="020B0400000000000000" pitchFamily="50" charset="-128"/>
                <a:ea typeface="游ゴシック" panose="020B0400000000000000" pitchFamily="50" charset="-128"/>
              </a:rPr>
              <a:t>20</a:t>
            </a:r>
            <a:r>
              <a:rPr lang="ja-JP" altLang="en-US" dirty="0">
                <a:solidFill>
                  <a:schemeClr val="tx1"/>
                </a:solidFill>
                <a:latin typeface="游ゴシック" panose="020B0400000000000000" pitchFamily="50" charset="-128"/>
                <a:ea typeface="游ゴシック" panose="020B0400000000000000" pitchFamily="50" charset="-128"/>
              </a:rPr>
              <a:t>年から</a:t>
            </a:r>
            <a:r>
              <a:rPr lang="en-US" altLang="ja-JP" dirty="0">
                <a:solidFill>
                  <a:schemeClr val="tx1"/>
                </a:solidFill>
                <a:latin typeface="游ゴシック" panose="020B0400000000000000" pitchFamily="50" charset="-128"/>
                <a:ea typeface="游ゴシック" panose="020B0400000000000000" pitchFamily="50" charset="-128"/>
              </a:rPr>
              <a:t>30</a:t>
            </a:r>
            <a:r>
              <a:rPr lang="ja-JP" altLang="en-US" dirty="0">
                <a:solidFill>
                  <a:schemeClr val="tx1"/>
                </a:solidFill>
                <a:latin typeface="游ゴシック" panose="020B0400000000000000" pitchFamily="50" charset="-128"/>
                <a:ea typeface="游ゴシック" panose="020B0400000000000000" pitchFamily="50" charset="-128"/>
              </a:rPr>
              <a:t>年先を見据えた新しいまちづくりを官民が共有して進めていくためにとりまとめたもの。</a:t>
            </a:r>
            <a:endParaRPr lang="en-US" altLang="ja-JP" dirty="0">
              <a:solidFill>
                <a:schemeClr val="tx1"/>
              </a:solidFill>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a:solidFill>
                  <a:schemeClr val="bg1"/>
                </a:solidFill>
                <a:latin typeface="+mn-ea"/>
              </a:rPr>
              <a:t>まちづくり方針の位置づけ及び対象エリア</a:t>
            </a:r>
            <a:endParaRPr kumimoji="1" lang="ja-JP" altLang="en-US" sz="1000" b="1" dirty="0">
              <a:solidFill>
                <a:schemeClr val="bg1"/>
              </a:solidFill>
              <a:latin typeface="+mn-ea"/>
            </a:endParaRPr>
          </a:p>
        </p:txBody>
      </p:sp>
      <p:pic>
        <p:nvPicPr>
          <p:cNvPr id="43" name="図 42"/>
          <p:cNvPicPr>
            <a:picLocks noChangeAspect="1"/>
          </p:cNvPicPr>
          <p:nvPr/>
        </p:nvPicPr>
        <p:blipFill>
          <a:blip r:embed="rId3">
            <a:clrChange>
              <a:clrFrom>
                <a:srgbClr val="FFFFFF"/>
              </a:clrFrom>
              <a:clrTo>
                <a:srgbClr val="FFFFFF">
                  <a:alpha val="0"/>
                </a:srgbClr>
              </a:clrTo>
            </a:clrChange>
          </a:blip>
          <a:stretch>
            <a:fillRect/>
          </a:stretch>
        </p:blipFill>
        <p:spPr>
          <a:xfrm>
            <a:off x="211635" y="1397658"/>
            <a:ext cx="6903399" cy="3353360"/>
          </a:xfrm>
          <a:prstGeom prst="rect">
            <a:avLst/>
          </a:prstGeom>
        </p:spPr>
      </p:pic>
      <p:pic>
        <p:nvPicPr>
          <p:cNvPr id="6" name="図 5">
            <a:extLst>
              <a:ext uri="{FF2B5EF4-FFF2-40B4-BE49-F238E27FC236}">
                <a16:creationId xmlns:a16="http://schemas.microsoft.com/office/drawing/2014/main" id="{2DDCEE24-BE58-4739-99DE-92C6C96FE86E}"/>
              </a:ext>
            </a:extLst>
          </p:cNvPr>
          <p:cNvPicPr>
            <a:picLocks noChangeAspect="1"/>
          </p:cNvPicPr>
          <p:nvPr/>
        </p:nvPicPr>
        <p:blipFill rotWithShape="1">
          <a:blip r:embed="rId4"/>
          <a:srcRect l="22081" b="61687"/>
          <a:stretch/>
        </p:blipFill>
        <p:spPr>
          <a:xfrm>
            <a:off x="7115034" y="1768212"/>
            <a:ext cx="2508651" cy="1082102"/>
          </a:xfrm>
          <a:prstGeom prst="rect">
            <a:avLst/>
          </a:prstGeom>
          <a:ln>
            <a:solidFill>
              <a:schemeClr val="bg2">
                <a:lumMod val="90000"/>
              </a:schemeClr>
            </a:solidFill>
          </a:ln>
        </p:spPr>
      </p:pic>
      <p:sp>
        <p:nvSpPr>
          <p:cNvPr id="108" name="スライド番号プレースホルダー 2"/>
          <p:cNvSpPr>
            <a:spLocks noGrp="1"/>
          </p:cNvSpPr>
          <p:nvPr>
            <p:ph type="sldNum" sz="quarter" idx="12"/>
          </p:nvPr>
        </p:nvSpPr>
        <p:spPr>
          <a:xfrm>
            <a:off x="9541099" y="6412170"/>
            <a:ext cx="314510"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spAutoFit/>
          </a:body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2</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79607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62D943BC-8D79-4898-AE18-2D7A2777930E}"/>
              </a:ext>
            </a:extLst>
          </p:cNvPr>
          <p:cNvGrpSpPr/>
          <p:nvPr/>
        </p:nvGrpSpPr>
        <p:grpSpPr>
          <a:xfrm>
            <a:off x="0" y="1557886"/>
            <a:ext cx="6518312" cy="4588865"/>
            <a:chOff x="2333625" y="6241672"/>
            <a:chExt cx="3673378" cy="2586043"/>
          </a:xfrm>
        </p:grpSpPr>
        <p:pic>
          <p:nvPicPr>
            <p:cNvPr id="20" name="図 19">
              <a:extLst>
                <a:ext uri="{FF2B5EF4-FFF2-40B4-BE49-F238E27FC236}">
                  <a16:creationId xmlns:a16="http://schemas.microsoft.com/office/drawing/2014/main" id="{754D7E44-B8F8-4A43-9CC1-E5E76C35FA2E}"/>
                </a:ext>
              </a:extLst>
            </p:cNvPr>
            <p:cNvPicPr>
              <a:picLocks noChangeAspect="1"/>
            </p:cNvPicPr>
            <p:nvPr/>
          </p:nvPicPr>
          <p:blipFill>
            <a:blip r:embed="rId3"/>
            <a:stretch>
              <a:fillRect/>
            </a:stretch>
          </p:blipFill>
          <p:spPr>
            <a:xfrm>
              <a:off x="2333625" y="6241672"/>
              <a:ext cx="3673378" cy="2586043"/>
            </a:xfrm>
            <a:prstGeom prst="rect">
              <a:avLst/>
            </a:prstGeom>
          </p:spPr>
        </p:pic>
        <p:pic>
          <p:nvPicPr>
            <p:cNvPr id="21" name="図 20">
              <a:extLst>
                <a:ext uri="{FF2B5EF4-FFF2-40B4-BE49-F238E27FC236}">
                  <a16:creationId xmlns:a16="http://schemas.microsoft.com/office/drawing/2014/main" id="{74743B6F-4148-4124-9025-B3EE3A767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959" y="8463469"/>
              <a:ext cx="494031" cy="329272"/>
            </a:xfrm>
            <a:prstGeom prst="rect">
              <a:avLst/>
            </a:prstGeom>
          </p:spPr>
        </p:pic>
        <p:pic>
          <p:nvPicPr>
            <p:cNvPr id="22" name="図 21">
              <a:extLst>
                <a:ext uri="{FF2B5EF4-FFF2-40B4-BE49-F238E27FC236}">
                  <a16:creationId xmlns:a16="http://schemas.microsoft.com/office/drawing/2014/main" id="{78020B8F-853D-44F4-95EE-D8AA1879E4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5186" y="8462914"/>
              <a:ext cx="499685" cy="333123"/>
            </a:xfrm>
            <a:prstGeom prst="rect">
              <a:avLst/>
            </a:prstGeom>
          </p:spPr>
        </p:pic>
        <p:pic>
          <p:nvPicPr>
            <p:cNvPr id="23" name="図 22">
              <a:extLst>
                <a:ext uri="{FF2B5EF4-FFF2-40B4-BE49-F238E27FC236}">
                  <a16:creationId xmlns:a16="http://schemas.microsoft.com/office/drawing/2014/main" id="{6CD10749-95CF-4B9F-A000-D19774C194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9993" y="8457626"/>
              <a:ext cx="495282" cy="329610"/>
            </a:xfrm>
            <a:prstGeom prst="rect">
              <a:avLst/>
            </a:prstGeom>
          </p:spPr>
        </p:pic>
        <p:pic>
          <p:nvPicPr>
            <p:cNvPr id="29" name="図 28">
              <a:extLst>
                <a:ext uri="{FF2B5EF4-FFF2-40B4-BE49-F238E27FC236}">
                  <a16:creationId xmlns:a16="http://schemas.microsoft.com/office/drawing/2014/main" id="{33BC8B3E-77BC-4417-88A3-D8A78AA789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8679" y="8111588"/>
              <a:ext cx="498892" cy="333037"/>
            </a:xfrm>
            <a:prstGeom prst="rect">
              <a:avLst/>
            </a:prstGeom>
          </p:spPr>
        </p:pic>
        <p:pic>
          <p:nvPicPr>
            <p:cNvPr id="30" name="図 29">
              <a:extLst>
                <a:ext uri="{FF2B5EF4-FFF2-40B4-BE49-F238E27FC236}">
                  <a16:creationId xmlns:a16="http://schemas.microsoft.com/office/drawing/2014/main" id="{3CA69F15-81D9-49EE-9EED-DAC11C656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769" y="8109605"/>
              <a:ext cx="499102" cy="333037"/>
            </a:xfrm>
            <a:prstGeom prst="rect">
              <a:avLst/>
            </a:prstGeom>
          </p:spPr>
        </p:pic>
        <p:pic>
          <p:nvPicPr>
            <p:cNvPr id="31" name="図 30">
              <a:extLst>
                <a:ext uri="{FF2B5EF4-FFF2-40B4-BE49-F238E27FC236}">
                  <a16:creationId xmlns:a16="http://schemas.microsoft.com/office/drawing/2014/main" id="{C23AB83D-C1FB-4DEF-8114-1468923689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9993" y="8109605"/>
              <a:ext cx="499306" cy="333037"/>
            </a:xfrm>
            <a:prstGeom prst="rect">
              <a:avLst/>
            </a:prstGeom>
          </p:spPr>
        </p:pic>
      </p:grpSp>
      <p:sp>
        <p:nvSpPr>
          <p:cNvPr id="28" name="テキスト ボックス 2">
            <a:extLst>
              <a:ext uri="{FF2B5EF4-FFF2-40B4-BE49-F238E27FC236}">
                <a16:creationId xmlns:a16="http://schemas.microsoft.com/office/drawing/2014/main" id="{EB417B5A-D795-4D8F-84BD-B833FD974875}"/>
              </a:ext>
            </a:extLst>
          </p:cNvPr>
          <p:cNvSpPr txBox="1">
            <a:spLocks noChangeArrowheads="1"/>
          </p:cNvSpPr>
          <p:nvPr/>
        </p:nvSpPr>
        <p:spPr bwMode="auto">
          <a:xfrm>
            <a:off x="777933" y="6232140"/>
            <a:ext cx="4586716" cy="246221"/>
          </a:xfrm>
          <a:prstGeom prst="rect">
            <a:avLst/>
          </a:prstGeom>
          <a:noFill/>
          <a:ln w="9525">
            <a:noFill/>
            <a:miter lim="800000"/>
            <a:headEnd/>
            <a:tailEnd/>
          </a:ln>
        </p:spPr>
        <p:txBody>
          <a:bodyPr rot="0" vert="horz" wrap="square" lIns="72000" tIns="0" rIns="72000" bIns="0" anchor="t" anchorCtr="0">
            <a:spAutoFit/>
          </a:bodyPr>
          <a:lstStyle/>
          <a:p>
            <a:pPr algn="ctr">
              <a:spcAft>
                <a:spcPts val="0"/>
              </a:spcAft>
            </a:pPr>
            <a:r>
              <a:rPr lang="ja-JP" altLang="en-US" sz="1600" kern="100" dirty="0">
                <a:latin typeface="ＭＳ 明朝" panose="02020609040205080304" pitchFamily="17" charset="-128"/>
                <a:ea typeface="ＭＳ 明朝" panose="02020609040205080304" pitchFamily="17" charset="-128"/>
                <a:cs typeface="Times New Roman" panose="02020603050405020304" pitchFamily="18" charset="0"/>
              </a:rPr>
              <a:t>広域のハブ拠点としての新大阪</a:t>
            </a:r>
          </a:p>
        </p:txBody>
      </p:sp>
      <p:sp>
        <p:nvSpPr>
          <p:cNvPr id="15" name="テキスト ボックス 14">
            <a:extLst>
              <a:ext uri="{FF2B5EF4-FFF2-40B4-BE49-F238E27FC236}">
                <a16:creationId xmlns:a16="http://schemas.microsoft.com/office/drawing/2014/main" id="{FECA56D7-D3F0-4DEB-92D1-C943C2E99075}"/>
              </a:ext>
            </a:extLst>
          </p:cNvPr>
          <p:cNvSpPr txBox="1"/>
          <p:nvPr/>
        </p:nvSpPr>
        <p:spPr>
          <a:xfrm>
            <a:off x="246670" y="1068859"/>
            <a:ext cx="3282727" cy="390873"/>
          </a:xfrm>
          <a:prstGeom prst="rect">
            <a:avLst/>
          </a:prstGeom>
          <a:solidFill>
            <a:srgbClr val="FFFFCC"/>
          </a:solidFill>
        </p:spPr>
        <p:txBody>
          <a:bodyPr wrap="square" rtlCol="0">
            <a:noAutofit/>
          </a:bodyPr>
          <a:lstStyle/>
          <a:p>
            <a:r>
              <a:rPr kumimoji="1" lang="ja-JP" altLang="en-US" sz="2000" b="1" dirty="0">
                <a:latin typeface="+mn-ea"/>
              </a:rPr>
              <a:t>〇新大阪の地理的条件</a:t>
            </a:r>
            <a:endParaRPr kumimoji="1" lang="en-US" altLang="ja-JP" sz="2000" b="1" dirty="0">
              <a:latin typeface="+mn-ea"/>
            </a:endParaRPr>
          </a:p>
        </p:txBody>
      </p:sp>
      <p:sp>
        <p:nvSpPr>
          <p:cNvPr id="17" name="正方形/長方形 16">
            <a:extLst>
              <a:ext uri="{FF2B5EF4-FFF2-40B4-BE49-F238E27FC236}">
                <a16:creationId xmlns:a16="http://schemas.microsoft.com/office/drawing/2014/main" id="{F9902B8F-9294-442D-8481-19380C3B3B98}"/>
              </a:ext>
            </a:extLst>
          </p:cNvPr>
          <p:cNvSpPr/>
          <p:nvPr/>
        </p:nvSpPr>
        <p:spPr>
          <a:xfrm>
            <a:off x="4903" y="733485"/>
            <a:ext cx="3090722"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en-US" altLang="ja-JP" sz="2000" b="1" u="sng" dirty="0">
                <a:solidFill>
                  <a:schemeClr val="tx1"/>
                </a:solidFill>
                <a:latin typeface="HGPｺﾞｼｯｸM" panose="020B0600000000000000" pitchFamily="50" charset="-128"/>
                <a:ea typeface="HGPｺﾞｼｯｸM" panose="020B0600000000000000" pitchFamily="50" charset="-128"/>
              </a:rPr>
              <a:t>&lt;</a:t>
            </a:r>
            <a:r>
              <a:rPr kumimoji="1" lang="ja-JP" altLang="en-US" sz="2000" b="1" u="sng" dirty="0">
                <a:solidFill>
                  <a:schemeClr val="tx1"/>
                </a:solidFill>
                <a:latin typeface="HGPｺﾞｼｯｸM" panose="020B0600000000000000" pitchFamily="50" charset="-128"/>
                <a:ea typeface="HGPｺﾞｼｯｸM" panose="020B0600000000000000" pitchFamily="50" charset="-128"/>
              </a:rPr>
              <a:t>まちづくりの視点（抜粋）</a:t>
            </a:r>
            <a:r>
              <a:rPr kumimoji="1" lang="en-US" altLang="ja-JP" sz="2000" b="1" u="sng" dirty="0">
                <a:solidFill>
                  <a:schemeClr val="tx1"/>
                </a:solidFill>
                <a:latin typeface="HGPｺﾞｼｯｸM" panose="020B0600000000000000" pitchFamily="50" charset="-128"/>
                <a:ea typeface="HGPｺﾞｼｯｸM" panose="020B0600000000000000" pitchFamily="50" charset="-128"/>
              </a:rPr>
              <a:t>&gt;</a:t>
            </a:r>
          </a:p>
        </p:txBody>
      </p:sp>
      <p:sp>
        <p:nvSpPr>
          <p:cNvPr id="18" name="正方形/長方形 17">
            <a:extLst>
              <a:ext uri="{FF2B5EF4-FFF2-40B4-BE49-F238E27FC236}">
                <a16:creationId xmlns:a16="http://schemas.microsoft.com/office/drawing/2014/main" id="{B8B69C33-C2E5-470D-888D-997F89D57A24}"/>
              </a:ext>
            </a:extLst>
          </p:cNvPr>
          <p:cNvSpPr/>
          <p:nvPr/>
        </p:nvSpPr>
        <p:spPr>
          <a:xfrm>
            <a:off x="246670" y="1486321"/>
            <a:ext cx="5195978" cy="923330"/>
          </a:xfrm>
          <a:prstGeom prst="rect">
            <a:avLst/>
          </a:prstGeom>
        </p:spPr>
        <p:txBody>
          <a:bodyPr wrap="square">
            <a:spAutoFit/>
          </a:bodyPr>
          <a:lstStyle/>
          <a:p>
            <a:pPr marL="85725" indent="-85725"/>
            <a:r>
              <a:rPr lang="ja-JP" altLang="en-US" dirty="0">
                <a:latin typeface="HGPｺﾞｼｯｸM" panose="020B0600000000000000" pitchFamily="50" charset="-128"/>
                <a:ea typeface="HGPｺﾞｼｯｸM" panose="020B0600000000000000" pitchFamily="50" charset="-128"/>
                <a:cs typeface="Times New Roman" panose="02020603050405020304" pitchFamily="18" charset="0"/>
              </a:rPr>
              <a:t>①広域のハブ拠点</a:t>
            </a:r>
            <a:endParaRPr lang="en-US" altLang="ja-JP"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80975" indent="-180975"/>
            <a:r>
              <a:rPr lang="ja-JP" altLang="en-US" dirty="0">
                <a:latin typeface="HGPｺﾞｼｯｸM" panose="020B0600000000000000" pitchFamily="50" charset="-128"/>
                <a:ea typeface="HGPｺﾞｼｯｸM" panose="020B0600000000000000" pitchFamily="50" charset="-128"/>
                <a:cs typeface="Times New Roman" panose="02020603050405020304" pitchFamily="18" charset="0"/>
              </a:rPr>
              <a:t>②国土軸と大阪都市軸のクロスポイント</a:t>
            </a:r>
            <a:endParaRPr lang="en-US" altLang="ja-JP"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80975"/>
            <a:r>
              <a:rPr kumimoji="1" lang="ja-JP" altLang="en-US" dirty="0">
                <a:latin typeface="ＭＳ 明朝" panose="02020609040205080304" pitchFamily="17" charset="-128"/>
                <a:ea typeface="ＭＳ 明朝" panose="02020609040205080304" pitchFamily="17" charset="-128"/>
              </a:rPr>
              <a:t>→広域交流、世界・日本中と関西をつなぐ</a:t>
            </a:r>
            <a:endParaRPr kumimoji="1" lang="en-US" altLang="ja-JP" b="1" dirty="0">
              <a:latin typeface="ＭＳ 明朝" panose="02020609040205080304" pitchFamily="17" charset="-128"/>
              <a:ea typeface="ＭＳ 明朝" panose="02020609040205080304" pitchFamily="17" charset="-128"/>
            </a:endParaRPr>
          </a:p>
        </p:txBody>
      </p:sp>
      <p:pic>
        <p:nvPicPr>
          <p:cNvPr id="32" name="図 31">
            <a:extLst>
              <a:ext uri="{FF2B5EF4-FFF2-40B4-BE49-F238E27FC236}">
                <a16:creationId xmlns:a16="http://schemas.microsoft.com/office/drawing/2014/main" id="{BC00F449-5337-4DBE-B3DF-CD5FAB6087DC}"/>
              </a:ext>
            </a:extLst>
          </p:cNvPr>
          <p:cNvPicPr>
            <a:picLocks noChangeAspect="1"/>
          </p:cNvPicPr>
          <p:nvPr/>
        </p:nvPicPr>
        <p:blipFill>
          <a:blip r:embed="rId10"/>
          <a:stretch>
            <a:fillRect/>
          </a:stretch>
        </p:blipFill>
        <p:spPr>
          <a:xfrm>
            <a:off x="5866353" y="1243867"/>
            <a:ext cx="3890804" cy="4638994"/>
          </a:xfrm>
          <a:prstGeom prst="rect">
            <a:avLst/>
          </a:prstGeom>
        </p:spPr>
      </p:pic>
      <p:sp>
        <p:nvSpPr>
          <p:cNvPr id="33" name="テキスト ボックス 2">
            <a:extLst>
              <a:ext uri="{FF2B5EF4-FFF2-40B4-BE49-F238E27FC236}">
                <a16:creationId xmlns:a16="http://schemas.microsoft.com/office/drawing/2014/main" id="{CA973276-7406-4305-82EF-5701DA6DFF2D}"/>
              </a:ext>
            </a:extLst>
          </p:cNvPr>
          <p:cNvSpPr txBox="1">
            <a:spLocks noChangeArrowheads="1"/>
          </p:cNvSpPr>
          <p:nvPr/>
        </p:nvSpPr>
        <p:spPr bwMode="auto">
          <a:xfrm>
            <a:off x="5920400" y="5985918"/>
            <a:ext cx="3464260" cy="492443"/>
          </a:xfrm>
          <a:prstGeom prst="rect">
            <a:avLst/>
          </a:prstGeom>
          <a:noFill/>
          <a:ln w="9525">
            <a:noFill/>
            <a:miter lim="800000"/>
            <a:headEnd/>
            <a:tailEnd/>
          </a:ln>
        </p:spPr>
        <p:txBody>
          <a:bodyPr rot="0" vert="horz" wrap="square" lIns="72000" tIns="0" rIns="72000" bIns="0" anchor="t" anchorCtr="0">
            <a:spAutoFit/>
          </a:bodyPr>
          <a:lstStyle/>
          <a:p>
            <a:pPr algn="ctr">
              <a:spcAft>
                <a:spcPts val="0"/>
              </a:spcAft>
            </a:pPr>
            <a:r>
              <a:rPr lang="ja-JP" altLang="en-US" sz="1600" kern="100" dirty="0">
                <a:latin typeface="ＭＳ 明朝" panose="02020609040205080304" pitchFamily="17" charset="-128"/>
                <a:ea typeface="ＭＳ 明朝" panose="02020609040205080304" pitchFamily="17" charset="-128"/>
                <a:cs typeface="Times New Roman" panose="02020603050405020304" pitchFamily="18" charset="0"/>
              </a:rPr>
              <a:t>大阪都市圏と国土軸のクロスポイントに位置する新大阪</a:t>
            </a:r>
          </a:p>
        </p:txBody>
      </p:sp>
      <p:sp>
        <p:nvSpPr>
          <p:cNvPr id="24" name="テキスト ボックス 23"/>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a:solidFill>
                  <a:schemeClr val="bg1"/>
                </a:solidFill>
                <a:latin typeface="+mn-ea"/>
              </a:rPr>
              <a:t>主なまちづくりの視点</a:t>
            </a:r>
            <a:endParaRPr kumimoji="1" lang="ja-JP" altLang="en-US" sz="1000" b="1" dirty="0">
              <a:solidFill>
                <a:schemeClr val="bg1"/>
              </a:solidFill>
              <a:latin typeface="+mn-ea"/>
            </a:endParaRPr>
          </a:p>
        </p:txBody>
      </p:sp>
      <p:sp>
        <p:nvSpPr>
          <p:cNvPr id="26" name="スライド番号プレースホルダー 2"/>
          <p:cNvSpPr txBox="1">
            <a:spLocks/>
          </p:cNvSpPr>
          <p:nvPr/>
        </p:nvSpPr>
        <p:spPr>
          <a:xfrm>
            <a:off x="9541099" y="6412170"/>
            <a:ext cx="314510" cy="4001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3</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24979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36291" y="2512330"/>
            <a:ext cx="8382788" cy="4237370"/>
          </a:xfrm>
          <a:prstGeom prst="rect">
            <a:avLst/>
          </a:prstGeom>
        </p:spPr>
      </p:pic>
      <p:sp>
        <p:nvSpPr>
          <p:cNvPr id="6" name="テキスト ボックス 5">
            <a:extLst>
              <a:ext uri="{FF2B5EF4-FFF2-40B4-BE49-F238E27FC236}">
                <a16:creationId xmlns:a16="http://schemas.microsoft.com/office/drawing/2014/main" id="{835399B2-1711-447D-892F-33EE4652A59D}"/>
              </a:ext>
            </a:extLst>
          </p:cNvPr>
          <p:cNvSpPr txBox="1"/>
          <p:nvPr/>
        </p:nvSpPr>
        <p:spPr>
          <a:xfrm>
            <a:off x="-15904" y="1712275"/>
            <a:ext cx="10261600" cy="318924"/>
          </a:xfrm>
          <a:prstGeom prst="rect">
            <a:avLst/>
          </a:prstGeom>
          <a:noFill/>
        </p:spPr>
        <p:txBody>
          <a:bodyPr wrap="square" lIns="72000" tIns="36000" rIns="72000" bIns="36000" rtlCol="0" anchor="t">
            <a:spAutoFit/>
          </a:bodyPr>
          <a:lstStyle/>
          <a:p>
            <a:pPr marL="88900" indent="-88900">
              <a:spcBef>
                <a:spcPts val="300"/>
              </a:spcBef>
            </a:pPr>
            <a:r>
              <a:rPr kumimoji="1" lang="ja-JP" altLang="en-US" sz="1600" b="1" dirty="0"/>
              <a:t>　①スーパー・メガリージョンの西の拠点</a:t>
            </a:r>
            <a:r>
              <a:rPr kumimoji="1" lang="en-US" altLang="ja-JP" sz="1600" b="1" dirty="0"/>
              <a:t> </a:t>
            </a:r>
            <a:r>
              <a:rPr kumimoji="1" lang="ja-JP" altLang="en-US" sz="1600" b="1" dirty="0"/>
              <a:t>　②広域交通のハブ拠点</a:t>
            </a:r>
            <a:r>
              <a:rPr kumimoji="1" lang="en-US" altLang="ja-JP" sz="1600" b="1" dirty="0"/>
              <a:t> </a:t>
            </a:r>
            <a:r>
              <a:rPr kumimoji="1" lang="ja-JP" altLang="en-US" sz="1600" b="1" dirty="0"/>
              <a:t>　③世界につながる関西のゲートウェイ</a:t>
            </a:r>
            <a:endParaRPr kumimoji="1" lang="en-US" altLang="ja-JP" sz="1600" b="1" dirty="0">
              <a:solidFill>
                <a:srgbClr val="FF0000"/>
              </a:solidFill>
            </a:endParaRPr>
          </a:p>
        </p:txBody>
      </p:sp>
      <p:sp>
        <p:nvSpPr>
          <p:cNvPr id="7" name="正方形/長方形 6">
            <a:extLst>
              <a:ext uri="{FF2B5EF4-FFF2-40B4-BE49-F238E27FC236}">
                <a16:creationId xmlns:a16="http://schemas.microsoft.com/office/drawing/2014/main" id="{3DDC7597-A926-4163-8E10-76A4D38DA213}"/>
              </a:ext>
            </a:extLst>
          </p:cNvPr>
          <p:cNvSpPr/>
          <p:nvPr/>
        </p:nvSpPr>
        <p:spPr>
          <a:xfrm>
            <a:off x="-162382" y="2639627"/>
            <a:ext cx="4530754" cy="137473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38125" indent="228600">
              <a:lnSpc>
                <a:spcPts val="2000"/>
              </a:lnSpc>
            </a:pPr>
            <a:r>
              <a:rPr lang="ja-JP" altLang="en-US" sz="1600" dirty="0">
                <a:solidFill>
                  <a:schemeClr val="tx1"/>
                </a:solidFill>
                <a:latin typeface="ＭＳ 明朝" panose="02020609040205080304" pitchFamily="17" charset="-128"/>
                <a:ea typeface="ＭＳ 明朝" panose="02020609040205080304" pitchFamily="17" charset="-128"/>
              </a:rPr>
              <a:t>新大阪駅周辺地域全体としては、３つの駅を中心とした来訪者の徒歩圏において、防災性を高めることはもとより、現状の土地利用にも配慮しながら、交流促進・交通結節・都市空間の機能向上を図る。</a:t>
            </a:r>
          </a:p>
        </p:txBody>
      </p:sp>
      <p:sp>
        <p:nvSpPr>
          <p:cNvPr id="9" name="正方形/長方形 8">
            <a:extLst>
              <a:ext uri="{FF2B5EF4-FFF2-40B4-BE49-F238E27FC236}">
                <a16:creationId xmlns:a16="http://schemas.microsoft.com/office/drawing/2014/main" id="{C0F36EAB-3601-4584-B926-C270DC93B052}"/>
              </a:ext>
            </a:extLst>
          </p:cNvPr>
          <p:cNvSpPr/>
          <p:nvPr/>
        </p:nvSpPr>
        <p:spPr>
          <a:xfrm>
            <a:off x="0" y="1315030"/>
            <a:ext cx="2102995" cy="3278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nSpc>
                <a:spcPts val="2000"/>
              </a:lnSpc>
            </a:pPr>
            <a:r>
              <a:rPr lang="ja-JP" altLang="en-US" dirty="0">
                <a:latin typeface="HGPｺﾞｼｯｸM" panose="020B0600000000000000" pitchFamily="50" charset="-128"/>
                <a:ea typeface="HGPｺﾞｼｯｸM" panose="020B0600000000000000" pitchFamily="50" charset="-128"/>
              </a:rPr>
              <a:t>〇担うべき役割</a:t>
            </a:r>
          </a:p>
        </p:txBody>
      </p:sp>
      <p:sp>
        <p:nvSpPr>
          <p:cNvPr id="10" name="正方形/長方形 9">
            <a:extLst>
              <a:ext uri="{FF2B5EF4-FFF2-40B4-BE49-F238E27FC236}">
                <a16:creationId xmlns:a16="http://schemas.microsoft.com/office/drawing/2014/main" id="{C0F36EAB-3601-4584-B926-C270DC93B052}"/>
              </a:ext>
            </a:extLst>
          </p:cNvPr>
          <p:cNvSpPr/>
          <p:nvPr/>
        </p:nvSpPr>
        <p:spPr>
          <a:xfrm>
            <a:off x="0" y="2158497"/>
            <a:ext cx="4956108" cy="35383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nSpc>
                <a:spcPts val="2000"/>
              </a:lnSpc>
            </a:pPr>
            <a:r>
              <a:rPr lang="ja-JP" altLang="en-US" dirty="0">
                <a:latin typeface="HGPｺﾞｼｯｸM" panose="020B0600000000000000" pitchFamily="50" charset="-128"/>
                <a:ea typeface="HGPｺﾞｼｯｸM" panose="020B0600000000000000" pitchFamily="50" charset="-128"/>
              </a:rPr>
              <a:t>〇新大阪、十三、淡路の各エリアの役割分担</a:t>
            </a:r>
          </a:p>
        </p:txBody>
      </p:sp>
      <p:sp>
        <p:nvSpPr>
          <p:cNvPr id="11" name="正方形/長方形 10">
            <a:extLst>
              <a:ext uri="{FF2B5EF4-FFF2-40B4-BE49-F238E27FC236}">
                <a16:creationId xmlns:a16="http://schemas.microsoft.com/office/drawing/2014/main" id="{C0F36EAB-3601-4584-B926-C270DC93B052}"/>
              </a:ext>
            </a:extLst>
          </p:cNvPr>
          <p:cNvSpPr/>
          <p:nvPr/>
        </p:nvSpPr>
        <p:spPr>
          <a:xfrm>
            <a:off x="0" y="522587"/>
            <a:ext cx="3012683" cy="34258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nSpc>
                <a:spcPts val="2000"/>
              </a:lnSpc>
            </a:pPr>
            <a:r>
              <a:rPr lang="ja-JP" altLang="en-US" dirty="0">
                <a:latin typeface="HGPｺﾞｼｯｸM" panose="020B0600000000000000" pitchFamily="50" charset="-128"/>
                <a:ea typeface="HGPｺﾞｼｯｸM" panose="020B0600000000000000" pitchFamily="50" charset="-128"/>
              </a:rPr>
              <a:t>〇めざすべき大きな方向性</a:t>
            </a:r>
          </a:p>
        </p:txBody>
      </p:sp>
      <p:sp>
        <p:nvSpPr>
          <p:cNvPr id="12" name="テキスト ボックス 11">
            <a:extLst>
              <a:ext uri="{FF2B5EF4-FFF2-40B4-BE49-F238E27FC236}">
                <a16:creationId xmlns:a16="http://schemas.microsoft.com/office/drawing/2014/main" id="{835399B2-1711-447D-892F-33EE4652A59D}"/>
              </a:ext>
            </a:extLst>
          </p:cNvPr>
          <p:cNvSpPr txBox="1"/>
          <p:nvPr/>
        </p:nvSpPr>
        <p:spPr>
          <a:xfrm>
            <a:off x="-39703" y="982566"/>
            <a:ext cx="10261600" cy="318924"/>
          </a:xfrm>
          <a:prstGeom prst="rect">
            <a:avLst/>
          </a:prstGeom>
          <a:noFill/>
        </p:spPr>
        <p:txBody>
          <a:bodyPr wrap="square" lIns="72000" tIns="36000" rIns="72000" bIns="36000" rtlCol="0" anchor="t">
            <a:spAutoFit/>
          </a:bodyPr>
          <a:lstStyle/>
          <a:p>
            <a:pPr marL="88900" indent="-88900">
              <a:spcBef>
                <a:spcPts val="300"/>
              </a:spcBef>
            </a:pPr>
            <a:r>
              <a:rPr kumimoji="1" lang="ja-JP" altLang="en-US" sz="1600" b="1" dirty="0"/>
              <a:t>　世界有数の広域交通ターミナルのまちづくりの実現</a:t>
            </a:r>
            <a:endParaRPr kumimoji="1" lang="en-US" altLang="ja-JP" sz="1600" b="1" dirty="0">
              <a:solidFill>
                <a:srgbClr val="FF0000"/>
              </a:solidFill>
            </a:endParaRPr>
          </a:p>
        </p:txBody>
      </p:sp>
      <p:sp>
        <p:nvSpPr>
          <p:cNvPr id="13" name="テキスト ボックス 12"/>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noAutofit/>
          </a:bodyPr>
          <a:lstStyle/>
          <a:p>
            <a:pPr indent="261938" algn="ctr"/>
            <a:r>
              <a:rPr kumimoji="1" lang="ja-JP" altLang="en-US" b="1" dirty="0">
                <a:solidFill>
                  <a:schemeClr val="bg1"/>
                </a:solidFill>
                <a:latin typeface="+mn-ea"/>
              </a:rPr>
              <a:t>大きな方向性、担うべき役割、新大阪、十三、淡路の各エリアの役割分担</a:t>
            </a:r>
          </a:p>
        </p:txBody>
      </p:sp>
      <p:sp>
        <p:nvSpPr>
          <p:cNvPr id="15" name="スライド番号プレースホルダー 2"/>
          <p:cNvSpPr txBox="1">
            <a:spLocks/>
          </p:cNvSpPr>
          <p:nvPr/>
        </p:nvSpPr>
        <p:spPr>
          <a:xfrm>
            <a:off x="9541099" y="6412170"/>
            <a:ext cx="314510" cy="4001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sp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4</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207174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
            <a:extLst>
              <a:ext uri="{FF2B5EF4-FFF2-40B4-BE49-F238E27FC236}">
                <a16:creationId xmlns:a16="http://schemas.microsoft.com/office/drawing/2014/main" id="{80A5F338-49F8-4D11-A450-C9C7A23649ED}"/>
              </a:ext>
            </a:extLst>
          </p:cNvPr>
          <p:cNvSpPr txBox="1">
            <a:spLocks noChangeArrowheads="1"/>
          </p:cNvSpPr>
          <p:nvPr/>
        </p:nvSpPr>
        <p:spPr bwMode="auto">
          <a:xfrm>
            <a:off x="5350135" y="4208922"/>
            <a:ext cx="3277063" cy="215444"/>
          </a:xfrm>
          <a:prstGeom prst="rect">
            <a:avLst/>
          </a:prstGeom>
          <a:noFill/>
          <a:ln w="9525">
            <a:noFill/>
            <a:miter lim="800000"/>
            <a:headEnd/>
            <a:tailEnd/>
          </a:ln>
        </p:spPr>
        <p:txBody>
          <a:bodyPr rot="0" vert="horz" wrap="square" lIns="72000" tIns="0" rIns="72000" bIns="0" anchor="t" anchorCtr="0">
            <a:spAutoFit/>
          </a:bodyPr>
          <a:lstStyle/>
          <a:p>
            <a:pPr algn="ctr">
              <a:spcAft>
                <a:spcPts val="0"/>
              </a:spcAft>
            </a:pPr>
            <a:r>
              <a:rPr lang="ja-JP" altLang="en-US" sz="1400" kern="100" dirty="0">
                <a:latin typeface="Century" panose="02040604050505020304" pitchFamily="18" charset="0"/>
                <a:ea typeface="ＭＳ 明朝" panose="02020609040205080304" pitchFamily="17" charset="-128"/>
                <a:cs typeface="Times New Roman" panose="02020603050405020304" pitchFamily="18" charset="0"/>
              </a:rPr>
              <a:t>都市機能の向上を図るゾーン</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5" name="図 24">
            <a:extLst>
              <a:ext uri="{FF2B5EF4-FFF2-40B4-BE49-F238E27FC236}">
                <a16:creationId xmlns:a16="http://schemas.microsoft.com/office/drawing/2014/main" id="{A4A17A05-A969-4E6A-B3CB-7D4B991FE9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04645" y="516954"/>
            <a:ext cx="4377264" cy="3691968"/>
          </a:xfrm>
          <a:prstGeom prst="rect">
            <a:avLst/>
          </a:prstGeom>
        </p:spPr>
      </p:pic>
      <p:sp>
        <p:nvSpPr>
          <p:cNvPr id="27" name="テキスト ボックス 26">
            <a:extLst>
              <a:ext uri="{FF2B5EF4-FFF2-40B4-BE49-F238E27FC236}">
                <a16:creationId xmlns:a16="http://schemas.microsoft.com/office/drawing/2014/main" id="{D65C6CCA-B668-4308-91D1-8FBAC1142A0E}"/>
              </a:ext>
            </a:extLst>
          </p:cNvPr>
          <p:cNvSpPr txBox="1"/>
          <p:nvPr/>
        </p:nvSpPr>
        <p:spPr>
          <a:xfrm>
            <a:off x="-9616" y="2713641"/>
            <a:ext cx="4281578" cy="3452227"/>
          </a:xfrm>
          <a:prstGeom prst="rect">
            <a:avLst/>
          </a:prstGeom>
          <a:noFill/>
          <a:ln>
            <a:noFill/>
          </a:ln>
        </p:spPr>
        <p:txBody>
          <a:bodyPr wrap="square" rtlCol="0" anchor="t">
            <a:spAutoFit/>
          </a:bodyPr>
          <a:lstStyle/>
          <a:p>
            <a:pPr marL="180975" indent="-180975">
              <a:lnSpc>
                <a:spcPts val="1800"/>
              </a:lnSpc>
              <a:spcBef>
                <a:spcPts val="600"/>
              </a:spcBef>
            </a:pPr>
            <a:r>
              <a:rPr lang="ja-JP" altLang="en-US" sz="1600" b="1" dirty="0">
                <a:latin typeface="HGPｺﾞｼｯｸM" panose="020B0600000000000000" pitchFamily="50" charset="-128"/>
                <a:ea typeface="HGPｺﾞｼｯｸM" panose="020B0600000000000000" pitchFamily="50" charset="-128"/>
              </a:rPr>
              <a:t> </a:t>
            </a:r>
            <a:r>
              <a:rPr kumimoji="1" lang="en-US" altLang="ja-JP" sz="1600" b="1" dirty="0">
                <a:latin typeface="HGPｺﾞｼｯｸM" panose="020B0600000000000000" pitchFamily="50" charset="-128"/>
                <a:ea typeface="HGPｺﾞｼｯｸM" panose="020B0600000000000000" pitchFamily="50" charset="-128"/>
              </a:rPr>
              <a:t>〔</a:t>
            </a:r>
            <a:r>
              <a:rPr kumimoji="1" lang="ja-JP" altLang="en-US" sz="1600" b="1" dirty="0">
                <a:latin typeface="HGPｺﾞｼｯｸM" panose="020B0600000000000000" pitchFamily="50" charset="-128"/>
                <a:ea typeface="HGPｺﾞｼｯｸM" panose="020B0600000000000000" pitchFamily="50" charset="-128"/>
              </a:rPr>
              <a:t>駅まち一体の空間づくり（ハード整備）</a:t>
            </a:r>
            <a:r>
              <a:rPr kumimoji="1" lang="en-US" altLang="ja-JP" sz="1600" b="1" dirty="0">
                <a:latin typeface="HGPｺﾞｼｯｸM" panose="020B0600000000000000" pitchFamily="50" charset="-128"/>
                <a:ea typeface="HGPｺﾞｼｯｸM" panose="020B0600000000000000" pitchFamily="50" charset="-128"/>
              </a:rPr>
              <a:t>〕</a:t>
            </a:r>
          </a:p>
          <a:p>
            <a:pPr marL="180975" indent="-180975">
              <a:lnSpc>
                <a:spcPts val="1800"/>
              </a:lnSpc>
            </a:pPr>
            <a:r>
              <a:rPr kumimoji="1" lang="ja-JP" altLang="en-US" sz="1600" dirty="0">
                <a:latin typeface="ＭＳ 明朝" panose="02020609040205080304" pitchFamily="17" charset="-128"/>
                <a:ea typeface="ＭＳ 明朝" panose="02020609040205080304" pitchFamily="17" charset="-128"/>
              </a:rPr>
              <a:t>　　</a:t>
            </a:r>
            <a:r>
              <a:rPr kumimoji="1" lang="ja-JP" altLang="en-US" sz="1400" dirty="0">
                <a:latin typeface="ＭＳ 明朝" panose="02020609040205080304" pitchFamily="17" charset="-128"/>
                <a:ea typeface="ＭＳ 明朝" panose="02020609040205080304" pitchFamily="17" charset="-128"/>
              </a:rPr>
              <a:t>土地利用に配慮し、駅まち一体として、駅の周辺の６ブロックごとに人の主要動線を設けて、エリア価値の高める機能の集積と、居心地が良く歩きたくなるまちなかの形成を図る。</a:t>
            </a:r>
            <a:endParaRPr kumimoji="1" lang="en-US" altLang="ja-JP" sz="1400" dirty="0">
              <a:latin typeface="ＭＳ 明朝" panose="02020609040205080304" pitchFamily="17" charset="-128"/>
              <a:ea typeface="ＭＳ 明朝" panose="02020609040205080304" pitchFamily="17" charset="-128"/>
            </a:endParaRPr>
          </a:p>
          <a:p>
            <a:pPr marL="180975" indent="-180975">
              <a:lnSpc>
                <a:spcPts val="1800"/>
              </a:lnSpc>
            </a:pPr>
            <a:endParaRPr kumimoji="1" lang="en-US" altLang="ja-JP" sz="1400" dirty="0">
              <a:latin typeface="ＭＳ 明朝" panose="02020609040205080304" pitchFamily="17" charset="-128"/>
              <a:ea typeface="ＭＳ 明朝" panose="02020609040205080304" pitchFamily="17" charset="-128"/>
            </a:endParaRPr>
          </a:p>
          <a:p>
            <a:pPr marL="266700" indent="-85725">
              <a:lnSpc>
                <a:spcPts val="1800"/>
              </a:lnSpc>
              <a:spcBef>
                <a:spcPts val="600"/>
              </a:spcBef>
            </a:pPr>
            <a:r>
              <a:rPr kumimoji="1" lang="ja-JP" altLang="en-US" sz="1600" b="1" u="sng" dirty="0">
                <a:latin typeface="HGPｺﾞｼｯｸM" panose="020B0600000000000000" pitchFamily="50" charset="-128"/>
                <a:ea typeface="HGPｺﾞｼｯｸM" panose="020B0600000000000000" pitchFamily="50" charset="-128"/>
              </a:rPr>
              <a:t>・新幹線新駅関連プロジェクト</a:t>
            </a:r>
            <a:endParaRPr kumimoji="1" lang="en-US" altLang="ja-JP" sz="1600" b="1" u="sng" dirty="0">
              <a:latin typeface="HGPｺﾞｼｯｸM" panose="020B0600000000000000" pitchFamily="50" charset="-128"/>
              <a:ea typeface="HGPｺﾞｼｯｸM" panose="020B0600000000000000" pitchFamily="50" charset="-128"/>
            </a:endParaRPr>
          </a:p>
          <a:p>
            <a:pPr marL="266700" indent="-85725">
              <a:lnSpc>
                <a:spcPts val="1800"/>
              </a:lnSpc>
            </a:pPr>
            <a:r>
              <a:rPr kumimoji="1" lang="en-US" altLang="ja-JP" sz="1600" dirty="0">
                <a:latin typeface="HGPｺﾞｼｯｸM" panose="020B0600000000000000" pitchFamily="50" charset="-128"/>
                <a:ea typeface="HGPｺﾞｼｯｸM" panose="020B0600000000000000" pitchFamily="50" charset="-128"/>
              </a:rPr>
              <a:t>   </a:t>
            </a:r>
            <a:r>
              <a:rPr kumimoji="1" lang="ja-JP" altLang="en-US" sz="1600" dirty="0">
                <a:latin typeface="HGPｺﾞｼｯｸM" panose="020B0600000000000000" pitchFamily="50" charset="-128"/>
                <a:ea typeface="HGPｺﾞｼｯｸM" panose="020B0600000000000000" pitchFamily="50" charset="-128"/>
              </a:rPr>
              <a:t> </a:t>
            </a:r>
            <a:r>
              <a:rPr kumimoji="1" lang="ja-JP" altLang="en-US" sz="1400" dirty="0">
                <a:latin typeface="ＭＳ 明朝" panose="02020609040205080304" pitchFamily="17" charset="-128"/>
                <a:ea typeface="ＭＳ 明朝" panose="02020609040205080304" pitchFamily="17" charset="-128"/>
              </a:rPr>
              <a:t>広域交通結節施設、大規模交流施設、駅とまちをつなぐ歩行者動線、新大阪連絡線新駅ビル開発</a:t>
            </a:r>
            <a:endParaRPr kumimoji="1" lang="en-US" altLang="ja-JP" sz="1400" dirty="0">
              <a:latin typeface="ＭＳ 明朝" panose="02020609040205080304" pitchFamily="17" charset="-128"/>
              <a:ea typeface="ＭＳ 明朝" panose="02020609040205080304" pitchFamily="17" charset="-128"/>
            </a:endParaRPr>
          </a:p>
          <a:p>
            <a:pPr marL="266700" indent="-85725">
              <a:lnSpc>
                <a:spcPts val="1800"/>
              </a:lnSpc>
            </a:pPr>
            <a:endParaRPr kumimoji="1" lang="en-US" altLang="ja-JP" sz="1400" dirty="0">
              <a:latin typeface="ＭＳ 明朝" panose="02020609040205080304" pitchFamily="17" charset="-128"/>
              <a:ea typeface="ＭＳ 明朝" panose="02020609040205080304" pitchFamily="17" charset="-128"/>
            </a:endParaRPr>
          </a:p>
          <a:p>
            <a:pPr marL="266700" indent="-85725">
              <a:lnSpc>
                <a:spcPts val="1800"/>
              </a:lnSpc>
              <a:spcBef>
                <a:spcPts val="400"/>
              </a:spcBef>
            </a:pPr>
            <a:r>
              <a:rPr kumimoji="1" lang="ja-JP" altLang="en-US" sz="1600" b="1" u="sng" dirty="0">
                <a:latin typeface="HGPｺﾞｼｯｸM" panose="020B0600000000000000" pitchFamily="50" charset="-128"/>
                <a:ea typeface="HGPｺﾞｼｯｸM" panose="020B0600000000000000" pitchFamily="50" charset="-128"/>
              </a:rPr>
              <a:t>・民間都市開発プロジェクト</a:t>
            </a:r>
            <a:endParaRPr kumimoji="1" lang="en-US" altLang="ja-JP" sz="1600" b="1" u="sng" dirty="0">
              <a:latin typeface="HGPｺﾞｼｯｸM" panose="020B0600000000000000" pitchFamily="50" charset="-128"/>
              <a:ea typeface="HGPｺﾞｼｯｸM" panose="020B0600000000000000" pitchFamily="50" charset="-128"/>
            </a:endParaRPr>
          </a:p>
          <a:p>
            <a:pPr marL="266700" indent="-85725">
              <a:lnSpc>
                <a:spcPts val="1800"/>
              </a:lnSpc>
            </a:pPr>
            <a:r>
              <a:rPr kumimoji="1" lang="en-US" altLang="ja-JP" sz="1600" dirty="0">
                <a:latin typeface="ＭＳ 明朝" panose="02020609040205080304" pitchFamily="17" charset="-128"/>
                <a:ea typeface="ＭＳ 明朝" panose="02020609040205080304" pitchFamily="17" charset="-128"/>
              </a:rPr>
              <a:t>  </a:t>
            </a:r>
            <a:r>
              <a:rPr kumimoji="1" lang="ja-JP" altLang="en-US" sz="1400" spc="-80" dirty="0">
                <a:latin typeface="ＭＳ 明朝" panose="02020609040205080304" pitchFamily="17" charset="-128"/>
                <a:ea typeface="ＭＳ 明朝" panose="02020609040205080304" pitchFamily="17" charset="-128"/>
              </a:rPr>
              <a:t>大規模な敷地における建て替え、土地利用転換などの開発</a:t>
            </a:r>
            <a:endParaRPr kumimoji="1" lang="en-US" altLang="ja-JP" sz="1400" spc="-80" dirty="0">
              <a:latin typeface="ＭＳ 明朝" panose="02020609040205080304" pitchFamily="17" charset="-128"/>
              <a:ea typeface="ＭＳ 明朝" panose="02020609040205080304" pitchFamily="17" charset="-128"/>
            </a:endParaRPr>
          </a:p>
        </p:txBody>
      </p:sp>
      <p:sp>
        <p:nvSpPr>
          <p:cNvPr id="29" name="テキスト ボックス 28">
            <a:extLst>
              <a:ext uri="{FF2B5EF4-FFF2-40B4-BE49-F238E27FC236}">
                <a16:creationId xmlns:a16="http://schemas.microsoft.com/office/drawing/2014/main" id="{2D76B754-707B-4F8E-9B3F-78FEAB1BEC58}"/>
              </a:ext>
            </a:extLst>
          </p:cNvPr>
          <p:cNvSpPr txBox="1"/>
          <p:nvPr/>
        </p:nvSpPr>
        <p:spPr>
          <a:xfrm>
            <a:off x="88882" y="517875"/>
            <a:ext cx="3697305" cy="297989"/>
          </a:xfrm>
          <a:prstGeom prst="rect">
            <a:avLst/>
          </a:prstGeom>
          <a:solidFill>
            <a:srgbClr val="FFFFCC"/>
          </a:solidFill>
        </p:spPr>
        <p:txBody>
          <a:bodyPr wrap="square" rtlCol="0">
            <a:noAutofit/>
          </a:bodyPr>
          <a:lstStyle/>
          <a:p>
            <a:r>
              <a:rPr kumimoji="1" lang="ja-JP" altLang="en-US" sz="1600" b="1" dirty="0">
                <a:latin typeface="+mn-ea"/>
              </a:rPr>
              <a:t>〇都市機能の向上を図るゾーン</a:t>
            </a:r>
          </a:p>
        </p:txBody>
      </p:sp>
      <p:sp>
        <p:nvSpPr>
          <p:cNvPr id="30" name="テキスト ボックス 29">
            <a:extLst>
              <a:ext uri="{FF2B5EF4-FFF2-40B4-BE49-F238E27FC236}">
                <a16:creationId xmlns:a16="http://schemas.microsoft.com/office/drawing/2014/main" id="{2370D648-9974-4B9B-B6D7-9A92FEF921C7}"/>
              </a:ext>
            </a:extLst>
          </p:cNvPr>
          <p:cNvSpPr txBox="1"/>
          <p:nvPr/>
        </p:nvSpPr>
        <p:spPr>
          <a:xfrm>
            <a:off x="0" y="783713"/>
            <a:ext cx="4143375" cy="1310615"/>
          </a:xfrm>
          <a:prstGeom prst="rect">
            <a:avLst/>
          </a:prstGeom>
          <a:noFill/>
          <a:ln>
            <a:noFill/>
          </a:ln>
        </p:spPr>
        <p:txBody>
          <a:bodyPr wrap="square" rtlCol="0" anchor="t">
            <a:spAutoFit/>
          </a:bodyPr>
          <a:lstStyle/>
          <a:p>
            <a:pPr marL="180975" indent="174625">
              <a:lnSpc>
                <a:spcPts val="1900"/>
              </a:lnSpc>
            </a:pPr>
            <a:r>
              <a:rPr kumimoji="1" lang="ja-JP" altLang="en-US" sz="1400" dirty="0">
                <a:latin typeface="ＭＳ 明朝" panose="02020609040205080304" pitchFamily="17" charset="-128"/>
                <a:ea typeface="ＭＳ 明朝" panose="02020609040205080304" pitchFamily="17" charset="-128"/>
              </a:rPr>
              <a:t>ビジネスや観光での駅からまちへの人の流れと、周辺から駅への人の流れが交わる駅から</a:t>
            </a:r>
            <a:r>
              <a:rPr kumimoji="1" lang="en-US" altLang="ja-JP" sz="1400" dirty="0">
                <a:latin typeface="ＭＳ 明朝" panose="02020609040205080304" pitchFamily="17" charset="-128"/>
                <a:ea typeface="ＭＳ 明朝" panose="02020609040205080304" pitchFamily="17" charset="-128"/>
              </a:rPr>
              <a:t>500m</a:t>
            </a:r>
            <a:r>
              <a:rPr kumimoji="1" lang="ja-JP" altLang="en-US" sz="1400" dirty="0">
                <a:latin typeface="ＭＳ 明朝" panose="02020609040205080304" pitchFamily="17" charset="-128"/>
                <a:ea typeface="ＭＳ 明朝" panose="02020609040205080304" pitchFamily="17" charset="-128"/>
              </a:rPr>
              <a:t>圏域（来訪者の徒歩圏）で、まとまりのある商業地域などを、都市機能の向上を図るゾーンとする。</a:t>
            </a:r>
            <a:endParaRPr kumimoji="1" lang="en-US" altLang="ja-JP" sz="1400" dirty="0">
              <a:latin typeface="ＭＳ 明朝" panose="02020609040205080304" pitchFamily="17" charset="-128"/>
              <a:ea typeface="ＭＳ 明朝" panose="02020609040205080304" pitchFamily="17" charset="-128"/>
            </a:endParaRPr>
          </a:p>
        </p:txBody>
      </p:sp>
      <p:sp>
        <p:nvSpPr>
          <p:cNvPr id="31" name="テキスト ボックス 30">
            <a:extLst>
              <a:ext uri="{FF2B5EF4-FFF2-40B4-BE49-F238E27FC236}">
                <a16:creationId xmlns:a16="http://schemas.microsoft.com/office/drawing/2014/main" id="{2BA2FE6A-D8AE-4570-9730-9BFB940E64D9}"/>
              </a:ext>
            </a:extLst>
          </p:cNvPr>
          <p:cNvSpPr txBox="1"/>
          <p:nvPr/>
        </p:nvSpPr>
        <p:spPr>
          <a:xfrm>
            <a:off x="88882" y="2359210"/>
            <a:ext cx="3697305" cy="310452"/>
          </a:xfrm>
          <a:prstGeom prst="rect">
            <a:avLst/>
          </a:prstGeom>
          <a:solidFill>
            <a:srgbClr val="FFFFCC"/>
          </a:solidFill>
        </p:spPr>
        <p:txBody>
          <a:bodyPr wrap="square" rtlCol="0">
            <a:noAutofit/>
          </a:bodyPr>
          <a:lstStyle/>
          <a:p>
            <a:r>
              <a:rPr kumimoji="1" lang="ja-JP" altLang="en-US" sz="1600" b="1" dirty="0">
                <a:latin typeface="+mn-ea"/>
              </a:rPr>
              <a:t>〇まちづくりの進め方</a:t>
            </a:r>
          </a:p>
        </p:txBody>
      </p:sp>
      <p:sp>
        <p:nvSpPr>
          <p:cNvPr id="17" name="テキスト ボックス 16"/>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a:solidFill>
                  <a:schemeClr val="bg1"/>
                </a:solidFill>
                <a:latin typeface="+mn-ea"/>
              </a:rPr>
              <a:t>新大阪駅エリアのまちづくりの基本的な進め方</a:t>
            </a:r>
          </a:p>
        </p:txBody>
      </p:sp>
      <p:pic>
        <p:nvPicPr>
          <p:cNvPr id="12" name="図 11">
            <a:extLst>
              <a:ext uri="{FF2B5EF4-FFF2-40B4-BE49-F238E27FC236}">
                <a16:creationId xmlns:a16="http://schemas.microsoft.com/office/drawing/2014/main" id="{A5EE2EF9-9FED-444A-BD06-517CD41FA51E}"/>
              </a:ext>
            </a:extLst>
          </p:cNvPr>
          <p:cNvPicPr>
            <a:picLocks noChangeAspect="1"/>
          </p:cNvPicPr>
          <p:nvPr/>
        </p:nvPicPr>
        <p:blipFill>
          <a:blip r:embed="rId4"/>
          <a:stretch>
            <a:fillRect/>
          </a:stretch>
        </p:blipFill>
        <p:spPr>
          <a:xfrm>
            <a:off x="4654426" y="4509485"/>
            <a:ext cx="4627483" cy="2027448"/>
          </a:xfrm>
          <a:prstGeom prst="rect">
            <a:avLst/>
          </a:prstGeom>
        </p:spPr>
      </p:pic>
      <p:sp>
        <p:nvSpPr>
          <p:cNvPr id="13" name="テキスト ボックス 2">
            <a:extLst>
              <a:ext uri="{FF2B5EF4-FFF2-40B4-BE49-F238E27FC236}">
                <a16:creationId xmlns:a16="http://schemas.microsoft.com/office/drawing/2014/main" id="{2297D8D8-B29F-4644-B5AE-E04CCFAC76FF}"/>
              </a:ext>
            </a:extLst>
          </p:cNvPr>
          <p:cNvSpPr txBox="1">
            <a:spLocks noChangeArrowheads="1"/>
          </p:cNvSpPr>
          <p:nvPr/>
        </p:nvSpPr>
        <p:spPr bwMode="auto">
          <a:xfrm>
            <a:off x="5350135" y="6501373"/>
            <a:ext cx="3486283" cy="307777"/>
          </a:xfrm>
          <a:prstGeom prst="rect">
            <a:avLst/>
          </a:prstGeom>
          <a:noFill/>
          <a:ln w="9525">
            <a:noFill/>
            <a:miter lim="800000"/>
            <a:headEnd/>
            <a:tailEnd/>
          </a:ln>
        </p:spPr>
        <p:txBody>
          <a:bodyPr rot="0" vert="horz" wrap="square" lIns="72000" tIns="0" rIns="72000" bIns="0" anchor="t" anchorCtr="0">
            <a:spAutoFit/>
          </a:bodyPr>
          <a:lstStyle/>
          <a:p>
            <a:pPr algn="ctr">
              <a:spcAft>
                <a:spcPts val="0"/>
              </a:spcAft>
            </a:pPr>
            <a:r>
              <a:rPr lang="ja-JP" altLang="en-US" sz="1000" kern="100" dirty="0">
                <a:latin typeface="ＭＳ 明朝" panose="02020609040205080304" pitchFamily="17" charset="-128"/>
                <a:ea typeface="ＭＳ 明朝" panose="02020609040205080304" pitchFamily="17" charset="-128"/>
                <a:cs typeface="Times New Roman" panose="02020603050405020304" pitchFamily="18" charset="0"/>
              </a:rPr>
              <a:t>機能の向上を図るゾーンにおける駅とまちが一体となった空間形成と周辺ゾーンの関係性のイメージ</a:t>
            </a:r>
          </a:p>
        </p:txBody>
      </p:sp>
      <p:sp>
        <p:nvSpPr>
          <p:cNvPr id="14" name="スライド番号プレースホルダー 2"/>
          <p:cNvSpPr>
            <a:spLocks noGrp="1"/>
          </p:cNvSpPr>
          <p:nvPr>
            <p:ph type="sldNum" sz="quarter" idx="12"/>
          </p:nvPr>
        </p:nvSpPr>
        <p:spPr>
          <a:xfrm>
            <a:off x="9541099" y="6412170"/>
            <a:ext cx="314510"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5</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2746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DB505741-0787-4E7D-8143-4B9BAD6BC797}"/>
              </a:ext>
            </a:extLst>
          </p:cNvPr>
          <p:cNvSpPr/>
          <p:nvPr/>
        </p:nvSpPr>
        <p:spPr>
          <a:xfrm>
            <a:off x="-362797" y="473102"/>
            <a:ext cx="9639300"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38125" indent="228600"/>
            <a:r>
              <a:rPr lang="ja-JP" altLang="en-US" sz="1600" dirty="0">
                <a:solidFill>
                  <a:schemeClr val="tx1"/>
                </a:solidFill>
                <a:latin typeface="ＭＳ 明朝" panose="02020609040205080304" pitchFamily="17" charset="-128"/>
                <a:ea typeface="ＭＳ 明朝" panose="02020609040205080304" pitchFamily="17" charset="-128"/>
              </a:rPr>
              <a:t>リニア中央新幹線・北陸新幹線の駅位置を踏まえて、検討の具体化を進める。</a:t>
            </a:r>
          </a:p>
        </p:txBody>
      </p:sp>
      <p:sp>
        <p:nvSpPr>
          <p:cNvPr id="19" name="テキスト ボックス 18">
            <a:extLst>
              <a:ext uri="{FF2B5EF4-FFF2-40B4-BE49-F238E27FC236}">
                <a16:creationId xmlns:a16="http://schemas.microsoft.com/office/drawing/2014/main" id="{6172823B-731A-4C30-95CA-89043B9D90F8}"/>
              </a:ext>
            </a:extLst>
          </p:cNvPr>
          <p:cNvSpPr txBox="1"/>
          <p:nvPr/>
        </p:nvSpPr>
        <p:spPr>
          <a:xfrm>
            <a:off x="48643" y="877697"/>
            <a:ext cx="8816421" cy="338554"/>
          </a:xfrm>
          <a:prstGeom prst="rect">
            <a:avLst/>
          </a:prstGeom>
          <a:noFill/>
          <a:ln>
            <a:noFill/>
          </a:ln>
        </p:spPr>
        <p:txBody>
          <a:bodyPr wrap="square" rtlCol="0" anchor="ctr">
            <a:spAutoFit/>
          </a:bodyPr>
          <a:lstStyle/>
          <a:p>
            <a:r>
              <a:rPr kumimoji="1" lang="ja-JP" altLang="en-US" sz="1600" b="1" dirty="0">
                <a:latin typeface="HGPｺﾞｼｯｸM" panose="020B0600000000000000" pitchFamily="50" charset="-128"/>
                <a:ea typeface="HGPｺﾞｼｯｸM" panose="020B0600000000000000" pitchFamily="50" charset="-128"/>
              </a:rPr>
              <a:t>（１）広域交通結節施設の機能向上</a:t>
            </a:r>
            <a:endParaRPr kumimoji="1" lang="en-US" altLang="ja-JP" sz="1600" b="1" dirty="0">
              <a:latin typeface="HGPｺﾞｼｯｸM" panose="020B0600000000000000" pitchFamily="50" charset="-128"/>
              <a:ea typeface="HGPｺﾞｼｯｸM" panose="020B0600000000000000" pitchFamily="50" charset="-128"/>
            </a:endParaRPr>
          </a:p>
        </p:txBody>
      </p:sp>
      <p:sp>
        <p:nvSpPr>
          <p:cNvPr id="20" name="テキスト ボックス 19">
            <a:extLst>
              <a:ext uri="{FF2B5EF4-FFF2-40B4-BE49-F238E27FC236}">
                <a16:creationId xmlns:a16="http://schemas.microsoft.com/office/drawing/2014/main" id="{AAA15C22-D7F6-4169-8471-E3B95A23D5BE}"/>
              </a:ext>
            </a:extLst>
          </p:cNvPr>
          <p:cNvSpPr txBox="1"/>
          <p:nvPr/>
        </p:nvSpPr>
        <p:spPr>
          <a:xfrm>
            <a:off x="82999" y="1203064"/>
            <a:ext cx="5356514"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ja-JP"/>
            </a:defPPr>
            <a:lvl1pPr marL="238125" indent="228600">
              <a:defRPr>
                <a:latin typeface="ＭＳ 明朝" panose="02020609040205080304" pitchFamily="17" charset="-128"/>
                <a:ea typeface="ＭＳ 明朝" panose="02020609040205080304" pitchFamily="17"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1600" dirty="0"/>
              <a:t>鉄道・道路とまちを繋ぐ役割を担う交通結節施設は、利便性・円滑性・快適性の観点から、歩行者・自動車等交通・利用者サービスの空間をバランスよく設ける。</a:t>
            </a:r>
            <a:endParaRPr lang="en-US" altLang="ja-JP" sz="1600" dirty="0"/>
          </a:p>
          <a:p>
            <a:r>
              <a:rPr lang="ja-JP" altLang="en-US" sz="1600" dirty="0"/>
              <a:t>現状の課題解決はもとより、人の空間の拡充及び高速バスの拠点化に向けて、多層化の検討を進める。</a:t>
            </a:r>
            <a:endParaRPr lang="en-US" altLang="ja-JP" sz="1600" dirty="0"/>
          </a:p>
        </p:txBody>
      </p:sp>
      <p:sp>
        <p:nvSpPr>
          <p:cNvPr id="17" name="テキスト ボックス 16"/>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a:solidFill>
                  <a:schemeClr val="bg1"/>
                </a:solidFill>
                <a:latin typeface="+mn-ea"/>
              </a:rPr>
              <a:t>新幹線新駅関連プロジェクト（検討の方向性）</a:t>
            </a:r>
          </a:p>
        </p:txBody>
      </p:sp>
      <p:sp>
        <p:nvSpPr>
          <p:cNvPr id="22" name="テキスト ボックス 21">
            <a:extLst>
              <a:ext uri="{FF2B5EF4-FFF2-40B4-BE49-F238E27FC236}">
                <a16:creationId xmlns:a16="http://schemas.microsoft.com/office/drawing/2014/main" id="{6172823B-731A-4C30-95CA-89043B9D90F8}"/>
              </a:ext>
            </a:extLst>
          </p:cNvPr>
          <p:cNvSpPr txBox="1"/>
          <p:nvPr/>
        </p:nvSpPr>
        <p:spPr>
          <a:xfrm>
            <a:off x="143893" y="2620683"/>
            <a:ext cx="5799707" cy="338554"/>
          </a:xfrm>
          <a:prstGeom prst="rect">
            <a:avLst/>
          </a:prstGeom>
          <a:noFill/>
          <a:ln>
            <a:noFill/>
          </a:ln>
        </p:spPr>
        <p:txBody>
          <a:bodyPr wrap="square" rtlCol="0" anchor="ctr">
            <a:spAutoFit/>
          </a:bodyPr>
          <a:lstStyle/>
          <a:p>
            <a:r>
              <a:rPr kumimoji="1" lang="ja-JP" altLang="en-US" sz="1600" b="1" dirty="0">
                <a:latin typeface="HGPｺﾞｼｯｸM" panose="020B0600000000000000" pitchFamily="50" charset="-128"/>
                <a:ea typeface="HGPｺﾞｼｯｸM" panose="020B0600000000000000" pitchFamily="50" charset="-128"/>
              </a:rPr>
              <a:t>（２）駅とまちをつなぐ歩行者動線（歩きたくなるまちなか）</a:t>
            </a:r>
          </a:p>
        </p:txBody>
      </p:sp>
      <p:sp>
        <p:nvSpPr>
          <p:cNvPr id="23" name="テキスト ボックス 22">
            <a:extLst>
              <a:ext uri="{FF2B5EF4-FFF2-40B4-BE49-F238E27FC236}">
                <a16:creationId xmlns:a16="http://schemas.microsoft.com/office/drawing/2014/main" id="{AAA15C22-D7F6-4169-8471-E3B95A23D5BE}"/>
              </a:ext>
            </a:extLst>
          </p:cNvPr>
          <p:cNvSpPr txBox="1"/>
          <p:nvPr/>
        </p:nvSpPr>
        <p:spPr>
          <a:xfrm>
            <a:off x="178250" y="2974626"/>
            <a:ext cx="5427214"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ja-JP"/>
            </a:defPPr>
            <a:lvl1pPr marL="238125" indent="228600">
              <a:defRPr>
                <a:latin typeface="ＭＳ 明朝" panose="02020609040205080304" pitchFamily="17" charset="-128"/>
                <a:ea typeface="ＭＳ 明朝" panose="02020609040205080304" pitchFamily="17"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1600" dirty="0"/>
              <a:t>新大阪駅の３</a:t>
            </a:r>
            <a:r>
              <a:rPr lang="en-US" altLang="ja-JP" sz="1600" dirty="0"/>
              <a:t>F</a:t>
            </a:r>
            <a:r>
              <a:rPr lang="ja-JP" altLang="en-US" sz="1600" dirty="0"/>
              <a:t>の南北通路から６ブロックの方面に、駅、交通結節施設などと民間都市開発の低層部を一体的な空間として、動線を確保するとともに、賑わいや潤いのある連続的な空間形成を図る。</a:t>
            </a:r>
            <a:endParaRPr lang="en-US" altLang="ja-JP" sz="1600" dirty="0"/>
          </a:p>
        </p:txBody>
      </p:sp>
      <p:sp>
        <p:nvSpPr>
          <p:cNvPr id="24" name="テキスト ボックス 23">
            <a:extLst>
              <a:ext uri="{FF2B5EF4-FFF2-40B4-BE49-F238E27FC236}">
                <a16:creationId xmlns:a16="http://schemas.microsoft.com/office/drawing/2014/main" id="{6172823B-731A-4C30-95CA-89043B9D90F8}"/>
              </a:ext>
            </a:extLst>
          </p:cNvPr>
          <p:cNvSpPr txBox="1"/>
          <p:nvPr/>
        </p:nvSpPr>
        <p:spPr>
          <a:xfrm>
            <a:off x="143893" y="4124598"/>
            <a:ext cx="5799707" cy="338554"/>
          </a:xfrm>
          <a:prstGeom prst="rect">
            <a:avLst/>
          </a:prstGeom>
          <a:noFill/>
          <a:ln>
            <a:noFill/>
          </a:ln>
        </p:spPr>
        <p:txBody>
          <a:bodyPr wrap="square" rtlCol="0" anchor="ctr">
            <a:spAutoFit/>
          </a:bodyPr>
          <a:lstStyle/>
          <a:p>
            <a:r>
              <a:rPr kumimoji="1" lang="ja-JP" altLang="en-US" sz="1600" b="1" dirty="0">
                <a:latin typeface="HGPｺﾞｼｯｸM" panose="020B0600000000000000" pitchFamily="50" charset="-128"/>
                <a:ea typeface="HGPｺﾞｼｯｸM" panose="020B0600000000000000" pitchFamily="50" charset="-128"/>
              </a:rPr>
              <a:t>（３）大規模交流施設の立地</a:t>
            </a:r>
          </a:p>
        </p:txBody>
      </p:sp>
      <p:sp>
        <p:nvSpPr>
          <p:cNvPr id="25" name="テキスト ボックス 24">
            <a:extLst>
              <a:ext uri="{FF2B5EF4-FFF2-40B4-BE49-F238E27FC236}">
                <a16:creationId xmlns:a16="http://schemas.microsoft.com/office/drawing/2014/main" id="{AAA15C22-D7F6-4169-8471-E3B95A23D5BE}"/>
              </a:ext>
            </a:extLst>
          </p:cNvPr>
          <p:cNvSpPr txBox="1"/>
          <p:nvPr/>
        </p:nvSpPr>
        <p:spPr>
          <a:xfrm>
            <a:off x="178249" y="4378525"/>
            <a:ext cx="5427214"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ja-JP"/>
            </a:defPPr>
            <a:lvl1pPr marL="238125" indent="228600">
              <a:defRPr>
                <a:latin typeface="ＭＳ 明朝" panose="02020609040205080304" pitchFamily="17" charset="-128"/>
                <a:ea typeface="ＭＳ 明朝" panose="02020609040205080304" pitchFamily="17"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ja-JP" sz="1600" dirty="0"/>
              <a:t>0.5</a:t>
            </a:r>
            <a:r>
              <a:rPr lang="ja-JP" altLang="en-US" sz="1600" dirty="0"/>
              <a:t>～</a:t>
            </a:r>
            <a:r>
              <a:rPr lang="en-US" altLang="ja-JP" sz="1600" dirty="0"/>
              <a:t>1ha</a:t>
            </a:r>
            <a:r>
              <a:rPr lang="ja-JP" altLang="en-US" sz="1600" dirty="0"/>
              <a:t>規模以上で、広い圏域からの人の集積が可能な空間の確保などを図る。</a:t>
            </a:r>
            <a:endParaRPr lang="en-US" altLang="ja-JP" sz="1600" dirty="0"/>
          </a:p>
        </p:txBody>
      </p:sp>
      <p:sp>
        <p:nvSpPr>
          <p:cNvPr id="26" name="テキスト ボックス 25">
            <a:extLst>
              <a:ext uri="{FF2B5EF4-FFF2-40B4-BE49-F238E27FC236}">
                <a16:creationId xmlns:a16="http://schemas.microsoft.com/office/drawing/2014/main" id="{5B84135A-16F5-493A-A160-022D22583833}"/>
              </a:ext>
            </a:extLst>
          </p:cNvPr>
          <p:cNvSpPr txBox="1"/>
          <p:nvPr/>
        </p:nvSpPr>
        <p:spPr>
          <a:xfrm>
            <a:off x="143893" y="5140261"/>
            <a:ext cx="5799707" cy="338554"/>
          </a:xfrm>
          <a:prstGeom prst="rect">
            <a:avLst/>
          </a:prstGeom>
          <a:noFill/>
          <a:ln>
            <a:noFill/>
          </a:ln>
        </p:spPr>
        <p:txBody>
          <a:bodyPr wrap="square" rtlCol="0" anchor="ctr">
            <a:spAutoFit/>
          </a:bodyPr>
          <a:lstStyle/>
          <a:p>
            <a:r>
              <a:rPr kumimoji="1" lang="ja-JP" altLang="en-US" sz="1600" b="1" dirty="0">
                <a:latin typeface="HGPｺﾞｼｯｸM" panose="020B0600000000000000" pitchFamily="50" charset="-128"/>
                <a:ea typeface="HGPｺﾞｼｯｸM" panose="020B0600000000000000" pitchFamily="50" charset="-128"/>
              </a:rPr>
              <a:t>（４）新大阪連絡線新駅プロジェクト</a:t>
            </a:r>
          </a:p>
        </p:txBody>
      </p:sp>
      <p:sp>
        <p:nvSpPr>
          <p:cNvPr id="27" name="テキスト ボックス 26">
            <a:extLst>
              <a:ext uri="{FF2B5EF4-FFF2-40B4-BE49-F238E27FC236}">
                <a16:creationId xmlns:a16="http://schemas.microsoft.com/office/drawing/2014/main" id="{D44B0754-AFFC-4C02-8138-786FEF08539D}"/>
              </a:ext>
            </a:extLst>
          </p:cNvPr>
          <p:cNvSpPr txBox="1"/>
          <p:nvPr/>
        </p:nvSpPr>
        <p:spPr>
          <a:xfrm>
            <a:off x="178249" y="5494204"/>
            <a:ext cx="5251001"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ja-JP"/>
            </a:defPPr>
            <a:lvl1pPr marL="238125" indent="228600">
              <a:defRPr>
                <a:latin typeface="ＭＳ 明朝" panose="02020609040205080304" pitchFamily="17" charset="-128"/>
                <a:ea typeface="ＭＳ 明朝" panose="02020609040205080304" pitchFamily="17"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ja-JP" altLang="en-US" sz="1600" dirty="0"/>
              <a:t>新大阪と十三のネットワークを強化する新大阪連絡線の新駅は、新大阪駅の北西部として、駅ビル整備と合わせて、一体的にエリアの価値を向上する機能の導入を図る。</a:t>
            </a:r>
          </a:p>
        </p:txBody>
      </p:sp>
      <p:pic>
        <p:nvPicPr>
          <p:cNvPr id="28" name="図 27">
            <a:extLst>
              <a:ext uri="{FF2B5EF4-FFF2-40B4-BE49-F238E27FC236}">
                <a16:creationId xmlns:a16="http://schemas.microsoft.com/office/drawing/2014/main" id="{49DB9940-1EA3-49FC-97CC-EA40E2CB7C13}"/>
              </a:ext>
            </a:extLst>
          </p:cNvPr>
          <p:cNvPicPr>
            <a:picLocks noChangeAspect="1"/>
          </p:cNvPicPr>
          <p:nvPr/>
        </p:nvPicPr>
        <p:blipFill>
          <a:blip r:embed="rId3"/>
          <a:stretch>
            <a:fillRect/>
          </a:stretch>
        </p:blipFill>
        <p:spPr>
          <a:xfrm>
            <a:off x="5618100" y="4463152"/>
            <a:ext cx="4200675" cy="1910980"/>
          </a:xfrm>
          <a:prstGeom prst="rect">
            <a:avLst/>
          </a:prstGeom>
        </p:spPr>
      </p:pic>
      <p:sp>
        <p:nvSpPr>
          <p:cNvPr id="29" name="テキスト ボックス 2">
            <a:extLst>
              <a:ext uri="{FF2B5EF4-FFF2-40B4-BE49-F238E27FC236}">
                <a16:creationId xmlns:a16="http://schemas.microsoft.com/office/drawing/2014/main" id="{3F01D8DF-DDA5-4847-B490-C13C59DCC1F1}"/>
              </a:ext>
            </a:extLst>
          </p:cNvPr>
          <p:cNvSpPr txBox="1">
            <a:spLocks noChangeArrowheads="1"/>
          </p:cNvSpPr>
          <p:nvPr/>
        </p:nvSpPr>
        <p:spPr bwMode="auto">
          <a:xfrm>
            <a:off x="6039862" y="6427217"/>
            <a:ext cx="3357149" cy="215444"/>
          </a:xfrm>
          <a:prstGeom prst="rect">
            <a:avLst/>
          </a:prstGeom>
          <a:noFill/>
          <a:ln w="9525">
            <a:noFill/>
            <a:miter lim="800000"/>
            <a:headEnd/>
            <a:tailEnd/>
          </a:ln>
        </p:spPr>
        <p:txBody>
          <a:bodyPr rot="0" vert="horz" wrap="square" lIns="72000" tIns="0" rIns="72000" bIns="0" anchor="t" anchorCtr="0">
            <a:spAutoFit/>
          </a:bodyPr>
          <a:lstStyle/>
          <a:p>
            <a:pPr algn="ctr">
              <a:spcAft>
                <a:spcPts val="0"/>
              </a:spcAft>
            </a:pPr>
            <a:r>
              <a:rPr lang="ja-JP" altLang="en-US" sz="1400" kern="100" dirty="0">
                <a:latin typeface="ＭＳ 明朝" panose="02020609040205080304" pitchFamily="17" charset="-128"/>
                <a:ea typeface="ＭＳ 明朝" panose="02020609040205080304" pitchFamily="17" charset="-128"/>
                <a:cs typeface="Times New Roman" panose="02020603050405020304" pitchFamily="18" charset="0"/>
              </a:rPr>
              <a:t>駅とまちをつなぐ歩行者動線イメージ</a:t>
            </a:r>
          </a:p>
        </p:txBody>
      </p:sp>
      <p:pic>
        <p:nvPicPr>
          <p:cNvPr id="21" name="図 20">
            <a:extLst>
              <a:ext uri="{FF2B5EF4-FFF2-40B4-BE49-F238E27FC236}">
                <a16:creationId xmlns:a16="http://schemas.microsoft.com/office/drawing/2014/main" id="{4DBF34A4-7406-429E-BF07-B8E90C4B4752}"/>
              </a:ext>
            </a:extLst>
          </p:cNvPr>
          <p:cNvPicPr>
            <a:picLocks noChangeAspect="1"/>
          </p:cNvPicPr>
          <p:nvPr/>
        </p:nvPicPr>
        <p:blipFill>
          <a:blip r:embed="rId4"/>
          <a:stretch>
            <a:fillRect/>
          </a:stretch>
        </p:blipFill>
        <p:spPr>
          <a:xfrm>
            <a:off x="5839632" y="995801"/>
            <a:ext cx="3879360" cy="3071452"/>
          </a:xfrm>
          <a:prstGeom prst="rect">
            <a:avLst/>
          </a:prstGeom>
        </p:spPr>
      </p:pic>
      <p:sp>
        <p:nvSpPr>
          <p:cNvPr id="30" name="テキスト ボックス 2"/>
          <p:cNvSpPr txBox="1">
            <a:spLocks noChangeArrowheads="1"/>
          </p:cNvSpPr>
          <p:nvPr/>
        </p:nvSpPr>
        <p:spPr bwMode="auto">
          <a:xfrm>
            <a:off x="6177767" y="4008183"/>
            <a:ext cx="3363331" cy="215444"/>
          </a:xfrm>
          <a:prstGeom prst="rect">
            <a:avLst/>
          </a:prstGeom>
          <a:noFill/>
          <a:ln w="9525">
            <a:noFill/>
            <a:miter lim="800000"/>
            <a:headEnd/>
            <a:tailEnd/>
          </a:ln>
        </p:spPr>
        <p:txBody>
          <a:bodyPr rot="0" vert="horz" wrap="square" lIns="72000" tIns="0" rIns="72000" bIns="0" anchor="t" anchorCtr="0">
            <a:spAutoFit/>
          </a:bodyPr>
          <a:lstStyle/>
          <a:p>
            <a:pPr>
              <a:spcAft>
                <a:spcPts val="0"/>
              </a:spcAft>
            </a:pPr>
            <a:r>
              <a:rPr lang="ja-JP" altLang="en-US" sz="1400" kern="100" dirty="0">
                <a:effectLst/>
                <a:latin typeface="Century" panose="02040604050505020304" pitchFamily="18" charset="0"/>
                <a:ea typeface="ＭＳ 明朝" panose="02020609040205080304" pitchFamily="17" charset="-128"/>
                <a:cs typeface="Times New Roman" panose="02020603050405020304" pitchFamily="18" charset="0"/>
              </a:rPr>
              <a:t>新大阪駅の交通結節施設の全体像</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スライド番号プレースホルダー 2"/>
          <p:cNvSpPr>
            <a:spLocks noGrp="1"/>
          </p:cNvSpPr>
          <p:nvPr>
            <p:ph type="sldNum" sz="quarter" idx="12"/>
          </p:nvPr>
        </p:nvSpPr>
        <p:spPr>
          <a:xfrm>
            <a:off x="9541099" y="6412170"/>
            <a:ext cx="314510"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6</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241993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DB505741-0787-4E7D-8143-4B9BAD6BC797}"/>
              </a:ext>
            </a:extLst>
          </p:cNvPr>
          <p:cNvSpPr/>
          <p:nvPr/>
        </p:nvSpPr>
        <p:spPr>
          <a:xfrm>
            <a:off x="0" y="371941"/>
            <a:ext cx="9891486" cy="15696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38125" indent="228600"/>
            <a:r>
              <a:rPr lang="ja-JP" altLang="en-US" sz="1600" dirty="0">
                <a:solidFill>
                  <a:schemeClr val="tx1"/>
                </a:solidFill>
                <a:latin typeface="ＭＳ 明朝" panose="02020609040205080304" pitchFamily="17" charset="-128"/>
                <a:ea typeface="ＭＳ 明朝" panose="02020609040205080304" pitchFamily="17" charset="-128"/>
              </a:rPr>
              <a:t>人の集積を図るために、大規模な建て替え、土地利用転換などのまとまりのある民間都市開発に合わせて、交流促進・交通結節・都市空間の機能の向上を図る。民間都市開発には、質の高い機能の導入や、魅力的な低層部を創出することなどによりまちの価値を高める。特に低層部等は、民間の創意工夫などにより、さまざまな人が、効果的で便利に利用できる都市空間となるよう新しい空間利用（空間のシェアリングなど）のイノベーションに期待する。</a:t>
            </a:r>
          </a:p>
          <a:p>
            <a:pPr marL="238125" indent="228600"/>
            <a:endParaRPr lang="ja-JP" altLang="en-US" sz="1600" dirty="0">
              <a:solidFill>
                <a:schemeClr val="tx1"/>
              </a:solidFill>
              <a:latin typeface="ＭＳ 明朝" panose="02020609040205080304" pitchFamily="17" charset="-128"/>
              <a:ea typeface="ＭＳ 明朝" panose="02020609040205080304" pitchFamily="17" charset="-128"/>
            </a:endParaRPr>
          </a:p>
        </p:txBody>
      </p:sp>
      <p:sp>
        <p:nvSpPr>
          <p:cNvPr id="17" name="テキスト ボックス 16"/>
          <p:cNvSpPr txBox="1"/>
          <p:nvPr/>
        </p:nvSpPr>
        <p:spPr>
          <a:xfrm>
            <a:off x="-9616" y="-3588"/>
            <a:ext cx="9915616" cy="400110"/>
          </a:xfrm>
          <a:prstGeom prst="rect">
            <a:avLst/>
          </a:prstGeom>
          <a:solidFill>
            <a:srgbClr val="0070C0"/>
          </a:solidFill>
          <a:ln>
            <a:solidFill>
              <a:schemeClr val="accent5">
                <a:lumMod val="50000"/>
              </a:schemeClr>
            </a:solidFill>
          </a:ln>
        </p:spPr>
        <p:txBody>
          <a:bodyPr wrap="square" rtlCol="0">
            <a:spAutoFit/>
          </a:bodyPr>
          <a:lstStyle/>
          <a:p>
            <a:r>
              <a:rPr kumimoji="1" lang="ja-JP" altLang="en-US" sz="2000" b="1" dirty="0">
                <a:solidFill>
                  <a:schemeClr val="bg1"/>
                </a:solidFill>
                <a:latin typeface="+mn-ea"/>
              </a:rPr>
              <a:t>　　　　　民間都市開発プロジェクト（エリアの価値向上への期待）</a:t>
            </a:r>
          </a:p>
        </p:txBody>
      </p:sp>
      <p:grpSp>
        <p:nvGrpSpPr>
          <p:cNvPr id="4" name="グループ化 3"/>
          <p:cNvGrpSpPr/>
          <p:nvPr/>
        </p:nvGrpSpPr>
        <p:grpSpPr bwMode="gray">
          <a:xfrm>
            <a:off x="277706" y="1671330"/>
            <a:ext cx="9374293" cy="4700858"/>
            <a:chOff x="277707" y="2422316"/>
            <a:chExt cx="7876702" cy="3949872"/>
          </a:xfrm>
        </p:grpSpPr>
        <p:pic>
          <p:nvPicPr>
            <p:cNvPr id="83" name="図 82" descr="地図 が含まれている画像&#10;&#10;自動的に生成された説明">
              <a:extLst>
                <a:ext uri="{FF2B5EF4-FFF2-40B4-BE49-F238E27FC236}">
                  <a16:creationId xmlns:a16="http://schemas.microsoft.com/office/drawing/2014/main" id="{8E734482-FF1B-4833-83E9-B19A95CF994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gray">
            <a:xfrm>
              <a:off x="855983" y="4656700"/>
              <a:ext cx="6065038" cy="1436817"/>
            </a:xfrm>
            <a:prstGeom prst="rect">
              <a:avLst/>
            </a:prstGeom>
          </p:spPr>
        </p:pic>
        <p:sp>
          <p:nvSpPr>
            <p:cNvPr id="84" name="テキスト ボックス 83"/>
            <p:cNvSpPr txBox="1"/>
            <p:nvPr/>
          </p:nvSpPr>
          <p:spPr bwMode="gray">
            <a:xfrm>
              <a:off x="301837" y="4417447"/>
              <a:ext cx="2330782" cy="226591"/>
            </a:xfrm>
            <a:prstGeom prst="rect">
              <a:avLst/>
            </a:prstGeom>
            <a:solidFill>
              <a:schemeClr val="bg1"/>
            </a:solidFill>
          </p:spPr>
          <p:txBody>
            <a:bodyPr wrap="square" lIns="0" tIns="36000" rIns="0" bIns="36000" rtlCol="0">
              <a:spAutoFit/>
            </a:bodyPr>
            <a:lstStyle/>
            <a:p>
              <a:pPr algn="ctr"/>
              <a:r>
                <a:rPr kumimoji="1" lang="ja-JP" altLang="en-US" sz="1000" dirty="0">
                  <a:latin typeface="ＭＳ 明朝" panose="02020609040205080304" pitchFamily="17" charset="-128"/>
                  <a:ea typeface="ＭＳ 明朝" panose="02020609040205080304" pitchFamily="17" charset="-128"/>
                </a:rPr>
                <a:t>（魅力ある低層部のイメージ（例））</a:t>
              </a:r>
              <a:endParaRPr kumimoji="1" lang="en-US" altLang="ja-JP" sz="1000" dirty="0">
                <a:latin typeface="ＭＳ 明朝" panose="02020609040205080304" pitchFamily="17" charset="-128"/>
                <a:ea typeface="ＭＳ 明朝" panose="02020609040205080304" pitchFamily="17" charset="-128"/>
              </a:endParaRPr>
            </a:p>
          </p:txBody>
        </p:sp>
        <p:sp>
          <p:nvSpPr>
            <p:cNvPr id="85" name="正方形/長方形 84"/>
            <p:cNvSpPr/>
            <p:nvPr/>
          </p:nvSpPr>
          <p:spPr bwMode="gray">
            <a:xfrm>
              <a:off x="614839" y="6122663"/>
              <a:ext cx="3812361"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人と人をつなぎエリアの活性化を図る取組み（ソフト施策）</a:t>
              </a:r>
            </a:p>
          </p:txBody>
        </p:sp>
        <p:sp>
          <p:nvSpPr>
            <p:cNvPr id="86" name="テキスト ボックス 2"/>
            <p:cNvSpPr txBox="1">
              <a:spLocks noChangeArrowheads="1"/>
            </p:cNvSpPr>
            <p:nvPr/>
          </p:nvSpPr>
          <p:spPr bwMode="gray">
            <a:xfrm>
              <a:off x="4265911" y="2422316"/>
              <a:ext cx="2853858" cy="153888"/>
            </a:xfrm>
            <a:prstGeom prst="rect">
              <a:avLst/>
            </a:prstGeom>
            <a:noFill/>
            <a:ln w="9525">
              <a:noFill/>
              <a:miter lim="800000"/>
              <a:headEnd/>
              <a:tailEnd/>
            </a:ln>
          </p:spPr>
          <p:txBody>
            <a:bodyPr rot="0" vert="horz" wrap="square" lIns="72000" tIns="0" rIns="72000" bIns="0" anchor="t" anchorCtr="0">
              <a:spAutoFit/>
            </a:bodyPr>
            <a:lstStyle/>
            <a:p>
              <a:pPr>
                <a:spcAft>
                  <a:spcPts val="0"/>
                </a:spcAft>
              </a:pP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（民間都市開発のイメージ）</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87" name="図 86"/>
            <p:cNvPicPr>
              <a:picLocks noChangeAspect="1"/>
            </p:cNvPicPr>
            <p:nvPr/>
          </p:nvPicPr>
          <p:blipFill>
            <a:blip r:embed="rId4"/>
            <a:stretch>
              <a:fillRect/>
            </a:stretch>
          </p:blipFill>
          <p:spPr bwMode="gray">
            <a:xfrm>
              <a:off x="4549453" y="2771391"/>
              <a:ext cx="3013357" cy="1651687"/>
            </a:xfrm>
            <a:prstGeom prst="rect">
              <a:avLst/>
            </a:prstGeom>
          </p:spPr>
        </p:pic>
        <p:grpSp>
          <p:nvGrpSpPr>
            <p:cNvPr id="88" name="グループ化 87"/>
            <p:cNvGrpSpPr/>
            <p:nvPr/>
          </p:nvGrpSpPr>
          <p:grpSpPr bwMode="gray">
            <a:xfrm>
              <a:off x="4162215" y="2448750"/>
              <a:ext cx="3992194" cy="2099748"/>
              <a:chOff x="2834786" y="140983"/>
              <a:chExt cx="3992194" cy="2099748"/>
            </a:xfrm>
          </p:grpSpPr>
          <p:grpSp>
            <p:nvGrpSpPr>
              <p:cNvPr id="89" name="グループ化 88"/>
              <p:cNvGrpSpPr/>
              <p:nvPr/>
            </p:nvGrpSpPr>
            <p:grpSpPr bwMode="gray">
              <a:xfrm>
                <a:off x="2834786" y="140983"/>
                <a:ext cx="3992194" cy="2099748"/>
                <a:chOff x="2256024" y="2348375"/>
                <a:chExt cx="3992194" cy="2099748"/>
              </a:xfrm>
            </p:grpSpPr>
            <p:grpSp>
              <p:nvGrpSpPr>
                <p:cNvPr id="93" name="グループ化 92"/>
                <p:cNvGrpSpPr/>
                <p:nvPr/>
              </p:nvGrpSpPr>
              <p:grpSpPr bwMode="gray">
                <a:xfrm>
                  <a:off x="2256024" y="2348375"/>
                  <a:ext cx="3313015" cy="2099748"/>
                  <a:chOff x="2087449" y="1616111"/>
                  <a:chExt cx="5357076" cy="3395250"/>
                </a:xfrm>
              </p:grpSpPr>
              <p:sp>
                <p:nvSpPr>
                  <p:cNvPr id="105" name="テキスト ボックス 104"/>
                  <p:cNvSpPr txBox="1"/>
                  <p:nvPr/>
                </p:nvSpPr>
                <p:spPr bwMode="gray">
                  <a:xfrm>
                    <a:off x="5652233" y="1616111"/>
                    <a:ext cx="1792292" cy="199062"/>
                  </a:xfrm>
                  <a:prstGeom prst="rect">
                    <a:avLst/>
                  </a:prstGeom>
                  <a:solidFill>
                    <a:schemeClr val="bg1"/>
                  </a:solidFill>
                  <a:ln>
                    <a:solidFill>
                      <a:schemeClr val="tx1"/>
                    </a:solidFill>
                  </a:ln>
                </p:spPr>
                <p:txBody>
                  <a:bodyPr wrap="square" lIns="36000" tIns="0" rIns="36000" bIns="0" rtlCol="0">
                    <a:noAutofit/>
                  </a:bodyPr>
                  <a:lstStyle/>
                  <a:p>
                    <a:pPr algn="dist"/>
                    <a:r>
                      <a:rPr kumimoji="1" lang="ja-JP" altLang="en-US" sz="800" b="1" dirty="0">
                        <a:solidFill>
                          <a:schemeClr val="tx1">
                            <a:lumMod val="75000"/>
                            <a:lumOff val="25000"/>
                          </a:schemeClr>
                        </a:solidFill>
                        <a:effectLst>
                          <a:glow rad="12700">
                            <a:schemeClr val="bg1"/>
                          </a:glow>
                        </a:effectLst>
                      </a:rPr>
                      <a:t>歩きたくなるまちなか</a:t>
                    </a:r>
                  </a:p>
                </p:txBody>
              </p:sp>
              <p:sp>
                <p:nvSpPr>
                  <p:cNvPr id="106" name="テキスト ボックス 105"/>
                  <p:cNvSpPr txBox="1"/>
                  <p:nvPr/>
                </p:nvSpPr>
                <p:spPr bwMode="gray">
                  <a:xfrm>
                    <a:off x="2171271" y="2525984"/>
                    <a:ext cx="1291328" cy="288160"/>
                  </a:xfrm>
                  <a:prstGeom prst="rect">
                    <a:avLst/>
                  </a:prstGeom>
                  <a:solidFill>
                    <a:schemeClr val="accent4">
                      <a:lumMod val="20000"/>
                      <a:lumOff val="80000"/>
                    </a:schemeClr>
                  </a:solidFill>
                  <a:ln>
                    <a:solidFill>
                      <a:schemeClr val="tx1"/>
                    </a:solidFill>
                  </a:ln>
                </p:spPr>
                <p:txBody>
                  <a:bodyPr wrap="square" lIns="36000" tIns="36000" rIns="36000" bIns="36000" rtlCol="0">
                    <a:noAutofit/>
                  </a:bodyPr>
                  <a:lstStyle/>
                  <a:p>
                    <a:pPr algn="dist"/>
                    <a:r>
                      <a:rPr kumimoji="1" lang="ja-JP" altLang="en-US" sz="800" dirty="0"/>
                      <a:t>質の高い機能</a:t>
                    </a:r>
                  </a:p>
                </p:txBody>
              </p:sp>
              <p:sp>
                <p:nvSpPr>
                  <p:cNvPr id="107" name="テキスト ボックス 106"/>
                  <p:cNvSpPr txBox="1"/>
                  <p:nvPr/>
                </p:nvSpPr>
                <p:spPr bwMode="gray">
                  <a:xfrm>
                    <a:off x="2392886" y="2038730"/>
                    <a:ext cx="1291328" cy="288160"/>
                  </a:xfrm>
                  <a:prstGeom prst="rect">
                    <a:avLst/>
                  </a:prstGeom>
                  <a:solidFill>
                    <a:schemeClr val="accent4">
                      <a:lumMod val="20000"/>
                      <a:lumOff val="80000"/>
                    </a:schemeClr>
                  </a:solidFill>
                  <a:ln>
                    <a:solidFill>
                      <a:schemeClr val="tx1"/>
                    </a:solidFill>
                  </a:ln>
                </p:spPr>
                <p:txBody>
                  <a:bodyPr wrap="square" lIns="36000" tIns="36000" rIns="36000" bIns="36000" rtlCol="0">
                    <a:noAutofit/>
                  </a:bodyPr>
                  <a:lstStyle/>
                  <a:p>
                    <a:pPr algn="dist"/>
                    <a:r>
                      <a:rPr kumimoji="1" lang="ja-JP" altLang="en-US" sz="800" dirty="0"/>
                      <a:t>まちの景観</a:t>
                    </a:r>
                  </a:p>
                </p:txBody>
              </p:sp>
              <p:sp>
                <p:nvSpPr>
                  <p:cNvPr id="108" name="角丸四角形 107"/>
                  <p:cNvSpPr/>
                  <p:nvPr/>
                </p:nvSpPr>
                <p:spPr bwMode="gray">
                  <a:xfrm>
                    <a:off x="4946854" y="2014174"/>
                    <a:ext cx="635000" cy="27104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dirty="0">
                        <a:solidFill>
                          <a:schemeClr val="tx1"/>
                        </a:solidFill>
                      </a:rPr>
                      <a:t>環境</a:t>
                    </a:r>
                  </a:p>
                </p:txBody>
              </p:sp>
              <p:sp>
                <p:nvSpPr>
                  <p:cNvPr id="109" name="角丸四角形 108"/>
                  <p:cNvSpPr/>
                  <p:nvPr/>
                </p:nvSpPr>
                <p:spPr bwMode="gray">
                  <a:xfrm>
                    <a:off x="4512979" y="4683534"/>
                    <a:ext cx="1068876" cy="27104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dirty="0">
                        <a:solidFill>
                          <a:schemeClr val="tx1"/>
                        </a:solidFill>
                      </a:rPr>
                      <a:t>交通、防災</a:t>
                    </a:r>
                  </a:p>
                </p:txBody>
              </p:sp>
              <p:sp>
                <p:nvSpPr>
                  <p:cNvPr id="110" name="テキスト ボックス 109"/>
                  <p:cNvSpPr txBox="1"/>
                  <p:nvPr/>
                </p:nvSpPr>
                <p:spPr bwMode="gray">
                  <a:xfrm>
                    <a:off x="2087449" y="4344622"/>
                    <a:ext cx="1291329" cy="666739"/>
                  </a:xfrm>
                  <a:prstGeom prst="rect">
                    <a:avLst/>
                  </a:prstGeom>
                  <a:solidFill>
                    <a:schemeClr val="accent4">
                      <a:lumMod val="20000"/>
                      <a:lumOff val="80000"/>
                    </a:schemeClr>
                  </a:solidFill>
                  <a:ln>
                    <a:solidFill>
                      <a:schemeClr val="tx1"/>
                    </a:solidFill>
                  </a:ln>
                </p:spPr>
                <p:txBody>
                  <a:bodyPr wrap="square" lIns="36000" tIns="36000" rIns="36000" bIns="36000" rtlCol="0">
                    <a:noAutofit/>
                  </a:bodyPr>
                  <a:lstStyle/>
                  <a:p>
                    <a:pPr algn="dist"/>
                    <a:r>
                      <a:rPr kumimoji="1" lang="ja-JP" altLang="en-US" sz="800" dirty="0"/>
                      <a:t>魅力的な低層部</a:t>
                    </a:r>
                    <a:endParaRPr kumimoji="1" lang="en-US" altLang="ja-JP" sz="800" dirty="0"/>
                  </a:p>
                  <a:p>
                    <a:pPr algn="ctr">
                      <a:lnSpc>
                        <a:spcPts val="1000"/>
                      </a:lnSpc>
                    </a:pPr>
                    <a:r>
                      <a:rPr kumimoji="1" lang="ja-JP" altLang="en-US" sz="800" dirty="0"/>
                      <a:t>空間利用の</a:t>
                    </a:r>
                    <a:endParaRPr kumimoji="1" lang="en-US" altLang="ja-JP" sz="800" dirty="0"/>
                  </a:p>
                  <a:p>
                    <a:pPr algn="ctr"/>
                    <a:r>
                      <a:rPr kumimoji="1" lang="ja-JP" altLang="en-US" sz="800" dirty="0"/>
                      <a:t>イノベーション</a:t>
                    </a:r>
                  </a:p>
                  <a:p>
                    <a:pPr algn="dist"/>
                    <a:endParaRPr kumimoji="1" lang="ja-JP" altLang="en-US" sz="800" dirty="0"/>
                  </a:p>
                </p:txBody>
              </p:sp>
            </p:grpSp>
            <p:cxnSp>
              <p:nvCxnSpPr>
                <p:cNvPr id="94" name="直線コネクタ 93"/>
                <p:cNvCxnSpPr>
                  <a:stCxn id="110" idx="0"/>
                </p:cNvCxnSpPr>
                <p:nvPr/>
              </p:nvCxnSpPr>
              <p:spPr bwMode="gray">
                <a:xfrm flipV="1">
                  <a:off x="2655327" y="3961891"/>
                  <a:ext cx="510331" cy="73896"/>
                </a:xfrm>
                <a:prstGeom prst="line">
                  <a:avLst/>
                </a:prstGeom>
                <a:ln>
                  <a:solidFill>
                    <a:schemeClr val="tx1"/>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bwMode="gray">
                <a:xfrm>
                  <a:off x="2707163" y="3077634"/>
                  <a:ext cx="548363" cy="219927"/>
                </a:xfrm>
                <a:prstGeom prst="line">
                  <a:avLst/>
                </a:prstGeom>
                <a:ln>
                  <a:solidFill>
                    <a:schemeClr val="tx1"/>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bwMode="gray">
                <a:xfrm>
                  <a:off x="2707163" y="3077634"/>
                  <a:ext cx="539479" cy="655969"/>
                </a:xfrm>
                <a:prstGeom prst="line">
                  <a:avLst/>
                </a:prstGeom>
                <a:ln>
                  <a:solidFill>
                    <a:schemeClr val="tx1"/>
                  </a:solidFill>
                </a:ln>
                <a:effectLst>
                  <a:glow rad="12700">
                    <a:schemeClr val="bg1"/>
                  </a:glow>
                  <a:softEdge rad="0"/>
                </a:effectLst>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bwMode="gray">
                <a:xfrm>
                  <a:off x="4220740" y="2762176"/>
                  <a:ext cx="69319" cy="633272"/>
                </a:xfrm>
                <a:prstGeom prst="line">
                  <a:avLst/>
                </a:prstGeom>
                <a:ln>
                  <a:solidFill>
                    <a:schemeClr val="tx1"/>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bwMode="gray">
                <a:xfrm flipH="1">
                  <a:off x="3657011" y="2762176"/>
                  <a:ext cx="563729" cy="309273"/>
                </a:xfrm>
                <a:prstGeom prst="line">
                  <a:avLst/>
                </a:prstGeom>
                <a:ln>
                  <a:solidFill>
                    <a:schemeClr val="tx1"/>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99" name="テキスト ボックス 98"/>
                <p:cNvSpPr txBox="1"/>
                <p:nvPr/>
              </p:nvSpPr>
              <p:spPr bwMode="gray">
                <a:xfrm>
                  <a:off x="4952862" y="3466592"/>
                  <a:ext cx="686482" cy="178209"/>
                </a:xfrm>
                <a:prstGeom prst="rect">
                  <a:avLst/>
                </a:prstGeom>
                <a:solidFill>
                  <a:schemeClr val="accent4">
                    <a:lumMod val="20000"/>
                    <a:lumOff val="80000"/>
                  </a:schemeClr>
                </a:solidFill>
                <a:ln>
                  <a:solidFill>
                    <a:schemeClr val="tx1"/>
                  </a:solidFill>
                </a:ln>
              </p:spPr>
              <p:txBody>
                <a:bodyPr wrap="square" lIns="36000" tIns="36000" rIns="36000" bIns="36000" rtlCol="0">
                  <a:noAutofit/>
                </a:bodyPr>
                <a:lstStyle/>
                <a:p>
                  <a:pPr algn="dist"/>
                  <a:r>
                    <a:rPr kumimoji="1" lang="ja-JP" altLang="en-US" sz="800" dirty="0"/>
                    <a:t>周辺機能向上</a:t>
                  </a:r>
                </a:p>
              </p:txBody>
            </p:sp>
            <p:sp>
              <p:nvSpPr>
                <p:cNvPr id="100" name="テキスト ボックス 99"/>
                <p:cNvSpPr txBox="1"/>
                <p:nvPr/>
              </p:nvSpPr>
              <p:spPr bwMode="gray">
                <a:xfrm>
                  <a:off x="4395663" y="3831490"/>
                  <a:ext cx="1852555" cy="276999"/>
                </a:xfrm>
                <a:prstGeom prst="rect">
                  <a:avLst/>
                </a:prstGeom>
                <a:noFill/>
              </p:spPr>
              <p:txBody>
                <a:bodyPr wrap="square" rtlCol="0">
                  <a:spAutoFit/>
                </a:bodyPr>
                <a:lstStyle/>
                <a:p>
                  <a:r>
                    <a:rPr kumimoji="1" lang="ja-JP" altLang="en-US" sz="600" dirty="0"/>
                    <a:t>広場・公園等</a:t>
                  </a:r>
                  <a:endParaRPr kumimoji="1" lang="en-US" altLang="ja-JP" sz="600" dirty="0"/>
                </a:p>
                <a:p>
                  <a:r>
                    <a:rPr kumimoji="1" lang="ja-JP" altLang="en-US" sz="600" dirty="0"/>
                    <a:t>の美装化</a:t>
                  </a:r>
                </a:p>
              </p:txBody>
            </p:sp>
            <p:sp>
              <p:nvSpPr>
                <p:cNvPr id="101" name="テキスト ボックス 100"/>
                <p:cNvSpPr txBox="1"/>
                <p:nvPr/>
              </p:nvSpPr>
              <p:spPr bwMode="gray">
                <a:xfrm rot="2209327">
                  <a:off x="4455826" y="3313629"/>
                  <a:ext cx="306110" cy="470608"/>
                </a:xfrm>
                <a:prstGeom prst="flowChartInputOutput">
                  <a:avLst/>
                </a:prstGeom>
                <a:noFill/>
                <a:scene3d>
                  <a:camera prst="orthographicFront">
                    <a:rot lat="1800000" lon="19799989" rev="0"/>
                  </a:camera>
                  <a:lightRig rig="threePt" dir="t"/>
                </a:scene3d>
              </p:spPr>
              <p:txBody>
                <a:bodyPr vert="eaVert" wrap="square" lIns="0" tIns="0" rIns="0" bIns="0" rtlCol="0">
                  <a:spAutoFit/>
                </a:bodyPr>
                <a:lstStyle/>
                <a:p>
                  <a:r>
                    <a:rPr kumimoji="1" lang="ja-JP" altLang="en-US" sz="600" dirty="0"/>
                    <a:t>美装化</a:t>
                  </a:r>
                  <a:endParaRPr kumimoji="1" lang="en-US" altLang="ja-JP" sz="600" dirty="0"/>
                </a:p>
                <a:p>
                  <a:r>
                    <a:rPr kumimoji="1" lang="ja-JP" altLang="en-US" sz="600" dirty="0"/>
                    <a:t>空間再編</a:t>
                  </a:r>
                </a:p>
              </p:txBody>
            </p:sp>
            <p:sp>
              <p:nvSpPr>
                <p:cNvPr id="102" name="テキスト ボックス 101"/>
                <p:cNvSpPr txBox="1"/>
                <p:nvPr/>
              </p:nvSpPr>
              <p:spPr bwMode="gray">
                <a:xfrm>
                  <a:off x="4339700" y="3592555"/>
                  <a:ext cx="1852555" cy="184666"/>
                </a:xfrm>
                <a:prstGeom prst="rect">
                  <a:avLst/>
                </a:prstGeom>
                <a:noFill/>
              </p:spPr>
              <p:txBody>
                <a:bodyPr wrap="square" rtlCol="0">
                  <a:spAutoFit/>
                </a:bodyPr>
                <a:lstStyle/>
                <a:p>
                  <a:r>
                    <a:rPr kumimoji="1" lang="ja-JP" altLang="en-US" sz="600" dirty="0"/>
                    <a:t>デッキの整備</a:t>
                  </a:r>
                  <a:endParaRPr kumimoji="1" lang="en-US" altLang="ja-JP" sz="600" dirty="0"/>
                </a:p>
              </p:txBody>
            </p:sp>
            <p:sp>
              <p:nvSpPr>
                <p:cNvPr id="103" name="テキスト ボックス 102"/>
                <p:cNvSpPr txBox="1"/>
                <p:nvPr/>
              </p:nvSpPr>
              <p:spPr bwMode="gray">
                <a:xfrm>
                  <a:off x="2991857" y="4064173"/>
                  <a:ext cx="1852555" cy="276999"/>
                </a:xfrm>
                <a:prstGeom prst="rect">
                  <a:avLst/>
                </a:prstGeom>
                <a:noFill/>
              </p:spPr>
              <p:txBody>
                <a:bodyPr wrap="square" rtlCol="0">
                  <a:spAutoFit/>
                </a:bodyPr>
                <a:lstStyle/>
                <a:p>
                  <a:r>
                    <a:rPr kumimoji="1" lang="ja-JP" altLang="en-US" sz="600" dirty="0"/>
                    <a:t>エリアのための駐車場</a:t>
                  </a:r>
                  <a:endParaRPr kumimoji="1" lang="en-US" altLang="ja-JP" sz="600" dirty="0"/>
                </a:p>
                <a:p>
                  <a:r>
                    <a:rPr kumimoji="1" lang="ja-JP" altLang="en-US" sz="600" dirty="0"/>
                    <a:t>貯水施設　など</a:t>
                  </a:r>
                </a:p>
              </p:txBody>
            </p:sp>
            <p:cxnSp>
              <p:nvCxnSpPr>
                <p:cNvPr id="104" name="直線コネクタ 103"/>
                <p:cNvCxnSpPr>
                  <a:stCxn id="105" idx="2"/>
                </p:cNvCxnSpPr>
                <p:nvPr/>
              </p:nvCxnSpPr>
              <p:spPr bwMode="gray">
                <a:xfrm>
                  <a:off x="5014829" y="2471482"/>
                  <a:ext cx="373923" cy="826079"/>
                </a:xfrm>
                <a:prstGeom prst="line">
                  <a:avLst/>
                </a:prstGeom>
                <a:ln>
                  <a:solidFill>
                    <a:schemeClr val="tx1"/>
                  </a:solidFill>
                </a:ln>
                <a:effectLst>
                  <a:glow rad="12700">
                    <a:schemeClr val="bg1"/>
                  </a:glow>
                </a:effectLst>
              </p:spPr>
              <p:style>
                <a:lnRef idx="1">
                  <a:schemeClr val="accent1"/>
                </a:lnRef>
                <a:fillRef idx="0">
                  <a:schemeClr val="accent1"/>
                </a:fillRef>
                <a:effectRef idx="0">
                  <a:schemeClr val="accent1"/>
                </a:effectRef>
                <a:fontRef idx="minor">
                  <a:schemeClr val="tx1"/>
                </a:fontRef>
              </p:style>
            </p:cxnSp>
          </p:grpSp>
          <p:sp>
            <p:nvSpPr>
              <p:cNvPr id="90" name="テキスト ボックス 89"/>
              <p:cNvSpPr txBox="1"/>
              <p:nvPr/>
            </p:nvSpPr>
            <p:spPr bwMode="gray">
              <a:xfrm>
                <a:off x="3834288" y="1456479"/>
                <a:ext cx="432294" cy="123111"/>
              </a:xfrm>
              <a:prstGeom prst="rect">
                <a:avLst/>
              </a:prstGeom>
              <a:solidFill>
                <a:schemeClr val="bg1"/>
              </a:solidFill>
            </p:spPr>
            <p:txBody>
              <a:bodyPr wrap="square" lIns="0" tIns="0" rIns="0" bIns="0" rtlCol="0">
                <a:spAutoFit/>
              </a:bodyPr>
              <a:lstStyle/>
              <a:p>
                <a:pPr algn="ctr"/>
                <a:r>
                  <a:rPr kumimoji="1" lang="ja-JP" altLang="en-US" sz="800" b="1" dirty="0"/>
                  <a:t>直接機能</a:t>
                </a:r>
              </a:p>
            </p:txBody>
          </p:sp>
          <p:sp>
            <p:nvSpPr>
              <p:cNvPr id="91" name="テキスト ボックス 90"/>
              <p:cNvSpPr txBox="1"/>
              <p:nvPr/>
            </p:nvSpPr>
            <p:spPr bwMode="gray">
              <a:xfrm>
                <a:off x="3854564" y="1021327"/>
                <a:ext cx="432294" cy="123111"/>
              </a:xfrm>
              <a:prstGeom prst="rect">
                <a:avLst/>
              </a:prstGeom>
              <a:solidFill>
                <a:schemeClr val="bg1"/>
              </a:solidFill>
            </p:spPr>
            <p:txBody>
              <a:bodyPr wrap="square" lIns="0" tIns="0" rIns="0" bIns="0" rtlCol="0">
                <a:spAutoFit/>
              </a:bodyPr>
              <a:lstStyle/>
              <a:p>
                <a:pPr algn="ctr"/>
                <a:r>
                  <a:rPr kumimoji="1" lang="ja-JP" altLang="en-US" sz="800" b="1" dirty="0"/>
                  <a:t>間接機能</a:t>
                </a:r>
              </a:p>
            </p:txBody>
          </p:sp>
          <p:sp>
            <p:nvSpPr>
              <p:cNvPr id="92" name="テキスト ボックス 91"/>
              <p:cNvSpPr txBox="1"/>
              <p:nvPr/>
            </p:nvSpPr>
            <p:spPr bwMode="gray">
              <a:xfrm>
                <a:off x="3777039" y="1236551"/>
                <a:ext cx="628108" cy="123111"/>
              </a:xfrm>
              <a:prstGeom prst="rect">
                <a:avLst/>
              </a:prstGeom>
              <a:solidFill>
                <a:schemeClr val="bg1"/>
              </a:solidFill>
            </p:spPr>
            <p:txBody>
              <a:bodyPr wrap="square" lIns="0" tIns="0" rIns="0" bIns="0" rtlCol="0">
                <a:spAutoFit/>
              </a:bodyPr>
              <a:lstStyle/>
              <a:p>
                <a:pPr algn="ctr"/>
                <a:r>
                  <a:rPr kumimoji="1" lang="ja-JP" altLang="en-US" sz="800" b="1" dirty="0"/>
                  <a:t>一般的な機能</a:t>
                </a:r>
              </a:p>
            </p:txBody>
          </p:sp>
        </p:grpSp>
        <p:sp>
          <p:nvSpPr>
            <p:cNvPr id="111" name="テキスト ボックス 110"/>
            <p:cNvSpPr txBox="1"/>
            <p:nvPr/>
          </p:nvSpPr>
          <p:spPr bwMode="gray">
            <a:xfrm>
              <a:off x="277707" y="2564407"/>
              <a:ext cx="2591132" cy="226591"/>
            </a:xfrm>
            <a:prstGeom prst="rect">
              <a:avLst/>
            </a:prstGeom>
            <a:noFill/>
          </p:spPr>
          <p:txBody>
            <a:bodyPr wrap="square" lIns="0" tIns="36000" rIns="0" bIns="36000" rtlCol="0">
              <a:spAutoFit/>
            </a:bodyPr>
            <a:lstStyle/>
            <a:p>
              <a:pPr algn="ctr"/>
              <a:r>
                <a:rPr kumimoji="1" lang="ja-JP" altLang="en-US" sz="1000" dirty="0">
                  <a:latin typeface="ＭＳ 明朝" panose="02020609040205080304" pitchFamily="17" charset="-128"/>
                  <a:ea typeface="ＭＳ 明朝" panose="02020609040205080304" pitchFamily="17" charset="-128"/>
                </a:rPr>
                <a:t>（民間都市開発に期待する内容の概要）</a:t>
              </a:r>
            </a:p>
          </p:txBody>
        </p:sp>
        <p:sp>
          <p:nvSpPr>
            <p:cNvPr id="112" name="大かっこ 111"/>
            <p:cNvSpPr/>
            <p:nvPr/>
          </p:nvSpPr>
          <p:spPr bwMode="gray">
            <a:xfrm>
              <a:off x="4192814" y="4308021"/>
              <a:ext cx="742950" cy="2159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13" name="図 112"/>
            <p:cNvPicPr>
              <a:picLocks noChangeAspect="1"/>
            </p:cNvPicPr>
            <p:nvPr/>
          </p:nvPicPr>
          <p:blipFill>
            <a:blip r:embed="rId5"/>
            <a:stretch>
              <a:fillRect/>
            </a:stretch>
          </p:blipFill>
          <p:spPr bwMode="gray">
            <a:xfrm>
              <a:off x="442143" y="2794439"/>
              <a:ext cx="3658567" cy="1673282"/>
            </a:xfrm>
            <a:prstGeom prst="rect">
              <a:avLst/>
            </a:prstGeom>
          </p:spPr>
        </p:pic>
        <p:grpSp>
          <p:nvGrpSpPr>
            <p:cNvPr id="114" name="グループ化 113">
              <a:extLst>
                <a:ext uri="{FF2B5EF4-FFF2-40B4-BE49-F238E27FC236}">
                  <a16:creationId xmlns:a16="http://schemas.microsoft.com/office/drawing/2014/main" id="{7DB69651-27B1-4E9B-BB54-AA663AF6B980}"/>
                </a:ext>
              </a:extLst>
            </p:cNvPr>
            <p:cNvGrpSpPr/>
            <p:nvPr/>
          </p:nvGrpSpPr>
          <p:grpSpPr bwMode="gray">
            <a:xfrm>
              <a:off x="514007" y="4833862"/>
              <a:ext cx="6971607" cy="1277532"/>
              <a:chOff x="36902" y="7872839"/>
              <a:chExt cx="7579265" cy="1388883"/>
            </a:xfrm>
          </p:grpSpPr>
          <p:sp>
            <p:nvSpPr>
              <p:cNvPr id="115" name="角丸四角形 4">
                <a:extLst>
                  <a:ext uri="{FF2B5EF4-FFF2-40B4-BE49-F238E27FC236}">
                    <a16:creationId xmlns:a16="http://schemas.microsoft.com/office/drawing/2014/main" id="{E7874244-ABF5-4CA6-9F06-3DA87F786223}"/>
                  </a:ext>
                </a:extLst>
              </p:cNvPr>
              <p:cNvSpPr/>
              <p:nvPr/>
            </p:nvSpPr>
            <p:spPr bwMode="gray">
              <a:xfrm>
                <a:off x="5963586" y="7920372"/>
                <a:ext cx="448303" cy="151273"/>
              </a:xfrm>
              <a:prstGeom prst="roundRect">
                <a:avLst/>
              </a:prstGeom>
              <a:solidFill>
                <a:schemeClr val="accent2">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tx1"/>
                    </a:solidFill>
                  </a:rPr>
                  <a:t>サロン</a:t>
                </a:r>
              </a:p>
            </p:txBody>
          </p:sp>
          <p:sp>
            <p:nvSpPr>
              <p:cNvPr id="116" name="角丸四角形 5">
                <a:extLst>
                  <a:ext uri="{FF2B5EF4-FFF2-40B4-BE49-F238E27FC236}">
                    <a16:creationId xmlns:a16="http://schemas.microsoft.com/office/drawing/2014/main" id="{C1799C09-76AB-4803-AE0F-0B8BC3C480CB}"/>
                  </a:ext>
                </a:extLst>
              </p:cNvPr>
              <p:cNvSpPr/>
              <p:nvPr/>
            </p:nvSpPr>
            <p:spPr bwMode="gray">
              <a:xfrm>
                <a:off x="5965544" y="8532527"/>
                <a:ext cx="1190973" cy="310177"/>
              </a:xfrm>
              <a:prstGeom prst="roundRect">
                <a:avLst/>
              </a:prstGeom>
              <a:solidFill>
                <a:schemeClr val="accent2">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tx1"/>
                    </a:solidFill>
                  </a:rPr>
                  <a:t>商業・飲食施設</a:t>
                </a:r>
                <a:endParaRPr kumimoji="1" lang="en-US" altLang="ja-JP" sz="1000" dirty="0">
                  <a:solidFill>
                    <a:schemeClr val="tx1"/>
                  </a:solidFill>
                </a:endParaRPr>
              </a:p>
              <a:p>
                <a:pPr algn="ctr"/>
                <a:r>
                  <a:rPr kumimoji="1" lang="ja-JP" altLang="en-US" sz="1000" dirty="0">
                    <a:solidFill>
                      <a:schemeClr val="tx1"/>
                    </a:solidFill>
                  </a:rPr>
                  <a:t>（体験、独自性）</a:t>
                </a:r>
              </a:p>
            </p:txBody>
          </p:sp>
          <p:sp>
            <p:nvSpPr>
              <p:cNvPr id="117" name="角丸四角形 6">
                <a:extLst>
                  <a:ext uri="{FF2B5EF4-FFF2-40B4-BE49-F238E27FC236}">
                    <a16:creationId xmlns:a16="http://schemas.microsoft.com/office/drawing/2014/main" id="{36CD740A-ECE6-4BA5-B2EB-B097F2850323}"/>
                  </a:ext>
                </a:extLst>
              </p:cNvPr>
              <p:cNvSpPr/>
              <p:nvPr/>
            </p:nvSpPr>
            <p:spPr bwMode="gray">
              <a:xfrm>
                <a:off x="6450414" y="8188846"/>
                <a:ext cx="949294" cy="150894"/>
              </a:xfrm>
              <a:prstGeom prst="roundRect">
                <a:avLst/>
              </a:prstGeom>
              <a:solidFill>
                <a:schemeClr val="accent2">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tx1"/>
                    </a:solidFill>
                  </a:rPr>
                  <a:t>人が集う空間</a:t>
                </a:r>
              </a:p>
            </p:txBody>
          </p:sp>
          <p:sp>
            <p:nvSpPr>
              <p:cNvPr id="118" name="角丸四角形 7">
                <a:extLst>
                  <a:ext uri="{FF2B5EF4-FFF2-40B4-BE49-F238E27FC236}">
                    <a16:creationId xmlns:a16="http://schemas.microsoft.com/office/drawing/2014/main" id="{1CD69CC8-A61E-4E5D-8C64-83A5E4B9CD25}"/>
                  </a:ext>
                </a:extLst>
              </p:cNvPr>
              <p:cNvSpPr/>
              <p:nvPr/>
            </p:nvSpPr>
            <p:spPr bwMode="gray">
              <a:xfrm>
                <a:off x="4680333" y="7872839"/>
                <a:ext cx="1203475" cy="151273"/>
              </a:xfrm>
              <a:prstGeom prst="roundRect">
                <a:avLst/>
              </a:prstGeom>
              <a:solidFill>
                <a:schemeClr val="accent2">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tx1"/>
                    </a:solidFill>
                  </a:rPr>
                  <a:t>カンファレンスルーム</a:t>
                </a:r>
              </a:p>
            </p:txBody>
          </p:sp>
          <p:sp>
            <p:nvSpPr>
              <p:cNvPr id="119" name="角丸四角形 8">
                <a:extLst>
                  <a:ext uri="{FF2B5EF4-FFF2-40B4-BE49-F238E27FC236}">
                    <a16:creationId xmlns:a16="http://schemas.microsoft.com/office/drawing/2014/main" id="{8FE31A0C-6F59-4C41-9547-43320A61C533}"/>
                  </a:ext>
                </a:extLst>
              </p:cNvPr>
              <p:cNvSpPr/>
              <p:nvPr/>
            </p:nvSpPr>
            <p:spPr bwMode="gray">
              <a:xfrm>
                <a:off x="3692436" y="8036785"/>
                <a:ext cx="924150" cy="151273"/>
              </a:xfrm>
              <a:prstGeom prst="roundRect">
                <a:avLst/>
              </a:prstGeom>
              <a:solidFill>
                <a:schemeClr val="accent2">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tx1"/>
                    </a:solidFill>
                  </a:rPr>
                  <a:t>コワーキング</a:t>
                </a:r>
              </a:p>
            </p:txBody>
          </p:sp>
          <p:sp>
            <p:nvSpPr>
              <p:cNvPr id="120" name="角丸四角形 9">
                <a:extLst>
                  <a:ext uri="{FF2B5EF4-FFF2-40B4-BE49-F238E27FC236}">
                    <a16:creationId xmlns:a16="http://schemas.microsoft.com/office/drawing/2014/main" id="{3E845E17-ED16-49A4-B7CE-902CB9C1D156}"/>
                  </a:ext>
                </a:extLst>
              </p:cNvPr>
              <p:cNvSpPr/>
              <p:nvPr/>
            </p:nvSpPr>
            <p:spPr bwMode="gray">
              <a:xfrm>
                <a:off x="4046991" y="8575950"/>
                <a:ext cx="623535" cy="114881"/>
              </a:xfrm>
              <a:prstGeom prst="roundRect">
                <a:avLst/>
              </a:prstGeom>
              <a:solidFill>
                <a:schemeClr val="accent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tx1"/>
                    </a:solidFill>
                  </a:rPr>
                  <a:t>文化施設</a:t>
                </a:r>
              </a:p>
            </p:txBody>
          </p:sp>
          <p:sp>
            <p:nvSpPr>
              <p:cNvPr id="121" name="角丸四角形 10">
                <a:extLst>
                  <a:ext uri="{FF2B5EF4-FFF2-40B4-BE49-F238E27FC236}">
                    <a16:creationId xmlns:a16="http://schemas.microsoft.com/office/drawing/2014/main" id="{2DD5ADC8-E15B-4CFE-82E6-46C6237E6E5C}"/>
                  </a:ext>
                </a:extLst>
              </p:cNvPr>
              <p:cNvSpPr/>
              <p:nvPr/>
            </p:nvSpPr>
            <p:spPr bwMode="gray">
              <a:xfrm>
                <a:off x="300705" y="8168264"/>
                <a:ext cx="868354" cy="295968"/>
              </a:xfrm>
              <a:prstGeom prst="roundRect">
                <a:avLst/>
              </a:prstGeom>
              <a:solidFill>
                <a:schemeClr val="accent2">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tx1"/>
                    </a:solidFill>
                  </a:rPr>
                  <a:t>大きな吹き抜け空間</a:t>
                </a:r>
              </a:p>
            </p:txBody>
          </p:sp>
          <p:sp>
            <p:nvSpPr>
              <p:cNvPr id="122" name="角丸四角形 11">
                <a:extLst>
                  <a:ext uri="{FF2B5EF4-FFF2-40B4-BE49-F238E27FC236}">
                    <a16:creationId xmlns:a16="http://schemas.microsoft.com/office/drawing/2014/main" id="{B2DA33F8-E9D9-4FE7-885C-C6D23784670E}"/>
                  </a:ext>
                </a:extLst>
              </p:cNvPr>
              <p:cNvSpPr/>
              <p:nvPr/>
            </p:nvSpPr>
            <p:spPr bwMode="gray">
              <a:xfrm>
                <a:off x="3716635" y="8248112"/>
                <a:ext cx="534027" cy="134897"/>
              </a:xfrm>
              <a:prstGeom prst="roundRect">
                <a:avLst/>
              </a:prstGeom>
              <a:solidFill>
                <a:schemeClr val="accent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bg1"/>
                    </a:solidFill>
                  </a:rPr>
                  <a:t>デッキ</a:t>
                </a:r>
              </a:p>
            </p:txBody>
          </p:sp>
          <p:sp>
            <p:nvSpPr>
              <p:cNvPr id="123" name="角丸四角形 12">
                <a:extLst>
                  <a:ext uri="{FF2B5EF4-FFF2-40B4-BE49-F238E27FC236}">
                    <a16:creationId xmlns:a16="http://schemas.microsoft.com/office/drawing/2014/main" id="{9E7AE8BE-8E88-4AE4-83B1-1FE4A7427E70}"/>
                  </a:ext>
                </a:extLst>
              </p:cNvPr>
              <p:cNvSpPr/>
              <p:nvPr/>
            </p:nvSpPr>
            <p:spPr bwMode="gray">
              <a:xfrm>
                <a:off x="4694080" y="8529050"/>
                <a:ext cx="395634" cy="284187"/>
              </a:xfrm>
              <a:prstGeom prst="roundRect">
                <a:avLst/>
              </a:prstGeom>
              <a:solidFill>
                <a:schemeClr val="accent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bg1"/>
                    </a:solidFill>
                  </a:rPr>
                  <a:t>上下</a:t>
                </a:r>
                <a:endParaRPr kumimoji="1" lang="en-US" altLang="ja-JP" sz="1000" dirty="0">
                  <a:solidFill>
                    <a:schemeClr val="bg1"/>
                  </a:solidFill>
                </a:endParaRPr>
              </a:p>
              <a:p>
                <a:pPr algn="ctr"/>
                <a:r>
                  <a:rPr kumimoji="1" lang="ja-JP" altLang="en-US" sz="1000" dirty="0">
                    <a:solidFill>
                      <a:schemeClr val="bg1"/>
                    </a:solidFill>
                  </a:rPr>
                  <a:t>接続</a:t>
                </a:r>
              </a:p>
            </p:txBody>
          </p:sp>
          <p:sp>
            <p:nvSpPr>
              <p:cNvPr id="124" name="角丸四角形 13">
                <a:extLst>
                  <a:ext uri="{FF2B5EF4-FFF2-40B4-BE49-F238E27FC236}">
                    <a16:creationId xmlns:a16="http://schemas.microsoft.com/office/drawing/2014/main" id="{C731D6F1-00E2-4E3F-94AB-CAD365B55684}"/>
                  </a:ext>
                </a:extLst>
              </p:cNvPr>
              <p:cNvSpPr/>
              <p:nvPr/>
            </p:nvSpPr>
            <p:spPr bwMode="gray">
              <a:xfrm>
                <a:off x="7082140" y="8481236"/>
                <a:ext cx="534027" cy="150894"/>
              </a:xfrm>
              <a:prstGeom prst="roundRect">
                <a:avLst/>
              </a:prstGeom>
              <a:solidFill>
                <a:schemeClr val="accent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bg1"/>
                    </a:solidFill>
                  </a:rPr>
                  <a:t>デッキ</a:t>
                </a:r>
              </a:p>
            </p:txBody>
          </p:sp>
          <p:sp>
            <p:nvSpPr>
              <p:cNvPr id="125" name="角丸四角形 14">
                <a:extLst>
                  <a:ext uri="{FF2B5EF4-FFF2-40B4-BE49-F238E27FC236}">
                    <a16:creationId xmlns:a16="http://schemas.microsoft.com/office/drawing/2014/main" id="{77CB05DE-57F7-475A-A8FC-DB565625CFBC}"/>
                  </a:ext>
                </a:extLst>
              </p:cNvPr>
              <p:cNvSpPr/>
              <p:nvPr/>
            </p:nvSpPr>
            <p:spPr bwMode="gray">
              <a:xfrm>
                <a:off x="730810" y="9124371"/>
                <a:ext cx="709112" cy="114881"/>
              </a:xfrm>
              <a:prstGeom prst="roundRect">
                <a:avLst/>
              </a:prstGeom>
              <a:solidFill>
                <a:schemeClr val="accent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bg1"/>
                    </a:solidFill>
                  </a:rPr>
                  <a:t>屋内通路</a:t>
                </a:r>
              </a:p>
            </p:txBody>
          </p:sp>
          <p:sp>
            <p:nvSpPr>
              <p:cNvPr id="126" name="角丸四角形 15">
                <a:extLst>
                  <a:ext uri="{FF2B5EF4-FFF2-40B4-BE49-F238E27FC236}">
                    <a16:creationId xmlns:a16="http://schemas.microsoft.com/office/drawing/2014/main" id="{50F46775-442A-41A3-A4CE-F3E4D7707EC8}"/>
                  </a:ext>
                </a:extLst>
              </p:cNvPr>
              <p:cNvSpPr/>
              <p:nvPr/>
            </p:nvSpPr>
            <p:spPr bwMode="gray">
              <a:xfrm>
                <a:off x="1009817" y="8564464"/>
                <a:ext cx="784661" cy="143531"/>
              </a:xfrm>
              <a:prstGeom prst="roundRect">
                <a:avLst/>
              </a:prstGeom>
              <a:solidFill>
                <a:schemeClr val="accent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bg1"/>
                    </a:solidFill>
                  </a:rPr>
                  <a:t>屋内通路</a:t>
                </a:r>
              </a:p>
            </p:txBody>
          </p:sp>
          <p:sp>
            <p:nvSpPr>
              <p:cNvPr id="127" name="角丸四角形 16">
                <a:extLst>
                  <a:ext uri="{FF2B5EF4-FFF2-40B4-BE49-F238E27FC236}">
                    <a16:creationId xmlns:a16="http://schemas.microsoft.com/office/drawing/2014/main" id="{484C5C3A-8523-4E8D-B0DC-D95F175544C1}"/>
                  </a:ext>
                </a:extLst>
              </p:cNvPr>
              <p:cNvSpPr/>
              <p:nvPr/>
            </p:nvSpPr>
            <p:spPr bwMode="gray">
              <a:xfrm>
                <a:off x="36902" y="8671028"/>
                <a:ext cx="905311" cy="295968"/>
              </a:xfrm>
              <a:prstGeom prst="roundRect">
                <a:avLst/>
              </a:prstGeom>
              <a:solidFill>
                <a:schemeClr val="accent2">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tx1"/>
                    </a:solidFill>
                  </a:rPr>
                  <a:t>イベントなど</a:t>
                </a:r>
                <a:endParaRPr kumimoji="1" lang="en-US" altLang="ja-JP" sz="1000" dirty="0">
                  <a:solidFill>
                    <a:schemeClr val="tx1"/>
                  </a:solidFill>
                </a:endParaRPr>
              </a:p>
              <a:p>
                <a:pPr algn="ctr"/>
                <a:r>
                  <a:rPr kumimoji="1" lang="ja-JP" altLang="en-US" sz="1000" dirty="0">
                    <a:solidFill>
                      <a:schemeClr val="tx1"/>
                    </a:solidFill>
                  </a:rPr>
                  <a:t>人の広場</a:t>
                </a:r>
              </a:p>
            </p:txBody>
          </p:sp>
          <p:sp>
            <p:nvSpPr>
              <p:cNvPr id="128" name="角丸四角形 14">
                <a:extLst>
                  <a:ext uri="{FF2B5EF4-FFF2-40B4-BE49-F238E27FC236}">
                    <a16:creationId xmlns:a16="http://schemas.microsoft.com/office/drawing/2014/main" id="{A58D4BE0-CC4D-4FD4-A535-CEC045B3DCBC}"/>
                  </a:ext>
                </a:extLst>
              </p:cNvPr>
              <p:cNvSpPr/>
              <p:nvPr/>
            </p:nvSpPr>
            <p:spPr bwMode="gray">
              <a:xfrm>
                <a:off x="3337880" y="9101801"/>
                <a:ext cx="709111" cy="159921"/>
              </a:xfrm>
              <a:prstGeom prst="roundRect">
                <a:avLst/>
              </a:prstGeom>
              <a:solidFill>
                <a:schemeClr val="accent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bg1"/>
                    </a:solidFill>
                  </a:rPr>
                  <a:t>滞留空間</a:t>
                </a:r>
              </a:p>
            </p:txBody>
          </p:sp>
        </p:grpSp>
      </p:grpSp>
      <p:sp>
        <p:nvSpPr>
          <p:cNvPr id="52" name="スライド番号プレースホルダー 2"/>
          <p:cNvSpPr>
            <a:spLocks noGrp="1"/>
          </p:cNvSpPr>
          <p:nvPr>
            <p:ph type="sldNum" sz="quarter" idx="12"/>
          </p:nvPr>
        </p:nvSpPr>
        <p:spPr>
          <a:xfrm>
            <a:off x="9541099" y="6412170"/>
            <a:ext cx="314510"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7</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176707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0" y="0"/>
            <a:ext cx="9915616" cy="400110"/>
          </a:xfrm>
          <a:prstGeom prst="rect">
            <a:avLst/>
          </a:prstGeom>
          <a:solidFill>
            <a:srgbClr val="0070C0"/>
          </a:solidFill>
          <a:ln>
            <a:solidFill>
              <a:schemeClr val="accent5">
                <a:lumMod val="50000"/>
              </a:schemeClr>
            </a:solidFill>
          </a:ln>
        </p:spPr>
        <p:txBody>
          <a:bodyPr wrap="square" rtlCol="0">
            <a:spAutoFit/>
          </a:bodyPr>
          <a:lstStyle/>
          <a:p>
            <a:pPr algn="ctr"/>
            <a:r>
              <a:rPr kumimoji="1" lang="ja-JP" altLang="en-US" sz="2000" b="1" dirty="0">
                <a:solidFill>
                  <a:schemeClr val="bg1"/>
                </a:solidFill>
                <a:latin typeface="+mn-ea"/>
              </a:rPr>
              <a:t>まちづくりの今後の取組み</a:t>
            </a:r>
          </a:p>
        </p:txBody>
      </p:sp>
      <p:sp>
        <p:nvSpPr>
          <p:cNvPr id="6" name="スライド番号プレースホルダー 2"/>
          <p:cNvSpPr>
            <a:spLocks noGrp="1"/>
          </p:cNvSpPr>
          <p:nvPr>
            <p:ph type="sldNum" sz="quarter" idx="12"/>
          </p:nvPr>
        </p:nvSpPr>
        <p:spPr>
          <a:xfrm>
            <a:off x="9541099" y="6412170"/>
            <a:ext cx="314510" cy="400110"/>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914400"/>
            <a:r>
              <a:rPr kumimoji="1" lang="en-US" altLang="ja-JP"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rPr>
              <a:t>8</a:t>
            </a:r>
            <a:endParaRPr kumimoji="1" lang="ja-JP" altLang="en-US" sz="2000" b="1" dirty="0">
              <a:solidFill>
                <a:schemeClr val="tx1">
                  <a:lumMod val="65000"/>
                  <a:lumOff val="35000"/>
                </a:schemeClr>
              </a:solidFill>
              <a:latin typeface="ＭＳ Ｐゴシック" panose="020B0600070205080204" pitchFamily="50" charset="-128"/>
              <a:ea typeface="ＭＳ Ｐゴシック" panose="020B0600070205080204" pitchFamily="50" charset="-128"/>
            </a:endParaRPr>
          </a:p>
        </p:txBody>
      </p:sp>
      <p:pic>
        <p:nvPicPr>
          <p:cNvPr id="2" name="図 1"/>
          <p:cNvPicPr>
            <a:picLocks noChangeAspect="1"/>
          </p:cNvPicPr>
          <p:nvPr/>
        </p:nvPicPr>
        <p:blipFill>
          <a:blip r:embed="rId3"/>
          <a:stretch>
            <a:fillRect/>
          </a:stretch>
        </p:blipFill>
        <p:spPr>
          <a:xfrm>
            <a:off x="1105578" y="701965"/>
            <a:ext cx="7704460" cy="6110315"/>
          </a:xfrm>
          <a:prstGeom prst="rect">
            <a:avLst/>
          </a:prstGeom>
        </p:spPr>
      </p:pic>
    </p:spTree>
    <p:extLst>
      <p:ext uri="{BB962C8B-B14F-4D97-AF65-F5344CB8AC3E}">
        <p14:creationId xmlns:p14="http://schemas.microsoft.com/office/powerpoint/2010/main" val="154058837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2225">
          <a:prstDash val="sysDash"/>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1909</Words>
  <Application>Microsoft Office PowerPoint</Application>
  <PresentationFormat>A4 210 x 297 mm</PresentationFormat>
  <Paragraphs>158</Paragraphs>
  <Slides>14</Slides>
  <Notes>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14</vt:i4>
      </vt:variant>
    </vt:vector>
  </HeadingPairs>
  <TitlesOfParts>
    <vt:vector size="25" baseType="lpstr">
      <vt:lpstr>HGPｺﾞｼｯｸM</vt:lpstr>
      <vt:lpstr>ＭＳ Ｐゴシック</vt:lpstr>
      <vt:lpstr>ＭＳ 明朝</vt:lpstr>
      <vt:lpstr>游ゴシック</vt:lpstr>
      <vt:lpstr>游ゴシック Light</vt:lpstr>
      <vt:lpstr>Arial</vt:lpstr>
      <vt:lpstr>Calibri</vt:lpstr>
      <vt:lpstr>Calibri Light</vt:lpstr>
      <vt:lpstr>Century</vt:lpstr>
      <vt:lpstr>Times New Roman</vt:lpstr>
      <vt:lpstr>Office テーマ</vt:lpstr>
      <vt:lpstr>参考資料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2022-12-23T07:00:03Z</dcterms:created>
  <dcterms:modified xsi:type="dcterms:W3CDTF">2022-12-23T08:54:32Z</dcterms:modified>
</cp:coreProperties>
</file>