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0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FFFF66"/>
    <a:srgbClr val="D8C441"/>
    <a:srgbClr val="79CBE1"/>
    <a:srgbClr val="EE8253"/>
    <a:srgbClr val="ADD267"/>
    <a:srgbClr val="EBA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4E77C5D-63C9-415F-93FA-06949EF15091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DC870D5-B5CE-485C-A588-73931A908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1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CDA-7BAC-413B-83E0-04BB159C11CB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FEEBFD-206F-4EFB-AFCF-150C478EBE9F}"/>
              </a:ext>
            </a:extLst>
          </p:cNvPr>
          <p:cNvSpPr/>
          <p:nvPr userDrawn="1"/>
        </p:nvSpPr>
        <p:spPr>
          <a:xfrm>
            <a:off x="0" y="0"/>
            <a:ext cx="9144000" cy="4901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</a:rPr>
              <a:t>新大阪駅周辺地域まちづくりシンポジウム　開催結果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8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641-F49D-40EC-9BCA-375EF209F9D1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83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13F-44E7-4346-ABC0-CEB6F1AB4CE7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0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36FB-9DAA-4CCA-B56A-DF8D34DDAFAF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83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5828-350F-4645-8A43-B129912748F2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2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BFE5-0563-4955-93C1-4E6BDF294FA6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3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4A5FF-7B13-4834-9F40-60A03CF775CF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0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74F7-A23B-453E-A335-47BD43815D01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0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E9AB-2236-449A-A432-E92F5BACBD24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6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A2BD-12F3-41B7-928E-92A3FF86747A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4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5764-C746-4C7E-AECA-424ED7C17229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2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997D-12D7-4BF8-A9F6-8DBF603B3FAD}" type="datetime1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3B274-16AA-444F-BE5F-2BB5311825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83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235AE0-B59B-4249-A75B-A30F875C2A89}"/>
              </a:ext>
            </a:extLst>
          </p:cNvPr>
          <p:cNvSpPr txBox="1"/>
          <p:nvPr/>
        </p:nvSpPr>
        <p:spPr>
          <a:xfrm>
            <a:off x="125971" y="558034"/>
            <a:ext cx="86463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日時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011EB6-DDCB-4912-A795-97C61E87A100}"/>
              </a:ext>
            </a:extLst>
          </p:cNvPr>
          <p:cNvSpPr txBox="1"/>
          <p:nvPr/>
        </p:nvSpPr>
        <p:spPr>
          <a:xfrm>
            <a:off x="994935" y="565515"/>
            <a:ext cx="3355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令和５年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14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日（火）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時～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93F8569-09BB-4C87-894E-F13FC128F0A1}"/>
              </a:ext>
            </a:extLst>
          </p:cNvPr>
          <p:cNvSpPr txBox="1"/>
          <p:nvPr/>
        </p:nvSpPr>
        <p:spPr>
          <a:xfrm>
            <a:off x="125970" y="1868550"/>
            <a:ext cx="86463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内容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926205C-1826-4E33-AAF3-72F142A5CEC4}"/>
              </a:ext>
            </a:extLst>
          </p:cNvPr>
          <p:cNvSpPr txBox="1"/>
          <p:nvPr/>
        </p:nvSpPr>
        <p:spPr>
          <a:xfrm>
            <a:off x="253795" y="2164185"/>
            <a:ext cx="56364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(1)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基調講演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アーバンデザイン新大阪　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”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えきまえ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”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から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”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えきまち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”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へ～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講師：関西大学　木下教授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●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香港・西九龍文化地区、シンガポール・マリーナベイにおける開発の事例紹介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100" dirty="0">
                <a:solidFill>
                  <a:srgbClr val="0070C0"/>
                </a:solidFill>
                <a:latin typeface="Meiryo UI"/>
                <a:ea typeface="Meiryo UI"/>
              </a:rPr>
              <a:t>●</a:t>
            </a:r>
            <a:r>
              <a:rPr kumimoji="1" lang="ja-JP" altLang="en-US" sz="1100" dirty="0">
                <a:latin typeface="Meiryo UI"/>
                <a:ea typeface="Meiryo UI"/>
              </a:rPr>
              <a:t>海外事例から新大阪が学ぶこと（連続する歩行者空間、場所の価値を位置づける目玉　等）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6C6A6BE-FD7C-476A-9D35-E5F304AA6277}"/>
              </a:ext>
            </a:extLst>
          </p:cNvPr>
          <p:cNvSpPr txBox="1"/>
          <p:nvPr/>
        </p:nvSpPr>
        <p:spPr>
          <a:xfrm>
            <a:off x="253795" y="3384671"/>
            <a:ext cx="53240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(2)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パネルディスカッション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民間都市開発に期待する新大阪のまちづくり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パネリスト：関西大学　木下教授</a:t>
            </a:r>
            <a:endParaRPr kumimoji="1" lang="en-US" altLang="ja-JP" sz="12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　　　　　　　 日建設計　福田氏</a:t>
            </a:r>
            <a:endParaRPr kumimoji="1" lang="en-US" altLang="ja-JP" sz="1200" b="1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　　　　　　　 スリーワイ・エム・ディ　松田社長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●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世界有数の広域交通ターミナルとして新大阪に必要な機能、重要な視点</a:t>
            </a:r>
            <a:endParaRPr kumimoji="1" lang="en-US" altLang="ja-JP" sz="1100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●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渋谷における再開発の事例紹介（段階的に開発、街区間の歩行者動線を確保　等）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100" dirty="0">
                <a:solidFill>
                  <a:srgbClr val="0070C0"/>
                </a:solidFill>
                <a:latin typeface="Meiryo UI"/>
                <a:ea typeface="Meiryo UI"/>
              </a:rPr>
              <a:t>●</a:t>
            </a: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関係者間のパートナーシップによるまちづくりの推進</a:t>
            </a:r>
            <a:endParaRPr kumimoji="1" lang="en-US" altLang="ja-JP" sz="1100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●</a:t>
            </a: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新大阪駅南口エリアでのまちづくりの取組紹介（</a:t>
            </a:r>
            <a:r>
              <a:rPr kumimoji="1" lang="ja-JP" altLang="en-US" sz="1100" dirty="0">
                <a:latin typeface="Meiryo UI"/>
                <a:ea typeface="Meiryo UI"/>
              </a:rPr>
              <a:t>「まちづくり研究会」発足の動き　等）</a:t>
            </a:r>
            <a:endParaRPr kumimoji="1" lang="en-US" altLang="ja-JP" sz="11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5BF05C-0BC6-42CA-9BA1-4F8B30E7D87C}"/>
              </a:ext>
            </a:extLst>
          </p:cNvPr>
          <p:cNvSpPr txBox="1"/>
          <p:nvPr/>
        </p:nvSpPr>
        <p:spPr>
          <a:xfrm>
            <a:off x="125968" y="1412822"/>
            <a:ext cx="8646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参加者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126A545-8C3B-41B9-BB38-22D3465C5B94}"/>
              </a:ext>
            </a:extLst>
          </p:cNvPr>
          <p:cNvSpPr txBox="1"/>
          <p:nvPr/>
        </p:nvSpPr>
        <p:spPr>
          <a:xfrm>
            <a:off x="994933" y="1412821"/>
            <a:ext cx="4432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157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名（地権者、コンサル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、ゼネコン、協議会構成員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等）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1D951E27-F6CF-41C8-9A2D-16085A5DD9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91" r="17607"/>
          <a:stretch/>
        </p:blipFill>
        <p:spPr>
          <a:xfrm>
            <a:off x="6451940" y="3019389"/>
            <a:ext cx="2423145" cy="159819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451F8D6-34FC-4C12-9FE2-6A87776367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48" t="13448" r="3891"/>
          <a:stretch/>
        </p:blipFill>
        <p:spPr>
          <a:xfrm>
            <a:off x="6451940" y="5021711"/>
            <a:ext cx="2491878" cy="1718999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6B5BD83-EB48-453B-8E78-EE3C378D814E}"/>
              </a:ext>
            </a:extLst>
          </p:cNvPr>
          <p:cNvSpPr txBox="1"/>
          <p:nvPr/>
        </p:nvSpPr>
        <p:spPr>
          <a:xfrm>
            <a:off x="125968" y="986307"/>
            <a:ext cx="8646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場所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88CF2E4-A89F-4231-9094-6A7E24B65D16}"/>
              </a:ext>
            </a:extLst>
          </p:cNvPr>
          <p:cNvSpPr txBox="1"/>
          <p:nvPr/>
        </p:nvSpPr>
        <p:spPr>
          <a:xfrm>
            <a:off x="994935" y="992029"/>
            <a:ext cx="546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ニューオーサカホテル　３階　淀の間（大阪市淀川区西中島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ｰ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14-10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9F35F1D-E09E-42E2-9EC1-488310A43338}"/>
              </a:ext>
            </a:extLst>
          </p:cNvPr>
          <p:cNvSpPr txBox="1"/>
          <p:nvPr/>
        </p:nvSpPr>
        <p:spPr>
          <a:xfrm>
            <a:off x="7021946" y="2789455"/>
            <a:ext cx="12875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基調講演の様子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5208F1-BEE0-45E6-A19B-8AB2F8369E25}"/>
              </a:ext>
            </a:extLst>
          </p:cNvPr>
          <p:cNvSpPr txBox="1"/>
          <p:nvPr/>
        </p:nvSpPr>
        <p:spPr>
          <a:xfrm>
            <a:off x="6737617" y="4793650"/>
            <a:ext cx="18517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パネルディスカッション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の様子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8CA1500-3D18-47BE-BBFE-83452A77DCFB}"/>
              </a:ext>
            </a:extLst>
          </p:cNvPr>
          <p:cNvSpPr txBox="1"/>
          <p:nvPr/>
        </p:nvSpPr>
        <p:spPr>
          <a:xfrm>
            <a:off x="125968" y="5334266"/>
            <a:ext cx="1535866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アンケート結果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2F479A2-9B60-40E7-A8F1-3C88DB26C102}"/>
              </a:ext>
            </a:extLst>
          </p:cNvPr>
          <p:cNvSpPr txBox="1"/>
          <p:nvPr/>
        </p:nvSpPr>
        <p:spPr>
          <a:xfrm>
            <a:off x="253795" y="5633952"/>
            <a:ext cx="474360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70C0"/>
                </a:solidFill>
                <a:latin typeface="Meiryo UI"/>
                <a:ea typeface="Meiryo UI"/>
              </a:rPr>
              <a:t>■満足度</a:t>
            </a:r>
            <a:r>
              <a:rPr kumimoji="1" lang="ja-JP" altLang="en-US" sz="1400" dirty="0">
                <a:latin typeface="Meiryo UI"/>
                <a:ea typeface="Meiryo UI"/>
              </a:rPr>
              <a:t>：</a:t>
            </a:r>
            <a:r>
              <a:rPr kumimoji="1" lang="ja-JP" altLang="en-US" sz="1200" dirty="0">
                <a:latin typeface="Meiryo UI"/>
                <a:ea typeface="Meiryo UI"/>
              </a:rPr>
              <a:t>基調講演、パネルディスカッションともに</a:t>
            </a:r>
            <a:r>
              <a:rPr kumimoji="1" lang="en-US" altLang="ja-JP" sz="1200" b="1" u="sng" dirty="0">
                <a:solidFill>
                  <a:srgbClr val="0070C0"/>
                </a:solidFill>
                <a:latin typeface="Meiryo UI"/>
                <a:ea typeface="Meiryo UI"/>
              </a:rPr>
              <a:t>90</a:t>
            </a:r>
            <a:r>
              <a:rPr kumimoji="1" lang="ja-JP" altLang="en-US" sz="1200" b="1" u="sng" dirty="0">
                <a:solidFill>
                  <a:srgbClr val="0070C0"/>
                </a:solidFill>
                <a:latin typeface="Meiryo UI"/>
                <a:ea typeface="Meiryo UI"/>
              </a:rPr>
              <a:t>％以上</a:t>
            </a:r>
            <a:r>
              <a:rPr kumimoji="1" lang="ja-JP" altLang="en-US" sz="1200" dirty="0">
                <a:latin typeface="Meiryo UI"/>
                <a:ea typeface="Meiryo UI"/>
              </a:rPr>
              <a:t>の参加者が</a:t>
            </a:r>
            <a:endParaRPr kumimoji="1" lang="en-US" altLang="ja-JP" sz="1200" dirty="0"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latin typeface="Meiryo UI"/>
                <a:ea typeface="Meiryo UI"/>
              </a:rPr>
              <a:t>　　　　　　　　 「非常に良かった」、「良かった」と回答</a:t>
            </a:r>
            <a:endParaRPr kumimoji="1" lang="en-US" altLang="ja-JP" sz="1400" dirty="0"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70C0"/>
                </a:solidFill>
                <a:latin typeface="Meiryo UI"/>
                <a:ea typeface="Meiryo UI"/>
              </a:rPr>
              <a:t>■参加者の声</a:t>
            </a:r>
            <a:endParaRPr kumimoji="1" lang="en-US" altLang="ja-JP" sz="1400" b="1" dirty="0">
              <a:solidFill>
                <a:srgbClr val="0070C0"/>
              </a:solidFill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" dirty="0"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Meiryo UI"/>
                <a:ea typeface="Meiryo UI"/>
              </a:rPr>
              <a:t>　</a:t>
            </a:r>
            <a:r>
              <a:rPr kumimoji="1" lang="ja-JP" altLang="en-US" sz="1100" dirty="0">
                <a:solidFill>
                  <a:srgbClr val="0070C0"/>
                </a:solidFill>
                <a:latin typeface="Meiryo UI"/>
                <a:ea typeface="Meiryo UI"/>
              </a:rPr>
              <a:t>●</a:t>
            </a:r>
            <a:r>
              <a:rPr kumimoji="1" lang="ja-JP" altLang="en-US" sz="1100" dirty="0">
                <a:latin typeface="Meiryo UI"/>
                <a:ea typeface="Meiryo UI"/>
              </a:rPr>
              <a:t>海外の成功事例を知ることができ良かった </a:t>
            </a:r>
            <a:r>
              <a:rPr kumimoji="1" lang="en-US" altLang="ja-JP" sz="1100" dirty="0">
                <a:latin typeface="Meiryo UI"/>
                <a:ea typeface="Meiryo UI"/>
              </a:rPr>
              <a:t>/ </a:t>
            </a:r>
            <a:r>
              <a:rPr kumimoji="1" lang="ja-JP" altLang="en-US" sz="1100" dirty="0">
                <a:latin typeface="Meiryo UI"/>
                <a:ea typeface="Meiryo UI"/>
              </a:rPr>
              <a:t>事例紹介等とても勉強になった</a:t>
            </a:r>
            <a:endParaRPr kumimoji="1" lang="en-US" altLang="ja-JP" sz="500" dirty="0">
              <a:latin typeface="Meiryo UI"/>
              <a:ea typeface="Meiryo U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Meiryo UI"/>
                <a:ea typeface="Meiryo UI"/>
              </a:rPr>
              <a:t>　</a:t>
            </a:r>
            <a:r>
              <a:rPr kumimoji="1" lang="ja-JP" altLang="en-US" sz="1100" dirty="0">
                <a:solidFill>
                  <a:srgbClr val="0070C0"/>
                </a:solidFill>
                <a:latin typeface="Meiryo UI"/>
                <a:ea typeface="Meiryo UI"/>
              </a:rPr>
              <a:t>●</a:t>
            </a:r>
            <a:r>
              <a:rPr kumimoji="1" lang="ja-JP" altLang="en-US" sz="1100" dirty="0">
                <a:latin typeface="Meiryo UI"/>
                <a:ea typeface="Meiryo UI"/>
              </a:rPr>
              <a:t>新大阪のこれからに興味が湧いた </a:t>
            </a:r>
            <a:r>
              <a:rPr kumimoji="1" lang="en-US" altLang="ja-JP" sz="1100" dirty="0">
                <a:latin typeface="Meiryo UI"/>
                <a:ea typeface="Meiryo UI"/>
              </a:rPr>
              <a:t>/</a:t>
            </a:r>
            <a:r>
              <a:rPr kumimoji="1" lang="ja-JP" altLang="en-US" sz="1100" dirty="0">
                <a:latin typeface="Meiryo UI"/>
                <a:ea typeface="Meiryo UI"/>
              </a:rPr>
              <a:t> 新大阪開発の夢が膨らんだ</a:t>
            </a:r>
            <a:endParaRPr kumimoji="1" lang="en-US" altLang="ja-JP" sz="1400" dirty="0">
              <a:latin typeface="Meiryo UI"/>
              <a:ea typeface="Meiryo UI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483BDB1-0B0D-4A99-A836-469D384FD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139" y="824247"/>
            <a:ext cx="2423145" cy="1818559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4DE8E8-3DE5-409F-B54B-0906BC295CD2}"/>
              </a:ext>
            </a:extLst>
          </p:cNvPr>
          <p:cNvSpPr txBox="1"/>
          <p:nvPr/>
        </p:nvSpPr>
        <p:spPr>
          <a:xfrm>
            <a:off x="6966044" y="595936"/>
            <a:ext cx="1394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シンポジウムの様子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21251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2023-11-27T08:24:51Z</dcterms:created>
  <dcterms:modified xsi:type="dcterms:W3CDTF">2023-11-30T05:49:21Z</dcterms:modified>
</cp:coreProperties>
</file>